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82" r:id="rId1"/>
  </p:sldMasterIdLst>
  <p:notesMasterIdLst>
    <p:notesMasterId r:id="rId60"/>
  </p:notesMasterIdLst>
  <p:handoutMasterIdLst>
    <p:handoutMasterId r:id="rId61"/>
  </p:handoutMasterIdLst>
  <p:sldIdLst>
    <p:sldId id="413" r:id="rId2"/>
    <p:sldId id="414" r:id="rId3"/>
    <p:sldId id="398" r:id="rId4"/>
    <p:sldId id="399" r:id="rId5"/>
    <p:sldId id="400" r:id="rId6"/>
    <p:sldId id="402" r:id="rId7"/>
    <p:sldId id="401" r:id="rId8"/>
    <p:sldId id="403" r:id="rId9"/>
    <p:sldId id="463" r:id="rId10"/>
    <p:sldId id="464" r:id="rId11"/>
    <p:sldId id="404" r:id="rId12"/>
    <p:sldId id="459" r:id="rId13"/>
    <p:sldId id="406" r:id="rId14"/>
    <p:sldId id="465" r:id="rId15"/>
    <p:sldId id="466" r:id="rId16"/>
    <p:sldId id="467" r:id="rId17"/>
    <p:sldId id="468" r:id="rId18"/>
    <p:sldId id="469" r:id="rId19"/>
    <p:sldId id="470" r:id="rId20"/>
    <p:sldId id="471" r:id="rId21"/>
    <p:sldId id="472" r:id="rId22"/>
    <p:sldId id="473" r:id="rId23"/>
    <p:sldId id="474" r:id="rId24"/>
    <p:sldId id="475" r:id="rId25"/>
    <p:sldId id="476" r:id="rId26"/>
    <p:sldId id="477" r:id="rId27"/>
    <p:sldId id="478" r:id="rId28"/>
    <p:sldId id="479" r:id="rId29"/>
    <p:sldId id="480" r:id="rId30"/>
    <p:sldId id="481" r:id="rId31"/>
    <p:sldId id="482" r:id="rId32"/>
    <p:sldId id="483" r:id="rId33"/>
    <p:sldId id="484" r:id="rId34"/>
    <p:sldId id="485" r:id="rId35"/>
    <p:sldId id="486" r:id="rId36"/>
    <p:sldId id="487" r:id="rId37"/>
    <p:sldId id="488" r:id="rId38"/>
    <p:sldId id="489" r:id="rId39"/>
    <p:sldId id="490" r:id="rId40"/>
    <p:sldId id="491" r:id="rId41"/>
    <p:sldId id="492" r:id="rId42"/>
    <p:sldId id="493" r:id="rId43"/>
    <p:sldId id="494" r:id="rId44"/>
    <p:sldId id="495" r:id="rId45"/>
    <p:sldId id="499" r:id="rId46"/>
    <p:sldId id="496" r:id="rId47"/>
    <p:sldId id="497" r:id="rId48"/>
    <p:sldId id="498" r:id="rId49"/>
    <p:sldId id="408" r:id="rId50"/>
    <p:sldId id="409" r:id="rId51"/>
    <p:sldId id="461" r:id="rId52"/>
    <p:sldId id="411" r:id="rId53"/>
    <p:sldId id="500" r:id="rId54"/>
    <p:sldId id="501" r:id="rId55"/>
    <p:sldId id="502" r:id="rId56"/>
    <p:sldId id="503" r:id="rId57"/>
    <p:sldId id="504" r:id="rId58"/>
    <p:sldId id="423" r:id="rId5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Guidelines" id="{44008CE7-4650-416C-ACBD-B9B1038E76EB}">
          <p14:sldIdLst>
            <p14:sldId id="413"/>
            <p14:sldId id="414"/>
            <p14:sldId id="398"/>
            <p14:sldId id="399"/>
            <p14:sldId id="400"/>
            <p14:sldId id="402"/>
            <p14:sldId id="401"/>
            <p14:sldId id="403"/>
            <p14:sldId id="463"/>
            <p14:sldId id="464"/>
            <p14:sldId id="404"/>
            <p14:sldId id="459"/>
            <p14:sldId id="406"/>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9"/>
            <p14:sldId id="496"/>
            <p14:sldId id="497"/>
            <p14:sldId id="498"/>
            <p14:sldId id="408"/>
            <p14:sldId id="409"/>
            <p14:sldId id="461"/>
            <p14:sldId id="411"/>
            <p14:sldId id="500"/>
            <p14:sldId id="501"/>
            <p14:sldId id="502"/>
            <p14:sldId id="503"/>
            <p14:sldId id="504"/>
            <p14:sldId id="423"/>
          </p14:sldIdLst>
        </p14:section>
      </p14:sectionLst>
    </p:ext>
    <p:ext uri="{EFAFB233-063F-42B5-8137-9DF3F51BA10A}">
      <p15:sldGuideLst xmlns:p15="http://schemas.microsoft.com/office/powerpoint/2012/main">
        <p15:guide id="1" orient="horz" pos="147">
          <p15:clr>
            <a:srgbClr val="A4A3A4"/>
          </p15:clr>
        </p15:guide>
        <p15:guide id="2" orient="horz" pos="4171">
          <p15:clr>
            <a:srgbClr val="A4A3A4"/>
          </p15:clr>
        </p15:guide>
        <p15:guide id="3" orient="horz" pos="2307">
          <p15:clr>
            <a:srgbClr val="A4A3A4"/>
          </p15:clr>
        </p15:guide>
        <p15:guide id="4" orient="horz" pos="3565">
          <p15:clr>
            <a:srgbClr val="A4A3A4"/>
          </p15:clr>
        </p15:guide>
        <p15:guide id="5" orient="horz" pos="3624">
          <p15:clr>
            <a:srgbClr val="A4A3A4"/>
          </p15:clr>
        </p15:guide>
        <p15:guide id="6" orient="horz" pos="912">
          <p15:clr>
            <a:srgbClr val="A4A3A4"/>
          </p15:clr>
        </p15:guide>
        <p15:guide id="7" orient="horz" pos="1057">
          <p15:clr>
            <a:srgbClr val="A4A3A4"/>
          </p15:clr>
        </p15:guide>
        <p15:guide id="8" orient="horz" pos="2375">
          <p15:clr>
            <a:srgbClr val="A4A3A4"/>
          </p15:clr>
        </p15:guide>
        <p15:guide id="9" orient="horz" pos="1114">
          <p15:clr>
            <a:srgbClr val="A4A3A4"/>
          </p15:clr>
        </p15:guide>
        <p15:guide id="10" pos="3806">
          <p15:clr>
            <a:srgbClr val="A4A3A4"/>
          </p15:clr>
        </p15:guide>
        <p15:guide id="11" pos="2557">
          <p15:clr>
            <a:srgbClr val="A4A3A4"/>
          </p15:clr>
        </p15:guide>
        <p15:guide id="12" pos="128">
          <p15:clr>
            <a:srgbClr val="A4A3A4"/>
          </p15:clr>
        </p15:guide>
        <p15:guide id="13" pos="6301">
          <p15:clr>
            <a:srgbClr val="A4A3A4"/>
          </p15:clr>
        </p15:guide>
        <p15:guide id="14" pos="1312">
          <p15:clr>
            <a:srgbClr val="A4A3A4"/>
          </p15:clr>
        </p15:guide>
        <p15:guide id="15" pos="5123">
          <p15:clr>
            <a:srgbClr val="A4A3A4"/>
          </p15:clr>
        </p15:guide>
        <p15:guide id="16" pos="1379">
          <p15:clr>
            <a:srgbClr val="A4A3A4"/>
          </p15:clr>
        </p15:guide>
        <p15:guide id="17" pos="2626">
          <p15:clr>
            <a:srgbClr val="A4A3A4"/>
          </p15:clr>
        </p15:guide>
        <p15:guide id="18" pos="3882">
          <p15:clr>
            <a:srgbClr val="A4A3A4"/>
          </p15:clr>
        </p15:guide>
        <p15:guide id="19" pos="5056">
          <p15:clr>
            <a:srgbClr val="A4A3A4"/>
          </p15:clr>
        </p15:guide>
        <p15:guide id="20" pos="6368">
          <p15:clr>
            <a:srgbClr val="A4A3A4"/>
          </p15:clr>
        </p15:guide>
        <p15:guide id="21" pos="7548">
          <p15:clr>
            <a:srgbClr val="A4A3A4"/>
          </p15:clr>
        </p15:guide>
        <p15:guide id="22" pos="32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B800"/>
    <a:srgbClr val="FBFBFB"/>
    <a:srgbClr val="FFFFFF"/>
    <a:srgbClr val="000000"/>
    <a:srgbClr val="929292"/>
    <a:srgbClr val="4D4D4D"/>
    <a:srgbClr val="EE8200"/>
    <a:srgbClr val="F28500"/>
    <a:srgbClr val="00AEEF"/>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00" autoAdjust="0"/>
    <p:restoredTop sz="84528" autoAdjust="0"/>
  </p:normalViewPr>
  <p:slideViewPr>
    <p:cSldViewPr snapToGrid="0">
      <p:cViewPr varScale="1">
        <p:scale>
          <a:sx n="81" d="100"/>
          <a:sy n="81" d="100"/>
        </p:scale>
        <p:origin x="60" y="78"/>
      </p:cViewPr>
      <p:guideLst>
        <p:guide orient="horz" pos="147"/>
        <p:guide orient="horz" pos="4171"/>
        <p:guide orient="horz" pos="2307"/>
        <p:guide orient="horz" pos="3565"/>
        <p:guide orient="horz" pos="3624"/>
        <p:guide orient="horz" pos="912"/>
        <p:guide orient="horz" pos="1057"/>
        <p:guide orient="horz" pos="2375"/>
        <p:guide orient="horz" pos="1114"/>
        <p:guide pos="3806"/>
        <p:guide pos="2557"/>
        <p:guide pos="128"/>
        <p:guide pos="6301"/>
        <p:guide pos="1312"/>
        <p:guide pos="5123"/>
        <p:guide pos="1379"/>
        <p:guide pos="2626"/>
        <p:guide pos="3882"/>
        <p:guide pos="5056"/>
        <p:guide pos="6368"/>
        <p:guide pos="7548"/>
        <p:guide pos="328"/>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 d="100"/>
        <a:sy n="20" d="100"/>
      </p:scale>
      <p:origin x="0" y="0"/>
    </p:cViewPr>
  </p:sorterViewPr>
  <p:notesViewPr>
    <p:cSldViewPr snapToGrid="0" showGuides="1">
      <p:cViewPr varScale="1">
        <p:scale>
          <a:sx n="95" d="100"/>
          <a:sy n="95" d="100"/>
        </p:scale>
        <p:origin x="-363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8FBB2-60E1-4391-82EF-B9999B87FCB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F221FFE-487B-423C-ABD1-F6CD17231774}">
      <dgm:prSet phldrT="[Text]"/>
      <dgm:spPr>
        <a:noFill/>
      </dgm:spPr>
      <dgm:t>
        <a:bodyPr/>
        <a:lstStyle/>
        <a:p>
          <a:r>
            <a:rPr lang="en-US" dirty="0" smtClean="0">
              <a:solidFill>
                <a:schemeClr val="tx1"/>
              </a:solidFill>
            </a:rPr>
            <a:t>Network fabric configuration</a:t>
          </a:r>
          <a:endParaRPr lang="en-US" dirty="0">
            <a:solidFill>
              <a:schemeClr val="tx1"/>
            </a:solidFill>
          </a:endParaRPr>
        </a:p>
      </dgm:t>
    </dgm:pt>
    <dgm:pt modelId="{F0C0319B-2B0E-4DAF-9564-565928AB4508}" type="parTrans" cxnId="{488B3ADE-40C2-460E-AE26-DB94821A5502}">
      <dgm:prSet/>
      <dgm:spPr/>
      <dgm:t>
        <a:bodyPr/>
        <a:lstStyle/>
        <a:p>
          <a:endParaRPr lang="en-US">
            <a:solidFill>
              <a:schemeClr val="bg1"/>
            </a:solidFill>
          </a:endParaRPr>
        </a:p>
      </dgm:t>
    </dgm:pt>
    <dgm:pt modelId="{BB3ECB76-143D-49D6-AA7B-92765F128F21}" type="sibTrans" cxnId="{488B3ADE-40C2-460E-AE26-DB94821A5502}">
      <dgm:prSet/>
      <dgm:spPr/>
      <dgm:t>
        <a:bodyPr/>
        <a:lstStyle/>
        <a:p>
          <a:endParaRPr lang="en-US">
            <a:solidFill>
              <a:schemeClr val="bg1"/>
            </a:solidFill>
          </a:endParaRPr>
        </a:p>
      </dgm:t>
    </dgm:pt>
    <dgm:pt modelId="{EA55AC4C-2A3A-4BDD-BF24-9B31401335D7}">
      <dgm:prSet phldrT="[Text]"/>
      <dgm:spPr>
        <a:noFill/>
      </dgm:spPr>
      <dgm:t>
        <a:bodyPr/>
        <a:lstStyle/>
        <a:p>
          <a:r>
            <a:rPr lang="en-US" dirty="0" smtClean="0">
              <a:solidFill>
                <a:schemeClr val="tx1"/>
              </a:solidFill>
            </a:rPr>
            <a:t>Gateway deployment and overview</a:t>
          </a:r>
          <a:endParaRPr lang="en-US" dirty="0">
            <a:solidFill>
              <a:schemeClr val="tx1"/>
            </a:solidFill>
          </a:endParaRPr>
        </a:p>
      </dgm:t>
    </dgm:pt>
    <dgm:pt modelId="{FCD8E809-8C40-4D95-9693-DF370C420905}" type="parTrans" cxnId="{EFF87FF2-E4DF-4BF1-B831-9CDBB8DE7BFD}">
      <dgm:prSet/>
      <dgm:spPr/>
      <dgm:t>
        <a:bodyPr/>
        <a:lstStyle/>
        <a:p>
          <a:endParaRPr lang="en-US">
            <a:solidFill>
              <a:schemeClr val="bg1"/>
            </a:solidFill>
          </a:endParaRPr>
        </a:p>
      </dgm:t>
    </dgm:pt>
    <dgm:pt modelId="{A42A2E7A-593F-4F8D-89FB-E26D4D280F16}" type="sibTrans" cxnId="{EFF87FF2-E4DF-4BF1-B831-9CDBB8DE7BFD}">
      <dgm:prSet/>
      <dgm:spPr/>
      <dgm:t>
        <a:bodyPr/>
        <a:lstStyle/>
        <a:p>
          <a:endParaRPr lang="en-US">
            <a:solidFill>
              <a:schemeClr val="bg1"/>
            </a:solidFill>
          </a:endParaRPr>
        </a:p>
      </dgm:t>
    </dgm:pt>
    <dgm:pt modelId="{094DE9F4-4E61-4724-B7E0-6BB5EA5150CC}">
      <dgm:prSet phldrT="[Text]"/>
      <dgm:spPr>
        <a:noFill/>
      </dgm:spPr>
      <dgm:t>
        <a:bodyPr/>
        <a:lstStyle/>
        <a:p>
          <a:r>
            <a:rPr lang="en-US" dirty="0" smtClean="0">
              <a:solidFill>
                <a:schemeClr val="tx1"/>
              </a:solidFill>
            </a:rPr>
            <a:t>Tenant Experience</a:t>
          </a:r>
          <a:endParaRPr lang="en-US" dirty="0">
            <a:solidFill>
              <a:schemeClr val="tx1"/>
            </a:solidFill>
          </a:endParaRPr>
        </a:p>
      </dgm:t>
    </dgm:pt>
    <dgm:pt modelId="{40029F20-110B-4E4C-9FCA-B4FEE2AE0096}" type="parTrans" cxnId="{3AB4857A-7D94-44EF-902C-1951B95D55DB}">
      <dgm:prSet/>
      <dgm:spPr/>
      <dgm:t>
        <a:bodyPr/>
        <a:lstStyle/>
        <a:p>
          <a:endParaRPr lang="en-US">
            <a:solidFill>
              <a:schemeClr val="bg1"/>
            </a:solidFill>
          </a:endParaRPr>
        </a:p>
      </dgm:t>
    </dgm:pt>
    <dgm:pt modelId="{38395998-9F2D-496F-965B-63A034149983}" type="sibTrans" cxnId="{3AB4857A-7D94-44EF-902C-1951B95D55DB}">
      <dgm:prSet/>
      <dgm:spPr/>
      <dgm:t>
        <a:bodyPr/>
        <a:lstStyle/>
        <a:p>
          <a:endParaRPr lang="en-US">
            <a:solidFill>
              <a:schemeClr val="bg1"/>
            </a:solidFill>
          </a:endParaRPr>
        </a:p>
      </dgm:t>
    </dgm:pt>
    <dgm:pt modelId="{7D58C193-0CB0-4BED-A87D-F274D533C743}" type="pres">
      <dgm:prSet presAssocID="{9818FBB2-60E1-4391-82EF-B9999B87FCB1}" presName="Name0" presStyleCnt="0">
        <dgm:presLayoutVars>
          <dgm:chMax val="7"/>
          <dgm:chPref val="7"/>
          <dgm:dir/>
        </dgm:presLayoutVars>
      </dgm:prSet>
      <dgm:spPr/>
      <dgm:t>
        <a:bodyPr/>
        <a:lstStyle/>
        <a:p>
          <a:endParaRPr lang="en-US"/>
        </a:p>
      </dgm:t>
    </dgm:pt>
    <dgm:pt modelId="{A68A4DFF-5C48-425F-95A3-08734CF7EE37}" type="pres">
      <dgm:prSet presAssocID="{9818FBB2-60E1-4391-82EF-B9999B87FCB1}" presName="Name1" presStyleCnt="0"/>
      <dgm:spPr/>
    </dgm:pt>
    <dgm:pt modelId="{207ADC8E-E252-421B-A527-38AD7CAE0A0D}" type="pres">
      <dgm:prSet presAssocID="{9818FBB2-60E1-4391-82EF-B9999B87FCB1}" presName="cycle" presStyleCnt="0"/>
      <dgm:spPr/>
    </dgm:pt>
    <dgm:pt modelId="{B6F74B83-B41B-4150-A839-BDC26D52B440}" type="pres">
      <dgm:prSet presAssocID="{9818FBB2-60E1-4391-82EF-B9999B87FCB1}" presName="srcNode" presStyleLbl="node1" presStyleIdx="0" presStyleCnt="3"/>
      <dgm:spPr/>
    </dgm:pt>
    <dgm:pt modelId="{E37B40E8-7247-401F-B29E-C5F2562E133B}" type="pres">
      <dgm:prSet presAssocID="{9818FBB2-60E1-4391-82EF-B9999B87FCB1}" presName="conn" presStyleLbl="parChTrans1D2" presStyleIdx="0" presStyleCnt="1"/>
      <dgm:spPr/>
      <dgm:t>
        <a:bodyPr/>
        <a:lstStyle/>
        <a:p>
          <a:endParaRPr lang="en-US"/>
        </a:p>
      </dgm:t>
    </dgm:pt>
    <dgm:pt modelId="{0C6A6D9D-67A9-47D9-82B7-E211DC88867B}" type="pres">
      <dgm:prSet presAssocID="{9818FBB2-60E1-4391-82EF-B9999B87FCB1}" presName="extraNode" presStyleLbl="node1" presStyleIdx="0" presStyleCnt="3"/>
      <dgm:spPr/>
    </dgm:pt>
    <dgm:pt modelId="{3A2382A7-088C-4102-BB80-147C5EEDD1F1}" type="pres">
      <dgm:prSet presAssocID="{9818FBB2-60E1-4391-82EF-B9999B87FCB1}" presName="dstNode" presStyleLbl="node1" presStyleIdx="0" presStyleCnt="3"/>
      <dgm:spPr/>
    </dgm:pt>
    <dgm:pt modelId="{A5D6DD6B-608F-4BC0-B36D-5526A24CCE77}" type="pres">
      <dgm:prSet presAssocID="{4F221FFE-487B-423C-ABD1-F6CD17231774}" presName="text_1" presStyleLbl="node1" presStyleIdx="0" presStyleCnt="3">
        <dgm:presLayoutVars>
          <dgm:bulletEnabled val="1"/>
        </dgm:presLayoutVars>
      </dgm:prSet>
      <dgm:spPr/>
      <dgm:t>
        <a:bodyPr/>
        <a:lstStyle/>
        <a:p>
          <a:endParaRPr lang="en-US"/>
        </a:p>
      </dgm:t>
    </dgm:pt>
    <dgm:pt modelId="{06911B32-97A6-4BD0-9EF7-65E13D8205FD}" type="pres">
      <dgm:prSet presAssocID="{4F221FFE-487B-423C-ABD1-F6CD17231774}" presName="accent_1" presStyleCnt="0"/>
      <dgm:spPr/>
    </dgm:pt>
    <dgm:pt modelId="{BD463126-5A4A-4D59-813B-7A2CD65A1433}" type="pres">
      <dgm:prSet presAssocID="{4F221FFE-487B-423C-ABD1-F6CD17231774}" presName="accentRepeatNode" presStyleLbl="solidFgAcc1" presStyleIdx="0" presStyleCnt="3"/>
      <dgm:spPr/>
    </dgm:pt>
    <dgm:pt modelId="{39F6E0EB-EF26-48F7-A68A-4484B10C8302}" type="pres">
      <dgm:prSet presAssocID="{EA55AC4C-2A3A-4BDD-BF24-9B31401335D7}" presName="text_2" presStyleLbl="node1" presStyleIdx="1" presStyleCnt="3">
        <dgm:presLayoutVars>
          <dgm:bulletEnabled val="1"/>
        </dgm:presLayoutVars>
      </dgm:prSet>
      <dgm:spPr/>
      <dgm:t>
        <a:bodyPr/>
        <a:lstStyle/>
        <a:p>
          <a:endParaRPr lang="en-US"/>
        </a:p>
      </dgm:t>
    </dgm:pt>
    <dgm:pt modelId="{4D51E904-5150-43EA-92FD-EF89513A668D}" type="pres">
      <dgm:prSet presAssocID="{EA55AC4C-2A3A-4BDD-BF24-9B31401335D7}" presName="accent_2" presStyleCnt="0"/>
      <dgm:spPr/>
    </dgm:pt>
    <dgm:pt modelId="{5D473240-E838-4928-A989-217577DD38C5}" type="pres">
      <dgm:prSet presAssocID="{EA55AC4C-2A3A-4BDD-BF24-9B31401335D7}" presName="accentRepeatNode" presStyleLbl="solidFgAcc1" presStyleIdx="1" presStyleCnt="3" custLinFactNeighborX="-1644" custLinFactNeighborY="0"/>
      <dgm:spPr/>
    </dgm:pt>
    <dgm:pt modelId="{772A8127-C56D-459F-83AE-15695F9F4BB9}" type="pres">
      <dgm:prSet presAssocID="{094DE9F4-4E61-4724-B7E0-6BB5EA5150CC}" presName="text_3" presStyleLbl="node1" presStyleIdx="2" presStyleCnt="3">
        <dgm:presLayoutVars>
          <dgm:bulletEnabled val="1"/>
        </dgm:presLayoutVars>
      </dgm:prSet>
      <dgm:spPr/>
      <dgm:t>
        <a:bodyPr/>
        <a:lstStyle/>
        <a:p>
          <a:endParaRPr lang="en-US"/>
        </a:p>
      </dgm:t>
    </dgm:pt>
    <dgm:pt modelId="{E6446872-086E-4CF9-9459-8051D244132A}" type="pres">
      <dgm:prSet presAssocID="{094DE9F4-4E61-4724-B7E0-6BB5EA5150CC}" presName="accent_3" presStyleCnt="0"/>
      <dgm:spPr/>
    </dgm:pt>
    <dgm:pt modelId="{D606B3F5-C7DB-48E2-9937-71C46EA07458}" type="pres">
      <dgm:prSet presAssocID="{094DE9F4-4E61-4724-B7E0-6BB5EA5150CC}" presName="accentRepeatNode" presStyleLbl="solidFgAcc1" presStyleIdx="2" presStyleCnt="3"/>
      <dgm:spPr/>
    </dgm:pt>
  </dgm:ptLst>
  <dgm:cxnLst>
    <dgm:cxn modelId="{488B3ADE-40C2-460E-AE26-DB94821A5502}" srcId="{9818FBB2-60E1-4391-82EF-B9999B87FCB1}" destId="{4F221FFE-487B-423C-ABD1-F6CD17231774}" srcOrd="0" destOrd="0" parTransId="{F0C0319B-2B0E-4DAF-9564-565928AB4508}" sibTransId="{BB3ECB76-143D-49D6-AA7B-92765F128F21}"/>
    <dgm:cxn modelId="{0B516338-8B7C-4E20-BA54-E2C0B4A2831E}" type="presOf" srcId="{BB3ECB76-143D-49D6-AA7B-92765F128F21}" destId="{E37B40E8-7247-401F-B29E-C5F2562E133B}" srcOrd="0" destOrd="0" presId="urn:microsoft.com/office/officeart/2008/layout/VerticalCurvedList"/>
    <dgm:cxn modelId="{EFF87FF2-E4DF-4BF1-B831-9CDBB8DE7BFD}" srcId="{9818FBB2-60E1-4391-82EF-B9999B87FCB1}" destId="{EA55AC4C-2A3A-4BDD-BF24-9B31401335D7}" srcOrd="1" destOrd="0" parTransId="{FCD8E809-8C40-4D95-9693-DF370C420905}" sibTransId="{A42A2E7A-593F-4F8D-89FB-E26D4D280F16}"/>
    <dgm:cxn modelId="{73E5EE70-BE2A-40D8-8D7C-66B6ACB8EFCC}" type="presOf" srcId="{094DE9F4-4E61-4724-B7E0-6BB5EA5150CC}" destId="{772A8127-C56D-459F-83AE-15695F9F4BB9}" srcOrd="0" destOrd="0" presId="urn:microsoft.com/office/officeart/2008/layout/VerticalCurvedList"/>
    <dgm:cxn modelId="{3AB4857A-7D94-44EF-902C-1951B95D55DB}" srcId="{9818FBB2-60E1-4391-82EF-B9999B87FCB1}" destId="{094DE9F4-4E61-4724-B7E0-6BB5EA5150CC}" srcOrd="2" destOrd="0" parTransId="{40029F20-110B-4E4C-9FCA-B4FEE2AE0096}" sibTransId="{38395998-9F2D-496F-965B-63A034149983}"/>
    <dgm:cxn modelId="{4A362DEA-6236-4440-BC3D-9465269873A9}" type="presOf" srcId="{EA55AC4C-2A3A-4BDD-BF24-9B31401335D7}" destId="{39F6E0EB-EF26-48F7-A68A-4484B10C8302}" srcOrd="0" destOrd="0" presId="urn:microsoft.com/office/officeart/2008/layout/VerticalCurvedList"/>
    <dgm:cxn modelId="{D43F6B5E-97AF-4286-8278-EE76AD466ADE}" type="presOf" srcId="{9818FBB2-60E1-4391-82EF-B9999B87FCB1}" destId="{7D58C193-0CB0-4BED-A87D-F274D533C743}" srcOrd="0" destOrd="0" presId="urn:microsoft.com/office/officeart/2008/layout/VerticalCurvedList"/>
    <dgm:cxn modelId="{293E2D9C-CB8C-4927-960F-82DE36EE399D}" type="presOf" srcId="{4F221FFE-487B-423C-ABD1-F6CD17231774}" destId="{A5D6DD6B-608F-4BC0-B36D-5526A24CCE77}" srcOrd="0" destOrd="0" presId="urn:microsoft.com/office/officeart/2008/layout/VerticalCurvedList"/>
    <dgm:cxn modelId="{92A0A887-7E56-4CA1-BD2A-497F7CBD3CF1}" type="presParOf" srcId="{7D58C193-0CB0-4BED-A87D-F274D533C743}" destId="{A68A4DFF-5C48-425F-95A3-08734CF7EE37}" srcOrd="0" destOrd="0" presId="urn:microsoft.com/office/officeart/2008/layout/VerticalCurvedList"/>
    <dgm:cxn modelId="{359A345B-2960-41A8-A106-32204A413EFD}" type="presParOf" srcId="{A68A4DFF-5C48-425F-95A3-08734CF7EE37}" destId="{207ADC8E-E252-421B-A527-38AD7CAE0A0D}" srcOrd="0" destOrd="0" presId="urn:microsoft.com/office/officeart/2008/layout/VerticalCurvedList"/>
    <dgm:cxn modelId="{28FAD915-6FC0-40B2-BA5F-9A6A6EAD1103}" type="presParOf" srcId="{207ADC8E-E252-421B-A527-38AD7CAE0A0D}" destId="{B6F74B83-B41B-4150-A839-BDC26D52B440}" srcOrd="0" destOrd="0" presId="urn:microsoft.com/office/officeart/2008/layout/VerticalCurvedList"/>
    <dgm:cxn modelId="{89801169-2EAA-4B67-AC2E-E8C3B541FA1D}" type="presParOf" srcId="{207ADC8E-E252-421B-A527-38AD7CAE0A0D}" destId="{E37B40E8-7247-401F-B29E-C5F2562E133B}" srcOrd="1" destOrd="0" presId="urn:microsoft.com/office/officeart/2008/layout/VerticalCurvedList"/>
    <dgm:cxn modelId="{3D6DB1F9-5378-4F51-8FA5-E2AB230B224F}" type="presParOf" srcId="{207ADC8E-E252-421B-A527-38AD7CAE0A0D}" destId="{0C6A6D9D-67A9-47D9-82B7-E211DC88867B}" srcOrd="2" destOrd="0" presId="urn:microsoft.com/office/officeart/2008/layout/VerticalCurvedList"/>
    <dgm:cxn modelId="{F492C3FB-6543-48ED-9CF8-DFBDE90B6014}" type="presParOf" srcId="{207ADC8E-E252-421B-A527-38AD7CAE0A0D}" destId="{3A2382A7-088C-4102-BB80-147C5EEDD1F1}" srcOrd="3" destOrd="0" presId="urn:microsoft.com/office/officeart/2008/layout/VerticalCurvedList"/>
    <dgm:cxn modelId="{9737061E-5CE7-4242-88E4-7B8C066809F3}" type="presParOf" srcId="{A68A4DFF-5C48-425F-95A3-08734CF7EE37}" destId="{A5D6DD6B-608F-4BC0-B36D-5526A24CCE77}" srcOrd="1" destOrd="0" presId="urn:microsoft.com/office/officeart/2008/layout/VerticalCurvedList"/>
    <dgm:cxn modelId="{6DAF3712-0A6A-4DA0-BE88-9B10166C4E59}" type="presParOf" srcId="{A68A4DFF-5C48-425F-95A3-08734CF7EE37}" destId="{06911B32-97A6-4BD0-9EF7-65E13D8205FD}" srcOrd="2" destOrd="0" presId="urn:microsoft.com/office/officeart/2008/layout/VerticalCurvedList"/>
    <dgm:cxn modelId="{33E2511B-0BC9-48F8-A561-679A0D9CAEA9}" type="presParOf" srcId="{06911B32-97A6-4BD0-9EF7-65E13D8205FD}" destId="{BD463126-5A4A-4D59-813B-7A2CD65A1433}" srcOrd="0" destOrd="0" presId="urn:microsoft.com/office/officeart/2008/layout/VerticalCurvedList"/>
    <dgm:cxn modelId="{B5F3828C-9502-4C16-9309-5861965067CC}" type="presParOf" srcId="{A68A4DFF-5C48-425F-95A3-08734CF7EE37}" destId="{39F6E0EB-EF26-48F7-A68A-4484B10C8302}" srcOrd="3" destOrd="0" presId="urn:microsoft.com/office/officeart/2008/layout/VerticalCurvedList"/>
    <dgm:cxn modelId="{3ACB7BCF-F907-4380-970B-18404E9F42B9}" type="presParOf" srcId="{A68A4DFF-5C48-425F-95A3-08734CF7EE37}" destId="{4D51E904-5150-43EA-92FD-EF89513A668D}" srcOrd="4" destOrd="0" presId="urn:microsoft.com/office/officeart/2008/layout/VerticalCurvedList"/>
    <dgm:cxn modelId="{26153A48-4E37-4AB9-856F-FF9DA00CD504}" type="presParOf" srcId="{4D51E904-5150-43EA-92FD-EF89513A668D}" destId="{5D473240-E838-4928-A989-217577DD38C5}" srcOrd="0" destOrd="0" presId="urn:microsoft.com/office/officeart/2008/layout/VerticalCurvedList"/>
    <dgm:cxn modelId="{580625CD-1639-4707-AA4D-160309DF3B62}" type="presParOf" srcId="{A68A4DFF-5C48-425F-95A3-08734CF7EE37}" destId="{772A8127-C56D-459F-83AE-15695F9F4BB9}" srcOrd="5" destOrd="0" presId="urn:microsoft.com/office/officeart/2008/layout/VerticalCurvedList"/>
    <dgm:cxn modelId="{647073B1-5C06-489F-8004-74BAC33B0E9A}" type="presParOf" srcId="{A68A4DFF-5C48-425F-95A3-08734CF7EE37}" destId="{E6446872-086E-4CF9-9459-8051D244132A}" srcOrd="6" destOrd="0" presId="urn:microsoft.com/office/officeart/2008/layout/VerticalCurvedList"/>
    <dgm:cxn modelId="{21ADAFC9-5025-4957-BB60-3302B96E310B}" type="presParOf" srcId="{E6446872-086E-4CF9-9459-8051D244132A}" destId="{D606B3F5-C7DB-48E2-9937-71C46EA0745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TechReady</a:t>
            </a:r>
            <a:r>
              <a:rPr lang="en-US" dirty="0" smtClean="0">
                <a:latin typeface="Segoe UI" pitchFamily="34" charset="0"/>
              </a:rPr>
              <a:t> 14</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6/4/2013</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TechReady</a:t>
            </a:r>
            <a:r>
              <a:rPr lang="en-US" dirty="0" smtClean="0"/>
              <a:t> 14</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6/4/2013</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26A3EA0-FC91-4CBD-BD70-BDFE1481EF7B}"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062637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806980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91499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214443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991529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550535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254357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1151388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4009736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2215653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113203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p:txBody>
      </p:sp>
      <p:sp>
        <p:nvSpPr>
          <p:cNvPr id="5" name="Date Placeholder 4"/>
          <p:cNvSpPr>
            <a:spLocks noGrp="1"/>
          </p:cNvSpPr>
          <p:nvPr>
            <p:ph type="dt" idx="10"/>
          </p:nvPr>
        </p:nvSpPr>
        <p:spPr/>
        <p:txBody>
          <a:bodyPr/>
          <a:lstStyle/>
          <a:p>
            <a:fld id="{F22B3E36-5CE0-4CB7-82DE-38A88C71BFA8}" type="datetime1">
              <a:rPr lang="en-US" smtClean="0"/>
              <a:pPr/>
              <a:t>6/4/2013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4041381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19888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1493670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113389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1009666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1754574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3471171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1125440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3894713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2518903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175910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819545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extLst>
      <p:ext uri="{BB962C8B-B14F-4D97-AF65-F5344CB8AC3E}">
        <p14:creationId xmlns:p14="http://schemas.microsoft.com/office/powerpoint/2010/main" val="3455141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3303364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extLst>
      <p:ext uri="{BB962C8B-B14F-4D97-AF65-F5344CB8AC3E}">
        <p14:creationId xmlns:p14="http://schemas.microsoft.com/office/powerpoint/2010/main" val="1252785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extLst>
      <p:ext uri="{BB962C8B-B14F-4D97-AF65-F5344CB8AC3E}">
        <p14:creationId xmlns:p14="http://schemas.microsoft.com/office/powerpoint/2010/main" val="2297689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extLst>
      <p:ext uri="{BB962C8B-B14F-4D97-AF65-F5344CB8AC3E}">
        <p14:creationId xmlns:p14="http://schemas.microsoft.com/office/powerpoint/2010/main" val="3629675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53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5:33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88350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54</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5:33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81565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3518390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893704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5:33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52716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4284941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58</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5:33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10206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15842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412370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alpha val="99000"/>
                  </a:prstClr>
                </a:solidFill>
              </a:rPr>
              <a:pPr/>
              <a:t>10</a:t>
            </a:fld>
            <a:endParaRPr lang="en-US" dirty="0">
              <a:solidFill>
                <a:prstClr val="black">
                  <a:alpha val="99000"/>
                </a:prstClr>
              </a:solidFill>
            </a:endParaRPr>
          </a:p>
        </p:txBody>
      </p:sp>
    </p:spTree>
    <p:extLst>
      <p:ext uri="{BB962C8B-B14F-4D97-AF65-F5344CB8AC3E}">
        <p14:creationId xmlns:p14="http://schemas.microsoft.com/office/powerpoint/2010/main" val="2710863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394510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4030859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127274" y="473146"/>
            <a:ext cx="1613455" cy="345036"/>
          </a:xfrm>
          <a:prstGeom prst="rect">
            <a:avLst/>
          </a:prstGeom>
        </p:spPr>
      </p:pic>
    </p:spTree>
    <p:extLst>
      <p:ext uri="{BB962C8B-B14F-4D97-AF65-F5344CB8AC3E}">
        <p14:creationId xmlns:p14="http://schemas.microsoft.com/office/powerpoint/2010/main" val="385706665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796217"/>
          </a:xfrm>
          <a:noFill/>
        </p:spPr>
        <p:txBody>
          <a:bodyPr tIns="91440" bIns="91440" anchor="t" anchorCtr="0"/>
          <a:lstStyle>
            <a:lvl1pPr>
              <a:defRPr sz="8625"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4383039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169" y="1189177"/>
            <a:ext cx="11650488"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4051" indent="0">
              <a:buNone/>
              <a:defRPr sz="1960"/>
            </a:lvl3pPr>
            <a:lvl4pPr marL="448102" indent="0">
              <a:buNone/>
              <a:defRPr sz="1764"/>
            </a:lvl4pPr>
            <a:lvl5pPr marL="67215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89319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169" y="1190734"/>
            <a:ext cx="11650488" cy="218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419910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6578"/>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63" indent="0">
              <a:buNone/>
              <a:tabLst/>
              <a:defRPr sz="1960"/>
            </a:lvl3pPr>
            <a:lvl4pPr marL="451214" indent="0">
              <a:buNone/>
              <a:defRPr sz="1764"/>
            </a:lvl4pPr>
            <a:lvl5pPr marL="672153" indent="0">
              <a:buNone/>
              <a:tabLst/>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6"/>
            <a:ext cx="5377147" cy="2420188"/>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63" indent="0">
              <a:buNone/>
              <a:tabLst/>
              <a:defRPr sz="1960"/>
            </a:lvl3pPr>
            <a:lvl4pPr marL="451214" indent="0">
              <a:buNone/>
              <a:defRPr sz="1764"/>
            </a:lvl4pPr>
            <a:lvl5pPr marL="672153" indent="0">
              <a:buNone/>
              <a:tabLst/>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938172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6578"/>
          </a:xfrm>
        </p:spPr>
        <p:txBody>
          <a:bodyPr wrap="square">
            <a:spAutoFit/>
          </a:bodyPr>
          <a:lstStyle>
            <a:lvl1pPr marL="281620" indent="-281620">
              <a:spcBef>
                <a:spcPts val="1200"/>
              </a:spcBef>
              <a:buClr>
                <a:schemeClr val="tx1"/>
              </a:buClr>
              <a:buFont typeface="Arial" pitchFamily="34" charset="0"/>
              <a:buChar char="•"/>
              <a:defRPr sz="3528"/>
            </a:lvl1pPr>
            <a:lvl2pPr marL="520596" indent="-228554">
              <a:defRPr sz="1960"/>
            </a:lvl2pPr>
            <a:lvl3pPr marL="685663" indent="-165067">
              <a:tabLst/>
              <a:defRPr sz="1960"/>
            </a:lvl3pPr>
            <a:lvl4pPr marL="863427" indent="-177765">
              <a:defRPr sz="1764"/>
            </a:lvl4pPr>
            <a:lvl5pPr marL="1028494" indent="-165067">
              <a:tabLst/>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6"/>
            <a:ext cx="5377147" cy="2486578"/>
          </a:xfrm>
        </p:spPr>
        <p:txBody>
          <a:bodyPr wrap="square">
            <a:spAutoFit/>
          </a:bodyPr>
          <a:lstStyle>
            <a:lvl1pPr marL="281620" indent="-281620">
              <a:spcBef>
                <a:spcPts val="1200"/>
              </a:spcBef>
              <a:buClr>
                <a:schemeClr val="tx1"/>
              </a:buClr>
              <a:buFont typeface="Arial" pitchFamily="34" charset="0"/>
              <a:buChar char="•"/>
              <a:defRPr sz="3528"/>
            </a:lvl1pPr>
            <a:lvl2pPr marL="520596" indent="-228554">
              <a:defRPr sz="1960"/>
            </a:lvl2pPr>
            <a:lvl3pPr marL="685663" indent="-165067">
              <a:tabLst/>
              <a:defRPr sz="1960"/>
            </a:lvl3pPr>
            <a:lvl4pPr marL="863427" indent="-177765">
              <a:defRPr sz="1764"/>
            </a:lvl4pPr>
            <a:lvl5pPr marL="1028494" indent="-165067">
              <a:tabLst/>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388742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619356"/>
          </a:xfrm>
        </p:spPr>
        <p:txBody>
          <a:bodyPr wrap="square">
            <a:spAutoFit/>
          </a:bodyPr>
          <a:lstStyle>
            <a:lvl1pPr marL="281620" indent="-281620">
              <a:spcBef>
                <a:spcPts val="1200"/>
              </a:spcBef>
              <a:buClr>
                <a:schemeClr val="tx2"/>
              </a:buClr>
              <a:buFont typeface="Arial" pitchFamily="34" charset="0"/>
              <a:buChar char="•"/>
              <a:defRPr sz="3528">
                <a:gradFill>
                  <a:gsLst>
                    <a:gs pos="1250">
                      <a:schemeClr val="tx2"/>
                    </a:gs>
                    <a:gs pos="99000">
                      <a:schemeClr val="tx2"/>
                    </a:gs>
                  </a:gsLst>
                  <a:lin ang="5400000" scaled="0"/>
                </a:gradFill>
              </a:defRPr>
            </a:lvl1pPr>
            <a:lvl2pPr marL="520596" indent="-228554">
              <a:defRPr sz="2352"/>
            </a:lvl2pPr>
            <a:lvl3pPr marL="685663" indent="-165067">
              <a:tabLst/>
              <a:defRPr sz="2352"/>
            </a:lvl3pPr>
            <a:lvl4pPr marL="863427" indent="-177765">
              <a:defRPr/>
            </a:lvl4pPr>
            <a:lvl5pPr marL="1028494" indent="-16506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6"/>
            <a:ext cx="5377147" cy="2619356"/>
          </a:xfrm>
        </p:spPr>
        <p:txBody>
          <a:bodyPr wrap="square">
            <a:spAutoFit/>
          </a:bodyPr>
          <a:lstStyle>
            <a:lvl1pPr marL="281620" indent="-281620">
              <a:spcBef>
                <a:spcPts val="1200"/>
              </a:spcBef>
              <a:buClr>
                <a:schemeClr val="tx2"/>
              </a:buClr>
              <a:buFont typeface="Arial" pitchFamily="34" charset="0"/>
              <a:buChar char="•"/>
              <a:defRPr sz="3528">
                <a:gradFill>
                  <a:gsLst>
                    <a:gs pos="1250">
                      <a:schemeClr val="tx2"/>
                    </a:gs>
                    <a:gs pos="99000">
                      <a:schemeClr val="tx2"/>
                    </a:gs>
                  </a:gsLst>
                  <a:lin ang="5400000" scaled="0"/>
                </a:gradFill>
              </a:defRPr>
            </a:lvl1pPr>
            <a:lvl2pPr marL="520596" indent="-228554">
              <a:defRPr sz="2352"/>
            </a:lvl2pPr>
            <a:lvl3pPr marL="685663" indent="-165067">
              <a:tabLst/>
              <a:defRPr sz="2352"/>
            </a:lvl3pPr>
            <a:lvl4pPr marL="863427" indent="-177765">
              <a:defRPr/>
            </a:lvl4pPr>
            <a:lvl5pPr marL="1028494" indent="-16506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506101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13681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66804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4896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69163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69169" y="3866380"/>
            <a:ext cx="8961914"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19025" y="3866380"/>
            <a:ext cx="3012058"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169" y="2084173"/>
            <a:ext cx="8961914"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232" y="2084187"/>
            <a:ext cx="8961851" cy="1793090"/>
          </a:xfrm>
          <a:noFill/>
        </p:spPr>
        <p:txBody>
          <a:bodyPr lIns="146304" tIns="91440" rIns="146304" bIns="91440" anchor="t" anchorCtr="0"/>
          <a:lstStyle>
            <a:lvl1pPr>
              <a:defRPr sz="5881"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231" y="3878574"/>
            <a:ext cx="5949794" cy="1792326"/>
          </a:xfrm>
          <a:noFill/>
        </p:spPr>
        <p:txBody>
          <a:bodyPr lIns="182880" tIns="146304" rIns="182880" bIns="146304">
            <a:noAutofit/>
          </a:bodyPr>
          <a:lstStyle>
            <a:lvl1pPr marL="0" indent="0">
              <a:spcBef>
                <a:spcPts val="0"/>
              </a:spcBef>
              <a:buNone/>
              <a:defRPr sz="352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206" y="508172"/>
            <a:ext cx="2568421"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207" y="6087146"/>
            <a:ext cx="1522007" cy="326167"/>
          </a:xfrm>
          <a:prstGeom prst="rect">
            <a:avLst/>
          </a:prstGeom>
        </p:spPr>
      </p:pic>
      <p:sp>
        <p:nvSpPr>
          <p:cNvPr id="10" name="Text Placeholder 7"/>
          <p:cNvSpPr>
            <a:spLocks noGrp="1"/>
          </p:cNvSpPr>
          <p:nvPr>
            <p:ph type="body" sz="quarter" idx="13" hasCustomPrompt="1"/>
          </p:nvPr>
        </p:nvSpPr>
        <p:spPr>
          <a:xfrm>
            <a:off x="6363331" y="426210"/>
            <a:ext cx="5377148" cy="909728"/>
          </a:xfrm>
        </p:spPr>
        <p:txBody>
          <a:bodyPr tIns="0" rIns="0"/>
          <a:lstStyle>
            <a:lvl1pPr marL="0" indent="0" algn="r">
              <a:buNone/>
              <a:defRPr sz="5881"/>
            </a:lvl1pPr>
          </a:lstStyle>
          <a:p>
            <a:pPr lvl="0"/>
            <a:r>
              <a:rPr lang="en-US" dirty="0" smtClean="0"/>
              <a:t>Session code</a:t>
            </a:r>
            <a:endParaRPr lang="en-US" dirty="0"/>
          </a:p>
        </p:txBody>
      </p:sp>
      <p:grpSp>
        <p:nvGrpSpPr>
          <p:cNvPr id="97" name="Group 96"/>
          <p:cNvGrpSpPr/>
          <p:nvPr userDrawn="1"/>
        </p:nvGrpSpPr>
        <p:grpSpPr>
          <a:xfrm>
            <a:off x="6631264" y="4022032"/>
            <a:ext cx="218757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grpSp>
      <p:grpSp>
        <p:nvGrpSpPr>
          <p:cNvPr id="98" name="Group 97"/>
          <p:cNvGrpSpPr/>
          <p:nvPr userDrawn="1"/>
        </p:nvGrpSpPr>
        <p:grpSpPr>
          <a:xfrm>
            <a:off x="18477724" y="1919183"/>
            <a:ext cx="1460979"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grpSp>
    </p:spTree>
    <p:extLst>
      <p:ext uri="{BB962C8B-B14F-4D97-AF65-F5344CB8AC3E}">
        <p14:creationId xmlns:p14="http://schemas.microsoft.com/office/powerpoint/2010/main" val="1324726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46988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0" tIns="45710" rIns="45710" bIns="45710" numCol="1" spcCol="0" rtlCol="0" fromWordArt="0" anchor="ctr" anchorCtr="0" forceAA="0" compatLnSpc="1">
            <a:prstTxWarp prst="textNoShape">
              <a:avLst/>
            </a:prstTxWarp>
            <a:noAutofit/>
          </a:bodyPr>
          <a:lstStyle/>
          <a:p>
            <a:pPr algn="ctr" defTabSz="913916" fontAlgn="base">
              <a:spcBef>
                <a:spcPct val="0"/>
              </a:spcBef>
              <a:spcAft>
                <a:spcPct val="0"/>
              </a:spcAft>
            </a:pPr>
            <a:endParaRPr lang="en-US" sz="176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69" y="1192415"/>
            <a:ext cx="11650487" cy="2089751"/>
          </a:xfrm>
        </p:spPr>
        <p:txBody>
          <a:bodyPr/>
          <a:lstStyle>
            <a:lvl1pPr marL="0" indent="0">
              <a:buNone/>
              <a:defRPr sz="323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5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97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3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08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409843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7"/>
            <a:ext cx="11650488" cy="2396047"/>
          </a:xfrm>
          <a:prstGeom prst="rect">
            <a:avLst/>
          </a:prstGeom>
        </p:spPr>
        <p:txBody>
          <a:bodyPr/>
          <a:lstStyle>
            <a:lvl1pPr marL="284732" indent="-284732">
              <a:buClr>
                <a:schemeClr val="tx1"/>
              </a:buClr>
              <a:buSzPct val="90000"/>
              <a:buFont typeface="Arial" pitchFamily="34" charset="0"/>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27" indent="-275396">
              <a:buClr>
                <a:schemeClr val="tx1"/>
              </a:buClr>
              <a:buSzPct val="90000"/>
              <a:buFont typeface="Arial" pitchFamily="34" charset="0"/>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859" indent="-284732">
              <a:buClr>
                <a:schemeClr val="tx1"/>
              </a:buClr>
              <a:buSzPct val="90000"/>
              <a:buFont typeface="Arial" pitchFamily="34" charset="0"/>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910" indent="-224051">
              <a:buClr>
                <a:schemeClr val="tx1"/>
              </a:buClr>
              <a:buSzPct val="90000"/>
              <a:buFont typeface="Arial" pitchFamily="34" charset="0"/>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961" indent="-224051">
              <a:buClr>
                <a:schemeClr val="tx1"/>
              </a:buClr>
              <a:buSzPct val="90000"/>
              <a:buFont typeface="Arial" pitchFamily="34" charset="0"/>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144296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257148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18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052792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9" name="Rectangle 19"/>
          <p:cNvSpPr>
            <a:spLocks noChangeArrowheads="1"/>
          </p:cNvSpPr>
          <p:nvPr userDrawn="1"/>
        </p:nvSpPr>
        <p:spPr bwMode="auto">
          <a:xfrm>
            <a:off x="768350" y="1422400"/>
            <a:ext cx="3411538" cy="4375150"/>
          </a:xfrm>
          <a:prstGeom prst="rect">
            <a:avLst/>
          </a:prstGeom>
          <a:solidFill>
            <a:srgbClr val="F0F2F3">
              <a:alpha val="10000"/>
            </a:srgbClr>
          </a:solidFill>
          <a:ln w="9525">
            <a:noFill/>
            <a:miter lim="800000"/>
            <a:headEnd/>
            <a:tailEnd/>
          </a:ln>
        </p:spPr>
        <p:txBody>
          <a:bodyPr wrap="none" lIns="91421" tIns="45710" rIns="91421" bIns="45710" anchor="ctr"/>
          <a:lstStyle/>
          <a:p>
            <a:pPr defTabSz="914180">
              <a:defRPr/>
            </a:pPr>
            <a:endParaRPr lang="en-US" sz="1764">
              <a:solidFill>
                <a:srgbClr val="FFFFFF"/>
              </a:solidFill>
            </a:endParaRPr>
          </a:p>
        </p:txBody>
      </p:sp>
      <p:sp>
        <p:nvSpPr>
          <p:cNvPr id="10" name="Rectangle 9"/>
          <p:cNvSpPr/>
          <p:nvPr userDrawn="1"/>
        </p:nvSpPr>
        <p:spPr>
          <a:xfrm>
            <a:off x="768350" y="1531938"/>
            <a:ext cx="3411538"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lIns="91421" tIns="45710" rIns="91421" bIns="45710" anchor="ctr"/>
          <a:lstStyle/>
          <a:p>
            <a:pPr algn="ctr" defTabSz="914180">
              <a:defRPr/>
            </a:pPr>
            <a:endParaRPr lang="en-US" sz="1764" dirty="0">
              <a:solidFill>
                <a:srgbClr val="FFFFFF"/>
              </a:solidFill>
            </a:endParaRPr>
          </a:p>
        </p:txBody>
      </p:sp>
      <p:sp>
        <p:nvSpPr>
          <p:cNvPr id="11" name="Rectangle 19"/>
          <p:cNvSpPr>
            <a:spLocks noChangeArrowheads="1"/>
          </p:cNvSpPr>
          <p:nvPr userDrawn="1"/>
        </p:nvSpPr>
        <p:spPr bwMode="auto">
          <a:xfrm>
            <a:off x="8034338" y="1422400"/>
            <a:ext cx="3411537" cy="4375150"/>
          </a:xfrm>
          <a:prstGeom prst="rect">
            <a:avLst/>
          </a:prstGeom>
          <a:solidFill>
            <a:srgbClr val="F0F2F3">
              <a:alpha val="10000"/>
            </a:srgbClr>
          </a:solidFill>
          <a:ln w="9525">
            <a:noFill/>
            <a:miter lim="800000"/>
            <a:headEnd/>
            <a:tailEnd/>
          </a:ln>
        </p:spPr>
        <p:txBody>
          <a:bodyPr wrap="none" lIns="91421" tIns="45710" rIns="91421" bIns="45710" anchor="ctr"/>
          <a:lstStyle/>
          <a:p>
            <a:pPr defTabSz="914180">
              <a:defRPr/>
            </a:pPr>
            <a:endParaRPr lang="en-US" sz="1764">
              <a:solidFill>
                <a:srgbClr val="FFFFFF"/>
              </a:solidFill>
            </a:endParaRPr>
          </a:p>
        </p:txBody>
      </p:sp>
      <p:sp>
        <p:nvSpPr>
          <p:cNvPr id="12" name="Rectangle 19"/>
          <p:cNvSpPr>
            <a:spLocks noChangeArrowheads="1"/>
          </p:cNvSpPr>
          <p:nvPr userDrawn="1"/>
        </p:nvSpPr>
        <p:spPr bwMode="auto">
          <a:xfrm>
            <a:off x="4410076" y="1422400"/>
            <a:ext cx="3411538" cy="4375150"/>
          </a:xfrm>
          <a:prstGeom prst="rect">
            <a:avLst/>
          </a:prstGeom>
          <a:solidFill>
            <a:srgbClr val="F0F2F3">
              <a:alpha val="10000"/>
            </a:srgbClr>
          </a:solidFill>
          <a:ln w="9525">
            <a:noFill/>
            <a:miter lim="800000"/>
            <a:headEnd/>
            <a:tailEnd/>
          </a:ln>
        </p:spPr>
        <p:txBody>
          <a:bodyPr wrap="none" lIns="91421" tIns="45710" rIns="91421" bIns="45710" anchor="ctr"/>
          <a:lstStyle/>
          <a:p>
            <a:pPr defTabSz="914180">
              <a:defRPr/>
            </a:pPr>
            <a:endParaRPr lang="en-US" sz="1764">
              <a:solidFill>
                <a:srgbClr val="FFFFFF"/>
              </a:solidFill>
            </a:endParaRPr>
          </a:p>
        </p:txBody>
      </p:sp>
      <p:sp>
        <p:nvSpPr>
          <p:cNvPr id="13" name="Rectangle 12"/>
          <p:cNvSpPr/>
          <p:nvPr userDrawn="1"/>
        </p:nvSpPr>
        <p:spPr>
          <a:xfrm>
            <a:off x="4410076" y="1531938"/>
            <a:ext cx="3411538"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lIns="91421" tIns="45710" rIns="91421" bIns="45710" anchor="ctr"/>
          <a:lstStyle/>
          <a:p>
            <a:pPr algn="ctr" defTabSz="914180">
              <a:defRPr/>
            </a:pPr>
            <a:endParaRPr lang="en-US" sz="1764" dirty="0">
              <a:solidFill>
                <a:srgbClr val="FFFFFF"/>
              </a:solidFill>
            </a:endParaRPr>
          </a:p>
        </p:txBody>
      </p:sp>
      <p:sp>
        <p:nvSpPr>
          <p:cNvPr id="16" name="Rectangle 15"/>
          <p:cNvSpPr/>
          <p:nvPr userDrawn="1"/>
        </p:nvSpPr>
        <p:spPr>
          <a:xfrm>
            <a:off x="8039100" y="1531938"/>
            <a:ext cx="3413125"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lIns="91421" tIns="45710" rIns="91421" bIns="45710" anchor="ctr"/>
          <a:lstStyle/>
          <a:p>
            <a:pPr algn="ctr" defTabSz="914180">
              <a:defRPr/>
            </a:pPr>
            <a:endParaRPr lang="en-US" sz="1764" dirty="0">
              <a:solidFill>
                <a:srgbClr val="FFFFFF"/>
              </a:solidFill>
            </a:endParaRPr>
          </a:p>
        </p:txBody>
      </p:sp>
      <p:sp>
        <p:nvSpPr>
          <p:cNvPr id="8" name="Title 36"/>
          <p:cNvSpPr>
            <a:spLocks noGrp="1"/>
          </p:cNvSpPr>
          <p:nvPr>
            <p:ph type="title"/>
          </p:nvPr>
        </p:nvSpPr>
        <p:spPr>
          <a:xfrm>
            <a:off x="609442" y="274639"/>
            <a:ext cx="10836393" cy="1143000"/>
          </a:xfrm>
          <a:effectLst/>
        </p:spPr>
        <p:txBody>
          <a:bodyPr/>
          <a:lstStyle>
            <a:lvl1pPr>
              <a:defRPr spc="0"/>
            </a:lvl1pPr>
          </a:lstStyle>
          <a:p>
            <a:r>
              <a:rPr lang="en-US" smtClean="0"/>
              <a:t>Click to edit Master title style</a:t>
            </a:r>
            <a:endParaRPr lang="en-US" dirty="0"/>
          </a:p>
        </p:txBody>
      </p:sp>
      <p:sp>
        <p:nvSpPr>
          <p:cNvPr id="14" name="Text Placeholder 39"/>
          <p:cNvSpPr>
            <a:spLocks noGrp="1"/>
          </p:cNvSpPr>
          <p:nvPr>
            <p:ph type="body" sz="quarter" idx="17"/>
          </p:nvPr>
        </p:nvSpPr>
        <p:spPr>
          <a:xfrm>
            <a:off x="768351" y="1567542"/>
            <a:ext cx="3411765" cy="475013"/>
          </a:xfrm>
          <a:effectLst/>
        </p:spPr>
        <p:txBody>
          <a:bodyPr>
            <a:noAutofit/>
          </a:bodyPr>
          <a:lstStyle>
            <a:lvl1pPr marL="0" indent="0" algn="ctr">
              <a:lnSpc>
                <a:spcPct val="100000"/>
              </a:lnSpc>
              <a:buFontTx/>
              <a:buNone/>
              <a:defRPr sz="1960">
                <a:solidFill>
                  <a:srgbClr val="83B9DA"/>
                </a:solidFill>
                <a:latin typeface="+mj-lt"/>
              </a:defRPr>
            </a:lvl1pPr>
            <a:lvl2pPr marL="609372" indent="0">
              <a:buFontTx/>
              <a:buNone/>
              <a:defRPr/>
            </a:lvl2pPr>
            <a:lvl3pPr marL="1218743" indent="0">
              <a:buFontTx/>
              <a:buNone/>
              <a:defRPr/>
            </a:lvl3pPr>
            <a:lvl4pPr marL="1828114" indent="0">
              <a:buFontTx/>
              <a:buNone/>
              <a:defRPr/>
            </a:lvl4pPr>
            <a:lvl5pPr marL="2437485" indent="0">
              <a:buFontTx/>
              <a:buNone/>
              <a:defRPr/>
            </a:lvl5pPr>
          </a:lstStyle>
          <a:p>
            <a:pPr lvl="0"/>
            <a:r>
              <a:rPr lang="en-US" smtClean="0"/>
              <a:t>Click to edit Master text styles</a:t>
            </a:r>
          </a:p>
        </p:txBody>
      </p:sp>
      <p:sp>
        <p:nvSpPr>
          <p:cNvPr id="15" name="Text Placeholder 39"/>
          <p:cNvSpPr>
            <a:spLocks noGrp="1"/>
          </p:cNvSpPr>
          <p:nvPr>
            <p:ph type="body" sz="quarter" idx="21"/>
          </p:nvPr>
        </p:nvSpPr>
        <p:spPr>
          <a:xfrm>
            <a:off x="997527" y="2194942"/>
            <a:ext cx="2956956" cy="3350836"/>
          </a:xfrm>
          <a:effectLst/>
        </p:spPr>
        <p:txBody>
          <a:bodyPr>
            <a:noAutofit/>
          </a:bodyPr>
          <a:lstStyle>
            <a:lvl1pPr marL="0" indent="0" algn="l">
              <a:lnSpc>
                <a:spcPct val="100000"/>
              </a:lnSpc>
              <a:buFontTx/>
              <a:buNone/>
              <a:defRPr sz="1764">
                <a:solidFill>
                  <a:schemeClr val="bg1"/>
                </a:solidFill>
                <a:latin typeface="Segoe UI" pitchFamily="34" charset="0"/>
                <a:ea typeface="Segoe UI" pitchFamily="34" charset="0"/>
                <a:cs typeface="Segoe UI" pitchFamily="34" charset="0"/>
              </a:defRPr>
            </a:lvl1pPr>
            <a:lvl2pPr marL="609372" indent="0">
              <a:buFontTx/>
              <a:buNone/>
              <a:defRPr/>
            </a:lvl2pPr>
            <a:lvl3pPr marL="1218743" indent="0">
              <a:buFontTx/>
              <a:buNone/>
              <a:defRPr/>
            </a:lvl3pPr>
            <a:lvl4pPr marL="1828114" indent="0">
              <a:buFontTx/>
              <a:buNone/>
              <a:defRPr/>
            </a:lvl4pPr>
            <a:lvl5pPr marL="2437485" indent="0">
              <a:buFontTx/>
              <a:buNone/>
              <a:defRPr/>
            </a:lvl5pPr>
          </a:lstStyle>
          <a:p>
            <a:pPr lvl="0"/>
            <a:r>
              <a:rPr lang="en-US" smtClean="0"/>
              <a:t>Click to edit Master text styles</a:t>
            </a:r>
          </a:p>
        </p:txBody>
      </p:sp>
      <p:sp>
        <p:nvSpPr>
          <p:cNvPr id="20" name="Text Placeholder 39"/>
          <p:cNvSpPr>
            <a:spLocks noGrp="1"/>
          </p:cNvSpPr>
          <p:nvPr>
            <p:ph type="body" sz="quarter" idx="22"/>
          </p:nvPr>
        </p:nvSpPr>
        <p:spPr>
          <a:xfrm>
            <a:off x="4405741" y="1567544"/>
            <a:ext cx="3411765" cy="475013"/>
          </a:xfrm>
          <a:effectLst/>
        </p:spPr>
        <p:txBody>
          <a:bodyPr>
            <a:noAutofit/>
          </a:bodyPr>
          <a:lstStyle>
            <a:lvl1pPr marL="0" indent="0" algn="ctr">
              <a:lnSpc>
                <a:spcPct val="100000"/>
              </a:lnSpc>
              <a:buFontTx/>
              <a:buNone/>
              <a:defRPr sz="1960">
                <a:solidFill>
                  <a:srgbClr val="83B9DA"/>
                </a:solidFill>
                <a:latin typeface="+mj-lt"/>
              </a:defRPr>
            </a:lvl1pPr>
            <a:lvl2pPr marL="609372" indent="0">
              <a:buFontTx/>
              <a:buNone/>
              <a:defRPr/>
            </a:lvl2pPr>
            <a:lvl3pPr marL="1218743" indent="0">
              <a:buFontTx/>
              <a:buNone/>
              <a:defRPr/>
            </a:lvl3pPr>
            <a:lvl4pPr marL="1828114" indent="0">
              <a:buFontTx/>
              <a:buNone/>
              <a:defRPr/>
            </a:lvl4pPr>
            <a:lvl5pPr marL="2437485" indent="0">
              <a:buFontTx/>
              <a:buNone/>
              <a:defRPr/>
            </a:lvl5pPr>
          </a:lstStyle>
          <a:p>
            <a:pPr lvl="0"/>
            <a:r>
              <a:rPr lang="en-US" smtClean="0"/>
              <a:t>Click to edit Master text styles</a:t>
            </a:r>
          </a:p>
        </p:txBody>
      </p:sp>
      <p:sp>
        <p:nvSpPr>
          <p:cNvPr id="22" name="Text Placeholder 39"/>
          <p:cNvSpPr>
            <a:spLocks noGrp="1"/>
          </p:cNvSpPr>
          <p:nvPr>
            <p:ph type="body" sz="quarter" idx="23"/>
          </p:nvPr>
        </p:nvSpPr>
        <p:spPr>
          <a:xfrm>
            <a:off x="8035631" y="1567544"/>
            <a:ext cx="3411765" cy="475013"/>
          </a:xfrm>
          <a:effectLst/>
        </p:spPr>
        <p:txBody>
          <a:bodyPr>
            <a:noAutofit/>
          </a:bodyPr>
          <a:lstStyle>
            <a:lvl1pPr marL="0" indent="0" algn="ctr">
              <a:lnSpc>
                <a:spcPct val="100000"/>
              </a:lnSpc>
              <a:buFontTx/>
              <a:buNone/>
              <a:defRPr sz="1960">
                <a:solidFill>
                  <a:srgbClr val="83B9DA"/>
                </a:solidFill>
                <a:latin typeface="+mj-lt"/>
              </a:defRPr>
            </a:lvl1pPr>
            <a:lvl2pPr marL="609372" indent="0">
              <a:buFontTx/>
              <a:buNone/>
              <a:defRPr/>
            </a:lvl2pPr>
            <a:lvl3pPr marL="1218743" indent="0">
              <a:buFontTx/>
              <a:buNone/>
              <a:defRPr/>
            </a:lvl3pPr>
            <a:lvl4pPr marL="1828114" indent="0">
              <a:buFontTx/>
              <a:buNone/>
              <a:defRPr/>
            </a:lvl4pPr>
            <a:lvl5pPr marL="2437485" indent="0">
              <a:buFontTx/>
              <a:buNone/>
              <a:defRPr/>
            </a:lvl5pPr>
          </a:lstStyle>
          <a:p>
            <a:pPr lvl="0"/>
            <a:r>
              <a:rPr lang="en-US" smtClean="0"/>
              <a:t>Click to edit Master text styles</a:t>
            </a:r>
          </a:p>
        </p:txBody>
      </p:sp>
      <p:sp>
        <p:nvSpPr>
          <p:cNvPr id="23" name="Text Placeholder 39"/>
          <p:cNvSpPr>
            <a:spLocks noGrp="1"/>
          </p:cNvSpPr>
          <p:nvPr>
            <p:ph type="body" sz="quarter" idx="24"/>
          </p:nvPr>
        </p:nvSpPr>
        <p:spPr>
          <a:xfrm>
            <a:off x="4613667" y="2216714"/>
            <a:ext cx="2956956" cy="3350836"/>
          </a:xfrm>
          <a:effectLst/>
        </p:spPr>
        <p:txBody>
          <a:bodyPr>
            <a:noAutofit/>
          </a:bodyPr>
          <a:lstStyle>
            <a:lvl1pPr marL="0" indent="0" algn="l">
              <a:lnSpc>
                <a:spcPct val="100000"/>
              </a:lnSpc>
              <a:buFontTx/>
              <a:buNone/>
              <a:defRPr sz="1764">
                <a:solidFill>
                  <a:schemeClr val="bg1"/>
                </a:solidFill>
                <a:latin typeface="Segoe UI" pitchFamily="34" charset="0"/>
                <a:ea typeface="Segoe UI" pitchFamily="34" charset="0"/>
                <a:cs typeface="Segoe UI" pitchFamily="34" charset="0"/>
              </a:defRPr>
            </a:lvl1pPr>
            <a:lvl2pPr marL="609372" indent="0">
              <a:buFontTx/>
              <a:buNone/>
              <a:defRPr/>
            </a:lvl2pPr>
            <a:lvl3pPr marL="1218743" indent="0">
              <a:buFontTx/>
              <a:buNone/>
              <a:defRPr/>
            </a:lvl3pPr>
            <a:lvl4pPr marL="1828114" indent="0">
              <a:buFontTx/>
              <a:buNone/>
              <a:defRPr/>
            </a:lvl4pPr>
            <a:lvl5pPr marL="2437485" indent="0">
              <a:buFontTx/>
              <a:buNone/>
              <a:defRPr/>
            </a:lvl5pPr>
          </a:lstStyle>
          <a:p>
            <a:pPr lvl="0"/>
            <a:r>
              <a:rPr lang="en-US" smtClean="0"/>
              <a:t>Click to edit Master text styles</a:t>
            </a:r>
          </a:p>
        </p:txBody>
      </p:sp>
      <p:sp>
        <p:nvSpPr>
          <p:cNvPr id="24" name="Text Placeholder 39"/>
          <p:cNvSpPr>
            <a:spLocks noGrp="1"/>
          </p:cNvSpPr>
          <p:nvPr>
            <p:ph type="body" sz="quarter" idx="25"/>
          </p:nvPr>
        </p:nvSpPr>
        <p:spPr>
          <a:xfrm>
            <a:off x="8245535" y="2226610"/>
            <a:ext cx="2956956" cy="3350836"/>
          </a:xfrm>
          <a:effectLst/>
        </p:spPr>
        <p:txBody>
          <a:bodyPr>
            <a:noAutofit/>
          </a:bodyPr>
          <a:lstStyle>
            <a:lvl1pPr marL="0" indent="0" algn="l">
              <a:lnSpc>
                <a:spcPct val="100000"/>
              </a:lnSpc>
              <a:buFontTx/>
              <a:buNone/>
              <a:defRPr sz="1764">
                <a:solidFill>
                  <a:schemeClr val="bg1"/>
                </a:solidFill>
                <a:latin typeface="Segoe UI" pitchFamily="34" charset="0"/>
                <a:ea typeface="Segoe UI" pitchFamily="34" charset="0"/>
                <a:cs typeface="Segoe UI" pitchFamily="34" charset="0"/>
              </a:defRPr>
            </a:lvl1pPr>
            <a:lvl2pPr marL="609372" indent="0">
              <a:buFontTx/>
              <a:buNone/>
              <a:defRPr/>
            </a:lvl2pPr>
            <a:lvl3pPr marL="1218743" indent="0">
              <a:buFontTx/>
              <a:buNone/>
              <a:defRPr/>
            </a:lvl3pPr>
            <a:lvl4pPr marL="1828114" indent="0">
              <a:buFontTx/>
              <a:buNone/>
              <a:defRPr/>
            </a:lvl4pPr>
            <a:lvl5pPr marL="2437485" indent="0">
              <a:buFontTx/>
              <a:buNone/>
              <a:defRPr/>
            </a:lvl5pPr>
          </a:lstStyle>
          <a:p>
            <a:pPr lvl="0"/>
            <a:r>
              <a:rPr lang="en-US" smtClean="0"/>
              <a:t>Click to edit Master text styles</a:t>
            </a:r>
          </a:p>
        </p:txBody>
      </p:sp>
      <p:sp>
        <p:nvSpPr>
          <p:cNvPr id="17" name="Date Placeholder 3"/>
          <p:cNvSpPr>
            <a:spLocks noGrp="1"/>
          </p:cNvSpPr>
          <p:nvPr>
            <p:ph type="dt" sz="half" idx="26"/>
          </p:nvPr>
        </p:nvSpPr>
        <p:spPr>
          <a:xfrm>
            <a:off x="644525" y="6356351"/>
            <a:ext cx="1422400" cy="365125"/>
          </a:xfrm>
          <a:prstGeom prst="rect">
            <a:avLst/>
          </a:prstGeom>
        </p:spPr>
        <p:txBody>
          <a:bodyPr lIns="93278" tIns="46639" rIns="93278" bIns="46639"/>
          <a:lstStyle>
            <a:lvl1pPr>
              <a:defRPr/>
            </a:lvl1pPr>
          </a:lstStyle>
          <a:p>
            <a:pPr defTabSz="914180">
              <a:defRPr/>
            </a:pPr>
            <a:fld id="{6C8CDF10-8694-45BA-AD9C-69FCABA462B6}" type="datetimeFigureOut">
              <a:rPr lang="en-US" smtClean="0">
                <a:solidFill>
                  <a:srgbClr val="FFFFFF"/>
                </a:solidFill>
              </a:rPr>
              <a:pPr defTabSz="914180">
                <a:defRPr/>
              </a:pPr>
              <a:t>6/4/2013</a:t>
            </a:fld>
            <a:endParaRPr lang="en-US">
              <a:solidFill>
                <a:srgbClr val="FFFFFF"/>
              </a:solidFill>
            </a:endParaRPr>
          </a:p>
        </p:txBody>
      </p:sp>
      <p:sp>
        <p:nvSpPr>
          <p:cNvPr id="18" name="Footer Placeholder 4"/>
          <p:cNvSpPr>
            <a:spLocks noGrp="1"/>
          </p:cNvSpPr>
          <p:nvPr>
            <p:ph type="ftr" sz="quarter" idx="27"/>
          </p:nvPr>
        </p:nvSpPr>
        <p:spPr>
          <a:xfrm>
            <a:off x="2316163" y="6356351"/>
            <a:ext cx="6056312" cy="365125"/>
          </a:xfrm>
          <a:prstGeom prst="rect">
            <a:avLst/>
          </a:prstGeom>
        </p:spPr>
        <p:txBody>
          <a:bodyPr lIns="93278" tIns="46639" rIns="93278" bIns="46639"/>
          <a:lstStyle>
            <a:lvl1pPr>
              <a:defRPr sz="784"/>
            </a:lvl1pPr>
          </a:lstStyle>
          <a:p>
            <a:pPr defTabSz="914180">
              <a:defRPr/>
            </a:pPr>
            <a:endParaRPr lang="en-US">
              <a:solidFill>
                <a:srgbClr val="FFFFFF"/>
              </a:solidFill>
            </a:endParaRPr>
          </a:p>
        </p:txBody>
      </p:sp>
      <p:sp>
        <p:nvSpPr>
          <p:cNvPr id="19" name="Slide Number Placeholder 5"/>
          <p:cNvSpPr>
            <a:spLocks noGrp="1"/>
          </p:cNvSpPr>
          <p:nvPr>
            <p:ph type="sldNum" sz="quarter" idx="28"/>
          </p:nvPr>
        </p:nvSpPr>
        <p:spPr>
          <a:xfrm>
            <a:off x="8574089" y="6356351"/>
            <a:ext cx="595312" cy="365125"/>
          </a:xfrm>
          <a:prstGeom prst="rect">
            <a:avLst/>
          </a:prstGeom>
        </p:spPr>
        <p:txBody>
          <a:bodyPr lIns="93278" tIns="46639" rIns="93278" bIns="46639"/>
          <a:lstStyle>
            <a:lvl1pPr>
              <a:defRPr/>
            </a:lvl1pPr>
          </a:lstStyle>
          <a:p>
            <a:pPr defTabSz="914180">
              <a:defRPr/>
            </a:pPr>
            <a:fld id="{D23A9902-F981-49BB-BE16-87C402A7FD8C}" type="slidenum">
              <a:rPr lang="en-US" smtClean="0">
                <a:solidFill>
                  <a:srgbClr val="FFFFFF"/>
                </a:solidFill>
              </a:rPr>
              <a:pPr defTabSz="914180">
                <a:defRPr/>
              </a:pPr>
              <a:t>‹#›</a:t>
            </a:fld>
            <a:endParaRPr lang="en-US">
              <a:solidFill>
                <a:srgbClr val="FFFFFF"/>
              </a:solidFill>
            </a:endParaRPr>
          </a:p>
        </p:txBody>
      </p:sp>
    </p:spTree>
    <p:extLst>
      <p:ext uri="{BB962C8B-B14F-4D97-AF65-F5344CB8AC3E}">
        <p14:creationId xmlns:p14="http://schemas.microsoft.com/office/powerpoint/2010/main" val="113751379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902654"/>
          </a:xfrm>
        </p:spPr>
        <p:txBody>
          <a:bodyPr/>
          <a:lstStyle>
            <a:lvl1pPr marL="339908" indent="-339908">
              <a:lnSpc>
                <a:spcPct val="90000"/>
              </a:lnSpc>
              <a:defRPr sz="2842"/>
            </a:lvl1pPr>
            <a:lvl2pPr marL="673203" indent="-325359">
              <a:lnSpc>
                <a:spcPct val="90000"/>
              </a:lnSpc>
              <a:defRPr sz="2352"/>
            </a:lvl2pPr>
            <a:lvl3pPr marL="953594" indent="-288327">
              <a:lnSpc>
                <a:spcPct val="90000"/>
              </a:lnSpc>
              <a:defRPr sz="1960"/>
            </a:lvl3pPr>
            <a:lvl4pPr marL="1227372" indent="-273778">
              <a:lnSpc>
                <a:spcPct val="90000"/>
              </a:lnSpc>
              <a:defRPr sz="1764"/>
            </a:lvl4pPr>
            <a:lvl5pPr marL="1515699" indent="-280391">
              <a:lnSpc>
                <a:spcPct val="90000"/>
              </a:lnSpc>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902654"/>
          </a:xfrm>
        </p:spPr>
        <p:txBody>
          <a:bodyPr/>
          <a:lstStyle>
            <a:lvl1pPr marL="347844" indent="-347844">
              <a:lnSpc>
                <a:spcPct val="90000"/>
              </a:lnSpc>
              <a:defRPr sz="2842"/>
            </a:lvl1pPr>
            <a:lvl2pPr marL="673203" indent="-339908">
              <a:lnSpc>
                <a:spcPct val="90000"/>
              </a:lnSpc>
              <a:defRPr sz="2352"/>
            </a:lvl2pPr>
            <a:lvl3pPr marL="961530" indent="-302875">
              <a:lnSpc>
                <a:spcPct val="90000"/>
              </a:lnSpc>
              <a:defRPr sz="1960"/>
            </a:lvl3pPr>
            <a:lvl4pPr marL="1227372" indent="-265843">
              <a:lnSpc>
                <a:spcPct val="90000"/>
              </a:lnSpc>
              <a:defRPr sz="1764"/>
            </a:lvl4pPr>
            <a:lvl5pPr marL="1515699" indent="-273778">
              <a:lnSpc>
                <a:spcPct val="90000"/>
              </a:lnSpc>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158339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75" indent="0">
              <a:buNone/>
              <a:defRPr sz="2000">
                <a:gradFill>
                  <a:gsLst>
                    <a:gs pos="100000">
                      <a:schemeClr val="tx1"/>
                    </a:gs>
                    <a:gs pos="6000">
                      <a:schemeClr val="tx1"/>
                    </a:gs>
                  </a:gsLst>
                  <a:lin ang="5400000" scaled="0"/>
                </a:gradFill>
              </a:defRPr>
            </a:lvl3pPr>
            <a:lvl4pPr marL="457200" indent="0">
              <a:buNone/>
              <a:defRPr sz="2000">
                <a:gradFill>
                  <a:gsLst>
                    <a:gs pos="100000">
                      <a:schemeClr val="tx1"/>
                    </a:gs>
                    <a:gs pos="6000">
                      <a:schemeClr val="tx1"/>
                    </a:gs>
                  </a:gsLst>
                  <a:lin ang="5400000" scaled="0"/>
                </a:gradFill>
              </a:defRPr>
            </a:lvl4pPr>
            <a:lvl5pPr marL="693738" indent="0">
              <a:buNone/>
              <a:defRPr sz="20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pic>
        <p:nvPicPr>
          <p:cNvPr id="7" name="Picture 6"/>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50955" y="6015456"/>
            <a:ext cx="2337870" cy="842544"/>
          </a:xfrm>
          <a:prstGeom prst="rect">
            <a:avLst/>
          </a:prstGeom>
          <a:noFill/>
          <a:ln>
            <a:noFill/>
          </a:ln>
        </p:spPr>
      </p:pic>
    </p:spTree>
    <p:extLst>
      <p:ext uri="{BB962C8B-B14F-4D97-AF65-F5344CB8AC3E}">
        <p14:creationId xmlns:p14="http://schemas.microsoft.com/office/powerpoint/2010/main" val="171848462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07868" y="1447801"/>
            <a:ext cx="11173090" cy="2000548"/>
          </a:xfrm>
        </p:spPr>
        <p:txBody>
          <a:bodyPr/>
          <a:lstStyle>
            <a:lvl2pPr>
              <a:defRPr lang="en-US" sz="2800" b="0" kern="1200" dirty="0" smtClean="0">
                <a:solidFill>
                  <a:schemeClr val="tx1"/>
                </a:solidFill>
                <a:effectLst>
                  <a:outerShdw blurRad="38100" dist="38100" dir="2700000" algn="tl">
                    <a:srgbClr val="000000">
                      <a:alpha val="43137"/>
                    </a:srgbClr>
                  </a:outerShdw>
                </a:effectLst>
                <a:latin typeface="+mn-lt"/>
                <a:ea typeface="+mn-ea"/>
                <a:cs typeface="+mn-cs"/>
              </a:defRPr>
            </a:lvl2pPr>
          </a:lstStyle>
          <a:p>
            <a:pPr lvl="0"/>
            <a:r>
              <a:rPr lang="en-US" dirty="0" smtClean="0"/>
              <a:t>Click to edit Master text styles</a:t>
            </a:r>
          </a:p>
          <a:p>
            <a:pPr marL="914400" lvl="1" indent="-396875" algn="l" defTabSz="914363" rtl="0" eaLnBrk="1" fontAlgn="base" latinLnBrk="0" hangingPunct="1">
              <a:lnSpc>
                <a:spcPct val="90000"/>
              </a:lnSpc>
              <a:spcBef>
                <a:spcPct val="20000"/>
              </a:spcBef>
              <a:spcAft>
                <a:spcPct val="0"/>
              </a:spcAft>
              <a:buClr>
                <a:schemeClr val="tx2"/>
              </a:buClr>
              <a:buSzPct val="85000"/>
              <a:buFontTx/>
              <a:buBlip>
                <a:blip r:embed="rId2"/>
              </a:buBlip>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31790969"/>
      </p:ext>
    </p:extLst>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9" name="Text Placeholder 8"/>
          <p:cNvSpPr>
            <a:spLocks noGrp="1"/>
          </p:cNvSpPr>
          <p:nvPr>
            <p:ph type="body" sz="quarter" idx="11" hasCustomPrompt="1"/>
          </p:nvPr>
        </p:nvSpPr>
        <p:spPr>
          <a:xfrm>
            <a:off x="512763" y="3219165"/>
            <a:ext cx="7513637" cy="443198"/>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pic>
        <p:nvPicPr>
          <p:cNvPr id="4"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50955" y="6015456"/>
            <a:ext cx="2337870" cy="842544"/>
          </a:xfrm>
          <a:prstGeom prst="rect">
            <a:avLst/>
          </a:prstGeom>
          <a:noFill/>
          <a:ln>
            <a:noFill/>
          </a:ln>
        </p:spPr>
      </p:pic>
    </p:spTree>
    <p:extLst>
      <p:ext uri="{BB962C8B-B14F-4D97-AF65-F5344CB8AC3E}">
        <p14:creationId xmlns:p14="http://schemas.microsoft.com/office/powerpoint/2010/main" val="72141103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69169" y="3866380"/>
            <a:ext cx="8961914"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19025" y="3866380"/>
            <a:ext cx="3012058"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169" y="2084173"/>
            <a:ext cx="8961914"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232" y="2084187"/>
            <a:ext cx="8961851" cy="1793090"/>
          </a:xfrm>
          <a:noFill/>
        </p:spPr>
        <p:txBody>
          <a:bodyPr lIns="146304" tIns="91440" rIns="146304" bIns="91440" anchor="t" anchorCtr="0"/>
          <a:lstStyle>
            <a:lvl1pPr>
              <a:defRPr sz="5881"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231" y="3878574"/>
            <a:ext cx="5949794" cy="1792326"/>
          </a:xfrm>
          <a:noFill/>
        </p:spPr>
        <p:txBody>
          <a:bodyPr lIns="182880" tIns="146304" rIns="182880" bIns="146304">
            <a:noAutofit/>
          </a:bodyPr>
          <a:lstStyle>
            <a:lvl1pPr marL="0" indent="0">
              <a:spcBef>
                <a:spcPts val="0"/>
              </a:spcBef>
              <a:buNone/>
              <a:defRPr sz="352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206" y="508172"/>
            <a:ext cx="2568421"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207" y="6087146"/>
            <a:ext cx="1522007" cy="326167"/>
          </a:xfrm>
          <a:prstGeom prst="rect">
            <a:avLst/>
          </a:prstGeom>
        </p:spPr>
      </p:pic>
      <p:sp>
        <p:nvSpPr>
          <p:cNvPr id="10" name="Text Placeholder 7"/>
          <p:cNvSpPr>
            <a:spLocks noGrp="1"/>
          </p:cNvSpPr>
          <p:nvPr>
            <p:ph type="body" sz="quarter" idx="13" hasCustomPrompt="1"/>
          </p:nvPr>
        </p:nvSpPr>
        <p:spPr>
          <a:xfrm>
            <a:off x="6363331" y="426210"/>
            <a:ext cx="5377148" cy="909728"/>
          </a:xfrm>
        </p:spPr>
        <p:txBody>
          <a:bodyPr tIns="0" rIns="0"/>
          <a:lstStyle>
            <a:lvl1pPr marL="0" indent="0" algn="r">
              <a:buNone/>
              <a:defRPr sz="5881"/>
            </a:lvl1pPr>
          </a:lstStyle>
          <a:p>
            <a:pPr lvl="0"/>
            <a:r>
              <a:rPr lang="en-US" dirty="0" smtClean="0"/>
              <a:t>Session code</a:t>
            </a:r>
            <a:endParaRPr lang="en-US" dirty="0"/>
          </a:p>
        </p:txBody>
      </p:sp>
      <p:grpSp>
        <p:nvGrpSpPr>
          <p:cNvPr id="98" name="Group 97"/>
          <p:cNvGrpSpPr/>
          <p:nvPr userDrawn="1"/>
        </p:nvGrpSpPr>
        <p:grpSpPr>
          <a:xfrm>
            <a:off x="6994564" y="4030593"/>
            <a:ext cx="1460979"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0"/>
              <a:endParaRPr lang="en-US" sz="1764">
                <a:solidFill>
                  <a:srgbClr val="FFFFFF"/>
                </a:solidFill>
              </a:endParaRPr>
            </a:p>
          </p:txBody>
        </p:sp>
      </p:grpSp>
    </p:spTree>
    <p:extLst>
      <p:ext uri="{BB962C8B-B14F-4D97-AF65-F5344CB8AC3E}">
        <p14:creationId xmlns:p14="http://schemas.microsoft.com/office/powerpoint/2010/main" val="3445011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232" y="1187644"/>
            <a:ext cx="9858042"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391" tIns="107543" rIns="143391" bIns="107543"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32" y="1187644"/>
            <a:ext cx="9856549" cy="2697988"/>
          </a:xfrm>
          <a:noFill/>
        </p:spPr>
        <p:txBody>
          <a:bodyPr tIns="91440" bIns="91440" anchor="t" anchorCtr="0"/>
          <a:lstStyle>
            <a:lvl1pPr>
              <a:defRPr sz="7057"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3877271"/>
            <a:ext cx="9858106" cy="1793881"/>
          </a:xfrm>
          <a:noFill/>
        </p:spPr>
        <p:txBody>
          <a:bodyPr lIns="182880" tIns="146304" rIns="182880" bIns="146304">
            <a:noAutofit/>
          </a:bodyPr>
          <a:lstStyle>
            <a:lvl1pPr marL="0" indent="0">
              <a:spcBef>
                <a:spcPts val="0"/>
              </a:spcBef>
              <a:buNone/>
              <a:defRPr sz="352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899617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1186356"/>
            <a:ext cx="9856549" cy="2697988"/>
          </a:xfrm>
          <a:noFill/>
        </p:spPr>
        <p:txBody>
          <a:bodyPr tIns="91440" bIns="91440" anchor="t" anchorCtr="0"/>
          <a:lstStyle>
            <a:lvl1pPr>
              <a:defRPr sz="7057"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3877271"/>
            <a:ext cx="9858106" cy="1793881"/>
          </a:xfrm>
          <a:noFill/>
        </p:spPr>
        <p:txBody>
          <a:bodyPr lIns="182880" tIns="146304" rIns="182880" bIns="146304">
            <a:noAutofit/>
          </a:bodyPr>
          <a:lstStyle>
            <a:lvl1pPr marL="0" indent="0">
              <a:spcBef>
                <a:spcPts val="0"/>
              </a:spcBef>
              <a:buNone/>
              <a:defRPr sz="352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74063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232" y="1187644"/>
            <a:ext cx="9858042"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32" y="1187644"/>
            <a:ext cx="9856549" cy="2697988"/>
          </a:xfrm>
          <a:noFill/>
        </p:spPr>
        <p:txBody>
          <a:bodyPr tIns="91440" bIns="91440" anchor="t" anchorCtr="0"/>
          <a:lstStyle>
            <a:lvl1pPr>
              <a:defRPr sz="7057"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513677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1186356"/>
            <a:ext cx="9856549" cy="2697988"/>
          </a:xfrm>
          <a:noFill/>
        </p:spPr>
        <p:txBody>
          <a:bodyPr tIns="91440" bIns="91440" anchor="t" anchorCtr="0"/>
          <a:lstStyle>
            <a:lvl1pPr>
              <a:defRPr sz="7057"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6113529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796217"/>
          </a:xfrm>
          <a:noFill/>
        </p:spPr>
        <p:txBody>
          <a:bodyPr tIns="91440" bIns="91440" anchor="t" anchorCtr="0"/>
          <a:lstStyle>
            <a:lvl1pPr>
              <a:defRPr sz="8625"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6052412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796217"/>
          </a:xfrm>
          <a:noFill/>
        </p:spPr>
        <p:txBody>
          <a:bodyPr tIns="91440" bIns="91440" anchor="t" anchorCtr="0"/>
          <a:lstStyle>
            <a:lvl1pPr>
              <a:defRPr sz="8625"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4744173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857" y="291102"/>
            <a:ext cx="11652805"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171" y="1189178"/>
            <a:ext cx="11650486"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8926920"/>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11" r:id="rId27"/>
    <p:sldLayoutId id="2147483812" r:id="rId28"/>
    <p:sldLayoutId id="2147483813" r:id="rId29"/>
  </p:sldLayoutIdLst>
  <p:transition>
    <p:fade/>
  </p:transition>
  <p:timing>
    <p:tnLst>
      <p:par>
        <p:cTn id="1" dur="indefinite" restart="never" nodeType="tmRoot"/>
      </p:par>
    </p:tnLst>
  </p:timing>
  <p:txStyles>
    <p:titleStyle>
      <a:lvl1pPr algn="l" defTabSz="914180" rtl="0" eaLnBrk="1" latinLnBrk="0" hangingPunct="1">
        <a:lnSpc>
          <a:spcPct val="90000"/>
        </a:lnSpc>
        <a:spcBef>
          <a:spcPct val="0"/>
        </a:spcBef>
        <a:buNone/>
        <a:defRPr lang="en-US" sz="529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76" marR="0" indent="-336076" algn="l" defTabSz="914180"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gradFill>
            <a:gsLst>
              <a:gs pos="1250">
                <a:schemeClr val="tx1"/>
              </a:gs>
              <a:gs pos="100000">
                <a:schemeClr val="tx1"/>
              </a:gs>
            </a:gsLst>
            <a:lin ang="5400000" scaled="0"/>
          </a:gradFill>
          <a:latin typeface="+mj-lt"/>
          <a:ea typeface="+mn-ea"/>
          <a:cs typeface="+mn-cs"/>
        </a:defRPr>
      </a:lvl1pPr>
      <a:lvl2pPr marL="572574" marR="0" indent="-236498" algn="l" defTabSz="914180"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gradFill>
            <a:gsLst>
              <a:gs pos="1250">
                <a:schemeClr val="tx1"/>
              </a:gs>
              <a:gs pos="100000">
                <a:schemeClr val="tx1"/>
              </a:gs>
            </a:gsLst>
            <a:lin ang="5400000" scaled="0"/>
          </a:gradFill>
          <a:latin typeface="+mn-lt"/>
          <a:ea typeface="+mn-ea"/>
          <a:cs typeface="+mn-cs"/>
        </a:defRPr>
      </a:lvl2pPr>
      <a:lvl3pPr marL="784178"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gradFill>
            <a:gsLst>
              <a:gs pos="1250">
                <a:schemeClr val="tx1"/>
              </a:gs>
              <a:gs pos="100000">
                <a:schemeClr val="tx1"/>
              </a:gs>
            </a:gsLst>
            <a:lin ang="5400000" scaled="0"/>
          </a:gradFill>
          <a:latin typeface="+mn-lt"/>
          <a:ea typeface="+mn-ea"/>
          <a:cs typeface="+mn-cs"/>
        </a:defRPr>
      </a:lvl3pPr>
      <a:lvl4pPr marL="1008229"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gradFill>
            <a:gsLst>
              <a:gs pos="1250">
                <a:schemeClr val="tx1"/>
              </a:gs>
              <a:gs pos="100000">
                <a:schemeClr val="tx1"/>
              </a:gs>
            </a:gsLst>
            <a:lin ang="5400000" scaled="0"/>
          </a:gradFill>
          <a:latin typeface="+mn-lt"/>
          <a:ea typeface="+mn-ea"/>
          <a:cs typeface="+mn-cs"/>
        </a:defRPr>
      </a:lvl4pPr>
      <a:lvl5pPr marL="1232280"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gradFill>
            <a:gsLst>
              <a:gs pos="1250">
                <a:schemeClr val="tx1"/>
              </a:gs>
              <a:gs pos="100000">
                <a:schemeClr val="tx1"/>
              </a:gs>
            </a:gsLst>
            <a:lin ang="5400000" scaled="0"/>
          </a:gra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1.emf"/><Relationship Id="rId3" Type="http://schemas.openxmlformats.org/officeDocument/2006/relationships/image" Target="../media/image32.emf"/><Relationship Id="rId7" Type="http://schemas.openxmlformats.org/officeDocument/2006/relationships/image" Target="../media/image26.emf"/><Relationship Id="rId12"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5.emf"/><Relationship Id="rId11" Type="http://schemas.openxmlformats.org/officeDocument/2006/relationships/image" Target="../media/image24.emf"/><Relationship Id="rId5" Type="http://schemas.openxmlformats.org/officeDocument/2006/relationships/image" Target="../media/image34.emf"/><Relationship Id="rId10" Type="http://schemas.openxmlformats.org/officeDocument/2006/relationships/image" Target="../media/image29.emf"/><Relationship Id="rId4" Type="http://schemas.openxmlformats.org/officeDocument/2006/relationships/image" Target="../media/image33.emf"/><Relationship Id="rId9" Type="http://schemas.openxmlformats.org/officeDocument/2006/relationships/image" Target="../media/image28.emf"/><Relationship Id="rId14" Type="http://schemas.openxmlformats.org/officeDocument/2006/relationships/image" Target="../media/image3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7.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39.WMF"/></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20.emf"/><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image" Target="../media/image20.emf"/><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8.xml"/><Relationship Id="rId5" Type="http://schemas.openxmlformats.org/officeDocument/2006/relationships/image" Target="../media/image20.emf"/><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20.emf"/><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20.emf"/><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20.emf"/><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8.xml"/><Relationship Id="rId5" Type="http://schemas.openxmlformats.org/officeDocument/2006/relationships/image" Target="../media/image20.emf"/><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0.png"/><Relationship Id="rId11"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0.emf"/><Relationship Id="rId4" Type="http://schemas.openxmlformats.org/officeDocument/2006/relationships/image" Target="../media/image45.emf"/></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20.emf"/><Relationship Id="rId4" Type="http://schemas.openxmlformats.org/officeDocument/2006/relationships/image" Target="../media/image45.emf"/></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20.emf"/><Relationship Id="rId4" Type="http://schemas.openxmlformats.org/officeDocument/2006/relationships/image" Target="../media/image45.emf"/></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20.emf"/><Relationship Id="rId4" Type="http://schemas.openxmlformats.org/officeDocument/2006/relationships/image" Target="../media/image4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hyperlink" Target="http://www.f5.com/" TargetMode="External"/><Relationship Id="rId5" Type="http://schemas.openxmlformats.org/officeDocument/2006/relationships/image" Target="../media/image16.png"/><Relationship Id="rId4" Type="http://schemas.openxmlformats.org/officeDocument/2006/relationships/hyperlink" Target="http://www.ironnetworks.com/"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10.png"/><Relationship Id="rId11"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8" Type="http://schemas.openxmlformats.org/officeDocument/2006/relationships/hyperlink" Target="http://channel9.msdn.com/Events/TechEd/NorthAmerica/2013/MDC-IL301" TargetMode="External"/><Relationship Id="rId13" Type="http://schemas.openxmlformats.org/officeDocument/2006/relationships/hyperlink" Target="http://channel9.msdn.com/Events/TechEd/NorthAmerica/2013/MDC-B312" TargetMode="External"/><Relationship Id="rId3" Type="http://schemas.openxmlformats.org/officeDocument/2006/relationships/hyperlink" Target="http://channel9.msdn.com/Events/TechEd/NorthAmerica/2013/MDC-B210" TargetMode="External"/><Relationship Id="rId7" Type="http://schemas.openxmlformats.org/officeDocument/2006/relationships/hyperlink" Target="http://channel9.msdn.com/Events/TechEd/NorthAmerica/2013/MDC-B354" TargetMode="External"/><Relationship Id="rId12" Type="http://schemas.openxmlformats.org/officeDocument/2006/relationships/hyperlink" Target="http://channel9.msdn.com/Events/TechEd/NorthAmerica/2013/MDC-B331" TargetMode="External"/><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hyperlink" Target="http://channel9.msdn.com/Events/TechEd/NorthAmerica/2013/MDC-B327" TargetMode="External"/><Relationship Id="rId11" Type="http://schemas.openxmlformats.org/officeDocument/2006/relationships/hyperlink" Target="http://channel9.msdn.com/Events/TechEd/NorthAmerica/2013/MDC-B216" TargetMode="External"/><Relationship Id="rId5" Type="http://schemas.openxmlformats.org/officeDocument/2006/relationships/hyperlink" Target="http://channel9.msdn.com/Events/TechEd/NorthAmerica/2013/MDC-B321" TargetMode="External"/><Relationship Id="rId10" Type="http://schemas.openxmlformats.org/officeDocument/2006/relationships/hyperlink" Target="http://channel9.msdn.com/Events/TechEd/NorthAmerica/2013/MDC-B215" TargetMode="External"/><Relationship Id="rId4" Type="http://schemas.openxmlformats.org/officeDocument/2006/relationships/hyperlink" Target="http://channel9.msdn.com/Events/TechEd/NorthAmerica/2013/MDC-B311" TargetMode="External"/><Relationship Id="rId9" Type="http://schemas.openxmlformats.org/officeDocument/2006/relationships/hyperlink" Target="http://channel9.msdn.com/Events/TechEd/NorthAmerica/2013/MDC-B205" TargetMode="External"/><Relationship Id="rId14" Type="http://schemas.openxmlformats.org/officeDocument/2006/relationships/hyperlink" Target="http://channel9.msdn.com/Events/TechEd/NorthAmerica/2013/MDC-B375"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hyperlink" Target="http://aka.ms/SC2012R2" TargetMode="External"/><Relationship Id="rId4" Type="http://schemas.openxmlformats.org/officeDocument/2006/relationships/hyperlink" Target="http://aka.ms/WS2012R2"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38.xml"/><Relationship Id="rId1" Type="http://schemas.openxmlformats.org/officeDocument/2006/relationships/slideLayout" Target="../slideLayouts/slideLayout1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 Id="rId9" Type="http://schemas.openxmlformats.org/officeDocument/2006/relationships/image" Target="../media/image55.jpeg"/></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16.xml"/><Relationship Id="rId5" Type="http://schemas.openxmlformats.org/officeDocument/2006/relationships/image" Target="../media/image58.png"/><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4.xml"/><Relationship Id="rId5" Type="http://schemas.openxmlformats.org/officeDocument/2006/relationships/image" Target="../media/image21.emf"/><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diagramLayout" Target="../diagrams/layout1.xml"/><Relationship Id="rId7" Type="http://schemas.openxmlformats.org/officeDocument/2006/relationships/image" Target="../media/image22.emf"/><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emf"/><Relationship Id="rId3" Type="http://schemas.openxmlformats.org/officeDocument/2006/relationships/image" Target="../media/image24.emf"/><Relationship Id="rId7" Type="http://schemas.openxmlformats.org/officeDocument/2006/relationships/image" Target="../media/image28.emf"/><Relationship Id="rId12"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 Id="rId1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4110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Public Internet Network"/>
          <p:cNvGrpSpPr/>
          <p:nvPr/>
        </p:nvGrpSpPr>
        <p:grpSpPr>
          <a:xfrm>
            <a:off x="467377" y="860070"/>
            <a:ext cx="6007882" cy="1240586"/>
            <a:chOff x="465113" y="741648"/>
            <a:chExt cx="6010300" cy="1241085"/>
          </a:xfrm>
        </p:grpSpPr>
        <p:cxnSp>
          <p:nvCxnSpPr>
            <p:cNvPr id="84" name="Straight Connector 83"/>
            <p:cNvCxnSpPr/>
            <p:nvPr/>
          </p:nvCxnSpPr>
          <p:spPr>
            <a:xfrm>
              <a:off x="4678217" y="1095323"/>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2716569" y="1122974"/>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547096" y="1039157"/>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9" name="Can 8"/>
            <p:cNvSpPr/>
            <p:nvPr/>
          </p:nvSpPr>
          <p:spPr bwMode="auto">
            <a:xfrm rot="5400000">
              <a:off x="3278996" y="-1213683"/>
              <a:ext cx="382533" cy="6010300"/>
            </a:xfrm>
            <a:prstGeom prst="can">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b="1" dirty="0">
                  <a:solidFill>
                    <a:schemeClr val="tx1"/>
                  </a:solidFill>
                </a:rPr>
                <a:t>Public Internet</a:t>
              </a:r>
            </a:p>
          </p:txBody>
        </p:sp>
        <p:pic>
          <p:nvPicPr>
            <p:cNvPr id="18" name="Picture 17"/>
            <p:cNvPicPr>
              <a:picLocks noChangeAspect="1"/>
            </p:cNvPicPr>
            <p:nvPr/>
          </p:nvPicPr>
          <p:blipFill>
            <a:blip r:embed="rId3"/>
            <a:stretch>
              <a:fillRect/>
            </a:stretch>
          </p:blipFill>
          <p:spPr>
            <a:xfrm>
              <a:off x="4425700" y="892597"/>
              <a:ext cx="601912" cy="522353"/>
            </a:xfrm>
            <a:prstGeom prst="rect">
              <a:avLst/>
            </a:prstGeom>
          </p:spPr>
        </p:pic>
        <p:pic>
          <p:nvPicPr>
            <p:cNvPr id="20" name="Picture 19"/>
            <p:cNvPicPr>
              <a:picLocks noChangeAspect="1"/>
            </p:cNvPicPr>
            <p:nvPr/>
          </p:nvPicPr>
          <p:blipFill>
            <a:blip r:embed="rId3"/>
            <a:stretch>
              <a:fillRect/>
            </a:stretch>
          </p:blipFill>
          <p:spPr>
            <a:xfrm>
              <a:off x="2477384" y="892597"/>
              <a:ext cx="601912" cy="522353"/>
            </a:xfrm>
            <a:prstGeom prst="rect">
              <a:avLst/>
            </a:prstGeom>
          </p:spPr>
        </p:pic>
        <p:pic>
          <p:nvPicPr>
            <p:cNvPr id="100" name="Picture 99"/>
            <p:cNvPicPr>
              <a:picLocks noChangeAspect="1"/>
            </p:cNvPicPr>
            <p:nvPr/>
          </p:nvPicPr>
          <p:blipFill>
            <a:blip r:embed="rId4"/>
            <a:stretch>
              <a:fillRect/>
            </a:stretch>
          </p:blipFill>
          <p:spPr>
            <a:xfrm>
              <a:off x="4125315" y="772939"/>
              <a:ext cx="292697" cy="565811"/>
            </a:xfrm>
            <a:prstGeom prst="rect">
              <a:avLst/>
            </a:prstGeom>
          </p:spPr>
        </p:pic>
        <p:pic>
          <p:nvPicPr>
            <p:cNvPr id="101" name="Picture 100"/>
            <p:cNvPicPr>
              <a:picLocks noChangeAspect="1"/>
            </p:cNvPicPr>
            <p:nvPr/>
          </p:nvPicPr>
          <p:blipFill>
            <a:blip r:embed="rId4"/>
            <a:stretch>
              <a:fillRect/>
            </a:stretch>
          </p:blipFill>
          <p:spPr>
            <a:xfrm>
              <a:off x="3137272" y="958189"/>
              <a:ext cx="292697" cy="565811"/>
            </a:xfrm>
            <a:prstGeom prst="rect">
              <a:avLst/>
            </a:prstGeom>
          </p:spPr>
        </p:pic>
        <p:pic>
          <p:nvPicPr>
            <p:cNvPr id="102" name="Picture 101"/>
            <p:cNvPicPr>
              <a:picLocks noChangeAspect="1"/>
            </p:cNvPicPr>
            <p:nvPr/>
          </p:nvPicPr>
          <p:blipFill>
            <a:blip r:embed="rId4"/>
            <a:stretch>
              <a:fillRect/>
            </a:stretch>
          </p:blipFill>
          <p:spPr>
            <a:xfrm>
              <a:off x="2132012" y="881989"/>
              <a:ext cx="292697" cy="565811"/>
            </a:xfrm>
            <a:prstGeom prst="rect">
              <a:avLst/>
            </a:prstGeom>
          </p:spPr>
        </p:pic>
        <p:pic>
          <p:nvPicPr>
            <p:cNvPr id="103" name="Picture 102"/>
            <p:cNvPicPr>
              <a:picLocks noChangeAspect="1"/>
            </p:cNvPicPr>
            <p:nvPr/>
          </p:nvPicPr>
          <p:blipFill>
            <a:blip r:embed="rId4"/>
            <a:stretch>
              <a:fillRect/>
            </a:stretch>
          </p:blipFill>
          <p:spPr>
            <a:xfrm>
              <a:off x="989012" y="849139"/>
              <a:ext cx="292697" cy="565811"/>
            </a:xfrm>
            <a:prstGeom prst="rect">
              <a:avLst/>
            </a:prstGeom>
          </p:spPr>
        </p:pic>
        <p:pic>
          <p:nvPicPr>
            <p:cNvPr id="104" name="Picture 103"/>
            <p:cNvPicPr>
              <a:picLocks noChangeAspect="1"/>
            </p:cNvPicPr>
            <p:nvPr/>
          </p:nvPicPr>
          <p:blipFill>
            <a:blip r:embed="rId5"/>
            <a:stretch>
              <a:fillRect/>
            </a:stretch>
          </p:blipFill>
          <p:spPr>
            <a:xfrm>
              <a:off x="1349706" y="741648"/>
              <a:ext cx="386039" cy="707349"/>
            </a:xfrm>
            <a:prstGeom prst="rect">
              <a:avLst/>
            </a:prstGeom>
          </p:spPr>
        </p:pic>
        <p:cxnSp>
          <p:nvCxnSpPr>
            <p:cNvPr id="105" name="Straight Connector 104"/>
            <p:cNvCxnSpPr/>
            <p:nvPr/>
          </p:nvCxnSpPr>
          <p:spPr>
            <a:xfrm>
              <a:off x="6204331" y="1005159"/>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06" name="Picture 105"/>
            <p:cNvPicPr>
              <a:picLocks noChangeAspect="1"/>
            </p:cNvPicPr>
            <p:nvPr/>
          </p:nvPicPr>
          <p:blipFill>
            <a:blip r:embed="rId4"/>
            <a:stretch>
              <a:fillRect/>
            </a:stretch>
          </p:blipFill>
          <p:spPr>
            <a:xfrm>
              <a:off x="5646247" y="869491"/>
              <a:ext cx="292697" cy="565811"/>
            </a:xfrm>
            <a:prstGeom prst="rect">
              <a:avLst/>
            </a:prstGeom>
          </p:spPr>
        </p:pic>
        <p:pic>
          <p:nvPicPr>
            <p:cNvPr id="107" name="Picture 106"/>
            <p:cNvPicPr>
              <a:picLocks noChangeAspect="1"/>
            </p:cNvPicPr>
            <p:nvPr/>
          </p:nvPicPr>
          <p:blipFill>
            <a:blip r:embed="rId5"/>
            <a:stretch>
              <a:fillRect/>
            </a:stretch>
          </p:blipFill>
          <p:spPr>
            <a:xfrm>
              <a:off x="6006941" y="762000"/>
              <a:ext cx="386039" cy="707349"/>
            </a:xfrm>
            <a:prstGeom prst="rect">
              <a:avLst/>
            </a:prstGeom>
          </p:spPr>
        </p:pic>
      </p:grpSp>
      <p:cxnSp>
        <p:nvCxnSpPr>
          <p:cNvPr id="93" name="Straight Connector 92"/>
          <p:cNvCxnSpPr/>
          <p:nvPr/>
        </p:nvCxnSpPr>
        <p:spPr>
          <a:xfrm flipV="1">
            <a:off x="2454546" y="3036534"/>
            <a:ext cx="7048" cy="1148205"/>
          </a:xfrm>
          <a:prstGeom prst="line">
            <a:avLst/>
          </a:prstGeom>
          <a:ln w="28575">
            <a:solidFill>
              <a:schemeClr val="accent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34" name="Gateway"/>
          <p:cNvGrpSpPr/>
          <p:nvPr/>
        </p:nvGrpSpPr>
        <p:grpSpPr>
          <a:xfrm>
            <a:off x="198734" y="1785127"/>
            <a:ext cx="2728116" cy="1797705"/>
            <a:chOff x="196362" y="1784465"/>
            <a:chExt cx="2729213" cy="1798428"/>
          </a:xfrm>
        </p:grpSpPr>
        <p:cxnSp>
          <p:nvCxnSpPr>
            <p:cNvPr id="83" name="Straight Connector 82"/>
            <p:cNvCxnSpPr/>
            <p:nvPr/>
          </p:nvCxnSpPr>
          <p:spPr>
            <a:xfrm>
              <a:off x="2422332" y="1784465"/>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196362" y="2286000"/>
              <a:ext cx="1896545" cy="1296893"/>
            </a:xfrm>
            <a:prstGeom prst="rect">
              <a:avLst/>
            </a:prstGeom>
            <a:noFill/>
          </p:spPr>
          <p:txBody>
            <a:bodyPr wrap="none" lIns="182807" tIns="146246" rIns="182807" bIns="146246" rtlCol="0">
              <a:spAutoFit/>
            </a:bodyPr>
            <a:lstStyle/>
            <a:p>
              <a:pPr algn="r" defTabSz="914001">
                <a:lnSpc>
                  <a:spcPct val="90000"/>
                </a:lnSpc>
                <a:spcAft>
                  <a:spcPts val="600"/>
                </a:spcAft>
              </a:pPr>
              <a:r>
                <a:rPr lang="en-US" sz="1999" dirty="0"/>
                <a:t>Network</a:t>
              </a:r>
            </a:p>
            <a:p>
              <a:pPr algn="r" defTabSz="914001">
                <a:lnSpc>
                  <a:spcPct val="90000"/>
                </a:lnSpc>
                <a:spcAft>
                  <a:spcPts val="600"/>
                </a:spcAft>
              </a:pPr>
              <a:r>
                <a:rPr lang="en-US" sz="1999" dirty="0"/>
                <a:t>Virtualization</a:t>
              </a:r>
            </a:p>
            <a:p>
              <a:pPr algn="r" defTabSz="914001">
                <a:lnSpc>
                  <a:spcPct val="90000"/>
                </a:lnSpc>
                <a:spcAft>
                  <a:spcPts val="600"/>
                </a:spcAft>
              </a:pPr>
              <a:r>
                <a:rPr lang="en-US" sz="1999" dirty="0"/>
                <a:t>Gateway</a:t>
              </a:r>
            </a:p>
          </p:txBody>
        </p:sp>
        <p:pic>
          <p:nvPicPr>
            <p:cNvPr id="73" name="Picture 72"/>
            <p:cNvPicPr>
              <a:picLocks noChangeAspect="1"/>
            </p:cNvPicPr>
            <p:nvPr/>
          </p:nvPicPr>
          <p:blipFill>
            <a:blip r:embed="rId6"/>
            <a:stretch>
              <a:fillRect/>
            </a:stretch>
          </p:blipFill>
          <p:spPr>
            <a:xfrm>
              <a:off x="1966278" y="2314186"/>
              <a:ext cx="959297" cy="825000"/>
            </a:xfrm>
            <a:prstGeom prst="rect">
              <a:avLst/>
            </a:prstGeom>
          </p:spPr>
        </p:pic>
      </p:grpSp>
      <p:grpSp>
        <p:nvGrpSpPr>
          <p:cNvPr id="116" name="Corporate Firewall"/>
          <p:cNvGrpSpPr/>
          <p:nvPr/>
        </p:nvGrpSpPr>
        <p:grpSpPr>
          <a:xfrm>
            <a:off x="5669571" y="1785127"/>
            <a:ext cx="653349" cy="1430178"/>
            <a:chOff x="5669400" y="1784465"/>
            <a:chExt cx="653612" cy="1430753"/>
          </a:xfrm>
        </p:grpSpPr>
        <p:cxnSp>
          <p:nvCxnSpPr>
            <p:cNvPr id="26" name="Straight Connector 25"/>
            <p:cNvCxnSpPr/>
            <p:nvPr/>
          </p:nvCxnSpPr>
          <p:spPr>
            <a:xfrm>
              <a:off x="5996206" y="1784465"/>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996206" y="2690135"/>
              <a:ext cx="0" cy="525083"/>
            </a:xfrm>
            <a:prstGeom prst="line">
              <a:avLst/>
            </a:prstGeom>
            <a:ln w="28575">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7"/>
            <a:stretch>
              <a:fillRect/>
            </a:stretch>
          </p:blipFill>
          <p:spPr>
            <a:xfrm>
              <a:off x="5669400" y="2306959"/>
              <a:ext cx="653612" cy="524183"/>
            </a:xfrm>
            <a:prstGeom prst="rect">
              <a:avLst/>
            </a:prstGeom>
          </p:spPr>
        </p:pic>
      </p:grpSp>
      <p:grpSp>
        <p:nvGrpSpPr>
          <p:cNvPr id="114" name="Tenant 2"/>
          <p:cNvGrpSpPr/>
          <p:nvPr/>
        </p:nvGrpSpPr>
        <p:grpSpPr>
          <a:xfrm>
            <a:off x="2329651" y="4343033"/>
            <a:ext cx="2240481" cy="2596424"/>
            <a:chOff x="2328135" y="4343400"/>
            <a:chExt cx="2241383" cy="2597469"/>
          </a:xfrm>
        </p:grpSpPr>
        <p:cxnSp>
          <p:nvCxnSpPr>
            <p:cNvPr id="66" name="Straight Connector 65"/>
            <p:cNvCxnSpPr/>
            <p:nvPr/>
          </p:nvCxnSpPr>
          <p:spPr>
            <a:xfrm>
              <a:off x="3884612" y="4409983"/>
              <a:ext cx="0" cy="1078661"/>
            </a:xfrm>
            <a:prstGeom prst="line">
              <a:avLst/>
            </a:prstGeom>
            <a:ln w="28575">
              <a:solidFill>
                <a:srgbClr val="7030A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137272" y="4343400"/>
              <a:ext cx="0" cy="1145244"/>
            </a:xfrm>
            <a:prstGeom prst="line">
              <a:avLst/>
            </a:prstGeom>
            <a:ln w="28575">
              <a:solidFill>
                <a:srgbClr val="7030A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8"/>
            <a:stretch>
              <a:fillRect/>
            </a:stretch>
          </p:blipFill>
          <p:spPr>
            <a:xfrm>
              <a:off x="2731986" y="5451336"/>
              <a:ext cx="582958" cy="855000"/>
            </a:xfrm>
            <a:prstGeom prst="rect">
              <a:avLst/>
            </a:prstGeom>
          </p:spPr>
        </p:pic>
        <p:pic>
          <p:nvPicPr>
            <p:cNvPr id="52" name="Picture 51"/>
            <p:cNvPicPr>
              <a:picLocks noChangeAspect="1"/>
            </p:cNvPicPr>
            <p:nvPr/>
          </p:nvPicPr>
          <p:blipFill>
            <a:blip r:embed="rId8"/>
            <a:stretch>
              <a:fillRect/>
            </a:stretch>
          </p:blipFill>
          <p:spPr>
            <a:xfrm>
              <a:off x="3758854" y="5451336"/>
              <a:ext cx="582958" cy="855000"/>
            </a:xfrm>
            <a:prstGeom prst="rect">
              <a:avLst/>
            </a:prstGeom>
          </p:spPr>
        </p:pic>
        <p:sp>
          <p:nvSpPr>
            <p:cNvPr id="57" name="TextBox 56"/>
            <p:cNvSpPr txBox="1"/>
            <p:nvPr/>
          </p:nvSpPr>
          <p:spPr>
            <a:xfrm>
              <a:off x="2328135" y="6306336"/>
              <a:ext cx="2241383" cy="634533"/>
            </a:xfrm>
            <a:prstGeom prst="rect">
              <a:avLst/>
            </a:prstGeom>
            <a:noFill/>
          </p:spPr>
          <p:txBody>
            <a:bodyPr wrap="none" lIns="182807" tIns="146246" rIns="182807" bIns="146246" rtlCol="0">
              <a:spAutoFit/>
            </a:bodyPr>
            <a:lstStyle/>
            <a:p>
              <a:pPr defTabSz="914001">
                <a:lnSpc>
                  <a:spcPct val="90000"/>
                </a:lnSpc>
                <a:spcAft>
                  <a:spcPts val="600"/>
                </a:spcAft>
              </a:pPr>
              <a:r>
                <a:rPr lang="en-US" sz="2399" dirty="0"/>
                <a:t>Tenant 2 VMs</a:t>
              </a:r>
            </a:p>
          </p:txBody>
        </p:sp>
        <p:sp>
          <p:nvSpPr>
            <p:cNvPr id="64" name="Can 63"/>
            <p:cNvSpPr/>
            <p:nvPr/>
          </p:nvSpPr>
          <p:spPr bwMode="auto">
            <a:xfrm rot="5400000">
              <a:off x="3108355" y="4243597"/>
              <a:ext cx="383618" cy="1394919"/>
            </a:xfrm>
            <a:prstGeom prst="can">
              <a:avLst/>
            </a:prstGeom>
            <a:solidFill>
              <a:srgbClr val="7030A0"/>
            </a:solidFill>
            <a:ln>
              <a:solidFill>
                <a:srgbClr val="7030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solidFill>
                    <a:schemeClr val="tx1"/>
                  </a:solidFill>
                </a:rPr>
                <a:t>Tenant 2</a:t>
              </a:r>
            </a:p>
          </p:txBody>
        </p:sp>
      </p:grpSp>
      <p:grpSp>
        <p:nvGrpSpPr>
          <p:cNvPr id="113" name="Tenant 1"/>
          <p:cNvGrpSpPr/>
          <p:nvPr/>
        </p:nvGrpSpPr>
        <p:grpSpPr>
          <a:xfrm>
            <a:off x="77035" y="4409589"/>
            <a:ext cx="2240481" cy="2529868"/>
            <a:chOff x="74612" y="4409983"/>
            <a:chExt cx="2241383" cy="2530886"/>
          </a:xfrm>
        </p:grpSpPr>
        <p:cxnSp>
          <p:nvCxnSpPr>
            <p:cNvPr id="68" name="Straight Connector 67"/>
            <p:cNvCxnSpPr/>
            <p:nvPr/>
          </p:nvCxnSpPr>
          <p:spPr>
            <a:xfrm flipH="1">
              <a:off x="1813878" y="4409983"/>
              <a:ext cx="13334" cy="1078661"/>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280478" y="4409983"/>
              <a:ext cx="1231" cy="1215769"/>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20855" y="4409983"/>
              <a:ext cx="10957" cy="1192909"/>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9"/>
            <a:stretch>
              <a:fillRect/>
            </a:stretch>
          </p:blipFill>
          <p:spPr>
            <a:xfrm>
              <a:off x="309919" y="5451336"/>
              <a:ext cx="582958" cy="855000"/>
            </a:xfrm>
            <a:prstGeom prst="rect">
              <a:avLst/>
            </a:prstGeom>
          </p:spPr>
        </p:pic>
        <p:pic>
          <p:nvPicPr>
            <p:cNvPr id="50" name="Picture 49"/>
            <p:cNvPicPr>
              <a:picLocks noChangeAspect="1"/>
            </p:cNvPicPr>
            <p:nvPr/>
          </p:nvPicPr>
          <p:blipFill>
            <a:blip r:embed="rId9"/>
            <a:stretch>
              <a:fillRect/>
            </a:stretch>
          </p:blipFill>
          <p:spPr>
            <a:xfrm>
              <a:off x="937994" y="5451336"/>
              <a:ext cx="582958" cy="855000"/>
            </a:xfrm>
            <a:prstGeom prst="rect">
              <a:avLst/>
            </a:prstGeom>
          </p:spPr>
        </p:pic>
        <p:pic>
          <p:nvPicPr>
            <p:cNvPr id="51" name="Picture 50"/>
            <p:cNvPicPr>
              <a:picLocks noChangeAspect="1"/>
            </p:cNvPicPr>
            <p:nvPr/>
          </p:nvPicPr>
          <p:blipFill>
            <a:blip r:embed="rId9"/>
            <a:stretch>
              <a:fillRect/>
            </a:stretch>
          </p:blipFill>
          <p:spPr>
            <a:xfrm>
              <a:off x="1520953" y="5451336"/>
              <a:ext cx="582958" cy="855000"/>
            </a:xfrm>
            <a:prstGeom prst="rect">
              <a:avLst/>
            </a:prstGeom>
          </p:spPr>
        </p:pic>
        <p:sp>
          <p:nvSpPr>
            <p:cNvPr id="56" name="TextBox 55"/>
            <p:cNvSpPr txBox="1"/>
            <p:nvPr/>
          </p:nvSpPr>
          <p:spPr>
            <a:xfrm>
              <a:off x="74612" y="6306336"/>
              <a:ext cx="2241383" cy="634533"/>
            </a:xfrm>
            <a:prstGeom prst="rect">
              <a:avLst/>
            </a:prstGeom>
            <a:noFill/>
          </p:spPr>
          <p:txBody>
            <a:bodyPr wrap="none" lIns="182807" tIns="146246" rIns="182807" bIns="146246" rtlCol="0">
              <a:spAutoFit/>
            </a:bodyPr>
            <a:lstStyle/>
            <a:p>
              <a:pPr defTabSz="914001">
                <a:lnSpc>
                  <a:spcPct val="90000"/>
                </a:lnSpc>
                <a:spcAft>
                  <a:spcPts val="600"/>
                </a:spcAft>
              </a:pPr>
              <a:r>
                <a:rPr lang="en-US" sz="2399" dirty="0"/>
                <a:t>Tenant 1 VMs</a:t>
              </a:r>
            </a:p>
          </p:txBody>
        </p:sp>
        <p:sp>
          <p:nvSpPr>
            <p:cNvPr id="65" name="Can 64"/>
            <p:cNvSpPr/>
            <p:nvPr/>
          </p:nvSpPr>
          <p:spPr bwMode="auto">
            <a:xfrm rot="5400000">
              <a:off x="1126508" y="3950446"/>
              <a:ext cx="389277" cy="1975565"/>
            </a:xfrm>
            <a:prstGeom prst="can">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solidFill>
                    <a:schemeClr val="tx1"/>
                  </a:solidFill>
                </a:rPr>
                <a:t>Tenant 1</a:t>
              </a:r>
            </a:p>
          </p:txBody>
        </p:sp>
      </p:grpSp>
      <p:grpSp>
        <p:nvGrpSpPr>
          <p:cNvPr id="122" name="Host Networks"/>
          <p:cNvGrpSpPr/>
          <p:nvPr/>
        </p:nvGrpSpPr>
        <p:grpSpPr>
          <a:xfrm>
            <a:off x="5379987" y="6009424"/>
            <a:ext cx="3299108" cy="791166"/>
            <a:chOff x="5379699" y="6010461"/>
            <a:chExt cx="3300436" cy="791485"/>
          </a:xfrm>
          <a:solidFill>
            <a:schemeClr val="accent1"/>
          </a:solidFill>
        </p:grpSpPr>
        <p:cxnSp>
          <p:nvCxnSpPr>
            <p:cNvPr id="118" name="Straight Connector 117"/>
            <p:cNvCxnSpPr/>
            <p:nvPr/>
          </p:nvCxnSpPr>
          <p:spPr>
            <a:xfrm>
              <a:off x="5974088" y="6047769"/>
              <a:ext cx="0" cy="525083"/>
            </a:xfrm>
            <a:prstGeom prst="line">
              <a:avLst/>
            </a:prstGeom>
            <a:grpFill/>
            <a:ln w="28575">
              <a:solidFill>
                <a:schemeClr val="bg2">
                  <a:lumMod val="25000"/>
                  <a:lumOff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114519" y="6217074"/>
              <a:ext cx="0" cy="525083"/>
            </a:xfrm>
            <a:prstGeom prst="line">
              <a:avLst/>
            </a:prstGeom>
            <a:grpFill/>
            <a:ln w="28575">
              <a:solidFill>
                <a:schemeClr val="bg2">
                  <a:lumMod val="25000"/>
                  <a:lumOff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7" name="Can 116"/>
            <p:cNvSpPr/>
            <p:nvPr/>
          </p:nvSpPr>
          <p:spPr bwMode="auto">
            <a:xfrm rot="5400000">
              <a:off x="6897161" y="5018972"/>
              <a:ext cx="265512" cy="3300436"/>
            </a:xfrm>
            <a:prstGeom prst="can">
              <a:avLst/>
            </a:prstGeom>
            <a:grpFill/>
            <a:ln>
              <a:solidFill>
                <a:schemeClr val="bg2">
                  <a:lumMod val="25000"/>
                  <a:lumOff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799" dirty="0">
                  <a:solidFill>
                    <a:schemeClr val="tx1"/>
                  </a:solidFill>
                </a:rPr>
                <a:t>LM, Cluster, Storage</a:t>
              </a:r>
            </a:p>
          </p:txBody>
        </p:sp>
        <p:cxnSp>
          <p:nvCxnSpPr>
            <p:cNvPr id="120" name="Straight Connector 119"/>
            <p:cNvCxnSpPr/>
            <p:nvPr/>
          </p:nvCxnSpPr>
          <p:spPr>
            <a:xfrm>
              <a:off x="8189359" y="6010461"/>
              <a:ext cx="0" cy="525083"/>
            </a:xfrm>
            <a:prstGeom prst="line">
              <a:avLst/>
            </a:prstGeom>
            <a:grpFill/>
            <a:ln w="28575">
              <a:solidFill>
                <a:schemeClr val="bg2">
                  <a:lumMod val="25000"/>
                  <a:lumOff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3" name="Hyper-V Hosts"/>
          <p:cNvGrpSpPr/>
          <p:nvPr/>
        </p:nvGrpSpPr>
        <p:grpSpPr>
          <a:xfrm>
            <a:off x="5633255" y="5027205"/>
            <a:ext cx="5262634" cy="1339459"/>
            <a:chOff x="5633069" y="5027848"/>
            <a:chExt cx="5264751" cy="1339998"/>
          </a:xfrm>
        </p:grpSpPr>
        <p:cxnSp>
          <p:nvCxnSpPr>
            <p:cNvPr id="47" name="Straight Connector 46"/>
            <p:cNvCxnSpPr/>
            <p:nvPr/>
          </p:nvCxnSpPr>
          <p:spPr>
            <a:xfrm>
              <a:off x="8191728" y="5027848"/>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76457" y="5065156"/>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16888" y="5234461"/>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0"/>
            <a:stretch>
              <a:fillRect/>
            </a:stretch>
          </p:blipFill>
          <p:spPr>
            <a:xfrm>
              <a:off x="7788995" y="5407846"/>
              <a:ext cx="811713" cy="960000"/>
            </a:xfrm>
            <a:prstGeom prst="rect">
              <a:avLst/>
            </a:prstGeom>
          </p:spPr>
        </p:pic>
        <p:pic>
          <p:nvPicPr>
            <p:cNvPr id="39" name="Picture 38"/>
            <p:cNvPicPr>
              <a:picLocks noChangeAspect="1"/>
            </p:cNvPicPr>
            <p:nvPr/>
          </p:nvPicPr>
          <p:blipFill>
            <a:blip r:embed="rId10"/>
            <a:stretch>
              <a:fillRect/>
            </a:stretch>
          </p:blipFill>
          <p:spPr>
            <a:xfrm>
              <a:off x="6711032" y="5407846"/>
              <a:ext cx="811713" cy="960000"/>
            </a:xfrm>
            <a:prstGeom prst="rect">
              <a:avLst/>
            </a:prstGeom>
          </p:spPr>
        </p:pic>
        <p:pic>
          <p:nvPicPr>
            <p:cNvPr id="40" name="Picture 39"/>
            <p:cNvPicPr>
              <a:picLocks noChangeAspect="1"/>
            </p:cNvPicPr>
            <p:nvPr/>
          </p:nvPicPr>
          <p:blipFill>
            <a:blip r:embed="rId10"/>
            <a:stretch>
              <a:fillRect/>
            </a:stretch>
          </p:blipFill>
          <p:spPr>
            <a:xfrm>
              <a:off x="5633069" y="5407846"/>
              <a:ext cx="811713" cy="960000"/>
            </a:xfrm>
            <a:prstGeom prst="rect">
              <a:avLst/>
            </a:prstGeom>
          </p:spPr>
        </p:pic>
        <p:sp>
          <p:nvSpPr>
            <p:cNvPr id="53" name="TextBox 52"/>
            <p:cNvSpPr txBox="1"/>
            <p:nvPr/>
          </p:nvSpPr>
          <p:spPr>
            <a:xfrm>
              <a:off x="8555191" y="5594753"/>
              <a:ext cx="2342629" cy="634533"/>
            </a:xfrm>
            <a:prstGeom prst="rect">
              <a:avLst/>
            </a:prstGeom>
            <a:noFill/>
          </p:spPr>
          <p:txBody>
            <a:bodyPr wrap="none" lIns="182807" tIns="146246" rIns="182807" bIns="146246" rtlCol="0">
              <a:spAutoFit/>
            </a:bodyPr>
            <a:lstStyle/>
            <a:p>
              <a:pPr defTabSz="914001">
                <a:lnSpc>
                  <a:spcPct val="90000"/>
                </a:lnSpc>
                <a:spcAft>
                  <a:spcPts val="600"/>
                </a:spcAft>
              </a:pPr>
              <a:r>
                <a:rPr lang="en-US" sz="2399" dirty="0"/>
                <a:t>Hyper-V hosts</a:t>
              </a:r>
            </a:p>
          </p:txBody>
        </p:sp>
      </p:grpSp>
      <p:grpSp>
        <p:nvGrpSpPr>
          <p:cNvPr id="111" name="Management Network"/>
          <p:cNvGrpSpPr/>
          <p:nvPr/>
        </p:nvGrpSpPr>
        <p:grpSpPr>
          <a:xfrm>
            <a:off x="4632309" y="3317202"/>
            <a:ext cx="7452562" cy="1916533"/>
            <a:chOff x="4631720" y="3317157"/>
            <a:chExt cx="7455561" cy="1917304"/>
          </a:xfrm>
        </p:grpSpPr>
        <p:cxnSp>
          <p:nvCxnSpPr>
            <p:cNvPr id="42" name="Straight Connector 41"/>
            <p:cNvCxnSpPr/>
            <p:nvPr/>
          </p:nvCxnSpPr>
          <p:spPr>
            <a:xfrm>
              <a:off x="7628642" y="4409983"/>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134341" y="4409983"/>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453122" y="4409983"/>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661569" y="3317157"/>
              <a:ext cx="0" cy="525083"/>
            </a:xfrm>
            <a:prstGeom prst="line">
              <a:avLst/>
            </a:prstGeom>
            <a:ln w="28575">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11"/>
            <a:stretch>
              <a:fillRect/>
            </a:stretch>
          </p:blipFill>
          <p:spPr>
            <a:xfrm>
              <a:off x="7307459" y="3742918"/>
              <a:ext cx="582958" cy="855000"/>
            </a:xfrm>
            <a:prstGeom prst="rect">
              <a:avLst/>
            </a:prstGeom>
          </p:spPr>
        </p:pic>
        <p:pic>
          <p:nvPicPr>
            <p:cNvPr id="6" name="Picture 5"/>
            <p:cNvPicPr>
              <a:picLocks noChangeAspect="1"/>
            </p:cNvPicPr>
            <p:nvPr/>
          </p:nvPicPr>
          <p:blipFill>
            <a:blip r:embed="rId11"/>
            <a:stretch>
              <a:fillRect/>
            </a:stretch>
          </p:blipFill>
          <p:spPr>
            <a:xfrm>
              <a:off x="10161643" y="3742918"/>
              <a:ext cx="582958" cy="855000"/>
            </a:xfrm>
            <a:prstGeom prst="rect">
              <a:avLst/>
            </a:prstGeom>
          </p:spPr>
        </p:pic>
        <p:sp>
          <p:nvSpPr>
            <p:cNvPr id="29" name="TextBox 28"/>
            <p:cNvSpPr txBox="1"/>
            <p:nvPr/>
          </p:nvSpPr>
          <p:spPr>
            <a:xfrm>
              <a:off x="9223468" y="3838619"/>
              <a:ext cx="920765" cy="634533"/>
            </a:xfrm>
            <a:prstGeom prst="rect">
              <a:avLst/>
            </a:prstGeom>
            <a:noFill/>
          </p:spPr>
          <p:txBody>
            <a:bodyPr wrap="none" lIns="182807" tIns="146246" rIns="182807" bIns="146246" rtlCol="0">
              <a:spAutoFit/>
            </a:bodyPr>
            <a:lstStyle/>
            <a:p>
              <a:pPr defTabSz="914001">
                <a:lnSpc>
                  <a:spcPct val="90000"/>
                </a:lnSpc>
                <a:spcAft>
                  <a:spcPts val="600"/>
                </a:spcAft>
              </a:pPr>
              <a:r>
                <a:rPr lang="en-US" sz="2399" dirty="0"/>
                <a:t>SQL</a:t>
              </a:r>
            </a:p>
          </p:txBody>
        </p:sp>
        <p:sp>
          <p:nvSpPr>
            <p:cNvPr id="30" name="TextBox 29"/>
            <p:cNvSpPr txBox="1"/>
            <p:nvPr/>
          </p:nvSpPr>
          <p:spPr>
            <a:xfrm>
              <a:off x="10613993" y="3838619"/>
              <a:ext cx="1473288" cy="634533"/>
            </a:xfrm>
            <a:prstGeom prst="rect">
              <a:avLst/>
            </a:prstGeom>
            <a:noFill/>
          </p:spPr>
          <p:txBody>
            <a:bodyPr wrap="none" lIns="182807" tIns="146246" rIns="182807" bIns="146246" rtlCol="0">
              <a:spAutoFit/>
            </a:bodyPr>
            <a:lstStyle/>
            <a:p>
              <a:pPr defTabSz="914001">
                <a:lnSpc>
                  <a:spcPct val="90000"/>
                </a:lnSpc>
                <a:spcAft>
                  <a:spcPts val="600"/>
                </a:spcAft>
              </a:pPr>
              <a:r>
                <a:rPr lang="en-US" sz="2399" dirty="0"/>
                <a:t>SPF, etc.</a:t>
              </a:r>
            </a:p>
          </p:txBody>
        </p:sp>
        <p:sp>
          <p:nvSpPr>
            <p:cNvPr id="31" name="TextBox 30"/>
            <p:cNvSpPr txBox="1"/>
            <p:nvPr/>
          </p:nvSpPr>
          <p:spPr>
            <a:xfrm>
              <a:off x="7661569" y="3838619"/>
              <a:ext cx="1129155" cy="634533"/>
            </a:xfrm>
            <a:prstGeom prst="rect">
              <a:avLst/>
            </a:prstGeom>
            <a:noFill/>
          </p:spPr>
          <p:txBody>
            <a:bodyPr wrap="none" lIns="182807" tIns="146246" rIns="182807" bIns="146246" rtlCol="0">
              <a:spAutoFit/>
            </a:bodyPr>
            <a:lstStyle/>
            <a:p>
              <a:pPr defTabSz="914001">
                <a:lnSpc>
                  <a:spcPct val="90000"/>
                </a:lnSpc>
                <a:spcAft>
                  <a:spcPts val="600"/>
                </a:spcAft>
              </a:pPr>
              <a:r>
                <a:rPr lang="en-US" sz="2399" dirty="0"/>
                <a:t>VMM</a:t>
              </a:r>
            </a:p>
          </p:txBody>
        </p:sp>
        <p:pic>
          <p:nvPicPr>
            <p:cNvPr id="32" name="Picture 31"/>
            <p:cNvPicPr>
              <a:picLocks noChangeAspect="1"/>
            </p:cNvPicPr>
            <p:nvPr/>
          </p:nvPicPr>
          <p:blipFill>
            <a:blip r:embed="rId11"/>
            <a:stretch>
              <a:fillRect/>
            </a:stretch>
          </p:blipFill>
          <p:spPr>
            <a:xfrm>
              <a:off x="8845158" y="3742918"/>
              <a:ext cx="582958" cy="855000"/>
            </a:xfrm>
            <a:prstGeom prst="rect">
              <a:avLst/>
            </a:prstGeom>
          </p:spPr>
        </p:pic>
        <p:sp>
          <p:nvSpPr>
            <p:cNvPr id="33" name="Can 32"/>
            <p:cNvSpPr/>
            <p:nvPr/>
          </p:nvSpPr>
          <p:spPr bwMode="auto">
            <a:xfrm rot="5400000">
              <a:off x="7842726" y="1648774"/>
              <a:ext cx="374681" cy="6796693"/>
            </a:xfrm>
            <a:prstGeom prst="can">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solidFill>
                    <a:schemeClr val="tx1"/>
                  </a:solidFill>
                </a:rPr>
                <a:t>Management</a:t>
              </a:r>
            </a:p>
          </p:txBody>
        </p:sp>
      </p:grpSp>
      <p:grpSp>
        <p:nvGrpSpPr>
          <p:cNvPr id="109" name="Corporate Network"/>
          <p:cNvGrpSpPr/>
          <p:nvPr/>
        </p:nvGrpSpPr>
        <p:grpSpPr>
          <a:xfrm>
            <a:off x="5408889" y="1895857"/>
            <a:ext cx="5735359" cy="1498645"/>
            <a:chOff x="5408612" y="1777852"/>
            <a:chExt cx="5737667" cy="1499248"/>
          </a:xfrm>
        </p:grpSpPr>
        <p:sp>
          <p:nvSpPr>
            <p:cNvPr id="10" name="Can 9"/>
            <p:cNvSpPr/>
            <p:nvPr/>
          </p:nvSpPr>
          <p:spPr bwMode="auto">
            <a:xfrm rot="5400000">
              <a:off x="8098389" y="229210"/>
              <a:ext cx="358113" cy="5737667"/>
            </a:xfrm>
            <a:prstGeom prst="can">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b="1" dirty="0">
                  <a:solidFill>
                    <a:schemeClr val="tx1"/>
                  </a:solidFill>
                </a:rPr>
                <a:t>Corporate</a:t>
              </a:r>
            </a:p>
          </p:txBody>
        </p:sp>
        <p:pic>
          <p:nvPicPr>
            <p:cNvPr id="16" name="Picture 15"/>
            <p:cNvPicPr>
              <a:picLocks noChangeAspect="1"/>
            </p:cNvPicPr>
            <p:nvPr/>
          </p:nvPicPr>
          <p:blipFill>
            <a:blip r:embed="rId12"/>
            <a:stretch>
              <a:fillRect/>
            </a:stretch>
          </p:blipFill>
          <p:spPr>
            <a:xfrm>
              <a:off x="10590212" y="1777852"/>
              <a:ext cx="376340" cy="727500"/>
            </a:xfrm>
            <a:prstGeom prst="rect">
              <a:avLst/>
            </a:prstGeom>
          </p:spPr>
        </p:pic>
        <p:pic>
          <p:nvPicPr>
            <p:cNvPr id="22" name="Picture 21"/>
            <p:cNvPicPr>
              <a:picLocks noChangeAspect="1"/>
            </p:cNvPicPr>
            <p:nvPr/>
          </p:nvPicPr>
          <p:blipFill>
            <a:blip r:embed="rId13"/>
            <a:stretch>
              <a:fillRect/>
            </a:stretch>
          </p:blipFill>
          <p:spPr>
            <a:xfrm>
              <a:off x="9950182" y="2049609"/>
              <a:ext cx="640030" cy="525409"/>
            </a:xfrm>
            <a:prstGeom prst="rect">
              <a:avLst/>
            </a:prstGeom>
          </p:spPr>
        </p:pic>
        <p:cxnSp>
          <p:nvCxnSpPr>
            <p:cNvPr id="24" name="Straight Connector 23"/>
            <p:cNvCxnSpPr>
              <a:stCxn id="22" idx="2"/>
            </p:cNvCxnSpPr>
            <p:nvPr/>
          </p:nvCxnSpPr>
          <p:spPr>
            <a:xfrm>
              <a:off x="10270197" y="2575018"/>
              <a:ext cx="0" cy="525083"/>
            </a:xfrm>
            <a:prstGeom prst="line">
              <a:avLst/>
            </a:prstGeom>
            <a:ln w="28575">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10" name="Title 1"/>
          <p:cNvSpPr txBox="1">
            <a:spLocks/>
          </p:cNvSpPr>
          <p:nvPr/>
        </p:nvSpPr>
        <p:spPr>
          <a:xfrm>
            <a:off x="153204" y="105974"/>
            <a:ext cx="10628770" cy="733269"/>
          </a:xfrm>
          <a:prstGeom prst="rect">
            <a:avLst/>
          </a:prstGeom>
        </p:spPr>
        <p:txBody>
          <a:bodyPr/>
          <a:lstStyle>
            <a:lvl1pPr algn="l" defTabSz="914180" rtl="0" eaLnBrk="1" latinLnBrk="0" hangingPunct="1">
              <a:lnSpc>
                <a:spcPct val="90000"/>
              </a:lnSpc>
              <a:spcBef>
                <a:spcPct val="0"/>
              </a:spcBef>
              <a:buNone/>
              <a:defRPr lang="en-US" sz="431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310" dirty="0">
                <a:solidFill>
                  <a:schemeClr val="tx1"/>
                </a:solidFill>
              </a:rPr>
              <a:t>Network Overview with Network Virtualization</a:t>
            </a:r>
          </a:p>
        </p:txBody>
      </p:sp>
      <p:sp>
        <p:nvSpPr>
          <p:cNvPr id="87" name="Can 86"/>
          <p:cNvSpPr/>
          <p:nvPr/>
        </p:nvSpPr>
        <p:spPr bwMode="auto">
          <a:xfrm rot="5400000">
            <a:off x="2001605" y="2461150"/>
            <a:ext cx="325081" cy="3684753"/>
          </a:xfrm>
          <a:prstGeom prst="can">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solidFill>
                  <a:schemeClr val="tx1"/>
                </a:solidFill>
              </a:rPr>
              <a:t>Provider</a:t>
            </a:r>
          </a:p>
        </p:txBody>
      </p:sp>
      <p:pic>
        <p:nvPicPr>
          <p:cNvPr id="15" name="Picture 14"/>
          <p:cNvPicPr>
            <a:picLocks noChangeAspect="1"/>
          </p:cNvPicPr>
          <p:nvPr/>
        </p:nvPicPr>
        <p:blipFill>
          <a:blip r:embed="rId14"/>
          <a:stretch>
            <a:fillRect/>
          </a:stretch>
        </p:blipFill>
        <p:spPr>
          <a:xfrm>
            <a:off x="5639307" y="5388316"/>
            <a:ext cx="805335" cy="692592"/>
          </a:xfrm>
          <a:prstGeom prst="rect">
            <a:avLst/>
          </a:prstGeom>
        </p:spPr>
      </p:pic>
      <p:pic>
        <p:nvPicPr>
          <p:cNvPr id="99" name="Picture 98"/>
          <p:cNvPicPr>
            <a:picLocks noChangeAspect="1"/>
          </p:cNvPicPr>
          <p:nvPr/>
        </p:nvPicPr>
        <p:blipFill>
          <a:blip r:embed="rId14"/>
          <a:stretch>
            <a:fillRect/>
          </a:stretch>
        </p:blipFill>
        <p:spPr>
          <a:xfrm>
            <a:off x="6732556" y="5426720"/>
            <a:ext cx="805335" cy="692592"/>
          </a:xfrm>
          <a:prstGeom prst="rect">
            <a:avLst/>
          </a:prstGeom>
        </p:spPr>
      </p:pic>
      <p:pic>
        <p:nvPicPr>
          <p:cNvPr id="112" name="Picture 111"/>
          <p:cNvPicPr>
            <a:picLocks noChangeAspect="1"/>
          </p:cNvPicPr>
          <p:nvPr/>
        </p:nvPicPr>
        <p:blipFill>
          <a:blip r:embed="rId14"/>
          <a:stretch>
            <a:fillRect/>
          </a:stretch>
        </p:blipFill>
        <p:spPr>
          <a:xfrm>
            <a:off x="7802666" y="5420569"/>
            <a:ext cx="805335" cy="692592"/>
          </a:xfrm>
          <a:prstGeom prst="rect">
            <a:avLst/>
          </a:prstGeom>
        </p:spPr>
      </p:pic>
      <p:sp>
        <p:nvSpPr>
          <p:cNvPr id="115" name="TextBox 114"/>
          <p:cNvSpPr txBox="1"/>
          <p:nvPr/>
        </p:nvSpPr>
        <p:spPr>
          <a:xfrm>
            <a:off x="8566883" y="5939825"/>
            <a:ext cx="2512306" cy="1050122"/>
          </a:xfrm>
          <a:prstGeom prst="rect">
            <a:avLst/>
          </a:prstGeom>
          <a:noFill/>
        </p:spPr>
        <p:txBody>
          <a:bodyPr wrap="none" lIns="182807" tIns="146246" rIns="182807" bIns="146246" rtlCol="0">
            <a:spAutoFit/>
          </a:bodyPr>
          <a:lstStyle/>
          <a:p>
            <a:pPr defTabSz="914001">
              <a:lnSpc>
                <a:spcPct val="90000"/>
              </a:lnSpc>
              <a:spcAft>
                <a:spcPts val="600"/>
              </a:spcAft>
            </a:pPr>
            <a:r>
              <a:rPr lang="en-US" sz="2399" dirty="0"/>
              <a:t>with extensible </a:t>
            </a:r>
          </a:p>
          <a:p>
            <a:pPr defTabSz="914001">
              <a:lnSpc>
                <a:spcPct val="90000"/>
              </a:lnSpc>
              <a:spcAft>
                <a:spcPts val="600"/>
              </a:spcAft>
            </a:pPr>
            <a:r>
              <a:rPr lang="en-US" sz="2399" dirty="0"/>
              <a:t>Virtual switch</a:t>
            </a:r>
          </a:p>
        </p:txBody>
      </p:sp>
      <p:grpSp>
        <p:nvGrpSpPr>
          <p:cNvPr id="97" name="Katal"/>
          <p:cNvGrpSpPr/>
          <p:nvPr/>
        </p:nvGrpSpPr>
        <p:grpSpPr>
          <a:xfrm>
            <a:off x="4632309" y="1990118"/>
            <a:ext cx="2817260" cy="2965299"/>
            <a:chOff x="4631720" y="1989540"/>
            <a:chExt cx="2818394" cy="2966491"/>
          </a:xfrm>
        </p:grpSpPr>
        <p:cxnSp>
          <p:nvCxnSpPr>
            <p:cNvPr id="98" name="Straight Connector 97"/>
            <p:cNvCxnSpPr/>
            <p:nvPr/>
          </p:nvCxnSpPr>
          <p:spPr>
            <a:xfrm flipH="1" flipV="1">
              <a:off x="4906802" y="1989540"/>
              <a:ext cx="16398" cy="2090248"/>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009074" y="3646025"/>
              <a:ext cx="2441040" cy="794009"/>
            </a:xfrm>
            <a:prstGeom prst="rect">
              <a:avLst/>
            </a:prstGeom>
            <a:noFill/>
          </p:spPr>
          <p:txBody>
            <a:bodyPr wrap="square" lIns="182807" tIns="146246" rIns="182807" bIns="146246" rtlCol="0">
              <a:spAutoFit/>
            </a:bodyPr>
            <a:lstStyle/>
            <a:p>
              <a:pPr>
                <a:lnSpc>
                  <a:spcPct val="90000"/>
                </a:lnSpc>
                <a:spcAft>
                  <a:spcPts val="600"/>
                </a:spcAft>
              </a:pPr>
              <a:r>
                <a:rPr lang="en-US" sz="1799" dirty="0"/>
                <a:t>Windows Azure </a:t>
              </a:r>
              <a:r>
                <a:rPr lang="en-US" sz="1799" dirty="0" smtClean="0"/>
                <a:t>Pack</a:t>
              </a:r>
              <a:endParaRPr lang="en-US" sz="1799" dirty="0"/>
            </a:p>
          </p:txBody>
        </p:sp>
        <p:cxnSp>
          <p:nvCxnSpPr>
            <p:cNvPr id="124" name="Straight Connector 123"/>
            <p:cNvCxnSpPr/>
            <p:nvPr/>
          </p:nvCxnSpPr>
          <p:spPr>
            <a:xfrm>
              <a:off x="4972334" y="4430948"/>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25" name="Picture 124"/>
            <p:cNvPicPr>
              <a:picLocks noChangeAspect="1"/>
            </p:cNvPicPr>
            <p:nvPr/>
          </p:nvPicPr>
          <p:blipFill>
            <a:blip r:embed="rId11"/>
            <a:stretch>
              <a:fillRect/>
            </a:stretch>
          </p:blipFill>
          <p:spPr>
            <a:xfrm>
              <a:off x="4631720" y="3757543"/>
              <a:ext cx="582958" cy="855000"/>
            </a:xfrm>
            <a:prstGeom prst="rect">
              <a:avLst/>
            </a:prstGeom>
          </p:spPr>
        </p:pic>
      </p:grpSp>
    </p:spTree>
    <p:extLst>
      <p:ext uri="{BB962C8B-B14F-4D97-AF65-F5344CB8AC3E}">
        <p14:creationId xmlns:p14="http://schemas.microsoft.com/office/powerpoint/2010/main" val="137625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7868" y="1002652"/>
            <a:ext cx="11173090" cy="6045053"/>
          </a:xfrm>
        </p:spPr>
        <p:txBody>
          <a:bodyPr/>
          <a:lstStyle/>
          <a:p>
            <a:pPr lvl="1"/>
            <a:endParaRPr lang="en-US" dirty="0" smtClean="0"/>
          </a:p>
          <a:p>
            <a:pPr lvl="1"/>
            <a:r>
              <a:rPr lang="en-US" dirty="0" smtClean="0"/>
              <a:t>Enabling network virtualization</a:t>
            </a:r>
          </a:p>
          <a:p>
            <a:pPr lvl="2"/>
            <a:r>
              <a:rPr lang="en-US" dirty="0" smtClean="0"/>
              <a:t>WS 2012 R2 no longer requires NV filter enablement</a:t>
            </a:r>
          </a:p>
          <a:p>
            <a:pPr marL="560127" lvl="2" indent="0">
              <a:buNone/>
            </a:pPr>
            <a:endParaRPr lang="en-US" dirty="0"/>
          </a:p>
          <a:p>
            <a:pPr lvl="1"/>
            <a:r>
              <a:rPr lang="en-US" dirty="0" smtClean="0"/>
              <a:t>Configuring provider address space</a:t>
            </a:r>
          </a:p>
          <a:p>
            <a:pPr lvl="2"/>
            <a:r>
              <a:rPr lang="en-US" dirty="0" smtClean="0"/>
              <a:t>Must have static IP pool</a:t>
            </a:r>
          </a:p>
          <a:p>
            <a:pPr lvl="2"/>
            <a:r>
              <a:rPr lang="en-US" dirty="0" smtClean="0"/>
              <a:t>Must enable network virtualization on logical network for provider addresses</a:t>
            </a:r>
          </a:p>
          <a:p>
            <a:pPr lvl="2"/>
            <a:endParaRPr lang="en-US" dirty="0" smtClean="0"/>
          </a:p>
          <a:p>
            <a:pPr lvl="1"/>
            <a:r>
              <a:rPr lang="en-US" dirty="0" smtClean="0"/>
              <a:t>If mixing 2012 and 2012 R2 hosts, must </a:t>
            </a:r>
            <a:r>
              <a:rPr lang="en-US" dirty="0"/>
              <a:t>have </a:t>
            </a:r>
            <a:r>
              <a:rPr lang="en-US" dirty="0" smtClean="0"/>
              <a:t>KB2779768 on 2012 hosts</a:t>
            </a:r>
          </a:p>
          <a:p>
            <a:pPr lvl="1"/>
            <a:endParaRPr lang="en-US" dirty="0"/>
          </a:p>
          <a:p>
            <a:pPr lvl="1"/>
            <a:endParaRPr lang="en-US" dirty="0"/>
          </a:p>
          <a:p>
            <a:pPr lvl="2"/>
            <a:endParaRPr lang="en-US" dirty="0" smtClean="0"/>
          </a:p>
        </p:txBody>
      </p:sp>
      <p:sp>
        <p:nvSpPr>
          <p:cNvPr id="3" name="Title 2"/>
          <p:cNvSpPr>
            <a:spLocks noGrp="1"/>
          </p:cNvSpPr>
          <p:nvPr>
            <p:ph type="title"/>
          </p:nvPr>
        </p:nvSpPr>
        <p:spPr>
          <a:xfrm>
            <a:off x="507868" y="228600"/>
            <a:ext cx="11149013" cy="747897"/>
          </a:xfrm>
        </p:spPr>
        <p:txBody>
          <a:bodyPr/>
          <a:lstStyle/>
          <a:p>
            <a:r>
              <a:rPr lang="en-US" dirty="0"/>
              <a:t> </a:t>
            </a:r>
            <a:r>
              <a:rPr lang="en-US" dirty="0" smtClean="0"/>
              <a:t>Network fabric configuration</a:t>
            </a:r>
            <a:endParaRPr lang="en-US" dirty="0"/>
          </a:p>
        </p:txBody>
      </p:sp>
      <p:grpSp>
        <p:nvGrpSpPr>
          <p:cNvPr id="6" name="Group 5"/>
          <p:cNvGrpSpPr/>
          <p:nvPr/>
        </p:nvGrpSpPr>
        <p:grpSpPr>
          <a:xfrm>
            <a:off x="10597075" y="228600"/>
            <a:ext cx="1289719" cy="1164682"/>
            <a:chOff x="4468813" y="3567113"/>
            <a:chExt cx="1360487" cy="1282700"/>
          </a:xfrm>
          <a:solidFill>
            <a:schemeClr val="tx1"/>
          </a:solidFill>
        </p:grpSpPr>
        <p:sp>
          <p:nvSpPr>
            <p:cNvPr id="7" name="Freeform 579"/>
            <p:cNvSpPr>
              <a:spLocks noEditPoints="1"/>
            </p:cNvSpPr>
            <p:nvPr/>
          </p:nvSpPr>
          <p:spPr bwMode="auto">
            <a:xfrm>
              <a:off x="4813300" y="3913188"/>
              <a:ext cx="668337" cy="668338"/>
            </a:xfrm>
            <a:custGeom>
              <a:avLst/>
              <a:gdLst>
                <a:gd name="T0" fmla="*/ 346 w 693"/>
                <a:gd name="T1" fmla="*/ 0 h 693"/>
                <a:gd name="T2" fmla="*/ 0 w 693"/>
                <a:gd name="T3" fmla="*/ 347 h 693"/>
                <a:gd name="T4" fmla="*/ 346 w 693"/>
                <a:gd name="T5" fmla="*/ 693 h 693"/>
                <a:gd name="T6" fmla="*/ 693 w 693"/>
                <a:gd name="T7" fmla="*/ 347 h 693"/>
                <a:gd name="T8" fmla="*/ 346 w 693"/>
                <a:gd name="T9" fmla="*/ 0 h 693"/>
                <a:gd name="T10" fmla="*/ 346 w 693"/>
                <a:gd name="T11" fmla="*/ 674 h 693"/>
                <a:gd name="T12" fmla="*/ 19 w 693"/>
                <a:gd name="T13" fmla="*/ 347 h 693"/>
                <a:gd name="T14" fmla="*/ 346 w 693"/>
                <a:gd name="T15" fmla="*/ 19 h 693"/>
                <a:gd name="T16" fmla="*/ 674 w 693"/>
                <a:gd name="T17" fmla="*/ 347 h 693"/>
                <a:gd name="T18" fmla="*/ 346 w 693"/>
                <a:gd name="T19" fmla="*/ 674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346" y="0"/>
                  </a:moveTo>
                  <a:cubicBezTo>
                    <a:pt x="155" y="0"/>
                    <a:pt x="0" y="155"/>
                    <a:pt x="0" y="347"/>
                  </a:cubicBezTo>
                  <a:cubicBezTo>
                    <a:pt x="0" y="538"/>
                    <a:pt x="155" y="693"/>
                    <a:pt x="346" y="693"/>
                  </a:cubicBezTo>
                  <a:cubicBezTo>
                    <a:pt x="538" y="693"/>
                    <a:pt x="693" y="538"/>
                    <a:pt x="693" y="347"/>
                  </a:cubicBezTo>
                  <a:cubicBezTo>
                    <a:pt x="693" y="155"/>
                    <a:pt x="538" y="0"/>
                    <a:pt x="346" y="0"/>
                  </a:cubicBezTo>
                  <a:close/>
                  <a:moveTo>
                    <a:pt x="346" y="674"/>
                  </a:moveTo>
                  <a:cubicBezTo>
                    <a:pt x="165" y="674"/>
                    <a:pt x="19" y="527"/>
                    <a:pt x="19" y="347"/>
                  </a:cubicBezTo>
                  <a:cubicBezTo>
                    <a:pt x="19" y="166"/>
                    <a:pt x="165" y="19"/>
                    <a:pt x="346" y="19"/>
                  </a:cubicBezTo>
                  <a:cubicBezTo>
                    <a:pt x="527" y="19"/>
                    <a:pt x="674" y="166"/>
                    <a:pt x="674" y="347"/>
                  </a:cubicBezTo>
                  <a:cubicBezTo>
                    <a:pt x="674" y="527"/>
                    <a:pt x="527" y="674"/>
                    <a:pt x="346"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80"/>
            <p:cNvSpPr>
              <a:spLocks/>
            </p:cNvSpPr>
            <p:nvPr/>
          </p:nvSpPr>
          <p:spPr bwMode="auto">
            <a:xfrm>
              <a:off x="4918075" y="4098925"/>
              <a:ext cx="260350" cy="355600"/>
            </a:xfrm>
            <a:custGeom>
              <a:avLst/>
              <a:gdLst>
                <a:gd name="T0" fmla="*/ 187 w 270"/>
                <a:gd name="T1" fmla="*/ 150 h 370"/>
                <a:gd name="T2" fmla="*/ 230 w 270"/>
                <a:gd name="T3" fmla="*/ 79 h 370"/>
                <a:gd name="T4" fmla="*/ 151 w 270"/>
                <a:gd name="T5" fmla="*/ 0 h 370"/>
                <a:gd name="T6" fmla="*/ 72 w 270"/>
                <a:gd name="T7" fmla="*/ 79 h 370"/>
                <a:gd name="T8" fmla="*/ 110 w 270"/>
                <a:gd name="T9" fmla="*/ 147 h 370"/>
                <a:gd name="T10" fmla="*/ 28 w 270"/>
                <a:gd name="T11" fmla="*/ 230 h 370"/>
                <a:gd name="T12" fmla="*/ 21 w 270"/>
                <a:gd name="T13" fmla="*/ 312 h 370"/>
                <a:gd name="T14" fmla="*/ 35 w 270"/>
                <a:gd name="T15" fmla="*/ 281 h 370"/>
                <a:gd name="T16" fmla="*/ 39 w 270"/>
                <a:gd name="T17" fmla="*/ 322 h 370"/>
                <a:gd name="T18" fmla="*/ 130 w 270"/>
                <a:gd name="T19" fmla="*/ 356 h 370"/>
                <a:gd name="T20" fmla="*/ 270 w 270"/>
                <a:gd name="T21" fmla="*/ 281 h 370"/>
                <a:gd name="T22" fmla="*/ 187 w 270"/>
                <a:gd name="T23" fmla="*/ 15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370">
                  <a:moveTo>
                    <a:pt x="187" y="150"/>
                  </a:moveTo>
                  <a:cubicBezTo>
                    <a:pt x="213" y="137"/>
                    <a:pt x="230" y="110"/>
                    <a:pt x="230" y="79"/>
                  </a:cubicBezTo>
                  <a:cubicBezTo>
                    <a:pt x="230" y="35"/>
                    <a:pt x="195" y="0"/>
                    <a:pt x="151" y="0"/>
                  </a:cubicBezTo>
                  <a:cubicBezTo>
                    <a:pt x="107" y="0"/>
                    <a:pt x="72" y="35"/>
                    <a:pt x="72" y="79"/>
                  </a:cubicBezTo>
                  <a:cubicBezTo>
                    <a:pt x="72" y="108"/>
                    <a:pt x="87" y="133"/>
                    <a:pt x="110" y="147"/>
                  </a:cubicBezTo>
                  <a:cubicBezTo>
                    <a:pt x="70" y="155"/>
                    <a:pt x="50" y="180"/>
                    <a:pt x="28" y="230"/>
                  </a:cubicBezTo>
                  <a:cubicBezTo>
                    <a:pt x="0" y="294"/>
                    <a:pt x="21" y="312"/>
                    <a:pt x="21" y="312"/>
                  </a:cubicBezTo>
                  <a:cubicBezTo>
                    <a:pt x="35" y="281"/>
                    <a:pt x="35" y="281"/>
                    <a:pt x="35" y="281"/>
                  </a:cubicBezTo>
                  <a:cubicBezTo>
                    <a:pt x="39" y="322"/>
                    <a:pt x="39" y="322"/>
                    <a:pt x="39" y="322"/>
                  </a:cubicBezTo>
                  <a:cubicBezTo>
                    <a:pt x="39" y="322"/>
                    <a:pt x="63" y="350"/>
                    <a:pt x="130" y="356"/>
                  </a:cubicBezTo>
                  <a:cubicBezTo>
                    <a:pt x="201" y="362"/>
                    <a:pt x="270" y="370"/>
                    <a:pt x="270" y="281"/>
                  </a:cubicBezTo>
                  <a:cubicBezTo>
                    <a:pt x="270" y="211"/>
                    <a:pt x="234" y="166"/>
                    <a:pt x="187"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81"/>
            <p:cNvSpPr>
              <a:spLocks noEditPoints="1"/>
            </p:cNvSpPr>
            <p:nvPr/>
          </p:nvSpPr>
          <p:spPr bwMode="auto">
            <a:xfrm>
              <a:off x="5003800" y="3567113"/>
              <a:ext cx="287337" cy="288925"/>
            </a:xfrm>
            <a:custGeom>
              <a:avLst/>
              <a:gdLst>
                <a:gd name="T0" fmla="*/ 149 w 299"/>
                <a:gd name="T1" fmla="*/ 0 h 299"/>
                <a:gd name="T2" fmla="*/ 0 w 299"/>
                <a:gd name="T3" fmla="*/ 150 h 299"/>
                <a:gd name="T4" fmla="*/ 149 w 299"/>
                <a:gd name="T5" fmla="*/ 299 h 299"/>
                <a:gd name="T6" fmla="*/ 299 w 299"/>
                <a:gd name="T7" fmla="*/ 150 h 299"/>
                <a:gd name="T8" fmla="*/ 149 w 299"/>
                <a:gd name="T9" fmla="*/ 0 h 299"/>
                <a:gd name="T10" fmla="*/ 149 w 299"/>
                <a:gd name="T11" fmla="*/ 280 h 299"/>
                <a:gd name="T12" fmla="*/ 19 w 299"/>
                <a:gd name="T13" fmla="*/ 150 h 299"/>
                <a:gd name="T14" fmla="*/ 149 w 299"/>
                <a:gd name="T15" fmla="*/ 19 h 299"/>
                <a:gd name="T16" fmla="*/ 280 w 299"/>
                <a:gd name="T17" fmla="*/ 150 h 299"/>
                <a:gd name="T18" fmla="*/ 149 w 299"/>
                <a:gd name="T19"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99">
                  <a:moveTo>
                    <a:pt x="149" y="0"/>
                  </a:moveTo>
                  <a:cubicBezTo>
                    <a:pt x="67" y="0"/>
                    <a:pt x="0" y="67"/>
                    <a:pt x="0" y="150"/>
                  </a:cubicBezTo>
                  <a:cubicBezTo>
                    <a:pt x="0" y="232"/>
                    <a:pt x="67" y="299"/>
                    <a:pt x="149" y="299"/>
                  </a:cubicBezTo>
                  <a:cubicBezTo>
                    <a:pt x="232" y="299"/>
                    <a:pt x="299" y="232"/>
                    <a:pt x="299" y="150"/>
                  </a:cubicBezTo>
                  <a:cubicBezTo>
                    <a:pt x="299" y="67"/>
                    <a:pt x="232" y="0"/>
                    <a:pt x="149" y="0"/>
                  </a:cubicBezTo>
                  <a:close/>
                  <a:moveTo>
                    <a:pt x="149" y="280"/>
                  </a:moveTo>
                  <a:cubicBezTo>
                    <a:pt x="77" y="280"/>
                    <a:pt x="19" y="222"/>
                    <a:pt x="19" y="150"/>
                  </a:cubicBezTo>
                  <a:cubicBezTo>
                    <a:pt x="19" y="78"/>
                    <a:pt x="77" y="19"/>
                    <a:pt x="149" y="19"/>
                  </a:cubicBezTo>
                  <a:cubicBezTo>
                    <a:pt x="221" y="19"/>
                    <a:pt x="280" y="78"/>
                    <a:pt x="280" y="150"/>
                  </a:cubicBezTo>
                  <a:cubicBezTo>
                    <a:pt x="280" y="222"/>
                    <a:pt x="221" y="280"/>
                    <a:pt x="149" y="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82"/>
            <p:cNvSpPr>
              <a:spLocks noChangeArrowheads="1"/>
            </p:cNvSpPr>
            <p:nvPr/>
          </p:nvSpPr>
          <p:spPr bwMode="auto">
            <a:xfrm>
              <a:off x="5138738" y="3836988"/>
              <a:ext cx="17462" cy="95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83"/>
            <p:cNvSpPr>
              <a:spLocks noEditPoints="1"/>
            </p:cNvSpPr>
            <p:nvPr/>
          </p:nvSpPr>
          <p:spPr bwMode="auto">
            <a:xfrm>
              <a:off x="4468813" y="3935413"/>
              <a:ext cx="322262" cy="323850"/>
            </a:xfrm>
            <a:custGeom>
              <a:avLst/>
              <a:gdLst>
                <a:gd name="T0" fmla="*/ 26 w 335"/>
                <a:gd name="T1" fmla="*/ 121 h 335"/>
                <a:gd name="T2" fmla="*/ 121 w 335"/>
                <a:gd name="T3" fmla="*/ 309 h 335"/>
                <a:gd name="T4" fmla="*/ 310 w 335"/>
                <a:gd name="T5" fmla="*/ 213 h 335"/>
                <a:gd name="T6" fmla="*/ 214 w 335"/>
                <a:gd name="T7" fmla="*/ 25 h 335"/>
                <a:gd name="T8" fmla="*/ 26 w 335"/>
                <a:gd name="T9" fmla="*/ 121 h 335"/>
                <a:gd name="T10" fmla="*/ 292 w 335"/>
                <a:gd name="T11" fmla="*/ 208 h 335"/>
                <a:gd name="T12" fmla="*/ 127 w 335"/>
                <a:gd name="T13" fmla="*/ 291 h 335"/>
                <a:gd name="T14" fmla="*/ 44 w 335"/>
                <a:gd name="T15" fmla="*/ 127 h 335"/>
                <a:gd name="T16" fmla="*/ 208 w 335"/>
                <a:gd name="T17" fmla="*/ 43 h 335"/>
                <a:gd name="T18" fmla="*/ 292 w 335"/>
                <a:gd name="T19" fmla="*/ 20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5">
                  <a:moveTo>
                    <a:pt x="26" y="121"/>
                  </a:moveTo>
                  <a:cubicBezTo>
                    <a:pt x="0" y="200"/>
                    <a:pt x="43" y="284"/>
                    <a:pt x="121" y="309"/>
                  </a:cubicBezTo>
                  <a:cubicBezTo>
                    <a:pt x="200" y="335"/>
                    <a:pt x="284" y="292"/>
                    <a:pt x="310" y="213"/>
                  </a:cubicBezTo>
                  <a:cubicBezTo>
                    <a:pt x="335" y="135"/>
                    <a:pt x="292" y="51"/>
                    <a:pt x="214" y="25"/>
                  </a:cubicBezTo>
                  <a:cubicBezTo>
                    <a:pt x="135" y="0"/>
                    <a:pt x="51" y="43"/>
                    <a:pt x="26" y="121"/>
                  </a:cubicBezTo>
                  <a:close/>
                  <a:moveTo>
                    <a:pt x="292" y="208"/>
                  </a:moveTo>
                  <a:cubicBezTo>
                    <a:pt x="269" y="276"/>
                    <a:pt x="196" y="314"/>
                    <a:pt x="127" y="291"/>
                  </a:cubicBezTo>
                  <a:cubicBezTo>
                    <a:pt x="59" y="269"/>
                    <a:pt x="21" y="195"/>
                    <a:pt x="44" y="127"/>
                  </a:cubicBezTo>
                  <a:cubicBezTo>
                    <a:pt x="66" y="58"/>
                    <a:pt x="139" y="21"/>
                    <a:pt x="208" y="43"/>
                  </a:cubicBezTo>
                  <a:cubicBezTo>
                    <a:pt x="276" y="65"/>
                    <a:pt x="314" y="139"/>
                    <a:pt x="292"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584"/>
            <p:cNvSpPr>
              <a:spLocks/>
            </p:cNvSpPr>
            <p:nvPr/>
          </p:nvSpPr>
          <p:spPr bwMode="auto">
            <a:xfrm>
              <a:off x="4746625" y="4125913"/>
              <a:ext cx="95250" cy="47625"/>
            </a:xfrm>
            <a:custGeom>
              <a:avLst/>
              <a:gdLst>
                <a:gd name="T0" fmla="*/ 4 w 60"/>
                <a:gd name="T1" fmla="*/ 0 h 30"/>
                <a:gd name="T2" fmla="*/ 60 w 60"/>
                <a:gd name="T3" fmla="*/ 19 h 30"/>
                <a:gd name="T4" fmla="*/ 56 w 60"/>
                <a:gd name="T5" fmla="*/ 30 h 30"/>
                <a:gd name="T6" fmla="*/ 0 w 60"/>
                <a:gd name="T7" fmla="*/ 12 h 30"/>
                <a:gd name="T8" fmla="*/ 4 w 60"/>
                <a:gd name="T9" fmla="*/ 0 h 30"/>
              </a:gdLst>
              <a:ahLst/>
              <a:cxnLst>
                <a:cxn ang="0">
                  <a:pos x="T0" y="T1"/>
                </a:cxn>
                <a:cxn ang="0">
                  <a:pos x="T2" y="T3"/>
                </a:cxn>
                <a:cxn ang="0">
                  <a:pos x="T4" y="T5"/>
                </a:cxn>
                <a:cxn ang="0">
                  <a:pos x="T6" y="T7"/>
                </a:cxn>
                <a:cxn ang="0">
                  <a:pos x="T8" y="T9"/>
                </a:cxn>
              </a:cxnLst>
              <a:rect l="0" t="0" r="r" b="b"/>
              <a:pathLst>
                <a:path w="60" h="30">
                  <a:moveTo>
                    <a:pt x="4" y="0"/>
                  </a:moveTo>
                  <a:lnTo>
                    <a:pt x="60" y="19"/>
                  </a:lnTo>
                  <a:lnTo>
                    <a:pt x="56" y="30"/>
                  </a:lnTo>
                  <a:lnTo>
                    <a:pt x="0" y="1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85"/>
            <p:cNvSpPr>
              <a:spLocks noEditPoints="1"/>
            </p:cNvSpPr>
            <p:nvPr/>
          </p:nvSpPr>
          <p:spPr bwMode="auto">
            <a:xfrm>
              <a:off x="5507038" y="3935413"/>
              <a:ext cx="322262" cy="323850"/>
            </a:xfrm>
            <a:custGeom>
              <a:avLst/>
              <a:gdLst>
                <a:gd name="T0" fmla="*/ 121 w 335"/>
                <a:gd name="T1" fmla="*/ 25 h 335"/>
                <a:gd name="T2" fmla="*/ 25 w 335"/>
                <a:gd name="T3" fmla="*/ 213 h 335"/>
                <a:gd name="T4" fmla="*/ 214 w 335"/>
                <a:gd name="T5" fmla="*/ 309 h 335"/>
                <a:gd name="T6" fmla="*/ 309 w 335"/>
                <a:gd name="T7" fmla="*/ 121 h 335"/>
                <a:gd name="T8" fmla="*/ 121 w 335"/>
                <a:gd name="T9" fmla="*/ 25 h 335"/>
                <a:gd name="T10" fmla="*/ 127 w 335"/>
                <a:gd name="T11" fmla="*/ 43 h 335"/>
                <a:gd name="T12" fmla="*/ 291 w 335"/>
                <a:gd name="T13" fmla="*/ 127 h 335"/>
                <a:gd name="T14" fmla="*/ 208 w 335"/>
                <a:gd name="T15" fmla="*/ 291 h 335"/>
                <a:gd name="T16" fmla="*/ 43 w 335"/>
                <a:gd name="T17" fmla="*/ 208 h 335"/>
                <a:gd name="T18" fmla="*/ 127 w 335"/>
                <a:gd name="T19" fmla="*/ 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5">
                  <a:moveTo>
                    <a:pt x="121" y="25"/>
                  </a:moveTo>
                  <a:cubicBezTo>
                    <a:pt x="43" y="51"/>
                    <a:pt x="0" y="135"/>
                    <a:pt x="25" y="213"/>
                  </a:cubicBezTo>
                  <a:cubicBezTo>
                    <a:pt x="51" y="292"/>
                    <a:pt x="135" y="335"/>
                    <a:pt x="214" y="309"/>
                  </a:cubicBezTo>
                  <a:cubicBezTo>
                    <a:pt x="292" y="284"/>
                    <a:pt x="335" y="200"/>
                    <a:pt x="309" y="121"/>
                  </a:cubicBezTo>
                  <a:cubicBezTo>
                    <a:pt x="284" y="43"/>
                    <a:pt x="200" y="0"/>
                    <a:pt x="121" y="25"/>
                  </a:cubicBezTo>
                  <a:close/>
                  <a:moveTo>
                    <a:pt x="127" y="43"/>
                  </a:moveTo>
                  <a:cubicBezTo>
                    <a:pt x="196" y="21"/>
                    <a:pt x="269" y="58"/>
                    <a:pt x="291" y="127"/>
                  </a:cubicBezTo>
                  <a:cubicBezTo>
                    <a:pt x="314" y="195"/>
                    <a:pt x="276" y="269"/>
                    <a:pt x="208" y="291"/>
                  </a:cubicBezTo>
                  <a:cubicBezTo>
                    <a:pt x="139" y="314"/>
                    <a:pt x="66" y="276"/>
                    <a:pt x="43" y="208"/>
                  </a:cubicBezTo>
                  <a:cubicBezTo>
                    <a:pt x="21" y="139"/>
                    <a:pt x="59" y="65"/>
                    <a:pt x="127"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86"/>
            <p:cNvSpPr>
              <a:spLocks/>
            </p:cNvSpPr>
            <p:nvPr/>
          </p:nvSpPr>
          <p:spPr bwMode="auto">
            <a:xfrm>
              <a:off x="5456238" y="4125913"/>
              <a:ext cx="95250" cy="47625"/>
            </a:xfrm>
            <a:custGeom>
              <a:avLst/>
              <a:gdLst>
                <a:gd name="T0" fmla="*/ 56 w 60"/>
                <a:gd name="T1" fmla="*/ 0 h 30"/>
                <a:gd name="T2" fmla="*/ 0 w 60"/>
                <a:gd name="T3" fmla="*/ 19 h 30"/>
                <a:gd name="T4" fmla="*/ 4 w 60"/>
                <a:gd name="T5" fmla="*/ 30 h 30"/>
                <a:gd name="T6" fmla="*/ 60 w 60"/>
                <a:gd name="T7" fmla="*/ 12 h 30"/>
                <a:gd name="T8" fmla="*/ 56 w 60"/>
                <a:gd name="T9" fmla="*/ 0 h 30"/>
              </a:gdLst>
              <a:ahLst/>
              <a:cxnLst>
                <a:cxn ang="0">
                  <a:pos x="T0" y="T1"/>
                </a:cxn>
                <a:cxn ang="0">
                  <a:pos x="T2" y="T3"/>
                </a:cxn>
                <a:cxn ang="0">
                  <a:pos x="T4" y="T5"/>
                </a:cxn>
                <a:cxn ang="0">
                  <a:pos x="T6" y="T7"/>
                </a:cxn>
                <a:cxn ang="0">
                  <a:pos x="T8" y="T9"/>
                </a:cxn>
              </a:cxnLst>
              <a:rect l="0" t="0" r="r" b="b"/>
              <a:pathLst>
                <a:path w="60" h="30">
                  <a:moveTo>
                    <a:pt x="56" y="0"/>
                  </a:moveTo>
                  <a:lnTo>
                    <a:pt x="0" y="19"/>
                  </a:lnTo>
                  <a:lnTo>
                    <a:pt x="4" y="30"/>
                  </a:lnTo>
                  <a:lnTo>
                    <a:pt x="60" y="12"/>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87"/>
            <p:cNvSpPr>
              <a:spLocks noEditPoints="1"/>
            </p:cNvSpPr>
            <p:nvPr/>
          </p:nvSpPr>
          <p:spPr bwMode="auto">
            <a:xfrm>
              <a:off x="4664075" y="4522788"/>
              <a:ext cx="325437" cy="327025"/>
            </a:xfrm>
            <a:custGeom>
              <a:avLst/>
              <a:gdLst>
                <a:gd name="T0" fmla="*/ 81 w 338"/>
                <a:gd name="T1" fmla="*/ 290 h 339"/>
                <a:gd name="T2" fmla="*/ 290 w 338"/>
                <a:gd name="T3" fmla="*/ 257 h 339"/>
                <a:gd name="T4" fmla="*/ 257 w 338"/>
                <a:gd name="T5" fmla="*/ 48 h 339"/>
                <a:gd name="T6" fmla="*/ 48 w 338"/>
                <a:gd name="T7" fmla="*/ 81 h 339"/>
                <a:gd name="T8" fmla="*/ 81 w 338"/>
                <a:gd name="T9" fmla="*/ 290 h 339"/>
                <a:gd name="T10" fmla="*/ 246 w 338"/>
                <a:gd name="T11" fmla="*/ 64 h 339"/>
                <a:gd name="T12" fmla="*/ 275 w 338"/>
                <a:gd name="T13" fmla="*/ 246 h 339"/>
                <a:gd name="T14" fmla="*/ 92 w 338"/>
                <a:gd name="T15" fmla="*/ 275 h 339"/>
                <a:gd name="T16" fmla="*/ 64 w 338"/>
                <a:gd name="T17" fmla="*/ 93 h 339"/>
                <a:gd name="T18" fmla="*/ 246 w 338"/>
                <a:gd name="T19" fmla="*/ 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81" y="290"/>
                  </a:moveTo>
                  <a:cubicBezTo>
                    <a:pt x="148" y="339"/>
                    <a:pt x="241" y="324"/>
                    <a:pt x="290" y="257"/>
                  </a:cubicBezTo>
                  <a:cubicBezTo>
                    <a:pt x="338" y="190"/>
                    <a:pt x="324" y="97"/>
                    <a:pt x="257" y="48"/>
                  </a:cubicBezTo>
                  <a:cubicBezTo>
                    <a:pt x="190" y="0"/>
                    <a:pt x="97" y="15"/>
                    <a:pt x="48" y="81"/>
                  </a:cubicBezTo>
                  <a:cubicBezTo>
                    <a:pt x="0" y="148"/>
                    <a:pt x="15" y="242"/>
                    <a:pt x="81" y="290"/>
                  </a:cubicBezTo>
                  <a:close/>
                  <a:moveTo>
                    <a:pt x="246" y="64"/>
                  </a:moveTo>
                  <a:cubicBezTo>
                    <a:pt x="304" y="106"/>
                    <a:pt x="317" y="188"/>
                    <a:pt x="275" y="246"/>
                  </a:cubicBezTo>
                  <a:cubicBezTo>
                    <a:pt x="232" y="304"/>
                    <a:pt x="151" y="317"/>
                    <a:pt x="92" y="275"/>
                  </a:cubicBezTo>
                  <a:cubicBezTo>
                    <a:pt x="34" y="232"/>
                    <a:pt x="21" y="151"/>
                    <a:pt x="64" y="93"/>
                  </a:cubicBezTo>
                  <a:cubicBezTo>
                    <a:pt x="106" y="34"/>
                    <a:pt x="187" y="21"/>
                    <a:pt x="24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88"/>
            <p:cNvSpPr>
              <a:spLocks/>
            </p:cNvSpPr>
            <p:nvPr/>
          </p:nvSpPr>
          <p:spPr bwMode="auto">
            <a:xfrm>
              <a:off x="4892675" y="4502150"/>
              <a:ext cx="69850" cy="87313"/>
            </a:xfrm>
            <a:custGeom>
              <a:avLst/>
              <a:gdLst>
                <a:gd name="T0" fmla="*/ 0 w 44"/>
                <a:gd name="T1" fmla="*/ 48 h 55"/>
                <a:gd name="T2" fmla="*/ 35 w 44"/>
                <a:gd name="T3" fmla="*/ 0 h 55"/>
                <a:gd name="T4" fmla="*/ 44 w 44"/>
                <a:gd name="T5" fmla="*/ 7 h 55"/>
                <a:gd name="T6" fmla="*/ 9 w 44"/>
                <a:gd name="T7" fmla="*/ 55 h 55"/>
                <a:gd name="T8" fmla="*/ 0 w 44"/>
                <a:gd name="T9" fmla="*/ 48 h 55"/>
              </a:gdLst>
              <a:ahLst/>
              <a:cxnLst>
                <a:cxn ang="0">
                  <a:pos x="T0" y="T1"/>
                </a:cxn>
                <a:cxn ang="0">
                  <a:pos x="T2" y="T3"/>
                </a:cxn>
                <a:cxn ang="0">
                  <a:pos x="T4" y="T5"/>
                </a:cxn>
                <a:cxn ang="0">
                  <a:pos x="T6" y="T7"/>
                </a:cxn>
                <a:cxn ang="0">
                  <a:pos x="T8" y="T9"/>
                </a:cxn>
              </a:cxnLst>
              <a:rect l="0" t="0" r="r" b="b"/>
              <a:pathLst>
                <a:path w="44" h="55">
                  <a:moveTo>
                    <a:pt x="0" y="48"/>
                  </a:moveTo>
                  <a:lnTo>
                    <a:pt x="35" y="0"/>
                  </a:lnTo>
                  <a:lnTo>
                    <a:pt x="44" y="7"/>
                  </a:lnTo>
                  <a:lnTo>
                    <a:pt x="9" y="55"/>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89"/>
            <p:cNvSpPr>
              <a:spLocks noEditPoints="1"/>
            </p:cNvSpPr>
            <p:nvPr/>
          </p:nvSpPr>
          <p:spPr bwMode="auto">
            <a:xfrm>
              <a:off x="5291138" y="4522788"/>
              <a:ext cx="327025" cy="327025"/>
            </a:xfrm>
            <a:custGeom>
              <a:avLst/>
              <a:gdLst>
                <a:gd name="T0" fmla="*/ 257 w 339"/>
                <a:gd name="T1" fmla="*/ 290 h 339"/>
                <a:gd name="T2" fmla="*/ 290 w 339"/>
                <a:gd name="T3" fmla="*/ 81 h 339"/>
                <a:gd name="T4" fmla="*/ 81 w 339"/>
                <a:gd name="T5" fmla="*/ 48 h 339"/>
                <a:gd name="T6" fmla="*/ 48 w 339"/>
                <a:gd name="T7" fmla="*/ 257 h 339"/>
                <a:gd name="T8" fmla="*/ 257 w 339"/>
                <a:gd name="T9" fmla="*/ 290 h 339"/>
                <a:gd name="T10" fmla="*/ 93 w 339"/>
                <a:gd name="T11" fmla="*/ 64 h 339"/>
                <a:gd name="T12" fmla="*/ 275 w 339"/>
                <a:gd name="T13" fmla="*/ 93 h 339"/>
                <a:gd name="T14" fmla="*/ 246 w 339"/>
                <a:gd name="T15" fmla="*/ 275 h 339"/>
                <a:gd name="T16" fmla="*/ 64 w 339"/>
                <a:gd name="T17" fmla="*/ 246 h 339"/>
                <a:gd name="T18" fmla="*/ 93 w 339"/>
                <a:gd name="T19" fmla="*/ 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39">
                  <a:moveTo>
                    <a:pt x="257" y="290"/>
                  </a:moveTo>
                  <a:cubicBezTo>
                    <a:pt x="324" y="242"/>
                    <a:pt x="339" y="148"/>
                    <a:pt x="290" y="81"/>
                  </a:cubicBezTo>
                  <a:cubicBezTo>
                    <a:pt x="242" y="15"/>
                    <a:pt x="148" y="0"/>
                    <a:pt x="81" y="48"/>
                  </a:cubicBezTo>
                  <a:cubicBezTo>
                    <a:pt x="15" y="97"/>
                    <a:pt x="0" y="190"/>
                    <a:pt x="48" y="257"/>
                  </a:cubicBezTo>
                  <a:cubicBezTo>
                    <a:pt x="97" y="324"/>
                    <a:pt x="190" y="339"/>
                    <a:pt x="257" y="290"/>
                  </a:cubicBezTo>
                  <a:close/>
                  <a:moveTo>
                    <a:pt x="93" y="64"/>
                  </a:moveTo>
                  <a:cubicBezTo>
                    <a:pt x="151" y="21"/>
                    <a:pt x="232" y="34"/>
                    <a:pt x="275" y="93"/>
                  </a:cubicBezTo>
                  <a:cubicBezTo>
                    <a:pt x="317" y="151"/>
                    <a:pt x="304" y="232"/>
                    <a:pt x="246" y="275"/>
                  </a:cubicBezTo>
                  <a:cubicBezTo>
                    <a:pt x="188" y="317"/>
                    <a:pt x="106" y="304"/>
                    <a:pt x="64" y="246"/>
                  </a:cubicBezTo>
                  <a:cubicBezTo>
                    <a:pt x="21" y="188"/>
                    <a:pt x="34" y="106"/>
                    <a:pt x="9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590"/>
            <p:cNvSpPr>
              <a:spLocks/>
            </p:cNvSpPr>
            <p:nvPr/>
          </p:nvSpPr>
          <p:spPr bwMode="auto">
            <a:xfrm>
              <a:off x="5318125" y="4502150"/>
              <a:ext cx="69850" cy="87313"/>
            </a:xfrm>
            <a:custGeom>
              <a:avLst/>
              <a:gdLst>
                <a:gd name="T0" fmla="*/ 35 w 44"/>
                <a:gd name="T1" fmla="*/ 55 h 55"/>
                <a:gd name="T2" fmla="*/ 0 w 44"/>
                <a:gd name="T3" fmla="*/ 7 h 55"/>
                <a:gd name="T4" fmla="*/ 9 w 44"/>
                <a:gd name="T5" fmla="*/ 0 h 55"/>
                <a:gd name="T6" fmla="*/ 44 w 44"/>
                <a:gd name="T7" fmla="*/ 48 h 55"/>
                <a:gd name="T8" fmla="*/ 35 w 44"/>
                <a:gd name="T9" fmla="*/ 55 h 55"/>
              </a:gdLst>
              <a:ahLst/>
              <a:cxnLst>
                <a:cxn ang="0">
                  <a:pos x="T0" y="T1"/>
                </a:cxn>
                <a:cxn ang="0">
                  <a:pos x="T2" y="T3"/>
                </a:cxn>
                <a:cxn ang="0">
                  <a:pos x="T4" y="T5"/>
                </a:cxn>
                <a:cxn ang="0">
                  <a:pos x="T6" y="T7"/>
                </a:cxn>
                <a:cxn ang="0">
                  <a:pos x="T8" y="T9"/>
                </a:cxn>
              </a:cxnLst>
              <a:rect l="0" t="0" r="r" b="b"/>
              <a:pathLst>
                <a:path w="44" h="55">
                  <a:moveTo>
                    <a:pt x="35" y="55"/>
                  </a:moveTo>
                  <a:lnTo>
                    <a:pt x="0" y="7"/>
                  </a:lnTo>
                  <a:lnTo>
                    <a:pt x="9" y="0"/>
                  </a:lnTo>
                  <a:lnTo>
                    <a:pt x="44" y="48"/>
                  </a:lnTo>
                  <a:lnTo>
                    <a:pt x="35"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591"/>
            <p:cNvSpPr>
              <a:spLocks noEditPoints="1"/>
            </p:cNvSpPr>
            <p:nvPr/>
          </p:nvSpPr>
          <p:spPr bwMode="auto">
            <a:xfrm>
              <a:off x="5048250" y="3630613"/>
              <a:ext cx="176212" cy="169863"/>
            </a:xfrm>
            <a:custGeom>
              <a:avLst/>
              <a:gdLst>
                <a:gd name="T0" fmla="*/ 170 w 183"/>
                <a:gd name="T1" fmla="*/ 103 h 177"/>
                <a:gd name="T2" fmla="*/ 169 w 183"/>
                <a:gd name="T3" fmla="*/ 99 h 177"/>
                <a:gd name="T4" fmla="*/ 160 w 183"/>
                <a:gd name="T5" fmla="*/ 97 h 177"/>
                <a:gd name="T6" fmla="*/ 175 w 183"/>
                <a:gd name="T7" fmla="*/ 97 h 177"/>
                <a:gd name="T8" fmla="*/ 183 w 183"/>
                <a:gd name="T9" fmla="*/ 0 h 177"/>
                <a:gd name="T10" fmla="*/ 65 w 183"/>
                <a:gd name="T11" fmla="*/ 4 h 177"/>
                <a:gd name="T12" fmla="*/ 59 w 183"/>
                <a:gd name="T13" fmla="*/ 86 h 177"/>
                <a:gd name="T14" fmla="*/ 70 w 183"/>
                <a:gd name="T15" fmla="*/ 88 h 177"/>
                <a:gd name="T16" fmla="*/ 63 w 183"/>
                <a:gd name="T17" fmla="*/ 88 h 177"/>
                <a:gd name="T18" fmla="*/ 61 w 183"/>
                <a:gd name="T19" fmla="*/ 92 h 177"/>
                <a:gd name="T20" fmla="*/ 14 w 183"/>
                <a:gd name="T21" fmla="*/ 121 h 177"/>
                <a:gd name="T22" fmla="*/ 0 w 183"/>
                <a:gd name="T23" fmla="*/ 133 h 177"/>
                <a:gd name="T24" fmla="*/ 3 w 183"/>
                <a:gd name="T25" fmla="*/ 143 h 177"/>
                <a:gd name="T26" fmla="*/ 4 w 183"/>
                <a:gd name="T27" fmla="*/ 144 h 177"/>
                <a:gd name="T28" fmla="*/ 5 w 183"/>
                <a:gd name="T29" fmla="*/ 145 h 177"/>
                <a:gd name="T30" fmla="*/ 9 w 183"/>
                <a:gd name="T31" fmla="*/ 148 h 177"/>
                <a:gd name="T32" fmla="*/ 138 w 183"/>
                <a:gd name="T33" fmla="*/ 177 h 177"/>
                <a:gd name="T34" fmla="*/ 158 w 183"/>
                <a:gd name="T35" fmla="*/ 145 h 177"/>
                <a:gd name="T36" fmla="*/ 165 w 183"/>
                <a:gd name="T37" fmla="*/ 133 h 177"/>
                <a:gd name="T38" fmla="*/ 168 w 183"/>
                <a:gd name="T39" fmla="*/ 130 h 177"/>
                <a:gd name="T40" fmla="*/ 174 w 183"/>
                <a:gd name="T41" fmla="*/ 104 h 177"/>
                <a:gd name="T42" fmla="*/ 170 w 183"/>
                <a:gd name="T43" fmla="*/ 103 h 177"/>
                <a:gd name="T44" fmla="*/ 78 w 183"/>
                <a:gd name="T45" fmla="*/ 131 h 177"/>
                <a:gd name="T46" fmla="*/ 56 w 183"/>
                <a:gd name="T47" fmla="*/ 126 h 177"/>
                <a:gd name="T48" fmla="*/ 65 w 183"/>
                <a:gd name="T49" fmla="*/ 119 h 177"/>
                <a:gd name="T50" fmla="*/ 88 w 183"/>
                <a:gd name="T51" fmla="*/ 123 h 177"/>
                <a:gd name="T52" fmla="*/ 78 w 183"/>
                <a:gd name="T53" fmla="*/ 131 h 177"/>
                <a:gd name="T54" fmla="*/ 145 w 183"/>
                <a:gd name="T55" fmla="*/ 127 h 177"/>
                <a:gd name="T56" fmla="*/ 43 w 183"/>
                <a:gd name="T57" fmla="*/ 111 h 177"/>
                <a:gd name="T58" fmla="*/ 64 w 183"/>
                <a:gd name="T59" fmla="*/ 97 h 177"/>
                <a:gd name="T60" fmla="*/ 157 w 183"/>
                <a:gd name="T61" fmla="*/ 110 h 177"/>
                <a:gd name="T62" fmla="*/ 145 w 183"/>
                <a:gd name="T63" fmla="*/ 127 h 177"/>
                <a:gd name="T64" fmla="*/ 70 w 183"/>
                <a:gd name="T65" fmla="*/ 80 h 177"/>
                <a:gd name="T66" fmla="*/ 75 w 183"/>
                <a:gd name="T67" fmla="*/ 11 h 177"/>
                <a:gd name="T68" fmla="*/ 171 w 183"/>
                <a:gd name="T69" fmla="*/ 8 h 177"/>
                <a:gd name="T70" fmla="*/ 162 w 183"/>
                <a:gd name="T71" fmla="*/ 89 h 177"/>
                <a:gd name="T72" fmla="*/ 70 w 183"/>
                <a:gd name="T73" fmla="*/ 8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177">
                  <a:moveTo>
                    <a:pt x="170" y="103"/>
                  </a:moveTo>
                  <a:cubicBezTo>
                    <a:pt x="169" y="102"/>
                    <a:pt x="170" y="99"/>
                    <a:pt x="169" y="99"/>
                  </a:cubicBezTo>
                  <a:cubicBezTo>
                    <a:pt x="166" y="98"/>
                    <a:pt x="162" y="99"/>
                    <a:pt x="160" y="97"/>
                  </a:cubicBezTo>
                  <a:cubicBezTo>
                    <a:pt x="165" y="96"/>
                    <a:pt x="171" y="98"/>
                    <a:pt x="175" y="97"/>
                  </a:cubicBezTo>
                  <a:cubicBezTo>
                    <a:pt x="178" y="64"/>
                    <a:pt x="183" y="0"/>
                    <a:pt x="183" y="0"/>
                  </a:cubicBezTo>
                  <a:cubicBezTo>
                    <a:pt x="65" y="4"/>
                    <a:pt x="65" y="4"/>
                    <a:pt x="65" y="4"/>
                  </a:cubicBezTo>
                  <a:cubicBezTo>
                    <a:pt x="65" y="4"/>
                    <a:pt x="61" y="58"/>
                    <a:pt x="59" y="86"/>
                  </a:cubicBezTo>
                  <a:cubicBezTo>
                    <a:pt x="63" y="86"/>
                    <a:pt x="68" y="86"/>
                    <a:pt x="70" y="88"/>
                  </a:cubicBezTo>
                  <a:cubicBezTo>
                    <a:pt x="67" y="88"/>
                    <a:pt x="65" y="87"/>
                    <a:pt x="63" y="88"/>
                  </a:cubicBezTo>
                  <a:cubicBezTo>
                    <a:pt x="62" y="89"/>
                    <a:pt x="62" y="91"/>
                    <a:pt x="61" y="92"/>
                  </a:cubicBezTo>
                  <a:cubicBezTo>
                    <a:pt x="47" y="101"/>
                    <a:pt x="30" y="112"/>
                    <a:pt x="14" y="121"/>
                  </a:cubicBezTo>
                  <a:cubicBezTo>
                    <a:pt x="10" y="123"/>
                    <a:pt x="1" y="128"/>
                    <a:pt x="0" y="133"/>
                  </a:cubicBezTo>
                  <a:cubicBezTo>
                    <a:pt x="0" y="136"/>
                    <a:pt x="2" y="140"/>
                    <a:pt x="3" y="143"/>
                  </a:cubicBezTo>
                  <a:cubicBezTo>
                    <a:pt x="3" y="143"/>
                    <a:pt x="3" y="144"/>
                    <a:pt x="4" y="144"/>
                  </a:cubicBezTo>
                  <a:cubicBezTo>
                    <a:pt x="4" y="144"/>
                    <a:pt x="4" y="144"/>
                    <a:pt x="5" y="145"/>
                  </a:cubicBezTo>
                  <a:cubicBezTo>
                    <a:pt x="6" y="145"/>
                    <a:pt x="7" y="147"/>
                    <a:pt x="9" y="148"/>
                  </a:cubicBezTo>
                  <a:cubicBezTo>
                    <a:pt x="18" y="151"/>
                    <a:pt x="122" y="176"/>
                    <a:pt x="138" y="177"/>
                  </a:cubicBezTo>
                  <a:cubicBezTo>
                    <a:pt x="145" y="168"/>
                    <a:pt x="152" y="155"/>
                    <a:pt x="158" y="145"/>
                  </a:cubicBezTo>
                  <a:cubicBezTo>
                    <a:pt x="161" y="141"/>
                    <a:pt x="163" y="136"/>
                    <a:pt x="165" y="133"/>
                  </a:cubicBezTo>
                  <a:cubicBezTo>
                    <a:pt x="166" y="132"/>
                    <a:pt x="167" y="131"/>
                    <a:pt x="168" y="130"/>
                  </a:cubicBezTo>
                  <a:cubicBezTo>
                    <a:pt x="173" y="123"/>
                    <a:pt x="177" y="114"/>
                    <a:pt x="174" y="104"/>
                  </a:cubicBezTo>
                  <a:cubicBezTo>
                    <a:pt x="174" y="103"/>
                    <a:pt x="171" y="104"/>
                    <a:pt x="170" y="103"/>
                  </a:cubicBezTo>
                  <a:close/>
                  <a:moveTo>
                    <a:pt x="78" y="131"/>
                  </a:moveTo>
                  <a:cubicBezTo>
                    <a:pt x="56" y="126"/>
                    <a:pt x="56" y="126"/>
                    <a:pt x="56" y="126"/>
                  </a:cubicBezTo>
                  <a:cubicBezTo>
                    <a:pt x="65" y="119"/>
                    <a:pt x="65" y="119"/>
                    <a:pt x="65" y="119"/>
                  </a:cubicBezTo>
                  <a:cubicBezTo>
                    <a:pt x="88" y="123"/>
                    <a:pt x="88" y="123"/>
                    <a:pt x="88" y="123"/>
                  </a:cubicBezTo>
                  <a:lnTo>
                    <a:pt x="78" y="131"/>
                  </a:lnTo>
                  <a:close/>
                  <a:moveTo>
                    <a:pt x="145" y="127"/>
                  </a:moveTo>
                  <a:cubicBezTo>
                    <a:pt x="43" y="111"/>
                    <a:pt x="43" y="111"/>
                    <a:pt x="43" y="111"/>
                  </a:cubicBezTo>
                  <a:cubicBezTo>
                    <a:pt x="64" y="97"/>
                    <a:pt x="64" y="97"/>
                    <a:pt x="64" y="97"/>
                  </a:cubicBezTo>
                  <a:cubicBezTo>
                    <a:pt x="157" y="110"/>
                    <a:pt x="157" y="110"/>
                    <a:pt x="157" y="110"/>
                  </a:cubicBezTo>
                  <a:lnTo>
                    <a:pt x="145" y="127"/>
                  </a:lnTo>
                  <a:close/>
                  <a:moveTo>
                    <a:pt x="70" y="80"/>
                  </a:moveTo>
                  <a:cubicBezTo>
                    <a:pt x="75" y="11"/>
                    <a:pt x="75" y="11"/>
                    <a:pt x="75" y="11"/>
                  </a:cubicBezTo>
                  <a:cubicBezTo>
                    <a:pt x="171" y="8"/>
                    <a:pt x="171" y="8"/>
                    <a:pt x="171" y="8"/>
                  </a:cubicBezTo>
                  <a:cubicBezTo>
                    <a:pt x="162" y="89"/>
                    <a:pt x="162" y="89"/>
                    <a:pt x="162" y="89"/>
                  </a:cubicBezTo>
                  <a:lnTo>
                    <a:pt x="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92"/>
            <p:cNvSpPr>
              <a:spLocks noEditPoints="1"/>
            </p:cNvSpPr>
            <p:nvPr/>
          </p:nvSpPr>
          <p:spPr bwMode="auto">
            <a:xfrm>
              <a:off x="5583238" y="3995738"/>
              <a:ext cx="168275" cy="190500"/>
            </a:xfrm>
            <a:custGeom>
              <a:avLst/>
              <a:gdLst>
                <a:gd name="T0" fmla="*/ 174 w 175"/>
                <a:gd name="T1" fmla="*/ 159 h 197"/>
                <a:gd name="T2" fmla="*/ 169 w 175"/>
                <a:gd name="T3" fmla="*/ 158 h 197"/>
                <a:gd name="T4" fmla="*/ 168 w 175"/>
                <a:gd name="T5" fmla="*/ 55 h 197"/>
                <a:gd name="T6" fmla="*/ 96 w 175"/>
                <a:gd name="T7" fmla="*/ 0 h 197"/>
                <a:gd name="T8" fmla="*/ 18 w 175"/>
                <a:gd name="T9" fmla="*/ 55 h 197"/>
                <a:gd name="T10" fmla="*/ 16 w 175"/>
                <a:gd name="T11" fmla="*/ 159 h 197"/>
                <a:gd name="T12" fmla="*/ 1 w 175"/>
                <a:gd name="T13" fmla="*/ 162 h 197"/>
                <a:gd name="T14" fmla="*/ 0 w 175"/>
                <a:gd name="T15" fmla="*/ 165 h 197"/>
                <a:gd name="T16" fmla="*/ 87 w 175"/>
                <a:gd name="T17" fmla="*/ 197 h 197"/>
                <a:gd name="T18" fmla="*/ 175 w 175"/>
                <a:gd name="T19" fmla="*/ 167 h 197"/>
                <a:gd name="T20" fmla="*/ 174 w 175"/>
                <a:gd name="T21" fmla="*/ 159 h 197"/>
                <a:gd name="T22" fmla="*/ 20 w 175"/>
                <a:gd name="T23" fmla="*/ 57 h 197"/>
                <a:gd name="T24" fmla="*/ 96 w 175"/>
                <a:gd name="T25" fmla="*/ 4 h 197"/>
                <a:gd name="T26" fmla="*/ 98 w 175"/>
                <a:gd name="T27" fmla="*/ 176 h 197"/>
                <a:gd name="T28" fmla="*/ 19 w 175"/>
                <a:gd name="T29" fmla="*/ 158 h 197"/>
                <a:gd name="T30" fmla="*/ 20 w 175"/>
                <a:gd name="T31" fmla="*/ 57 h 197"/>
                <a:gd name="T32" fmla="*/ 87 w 175"/>
                <a:gd name="T33" fmla="*/ 191 h 197"/>
                <a:gd name="T34" fmla="*/ 3 w 175"/>
                <a:gd name="T35" fmla="*/ 163 h 197"/>
                <a:gd name="T36" fmla="*/ 17 w 175"/>
                <a:gd name="T37" fmla="*/ 160 h 197"/>
                <a:gd name="T38" fmla="*/ 19 w 175"/>
                <a:gd name="T39" fmla="*/ 160 h 197"/>
                <a:gd name="T40" fmla="*/ 98 w 175"/>
                <a:gd name="T41" fmla="*/ 179 h 197"/>
                <a:gd name="T42" fmla="*/ 134 w 175"/>
                <a:gd name="T43" fmla="*/ 177 h 197"/>
                <a:gd name="T44" fmla="*/ 87 w 175"/>
                <a:gd name="T45"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197">
                  <a:moveTo>
                    <a:pt x="174" y="159"/>
                  </a:moveTo>
                  <a:cubicBezTo>
                    <a:pt x="172" y="158"/>
                    <a:pt x="171" y="158"/>
                    <a:pt x="169" y="158"/>
                  </a:cubicBezTo>
                  <a:cubicBezTo>
                    <a:pt x="169" y="154"/>
                    <a:pt x="168" y="55"/>
                    <a:pt x="168" y="55"/>
                  </a:cubicBezTo>
                  <a:cubicBezTo>
                    <a:pt x="96" y="0"/>
                    <a:pt x="96" y="0"/>
                    <a:pt x="96" y="0"/>
                  </a:cubicBezTo>
                  <a:cubicBezTo>
                    <a:pt x="18" y="55"/>
                    <a:pt x="18" y="55"/>
                    <a:pt x="18" y="55"/>
                  </a:cubicBezTo>
                  <a:cubicBezTo>
                    <a:pt x="18" y="55"/>
                    <a:pt x="17" y="157"/>
                    <a:pt x="16" y="159"/>
                  </a:cubicBezTo>
                  <a:cubicBezTo>
                    <a:pt x="11" y="160"/>
                    <a:pt x="6" y="161"/>
                    <a:pt x="1" y="162"/>
                  </a:cubicBezTo>
                  <a:cubicBezTo>
                    <a:pt x="1" y="163"/>
                    <a:pt x="1" y="164"/>
                    <a:pt x="0" y="165"/>
                  </a:cubicBezTo>
                  <a:cubicBezTo>
                    <a:pt x="29" y="176"/>
                    <a:pt x="57" y="186"/>
                    <a:pt x="87" y="197"/>
                  </a:cubicBezTo>
                  <a:cubicBezTo>
                    <a:pt x="117" y="187"/>
                    <a:pt x="139" y="179"/>
                    <a:pt x="175" y="167"/>
                  </a:cubicBezTo>
                  <a:cubicBezTo>
                    <a:pt x="175" y="164"/>
                    <a:pt x="175" y="162"/>
                    <a:pt x="174" y="159"/>
                  </a:cubicBezTo>
                  <a:close/>
                  <a:moveTo>
                    <a:pt x="20" y="57"/>
                  </a:moveTo>
                  <a:cubicBezTo>
                    <a:pt x="96" y="4"/>
                    <a:pt x="96" y="4"/>
                    <a:pt x="96" y="4"/>
                  </a:cubicBezTo>
                  <a:cubicBezTo>
                    <a:pt x="98" y="176"/>
                    <a:pt x="98" y="176"/>
                    <a:pt x="98" y="176"/>
                  </a:cubicBezTo>
                  <a:cubicBezTo>
                    <a:pt x="91" y="176"/>
                    <a:pt x="25" y="160"/>
                    <a:pt x="19" y="158"/>
                  </a:cubicBezTo>
                  <a:cubicBezTo>
                    <a:pt x="19" y="154"/>
                    <a:pt x="20" y="57"/>
                    <a:pt x="20" y="57"/>
                  </a:cubicBezTo>
                  <a:close/>
                  <a:moveTo>
                    <a:pt x="87" y="191"/>
                  </a:moveTo>
                  <a:cubicBezTo>
                    <a:pt x="74" y="187"/>
                    <a:pt x="10" y="165"/>
                    <a:pt x="3" y="163"/>
                  </a:cubicBezTo>
                  <a:cubicBezTo>
                    <a:pt x="8" y="162"/>
                    <a:pt x="13" y="161"/>
                    <a:pt x="17" y="160"/>
                  </a:cubicBezTo>
                  <a:cubicBezTo>
                    <a:pt x="18" y="160"/>
                    <a:pt x="19" y="160"/>
                    <a:pt x="19" y="160"/>
                  </a:cubicBezTo>
                  <a:cubicBezTo>
                    <a:pt x="27" y="162"/>
                    <a:pt x="98" y="179"/>
                    <a:pt x="98" y="179"/>
                  </a:cubicBezTo>
                  <a:cubicBezTo>
                    <a:pt x="134" y="177"/>
                    <a:pt x="134" y="177"/>
                    <a:pt x="134" y="177"/>
                  </a:cubicBezTo>
                  <a:cubicBezTo>
                    <a:pt x="117" y="182"/>
                    <a:pt x="96" y="189"/>
                    <a:pt x="87"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93"/>
            <p:cNvSpPr>
              <a:spLocks/>
            </p:cNvSpPr>
            <p:nvPr/>
          </p:nvSpPr>
          <p:spPr bwMode="auto">
            <a:xfrm>
              <a:off x="5605463" y="4011613"/>
              <a:ext cx="65087" cy="49213"/>
            </a:xfrm>
            <a:custGeom>
              <a:avLst/>
              <a:gdLst>
                <a:gd name="T0" fmla="*/ 41 w 41"/>
                <a:gd name="T1" fmla="*/ 0 h 31"/>
                <a:gd name="T2" fmla="*/ 0 w 41"/>
                <a:gd name="T3" fmla="*/ 26 h 31"/>
                <a:gd name="T4" fmla="*/ 0 w 41"/>
                <a:gd name="T5" fmla="*/ 31 h 31"/>
                <a:gd name="T6" fmla="*/ 41 w 41"/>
                <a:gd name="T7" fmla="*/ 9 h 31"/>
                <a:gd name="T8" fmla="*/ 41 w 41"/>
                <a:gd name="T9" fmla="*/ 0 h 31"/>
              </a:gdLst>
              <a:ahLst/>
              <a:cxnLst>
                <a:cxn ang="0">
                  <a:pos x="T0" y="T1"/>
                </a:cxn>
                <a:cxn ang="0">
                  <a:pos x="T2" y="T3"/>
                </a:cxn>
                <a:cxn ang="0">
                  <a:pos x="T4" y="T5"/>
                </a:cxn>
                <a:cxn ang="0">
                  <a:pos x="T6" y="T7"/>
                </a:cxn>
                <a:cxn ang="0">
                  <a:pos x="T8" y="T9"/>
                </a:cxn>
              </a:cxnLst>
              <a:rect l="0" t="0" r="r" b="b"/>
              <a:pathLst>
                <a:path w="41" h="31">
                  <a:moveTo>
                    <a:pt x="41" y="0"/>
                  </a:moveTo>
                  <a:lnTo>
                    <a:pt x="0" y="26"/>
                  </a:lnTo>
                  <a:lnTo>
                    <a:pt x="0" y="31"/>
                  </a:lnTo>
                  <a:lnTo>
                    <a:pt x="41" y="9"/>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94"/>
            <p:cNvSpPr>
              <a:spLocks/>
            </p:cNvSpPr>
            <p:nvPr/>
          </p:nvSpPr>
          <p:spPr bwMode="auto">
            <a:xfrm>
              <a:off x="5605463" y="4121150"/>
              <a:ext cx="66675" cy="14288"/>
            </a:xfrm>
            <a:custGeom>
              <a:avLst/>
              <a:gdLst>
                <a:gd name="T0" fmla="*/ 42 w 42"/>
                <a:gd name="T1" fmla="*/ 0 h 9"/>
                <a:gd name="T2" fmla="*/ 0 w 42"/>
                <a:gd name="T3" fmla="*/ 1 h 9"/>
                <a:gd name="T4" fmla="*/ 0 w 42"/>
                <a:gd name="T5" fmla="*/ 7 h 9"/>
                <a:gd name="T6" fmla="*/ 42 w 42"/>
                <a:gd name="T7" fmla="*/ 9 h 9"/>
                <a:gd name="T8" fmla="*/ 42 w 42"/>
                <a:gd name="T9" fmla="*/ 0 h 9"/>
              </a:gdLst>
              <a:ahLst/>
              <a:cxnLst>
                <a:cxn ang="0">
                  <a:pos x="T0" y="T1"/>
                </a:cxn>
                <a:cxn ang="0">
                  <a:pos x="T2" y="T3"/>
                </a:cxn>
                <a:cxn ang="0">
                  <a:pos x="T4" y="T5"/>
                </a:cxn>
                <a:cxn ang="0">
                  <a:pos x="T6" y="T7"/>
                </a:cxn>
                <a:cxn ang="0">
                  <a:pos x="T8" y="T9"/>
                </a:cxn>
              </a:cxnLst>
              <a:rect l="0" t="0" r="r" b="b"/>
              <a:pathLst>
                <a:path w="42" h="9">
                  <a:moveTo>
                    <a:pt x="42" y="0"/>
                  </a:moveTo>
                  <a:lnTo>
                    <a:pt x="0" y="1"/>
                  </a:lnTo>
                  <a:lnTo>
                    <a:pt x="0" y="7"/>
                  </a:lnTo>
                  <a:lnTo>
                    <a:pt x="42" y="9"/>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95"/>
            <p:cNvSpPr>
              <a:spLocks/>
            </p:cNvSpPr>
            <p:nvPr/>
          </p:nvSpPr>
          <p:spPr bwMode="auto">
            <a:xfrm>
              <a:off x="5605463" y="4137025"/>
              <a:ext cx="66675" cy="20638"/>
            </a:xfrm>
            <a:custGeom>
              <a:avLst/>
              <a:gdLst>
                <a:gd name="T0" fmla="*/ 42 w 42"/>
                <a:gd name="T1" fmla="*/ 4 h 13"/>
                <a:gd name="T2" fmla="*/ 0 w 42"/>
                <a:gd name="T3" fmla="*/ 0 h 13"/>
                <a:gd name="T4" fmla="*/ 0 w 42"/>
                <a:gd name="T5" fmla="*/ 5 h 13"/>
                <a:gd name="T6" fmla="*/ 42 w 42"/>
                <a:gd name="T7" fmla="*/ 13 h 13"/>
                <a:gd name="T8" fmla="*/ 42 w 42"/>
                <a:gd name="T9" fmla="*/ 4 h 13"/>
              </a:gdLst>
              <a:ahLst/>
              <a:cxnLst>
                <a:cxn ang="0">
                  <a:pos x="T0" y="T1"/>
                </a:cxn>
                <a:cxn ang="0">
                  <a:pos x="T2" y="T3"/>
                </a:cxn>
                <a:cxn ang="0">
                  <a:pos x="T4" y="T5"/>
                </a:cxn>
                <a:cxn ang="0">
                  <a:pos x="T6" y="T7"/>
                </a:cxn>
                <a:cxn ang="0">
                  <a:pos x="T8" y="T9"/>
                </a:cxn>
              </a:cxnLst>
              <a:rect l="0" t="0" r="r" b="b"/>
              <a:pathLst>
                <a:path w="42" h="13">
                  <a:moveTo>
                    <a:pt x="42" y="4"/>
                  </a:moveTo>
                  <a:lnTo>
                    <a:pt x="0" y="0"/>
                  </a:lnTo>
                  <a:lnTo>
                    <a:pt x="0" y="5"/>
                  </a:lnTo>
                  <a:lnTo>
                    <a:pt x="42" y="13"/>
                  </a:lnTo>
                  <a:lnTo>
                    <a:pt x="4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596"/>
            <p:cNvSpPr>
              <a:spLocks/>
            </p:cNvSpPr>
            <p:nvPr/>
          </p:nvSpPr>
          <p:spPr bwMode="auto">
            <a:xfrm>
              <a:off x="5605463" y="4033838"/>
              <a:ext cx="65087" cy="41275"/>
            </a:xfrm>
            <a:custGeom>
              <a:avLst/>
              <a:gdLst>
                <a:gd name="T0" fmla="*/ 41 w 41"/>
                <a:gd name="T1" fmla="*/ 0 h 26"/>
                <a:gd name="T2" fmla="*/ 0 w 41"/>
                <a:gd name="T3" fmla="*/ 20 h 26"/>
                <a:gd name="T4" fmla="*/ 0 w 41"/>
                <a:gd name="T5" fmla="*/ 26 h 26"/>
                <a:gd name="T6" fmla="*/ 41 w 41"/>
                <a:gd name="T7" fmla="*/ 9 h 26"/>
                <a:gd name="T8" fmla="*/ 41 w 41"/>
                <a:gd name="T9" fmla="*/ 0 h 26"/>
              </a:gdLst>
              <a:ahLst/>
              <a:cxnLst>
                <a:cxn ang="0">
                  <a:pos x="T0" y="T1"/>
                </a:cxn>
                <a:cxn ang="0">
                  <a:pos x="T2" y="T3"/>
                </a:cxn>
                <a:cxn ang="0">
                  <a:pos x="T4" y="T5"/>
                </a:cxn>
                <a:cxn ang="0">
                  <a:pos x="T6" y="T7"/>
                </a:cxn>
                <a:cxn ang="0">
                  <a:pos x="T8" y="T9"/>
                </a:cxn>
              </a:cxnLst>
              <a:rect l="0" t="0" r="r" b="b"/>
              <a:pathLst>
                <a:path w="41" h="26">
                  <a:moveTo>
                    <a:pt x="41" y="0"/>
                  </a:moveTo>
                  <a:lnTo>
                    <a:pt x="0" y="20"/>
                  </a:lnTo>
                  <a:lnTo>
                    <a:pt x="0" y="26"/>
                  </a:lnTo>
                  <a:lnTo>
                    <a:pt x="41" y="9"/>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597"/>
            <p:cNvSpPr>
              <a:spLocks/>
            </p:cNvSpPr>
            <p:nvPr/>
          </p:nvSpPr>
          <p:spPr bwMode="auto">
            <a:xfrm>
              <a:off x="5605463" y="4098925"/>
              <a:ext cx="66675" cy="17463"/>
            </a:xfrm>
            <a:custGeom>
              <a:avLst/>
              <a:gdLst>
                <a:gd name="T0" fmla="*/ 42 w 42"/>
                <a:gd name="T1" fmla="*/ 0 h 11"/>
                <a:gd name="T2" fmla="*/ 0 w 42"/>
                <a:gd name="T3" fmla="*/ 7 h 11"/>
                <a:gd name="T4" fmla="*/ 0 w 42"/>
                <a:gd name="T5" fmla="*/ 11 h 11"/>
                <a:gd name="T6" fmla="*/ 42 w 42"/>
                <a:gd name="T7" fmla="*/ 9 h 11"/>
                <a:gd name="T8" fmla="*/ 42 w 42"/>
                <a:gd name="T9" fmla="*/ 0 h 11"/>
              </a:gdLst>
              <a:ahLst/>
              <a:cxnLst>
                <a:cxn ang="0">
                  <a:pos x="T0" y="T1"/>
                </a:cxn>
                <a:cxn ang="0">
                  <a:pos x="T2" y="T3"/>
                </a:cxn>
                <a:cxn ang="0">
                  <a:pos x="T4" y="T5"/>
                </a:cxn>
                <a:cxn ang="0">
                  <a:pos x="T6" y="T7"/>
                </a:cxn>
                <a:cxn ang="0">
                  <a:pos x="T8" y="T9"/>
                </a:cxn>
              </a:cxnLst>
              <a:rect l="0" t="0" r="r" b="b"/>
              <a:pathLst>
                <a:path w="42" h="11">
                  <a:moveTo>
                    <a:pt x="42" y="0"/>
                  </a:moveTo>
                  <a:lnTo>
                    <a:pt x="0" y="7"/>
                  </a:lnTo>
                  <a:lnTo>
                    <a:pt x="0" y="11"/>
                  </a:lnTo>
                  <a:lnTo>
                    <a:pt x="42" y="9"/>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598"/>
            <p:cNvSpPr>
              <a:spLocks/>
            </p:cNvSpPr>
            <p:nvPr/>
          </p:nvSpPr>
          <p:spPr bwMode="auto">
            <a:xfrm>
              <a:off x="5605463" y="4078288"/>
              <a:ext cx="66675" cy="25400"/>
            </a:xfrm>
            <a:custGeom>
              <a:avLst/>
              <a:gdLst>
                <a:gd name="T0" fmla="*/ 41 w 42"/>
                <a:gd name="T1" fmla="*/ 0 h 16"/>
                <a:gd name="T2" fmla="*/ 0 w 42"/>
                <a:gd name="T3" fmla="*/ 10 h 16"/>
                <a:gd name="T4" fmla="*/ 0 w 42"/>
                <a:gd name="T5" fmla="*/ 16 h 16"/>
                <a:gd name="T6" fmla="*/ 42 w 42"/>
                <a:gd name="T7" fmla="*/ 8 h 16"/>
                <a:gd name="T8" fmla="*/ 41 w 42"/>
                <a:gd name="T9" fmla="*/ 0 h 16"/>
              </a:gdLst>
              <a:ahLst/>
              <a:cxnLst>
                <a:cxn ang="0">
                  <a:pos x="T0" y="T1"/>
                </a:cxn>
                <a:cxn ang="0">
                  <a:pos x="T2" y="T3"/>
                </a:cxn>
                <a:cxn ang="0">
                  <a:pos x="T4" y="T5"/>
                </a:cxn>
                <a:cxn ang="0">
                  <a:pos x="T6" y="T7"/>
                </a:cxn>
                <a:cxn ang="0">
                  <a:pos x="T8" y="T9"/>
                </a:cxn>
              </a:cxnLst>
              <a:rect l="0" t="0" r="r" b="b"/>
              <a:pathLst>
                <a:path w="42" h="16">
                  <a:moveTo>
                    <a:pt x="41" y="0"/>
                  </a:moveTo>
                  <a:lnTo>
                    <a:pt x="0" y="10"/>
                  </a:lnTo>
                  <a:lnTo>
                    <a:pt x="0" y="16"/>
                  </a:lnTo>
                  <a:lnTo>
                    <a:pt x="42" y="8"/>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99"/>
            <p:cNvSpPr>
              <a:spLocks/>
            </p:cNvSpPr>
            <p:nvPr/>
          </p:nvSpPr>
          <p:spPr bwMode="auto">
            <a:xfrm>
              <a:off x="5605463" y="4056063"/>
              <a:ext cx="65087" cy="33338"/>
            </a:xfrm>
            <a:custGeom>
              <a:avLst/>
              <a:gdLst>
                <a:gd name="T0" fmla="*/ 41 w 41"/>
                <a:gd name="T1" fmla="*/ 0 h 21"/>
                <a:gd name="T2" fmla="*/ 0 w 41"/>
                <a:gd name="T3" fmla="*/ 15 h 21"/>
                <a:gd name="T4" fmla="*/ 0 w 41"/>
                <a:gd name="T5" fmla="*/ 21 h 21"/>
                <a:gd name="T6" fmla="*/ 41 w 41"/>
                <a:gd name="T7" fmla="*/ 8 h 21"/>
                <a:gd name="T8" fmla="*/ 41 w 41"/>
                <a:gd name="T9" fmla="*/ 0 h 21"/>
              </a:gdLst>
              <a:ahLst/>
              <a:cxnLst>
                <a:cxn ang="0">
                  <a:pos x="T0" y="T1"/>
                </a:cxn>
                <a:cxn ang="0">
                  <a:pos x="T2" y="T3"/>
                </a:cxn>
                <a:cxn ang="0">
                  <a:pos x="T4" y="T5"/>
                </a:cxn>
                <a:cxn ang="0">
                  <a:pos x="T6" y="T7"/>
                </a:cxn>
                <a:cxn ang="0">
                  <a:pos x="T8" y="T9"/>
                </a:cxn>
              </a:cxnLst>
              <a:rect l="0" t="0" r="r" b="b"/>
              <a:pathLst>
                <a:path w="41" h="21">
                  <a:moveTo>
                    <a:pt x="41" y="0"/>
                  </a:moveTo>
                  <a:lnTo>
                    <a:pt x="0" y="15"/>
                  </a:lnTo>
                  <a:lnTo>
                    <a:pt x="0" y="21"/>
                  </a:lnTo>
                  <a:lnTo>
                    <a:pt x="41" y="8"/>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Oval 600"/>
            <p:cNvSpPr>
              <a:spLocks noChangeArrowheads="1"/>
            </p:cNvSpPr>
            <p:nvPr/>
          </p:nvSpPr>
          <p:spPr bwMode="auto">
            <a:xfrm>
              <a:off x="5427663" y="4740275"/>
              <a:ext cx="11112" cy="1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01"/>
            <p:cNvSpPr>
              <a:spLocks/>
            </p:cNvSpPr>
            <p:nvPr/>
          </p:nvSpPr>
          <p:spPr bwMode="auto">
            <a:xfrm>
              <a:off x="5526088" y="46370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02"/>
            <p:cNvSpPr>
              <a:spLocks/>
            </p:cNvSpPr>
            <p:nvPr/>
          </p:nvSpPr>
          <p:spPr bwMode="auto">
            <a:xfrm>
              <a:off x="5526088" y="4611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03"/>
            <p:cNvSpPr>
              <a:spLocks/>
            </p:cNvSpPr>
            <p:nvPr/>
          </p:nvSpPr>
          <p:spPr bwMode="auto">
            <a:xfrm>
              <a:off x="5526088" y="4664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04"/>
            <p:cNvSpPr>
              <a:spLocks/>
            </p:cNvSpPr>
            <p:nvPr/>
          </p:nvSpPr>
          <p:spPr bwMode="auto">
            <a:xfrm>
              <a:off x="5387975" y="4632325"/>
              <a:ext cx="131762" cy="41275"/>
            </a:xfrm>
            <a:custGeom>
              <a:avLst/>
              <a:gdLst>
                <a:gd name="T0" fmla="*/ 2 w 137"/>
                <a:gd name="T1" fmla="*/ 37 h 44"/>
                <a:gd name="T2" fmla="*/ 2 w 137"/>
                <a:gd name="T3" fmla="*/ 37 h 44"/>
                <a:gd name="T4" fmla="*/ 3 w 137"/>
                <a:gd name="T5" fmla="*/ 38 h 44"/>
                <a:gd name="T6" fmla="*/ 4 w 137"/>
                <a:gd name="T7" fmla="*/ 38 h 44"/>
                <a:gd name="T8" fmla="*/ 5 w 137"/>
                <a:gd name="T9" fmla="*/ 38 h 44"/>
                <a:gd name="T10" fmla="*/ 6 w 137"/>
                <a:gd name="T11" fmla="*/ 38 h 44"/>
                <a:gd name="T12" fmla="*/ 6 w 137"/>
                <a:gd name="T13" fmla="*/ 38 h 44"/>
                <a:gd name="T14" fmla="*/ 7 w 137"/>
                <a:gd name="T15" fmla="*/ 38 h 44"/>
                <a:gd name="T16" fmla="*/ 8 w 137"/>
                <a:gd name="T17" fmla="*/ 38 h 44"/>
                <a:gd name="T18" fmla="*/ 78 w 137"/>
                <a:gd name="T19" fmla="*/ 44 h 44"/>
                <a:gd name="T20" fmla="*/ 79 w 137"/>
                <a:gd name="T21" fmla="*/ 44 h 44"/>
                <a:gd name="T22" fmla="*/ 81 w 137"/>
                <a:gd name="T23" fmla="*/ 44 h 44"/>
                <a:gd name="T24" fmla="*/ 82 w 137"/>
                <a:gd name="T25" fmla="*/ 44 h 44"/>
                <a:gd name="T26" fmla="*/ 83 w 137"/>
                <a:gd name="T27" fmla="*/ 44 h 44"/>
                <a:gd name="T28" fmla="*/ 85 w 137"/>
                <a:gd name="T29" fmla="*/ 44 h 44"/>
                <a:gd name="T30" fmla="*/ 88 w 137"/>
                <a:gd name="T31" fmla="*/ 44 h 44"/>
                <a:gd name="T32" fmla="*/ 90 w 137"/>
                <a:gd name="T33" fmla="*/ 44 h 44"/>
                <a:gd name="T34" fmla="*/ 91 w 137"/>
                <a:gd name="T35" fmla="*/ 44 h 44"/>
                <a:gd name="T36" fmla="*/ 92 w 137"/>
                <a:gd name="T37" fmla="*/ 44 h 44"/>
                <a:gd name="T38" fmla="*/ 93 w 137"/>
                <a:gd name="T39" fmla="*/ 43 h 44"/>
                <a:gd name="T40" fmla="*/ 94 w 137"/>
                <a:gd name="T41" fmla="*/ 43 h 44"/>
                <a:gd name="T42" fmla="*/ 95 w 137"/>
                <a:gd name="T43" fmla="*/ 43 h 44"/>
                <a:gd name="T44" fmla="*/ 96 w 137"/>
                <a:gd name="T45" fmla="*/ 43 h 44"/>
                <a:gd name="T46" fmla="*/ 96 w 137"/>
                <a:gd name="T47" fmla="*/ 42 h 44"/>
                <a:gd name="T48" fmla="*/ 136 w 137"/>
                <a:gd name="T49" fmla="*/ 21 h 44"/>
                <a:gd name="T50" fmla="*/ 136 w 137"/>
                <a:gd name="T51" fmla="*/ 21 h 44"/>
                <a:gd name="T52" fmla="*/ 136 w 137"/>
                <a:gd name="T53" fmla="*/ 21 h 44"/>
                <a:gd name="T54" fmla="*/ 137 w 137"/>
                <a:gd name="T55" fmla="*/ 20 h 44"/>
                <a:gd name="T56" fmla="*/ 137 w 137"/>
                <a:gd name="T57" fmla="*/ 3 h 44"/>
                <a:gd name="T58" fmla="*/ 137 w 137"/>
                <a:gd name="T59" fmla="*/ 3 h 44"/>
                <a:gd name="T60" fmla="*/ 97 w 137"/>
                <a:gd name="T61" fmla="*/ 18 h 44"/>
                <a:gd name="T62" fmla="*/ 96 w 137"/>
                <a:gd name="T63" fmla="*/ 18 h 44"/>
                <a:gd name="T64" fmla="*/ 96 w 137"/>
                <a:gd name="T65" fmla="*/ 18 h 44"/>
                <a:gd name="T66" fmla="*/ 95 w 137"/>
                <a:gd name="T67" fmla="*/ 18 h 44"/>
                <a:gd name="T68" fmla="*/ 94 w 137"/>
                <a:gd name="T69" fmla="*/ 19 h 44"/>
                <a:gd name="T70" fmla="*/ 93 w 137"/>
                <a:gd name="T71" fmla="*/ 19 h 44"/>
                <a:gd name="T72" fmla="*/ 92 w 137"/>
                <a:gd name="T73" fmla="*/ 19 h 44"/>
                <a:gd name="T74" fmla="*/ 90 w 137"/>
                <a:gd name="T75" fmla="*/ 19 h 44"/>
                <a:gd name="T76" fmla="*/ 88 w 137"/>
                <a:gd name="T77" fmla="*/ 19 h 44"/>
                <a:gd name="T78" fmla="*/ 86 w 137"/>
                <a:gd name="T79" fmla="*/ 19 h 44"/>
                <a:gd name="T80" fmla="*/ 85 w 137"/>
                <a:gd name="T81" fmla="*/ 19 h 44"/>
                <a:gd name="T82" fmla="*/ 83 w 137"/>
                <a:gd name="T83" fmla="*/ 19 h 44"/>
                <a:gd name="T84" fmla="*/ 82 w 137"/>
                <a:gd name="T85" fmla="*/ 19 h 44"/>
                <a:gd name="T86" fmla="*/ 80 w 137"/>
                <a:gd name="T87" fmla="*/ 19 h 44"/>
                <a:gd name="T88" fmla="*/ 79 w 137"/>
                <a:gd name="T89" fmla="*/ 19 h 44"/>
                <a:gd name="T90" fmla="*/ 9 w 137"/>
                <a:gd name="T91" fmla="*/ 14 h 44"/>
                <a:gd name="T92" fmla="*/ 8 w 137"/>
                <a:gd name="T93" fmla="*/ 14 h 44"/>
                <a:gd name="T94" fmla="*/ 7 w 137"/>
                <a:gd name="T95" fmla="*/ 14 h 44"/>
                <a:gd name="T96" fmla="*/ 6 w 137"/>
                <a:gd name="T97" fmla="*/ 13 h 44"/>
                <a:gd name="T98" fmla="*/ 1 w 137"/>
                <a:gd name="T99" fmla="*/ 16 h 44"/>
                <a:gd name="T100" fmla="*/ 1 w 137"/>
                <a:gd name="T101" fmla="*/ 37 h 44"/>
                <a:gd name="T102" fmla="*/ 1 w 137"/>
                <a:gd name="T103"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7" h="44">
                  <a:moveTo>
                    <a:pt x="1" y="37"/>
                  </a:moveTo>
                  <a:cubicBezTo>
                    <a:pt x="1" y="37"/>
                    <a:pt x="2" y="37"/>
                    <a:pt x="2" y="37"/>
                  </a:cubicBezTo>
                  <a:cubicBezTo>
                    <a:pt x="2" y="37"/>
                    <a:pt x="2" y="37"/>
                    <a:pt x="2" y="37"/>
                  </a:cubicBezTo>
                  <a:cubicBezTo>
                    <a:pt x="2" y="37"/>
                    <a:pt x="2" y="37"/>
                    <a:pt x="2" y="37"/>
                  </a:cubicBezTo>
                  <a:cubicBezTo>
                    <a:pt x="2" y="37"/>
                    <a:pt x="3" y="37"/>
                    <a:pt x="3" y="37"/>
                  </a:cubicBezTo>
                  <a:cubicBezTo>
                    <a:pt x="3" y="38"/>
                    <a:pt x="3" y="38"/>
                    <a:pt x="3" y="38"/>
                  </a:cubicBezTo>
                  <a:cubicBezTo>
                    <a:pt x="3" y="38"/>
                    <a:pt x="3" y="38"/>
                    <a:pt x="3" y="38"/>
                  </a:cubicBezTo>
                  <a:cubicBezTo>
                    <a:pt x="4" y="38"/>
                    <a:pt x="4" y="38"/>
                    <a:pt x="4" y="38"/>
                  </a:cubicBezTo>
                  <a:cubicBezTo>
                    <a:pt x="4" y="38"/>
                    <a:pt x="4" y="38"/>
                    <a:pt x="4" y="38"/>
                  </a:cubicBezTo>
                  <a:cubicBezTo>
                    <a:pt x="5" y="38"/>
                    <a:pt x="5" y="38"/>
                    <a:pt x="5" y="38"/>
                  </a:cubicBezTo>
                  <a:cubicBezTo>
                    <a:pt x="5" y="38"/>
                    <a:pt x="5" y="38"/>
                    <a:pt x="5" y="38"/>
                  </a:cubicBezTo>
                  <a:cubicBezTo>
                    <a:pt x="5" y="38"/>
                    <a:pt x="5" y="38"/>
                    <a:pt x="6" y="38"/>
                  </a:cubicBezTo>
                  <a:cubicBezTo>
                    <a:pt x="6" y="38"/>
                    <a:pt x="6" y="38"/>
                    <a:pt x="6" y="38"/>
                  </a:cubicBezTo>
                  <a:cubicBezTo>
                    <a:pt x="6" y="38"/>
                    <a:pt x="6" y="38"/>
                    <a:pt x="6" y="38"/>
                  </a:cubicBezTo>
                  <a:cubicBezTo>
                    <a:pt x="7" y="38"/>
                    <a:pt x="7" y="38"/>
                    <a:pt x="7" y="38"/>
                  </a:cubicBezTo>
                  <a:cubicBezTo>
                    <a:pt x="7" y="38"/>
                    <a:pt x="7" y="38"/>
                    <a:pt x="7" y="38"/>
                  </a:cubicBezTo>
                  <a:cubicBezTo>
                    <a:pt x="8" y="38"/>
                    <a:pt x="8" y="38"/>
                    <a:pt x="8" y="38"/>
                  </a:cubicBezTo>
                  <a:cubicBezTo>
                    <a:pt x="8" y="38"/>
                    <a:pt x="8" y="38"/>
                    <a:pt x="8" y="38"/>
                  </a:cubicBezTo>
                  <a:cubicBezTo>
                    <a:pt x="9" y="38"/>
                    <a:pt x="9" y="38"/>
                    <a:pt x="9" y="39"/>
                  </a:cubicBezTo>
                  <a:cubicBezTo>
                    <a:pt x="78" y="44"/>
                    <a:pt x="78" y="44"/>
                    <a:pt x="78" y="44"/>
                  </a:cubicBezTo>
                  <a:cubicBezTo>
                    <a:pt x="78" y="44"/>
                    <a:pt x="78" y="44"/>
                    <a:pt x="79" y="44"/>
                  </a:cubicBezTo>
                  <a:cubicBezTo>
                    <a:pt x="79" y="44"/>
                    <a:pt x="79" y="44"/>
                    <a:pt x="79" y="44"/>
                  </a:cubicBezTo>
                  <a:cubicBezTo>
                    <a:pt x="80" y="44"/>
                    <a:pt x="80" y="44"/>
                    <a:pt x="80" y="44"/>
                  </a:cubicBezTo>
                  <a:cubicBezTo>
                    <a:pt x="80" y="44"/>
                    <a:pt x="81" y="44"/>
                    <a:pt x="81" y="44"/>
                  </a:cubicBezTo>
                  <a:cubicBezTo>
                    <a:pt x="81" y="44"/>
                    <a:pt x="81" y="44"/>
                    <a:pt x="82" y="44"/>
                  </a:cubicBezTo>
                  <a:cubicBezTo>
                    <a:pt x="82" y="44"/>
                    <a:pt x="82" y="44"/>
                    <a:pt x="82" y="44"/>
                  </a:cubicBezTo>
                  <a:cubicBezTo>
                    <a:pt x="82" y="44"/>
                    <a:pt x="83" y="44"/>
                    <a:pt x="83" y="44"/>
                  </a:cubicBezTo>
                  <a:cubicBezTo>
                    <a:pt x="83" y="44"/>
                    <a:pt x="83" y="44"/>
                    <a:pt x="83" y="44"/>
                  </a:cubicBezTo>
                  <a:cubicBezTo>
                    <a:pt x="84" y="44"/>
                    <a:pt x="84" y="44"/>
                    <a:pt x="85" y="44"/>
                  </a:cubicBezTo>
                  <a:cubicBezTo>
                    <a:pt x="85" y="44"/>
                    <a:pt x="85" y="44"/>
                    <a:pt x="85" y="44"/>
                  </a:cubicBezTo>
                  <a:cubicBezTo>
                    <a:pt x="85" y="44"/>
                    <a:pt x="86" y="44"/>
                    <a:pt x="86" y="44"/>
                  </a:cubicBezTo>
                  <a:cubicBezTo>
                    <a:pt x="87" y="44"/>
                    <a:pt x="87" y="44"/>
                    <a:pt x="88" y="44"/>
                  </a:cubicBezTo>
                  <a:cubicBezTo>
                    <a:pt x="88" y="44"/>
                    <a:pt x="88" y="44"/>
                    <a:pt x="88" y="44"/>
                  </a:cubicBezTo>
                  <a:cubicBezTo>
                    <a:pt x="89" y="44"/>
                    <a:pt x="89" y="44"/>
                    <a:pt x="90" y="44"/>
                  </a:cubicBezTo>
                  <a:cubicBezTo>
                    <a:pt x="90" y="44"/>
                    <a:pt x="90" y="44"/>
                    <a:pt x="90" y="44"/>
                  </a:cubicBezTo>
                  <a:cubicBezTo>
                    <a:pt x="91" y="44"/>
                    <a:pt x="91" y="44"/>
                    <a:pt x="91" y="44"/>
                  </a:cubicBezTo>
                  <a:cubicBezTo>
                    <a:pt x="91" y="44"/>
                    <a:pt x="91" y="44"/>
                    <a:pt x="92" y="44"/>
                  </a:cubicBezTo>
                  <a:cubicBezTo>
                    <a:pt x="92" y="44"/>
                    <a:pt x="92" y="44"/>
                    <a:pt x="92" y="44"/>
                  </a:cubicBezTo>
                  <a:cubicBezTo>
                    <a:pt x="92" y="43"/>
                    <a:pt x="93" y="43"/>
                    <a:pt x="93" y="43"/>
                  </a:cubicBezTo>
                  <a:cubicBezTo>
                    <a:pt x="93" y="43"/>
                    <a:pt x="93" y="43"/>
                    <a:pt x="93" y="43"/>
                  </a:cubicBezTo>
                  <a:cubicBezTo>
                    <a:pt x="93" y="43"/>
                    <a:pt x="94" y="43"/>
                    <a:pt x="94" y="43"/>
                  </a:cubicBezTo>
                  <a:cubicBezTo>
                    <a:pt x="94" y="43"/>
                    <a:pt x="94" y="43"/>
                    <a:pt x="94" y="43"/>
                  </a:cubicBezTo>
                  <a:cubicBezTo>
                    <a:pt x="94" y="43"/>
                    <a:pt x="94" y="43"/>
                    <a:pt x="95" y="43"/>
                  </a:cubicBezTo>
                  <a:cubicBezTo>
                    <a:pt x="95" y="43"/>
                    <a:pt x="95" y="43"/>
                    <a:pt x="95" y="43"/>
                  </a:cubicBezTo>
                  <a:cubicBezTo>
                    <a:pt x="95" y="43"/>
                    <a:pt x="95" y="43"/>
                    <a:pt x="96" y="43"/>
                  </a:cubicBezTo>
                  <a:cubicBezTo>
                    <a:pt x="96" y="43"/>
                    <a:pt x="96" y="43"/>
                    <a:pt x="96" y="43"/>
                  </a:cubicBezTo>
                  <a:cubicBezTo>
                    <a:pt x="96" y="43"/>
                    <a:pt x="96" y="43"/>
                    <a:pt x="96" y="43"/>
                  </a:cubicBezTo>
                  <a:cubicBezTo>
                    <a:pt x="96" y="43"/>
                    <a:pt x="96" y="43"/>
                    <a:pt x="96" y="42"/>
                  </a:cubicBezTo>
                  <a:cubicBezTo>
                    <a:pt x="97" y="42"/>
                    <a:pt x="97" y="42"/>
                    <a:pt x="97" y="42"/>
                  </a:cubicBezTo>
                  <a:cubicBezTo>
                    <a:pt x="136" y="21"/>
                    <a:pt x="136" y="21"/>
                    <a:pt x="136" y="21"/>
                  </a:cubicBezTo>
                  <a:cubicBezTo>
                    <a:pt x="136" y="21"/>
                    <a:pt x="136" y="21"/>
                    <a:pt x="136" y="21"/>
                  </a:cubicBezTo>
                  <a:cubicBezTo>
                    <a:pt x="136" y="21"/>
                    <a:pt x="136" y="21"/>
                    <a:pt x="136" y="21"/>
                  </a:cubicBezTo>
                  <a:cubicBezTo>
                    <a:pt x="136" y="21"/>
                    <a:pt x="136" y="21"/>
                    <a:pt x="136" y="21"/>
                  </a:cubicBezTo>
                  <a:cubicBezTo>
                    <a:pt x="136" y="21"/>
                    <a:pt x="136" y="21"/>
                    <a:pt x="136" y="21"/>
                  </a:cubicBezTo>
                  <a:cubicBezTo>
                    <a:pt x="137" y="21"/>
                    <a:pt x="137" y="20"/>
                    <a:pt x="137" y="20"/>
                  </a:cubicBezTo>
                  <a:cubicBezTo>
                    <a:pt x="137" y="20"/>
                    <a:pt x="137" y="20"/>
                    <a:pt x="137" y="20"/>
                  </a:cubicBezTo>
                  <a:cubicBezTo>
                    <a:pt x="137" y="20"/>
                    <a:pt x="137" y="20"/>
                    <a:pt x="137" y="20"/>
                  </a:cubicBezTo>
                  <a:cubicBezTo>
                    <a:pt x="137" y="3"/>
                    <a:pt x="137" y="3"/>
                    <a:pt x="137" y="3"/>
                  </a:cubicBezTo>
                  <a:cubicBezTo>
                    <a:pt x="137" y="3"/>
                    <a:pt x="137" y="3"/>
                    <a:pt x="137" y="3"/>
                  </a:cubicBezTo>
                  <a:cubicBezTo>
                    <a:pt x="137" y="3"/>
                    <a:pt x="137" y="3"/>
                    <a:pt x="137" y="3"/>
                  </a:cubicBezTo>
                  <a:cubicBezTo>
                    <a:pt x="137" y="2"/>
                    <a:pt x="135" y="1"/>
                    <a:pt x="130" y="0"/>
                  </a:cubicBezTo>
                  <a:cubicBezTo>
                    <a:pt x="97" y="18"/>
                    <a:pt x="97" y="18"/>
                    <a:pt x="97" y="18"/>
                  </a:cubicBezTo>
                  <a:cubicBezTo>
                    <a:pt x="97" y="18"/>
                    <a:pt x="97" y="18"/>
                    <a:pt x="96" y="18"/>
                  </a:cubicBezTo>
                  <a:cubicBezTo>
                    <a:pt x="96" y="18"/>
                    <a:pt x="96" y="18"/>
                    <a:pt x="96" y="18"/>
                  </a:cubicBezTo>
                  <a:cubicBezTo>
                    <a:pt x="96" y="18"/>
                    <a:pt x="96" y="18"/>
                    <a:pt x="96" y="18"/>
                  </a:cubicBezTo>
                  <a:cubicBezTo>
                    <a:pt x="96" y="18"/>
                    <a:pt x="96" y="18"/>
                    <a:pt x="96" y="18"/>
                  </a:cubicBezTo>
                  <a:cubicBezTo>
                    <a:pt x="95" y="18"/>
                    <a:pt x="95" y="18"/>
                    <a:pt x="95" y="18"/>
                  </a:cubicBezTo>
                  <a:cubicBezTo>
                    <a:pt x="95" y="18"/>
                    <a:pt x="95" y="18"/>
                    <a:pt x="95" y="18"/>
                  </a:cubicBezTo>
                  <a:cubicBezTo>
                    <a:pt x="94" y="18"/>
                    <a:pt x="94" y="18"/>
                    <a:pt x="94" y="18"/>
                  </a:cubicBezTo>
                  <a:cubicBezTo>
                    <a:pt x="94" y="18"/>
                    <a:pt x="94" y="19"/>
                    <a:pt x="94" y="19"/>
                  </a:cubicBezTo>
                  <a:cubicBezTo>
                    <a:pt x="94" y="19"/>
                    <a:pt x="93" y="19"/>
                    <a:pt x="93" y="19"/>
                  </a:cubicBezTo>
                  <a:cubicBezTo>
                    <a:pt x="93" y="19"/>
                    <a:pt x="93" y="19"/>
                    <a:pt x="93" y="19"/>
                  </a:cubicBezTo>
                  <a:cubicBezTo>
                    <a:pt x="93" y="19"/>
                    <a:pt x="93" y="19"/>
                    <a:pt x="92" y="19"/>
                  </a:cubicBezTo>
                  <a:cubicBezTo>
                    <a:pt x="92" y="19"/>
                    <a:pt x="92" y="19"/>
                    <a:pt x="92" y="19"/>
                  </a:cubicBezTo>
                  <a:cubicBezTo>
                    <a:pt x="91" y="19"/>
                    <a:pt x="91" y="19"/>
                    <a:pt x="91" y="19"/>
                  </a:cubicBezTo>
                  <a:cubicBezTo>
                    <a:pt x="91" y="19"/>
                    <a:pt x="91" y="19"/>
                    <a:pt x="90" y="19"/>
                  </a:cubicBezTo>
                  <a:cubicBezTo>
                    <a:pt x="90" y="19"/>
                    <a:pt x="90" y="19"/>
                    <a:pt x="90" y="19"/>
                  </a:cubicBezTo>
                  <a:cubicBezTo>
                    <a:pt x="89" y="19"/>
                    <a:pt x="89" y="19"/>
                    <a:pt x="88" y="19"/>
                  </a:cubicBezTo>
                  <a:cubicBezTo>
                    <a:pt x="88" y="19"/>
                    <a:pt x="88" y="19"/>
                    <a:pt x="88" y="19"/>
                  </a:cubicBezTo>
                  <a:cubicBezTo>
                    <a:pt x="87" y="19"/>
                    <a:pt x="87" y="19"/>
                    <a:pt x="86" y="19"/>
                  </a:cubicBezTo>
                  <a:cubicBezTo>
                    <a:pt x="86" y="19"/>
                    <a:pt x="85" y="19"/>
                    <a:pt x="85" y="19"/>
                  </a:cubicBezTo>
                  <a:cubicBezTo>
                    <a:pt x="85" y="19"/>
                    <a:pt x="85" y="19"/>
                    <a:pt x="85" y="19"/>
                  </a:cubicBezTo>
                  <a:cubicBezTo>
                    <a:pt x="84" y="19"/>
                    <a:pt x="84" y="19"/>
                    <a:pt x="83" y="19"/>
                  </a:cubicBezTo>
                  <a:cubicBezTo>
                    <a:pt x="83" y="19"/>
                    <a:pt x="83" y="19"/>
                    <a:pt x="83" y="19"/>
                  </a:cubicBezTo>
                  <a:cubicBezTo>
                    <a:pt x="83" y="19"/>
                    <a:pt x="82" y="19"/>
                    <a:pt x="82" y="19"/>
                  </a:cubicBezTo>
                  <a:cubicBezTo>
                    <a:pt x="82" y="19"/>
                    <a:pt x="82" y="19"/>
                    <a:pt x="82" y="19"/>
                  </a:cubicBezTo>
                  <a:cubicBezTo>
                    <a:pt x="81" y="19"/>
                    <a:pt x="81" y="19"/>
                    <a:pt x="81" y="19"/>
                  </a:cubicBezTo>
                  <a:cubicBezTo>
                    <a:pt x="80" y="19"/>
                    <a:pt x="80" y="19"/>
                    <a:pt x="80" y="19"/>
                  </a:cubicBezTo>
                  <a:cubicBezTo>
                    <a:pt x="80" y="19"/>
                    <a:pt x="80" y="19"/>
                    <a:pt x="79" y="19"/>
                  </a:cubicBezTo>
                  <a:cubicBezTo>
                    <a:pt x="79" y="19"/>
                    <a:pt x="79" y="19"/>
                    <a:pt x="79" y="19"/>
                  </a:cubicBezTo>
                  <a:cubicBezTo>
                    <a:pt x="79" y="19"/>
                    <a:pt x="78" y="19"/>
                    <a:pt x="78" y="19"/>
                  </a:cubicBezTo>
                  <a:cubicBezTo>
                    <a:pt x="9" y="14"/>
                    <a:pt x="9" y="14"/>
                    <a:pt x="9" y="14"/>
                  </a:cubicBezTo>
                  <a:cubicBezTo>
                    <a:pt x="9" y="14"/>
                    <a:pt x="9" y="14"/>
                    <a:pt x="8" y="14"/>
                  </a:cubicBezTo>
                  <a:cubicBezTo>
                    <a:pt x="8" y="14"/>
                    <a:pt x="8" y="14"/>
                    <a:pt x="8" y="14"/>
                  </a:cubicBezTo>
                  <a:cubicBezTo>
                    <a:pt x="8" y="14"/>
                    <a:pt x="8" y="14"/>
                    <a:pt x="7" y="14"/>
                  </a:cubicBezTo>
                  <a:cubicBezTo>
                    <a:pt x="7" y="14"/>
                    <a:pt x="7" y="14"/>
                    <a:pt x="7" y="14"/>
                  </a:cubicBezTo>
                  <a:cubicBezTo>
                    <a:pt x="7" y="14"/>
                    <a:pt x="7" y="14"/>
                    <a:pt x="6" y="13"/>
                  </a:cubicBezTo>
                  <a:cubicBezTo>
                    <a:pt x="6" y="13"/>
                    <a:pt x="6" y="13"/>
                    <a:pt x="6" y="13"/>
                  </a:cubicBezTo>
                  <a:cubicBezTo>
                    <a:pt x="6" y="13"/>
                    <a:pt x="6" y="13"/>
                    <a:pt x="6" y="13"/>
                  </a:cubicBezTo>
                  <a:cubicBezTo>
                    <a:pt x="1" y="16"/>
                    <a:pt x="1" y="16"/>
                    <a:pt x="1" y="16"/>
                  </a:cubicBezTo>
                  <a:cubicBezTo>
                    <a:pt x="1" y="16"/>
                    <a:pt x="0" y="16"/>
                    <a:pt x="0" y="16"/>
                  </a:cubicBezTo>
                  <a:cubicBezTo>
                    <a:pt x="1" y="37"/>
                    <a:pt x="1" y="37"/>
                    <a:pt x="1" y="37"/>
                  </a:cubicBezTo>
                  <a:cubicBezTo>
                    <a:pt x="1" y="37"/>
                    <a:pt x="1" y="37"/>
                    <a:pt x="1" y="37"/>
                  </a:cubicBezTo>
                  <a:cubicBezTo>
                    <a:pt x="1" y="37"/>
                    <a:pt x="1" y="37"/>
                    <a:pt x="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05"/>
            <p:cNvSpPr>
              <a:spLocks/>
            </p:cNvSpPr>
            <p:nvPr/>
          </p:nvSpPr>
          <p:spPr bwMode="auto">
            <a:xfrm>
              <a:off x="5387975" y="4600575"/>
              <a:ext cx="131762" cy="42863"/>
            </a:xfrm>
            <a:custGeom>
              <a:avLst/>
              <a:gdLst>
                <a:gd name="T0" fmla="*/ 1 w 137"/>
                <a:gd name="T1" fmla="*/ 38 h 45"/>
                <a:gd name="T2" fmla="*/ 2 w 137"/>
                <a:gd name="T3" fmla="*/ 38 h 45"/>
                <a:gd name="T4" fmla="*/ 2 w 137"/>
                <a:gd name="T5" fmla="*/ 38 h 45"/>
                <a:gd name="T6" fmla="*/ 3 w 137"/>
                <a:gd name="T7" fmla="*/ 38 h 45"/>
                <a:gd name="T8" fmla="*/ 4 w 137"/>
                <a:gd name="T9" fmla="*/ 38 h 45"/>
                <a:gd name="T10" fmla="*/ 5 w 137"/>
                <a:gd name="T11" fmla="*/ 39 h 45"/>
                <a:gd name="T12" fmla="*/ 6 w 137"/>
                <a:gd name="T13" fmla="*/ 39 h 45"/>
                <a:gd name="T14" fmla="*/ 6 w 137"/>
                <a:gd name="T15" fmla="*/ 39 h 45"/>
                <a:gd name="T16" fmla="*/ 7 w 137"/>
                <a:gd name="T17" fmla="*/ 39 h 45"/>
                <a:gd name="T18" fmla="*/ 8 w 137"/>
                <a:gd name="T19" fmla="*/ 39 h 45"/>
                <a:gd name="T20" fmla="*/ 78 w 137"/>
                <a:gd name="T21" fmla="*/ 45 h 45"/>
                <a:gd name="T22" fmla="*/ 79 w 137"/>
                <a:gd name="T23" fmla="*/ 45 h 45"/>
                <a:gd name="T24" fmla="*/ 81 w 137"/>
                <a:gd name="T25" fmla="*/ 45 h 45"/>
                <a:gd name="T26" fmla="*/ 82 w 137"/>
                <a:gd name="T27" fmla="*/ 45 h 45"/>
                <a:gd name="T28" fmla="*/ 83 w 137"/>
                <a:gd name="T29" fmla="*/ 45 h 45"/>
                <a:gd name="T30" fmla="*/ 85 w 137"/>
                <a:gd name="T31" fmla="*/ 45 h 45"/>
                <a:gd name="T32" fmla="*/ 88 w 137"/>
                <a:gd name="T33" fmla="*/ 45 h 45"/>
                <a:gd name="T34" fmla="*/ 90 w 137"/>
                <a:gd name="T35" fmla="*/ 44 h 45"/>
                <a:gd name="T36" fmla="*/ 91 w 137"/>
                <a:gd name="T37" fmla="*/ 44 h 45"/>
                <a:gd name="T38" fmla="*/ 92 w 137"/>
                <a:gd name="T39" fmla="*/ 44 h 45"/>
                <a:gd name="T40" fmla="*/ 93 w 137"/>
                <a:gd name="T41" fmla="*/ 44 h 45"/>
                <a:gd name="T42" fmla="*/ 94 w 137"/>
                <a:gd name="T43" fmla="*/ 44 h 45"/>
                <a:gd name="T44" fmla="*/ 95 w 137"/>
                <a:gd name="T45" fmla="*/ 44 h 45"/>
                <a:gd name="T46" fmla="*/ 96 w 137"/>
                <a:gd name="T47" fmla="*/ 43 h 45"/>
                <a:gd name="T48" fmla="*/ 96 w 137"/>
                <a:gd name="T49" fmla="*/ 43 h 45"/>
                <a:gd name="T50" fmla="*/ 136 w 137"/>
                <a:gd name="T51" fmla="*/ 23 h 45"/>
                <a:gd name="T52" fmla="*/ 136 w 137"/>
                <a:gd name="T53" fmla="*/ 23 h 45"/>
                <a:gd name="T54" fmla="*/ 136 w 137"/>
                <a:gd name="T55" fmla="*/ 22 h 45"/>
                <a:gd name="T56" fmla="*/ 137 w 137"/>
                <a:gd name="T57" fmla="*/ 22 h 45"/>
                <a:gd name="T58" fmla="*/ 137 w 137"/>
                <a:gd name="T59" fmla="*/ 7 h 45"/>
                <a:gd name="T60" fmla="*/ 137 w 137"/>
                <a:gd name="T61" fmla="*/ 7 h 45"/>
                <a:gd name="T62" fmla="*/ 59 w 137"/>
                <a:gd name="T63" fmla="*/ 0 h 45"/>
                <a:gd name="T64" fmla="*/ 1 w 137"/>
                <a:gd name="T65" fmla="*/ 17 h 45"/>
                <a:gd name="T66" fmla="*/ 0 w 137"/>
                <a:gd name="T67" fmla="*/ 37 h 45"/>
                <a:gd name="T68" fmla="*/ 1 w 137"/>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45">
                  <a:moveTo>
                    <a:pt x="1" y="37"/>
                  </a:moveTo>
                  <a:cubicBezTo>
                    <a:pt x="1" y="37"/>
                    <a:pt x="1" y="38"/>
                    <a:pt x="1" y="38"/>
                  </a:cubicBezTo>
                  <a:cubicBezTo>
                    <a:pt x="1" y="38"/>
                    <a:pt x="1" y="38"/>
                    <a:pt x="1" y="38"/>
                  </a:cubicBezTo>
                  <a:cubicBezTo>
                    <a:pt x="1" y="38"/>
                    <a:pt x="2" y="38"/>
                    <a:pt x="2" y="38"/>
                  </a:cubicBezTo>
                  <a:cubicBezTo>
                    <a:pt x="2" y="38"/>
                    <a:pt x="2" y="38"/>
                    <a:pt x="2" y="38"/>
                  </a:cubicBezTo>
                  <a:cubicBezTo>
                    <a:pt x="2" y="38"/>
                    <a:pt x="2" y="38"/>
                    <a:pt x="2" y="38"/>
                  </a:cubicBezTo>
                  <a:cubicBezTo>
                    <a:pt x="2" y="38"/>
                    <a:pt x="3" y="38"/>
                    <a:pt x="3" y="38"/>
                  </a:cubicBezTo>
                  <a:cubicBezTo>
                    <a:pt x="3" y="38"/>
                    <a:pt x="3" y="38"/>
                    <a:pt x="3" y="38"/>
                  </a:cubicBezTo>
                  <a:cubicBezTo>
                    <a:pt x="3" y="38"/>
                    <a:pt x="3" y="38"/>
                    <a:pt x="3" y="38"/>
                  </a:cubicBezTo>
                  <a:cubicBezTo>
                    <a:pt x="4" y="38"/>
                    <a:pt x="4" y="38"/>
                    <a:pt x="4" y="38"/>
                  </a:cubicBezTo>
                  <a:cubicBezTo>
                    <a:pt x="4" y="38"/>
                    <a:pt x="4" y="39"/>
                    <a:pt x="4" y="39"/>
                  </a:cubicBezTo>
                  <a:cubicBezTo>
                    <a:pt x="5" y="39"/>
                    <a:pt x="5" y="39"/>
                    <a:pt x="5" y="39"/>
                  </a:cubicBezTo>
                  <a:cubicBezTo>
                    <a:pt x="5" y="39"/>
                    <a:pt x="5" y="39"/>
                    <a:pt x="5" y="39"/>
                  </a:cubicBezTo>
                  <a:cubicBezTo>
                    <a:pt x="5" y="39"/>
                    <a:pt x="5" y="39"/>
                    <a:pt x="6" y="39"/>
                  </a:cubicBezTo>
                  <a:cubicBezTo>
                    <a:pt x="6" y="39"/>
                    <a:pt x="6" y="39"/>
                    <a:pt x="6" y="39"/>
                  </a:cubicBezTo>
                  <a:cubicBezTo>
                    <a:pt x="6" y="39"/>
                    <a:pt x="6" y="39"/>
                    <a:pt x="6" y="39"/>
                  </a:cubicBezTo>
                  <a:cubicBezTo>
                    <a:pt x="7" y="39"/>
                    <a:pt x="7" y="39"/>
                    <a:pt x="7" y="39"/>
                  </a:cubicBezTo>
                  <a:cubicBezTo>
                    <a:pt x="7" y="39"/>
                    <a:pt x="7" y="39"/>
                    <a:pt x="7" y="39"/>
                  </a:cubicBezTo>
                  <a:cubicBezTo>
                    <a:pt x="8" y="39"/>
                    <a:pt x="8" y="39"/>
                    <a:pt x="8" y="39"/>
                  </a:cubicBezTo>
                  <a:cubicBezTo>
                    <a:pt x="8" y="39"/>
                    <a:pt x="8" y="39"/>
                    <a:pt x="8" y="39"/>
                  </a:cubicBezTo>
                  <a:cubicBezTo>
                    <a:pt x="9" y="39"/>
                    <a:pt x="9" y="39"/>
                    <a:pt x="9" y="39"/>
                  </a:cubicBezTo>
                  <a:cubicBezTo>
                    <a:pt x="78" y="45"/>
                    <a:pt x="78" y="45"/>
                    <a:pt x="78" y="45"/>
                  </a:cubicBezTo>
                  <a:cubicBezTo>
                    <a:pt x="78" y="45"/>
                    <a:pt x="78" y="45"/>
                    <a:pt x="79" y="45"/>
                  </a:cubicBezTo>
                  <a:cubicBezTo>
                    <a:pt x="79" y="45"/>
                    <a:pt x="79" y="45"/>
                    <a:pt x="79" y="45"/>
                  </a:cubicBezTo>
                  <a:cubicBezTo>
                    <a:pt x="80" y="45"/>
                    <a:pt x="80" y="45"/>
                    <a:pt x="80" y="45"/>
                  </a:cubicBezTo>
                  <a:cubicBezTo>
                    <a:pt x="80" y="45"/>
                    <a:pt x="81" y="45"/>
                    <a:pt x="81" y="45"/>
                  </a:cubicBezTo>
                  <a:cubicBezTo>
                    <a:pt x="81" y="45"/>
                    <a:pt x="81" y="45"/>
                    <a:pt x="82" y="45"/>
                  </a:cubicBezTo>
                  <a:cubicBezTo>
                    <a:pt x="82" y="45"/>
                    <a:pt x="82" y="45"/>
                    <a:pt x="82" y="45"/>
                  </a:cubicBezTo>
                  <a:cubicBezTo>
                    <a:pt x="82" y="45"/>
                    <a:pt x="83" y="45"/>
                    <a:pt x="83" y="45"/>
                  </a:cubicBezTo>
                  <a:cubicBezTo>
                    <a:pt x="83" y="45"/>
                    <a:pt x="83" y="45"/>
                    <a:pt x="83" y="45"/>
                  </a:cubicBezTo>
                  <a:cubicBezTo>
                    <a:pt x="84" y="45"/>
                    <a:pt x="84" y="45"/>
                    <a:pt x="85" y="45"/>
                  </a:cubicBezTo>
                  <a:cubicBezTo>
                    <a:pt x="85" y="45"/>
                    <a:pt x="85" y="45"/>
                    <a:pt x="85" y="45"/>
                  </a:cubicBezTo>
                  <a:cubicBezTo>
                    <a:pt x="85" y="45"/>
                    <a:pt x="86" y="45"/>
                    <a:pt x="86" y="45"/>
                  </a:cubicBezTo>
                  <a:cubicBezTo>
                    <a:pt x="87" y="45"/>
                    <a:pt x="87" y="45"/>
                    <a:pt x="88" y="45"/>
                  </a:cubicBezTo>
                  <a:cubicBezTo>
                    <a:pt x="88" y="45"/>
                    <a:pt x="88" y="45"/>
                    <a:pt x="88" y="45"/>
                  </a:cubicBezTo>
                  <a:cubicBezTo>
                    <a:pt x="89" y="45"/>
                    <a:pt x="89" y="45"/>
                    <a:pt x="90" y="44"/>
                  </a:cubicBezTo>
                  <a:cubicBezTo>
                    <a:pt x="90" y="44"/>
                    <a:pt x="90" y="44"/>
                    <a:pt x="90" y="44"/>
                  </a:cubicBezTo>
                  <a:cubicBezTo>
                    <a:pt x="91" y="44"/>
                    <a:pt x="91" y="44"/>
                    <a:pt x="91" y="44"/>
                  </a:cubicBezTo>
                  <a:cubicBezTo>
                    <a:pt x="91" y="44"/>
                    <a:pt x="91" y="44"/>
                    <a:pt x="92" y="44"/>
                  </a:cubicBezTo>
                  <a:cubicBezTo>
                    <a:pt x="92" y="44"/>
                    <a:pt x="92" y="44"/>
                    <a:pt x="92" y="44"/>
                  </a:cubicBezTo>
                  <a:cubicBezTo>
                    <a:pt x="92" y="44"/>
                    <a:pt x="93" y="44"/>
                    <a:pt x="93" y="44"/>
                  </a:cubicBezTo>
                  <a:cubicBezTo>
                    <a:pt x="93" y="44"/>
                    <a:pt x="93" y="44"/>
                    <a:pt x="93" y="44"/>
                  </a:cubicBezTo>
                  <a:cubicBezTo>
                    <a:pt x="93" y="44"/>
                    <a:pt x="94" y="44"/>
                    <a:pt x="94" y="44"/>
                  </a:cubicBezTo>
                  <a:cubicBezTo>
                    <a:pt x="94" y="44"/>
                    <a:pt x="94" y="44"/>
                    <a:pt x="94" y="44"/>
                  </a:cubicBezTo>
                  <a:cubicBezTo>
                    <a:pt x="94" y="44"/>
                    <a:pt x="94" y="44"/>
                    <a:pt x="95" y="44"/>
                  </a:cubicBezTo>
                  <a:cubicBezTo>
                    <a:pt x="95" y="44"/>
                    <a:pt x="95" y="44"/>
                    <a:pt x="95" y="44"/>
                  </a:cubicBezTo>
                  <a:cubicBezTo>
                    <a:pt x="95" y="44"/>
                    <a:pt x="95" y="43"/>
                    <a:pt x="96" y="43"/>
                  </a:cubicBezTo>
                  <a:cubicBezTo>
                    <a:pt x="96" y="43"/>
                    <a:pt x="96" y="43"/>
                    <a:pt x="96" y="43"/>
                  </a:cubicBezTo>
                  <a:cubicBezTo>
                    <a:pt x="96" y="43"/>
                    <a:pt x="96" y="43"/>
                    <a:pt x="96" y="43"/>
                  </a:cubicBezTo>
                  <a:cubicBezTo>
                    <a:pt x="96" y="43"/>
                    <a:pt x="96" y="43"/>
                    <a:pt x="96" y="43"/>
                  </a:cubicBezTo>
                  <a:cubicBezTo>
                    <a:pt x="97" y="43"/>
                    <a:pt x="97" y="43"/>
                    <a:pt x="97" y="43"/>
                  </a:cubicBezTo>
                  <a:cubicBezTo>
                    <a:pt x="136" y="23"/>
                    <a:pt x="136" y="23"/>
                    <a:pt x="136" y="23"/>
                  </a:cubicBezTo>
                  <a:cubicBezTo>
                    <a:pt x="136" y="23"/>
                    <a:pt x="136" y="23"/>
                    <a:pt x="136" y="23"/>
                  </a:cubicBezTo>
                  <a:cubicBezTo>
                    <a:pt x="136" y="23"/>
                    <a:pt x="136" y="23"/>
                    <a:pt x="136" y="23"/>
                  </a:cubicBezTo>
                  <a:cubicBezTo>
                    <a:pt x="136" y="23"/>
                    <a:pt x="136" y="23"/>
                    <a:pt x="136" y="22"/>
                  </a:cubicBezTo>
                  <a:cubicBezTo>
                    <a:pt x="136" y="22"/>
                    <a:pt x="136" y="22"/>
                    <a:pt x="136" y="22"/>
                  </a:cubicBezTo>
                  <a:cubicBezTo>
                    <a:pt x="137" y="22"/>
                    <a:pt x="137" y="22"/>
                    <a:pt x="137" y="22"/>
                  </a:cubicBezTo>
                  <a:cubicBezTo>
                    <a:pt x="137" y="22"/>
                    <a:pt x="137" y="22"/>
                    <a:pt x="137" y="22"/>
                  </a:cubicBezTo>
                  <a:cubicBezTo>
                    <a:pt x="137" y="22"/>
                    <a:pt x="137" y="22"/>
                    <a:pt x="137" y="22"/>
                  </a:cubicBezTo>
                  <a:cubicBezTo>
                    <a:pt x="137" y="7"/>
                    <a:pt x="137" y="7"/>
                    <a:pt x="137" y="7"/>
                  </a:cubicBezTo>
                  <a:cubicBezTo>
                    <a:pt x="137" y="7"/>
                    <a:pt x="137" y="7"/>
                    <a:pt x="137" y="7"/>
                  </a:cubicBezTo>
                  <a:cubicBezTo>
                    <a:pt x="137" y="7"/>
                    <a:pt x="137" y="7"/>
                    <a:pt x="137" y="7"/>
                  </a:cubicBezTo>
                  <a:cubicBezTo>
                    <a:pt x="137" y="6"/>
                    <a:pt x="133" y="5"/>
                    <a:pt x="127" y="4"/>
                  </a:cubicBezTo>
                  <a:cubicBezTo>
                    <a:pt x="59" y="0"/>
                    <a:pt x="59" y="0"/>
                    <a:pt x="59" y="0"/>
                  </a:cubicBezTo>
                  <a:cubicBezTo>
                    <a:pt x="51" y="0"/>
                    <a:pt x="42" y="0"/>
                    <a:pt x="39" y="2"/>
                  </a:cubicBezTo>
                  <a:cubicBezTo>
                    <a:pt x="1" y="17"/>
                    <a:pt x="1" y="17"/>
                    <a:pt x="1" y="17"/>
                  </a:cubicBezTo>
                  <a:cubicBezTo>
                    <a:pt x="0" y="17"/>
                    <a:pt x="0" y="17"/>
                    <a:pt x="0" y="17"/>
                  </a:cubicBezTo>
                  <a:cubicBezTo>
                    <a:pt x="0" y="37"/>
                    <a:pt x="0" y="37"/>
                    <a:pt x="0" y="37"/>
                  </a:cubicBezTo>
                  <a:cubicBezTo>
                    <a:pt x="0" y="37"/>
                    <a:pt x="0" y="37"/>
                    <a:pt x="0" y="37"/>
                  </a:cubicBezTo>
                  <a:cubicBezTo>
                    <a:pt x="0" y="37"/>
                    <a:pt x="0" y="37"/>
                    <a:pt x="1" y="37"/>
                  </a:cubicBezTo>
                  <a:cubicBezTo>
                    <a:pt x="1" y="37"/>
                    <a:pt x="1" y="37"/>
                    <a:pt x="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06"/>
            <p:cNvSpPr>
              <a:spLocks noEditPoints="1"/>
            </p:cNvSpPr>
            <p:nvPr/>
          </p:nvSpPr>
          <p:spPr bwMode="auto">
            <a:xfrm>
              <a:off x="5387975" y="4692650"/>
              <a:ext cx="131762" cy="85725"/>
            </a:xfrm>
            <a:custGeom>
              <a:avLst/>
              <a:gdLst>
                <a:gd name="T0" fmla="*/ 129 w 136"/>
                <a:gd name="T1" fmla="*/ 0 h 89"/>
                <a:gd name="T2" fmla="*/ 95 w 136"/>
                <a:gd name="T3" fmla="*/ 19 h 89"/>
                <a:gd name="T4" fmla="*/ 95 w 136"/>
                <a:gd name="T5" fmla="*/ 20 h 89"/>
                <a:gd name="T6" fmla="*/ 94 w 136"/>
                <a:gd name="T7" fmla="*/ 20 h 89"/>
                <a:gd name="T8" fmla="*/ 93 w 136"/>
                <a:gd name="T9" fmla="*/ 20 h 89"/>
                <a:gd name="T10" fmla="*/ 92 w 136"/>
                <a:gd name="T11" fmla="*/ 20 h 89"/>
                <a:gd name="T12" fmla="*/ 91 w 136"/>
                <a:gd name="T13" fmla="*/ 21 h 89"/>
                <a:gd name="T14" fmla="*/ 90 w 136"/>
                <a:gd name="T15" fmla="*/ 21 h 89"/>
                <a:gd name="T16" fmla="*/ 89 w 136"/>
                <a:gd name="T17" fmla="*/ 21 h 89"/>
                <a:gd name="T18" fmla="*/ 87 w 136"/>
                <a:gd name="T19" fmla="*/ 21 h 89"/>
                <a:gd name="T20" fmla="*/ 84 w 136"/>
                <a:gd name="T21" fmla="*/ 21 h 89"/>
                <a:gd name="T22" fmla="*/ 82 w 136"/>
                <a:gd name="T23" fmla="*/ 21 h 89"/>
                <a:gd name="T24" fmla="*/ 81 w 136"/>
                <a:gd name="T25" fmla="*/ 21 h 89"/>
                <a:gd name="T26" fmla="*/ 80 w 136"/>
                <a:gd name="T27" fmla="*/ 21 h 89"/>
                <a:gd name="T28" fmla="*/ 78 w 136"/>
                <a:gd name="T29" fmla="*/ 21 h 89"/>
                <a:gd name="T30" fmla="*/ 77 w 136"/>
                <a:gd name="T31" fmla="*/ 21 h 89"/>
                <a:gd name="T32" fmla="*/ 7 w 136"/>
                <a:gd name="T33" fmla="*/ 15 h 89"/>
                <a:gd name="T34" fmla="*/ 6 w 136"/>
                <a:gd name="T35" fmla="*/ 15 h 89"/>
                <a:gd name="T36" fmla="*/ 5 w 136"/>
                <a:gd name="T37" fmla="*/ 15 h 89"/>
                <a:gd name="T38" fmla="*/ 5 w 136"/>
                <a:gd name="T39" fmla="*/ 15 h 89"/>
                <a:gd name="T40" fmla="*/ 1 w 136"/>
                <a:gd name="T41" fmla="*/ 79 h 89"/>
                <a:gd name="T42" fmla="*/ 2 w 136"/>
                <a:gd name="T43" fmla="*/ 79 h 89"/>
                <a:gd name="T44" fmla="*/ 3 w 136"/>
                <a:gd name="T45" fmla="*/ 80 h 89"/>
                <a:gd name="T46" fmla="*/ 3 w 136"/>
                <a:gd name="T47" fmla="*/ 80 h 89"/>
                <a:gd name="T48" fmla="*/ 4 w 136"/>
                <a:gd name="T49" fmla="*/ 80 h 89"/>
                <a:gd name="T50" fmla="*/ 5 w 136"/>
                <a:gd name="T51" fmla="*/ 80 h 89"/>
                <a:gd name="T52" fmla="*/ 6 w 136"/>
                <a:gd name="T53" fmla="*/ 80 h 89"/>
                <a:gd name="T54" fmla="*/ 7 w 136"/>
                <a:gd name="T55" fmla="*/ 80 h 89"/>
                <a:gd name="T56" fmla="*/ 8 w 136"/>
                <a:gd name="T57" fmla="*/ 80 h 89"/>
                <a:gd name="T58" fmla="*/ 8 w 136"/>
                <a:gd name="T59" fmla="*/ 81 h 89"/>
                <a:gd name="T60" fmla="*/ 77 w 136"/>
                <a:gd name="T61" fmla="*/ 89 h 89"/>
                <a:gd name="T62" fmla="*/ 78 w 136"/>
                <a:gd name="T63" fmla="*/ 89 h 89"/>
                <a:gd name="T64" fmla="*/ 80 w 136"/>
                <a:gd name="T65" fmla="*/ 89 h 89"/>
                <a:gd name="T66" fmla="*/ 81 w 136"/>
                <a:gd name="T67" fmla="*/ 89 h 89"/>
                <a:gd name="T68" fmla="*/ 82 w 136"/>
                <a:gd name="T69" fmla="*/ 89 h 89"/>
                <a:gd name="T70" fmla="*/ 84 w 136"/>
                <a:gd name="T71" fmla="*/ 89 h 89"/>
                <a:gd name="T72" fmla="*/ 87 w 136"/>
                <a:gd name="T73" fmla="*/ 89 h 89"/>
                <a:gd name="T74" fmla="*/ 89 w 136"/>
                <a:gd name="T75" fmla="*/ 89 h 89"/>
                <a:gd name="T76" fmla="*/ 90 w 136"/>
                <a:gd name="T77" fmla="*/ 89 h 89"/>
                <a:gd name="T78" fmla="*/ 91 w 136"/>
                <a:gd name="T79" fmla="*/ 88 h 89"/>
                <a:gd name="T80" fmla="*/ 92 w 136"/>
                <a:gd name="T81" fmla="*/ 88 h 89"/>
                <a:gd name="T82" fmla="*/ 93 w 136"/>
                <a:gd name="T83" fmla="*/ 88 h 89"/>
                <a:gd name="T84" fmla="*/ 94 w 136"/>
                <a:gd name="T85" fmla="*/ 88 h 89"/>
                <a:gd name="T86" fmla="*/ 95 w 136"/>
                <a:gd name="T87" fmla="*/ 88 h 89"/>
                <a:gd name="T88" fmla="*/ 95 w 136"/>
                <a:gd name="T89" fmla="*/ 87 h 89"/>
                <a:gd name="T90" fmla="*/ 96 w 136"/>
                <a:gd name="T91" fmla="*/ 87 h 89"/>
                <a:gd name="T92" fmla="*/ 136 w 136"/>
                <a:gd name="T93" fmla="*/ 2 h 89"/>
                <a:gd name="T94" fmla="*/ 43 w 136"/>
                <a:gd name="T95" fmla="*/ 63 h 89"/>
                <a:gd name="T96" fmla="*/ 43 w 136"/>
                <a:gd name="T97" fmla="*/ 52 h 89"/>
                <a:gd name="T98" fmla="*/ 43 w 136"/>
                <a:gd name="T99" fmla="*/ 6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89">
                  <a:moveTo>
                    <a:pt x="136" y="2"/>
                  </a:moveTo>
                  <a:cubicBezTo>
                    <a:pt x="136" y="1"/>
                    <a:pt x="134" y="0"/>
                    <a:pt x="129" y="0"/>
                  </a:cubicBezTo>
                  <a:cubicBezTo>
                    <a:pt x="96" y="19"/>
                    <a:pt x="96" y="19"/>
                    <a:pt x="96" y="19"/>
                  </a:cubicBezTo>
                  <a:cubicBezTo>
                    <a:pt x="96" y="19"/>
                    <a:pt x="96" y="19"/>
                    <a:pt x="95" y="19"/>
                  </a:cubicBezTo>
                  <a:cubicBezTo>
                    <a:pt x="95" y="20"/>
                    <a:pt x="95" y="20"/>
                    <a:pt x="95" y="20"/>
                  </a:cubicBezTo>
                  <a:cubicBezTo>
                    <a:pt x="95" y="20"/>
                    <a:pt x="95" y="20"/>
                    <a:pt x="95" y="20"/>
                  </a:cubicBezTo>
                  <a:cubicBezTo>
                    <a:pt x="95" y="20"/>
                    <a:pt x="95" y="20"/>
                    <a:pt x="95" y="20"/>
                  </a:cubicBezTo>
                  <a:cubicBezTo>
                    <a:pt x="94" y="20"/>
                    <a:pt x="94" y="20"/>
                    <a:pt x="94" y="20"/>
                  </a:cubicBezTo>
                  <a:cubicBezTo>
                    <a:pt x="94" y="20"/>
                    <a:pt x="94" y="20"/>
                    <a:pt x="94" y="20"/>
                  </a:cubicBezTo>
                  <a:cubicBezTo>
                    <a:pt x="93" y="20"/>
                    <a:pt x="93" y="20"/>
                    <a:pt x="93" y="20"/>
                  </a:cubicBezTo>
                  <a:cubicBezTo>
                    <a:pt x="93" y="20"/>
                    <a:pt x="93" y="20"/>
                    <a:pt x="93" y="20"/>
                  </a:cubicBezTo>
                  <a:cubicBezTo>
                    <a:pt x="93" y="20"/>
                    <a:pt x="92" y="20"/>
                    <a:pt x="92" y="20"/>
                  </a:cubicBezTo>
                  <a:cubicBezTo>
                    <a:pt x="92" y="20"/>
                    <a:pt x="92" y="20"/>
                    <a:pt x="92" y="20"/>
                  </a:cubicBezTo>
                  <a:cubicBezTo>
                    <a:pt x="92" y="20"/>
                    <a:pt x="91" y="20"/>
                    <a:pt x="91" y="21"/>
                  </a:cubicBezTo>
                  <a:cubicBezTo>
                    <a:pt x="91" y="21"/>
                    <a:pt x="91" y="21"/>
                    <a:pt x="91" y="21"/>
                  </a:cubicBezTo>
                  <a:cubicBezTo>
                    <a:pt x="90" y="21"/>
                    <a:pt x="90" y="21"/>
                    <a:pt x="90" y="21"/>
                  </a:cubicBezTo>
                  <a:cubicBezTo>
                    <a:pt x="90" y="21"/>
                    <a:pt x="90" y="21"/>
                    <a:pt x="89" y="21"/>
                  </a:cubicBezTo>
                  <a:cubicBezTo>
                    <a:pt x="89" y="21"/>
                    <a:pt x="89" y="21"/>
                    <a:pt x="89" y="21"/>
                  </a:cubicBezTo>
                  <a:cubicBezTo>
                    <a:pt x="88" y="21"/>
                    <a:pt x="88" y="21"/>
                    <a:pt x="87" y="21"/>
                  </a:cubicBezTo>
                  <a:cubicBezTo>
                    <a:pt x="87" y="21"/>
                    <a:pt x="87" y="21"/>
                    <a:pt x="87" y="21"/>
                  </a:cubicBezTo>
                  <a:cubicBezTo>
                    <a:pt x="86" y="21"/>
                    <a:pt x="86" y="21"/>
                    <a:pt x="85" y="21"/>
                  </a:cubicBezTo>
                  <a:cubicBezTo>
                    <a:pt x="85" y="21"/>
                    <a:pt x="84" y="21"/>
                    <a:pt x="84" y="21"/>
                  </a:cubicBezTo>
                  <a:cubicBezTo>
                    <a:pt x="84" y="21"/>
                    <a:pt x="84" y="21"/>
                    <a:pt x="84" y="21"/>
                  </a:cubicBezTo>
                  <a:cubicBezTo>
                    <a:pt x="83" y="21"/>
                    <a:pt x="83" y="21"/>
                    <a:pt x="82" y="21"/>
                  </a:cubicBezTo>
                  <a:cubicBezTo>
                    <a:pt x="82" y="21"/>
                    <a:pt x="82" y="21"/>
                    <a:pt x="82" y="21"/>
                  </a:cubicBezTo>
                  <a:cubicBezTo>
                    <a:pt x="82" y="21"/>
                    <a:pt x="81" y="21"/>
                    <a:pt x="81" y="21"/>
                  </a:cubicBezTo>
                  <a:cubicBezTo>
                    <a:pt x="81" y="21"/>
                    <a:pt x="81" y="21"/>
                    <a:pt x="81" y="21"/>
                  </a:cubicBezTo>
                  <a:cubicBezTo>
                    <a:pt x="80" y="21"/>
                    <a:pt x="80" y="21"/>
                    <a:pt x="80" y="21"/>
                  </a:cubicBezTo>
                  <a:cubicBezTo>
                    <a:pt x="80" y="21"/>
                    <a:pt x="79" y="21"/>
                    <a:pt x="79" y="21"/>
                  </a:cubicBezTo>
                  <a:cubicBezTo>
                    <a:pt x="79" y="21"/>
                    <a:pt x="79" y="21"/>
                    <a:pt x="78" y="21"/>
                  </a:cubicBezTo>
                  <a:cubicBezTo>
                    <a:pt x="78" y="21"/>
                    <a:pt x="78" y="21"/>
                    <a:pt x="78" y="21"/>
                  </a:cubicBezTo>
                  <a:cubicBezTo>
                    <a:pt x="77" y="21"/>
                    <a:pt x="77" y="21"/>
                    <a:pt x="77" y="21"/>
                  </a:cubicBezTo>
                  <a:cubicBezTo>
                    <a:pt x="8" y="16"/>
                    <a:pt x="8" y="16"/>
                    <a:pt x="8" y="16"/>
                  </a:cubicBezTo>
                  <a:cubicBezTo>
                    <a:pt x="8" y="15"/>
                    <a:pt x="8" y="15"/>
                    <a:pt x="7" y="15"/>
                  </a:cubicBezTo>
                  <a:cubicBezTo>
                    <a:pt x="7" y="15"/>
                    <a:pt x="7" y="15"/>
                    <a:pt x="7" y="15"/>
                  </a:cubicBezTo>
                  <a:cubicBezTo>
                    <a:pt x="7" y="15"/>
                    <a:pt x="7" y="15"/>
                    <a:pt x="6" y="15"/>
                  </a:cubicBezTo>
                  <a:cubicBezTo>
                    <a:pt x="6" y="15"/>
                    <a:pt x="6" y="15"/>
                    <a:pt x="6" y="15"/>
                  </a:cubicBezTo>
                  <a:cubicBezTo>
                    <a:pt x="6" y="15"/>
                    <a:pt x="6" y="15"/>
                    <a:pt x="5" y="15"/>
                  </a:cubicBezTo>
                  <a:cubicBezTo>
                    <a:pt x="5" y="15"/>
                    <a:pt x="5" y="15"/>
                    <a:pt x="5" y="15"/>
                  </a:cubicBezTo>
                  <a:cubicBezTo>
                    <a:pt x="5" y="15"/>
                    <a:pt x="5" y="15"/>
                    <a:pt x="5" y="15"/>
                  </a:cubicBezTo>
                  <a:cubicBezTo>
                    <a:pt x="0" y="18"/>
                    <a:pt x="0" y="18"/>
                    <a:pt x="0" y="18"/>
                  </a:cubicBezTo>
                  <a:cubicBezTo>
                    <a:pt x="1" y="79"/>
                    <a:pt x="1" y="79"/>
                    <a:pt x="1" y="79"/>
                  </a:cubicBezTo>
                  <a:cubicBezTo>
                    <a:pt x="1" y="79"/>
                    <a:pt x="2" y="79"/>
                    <a:pt x="2" y="79"/>
                  </a:cubicBezTo>
                  <a:cubicBezTo>
                    <a:pt x="2" y="79"/>
                    <a:pt x="2" y="79"/>
                    <a:pt x="2" y="79"/>
                  </a:cubicBezTo>
                  <a:cubicBezTo>
                    <a:pt x="2" y="79"/>
                    <a:pt x="2" y="79"/>
                    <a:pt x="2" y="79"/>
                  </a:cubicBezTo>
                  <a:cubicBezTo>
                    <a:pt x="2" y="80"/>
                    <a:pt x="2" y="80"/>
                    <a:pt x="3" y="80"/>
                  </a:cubicBezTo>
                  <a:cubicBezTo>
                    <a:pt x="3" y="80"/>
                    <a:pt x="3" y="80"/>
                    <a:pt x="3" y="80"/>
                  </a:cubicBezTo>
                  <a:cubicBezTo>
                    <a:pt x="3" y="80"/>
                    <a:pt x="3" y="80"/>
                    <a:pt x="3" y="80"/>
                  </a:cubicBezTo>
                  <a:cubicBezTo>
                    <a:pt x="4" y="80"/>
                    <a:pt x="4" y="80"/>
                    <a:pt x="4" y="80"/>
                  </a:cubicBezTo>
                  <a:cubicBezTo>
                    <a:pt x="4" y="80"/>
                    <a:pt x="4" y="80"/>
                    <a:pt x="4" y="80"/>
                  </a:cubicBezTo>
                  <a:cubicBezTo>
                    <a:pt x="4" y="80"/>
                    <a:pt x="5" y="80"/>
                    <a:pt x="5" y="80"/>
                  </a:cubicBezTo>
                  <a:cubicBezTo>
                    <a:pt x="5" y="80"/>
                    <a:pt x="5" y="80"/>
                    <a:pt x="5" y="80"/>
                  </a:cubicBezTo>
                  <a:cubicBezTo>
                    <a:pt x="5" y="80"/>
                    <a:pt x="5" y="80"/>
                    <a:pt x="5" y="80"/>
                  </a:cubicBezTo>
                  <a:cubicBezTo>
                    <a:pt x="6" y="80"/>
                    <a:pt x="6" y="80"/>
                    <a:pt x="6" y="80"/>
                  </a:cubicBezTo>
                  <a:cubicBezTo>
                    <a:pt x="6" y="80"/>
                    <a:pt x="6" y="80"/>
                    <a:pt x="6" y="80"/>
                  </a:cubicBezTo>
                  <a:cubicBezTo>
                    <a:pt x="7" y="80"/>
                    <a:pt x="7" y="80"/>
                    <a:pt x="7" y="80"/>
                  </a:cubicBezTo>
                  <a:cubicBezTo>
                    <a:pt x="7" y="80"/>
                    <a:pt x="7" y="80"/>
                    <a:pt x="7" y="80"/>
                  </a:cubicBezTo>
                  <a:cubicBezTo>
                    <a:pt x="7" y="80"/>
                    <a:pt x="8" y="80"/>
                    <a:pt x="8" y="80"/>
                  </a:cubicBezTo>
                  <a:cubicBezTo>
                    <a:pt x="8" y="80"/>
                    <a:pt x="8" y="80"/>
                    <a:pt x="8" y="80"/>
                  </a:cubicBezTo>
                  <a:cubicBezTo>
                    <a:pt x="8" y="80"/>
                    <a:pt x="8" y="81"/>
                    <a:pt x="8" y="81"/>
                  </a:cubicBezTo>
                  <a:cubicBezTo>
                    <a:pt x="9" y="81"/>
                    <a:pt x="9" y="81"/>
                    <a:pt x="9" y="81"/>
                  </a:cubicBezTo>
                  <a:cubicBezTo>
                    <a:pt x="77" y="89"/>
                    <a:pt x="77" y="89"/>
                    <a:pt x="77" y="89"/>
                  </a:cubicBezTo>
                  <a:cubicBezTo>
                    <a:pt x="77" y="89"/>
                    <a:pt x="77" y="89"/>
                    <a:pt x="78" y="89"/>
                  </a:cubicBezTo>
                  <a:cubicBezTo>
                    <a:pt x="78" y="89"/>
                    <a:pt x="78" y="89"/>
                    <a:pt x="78" y="89"/>
                  </a:cubicBezTo>
                  <a:cubicBezTo>
                    <a:pt x="79" y="89"/>
                    <a:pt x="79" y="89"/>
                    <a:pt x="79" y="89"/>
                  </a:cubicBezTo>
                  <a:cubicBezTo>
                    <a:pt x="79" y="89"/>
                    <a:pt x="80" y="89"/>
                    <a:pt x="80" y="89"/>
                  </a:cubicBezTo>
                  <a:cubicBezTo>
                    <a:pt x="80" y="89"/>
                    <a:pt x="80" y="89"/>
                    <a:pt x="81" y="89"/>
                  </a:cubicBezTo>
                  <a:cubicBezTo>
                    <a:pt x="81" y="89"/>
                    <a:pt x="81" y="89"/>
                    <a:pt x="81" y="89"/>
                  </a:cubicBezTo>
                  <a:cubicBezTo>
                    <a:pt x="81" y="89"/>
                    <a:pt x="82" y="89"/>
                    <a:pt x="82" y="89"/>
                  </a:cubicBezTo>
                  <a:cubicBezTo>
                    <a:pt x="82" y="89"/>
                    <a:pt x="82" y="89"/>
                    <a:pt x="82" y="89"/>
                  </a:cubicBezTo>
                  <a:cubicBezTo>
                    <a:pt x="83" y="89"/>
                    <a:pt x="83" y="89"/>
                    <a:pt x="84" y="89"/>
                  </a:cubicBezTo>
                  <a:cubicBezTo>
                    <a:pt x="84" y="89"/>
                    <a:pt x="84" y="89"/>
                    <a:pt x="84" y="89"/>
                  </a:cubicBezTo>
                  <a:cubicBezTo>
                    <a:pt x="84" y="89"/>
                    <a:pt x="85" y="89"/>
                    <a:pt x="85" y="89"/>
                  </a:cubicBezTo>
                  <a:cubicBezTo>
                    <a:pt x="86" y="89"/>
                    <a:pt x="86" y="89"/>
                    <a:pt x="87" y="89"/>
                  </a:cubicBezTo>
                  <a:cubicBezTo>
                    <a:pt x="87" y="89"/>
                    <a:pt x="87" y="89"/>
                    <a:pt x="87" y="89"/>
                  </a:cubicBezTo>
                  <a:cubicBezTo>
                    <a:pt x="88" y="89"/>
                    <a:pt x="88" y="89"/>
                    <a:pt x="89" y="89"/>
                  </a:cubicBezTo>
                  <a:cubicBezTo>
                    <a:pt x="89" y="89"/>
                    <a:pt x="89" y="89"/>
                    <a:pt x="89" y="89"/>
                  </a:cubicBezTo>
                  <a:cubicBezTo>
                    <a:pt x="90" y="89"/>
                    <a:pt x="90" y="89"/>
                    <a:pt x="90" y="89"/>
                  </a:cubicBezTo>
                  <a:cubicBezTo>
                    <a:pt x="90" y="89"/>
                    <a:pt x="90" y="88"/>
                    <a:pt x="91" y="88"/>
                  </a:cubicBezTo>
                  <a:cubicBezTo>
                    <a:pt x="91" y="88"/>
                    <a:pt x="91" y="88"/>
                    <a:pt x="91" y="88"/>
                  </a:cubicBezTo>
                  <a:cubicBezTo>
                    <a:pt x="92" y="88"/>
                    <a:pt x="92" y="88"/>
                    <a:pt x="92" y="88"/>
                  </a:cubicBezTo>
                  <a:cubicBezTo>
                    <a:pt x="92" y="88"/>
                    <a:pt x="92" y="88"/>
                    <a:pt x="92" y="88"/>
                  </a:cubicBezTo>
                  <a:cubicBezTo>
                    <a:pt x="92" y="88"/>
                    <a:pt x="93" y="88"/>
                    <a:pt x="93" y="88"/>
                  </a:cubicBezTo>
                  <a:cubicBezTo>
                    <a:pt x="93" y="88"/>
                    <a:pt x="93" y="88"/>
                    <a:pt x="93" y="88"/>
                  </a:cubicBezTo>
                  <a:cubicBezTo>
                    <a:pt x="93" y="88"/>
                    <a:pt x="93" y="88"/>
                    <a:pt x="93" y="88"/>
                  </a:cubicBezTo>
                  <a:cubicBezTo>
                    <a:pt x="93" y="88"/>
                    <a:pt x="93" y="88"/>
                    <a:pt x="94" y="88"/>
                  </a:cubicBezTo>
                  <a:cubicBezTo>
                    <a:pt x="94" y="88"/>
                    <a:pt x="94" y="88"/>
                    <a:pt x="94" y="88"/>
                  </a:cubicBezTo>
                  <a:cubicBezTo>
                    <a:pt x="94" y="88"/>
                    <a:pt x="94" y="88"/>
                    <a:pt x="95" y="88"/>
                  </a:cubicBezTo>
                  <a:cubicBezTo>
                    <a:pt x="95" y="88"/>
                    <a:pt x="95" y="88"/>
                    <a:pt x="95" y="88"/>
                  </a:cubicBezTo>
                  <a:cubicBezTo>
                    <a:pt x="95" y="88"/>
                    <a:pt x="95" y="87"/>
                    <a:pt x="95" y="87"/>
                  </a:cubicBezTo>
                  <a:cubicBezTo>
                    <a:pt x="95" y="87"/>
                    <a:pt x="95" y="87"/>
                    <a:pt x="95" y="87"/>
                  </a:cubicBezTo>
                  <a:cubicBezTo>
                    <a:pt x="96" y="87"/>
                    <a:pt x="96" y="87"/>
                    <a:pt x="96" y="87"/>
                  </a:cubicBezTo>
                  <a:cubicBezTo>
                    <a:pt x="135" y="57"/>
                    <a:pt x="135" y="57"/>
                    <a:pt x="135" y="57"/>
                  </a:cubicBezTo>
                  <a:cubicBezTo>
                    <a:pt x="135" y="57"/>
                    <a:pt x="136" y="23"/>
                    <a:pt x="136" y="2"/>
                  </a:cubicBezTo>
                  <a:cubicBezTo>
                    <a:pt x="136" y="2"/>
                    <a:pt x="136" y="2"/>
                    <a:pt x="136" y="2"/>
                  </a:cubicBezTo>
                  <a:close/>
                  <a:moveTo>
                    <a:pt x="43" y="63"/>
                  </a:moveTo>
                  <a:cubicBezTo>
                    <a:pt x="40" y="63"/>
                    <a:pt x="38" y="60"/>
                    <a:pt x="38" y="57"/>
                  </a:cubicBezTo>
                  <a:cubicBezTo>
                    <a:pt x="38" y="54"/>
                    <a:pt x="40" y="52"/>
                    <a:pt x="43" y="52"/>
                  </a:cubicBezTo>
                  <a:cubicBezTo>
                    <a:pt x="46" y="52"/>
                    <a:pt x="48" y="54"/>
                    <a:pt x="48" y="57"/>
                  </a:cubicBezTo>
                  <a:cubicBezTo>
                    <a:pt x="48" y="60"/>
                    <a:pt x="46" y="63"/>
                    <a:pt x="4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607"/>
            <p:cNvSpPr>
              <a:spLocks/>
            </p:cNvSpPr>
            <p:nvPr/>
          </p:nvSpPr>
          <p:spPr bwMode="auto">
            <a:xfrm>
              <a:off x="5387975" y="4660900"/>
              <a:ext cx="131762" cy="44450"/>
            </a:xfrm>
            <a:custGeom>
              <a:avLst/>
              <a:gdLst>
                <a:gd name="T0" fmla="*/ 1 w 136"/>
                <a:gd name="T1" fmla="*/ 39 h 46"/>
                <a:gd name="T2" fmla="*/ 2 w 136"/>
                <a:gd name="T3" fmla="*/ 39 h 46"/>
                <a:gd name="T4" fmla="*/ 3 w 136"/>
                <a:gd name="T5" fmla="*/ 39 h 46"/>
                <a:gd name="T6" fmla="*/ 4 w 136"/>
                <a:gd name="T7" fmla="*/ 39 h 46"/>
                <a:gd name="T8" fmla="*/ 5 w 136"/>
                <a:gd name="T9" fmla="*/ 39 h 46"/>
                <a:gd name="T10" fmla="*/ 5 w 136"/>
                <a:gd name="T11" fmla="*/ 40 h 46"/>
                <a:gd name="T12" fmla="*/ 6 w 136"/>
                <a:gd name="T13" fmla="*/ 40 h 46"/>
                <a:gd name="T14" fmla="*/ 7 w 136"/>
                <a:gd name="T15" fmla="*/ 40 h 46"/>
                <a:gd name="T16" fmla="*/ 77 w 136"/>
                <a:gd name="T17" fmla="*/ 45 h 46"/>
                <a:gd name="T18" fmla="*/ 78 w 136"/>
                <a:gd name="T19" fmla="*/ 45 h 46"/>
                <a:gd name="T20" fmla="*/ 80 w 136"/>
                <a:gd name="T21" fmla="*/ 45 h 46"/>
                <a:gd name="T22" fmla="*/ 81 w 136"/>
                <a:gd name="T23" fmla="*/ 46 h 46"/>
                <a:gd name="T24" fmla="*/ 82 w 136"/>
                <a:gd name="T25" fmla="*/ 46 h 46"/>
                <a:gd name="T26" fmla="*/ 84 w 136"/>
                <a:gd name="T27" fmla="*/ 45 h 46"/>
                <a:gd name="T28" fmla="*/ 87 w 136"/>
                <a:gd name="T29" fmla="*/ 45 h 46"/>
                <a:gd name="T30" fmla="*/ 89 w 136"/>
                <a:gd name="T31" fmla="*/ 45 h 46"/>
                <a:gd name="T32" fmla="*/ 90 w 136"/>
                <a:gd name="T33" fmla="*/ 45 h 46"/>
                <a:gd name="T34" fmla="*/ 91 w 136"/>
                <a:gd name="T35" fmla="*/ 45 h 46"/>
                <a:gd name="T36" fmla="*/ 92 w 136"/>
                <a:gd name="T37" fmla="*/ 45 h 46"/>
                <a:gd name="T38" fmla="*/ 93 w 136"/>
                <a:gd name="T39" fmla="*/ 45 h 46"/>
                <a:gd name="T40" fmla="*/ 94 w 136"/>
                <a:gd name="T41" fmla="*/ 44 h 46"/>
                <a:gd name="T42" fmla="*/ 95 w 136"/>
                <a:gd name="T43" fmla="*/ 44 h 46"/>
                <a:gd name="T44" fmla="*/ 95 w 136"/>
                <a:gd name="T45" fmla="*/ 44 h 46"/>
                <a:gd name="T46" fmla="*/ 135 w 136"/>
                <a:gd name="T47" fmla="*/ 21 h 46"/>
                <a:gd name="T48" fmla="*/ 135 w 136"/>
                <a:gd name="T49" fmla="*/ 21 h 46"/>
                <a:gd name="T50" fmla="*/ 135 w 136"/>
                <a:gd name="T51" fmla="*/ 21 h 46"/>
                <a:gd name="T52" fmla="*/ 136 w 136"/>
                <a:gd name="T53" fmla="*/ 20 h 46"/>
                <a:gd name="T54" fmla="*/ 136 w 136"/>
                <a:gd name="T55" fmla="*/ 3 h 46"/>
                <a:gd name="T56" fmla="*/ 136 w 136"/>
                <a:gd name="T57" fmla="*/ 3 h 46"/>
                <a:gd name="T58" fmla="*/ 96 w 136"/>
                <a:gd name="T59" fmla="*/ 19 h 46"/>
                <a:gd name="T60" fmla="*/ 95 w 136"/>
                <a:gd name="T61" fmla="*/ 19 h 46"/>
                <a:gd name="T62" fmla="*/ 95 w 136"/>
                <a:gd name="T63" fmla="*/ 19 h 46"/>
                <a:gd name="T64" fmla="*/ 94 w 136"/>
                <a:gd name="T65" fmla="*/ 20 h 46"/>
                <a:gd name="T66" fmla="*/ 93 w 136"/>
                <a:gd name="T67" fmla="*/ 20 h 46"/>
                <a:gd name="T68" fmla="*/ 92 w 136"/>
                <a:gd name="T69" fmla="*/ 20 h 46"/>
                <a:gd name="T70" fmla="*/ 91 w 136"/>
                <a:gd name="T71" fmla="*/ 20 h 46"/>
                <a:gd name="T72" fmla="*/ 89 w 136"/>
                <a:gd name="T73" fmla="*/ 20 h 46"/>
                <a:gd name="T74" fmla="*/ 87 w 136"/>
                <a:gd name="T75" fmla="*/ 21 h 46"/>
                <a:gd name="T76" fmla="*/ 85 w 136"/>
                <a:gd name="T77" fmla="*/ 21 h 46"/>
                <a:gd name="T78" fmla="*/ 84 w 136"/>
                <a:gd name="T79" fmla="*/ 21 h 46"/>
                <a:gd name="T80" fmla="*/ 82 w 136"/>
                <a:gd name="T81" fmla="*/ 21 h 46"/>
                <a:gd name="T82" fmla="*/ 81 w 136"/>
                <a:gd name="T83" fmla="*/ 21 h 46"/>
                <a:gd name="T84" fmla="*/ 79 w 136"/>
                <a:gd name="T85" fmla="*/ 21 h 46"/>
                <a:gd name="T86" fmla="*/ 78 w 136"/>
                <a:gd name="T87" fmla="*/ 21 h 46"/>
                <a:gd name="T88" fmla="*/ 8 w 136"/>
                <a:gd name="T89" fmla="*/ 15 h 46"/>
                <a:gd name="T90" fmla="*/ 7 w 136"/>
                <a:gd name="T91" fmla="*/ 15 h 46"/>
                <a:gd name="T92" fmla="*/ 6 w 136"/>
                <a:gd name="T93" fmla="*/ 15 h 46"/>
                <a:gd name="T94" fmla="*/ 5 w 136"/>
                <a:gd name="T95" fmla="*/ 15 h 46"/>
                <a:gd name="T96" fmla="*/ 0 w 136"/>
                <a:gd name="T97" fmla="*/ 17 h 46"/>
                <a:gd name="T98" fmla="*/ 1 w 136"/>
                <a:gd name="T9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46">
                  <a:moveTo>
                    <a:pt x="1" y="39"/>
                  </a:moveTo>
                  <a:cubicBezTo>
                    <a:pt x="1" y="39"/>
                    <a:pt x="1" y="39"/>
                    <a:pt x="1" y="39"/>
                  </a:cubicBezTo>
                  <a:cubicBezTo>
                    <a:pt x="1" y="39"/>
                    <a:pt x="2" y="39"/>
                    <a:pt x="2" y="39"/>
                  </a:cubicBezTo>
                  <a:cubicBezTo>
                    <a:pt x="2" y="39"/>
                    <a:pt x="2" y="39"/>
                    <a:pt x="2" y="39"/>
                  </a:cubicBezTo>
                  <a:cubicBezTo>
                    <a:pt x="2" y="39"/>
                    <a:pt x="2" y="39"/>
                    <a:pt x="2" y="39"/>
                  </a:cubicBezTo>
                  <a:cubicBezTo>
                    <a:pt x="3" y="39"/>
                    <a:pt x="3" y="39"/>
                    <a:pt x="3" y="39"/>
                  </a:cubicBezTo>
                  <a:cubicBezTo>
                    <a:pt x="3" y="39"/>
                    <a:pt x="3" y="39"/>
                    <a:pt x="3" y="39"/>
                  </a:cubicBezTo>
                  <a:cubicBezTo>
                    <a:pt x="4" y="39"/>
                    <a:pt x="4" y="39"/>
                    <a:pt x="4" y="39"/>
                  </a:cubicBezTo>
                  <a:cubicBezTo>
                    <a:pt x="4" y="39"/>
                    <a:pt x="4" y="39"/>
                    <a:pt x="4" y="39"/>
                  </a:cubicBezTo>
                  <a:cubicBezTo>
                    <a:pt x="4" y="39"/>
                    <a:pt x="4" y="39"/>
                    <a:pt x="5" y="39"/>
                  </a:cubicBezTo>
                  <a:cubicBezTo>
                    <a:pt x="5" y="39"/>
                    <a:pt x="5" y="40"/>
                    <a:pt x="5" y="40"/>
                  </a:cubicBezTo>
                  <a:cubicBezTo>
                    <a:pt x="5" y="40"/>
                    <a:pt x="5" y="40"/>
                    <a:pt x="5" y="40"/>
                  </a:cubicBezTo>
                  <a:cubicBezTo>
                    <a:pt x="6" y="40"/>
                    <a:pt x="6" y="40"/>
                    <a:pt x="6" y="40"/>
                  </a:cubicBezTo>
                  <a:cubicBezTo>
                    <a:pt x="6" y="40"/>
                    <a:pt x="6" y="40"/>
                    <a:pt x="6" y="40"/>
                  </a:cubicBezTo>
                  <a:cubicBezTo>
                    <a:pt x="7" y="40"/>
                    <a:pt x="7" y="40"/>
                    <a:pt x="7" y="40"/>
                  </a:cubicBezTo>
                  <a:cubicBezTo>
                    <a:pt x="7" y="40"/>
                    <a:pt x="7" y="40"/>
                    <a:pt x="7" y="40"/>
                  </a:cubicBezTo>
                  <a:cubicBezTo>
                    <a:pt x="8" y="40"/>
                    <a:pt x="8" y="40"/>
                    <a:pt x="8" y="40"/>
                  </a:cubicBezTo>
                  <a:cubicBezTo>
                    <a:pt x="77" y="45"/>
                    <a:pt x="77" y="45"/>
                    <a:pt x="77" y="45"/>
                  </a:cubicBezTo>
                  <a:cubicBezTo>
                    <a:pt x="77" y="45"/>
                    <a:pt x="77" y="45"/>
                    <a:pt x="78" y="45"/>
                  </a:cubicBezTo>
                  <a:cubicBezTo>
                    <a:pt x="78" y="45"/>
                    <a:pt x="78" y="45"/>
                    <a:pt x="78" y="45"/>
                  </a:cubicBezTo>
                  <a:cubicBezTo>
                    <a:pt x="79" y="45"/>
                    <a:pt x="79" y="45"/>
                    <a:pt x="79" y="45"/>
                  </a:cubicBezTo>
                  <a:cubicBezTo>
                    <a:pt x="79" y="45"/>
                    <a:pt x="80" y="45"/>
                    <a:pt x="80" y="45"/>
                  </a:cubicBezTo>
                  <a:cubicBezTo>
                    <a:pt x="80" y="45"/>
                    <a:pt x="80" y="45"/>
                    <a:pt x="81" y="46"/>
                  </a:cubicBezTo>
                  <a:cubicBezTo>
                    <a:pt x="81" y="46"/>
                    <a:pt x="81" y="46"/>
                    <a:pt x="81" y="46"/>
                  </a:cubicBezTo>
                  <a:cubicBezTo>
                    <a:pt x="81" y="46"/>
                    <a:pt x="82" y="46"/>
                    <a:pt x="82" y="46"/>
                  </a:cubicBezTo>
                  <a:cubicBezTo>
                    <a:pt x="82" y="46"/>
                    <a:pt x="82" y="46"/>
                    <a:pt x="82" y="46"/>
                  </a:cubicBezTo>
                  <a:cubicBezTo>
                    <a:pt x="83" y="46"/>
                    <a:pt x="83" y="46"/>
                    <a:pt x="84" y="45"/>
                  </a:cubicBezTo>
                  <a:cubicBezTo>
                    <a:pt x="84" y="45"/>
                    <a:pt x="84" y="45"/>
                    <a:pt x="84" y="45"/>
                  </a:cubicBezTo>
                  <a:cubicBezTo>
                    <a:pt x="84" y="45"/>
                    <a:pt x="85" y="45"/>
                    <a:pt x="85" y="45"/>
                  </a:cubicBezTo>
                  <a:cubicBezTo>
                    <a:pt x="86" y="45"/>
                    <a:pt x="86" y="45"/>
                    <a:pt x="87" y="45"/>
                  </a:cubicBezTo>
                  <a:cubicBezTo>
                    <a:pt x="87" y="45"/>
                    <a:pt x="87" y="45"/>
                    <a:pt x="87" y="45"/>
                  </a:cubicBezTo>
                  <a:cubicBezTo>
                    <a:pt x="88" y="45"/>
                    <a:pt x="88" y="45"/>
                    <a:pt x="89" y="45"/>
                  </a:cubicBezTo>
                  <a:cubicBezTo>
                    <a:pt x="89" y="45"/>
                    <a:pt x="89" y="45"/>
                    <a:pt x="89" y="45"/>
                  </a:cubicBezTo>
                  <a:cubicBezTo>
                    <a:pt x="90" y="45"/>
                    <a:pt x="90" y="45"/>
                    <a:pt x="90" y="45"/>
                  </a:cubicBezTo>
                  <a:cubicBezTo>
                    <a:pt x="90" y="45"/>
                    <a:pt x="90" y="45"/>
                    <a:pt x="91" y="45"/>
                  </a:cubicBezTo>
                  <a:cubicBezTo>
                    <a:pt x="91" y="45"/>
                    <a:pt x="91" y="45"/>
                    <a:pt x="91" y="45"/>
                  </a:cubicBezTo>
                  <a:cubicBezTo>
                    <a:pt x="91" y="45"/>
                    <a:pt x="92" y="45"/>
                    <a:pt x="92" y="45"/>
                  </a:cubicBezTo>
                  <a:cubicBezTo>
                    <a:pt x="92" y="45"/>
                    <a:pt x="92" y="45"/>
                    <a:pt x="92" y="45"/>
                  </a:cubicBezTo>
                  <a:cubicBezTo>
                    <a:pt x="92" y="45"/>
                    <a:pt x="93" y="45"/>
                    <a:pt x="93" y="45"/>
                  </a:cubicBezTo>
                  <a:cubicBezTo>
                    <a:pt x="93" y="45"/>
                    <a:pt x="93" y="45"/>
                    <a:pt x="93" y="45"/>
                  </a:cubicBezTo>
                  <a:cubicBezTo>
                    <a:pt x="93" y="45"/>
                    <a:pt x="93" y="44"/>
                    <a:pt x="94" y="44"/>
                  </a:cubicBezTo>
                  <a:cubicBezTo>
                    <a:pt x="94" y="44"/>
                    <a:pt x="94" y="44"/>
                    <a:pt x="94" y="44"/>
                  </a:cubicBezTo>
                  <a:cubicBezTo>
                    <a:pt x="94" y="44"/>
                    <a:pt x="94" y="44"/>
                    <a:pt x="95" y="44"/>
                  </a:cubicBezTo>
                  <a:cubicBezTo>
                    <a:pt x="95" y="44"/>
                    <a:pt x="95" y="44"/>
                    <a:pt x="95" y="44"/>
                  </a:cubicBezTo>
                  <a:cubicBezTo>
                    <a:pt x="95" y="44"/>
                    <a:pt x="95" y="44"/>
                    <a:pt x="95" y="44"/>
                  </a:cubicBezTo>
                  <a:cubicBezTo>
                    <a:pt x="95" y="44"/>
                    <a:pt x="95" y="44"/>
                    <a:pt x="95" y="44"/>
                  </a:cubicBezTo>
                  <a:cubicBezTo>
                    <a:pt x="96" y="44"/>
                    <a:pt x="96" y="44"/>
                    <a:pt x="96" y="44"/>
                  </a:cubicBezTo>
                  <a:cubicBezTo>
                    <a:pt x="135" y="21"/>
                    <a:pt x="135" y="21"/>
                    <a:pt x="135" y="21"/>
                  </a:cubicBezTo>
                  <a:cubicBezTo>
                    <a:pt x="135" y="21"/>
                    <a:pt x="135" y="21"/>
                    <a:pt x="135" y="21"/>
                  </a:cubicBezTo>
                  <a:cubicBezTo>
                    <a:pt x="135" y="21"/>
                    <a:pt x="135" y="21"/>
                    <a:pt x="135" y="21"/>
                  </a:cubicBezTo>
                  <a:cubicBezTo>
                    <a:pt x="135" y="21"/>
                    <a:pt x="135" y="21"/>
                    <a:pt x="135" y="21"/>
                  </a:cubicBezTo>
                  <a:cubicBezTo>
                    <a:pt x="135" y="21"/>
                    <a:pt x="135" y="21"/>
                    <a:pt x="135" y="21"/>
                  </a:cubicBezTo>
                  <a:cubicBezTo>
                    <a:pt x="136" y="21"/>
                    <a:pt x="136" y="21"/>
                    <a:pt x="136" y="20"/>
                  </a:cubicBezTo>
                  <a:cubicBezTo>
                    <a:pt x="136" y="20"/>
                    <a:pt x="136" y="20"/>
                    <a:pt x="136" y="20"/>
                  </a:cubicBezTo>
                  <a:cubicBezTo>
                    <a:pt x="136" y="20"/>
                    <a:pt x="136" y="20"/>
                    <a:pt x="136" y="20"/>
                  </a:cubicBezTo>
                  <a:cubicBezTo>
                    <a:pt x="136" y="3"/>
                    <a:pt x="136" y="3"/>
                    <a:pt x="136" y="3"/>
                  </a:cubicBezTo>
                  <a:cubicBezTo>
                    <a:pt x="136" y="3"/>
                    <a:pt x="136" y="3"/>
                    <a:pt x="136" y="3"/>
                  </a:cubicBezTo>
                  <a:cubicBezTo>
                    <a:pt x="136" y="3"/>
                    <a:pt x="136" y="3"/>
                    <a:pt x="136" y="3"/>
                  </a:cubicBezTo>
                  <a:cubicBezTo>
                    <a:pt x="136" y="2"/>
                    <a:pt x="134" y="1"/>
                    <a:pt x="129" y="0"/>
                  </a:cubicBezTo>
                  <a:cubicBezTo>
                    <a:pt x="96" y="19"/>
                    <a:pt x="96" y="19"/>
                    <a:pt x="96" y="19"/>
                  </a:cubicBezTo>
                  <a:cubicBezTo>
                    <a:pt x="96" y="19"/>
                    <a:pt x="96" y="19"/>
                    <a:pt x="95" y="19"/>
                  </a:cubicBezTo>
                  <a:cubicBezTo>
                    <a:pt x="95" y="19"/>
                    <a:pt x="95" y="19"/>
                    <a:pt x="95" y="19"/>
                  </a:cubicBezTo>
                  <a:cubicBezTo>
                    <a:pt x="95" y="19"/>
                    <a:pt x="95" y="19"/>
                    <a:pt x="95" y="19"/>
                  </a:cubicBezTo>
                  <a:cubicBezTo>
                    <a:pt x="95" y="19"/>
                    <a:pt x="95" y="19"/>
                    <a:pt x="95" y="19"/>
                  </a:cubicBezTo>
                  <a:cubicBezTo>
                    <a:pt x="94" y="19"/>
                    <a:pt x="94" y="20"/>
                    <a:pt x="94" y="20"/>
                  </a:cubicBezTo>
                  <a:cubicBezTo>
                    <a:pt x="94" y="20"/>
                    <a:pt x="94" y="20"/>
                    <a:pt x="94" y="20"/>
                  </a:cubicBezTo>
                  <a:cubicBezTo>
                    <a:pt x="93" y="20"/>
                    <a:pt x="93" y="20"/>
                    <a:pt x="93" y="20"/>
                  </a:cubicBezTo>
                  <a:cubicBezTo>
                    <a:pt x="93" y="20"/>
                    <a:pt x="93" y="20"/>
                    <a:pt x="93" y="20"/>
                  </a:cubicBezTo>
                  <a:cubicBezTo>
                    <a:pt x="93" y="20"/>
                    <a:pt x="92" y="20"/>
                    <a:pt x="92" y="20"/>
                  </a:cubicBezTo>
                  <a:cubicBezTo>
                    <a:pt x="92" y="20"/>
                    <a:pt x="92" y="20"/>
                    <a:pt x="92" y="20"/>
                  </a:cubicBezTo>
                  <a:cubicBezTo>
                    <a:pt x="92" y="20"/>
                    <a:pt x="92" y="20"/>
                    <a:pt x="91" y="20"/>
                  </a:cubicBezTo>
                  <a:cubicBezTo>
                    <a:pt x="91" y="20"/>
                    <a:pt x="91" y="20"/>
                    <a:pt x="91" y="20"/>
                  </a:cubicBezTo>
                  <a:cubicBezTo>
                    <a:pt x="90" y="20"/>
                    <a:pt x="90" y="20"/>
                    <a:pt x="90" y="20"/>
                  </a:cubicBezTo>
                  <a:cubicBezTo>
                    <a:pt x="90" y="20"/>
                    <a:pt x="90" y="20"/>
                    <a:pt x="89" y="20"/>
                  </a:cubicBezTo>
                  <a:cubicBezTo>
                    <a:pt x="89" y="20"/>
                    <a:pt x="89" y="20"/>
                    <a:pt x="89" y="20"/>
                  </a:cubicBezTo>
                  <a:cubicBezTo>
                    <a:pt x="88" y="21"/>
                    <a:pt x="88" y="21"/>
                    <a:pt x="87" y="21"/>
                  </a:cubicBezTo>
                  <a:cubicBezTo>
                    <a:pt x="87" y="21"/>
                    <a:pt x="87" y="21"/>
                    <a:pt x="87" y="21"/>
                  </a:cubicBezTo>
                  <a:cubicBezTo>
                    <a:pt x="86" y="21"/>
                    <a:pt x="86" y="21"/>
                    <a:pt x="85" y="21"/>
                  </a:cubicBezTo>
                  <a:cubicBezTo>
                    <a:pt x="85" y="21"/>
                    <a:pt x="84" y="21"/>
                    <a:pt x="84" y="21"/>
                  </a:cubicBezTo>
                  <a:cubicBezTo>
                    <a:pt x="84" y="21"/>
                    <a:pt x="84" y="21"/>
                    <a:pt x="84" y="21"/>
                  </a:cubicBezTo>
                  <a:cubicBezTo>
                    <a:pt x="83" y="21"/>
                    <a:pt x="83" y="21"/>
                    <a:pt x="82" y="21"/>
                  </a:cubicBezTo>
                  <a:cubicBezTo>
                    <a:pt x="82" y="21"/>
                    <a:pt x="82" y="21"/>
                    <a:pt x="82" y="21"/>
                  </a:cubicBezTo>
                  <a:cubicBezTo>
                    <a:pt x="82" y="21"/>
                    <a:pt x="81" y="21"/>
                    <a:pt x="81" y="21"/>
                  </a:cubicBezTo>
                  <a:cubicBezTo>
                    <a:pt x="81" y="21"/>
                    <a:pt x="81" y="21"/>
                    <a:pt x="81" y="21"/>
                  </a:cubicBezTo>
                  <a:cubicBezTo>
                    <a:pt x="80" y="21"/>
                    <a:pt x="80" y="21"/>
                    <a:pt x="80" y="21"/>
                  </a:cubicBezTo>
                  <a:cubicBezTo>
                    <a:pt x="79" y="21"/>
                    <a:pt x="79" y="21"/>
                    <a:pt x="79" y="21"/>
                  </a:cubicBezTo>
                  <a:cubicBezTo>
                    <a:pt x="79" y="21"/>
                    <a:pt x="79" y="21"/>
                    <a:pt x="78" y="21"/>
                  </a:cubicBezTo>
                  <a:cubicBezTo>
                    <a:pt x="78" y="21"/>
                    <a:pt x="78" y="21"/>
                    <a:pt x="78" y="21"/>
                  </a:cubicBezTo>
                  <a:cubicBezTo>
                    <a:pt x="78" y="21"/>
                    <a:pt x="77" y="21"/>
                    <a:pt x="77" y="21"/>
                  </a:cubicBezTo>
                  <a:cubicBezTo>
                    <a:pt x="8" y="15"/>
                    <a:pt x="8" y="15"/>
                    <a:pt x="8" y="15"/>
                  </a:cubicBezTo>
                  <a:cubicBezTo>
                    <a:pt x="8" y="15"/>
                    <a:pt x="8" y="15"/>
                    <a:pt x="7" y="15"/>
                  </a:cubicBezTo>
                  <a:cubicBezTo>
                    <a:pt x="7" y="15"/>
                    <a:pt x="7" y="15"/>
                    <a:pt x="7" y="15"/>
                  </a:cubicBezTo>
                  <a:cubicBezTo>
                    <a:pt x="7" y="15"/>
                    <a:pt x="7" y="15"/>
                    <a:pt x="6" y="15"/>
                  </a:cubicBezTo>
                  <a:cubicBezTo>
                    <a:pt x="6" y="15"/>
                    <a:pt x="6" y="15"/>
                    <a:pt x="6" y="15"/>
                  </a:cubicBezTo>
                  <a:cubicBezTo>
                    <a:pt x="6" y="15"/>
                    <a:pt x="6" y="15"/>
                    <a:pt x="5" y="15"/>
                  </a:cubicBezTo>
                  <a:cubicBezTo>
                    <a:pt x="5" y="15"/>
                    <a:pt x="5" y="15"/>
                    <a:pt x="5" y="15"/>
                  </a:cubicBezTo>
                  <a:cubicBezTo>
                    <a:pt x="5" y="15"/>
                    <a:pt x="5" y="15"/>
                    <a:pt x="5" y="15"/>
                  </a:cubicBezTo>
                  <a:cubicBezTo>
                    <a:pt x="0" y="17"/>
                    <a:pt x="0" y="17"/>
                    <a:pt x="0" y="17"/>
                  </a:cubicBezTo>
                  <a:cubicBezTo>
                    <a:pt x="0" y="38"/>
                    <a:pt x="0" y="38"/>
                    <a:pt x="0" y="38"/>
                  </a:cubicBezTo>
                  <a:cubicBezTo>
                    <a:pt x="0" y="38"/>
                    <a:pt x="1" y="38"/>
                    <a:pt x="1" y="39"/>
                  </a:cubicBezTo>
                  <a:cubicBezTo>
                    <a:pt x="1" y="39"/>
                    <a:pt x="1" y="39"/>
                    <a:pt x="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08"/>
            <p:cNvSpPr>
              <a:spLocks noEditPoints="1"/>
            </p:cNvSpPr>
            <p:nvPr/>
          </p:nvSpPr>
          <p:spPr bwMode="auto">
            <a:xfrm>
              <a:off x="4740275" y="4645025"/>
              <a:ext cx="171450" cy="109538"/>
            </a:xfrm>
            <a:custGeom>
              <a:avLst/>
              <a:gdLst>
                <a:gd name="T0" fmla="*/ 168 w 177"/>
                <a:gd name="T1" fmla="*/ 0 h 114"/>
                <a:gd name="T2" fmla="*/ 9 w 177"/>
                <a:gd name="T3" fmla="*/ 0 h 114"/>
                <a:gd name="T4" fmla="*/ 0 w 177"/>
                <a:gd name="T5" fmla="*/ 9 h 114"/>
                <a:gd name="T6" fmla="*/ 0 w 177"/>
                <a:gd name="T7" fmla="*/ 106 h 114"/>
                <a:gd name="T8" fmla="*/ 9 w 177"/>
                <a:gd name="T9" fmla="*/ 114 h 114"/>
                <a:gd name="T10" fmla="*/ 168 w 177"/>
                <a:gd name="T11" fmla="*/ 114 h 114"/>
                <a:gd name="T12" fmla="*/ 177 w 177"/>
                <a:gd name="T13" fmla="*/ 106 h 114"/>
                <a:gd name="T14" fmla="*/ 177 w 177"/>
                <a:gd name="T15" fmla="*/ 9 h 114"/>
                <a:gd name="T16" fmla="*/ 168 w 177"/>
                <a:gd name="T17" fmla="*/ 0 h 114"/>
                <a:gd name="T18" fmla="*/ 168 w 177"/>
                <a:gd name="T19" fmla="*/ 106 h 114"/>
                <a:gd name="T20" fmla="*/ 168 w 177"/>
                <a:gd name="T21" fmla="*/ 106 h 114"/>
                <a:gd name="T22" fmla="*/ 9 w 177"/>
                <a:gd name="T23" fmla="*/ 106 h 114"/>
                <a:gd name="T24" fmla="*/ 9 w 177"/>
                <a:gd name="T25" fmla="*/ 106 h 114"/>
                <a:gd name="T26" fmla="*/ 9 w 177"/>
                <a:gd name="T27" fmla="*/ 9 h 114"/>
                <a:gd name="T28" fmla="*/ 9 w 177"/>
                <a:gd name="T29" fmla="*/ 9 h 114"/>
                <a:gd name="T30" fmla="*/ 168 w 177"/>
                <a:gd name="T31" fmla="*/ 9 h 114"/>
                <a:gd name="T32" fmla="*/ 168 w 177"/>
                <a:gd name="T33" fmla="*/ 9 h 114"/>
                <a:gd name="T34" fmla="*/ 168 w 177"/>
                <a:gd name="T35" fmla="*/ 106 h 114"/>
                <a:gd name="T36" fmla="*/ 168 w 177"/>
                <a:gd name="T37" fmla="*/ 10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14">
                  <a:moveTo>
                    <a:pt x="168" y="0"/>
                  </a:moveTo>
                  <a:cubicBezTo>
                    <a:pt x="9" y="0"/>
                    <a:pt x="9" y="0"/>
                    <a:pt x="9" y="0"/>
                  </a:cubicBezTo>
                  <a:cubicBezTo>
                    <a:pt x="4" y="0"/>
                    <a:pt x="0" y="4"/>
                    <a:pt x="0" y="9"/>
                  </a:cubicBezTo>
                  <a:cubicBezTo>
                    <a:pt x="0" y="106"/>
                    <a:pt x="0" y="106"/>
                    <a:pt x="0" y="106"/>
                  </a:cubicBezTo>
                  <a:cubicBezTo>
                    <a:pt x="0" y="111"/>
                    <a:pt x="4" y="114"/>
                    <a:pt x="9" y="114"/>
                  </a:cubicBezTo>
                  <a:cubicBezTo>
                    <a:pt x="168" y="114"/>
                    <a:pt x="168" y="114"/>
                    <a:pt x="168" y="114"/>
                  </a:cubicBezTo>
                  <a:cubicBezTo>
                    <a:pt x="173" y="114"/>
                    <a:pt x="177" y="111"/>
                    <a:pt x="177" y="106"/>
                  </a:cubicBezTo>
                  <a:cubicBezTo>
                    <a:pt x="177" y="9"/>
                    <a:pt x="177" y="9"/>
                    <a:pt x="177" y="9"/>
                  </a:cubicBezTo>
                  <a:cubicBezTo>
                    <a:pt x="177" y="4"/>
                    <a:pt x="173" y="0"/>
                    <a:pt x="168" y="0"/>
                  </a:cubicBezTo>
                  <a:close/>
                  <a:moveTo>
                    <a:pt x="168" y="106"/>
                  </a:moveTo>
                  <a:cubicBezTo>
                    <a:pt x="168" y="106"/>
                    <a:pt x="168" y="106"/>
                    <a:pt x="168" y="106"/>
                  </a:cubicBezTo>
                  <a:cubicBezTo>
                    <a:pt x="9" y="106"/>
                    <a:pt x="9" y="106"/>
                    <a:pt x="9" y="106"/>
                  </a:cubicBezTo>
                  <a:cubicBezTo>
                    <a:pt x="9" y="106"/>
                    <a:pt x="9" y="106"/>
                    <a:pt x="9" y="106"/>
                  </a:cubicBezTo>
                  <a:cubicBezTo>
                    <a:pt x="9" y="9"/>
                    <a:pt x="9" y="9"/>
                    <a:pt x="9" y="9"/>
                  </a:cubicBezTo>
                  <a:cubicBezTo>
                    <a:pt x="9" y="9"/>
                    <a:pt x="9" y="9"/>
                    <a:pt x="9" y="9"/>
                  </a:cubicBezTo>
                  <a:cubicBezTo>
                    <a:pt x="168" y="9"/>
                    <a:pt x="168" y="9"/>
                    <a:pt x="168" y="9"/>
                  </a:cubicBezTo>
                  <a:cubicBezTo>
                    <a:pt x="168" y="9"/>
                    <a:pt x="168" y="9"/>
                    <a:pt x="168" y="9"/>
                  </a:cubicBezTo>
                  <a:cubicBezTo>
                    <a:pt x="168" y="106"/>
                    <a:pt x="168" y="106"/>
                    <a:pt x="168" y="106"/>
                  </a:cubicBezTo>
                  <a:cubicBezTo>
                    <a:pt x="168" y="106"/>
                    <a:pt x="168" y="106"/>
                    <a:pt x="168"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09"/>
            <p:cNvSpPr>
              <a:spLocks/>
            </p:cNvSpPr>
            <p:nvPr/>
          </p:nvSpPr>
          <p:spPr bwMode="auto">
            <a:xfrm>
              <a:off x="4740275" y="4622800"/>
              <a:ext cx="171450" cy="20638"/>
            </a:xfrm>
            <a:custGeom>
              <a:avLst/>
              <a:gdLst>
                <a:gd name="T0" fmla="*/ 168 w 177"/>
                <a:gd name="T1" fmla="*/ 0 h 21"/>
                <a:gd name="T2" fmla="*/ 9 w 177"/>
                <a:gd name="T3" fmla="*/ 0 h 21"/>
                <a:gd name="T4" fmla="*/ 0 w 177"/>
                <a:gd name="T5" fmla="*/ 9 h 21"/>
                <a:gd name="T6" fmla="*/ 0 w 177"/>
                <a:gd name="T7" fmla="*/ 20 h 21"/>
                <a:gd name="T8" fmla="*/ 6 w 177"/>
                <a:gd name="T9" fmla="*/ 18 h 21"/>
                <a:gd name="T10" fmla="*/ 170 w 177"/>
                <a:gd name="T11" fmla="*/ 18 h 21"/>
                <a:gd name="T12" fmla="*/ 177 w 177"/>
                <a:gd name="T13" fmla="*/ 21 h 21"/>
                <a:gd name="T14" fmla="*/ 177 w 177"/>
                <a:gd name="T15" fmla="*/ 9 h 21"/>
                <a:gd name="T16" fmla="*/ 168 w 177"/>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1">
                  <a:moveTo>
                    <a:pt x="168" y="0"/>
                  </a:moveTo>
                  <a:cubicBezTo>
                    <a:pt x="9" y="0"/>
                    <a:pt x="9" y="0"/>
                    <a:pt x="9" y="0"/>
                  </a:cubicBezTo>
                  <a:cubicBezTo>
                    <a:pt x="4" y="0"/>
                    <a:pt x="0" y="4"/>
                    <a:pt x="0" y="9"/>
                  </a:cubicBezTo>
                  <a:cubicBezTo>
                    <a:pt x="0" y="20"/>
                    <a:pt x="0" y="20"/>
                    <a:pt x="0" y="20"/>
                  </a:cubicBezTo>
                  <a:cubicBezTo>
                    <a:pt x="2" y="19"/>
                    <a:pt x="4" y="18"/>
                    <a:pt x="6" y="18"/>
                  </a:cubicBezTo>
                  <a:cubicBezTo>
                    <a:pt x="170" y="18"/>
                    <a:pt x="170" y="18"/>
                    <a:pt x="170" y="18"/>
                  </a:cubicBezTo>
                  <a:cubicBezTo>
                    <a:pt x="173" y="18"/>
                    <a:pt x="175" y="19"/>
                    <a:pt x="177" y="21"/>
                  </a:cubicBezTo>
                  <a:cubicBezTo>
                    <a:pt x="177" y="9"/>
                    <a:pt x="177" y="9"/>
                    <a:pt x="177" y="9"/>
                  </a:cubicBezTo>
                  <a:cubicBezTo>
                    <a:pt x="177" y="4"/>
                    <a:pt x="173" y="0"/>
                    <a:pt x="1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10"/>
            <p:cNvSpPr>
              <a:spLocks noEditPoints="1"/>
            </p:cNvSpPr>
            <p:nvPr/>
          </p:nvSpPr>
          <p:spPr bwMode="auto">
            <a:xfrm>
              <a:off x="4816475" y="4679950"/>
              <a:ext cx="52387" cy="52388"/>
            </a:xfrm>
            <a:custGeom>
              <a:avLst/>
              <a:gdLst>
                <a:gd name="T0" fmla="*/ 48 w 55"/>
                <a:gd name="T1" fmla="*/ 36 h 54"/>
                <a:gd name="T2" fmla="*/ 54 w 55"/>
                <a:gd name="T3" fmla="*/ 31 h 54"/>
                <a:gd name="T4" fmla="*/ 54 w 55"/>
                <a:gd name="T5" fmla="*/ 24 h 54"/>
                <a:gd name="T6" fmla="*/ 48 w 55"/>
                <a:gd name="T7" fmla="*/ 19 h 54"/>
                <a:gd name="T8" fmla="*/ 49 w 55"/>
                <a:gd name="T9" fmla="*/ 11 h 54"/>
                <a:gd name="T10" fmla="*/ 44 w 55"/>
                <a:gd name="T11" fmla="*/ 6 h 54"/>
                <a:gd name="T12" fmla="*/ 36 w 55"/>
                <a:gd name="T13" fmla="*/ 7 h 54"/>
                <a:gd name="T14" fmla="*/ 31 w 55"/>
                <a:gd name="T15" fmla="*/ 0 h 54"/>
                <a:gd name="T16" fmla="*/ 23 w 55"/>
                <a:gd name="T17" fmla="*/ 0 h 54"/>
                <a:gd name="T18" fmla="*/ 19 w 55"/>
                <a:gd name="T19" fmla="*/ 7 h 54"/>
                <a:gd name="T20" fmla="*/ 11 w 55"/>
                <a:gd name="T21" fmla="*/ 6 h 54"/>
                <a:gd name="T22" fmla="*/ 6 w 55"/>
                <a:gd name="T23" fmla="*/ 11 h 54"/>
                <a:gd name="T24" fmla="*/ 7 w 55"/>
                <a:gd name="T25" fmla="*/ 19 h 54"/>
                <a:gd name="T26" fmla="*/ 0 w 55"/>
                <a:gd name="T27" fmla="*/ 24 h 54"/>
                <a:gd name="T28" fmla="*/ 0 w 55"/>
                <a:gd name="T29" fmla="*/ 31 h 54"/>
                <a:gd name="T30" fmla="*/ 7 w 55"/>
                <a:gd name="T31" fmla="*/ 35 h 54"/>
                <a:gd name="T32" fmla="*/ 6 w 55"/>
                <a:gd name="T33" fmla="*/ 43 h 54"/>
                <a:gd name="T34" fmla="*/ 11 w 55"/>
                <a:gd name="T35" fmla="*/ 49 h 54"/>
                <a:gd name="T36" fmla="*/ 19 w 55"/>
                <a:gd name="T37" fmla="*/ 47 h 54"/>
                <a:gd name="T38" fmla="*/ 23 w 55"/>
                <a:gd name="T39" fmla="*/ 54 h 54"/>
                <a:gd name="T40" fmla="*/ 31 w 55"/>
                <a:gd name="T41" fmla="*/ 54 h 54"/>
                <a:gd name="T42" fmla="*/ 36 w 55"/>
                <a:gd name="T43" fmla="*/ 47 h 54"/>
                <a:gd name="T44" fmla="*/ 44 w 55"/>
                <a:gd name="T45" fmla="*/ 49 h 54"/>
                <a:gd name="T46" fmla="*/ 49 w 55"/>
                <a:gd name="T47" fmla="*/ 43 h 54"/>
                <a:gd name="T48" fmla="*/ 48 w 55"/>
                <a:gd name="T49" fmla="*/ 36 h 54"/>
                <a:gd name="T50" fmla="*/ 21 w 55"/>
                <a:gd name="T51" fmla="*/ 42 h 54"/>
                <a:gd name="T52" fmla="*/ 12 w 55"/>
                <a:gd name="T53" fmla="*/ 21 h 54"/>
                <a:gd name="T54" fmla="*/ 34 w 55"/>
                <a:gd name="T55" fmla="*/ 12 h 54"/>
                <a:gd name="T56" fmla="*/ 42 w 55"/>
                <a:gd name="T57" fmla="*/ 34 h 54"/>
                <a:gd name="T58" fmla="*/ 21 w 55"/>
                <a:gd name="T5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54">
                  <a:moveTo>
                    <a:pt x="48" y="36"/>
                  </a:moveTo>
                  <a:cubicBezTo>
                    <a:pt x="49" y="33"/>
                    <a:pt x="51" y="31"/>
                    <a:pt x="54" y="31"/>
                  </a:cubicBezTo>
                  <a:cubicBezTo>
                    <a:pt x="55" y="28"/>
                    <a:pt x="55" y="26"/>
                    <a:pt x="54" y="24"/>
                  </a:cubicBezTo>
                  <a:cubicBezTo>
                    <a:pt x="51" y="23"/>
                    <a:pt x="49" y="22"/>
                    <a:pt x="48" y="19"/>
                  </a:cubicBezTo>
                  <a:cubicBezTo>
                    <a:pt x="47" y="16"/>
                    <a:pt x="47" y="13"/>
                    <a:pt x="49" y="11"/>
                  </a:cubicBezTo>
                  <a:cubicBezTo>
                    <a:pt x="48" y="9"/>
                    <a:pt x="46" y="7"/>
                    <a:pt x="44" y="6"/>
                  </a:cubicBezTo>
                  <a:cubicBezTo>
                    <a:pt x="42" y="7"/>
                    <a:pt x="39" y="8"/>
                    <a:pt x="36" y="7"/>
                  </a:cubicBezTo>
                  <a:cubicBezTo>
                    <a:pt x="33" y="6"/>
                    <a:pt x="31" y="3"/>
                    <a:pt x="31" y="0"/>
                  </a:cubicBezTo>
                  <a:cubicBezTo>
                    <a:pt x="29" y="0"/>
                    <a:pt x="26" y="0"/>
                    <a:pt x="23" y="0"/>
                  </a:cubicBezTo>
                  <a:cubicBezTo>
                    <a:pt x="23" y="3"/>
                    <a:pt x="21" y="6"/>
                    <a:pt x="19" y="7"/>
                  </a:cubicBezTo>
                  <a:cubicBezTo>
                    <a:pt x="16" y="8"/>
                    <a:pt x="13" y="7"/>
                    <a:pt x="11" y="6"/>
                  </a:cubicBezTo>
                  <a:cubicBezTo>
                    <a:pt x="9" y="7"/>
                    <a:pt x="7" y="9"/>
                    <a:pt x="6" y="11"/>
                  </a:cubicBezTo>
                  <a:cubicBezTo>
                    <a:pt x="7" y="13"/>
                    <a:pt x="8" y="16"/>
                    <a:pt x="7" y="19"/>
                  </a:cubicBezTo>
                  <a:cubicBezTo>
                    <a:pt x="6" y="22"/>
                    <a:pt x="3" y="23"/>
                    <a:pt x="0" y="24"/>
                  </a:cubicBezTo>
                  <a:cubicBezTo>
                    <a:pt x="0" y="26"/>
                    <a:pt x="0" y="28"/>
                    <a:pt x="0" y="31"/>
                  </a:cubicBezTo>
                  <a:cubicBezTo>
                    <a:pt x="3" y="31"/>
                    <a:pt x="6" y="33"/>
                    <a:pt x="7" y="35"/>
                  </a:cubicBezTo>
                  <a:cubicBezTo>
                    <a:pt x="8" y="38"/>
                    <a:pt x="7" y="41"/>
                    <a:pt x="6" y="43"/>
                  </a:cubicBezTo>
                  <a:cubicBezTo>
                    <a:pt x="7" y="45"/>
                    <a:pt x="9" y="47"/>
                    <a:pt x="11" y="49"/>
                  </a:cubicBezTo>
                  <a:cubicBezTo>
                    <a:pt x="13" y="47"/>
                    <a:pt x="16" y="46"/>
                    <a:pt x="19" y="47"/>
                  </a:cubicBezTo>
                  <a:cubicBezTo>
                    <a:pt x="21" y="49"/>
                    <a:pt x="23" y="51"/>
                    <a:pt x="23" y="54"/>
                  </a:cubicBezTo>
                  <a:cubicBezTo>
                    <a:pt x="26" y="54"/>
                    <a:pt x="29" y="54"/>
                    <a:pt x="31" y="54"/>
                  </a:cubicBezTo>
                  <a:cubicBezTo>
                    <a:pt x="32" y="51"/>
                    <a:pt x="33" y="49"/>
                    <a:pt x="36" y="47"/>
                  </a:cubicBezTo>
                  <a:cubicBezTo>
                    <a:pt x="39" y="46"/>
                    <a:pt x="42" y="47"/>
                    <a:pt x="44" y="49"/>
                  </a:cubicBezTo>
                  <a:cubicBezTo>
                    <a:pt x="46" y="47"/>
                    <a:pt x="48" y="45"/>
                    <a:pt x="49" y="43"/>
                  </a:cubicBezTo>
                  <a:cubicBezTo>
                    <a:pt x="47" y="41"/>
                    <a:pt x="47" y="38"/>
                    <a:pt x="48" y="36"/>
                  </a:cubicBezTo>
                  <a:close/>
                  <a:moveTo>
                    <a:pt x="21" y="42"/>
                  </a:moveTo>
                  <a:cubicBezTo>
                    <a:pt x="13" y="39"/>
                    <a:pt x="9" y="29"/>
                    <a:pt x="12" y="21"/>
                  </a:cubicBezTo>
                  <a:cubicBezTo>
                    <a:pt x="16" y="12"/>
                    <a:pt x="25" y="8"/>
                    <a:pt x="34" y="12"/>
                  </a:cubicBezTo>
                  <a:cubicBezTo>
                    <a:pt x="42" y="16"/>
                    <a:pt x="46" y="25"/>
                    <a:pt x="42" y="34"/>
                  </a:cubicBezTo>
                  <a:cubicBezTo>
                    <a:pt x="39" y="42"/>
                    <a:pt x="29" y="46"/>
                    <a:pt x="2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11"/>
            <p:cNvSpPr>
              <a:spLocks noEditPoints="1"/>
            </p:cNvSpPr>
            <p:nvPr/>
          </p:nvSpPr>
          <p:spPr bwMode="auto">
            <a:xfrm>
              <a:off x="4830763" y="4692650"/>
              <a:ext cx="23812" cy="25400"/>
            </a:xfrm>
            <a:custGeom>
              <a:avLst/>
              <a:gdLst>
                <a:gd name="T0" fmla="*/ 17 w 25"/>
                <a:gd name="T1" fmla="*/ 3 h 26"/>
                <a:gd name="T2" fmla="*/ 2 w 25"/>
                <a:gd name="T3" fmla="*/ 9 h 26"/>
                <a:gd name="T4" fmla="*/ 8 w 25"/>
                <a:gd name="T5" fmla="*/ 23 h 26"/>
                <a:gd name="T6" fmla="*/ 23 w 25"/>
                <a:gd name="T7" fmla="*/ 18 h 26"/>
                <a:gd name="T8" fmla="*/ 17 w 25"/>
                <a:gd name="T9" fmla="*/ 3 h 26"/>
                <a:gd name="T10" fmla="*/ 10 w 25"/>
                <a:gd name="T11" fmla="*/ 18 h 26"/>
                <a:gd name="T12" fmla="*/ 7 w 25"/>
                <a:gd name="T13" fmla="*/ 11 h 26"/>
                <a:gd name="T14" fmla="*/ 15 w 25"/>
                <a:gd name="T15" fmla="*/ 8 h 26"/>
                <a:gd name="T16" fmla="*/ 18 w 25"/>
                <a:gd name="T17" fmla="*/ 15 h 26"/>
                <a:gd name="T18" fmla="*/ 10 w 25"/>
                <a:gd name="T1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6">
                  <a:moveTo>
                    <a:pt x="17" y="3"/>
                  </a:moveTo>
                  <a:cubicBezTo>
                    <a:pt x="11" y="0"/>
                    <a:pt x="4" y="3"/>
                    <a:pt x="2" y="9"/>
                  </a:cubicBezTo>
                  <a:cubicBezTo>
                    <a:pt x="0" y="14"/>
                    <a:pt x="2" y="21"/>
                    <a:pt x="8" y="23"/>
                  </a:cubicBezTo>
                  <a:cubicBezTo>
                    <a:pt x="14" y="26"/>
                    <a:pt x="20" y="23"/>
                    <a:pt x="23" y="18"/>
                  </a:cubicBezTo>
                  <a:cubicBezTo>
                    <a:pt x="25" y="12"/>
                    <a:pt x="22" y="5"/>
                    <a:pt x="17" y="3"/>
                  </a:cubicBezTo>
                  <a:close/>
                  <a:moveTo>
                    <a:pt x="10" y="18"/>
                  </a:moveTo>
                  <a:cubicBezTo>
                    <a:pt x="7" y="17"/>
                    <a:pt x="6" y="14"/>
                    <a:pt x="7" y="11"/>
                  </a:cubicBezTo>
                  <a:cubicBezTo>
                    <a:pt x="8" y="8"/>
                    <a:pt x="12" y="7"/>
                    <a:pt x="15" y="8"/>
                  </a:cubicBezTo>
                  <a:cubicBezTo>
                    <a:pt x="18" y="9"/>
                    <a:pt x="19" y="12"/>
                    <a:pt x="18" y="15"/>
                  </a:cubicBezTo>
                  <a:cubicBezTo>
                    <a:pt x="16" y="18"/>
                    <a:pt x="13" y="20"/>
                    <a:pt x="1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12"/>
            <p:cNvSpPr>
              <a:spLocks noEditPoints="1"/>
            </p:cNvSpPr>
            <p:nvPr/>
          </p:nvSpPr>
          <p:spPr bwMode="auto">
            <a:xfrm>
              <a:off x="4786313" y="4665663"/>
              <a:ext cx="33337" cy="34925"/>
            </a:xfrm>
            <a:custGeom>
              <a:avLst/>
              <a:gdLst>
                <a:gd name="T0" fmla="*/ 31 w 35"/>
                <a:gd name="T1" fmla="*/ 24 h 36"/>
                <a:gd name="T2" fmla="*/ 35 w 35"/>
                <a:gd name="T3" fmla="*/ 21 h 36"/>
                <a:gd name="T4" fmla="*/ 35 w 35"/>
                <a:gd name="T5" fmla="*/ 16 h 36"/>
                <a:gd name="T6" fmla="*/ 31 w 35"/>
                <a:gd name="T7" fmla="*/ 13 h 36"/>
                <a:gd name="T8" fmla="*/ 32 w 35"/>
                <a:gd name="T9" fmla="*/ 8 h 36"/>
                <a:gd name="T10" fmla="*/ 28 w 35"/>
                <a:gd name="T11" fmla="*/ 4 h 36"/>
                <a:gd name="T12" fmla="*/ 23 w 35"/>
                <a:gd name="T13" fmla="*/ 5 h 36"/>
                <a:gd name="T14" fmla="*/ 20 w 35"/>
                <a:gd name="T15" fmla="*/ 1 h 36"/>
                <a:gd name="T16" fmla="*/ 15 w 35"/>
                <a:gd name="T17" fmla="*/ 1 h 36"/>
                <a:gd name="T18" fmla="*/ 12 w 35"/>
                <a:gd name="T19" fmla="*/ 5 h 36"/>
                <a:gd name="T20" fmla="*/ 6 w 35"/>
                <a:gd name="T21" fmla="*/ 4 h 36"/>
                <a:gd name="T22" fmla="*/ 3 w 35"/>
                <a:gd name="T23" fmla="*/ 8 h 36"/>
                <a:gd name="T24" fmla="*/ 4 w 35"/>
                <a:gd name="T25" fmla="*/ 13 h 36"/>
                <a:gd name="T26" fmla="*/ 0 w 35"/>
                <a:gd name="T27" fmla="*/ 16 h 36"/>
                <a:gd name="T28" fmla="*/ 0 w 35"/>
                <a:gd name="T29" fmla="*/ 21 h 36"/>
                <a:gd name="T30" fmla="*/ 4 w 35"/>
                <a:gd name="T31" fmla="*/ 24 h 36"/>
                <a:gd name="T32" fmla="*/ 3 w 35"/>
                <a:gd name="T33" fmla="*/ 29 h 36"/>
                <a:gd name="T34" fmla="*/ 6 w 35"/>
                <a:gd name="T35" fmla="*/ 32 h 36"/>
                <a:gd name="T36" fmla="*/ 12 w 35"/>
                <a:gd name="T37" fmla="*/ 32 h 36"/>
                <a:gd name="T38" fmla="*/ 15 w 35"/>
                <a:gd name="T39" fmla="*/ 36 h 36"/>
                <a:gd name="T40" fmla="*/ 20 w 35"/>
                <a:gd name="T41" fmla="*/ 36 h 36"/>
                <a:gd name="T42" fmla="*/ 23 w 35"/>
                <a:gd name="T43" fmla="*/ 32 h 36"/>
                <a:gd name="T44" fmla="*/ 28 w 35"/>
                <a:gd name="T45" fmla="*/ 32 h 36"/>
                <a:gd name="T46" fmla="*/ 32 w 35"/>
                <a:gd name="T47" fmla="*/ 29 h 36"/>
                <a:gd name="T48" fmla="*/ 31 w 35"/>
                <a:gd name="T49" fmla="*/ 24 h 36"/>
                <a:gd name="T50" fmla="*/ 13 w 35"/>
                <a:gd name="T51" fmla="*/ 28 h 36"/>
                <a:gd name="T52" fmla="*/ 7 w 35"/>
                <a:gd name="T53" fmla="*/ 14 h 36"/>
                <a:gd name="T54" fmla="*/ 22 w 35"/>
                <a:gd name="T55" fmla="*/ 8 h 36"/>
                <a:gd name="T56" fmla="*/ 27 w 35"/>
                <a:gd name="T57" fmla="*/ 23 h 36"/>
                <a:gd name="T58" fmla="*/ 13 w 35"/>
                <a:gd name="T59"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36">
                  <a:moveTo>
                    <a:pt x="31" y="24"/>
                  </a:moveTo>
                  <a:cubicBezTo>
                    <a:pt x="32" y="22"/>
                    <a:pt x="33" y="21"/>
                    <a:pt x="35" y="21"/>
                  </a:cubicBezTo>
                  <a:cubicBezTo>
                    <a:pt x="35" y="19"/>
                    <a:pt x="35" y="18"/>
                    <a:pt x="35" y="16"/>
                  </a:cubicBezTo>
                  <a:cubicBezTo>
                    <a:pt x="33" y="16"/>
                    <a:pt x="32" y="15"/>
                    <a:pt x="31" y="13"/>
                  </a:cubicBezTo>
                  <a:cubicBezTo>
                    <a:pt x="30" y="11"/>
                    <a:pt x="30" y="9"/>
                    <a:pt x="32" y="8"/>
                  </a:cubicBezTo>
                  <a:cubicBezTo>
                    <a:pt x="31" y="6"/>
                    <a:pt x="30" y="5"/>
                    <a:pt x="28" y="4"/>
                  </a:cubicBezTo>
                  <a:cubicBezTo>
                    <a:pt x="27" y="5"/>
                    <a:pt x="25" y="6"/>
                    <a:pt x="23" y="5"/>
                  </a:cubicBezTo>
                  <a:cubicBezTo>
                    <a:pt x="21" y="4"/>
                    <a:pt x="20" y="3"/>
                    <a:pt x="20" y="1"/>
                  </a:cubicBezTo>
                  <a:cubicBezTo>
                    <a:pt x="18" y="0"/>
                    <a:pt x="16" y="0"/>
                    <a:pt x="15" y="1"/>
                  </a:cubicBezTo>
                  <a:cubicBezTo>
                    <a:pt x="15" y="3"/>
                    <a:pt x="13" y="4"/>
                    <a:pt x="12" y="5"/>
                  </a:cubicBezTo>
                  <a:cubicBezTo>
                    <a:pt x="10" y="6"/>
                    <a:pt x="8" y="5"/>
                    <a:pt x="6" y="4"/>
                  </a:cubicBezTo>
                  <a:cubicBezTo>
                    <a:pt x="5" y="5"/>
                    <a:pt x="4" y="6"/>
                    <a:pt x="3" y="8"/>
                  </a:cubicBezTo>
                  <a:cubicBezTo>
                    <a:pt x="4" y="9"/>
                    <a:pt x="5" y="11"/>
                    <a:pt x="4" y="13"/>
                  </a:cubicBezTo>
                  <a:cubicBezTo>
                    <a:pt x="3" y="15"/>
                    <a:pt x="2" y="16"/>
                    <a:pt x="0" y="16"/>
                  </a:cubicBezTo>
                  <a:cubicBezTo>
                    <a:pt x="0" y="18"/>
                    <a:pt x="0" y="19"/>
                    <a:pt x="0" y="21"/>
                  </a:cubicBezTo>
                  <a:cubicBezTo>
                    <a:pt x="2" y="21"/>
                    <a:pt x="3" y="22"/>
                    <a:pt x="4" y="24"/>
                  </a:cubicBezTo>
                  <a:cubicBezTo>
                    <a:pt x="5" y="26"/>
                    <a:pt x="4" y="28"/>
                    <a:pt x="3" y="29"/>
                  </a:cubicBezTo>
                  <a:cubicBezTo>
                    <a:pt x="4" y="30"/>
                    <a:pt x="5" y="31"/>
                    <a:pt x="6" y="32"/>
                  </a:cubicBezTo>
                  <a:cubicBezTo>
                    <a:pt x="8" y="31"/>
                    <a:pt x="10" y="31"/>
                    <a:pt x="12" y="32"/>
                  </a:cubicBezTo>
                  <a:cubicBezTo>
                    <a:pt x="13" y="32"/>
                    <a:pt x="15" y="34"/>
                    <a:pt x="15" y="36"/>
                  </a:cubicBezTo>
                  <a:cubicBezTo>
                    <a:pt x="17" y="36"/>
                    <a:pt x="18" y="36"/>
                    <a:pt x="20" y="36"/>
                  </a:cubicBezTo>
                  <a:cubicBezTo>
                    <a:pt x="20" y="34"/>
                    <a:pt x="21" y="32"/>
                    <a:pt x="23" y="32"/>
                  </a:cubicBezTo>
                  <a:cubicBezTo>
                    <a:pt x="25" y="31"/>
                    <a:pt x="27" y="31"/>
                    <a:pt x="28" y="32"/>
                  </a:cubicBezTo>
                  <a:cubicBezTo>
                    <a:pt x="29" y="31"/>
                    <a:pt x="31" y="30"/>
                    <a:pt x="32" y="29"/>
                  </a:cubicBezTo>
                  <a:cubicBezTo>
                    <a:pt x="30" y="28"/>
                    <a:pt x="30" y="26"/>
                    <a:pt x="31" y="24"/>
                  </a:cubicBezTo>
                  <a:close/>
                  <a:moveTo>
                    <a:pt x="13" y="28"/>
                  </a:moveTo>
                  <a:cubicBezTo>
                    <a:pt x="8" y="26"/>
                    <a:pt x="5" y="20"/>
                    <a:pt x="7" y="14"/>
                  </a:cubicBezTo>
                  <a:cubicBezTo>
                    <a:pt x="10" y="9"/>
                    <a:pt x="16" y="6"/>
                    <a:pt x="22" y="8"/>
                  </a:cubicBezTo>
                  <a:cubicBezTo>
                    <a:pt x="27" y="11"/>
                    <a:pt x="30" y="17"/>
                    <a:pt x="27" y="23"/>
                  </a:cubicBezTo>
                  <a:cubicBezTo>
                    <a:pt x="25" y="28"/>
                    <a:pt x="19" y="31"/>
                    <a:pt x="1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13"/>
            <p:cNvSpPr>
              <a:spLocks noEditPoints="1"/>
            </p:cNvSpPr>
            <p:nvPr/>
          </p:nvSpPr>
          <p:spPr bwMode="auto">
            <a:xfrm>
              <a:off x="4794250" y="4675188"/>
              <a:ext cx="17462" cy="15875"/>
            </a:xfrm>
            <a:custGeom>
              <a:avLst/>
              <a:gdLst>
                <a:gd name="T0" fmla="*/ 11 w 17"/>
                <a:gd name="T1" fmla="*/ 2 h 17"/>
                <a:gd name="T2" fmla="*/ 2 w 17"/>
                <a:gd name="T3" fmla="*/ 5 h 17"/>
                <a:gd name="T4" fmla="*/ 5 w 17"/>
                <a:gd name="T5" fmla="*/ 15 h 17"/>
                <a:gd name="T6" fmla="*/ 15 w 17"/>
                <a:gd name="T7" fmla="*/ 11 h 17"/>
                <a:gd name="T8" fmla="*/ 11 w 17"/>
                <a:gd name="T9" fmla="*/ 2 h 17"/>
                <a:gd name="T10" fmla="*/ 7 w 17"/>
                <a:gd name="T11" fmla="*/ 12 h 17"/>
                <a:gd name="T12" fmla="*/ 5 w 17"/>
                <a:gd name="T13" fmla="*/ 7 h 17"/>
                <a:gd name="T14" fmla="*/ 10 w 17"/>
                <a:gd name="T15" fmla="*/ 5 h 17"/>
                <a:gd name="T16" fmla="*/ 12 w 17"/>
                <a:gd name="T17" fmla="*/ 10 h 17"/>
                <a:gd name="T18" fmla="*/ 7 w 17"/>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11" y="2"/>
                  </a:moveTo>
                  <a:cubicBezTo>
                    <a:pt x="7" y="0"/>
                    <a:pt x="3" y="2"/>
                    <a:pt x="2" y="5"/>
                  </a:cubicBezTo>
                  <a:cubicBezTo>
                    <a:pt x="0" y="9"/>
                    <a:pt x="2" y="14"/>
                    <a:pt x="5" y="15"/>
                  </a:cubicBezTo>
                  <a:cubicBezTo>
                    <a:pt x="9" y="17"/>
                    <a:pt x="14" y="15"/>
                    <a:pt x="15" y="11"/>
                  </a:cubicBezTo>
                  <a:cubicBezTo>
                    <a:pt x="17" y="7"/>
                    <a:pt x="15" y="3"/>
                    <a:pt x="11" y="2"/>
                  </a:cubicBezTo>
                  <a:close/>
                  <a:moveTo>
                    <a:pt x="7" y="12"/>
                  </a:moveTo>
                  <a:cubicBezTo>
                    <a:pt x="5" y="11"/>
                    <a:pt x="4" y="9"/>
                    <a:pt x="5" y="7"/>
                  </a:cubicBezTo>
                  <a:cubicBezTo>
                    <a:pt x="6" y="5"/>
                    <a:pt x="8" y="4"/>
                    <a:pt x="10" y="5"/>
                  </a:cubicBezTo>
                  <a:cubicBezTo>
                    <a:pt x="12" y="6"/>
                    <a:pt x="13" y="8"/>
                    <a:pt x="12" y="10"/>
                  </a:cubicBezTo>
                  <a:cubicBezTo>
                    <a:pt x="11" y="12"/>
                    <a:pt x="9" y="13"/>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14"/>
            <p:cNvSpPr>
              <a:spLocks noEditPoints="1"/>
            </p:cNvSpPr>
            <p:nvPr/>
          </p:nvSpPr>
          <p:spPr bwMode="auto">
            <a:xfrm>
              <a:off x="4540250" y="4003675"/>
              <a:ext cx="176212" cy="187325"/>
            </a:xfrm>
            <a:custGeom>
              <a:avLst/>
              <a:gdLst>
                <a:gd name="T0" fmla="*/ 183 w 183"/>
                <a:gd name="T1" fmla="*/ 77 h 193"/>
                <a:gd name="T2" fmla="*/ 107 w 183"/>
                <a:gd name="T3" fmla="*/ 122 h 193"/>
                <a:gd name="T4" fmla="*/ 7 w 183"/>
                <a:gd name="T5" fmla="*/ 52 h 193"/>
                <a:gd name="T6" fmla="*/ 2 w 183"/>
                <a:gd name="T7" fmla="*/ 55 h 193"/>
                <a:gd name="T8" fmla="*/ 1 w 183"/>
                <a:gd name="T9" fmla="*/ 57 h 193"/>
                <a:gd name="T10" fmla="*/ 0 w 183"/>
                <a:gd name="T11" fmla="*/ 59 h 193"/>
                <a:gd name="T12" fmla="*/ 0 w 183"/>
                <a:gd name="T13" fmla="*/ 80 h 193"/>
                <a:gd name="T14" fmla="*/ 1 w 183"/>
                <a:gd name="T15" fmla="*/ 82 h 193"/>
                <a:gd name="T16" fmla="*/ 4 w 183"/>
                <a:gd name="T17" fmla="*/ 85 h 193"/>
                <a:gd name="T18" fmla="*/ 8 w 183"/>
                <a:gd name="T19" fmla="*/ 84 h 193"/>
                <a:gd name="T20" fmla="*/ 21 w 183"/>
                <a:gd name="T21" fmla="*/ 106 h 193"/>
                <a:gd name="T22" fmla="*/ 15 w 183"/>
                <a:gd name="T23" fmla="*/ 74 h 193"/>
                <a:gd name="T24" fmla="*/ 6 w 183"/>
                <a:gd name="T25" fmla="*/ 82 h 193"/>
                <a:gd name="T26" fmla="*/ 4 w 183"/>
                <a:gd name="T27" fmla="*/ 82 h 193"/>
                <a:gd name="T28" fmla="*/ 3 w 183"/>
                <a:gd name="T29" fmla="*/ 81 h 193"/>
                <a:gd name="T30" fmla="*/ 3 w 183"/>
                <a:gd name="T31" fmla="*/ 79 h 193"/>
                <a:gd name="T32" fmla="*/ 3 w 183"/>
                <a:gd name="T33" fmla="*/ 59 h 193"/>
                <a:gd name="T34" fmla="*/ 4 w 183"/>
                <a:gd name="T35" fmla="*/ 57 h 193"/>
                <a:gd name="T36" fmla="*/ 15 w 183"/>
                <a:gd name="T37" fmla="*/ 55 h 193"/>
                <a:gd name="T38" fmla="*/ 82 w 183"/>
                <a:gd name="T39" fmla="*/ 115 h 193"/>
                <a:gd name="T40" fmla="*/ 82 w 183"/>
                <a:gd name="T41" fmla="*/ 104 h 193"/>
                <a:gd name="T42" fmla="*/ 82 w 183"/>
                <a:gd name="T43" fmla="*/ 104 h 193"/>
                <a:gd name="T44" fmla="*/ 90 w 183"/>
                <a:gd name="T45" fmla="*/ 131 h 193"/>
                <a:gd name="T46" fmla="*/ 87 w 183"/>
                <a:gd name="T47" fmla="*/ 131 h 193"/>
                <a:gd name="T48" fmla="*/ 86 w 183"/>
                <a:gd name="T49" fmla="*/ 130 h 193"/>
                <a:gd name="T50" fmla="*/ 86 w 183"/>
                <a:gd name="T51" fmla="*/ 129 h 193"/>
                <a:gd name="T52" fmla="*/ 85 w 183"/>
                <a:gd name="T53" fmla="*/ 108 h 193"/>
                <a:gd name="T54" fmla="*/ 86 w 183"/>
                <a:gd name="T55" fmla="*/ 107 h 193"/>
                <a:gd name="T56" fmla="*/ 87 w 183"/>
                <a:gd name="T57" fmla="*/ 106 h 193"/>
                <a:gd name="T58" fmla="*/ 91 w 183"/>
                <a:gd name="T59" fmla="*/ 124 h 193"/>
                <a:gd name="T60" fmla="*/ 3 w 183"/>
                <a:gd name="T61" fmla="*/ 113 h 193"/>
                <a:gd name="T62" fmla="*/ 1 w 183"/>
                <a:gd name="T63" fmla="*/ 115 h 193"/>
                <a:gd name="T64" fmla="*/ 0 w 183"/>
                <a:gd name="T65" fmla="*/ 117 h 193"/>
                <a:gd name="T66" fmla="*/ 0 w 183"/>
                <a:gd name="T67" fmla="*/ 138 h 193"/>
                <a:gd name="T68" fmla="*/ 1 w 183"/>
                <a:gd name="T69" fmla="*/ 141 h 193"/>
                <a:gd name="T70" fmla="*/ 3 w 183"/>
                <a:gd name="T71" fmla="*/ 143 h 193"/>
                <a:gd name="T72" fmla="*/ 7 w 183"/>
                <a:gd name="T73" fmla="*/ 144 h 193"/>
                <a:gd name="T74" fmla="*/ 14 w 183"/>
                <a:gd name="T75" fmla="*/ 140 h 193"/>
                <a:gd name="T76" fmla="*/ 83 w 183"/>
                <a:gd name="T77" fmla="*/ 188 h 193"/>
                <a:gd name="T78" fmla="*/ 83 w 183"/>
                <a:gd name="T79" fmla="*/ 190 h 193"/>
                <a:gd name="T80" fmla="*/ 87 w 183"/>
                <a:gd name="T81" fmla="*/ 193 h 193"/>
                <a:gd name="T82" fmla="*/ 90 w 183"/>
                <a:gd name="T83" fmla="*/ 193 h 193"/>
                <a:gd name="T84" fmla="*/ 100 w 183"/>
                <a:gd name="T85" fmla="*/ 191 h 193"/>
                <a:gd name="T86" fmla="*/ 85 w 183"/>
                <a:gd name="T87" fmla="*/ 167 h 193"/>
                <a:gd name="T88" fmla="*/ 86 w 183"/>
                <a:gd name="T89" fmla="*/ 166 h 193"/>
                <a:gd name="T90" fmla="*/ 87 w 183"/>
                <a:gd name="T91" fmla="*/ 165 h 193"/>
                <a:gd name="T92" fmla="*/ 96 w 183"/>
                <a:gd name="T93" fmla="*/ 166 h 193"/>
                <a:gd name="T94" fmla="*/ 96 w 183"/>
                <a:gd name="T95" fmla="*/ 186 h 193"/>
                <a:gd name="T96" fmla="*/ 88 w 183"/>
                <a:gd name="T97" fmla="*/ 190 h 193"/>
                <a:gd name="T98" fmla="*/ 86 w 183"/>
                <a:gd name="T99" fmla="*/ 189 h 193"/>
                <a:gd name="T100" fmla="*/ 86 w 183"/>
                <a:gd name="T101" fmla="*/ 188 h 193"/>
                <a:gd name="T102" fmla="*/ 85 w 183"/>
                <a:gd name="T103" fmla="*/ 167 h 193"/>
                <a:gd name="T104" fmla="*/ 57 w 183"/>
                <a:gd name="T105" fmla="*/ 141 h 193"/>
                <a:gd name="T106" fmla="*/ 57 w 183"/>
                <a:gd name="T107" fmla="*/ 152 h 193"/>
                <a:gd name="T108" fmla="*/ 11 w 183"/>
                <a:gd name="T109" fmla="*/ 132 h 193"/>
                <a:gd name="T110" fmla="*/ 7 w 183"/>
                <a:gd name="T111" fmla="*/ 141 h 193"/>
                <a:gd name="T112" fmla="*/ 4 w 183"/>
                <a:gd name="T113" fmla="*/ 141 h 193"/>
                <a:gd name="T114" fmla="*/ 3 w 183"/>
                <a:gd name="T115" fmla="*/ 140 h 193"/>
                <a:gd name="T116" fmla="*/ 3 w 183"/>
                <a:gd name="T117" fmla="*/ 138 h 193"/>
                <a:gd name="T118" fmla="*/ 3 w 183"/>
                <a:gd name="T119" fmla="*/ 118 h 193"/>
                <a:gd name="T120" fmla="*/ 4 w 183"/>
                <a:gd name="T121" fmla="*/ 116 h 193"/>
                <a:gd name="T122" fmla="*/ 11 w 183"/>
                <a:gd name="T123" fmla="*/ 11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 h="193">
                  <a:moveTo>
                    <a:pt x="101" y="191"/>
                  </a:moveTo>
                  <a:cubicBezTo>
                    <a:pt x="183" y="134"/>
                    <a:pt x="183" y="134"/>
                    <a:pt x="183" y="134"/>
                  </a:cubicBezTo>
                  <a:cubicBezTo>
                    <a:pt x="183" y="106"/>
                    <a:pt x="183" y="106"/>
                    <a:pt x="183" y="106"/>
                  </a:cubicBezTo>
                  <a:cubicBezTo>
                    <a:pt x="159" y="92"/>
                    <a:pt x="159" y="92"/>
                    <a:pt x="159" y="92"/>
                  </a:cubicBezTo>
                  <a:cubicBezTo>
                    <a:pt x="183" y="77"/>
                    <a:pt x="183" y="77"/>
                    <a:pt x="183" y="77"/>
                  </a:cubicBezTo>
                  <a:cubicBezTo>
                    <a:pt x="183" y="47"/>
                    <a:pt x="183" y="47"/>
                    <a:pt x="183" y="47"/>
                  </a:cubicBezTo>
                  <a:cubicBezTo>
                    <a:pt x="102" y="0"/>
                    <a:pt x="102" y="0"/>
                    <a:pt x="102" y="0"/>
                  </a:cubicBezTo>
                  <a:cubicBezTo>
                    <a:pt x="21" y="47"/>
                    <a:pt x="21" y="47"/>
                    <a:pt x="21" y="47"/>
                  </a:cubicBezTo>
                  <a:cubicBezTo>
                    <a:pt x="107" y="96"/>
                    <a:pt x="107" y="96"/>
                    <a:pt x="107" y="96"/>
                  </a:cubicBezTo>
                  <a:cubicBezTo>
                    <a:pt x="107" y="122"/>
                    <a:pt x="107" y="122"/>
                    <a:pt x="107" y="122"/>
                  </a:cubicBezTo>
                  <a:cubicBezTo>
                    <a:pt x="101" y="132"/>
                    <a:pt x="101" y="132"/>
                    <a:pt x="101" y="132"/>
                  </a:cubicBezTo>
                  <a:cubicBezTo>
                    <a:pt x="101" y="99"/>
                    <a:pt x="101" y="99"/>
                    <a:pt x="101" y="99"/>
                  </a:cubicBezTo>
                  <a:cubicBezTo>
                    <a:pt x="67" y="80"/>
                    <a:pt x="67" y="80"/>
                    <a:pt x="67" y="80"/>
                  </a:cubicBezTo>
                  <a:cubicBezTo>
                    <a:pt x="7" y="46"/>
                    <a:pt x="7" y="46"/>
                    <a:pt x="7" y="46"/>
                  </a:cubicBezTo>
                  <a:cubicBezTo>
                    <a:pt x="7" y="52"/>
                    <a:pt x="7" y="52"/>
                    <a:pt x="7" y="52"/>
                  </a:cubicBezTo>
                  <a:cubicBezTo>
                    <a:pt x="3" y="54"/>
                    <a:pt x="3" y="54"/>
                    <a:pt x="3" y="54"/>
                  </a:cubicBezTo>
                  <a:cubicBezTo>
                    <a:pt x="3" y="55"/>
                    <a:pt x="3" y="55"/>
                    <a:pt x="3" y="55"/>
                  </a:cubicBezTo>
                  <a:cubicBezTo>
                    <a:pt x="3" y="55"/>
                    <a:pt x="3" y="55"/>
                    <a:pt x="3" y="55"/>
                  </a:cubicBezTo>
                  <a:cubicBezTo>
                    <a:pt x="3" y="55"/>
                    <a:pt x="2" y="55"/>
                    <a:pt x="2" y="55"/>
                  </a:cubicBezTo>
                  <a:cubicBezTo>
                    <a:pt x="2" y="55"/>
                    <a:pt x="2" y="55"/>
                    <a:pt x="2" y="55"/>
                  </a:cubicBezTo>
                  <a:cubicBezTo>
                    <a:pt x="2" y="55"/>
                    <a:pt x="2" y="56"/>
                    <a:pt x="2" y="56"/>
                  </a:cubicBezTo>
                  <a:cubicBezTo>
                    <a:pt x="1" y="56"/>
                    <a:pt x="1" y="56"/>
                    <a:pt x="1" y="56"/>
                  </a:cubicBezTo>
                  <a:cubicBezTo>
                    <a:pt x="1" y="56"/>
                    <a:pt x="1" y="56"/>
                    <a:pt x="1" y="56"/>
                  </a:cubicBezTo>
                  <a:cubicBezTo>
                    <a:pt x="1" y="57"/>
                    <a:pt x="1" y="57"/>
                    <a:pt x="1" y="57"/>
                  </a:cubicBezTo>
                  <a:cubicBezTo>
                    <a:pt x="1" y="57"/>
                    <a:pt x="1" y="57"/>
                    <a:pt x="1" y="57"/>
                  </a:cubicBezTo>
                  <a:cubicBezTo>
                    <a:pt x="1" y="57"/>
                    <a:pt x="1" y="57"/>
                    <a:pt x="1" y="57"/>
                  </a:cubicBezTo>
                  <a:cubicBezTo>
                    <a:pt x="1" y="57"/>
                    <a:pt x="0" y="57"/>
                    <a:pt x="0" y="58"/>
                  </a:cubicBezTo>
                  <a:cubicBezTo>
                    <a:pt x="0" y="58"/>
                    <a:pt x="0" y="58"/>
                    <a:pt x="0" y="58"/>
                  </a:cubicBezTo>
                  <a:cubicBezTo>
                    <a:pt x="0" y="58"/>
                    <a:pt x="0" y="58"/>
                    <a:pt x="0" y="59"/>
                  </a:cubicBezTo>
                  <a:cubicBezTo>
                    <a:pt x="0" y="59"/>
                    <a:pt x="0" y="59"/>
                    <a:pt x="0" y="59"/>
                  </a:cubicBezTo>
                  <a:cubicBezTo>
                    <a:pt x="0" y="59"/>
                    <a:pt x="0" y="59"/>
                    <a:pt x="0" y="59"/>
                  </a:cubicBezTo>
                  <a:cubicBezTo>
                    <a:pt x="0" y="79"/>
                    <a:pt x="0" y="79"/>
                    <a:pt x="0" y="79"/>
                  </a:cubicBezTo>
                  <a:cubicBezTo>
                    <a:pt x="0" y="80"/>
                    <a:pt x="0" y="80"/>
                    <a:pt x="0" y="80"/>
                  </a:cubicBezTo>
                  <a:cubicBezTo>
                    <a:pt x="0" y="80"/>
                    <a:pt x="0" y="80"/>
                    <a:pt x="0" y="80"/>
                  </a:cubicBezTo>
                  <a:cubicBezTo>
                    <a:pt x="0" y="80"/>
                    <a:pt x="0" y="80"/>
                    <a:pt x="0" y="80"/>
                  </a:cubicBezTo>
                  <a:cubicBezTo>
                    <a:pt x="0" y="80"/>
                    <a:pt x="0" y="81"/>
                    <a:pt x="0" y="81"/>
                  </a:cubicBezTo>
                  <a:cubicBezTo>
                    <a:pt x="0" y="81"/>
                    <a:pt x="0" y="81"/>
                    <a:pt x="0" y="81"/>
                  </a:cubicBezTo>
                  <a:cubicBezTo>
                    <a:pt x="0" y="82"/>
                    <a:pt x="1" y="82"/>
                    <a:pt x="1" y="82"/>
                  </a:cubicBezTo>
                  <a:cubicBezTo>
                    <a:pt x="1" y="82"/>
                    <a:pt x="1" y="82"/>
                    <a:pt x="1" y="82"/>
                  </a:cubicBezTo>
                  <a:cubicBezTo>
                    <a:pt x="1" y="82"/>
                    <a:pt x="1" y="82"/>
                    <a:pt x="1" y="82"/>
                  </a:cubicBezTo>
                  <a:cubicBezTo>
                    <a:pt x="1" y="82"/>
                    <a:pt x="1" y="82"/>
                    <a:pt x="1" y="82"/>
                  </a:cubicBezTo>
                  <a:cubicBezTo>
                    <a:pt x="1" y="83"/>
                    <a:pt x="1" y="83"/>
                    <a:pt x="2" y="83"/>
                  </a:cubicBezTo>
                  <a:cubicBezTo>
                    <a:pt x="2" y="84"/>
                    <a:pt x="2" y="84"/>
                    <a:pt x="3" y="84"/>
                  </a:cubicBezTo>
                  <a:cubicBezTo>
                    <a:pt x="3" y="84"/>
                    <a:pt x="3" y="84"/>
                    <a:pt x="3" y="84"/>
                  </a:cubicBezTo>
                  <a:cubicBezTo>
                    <a:pt x="3" y="85"/>
                    <a:pt x="4" y="85"/>
                    <a:pt x="4" y="85"/>
                  </a:cubicBezTo>
                  <a:cubicBezTo>
                    <a:pt x="4" y="85"/>
                    <a:pt x="4" y="85"/>
                    <a:pt x="4" y="85"/>
                  </a:cubicBezTo>
                  <a:cubicBezTo>
                    <a:pt x="5" y="85"/>
                    <a:pt x="5" y="85"/>
                    <a:pt x="6" y="85"/>
                  </a:cubicBezTo>
                  <a:cubicBezTo>
                    <a:pt x="6" y="85"/>
                    <a:pt x="7" y="85"/>
                    <a:pt x="7" y="85"/>
                  </a:cubicBezTo>
                  <a:cubicBezTo>
                    <a:pt x="7" y="85"/>
                    <a:pt x="7" y="85"/>
                    <a:pt x="7" y="85"/>
                  </a:cubicBezTo>
                  <a:cubicBezTo>
                    <a:pt x="8" y="85"/>
                    <a:pt x="8" y="85"/>
                    <a:pt x="8" y="84"/>
                  </a:cubicBezTo>
                  <a:cubicBezTo>
                    <a:pt x="9" y="84"/>
                    <a:pt x="9" y="84"/>
                    <a:pt x="9" y="84"/>
                  </a:cubicBezTo>
                  <a:cubicBezTo>
                    <a:pt x="9" y="84"/>
                    <a:pt x="9" y="84"/>
                    <a:pt x="9" y="84"/>
                  </a:cubicBezTo>
                  <a:cubicBezTo>
                    <a:pt x="14" y="82"/>
                    <a:pt x="14" y="82"/>
                    <a:pt x="14" y="82"/>
                  </a:cubicBezTo>
                  <a:cubicBezTo>
                    <a:pt x="38" y="96"/>
                    <a:pt x="38" y="96"/>
                    <a:pt x="38" y="96"/>
                  </a:cubicBezTo>
                  <a:cubicBezTo>
                    <a:pt x="21" y="106"/>
                    <a:pt x="21" y="106"/>
                    <a:pt x="21" y="106"/>
                  </a:cubicBezTo>
                  <a:cubicBezTo>
                    <a:pt x="107" y="155"/>
                    <a:pt x="107" y="155"/>
                    <a:pt x="107" y="155"/>
                  </a:cubicBezTo>
                  <a:cubicBezTo>
                    <a:pt x="107" y="180"/>
                    <a:pt x="107" y="180"/>
                    <a:pt x="107" y="180"/>
                  </a:cubicBezTo>
                  <a:lnTo>
                    <a:pt x="101" y="191"/>
                  </a:lnTo>
                  <a:close/>
                  <a:moveTo>
                    <a:pt x="11" y="73"/>
                  </a:moveTo>
                  <a:cubicBezTo>
                    <a:pt x="12" y="72"/>
                    <a:pt x="14" y="73"/>
                    <a:pt x="15" y="74"/>
                  </a:cubicBezTo>
                  <a:cubicBezTo>
                    <a:pt x="16" y="76"/>
                    <a:pt x="15" y="78"/>
                    <a:pt x="14" y="78"/>
                  </a:cubicBezTo>
                  <a:cubicBezTo>
                    <a:pt x="7" y="82"/>
                    <a:pt x="7" y="82"/>
                    <a:pt x="7" y="82"/>
                  </a:cubicBezTo>
                  <a:cubicBezTo>
                    <a:pt x="7" y="82"/>
                    <a:pt x="7" y="82"/>
                    <a:pt x="7" y="82"/>
                  </a:cubicBezTo>
                  <a:cubicBezTo>
                    <a:pt x="7" y="82"/>
                    <a:pt x="7" y="82"/>
                    <a:pt x="7" y="82"/>
                  </a:cubicBezTo>
                  <a:cubicBezTo>
                    <a:pt x="7" y="82"/>
                    <a:pt x="6" y="82"/>
                    <a:pt x="6" y="82"/>
                  </a:cubicBezTo>
                  <a:cubicBezTo>
                    <a:pt x="6" y="82"/>
                    <a:pt x="6" y="82"/>
                    <a:pt x="6" y="82"/>
                  </a:cubicBezTo>
                  <a:cubicBezTo>
                    <a:pt x="6" y="82"/>
                    <a:pt x="5" y="82"/>
                    <a:pt x="5" y="82"/>
                  </a:cubicBezTo>
                  <a:cubicBezTo>
                    <a:pt x="5" y="82"/>
                    <a:pt x="5" y="82"/>
                    <a:pt x="5" y="82"/>
                  </a:cubicBezTo>
                  <a:cubicBezTo>
                    <a:pt x="5" y="82"/>
                    <a:pt x="5" y="82"/>
                    <a:pt x="4" y="82"/>
                  </a:cubicBezTo>
                  <a:cubicBezTo>
                    <a:pt x="4" y="82"/>
                    <a:pt x="4" y="82"/>
                    <a:pt x="4" y="82"/>
                  </a:cubicBezTo>
                  <a:cubicBezTo>
                    <a:pt x="4" y="82"/>
                    <a:pt x="4" y="82"/>
                    <a:pt x="4" y="81"/>
                  </a:cubicBezTo>
                  <a:cubicBezTo>
                    <a:pt x="4" y="81"/>
                    <a:pt x="4" y="81"/>
                    <a:pt x="4" y="81"/>
                  </a:cubicBezTo>
                  <a:cubicBezTo>
                    <a:pt x="4" y="81"/>
                    <a:pt x="3" y="81"/>
                    <a:pt x="3" y="81"/>
                  </a:cubicBezTo>
                  <a:cubicBezTo>
                    <a:pt x="3" y="81"/>
                    <a:pt x="3" y="81"/>
                    <a:pt x="3" y="81"/>
                  </a:cubicBezTo>
                  <a:cubicBezTo>
                    <a:pt x="3" y="81"/>
                    <a:pt x="3" y="81"/>
                    <a:pt x="3" y="81"/>
                  </a:cubicBezTo>
                  <a:cubicBezTo>
                    <a:pt x="3" y="81"/>
                    <a:pt x="3" y="80"/>
                    <a:pt x="3" y="80"/>
                  </a:cubicBezTo>
                  <a:cubicBezTo>
                    <a:pt x="3" y="80"/>
                    <a:pt x="3" y="80"/>
                    <a:pt x="3" y="80"/>
                  </a:cubicBezTo>
                  <a:cubicBezTo>
                    <a:pt x="3" y="80"/>
                    <a:pt x="3" y="80"/>
                    <a:pt x="3" y="80"/>
                  </a:cubicBezTo>
                  <a:cubicBezTo>
                    <a:pt x="3" y="80"/>
                    <a:pt x="3" y="80"/>
                    <a:pt x="3" y="79"/>
                  </a:cubicBezTo>
                  <a:cubicBezTo>
                    <a:pt x="3" y="79"/>
                    <a:pt x="3" y="79"/>
                    <a:pt x="3" y="79"/>
                  </a:cubicBezTo>
                  <a:cubicBezTo>
                    <a:pt x="3" y="60"/>
                    <a:pt x="3" y="60"/>
                    <a:pt x="3" y="60"/>
                  </a:cubicBezTo>
                  <a:cubicBezTo>
                    <a:pt x="3" y="59"/>
                    <a:pt x="3" y="59"/>
                    <a:pt x="3" y="59"/>
                  </a:cubicBezTo>
                  <a:cubicBezTo>
                    <a:pt x="3" y="59"/>
                    <a:pt x="3" y="59"/>
                    <a:pt x="3" y="59"/>
                  </a:cubicBezTo>
                  <a:cubicBezTo>
                    <a:pt x="3" y="59"/>
                    <a:pt x="3" y="59"/>
                    <a:pt x="3" y="59"/>
                  </a:cubicBezTo>
                  <a:cubicBezTo>
                    <a:pt x="3" y="59"/>
                    <a:pt x="3" y="59"/>
                    <a:pt x="3" y="59"/>
                  </a:cubicBezTo>
                  <a:cubicBezTo>
                    <a:pt x="3" y="58"/>
                    <a:pt x="3" y="58"/>
                    <a:pt x="3" y="58"/>
                  </a:cubicBezTo>
                  <a:cubicBezTo>
                    <a:pt x="3" y="58"/>
                    <a:pt x="3" y="58"/>
                    <a:pt x="3" y="58"/>
                  </a:cubicBezTo>
                  <a:cubicBezTo>
                    <a:pt x="3" y="58"/>
                    <a:pt x="3" y="58"/>
                    <a:pt x="3" y="58"/>
                  </a:cubicBezTo>
                  <a:cubicBezTo>
                    <a:pt x="4" y="58"/>
                    <a:pt x="4" y="58"/>
                    <a:pt x="4" y="58"/>
                  </a:cubicBezTo>
                  <a:cubicBezTo>
                    <a:pt x="4" y="58"/>
                    <a:pt x="4" y="57"/>
                    <a:pt x="4" y="57"/>
                  </a:cubicBezTo>
                  <a:cubicBezTo>
                    <a:pt x="4" y="57"/>
                    <a:pt x="4" y="57"/>
                    <a:pt x="4" y="57"/>
                  </a:cubicBezTo>
                  <a:cubicBezTo>
                    <a:pt x="4" y="57"/>
                    <a:pt x="4" y="57"/>
                    <a:pt x="4" y="57"/>
                  </a:cubicBezTo>
                  <a:cubicBezTo>
                    <a:pt x="4" y="57"/>
                    <a:pt x="4" y="57"/>
                    <a:pt x="4" y="57"/>
                  </a:cubicBezTo>
                  <a:cubicBezTo>
                    <a:pt x="11" y="53"/>
                    <a:pt x="11" y="53"/>
                    <a:pt x="11" y="53"/>
                  </a:cubicBezTo>
                  <a:cubicBezTo>
                    <a:pt x="12" y="53"/>
                    <a:pt x="14" y="53"/>
                    <a:pt x="15" y="55"/>
                  </a:cubicBezTo>
                  <a:cubicBezTo>
                    <a:pt x="16" y="56"/>
                    <a:pt x="15" y="58"/>
                    <a:pt x="14" y="58"/>
                  </a:cubicBezTo>
                  <a:cubicBezTo>
                    <a:pt x="9" y="61"/>
                    <a:pt x="9" y="61"/>
                    <a:pt x="9" y="61"/>
                  </a:cubicBezTo>
                  <a:cubicBezTo>
                    <a:pt x="9" y="74"/>
                    <a:pt x="9" y="74"/>
                    <a:pt x="9" y="74"/>
                  </a:cubicBezTo>
                  <a:lnTo>
                    <a:pt x="11" y="73"/>
                  </a:lnTo>
                  <a:close/>
                  <a:moveTo>
                    <a:pt x="82" y="115"/>
                  </a:moveTo>
                  <a:cubicBezTo>
                    <a:pt x="57" y="100"/>
                    <a:pt x="57" y="100"/>
                    <a:pt x="57" y="100"/>
                  </a:cubicBezTo>
                  <a:cubicBezTo>
                    <a:pt x="57" y="93"/>
                    <a:pt x="57" y="93"/>
                    <a:pt x="57" y="93"/>
                  </a:cubicBezTo>
                  <a:cubicBezTo>
                    <a:pt x="82" y="108"/>
                    <a:pt x="82" y="108"/>
                    <a:pt x="82" y="108"/>
                  </a:cubicBezTo>
                  <a:lnTo>
                    <a:pt x="82" y="115"/>
                  </a:lnTo>
                  <a:close/>
                  <a:moveTo>
                    <a:pt x="82" y="104"/>
                  </a:moveTo>
                  <a:cubicBezTo>
                    <a:pt x="57" y="89"/>
                    <a:pt x="57" y="89"/>
                    <a:pt x="57" y="89"/>
                  </a:cubicBezTo>
                  <a:cubicBezTo>
                    <a:pt x="57" y="82"/>
                    <a:pt x="57" y="82"/>
                    <a:pt x="57" y="82"/>
                  </a:cubicBezTo>
                  <a:cubicBezTo>
                    <a:pt x="59" y="84"/>
                    <a:pt x="59" y="84"/>
                    <a:pt x="59" y="84"/>
                  </a:cubicBezTo>
                  <a:cubicBezTo>
                    <a:pt x="82" y="97"/>
                    <a:pt x="82" y="97"/>
                    <a:pt x="82" y="97"/>
                  </a:cubicBezTo>
                  <a:lnTo>
                    <a:pt x="82" y="104"/>
                  </a:lnTo>
                  <a:close/>
                  <a:moveTo>
                    <a:pt x="93" y="122"/>
                  </a:moveTo>
                  <a:cubicBezTo>
                    <a:pt x="95" y="122"/>
                    <a:pt x="97" y="122"/>
                    <a:pt x="97" y="123"/>
                  </a:cubicBezTo>
                  <a:cubicBezTo>
                    <a:pt x="98" y="125"/>
                    <a:pt x="98" y="127"/>
                    <a:pt x="96" y="127"/>
                  </a:cubicBezTo>
                  <a:cubicBezTo>
                    <a:pt x="90" y="131"/>
                    <a:pt x="90" y="131"/>
                    <a:pt x="90" y="131"/>
                  </a:cubicBezTo>
                  <a:cubicBezTo>
                    <a:pt x="90" y="131"/>
                    <a:pt x="90" y="131"/>
                    <a:pt x="90" y="131"/>
                  </a:cubicBezTo>
                  <a:cubicBezTo>
                    <a:pt x="89" y="131"/>
                    <a:pt x="89" y="131"/>
                    <a:pt x="89" y="131"/>
                  </a:cubicBezTo>
                  <a:cubicBezTo>
                    <a:pt x="89" y="131"/>
                    <a:pt x="89" y="131"/>
                    <a:pt x="89" y="131"/>
                  </a:cubicBezTo>
                  <a:cubicBezTo>
                    <a:pt x="89" y="131"/>
                    <a:pt x="89" y="131"/>
                    <a:pt x="88" y="131"/>
                  </a:cubicBezTo>
                  <a:cubicBezTo>
                    <a:pt x="88" y="131"/>
                    <a:pt x="88" y="131"/>
                    <a:pt x="88" y="131"/>
                  </a:cubicBezTo>
                  <a:cubicBezTo>
                    <a:pt x="88" y="131"/>
                    <a:pt x="88" y="131"/>
                    <a:pt x="87" y="131"/>
                  </a:cubicBezTo>
                  <a:cubicBezTo>
                    <a:pt x="87" y="131"/>
                    <a:pt x="87" y="131"/>
                    <a:pt x="87" y="131"/>
                  </a:cubicBezTo>
                  <a:cubicBezTo>
                    <a:pt x="87" y="131"/>
                    <a:pt x="87" y="131"/>
                    <a:pt x="87" y="131"/>
                  </a:cubicBezTo>
                  <a:cubicBezTo>
                    <a:pt x="87" y="131"/>
                    <a:pt x="86" y="131"/>
                    <a:pt x="86" y="130"/>
                  </a:cubicBezTo>
                  <a:cubicBezTo>
                    <a:pt x="86" y="130"/>
                    <a:pt x="86" y="130"/>
                    <a:pt x="86" y="130"/>
                  </a:cubicBezTo>
                  <a:cubicBezTo>
                    <a:pt x="86" y="130"/>
                    <a:pt x="86" y="130"/>
                    <a:pt x="86" y="130"/>
                  </a:cubicBezTo>
                  <a:cubicBezTo>
                    <a:pt x="86" y="130"/>
                    <a:pt x="86" y="130"/>
                    <a:pt x="86" y="130"/>
                  </a:cubicBezTo>
                  <a:cubicBezTo>
                    <a:pt x="86" y="130"/>
                    <a:pt x="86" y="130"/>
                    <a:pt x="86" y="130"/>
                  </a:cubicBezTo>
                  <a:cubicBezTo>
                    <a:pt x="86" y="130"/>
                    <a:pt x="86" y="129"/>
                    <a:pt x="86" y="129"/>
                  </a:cubicBezTo>
                  <a:cubicBezTo>
                    <a:pt x="86" y="129"/>
                    <a:pt x="86" y="129"/>
                    <a:pt x="86" y="129"/>
                  </a:cubicBezTo>
                  <a:cubicBezTo>
                    <a:pt x="86" y="129"/>
                    <a:pt x="86" y="129"/>
                    <a:pt x="86" y="129"/>
                  </a:cubicBezTo>
                  <a:cubicBezTo>
                    <a:pt x="85" y="129"/>
                    <a:pt x="85" y="129"/>
                    <a:pt x="85" y="129"/>
                  </a:cubicBezTo>
                  <a:cubicBezTo>
                    <a:pt x="85" y="129"/>
                    <a:pt x="85" y="128"/>
                    <a:pt x="85" y="128"/>
                  </a:cubicBezTo>
                  <a:cubicBezTo>
                    <a:pt x="85" y="109"/>
                    <a:pt x="85" y="109"/>
                    <a:pt x="85" y="109"/>
                  </a:cubicBezTo>
                  <a:cubicBezTo>
                    <a:pt x="85" y="109"/>
                    <a:pt x="85" y="108"/>
                    <a:pt x="85" y="108"/>
                  </a:cubicBezTo>
                  <a:cubicBezTo>
                    <a:pt x="85" y="108"/>
                    <a:pt x="85" y="108"/>
                    <a:pt x="85" y="108"/>
                  </a:cubicBezTo>
                  <a:cubicBezTo>
                    <a:pt x="86" y="108"/>
                    <a:pt x="86" y="108"/>
                    <a:pt x="86" y="108"/>
                  </a:cubicBezTo>
                  <a:cubicBezTo>
                    <a:pt x="86" y="108"/>
                    <a:pt x="86" y="108"/>
                    <a:pt x="86" y="108"/>
                  </a:cubicBezTo>
                  <a:cubicBezTo>
                    <a:pt x="86" y="108"/>
                    <a:pt x="86" y="107"/>
                    <a:pt x="86" y="107"/>
                  </a:cubicBezTo>
                  <a:cubicBezTo>
                    <a:pt x="86" y="107"/>
                    <a:pt x="86" y="107"/>
                    <a:pt x="86" y="107"/>
                  </a:cubicBezTo>
                  <a:cubicBezTo>
                    <a:pt x="86" y="107"/>
                    <a:pt x="86" y="107"/>
                    <a:pt x="86" y="107"/>
                  </a:cubicBezTo>
                  <a:cubicBezTo>
                    <a:pt x="86" y="107"/>
                    <a:pt x="86" y="107"/>
                    <a:pt x="86" y="107"/>
                  </a:cubicBezTo>
                  <a:cubicBezTo>
                    <a:pt x="86" y="107"/>
                    <a:pt x="86" y="107"/>
                    <a:pt x="86" y="106"/>
                  </a:cubicBezTo>
                  <a:cubicBezTo>
                    <a:pt x="86" y="106"/>
                    <a:pt x="87" y="106"/>
                    <a:pt x="87" y="106"/>
                  </a:cubicBezTo>
                  <a:cubicBezTo>
                    <a:pt x="87" y="106"/>
                    <a:pt x="87" y="106"/>
                    <a:pt x="87" y="106"/>
                  </a:cubicBezTo>
                  <a:cubicBezTo>
                    <a:pt x="87" y="106"/>
                    <a:pt x="87" y="106"/>
                    <a:pt x="87" y="106"/>
                  </a:cubicBezTo>
                  <a:cubicBezTo>
                    <a:pt x="93" y="102"/>
                    <a:pt x="93" y="102"/>
                    <a:pt x="93" y="102"/>
                  </a:cubicBezTo>
                  <a:cubicBezTo>
                    <a:pt x="95" y="102"/>
                    <a:pt x="97" y="102"/>
                    <a:pt x="97" y="104"/>
                  </a:cubicBezTo>
                  <a:cubicBezTo>
                    <a:pt x="98" y="105"/>
                    <a:pt x="98" y="107"/>
                    <a:pt x="96" y="107"/>
                  </a:cubicBezTo>
                  <a:cubicBezTo>
                    <a:pt x="91" y="110"/>
                    <a:pt x="91" y="110"/>
                    <a:pt x="91" y="110"/>
                  </a:cubicBezTo>
                  <a:cubicBezTo>
                    <a:pt x="91" y="124"/>
                    <a:pt x="91" y="124"/>
                    <a:pt x="91" y="124"/>
                  </a:cubicBezTo>
                  <a:lnTo>
                    <a:pt x="93" y="122"/>
                  </a:lnTo>
                  <a:close/>
                  <a:moveTo>
                    <a:pt x="7" y="111"/>
                  </a:moveTo>
                  <a:cubicBezTo>
                    <a:pt x="3" y="113"/>
                    <a:pt x="3" y="113"/>
                    <a:pt x="3" y="113"/>
                  </a:cubicBezTo>
                  <a:cubicBezTo>
                    <a:pt x="3" y="113"/>
                    <a:pt x="3" y="113"/>
                    <a:pt x="3" y="113"/>
                  </a:cubicBezTo>
                  <a:cubicBezTo>
                    <a:pt x="3" y="113"/>
                    <a:pt x="3" y="113"/>
                    <a:pt x="3" y="113"/>
                  </a:cubicBezTo>
                  <a:cubicBezTo>
                    <a:pt x="3" y="113"/>
                    <a:pt x="2" y="114"/>
                    <a:pt x="2" y="114"/>
                  </a:cubicBezTo>
                  <a:cubicBezTo>
                    <a:pt x="2" y="114"/>
                    <a:pt x="2" y="114"/>
                    <a:pt x="2" y="114"/>
                  </a:cubicBezTo>
                  <a:cubicBezTo>
                    <a:pt x="2" y="114"/>
                    <a:pt x="2" y="114"/>
                    <a:pt x="2" y="114"/>
                  </a:cubicBezTo>
                  <a:cubicBezTo>
                    <a:pt x="1" y="115"/>
                    <a:pt x="1" y="115"/>
                    <a:pt x="1" y="115"/>
                  </a:cubicBezTo>
                  <a:cubicBezTo>
                    <a:pt x="1" y="115"/>
                    <a:pt x="1" y="115"/>
                    <a:pt x="1" y="115"/>
                  </a:cubicBezTo>
                  <a:cubicBezTo>
                    <a:pt x="1" y="115"/>
                    <a:pt x="1" y="115"/>
                    <a:pt x="1" y="115"/>
                  </a:cubicBezTo>
                  <a:cubicBezTo>
                    <a:pt x="1" y="115"/>
                    <a:pt x="1" y="115"/>
                    <a:pt x="1" y="115"/>
                  </a:cubicBezTo>
                  <a:cubicBezTo>
                    <a:pt x="1" y="116"/>
                    <a:pt x="1" y="116"/>
                    <a:pt x="1" y="116"/>
                  </a:cubicBezTo>
                  <a:cubicBezTo>
                    <a:pt x="1" y="116"/>
                    <a:pt x="0" y="116"/>
                    <a:pt x="0" y="116"/>
                  </a:cubicBezTo>
                  <a:cubicBezTo>
                    <a:pt x="0" y="117"/>
                    <a:pt x="0" y="117"/>
                    <a:pt x="0" y="117"/>
                  </a:cubicBezTo>
                  <a:cubicBezTo>
                    <a:pt x="0" y="117"/>
                    <a:pt x="0" y="117"/>
                    <a:pt x="0" y="117"/>
                  </a:cubicBezTo>
                  <a:cubicBezTo>
                    <a:pt x="0" y="118"/>
                    <a:pt x="0" y="118"/>
                    <a:pt x="0" y="118"/>
                  </a:cubicBezTo>
                  <a:cubicBezTo>
                    <a:pt x="0" y="118"/>
                    <a:pt x="0" y="118"/>
                    <a:pt x="0" y="118"/>
                  </a:cubicBezTo>
                  <a:cubicBezTo>
                    <a:pt x="0" y="138"/>
                    <a:pt x="0" y="138"/>
                    <a:pt x="0" y="138"/>
                  </a:cubicBezTo>
                  <a:cubicBezTo>
                    <a:pt x="0" y="138"/>
                    <a:pt x="0" y="138"/>
                    <a:pt x="0" y="138"/>
                  </a:cubicBezTo>
                  <a:cubicBezTo>
                    <a:pt x="0" y="138"/>
                    <a:pt x="0" y="138"/>
                    <a:pt x="0" y="138"/>
                  </a:cubicBezTo>
                  <a:cubicBezTo>
                    <a:pt x="0" y="139"/>
                    <a:pt x="0" y="139"/>
                    <a:pt x="0" y="139"/>
                  </a:cubicBezTo>
                  <a:cubicBezTo>
                    <a:pt x="0" y="139"/>
                    <a:pt x="0" y="139"/>
                    <a:pt x="0" y="140"/>
                  </a:cubicBezTo>
                  <a:cubicBezTo>
                    <a:pt x="0" y="140"/>
                    <a:pt x="0" y="140"/>
                    <a:pt x="0" y="140"/>
                  </a:cubicBezTo>
                  <a:cubicBezTo>
                    <a:pt x="0" y="140"/>
                    <a:pt x="1" y="140"/>
                    <a:pt x="1" y="141"/>
                  </a:cubicBezTo>
                  <a:cubicBezTo>
                    <a:pt x="1" y="141"/>
                    <a:pt x="1" y="141"/>
                    <a:pt x="1" y="141"/>
                  </a:cubicBezTo>
                  <a:cubicBezTo>
                    <a:pt x="1" y="141"/>
                    <a:pt x="1" y="141"/>
                    <a:pt x="1" y="141"/>
                  </a:cubicBezTo>
                  <a:cubicBezTo>
                    <a:pt x="1" y="141"/>
                    <a:pt x="1" y="141"/>
                    <a:pt x="1" y="141"/>
                  </a:cubicBezTo>
                  <a:cubicBezTo>
                    <a:pt x="1" y="141"/>
                    <a:pt x="1" y="142"/>
                    <a:pt x="2" y="142"/>
                  </a:cubicBezTo>
                  <a:cubicBezTo>
                    <a:pt x="2" y="142"/>
                    <a:pt x="2" y="143"/>
                    <a:pt x="3" y="143"/>
                  </a:cubicBezTo>
                  <a:cubicBezTo>
                    <a:pt x="3" y="143"/>
                    <a:pt x="3" y="143"/>
                    <a:pt x="3" y="143"/>
                  </a:cubicBezTo>
                  <a:cubicBezTo>
                    <a:pt x="3" y="143"/>
                    <a:pt x="4" y="144"/>
                    <a:pt x="4" y="144"/>
                  </a:cubicBezTo>
                  <a:cubicBezTo>
                    <a:pt x="4" y="144"/>
                    <a:pt x="4" y="144"/>
                    <a:pt x="4" y="144"/>
                  </a:cubicBezTo>
                  <a:cubicBezTo>
                    <a:pt x="5" y="144"/>
                    <a:pt x="5" y="144"/>
                    <a:pt x="6" y="144"/>
                  </a:cubicBezTo>
                  <a:cubicBezTo>
                    <a:pt x="6" y="144"/>
                    <a:pt x="7" y="144"/>
                    <a:pt x="7" y="144"/>
                  </a:cubicBezTo>
                  <a:cubicBezTo>
                    <a:pt x="7" y="144"/>
                    <a:pt x="7" y="144"/>
                    <a:pt x="7" y="144"/>
                  </a:cubicBezTo>
                  <a:cubicBezTo>
                    <a:pt x="8" y="144"/>
                    <a:pt x="8" y="143"/>
                    <a:pt x="8" y="143"/>
                  </a:cubicBezTo>
                  <a:cubicBezTo>
                    <a:pt x="9" y="143"/>
                    <a:pt x="9" y="143"/>
                    <a:pt x="9" y="143"/>
                  </a:cubicBezTo>
                  <a:cubicBezTo>
                    <a:pt x="9" y="143"/>
                    <a:pt x="9" y="143"/>
                    <a:pt x="9" y="143"/>
                  </a:cubicBezTo>
                  <a:cubicBezTo>
                    <a:pt x="14" y="140"/>
                    <a:pt x="14" y="140"/>
                    <a:pt x="14" y="140"/>
                  </a:cubicBezTo>
                  <a:cubicBezTo>
                    <a:pt x="83" y="181"/>
                    <a:pt x="83" y="181"/>
                    <a:pt x="83" y="181"/>
                  </a:cubicBezTo>
                  <a:cubicBezTo>
                    <a:pt x="83" y="187"/>
                    <a:pt x="83" y="187"/>
                    <a:pt x="83" y="187"/>
                  </a:cubicBezTo>
                  <a:cubicBezTo>
                    <a:pt x="83" y="187"/>
                    <a:pt x="83" y="187"/>
                    <a:pt x="83" y="187"/>
                  </a:cubicBezTo>
                  <a:cubicBezTo>
                    <a:pt x="83" y="187"/>
                    <a:pt x="83" y="187"/>
                    <a:pt x="83" y="187"/>
                  </a:cubicBezTo>
                  <a:cubicBezTo>
                    <a:pt x="83" y="188"/>
                    <a:pt x="83" y="188"/>
                    <a:pt x="83" y="188"/>
                  </a:cubicBezTo>
                  <a:cubicBezTo>
                    <a:pt x="83" y="188"/>
                    <a:pt x="83" y="188"/>
                    <a:pt x="83" y="189"/>
                  </a:cubicBezTo>
                  <a:cubicBezTo>
                    <a:pt x="83" y="189"/>
                    <a:pt x="83" y="189"/>
                    <a:pt x="83" y="189"/>
                  </a:cubicBezTo>
                  <a:cubicBezTo>
                    <a:pt x="83" y="189"/>
                    <a:pt x="83" y="189"/>
                    <a:pt x="83" y="190"/>
                  </a:cubicBezTo>
                  <a:cubicBezTo>
                    <a:pt x="83" y="190"/>
                    <a:pt x="83" y="190"/>
                    <a:pt x="83" y="190"/>
                  </a:cubicBezTo>
                  <a:cubicBezTo>
                    <a:pt x="83" y="190"/>
                    <a:pt x="83" y="190"/>
                    <a:pt x="83" y="190"/>
                  </a:cubicBezTo>
                  <a:cubicBezTo>
                    <a:pt x="83" y="190"/>
                    <a:pt x="83" y="190"/>
                    <a:pt x="83" y="190"/>
                  </a:cubicBezTo>
                  <a:cubicBezTo>
                    <a:pt x="84" y="191"/>
                    <a:pt x="84" y="191"/>
                    <a:pt x="84" y="191"/>
                  </a:cubicBezTo>
                  <a:cubicBezTo>
                    <a:pt x="85" y="192"/>
                    <a:pt x="85" y="192"/>
                    <a:pt x="85" y="192"/>
                  </a:cubicBezTo>
                  <a:cubicBezTo>
                    <a:pt x="86" y="192"/>
                    <a:pt x="86" y="192"/>
                    <a:pt x="86" y="192"/>
                  </a:cubicBezTo>
                  <a:cubicBezTo>
                    <a:pt x="86" y="192"/>
                    <a:pt x="86" y="193"/>
                    <a:pt x="87" y="193"/>
                  </a:cubicBezTo>
                  <a:cubicBezTo>
                    <a:pt x="87" y="193"/>
                    <a:pt x="87" y="193"/>
                    <a:pt x="87" y="193"/>
                  </a:cubicBezTo>
                  <a:cubicBezTo>
                    <a:pt x="87" y="193"/>
                    <a:pt x="87" y="193"/>
                    <a:pt x="87" y="193"/>
                  </a:cubicBezTo>
                  <a:cubicBezTo>
                    <a:pt x="87" y="193"/>
                    <a:pt x="88" y="193"/>
                    <a:pt x="88" y="193"/>
                  </a:cubicBezTo>
                  <a:cubicBezTo>
                    <a:pt x="89" y="193"/>
                    <a:pt x="89" y="193"/>
                    <a:pt x="90" y="193"/>
                  </a:cubicBezTo>
                  <a:cubicBezTo>
                    <a:pt x="90" y="193"/>
                    <a:pt x="90" y="193"/>
                    <a:pt x="90" y="193"/>
                  </a:cubicBezTo>
                  <a:cubicBezTo>
                    <a:pt x="90" y="193"/>
                    <a:pt x="91" y="192"/>
                    <a:pt x="91" y="192"/>
                  </a:cubicBezTo>
                  <a:cubicBezTo>
                    <a:pt x="91" y="192"/>
                    <a:pt x="91" y="192"/>
                    <a:pt x="91" y="192"/>
                  </a:cubicBezTo>
                  <a:cubicBezTo>
                    <a:pt x="91" y="192"/>
                    <a:pt x="91" y="192"/>
                    <a:pt x="91" y="192"/>
                  </a:cubicBezTo>
                  <a:cubicBezTo>
                    <a:pt x="97" y="189"/>
                    <a:pt x="97" y="189"/>
                    <a:pt x="97" y="189"/>
                  </a:cubicBezTo>
                  <a:cubicBezTo>
                    <a:pt x="100" y="191"/>
                    <a:pt x="100" y="191"/>
                    <a:pt x="100" y="191"/>
                  </a:cubicBezTo>
                  <a:cubicBezTo>
                    <a:pt x="101" y="191"/>
                    <a:pt x="101" y="191"/>
                    <a:pt x="101" y="191"/>
                  </a:cubicBezTo>
                  <a:cubicBezTo>
                    <a:pt x="101" y="158"/>
                    <a:pt x="101" y="158"/>
                    <a:pt x="101" y="158"/>
                  </a:cubicBezTo>
                  <a:cubicBezTo>
                    <a:pt x="7" y="104"/>
                    <a:pt x="7" y="104"/>
                    <a:pt x="7" y="104"/>
                  </a:cubicBezTo>
                  <a:lnTo>
                    <a:pt x="7" y="111"/>
                  </a:lnTo>
                  <a:close/>
                  <a:moveTo>
                    <a:pt x="85" y="167"/>
                  </a:moveTo>
                  <a:cubicBezTo>
                    <a:pt x="85" y="167"/>
                    <a:pt x="85" y="167"/>
                    <a:pt x="85" y="167"/>
                  </a:cubicBezTo>
                  <a:cubicBezTo>
                    <a:pt x="85" y="167"/>
                    <a:pt x="85" y="167"/>
                    <a:pt x="85" y="167"/>
                  </a:cubicBezTo>
                  <a:cubicBezTo>
                    <a:pt x="86" y="167"/>
                    <a:pt x="86" y="167"/>
                    <a:pt x="86" y="167"/>
                  </a:cubicBezTo>
                  <a:cubicBezTo>
                    <a:pt x="86" y="167"/>
                    <a:pt x="86" y="166"/>
                    <a:pt x="86" y="166"/>
                  </a:cubicBezTo>
                  <a:cubicBezTo>
                    <a:pt x="86" y="166"/>
                    <a:pt x="86" y="166"/>
                    <a:pt x="86" y="166"/>
                  </a:cubicBezTo>
                  <a:cubicBezTo>
                    <a:pt x="86" y="166"/>
                    <a:pt x="86" y="166"/>
                    <a:pt x="86" y="166"/>
                  </a:cubicBezTo>
                  <a:cubicBezTo>
                    <a:pt x="86" y="166"/>
                    <a:pt x="86" y="166"/>
                    <a:pt x="86" y="166"/>
                  </a:cubicBezTo>
                  <a:cubicBezTo>
                    <a:pt x="86" y="166"/>
                    <a:pt x="86" y="165"/>
                    <a:pt x="86" y="165"/>
                  </a:cubicBezTo>
                  <a:cubicBezTo>
                    <a:pt x="86" y="165"/>
                    <a:pt x="86" y="165"/>
                    <a:pt x="86" y="165"/>
                  </a:cubicBezTo>
                  <a:cubicBezTo>
                    <a:pt x="86" y="165"/>
                    <a:pt x="87" y="165"/>
                    <a:pt x="87" y="165"/>
                  </a:cubicBezTo>
                  <a:cubicBezTo>
                    <a:pt x="87" y="165"/>
                    <a:pt x="87" y="165"/>
                    <a:pt x="87" y="165"/>
                  </a:cubicBezTo>
                  <a:cubicBezTo>
                    <a:pt x="87" y="165"/>
                    <a:pt x="87" y="165"/>
                    <a:pt x="87" y="165"/>
                  </a:cubicBezTo>
                  <a:cubicBezTo>
                    <a:pt x="93" y="161"/>
                    <a:pt x="93" y="161"/>
                    <a:pt x="93" y="161"/>
                  </a:cubicBezTo>
                  <a:cubicBezTo>
                    <a:pt x="95" y="160"/>
                    <a:pt x="97" y="161"/>
                    <a:pt x="97" y="162"/>
                  </a:cubicBezTo>
                  <a:cubicBezTo>
                    <a:pt x="98" y="164"/>
                    <a:pt x="98" y="165"/>
                    <a:pt x="96" y="166"/>
                  </a:cubicBezTo>
                  <a:cubicBezTo>
                    <a:pt x="91" y="169"/>
                    <a:pt x="91" y="169"/>
                    <a:pt x="91" y="169"/>
                  </a:cubicBezTo>
                  <a:cubicBezTo>
                    <a:pt x="91" y="182"/>
                    <a:pt x="91" y="182"/>
                    <a:pt x="91" y="182"/>
                  </a:cubicBezTo>
                  <a:cubicBezTo>
                    <a:pt x="93" y="181"/>
                    <a:pt x="93" y="181"/>
                    <a:pt x="93" y="181"/>
                  </a:cubicBezTo>
                  <a:cubicBezTo>
                    <a:pt x="95" y="180"/>
                    <a:pt x="97" y="181"/>
                    <a:pt x="97" y="182"/>
                  </a:cubicBezTo>
                  <a:cubicBezTo>
                    <a:pt x="98" y="184"/>
                    <a:pt x="98" y="185"/>
                    <a:pt x="96" y="186"/>
                  </a:cubicBezTo>
                  <a:cubicBezTo>
                    <a:pt x="90" y="190"/>
                    <a:pt x="90" y="190"/>
                    <a:pt x="90" y="190"/>
                  </a:cubicBezTo>
                  <a:cubicBezTo>
                    <a:pt x="90" y="190"/>
                    <a:pt x="90" y="190"/>
                    <a:pt x="90" y="190"/>
                  </a:cubicBezTo>
                  <a:cubicBezTo>
                    <a:pt x="89" y="190"/>
                    <a:pt x="89" y="190"/>
                    <a:pt x="89" y="190"/>
                  </a:cubicBezTo>
                  <a:cubicBezTo>
                    <a:pt x="89" y="190"/>
                    <a:pt x="89" y="190"/>
                    <a:pt x="89" y="190"/>
                  </a:cubicBezTo>
                  <a:cubicBezTo>
                    <a:pt x="89" y="190"/>
                    <a:pt x="89" y="190"/>
                    <a:pt x="88" y="190"/>
                  </a:cubicBezTo>
                  <a:cubicBezTo>
                    <a:pt x="88" y="190"/>
                    <a:pt x="88" y="190"/>
                    <a:pt x="88" y="190"/>
                  </a:cubicBezTo>
                  <a:cubicBezTo>
                    <a:pt x="88" y="190"/>
                    <a:pt x="88" y="190"/>
                    <a:pt x="87" y="190"/>
                  </a:cubicBezTo>
                  <a:cubicBezTo>
                    <a:pt x="87" y="190"/>
                    <a:pt x="87" y="190"/>
                    <a:pt x="87" y="190"/>
                  </a:cubicBezTo>
                  <a:cubicBezTo>
                    <a:pt x="87" y="190"/>
                    <a:pt x="87" y="190"/>
                    <a:pt x="87" y="190"/>
                  </a:cubicBezTo>
                  <a:cubicBezTo>
                    <a:pt x="87" y="190"/>
                    <a:pt x="86" y="189"/>
                    <a:pt x="86" y="189"/>
                  </a:cubicBezTo>
                  <a:cubicBezTo>
                    <a:pt x="86" y="189"/>
                    <a:pt x="86" y="189"/>
                    <a:pt x="86" y="189"/>
                  </a:cubicBezTo>
                  <a:cubicBezTo>
                    <a:pt x="86" y="189"/>
                    <a:pt x="86" y="189"/>
                    <a:pt x="86" y="189"/>
                  </a:cubicBezTo>
                  <a:cubicBezTo>
                    <a:pt x="86" y="189"/>
                    <a:pt x="86" y="189"/>
                    <a:pt x="86" y="189"/>
                  </a:cubicBezTo>
                  <a:cubicBezTo>
                    <a:pt x="86" y="189"/>
                    <a:pt x="86" y="188"/>
                    <a:pt x="86" y="188"/>
                  </a:cubicBezTo>
                  <a:cubicBezTo>
                    <a:pt x="86" y="188"/>
                    <a:pt x="86" y="188"/>
                    <a:pt x="86" y="188"/>
                  </a:cubicBezTo>
                  <a:cubicBezTo>
                    <a:pt x="86" y="188"/>
                    <a:pt x="86" y="188"/>
                    <a:pt x="86" y="188"/>
                  </a:cubicBezTo>
                  <a:cubicBezTo>
                    <a:pt x="86" y="188"/>
                    <a:pt x="86" y="188"/>
                    <a:pt x="86" y="188"/>
                  </a:cubicBezTo>
                  <a:cubicBezTo>
                    <a:pt x="85" y="188"/>
                    <a:pt x="85" y="187"/>
                    <a:pt x="85" y="187"/>
                  </a:cubicBezTo>
                  <a:cubicBezTo>
                    <a:pt x="85" y="187"/>
                    <a:pt x="85" y="187"/>
                    <a:pt x="85" y="187"/>
                  </a:cubicBezTo>
                  <a:lnTo>
                    <a:pt x="85" y="167"/>
                  </a:lnTo>
                  <a:close/>
                  <a:moveTo>
                    <a:pt x="57" y="141"/>
                  </a:moveTo>
                  <a:cubicBezTo>
                    <a:pt x="82" y="156"/>
                    <a:pt x="82" y="156"/>
                    <a:pt x="82" y="156"/>
                  </a:cubicBezTo>
                  <a:cubicBezTo>
                    <a:pt x="82" y="163"/>
                    <a:pt x="82" y="163"/>
                    <a:pt x="82" y="163"/>
                  </a:cubicBezTo>
                  <a:cubicBezTo>
                    <a:pt x="57" y="148"/>
                    <a:pt x="57" y="148"/>
                    <a:pt x="57" y="148"/>
                  </a:cubicBezTo>
                  <a:lnTo>
                    <a:pt x="57" y="141"/>
                  </a:lnTo>
                  <a:close/>
                  <a:moveTo>
                    <a:pt x="57" y="152"/>
                  </a:moveTo>
                  <a:cubicBezTo>
                    <a:pt x="82" y="167"/>
                    <a:pt x="82" y="167"/>
                    <a:pt x="82" y="167"/>
                  </a:cubicBezTo>
                  <a:cubicBezTo>
                    <a:pt x="82" y="174"/>
                    <a:pt x="82" y="174"/>
                    <a:pt x="82" y="174"/>
                  </a:cubicBezTo>
                  <a:cubicBezTo>
                    <a:pt x="57" y="159"/>
                    <a:pt x="57" y="159"/>
                    <a:pt x="57" y="159"/>
                  </a:cubicBezTo>
                  <a:lnTo>
                    <a:pt x="57" y="152"/>
                  </a:lnTo>
                  <a:close/>
                  <a:moveTo>
                    <a:pt x="15" y="113"/>
                  </a:moveTo>
                  <a:cubicBezTo>
                    <a:pt x="16" y="115"/>
                    <a:pt x="15" y="116"/>
                    <a:pt x="14" y="117"/>
                  </a:cubicBezTo>
                  <a:cubicBezTo>
                    <a:pt x="9" y="120"/>
                    <a:pt x="9" y="120"/>
                    <a:pt x="9" y="120"/>
                  </a:cubicBezTo>
                  <a:cubicBezTo>
                    <a:pt x="9" y="133"/>
                    <a:pt x="9" y="133"/>
                    <a:pt x="9" y="133"/>
                  </a:cubicBezTo>
                  <a:cubicBezTo>
                    <a:pt x="11" y="132"/>
                    <a:pt x="11" y="132"/>
                    <a:pt x="11" y="132"/>
                  </a:cubicBezTo>
                  <a:cubicBezTo>
                    <a:pt x="12" y="131"/>
                    <a:pt x="14" y="132"/>
                    <a:pt x="15" y="133"/>
                  </a:cubicBezTo>
                  <a:cubicBezTo>
                    <a:pt x="16" y="135"/>
                    <a:pt x="15" y="136"/>
                    <a:pt x="14" y="137"/>
                  </a:cubicBezTo>
                  <a:cubicBezTo>
                    <a:pt x="7" y="141"/>
                    <a:pt x="7" y="141"/>
                    <a:pt x="7" y="141"/>
                  </a:cubicBezTo>
                  <a:cubicBezTo>
                    <a:pt x="7" y="141"/>
                    <a:pt x="7" y="141"/>
                    <a:pt x="7" y="141"/>
                  </a:cubicBezTo>
                  <a:cubicBezTo>
                    <a:pt x="7" y="141"/>
                    <a:pt x="7" y="141"/>
                    <a:pt x="7" y="141"/>
                  </a:cubicBezTo>
                  <a:cubicBezTo>
                    <a:pt x="7" y="141"/>
                    <a:pt x="6" y="141"/>
                    <a:pt x="6" y="141"/>
                  </a:cubicBezTo>
                  <a:cubicBezTo>
                    <a:pt x="6" y="141"/>
                    <a:pt x="6" y="141"/>
                    <a:pt x="6" y="141"/>
                  </a:cubicBezTo>
                  <a:cubicBezTo>
                    <a:pt x="6" y="141"/>
                    <a:pt x="5" y="141"/>
                    <a:pt x="5" y="141"/>
                  </a:cubicBezTo>
                  <a:cubicBezTo>
                    <a:pt x="5" y="141"/>
                    <a:pt x="5" y="141"/>
                    <a:pt x="5" y="141"/>
                  </a:cubicBezTo>
                  <a:cubicBezTo>
                    <a:pt x="5" y="141"/>
                    <a:pt x="5" y="141"/>
                    <a:pt x="4" y="141"/>
                  </a:cubicBezTo>
                  <a:cubicBezTo>
                    <a:pt x="4" y="141"/>
                    <a:pt x="4" y="141"/>
                    <a:pt x="4" y="141"/>
                  </a:cubicBezTo>
                  <a:cubicBezTo>
                    <a:pt x="4" y="140"/>
                    <a:pt x="4" y="140"/>
                    <a:pt x="4" y="140"/>
                  </a:cubicBezTo>
                  <a:cubicBezTo>
                    <a:pt x="4" y="140"/>
                    <a:pt x="4" y="140"/>
                    <a:pt x="4" y="140"/>
                  </a:cubicBezTo>
                  <a:cubicBezTo>
                    <a:pt x="4" y="140"/>
                    <a:pt x="3" y="140"/>
                    <a:pt x="3" y="140"/>
                  </a:cubicBezTo>
                  <a:cubicBezTo>
                    <a:pt x="3" y="140"/>
                    <a:pt x="3" y="140"/>
                    <a:pt x="3" y="140"/>
                  </a:cubicBezTo>
                  <a:cubicBezTo>
                    <a:pt x="3" y="139"/>
                    <a:pt x="3" y="139"/>
                    <a:pt x="3" y="139"/>
                  </a:cubicBezTo>
                  <a:cubicBezTo>
                    <a:pt x="3" y="139"/>
                    <a:pt x="3" y="139"/>
                    <a:pt x="3" y="139"/>
                  </a:cubicBezTo>
                  <a:cubicBezTo>
                    <a:pt x="3" y="139"/>
                    <a:pt x="3" y="139"/>
                    <a:pt x="3" y="139"/>
                  </a:cubicBezTo>
                  <a:cubicBezTo>
                    <a:pt x="3" y="139"/>
                    <a:pt x="3" y="139"/>
                    <a:pt x="3" y="139"/>
                  </a:cubicBezTo>
                  <a:cubicBezTo>
                    <a:pt x="3" y="138"/>
                    <a:pt x="3" y="138"/>
                    <a:pt x="3" y="138"/>
                  </a:cubicBezTo>
                  <a:cubicBezTo>
                    <a:pt x="3" y="138"/>
                    <a:pt x="3" y="138"/>
                    <a:pt x="3" y="138"/>
                  </a:cubicBezTo>
                  <a:cubicBezTo>
                    <a:pt x="3" y="118"/>
                    <a:pt x="3" y="118"/>
                    <a:pt x="3" y="118"/>
                  </a:cubicBezTo>
                  <a:cubicBezTo>
                    <a:pt x="3" y="118"/>
                    <a:pt x="3" y="118"/>
                    <a:pt x="3" y="118"/>
                  </a:cubicBezTo>
                  <a:cubicBezTo>
                    <a:pt x="3" y="118"/>
                    <a:pt x="3" y="118"/>
                    <a:pt x="3" y="118"/>
                  </a:cubicBezTo>
                  <a:cubicBezTo>
                    <a:pt x="3" y="118"/>
                    <a:pt x="3" y="118"/>
                    <a:pt x="3" y="118"/>
                  </a:cubicBezTo>
                  <a:cubicBezTo>
                    <a:pt x="3" y="118"/>
                    <a:pt x="3" y="117"/>
                    <a:pt x="3" y="117"/>
                  </a:cubicBezTo>
                  <a:cubicBezTo>
                    <a:pt x="3" y="117"/>
                    <a:pt x="3" y="117"/>
                    <a:pt x="3" y="117"/>
                  </a:cubicBezTo>
                  <a:cubicBezTo>
                    <a:pt x="3" y="117"/>
                    <a:pt x="3" y="117"/>
                    <a:pt x="3" y="117"/>
                  </a:cubicBezTo>
                  <a:cubicBezTo>
                    <a:pt x="3" y="117"/>
                    <a:pt x="3" y="117"/>
                    <a:pt x="3" y="117"/>
                  </a:cubicBezTo>
                  <a:cubicBezTo>
                    <a:pt x="4" y="117"/>
                    <a:pt x="4" y="116"/>
                    <a:pt x="4" y="116"/>
                  </a:cubicBezTo>
                  <a:cubicBezTo>
                    <a:pt x="4" y="116"/>
                    <a:pt x="4" y="116"/>
                    <a:pt x="4" y="116"/>
                  </a:cubicBezTo>
                  <a:cubicBezTo>
                    <a:pt x="4" y="116"/>
                    <a:pt x="4" y="116"/>
                    <a:pt x="4" y="116"/>
                  </a:cubicBezTo>
                  <a:cubicBezTo>
                    <a:pt x="4" y="116"/>
                    <a:pt x="4" y="116"/>
                    <a:pt x="4" y="116"/>
                  </a:cubicBezTo>
                  <a:cubicBezTo>
                    <a:pt x="4" y="116"/>
                    <a:pt x="4" y="116"/>
                    <a:pt x="4" y="116"/>
                  </a:cubicBezTo>
                  <a:cubicBezTo>
                    <a:pt x="11" y="112"/>
                    <a:pt x="11" y="112"/>
                    <a:pt x="11" y="112"/>
                  </a:cubicBezTo>
                  <a:cubicBezTo>
                    <a:pt x="12" y="111"/>
                    <a:pt x="14" y="112"/>
                    <a:pt x="15"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15"/>
            <p:cNvSpPr>
              <a:spLocks noEditPoints="1"/>
            </p:cNvSpPr>
            <p:nvPr/>
          </p:nvSpPr>
          <p:spPr bwMode="auto">
            <a:xfrm>
              <a:off x="4529138" y="3994150"/>
              <a:ext cx="196850" cy="204788"/>
            </a:xfrm>
            <a:custGeom>
              <a:avLst/>
              <a:gdLst>
                <a:gd name="T0" fmla="*/ 86 w 203"/>
                <a:gd name="T1" fmla="*/ 207 h 212"/>
                <a:gd name="T2" fmla="*/ 93 w 203"/>
                <a:gd name="T3" fmla="*/ 207 h 212"/>
                <a:gd name="T4" fmla="*/ 99 w 203"/>
                <a:gd name="T5" fmla="*/ 212 h 212"/>
                <a:gd name="T6" fmla="*/ 106 w 203"/>
                <a:gd name="T7" fmla="*/ 206 h 212"/>
                <a:gd name="T8" fmla="*/ 119 w 203"/>
                <a:gd name="T9" fmla="*/ 205 h 212"/>
                <a:gd name="T10" fmla="*/ 136 w 203"/>
                <a:gd name="T11" fmla="*/ 190 h 212"/>
                <a:gd name="T12" fmla="*/ 73 w 203"/>
                <a:gd name="T13" fmla="*/ 190 h 212"/>
                <a:gd name="T14" fmla="*/ 83 w 203"/>
                <a:gd name="T15" fmla="*/ 196 h 212"/>
                <a:gd name="T16" fmla="*/ 147 w 203"/>
                <a:gd name="T17" fmla="*/ 187 h 212"/>
                <a:gd name="T18" fmla="*/ 65 w 203"/>
                <a:gd name="T19" fmla="*/ 183 h 212"/>
                <a:gd name="T20" fmla="*/ 179 w 203"/>
                <a:gd name="T21" fmla="*/ 164 h 212"/>
                <a:gd name="T22" fmla="*/ 31 w 203"/>
                <a:gd name="T23" fmla="*/ 163 h 212"/>
                <a:gd name="T24" fmla="*/ 11 w 203"/>
                <a:gd name="T25" fmla="*/ 162 h 212"/>
                <a:gd name="T26" fmla="*/ 13 w 203"/>
                <a:gd name="T27" fmla="*/ 159 h 212"/>
                <a:gd name="T28" fmla="*/ 24 w 203"/>
                <a:gd name="T29" fmla="*/ 159 h 212"/>
                <a:gd name="T30" fmla="*/ 12 w 203"/>
                <a:gd name="T31" fmla="*/ 163 h 212"/>
                <a:gd name="T32" fmla="*/ 187 w 203"/>
                <a:gd name="T33" fmla="*/ 160 h 212"/>
                <a:gd name="T34" fmla="*/ 0 w 203"/>
                <a:gd name="T35" fmla="*/ 149 h 212"/>
                <a:gd name="T36" fmla="*/ 4 w 203"/>
                <a:gd name="T37" fmla="*/ 139 h 212"/>
                <a:gd name="T38" fmla="*/ 5 w 203"/>
                <a:gd name="T39" fmla="*/ 150 h 212"/>
                <a:gd name="T40" fmla="*/ 199 w 203"/>
                <a:gd name="T41" fmla="*/ 129 h 212"/>
                <a:gd name="T42" fmla="*/ 0 w 203"/>
                <a:gd name="T43" fmla="*/ 127 h 212"/>
                <a:gd name="T44" fmla="*/ 1 w 203"/>
                <a:gd name="T45" fmla="*/ 124 h 212"/>
                <a:gd name="T46" fmla="*/ 4 w 203"/>
                <a:gd name="T47" fmla="*/ 118 h 212"/>
                <a:gd name="T48" fmla="*/ 5 w 203"/>
                <a:gd name="T49" fmla="*/ 116 h 212"/>
                <a:gd name="T50" fmla="*/ 5 w 203"/>
                <a:gd name="T51" fmla="*/ 116 h 212"/>
                <a:gd name="T52" fmla="*/ 8 w 203"/>
                <a:gd name="T53" fmla="*/ 119 h 212"/>
                <a:gd name="T54" fmla="*/ 7 w 203"/>
                <a:gd name="T55" fmla="*/ 120 h 212"/>
                <a:gd name="T56" fmla="*/ 5 w 203"/>
                <a:gd name="T57" fmla="*/ 125 h 212"/>
                <a:gd name="T58" fmla="*/ 4 w 203"/>
                <a:gd name="T59" fmla="*/ 127 h 212"/>
                <a:gd name="T60" fmla="*/ 194 w 203"/>
                <a:gd name="T61" fmla="*/ 106 h 212"/>
                <a:gd name="T62" fmla="*/ 10 w 203"/>
                <a:gd name="T63" fmla="*/ 108 h 212"/>
                <a:gd name="T64" fmla="*/ 13 w 203"/>
                <a:gd name="T65" fmla="*/ 100 h 212"/>
                <a:gd name="T66" fmla="*/ 17 w 203"/>
                <a:gd name="T67" fmla="*/ 108 h 212"/>
                <a:gd name="T68" fmla="*/ 184 w 203"/>
                <a:gd name="T69" fmla="*/ 99 h 212"/>
                <a:gd name="T70" fmla="*/ 186 w 203"/>
                <a:gd name="T71" fmla="*/ 103 h 212"/>
                <a:gd name="T72" fmla="*/ 1 w 203"/>
                <a:gd name="T73" fmla="*/ 93 h 212"/>
                <a:gd name="T74" fmla="*/ 4 w 203"/>
                <a:gd name="T75" fmla="*/ 83 h 212"/>
                <a:gd name="T76" fmla="*/ 5 w 203"/>
                <a:gd name="T77" fmla="*/ 93 h 212"/>
                <a:gd name="T78" fmla="*/ 2 w 203"/>
                <a:gd name="T79" fmla="*/ 96 h 212"/>
                <a:gd name="T80" fmla="*/ 199 w 203"/>
                <a:gd name="T81" fmla="*/ 86 h 212"/>
                <a:gd name="T82" fmla="*/ 1 w 203"/>
                <a:gd name="T83" fmla="*/ 65 h 212"/>
                <a:gd name="T84" fmla="*/ 3 w 203"/>
                <a:gd name="T85" fmla="*/ 59 h 212"/>
                <a:gd name="T86" fmla="*/ 6 w 203"/>
                <a:gd name="T87" fmla="*/ 62 h 212"/>
                <a:gd name="T88" fmla="*/ 5 w 203"/>
                <a:gd name="T89" fmla="*/ 66 h 212"/>
                <a:gd name="T90" fmla="*/ 199 w 203"/>
                <a:gd name="T91" fmla="*/ 62 h 212"/>
                <a:gd name="T92" fmla="*/ 203 w 203"/>
                <a:gd name="T93" fmla="*/ 56 h 212"/>
                <a:gd name="T94" fmla="*/ 9 w 203"/>
                <a:gd name="T95" fmla="*/ 49 h 212"/>
                <a:gd name="T96" fmla="*/ 21 w 203"/>
                <a:gd name="T97" fmla="*/ 49 h 212"/>
                <a:gd name="T98" fmla="*/ 10 w 203"/>
                <a:gd name="T99" fmla="*/ 52 h 212"/>
                <a:gd name="T100" fmla="*/ 34 w 203"/>
                <a:gd name="T101" fmla="*/ 48 h 212"/>
                <a:gd name="T102" fmla="*/ 190 w 203"/>
                <a:gd name="T103" fmla="*/ 43 h 212"/>
                <a:gd name="T104" fmla="*/ 66 w 203"/>
                <a:gd name="T105" fmla="*/ 27 h 212"/>
                <a:gd name="T106" fmla="*/ 156 w 203"/>
                <a:gd name="T107" fmla="*/ 26 h 212"/>
                <a:gd name="T108" fmla="*/ 72 w 203"/>
                <a:gd name="T109" fmla="*/ 23 h 212"/>
                <a:gd name="T110" fmla="*/ 74 w 203"/>
                <a:gd name="T111" fmla="*/ 24 h 212"/>
                <a:gd name="T112" fmla="*/ 149 w 203"/>
                <a:gd name="T113" fmla="*/ 21 h 212"/>
                <a:gd name="T114" fmla="*/ 106 w 203"/>
                <a:gd name="T115" fmla="*/ 6 h 212"/>
                <a:gd name="T116" fmla="*/ 118 w 203"/>
                <a:gd name="T117"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212">
                  <a:moveTo>
                    <a:pt x="95" y="212"/>
                  </a:moveTo>
                  <a:cubicBezTo>
                    <a:pt x="95" y="212"/>
                    <a:pt x="94" y="212"/>
                    <a:pt x="94" y="211"/>
                  </a:cubicBezTo>
                  <a:cubicBezTo>
                    <a:pt x="94" y="211"/>
                    <a:pt x="94" y="211"/>
                    <a:pt x="94" y="211"/>
                  </a:cubicBezTo>
                  <a:cubicBezTo>
                    <a:pt x="93" y="211"/>
                    <a:pt x="92" y="211"/>
                    <a:pt x="91" y="210"/>
                  </a:cubicBezTo>
                  <a:cubicBezTo>
                    <a:pt x="91" y="210"/>
                    <a:pt x="91" y="210"/>
                    <a:pt x="91" y="210"/>
                  </a:cubicBezTo>
                  <a:cubicBezTo>
                    <a:pt x="91" y="210"/>
                    <a:pt x="91" y="210"/>
                    <a:pt x="90" y="210"/>
                  </a:cubicBezTo>
                  <a:cubicBezTo>
                    <a:pt x="90" y="210"/>
                    <a:pt x="90" y="210"/>
                    <a:pt x="90" y="210"/>
                  </a:cubicBezTo>
                  <a:cubicBezTo>
                    <a:pt x="89" y="209"/>
                    <a:pt x="88" y="208"/>
                    <a:pt x="87" y="208"/>
                  </a:cubicBezTo>
                  <a:cubicBezTo>
                    <a:pt x="87" y="208"/>
                    <a:pt x="87" y="208"/>
                    <a:pt x="87" y="208"/>
                  </a:cubicBezTo>
                  <a:cubicBezTo>
                    <a:pt x="87" y="207"/>
                    <a:pt x="87" y="207"/>
                    <a:pt x="86" y="207"/>
                  </a:cubicBezTo>
                  <a:cubicBezTo>
                    <a:pt x="86" y="207"/>
                    <a:pt x="86" y="207"/>
                    <a:pt x="86" y="207"/>
                  </a:cubicBezTo>
                  <a:cubicBezTo>
                    <a:pt x="86" y="206"/>
                    <a:pt x="86" y="204"/>
                    <a:pt x="87" y="204"/>
                  </a:cubicBezTo>
                  <a:cubicBezTo>
                    <a:pt x="87" y="204"/>
                    <a:pt x="87" y="204"/>
                    <a:pt x="87" y="204"/>
                  </a:cubicBezTo>
                  <a:cubicBezTo>
                    <a:pt x="88" y="203"/>
                    <a:pt x="89" y="203"/>
                    <a:pt x="90" y="204"/>
                  </a:cubicBezTo>
                  <a:cubicBezTo>
                    <a:pt x="90" y="204"/>
                    <a:pt x="90" y="204"/>
                    <a:pt x="90" y="204"/>
                  </a:cubicBezTo>
                  <a:cubicBezTo>
                    <a:pt x="90" y="204"/>
                    <a:pt x="90" y="205"/>
                    <a:pt x="90" y="205"/>
                  </a:cubicBezTo>
                  <a:cubicBezTo>
                    <a:pt x="90" y="205"/>
                    <a:pt x="90" y="205"/>
                    <a:pt x="90" y="205"/>
                  </a:cubicBezTo>
                  <a:cubicBezTo>
                    <a:pt x="91" y="205"/>
                    <a:pt x="92" y="206"/>
                    <a:pt x="92" y="206"/>
                  </a:cubicBezTo>
                  <a:cubicBezTo>
                    <a:pt x="92" y="206"/>
                    <a:pt x="92" y="206"/>
                    <a:pt x="92" y="206"/>
                  </a:cubicBezTo>
                  <a:cubicBezTo>
                    <a:pt x="92" y="206"/>
                    <a:pt x="93" y="207"/>
                    <a:pt x="93" y="207"/>
                  </a:cubicBezTo>
                  <a:cubicBezTo>
                    <a:pt x="93" y="207"/>
                    <a:pt x="93" y="207"/>
                    <a:pt x="93" y="207"/>
                  </a:cubicBezTo>
                  <a:cubicBezTo>
                    <a:pt x="94" y="207"/>
                    <a:pt x="94" y="207"/>
                    <a:pt x="95" y="208"/>
                  </a:cubicBezTo>
                  <a:cubicBezTo>
                    <a:pt x="95" y="208"/>
                    <a:pt x="95" y="208"/>
                    <a:pt x="95" y="208"/>
                  </a:cubicBezTo>
                  <a:cubicBezTo>
                    <a:pt x="95" y="208"/>
                    <a:pt x="96" y="208"/>
                    <a:pt x="96" y="208"/>
                  </a:cubicBezTo>
                  <a:cubicBezTo>
                    <a:pt x="96" y="208"/>
                    <a:pt x="96" y="208"/>
                    <a:pt x="96" y="208"/>
                  </a:cubicBezTo>
                  <a:cubicBezTo>
                    <a:pt x="97" y="208"/>
                    <a:pt x="98" y="208"/>
                    <a:pt x="99" y="208"/>
                  </a:cubicBezTo>
                  <a:cubicBezTo>
                    <a:pt x="99" y="208"/>
                    <a:pt x="99" y="208"/>
                    <a:pt x="99" y="208"/>
                  </a:cubicBezTo>
                  <a:cubicBezTo>
                    <a:pt x="100" y="208"/>
                    <a:pt x="101" y="209"/>
                    <a:pt x="101" y="210"/>
                  </a:cubicBezTo>
                  <a:cubicBezTo>
                    <a:pt x="101" y="210"/>
                    <a:pt x="101" y="210"/>
                    <a:pt x="101" y="210"/>
                  </a:cubicBezTo>
                  <a:cubicBezTo>
                    <a:pt x="101" y="211"/>
                    <a:pt x="100" y="212"/>
                    <a:pt x="99" y="212"/>
                  </a:cubicBezTo>
                  <a:cubicBezTo>
                    <a:pt x="99" y="212"/>
                    <a:pt x="99" y="212"/>
                    <a:pt x="99" y="212"/>
                  </a:cubicBezTo>
                  <a:cubicBezTo>
                    <a:pt x="97" y="212"/>
                    <a:pt x="96" y="212"/>
                    <a:pt x="95" y="212"/>
                  </a:cubicBezTo>
                  <a:close/>
                  <a:moveTo>
                    <a:pt x="110" y="210"/>
                  </a:moveTo>
                  <a:cubicBezTo>
                    <a:pt x="109" y="210"/>
                    <a:pt x="108" y="210"/>
                    <a:pt x="107" y="210"/>
                  </a:cubicBezTo>
                  <a:cubicBezTo>
                    <a:pt x="107" y="210"/>
                    <a:pt x="107" y="210"/>
                    <a:pt x="107" y="210"/>
                  </a:cubicBezTo>
                  <a:cubicBezTo>
                    <a:pt x="106" y="210"/>
                    <a:pt x="105" y="209"/>
                    <a:pt x="105" y="209"/>
                  </a:cubicBezTo>
                  <a:cubicBezTo>
                    <a:pt x="105" y="209"/>
                    <a:pt x="105" y="209"/>
                    <a:pt x="105" y="209"/>
                  </a:cubicBezTo>
                  <a:cubicBezTo>
                    <a:pt x="104" y="208"/>
                    <a:pt x="105" y="207"/>
                    <a:pt x="106" y="206"/>
                  </a:cubicBezTo>
                  <a:cubicBezTo>
                    <a:pt x="106" y="206"/>
                    <a:pt x="106" y="206"/>
                    <a:pt x="106" y="206"/>
                  </a:cubicBezTo>
                  <a:cubicBezTo>
                    <a:pt x="106" y="206"/>
                    <a:pt x="106" y="206"/>
                    <a:pt x="106" y="206"/>
                  </a:cubicBezTo>
                  <a:cubicBezTo>
                    <a:pt x="106" y="206"/>
                    <a:pt x="107" y="206"/>
                    <a:pt x="108" y="206"/>
                  </a:cubicBezTo>
                  <a:cubicBezTo>
                    <a:pt x="108" y="206"/>
                    <a:pt x="108" y="206"/>
                    <a:pt x="108" y="206"/>
                  </a:cubicBezTo>
                  <a:cubicBezTo>
                    <a:pt x="108" y="206"/>
                    <a:pt x="109" y="206"/>
                    <a:pt x="110" y="206"/>
                  </a:cubicBezTo>
                  <a:cubicBezTo>
                    <a:pt x="110" y="206"/>
                    <a:pt x="110" y="206"/>
                    <a:pt x="110" y="206"/>
                  </a:cubicBezTo>
                  <a:cubicBezTo>
                    <a:pt x="111" y="206"/>
                    <a:pt x="111" y="206"/>
                    <a:pt x="111" y="206"/>
                  </a:cubicBezTo>
                  <a:cubicBezTo>
                    <a:pt x="113" y="206"/>
                    <a:pt x="114" y="206"/>
                    <a:pt x="115" y="205"/>
                  </a:cubicBezTo>
                  <a:cubicBezTo>
                    <a:pt x="115" y="205"/>
                    <a:pt x="115" y="205"/>
                    <a:pt x="115" y="205"/>
                  </a:cubicBezTo>
                  <a:cubicBezTo>
                    <a:pt x="117" y="204"/>
                    <a:pt x="117" y="204"/>
                    <a:pt x="117" y="204"/>
                  </a:cubicBezTo>
                  <a:cubicBezTo>
                    <a:pt x="117" y="204"/>
                    <a:pt x="119" y="204"/>
                    <a:pt x="119" y="205"/>
                  </a:cubicBezTo>
                  <a:cubicBezTo>
                    <a:pt x="119" y="205"/>
                    <a:pt x="119" y="205"/>
                    <a:pt x="119" y="205"/>
                  </a:cubicBezTo>
                  <a:cubicBezTo>
                    <a:pt x="120" y="206"/>
                    <a:pt x="120" y="207"/>
                    <a:pt x="119" y="207"/>
                  </a:cubicBezTo>
                  <a:cubicBezTo>
                    <a:pt x="119" y="207"/>
                    <a:pt x="119" y="207"/>
                    <a:pt x="119" y="207"/>
                  </a:cubicBezTo>
                  <a:cubicBezTo>
                    <a:pt x="117" y="209"/>
                    <a:pt x="117" y="209"/>
                    <a:pt x="117" y="209"/>
                  </a:cubicBezTo>
                  <a:cubicBezTo>
                    <a:pt x="115" y="210"/>
                    <a:pt x="113" y="210"/>
                    <a:pt x="111" y="210"/>
                  </a:cubicBezTo>
                  <a:cubicBezTo>
                    <a:pt x="111" y="210"/>
                    <a:pt x="111" y="210"/>
                    <a:pt x="111" y="210"/>
                  </a:cubicBezTo>
                  <a:cubicBezTo>
                    <a:pt x="110" y="210"/>
                    <a:pt x="110" y="210"/>
                    <a:pt x="110" y="210"/>
                  </a:cubicBezTo>
                  <a:close/>
                  <a:moveTo>
                    <a:pt x="126" y="200"/>
                  </a:moveTo>
                  <a:cubicBezTo>
                    <a:pt x="125" y="199"/>
                    <a:pt x="126" y="198"/>
                    <a:pt x="126" y="197"/>
                  </a:cubicBezTo>
                  <a:cubicBezTo>
                    <a:pt x="126" y="197"/>
                    <a:pt x="126" y="197"/>
                    <a:pt x="126" y="197"/>
                  </a:cubicBezTo>
                  <a:cubicBezTo>
                    <a:pt x="136" y="190"/>
                    <a:pt x="136" y="190"/>
                    <a:pt x="136" y="190"/>
                  </a:cubicBezTo>
                  <a:cubicBezTo>
                    <a:pt x="137" y="190"/>
                    <a:pt x="138" y="190"/>
                    <a:pt x="139" y="191"/>
                  </a:cubicBezTo>
                  <a:cubicBezTo>
                    <a:pt x="139" y="191"/>
                    <a:pt x="139" y="191"/>
                    <a:pt x="139" y="191"/>
                  </a:cubicBezTo>
                  <a:cubicBezTo>
                    <a:pt x="140" y="192"/>
                    <a:pt x="139" y="193"/>
                    <a:pt x="139" y="194"/>
                  </a:cubicBezTo>
                  <a:cubicBezTo>
                    <a:pt x="139" y="194"/>
                    <a:pt x="139" y="194"/>
                    <a:pt x="139" y="194"/>
                  </a:cubicBezTo>
                  <a:cubicBezTo>
                    <a:pt x="129" y="201"/>
                    <a:pt x="129" y="201"/>
                    <a:pt x="129" y="201"/>
                  </a:cubicBezTo>
                  <a:cubicBezTo>
                    <a:pt x="128" y="201"/>
                    <a:pt x="128" y="201"/>
                    <a:pt x="128" y="201"/>
                  </a:cubicBezTo>
                  <a:cubicBezTo>
                    <a:pt x="128" y="201"/>
                    <a:pt x="128" y="201"/>
                    <a:pt x="128" y="201"/>
                  </a:cubicBezTo>
                  <a:cubicBezTo>
                    <a:pt x="127" y="201"/>
                    <a:pt x="126" y="201"/>
                    <a:pt x="126" y="200"/>
                  </a:cubicBezTo>
                  <a:close/>
                  <a:moveTo>
                    <a:pt x="83" y="196"/>
                  </a:moveTo>
                  <a:cubicBezTo>
                    <a:pt x="73" y="190"/>
                    <a:pt x="73" y="190"/>
                    <a:pt x="73" y="190"/>
                  </a:cubicBezTo>
                  <a:cubicBezTo>
                    <a:pt x="72" y="189"/>
                    <a:pt x="72" y="188"/>
                    <a:pt x="72" y="187"/>
                  </a:cubicBezTo>
                  <a:cubicBezTo>
                    <a:pt x="72" y="187"/>
                    <a:pt x="72" y="187"/>
                    <a:pt x="72" y="187"/>
                  </a:cubicBezTo>
                  <a:cubicBezTo>
                    <a:pt x="73" y="186"/>
                    <a:pt x="74" y="186"/>
                    <a:pt x="75" y="187"/>
                  </a:cubicBezTo>
                  <a:cubicBezTo>
                    <a:pt x="75" y="187"/>
                    <a:pt x="75" y="187"/>
                    <a:pt x="75" y="187"/>
                  </a:cubicBezTo>
                  <a:cubicBezTo>
                    <a:pt x="85" y="193"/>
                    <a:pt x="85" y="193"/>
                    <a:pt x="85" y="193"/>
                  </a:cubicBezTo>
                  <a:cubicBezTo>
                    <a:pt x="86" y="193"/>
                    <a:pt x="86" y="194"/>
                    <a:pt x="86" y="195"/>
                  </a:cubicBezTo>
                  <a:cubicBezTo>
                    <a:pt x="86" y="195"/>
                    <a:pt x="86" y="195"/>
                    <a:pt x="86" y="195"/>
                  </a:cubicBezTo>
                  <a:cubicBezTo>
                    <a:pt x="86" y="196"/>
                    <a:pt x="85" y="196"/>
                    <a:pt x="84" y="196"/>
                  </a:cubicBezTo>
                  <a:cubicBezTo>
                    <a:pt x="84" y="196"/>
                    <a:pt x="84" y="196"/>
                    <a:pt x="84" y="196"/>
                  </a:cubicBezTo>
                  <a:cubicBezTo>
                    <a:pt x="84" y="196"/>
                    <a:pt x="83" y="196"/>
                    <a:pt x="83" y="196"/>
                  </a:cubicBezTo>
                  <a:close/>
                  <a:moveTo>
                    <a:pt x="146" y="186"/>
                  </a:moveTo>
                  <a:cubicBezTo>
                    <a:pt x="145" y="185"/>
                    <a:pt x="145" y="184"/>
                    <a:pt x="146" y="184"/>
                  </a:cubicBezTo>
                  <a:cubicBezTo>
                    <a:pt x="146" y="184"/>
                    <a:pt x="146" y="184"/>
                    <a:pt x="146" y="184"/>
                  </a:cubicBezTo>
                  <a:cubicBezTo>
                    <a:pt x="156" y="177"/>
                    <a:pt x="156" y="177"/>
                    <a:pt x="156" y="177"/>
                  </a:cubicBezTo>
                  <a:cubicBezTo>
                    <a:pt x="157" y="176"/>
                    <a:pt x="158" y="176"/>
                    <a:pt x="159" y="177"/>
                  </a:cubicBezTo>
                  <a:cubicBezTo>
                    <a:pt x="159" y="177"/>
                    <a:pt x="159" y="177"/>
                    <a:pt x="159" y="177"/>
                  </a:cubicBezTo>
                  <a:cubicBezTo>
                    <a:pt x="159" y="178"/>
                    <a:pt x="159" y="179"/>
                    <a:pt x="158" y="180"/>
                  </a:cubicBezTo>
                  <a:cubicBezTo>
                    <a:pt x="158" y="180"/>
                    <a:pt x="158" y="180"/>
                    <a:pt x="158" y="180"/>
                  </a:cubicBezTo>
                  <a:cubicBezTo>
                    <a:pt x="148" y="187"/>
                    <a:pt x="148" y="187"/>
                    <a:pt x="148" y="187"/>
                  </a:cubicBezTo>
                  <a:cubicBezTo>
                    <a:pt x="148" y="187"/>
                    <a:pt x="148" y="187"/>
                    <a:pt x="147" y="187"/>
                  </a:cubicBezTo>
                  <a:cubicBezTo>
                    <a:pt x="147" y="187"/>
                    <a:pt x="147" y="187"/>
                    <a:pt x="147" y="187"/>
                  </a:cubicBezTo>
                  <a:cubicBezTo>
                    <a:pt x="147" y="187"/>
                    <a:pt x="146" y="187"/>
                    <a:pt x="146" y="186"/>
                  </a:cubicBezTo>
                  <a:close/>
                  <a:moveTo>
                    <a:pt x="62" y="184"/>
                  </a:moveTo>
                  <a:cubicBezTo>
                    <a:pt x="52" y="178"/>
                    <a:pt x="52" y="178"/>
                    <a:pt x="52" y="178"/>
                  </a:cubicBezTo>
                  <a:cubicBezTo>
                    <a:pt x="51" y="177"/>
                    <a:pt x="51" y="176"/>
                    <a:pt x="51" y="175"/>
                  </a:cubicBezTo>
                  <a:cubicBezTo>
                    <a:pt x="51" y="175"/>
                    <a:pt x="51" y="175"/>
                    <a:pt x="51" y="175"/>
                  </a:cubicBezTo>
                  <a:cubicBezTo>
                    <a:pt x="52" y="174"/>
                    <a:pt x="53" y="174"/>
                    <a:pt x="54" y="174"/>
                  </a:cubicBezTo>
                  <a:cubicBezTo>
                    <a:pt x="54" y="174"/>
                    <a:pt x="54" y="174"/>
                    <a:pt x="54" y="174"/>
                  </a:cubicBezTo>
                  <a:cubicBezTo>
                    <a:pt x="65" y="180"/>
                    <a:pt x="65" y="180"/>
                    <a:pt x="65" y="180"/>
                  </a:cubicBezTo>
                  <a:cubicBezTo>
                    <a:pt x="65" y="181"/>
                    <a:pt x="66" y="182"/>
                    <a:pt x="65" y="183"/>
                  </a:cubicBezTo>
                  <a:cubicBezTo>
                    <a:pt x="65" y="183"/>
                    <a:pt x="65" y="183"/>
                    <a:pt x="65" y="183"/>
                  </a:cubicBezTo>
                  <a:cubicBezTo>
                    <a:pt x="65" y="184"/>
                    <a:pt x="64" y="184"/>
                    <a:pt x="63" y="184"/>
                  </a:cubicBezTo>
                  <a:cubicBezTo>
                    <a:pt x="63" y="184"/>
                    <a:pt x="63" y="184"/>
                    <a:pt x="63" y="184"/>
                  </a:cubicBezTo>
                  <a:cubicBezTo>
                    <a:pt x="63" y="184"/>
                    <a:pt x="63" y="184"/>
                    <a:pt x="62" y="184"/>
                  </a:cubicBezTo>
                  <a:close/>
                  <a:moveTo>
                    <a:pt x="165" y="173"/>
                  </a:moveTo>
                  <a:cubicBezTo>
                    <a:pt x="165" y="172"/>
                    <a:pt x="165" y="171"/>
                    <a:pt x="166" y="170"/>
                  </a:cubicBezTo>
                  <a:cubicBezTo>
                    <a:pt x="166" y="170"/>
                    <a:pt x="166" y="170"/>
                    <a:pt x="166" y="170"/>
                  </a:cubicBezTo>
                  <a:cubicBezTo>
                    <a:pt x="176" y="163"/>
                    <a:pt x="176" y="163"/>
                    <a:pt x="176" y="163"/>
                  </a:cubicBezTo>
                  <a:cubicBezTo>
                    <a:pt x="177" y="162"/>
                    <a:pt x="178" y="163"/>
                    <a:pt x="179" y="164"/>
                  </a:cubicBezTo>
                  <a:cubicBezTo>
                    <a:pt x="179" y="164"/>
                    <a:pt x="179" y="164"/>
                    <a:pt x="179" y="164"/>
                  </a:cubicBezTo>
                  <a:cubicBezTo>
                    <a:pt x="179" y="164"/>
                    <a:pt x="179" y="166"/>
                    <a:pt x="178" y="166"/>
                  </a:cubicBezTo>
                  <a:cubicBezTo>
                    <a:pt x="178" y="166"/>
                    <a:pt x="178" y="166"/>
                    <a:pt x="178" y="166"/>
                  </a:cubicBezTo>
                  <a:cubicBezTo>
                    <a:pt x="168" y="173"/>
                    <a:pt x="168" y="173"/>
                    <a:pt x="168" y="173"/>
                  </a:cubicBezTo>
                  <a:cubicBezTo>
                    <a:pt x="168" y="173"/>
                    <a:pt x="167" y="174"/>
                    <a:pt x="167" y="174"/>
                  </a:cubicBezTo>
                  <a:cubicBezTo>
                    <a:pt x="167" y="174"/>
                    <a:pt x="167" y="174"/>
                    <a:pt x="167" y="174"/>
                  </a:cubicBezTo>
                  <a:cubicBezTo>
                    <a:pt x="166" y="174"/>
                    <a:pt x="166" y="173"/>
                    <a:pt x="165" y="173"/>
                  </a:cubicBezTo>
                  <a:close/>
                  <a:moveTo>
                    <a:pt x="42" y="172"/>
                  </a:moveTo>
                  <a:cubicBezTo>
                    <a:pt x="31" y="166"/>
                    <a:pt x="31" y="166"/>
                    <a:pt x="31" y="166"/>
                  </a:cubicBezTo>
                  <a:cubicBezTo>
                    <a:pt x="30" y="165"/>
                    <a:pt x="30" y="164"/>
                    <a:pt x="31" y="163"/>
                  </a:cubicBezTo>
                  <a:cubicBezTo>
                    <a:pt x="31" y="163"/>
                    <a:pt x="31" y="163"/>
                    <a:pt x="31" y="163"/>
                  </a:cubicBezTo>
                  <a:cubicBezTo>
                    <a:pt x="31" y="162"/>
                    <a:pt x="33" y="162"/>
                    <a:pt x="33" y="162"/>
                  </a:cubicBezTo>
                  <a:cubicBezTo>
                    <a:pt x="33" y="162"/>
                    <a:pt x="33" y="162"/>
                    <a:pt x="33" y="162"/>
                  </a:cubicBezTo>
                  <a:cubicBezTo>
                    <a:pt x="44" y="168"/>
                    <a:pt x="44" y="168"/>
                    <a:pt x="44" y="168"/>
                  </a:cubicBezTo>
                  <a:cubicBezTo>
                    <a:pt x="45" y="169"/>
                    <a:pt x="45" y="170"/>
                    <a:pt x="45" y="171"/>
                  </a:cubicBezTo>
                  <a:cubicBezTo>
                    <a:pt x="45" y="171"/>
                    <a:pt x="45" y="171"/>
                    <a:pt x="45" y="171"/>
                  </a:cubicBezTo>
                  <a:cubicBezTo>
                    <a:pt x="44" y="172"/>
                    <a:pt x="43" y="172"/>
                    <a:pt x="43" y="172"/>
                  </a:cubicBezTo>
                  <a:cubicBezTo>
                    <a:pt x="43" y="172"/>
                    <a:pt x="43" y="172"/>
                    <a:pt x="43" y="172"/>
                  </a:cubicBezTo>
                  <a:cubicBezTo>
                    <a:pt x="42" y="172"/>
                    <a:pt x="42" y="172"/>
                    <a:pt x="42" y="172"/>
                  </a:cubicBezTo>
                  <a:close/>
                  <a:moveTo>
                    <a:pt x="12" y="163"/>
                  </a:moveTo>
                  <a:cubicBezTo>
                    <a:pt x="12" y="163"/>
                    <a:pt x="11" y="162"/>
                    <a:pt x="11" y="162"/>
                  </a:cubicBezTo>
                  <a:cubicBezTo>
                    <a:pt x="11" y="162"/>
                    <a:pt x="11" y="162"/>
                    <a:pt x="11" y="162"/>
                  </a:cubicBezTo>
                  <a:cubicBezTo>
                    <a:pt x="10" y="162"/>
                    <a:pt x="10" y="162"/>
                    <a:pt x="10" y="162"/>
                  </a:cubicBezTo>
                  <a:cubicBezTo>
                    <a:pt x="10" y="162"/>
                    <a:pt x="10" y="162"/>
                    <a:pt x="10" y="162"/>
                  </a:cubicBezTo>
                  <a:cubicBezTo>
                    <a:pt x="9" y="161"/>
                    <a:pt x="8" y="160"/>
                    <a:pt x="9" y="159"/>
                  </a:cubicBezTo>
                  <a:cubicBezTo>
                    <a:pt x="9" y="159"/>
                    <a:pt x="9" y="159"/>
                    <a:pt x="9" y="159"/>
                  </a:cubicBezTo>
                  <a:cubicBezTo>
                    <a:pt x="9" y="158"/>
                    <a:pt x="10" y="158"/>
                    <a:pt x="11" y="158"/>
                  </a:cubicBezTo>
                  <a:cubicBezTo>
                    <a:pt x="11" y="158"/>
                    <a:pt x="11" y="158"/>
                    <a:pt x="11" y="158"/>
                  </a:cubicBezTo>
                  <a:cubicBezTo>
                    <a:pt x="12" y="158"/>
                    <a:pt x="12" y="158"/>
                    <a:pt x="12" y="158"/>
                  </a:cubicBezTo>
                  <a:cubicBezTo>
                    <a:pt x="12" y="158"/>
                    <a:pt x="12" y="158"/>
                    <a:pt x="12" y="158"/>
                  </a:cubicBezTo>
                  <a:cubicBezTo>
                    <a:pt x="12" y="159"/>
                    <a:pt x="13" y="159"/>
                    <a:pt x="13" y="159"/>
                  </a:cubicBezTo>
                  <a:cubicBezTo>
                    <a:pt x="13" y="159"/>
                    <a:pt x="13" y="159"/>
                    <a:pt x="13" y="159"/>
                  </a:cubicBezTo>
                  <a:cubicBezTo>
                    <a:pt x="14" y="159"/>
                    <a:pt x="15" y="159"/>
                    <a:pt x="16" y="159"/>
                  </a:cubicBezTo>
                  <a:cubicBezTo>
                    <a:pt x="16" y="159"/>
                    <a:pt x="16" y="159"/>
                    <a:pt x="16" y="159"/>
                  </a:cubicBezTo>
                  <a:cubicBezTo>
                    <a:pt x="17" y="159"/>
                    <a:pt x="18" y="159"/>
                    <a:pt x="19" y="159"/>
                  </a:cubicBezTo>
                  <a:cubicBezTo>
                    <a:pt x="19" y="159"/>
                    <a:pt x="19" y="159"/>
                    <a:pt x="19" y="159"/>
                  </a:cubicBezTo>
                  <a:cubicBezTo>
                    <a:pt x="19" y="159"/>
                    <a:pt x="19" y="159"/>
                    <a:pt x="19" y="159"/>
                  </a:cubicBezTo>
                  <a:cubicBezTo>
                    <a:pt x="19" y="159"/>
                    <a:pt x="19" y="159"/>
                    <a:pt x="19" y="159"/>
                  </a:cubicBezTo>
                  <a:cubicBezTo>
                    <a:pt x="20" y="158"/>
                    <a:pt x="21" y="158"/>
                    <a:pt x="21" y="158"/>
                  </a:cubicBezTo>
                  <a:cubicBezTo>
                    <a:pt x="21" y="158"/>
                    <a:pt x="21" y="158"/>
                    <a:pt x="21" y="158"/>
                  </a:cubicBezTo>
                  <a:cubicBezTo>
                    <a:pt x="22" y="157"/>
                    <a:pt x="23" y="158"/>
                    <a:pt x="24" y="159"/>
                  </a:cubicBezTo>
                  <a:cubicBezTo>
                    <a:pt x="24" y="159"/>
                    <a:pt x="24" y="159"/>
                    <a:pt x="24" y="159"/>
                  </a:cubicBezTo>
                  <a:cubicBezTo>
                    <a:pt x="24" y="160"/>
                    <a:pt x="24" y="161"/>
                    <a:pt x="23" y="161"/>
                  </a:cubicBezTo>
                  <a:cubicBezTo>
                    <a:pt x="23" y="161"/>
                    <a:pt x="23" y="161"/>
                    <a:pt x="23" y="161"/>
                  </a:cubicBezTo>
                  <a:cubicBezTo>
                    <a:pt x="22" y="162"/>
                    <a:pt x="21" y="162"/>
                    <a:pt x="20" y="162"/>
                  </a:cubicBezTo>
                  <a:cubicBezTo>
                    <a:pt x="20" y="162"/>
                    <a:pt x="20" y="162"/>
                    <a:pt x="20" y="162"/>
                  </a:cubicBezTo>
                  <a:cubicBezTo>
                    <a:pt x="20" y="163"/>
                    <a:pt x="20" y="163"/>
                    <a:pt x="20" y="163"/>
                  </a:cubicBezTo>
                  <a:cubicBezTo>
                    <a:pt x="20" y="163"/>
                    <a:pt x="20" y="163"/>
                    <a:pt x="20" y="163"/>
                  </a:cubicBezTo>
                  <a:cubicBezTo>
                    <a:pt x="18" y="163"/>
                    <a:pt x="17" y="163"/>
                    <a:pt x="16" y="163"/>
                  </a:cubicBezTo>
                  <a:cubicBezTo>
                    <a:pt x="16" y="163"/>
                    <a:pt x="16" y="163"/>
                    <a:pt x="16" y="163"/>
                  </a:cubicBezTo>
                  <a:cubicBezTo>
                    <a:pt x="15" y="163"/>
                    <a:pt x="13" y="163"/>
                    <a:pt x="12" y="163"/>
                  </a:cubicBezTo>
                  <a:close/>
                  <a:moveTo>
                    <a:pt x="185" y="159"/>
                  </a:moveTo>
                  <a:cubicBezTo>
                    <a:pt x="184" y="158"/>
                    <a:pt x="185" y="157"/>
                    <a:pt x="186" y="156"/>
                  </a:cubicBezTo>
                  <a:cubicBezTo>
                    <a:pt x="186" y="156"/>
                    <a:pt x="186" y="156"/>
                    <a:pt x="186" y="156"/>
                  </a:cubicBezTo>
                  <a:cubicBezTo>
                    <a:pt x="195" y="149"/>
                    <a:pt x="195" y="149"/>
                    <a:pt x="195" y="149"/>
                  </a:cubicBezTo>
                  <a:cubicBezTo>
                    <a:pt x="196" y="149"/>
                    <a:pt x="198" y="149"/>
                    <a:pt x="198" y="150"/>
                  </a:cubicBezTo>
                  <a:cubicBezTo>
                    <a:pt x="198" y="150"/>
                    <a:pt x="198" y="150"/>
                    <a:pt x="198" y="150"/>
                  </a:cubicBezTo>
                  <a:cubicBezTo>
                    <a:pt x="199" y="151"/>
                    <a:pt x="199" y="152"/>
                    <a:pt x="198" y="153"/>
                  </a:cubicBezTo>
                  <a:cubicBezTo>
                    <a:pt x="198" y="153"/>
                    <a:pt x="198" y="153"/>
                    <a:pt x="198" y="153"/>
                  </a:cubicBezTo>
                  <a:cubicBezTo>
                    <a:pt x="188" y="160"/>
                    <a:pt x="188" y="160"/>
                    <a:pt x="188" y="160"/>
                  </a:cubicBezTo>
                  <a:cubicBezTo>
                    <a:pt x="188" y="160"/>
                    <a:pt x="187" y="160"/>
                    <a:pt x="187" y="160"/>
                  </a:cubicBezTo>
                  <a:cubicBezTo>
                    <a:pt x="187" y="160"/>
                    <a:pt x="187" y="160"/>
                    <a:pt x="187" y="160"/>
                  </a:cubicBezTo>
                  <a:cubicBezTo>
                    <a:pt x="186" y="160"/>
                    <a:pt x="185" y="160"/>
                    <a:pt x="185" y="159"/>
                  </a:cubicBezTo>
                  <a:close/>
                  <a:moveTo>
                    <a:pt x="1" y="152"/>
                  </a:moveTo>
                  <a:cubicBezTo>
                    <a:pt x="1" y="152"/>
                    <a:pt x="1" y="152"/>
                    <a:pt x="1" y="151"/>
                  </a:cubicBezTo>
                  <a:cubicBezTo>
                    <a:pt x="1" y="151"/>
                    <a:pt x="1" y="151"/>
                    <a:pt x="1" y="151"/>
                  </a:cubicBezTo>
                  <a:cubicBezTo>
                    <a:pt x="1" y="151"/>
                    <a:pt x="0" y="150"/>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8"/>
                    <a:pt x="0" y="148"/>
                  </a:cubicBezTo>
                  <a:cubicBezTo>
                    <a:pt x="0" y="148"/>
                    <a:pt x="0" y="148"/>
                    <a:pt x="0" y="148"/>
                  </a:cubicBezTo>
                  <a:cubicBezTo>
                    <a:pt x="0" y="148"/>
                    <a:pt x="0" y="148"/>
                    <a:pt x="0" y="147"/>
                  </a:cubicBezTo>
                  <a:cubicBezTo>
                    <a:pt x="0" y="147"/>
                    <a:pt x="0" y="147"/>
                    <a:pt x="0" y="147"/>
                  </a:cubicBezTo>
                  <a:cubicBezTo>
                    <a:pt x="0" y="139"/>
                    <a:pt x="0" y="139"/>
                    <a:pt x="0" y="139"/>
                  </a:cubicBezTo>
                  <a:cubicBezTo>
                    <a:pt x="0" y="138"/>
                    <a:pt x="1" y="137"/>
                    <a:pt x="2" y="137"/>
                  </a:cubicBezTo>
                  <a:cubicBezTo>
                    <a:pt x="2" y="137"/>
                    <a:pt x="2" y="137"/>
                    <a:pt x="2" y="137"/>
                  </a:cubicBezTo>
                  <a:cubicBezTo>
                    <a:pt x="3" y="137"/>
                    <a:pt x="4" y="138"/>
                    <a:pt x="4" y="139"/>
                  </a:cubicBezTo>
                  <a:cubicBezTo>
                    <a:pt x="4" y="139"/>
                    <a:pt x="4" y="139"/>
                    <a:pt x="4" y="139"/>
                  </a:cubicBezTo>
                  <a:cubicBezTo>
                    <a:pt x="4" y="147"/>
                    <a:pt x="4" y="147"/>
                    <a:pt x="4" y="147"/>
                  </a:cubicBezTo>
                  <a:cubicBezTo>
                    <a:pt x="4" y="147"/>
                    <a:pt x="4" y="148"/>
                    <a:pt x="4" y="148"/>
                  </a:cubicBezTo>
                  <a:cubicBezTo>
                    <a:pt x="4" y="148"/>
                    <a:pt x="4" y="148"/>
                    <a:pt x="4" y="148"/>
                  </a:cubicBezTo>
                  <a:cubicBezTo>
                    <a:pt x="4" y="148"/>
                    <a:pt x="4" y="148"/>
                    <a:pt x="4" y="148"/>
                  </a:cubicBezTo>
                  <a:cubicBezTo>
                    <a:pt x="4" y="148"/>
                    <a:pt x="4" y="148"/>
                    <a:pt x="4" y="148"/>
                  </a:cubicBezTo>
                  <a:cubicBezTo>
                    <a:pt x="4" y="149"/>
                    <a:pt x="4" y="149"/>
                    <a:pt x="4" y="149"/>
                  </a:cubicBezTo>
                  <a:cubicBezTo>
                    <a:pt x="4" y="149"/>
                    <a:pt x="4" y="149"/>
                    <a:pt x="4" y="149"/>
                  </a:cubicBezTo>
                  <a:cubicBezTo>
                    <a:pt x="4" y="149"/>
                    <a:pt x="4" y="149"/>
                    <a:pt x="4" y="149"/>
                  </a:cubicBezTo>
                  <a:cubicBezTo>
                    <a:pt x="4" y="149"/>
                    <a:pt x="4" y="149"/>
                    <a:pt x="4" y="149"/>
                  </a:cubicBezTo>
                  <a:cubicBezTo>
                    <a:pt x="4" y="149"/>
                    <a:pt x="4" y="150"/>
                    <a:pt x="5" y="150"/>
                  </a:cubicBezTo>
                  <a:cubicBezTo>
                    <a:pt x="5" y="150"/>
                    <a:pt x="5" y="150"/>
                    <a:pt x="5" y="150"/>
                  </a:cubicBezTo>
                  <a:cubicBezTo>
                    <a:pt x="5" y="150"/>
                    <a:pt x="5" y="151"/>
                    <a:pt x="5" y="151"/>
                  </a:cubicBezTo>
                  <a:cubicBezTo>
                    <a:pt x="5" y="151"/>
                    <a:pt x="5" y="151"/>
                    <a:pt x="5" y="151"/>
                  </a:cubicBezTo>
                  <a:cubicBezTo>
                    <a:pt x="5" y="152"/>
                    <a:pt x="4" y="153"/>
                    <a:pt x="3" y="153"/>
                  </a:cubicBezTo>
                  <a:cubicBezTo>
                    <a:pt x="3" y="153"/>
                    <a:pt x="3" y="153"/>
                    <a:pt x="3" y="153"/>
                  </a:cubicBezTo>
                  <a:cubicBezTo>
                    <a:pt x="3" y="153"/>
                    <a:pt x="3" y="153"/>
                    <a:pt x="3" y="153"/>
                  </a:cubicBezTo>
                  <a:cubicBezTo>
                    <a:pt x="3" y="153"/>
                    <a:pt x="3" y="153"/>
                    <a:pt x="3" y="153"/>
                  </a:cubicBezTo>
                  <a:cubicBezTo>
                    <a:pt x="2" y="153"/>
                    <a:pt x="1" y="153"/>
                    <a:pt x="1" y="152"/>
                  </a:cubicBezTo>
                  <a:close/>
                  <a:moveTo>
                    <a:pt x="199" y="141"/>
                  </a:moveTo>
                  <a:cubicBezTo>
                    <a:pt x="199" y="129"/>
                    <a:pt x="199" y="129"/>
                    <a:pt x="199" y="129"/>
                  </a:cubicBezTo>
                  <a:cubicBezTo>
                    <a:pt x="199" y="128"/>
                    <a:pt x="200" y="127"/>
                    <a:pt x="201" y="127"/>
                  </a:cubicBezTo>
                  <a:cubicBezTo>
                    <a:pt x="201" y="127"/>
                    <a:pt x="201" y="127"/>
                    <a:pt x="201" y="127"/>
                  </a:cubicBezTo>
                  <a:cubicBezTo>
                    <a:pt x="203" y="127"/>
                    <a:pt x="203" y="128"/>
                    <a:pt x="203" y="129"/>
                  </a:cubicBezTo>
                  <a:cubicBezTo>
                    <a:pt x="203" y="129"/>
                    <a:pt x="203" y="129"/>
                    <a:pt x="203" y="129"/>
                  </a:cubicBezTo>
                  <a:cubicBezTo>
                    <a:pt x="203" y="141"/>
                    <a:pt x="203" y="141"/>
                    <a:pt x="203" y="141"/>
                  </a:cubicBezTo>
                  <a:cubicBezTo>
                    <a:pt x="203" y="142"/>
                    <a:pt x="203" y="143"/>
                    <a:pt x="201" y="143"/>
                  </a:cubicBezTo>
                  <a:cubicBezTo>
                    <a:pt x="201" y="143"/>
                    <a:pt x="201" y="143"/>
                    <a:pt x="201" y="143"/>
                  </a:cubicBezTo>
                  <a:cubicBezTo>
                    <a:pt x="200" y="143"/>
                    <a:pt x="199" y="142"/>
                    <a:pt x="199" y="141"/>
                  </a:cubicBezTo>
                  <a:close/>
                  <a:moveTo>
                    <a:pt x="2" y="129"/>
                  </a:moveTo>
                  <a:cubicBezTo>
                    <a:pt x="1" y="129"/>
                    <a:pt x="0" y="129"/>
                    <a:pt x="0" y="127"/>
                  </a:cubicBezTo>
                  <a:cubicBezTo>
                    <a:pt x="0" y="127"/>
                    <a:pt x="0" y="127"/>
                    <a:pt x="0" y="127"/>
                  </a:cubicBezTo>
                  <a:cubicBezTo>
                    <a:pt x="0" y="127"/>
                    <a:pt x="0" y="126"/>
                    <a:pt x="0" y="125"/>
                  </a:cubicBezTo>
                  <a:cubicBezTo>
                    <a:pt x="0" y="125"/>
                    <a:pt x="0" y="125"/>
                    <a:pt x="0" y="125"/>
                  </a:cubicBezTo>
                  <a:cubicBezTo>
                    <a:pt x="0" y="125"/>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3"/>
                    <a:pt x="1" y="123"/>
                    <a:pt x="1" y="123"/>
                  </a:cubicBezTo>
                  <a:cubicBezTo>
                    <a:pt x="1" y="123"/>
                    <a:pt x="1" y="123"/>
                    <a:pt x="1" y="123"/>
                  </a:cubicBezTo>
                  <a:cubicBezTo>
                    <a:pt x="1" y="122"/>
                    <a:pt x="2" y="121"/>
                    <a:pt x="2" y="120"/>
                  </a:cubicBezTo>
                  <a:cubicBezTo>
                    <a:pt x="2" y="120"/>
                    <a:pt x="2" y="120"/>
                    <a:pt x="2" y="120"/>
                  </a:cubicBezTo>
                  <a:cubicBezTo>
                    <a:pt x="2" y="120"/>
                    <a:pt x="2" y="120"/>
                    <a:pt x="2" y="120"/>
                  </a:cubicBezTo>
                  <a:cubicBezTo>
                    <a:pt x="2" y="120"/>
                    <a:pt x="2" y="120"/>
                    <a:pt x="2" y="120"/>
                  </a:cubicBezTo>
                  <a:cubicBezTo>
                    <a:pt x="2" y="119"/>
                    <a:pt x="3" y="119"/>
                    <a:pt x="3" y="119"/>
                  </a:cubicBezTo>
                  <a:cubicBezTo>
                    <a:pt x="3" y="119"/>
                    <a:pt x="3" y="119"/>
                    <a:pt x="3" y="119"/>
                  </a:cubicBezTo>
                  <a:cubicBezTo>
                    <a:pt x="3" y="119"/>
                    <a:pt x="3" y="118"/>
                    <a:pt x="4" y="118"/>
                  </a:cubicBezTo>
                  <a:cubicBezTo>
                    <a:pt x="4" y="118"/>
                    <a:pt x="4" y="118"/>
                    <a:pt x="4" y="118"/>
                  </a:cubicBezTo>
                  <a:cubicBezTo>
                    <a:pt x="4" y="117"/>
                    <a:pt x="4" y="117"/>
                    <a:pt x="4" y="117"/>
                  </a:cubicBezTo>
                  <a:cubicBezTo>
                    <a:pt x="4" y="117"/>
                    <a:pt x="4" y="117"/>
                    <a:pt x="4" y="117"/>
                  </a:cubicBezTo>
                  <a:cubicBezTo>
                    <a:pt x="5" y="117"/>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6" y="115"/>
                    <a:pt x="8" y="115"/>
                    <a:pt x="8" y="116"/>
                  </a:cubicBezTo>
                  <a:cubicBezTo>
                    <a:pt x="8" y="116"/>
                    <a:pt x="8" y="116"/>
                    <a:pt x="8" y="116"/>
                  </a:cubicBezTo>
                  <a:cubicBezTo>
                    <a:pt x="9" y="117"/>
                    <a:pt x="9" y="118"/>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7" y="119"/>
                    <a:pt x="7" y="120"/>
                  </a:cubicBezTo>
                  <a:cubicBezTo>
                    <a:pt x="7" y="120"/>
                    <a:pt x="7" y="120"/>
                    <a:pt x="7" y="120"/>
                  </a:cubicBezTo>
                  <a:cubicBezTo>
                    <a:pt x="7" y="120"/>
                    <a:pt x="7" y="120"/>
                    <a:pt x="7" y="120"/>
                  </a:cubicBezTo>
                  <a:cubicBezTo>
                    <a:pt x="7" y="120"/>
                    <a:pt x="7" y="120"/>
                    <a:pt x="7" y="120"/>
                  </a:cubicBezTo>
                  <a:cubicBezTo>
                    <a:pt x="7" y="120"/>
                    <a:pt x="6" y="121"/>
                    <a:pt x="6" y="121"/>
                  </a:cubicBezTo>
                  <a:cubicBezTo>
                    <a:pt x="6" y="121"/>
                    <a:pt x="6" y="121"/>
                    <a:pt x="6" y="121"/>
                  </a:cubicBezTo>
                  <a:cubicBezTo>
                    <a:pt x="6" y="121"/>
                    <a:pt x="6" y="122"/>
                    <a:pt x="6" y="122"/>
                  </a:cubicBezTo>
                  <a:cubicBezTo>
                    <a:pt x="6" y="122"/>
                    <a:pt x="6" y="122"/>
                    <a:pt x="6" y="122"/>
                  </a:cubicBezTo>
                  <a:cubicBezTo>
                    <a:pt x="6" y="122"/>
                    <a:pt x="6" y="122"/>
                    <a:pt x="6" y="122"/>
                  </a:cubicBezTo>
                  <a:cubicBezTo>
                    <a:pt x="6" y="122"/>
                    <a:pt x="6" y="122"/>
                    <a:pt x="6" y="122"/>
                  </a:cubicBezTo>
                  <a:cubicBezTo>
                    <a:pt x="5" y="123"/>
                    <a:pt x="5" y="123"/>
                    <a:pt x="5" y="124"/>
                  </a:cubicBezTo>
                  <a:cubicBezTo>
                    <a:pt x="5" y="124"/>
                    <a:pt x="5" y="124"/>
                    <a:pt x="5" y="124"/>
                  </a:cubicBezTo>
                  <a:cubicBezTo>
                    <a:pt x="5" y="124"/>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4" y="125"/>
                    <a:pt x="4" y="126"/>
                    <a:pt x="4" y="126"/>
                  </a:cubicBezTo>
                  <a:cubicBezTo>
                    <a:pt x="4" y="126"/>
                    <a:pt x="4" y="126"/>
                    <a:pt x="4" y="126"/>
                  </a:cubicBezTo>
                  <a:cubicBezTo>
                    <a:pt x="4" y="126"/>
                    <a:pt x="4" y="127"/>
                    <a:pt x="4" y="127"/>
                  </a:cubicBezTo>
                  <a:cubicBezTo>
                    <a:pt x="4" y="127"/>
                    <a:pt x="4" y="127"/>
                    <a:pt x="4" y="127"/>
                  </a:cubicBezTo>
                  <a:cubicBezTo>
                    <a:pt x="4" y="129"/>
                    <a:pt x="3" y="129"/>
                    <a:pt x="2" y="129"/>
                  </a:cubicBezTo>
                  <a:cubicBezTo>
                    <a:pt x="2" y="129"/>
                    <a:pt x="2" y="129"/>
                    <a:pt x="2" y="129"/>
                  </a:cubicBezTo>
                  <a:cubicBezTo>
                    <a:pt x="2" y="129"/>
                    <a:pt x="2" y="129"/>
                    <a:pt x="2" y="129"/>
                  </a:cubicBezTo>
                  <a:close/>
                  <a:moveTo>
                    <a:pt x="199" y="117"/>
                  </a:moveTo>
                  <a:cubicBezTo>
                    <a:pt x="199" y="115"/>
                    <a:pt x="199" y="115"/>
                    <a:pt x="199" y="115"/>
                  </a:cubicBezTo>
                  <a:cubicBezTo>
                    <a:pt x="199" y="113"/>
                    <a:pt x="198" y="111"/>
                    <a:pt x="196" y="110"/>
                  </a:cubicBezTo>
                  <a:cubicBezTo>
                    <a:pt x="196" y="110"/>
                    <a:pt x="196" y="110"/>
                    <a:pt x="196" y="110"/>
                  </a:cubicBezTo>
                  <a:cubicBezTo>
                    <a:pt x="195" y="109"/>
                    <a:pt x="195" y="109"/>
                    <a:pt x="195" y="109"/>
                  </a:cubicBezTo>
                  <a:cubicBezTo>
                    <a:pt x="194" y="108"/>
                    <a:pt x="194" y="107"/>
                    <a:pt x="194" y="106"/>
                  </a:cubicBezTo>
                  <a:cubicBezTo>
                    <a:pt x="194" y="106"/>
                    <a:pt x="194" y="106"/>
                    <a:pt x="194" y="106"/>
                  </a:cubicBezTo>
                  <a:cubicBezTo>
                    <a:pt x="195" y="105"/>
                    <a:pt x="196" y="105"/>
                    <a:pt x="197" y="105"/>
                  </a:cubicBezTo>
                  <a:cubicBezTo>
                    <a:pt x="197" y="105"/>
                    <a:pt x="197" y="105"/>
                    <a:pt x="197" y="105"/>
                  </a:cubicBezTo>
                  <a:cubicBezTo>
                    <a:pt x="198" y="106"/>
                    <a:pt x="198" y="106"/>
                    <a:pt x="198" y="106"/>
                  </a:cubicBezTo>
                  <a:cubicBezTo>
                    <a:pt x="202" y="108"/>
                    <a:pt x="203" y="111"/>
                    <a:pt x="203" y="115"/>
                  </a:cubicBezTo>
                  <a:cubicBezTo>
                    <a:pt x="203" y="115"/>
                    <a:pt x="203" y="115"/>
                    <a:pt x="203" y="115"/>
                  </a:cubicBezTo>
                  <a:cubicBezTo>
                    <a:pt x="203" y="117"/>
                    <a:pt x="203" y="117"/>
                    <a:pt x="203" y="117"/>
                  </a:cubicBezTo>
                  <a:cubicBezTo>
                    <a:pt x="203" y="118"/>
                    <a:pt x="203" y="119"/>
                    <a:pt x="201" y="119"/>
                  </a:cubicBezTo>
                  <a:cubicBezTo>
                    <a:pt x="201" y="119"/>
                    <a:pt x="201" y="119"/>
                    <a:pt x="201" y="119"/>
                  </a:cubicBezTo>
                  <a:cubicBezTo>
                    <a:pt x="200" y="119"/>
                    <a:pt x="199" y="118"/>
                    <a:pt x="199" y="117"/>
                  </a:cubicBezTo>
                  <a:close/>
                  <a:moveTo>
                    <a:pt x="10" y="108"/>
                  </a:moveTo>
                  <a:cubicBezTo>
                    <a:pt x="10" y="108"/>
                    <a:pt x="10" y="106"/>
                    <a:pt x="11" y="106"/>
                  </a:cubicBezTo>
                  <a:cubicBezTo>
                    <a:pt x="11" y="106"/>
                    <a:pt x="11" y="106"/>
                    <a:pt x="11" y="106"/>
                  </a:cubicBezTo>
                  <a:cubicBezTo>
                    <a:pt x="11" y="105"/>
                    <a:pt x="12" y="105"/>
                    <a:pt x="13" y="104"/>
                  </a:cubicBezTo>
                  <a:cubicBezTo>
                    <a:pt x="13" y="104"/>
                    <a:pt x="13" y="104"/>
                    <a:pt x="13" y="104"/>
                  </a:cubicBezTo>
                  <a:cubicBezTo>
                    <a:pt x="13" y="104"/>
                    <a:pt x="13" y="104"/>
                    <a:pt x="12" y="104"/>
                  </a:cubicBezTo>
                  <a:cubicBezTo>
                    <a:pt x="12" y="104"/>
                    <a:pt x="12" y="104"/>
                    <a:pt x="12" y="104"/>
                  </a:cubicBezTo>
                  <a:cubicBezTo>
                    <a:pt x="11" y="104"/>
                    <a:pt x="11" y="103"/>
                    <a:pt x="11" y="102"/>
                  </a:cubicBezTo>
                  <a:cubicBezTo>
                    <a:pt x="11" y="102"/>
                    <a:pt x="11" y="102"/>
                    <a:pt x="11" y="102"/>
                  </a:cubicBezTo>
                  <a:cubicBezTo>
                    <a:pt x="11" y="100"/>
                    <a:pt x="12" y="100"/>
                    <a:pt x="13" y="100"/>
                  </a:cubicBezTo>
                  <a:cubicBezTo>
                    <a:pt x="13" y="100"/>
                    <a:pt x="13" y="100"/>
                    <a:pt x="13" y="100"/>
                  </a:cubicBezTo>
                  <a:cubicBezTo>
                    <a:pt x="14" y="100"/>
                    <a:pt x="15" y="100"/>
                    <a:pt x="16" y="100"/>
                  </a:cubicBezTo>
                  <a:cubicBezTo>
                    <a:pt x="16" y="100"/>
                    <a:pt x="16" y="100"/>
                    <a:pt x="16" y="100"/>
                  </a:cubicBezTo>
                  <a:cubicBezTo>
                    <a:pt x="18" y="100"/>
                    <a:pt x="18" y="102"/>
                    <a:pt x="19" y="102"/>
                  </a:cubicBezTo>
                  <a:cubicBezTo>
                    <a:pt x="19" y="102"/>
                    <a:pt x="19" y="102"/>
                    <a:pt x="19" y="102"/>
                  </a:cubicBezTo>
                  <a:cubicBezTo>
                    <a:pt x="19" y="103"/>
                    <a:pt x="19" y="104"/>
                    <a:pt x="19" y="105"/>
                  </a:cubicBezTo>
                  <a:cubicBezTo>
                    <a:pt x="19" y="105"/>
                    <a:pt x="19" y="105"/>
                    <a:pt x="19" y="105"/>
                  </a:cubicBezTo>
                  <a:cubicBezTo>
                    <a:pt x="19" y="105"/>
                    <a:pt x="19" y="106"/>
                    <a:pt x="19" y="106"/>
                  </a:cubicBezTo>
                  <a:cubicBezTo>
                    <a:pt x="19" y="106"/>
                    <a:pt x="19" y="106"/>
                    <a:pt x="19" y="106"/>
                  </a:cubicBezTo>
                  <a:cubicBezTo>
                    <a:pt x="18" y="106"/>
                    <a:pt x="18" y="107"/>
                    <a:pt x="17" y="108"/>
                  </a:cubicBezTo>
                  <a:cubicBezTo>
                    <a:pt x="17" y="108"/>
                    <a:pt x="17" y="108"/>
                    <a:pt x="17" y="108"/>
                  </a:cubicBezTo>
                  <a:cubicBezTo>
                    <a:pt x="15" y="108"/>
                    <a:pt x="14" y="108"/>
                    <a:pt x="13" y="109"/>
                  </a:cubicBezTo>
                  <a:cubicBezTo>
                    <a:pt x="13" y="109"/>
                    <a:pt x="13" y="109"/>
                    <a:pt x="13" y="109"/>
                  </a:cubicBezTo>
                  <a:cubicBezTo>
                    <a:pt x="13" y="109"/>
                    <a:pt x="12" y="109"/>
                    <a:pt x="12" y="109"/>
                  </a:cubicBezTo>
                  <a:cubicBezTo>
                    <a:pt x="12" y="109"/>
                    <a:pt x="12" y="109"/>
                    <a:pt x="12" y="109"/>
                  </a:cubicBezTo>
                  <a:cubicBezTo>
                    <a:pt x="11" y="109"/>
                    <a:pt x="11" y="109"/>
                    <a:pt x="10" y="108"/>
                  </a:cubicBezTo>
                  <a:close/>
                  <a:moveTo>
                    <a:pt x="185" y="103"/>
                  </a:moveTo>
                  <a:cubicBezTo>
                    <a:pt x="184" y="102"/>
                    <a:pt x="184" y="102"/>
                    <a:pt x="184" y="102"/>
                  </a:cubicBezTo>
                  <a:cubicBezTo>
                    <a:pt x="183" y="102"/>
                    <a:pt x="183" y="101"/>
                    <a:pt x="183" y="101"/>
                  </a:cubicBezTo>
                  <a:cubicBezTo>
                    <a:pt x="183" y="101"/>
                    <a:pt x="183" y="101"/>
                    <a:pt x="183" y="101"/>
                  </a:cubicBezTo>
                  <a:cubicBezTo>
                    <a:pt x="183" y="100"/>
                    <a:pt x="183" y="99"/>
                    <a:pt x="184" y="99"/>
                  </a:cubicBezTo>
                  <a:cubicBezTo>
                    <a:pt x="184" y="99"/>
                    <a:pt x="184" y="99"/>
                    <a:pt x="184" y="99"/>
                  </a:cubicBezTo>
                  <a:cubicBezTo>
                    <a:pt x="193" y="93"/>
                    <a:pt x="193" y="93"/>
                    <a:pt x="193" y="93"/>
                  </a:cubicBezTo>
                  <a:cubicBezTo>
                    <a:pt x="194" y="93"/>
                    <a:pt x="196" y="93"/>
                    <a:pt x="196" y="94"/>
                  </a:cubicBezTo>
                  <a:cubicBezTo>
                    <a:pt x="196" y="94"/>
                    <a:pt x="196" y="94"/>
                    <a:pt x="196" y="94"/>
                  </a:cubicBezTo>
                  <a:cubicBezTo>
                    <a:pt x="197" y="95"/>
                    <a:pt x="196" y="96"/>
                    <a:pt x="195" y="97"/>
                  </a:cubicBezTo>
                  <a:cubicBezTo>
                    <a:pt x="195" y="97"/>
                    <a:pt x="195" y="97"/>
                    <a:pt x="195" y="97"/>
                  </a:cubicBezTo>
                  <a:cubicBezTo>
                    <a:pt x="188" y="101"/>
                    <a:pt x="188" y="101"/>
                    <a:pt x="188" y="101"/>
                  </a:cubicBezTo>
                  <a:cubicBezTo>
                    <a:pt x="187" y="102"/>
                    <a:pt x="187" y="102"/>
                    <a:pt x="187" y="102"/>
                  </a:cubicBezTo>
                  <a:cubicBezTo>
                    <a:pt x="187" y="102"/>
                    <a:pt x="187" y="102"/>
                    <a:pt x="187" y="102"/>
                  </a:cubicBezTo>
                  <a:cubicBezTo>
                    <a:pt x="187" y="103"/>
                    <a:pt x="186" y="103"/>
                    <a:pt x="186" y="103"/>
                  </a:cubicBezTo>
                  <a:cubicBezTo>
                    <a:pt x="186" y="103"/>
                    <a:pt x="186" y="103"/>
                    <a:pt x="186" y="103"/>
                  </a:cubicBezTo>
                  <a:cubicBezTo>
                    <a:pt x="185" y="103"/>
                    <a:pt x="185" y="103"/>
                    <a:pt x="185" y="103"/>
                  </a:cubicBezTo>
                  <a:close/>
                  <a:moveTo>
                    <a:pt x="2" y="96"/>
                  </a:moveTo>
                  <a:cubicBezTo>
                    <a:pt x="2" y="96"/>
                    <a:pt x="2" y="96"/>
                    <a:pt x="2" y="96"/>
                  </a:cubicBezTo>
                  <a:cubicBezTo>
                    <a:pt x="2" y="96"/>
                    <a:pt x="2" y="96"/>
                    <a:pt x="2" y="96"/>
                  </a:cubicBezTo>
                  <a:cubicBezTo>
                    <a:pt x="2" y="95"/>
                    <a:pt x="2" y="95"/>
                    <a:pt x="1" y="95"/>
                  </a:cubicBezTo>
                  <a:cubicBezTo>
                    <a:pt x="1" y="95"/>
                    <a:pt x="1" y="95"/>
                    <a:pt x="1" y="95"/>
                  </a:cubicBezTo>
                  <a:cubicBezTo>
                    <a:pt x="1" y="94"/>
                    <a:pt x="1" y="94"/>
                    <a:pt x="1" y="94"/>
                  </a:cubicBezTo>
                  <a:cubicBezTo>
                    <a:pt x="1" y="94"/>
                    <a:pt x="1" y="93"/>
                    <a:pt x="1" y="93"/>
                  </a:cubicBezTo>
                  <a:cubicBezTo>
                    <a:pt x="1" y="93"/>
                    <a:pt x="1" y="93"/>
                    <a:pt x="1" y="93"/>
                  </a:cubicBezTo>
                  <a:cubicBezTo>
                    <a:pt x="1" y="92"/>
                    <a:pt x="0" y="91"/>
                    <a:pt x="0" y="91"/>
                  </a:cubicBezTo>
                  <a:cubicBezTo>
                    <a:pt x="0" y="91"/>
                    <a:pt x="0" y="91"/>
                    <a:pt x="0" y="91"/>
                  </a:cubicBezTo>
                  <a:cubicBezTo>
                    <a:pt x="0" y="90"/>
                    <a:pt x="0" y="90"/>
                    <a:pt x="0" y="90"/>
                  </a:cubicBezTo>
                  <a:cubicBezTo>
                    <a:pt x="0" y="90"/>
                    <a:pt x="0" y="90"/>
                    <a:pt x="0" y="90"/>
                  </a:cubicBezTo>
                  <a:cubicBezTo>
                    <a:pt x="0" y="90"/>
                    <a:pt x="0" y="89"/>
                    <a:pt x="0" y="89"/>
                  </a:cubicBezTo>
                  <a:cubicBezTo>
                    <a:pt x="0" y="89"/>
                    <a:pt x="0" y="89"/>
                    <a:pt x="0" y="89"/>
                  </a:cubicBezTo>
                  <a:cubicBezTo>
                    <a:pt x="0" y="83"/>
                    <a:pt x="0" y="83"/>
                    <a:pt x="0" y="83"/>
                  </a:cubicBezTo>
                  <a:cubicBezTo>
                    <a:pt x="0" y="82"/>
                    <a:pt x="1" y="81"/>
                    <a:pt x="2" y="81"/>
                  </a:cubicBezTo>
                  <a:cubicBezTo>
                    <a:pt x="2" y="81"/>
                    <a:pt x="2" y="81"/>
                    <a:pt x="2" y="81"/>
                  </a:cubicBezTo>
                  <a:cubicBezTo>
                    <a:pt x="3" y="81"/>
                    <a:pt x="4" y="82"/>
                    <a:pt x="4" y="83"/>
                  </a:cubicBezTo>
                  <a:cubicBezTo>
                    <a:pt x="4" y="83"/>
                    <a:pt x="4" y="83"/>
                    <a:pt x="4" y="83"/>
                  </a:cubicBezTo>
                  <a:cubicBezTo>
                    <a:pt x="4" y="89"/>
                    <a:pt x="4" y="89"/>
                    <a:pt x="4" y="89"/>
                  </a:cubicBezTo>
                  <a:cubicBezTo>
                    <a:pt x="4" y="89"/>
                    <a:pt x="4" y="89"/>
                    <a:pt x="4" y="90"/>
                  </a:cubicBezTo>
                  <a:cubicBezTo>
                    <a:pt x="4" y="90"/>
                    <a:pt x="4" y="90"/>
                    <a:pt x="4" y="90"/>
                  </a:cubicBezTo>
                  <a:cubicBezTo>
                    <a:pt x="4" y="90"/>
                    <a:pt x="4" y="90"/>
                    <a:pt x="4" y="90"/>
                  </a:cubicBezTo>
                  <a:cubicBezTo>
                    <a:pt x="4" y="90"/>
                    <a:pt x="4" y="90"/>
                    <a:pt x="4" y="90"/>
                  </a:cubicBezTo>
                  <a:cubicBezTo>
                    <a:pt x="4" y="91"/>
                    <a:pt x="4" y="91"/>
                    <a:pt x="5" y="92"/>
                  </a:cubicBezTo>
                  <a:cubicBezTo>
                    <a:pt x="5" y="92"/>
                    <a:pt x="5" y="92"/>
                    <a:pt x="5" y="92"/>
                  </a:cubicBezTo>
                  <a:cubicBezTo>
                    <a:pt x="5" y="92"/>
                    <a:pt x="5" y="92"/>
                    <a:pt x="5" y="93"/>
                  </a:cubicBezTo>
                  <a:cubicBezTo>
                    <a:pt x="5" y="93"/>
                    <a:pt x="5" y="93"/>
                    <a:pt x="5" y="93"/>
                  </a:cubicBezTo>
                  <a:cubicBezTo>
                    <a:pt x="5" y="93"/>
                    <a:pt x="5" y="93"/>
                    <a:pt x="5" y="93"/>
                  </a:cubicBezTo>
                  <a:cubicBezTo>
                    <a:pt x="5" y="93"/>
                    <a:pt x="5" y="94"/>
                    <a:pt x="5" y="94"/>
                  </a:cubicBezTo>
                  <a:cubicBezTo>
                    <a:pt x="5" y="94"/>
                    <a:pt x="5" y="94"/>
                    <a:pt x="5" y="94"/>
                  </a:cubicBezTo>
                  <a:cubicBezTo>
                    <a:pt x="5" y="94"/>
                    <a:pt x="5" y="94"/>
                    <a:pt x="5" y="94"/>
                  </a:cubicBezTo>
                  <a:cubicBezTo>
                    <a:pt x="5" y="94"/>
                    <a:pt x="5" y="94"/>
                    <a:pt x="5" y="94"/>
                  </a:cubicBezTo>
                  <a:cubicBezTo>
                    <a:pt x="6" y="95"/>
                    <a:pt x="6" y="96"/>
                    <a:pt x="5" y="97"/>
                  </a:cubicBezTo>
                  <a:cubicBezTo>
                    <a:pt x="5" y="97"/>
                    <a:pt x="5" y="97"/>
                    <a:pt x="5" y="97"/>
                  </a:cubicBezTo>
                  <a:cubicBezTo>
                    <a:pt x="4" y="97"/>
                    <a:pt x="4" y="97"/>
                    <a:pt x="4" y="97"/>
                  </a:cubicBezTo>
                  <a:cubicBezTo>
                    <a:pt x="4" y="97"/>
                    <a:pt x="4" y="97"/>
                    <a:pt x="4" y="97"/>
                  </a:cubicBezTo>
                  <a:cubicBezTo>
                    <a:pt x="3" y="97"/>
                    <a:pt x="2" y="96"/>
                    <a:pt x="2" y="96"/>
                  </a:cubicBezTo>
                  <a:close/>
                  <a:moveTo>
                    <a:pt x="199" y="86"/>
                  </a:moveTo>
                  <a:cubicBezTo>
                    <a:pt x="199" y="74"/>
                    <a:pt x="199" y="74"/>
                    <a:pt x="199" y="74"/>
                  </a:cubicBezTo>
                  <a:cubicBezTo>
                    <a:pt x="199" y="73"/>
                    <a:pt x="200" y="72"/>
                    <a:pt x="201" y="72"/>
                  </a:cubicBezTo>
                  <a:cubicBezTo>
                    <a:pt x="201" y="72"/>
                    <a:pt x="201" y="72"/>
                    <a:pt x="201" y="72"/>
                  </a:cubicBezTo>
                  <a:cubicBezTo>
                    <a:pt x="203" y="72"/>
                    <a:pt x="203" y="73"/>
                    <a:pt x="203" y="74"/>
                  </a:cubicBezTo>
                  <a:cubicBezTo>
                    <a:pt x="203" y="74"/>
                    <a:pt x="203" y="74"/>
                    <a:pt x="203" y="74"/>
                  </a:cubicBezTo>
                  <a:cubicBezTo>
                    <a:pt x="203" y="86"/>
                    <a:pt x="203" y="86"/>
                    <a:pt x="203" y="86"/>
                  </a:cubicBezTo>
                  <a:cubicBezTo>
                    <a:pt x="203" y="87"/>
                    <a:pt x="203" y="88"/>
                    <a:pt x="201" y="88"/>
                  </a:cubicBezTo>
                  <a:cubicBezTo>
                    <a:pt x="201" y="88"/>
                    <a:pt x="201" y="88"/>
                    <a:pt x="201" y="88"/>
                  </a:cubicBezTo>
                  <a:cubicBezTo>
                    <a:pt x="200" y="88"/>
                    <a:pt x="199" y="87"/>
                    <a:pt x="199" y="86"/>
                  </a:cubicBezTo>
                  <a:close/>
                  <a:moveTo>
                    <a:pt x="0" y="71"/>
                  </a:moveTo>
                  <a:cubicBezTo>
                    <a:pt x="0" y="69"/>
                    <a:pt x="0" y="69"/>
                    <a:pt x="0" y="69"/>
                  </a:cubicBezTo>
                  <a:cubicBezTo>
                    <a:pt x="0" y="68"/>
                    <a:pt x="0" y="67"/>
                    <a:pt x="0" y="66"/>
                  </a:cubicBezTo>
                  <a:cubicBezTo>
                    <a:pt x="0" y="66"/>
                    <a:pt x="0" y="66"/>
                    <a:pt x="0" y="66"/>
                  </a:cubicBezTo>
                  <a:cubicBezTo>
                    <a:pt x="0" y="66"/>
                    <a:pt x="1" y="66"/>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4"/>
                    <a:pt x="1" y="64"/>
                  </a:cubicBezTo>
                  <a:cubicBezTo>
                    <a:pt x="1" y="64"/>
                    <a:pt x="1" y="64"/>
                    <a:pt x="1" y="64"/>
                  </a:cubicBezTo>
                  <a:cubicBezTo>
                    <a:pt x="1" y="63"/>
                    <a:pt x="2" y="62"/>
                    <a:pt x="2" y="62"/>
                  </a:cubicBezTo>
                  <a:cubicBezTo>
                    <a:pt x="2" y="62"/>
                    <a:pt x="2" y="62"/>
                    <a:pt x="2" y="62"/>
                  </a:cubicBezTo>
                  <a:cubicBezTo>
                    <a:pt x="2" y="61"/>
                    <a:pt x="3" y="61"/>
                    <a:pt x="3" y="60"/>
                  </a:cubicBezTo>
                  <a:cubicBezTo>
                    <a:pt x="3" y="60"/>
                    <a:pt x="3" y="60"/>
                    <a:pt x="3" y="60"/>
                  </a:cubicBezTo>
                  <a:cubicBezTo>
                    <a:pt x="3" y="60"/>
                    <a:pt x="3" y="60"/>
                    <a:pt x="3" y="59"/>
                  </a:cubicBezTo>
                  <a:cubicBezTo>
                    <a:pt x="3" y="59"/>
                    <a:pt x="3" y="59"/>
                    <a:pt x="3" y="59"/>
                  </a:cubicBezTo>
                  <a:cubicBezTo>
                    <a:pt x="4" y="59"/>
                    <a:pt x="4" y="59"/>
                    <a:pt x="4" y="59"/>
                  </a:cubicBezTo>
                  <a:cubicBezTo>
                    <a:pt x="4" y="59"/>
                    <a:pt x="4" y="59"/>
                    <a:pt x="4" y="59"/>
                  </a:cubicBezTo>
                  <a:cubicBezTo>
                    <a:pt x="4" y="58"/>
                    <a:pt x="6" y="58"/>
                    <a:pt x="7" y="59"/>
                  </a:cubicBezTo>
                  <a:cubicBezTo>
                    <a:pt x="7" y="59"/>
                    <a:pt x="7" y="59"/>
                    <a:pt x="7" y="59"/>
                  </a:cubicBezTo>
                  <a:cubicBezTo>
                    <a:pt x="7" y="59"/>
                    <a:pt x="8" y="61"/>
                    <a:pt x="7" y="61"/>
                  </a:cubicBezTo>
                  <a:cubicBezTo>
                    <a:pt x="7" y="61"/>
                    <a:pt x="7" y="61"/>
                    <a:pt x="7" y="61"/>
                  </a:cubicBezTo>
                  <a:cubicBezTo>
                    <a:pt x="7" y="61"/>
                    <a:pt x="7" y="62"/>
                    <a:pt x="7" y="62"/>
                  </a:cubicBezTo>
                  <a:cubicBezTo>
                    <a:pt x="7" y="62"/>
                    <a:pt x="7" y="62"/>
                    <a:pt x="7" y="62"/>
                  </a:cubicBezTo>
                  <a:cubicBezTo>
                    <a:pt x="6" y="62"/>
                    <a:pt x="6" y="62"/>
                    <a:pt x="6" y="62"/>
                  </a:cubicBezTo>
                  <a:cubicBezTo>
                    <a:pt x="6" y="62"/>
                    <a:pt x="6" y="62"/>
                    <a:pt x="6" y="62"/>
                  </a:cubicBezTo>
                  <a:cubicBezTo>
                    <a:pt x="6" y="62"/>
                    <a:pt x="6" y="62"/>
                    <a:pt x="6" y="62"/>
                  </a:cubicBezTo>
                  <a:cubicBezTo>
                    <a:pt x="6" y="62"/>
                    <a:pt x="6" y="62"/>
                    <a:pt x="6" y="62"/>
                  </a:cubicBezTo>
                  <a:cubicBezTo>
                    <a:pt x="6" y="62"/>
                    <a:pt x="6" y="62"/>
                    <a:pt x="6" y="62"/>
                  </a:cubicBezTo>
                  <a:cubicBezTo>
                    <a:pt x="6" y="62"/>
                    <a:pt x="6" y="63"/>
                    <a:pt x="6" y="63"/>
                  </a:cubicBezTo>
                  <a:cubicBezTo>
                    <a:pt x="6" y="63"/>
                    <a:pt x="6" y="63"/>
                    <a:pt x="6" y="63"/>
                  </a:cubicBezTo>
                  <a:cubicBezTo>
                    <a:pt x="5" y="64"/>
                    <a:pt x="5" y="64"/>
                    <a:pt x="5" y="65"/>
                  </a:cubicBezTo>
                  <a:cubicBezTo>
                    <a:pt x="5" y="65"/>
                    <a:pt x="5" y="65"/>
                    <a:pt x="5" y="65"/>
                  </a:cubicBezTo>
                  <a:cubicBezTo>
                    <a:pt x="5" y="65"/>
                    <a:pt x="5" y="66"/>
                    <a:pt x="5" y="66"/>
                  </a:cubicBezTo>
                  <a:cubicBezTo>
                    <a:pt x="5" y="66"/>
                    <a:pt x="5" y="66"/>
                    <a:pt x="5" y="66"/>
                  </a:cubicBezTo>
                  <a:cubicBezTo>
                    <a:pt x="5" y="66"/>
                    <a:pt x="5" y="66"/>
                    <a:pt x="5" y="66"/>
                  </a:cubicBezTo>
                  <a:cubicBezTo>
                    <a:pt x="5" y="66"/>
                    <a:pt x="5" y="66"/>
                    <a:pt x="5" y="66"/>
                  </a:cubicBezTo>
                  <a:cubicBezTo>
                    <a:pt x="4" y="67"/>
                    <a:pt x="4" y="67"/>
                    <a:pt x="4" y="67"/>
                  </a:cubicBezTo>
                  <a:cubicBezTo>
                    <a:pt x="4" y="67"/>
                    <a:pt x="4" y="67"/>
                    <a:pt x="4" y="67"/>
                  </a:cubicBezTo>
                  <a:cubicBezTo>
                    <a:pt x="4" y="68"/>
                    <a:pt x="4" y="68"/>
                    <a:pt x="4" y="69"/>
                  </a:cubicBezTo>
                  <a:cubicBezTo>
                    <a:pt x="4" y="69"/>
                    <a:pt x="4" y="69"/>
                    <a:pt x="4" y="69"/>
                  </a:cubicBezTo>
                  <a:cubicBezTo>
                    <a:pt x="4" y="71"/>
                    <a:pt x="4" y="71"/>
                    <a:pt x="4" y="71"/>
                  </a:cubicBezTo>
                  <a:cubicBezTo>
                    <a:pt x="4" y="72"/>
                    <a:pt x="3" y="73"/>
                    <a:pt x="2" y="73"/>
                  </a:cubicBezTo>
                  <a:cubicBezTo>
                    <a:pt x="2" y="73"/>
                    <a:pt x="2" y="73"/>
                    <a:pt x="2" y="73"/>
                  </a:cubicBezTo>
                  <a:cubicBezTo>
                    <a:pt x="1" y="73"/>
                    <a:pt x="0" y="72"/>
                    <a:pt x="0" y="71"/>
                  </a:cubicBezTo>
                  <a:close/>
                  <a:moveTo>
                    <a:pt x="199" y="62"/>
                  </a:moveTo>
                  <a:cubicBezTo>
                    <a:pt x="199" y="56"/>
                    <a:pt x="199" y="56"/>
                    <a:pt x="199" y="56"/>
                  </a:cubicBezTo>
                  <a:cubicBezTo>
                    <a:pt x="199" y="55"/>
                    <a:pt x="199" y="53"/>
                    <a:pt x="198" y="52"/>
                  </a:cubicBezTo>
                  <a:cubicBezTo>
                    <a:pt x="198" y="52"/>
                    <a:pt x="198" y="52"/>
                    <a:pt x="198" y="52"/>
                  </a:cubicBezTo>
                  <a:cubicBezTo>
                    <a:pt x="198" y="52"/>
                    <a:pt x="198" y="52"/>
                    <a:pt x="198" y="52"/>
                  </a:cubicBezTo>
                  <a:cubicBezTo>
                    <a:pt x="197" y="51"/>
                    <a:pt x="197" y="50"/>
                    <a:pt x="198" y="49"/>
                  </a:cubicBezTo>
                  <a:cubicBezTo>
                    <a:pt x="198" y="49"/>
                    <a:pt x="198" y="49"/>
                    <a:pt x="198" y="49"/>
                  </a:cubicBezTo>
                  <a:cubicBezTo>
                    <a:pt x="199" y="49"/>
                    <a:pt x="200" y="49"/>
                    <a:pt x="201" y="50"/>
                  </a:cubicBezTo>
                  <a:cubicBezTo>
                    <a:pt x="201" y="50"/>
                    <a:pt x="201" y="50"/>
                    <a:pt x="201" y="50"/>
                  </a:cubicBezTo>
                  <a:cubicBezTo>
                    <a:pt x="202" y="51"/>
                    <a:pt x="203" y="54"/>
                    <a:pt x="203" y="56"/>
                  </a:cubicBezTo>
                  <a:cubicBezTo>
                    <a:pt x="203" y="56"/>
                    <a:pt x="203" y="56"/>
                    <a:pt x="203" y="56"/>
                  </a:cubicBezTo>
                  <a:cubicBezTo>
                    <a:pt x="203" y="62"/>
                    <a:pt x="203" y="62"/>
                    <a:pt x="203" y="62"/>
                  </a:cubicBezTo>
                  <a:cubicBezTo>
                    <a:pt x="203" y="63"/>
                    <a:pt x="203" y="64"/>
                    <a:pt x="201" y="64"/>
                  </a:cubicBezTo>
                  <a:cubicBezTo>
                    <a:pt x="201" y="64"/>
                    <a:pt x="201" y="64"/>
                    <a:pt x="201" y="64"/>
                  </a:cubicBezTo>
                  <a:cubicBezTo>
                    <a:pt x="200" y="64"/>
                    <a:pt x="199" y="63"/>
                    <a:pt x="199" y="62"/>
                  </a:cubicBezTo>
                  <a:close/>
                  <a:moveTo>
                    <a:pt x="6" y="62"/>
                  </a:moveTo>
                  <a:cubicBezTo>
                    <a:pt x="6" y="62"/>
                    <a:pt x="6" y="62"/>
                    <a:pt x="6" y="62"/>
                  </a:cubicBezTo>
                  <a:cubicBezTo>
                    <a:pt x="6" y="62"/>
                    <a:pt x="6" y="62"/>
                    <a:pt x="6" y="62"/>
                  </a:cubicBezTo>
                  <a:close/>
                  <a:moveTo>
                    <a:pt x="9" y="52"/>
                  </a:moveTo>
                  <a:cubicBezTo>
                    <a:pt x="8" y="51"/>
                    <a:pt x="8" y="50"/>
                    <a:pt x="9" y="49"/>
                  </a:cubicBezTo>
                  <a:cubicBezTo>
                    <a:pt x="9" y="49"/>
                    <a:pt x="9" y="49"/>
                    <a:pt x="9" y="49"/>
                  </a:cubicBezTo>
                  <a:cubicBezTo>
                    <a:pt x="9" y="48"/>
                    <a:pt x="9" y="48"/>
                    <a:pt x="10" y="47"/>
                  </a:cubicBezTo>
                  <a:cubicBezTo>
                    <a:pt x="10" y="47"/>
                    <a:pt x="10" y="47"/>
                    <a:pt x="10" y="47"/>
                  </a:cubicBezTo>
                  <a:cubicBezTo>
                    <a:pt x="12" y="46"/>
                    <a:pt x="14" y="45"/>
                    <a:pt x="17" y="45"/>
                  </a:cubicBezTo>
                  <a:cubicBezTo>
                    <a:pt x="17" y="45"/>
                    <a:pt x="17" y="45"/>
                    <a:pt x="17" y="45"/>
                  </a:cubicBezTo>
                  <a:cubicBezTo>
                    <a:pt x="17" y="45"/>
                    <a:pt x="17" y="45"/>
                    <a:pt x="18" y="45"/>
                  </a:cubicBezTo>
                  <a:cubicBezTo>
                    <a:pt x="18" y="45"/>
                    <a:pt x="18" y="45"/>
                    <a:pt x="18" y="45"/>
                  </a:cubicBezTo>
                  <a:cubicBezTo>
                    <a:pt x="21" y="45"/>
                    <a:pt x="21" y="45"/>
                    <a:pt x="21" y="45"/>
                  </a:cubicBezTo>
                  <a:cubicBezTo>
                    <a:pt x="23" y="45"/>
                    <a:pt x="23" y="46"/>
                    <a:pt x="23" y="47"/>
                  </a:cubicBezTo>
                  <a:cubicBezTo>
                    <a:pt x="23" y="47"/>
                    <a:pt x="23" y="47"/>
                    <a:pt x="23" y="47"/>
                  </a:cubicBezTo>
                  <a:cubicBezTo>
                    <a:pt x="23" y="49"/>
                    <a:pt x="22" y="49"/>
                    <a:pt x="21" y="49"/>
                  </a:cubicBezTo>
                  <a:cubicBezTo>
                    <a:pt x="21" y="49"/>
                    <a:pt x="21" y="49"/>
                    <a:pt x="21" y="49"/>
                  </a:cubicBezTo>
                  <a:cubicBezTo>
                    <a:pt x="17" y="49"/>
                    <a:pt x="17" y="49"/>
                    <a:pt x="17" y="49"/>
                  </a:cubicBezTo>
                  <a:cubicBezTo>
                    <a:pt x="17" y="49"/>
                    <a:pt x="17" y="49"/>
                    <a:pt x="17" y="49"/>
                  </a:cubicBezTo>
                  <a:cubicBezTo>
                    <a:pt x="17" y="49"/>
                    <a:pt x="17" y="49"/>
                    <a:pt x="17" y="49"/>
                  </a:cubicBezTo>
                  <a:cubicBezTo>
                    <a:pt x="15" y="49"/>
                    <a:pt x="14" y="49"/>
                    <a:pt x="13" y="50"/>
                  </a:cubicBezTo>
                  <a:cubicBezTo>
                    <a:pt x="13" y="50"/>
                    <a:pt x="13" y="50"/>
                    <a:pt x="13" y="50"/>
                  </a:cubicBezTo>
                  <a:cubicBezTo>
                    <a:pt x="12" y="51"/>
                    <a:pt x="12" y="51"/>
                    <a:pt x="12" y="51"/>
                  </a:cubicBezTo>
                  <a:cubicBezTo>
                    <a:pt x="12" y="51"/>
                    <a:pt x="12" y="51"/>
                    <a:pt x="12" y="51"/>
                  </a:cubicBezTo>
                  <a:cubicBezTo>
                    <a:pt x="11" y="52"/>
                    <a:pt x="11" y="52"/>
                    <a:pt x="10" y="52"/>
                  </a:cubicBezTo>
                  <a:cubicBezTo>
                    <a:pt x="10" y="52"/>
                    <a:pt x="10" y="52"/>
                    <a:pt x="10" y="52"/>
                  </a:cubicBezTo>
                  <a:cubicBezTo>
                    <a:pt x="10" y="52"/>
                    <a:pt x="9" y="52"/>
                    <a:pt x="9" y="52"/>
                  </a:cubicBezTo>
                  <a:close/>
                  <a:moveTo>
                    <a:pt x="31" y="47"/>
                  </a:moveTo>
                  <a:cubicBezTo>
                    <a:pt x="30" y="46"/>
                    <a:pt x="31" y="45"/>
                    <a:pt x="32" y="45"/>
                  </a:cubicBezTo>
                  <a:cubicBezTo>
                    <a:pt x="32" y="45"/>
                    <a:pt x="32" y="45"/>
                    <a:pt x="32" y="45"/>
                  </a:cubicBezTo>
                  <a:cubicBezTo>
                    <a:pt x="42" y="39"/>
                    <a:pt x="42" y="39"/>
                    <a:pt x="42" y="39"/>
                  </a:cubicBezTo>
                  <a:cubicBezTo>
                    <a:pt x="43" y="38"/>
                    <a:pt x="44" y="38"/>
                    <a:pt x="45" y="39"/>
                  </a:cubicBezTo>
                  <a:cubicBezTo>
                    <a:pt x="45" y="39"/>
                    <a:pt x="45" y="39"/>
                    <a:pt x="45" y="39"/>
                  </a:cubicBezTo>
                  <a:cubicBezTo>
                    <a:pt x="45" y="40"/>
                    <a:pt x="45" y="41"/>
                    <a:pt x="44" y="42"/>
                  </a:cubicBezTo>
                  <a:cubicBezTo>
                    <a:pt x="44" y="42"/>
                    <a:pt x="44" y="42"/>
                    <a:pt x="44" y="42"/>
                  </a:cubicBezTo>
                  <a:cubicBezTo>
                    <a:pt x="34" y="48"/>
                    <a:pt x="34" y="48"/>
                    <a:pt x="34" y="48"/>
                  </a:cubicBezTo>
                  <a:cubicBezTo>
                    <a:pt x="33" y="48"/>
                    <a:pt x="33" y="48"/>
                    <a:pt x="33" y="48"/>
                  </a:cubicBezTo>
                  <a:cubicBezTo>
                    <a:pt x="33" y="48"/>
                    <a:pt x="33" y="48"/>
                    <a:pt x="33" y="48"/>
                  </a:cubicBezTo>
                  <a:cubicBezTo>
                    <a:pt x="32" y="48"/>
                    <a:pt x="31" y="48"/>
                    <a:pt x="31" y="47"/>
                  </a:cubicBezTo>
                  <a:close/>
                  <a:moveTo>
                    <a:pt x="188" y="46"/>
                  </a:moveTo>
                  <a:cubicBezTo>
                    <a:pt x="178" y="40"/>
                    <a:pt x="178" y="40"/>
                    <a:pt x="178" y="40"/>
                  </a:cubicBezTo>
                  <a:cubicBezTo>
                    <a:pt x="177" y="40"/>
                    <a:pt x="177" y="38"/>
                    <a:pt x="177" y="38"/>
                  </a:cubicBezTo>
                  <a:cubicBezTo>
                    <a:pt x="177" y="38"/>
                    <a:pt x="177" y="38"/>
                    <a:pt x="177" y="38"/>
                  </a:cubicBezTo>
                  <a:cubicBezTo>
                    <a:pt x="178" y="37"/>
                    <a:pt x="179" y="36"/>
                    <a:pt x="180" y="37"/>
                  </a:cubicBezTo>
                  <a:cubicBezTo>
                    <a:pt x="180" y="37"/>
                    <a:pt x="180" y="37"/>
                    <a:pt x="180" y="37"/>
                  </a:cubicBezTo>
                  <a:cubicBezTo>
                    <a:pt x="190" y="43"/>
                    <a:pt x="190" y="43"/>
                    <a:pt x="190" y="43"/>
                  </a:cubicBezTo>
                  <a:cubicBezTo>
                    <a:pt x="191" y="43"/>
                    <a:pt x="191" y="45"/>
                    <a:pt x="191" y="46"/>
                  </a:cubicBezTo>
                  <a:cubicBezTo>
                    <a:pt x="191" y="46"/>
                    <a:pt x="191" y="46"/>
                    <a:pt x="191" y="46"/>
                  </a:cubicBezTo>
                  <a:cubicBezTo>
                    <a:pt x="191" y="46"/>
                    <a:pt x="190" y="47"/>
                    <a:pt x="189" y="47"/>
                  </a:cubicBezTo>
                  <a:cubicBezTo>
                    <a:pt x="189" y="47"/>
                    <a:pt x="189" y="47"/>
                    <a:pt x="189" y="47"/>
                  </a:cubicBezTo>
                  <a:cubicBezTo>
                    <a:pt x="189" y="47"/>
                    <a:pt x="189" y="46"/>
                    <a:pt x="188" y="46"/>
                  </a:cubicBezTo>
                  <a:close/>
                  <a:moveTo>
                    <a:pt x="52" y="35"/>
                  </a:moveTo>
                  <a:cubicBezTo>
                    <a:pt x="51" y="34"/>
                    <a:pt x="51" y="33"/>
                    <a:pt x="52" y="33"/>
                  </a:cubicBezTo>
                  <a:cubicBezTo>
                    <a:pt x="52" y="33"/>
                    <a:pt x="52" y="33"/>
                    <a:pt x="52" y="33"/>
                  </a:cubicBezTo>
                  <a:cubicBezTo>
                    <a:pt x="63" y="27"/>
                    <a:pt x="63" y="27"/>
                    <a:pt x="63" y="27"/>
                  </a:cubicBezTo>
                  <a:cubicBezTo>
                    <a:pt x="64" y="26"/>
                    <a:pt x="65" y="26"/>
                    <a:pt x="66" y="27"/>
                  </a:cubicBezTo>
                  <a:cubicBezTo>
                    <a:pt x="66" y="27"/>
                    <a:pt x="66" y="27"/>
                    <a:pt x="66" y="27"/>
                  </a:cubicBezTo>
                  <a:cubicBezTo>
                    <a:pt x="66" y="28"/>
                    <a:pt x="66" y="29"/>
                    <a:pt x="65" y="30"/>
                  </a:cubicBezTo>
                  <a:cubicBezTo>
                    <a:pt x="65" y="30"/>
                    <a:pt x="65" y="30"/>
                    <a:pt x="65" y="30"/>
                  </a:cubicBezTo>
                  <a:cubicBezTo>
                    <a:pt x="54" y="36"/>
                    <a:pt x="54" y="36"/>
                    <a:pt x="54" y="36"/>
                  </a:cubicBezTo>
                  <a:cubicBezTo>
                    <a:pt x="54" y="36"/>
                    <a:pt x="54" y="36"/>
                    <a:pt x="53" y="36"/>
                  </a:cubicBezTo>
                  <a:cubicBezTo>
                    <a:pt x="53" y="36"/>
                    <a:pt x="53" y="36"/>
                    <a:pt x="53" y="36"/>
                  </a:cubicBezTo>
                  <a:cubicBezTo>
                    <a:pt x="53" y="36"/>
                    <a:pt x="52" y="36"/>
                    <a:pt x="52" y="35"/>
                  </a:cubicBezTo>
                  <a:close/>
                  <a:moveTo>
                    <a:pt x="167" y="34"/>
                  </a:moveTo>
                  <a:cubicBezTo>
                    <a:pt x="157" y="28"/>
                    <a:pt x="157" y="28"/>
                    <a:pt x="157" y="28"/>
                  </a:cubicBezTo>
                  <a:cubicBezTo>
                    <a:pt x="156" y="28"/>
                    <a:pt x="156" y="26"/>
                    <a:pt x="156" y="26"/>
                  </a:cubicBezTo>
                  <a:cubicBezTo>
                    <a:pt x="156" y="26"/>
                    <a:pt x="156" y="26"/>
                    <a:pt x="156" y="26"/>
                  </a:cubicBezTo>
                  <a:cubicBezTo>
                    <a:pt x="157" y="25"/>
                    <a:pt x="158" y="24"/>
                    <a:pt x="159" y="25"/>
                  </a:cubicBezTo>
                  <a:cubicBezTo>
                    <a:pt x="159" y="25"/>
                    <a:pt x="159" y="25"/>
                    <a:pt x="159" y="25"/>
                  </a:cubicBezTo>
                  <a:cubicBezTo>
                    <a:pt x="169" y="31"/>
                    <a:pt x="169" y="31"/>
                    <a:pt x="169" y="31"/>
                  </a:cubicBezTo>
                  <a:cubicBezTo>
                    <a:pt x="170" y="31"/>
                    <a:pt x="171" y="33"/>
                    <a:pt x="170" y="34"/>
                  </a:cubicBezTo>
                  <a:cubicBezTo>
                    <a:pt x="170" y="34"/>
                    <a:pt x="170" y="34"/>
                    <a:pt x="170" y="34"/>
                  </a:cubicBezTo>
                  <a:cubicBezTo>
                    <a:pt x="170" y="34"/>
                    <a:pt x="169" y="35"/>
                    <a:pt x="168" y="35"/>
                  </a:cubicBezTo>
                  <a:cubicBezTo>
                    <a:pt x="168" y="35"/>
                    <a:pt x="168" y="35"/>
                    <a:pt x="168" y="35"/>
                  </a:cubicBezTo>
                  <a:cubicBezTo>
                    <a:pt x="168" y="35"/>
                    <a:pt x="168" y="34"/>
                    <a:pt x="167" y="34"/>
                  </a:cubicBezTo>
                  <a:close/>
                  <a:moveTo>
                    <a:pt x="72" y="23"/>
                  </a:moveTo>
                  <a:cubicBezTo>
                    <a:pt x="72" y="22"/>
                    <a:pt x="72" y="21"/>
                    <a:pt x="73" y="21"/>
                  </a:cubicBezTo>
                  <a:cubicBezTo>
                    <a:pt x="73" y="21"/>
                    <a:pt x="73" y="21"/>
                    <a:pt x="73" y="21"/>
                  </a:cubicBezTo>
                  <a:cubicBezTo>
                    <a:pt x="84" y="15"/>
                    <a:pt x="84" y="15"/>
                    <a:pt x="84" y="15"/>
                  </a:cubicBezTo>
                  <a:cubicBezTo>
                    <a:pt x="85" y="14"/>
                    <a:pt x="86" y="14"/>
                    <a:pt x="86" y="15"/>
                  </a:cubicBezTo>
                  <a:cubicBezTo>
                    <a:pt x="86" y="15"/>
                    <a:pt x="86" y="15"/>
                    <a:pt x="86" y="15"/>
                  </a:cubicBezTo>
                  <a:cubicBezTo>
                    <a:pt x="87" y="16"/>
                    <a:pt x="87" y="17"/>
                    <a:pt x="86" y="18"/>
                  </a:cubicBezTo>
                  <a:cubicBezTo>
                    <a:pt x="86" y="18"/>
                    <a:pt x="86" y="18"/>
                    <a:pt x="86" y="18"/>
                  </a:cubicBezTo>
                  <a:cubicBezTo>
                    <a:pt x="75" y="24"/>
                    <a:pt x="75" y="24"/>
                    <a:pt x="75" y="24"/>
                  </a:cubicBezTo>
                  <a:cubicBezTo>
                    <a:pt x="75" y="24"/>
                    <a:pt x="75" y="24"/>
                    <a:pt x="74" y="24"/>
                  </a:cubicBezTo>
                  <a:cubicBezTo>
                    <a:pt x="74" y="24"/>
                    <a:pt x="74" y="24"/>
                    <a:pt x="74" y="24"/>
                  </a:cubicBezTo>
                  <a:cubicBezTo>
                    <a:pt x="74" y="24"/>
                    <a:pt x="73" y="24"/>
                    <a:pt x="72" y="23"/>
                  </a:cubicBezTo>
                  <a:close/>
                  <a:moveTo>
                    <a:pt x="147" y="22"/>
                  </a:moveTo>
                  <a:cubicBezTo>
                    <a:pt x="136" y="16"/>
                    <a:pt x="136" y="16"/>
                    <a:pt x="136" y="16"/>
                  </a:cubicBezTo>
                  <a:cubicBezTo>
                    <a:pt x="135" y="16"/>
                    <a:pt x="135" y="14"/>
                    <a:pt x="136" y="13"/>
                  </a:cubicBezTo>
                  <a:cubicBezTo>
                    <a:pt x="136" y="13"/>
                    <a:pt x="136" y="13"/>
                    <a:pt x="136" y="13"/>
                  </a:cubicBezTo>
                  <a:cubicBezTo>
                    <a:pt x="136" y="13"/>
                    <a:pt x="137" y="12"/>
                    <a:pt x="138" y="13"/>
                  </a:cubicBezTo>
                  <a:cubicBezTo>
                    <a:pt x="138" y="13"/>
                    <a:pt x="138" y="13"/>
                    <a:pt x="138" y="13"/>
                  </a:cubicBezTo>
                  <a:cubicBezTo>
                    <a:pt x="149" y="19"/>
                    <a:pt x="149" y="19"/>
                    <a:pt x="149" y="19"/>
                  </a:cubicBezTo>
                  <a:cubicBezTo>
                    <a:pt x="150" y="19"/>
                    <a:pt x="150" y="21"/>
                    <a:pt x="149" y="21"/>
                  </a:cubicBezTo>
                  <a:cubicBezTo>
                    <a:pt x="149" y="21"/>
                    <a:pt x="149" y="21"/>
                    <a:pt x="149" y="21"/>
                  </a:cubicBezTo>
                  <a:cubicBezTo>
                    <a:pt x="149" y="22"/>
                    <a:pt x="148" y="22"/>
                    <a:pt x="148" y="22"/>
                  </a:cubicBezTo>
                  <a:cubicBezTo>
                    <a:pt x="148" y="22"/>
                    <a:pt x="148" y="22"/>
                    <a:pt x="148" y="22"/>
                  </a:cubicBezTo>
                  <a:cubicBezTo>
                    <a:pt x="147" y="22"/>
                    <a:pt x="147" y="22"/>
                    <a:pt x="147" y="22"/>
                  </a:cubicBezTo>
                  <a:close/>
                  <a:moveTo>
                    <a:pt x="93" y="11"/>
                  </a:moveTo>
                  <a:cubicBezTo>
                    <a:pt x="93" y="10"/>
                    <a:pt x="93" y="9"/>
                    <a:pt x="94" y="9"/>
                  </a:cubicBezTo>
                  <a:cubicBezTo>
                    <a:pt x="94" y="9"/>
                    <a:pt x="94" y="9"/>
                    <a:pt x="94" y="9"/>
                  </a:cubicBezTo>
                  <a:cubicBezTo>
                    <a:pt x="104" y="3"/>
                    <a:pt x="104" y="3"/>
                    <a:pt x="104" y="3"/>
                  </a:cubicBezTo>
                  <a:cubicBezTo>
                    <a:pt x="105" y="2"/>
                    <a:pt x="107" y="2"/>
                    <a:pt x="107" y="3"/>
                  </a:cubicBezTo>
                  <a:cubicBezTo>
                    <a:pt x="107" y="3"/>
                    <a:pt x="107" y="3"/>
                    <a:pt x="107" y="3"/>
                  </a:cubicBezTo>
                  <a:cubicBezTo>
                    <a:pt x="108" y="4"/>
                    <a:pt x="107" y="5"/>
                    <a:pt x="106" y="6"/>
                  </a:cubicBezTo>
                  <a:cubicBezTo>
                    <a:pt x="106" y="6"/>
                    <a:pt x="106" y="6"/>
                    <a:pt x="106" y="6"/>
                  </a:cubicBezTo>
                  <a:cubicBezTo>
                    <a:pt x="96" y="12"/>
                    <a:pt x="96" y="12"/>
                    <a:pt x="96" y="12"/>
                  </a:cubicBezTo>
                  <a:cubicBezTo>
                    <a:pt x="96" y="12"/>
                    <a:pt x="95" y="12"/>
                    <a:pt x="95" y="12"/>
                  </a:cubicBezTo>
                  <a:cubicBezTo>
                    <a:pt x="95" y="12"/>
                    <a:pt x="95" y="12"/>
                    <a:pt x="95" y="12"/>
                  </a:cubicBezTo>
                  <a:cubicBezTo>
                    <a:pt x="94" y="12"/>
                    <a:pt x="94" y="12"/>
                    <a:pt x="93" y="11"/>
                  </a:cubicBezTo>
                  <a:close/>
                  <a:moveTo>
                    <a:pt x="126" y="10"/>
                  </a:moveTo>
                  <a:cubicBezTo>
                    <a:pt x="116" y="4"/>
                    <a:pt x="116" y="4"/>
                    <a:pt x="116" y="4"/>
                  </a:cubicBezTo>
                  <a:cubicBezTo>
                    <a:pt x="115" y="4"/>
                    <a:pt x="114" y="2"/>
                    <a:pt x="115" y="1"/>
                  </a:cubicBezTo>
                  <a:cubicBezTo>
                    <a:pt x="115" y="1"/>
                    <a:pt x="115" y="1"/>
                    <a:pt x="115" y="1"/>
                  </a:cubicBezTo>
                  <a:cubicBezTo>
                    <a:pt x="115" y="0"/>
                    <a:pt x="117" y="0"/>
                    <a:pt x="118" y="1"/>
                  </a:cubicBezTo>
                  <a:cubicBezTo>
                    <a:pt x="118" y="1"/>
                    <a:pt x="118" y="1"/>
                    <a:pt x="118" y="1"/>
                  </a:cubicBezTo>
                  <a:cubicBezTo>
                    <a:pt x="118" y="1"/>
                    <a:pt x="118" y="1"/>
                    <a:pt x="118" y="1"/>
                  </a:cubicBezTo>
                  <a:cubicBezTo>
                    <a:pt x="128" y="7"/>
                    <a:pt x="128" y="7"/>
                    <a:pt x="128" y="7"/>
                  </a:cubicBezTo>
                  <a:cubicBezTo>
                    <a:pt x="129" y="7"/>
                    <a:pt x="129" y="9"/>
                    <a:pt x="129" y="9"/>
                  </a:cubicBezTo>
                  <a:cubicBezTo>
                    <a:pt x="129" y="9"/>
                    <a:pt x="129" y="9"/>
                    <a:pt x="129" y="9"/>
                  </a:cubicBezTo>
                  <a:cubicBezTo>
                    <a:pt x="128" y="10"/>
                    <a:pt x="128" y="10"/>
                    <a:pt x="127" y="10"/>
                  </a:cubicBezTo>
                  <a:cubicBezTo>
                    <a:pt x="127" y="10"/>
                    <a:pt x="127" y="10"/>
                    <a:pt x="127" y="10"/>
                  </a:cubicBezTo>
                  <a:cubicBezTo>
                    <a:pt x="127" y="10"/>
                    <a:pt x="126" y="10"/>
                    <a:pt x="1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616"/>
            <p:cNvSpPr>
              <a:spLocks noEditPoints="1"/>
            </p:cNvSpPr>
            <p:nvPr/>
          </p:nvSpPr>
          <p:spPr bwMode="auto">
            <a:xfrm>
              <a:off x="5094288" y="4049713"/>
              <a:ext cx="269875" cy="320675"/>
            </a:xfrm>
            <a:custGeom>
              <a:avLst/>
              <a:gdLst>
                <a:gd name="T0" fmla="*/ 6 w 279"/>
                <a:gd name="T1" fmla="*/ 0 h 333"/>
                <a:gd name="T2" fmla="*/ 12 w 279"/>
                <a:gd name="T3" fmla="*/ 50 h 333"/>
                <a:gd name="T4" fmla="*/ 254 w 279"/>
                <a:gd name="T5" fmla="*/ 43 h 333"/>
                <a:gd name="T6" fmla="*/ 33 w 279"/>
                <a:gd name="T7" fmla="*/ 202 h 333"/>
                <a:gd name="T8" fmla="*/ 110 w 279"/>
                <a:gd name="T9" fmla="*/ 239 h 333"/>
                <a:gd name="T10" fmla="*/ 98 w 279"/>
                <a:gd name="T11" fmla="*/ 330 h 333"/>
                <a:gd name="T12" fmla="*/ 233 w 279"/>
                <a:gd name="T13" fmla="*/ 285 h 333"/>
                <a:gd name="T14" fmla="*/ 243 w 279"/>
                <a:gd name="T15" fmla="*/ 267 h 333"/>
                <a:gd name="T16" fmla="*/ 279 w 279"/>
                <a:gd name="T17" fmla="*/ 44 h 333"/>
                <a:gd name="T18" fmla="*/ 56 w 279"/>
                <a:gd name="T19" fmla="*/ 108 h 333"/>
                <a:gd name="T20" fmla="*/ 87 w 279"/>
                <a:gd name="T21" fmla="*/ 118 h 333"/>
                <a:gd name="T22" fmla="*/ 94 w 279"/>
                <a:gd name="T23" fmla="*/ 130 h 333"/>
                <a:gd name="T24" fmla="*/ 83 w 279"/>
                <a:gd name="T25" fmla="*/ 148 h 333"/>
                <a:gd name="T26" fmla="*/ 102 w 279"/>
                <a:gd name="T27" fmla="*/ 177 h 333"/>
                <a:gd name="T28" fmla="*/ 96 w 279"/>
                <a:gd name="T29" fmla="*/ 150 h 333"/>
                <a:gd name="T30" fmla="*/ 107 w 279"/>
                <a:gd name="T31" fmla="*/ 132 h 333"/>
                <a:gd name="T32" fmla="*/ 88 w 279"/>
                <a:gd name="T33" fmla="*/ 104 h 333"/>
                <a:gd name="T34" fmla="*/ 72 w 279"/>
                <a:gd name="T35" fmla="*/ 110 h 333"/>
                <a:gd name="T36" fmla="*/ 83 w 279"/>
                <a:gd name="T37" fmla="*/ 89 h 333"/>
                <a:gd name="T38" fmla="*/ 65 w 279"/>
                <a:gd name="T39" fmla="*/ 62 h 333"/>
                <a:gd name="T40" fmla="*/ 70 w 279"/>
                <a:gd name="T41" fmla="*/ 88 h 333"/>
                <a:gd name="T42" fmla="*/ 56 w 279"/>
                <a:gd name="T43" fmla="*/ 108 h 333"/>
                <a:gd name="T44" fmla="*/ 126 w 279"/>
                <a:gd name="T45" fmla="*/ 181 h 333"/>
                <a:gd name="T46" fmla="*/ 151 w 279"/>
                <a:gd name="T47" fmla="*/ 159 h 333"/>
                <a:gd name="T48" fmla="*/ 145 w 279"/>
                <a:gd name="T49" fmla="*/ 138 h 333"/>
                <a:gd name="T50" fmla="*/ 155 w 279"/>
                <a:gd name="T51" fmla="*/ 128 h 333"/>
                <a:gd name="T52" fmla="*/ 191 w 279"/>
                <a:gd name="T53" fmla="*/ 145 h 333"/>
                <a:gd name="T54" fmla="*/ 197 w 279"/>
                <a:gd name="T55" fmla="*/ 166 h 333"/>
                <a:gd name="T56" fmla="*/ 185 w 279"/>
                <a:gd name="T57" fmla="*/ 190 h 333"/>
                <a:gd name="T58" fmla="*/ 211 w 279"/>
                <a:gd name="T59" fmla="*/ 168 h 333"/>
                <a:gd name="T60" fmla="*/ 205 w 279"/>
                <a:gd name="T61" fmla="*/ 147 h 333"/>
                <a:gd name="T62" fmla="*/ 216 w 279"/>
                <a:gd name="T63" fmla="*/ 122 h 333"/>
                <a:gd name="T64" fmla="*/ 193 w 279"/>
                <a:gd name="T65" fmla="*/ 128 h 333"/>
                <a:gd name="T66" fmla="*/ 179 w 279"/>
                <a:gd name="T67" fmla="*/ 103 h 333"/>
                <a:gd name="T68" fmla="*/ 191 w 279"/>
                <a:gd name="T69" fmla="*/ 78 h 333"/>
                <a:gd name="T70" fmla="*/ 166 w 279"/>
                <a:gd name="T71" fmla="*/ 101 h 333"/>
                <a:gd name="T72" fmla="*/ 171 w 279"/>
                <a:gd name="T73" fmla="*/ 125 h 333"/>
                <a:gd name="T74" fmla="*/ 156 w 279"/>
                <a:gd name="T75" fmla="*/ 114 h 333"/>
                <a:gd name="T76" fmla="*/ 132 w 279"/>
                <a:gd name="T77" fmla="*/ 136 h 333"/>
                <a:gd name="T78" fmla="*/ 138 w 279"/>
                <a:gd name="T79" fmla="*/ 15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33">
                  <a:moveTo>
                    <a:pt x="271" y="34"/>
                  </a:moveTo>
                  <a:cubicBezTo>
                    <a:pt x="6" y="0"/>
                    <a:pt x="6" y="0"/>
                    <a:pt x="6" y="0"/>
                  </a:cubicBezTo>
                  <a:cubicBezTo>
                    <a:pt x="0" y="45"/>
                    <a:pt x="0" y="45"/>
                    <a:pt x="0" y="45"/>
                  </a:cubicBezTo>
                  <a:cubicBezTo>
                    <a:pt x="4" y="46"/>
                    <a:pt x="8" y="48"/>
                    <a:pt x="12" y="50"/>
                  </a:cubicBezTo>
                  <a:cubicBezTo>
                    <a:pt x="17" y="13"/>
                    <a:pt x="17" y="13"/>
                    <a:pt x="17" y="13"/>
                  </a:cubicBezTo>
                  <a:cubicBezTo>
                    <a:pt x="254" y="43"/>
                    <a:pt x="254" y="43"/>
                    <a:pt x="254" y="43"/>
                  </a:cubicBezTo>
                  <a:cubicBezTo>
                    <a:pt x="229" y="240"/>
                    <a:pt x="229" y="240"/>
                    <a:pt x="229" y="240"/>
                  </a:cubicBezTo>
                  <a:cubicBezTo>
                    <a:pt x="33" y="202"/>
                    <a:pt x="33" y="202"/>
                    <a:pt x="33" y="202"/>
                  </a:cubicBezTo>
                  <a:cubicBezTo>
                    <a:pt x="45" y="209"/>
                    <a:pt x="56" y="219"/>
                    <a:pt x="65" y="230"/>
                  </a:cubicBezTo>
                  <a:cubicBezTo>
                    <a:pt x="110" y="239"/>
                    <a:pt x="110" y="239"/>
                    <a:pt x="110" y="239"/>
                  </a:cubicBezTo>
                  <a:cubicBezTo>
                    <a:pt x="98" y="241"/>
                    <a:pt x="87" y="244"/>
                    <a:pt x="77" y="247"/>
                  </a:cubicBezTo>
                  <a:cubicBezTo>
                    <a:pt x="90" y="270"/>
                    <a:pt x="97" y="298"/>
                    <a:pt x="98" y="330"/>
                  </a:cubicBezTo>
                  <a:cubicBezTo>
                    <a:pt x="109" y="332"/>
                    <a:pt x="122" y="333"/>
                    <a:pt x="136" y="333"/>
                  </a:cubicBezTo>
                  <a:cubicBezTo>
                    <a:pt x="189" y="333"/>
                    <a:pt x="233" y="312"/>
                    <a:pt x="233" y="285"/>
                  </a:cubicBezTo>
                  <a:cubicBezTo>
                    <a:pt x="233" y="277"/>
                    <a:pt x="228" y="269"/>
                    <a:pt x="220" y="262"/>
                  </a:cubicBezTo>
                  <a:cubicBezTo>
                    <a:pt x="243" y="267"/>
                    <a:pt x="243" y="267"/>
                    <a:pt x="243" y="267"/>
                  </a:cubicBezTo>
                  <a:cubicBezTo>
                    <a:pt x="256" y="249"/>
                    <a:pt x="256" y="249"/>
                    <a:pt x="256" y="249"/>
                  </a:cubicBezTo>
                  <a:cubicBezTo>
                    <a:pt x="279" y="44"/>
                    <a:pt x="279" y="44"/>
                    <a:pt x="279" y="44"/>
                  </a:cubicBezTo>
                  <a:lnTo>
                    <a:pt x="271" y="34"/>
                  </a:lnTo>
                  <a:close/>
                  <a:moveTo>
                    <a:pt x="56" y="108"/>
                  </a:moveTo>
                  <a:cubicBezTo>
                    <a:pt x="56" y="110"/>
                    <a:pt x="57" y="112"/>
                    <a:pt x="57" y="114"/>
                  </a:cubicBezTo>
                  <a:cubicBezTo>
                    <a:pt x="87" y="118"/>
                    <a:pt x="87" y="118"/>
                    <a:pt x="87" y="118"/>
                  </a:cubicBezTo>
                  <a:cubicBezTo>
                    <a:pt x="86" y="129"/>
                    <a:pt x="86" y="129"/>
                    <a:pt x="86" y="129"/>
                  </a:cubicBezTo>
                  <a:cubicBezTo>
                    <a:pt x="94" y="130"/>
                    <a:pt x="94" y="130"/>
                    <a:pt x="94" y="130"/>
                  </a:cubicBezTo>
                  <a:cubicBezTo>
                    <a:pt x="91" y="150"/>
                    <a:pt x="91" y="150"/>
                    <a:pt x="91" y="150"/>
                  </a:cubicBezTo>
                  <a:cubicBezTo>
                    <a:pt x="83" y="148"/>
                    <a:pt x="83" y="148"/>
                    <a:pt x="83" y="148"/>
                  </a:cubicBezTo>
                  <a:cubicBezTo>
                    <a:pt x="81" y="173"/>
                    <a:pt x="81" y="173"/>
                    <a:pt x="81" y="173"/>
                  </a:cubicBezTo>
                  <a:cubicBezTo>
                    <a:pt x="102" y="177"/>
                    <a:pt x="102" y="177"/>
                    <a:pt x="102" y="177"/>
                  </a:cubicBezTo>
                  <a:cubicBezTo>
                    <a:pt x="105" y="152"/>
                    <a:pt x="105" y="152"/>
                    <a:pt x="105" y="152"/>
                  </a:cubicBezTo>
                  <a:cubicBezTo>
                    <a:pt x="96" y="150"/>
                    <a:pt x="96" y="150"/>
                    <a:pt x="96" y="150"/>
                  </a:cubicBezTo>
                  <a:cubicBezTo>
                    <a:pt x="99" y="131"/>
                    <a:pt x="99" y="131"/>
                    <a:pt x="99" y="131"/>
                  </a:cubicBezTo>
                  <a:cubicBezTo>
                    <a:pt x="107" y="132"/>
                    <a:pt x="107" y="132"/>
                    <a:pt x="107" y="132"/>
                  </a:cubicBezTo>
                  <a:cubicBezTo>
                    <a:pt x="110" y="107"/>
                    <a:pt x="110" y="107"/>
                    <a:pt x="110" y="107"/>
                  </a:cubicBezTo>
                  <a:cubicBezTo>
                    <a:pt x="88" y="104"/>
                    <a:pt x="88" y="104"/>
                    <a:pt x="88" y="104"/>
                  </a:cubicBezTo>
                  <a:cubicBezTo>
                    <a:pt x="87" y="113"/>
                    <a:pt x="87" y="113"/>
                    <a:pt x="87" y="113"/>
                  </a:cubicBezTo>
                  <a:cubicBezTo>
                    <a:pt x="72" y="110"/>
                    <a:pt x="72" y="110"/>
                    <a:pt x="72" y="110"/>
                  </a:cubicBezTo>
                  <a:cubicBezTo>
                    <a:pt x="75" y="88"/>
                    <a:pt x="75" y="88"/>
                    <a:pt x="75" y="88"/>
                  </a:cubicBezTo>
                  <a:cubicBezTo>
                    <a:pt x="83" y="89"/>
                    <a:pt x="83" y="89"/>
                    <a:pt x="83" y="89"/>
                  </a:cubicBezTo>
                  <a:cubicBezTo>
                    <a:pt x="85" y="64"/>
                    <a:pt x="85" y="64"/>
                    <a:pt x="85" y="64"/>
                  </a:cubicBezTo>
                  <a:cubicBezTo>
                    <a:pt x="65" y="62"/>
                    <a:pt x="65" y="62"/>
                    <a:pt x="65" y="62"/>
                  </a:cubicBezTo>
                  <a:cubicBezTo>
                    <a:pt x="62" y="87"/>
                    <a:pt x="62" y="87"/>
                    <a:pt x="62" y="87"/>
                  </a:cubicBezTo>
                  <a:cubicBezTo>
                    <a:pt x="70" y="88"/>
                    <a:pt x="70" y="88"/>
                    <a:pt x="70" y="88"/>
                  </a:cubicBezTo>
                  <a:cubicBezTo>
                    <a:pt x="67" y="110"/>
                    <a:pt x="67" y="110"/>
                    <a:pt x="67" y="110"/>
                  </a:cubicBezTo>
                  <a:lnTo>
                    <a:pt x="56" y="108"/>
                  </a:lnTo>
                  <a:close/>
                  <a:moveTo>
                    <a:pt x="129" y="155"/>
                  </a:moveTo>
                  <a:cubicBezTo>
                    <a:pt x="126" y="181"/>
                    <a:pt x="126" y="181"/>
                    <a:pt x="126" y="181"/>
                  </a:cubicBezTo>
                  <a:cubicBezTo>
                    <a:pt x="148" y="184"/>
                    <a:pt x="148" y="184"/>
                    <a:pt x="148" y="184"/>
                  </a:cubicBezTo>
                  <a:cubicBezTo>
                    <a:pt x="151" y="159"/>
                    <a:pt x="151" y="159"/>
                    <a:pt x="151" y="159"/>
                  </a:cubicBezTo>
                  <a:cubicBezTo>
                    <a:pt x="143" y="157"/>
                    <a:pt x="143" y="157"/>
                    <a:pt x="143" y="157"/>
                  </a:cubicBezTo>
                  <a:cubicBezTo>
                    <a:pt x="145" y="138"/>
                    <a:pt x="145" y="138"/>
                    <a:pt x="145" y="138"/>
                  </a:cubicBezTo>
                  <a:cubicBezTo>
                    <a:pt x="153" y="139"/>
                    <a:pt x="153" y="139"/>
                    <a:pt x="153" y="139"/>
                  </a:cubicBezTo>
                  <a:cubicBezTo>
                    <a:pt x="155" y="128"/>
                    <a:pt x="155" y="128"/>
                    <a:pt x="155" y="128"/>
                  </a:cubicBezTo>
                  <a:cubicBezTo>
                    <a:pt x="192" y="134"/>
                    <a:pt x="192" y="134"/>
                    <a:pt x="192" y="134"/>
                  </a:cubicBezTo>
                  <a:cubicBezTo>
                    <a:pt x="191" y="145"/>
                    <a:pt x="191" y="145"/>
                    <a:pt x="191" y="145"/>
                  </a:cubicBezTo>
                  <a:cubicBezTo>
                    <a:pt x="199" y="146"/>
                    <a:pt x="199" y="146"/>
                    <a:pt x="199" y="146"/>
                  </a:cubicBezTo>
                  <a:cubicBezTo>
                    <a:pt x="197" y="166"/>
                    <a:pt x="197" y="166"/>
                    <a:pt x="197" y="166"/>
                  </a:cubicBezTo>
                  <a:cubicBezTo>
                    <a:pt x="188" y="164"/>
                    <a:pt x="188" y="164"/>
                    <a:pt x="188" y="164"/>
                  </a:cubicBezTo>
                  <a:cubicBezTo>
                    <a:pt x="185" y="190"/>
                    <a:pt x="185" y="190"/>
                    <a:pt x="185" y="190"/>
                  </a:cubicBezTo>
                  <a:cubicBezTo>
                    <a:pt x="208" y="194"/>
                    <a:pt x="208" y="194"/>
                    <a:pt x="208" y="194"/>
                  </a:cubicBezTo>
                  <a:cubicBezTo>
                    <a:pt x="211" y="168"/>
                    <a:pt x="211" y="168"/>
                    <a:pt x="211" y="168"/>
                  </a:cubicBezTo>
                  <a:cubicBezTo>
                    <a:pt x="202" y="167"/>
                    <a:pt x="202" y="167"/>
                    <a:pt x="202" y="167"/>
                  </a:cubicBezTo>
                  <a:cubicBezTo>
                    <a:pt x="205" y="147"/>
                    <a:pt x="205" y="147"/>
                    <a:pt x="205" y="147"/>
                  </a:cubicBezTo>
                  <a:cubicBezTo>
                    <a:pt x="213" y="148"/>
                    <a:pt x="213" y="148"/>
                    <a:pt x="213" y="148"/>
                  </a:cubicBezTo>
                  <a:cubicBezTo>
                    <a:pt x="216" y="122"/>
                    <a:pt x="216" y="122"/>
                    <a:pt x="216" y="122"/>
                  </a:cubicBezTo>
                  <a:cubicBezTo>
                    <a:pt x="194" y="119"/>
                    <a:pt x="194" y="119"/>
                    <a:pt x="194" y="119"/>
                  </a:cubicBezTo>
                  <a:cubicBezTo>
                    <a:pt x="193" y="128"/>
                    <a:pt x="193" y="128"/>
                    <a:pt x="193" y="128"/>
                  </a:cubicBezTo>
                  <a:cubicBezTo>
                    <a:pt x="176" y="125"/>
                    <a:pt x="176" y="125"/>
                    <a:pt x="176" y="125"/>
                  </a:cubicBezTo>
                  <a:cubicBezTo>
                    <a:pt x="179" y="103"/>
                    <a:pt x="179" y="103"/>
                    <a:pt x="179" y="103"/>
                  </a:cubicBezTo>
                  <a:cubicBezTo>
                    <a:pt x="188" y="104"/>
                    <a:pt x="188" y="104"/>
                    <a:pt x="188" y="104"/>
                  </a:cubicBezTo>
                  <a:cubicBezTo>
                    <a:pt x="191" y="78"/>
                    <a:pt x="191" y="78"/>
                    <a:pt x="191" y="78"/>
                  </a:cubicBezTo>
                  <a:cubicBezTo>
                    <a:pt x="168" y="75"/>
                    <a:pt x="168" y="75"/>
                    <a:pt x="168" y="75"/>
                  </a:cubicBezTo>
                  <a:cubicBezTo>
                    <a:pt x="166" y="101"/>
                    <a:pt x="166" y="101"/>
                    <a:pt x="166" y="101"/>
                  </a:cubicBezTo>
                  <a:cubicBezTo>
                    <a:pt x="174" y="102"/>
                    <a:pt x="174" y="102"/>
                    <a:pt x="174" y="102"/>
                  </a:cubicBezTo>
                  <a:cubicBezTo>
                    <a:pt x="171" y="125"/>
                    <a:pt x="171" y="125"/>
                    <a:pt x="171" y="125"/>
                  </a:cubicBezTo>
                  <a:cubicBezTo>
                    <a:pt x="155" y="122"/>
                    <a:pt x="155" y="122"/>
                    <a:pt x="155" y="122"/>
                  </a:cubicBezTo>
                  <a:cubicBezTo>
                    <a:pt x="156" y="114"/>
                    <a:pt x="156" y="114"/>
                    <a:pt x="156" y="114"/>
                  </a:cubicBezTo>
                  <a:cubicBezTo>
                    <a:pt x="135" y="110"/>
                    <a:pt x="135" y="110"/>
                    <a:pt x="135" y="110"/>
                  </a:cubicBezTo>
                  <a:cubicBezTo>
                    <a:pt x="132" y="136"/>
                    <a:pt x="132" y="136"/>
                    <a:pt x="132" y="136"/>
                  </a:cubicBezTo>
                  <a:cubicBezTo>
                    <a:pt x="140" y="137"/>
                    <a:pt x="140" y="137"/>
                    <a:pt x="140" y="137"/>
                  </a:cubicBezTo>
                  <a:cubicBezTo>
                    <a:pt x="138" y="157"/>
                    <a:pt x="138" y="157"/>
                    <a:pt x="138" y="157"/>
                  </a:cubicBezTo>
                  <a:lnTo>
                    <a:pt x="129"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2097423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Enabling network virtualization in the fabric</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032224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7868" y="1447801"/>
            <a:ext cx="11173090" cy="2942344"/>
          </a:xfrm>
        </p:spPr>
        <p:txBody>
          <a:bodyPr/>
          <a:lstStyle/>
          <a:p>
            <a:pPr lvl="1"/>
            <a:r>
              <a:rPr lang="en-US" dirty="0" smtClean="0"/>
              <a:t>Gateway is required </a:t>
            </a:r>
          </a:p>
          <a:p>
            <a:pPr lvl="1"/>
            <a:endParaRPr lang="en-US" dirty="0" smtClean="0"/>
          </a:p>
          <a:p>
            <a:pPr lvl="1"/>
            <a:r>
              <a:rPr lang="en-US" dirty="0" smtClean="0"/>
              <a:t>3</a:t>
            </a:r>
            <a:r>
              <a:rPr lang="en-US" baseline="30000" dirty="0" smtClean="0"/>
              <a:t>rd</a:t>
            </a:r>
            <a:r>
              <a:rPr lang="en-US" dirty="0" smtClean="0"/>
              <a:t> party gateways</a:t>
            </a:r>
          </a:p>
          <a:p>
            <a:pPr lvl="1"/>
            <a:endParaRPr lang="en-US" dirty="0"/>
          </a:p>
          <a:p>
            <a:pPr lvl="1"/>
            <a:r>
              <a:rPr lang="en-US" dirty="0" smtClean="0"/>
              <a:t>Windows Server Gateway</a:t>
            </a:r>
            <a:endParaRPr lang="en-US" dirty="0"/>
          </a:p>
          <a:p>
            <a:pPr lvl="1"/>
            <a:endParaRPr lang="en-US" dirty="0"/>
          </a:p>
        </p:txBody>
      </p:sp>
      <p:sp>
        <p:nvSpPr>
          <p:cNvPr id="3" name="Title 2"/>
          <p:cNvSpPr>
            <a:spLocks noGrp="1"/>
          </p:cNvSpPr>
          <p:nvPr>
            <p:ph type="title"/>
          </p:nvPr>
        </p:nvSpPr>
        <p:spPr/>
        <p:txBody>
          <a:bodyPr/>
          <a:lstStyle/>
          <a:p>
            <a:r>
              <a:rPr lang="en-US" dirty="0" smtClean="0"/>
              <a:t>Enabling hybrid connectivity</a:t>
            </a:r>
            <a:endParaRPr lang="en-US" dirty="0"/>
          </a:p>
        </p:txBody>
      </p:sp>
      <p:pic>
        <p:nvPicPr>
          <p:cNvPr id="4" name="Picture 3"/>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480559" y="126910"/>
            <a:ext cx="1464697" cy="951275"/>
          </a:xfrm>
          <a:prstGeom prst="rect">
            <a:avLst/>
          </a:prstGeom>
          <a:noFill/>
          <a:ln>
            <a:noFill/>
          </a:ln>
          <a:effectLst/>
          <a:extLst/>
        </p:spPr>
      </p:pic>
    </p:spTree>
    <p:extLst>
      <p:ext uri="{BB962C8B-B14F-4D97-AF65-F5344CB8AC3E}">
        <p14:creationId xmlns:p14="http://schemas.microsoft.com/office/powerpoint/2010/main" val="156146627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Windows Server Gateway</a:t>
            </a:r>
            <a:br>
              <a:rPr lang="en-US" sz="6600" dirty="0" smtClean="0"/>
            </a:br>
            <a:r>
              <a:rPr lang="en-US" sz="6600" dirty="0" smtClean="0"/>
              <a:t/>
            </a:r>
            <a:br>
              <a:rPr lang="en-US" sz="6600" dirty="0" smtClean="0"/>
            </a:br>
            <a:r>
              <a:rPr lang="en-US" sz="4000" dirty="0" smtClean="0"/>
              <a:t>Charley Wen</a:t>
            </a:r>
            <a:endParaRPr lang="en-US" sz="4000" dirty="0"/>
          </a:p>
        </p:txBody>
      </p:sp>
    </p:spTree>
    <p:extLst>
      <p:ext uri="{BB962C8B-B14F-4D97-AF65-F5344CB8AC3E}">
        <p14:creationId xmlns:p14="http://schemas.microsoft.com/office/powerpoint/2010/main" val="410301415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cloud connectivity – WS2012</a:t>
            </a:r>
            <a:endParaRPr lang="en-IN" dirty="0"/>
          </a:p>
        </p:txBody>
      </p:sp>
      <p:pic>
        <p:nvPicPr>
          <p:cNvPr id="4" name="Picture 3" descr="dome.png"/>
          <p:cNvPicPr>
            <a:picLocks noChangeAspect="1"/>
          </p:cNvPicPr>
          <p:nvPr/>
        </p:nvPicPr>
        <p:blipFill>
          <a:blip r:embed="rId3" cstate="print">
            <a:duotone>
              <a:prstClr val="black"/>
              <a:schemeClr val="accent1">
                <a:tint val="45000"/>
                <a:satMod val="400000"/>
              </a:schemeClr>
            </a:duotone>
          </a:blip>
          <a:stretch>
            <a:fillRect/>
          </a:stretch>
        </p:blipFill>
        <p:spPr>
          <a:xfrm>
            <a:off x="268858" y="1512319"/>
            <a:ext cx="1463773" cy="824349"/>
          </a:xfrm>
          <a:prstGeom prst="rect">
            <a:avLst/>
          </a:prstGeom>
        </p:spPr>
      </p:pic>
      <p:pic>
        <p:nvPicPr>
          <p:cNvPr id="5" name="Picture 4" descr="dome.png"/>
          <p:cNvPicPr>
            <a:picLocks noChangeAspect="1"/>
          </p:cNvPicPr>
          <p:nvPr/>
        </p:nvPicPr>
        <p:blipFill>
          <a:blip r:embed="rId3" cstate="print">
            <a:duotone>
              <a:prstClr val="black"/>
              <a:schemeClr val="accent1">
                <a:tint val="45000"/>
                <a:satMod val="400000"/>
              </a:schemeClr>
            </a:duotone>
          </a:blip>
          <a:stretch>
            <a:fillRect/>
          </a:stretch>
        </p:blipFill>
        <p:spPr>
          <a:xfrm>
            <a:off x="250934" y="2448993"/>
            <a:ext cx="1481697" cy="834443"/>
          </a:xfrm>
          <a:prstGeom prst="rect">
            <a:avLst/>
          </a:prstGeom>
        </p:spPr>
      </p:pic>
      <p:pic>
        <p:nvPicPr>
          <p:cNvPr id="6" name="Picture 5" descr="dome.png"/>
          <p:cNvPicPr>
            <a:picLocks noChangeAspect="1"/>
          </p:cNvPicPr>
          <p:nvPr/>
        </p:nvPicPr>
        <p:blipFill>
          <a:blip r:embed="rId3" cstate="print">
            <a:duotone>
              <a:prstClr val="black"/>
              <a:schemeClr val="accent5">
                <a:tint val="45000"/>
                <a:satMod val="400000"/>
              </a:schemeClr>
            </a:duotone>
          </a:blip>
          <a:stretch>
            <a:fillRect/>
          </a:stretch>
        </p:blipFill>
        <p:spPr>
          <a:xfrm>
            <a:off x="239103" y="5440712"/>
            <a:ext cx="1445855" cy="814258"/>
          </a:xfrm>
          <a:prstGeom prst="rect">
            <a:avLst/>
          </a:prstGeom>
        </p:spPr>
      </p:pic>
      <p:pic>
        <p:nvPicPr>
          <p:cNvPr id="7" name="Picture 6" descr="dome.png"/>
          <p:cNvPicPr>
            <a:picLocks noChangeAspect="1"/>
          </p:cNvPicPr>
          <p:nvPr/>
        </p:nvPicPr>
        <p:blipFill>
          <a:blip r:embed="rId3" cstate="print">
            <a:duotone>
              <a:prstClr val="black"/>
              <a:schemeClr val="accent5">
                <a:tint val="45000"/>
                <a:satMod val="400000"/>
              </a:schemeClr>
            </a:duotone>
          </a:blip>
          <a:stretch>
            <a:fillRect/>
          </a:stretch>
        </p:blipFill>
        <p:spPr>
          <a:xfrm>
            <a:off x="244960" y="4517246"/>
            <a:ext cx="1445855" cy="814258"/>
          </a:xfrm>
          <a:prstGeom prst="rect">
            <a:avLst/>
          </a:prstGeom>
        </p:spPr>
      </p:pic>
      <p:pic>
        <p:nvPicPr>
          <p:cNvPr id="8" name="Picture 7" descr="dome.png"/>
          <p:cNvPicPr>
            <a:picLocks noChangeAspect="1"/>
          </p:cNvPicPr>
          <p:nvPr/>
        </p:nvPicPr>
        <p:blipFill>
          <a:blip r:embed="rId3" cstate="print">
            <a:duotone>
              <a:prstClr val="black"/>
              <a:srgbClr val="FF0000">
                <a:tint val="45000"/>
                <a:satMod val="400000"/>
              </a:srgbClr>
            </a:duotone>
          </a:blip>
          <a:stretch>
            <a:fillRect/>
          </a:stretch>
        </p:blipFill>
        <p:spPr>
          <a:xfrm>
            <a:off x="244960" y="3472342"/>
            <a:ext cx="1475846" cy="831148"/>
          </a:xfrm>
          <a:prstGeom prst="rect">
            <a:avLst/>
          </a:prstGeom>
        </p:spPr>
      </p:pic>
      <p:sp>
        <p:nvSpPr>
          <p:cNvPr id="9" name="TextBox 8"/>
          <p:cNvSpPr txBox="1"/>
          <p:nvPr/>
        </p:nvSpPr>
        <p:spPr>
          <a:xfrm>
            <a:off x="346527" y="1720102"/>
            <a:ext cx="1314408" cy="574639"/>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1</a:t>
            </a:r>
          </a:p>
        </p:txBody>
      </p:sp>
      <p:sp>
        <p:nvSpPr>
          <p:cNvPr id="10" name="TextBox 9"/>
          <p:cNvSpPr txBox="1"/>
          <p:nvPr/>
        </p:nvSpPr>
        <p:spPr>
          <a:xfrm>
            <a:off x="316655" y="2644825"/>
            <a:ext cx="1415976" cy="574639"/>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2</a:t>
            </a:r>
          </a:p>
        </p:txBody>
      </p:sp>
      <p:sp>
        <p:nvSpPr>
          <p:cNvPr id="11" name="TextBox 10"/>
          <p:cNvSpPr txBox="1"/>
          <p:nvPr/>
        </p:nvSpPr>
        <p:spPr>
          <a:xfrm>
            <a:off x="316655" y="3686098"/>
            <a:ext cx="1368304" cy="432122"/>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Northwind</a:t>
            </a:r>
            <a:endParaRPr lang="en-US" sz="1029" b="1" dirty="0">
              <a:gradFill>
                <a:gsLst>
                  <a:gs pos="2917">
                    <a:schemeClr val="tx1"/>
                  </a:gs>
                  <a:gs pos="30000">
                    <a:schemeClr val="tx1"/>
                  </a:gs>
                </a:gsLst>
                <a:lin ang="5400000" scaled="0"/>
              </a:gradFill>
            </a:endParaRPr>
          </a:p>
        </p:txBody>
      </p:sp>
      <p:sp>
        <p:nvSpPr>
          <p:cNvPr id="12" name="TextBox 11"/>
          <p:cNvSpPr txBox="1"/>
          <p:nvPr/>
        </p:nvSpPr>
        <p:spPr>
          <a:xfrm>
            <a:off x="77671" y="4814647"/>
            <a:ext cx="1786407" cy="574639"/>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Fabrikam</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1</a:t>
            </a:r>
          </a:p>
        </p:txBody>
      </p:sp>
      <p:sp>
        <p:nvSpPr>
          <p:cNvPr id="13" name="TextBox 12"/>
          <p:cNvSpPr txBox="1"/>
          <p:nvPr/>
        </p:nvSpPr>
        <p:spPr>
          <a:xfrm>
            <a:off x="167407" y="5666418"/>
            <a:ext cx="1553280" cy="574639"/>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Fabrikam</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2</a:t>
            </a:r>
          </a:p>
        </p:txBody>
      </p:sp>
      <p:sp>
        <p:nvSpPr>
          <p:cNvPr id="14" name="Freeform 9"/>
          <p:cNvSpPr>
            <a:spLocks/>
          </p:cNvSpPr>
          <p:nvPr/>
        </p:nvSpPr>
        <p:spPr bwMode="auto">
          <a:xfrm>
            <a:off x="2031368" y="1456622"/>
            <a:ext cx="1958469" cy="5054372"/>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4">
              <a:alpha val="25000"/>
            </a:schemeClr>
          </a:solidFill>
          <a:ln>
            <a:noFill/>
          </a:ln>
        </p:spPr>
        <p:txBody>
          <a:bodyPr vert="horz" wrap="square" lIns="89619" tIns="44810" rIns="89619" bIns="44810" numCol="1" anchor="t" anchorCtr="0" compatLnSpc="1">
            <a:prstTxWarp prst="textNoShape">
              <a:avLst/>
            </a:prstTxWarp>
          </a:bodyPr>
          <a:lstStyle/>
          <a:p>
            <a:endParaRPr lang="en-US" sz="1764"/>
          </a:p>
        </p:txBody>
      </p:sp>
      <p:pic>
        <p:nvPicPr>
          <p:cNvPr id="16" name="Picture 15" descr="dome.png"/>
          <p:cNvPicPr>
            <a:picLocks noChangeAspect="1"/>
          </p:cNvPicPr>
          <p:nvPr/>
        </p:nvPicPr>
        <p:blipFill>
          <a:blip r:embed="rId3" cstate="print">
            <a:duotone>
              <a:prstClr val="black"/>
              <a:schemeClr val="accent3">
                <a:tint val="45000"/>
                <a:satMod val="400000"/>
              </a:schemeClr>
            </a:duotone>
          </a:blip>
          <a:stretch>
            <a:fillRect/>
          </a:stretch>
        </p:blipFill>
        <p:spPr>
          <a:xfrm rot="5400000">
            <a:off x="3141817" y="2484548"/>
            <a:ext cx="5127863" cy="27602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Can 25"/>
          <p:cNvSpPr/>
          <p:nvPr/>
        </p:nvSpPr>
        <p:spPr bwMode="auto">
          <a:xfrm rot="5986895">
            <a:off x="2749113" y="834207"/>
            <a:ext cx="329184" cy="2680402"/>
          </a:xfrm>
          <a:prstGeom prst="can">
            <a:avLst/>
          </a:prstGeom>
          <a:solidFill>
            <a:schemeClr val="accent1"/>
          </a:solidFill>
          <a:ln>
            <a:solidFill>
              <a:schemeClr val="bg2">
                <a:lumMod val="90000"/>
                <a:lumOff val="10000"/>
              </a:schemeClr>
            </a:solidFill>
            <a:headEnd type="none" w="med" len="med"/>
            <a:tailEnd type="none" w="med" len="med"/>
          </a:ln>
          <a:scene3d>
            <a:camera prst="orthographicFront">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895908" fontAlgn="base">
              <a:spcBef>
                <a:spcPct val="0"/>
              </a:spcBef>
              <a:spcAft>
                <a:spcPct val="0"/>
              </a:spcAft>
            </a:pPr>
            <a:r>
              <a:rPr lang="en-US" sz="1400" spc="-49"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tunnel</a:t>
            </a:r>
            <a:endParaRPr lang="en-US" sz="1400" spc="-49"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8" name="Can 27"/>
          <p:cNvSpPr/>
          <p:nvPr/>
        </p:nvSpPr>
        <p:spPr bwMode="auto">
          <a:xfrm rot="4800000">
            <a:off x="2802931" y="1457750"/>
            <a:ext cx="329184" cy="2612391"/>
          </a:xfrm>
          <a:prstGeom prst="can">
            <a:avLst/>
          </a:prstGeom>
          <a:solidFill>
            <a:schemeClr val="accent1"/>
          </a:solidFill>
          <a:ln>
            <a:solidFill>
              <a:schemeClr val="bg2">
                <a:lumMod val="90000"/>
                <a:lumOff val="10000"/>
              </a:schemeClr>
            </a:solidFill>
            <a:headEnd type="none" w="med" len="med"/>
            <a:tailEnd type="none" w="med" len="med"/>
          </a:ln>
          <a:scene3d>
            <a:camera prst="orthographicFront">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895908" fontAlgn="base">
              <a:spcBef>
                <a:spcPct val="0"/>
              </a:spcBef>
              <a:spcAft>
                <a:spcPct val="0"/>
              </a:spcAft>
            </a:pPr>
            <a:r>
              <a:rPr lang="en-US" sz="1400" spc="-49"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tunnel</a:t>
            </a:r>
            <a:endParaRPr lang="en-US" sz="1400" spc="-49"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9" name="Can 28"/>
          <p:cNvSpPr/>
          <p:nvPr/>
        </p:nvSpPr>
        <p:spPr bwMode="auto">
          <a:xfrm rot="5835367">
            <a:off x="2733721" y="3691860"/>
            <a:ext cx="329184" cy="2752084"/>
          </a:xfrm>
          <a:prstGeom prst="can">
            <a:avLst/>
          </a:prstGeom>
          <a:solidFill>
            <a:schemeClr val="accent5"/>
          </a:solidFill>
          <a:ln>
            <a:solidFill>
              <a:schemeClr val="accent5">
                <a:lumMod val="75000"/>
              </a:schemeClr>
            </a:solidFill>
            <a:headEnd type="none" w="med" len="med"/>
            <a:tailEnd type="none" w="med" len="med"/>
          </a:ln>
          <a:scene3d>
            <a:camera prst="orthographicFront">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895908" fontAlgn="base">
              <a:spcBef>
                <a:spcPct val="0"/>
              </a:spcBef>
              <a:spcAft>
                <a:spcPct val="0"/>
              </a:spcAft>
            </a:pPr>
            <a:r>
              <a:rPr lang="en-US" sz="1400" spc="-49"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tunnel</a:t>
            </a:r>
            <a:endParaRPr lang="en-US" sz="1400" spc="-49"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0" name="Can 29"/>
          <p:cNvSpPr/>
          <p:nvPr/>
        </p:nvSpPr>
        <p:spPr bwMode="auto">
          <a:xfrm rot="4860000">
            <a:off x="2789541" y="4339876"/>
            <a:ext cx="329184" cy="2646234"/>
          </a:xfrm>
          <a:prstGeom prst="can">
            <a:avLst/>
          </a:prstGeom>
          <a:solidFill>
            <a:schemeClr val="accent5"/>
          </a:solidFill>
          <a:ln>
            <a:solidFill>
              <a:schemeClr val="accent5">
                <a:lumMod val="75000"/>
              </a:schemeClr>
            </a:solidFill>
            <a:headEnd type="none" w="med" len="med"/>
            <a:tailEnd type="none" w="med" len="med"/>
          </a:ln>
          <a:scene3d>
            <a:camera prst="orthographicFront">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895908" fontAlgn="base">
              <a:spcBef>
                <a:spcPct val="0"/>
              </a:spcBef>
              <a:spcAft>
                <a:spcPct val="0"/>
              </a:spcAft>
            </a:pPr>
            <a:r>
              <a:rPr lang="en-US" sz="1400" spc="-49"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tunnel</a:t>
            </a:r>
            <a:endParaRPr lang="en-US" sz="1400" spc="-49"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1" name="Can 30"/>
          <p:cNvSpPr/>
          <p:nvPr/>
        </p:nvSpPr>
        <p:spPr bwMode="auto">
          <a:xfrm rot="5400000">
            <a:off x="2749981" y="2656632"/>
            <a:ext cx="329184" cy="2646234"/>
          </a:xfrm>
          <a:prstGeom prst="can">
            <a:avLst/>
          </a:prstGeom>
          <a:solidFill>
            <a:srgbClr val="FF0000"/>
          </a:solidFill>
          <a:ln>
            <a:solidFill>
              <a:srgbClr val="C00000"/>
            </a:solidFill>
            <a:headEnd type="none" w="med" len="med"/>
            <a:tailEnd type="none" w="med" len="med"/>
          </a:ln>
          <a:scene3d>
            <a:camera prst="orthographicFront">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895908" fontAlgn="base">
              <a:spcBef>
                <a:spcPct val="0"/>
              </a:spcBef>
              <a:spcAft>
                <a:spcPct val="0"/>
              </a:spcAft>
            </a:pPr>
            <a:r>
              <a:rPr lang="en-US" sz="1400" spc="-49"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tunnel</a:t>
            </a:r>
            <a:endParaRPr lang="en-US" sz="1400" spc="-49"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8" name="Freeform 9"/>
          <p:cNvSpPr>
            <a:spLocks/>
          </p:cNvSpPr>
          <p:nvPr/>
        </p:nvSpPr>
        <p:spPr bwMode="auto">
          <a:xfrm>
            <a:off x="4719804" y="1957492"/>
            <a:ext cx="1721883" cy="993547"/>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1"/>
          </a:solidFill>
          <a:ln>
            <a:noFill/>
          </a:ln>
        </p:spPr>
        <p:txBody>
          <a:bodyPr vert="horz" wrap="square" lIns="89619" tIns="44810" rIns="89619" bIns="44810" numCol="1" anchor="ctr" anchorCtr="0" compatLnSpc="1">
            <a:prstTxWarp prst="textNoShape">
              <a:avLst/>
            </a:prstTxWarp>
          </a:bodyPr>
          <a:lstStyle/>
          <a:p>
            <a:pPr algn="ctr"/>
            <a:r>
              <a:rPr lang="en-US" sz="1100" dirty="0" smtClean="0"/>
              <a:t>Contoso</a:t>
            </a:r>
          </a:p>
          <a:p>
            <a:pPr algn="ctr"/>
            <a:r>
              <a:rPr lang="en-US" sz="1100" dirty="0" smtClean="0"/>
              <a:t>VM Network</a:t>
            </a:r>
            <a:endParaRPr lang="en-US" sz="1100" dirty="0"/>
          </a:p>
        </p:txBody>
      </p:sp>
      <p:sp>
        <p:nvSpPr>
          <p:cNvPr id="39" name="Freeform 9"/>
          <p:cNvSpPr>
            <a:spLocks/>
          </p:cNvSpPr>
          <p:nvPr/>
        </p:nvSpPr>
        <p:spPr bwMode="auto">
          <a:xfrm>
            <a:off x="4745682" y="3390778"/>
            <a:ext cx="1510818" cy="905387"/>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rgbClr val="FF0000"/>
          </a:solidFill>
          <a:ln>
            <a:noFill/>
          </a:ln>
        </p:spPr>
        <p:txBody>
          <a:bodyPr vert="horz" wrap="square" lIns="89619" tIns="44810" rIns="89619" bIns="44810" numCol="1" anchor="ctr" anchorCtr="0" compatLnSpc="1">
            <a:prstTxWarp prst="textNoShape">
              <a:avLst/>
            </a:prstTxWarp>
          </a:bodyPr>
          <a:lstStyle/>
          <a:p>
            <a:pPr algn="ctr"/>
            <a:r>
              <a:rPr lang="en-US" sz="1100" dirty="0" err="1" smtClean="0"/>
              <a:t>Northwind</a:t>
            </a:r>
            <a:r>
              <a:rPr lang="en-US" sz="1100" dirty="0" smtClean="0"/>
              <a:t> </a:t>
            </a:r>
          </a:p>
          <a:p>
            <a:pPr algn="ctr"/>
            <a:r>
              <a:rPr lang="en-US" sz="1100" dirty="0" smtClean="0"/>
              <a:t>VM Network</a:t>
            </a:r>
            <a:endParaRPr lang="en-US" sz="1100" dirty="0"/>
          </a:p>
        </p:txBody>
      </p:sp>
      <p:sp>
        <p:nvSpPr>
          <p:cNvPr id="40" name="Freeform 9"/>
          <p:cNvSpPr>
            <a:spLocks/>
          </p:cNvSpPr>
          <p:nvPr/>
        </p:nvSpPr>
        <p:spPr bwMode="auto">
          <a:xfrm>
            <a:off x="4748390" y="4803799"/>
            <a:ext cx="1614598" cy="984334"/>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5"/>
          </a:solidFill>
          <a:ln>
            <a:noFill/>
          </a:ln>
        </p:spPr>
        <p:txBody>
          <a:bodyPr vert="horz" wrap="square" lIns="89619" tIns="44810" rIns="89619" bIns="44810" numCol="1" anchor="ctr" anchorCtr="0" compatLnSpc="1">
            <a:prstTxWarp prst="textNoShape">
              <a:avLst/>
            </a:prstTxWarp>
          </a:bodyPr>
          <a:lstStyle/>
          <a:p>
            <a:pPr algn="ctr"/>
            <a:r>
              <a:rPr lang="en-US" sz="1100" dirty="0" err="1" smtClean="0"/>
              <a:t>Fabrikam</a:t>
            </a:r>
            <a:r>
              <a:rPr lang="en-US" sz="1100" dirty="0" smtClean="0"/>
              <a:t> </a:t>
            </a:r>
          </a:p>
          <a:p>
            <a:pPr algn="ctr"/>
            <a:r>
              <a:rPr lang="en-US" sz="1100" dirty="0" smtClean="0"/>
              <a:t>VM Network</a:t>
            </a:r>
            <a:endParaRPr lang="en-US" sz="1100" dirty="0"/>
          </a:p>
        </p:txBody>
      </p:sp>
      <p:sp>
        <p:nvSpPr>
          <p:cNvPr id="45" name="TextBox 44"/>
          <p:cNvSpPr txBox="1"/>
          <p:nvPr/>
        </p:nvSpPr>
        <p:spPr>
          <a:xfrm>
            <a:off x="7470498" y="1909018"/>
            <a:ext cx="4323380" cy="3742836"/>
          </a:xfrm>
          <a:prstGeom prst="rect">
            <a:avLst/>
          </a:prstGeom>
          <a:noFill/>
        </p:spPr>
        <p:txBody>
          <a:bodyPr wrap="square" lIns="179238" tIns="143391" rIns="179238" bIns="143391" rtlCol="0">
            <a:spAutoFit/>
          </a:bodyPr>
          <a:lstStyle/>
          <a:p>
            <a:pPr marL="336076" indent="-336076">
              <a:lnSpc>
                <a:spcPct val="90000"/>
              </a:lnSpc>
              <a:spcAft>
                <a:spcPts val="588"/>
              </a:spcAft>
              <a:buFont typeface="Courier New" panose="02070309020205020404" pitchFamily="49" charset="0"/>
              <a:buChar char="o"/>
            </a:pPr>
            <a:r>
              <a:rPr lang="en-US" sz="2400" dirty="0">
                <a:gradFill>
                  <a:gsLst>
                    <a:gs pos="2917">
                      <a:schemeClr val="tx1"/>
                    </a:gs>
                    <a:gs pos="30000">
                      <a:schemeClr val="tx1"/>
                    </a:gs>
                  </a:gsLst>
                  <a:lin ang="5400000" scaled="0"/>
                </a:gradFill>
              </a:rPr>
              <a:t>One site-to-site GW per </a:t>
            </a:r>
            <a:r>
              <a:rPr lang="en-US" sz="2400" dirty="0" smtClean="0">
                <a:gradFill>
                  <a:gsLst>
                    <a:gs pos="2917">
                      <a:schemeClr val="tx1"/>
                    </a:gs>
                    <a:gs pos="30000">
                      <a:schemeClr val="tx1"/>
                    </a:gs>
                  </a:gsLst>
                  <a:lin ang="5400000" scaled="0"/>
                </a:gradFill>
              </a:rPr>
              <a:t>tenant</a:t>
            </a:r>
          </a:p>
          <a:p>
            <a:pPr marL="336076" indent="-336076">
              <a:lnSpc>
                <a:spcPct val="90000"/>
              </a:lnSpc>
              <a:spcAft>
                <a:spcPts val="588"/>
              </a:spcAft>
              <a:buFont typeface="Courier New" panose="02070309020205020404" pitchFamily="49" charset="0"/>
              <a:buChar char="o"/>
            </a:pPr>
            <a:endParaRPr lang="en-US" sz="2400" dirty="0">
              <a:gradFill>
                <a:gsLst>
                  <a:gs pos="2917">
                    <a:schemeClr val="tx1"/>
                  </a:gs>
                  <a:gs pos="30000">
                    <a:schemeClr val="tx1"/>
                  </a:gs>
                </a:gsLst>
                <a:lin ang="5400000" scaled="0"/>
              </a:gradFill>
            </a:endParaRPr>
          </a:p>
          <a:p>
            <a:pPr marL="336076" indent="-336076">
              <a:lnSpc>
                <a:spcPct val="90000"/>
              </a:lnSpc>
              <a:spcAft>
                <a:spcPts val="588"/>
              </a:spcAft>
              <a:buFont typeface="Courier New" panose="02070309020205020404" pitchFamily="49" charset="0"/>
              <a:buChar char="o"/>
            </a:pPr>
            <a:r>
              <a:rPr lang="en-US" sz="2400" dirty="0">
                <a:gradFill>
                  <a:gsLst>
                    <a:gs pos="2917">
                      <a:schemeClr val="tx1"/>
                    </a:gs>
                    <a:gs pos="30000">
                      <a:schemeClr val="tx1"/>
                    </a:gs>
                  </a:gsLst>
                  <a:lin ang="5400000" scaled="0"/>
                </a:gradFill>
              </a:rPr>
              <a:t>Limited routing capability</a:t>
            </a:r>
          </a:p>
          <a:p>
            <a:pPr marL="336076" indent="-336076">
              <a:lnSpc>
                <a:spcPct val="90000"/>
              </a:lnSpc>
              <a:spcAft>
                <a:spcPts val="588"/>
              </a:spcAft>
              <a:buFont typeface="Courier New" panose="02070309020205020404" pitchFamily="49" charset="0"/>
              <a:buChar char="o"/>
            </a:pPr>
            <a:endParaRPr lang="en-US" sz="2400" dirty="0" smtClean="0">
              <a:gradFill>
                <a:gsLst>
                  <a:gs pos="2917">
                    <a:schemeClr val="tx1"/>
                  </a:gs>
                  <a:gs pos="30000">
                    <a:schemeClr val="tx1"/>
                  </a:gs>
                </a:gsLst>
                <a:lin ang="5400000" scaled="0"/>
              </a:gradFill>
            </a:endParaRPr>
          </a:p>
          <a:p>
            <a:pPr marL="336076" indent="-336076">
              <a:lnSpc>
                <a:spcPct val="90000"/>
              </a:lnSpc>
              <a:spcAft>
                <a:spcPts val="588"/>
              </a:spcAft>
              <a:buFont typeface="Courier New" panose="02070309020205020404" pitchFamily="49" charset="0"/>
              <a:buChar char="o"/>
            </a:pPr>
            <a:r>
              <a:rPr lang="en-US" sz="2400" dirty="0" smtClean="0">
                <a:gradFill>
                  <a:gsLst>
                    <a:gs pos="2917">
                      <a:schemeClr val="tx1"/>
                    </a:gs>
                    <a:gs pos="30000">
                      <a:schemeClr val="tx1"/>
                    </a:gs>
                  </a:gsLst>
                  <a:lin ang="5400000" scaled="0"/>
                </a:gradFill>
              </a:rPr>
              <a:t>Manual provisioning</a:t>
            </a:r>
          </a:p>
          <a:p>
            <a:pPr marL="336076" indent="-336076">
              <a:lnSpc>
                <a:spcPct val="90000"/>
              </a:lnSpc>
              <a:spcAft>
                <a:spcPts val="588"/>
              </a:spcAft>
              <a:buFont typeface="Courier New" panose="02070309020205020404" pitchFamily="49" charset="0"/>
              <a:buChar char="o"/>
            </a:pPr>
            <a:endParaRPr lang="en-US" sz="2400" dirty="0" smtClean="0">
              <a:gradFill>
                <a:gsLst>
                  <a:gs pos="2917">
                    <a:schemeClr val="tx1"/>
                  </a:gs>
                  <a:gs pos="30000">
                    <a:schemeClr val="tx1"/>
                  </a:gs>
                </a:gsLst>
                <a:lin ang="5400000" scaled="0"/>
              </a:gradFill>
            </a:endParaRPr>
          </a:p>
          <a:p>
            <a:pPr marL="336076" indent="-336076">
              <a:lnSpc>
                <a:spcPct val="90000"/>
              </a:lnSpc>
              <a:spcAft>
                <a:spcPts val="588"/>
              </a:spcAft>
              <a:buFont typeface="Courier New" panose="02070309020205020404" pitchFamily="49" charset="0"/>
              <a:buChar char="o"/>
            </a:pPr>
            <a:r>
              <a:rPr lang="en-US" sz="2400" dirty="0" smtClean="0">
                <a:gradFill>
                  <a:gsLst>
                    <a:gs pos="2917">
                      <a:schemeClr val="tx1"/>
                    </a:gs>
                    <a:gs pos="30000">
                      <a:schemeClr val="tx1"/>
                    </a:gs>
                  </a:gsLst>
                  <a:lin ang="5400000" scaled="0"/>
                </a:gradFill>
              </a:rPr>
              <a:t>Internet connectivity back to remote site</a:t>
            </a:r>
            <a:endParaRPr lang="en-US" sz="2400" dirty="0">
              <a:gradFill>
                <a:gsLst>
                  <a:gs pos="2917">
                    <a:schemeClr val="tx1"/>
                  </a:gs>
                  <a:gs pos="30000">
                    <a:schemeClr val="tx1"/>
                  </a:gs>
                </a:gsLst>
                <a:lin ang="5400000" scaled="0"/>
              </a:gradFill>
            </a:endParaRPr>
          </a:p>
        </p:txBody>
      </p:sp>
      <p:sp>
        <p:nvSpPr>
          <p:cNvPr id="47" name="TextBox 46"/>
          <p:cNvSpPr txBox="1"/>
          <p:nvPr/>
        </p:nvSpPr>
        <p:spPr>
          <a:xfrm>
            <a:off x="2677958" y="6008999"/>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Internet</a:t>
            </a:r>
          </a:p>
        </p:txBody>
      </p:sp>
      <p:sp>
        <p:nvSpPr>
          <p:cNvPr id="48" name="TextBox 47"/>
          <p:cNvSpPr txBox="1"/>
          <p:nvPr/>
        </p:nvSpPr>
        <p:spPr>
          <a:xfrm>
            <a:off x="5348608" y="6014973"/>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Hoster</a:t>
            </a:r>
          </a:p>
        </p:txBody>
      </p:sp>
      <p:pic>
        <p:nvPicPr>
          <p:cNvPr id="44"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4284259" y="1972737"/>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4265209" y="3425310"/>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4293780" y="4868335"/>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52786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cloud connectivity – </a:t>
            </a:r>
            <a:r>
              <a:rPr lang="en-US" dirty="0" smtClean="0"/>
              <a:t>WS2012 </a:t>
            </a:r>
            <a:r>
              <a:rPr lang="en-US" dirty="0" smtClean="0">
                <a:solidFill>
                  <a:srgbClr val="FF0000"/>
                </a:solidFill>
              </a:rPr>
              <a:t>R2</a:t>
            </a:r>
            <a:endParaRPr lang="en-IN" dirty="0">
              <a:solidFill>
                <a:srgbClr val="FF0000"/>
              </a:solidFill>
            </a:endParaRPr>
          </a:p>
        </p:txBody>
      </p:sp>
      <p:pic>
        <p:nvPicPr>
          <p:cNvPr id="4" name="Picture 3" descr="dome.png"/>
          <p:cNvPicPr>
            <a:picLocks noChangeAspect="1"/>
          </p:cNvPicPr>
          <p:nvPr/>
        </p:nvPicPr>
        <p:blipFill>
          <a:blip r:embed="rId3" cstate="print">
            <a:duotone>
              <a:prstClr val="black"/>
              <a:schemeClr val="accent1">
                <a:tint val="45000"/>
                <a:satMod val="400000"/>
              </a:schemeClr>
            </a:duotone>
          </a:blip>
          <a:stretch>
            <a:fillRect/>
          </a:stretch>
        </p:blipFill>
        <p:spPr>
          <a:xfrm>
            <a:off x="268858" y="1512319"/>
            <a:ext cx="1463773" cy="824349"/>
          </a:xfrm>
          <a:prstGeom prst="rect">
            <a:avLst/>
          </a:prstGeom>
        </p:spPr>
      </p:pic>
      <p:pic>
        <p:nvPicPr>
          <p:cNvPr id="5" name="Picture 4" descr="dome.png"/>
          <p:cNvPicPr>
            <a:picLocks noChangeAspect="1"/>
          </p:cNvPicPr>
          <p:nvPr/>
        </p:nvPicPr>
        <p:blipFill>
          <a:blip r:embed="rId3" cstate="print">
            <a:duotone>
              <a:prstClr val="black"/>
              <a:schemeClr val="accent1">
                <a:tint val="45000"/>
                <a:satMod val="400000"/>
              </a:schemeClr>
            </a:duotone>
          </a:blip>
          <a:stretch>
            <a:fillRect/>
          </a:stretch>
        </p:blipFill>
        <p:spPr>
          <a:xfrm>
            <a:off x="250934" y="2448993"/>
            <a:ext cx="1481697" cy="834443"/>
          </a:xfrm>
          <a:prstGeom prst="rect">
            <a:avLst/>
          </a:prstGeom>
        </p:spPr>
      </p:pic>
      <p:pic>
        <p:nvPicPr>
          <p:cNvPr id="6" name="Picture 5" descr="dome.png"/>
          <p:cNvPicPr>
            <a:picLocks noChangeAspect="1"/>
          </p:cNvPicPr>
          <p:nvPr/>
        </p:nvPicPr>
        <p:blipFill>
          <a:blip r:embed="rId3" cstate="print">
            <a:duotone>
              <a:prstClr val="black"/>
              <a:schemeClr val="accent5">
                <a:tint val="45000"/>
                <a:satMod val="400000"/>
              </a:schemeClr>
            </a:duotone>
          </a:blip>
          <a:stretch>
            <a:fillRect/>
          </a:stretch>
        </p:blipFill>
        <p:spPr>
          <a:xfrm>
            <a:off x="239103" y="5440712"/>
            <a:ext cx="1445855" cy="814258"/>
          </a:xfrm>
          <a:prstGeom prst="rect">
            <a:avLst/>
          </a:prstGeom>
        </p:spPr>
      </p:pic>
      <p:pic>
        <p:nvPicPr>
          <p:cNvPr id="7" name="Picture 6" descr="dome.png"/>
          <p:cNvPicPr>
            <a:picLocks noChangeAspect="1"/>
          </p:cNvPicPr>
          <p:nvPr/>
        </p:nvPicPr>
        <p:blipFill>
          <a:blip r:embed="rId3" cstate="print">
            <a:duotone>
              <a:prstClr val="black"/>
              <a:schemeClr val="accent5">
                <a:tint val="45000"/>
                <a:satMod val="400000"/>
              </a:schemeClr>
            </a:duotone>
          </a:blip>
          <a:stretch>
            <a:fillRect/>
          </a:stretch>
        </p:blipFill>
        <p:spPr>
          <a:xfrm>
            <a:off x="244960" y="4517246"/>
            <a:ext cx="1445855" cy="814258"/>
          </a:xfrm>
          <a:prstGeom prst="rect">
            <a:avLst/>
          </a:prstGeom>
        </p:spPr>
      </p:pic>
      <p:pic>
        <p:nvPicPr>
          <p:cNvPr id="8" name="Picture 7" descr="dome.png"/>
          <p:cNvPicPr>
            <a:picLocks noChangeAspect="1"/>
          </p:cNvPicPr>
          <p:nvPr/>
        </p:nvPicPr>
        <p:blipFill>
          <a:blip r:embed="rId3" cstate="print">
            <a:duotone>
              <a:prstClr val="black"/>
              <a:srgbClr val="FF0000">
                <a:tint val="45000"/>
                <a:satMod val="400000"/>
              </a:srgbClr>
            </a:duotone>
          </a:blip>
          <a:stretch>
            <a:fillRect/>
          </a:stretch>
        </p:blipFill>
        <p:spPr>
          <a:xfrm>
            <a:off x="244960" y="3472342"/>
            <a:ext cx="1475846" cy="831148"/>
          </a:xfrm>
          <a:prstGeom prst="rect">
            <a:avLst/>
          </a:prstGeom>
        </p:spPr>
      </p:pic>
      <p:sp>
        <p:nvSpPr>
          <p:cNvPr id="9" name="TextBox 8"/>
          <p:cNvSpPr txBox="1"/>
          <p:nvPr/>
        </p:nvSpPr>
        <p:spPr>
          <a:xfrm>
            <a:off x="346527" y="1720102"/>
            <a:ext cx="1314408" cy="574639"/>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1</a:t>
            </a:r>
          </a:p>
        </p:txBody>
      </p:sp>
      <p:sp>
        <p:nvSpPr>
          <p:cNvPr id="10" name="TextBox 9"/>
          <p:cNvSpPr txBox="1"/>
          <p:nvPr/>
        </p:nvSpPr>
        <p:spPr>
          <a:xfrm>
            <a:off x="316655" y="2644825"/>
            <a:ext cx="1415976" cy="574639"/>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2</a:t>
            </a:r>
          </a:p>
        </p:txBody>
      </p:sp>
      <p:sp>
        <p:nvSpPr>
          <p:cNvPr id="11" name="TextBox 10"/>
          <p:cNvSpPr txBox="1"/>
          <p:nvPr/>
        </p:nvSpPr>
        <p:spPr>
          <a:xfrm>
            <a:off x="316655" y="3686098"/>
            <a:ext cx="1368304" cy="432122"/>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Northwind</a:t>
            </a:r>
            <a:endParaRPr lang="en-US" sz="1029" b="1" dirty="0">
              <a:gradFill>
                <a:gsLst>
                  <a:gs pos="2917">
                    <a:schemeClr val="tx1"/>
                  </a:gs>
                  <a:gs pos="30000">
                    <a:schemeClr val="tx1"/>
                  </a:gs>
                </a:gsLst>
                <a:lin ang="5400000" scaled="0"/>
              </a:gradFill>
            </a:endParaRPr>
          </a:p>
        </p:txBody>
      </p:sp>
      <p:sp>
        <p:nvSpPr>
          <p:cNvPr id="12" name="TextBox 11"/>
          <p:cNvSpPr txBox="1"/>
          <p:nvPr/>
        </p:nvSpPr>
        <p:spPr>
          <a:xfrm>
            <a:off x="77671" y="4814647"/>
            <a:ext cx="1786407" cy="574639"/>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Fabrikam</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1</a:t>
            </a:r>
          </a:p>
        </p:txBody>
      </p:sp>
      <p:sp>
        <p:nvSpPr>
          <p:cNvPr id="13" name="TextBox 12"/>
          <p:cNvSpPr txBox="1"/>
          <p:nvPr/>
        </p:nvSpPr>
        <p:spPr>
          <a:xfrm>
            <a:off x="167407" y="5666418"/>
            <a:ext cx="1553280" cy="574639"/>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Fabrikam</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2</a:t>
            </a:r>
          </a:p>
        </p:txBody>
      </p:sp>
      <p:sp>
        <p:nvSpPr>
          <p:cNvPr id="14" name="Freeform 9"/>
          <p:cNvSpPr>
            <a:spLocks/>
          </p:cNvSpPr>
          <p:nvPr/>
        </p:nvSpPr>
        <p:spPr bwMode="auto">
          <a:xfrm>
            <a:off x="2031368" y="1456622"/>
            <a:ext cx="1958469" cy="5054372"/>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4">
              <a:alpha val="25000"/>
            </a:schemeClr>
          </a:solidFill>
          <a:ln>
            <a:noFill/>
          </a:ln>
        </p:spPr>
        <p:txBody>
          <a:bodyPr vert="horz" wrap="square" lIns="89619" tIns="44810" rIns="89619" bIns="44810" numCol="1" anchor="t" anchorCtr="0" compatLnSpc="1">
            <a:prstTxWarp prst="textNoShape">
              <a:avLst/>
            </a:prstTxWarp>
          </a:bodyPr>
          <a:lstStyle/>
          <a:p>
            <a:endParaRPr lang="en-US" sz="1764"/>
          </a:p>
        </p:txBody>
      </p:sp>
      <p:pic>
        <p:nvPicPr>
          <p:cNvPr id="16" name="Picture 15" descr="dome.png"/>
          <p:cNvPicPr>
            <a:picLocks noChangeAspect="1"/>
          </p:cNvPicPr>
          <p:nvPr/>
        </p:nvPicPr>
        <p:blipFill>
          <a:blip r:embed="rId3" cstate="print">
            <a:duotone>
              <a:prstClr val="black"/>
              <a:schemeClr val="accent3">
                <a:tint val="45000"/>
                <a:satMod val="400000"/>
              </a:schemeClr>
            </a:duotone>
          </a:blip>
          <a:stretch>
            <a:fillRect/>
          </a:stretch>
        </p:blipFill>
        <p:spPr>
          <a:xfrm rot="5400000">
            <a:off x="3141817" y="2484548"/>
            <a:ext cx="5127863" cy="27602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Freeform 9"/>
          <p:cNvSpPr>
            <a:spLocks/>
          </p:cNvSpPr>
          <p:nvPr/>
        </p:nvSpPr>
        <p:spPr bwMode="auto">
          <a:xfrm>
            <a:off x="4719804" y="2383523"/>
            <a:ext cx="1721883" cy="993547"/>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1"/>
          </a:solidFill>
          <a:ln>
            <a:noFill/>
          </a:ln>
        </p:spPr>
        <p:txBody>
          <a:bodyPr vert="horz" wrap="square" lIns="89619" tIns="44810" rIns="89619" bIns="44810" numCol="1" anchor="ctr" anchorCtr="0" compatLnSpc="1">
            <a:prstTxWarp prst="textNoShape">
              <a:avLst/>
            </a:prstTxWarp>
          </a:bodyPr>
          <a:lstStyle/>
          <a:p>
            <a:pPr algn="ctr"/>
            <a:r>
              <a:rPr lang="en-US" sz="1100" dirty="0" smtClean="0"/>
              <a:t>Contoso</a:t>
            </a:r>
          </a:p>
          <a:p>
            <a:pPr algn="ctr"/>
            <a:r>
              <a:rPr lang="en-US" sz="1100" dirty="0" smtClean="0"/>
              <a:t>VM Network</a:t>
            </a:r>
            <a:endParaRPr lang="en-US" sz="1100" dirty="0"/>
          </a:p>
        </p:txBody>
      </p:sp>
      <p:sp>
        <p:nvSpPr>
          <p:cNvPr id="39" name="Freeform 9"/>
          <p:cNvSpPr>
            <a:spLocks/>
          </p:cNvSpPr>
          <p:nvPr/>
        </p:nvSpPr>
        <p:spPr bwMode="auto">
          <a:xfrm>
            <a:off x="4781063" y="3392436"/>
            <a:ext cx="1510818" cy="905387"/>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rgbClr val="FF0000"/>
          </a:solidFill>
          <a:ln>
            <a:noFill/>
          </a:ln>
        </p:spPr>
        <p:txBody>
          <a:bodyPr vert="horz" wrap="square" lIns="89619" tIns="44810" rIns="89619" bIns="44810" numCol="1" anchor="ctr" anchorCtr="0" compatLnSpc="1">
            <a:prstTxWarp prst="textNoShape">
              <a:avLst/>
            </a:prstTxWarp>
          </a:bodyPr>
          <a:lstStyle/>
          <a:p>
            <a:pPr algn="ctr"/>
            <a:r>
              <a:rPr lang="en-US" sz="1100" dirty="0" err="1" smtClean="0"/>
              <a:t>Northwind</a:t>
            </a:r>
            <a:r>
              <a:rPr lang="en-US" sz="1100" dirty="0" smtClean="0"/>
              <a:t> </a:t>
            </a:r>
          </a:p>
          <a:p>
            <a:pPr algn="ctr"/>
            <a:r>
              <a:rPr lang="en-US" sz="1100" dirty="0" smtClean="0"/>
              <a:t>VM Network</a:t>
            </a:r>
            <a:endParaRPr lang="en-US" sz="1100" dirty="0"/>
          </a:p>
        </p:txBody>
      </p:sp>
      <p:sp>
        <p:nvSpPr>
          <p:cNvPr id="40" name="Freeform 9"/>
          <p:cNvSpPr>
            <a:spLocks/>
          </p:cNvSpPr>
          <p:nvPr/>
        </p:nvSpPr>
        <p:spPr bwMode="auto">
          <a:xfrm>
            <a:off x="4772042" y="4211972"/>
            <a:ext cx="1614598" cy="984334"/>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5"/>
          </a:solidFill>
          <a:ln>
            <a:noFill/>
          </a:ln>
        </p:spPr>
        <p:txBody>
          <a:bodyPr vert="horz" wrap="square" lIns="89619" tIns="44810" rIns="89619" bIns="44810" numCol="1" anchor="ctr" anchorCtr="0" compatLnSpc="1">
            <a:prstTxWarp prst="textNoShape">
              <a:avLst/>
            </a:prstTxWarp>
          </a:bodyPr>
          <a:lstStyle/>
          <a:p>
            <a:pPr algn="ctr"/>
            <a:r>
              <a:rPr lang="en-US" sz="1100" dirty="0" err="1" smtClean="0"/>
              <a:t>Fabrikam</a:t>
            </a:r>
            <a:r>
              <a:rPr lang="en-US" sz="1100" dirty="0" smtClean="0"/>
              <a:t> </a:t>
            </a:r>
          </a:p>
          <a:p>
            <a:pPr algn="ctr"/>
            <a:r>
              <a:rPr lang="en-US" sz="1100" dirty="0" smtClean="0"/>
              <a:t>VM Network</a:t>
            </a:r>
            <a:endParaRPr lang="en-US" sz="1100" dirty="0"/>
          </a:p>
        </p:txBody>
      </p:sp>
      <p:sp>
        <p:nvSpPr>
          <p:cNvPr id="47" name="TextBox 46"/>
          <p:cNvSpPr txBox="1"/>
          <p:nvPr/>
        </p:nvSpPr>
        <p:spPr>
          <a:xfrm>
            <a:off x="2677958" y="6008999"/>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Internet</a:t>
            </a:r>
          </a:p>
        </p:txBody>
      </p:sp>
      <p:sp>
        <p:nvSpPr>
          <p:cNvPr id="48" name="TextBox 47"/>
          <p:cNvSpPr txBox="1"/>
          <p:nvPr/>
        </p:nvSpPr>
        <p:spPr>
          <a:xfrm>
            <a:off x="5348608" y="6014973"/>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Hoster</a:t>
            </a:r>
          </a:p>
        </p:txBody>
      </p:sp>
      <p:pic>
        <p:nvPicPr>
          <p:cNvPr id="52"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4265209" y="3425310"/>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Can 40"/>
          <p:cNvSpPr/>
          <p:nvPr/>
        </p:nvSpPr>
        <p:spPr bwMode="auto">
          <a:xfrm rot="7019073">
            <a:off x="2741866" y="1339088"/>
            <a:ext cx="326980" cy="3075358"/>
          </a:xfrm>
          <a:prstGeom prst="can">
            <a:avLst/>
          </a:prstGeom>
          <a:solidFill>
            <a:schemeClr val="accent1"/>
          </a:solidFill>
          <a:ln>
            <a:solidFill>
              <a:schemeClr val="bg2">
                <a:lumMod val="90000"/>
                <a:lumOff val="10000"/>
              </a:schemeClr>
            </a:solidFill>
            <a:headEnd type="none" w="med" len="med"/>
            <a:tailEnd type="none" w="med" len="med"/>
          </a:ln>
          <a:scene3d>
            <a:camera prst="orthographicFront">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895908" fontAlgn="base">
              <a:spcBef>
                <a:spcPct val="0"/>
              </a:spcBef>
              <a:spcAft>
                <a:spcPct val="0"/>
              </a:spcAft>
            </a:pPr>
            <a:r>
              <a:rPr lang="en-US" sz="1400" spc="-49"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tunnel</a:t>
            </a:r>
            <a:endParaRPr lang="en-US" sz="1400" spc="-49"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7" name="Can 56"/>
          <p:cNvSpPr/>
          <p:nvPr/>
        </p:nvSpPr>
        <p:spPr bwMode="auto">
          <a:xfrm rot="6114705">
            <a:off x="2600578" y="1907994"/>
            <a:ext cx="326654" cy="2941812"/>
          </a:xfrm>
          <a:prstGeom prst="can">
            <a:avLst/>
          </a:prstGeom>
          <a:solidFill>
            <a:schemeClr val="accent1"/>
          </a:solidFill>
          <a:ln>
            <a:solidFill>
              <a:schemeClr val="bg2">
                <a:lumMod val="90000"/>
                <a:lumOff val="10000"/>
              </a:schemeClr>
            </a:solidFill>
            <a:headEnd type="none" w="med" len="med"/>
            <a:tailEnd type="none" w="med" len="med"/>
          </a:ln>
          <a:scene3d>
            <a:camera prst="orthographicFront">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895908" fontAlgn="base">
              <a:spcBef>
                <a:spcPct val="0"/>
              </a:spcBef>
              <a:spcAft>
                <a:spcPct val="0"/>
              </a:spcAft>
            </a:pPr>
            <a:r>
              <a:rPr lang="en-US" sz="1400" spc="-49"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tunnel</a:t>
            </a:r>
            <a:endParaRPr lang="en-US" sz="1400" spc="-49"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9" name="Can 48"/>
          <p:cNvSpPr/>
          <p:nvPr/>
        </p:nvSpPr>
        <p:spPr bwMode="auto">
          <a:xfrm rot="5400000">
            <a:off x="2684705" y="2591355"/>
            <a:ext cx="329184" cy="2776790"/>
          </a:xfrm>
          <a:prstGeom prst="can">
            <a:avLst/>
          </a:prstGeom>
          <a:solidFill>
            <a:srgbClr val="FF0000"/>
          </a:solidFill>
          <a:ln>
            <a:solidFill>
              <a:srgbClr val="C00000"/>
            </a:solidFill>
            <a:headEnd type="none" w="med" len="med"/>
            <a:tailEnd type="none" w="med" len="med"/>
          </a:ln>
          <a:scene3d>
            <a:camera prst="orthographicFront">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895908" fontAlgn="base">
              <a:spcBef>
                <a:spcPct val="0"/>
              </a:spcBef>
              <a:spcAft>
                <a:spcPct val="0"/>
              </a:spcAft>
            </a:pPr>
            <a:r>
              <a:rPr lang="en-US" sz="1400" spc="-49"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tunnel</a:t>
            </a:r>
            <a:endParaRPr lang="en-US" sz="1400" spc="-49"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3" name="Can 42"/>
          <p:cNvSpPr/>
          <p:nvPr/>
        </p:nvSpPr>
        <p:spPr bwMode="auto">
          <a:xfrm rot="4264916">
            <a:off x="2748396" y="3170307"/>
            <a:ext cx="329184" cy="2752084"/>
          </a:xfrm>
          <a:prstGeom prst="can">
            <a:avLst/>
          </a:prstGeom>
          <a:solidFill>
            <a:schemeClr val="accent5"/>
          </a:solidFill>
          <a:ln>
            <a:solidFill>
              <a:schemeClr val="accent5">
                <a:lumMod val="75000"/>
              </a:schemeClr>
            </a:solidFill>
            <a:headEnd type="none" w="med" len="med"/>
            <a:tailEnd type="none" w="med" len="med"/>
          </a:ln>
          <a:scene3d>
            <a:camera prst="orthographicFront">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895908" fontAlgn="base">
              <a:spcBef>
                <a:spcPct val="0"/>
              </a:spcBef>
              <a:spcAft>
                <a:spcPct val="0"/>
              </a:spcAft>
            </a:pPr>
            <a:r>
              <a:rPr lang="en-US" sz="1400" spc="-49"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tunnel</a:t>
            </a:r>
            <a:endParaRPr lang="en-US" sz="1400" spc="-49"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6" name="Can 45"/>
          <p:cNvSpPr/>
          <p:nvPr/>
        </p:nvSpPr>
        <p:spPr bwMode="auto">
          <a:xfrm rot="3263781">
            <a:off x="2742515" y="3537489"/>
            <a:ext cx="329184" cy="3058921"/>
          </a:xfrm>
          <a:prstGeom prst="can">
            <a:avLst/>
          </a:prstGeom>
          <a:solidFill>
            <a:schemeClr val="accent5"/>
          </a:solidFill>
          <a:ln>
            <a:solidFill>
              <a:schemeClr val="accent5">
                <a:lumMod val="75000"/>
              </a:schemeClr>
            </a:solidFill>
            <a:headEnd type="none" w="med" len="med"/>
            <a:tailEnd type="none" w="med" len="med"/>
          </a:ln>
          <a:scene3d>
            <a:camera prst="orthographicFront">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895908" fontAlgn="base">
              <a:spcBef>
                <a:spcPct val="0"/>
              </a:spcBef>
              <a:spcAft>
                <a:spcPct val="0"/>
              </a:spcAft>
            </a:pPr>
            <a:r>
              <a:rPr lang="en-US" sz="1400" spc="-49"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tunnel</a:t>
            </a:r>
            <a:endParaRPr lang="en-US" sz="1400" spc="-49"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8" name="TextBox 57"/>
          <p:cNvSpPr txBox="1"/>
          <p:nvPr/>
        </p:nvSpPr>
        <p:spPr>
          <a:xfrm>
            <a:off x="7471336" y="1904884"/>
            <a:ext cx="4358431" cy="4075234"/>
          </a:xfrm>
          <a:prstGeom prst="rect">
            <a:avLst/>
          </a:prstGeom>
          <a:noFill/>
        </p:spPr>
        <p:txBody>
          <a:bodyPr wrap="square" lIns="179238" tIns="143391" rIns="179238" bIns="143391" rtlCol="0">
            <a:spAutoFit/>
          </a:bodyPr>
          <a:lstStyle/>
          <a:p>
            <a:pPr marL="336076" indent="-336076">
              <a:lnSpc>
                <a:spcPct val="90000"/>
              </a:lnSpc>
              <a:spcAft>
                <a:spcPts val="588"/>
              </a:spcAft>
              <a:buFont typeface="Courier New" panose="02070309020205020404" pitchFamily="49" charset="0"/>
              <a:buChar char="o"/>
            </a:pPr>
            <a:r>
              <a:rPr lang="en-US" sz="2400" dirty="0" smtClean="0">
                <a:gradFill>
                  <a:gsLst>
                    <a:gs pos="2917">
                      <a:schemeClr val="tx1"/>
                    </a:gs>
                    <a:gs pos="30000">
                      <a:schemeClr val="tx1"/>
                    </a:gs>
                  </a:gsLst>
                  <a:lin ang="5400000" scaled="0"/>
                </a:gradFill>
              </a:rPr>
              <a:t>Multitenant site-to-site network virtualization GW</a:t>
            </a:r>
          </a:p>
          <a:p>
            <a:pPr marL="336076" indent="-336076">
              <a:lnSpc>
                <a:spcPct val="90000"/>
              </a:lnSpc>
              <a:spcAft>
                <a:spcPts val="588"/>
              </a:spcAft>
              <a:buFont typeface="Courier New" panose="02070309020205020404" pitchFamily="49" charset="0"/>
              <a:buChar char="o"/>
            </a:pPr>
            <a:endParaRPr lang="en-US" sz="2400" dirty="0">
              <a:gradFill>
                <a:gsLst>
                  <a:gs pos="2917">
                    <a:schemeClr val="tx1"/>
                  </a:gs>
                  <a:gs pos="30000">
                    <a:schemeClr val="tx1"/>
                  </a:gs>
                </a:gsLst>
                <a:lin ang="5400000" scaled="0"/>
              </a:gradFill>
            </a:endParaRPr>
          </a:p>
          <a:p>
            <a:pPr marL="336076" indent="-336076">
              <a:lnSpc>
                <a:spcPct val="90000"/>
              </a:lnSpc>
              <a:spcAft>
                <a:spcPts val="588"/>
              </a:spcAft>
              <a:buFont typeface="Courier New" panose="02070309020205020404" pitchFamily="49" charset="0"/>
              <a:buChar char="o"/>
            </a:pPr>
            <a:r>
              <a:rPr lang="en-US" sz="2400" dirty="0">
                <a:gradFill>
                  <a:gsLst>
                    <a:gs pos="2917">
                      <a:schemeClr val="tx1"/>
                    </a:gs>
                    <a:gs pos="30000">
                      <a:schemeClr val="tx1"/>
                    </a:gs>
                  </a:gsLst>
                  <a:lin ang="5400000" scaled="0"/>
                </a:gradFill>
              </a:rPr>
              <a:t>C</a:t>
            </a:r>
            <a:r>
              <a:rPr lang="en-US" sz="2400" dirty="0" smtClean="0">
                <a:gradFill>
                  <a:gsLst>
                    <a:gs pos="2917">
                      <a:schemeClr val="tx1"/>
                    </a:gs>
                    <a:gs pos="30000">
                      <a:schemeClr val="tx1"/>
                    </a:gs>
                  </a:gsLst>
                  <a:lin ang="5400000" scaled="0"/>
                </a:gradFill>
              </a:rPr>
              <a:t>lustering </a:t>
            </a:r>
            <a:r>
              <a:rPr lang="en-US" sz="2400" dirty="0">
                <a:gradFill>
                  <a:gsLst>
                    <a:gs pos="2917">
                      <a:schemeClr val="tx1"/>
                    </a:gs>
                    <a:gs pos="30000">
                      <a:schemeClr val="tx1"/>
                    </a:gs>
                  </a:gsLst>
                  <a:lin ang="5400000" scaled="0"/>
                </a:gradFill>
              </a:rPr>
              <a:t>for high availability</a:t>
            </a:r>
          </a:p>
          <a:p>
            <a:pPr marL="336076" indent="-336076">
              <a:lnSpc>
                <a:spcPct val="90000"/>
              </a:lnSpc>
              <a:spcAft>
                <a:spcPts val="588"/>
              </a:spcAft>
              <a:buFont typeface="Courier New" panose="02070309020205020404" pitchFamily="49" charset="0"/>
              <a:buChar char="o"/>
            </a:pPr>
            <a:endParaRPr lang="en-US" sz="2400" dirty="0" smtClean="0">
              <a:gradFill>
                <a:gsLst>
                  <a:gs pos="2917">
                    <a:schemeClr val="tx1"/>
                  </a:gs>
                  <a:gs pos="30000">
                    <a:schemeClr val="tx1"/>
                  </a:gs>
                </a:gsLst>
                <a:lin ang="5400000" scaled="0"/>
              </a:gradFill>
            </a:endParaRPr>
          </a:p>
          <a:p>
            <a:pPr marL="336076" indent="-336076">
              <a:lnSpc>
                <a:spcPct val="90000"/>
              </a:lnSpc>
              <a:spcAft>
                <a:spcPts val="588"/>
              </a:spcAft>
              <a:buFont typeface="Courier New" panose="02070309020205020404" pitchFamily="49" charset="0"/>
              <a:buChar char="o"/>
            </a:pPr>
            <a:r>
              <a:rPr lang="en-US" sz="2400" dirty="0" smtClean="0">
                <a:gradFill>
                  <a:gsLst>
                    <a:gs pos="2917">
                      <a:schemeClr val="tx1"/>
                    </a:gs>
                    <a:gs pos="30000">
                      <a:schemeClr val="tx1"/>
                    </a:gs>
                  </a:gsLst>
                  <a:lin ang="5400000" scaled="0"/>
                </a:gradFill>
              </a:rPr>
              <a:t>BGP </a:t>
            </a:r>
            <a:r>
              <a:rPr lang="en-US" sz="2400" dirty="0">
                <a:gradFill>
                  <a:gsLst>
                    <a:gs pos="2917">
                      <a:schemeClr val="tx1"/>
                    </a:gs>
                    <a:gs pos="30000">
                      <a:schemeClr val="tx1"/>
                    </a:gs>
                  </a:gsLst>
                  <a:lin ang="5400000" scaled="0"/>
                </a:gradFill>
              </a:rPr>
              <a:t>for dynamic routing</a:t>
            </a:r>
          </a:p>
          <a:p>
            <a:pPr marL="336076" indent="-336076">
              <a:lnSpc>
                <a:spcPct val="90000"/>
              </a:lnSpc>
              <a:spcAft>
                <a:spcPts val="588"/>
              </a:spcAft>
              <a:buFont typeface="Courier New" panose="02070309020205020404" pitchFamily="49" charset="0"/>
              <a:buChar char="o"/>
            </a:pPr>
            <a:endParaRPr lang="en-US" sz="2400" dirty="0" smtClean="0">
              <a:gradFill>
                <a:gsLst>
                  <a:gs pos="2917">
                    <a:schemeClr val="tx1"/>
                  </a:gs>
                  <a:gs pos="30000">
                    <a:schemeClr val="tx1"/>
                  </a:gs>
                </a:gsLst>
                <a:lin ang="5400000" scaled="0"/>
              </a:gradFill>
            </a:endParaRPr>
          </a:p>
          <a:p>
            <a:pPr marL="336076" indent="-336076">
              <a:lnSpc>
                <a:spcPct val="90000"/>
              </a:lnSpc>
              <a:spcAft>
                <a:spcPts val="588"/>
              </a:spcAft>
              <a:buFont typeface="Courier New" panose="02070309020205020404" pitchFamily="49" charset="0"/>
              <a:buChar char="o"/>
            </a:pPr>
            <a:r>
              <a:rPr lang="en-US" sz="2400" dirty="0" smtClean="0">
                <a:gradFill>
                  <a:gsLst>
                    <a:gs pos="2917">
                      <a:schemeClr val="tx1"/>
                    </a:gs>
                    <a:gs pos="30000">
                      <a:schemeClr val="tx1"/>
                    </a:gs>
                  </a:gsLst>
                  <a:lin ang="5400000" scaled="0"/>
                </a:gradFill>
              </a:rPr>
              <a:t>Multitenant </a:t>
            </a:r>
            <a:r>
              <a:rPr lang="en-US" sz="2400" dirty="0">
                <a:gradFill>
                  <a:gsLst>
                    <a:gs pos="2917">
                      <a:schemeClr val="tx1"/>
                    </a:gs>
                    <a:gs pos="30000">
                      <a:schemeClr val="tx1"/>
                    </a:gs>
                  </a:gsLst>
                  <a:lin ang="5400000" scaled="0"/>
                </a:gradFill>
              </a:rPr>
              <a:t>NAT for internet </a:t>
            </a:r>
            <a:r>
              <a:rPr lang="en-US" sz="2400" dirty="0" smtClean="0">
                <a:gradFill>
                  <a:gsLst>
                    <a:gs pos="2917">
                      <a:schemeClr val="tx1"/>
                    </a:gs>
                    <a:gs pos="30000">
                      <a:schemeClr val="tx1"/>
                    </a:gs>
                  </a:gsLst>
                  <a:lin ang="5400000" scaled="0"/>
                </a:gradFill>
              </a:rPr>
              <a:t>access</a:t>
            </a:r>
            <a:endParaRPr lang="en-US" sz="2400" dirty="0">
              <a:gradFill>
                <a:gsLst>
                  <a:gs pos="2917">
                    <a:schemeClr val="tx1"/>
                  </a:gs>
                  <a:gs pos="30000">
                    <a:schemeClr val="tx1"/>
                  </a:gs>
                </a:gsLst>
                <a:lin ang="5400000" scaled="0"/>
              </a:gradFill>
            </a:endParaRPr>
          </a:p>
        </p:txBody>
      </p:sp>
      <p:pic>
        <p:nvPicPr>
          <p:cNvPr id="59"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4252883" y="4010915"/>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Straight Arrow Connector 59"/>
          <p:cNvCxnSpPr/>
          <p:nvPr/>
        </p:nvCxnSpPr>
        <p:spPr>
          <a:xfrm>
            <a:off x="1630535" y="1873590"/>
            <a:ext cx="2497730" cy="1337049"/>
          </a:xfrm>
          <a:prstGeom prst="straightConnector1">
            <a:avLst/>
          </a:prstGeom>
          <a:ln w="38100">
            <a:solidFill>
              <a:srgbClr val="EE82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1421950" y="2803083"/>
            <a:ext cx="2798478" cy="704477"/>
          </a:xfrm>
          <a:prstGeom prst="straightConnector1">
            <a:avLst/>
          </a:prstGeom>
          <a:ln w="38100">
            <a:solidFill>
              <a:srgbClr val="F285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635876" y="1547508"/>
            <a:ext cx="1232346" cy="561064"/>
          </a:xfrm>
          <a:prstGeom prst="rect">
            <a:avLst/>
          </a:prstGeom>
          <a:noFill/>
        </p:spPr>
        <p:txBody>
          <a:bodyPr wrap="square" lIns="179238" tIns="143391" rIns="179238" bIns="143391" rtlCol="0">
            <a:spAutoFit/>
          </a:bodyPr>
          <a:lstStyle/>
          <a:p>
            <a:pPr>
              <a:lnSpc>
                <a:spcPct val="90000"/>
              </a:lnSpc>
              <a:spcAft>
                <a:spcPts val="588"/>
              </a:spcAft>
            </a:pPr>
            <a:r>
              <a:rPr lang="en-US" sz="1960" b="1" dirty="0">
                <a:solidFill>
                  <a:srgbClr val="EE8200"/>
                </a:solidFill>
              </a:rPr>
              <a:t>BGP</a:t>
            </a:r>
          </a:p>
        </p:txBody>
      </p:sp>
      <p:pic>
        <p:nvPicPr>
          <p:cNvPr id="63" name="Picture 62"/>
          <p:cNvPicPr>
            <a:picLocks noChangeAspect="1"/>
          </p:cNvPicPr>
          <p:nvPr/>
        </p:nvPicPr>
        <p:blipFill>
          <a:blip r:embed="rId5"/>
          <a:stretch>
            <a:fillRect/>
          </a:stretch>
        </p:blipFill>
        <p:spPr>
          <a:xfrm>
            <a:off x="3143250" y="1711541"/>
            <a:ext cx="925237" cy="756672"/>
          </a:xfrm>
          <a:prstGeom prst="rect">
            <a:avLst/>
          </a:prstGeom>
        </p:spPr>
      </p:pic>
      <p:sp>
        <p:nvSpPr>
          <p:cNvPr id="64" name="Freeform 63"/>
          <p:cNvSpPr/>
          <p:nvPr/>
        </p:nvSpPr>
        <p:spPr bwMode="auto">
          <a:xfrm>
            <a:off x="3394245" y="2268933"/>
            <a:ext cx="1922095" cy="1067004"/>
          </a:xfrm>
          <a:custGeom>
            <a:avLst/>
            <a:gdLst>
              <a:gd name="connsiteX0" fmla="*/ 1961148 w 1961148"/>
              <a:gd name="connsiteY0" fmla="*/ 902368 h 1088683"/>
              <a:gd name="connsiteX1" fmla="*/ 962527 w 1961148"/>
              <a:gd name="connsiteY1" fmla="*/ 1022684 h 1088683"/>
              <a:gd name="connsiteX2" fmla="*/ 0 w 1961148"/>
              <a:gd name="connsiteY2" fmla="*/ 0 h 1088683"/>
            </a:gdLst>
            <a:ahLst/>
            <a:cxnLst>
              <a:cxn ang="0">
                <a:pos x="connsiteX0" y="connsiteY0"/>
              </a:cxn>
              <a:cxn ang="0">
                <a:pos x="connsiteX1" y="connsiteY1"/>
              </a:cxn>
              <a:cxn ang="0">
                <a:pos x="connsiteX2" y="connsiteY2"/>
              </a:cxn>
            </a:cxnLst>
            <a:rect l="l" t="t" r="r" b="b"/>
            <a:pathLst>
              <a:path w="1961148" h="1088683">
                <a:moveTo>
                  <a:pt x="1961148" y="902368"/>
                </a:moveTo>
                <a:cubicBezTo>
                  <a:pt x="1625266" y="1037723"/>
                  <a:pt x="1289385" y="1173079"/>
                  <a:pt x="962527" y="1022684"/>
                </a:cubicBezTo>
                <a:cubicBezTo>
                  <a:pt x="635669" y="872289"/>
                  <a:pt x="317834" y="436144"/>
                  <a:pt x="0" y="0"/>
                </a:cubicBezTo>
              </a:path>
            </a:pathLst>
          </a:custGeom>
          <a:noFill/>
          <a:ln w="57150">
            <a:solidFill>
              <a:srgbClr val="FFFF00"/>
            </a:solidFill>
            <a:headEnd type="triangl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64"/>
          </a:p>
        </p:txBody>
      </p:sp>
    </p:spTree>
    <p:extLst>
      <p:ext uri="{BB962C8B-B14F-4D97-AF65-F5344CB8AC3E}">
        <p14:creationId xmlns:p14="http://schemas.microsoft.com/office/powerpoint/2010/main" val="1699814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58">
                                            <p:txEl>
                                              <p:pRg st="0" end="0"/>
                                            </p:txEl>
                                          </p:spTgt>
                                        </p:tgtEl>
                                        <p:attrNameLst>
                                          <p:attrName>style.visibility</p:attrName>
                                        </p:attrNameLst>
                                      </p:cBhvr>
                                      <p:to>
                                        <p:strVal val="visible"/>
                                      </p:to>
                                    </p:set>
                                    <p:animEffect transition="in" filter="fade">
                                      <p:cBhvr>
                                        <p:cTn id="31" dur="500"/>
                                        <p:tgtEl>
                                          <p:spTgt spid="58">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2.9044E-6 3.33333E-6 L -0.00078 -0.06806 " pathEditMode="relative" rAng="0" ptsTypes="AA">
                                      <p:cBhvr>
                                        <p:cTn id="38" dur="2000" fill="hold"/>
                                        <p:tgtEl>
                                          <p:spTgt spid="52"/>
                                        </p:tgtEl>
                                        <p:attrNameLst>
                                          <p:attrName>ppt_x</p:attrName>
                                          <p:attrName>ppt_y</p:attrName>
                                        </p:attrNameLst>
                                      </p:cBhvr>
                                      <p:rCtr x="-39" y="-3403"/>
                                    </p:animMotion>
                                  </p:childTnLst>
                                </p:cTn>
                              </p:par>
                              <p:par>
                                <p:cTn id="39" presetID="10"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0" presetClass="entr" presetSubtype="0" fill="hold" nodeType="withEffect">
                                  <p:stCondLst>
                                    <p:cond delay="0"/>
                                  </p:stCondLst>
                                  <p:childTnLst>
                                    <p:set>
                                      <p:cBhvr>
                                        <p:cTn id="43" dur="1" fill="hold">
                                          <p:stCondLst>
                                            <p:cond delay="0"/>
                                          </p:stCondLst>
                                        </p:cTn>
                                        <p:tgtEl>
                                          <p:spTgt spid="58">
                                            <p:txEl>
                                              <p:pRg st="2" end="2"/>
                                            </p:txEl>
                                          </p:spTgt>
                                        </p:tgtEl>
                                        <p:attrNameLst>
                                          <p:attrName>style.visibility</p:attrName>
                                        </p:attrNameLst>
                                      </p:cBhvr>
                                      <p:to>
                                        <p:strVal val="visible"/>
                                      </p:to>
                                    </p:set>
                                    <p:animEffect transition="in" filter="fade">
                                      <p:cBhvr>
                                        <p:cTn id="44" dur="500"/>
                                        <p:tgtEl>
                                          <p:spTgt spid="58">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58">
                                            <p:txEl>
                                              <p:pRg st="4" end="4"/>
                                            </p:txEl>
                                          </p:spTgt>
                                        </p:tgtEl>
                                        <p:attrNameLst>
                                          <p:attrName>style.visibility</p:attrName>
                                        </p:attrNameLst>
                                      </p:cBhvr>
                                      <p:to>
                                        <p:strVal val="visible"/>
                                      </p:to>
                                    </p:set>
                                    <p:animEffect transition="in" filter="fade">
                                      <p:cBhvr>
                                        <p:cTn id="55" dur="500"/>
                                        <p:tgtEl>
                                          <p:spTgt spid="58">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6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childTnLst>
                                </p:cTn>
                              </p:par>
                              <p:par>
                                <p:cTn id="62" presetID="10" presetClass="entr" presetSubtype="0" fill="hold" nodeType="withEffect">
                                  <p:stCondLst>
                                    <p:cond delay="0"/>
                                  </p:stCondLst>
                                  <p:childTnLst>
                                    <p:set>
                                      <p:cBhvr>
                                        <p:cTn id="63" dur="1" fill="hold">
                                          <p:stCondLst>
                                            <p:cond delay="0"/>
                                          </p:stCondLst>
                                        </p:cTn>
                                        <p:tgtEl>
                                          <p:spTgt spid="58">
                                            <p:txEl>
                                              <p:pRg st="6" end="6"/>
                                            </p:txEl>
                                          </p:spTgt>
                                        </p:tgtEl>
                                        <p:attrNameLst>
                                          <p:attrName>style.visibility</p:attrName>
                                        </p:attrNameLst>
                                      </p:cBhvr>
                                      <p:to>
                                        <p:strVal val="visible"/>
                                      </p:to>
                                    </p:set>
                                    <p:animEffect transition="in" filter="fade">
                                      <p:cBhvr>
                                        <p:cTn id="64" dur="500"/>
                                        <p:tgtEl>
                                          <p:spTgt spid="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57" grpId="0" animBg="1"/>
      <p:bldP spid="49" grpId="0" animBg="1"/>
      <p:bldP spid="43" grpId="0" animBg="1"/>
      <p:bldP spid="46" grpId="0" animBg="1"/>
      <p:bldP spid="62" grpId="0"/>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764" y="3487947"/>
            <a:ext cx="11228440" cy="609398"/>
          </a:xfrm>
        </p:spPr>
        <p:txBody>
          <a:bodyPr/>
          <a:lstStyle/>
          <a:p>
            <a:r>
              <a:rPr lang="en-US" sz="4400" dirty="0" smtClean="0">
                <a:latin typeface="+mj-lt"/>
              </a:rPr>
              <a:t>Demo</a:t>
            </a:r>
            <a:endParaRPr lang="en-US" sz="4400" dirty="0">
              <a:latin typeface="+mj-lt"/>
            </a:endParaRPr>
          </a:p>
        </p:txBody>
      </p:sp>
      <p:sp>
        <p:nvSpPr>
          <p:cNvPr id="30" name="Cloud 29"/>
          <p:cNvSpPr/>
          <p:nvPr/>
        </p:nvSpPr>
        <p:spPr bwMode="auto">
          <a:xfrm>
            <a:off x="2754685" y="1646073"/>
            <a:ext cx="5264914" cy="4553186"/>
          </a:xfrm>
          <a:prstGeom prst="cloud">
            <a:avLst/>
          </a:prstGeom>
          <a:solidFill>
            <a:schemeClr val="tx1">
              <a:lumMod val="50000"/>
              <a:alpha val="2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95" tIns="34297" rIns="68595" bIns="34297" numCol="1" rtlCol="0" anchor="ctr" anchorCtr="0" compatLnSpc="1">
            <a:prstTxWarp prst="textNoShape">
              <a:avLst/>
            </a:prstTxWarp>
          </a:bodyPr>
          <a:lstStyle/>
          <a:p>
            <a:pPr algn="ctr" defTabSz="685757" fontAlgn="base">
              <a:lnSpc>
                <a:spcPct val="90000"/>
              </a:lnSpc>
              <a:spcBef>
                <a:spcPct val="0"/>
              </a:spcBef>
              <a:spcAft>
                <a:spcPct val="0"/>
              </a:spcAft>
            </a:pPr>
            <a:endParaRPr lang="en-US" sz="1500" spc="-38" dirty="0">
              <a:gradFill>
                <a:gsLst>
                  <a:gs pos="0">
                    <a:srgbClr val="000000"/>
                  </a:gs>
                  <a:gs pos="100000">
                    <a:srgbClr val="000000"/>
                  </a:gs>
                </a:gsLst>
                <a:lin ang="5400000" scaled="0"/>
              </a:gradFill>
            </a:endParaRPr>
          </a:p>
        </p:txBody>
      </p:sp>
      <p:grpSp>
        <p:nvGrpSpPr>
          <p:cNvPr id="31" name="Group 30"/>
          <p:cNvGrpSpPr/>
          <p:nvPr/>
        </p:nvGrpSpPr>
        <p:grpSpPr>
          <a:xfrm>
            <a:off x="5972050" y="2120052"/>
            <a:ext cx="1507067" cy="1515534"/>
            <a:chOff x="3606802" y="2302932"/>
            <a:chExt cx="1507067" cy="1515534"/>
          </a:xfrm>
        </p:grpSpPr>
        <p:sp>
          <p:nvSpPr>
            <p:cNvPr id="32" name="Rectangle 31"/>
            <p:cNvSpPr/>
            <p:nvPr/>
          </p:nvSpPr>
          <p:spPr bwMode="auto">
            <a:xfrm>
              <a:off x="3606802" y="2302932"/>
              <a:ext cx="1507067" cy="151553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33" name="TextBox 32"/>
            <p:cNvSpPr txBox="1"/>
            <p:nvPr/>
          </p:nvSpPr>
          <p:spPr>
            <a:xfrm>
              <a:off x="3740518" y="3493755"/>
              <a:ext cx="1255616" cy="307777"/>
            </a:xfrm>
            <a:prstGeom prst="rect">
              <a:avLst/>
            </a:prstGeom>
            <a:noFill/>
          </p:spPr>
          <p:txBody>
            <a:bodyPr wrap="square" lIns="0" tIns="0" rIns="0" bIns="0" rtlCol="0">
              <a:spAutoFit/>
            </a:bodyPr>
            <a:lstStyle/>
            <a:p>
              <a:pPr algn="ctr"/>
              <a:r>
                <a:rPr lang="en-US" sz="2000" dirty="0" smtClean="0">
                  <a:solidFill>
                    <a:srgbClr val="000000"/>
                  </a:solidFill>
                  <a:latin typeface="Segoe UI Light" pitchFamily="34" charset="0"/>
                </a:rPr>
                <a:t>GWHost1</a:t>
              </a:r>
            </a:p>
          </p:txBody>
        </p:sp>
        <p:sp>
          <p:nvSpPr>
            <p:cNvPr id="36" name="Rectangle 35"/>
            <p:cNvSpPr/>
            <p:nvPr/>
          </p:nvSpPr>
          <p:spPr bwMode="auto">
            <a:xfrm>
              <a:off x="3805768" y="2443887"/>
              <a:ext cx="1109132" cy="82424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a typeface="Segoe UI" pitchFamily="34" charset="0"/>
                  <a:cs typeface="Segoe UI" pitchFamily="34" charset="0"/>
                </a:rPr>
                <a:t>Cloud </a:t>
              </a:r>
            </a:p>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a typeface="Segoe UI" pitchFamily="34" charset="0"/>
                  <a:cs typeface="Segoe UI" pitchFamily="34" charset="0"/>
                </a:rPr>
                <a:t>GW 1</a:t>
              </a:r>
              <a:endParaRPr lang="en-US" sz="1400" spc="-5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7" name="Group 36"/>
          <p:cNvGrpSpPr/>
          <p:nvPr/>
        </p:nvGrpSpPr>
        <p:grpSpPr>
          <a:xfrm>
            <a:off x="3144183" y="3085252"/>
            <a:ext cx="1507067" cy="1517072"/>
            <a:chOff x="778935" y="3268132"/>
            <a:chExt cx="1507067" cy="1517072"/>
          </a:xfrm>
        </p:grpSpPr>
        <p:sp>
          <p:nvSpPr>
            <p:cNvPr id="38" name="Rectangle 37"/>
            <p:cNvSpPr/>
            <p:nvPr/>
          </p:nvSpPr>
          <p:spPr bwMode="auto">
            <a:xfrm>
              <a:off x="778935" y="3268132"/>
              <a:ext cx="1507067" cy="151553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39" name="TextBox 38"/>
            <p:cNvSpPr txBox="1"/>
            <p:nvPr/>
          </p:nvSpPr>
          <p:spPr>
            <a:xfrm>
              <a:off x="945784" y="4477427"/>
              <a:ext cx="1243385" cy="307777"/>
            </a:xfrm>
            <a:prstGeom prst="rect">
              <a:avLst/>
            </a:prstGeom>
            <a:noFill/>
          </p:spPr>
          <p:txBody>
            <a:bodyPr wrap="square" lIns="0" tIns="0" rIns="0" bIns="0" rtlCol="0">
              <a:spAutoFit/>
            </a:bodyPr>
            <a:lstStyle/>
            <a:p>
              <a:pPr algn="ctr"/>
              <a:r>
                <a:rPr lang="en-US" sz="2000" dirty="0" smtClean="0">
                  <a:solidFill>
                    <a:srgbClr val="000000"/>
                  </a:solidFill>
                  <a:latin typeface="Segoe UI Light" pitchFamily="34" charset="0"/>
                </a:rPr>
                <a:t>Web Server</a:t>
              </a:r>
            </a:p>
          </p:txBody>
        </p:sp>
        <p:sp>
          <p:nvSpPr>
            <p:cNvPr id="40" name="Rectangle 39"/>
            <p:cNvSpPr/>
            <p:nvPr/>
          </p:nvSpPr>
          <p:spPr bwMode="auto">
            <a:xfrm>
              <a:off x="910165" y="3409087"/>
              <a:ext cx="588432" cy="82424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err="1" smtClean="0">
                  <a:gradFill>
                    <a:gsLst>
                      <a:gs pos="0">
                        <a:srgbClr val="FFFFFF"/>
                      </a:gs>
                      <a:gs pos="100000">
                        <a:srgbClr val="FFFFFF"/>
                      </a:gs>
                    </a:gsLst>
                    <a:lin ang="5400000" scaled="0"/>
                  </a:gradFill>
                  <a:ea typeface="Segoe UI" pitchFamily="34" charset="0"/>
                  <a:cs typeface="Segoe UI" pitchFamily="34" charset="0"/>
                </a:rPr>
                <a:t>Northwind</a:t>
              </a:r>
              <a:endParaRPr lang="en-US" sz="1050" spc="-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1593847" y="3409087"/>
              <a:ext cx="588432" cy="82424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200" spc="-50" dirty="0" smtClean="0">
                  <a:gradFill>
                    <a:gsLst>
                      <a:gs pos="0">
                        <a:srgbClr val="FFFFFF"/>
                      </a:gs>
                      <a:gs pos="100000">
                        <a:srgbClr val="FFFFFF"/>
                      </a:gs>
                    </a:gsLst>
                    <a:lin ang="5400000" scaled="0"/>
                  </a:gradFill>
                  <a:ea typeface="Segoe UI" pitchFamily="34" charset="0"/>
                  <a:cs typeface="Segoe UI" pitchFamily="34" charset="0"/>
                </a:rPr>
                <a:t>Contoso</a:t>
              </a:r>
            </a:p>
          </p:txBody>
        </p:sp>
      </p:grpSp>
      <p:grpSp>
        <p:nvGrpSpPr>
          <p:cNvPr id="42" name="Group 41"/>
          <p:cNvGrpSpPr/>
          <p:nvPr/>
        </p:nvGrpSpPr>
        <p:grpSpPr>
          <a:xfrm>
            <a:off x="9222213" y="3085252"/>
            <a:ext cx="1507067" cy="1515534"/>
            <a:chOff x="6856965" y="3268132"/>
            <a:chExt cx="1507067" cy="1515534"/>
          </a:xfrm>
        </p:grpSpPr>
        <p:sp>
          <p:nvSpPr>
            <p:cNvPr id="43" name="Rectangle 42"/>
            <p:cNvSpPr/>
            <p:nvPr/>
          </p:nvSpPr>
          <p:spPr bwMode="auto">
            <a:xfrm>
              <a:off x="6856965" y="3268132"/>
              <a:ext cx="1507067" cy="151553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44" name="TextBox 43"/>
            <p:cNvSpPr txBox="1"/>
            <p:nvPr/>
          </p:nvSpPr>
          <p:spPr>
            <a:xfrm>
              <a:off x="7246431" y="4458955"/>
              <a:ext cx="728133" cy="307777"/>
            </a:xfrm>
            <a:prstGeom prst="rect">
              <a:avLst/>
            </a:prstGeom>
            <a:noFill/>
          </p:spPr>
          <p:txBody>
            <a:bodyPr wrap="square" lIns="0" tIns="0" rIns="0" bIns="0" rtlCol="0">
              <a:spAutoFit/>
            </a:bodyPr>
            <a:lstStyle/>
            <a:p>
              <a:r>
                <a:rPr lang="en-US" sz="2000" dirty="0" smtClean="0">
                  <a:solidFill>
                    <a:srgbClr val="000000"/>
                  </a:solidFill>
                  <a:latin typeface="Segoe UI Light" pitchFamily="34" charset="0"/>
                </a:rPr>
                <a:t>Client</a:t>
              </a: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469" y="3531530"/>
              <a:ext cx="629924" cy="629924"/>
            </a:xfrm>
            <a:prstGeom prst="rect">
              <a:avLst/>
            </a:prstGeom>
          </p:spPr>
        </p:pic>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393" y="3531530"/>
              <a:ext cx="629924" cy="629924"/>
            </a:xfrm>
            <a:prstGeom prst="rect">
              <a:avLst/>
            </a:prstGeom>
          </p:spPr>
        </p:pic>
      </p:grpSp>
      <p:sp>
        <p:nvSpPr>
          <p:cNvPr id="47" name="Freeform 46"/>
          <p:cNvSpPr/>
          <p:nvPr/>
        </p:nvSpPr>
        <p:spPr bwMode="auto">
          <a:xfrm>
            <a:off x="4529950" y="2991508"/>
            <a:ext cx="4870580" cy="716477"/>
          </a:xfrm>
          <a:custGeom>
            <a:avLst/>
            <a:gdLst>
              <a:gd name="connsiteX0" fmla="*/ 4870580 w 4870580"/>
              <a:gd name="connsiteY0" fmla="*/ 716477 h 716477"/>
              <a:gd name="connsiteX1" fmla="*/ 2360645 w 4870580"/>
              <a:gd name="connsiteY1" fmla="*/ 7351 h 716477"/>
              <a:gd name="connsiteX2" fmla="*/ 0 w 4870580"/>
              <a:gd name="connsiteY2" fmla="*/ 408567 h 716477"/>
            </a:gdLst>
            <a:ahLst/>
            <a:cxnLst>
              <a:cxn ang="0">
                <a:pos x="connsiteX0" y="connsiteY0"/>
              </a:cxn>
              <a:cxn ang="0">
                <a:pos x="connsiteX1" y="connsiteY1"/>
              </a:cxn>
              <a:cxn ang="0">
                <a:pos x="connsiteX2" y="connsiteY2"/>
              </a:cxn>
            </a:cxnLst>
            <a:rect l="l" t="t" r="r" b="b"/>
            <a:pathLst>
              <a:path w="4870580" h="716477">
                <a:moveTo>
                  <a:pt x="4870580" y="716477"/>
                </a:moveTo>
                <a:cubicBezTo>
                  <a:pt x="4021494" y="387573"/>
                  <a:pt x="3172408" y="58669"/>
                  <a:pt x="2360645" y="7351"/>
                </a:cubicBezTo>
                <a:cubicBezTo>
                  <a:pt x="1548882" y="-43967"/>
                  <a:pt x="774441" y="182300"/>
                  <a:pt x="0" y="408567"/>
                </a:cubicBezTo>
              </a:path>
            </a:pathLst>
          </a:custGeom>
          <a:noFill/>
          <a:ln w="38100">
            <a:solidFill>
              <a:schemeClr val="bg1"/>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sp>
        <p:nvSpPr>
          <p:cNvPr id="48" name="Freeform 47"/>
          <p:cNvSpPr/>
          <p:nvPr/>
        </p:nvSpPr>
        <p:spPr bwMode="auto">
          <a:xfrm>
            <a:off x="3820824" y="2409250"/>
            <a:ext cx="6307493" cy="1009486"/>
          </a:xfrm>
          <a:custGeom>
            <a:avLst/>
            <a:gdLst>
              <a:gd name="connsiteX0" fmla="*/ 6307493 w 6307493"/>
              <a:gd name="connsiteY0" fmla="*/ 1009486 h 1009486"/>
              <a:gd name="connsiteX1" fmla="*/ 2901820 w 6307493"/>
              <a:gd name="connsiteY1" fmla="*/ 1780 h 1009486"/>
              <a:gd name="connsiteX2" fmla="*/ 0 w 6307493"/>
              <a:gd name="connsiteY2" fmla="*/ 813543 h 1009486"/>
            </a:gdLst>
            <a:ahLst/>
            <a:cxnLst>
              <a:cxn ang="0">
                <a:pos x="connsiteX0" y="connsiteY0"/>
              </a:cxn>
              <a:cxn ang="0">
                <a:pos x="connsiteX1" y="connsiteY1"/>
              </a:cxn>
              <a:cxn ang="0">
                <a:pos x="connsiteX2" y="connsiteY2"/>
              </a:cxn>
            </a:cxnLst>
            <a:rect l="l" t="t" r="r" b="b"/>
            <a:pathLst>
              <a:path w="6307493" h="1009486">
                <a:moveTo>
                  <a:pt x="6307493" y="1009486"/>
                </a:moveTo>
                <a:cubicBezTo>
                  <a:pt x="5130281" y="521961"/>
                  <a:pt x="3953069" y="34437"/>
                  <a:pt x="2901820" y="1780"/>
                </a:cubicBezTo>
                <a:cubicBezTo>
                  <a:pt x="1850571" y="-30877"/>
                  <a:pt x="925285" y="391333"/>
                  <a:pt x="0" y="813543"/>
                </a:cubicBezTo>
              </a:path>
            </a:pathLst>
          </a:custGeom>
          <a:noFill/>
          <a:ln w="38100">
            <a:solidFill>
              <a:schemeClr val="bg1"/>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grpSp>
        <p:nvGrpSpPr>
          <p:cNvPr id="49" name="Group 48"/>
          <p:cNvGrpSpPr/>
          <p:nvPr/>
        </p:nvGrpSpPr>
        <p:grpSpPr>
          <a:xfrm>
            <a:off x="5972050" y="4290243"/>
            <a:ext cx="1507067" cy="1515534"/>
            <a:chOff x="3606802" y="4473123"/>
            <a:chExt cx="1507067" cy="1515534"/>
          </a:xfrm>
        </p:grpSpPr>
        <p:sp>
          <p:nvSpPr>
            <p:cNvPr id="50" name="Rectangle 49"/>
            <p:cNvSpPr/>
            <p:nvPr/>
          </p:nvSpPr>
          <p:spPr bwMode="auto">
            <a:xfrm>
              <a:off x="3606802" y="4473123"/>
              <a:ext cx="1507067" cy="151553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51" name="TextBox 50"/>
            <p:cNvSpPr txBox="1"/>
            <p:nvPr/>
          </p:nvSpPr>
          <p:spPr>
            <a:xfrm>
              <a:off x="3805768" y="5663946"/>
              <a:ext cx="1109132" cy="307777"/>
            </a:xfrm>
            <a:prstGeom prst="rect">
              <a:avLst/>
            </a:prstGeom>
            <a:noFill/>
          </p:spPr>
          <p:txBody>
            <a:bodyPr wrap="square" lIns="0" tIns="0" rIns="0" bIns="0" rtlCol="0">
              <a:spAutoFit/>
            </a:bodyPr>
            <a:lstStyle/>
            <a:p>
              <a:r>
                <a:rPr lang="en-US" sz="2000" dirty="0" smtClean="0">
                  <a:solidFill>
                    <a:srgbClr val="000000"/>
                  </a:solidFill>
                  <a:latin typeface="Segoe UI Light" pitchFamily="34" charset="0"/>
                </a:rPr>
                <a:t>GWHost2</a:t>
              </a:r>
            </a:p>
          </p:txBody>
        </p:sp>
        <p:sp>
          <p:nvSpPr>
            <p:cNvPr id="52" name="Rectangle 51"/>
            <p:cNvSpPr/>
            <p:nvPr/>
          </p:nvSpPr>
          <p:spPr bwMode="auto">
            <a:xfrm>
              <a:off x="3805768" y="4614078"/>
              <a:ext cx="1109132" cy="82424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a typeface="Segoe UI" pitchFamily="34" charset="0"/>
                  <a:cs typeface="Segoe UI" pitchFamily="34" charset="0"/>
                </a:rPr>
                <a:t>Cloud </a:t>
              </a:r>
            </a:p>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a typeface="Segoe UI" pitchFamily="34" charset="0"/>
                  <a:cs typeface="Segoe UI" pitchFamily="34" charset="0"/>
                </a:rPr>
                <a:t>GW 2</a:t>
              </a:r>
              <a:endParaRPr lang="en-US" sz="1400" spc="-50"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6504" y="2762673"/>
            <a:ext cx="835044" cy="719516"/>
          </a:xfrm>
          <a:prstGeom prst="rect">
            <a:avLst/>
          </a:prstGeom>
        </p:spPr>
      </p:pic>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009" y="2153078"/>
            <a:ext cx="835044" cy="719516"/>
          </a:xfrm>
          <a:prstGeom prst="rect">
            <a:avLst/>
          </a:prstGeom>
        </p:spPr>
      </p:pic>
      <p:sp>
        <p:nvSpPr>
          <p:cNvPr id="55" name="Freeform 54"/>
          <p:cNvSpPr/>
          <p:nvPr/>
        </p:nvSpPr>
        <p:spPr bwMode="auto">
          <a:xfrm>
            <a:off x="4557942" y="3922589"/>
            <a:ext cx="4907902" cy="710082"/>
          </a:xfrm>
          <a:custGeom>
            <a:avLst/>
            <a:gdLst>
              <a:gd name="connsiteX0" fmla="*/ 4907902 w 4907902"/>
              <a:gd name="connsiteY0" fmla="*/ 0 h 710082"/>
              <a:gd name="connsiteX1" fmla="*/ 2248677 w 4907902"/>
              <a:gd name="connsiteY1" fmla="*/ 709127 h 710082"/>
              <a:gd name="connsiteX2" fmla="*/ 0 w 4907902"/>
              <a:gd name="connsiteY2" fmla="*/ 121298 h 710082"/>
            </a:gdLst>
            <a:ahLst/>
            <a:cxnLst>
              <a:cxn ang="0">
                <a:pos x="connsiteX0" y="connsiteY0"/>
              </a:cxn>
              <a:cxn ang="0">
                <a:pos x="connsiteX1" y="connsiteY1"/>
              </a:cxn>
              <a:cxn ang="0">
                <a:pos x="connsiteX2" y="connsiteY2"/>
              </a:cxn>
            </a:cxnLst>
            <a:rect l="l" t="t" r="r" b="b"/>
            <a:pathLst>
              <a:path w="4907902" h="710082">
                <a:moveTo>
                  <a:pt x="4907902" y="0"/>
                </a:moveTo>
                <a:cubicBezTo>
                  <a:pt x="3987281" y="344455"/>
                  <a:pt x="3066660" y="688911"/>
                  <a:pt x="2248677" y="709127"/>
                </a:cubicBezTo>
                <a:cubicBezTo>
                  <a:pt x="1430694" y="729343"/>
                  <a:pt x="715347" y="425320"/>
                  <a:pt x="0" y="121298"/>
                </a:cubicBezTo>
              </a:path>
            </a:pathLst>
          </a:custGeom>
          <a:noFill/>
          <a:ln w="38100">
            <a:solidFill>
              <a:schemeClr val="bg1"/>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sp>
        <p:nvSpPr>
          <p:cNvPr id="56" name="Freeform 55"/>
          <p:cNvSpPr/>
          <p:nvPr/>
        </p:nvSpPr>
        <p:spPr bwMode="auto">
          <a:xfrm>
            <a:off x="3858146" y="3941251"/>
            <a:ext cx="6251510" cy="1269557"/>
          </a:xfrm>
          <a:custGeom>
            <a:avLst/>
            <a:gdLst>
              <a:gd name="connsiteX0" fmla="*/ 6251510 w 6251510"/>
              <a:gd name="connsiteY0" fmla="*/ 0 h 1269557"/>
              <a:gd name="connsiteX1" fmla="*/ 2864498 w 6251510"/>
              <a:gd name="connsiteY1" fmla="*/ 1268963 h 1269557"/>
              <a:gd name="connsiteX2" fmla="*/ 0 w 6251510"/>
              <a:gd name="connsiteY2" fmla="*/ 130628 h 1269557"/>
            </a:gdLst>
            <a:ahLst/>
            <a:cxnLst>
              <a:cxn ang="0">
                <a:pos x="connsiteX0" y="connsiteY0"/>
              </a:cxn>
              <a:cxn ang="0">
                <a:pos x="connsiteX1" y="connsiteY1"/>
              </a:cxn>
              <a:cxn ang="0">
                <a:pos x="connsiteX2" y="connsiteY2"/>
              </a:cxn>
            </a:cxnLst>
            <a:rect l="l" t="t" r="r" b="b"/>
            <a:pathLst>
              <a:path w="6251510" h="1269557">
                <a:moveTo>
                  <a:pt x="6251510" y="0"/>
                </a:moveTo>
                <a:cubicBezTo>
                  <a:pt x="5078963" y="623596"/>
                  <a:pt x="3906416" y="1247192"/>
                  <a:pt x="2864498" y="1268963"/>
                </a:cubicBezTo>
                <a:cubicBezTo>
                  <a:pt x="1822580" y="1290734"/>
                  <a:pt x="911290" y="710681"/>
                  <a:pt x="0" y="130628"/>
                </a:cubicBezTo>
              </a:path>
            </a:pathLst>
          </a:custGeom>
          <a:noFill/>
          <a:ln w="38100">
            <a:solidFill>
              <a:schemeClr val="bg1"/>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sp>
        <p:nvSpPr>
          <p:cNvPr id="57" name="TextBox 56"/>
          <p:cNvSpPr txBox="1"/>
          <p:nvPr/>
        </p:nvSpPr>
        <p:spPr>
          <a:xfrm>
            <a:off x="3592658" y="5256860"/>
            <a:ext cx="2506135" cy="430887"/>
          </a:xfrm>
          <a:prstGeom prst="rect">
            <a:avLst/>
          </a:prstGeom>
          <a:noFill/>
        </p:spPr>
        <p:txBody>
          <a:bodyPr wrap="square" lIns="0" tIns="0" rIns="0" bIns="0" rtlCol="0">
            <a:spAutoFit/>
          </a:bodyPr>
          <a:lstStyle/>
          <a:p>
            <a:r>
              <a:rPr lang="en-US" sz="2800" dirty="0" smtClean="0">
                <a:solidFill>
                  <a:srgbClr val="000000"/>
                </a:solidFill>
                <a:latin typeface="Segoe UI Light" pitchFamily="34" charset="0"/>
              </a:rPr>
              <a:t>Hosted Cloud</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1010" y="3895199"/>
            <a:ext cx="835044" cy="719516"/>
          </a:xfrm>
          <a:prstGeom prst="rect">
            <a:avLst/>
          </a:prstGeom>
        </p:spPr>
      </p:pic>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2798" y="4534518"/>
            <a:ext cx="835044" cy="719516"/>
          </a:xfrm>
          <a:prstGeom prst="rect">
            <a:avLst/>
          </a:prstGeom>
        </p:spPr>
      </p:pic>
    </p:spTree>
    <p:extLst>
      <p:ext uri="{BB962C8B-B14F-4D97-AF65-F5344CB8AC3E}">
        <p14:creationId xmlns:p14="http://schemas.microsoft.com/office/powerpoint/2010/main" val="655184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repeatCount="indefinite" accel="50000" decel="50000" fill="hold" nodeType="clickEffect">
                                  <p:stCondLst>
                                    <p:cond delay="0"/>
                                  </p:stCondLst>
                                  <p:childTnLst>
                                    <p:animMotion origin="layout" path="M 1.43527E-6 -4.07407E-6 L 0.36442 0.0375 " pathEditMode="relative" rAng="0" ptsTypes="AA">
                                      <p:cBhvr>
                                        <p:cTn id="32" dur="2000" fill="hold"/>
                                        <p:tgtEl>
                                          <p:spTgt spid="53"/>
                                        </p:tgtEl>
                                        <p:attrNameLst>
                                          <p:attrName>ppt_x</p:attrName>
                                          <p:attrName>ppt_y</p:attrName>
                                        </p:attrNameLst>
                                      </p:cBhvr>
                                      <p:rCtr x="18221" y="1875"/>
                                    </p:animMotion>
                                  </p:childTnLst>
                                </p:cTn>
                              </p:par>
                              <p:par>
                                <p:cTn id="33" presetID="42" presetClass="path" presetSubtype="0" repeatCount="indefinite" accel="50000" decel="50000" fill="hold" nodeType="withEffect">
                                  <p:stCondLst>
                                    <p:cond delay="0"/>
                                  </p:stCondLst>
                                  <p:childTnLst>
                                    <p:animMotion origin="layout" path="M 3.6546E-6 4.81481E-6 L 0.37314 0.05254 " pathEditMode="relative" rAng="0" ptsTypes="AA">
                                      <p:cBhvr>
                                        <p:cTn id="34" dur="2000" fill="hold"/>
                                        <p:tgtEl>
                                          <p:spTgt spid="54"/>
                                        </p:tgtEl>
                                        <p:attrNameLst>
                                          <p:attrName>ppt_x</p:attrName>
                                          <p:attrName>ppt_y</p:attrName>
                                        </p:attrNameLst>
                                      </p:cBhvr>
                                      <p:rCtr x="18651" y="2616"/>
                                    </p:animMotion>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1"/>
                                        </p:tgtEl>
                                      </p:cBhvr>
                                    </p:animEffect>
                                    <p:set>
                                      <p:cBhvr>
                                        <p:cTn id="39" dur="1" fill="hold">
                                          <p:stCondLst>
                                            <p:cond delay="499"/>
                                          </p:stCondLst>
                                        </p:cTn>
                                        <p:tgtEl>
                                          <p:spTgt spid="31"/>
                                        </p:tgtEl>
                                        <p:attrNameLst>
                                          <p:attrName>style.visibility</p:attrName>
                                        </p:attrNameLst>
                                      </p:cBhvr>
                                      <p:to>
                                        <p:strVal val="hidden"/>
                                      </p:to>
                                    </p:set>
                                  </p:childTnLst>
                                </p:cTn>
                              </p:par>
                            </p:childTnLst>
                          </p:cTn>
                        </p:par>
                        <p:par>
                          <p:cTn id="40" fill="hold">
                            <p:stCondLst>
                              <p:cond delay="500"/>
                            </p:stCondLst>
                            <p:childTnLst>
                              <p:par>
                                <p:cTn id="41" presetID="10" presetClass="exit" presetSubtype="0" fill="hold" grpId="1" nodeType="afterEffect">
                                  <p:stCondLst>
                                    <p:cond delay="0"/>
                                  </p:stCondLst>
                                  <p:childTnLst>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48"/>
                                        </p:tgtEl>
                                      </p:cBhvr>
                                    </p:animEffect>
                                    <p:set>
                                      <p:cBhvr>
                                        <p:cTn id="46" dur="1" fill="hold">
                                          <p:stCondLst>
                                            <p:cond delay="499"/>
                                          </p:stCondLst>
                                        </p:cTn>
                                        <p:tgtEl>
                                          <p:spTgt spid="4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53"/>
                                        </p:tgtEl>
                                      </p:cBhvr>
                                    </p:animEffect>
                                    <p:set>
                                      <p:cBhvr>
                                        <p:cTn id="49" dur="1" fill="hold">
                                          <p:stCondLst>
                                            <p:cond delay="499"/>
                                          </p:stCondLst>
                                        </p:cTn>
                                        <p:tgtEl>
                                          <p:spTgt spid="5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54"/>
                                        </p:tgtEl>
                                      </p:cBhvr>
                                    </p:animEffect>
                                    <p:set>
                                      <p:cBhvr>
                                        <p:cTn id="52" dur="1" fill="hold">
                                          <p:stCondLst>
                                            <p:cond delay="499"/>
                                          </p:stCondLst>
                                        </p:cTn>
                                        <p:tgtEl>
                                          <p:spTgt spid="54"/>
                                        </p:tgtEl>
                                        <p:attrNameLst>
                                          <p:attrName>style.visibility</p:attrName>
                                        </p:attrNameLst>
                                      </p:cBhvr>
                                      <p:to>
                                        <p:strVal val="hidden"/>
                                      </p:to>
                                    </p:se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500"/>
                                        <p:tgtEl>
                                          <p:spTgt spid="59"/>
                                        </p:tgtEl>
                                      </p:cBhvr>
                                    </p:animEffect>
                                  </p:childTnLst>
                                </p:cTn>
                              </p:par>
                            </p:childTnLst>
                          </p:cTn>
                        </p:par>
                        <p:par>
                          <p:cTn id="67" fill="hold">
                            <p:stCondLst>
                              <p:cond delay="2000"/>
                            </p:stCondLst>
                            <p:childTnLst>
                              <p:par>
                                <p:cTn id="68" presetID="42" presetClass="path" presetSubtype="0" repeatCount="indefinite" accel="50000" decel="50000" fill="hold" nodeType="afterEffect">
                                  <p:stCondLst>
                                    <p:cond delay="0"/>
                                  </p:stCondLst>
                                  <p:childTnLst>
                                    <p:animMotion origin="layout" path="M 4.94921E-8 -3.7037E-7 L 0.32274 -0.00532 " pathEditMode="relative" rAng="0" ptsTypes="AA">
                                      <p:cBhvr>
                                        <p:cTn id="69" dur="2000" fill="hold"/>
                                        <p:tgtEl>
                                          <p:spTgt spid="58"/>
                                        </p:tgtEl>
                                        <p:attrNameLst>
                                          <p:attrName>ppt_x</p:attrName>
                                          <p:attrName>ppt_y</p:attrName>
                                        </p:attrNameLst>
                                      </p:cBhvr>
                                      <p:rCtr x="16137" y="-278"/>
                                    </p:animMotion>
                                  </p:childTnLst>
                                </p:cTn>
                              </p:par>
                              <p:par>
                                <p:cTn id="70" presetID="42" presetClass="path" presetSubtype="0" repeatCount="indefinite" accel="50000" decel="50000" fill="hold" nodeType="withEffect">
                                  <p:stCondLst>
                                    <p:cond delay="0"/>
                                  </p:stCondLst>
                                  <p:childTnLst>
                                    <p:animMotion origin="layout" path="M 2.9565E-6 2.59259E-6 L 0.34813 -0.02176 " pathEditMode="relative" rAng="0" ptsTypes="AA">
                                      <p:cBhvr>
                                        <p:cTn id="71" dur="2000" fill="hold"/>
                                        <p:tgtEl>
                                          <p:spTgt spid="59"/>
                                        </p:tgtEl>
                                        <p:attrNameLst>
                                          <p:attrName>ppt_x</p:attrName>
                                          <p:attrName>ppt_y</p:attrName>
                                        </p:attrNameLst>
                                      </p:cBhvr>
                                      <p:rCtr x="17400" y="-10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8" grpId="0" animBg="1"/>
      <p:bldP spid="48" grpId="1" animBg="1"/>
      <p:bldP spid="55"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bwMode="auto">
          <a:xfrm>
            <a:off x="3794760" y="1325219"/>
            <a:ext cx="7873365" cy="4448660"/>
          </a:xfrm>
          <a:prstGeom prst="cloud">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spc="-50" dirty="0" smtClean="0">
                <a:gradFill>
                  <a:gsLst>
                    <a:gs pos="0">
                      <a:schemeClr val="bg1"/>
                    </a:gs>
                    <a:gs pos="100000">
                      <a:schemeClr val="bg1"/>
                    </a:gs>
                  </a:gsLst>
                  <a:lin ang="5400000" scaled="0"/>
                </a:gradFill>
              </a:rPr>
              <a:t>Private Cloud</a:t>
            </a:r>
          </a:p>
        </p:txBody>
      </p:sp>
      <p:sp>
        <p:nvSpPr>
          <p:cNvPr id="2" name="Title 1"/>
          <p:cNvSpPr>
            <a:spLocks noGrp="1"/>
          </p:cNvSpPr>
          <p:nvPr>
            <p:ph type="title"/>
          </p:nvPr>
        </p:nvSpPr>
        <p:spPr>
          <a:xfrm>
            <a:off x="519112" y="228600"/>
            <a:ext cx="11149013" cy="747897"/>
          </a:xfrm>
        </p:spPr>
        <p:txBody>
          <a:bodyPr/>
          <a:lstStyle/>
          <a:p>
            <a:r>
              <a:rPr lang="en-US" dirty="0" smtClean="0"/>
              <a:t>Private Cloud with WS2012 </a:t>
            </a:r>
            <a:r>
              <a:rPr lang="en-US" dirty="0" smtClean="0">
                <a:solidFill>
                  <a:srgbClr val="C00000"/>
                </a:solidFill>
              </a:rPr>
              <a:t>R2</a:t>
            </a:r>
            <a:endParaRPr lang="en-US" dirty="0">
              <a:solidFill>
                <a:srgbClr val="C00000"/>
              </a:solidFill>
            </a:endParaRPr>
          </a:p>
        </p:txBody>
      </p:sp>
      <p:sp>
        <p:nvSpPr>
          <p:cNvPr id="5" name="Cloud 4"/>
          <p:cNvSpPr/>
          <p:nvPr/>
        </p:nvSpPr>
        <p:spPr bwMode="auto">
          <a:xfrm>
            <a:off x="6711337" y="1707705"/>
            <a:ext cx="3998261" cy="3415138"/>
          </a:xfrm>
          <a:prstGeom prst="cloud">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spc="-50" dirty="0" smtClean="0">
                <a:gradFill>
                  <a:gsLst>
                    <a:gs pos="0">
                      <a:schemeClr val="bg1"/>
                    </a:gs>
                    <a:gs pos="100000">
                      <a:schemeClr val="bg1"/>
                    </a:gs>
                  </a:gsLst>
                  <a:lin ang="5400000" scaled="0"/>
                </a:gradFill>
              </a:rPr>
              <a:t>HNV</a:t>
            </a:r>
          </a:p>
        </p:txBody>
      </p:sp>
      <p:sp>
        <p:nvSpPr>
          <p:cNvPr id="6" name="TextBox 5"/>
          <p:cNvSpPr txBox="1"/>
          <p:nvPr/>
        </p:nvSpPr>
        <p:spPr>
          <a:xfrm>
            <a:off x="7294018" y="5204386"/>
            <a:ext cx="1265218" cy="249299"/>
          </a:xfrm>
          <a:prstGeom prst="rect">
            <a:avLst/>
          </a:prstGeom>
          <a:noFill/>
        </p:spPr>
        <p:txBody>
          <a:bodyPr wrap="none" lIns="0" tIns="0" rIns="0" bIns="0" rtlCol="0">
            <a:spAutoFit/>
          </a:bodyPr>
          <a:lstStyle/>
          <a:p>
            <a:pPr>
              <a:lnSpc>
                <a:spcPct val="90000"/>
              </a:lnSpc>
            </a:pPr>
            <a:r>
              <a:rPr lang="en-US" spc="-50" dirty="0" smtClean="0">
                <a:solidFill>
                  <a:schemeClr val="bg1"/>
                </a:solidFill>
              </a:rPr>
              <a:t>Private Cloud</a:t>
            </a:r>
          </a:p>
        </p:txBody>
      </p:sp>
      <p:grpSp>
        <p:nvGrpSpPr>
          <p:cNvPr id="7" name="Group 6"/>
          <p:cNvGrpSpPr/>
          <p:nvPr/>
        </p:nvGrpSpPr>
        <p:grpSpPr>
          <a:xfrm>
            <a:off x="5388946" y="4047901"/>
            <a:ext cx="1097106" cy="902380"/>
            <a:chOff x="4611706" y="3288949"/>
            <a:chExt cx="1097106" cy="902380"/>
          </a:xfrm>
        </p:grpSpPr>
        <p:pic>
          <p:nvPicPr>
            <p:cNvPr id="8" name="Rectangle 11297"/>
            <p:cNvPicPr>
              <a:picLocks noChangeAspect="1" noChangeArrowheads="1"/>
            </p:cNvPicPr>
            <p:nvPr/>
          </p:nvPicPr>
          <p:blipFill>
            <a:blip r:embed="rId3"/>
            <a:srcRect/>
            <a:stretch>
              <a:fillRect/>
            </a:stretch>
          </p:blipFill>
          <p:spPr bwMode="auto">
            <a:xfrm>
              <a:off x="4611706" y="3288949"/>
              <a:ext cx="522172" cy="686936"/>
            </a:xfrm>
            <a:prstGeom prst="rect">
              <a:avLst/>
            </a:prstGeom>
            <a:noFill/>
            <a:ln w="9525">
              <a:noFill/>
              <a:miter lim="800000"/>
              <a:headEnd/>
              <a:tailEnd/>
            </a:ln>
          </p:spPr>
        </p:pic>
        <p:sp>
          <p:nvSpPr>
            <p:cNvPr id="9" name="TextBox 8"/>
            <p:cNvSpPr txBox="1"/>
            <p:nvPr/>
          </p:nvSpPr>
          <p:spPr>
            <a:xfrm>
              <a:off x="4639918" y="3975885"/>
              <a:ext cx="1068894" cy="215444"/>
            </a:xfrm>
            <a:prstGeom prst="rect">
              <a:avLst/>
            </a:prstGeom>
            <a:noFill/>
          </p:spPr>
          <p:txBody>
            <a:bodyPr wrap="square" lIns="0" tIns="0" rIns="0" bIns="0" rtlCol="0">
              <a:spAutoFit/>
            </a:bodyPr>
            <a:lstStyle/>
            <a:p>
              <a:pPr algn="ctr"/>
              <a:r>
                <a:rPr lang="en-US" sz="1400" b="1" dirty="0" smtClean="0">
                  <a:solidFill>
                    <a:schemeClr val="bg1"/>
                  </a:solidFill>
                  <a:latin typeface="Segoe UI Light" pitchFamily="34" charset="0"/>
                  <a:cs typeface="Segoe UI Light" pitchFamily="34" charset="0"/>
                </a:rPr>
                <a:t>AD / DNS</a:t>
              </a:r>
            </a:p>
          </p:txBody>
        </p:sp>
      </p:grpSp>
      <p:grpSp>
        <p:nvGrpSpPr>
          <p:cNvPr id="10" name="Group 9"/>
          <p:cNvGrpSpPr/>
          <p:nvPr/>
        </p:nvGrpSpPr>
        <p:grpSpPr>
          <a:xfrm>
            <a:off x="4846737" y="2114783"/>
            <a:ext cx="1188618" cy="992754"/>
            <a:chOff x="2918919" y="2420239"/>
            <a:chExt cx="969025" cy="818559"/>
          </a:xfrm>
        </p:grpSpPr>
        <p:sp>
          <p:nvSpPr>
            <p:cNvPr id="11" name="TextBox 10"/>
            <p:cNvSpPr txBox="1"/>
            <p:nvPr/>
          </p:nvSpPr>
          <p:spPr>
            <a:xfrm>
              <a:off x="2918919" y="3061157"/>
              <a:ext cx="965693" cy="177641"/>
            </a:xfrm>
            <a:prstGeom prst="rect">
              <a:avLst/>
            </a:prstGeom>
            <a:noFill/>
          </p:spPr>
          <p:txBody>
            <a:bodyPr wrap="square" lIns="0" tIns="0" rIns="0" bIns="0" rtlCol="0">
              <a:spAutoFit/>
            </a:bodyPr>
            <a:lstStyle/>
            <a:p>
              <a:pPr algn="ctr"/>
              <a:r>
                <a:rPr lang="en-US" sz="1400" b="1" dirty="0" smtClean="0">
                  <a:solidFill>
                    <a:schemeClr val="bg1"/>
                  </a:solidFill>
                  <a:latin typeface="Segoe UI Light" pitchFamily="34" charset="0"/>
                  <a:cs typeface="Segoe UI Light" pitchFamily="34" charset="0"/>
                </a:rPr>
                <a:t>IIS Server</a:t>
              </a:r>
            </a:p>
          </p:txBody>
        </p:sp>
        <p:pic>
          <p:nvPicPr>
            <p:cNvPr id="12" name="Rectangle 11289"/>
            <p:cNvPicPr>
              <a:picLocks noChangeAspect="1" noChangeArrowheads="1"/>
            </p:cNvPicPr>
            <p:nvPr/>
          </p:nvPicPr>
          <p:blipFill>
            <a:blip r:embed="rId4" cstate="print"/>
            <a:srcRect/>
            <a:stretch>
              <a:fillRect/>
            </a:stretch>
          </p:blipFill>
          <p:spPr bwMode="auto">
            <a:xfrm>
              <a:off x="3330697" y="2420239"/>
              <a:ext cx="557247" cy="644624"/>
            </a:xfrm>
            <a:prstGeom prst="rect">
              <a:avLst/>
            </a:prstGeom>
            <a:noFill/>
            <a:ln w="9525">
              <a:noFill/>
              <a:miter lim="800000"/>
              <a:headEnd/>
              <a:tailEnd/>
            </a:ln>
          </p:spPr>
        </p:pic>
      </p:grpSp>
      <p:sp>
        <p:nvSpPr>
          <p:cNvPr id="13" name="Cloud 12"/>
          <p:cNvSpPr/>
          <p:nvPr/>
        </p:nvSpPr>
        <p:spPr bwMode="auto">
          <a:xfrm>
            <a:off x="7621762" y="1959915"/>
            <a:ext cx="2018229" cy="1005608"/>
          </a:xfrm>
          <a:prstGeom prst="cloud">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chemeClr val="tx1"/>
                </a:solidFill>
              </a:rPr>
              <a:t>VM Network 1</a:t>
            </a:r>
          </a:p>
        </p:txBody>
      </p:sp>
      <p:sp>
        <p:nvSpPr>
          <p:cNvPr id="14" name="Cloud 13"/>
          <p:cNvSpPr/>
          <p:nvPr/>
        </p:nvSpPr>
        <p:spPr bwMode="auto">
          <a:xfrm>
            <a:off x="7621761" y="2934584"/>
            <a:ext cx="2018229" cy="1005608"/>
          </a:xfrm>
          <a:prstGeom prst="cloud">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chemeClr val="tx1"/>
                </a:solidFill>
              </a:rPr>
              <a:t>VM Network 2</a:t>
            </a:r>
          </a:p>
        </p:txBody>
      </p:sp>
      <p:sp>
        <p:nvSpPr>
          <p:cNvPr id="15" name="Cloud 14"/>
          <p:cNvSpPr/>
          <p:nvPr/>
        </p:nvSpPr>
        <p:spPr bwMode="auto">
          <a:xfrm>
            <a:off x="7621760" y="3970374"/>
            <a:ext cx="2018229" cy="1005608"/>
          </a:xfrm>
          <a:prstGeom prst="cloud">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chemeClr val="tx1"/>
                </a:solidFill>
              </a:rPr>
              <a:t>VM Network 3</a:t>
            </a:r>
          </a:p>
        </p:txBody>
      </p:sp>
      <p:cxnSp>
        <p:nvCxnSpPr>
          <p:cNvPr id="19" name="Straight Connector 18"/>
          <p:cNvCxnSpPr>
            <a:endCxn id="13" idx="2"/>
          </p:cNvCxnSpPr>
          <p:nvPr/>
        </p:nvCxnSpPr>
        <p:spPr>
          <a:xfrm flipV="1">
            <a:off x="7157157" y="2462719"/>
            <a:ext cx="470865" cy="1006195"/>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4" idx="2"/>
          </p:cNvCxnSpPr>
          <p:nvPr/>
        </p:nvCxnSpPr>
        <p:spPr>
          <a:xfrm flipV="1">
            <a:off x="7157157" y="3437388"/>
            <a:ext cx="470864" cy="31526"/>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5" idx="2"/>
          </p:cNvCxnSpPr>
          <p:nvPr/>
        </p:nvCxnSpPr>
        <p:spPr>
          <a:xfrm>
            <a:off x="7157157" y="3468914"/>
            <a:ext cx="470863" cy="1004264"/>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 name="Cloud 28"/>
          <p:cNvSpPr/>
          <p:nvPr/>
        </p:nvSpPr>
        <p:spPr bwMode="auto">
          <a:xfrm>
            <a:off x="165748" y="3168549"/>
            <a:ext cx="1447800" cy="762000"/>
          </a:xfrm>
          <a:prstGeom prst="cloud">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a:solidFill>
                  <a:schemeClr val="tx1"/>
                </a:solidFill>
              </a:rPr>
              <a:t>R</a:t>
            </a:r>
            <a:r>
              <a:rPr lang="en-US" sz="1400" spc="-50" dirty="0" smtClean="0">
                <a:solidFill>
                  <a:schemeClr val="tx1"/>
                </a:solidFill>
              </a:rPr>
              <a:t>emote site</a:t>
            </a:r>
          </a:p>
        </p:txBody>
      </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6140" y="2811196"/>
            <a:ext cx="1418586" cy="1418586"/>
          </a:xfrm>
          <a:prstGeom prst="rect">
            <a:avLst/>
          </a:prstGeom>
        </p:spPr>
      </p:pic>
      <p:sp>
        <p:nvSpPr>
          <p:cNvPr id="32" name="TextBox 31"/>
          <p:cNvSpPr txBox="1"/>
          <p:nvPr/>
        </p:nvSpPr>
        <p:spPr>
          <a:xfrm>
            <a:off x="4310614" y="3813508"/>
            <a:ext cx="1724415" cy="215444"/>
          </a:xfrm>
          <a:prstGeom prst="rect">
            <a:avLst/>
          </a:prstGeom>
          <a:noFill/>
        </p:spPr>
        <p:txBody>
          <a:bodyPr wrap="square" lIns="0" tIns="0" rIns="0" bIns="0" rtlCol="0">
            <a:spAutoFit/>
          </a:bodyPr>
          <a:lstStyle/>
          <a:p>
            <a:r>
              <a:rPr lang="en-US" sz="1400" b="1" dirty="0" smtClean="0">
                <a:solidFill>
                  <a:schemeClr val="bg1"/>
                </a:solidFill>
                <a:latin typeface="Segoe UI Light" pitchFamily="34" charset="0"/>
              </a:rPr>
              <a:t>3</a:t>
            </a:r>
            <a:r>
              <a:rPr lang="en-US" sz="1400" b="1" baseline="30000" dirty="0" smtClean="0">
                <a:solidFill>
                  <a:schemeClr val="bg1"/>
                </a:solidFill>
                <a:latin typeface="Segoe UI Light" pitchFamily="34" charset="0"/>
              </a:rPr>
              <a:t>rd</a:t>
            </a:r>
            <a:r>
              <a:rPr lang="en-US" sz="1400" b="1" dirty="0" smtClean="0">
                <a:solidFill>
                  <a:schemeClr val="bg1"/>
                </a:solidFill>
                <a:latin typeface="Segoe UI Light" pitchFamily="34" charset="0"/>
              </a:rPr>
              <a:t> party VPN router</a:t>
            </a:r>
            <a:endParaRPr lang="en-US" sz="2000" b="1" dirty="0" smtClean="0">
              <a:solidFill>
                <a:schemeClr val="bg1"/>
              </a:solidFill>
              <a:latin typeface="Segoe UI Light" pitchFamily="34" charset="0"/>
            </a:endParaRPr>
          </a:p>
        </p:txBody>
      </p:sp>
      <p:sp>
        <p:nvSpPr>
          <p:cNvPr id="33" name="Can 32"/>
          <p:cNvSpPr/>
          <p:nvPr/>
        </p:nvSpPr>
        <p:spPr bwMode="auto">
          <a:xfrm rot="5400000">
            <a:off x="2561644" y="2401242"/>
            <a:ext cx="364997" cy="2261193"/>
          </a:xfrm>
          <a:prstGeom prst="can">
            <a:avLst/>
          </a:prstGeom>
          <a:gradFill>
            <a:gsLst>
              <a:gs pos="0">
                <a:schemeClr val="accent1">
                  <a:lumMod val="75000"/>
                </a:schemeClr>
              </a:gs>
              <a:gs pos="80000">
                <a:schemeClr val="accent1">
                  <a:lumMod val="60000"/>
                  <a:lumOff val="40000"/>
                </a:schemeClr>
              </a:gs>
              <a:gs pos="100000">
                <a:schemeClr val="accent1">
                  <a:lumMod val="40000"/>
                  <a:lumOff val="60000"/>
                </a:schemeClr>
              </a:gs>
            </a:gsLst>
          </a:gradFill>
          <a:ln>
            <a:solidFill>
              <a:schemeClr val="accent1">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VPN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34" name="Straight Connector 33"/>
          <p:cNvCxnSpPr/>
          <p:nvPr/>
        </p:nvCxnSpPr>
        <p:spPr>
          <a:xfrm flipV="1">
            <a:off x="4923349" y="3468914"/>
            <a:ext cx="1498179" cy="24634"/>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2" idx="2"/>
          </p:cNvCxnSpPr>
          <p:nvPr/>
        </p:nvCxnSpPr>
        <p:spPr>
          <a:xfrm flipH="1" flipV="1">
            <a:off x="5693592" y="2896587"/>
            <a:ext cx="727936" cy="572327"/>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8" idx="3"/>
          </p:cNvCxnSpPr>
          <p:nvPr/>
        </p:nvCxnSpPr>
        <p:spPr>
          <a:xfrm flipH="1">
            <a:off x="5911118" y="3468914"/>
            <a:ext cx="510410" cy="922455"/>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30312" y="3725628"/>
            <a:ext cx="1224694" cy="760208"/>
          </a:xfrm>
          <a:prstGeom prst="rect">
            <a:avLst/>
          </a:prstGeom>
          <a:noFill/>
        </p:spPr>
        <p:txBody>
          <a:bodyPr wrap="none" lIns="182880" tIns="146304" rIns="182880" bIns="146304" rtlCol="0">
            <a:spAutoFit/>
          </a:bodyPr>
          <a:lstStyle/>
          <a:p>
            <a:pPr>
              <a:lnSpc>
                <a:spcPct val="90000"/>
              </a:lnSpc>
              <a:spcAft>
                <a:spcPts val="600"/>
              </a:spcAft>
            </a:pPr>
            <a:r>
              <a:rPr lang="en-US" sz="1400" b="1" dirty="0" smtClean="0">
                <a:solidFill>
                  <a:schemeClr val="bg1"/>
                </a:solidFill>
                <a:latin typeface="+mj-lt"/>
              </a:rPr>
              <a:t>Forwarding</a:t>
            </a:r>
          </a:p>
          <a:p>
            <a:pPr algn="ctr">
              <a:lnSpc>
                <a:spcPct val="90000"/>
              </a:lnSpc>
              <a:spcAft>
                <a:spcPts val="600"/>
              </a:spcAft>
            </a:pPr>
            <a:r>
              <a:rPr lang="en-US" sz="1400" b="1" dirty="0" smtClean="0">
                <a:solidFill>
                  <a:schemeClr val="bg1"/>
                </a:solidFill>
                <a:latin typeface="+mj-lt"/>
              </a:rPr>
              <a:t>GW</a:t>
            </a:r>
          </a:p>
        </p:txBody>
      </p:sp>
      <p:pic>
        <p:nvPicPr>
          <p:cNvPr id="27" name="Picture 5"/>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6570148" y="3050751"/>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300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3" grpId="0" animBg="1"/>
      <p:bldP spid="14" grpId="0" animBg="1"/>
      <p:bldP spid="15" grpId="0" animBg="1"/>
      <p:bldP spid="29" grpId="0" animBg="1"/>
      <p:bldP spid="32" grpId="0"/>
      <p:bldP spid="3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Multitenant Networking Stack</a:t>
            </a:r>
            <a:endParaRPr lang="en-US" dirty="0"/>
          </a:p>
        </p:txBody>
      </p:sp>
      <p:sp>
        <p:nvSpPr>
          <p:cNvPr id="5" name="Rounded Rectangle 4"/>
          <p:cNvSpPr/>
          <p:nvPr/>
        </p:nvSpPr>
        <p:spPr bwMode="auto">
          <a:xfrm>
            <a:off x="1113183" y="1401417"/>
            <a:ext cx="9799982" cy="376693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ectangle 5"/>
          <p:cNvSpPr/>
          <p:nvPr/>
        </p:nvSpPr>
        <p:spPr bwMode="auto">
          <a:xfrm>
            <a:off x="5565911" y="4860235"/>
            <a:ext cx="815009" cy="417443"/>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VM NIC</a:t>
            </a:r>
            <a:endParaRPr lang="en-US"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5565911" y="5287617"/>
            <a:ext cx="636105" cy="186379"/>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ounded Rectangle 7"/>
          <p:cNvSpPr/>
          <p:nvPr/>
        </p:nvSpPr>
        <p:spPr bwMode="auto">
          <a:xfrm>
            <a:off x="1649896" y="2733261"/>
            <a:ext cx="8756374" cy="183126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solidFill>
                  <a:schemeClr val="bg1"/>
                </a:solidFill>
                <a:latin typeface="Segoe UI" pitchFamily="34" charset="0"/>
                <a:ea typeface="Segoe UI" pitchFamily="34" charset="0"/>
                <a:cs typeface="Segoe UI" pitchFamily="34" charset="0"/>
              </a:rPr>
              <a:t>TCP/IP</a:t>
            </a:r>
            <a:endParaRPr lang="en-US" spc="-50" dirty="0">
              <a:solidFill>
                <a:schemeClr val="bg1"/>
              </a:solidFill>
              <a:latin typeface="Segoe UI" pitchFamily="34" charset="0"/>
              <a:ea typeface="Segoe UI" pitchFamily="34" charset="0"/>
              <a:cs typeface="Segoe UI" pitchFamily="34" charset="0"/>
            </a:endParaRPr>
          </a:p>
        </p:txBody>
      </p:sp>
      <p:sp>
        <p:nvSpPr>
          <p:cNvPr id="17" name="Rounded Rectangle 16"/>
          <p:cNvSpPr/>
          <p:nvPr/>
        </p:nvSpPr>
        <p:spPr bwMode="auto">
          <a:xfrm>
            <a:off x="1759226" y="1699591"/>
            <a:ext cx="8577470" cy="67586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Network Services</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Rounded Rectangle 19"/>
          <p:cNvSpPr/>
          <p:nvPr/>
        </p:nvSpPr>
        <p:spPr bwMode="auto">
          <a:xfrm>
            <a:off x="5227977" y="3419057"/>
            <a:ext cx="1689652" cy="59758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6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IP Interface</a:t>
            </a:r>
            <a:endPar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extBox 1"/>
          <p:cNvSpPr txBox="1"/>
          <p:nvPr/>
        </p:nvSpPr>
        <p:spPr>
          <a:xfrm>
            <a:off x="9601201" y="4675905"/>
            <a:ext cx="805069" cy="430887"/>
          </a:xfrm>
          <a:prstGeom prst="rect">
            <a:avLst/>
          </a:prstGeom>
          <a:noFill/>
        </p:spPr>
        <p:txBody>
          <a:bodyPr wrap="square" lIns="0" tIns="0" rIns="0" bIns="0" rtlCol="0">
            <a:spAutoFit/>
          </a:bodyPr>
          <a:lstStyle/>
          <a:p>
            <a:r>
              <a:rPr lang="en-US" sz="2800" dirty="0" smtClean="0">
                <a:solidFill>
                  <a:schemeClr val="bg1"/>
                </a:solidFill>
                <a:latin typeface="Segoe UI Light" pitchFamily="34" charset="0"/>
              </a:rPr>
              <a:t>VM</a:t>
            </a:r>
          </a:p>
        </p:txBody>
      </p:sp>
      <p:sp>
        <p:nvSpPr>
          <p:cNvPr id="11" name="Rectangle 10"/>
          <p:cNvSpPr/>
          <p:nvPr/>
        </p:nvSpPr>
        <p:spPr bwMode="auto">
          <a:xfrm>
            <a:off x="4338430" y="5573387"/>
            <a:ext cx="3349487" cy="616226"/>
          </a:xfrm>
          <a:prstGeom prst="rect">
            <a:avLst/>
          </a:prstGeom>
          <a:solidFill>
            <a:schemeClr val="bg1">
              <a:lumMod val="75000"/>
              <a:lumOff val="25000"/>
            </a:schemeClr>
          </a:solidFill>
          <a:ln>
            <a:solidFill>
              <a:schemeClr val="bg1"/>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Hyper-V switch</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4567553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312" dirty="0"/>
              <a:t>How to Design and Configure Networking in Microsoft System Center</a:t>
            </a:r>
            <a:br>
              <a:rPr lang="en-US" sz="4312" dirty="0"/>
            </a:br>
            <a:r>
              <a:rPr lang="en-US" sz="4312" dirty="0"/>
              <a:t>Part </a:t>
            </a:r>
            <a:r>
              <a:rPr lang="en-US" sz="4312" dirty="0" smtClean="0"/>
              <a:t>2 </a:t>
            </a:r>
            <a:r>
              <a:rPr lang="en-US" sz="4312" dirty="0"/>
              <a:t>of 2</a:t>
            </a:r>
          </a:p>
        </p:txBody>
      </p:sp>
      <p:sp>
        <p:nvSpPr>
          <p:cNvPr id="5" name="Text Placeholder 4"/>
          <p:cNvSpPr>
            <a:spLocks noGrp="1"/>
          </p:cNvSpPr>
          <p:nvPr>
            <p:ph type="body" sz="quarter" idx="12"/>
          </p:nvPr>
        </p:nvSpPr>
        <p:spPr/>
        <p:txBody>
          <a:bodyPr/>
          <a:lstStyle/>
          <a:p>
            <a:r>
              <a:rPr lang="en-US" sz="2800" dirty="0" smtClean="0"/>
              <a:t>Greg Cusanza</a:t>
            </a:r>
          </a:p>
          <a:p>
            <a:r>
              <a:rPr lang="en-US" sz="2000" dirty="0" smtClean="0"/>
              <a:t>Senior Program Manager, Microsoft SCVMM</a:t>
            </a:r>
          </a:p>
          <a:p>
            <a:r>
              <a:rPr lang="en-US" sz="2800" dirty="0" smtClean="0"/>
              <a:t>Charley Wen</a:t>
            </a:r>
          </a:p>
          <a:p>
            <a:r>
              <a:rPr lang="en-US" sz="2000" dirty="0" smtClean="0"/>
              <a:t>Program Manager, Microsoft Windows</a:t>
            </a:r>
            <a:endParaRPr lang="en-US" sz="2000" dirty="0"/>
          </a:p>
        </p:txBody>
      </p:sp>
      <p:sp>
        <p:nvSpPr>
          <p:cNvPr id="8" name="Text Placeholder 7"/>
          <p:cNvSpPr>
            <a:spLocks noGrp="1"/>
          </p:cNvSpPr>
          <p:nvPr>
            <p:ph type="body" sz="quarter" idx="13"/>
          </p:nvPr>
        </p:nvSpPr>
        <p:spPr/>
        <p:txBody>
          <a:bodyPr/>
          <a:lstStyle/>
          <a:p>
            <a:r>
              <a:rPr lang="en-US" dirty="0" smtClean="0"/>
              <a:t>MDC-B350</a:t>
            </a:r>
            <a:endParaRPr lang="en-US" dirty="0"/>
          </a:p>
        </p:txBody>
      </p:sp>
    </p:spTree>
    <p:extLst>
      <p:ext uri="{BB962C8B-B14F-4D97-AF65-F5344CB8AC3E}">
        <p14:creationId xmlns:p14="http://schemas.microsoft.com/office/powerpoint/2010/main" val="3213115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Multitenant Networking Stack</a:t>
            </a:r>
            <a:endParaRPr lang="en-US" dirty="0"/>
          </a:p>
        </p:txBody>
      </p:sp>
      <p:sp>
        <p:nvSpPr>
          <p:cNvPr id="5" name="Rounded Rectangle 4"/>
          <p:cNvSpPr/>
          <p:nvPr/>
        </p:nvSpPr>
        <p:spPr bwMode="auto">
          <a:xfrm>
            <a:off x="1113183" y="1401417"/>
            <a:ext cx="9799982" cy="376693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ectangle 5"/>
          <p:cNvSpPr/>
          <p:nvPr/>
        </p:nvSpPr>
        <p:spPr bwMode="auto">
          <a:xfrm>
            <a:off x="5565911" y="4860235"/>
            <a:ext cx="815009" cy="417443"/>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VM NIC</a:t>
            </a:r>
            <a:endParaRPr lang="en-US"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5565911" y="5287617"/>
            <a:ext cx="636105" cy="186379"/>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ounded Rectangle 7"/>
          <p:cNvSpPr/>
          <p:nvPr/>
        </p:nvSpPr>
        <p:spPr bwMode="auto">
          <a:xfrm>
            <a:off x="1649896" y="2733261"/>
            <a:ext cx="8756374" cy="183126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solidFill>
                  <a:schemeClr val="bg1"/>
                </a:solidFill>
                <a:latin typeface="Segoe UI" pitchFamily="34" charset="0"/>
                <a:ea typeface="Segoe UI" pitchFamily="34" charset="0"/>
                <a:cs typeface="Segoe UI" pitchFamily="34" charset="0"/>
              </a:rPr>
              <a:t>TCP/IP</a:t>
            </a:r>
            <a:endParaRPr lang="en-US" spc="-50" dirty="0">
              <a:solidFill>
                <a:schemeClr val="bg1"/>
              </a:solidFill>
              <a:latin typeface="Segoe UI" pitchFamily="34" charset="0"/>
              <a:ea typeface="Segoe UI" pitchFamily="34" charset="0"/>
              <a:cs typeface="Segoe UI" pitchFamily="34" charset="0"/>
            </a:endParaRPr>
          </a:p>
        </p:txBody>
      </p:sp>
      <p:sp>
        <p:nvSpPr>
          <p:cNvPr id="9" name="Rounded Rectangle 8"/>
          <p:cNvSpPr/>
          <p:nvPr/>
        </p:nvSpPr>
        <p:spPr bwMode="auto">
          <a:xfrm>
            <a:off x="1868558" y="2882349"/>
            <a:ext cx="2117034" cy="1550504"/>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6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Default Compartment</a:t>
            </a:r>
            <a:endPar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ounded Rectangle 9"/>
          <p:cNvSpPr/>
          <p:nvPr/>
        </p:nvSpPr>
        <p:spPr bwMode="auto">
          <a:xfrm>
            <a:off x="4194314" y="2882349"/>
            <a:ext cx="3642692" cy="1550504"/>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6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Compartment for</a:t>
            </a:r>
          </a:p>
          <a:p>
            <a:pPr algn="ctr" defTabSz="914099" fontAlgn="base">
              <a:spcBef>
                <a:spcPct val="0"/>
              </a:spcBef>
              <a:spcAft>
                <a:spcPct val="0"/>
              </a:spcAft>
            </a:pPr>
            <a:r>
              <a:rPr lang="en-US" sz="16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Tenant VM Network</a:t>
            </a:r>
            <a:endPar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ounded Rectangle 10"/>
          <p:cNvSpPr/>
          <p:nvPr/>
        </p:nvSpPr>
        <p:spPr bwMode="auto">
          <a:xfrm>
            <a:off x="8055666" y="2873641"/>
            <a:ext cx="2117034" cy="1550504"/>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6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Compartment for Tenant VM Network</a:t>
            </a:r>
            <a:endPar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Rounded Rectangle 11"/>
          <p:cNvSpPr/>
          <p:nvPr/>
        </p:nvSpPr>
        <p:spPr bwMode="auto">
          <a:xfrm>
            <a:off x="2077280" y="3051314"/>
            <a:ext cx="1689652" cy="59758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6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IP Interface</a:t>
            </a:r>
            <a:endPar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Rounded Rectangle 12"/>
          <p:cNvSpPr/>
          <p:nvPr/>
        </p:nvSpPr>
        <p:spPr bwMode="auto">
          <a:xfrm>
            <a:off x="4303639" y="3051313"/>
            <a:ext cx="1689652" cy="59758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6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IP Interface </a:t>
            </a:r>
          </a:p>
        </p:txBody>
      </p:sp>
      <p:sp>
        <p:nvSpPr>
          <p:cNvPr id="14" name="Rounded Rectangle 13"/>
          <p:cNvSpPr/>
          <p:nvPr/>
        </p:nvSpPr>
        <p:spPr bwMode="auto">
          <a:xfrm>
            <a:off x="6062865" y="3051313"/>
            <a:ext cx="1689652" cy="59758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6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IP Interface</a:t>
            </a:r>
          </a:p>
        </p:txBody>
      </p:sp>
      <p:sp>
        <p:nvSpPr>
          <p:cNvPr id="16" name="Rounded Rectangle 15"/>
          <p:cNvSpPr/>
          <p:nvPr/>
        </p:nvSpPr>
        <p:spPr bwMode="auto">
          <a:xfrm>
            <a:off x="8269357" y="3051313"/>
            <a:ext cx="1689652" cy="59758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6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IP Interface</a:t>
            </a:r>
          </a:p>
        </p:txBody>
      </p:sp>
      <p:sp>
        <p:nvSpPr>
          <p:cNvPr id="17" name="Rounded Rectangle 16"/>
          <p:cNvSpPr/>
          <p:nvPr/>
        </p:nvSpPr>
        <p:spPr bwMode="auto">
          <a:xfrm>
            <a:off x="1759225" y="1699591"/>
            <a:ext cx="4052027" cy="67586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Existing Network Services</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Rounded Rectangle 18"/>
          <p:cNvSpPr/>
          <p:nvPr/>
        </p:nvSpPr>
        <p:spPr bwMode="auto">
          <a:xfrm>
            <a:off x="6202016" y="1699591"/>
            <a:ext cx="4066970" cy="67586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Multitenant Network Services</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TextBox 19"/>
          <p:cNvSpPr txBox="1"/>
          <p:nvPr/>
        </p:nvSpPr>
        <p:spPr>
          <a:xfrm>
            <a:off x="9601201" y="4675905"/>
            <a:ext cx="805069" cy="430887"/>
          </a:xfrm>
          <a:prstGeom prst="rect">
            <a:avLst/>
          </a:prstGeom>
          <a:noFill/>
        </p:spPr>
        <p:txBody>
          <a:bodyPr wrap="square" lIns="0" tIns="0" rIns="0" bIns="0" rtlCol="0">
            <a:spAutoFit/>
          </a:bodyPr>
          <a:lstStyle/>
          <a:p>
            <a:r>
              <a:rPr lang="en-US" sz="2800" dirty="0" smtClean="0">
                <a:solidFill>
                  <a:schemeClr val="bg1"/>
                </a:solidFill>
                <a:latin typeface="Segoe UI Light" pitchFamily="34" charset="0"/>
              </a:rPr>
              <a:t>VM</a:t>
            </a:r>
          </a:p>
        </p:txBody>
      </p:sp>
      <p:sp>
        <p:nvSpPr>
          <p:cNvPr id="18" name="Rectangle 17"/>
          <p:cNvSpPr/>
          <p:nvPr/>
        </p:nvSpPr>
        <p:spPr bwMode="auto">
          <a:xfrm>
            <a:off x="4338430" y="5573387"/>
            <a:ext cx="3349487" cy="616226"/>
          </a:xfrm>
          <a:prstGeom prst="rect">
            <a:avLst/>
          </a:prstGeom>
          <a:solidFill>
            <a:schemeClr val="bg1">
              <a:lumMod val="75000"/>
              <a:lumOff val="25000"/>
            </a:schemeClr>
          </a:solidFill>
          <a:ln>
            <a:solidFill>
              <a:schemeClr val="bg1"/>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Hyper-V switch</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21" name="Group 20"/>
          <p:cNvGrpSpPr/>
          <p:nvPr/>
        </p:nvGrpSpPr>
        <p:grpSpPr>
          <a:xfrm>
            <a:off x="2514600" y="2375451"/>
            <a:ext cx="6599584" cy="675864"/>
            <a:chOff x="2514600" y="2375451"/>
            <a:chExt cx="6599584" cy="675864"/>
          </a:xfrm>
        </p:grpSpPr>
        <p:cxnSp>
          <p:nvCxnSpPr>
            <p:cNvPr id="22" name="Elbow Connector 21"/>
            <p:cNvCxnSpPr/>
            <p:nvPr/>
          </p:nvCxnSpPr>
          <p:spPr>
            <a:xfrm rot="16200000" flipH="1">
              <a:off x="8336912" y="2274041"/>
              <a:ext cx="675861" cy="878682"/>
            </a:xfrm>
            <a:prstGeom prst="bentConnector3">
              <a:avLst>
                <a:gd name="adj1" fmla="val 37538"/>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5400000">
              <a:off x="7233666" y="2049477"/>
              <a:ext cx="675861" cy="1327810"/>
            </a:xfrm>
            <a:prstGeom prst="bentConnector3">
              <a:avLst>
                <a:gd name="adj1" fmla="val 37538"/>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5400000">
              <a:off x="6354053" y="1169864"/>
              <a:ext cx="675861" cy="3087036"/>
            </a:xfrm>
            <a:prstGeom prst="bentConnector3">
              <a:avLst>
                <a:gd name="adj1" fmla="val 37538"/>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a:off x="5240873" y="56686"/>
              <a:ext cx="675862" cy="5313395"/>
            </a:xfrm>
            <a:prstGeom prst="bentConnector3">
              <a:avLst>
                <a:gd name="adj1" fmla="val 37538"/>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514600" y="2375451"/>
              <a:ext cx="0" cy="675862"/>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89283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7868" y="1447801"/>
            <a:ext cx="11173090" cy="2609945"/>
          </a:xfrm>
        </p:spPr>
        <p:txBody>
          <a:bodyPr/>
          <a:lstStyle/>
          <a:p>
            <a:r>
              <a:rPr lang="en-US" dirty="0" smtClean="0"/>
              <a:t>Provide tenant traffic isolation per compartment</a:t>
            </a:r>
          </a:p>
          <a:p>
            <a:endParaRPr lang="en-US" dirty="0" smtClean="0"/>
          </a:p>
          <a:p>
            <a:r>
              <a:rPr lang="en-US" dirty="0" smtClean="0"/>
              <a:t>Allow overlapping IP addresses</a:t>
            </a:r>
          </a:p>
          <a:p>
            <a:endParaRPr lang="en-US" dirty="0" smtClean="0"/>
          </a:p>
          <a:p>
            <a:r>
              <a:rPr lang="en-US" dirty="0" smtClean="0"/>
              <a:t>Enabled through Windows Server 2012 R2 Hyper-V host</a:t>
            </a:r>
          </a:p>
        </p:txBody>
      </p:sp>
      <p:sp>
        <p:nvSpPr>
          <p:cNvPr id="3" name="Title 2"/>
          <p:cNvSpPr>
            <a:spLocks noGrp="1"/>
          </p:cNvSpPr>
          <p:nvPr>
            <p:ph type="title"/>
          </p:nvPr>
        </p:nvSpPr>
        <p:spPr/>
        <p:txBody>
          <a:bodyPr/>
          <a:lstStyle/>
          <a:p>
            <a:r>
              <a:rPr lang="en-US" dirty="0" smtClean="0"/>
              <a:t>Multitenant Networking Stack</a:t>
            </a:r>
            <a:endParaRPr lang="en-US" dirty="0"/>
          </a:p>
        </p:txBody>
      </p:sp>
    </p:spTree>
    <p:extLst>
      <p:ext uri="{BB962C8B-B14F-4D97-AF65-F5344CB8AC3E}">
        <p14:creationId xmlns:p14="http://schemas.microsoft.com/office/powerpoint/2010/main" val="12755860"/>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7" descr="blue sphere 4 copy"/>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GlowEdges trans="85000"/>
                    </a14:imgEffect>
                  </a14:imgLayer>
                </a14:imgProps>
              </a:ext>
            </a:extLst>
          </a:blip>
          <a:srcRect/>
          <a:stretch>
            <a:fillRect/>
          </a:stretch>
        </p:blipFill>
        <p:spPr bwMode="auto">
          <a:xfrm>
            <a:off x="2704734" y="394856"/>
            <a:ext cx="10096865" cy="5841821"/>
          </a:xfrm>
          <a:prstGeom prst="rect">
            <a:avLst/>
          </a:prstGeom>
          <a:noFill/>
        </p:spPr>
      </p:pic>
      <p:sp>
        <p:nvSpPr>
          <p:cNvPr id="12" name="Rounded Rectangle 11"/>
          <p:cNvSpPr/>
          <p:nvPr/>
        </p:nvSpPr>
        <p:spPr bwMode="auto">
          <a:xfrm>
            <a:off x="3221179" y="1474154"/>
            <a:ext cx="5122718" cy="389794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Multitenant Site-to-Site</a:t>
            </a:r>
            <a:endParaRPr lang="en-US" dirty="0"/>
          </a:p>
        </p:txBody>
      </p:sp>
      <p:sp>
        <p:nvSpPr>
          <p:cNvPr id="16" name="Rounded Rectangle 15"/>
          <p:cNvSpPr/>
          <p:nvPr/>
        </p:nvSpPr>
        <p:spPr bwMode="auto">
          <a:xfrm>
            <a:off x="3486371" y="1818410"/>
            <a:ext cx="2473489" cy="304453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Default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5" name="TextBox 24"/>
          <p:cNvSpPr txBox="1"/>
          <p:nvPr/>
        </p:nvSpPr>
        <p:spPr>
          <a:xfrm>
            <a:off x="5380003" y="4887734"/>
            <a:ext cx="805069" cy="430887"/>
          </a:xfrm>
          <a:prstGeom prst="rect">
            <a:avLst/>
          </a:prstGeom>
          <a:noFill/>
        </p:spPr>
        <p:txBody>
          <a:bodyPr wrap="square" lIns="0" tIns="0" rIns="0" bIns="0" rtlCol="0">
            <a:spAutoFit/>
          </a:bodyPr>
          <a:lstStyle/>
          <a:p>
            <a:pPr algn="ctr"/>
            <a:r>
              <a:rPr lang="en-US" sz="2800" dirty="0" smtClean="0">
                <a:solidFill>
                  <a:schemeClr val="bg1"/>
                </a:solidFill>
                <a:latin typeface="Segoe UI Light" pitchFamily="34" charset="0"/>
              </a:rPr>
              <a:t>VM</a:t>
            </a:r>
          </a:p>
        </p:txBody>
      </p:sp>
      <p:pic>
        <p:nvPicPr>
          <p:cNvPr id="28" name="Picture 27" descr="dome.png"/>
          <p:cNvPicPr>
            <a:picLocks noChangeAspect="1"/>
          </p:cNvPicPr>
          <p:nvPr/>
        </p:nvPicPr>
        <p:blipFill>
          <a:blip r:embed="rId4" cstate="print">
            <a:duotone>
              <a:prstClr val="black"/>
              <a:srgbClr val="FF0000">
                <a:tint val="45000"/>
                <a:satMod val="400000"/>
              </a:srgbClr>
            </a:duotone>
          </a:blip>
          <a:stretch>
            <a:fillRect/>
          </a:stretch>
        </p:blipFill>
        <p:spPr>
          <a:xfrm>
            <a:off x="717399" y="1970025"/>
            <a:ext cx="1475846" cy="831148"/>
          </a:xfrm>
          <a:prstGeom prst="rect">
            <a:avLst/>
          </a:prstGeom>
        </p:spPr>
      </p:pic>
      <p:grpSp>
        <p:nvGrpSpPr>
          <p:cNvPr id="29" name="Group 28"/>
          <p:cNvGrpSpPr/>
          <p:nvPr/>
        </p:nvGrpSpPr>
        <p:grpSpPr>
          <a:xfrm>
            <a:off x="717399" y="3061004"/>
            <a:ext cx="1463773" cy="824349"/>
            <a:chOff x="335924" y="3465433"/>
            <a:chExt cx="1493514" cy="841098"/>
          </a:xfrm>
        </p:grpSpPr>
        <p:pic>
          <p:nvPicPr>
            <p:cNvPr id="30" name="Picture 29" descr="dome.png"/>
            <p:cNvPicPr>
              <a:picLocks noChangeAspect="1"/>
            </p:cNvPicPr>
            <p:nvPr/>
          </p:nvPicPr>
          <p:blipFill>
            <a:blip r:embed="rId4" cstate="print">
              <a:duotone>
                <a:prstClr val="black"/>
                <a:schemeClr val="accent1">
                  <a:tint val="45000"/>
                  <a:satMod val="400000"/>
                </a:schemeClr>
              </a:duotone>
            </a:blip>
            <a:stretch>
              <a:fillRect/>
            </a:stretch>
          </p:blipFill>
          <p:spPr>
            <a:xfrm>
              <a:off x="335924" y="3465433"/>
              <a:ext cx="1493514" cy="841098"/>
            </a:xfrm>
            <a:prstGeom prst="rect">
              <a:avLst/>
            </a:prstGeom>
          </p:spPr>
        </p:pic>
        <p:sp>
          <p:nvSpPr>
            <p:cNvPr id="31" name="TextBox 30"/>
            <p:cNvSpPr txBox="1"/>
            <p:nvPr/>
          </p:nvSpPr>
          <p:spPr>
            <a:xfrm>
              <a:off x="415172" y="3677437"/>
              <a:ext cx="1341114" cy="440890"/>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 Site1</a:t>
              </a:r>
              <a:endParaRPr lang="en-US" sz="1029" b="1" dirty="0">
                <a:gradFill>
                  <a:gsLst>
                    <a:gs pos="2917">
                      <a:schemeClr val="tx1"/>
                    </a:gs>
                    <a:gs pos="30000">
                      <a:schemeClr val="tx1"/>
                    </a:gs>
                  </a:gsLst>
                  <a:lin ang="5400000" scaled="0"/>
                </a:gradFill>
              </a:endParaRPr>
            </a:p>
          </p:txBody>
        </p:sp>
      </p:grpSp>
      <p:grpSp>
        <p:nvGrpSpPr>
          <p:cNvPr id="33" name="Group 32"/>
          <p:cNvGrpSpPr/>
          <p:nvPr/>
        </p:nvGrpSpPr>
        <p:grpSpPr>
          <a:xfrm>
            <a:off x="719404" y="4193343"/>
            <a:ext cx="1463773" cy="824349"/>
            <a:chOff x="302791" y="4558738"/>
            <a:chExt cx="1493514" cy="841098"/>
          </a:xfrm>
        </p:grpSpPr>
        <p:pic>
          <p:nvPicPr>
            <p:cNvPr id="34" name="Picture 33" descr="dome.png"/>
            <p:cNvPicPr>
              <a:picLocks noChangeAspect="1"/>
            </p:cNvPicPr>
            <p:nvPr/>
          </p:nvPicPr>
          <p:blipFill>
            <a:blip r:embed="rId4" cstate="print">
              <a:duotone>
                <a:prstClr val="black"/>
                <a:schemeClr val="accent1">
                  <a:tint val="45000"/>
                  <a:satMod val="400000"/>
                </a:schemeClr>
              </a:duotone>
            </a:blip>
            <a:stretch>
              <a:fillRect/>
            </a:stretch>
          </p:blipFill>
          <p:spPr>
            <a:xfrm>
              <a:off x="302791" y="4558738"/>
              <a:ext cx="1493514" cy="841098"/>
            </a:xfrm>
            <a:prstGeom prst="rect">
              <a:avLst/>
            </a:prstGeom>
          </p:spPr>
        </p:pic>
        <p:sp>
          <p:nvSpPr>
            <p:cNvPr id="35" name="TextBox 34"/>
            <p:cNvSpPr txBox="1"/>
            <p:nvPr/>
          </p:nvSpPr>
          <p:spPr>
            <a:xfrm>
              <a:off x="382039" y="4770742"/>
              <a:ext cx="1341114" cy="440890"/>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 Site2</a:t>
              </a:r>
              <a:endParaRPr lang="en-US" sz="1029" b="1" dirty="0">
                <a:gradFill>
                  <a:gsLst>
                    <a:gs pos="2917">
                      <a:schemeClr val="tx1"/>
                    </a:gs>
                    <a:gs pos="30000">
                      <a:schemeClr val="tx1"/>
                    </a:gs>
                  </a:gsLst>
                  <a:lin ang="5400000" scaled="0"/>
                </a:gradFill>
              </a:endParaRPr>
            </a:p>
          </p:txBody>
        </p:sp>
      </p:grpSp>
      <p:sp>
        <p:nvSpPr>
          <p:cNvPr id="37" name="TextBox 36"/>
          <p:cNvSpPr txBox="1"/>
          <p:nvPr/>
        </p:nvSpPr>
        <p:spPr>
          <a:xfrm>
            <a:off x="789094" y="2142218"/>
            <a:ext cx="1368304" cy="432110"/>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Northwind</a:t>
            </a:r>
            <a:endParaRPr lang="en-US" sz="1029" b="1" dirty="0">
              <a:gradFill>
                <a:gsLst>
                  <a:gs pos="2917">
                    <a:schemeClr val="tx1"/>
                  </a:gs>
                  <a:gs pos="30000">
                    <a:schemeClr val="tx1"/>
                  </a:gs>
                </a:gsLst>
                <a:lin ang="5400000" scaled="0"/>
              </a:gradFill>
            </a:endParaRPr>
          </a:p>
        </p:txBody>
      </p:sp>
      <p:grpSp>
        <p:nvGrpSpPr>
          <p:cNvPr id="48" name="Group 47"/>
          <p:cNvGrpSpPr/>
          <p:nvPr/>
        </p:nvGrpSpPr>
        <p:grpSpPr>
          <a:xfrm>
            <a:off x="6259392" y="1818410"/>
            <a:ext cx="4790674" cy="1392382"/>
            <a:chOff x="6259392" y="1818410"/>
            <a:chExt cx="4790674" cy="1392382"/>
          </a:xfrm>
        </p:grpSpPr>
        <p:sp>
          <p:nvSpPr>
            <p:cNvPr id="18" name="Rounded Rectangle 17"/>
            <p:cNvSpPr/>
            <p:nvPr/>
          </p:nvSpPr>
          <p:spPr bwMode="auto">
            <a:xfrm>
              <a:off x="6259392" y="1818410"/>
              <a:ext cx="1628661" cy="139238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Northwind</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8" name="Freeform 9"/>
            <p:cNvSpPr>
              <a:spLocks/>
            </p:cNvSpPr>
            <p:nvPr/>
          </p:nvSpPr>
          <p:spPr bwMode="auto">
            <a:xfrm>
              <a:off x="8974219" y="1858748"/>
              <a:ext cx="2075847" cy="1311705"/>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2"/>
            </a:lnRef>
            <a:fillRef idx="3">
              <a:schemeClr val="accent2"/>
            </a:fillRef>
            <a:effectRef idx="2">
              <a:schemeClr val="accent2"/>
            </a:effectRef>
            <a:fontRef idx="minor">
              <a:schemeClr val="lt1"/>
            </a:fontRef>
          </p:style>
          <p:txBody>
            <a:bodyPr vert="horz" wrap="square" lIns="89619" tIns="44810" rIns="89619" bIns="44810" numCol="1" anchor="ctr" anchorCtr="0" compatLnSpc="1">
              <a:prstTxWarp prst="textNoShape">
                <a:avLst/>
              </a:prstTxWarp>
            </a:bodyPr>
            <a:lstStyle/>
            <a:p>
              <a:pPr algn="ctr"/>
              <a:r>
                <a:rPr lang="en-US" sz="1764" dirty="0" err="1" smtClean="0"/>
                <a:t>Northwind</a:t>
              </a:r>
              <a:endParaRPr lang="en-US" sz="1764" dirty="0"/>
            </a:p>
            <a:p>
              <a:pPr algn="ctr"/>
              <a:r>
                <a:rPr lang="en-US" sz="1764" dirty="0" smtClean="0"/>
                <a:t>VM Network</a:t>
              </a:r>
              <a:endParaRPr lang="en-US" sz="1764" dirty="0"/>
            </a:p>
          </p:txBody>
        </p:sp>
        <p:sp>
          <p:nvSpPr>
            <p:cNvPr id="45" name="Rounded Rectangle 44"/>
            <p:cNvSpPr/>
            <p:nvPr/>
          </p:nvSpPr>
          <p:spPr bwMode="auto">
            <a:xfrm>
              <a:off x="7616827" y="2142218"/>
              <a:ext cx="281766" cy="59758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47" name="Left-Right Arrow 46"/>
            <p:cNvSpPr/>
            <p:nvPr/>
          </p:nvSpPr>
          <p:spPr bwMode="auto">
            <a:xfrm>
              <a:off x="7864212" y="2259300"/>
              <a:ext cx="1315174" cy="36341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9" name="TextBox 48"/>
          <p:cNvSpPr txBox="1"/>
          <p:nvPr/>
        </p:nvSpPr>
        <p:spPr>
          <a:xfrm>
            <a:off x="822934" y="5845476"/>
            <a:ext cx="1022713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Step 1: </a:t>
            </a:r>
            <a:r>
              <a:rPr lang="en-US" sz="2400" dirty="0" err="1" smtClean="0">
                <a:gradFill>
                  <a:gsLst>
                    <a:gs pos="2917">
                      <a:schemeClr val="tx1"/>
                    </a:gs>
                    <a:gs pos="30000">
                      <a:schemeClr val="tx1"/>
                    </a:gs>
                  </a:gsLst>
                  <a:lin ang="5400000" scaled="0"/>
                </a:gradFill>
              </a:rPr>
              <a:t>Northwind</a:t>
            </a:r>
            <a:r>
              <a:rPr lang="en-US" sz="2400" dirty="0" smtClean="0">
                <a:gradFill>
                  <a:gsLst>
                    <a:gs pos="2917">
                      <a:schemeClr val="tx1"/>
                    </a:gs>
                    <a:gs pos="30000">
                      <a:schemeClr val="tx1"/>
                    </a:gs>
                  </a:gsLst>
                  <a:lin ang="5400000" scaled="0"/>
                </a:gradFill>
              </a:rPr>
              <a:t> subscribes to cloud infrastructure service </a:t>
            </a:r>
            <a:endParaRPr lang="en-IN" sz="2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093577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7" descr="blue sphere 4 copy"/>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GlowEdges trans="85000"/>
                    </a14:imgEffect>
                  </a14:imgLayer>
                </a14:imgProps>
              </a:ext>
            </a:extLst>
          </a:blip>
          <a:srcRect/>
          <a:stretch>
            <a:fillRect/>
          </a:stretch>
        </p:blipFill>
        <p:spPr bwMode="auto">
          <a:xfrm>
            <a:off x="2704734" y="394856"/>
            <a:ext cx="10096865" cy="5841821"/>
          </a:xfrm>
          <a:prstGeom prst="rect">
            <a:avLst/>
          </a:prstGeom>
          <a:noFill/>
        </p:spPr>
      </p:pic>
      <p:sp>
        <p:nvSpPr>
          <p:cNvPr id="12" name="Rounded Rectangle 11"/>
          <p:cNvSpPr/>
          <p:nvPr/>
        </p:nvSpPr>
        <p:spPr bwMode="auto">
          <a:xfrm>
            <a:off x="3221179" y="1474154"/>
            <a:ext cx="5122718" cy="389794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Multitenant Site-to-Site</a:t>
            </a:r>
            <a:endParaRPr lang="en-US" dirty="0"/>
          </a:p>
        </p:txBody>
      </p:sp>
      <p:sp>
        <p:nvSpPr>
          <p:cNvPr id="16" name="Rounded Rectangle 15"/>
          <p:cNvSpPr/>
          <p:nvPr/>
        </p:nvSpPr>
        <p:spPr bwMode="auto">
          <a:xfrm>
            <a:off x="3486371" y="1818410"/>
            <a:ext cx="2473489" cy="304453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Default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5" name="TextBox 24"/>
          <p:cNvSpPr txBox="1"/>
          <p:nvPr/>
        </p:nvSpPr>
        <p:spPr>
          <a:xfrm>
            <a:off x="5380003" y="4887734"/>
            <a:ext cx="805069" cy="430887"/>
          </a:xfrm>
          <a:prstGeom prst="rect">
            <a:avLst/>
          </a:prstGeom>
          <a:noFill/>
        </p:spPr>
        <p:txBody>
          <a:bodyPr wrap="square" lIns="0" tIns="0" rIns="0" bIns="0" rtlCol="0">
            <a:spAutoFit/>
          </a:bodyPr>
          <a:lstStyle/>
          <a:p>
            <a:pPr algn="ctr"/>
            <a:r>
              <a:rPr lang="en-US" sz="2800" dirty="0" smtClean="0">
                <a:solidFill>
                  <a:schemeClr val="bg1"/>
                </a:solidFill>
                <a:latin typeface="Segoe UI Light" pitchFamily="34" charset="0"/>
              </a:rPr>
              <a:t>VM</a:t>
            </a:r>
          </a:p>
        </p:txBody>
      </p:sp>
      <p:pic>
        <p:nvPicPr>
          <p:cNvPr id="28" name="Picture 27" descr="dome.png"/>
          <p:cNvPicPr>
            <a:picLocks noChangeAspect="1"/>
          </p:cNvPicPr>
          <p:nvPr/>
        </p:nvPicPr>
        <p:blipFill>
          <a:blip r:embed="rId4" cstate="print">
            <a:duotone>
              <a:prstClr val="black"/>
              <a:srgbClr val="FF0000">
                <a:tint val="45000"/>
                <a:satMod val="400000"/>
              </a:srgbClr>
            </a:duotone>
          </a:blip>
          <a:stretch>
            <a:fillRect/>
          </a:stretch>
        </p:blipFill>
        <p:spPr>
          <a:xfrm>
            <a:off x="717399" y="1970025"/>
            <a:ext cx="1475846" cy="831148"/>
          </a:xfrm>
          <a:prstGeom prst="rect">
            <a:avLst/>
          </a:prstGeom>
        </p:spPr>
      </p:pic>
      <p:grpSp>
        <p:nvGrpSpPr>
          <p:cNvPr id="29" name="Group 28"/>
          <p:cNvGrpSpPr/>
          <p:nvPr/>
        </p:nvGrpSpPr>
        <p:grpSpPr>
          <a:xfrm>
            <a:off x="717399" y="3061004"/>
            <a:ext cx="1463773" cy="824349"/>
            <a:chOff x="335924" y="3465433"/>
            <a:chExt cx="1493514" cy="841098"/>
          </a:xfrm>
        </p:grpSpPr>
        <p:pic>
          <p:nvPicPr>
            <p:cNvPr id="30" name="Picture 29" descr="dome.png"/>
            <p:cNvPicPr>
              <a:picLocks noChangeAspect="1"/>
            </p:cNvPicPr>
            <p:nvPr/>
          </p:nvPicPr>
          <p:blipFill>
            <a:blip r:embed="rId4" cstate="print">
              <a:duotone>
                <a:prstClr val="black"/>
                <a:schemeClr val="accent1">
                  <a:tint val="45000"/>
                  <a:satMod val="400000"/>
                </a:schemeClr>
              </a:duotone>
            </a:blip>
            <a:stretch>
              <a:fillRect/>
            </a:stretch>
          </p:blipFill>
          <p:spPr>
            <a:xfrm>
              <a:off x="335924" y="3465433"/>
              <a:ext cx="1493514" cy="841098"/>
            </a:xfrm>
            <a:prstGeom prst="rect">
              <a:avLst/>
            </a:prstGeom>
          </p:spPr>
        </p:pic>
        <p:sp>
          <p:nvSpPr>
            <p:cNvPr id="31" name="TextBox 30"/>
            <p:cNvSpPr txBox="1"/>
            <p:nvPr/>
          </p:nvSpPr>
          <p:spPr>
            <a:xfrm>
              <a:off x="415172" y="3677437"/>
              <a:ext cx="1341114" cy="440890"/>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 Site1</a:t>
              </a:r>
              <a:endParaRPr lang="en-US" sz="1029" b="1" dirty="0">
                <a:gradFill>
                  <a:gsLst>
                    <a:gs pos="2917">
                      <a:schemeClr val="tx1"/>
                    </a:gs>
                    <a:gs pos="30000">
                      <a:schemeClr val="tx1"/>
                    </a:gs>
                  </a:gsLst>
                  <a:lin ang="5400000" scaled="0"/>
                </a:gradFill>
              </a:endParaRPr>
            </a:p>
          </p:txBody>
        </p:sp>
      </p:grpSp>
      <p:grpSp>
        <p:nvGrpSpPr>
          <p:cNvPr id="33" name="Group 32"/>
          <p:cNvGrpSpPr/>
          <p:nvPr/>
        </p:nvGrpSpPr>
        <p:grpSpPr>
          <a:xfrm>
            <a:off x="719404" y="4193343"/>
            <a:ext cx="1463773" cy="824349"/>
            <a:chOff x="302791" y="4558738"/>
            <a:chExt cx="1493514" cy="841098"/>
          </a:xfrm>
        </p:grpSpPr>
        <p:pic>
          <p:nvPicPr>
            <p:cNvPr id="34" name="Picture 33" descr="dome.png"/>
            <p:cNvPicPr>
              <a:picLocks noChangeAspect="1"/>
            </p:cNvPicPr>
            <p:nvPr/>
          </p:nvPicPr>
          <p:blipFill>
            <a:blip r:embed="rId4" cstate="print">
              <a:duotone>
                <a:prstClr val="black"/>
                <a:schemeClr val="accent1">
                  <a:tint val="45000"/>
                  <a:satMod val="400000"/>
                </a:schemeClr>
              </a:duotone>
            </a:blip>
            <a:stretch>
              <a:fillRect/>
            </a:stretch>
          </p:blipFill>
          <p:spPr>
            <a:xfrm>
              <a:off x="302791" y="4558738"/>
              <a:ext cx="1493514" cy="841098"/>
            </a:xfrm>
            <a:prstGeom prst="rect">
              <a:avLst/>
            </a:prstGeom>
          </p:spPr>
        </p:pic>
        <p:sp>
          <p:nvSpPr>
            <p:cNvPr id="35" name="TextBox 34"/>
            <p:cNvSpPr txBox="1"/>
            <p:nvPr/>
          </p:nvSpPr>
          <p:spPr>
            <a:xfrm>
              <a:off x="382039" y="4770742"/>
              <a:ext cx="1341114" cy="440890"/>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 Site2</a:t>
              </a:r>
              <a:endParaRPr lang="en-US" sz="1029" b="1" dirty="0">
                <a:gradFill>
                  <a:gsLst>
                    <a:gs pos="2917">
                      <a:schemeClr val="tx1"/>
                    </a:gs>
                    <a:gs pos="30000">
                      <a:schemeClr val="tx1"/>
                    </a:gs>
                  </a:gsLst>
                  <a:lin ang="5400000" scaled="0"/>
                </a:gradFill>
              </a:endParaRPr>
            </a:p>
          </p:txBody>
        </p:sp>
      </p:grpSp>
      <p:sp>
        <p:nvSpPr>
          <p:cNvPr id="37" name="TextBox 36"/>
          <p:cNvSpPr txBox="1"/>
          <p:nvPr/>
        </p:nvSpPr>
        <p:spPr>
          <a:xfrm>
            <a:off x="789094" y="2142218"/>
            <a:ext cx="1368304" cy="432110"/>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Northwind</a:t>
            </a:r>
            <a:endParaRPr lang="en-US" sz="1029" b="1" dirty="0">
              <a:gradFill>
                <a:gsLst>
                  <a:gs pos="2917">
                    <a:schemeClr val="tx1"/>
                  </a:gs>
                  <a:gs pos="30000">
                    <a:schemeClr val="tx1"/>
                  </a:gs>
                </a:gsLst>
                <a:lin ang="5400000" scaled="0"/>
              </a:gradFill>
            </a:endParaRPr>
          </a:p>
        </p:txBody>
      </p:sp>
      <p:grpSp>
        <p:nvGrpSpPr>
          <p:cNvPr id="48" name="Group 47"/>
          <p:cNvGrpSpPr/>
          <p:nvPr/>
        </p:nvGrpSpPr>
        <p:grpSpPr>
          <a:xfrm>
            <a:off x="6259392" y="1818410"/>
            <a:ext cx="4790674" cy="1392382"/>
            <a:chOff x="6259392" y="1818410"/>
            <a:chExt cx="4790674" cy="1392382"/>
          </a:xfrm>
        </p:grpSpPr>
        <p:sp>
          <p:nvSpPr>
            <p:cNvPr id="18" name="Rounded Rectangle 17"/>
            <p:cNvSpPr/>
            <p:nvPr/>
          </p:nvSpPr>
          <p:spPr bwMode="auto">
            <a:xfrm>
              <a:off x="6259392" y="1818410"/>
              <a:ext cx="1628661" cy="139238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Northwind</a:t>
              </a:r>
              <a:endPar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8" name="Freeform 9"/>
            <p:cNvSpPr>
              <a:spLocks/>
            </p:cNvSpPr>
            <p:nvPr/>
          </p:nvSpPr>
          <p:spPr bwMode="auto">
            <a:xfrm>
              <a:off x="8974219" y="1858748"/>
              <a:ext cx="2075847" cy="1311705"/>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2"/>
            </a:lnRef>
            <a:fillRef idx="3">
              <a:schemeClr val="accent2"/>
            </a:fillRef>
            <a:effectRef idx="2">
              <a:schemeClr val="accent2"/>
            </a:effectRef>
            <a:fontRef idx="minor">
              <a:schemeClr val="lt1"/>
            </a:fontRef>
          </p:style>
          <p:txBody>
            <a:bodyPr vert="horz" wrap="square" lIns="89619" tIns="44810" rIns="89619" bIns="44810" numCol="1" anchor="ctr" anchorCtr="0" compatLnSpc="1">
              <a:prstTxWarp prst="textNoShape">
                <a:avLst/>
              </a:prstTxWarp>
            </a:bodyPr>
            <a:lstStyle/>
            <a:p>
              <a:pPr algn="ctr"/>
              <a:r>
                <a:rPr lang="en-US" sz="1764" dirty="0" err="1" smtClean="0"/>
                <a:t>Northwind</a:t>
              </a:r>
              <a:endParaRPr lang="en-US" sz="1764" dirty="0"/>
            </a:p>
            <a:p>
              <a:pPr algn="ctr"/>
              <a:r>
                <a:rPr lang="en-US" sz="1764" dirty="0" smtClean="0"/>
                <a:t>VM Network</a:t>
              </a:r>
              <a:endParaRPr lang="en-US" sz="1764" dirty="0"/>
            </a:p>
          </p:txBody>
        </p:sp>
        <p:sp>
          <p:nvSpPr>
            <p:cNvPr id="47" name="Left-Right Arrow 46"/>
            <p:cNvSpPr/>
            <p:nvPr/>
          </p:nvSpPr>
          <p:spPr bwMode="auto">
            <a:xfrm>
              <a:off x="7864212" y="2259300"/>
              <a:ext cx="1315174" cy="36341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9" name="TextBox 48"/>
          <p:cNvSpPr txBox="1"/>
          <p:nvPr/>
        </p:nvSpPr>
        <p:spPr>
          <a:xfrm>
            <a:off x="822934" y="5845476"/>
            <a:ext cx="1022713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Step 2: Hoster admin creates a site-to-site endpoint for </a:t>
            </a:r>
            <a:r>
              <a:rPr lang="en-US" sz="2400" dirty="0" err="1" smtClean="0">
                <a:gradFill>
                  <a:gsLst>
                    <a:gs pos="2917">
                      <a:schemeClr val="tx1"/>
                    </a:gs>
                    <a:gs pos="30000">
                      <a:schemeClr val="tx1"/>
                    </a:gs>
                  </a:gsLst>
                  <a:lin ang="5400000" scaled="0"/>
                </a:gradFill>
              </a:rPr>
              <a:t>Northwind</a:t>
            </a:r>
            <a:endParaRPr lang="en-IN" sz="2400" dirty="0" err="1" smtClean="0">
              <a:gradFill>
                <a:gsLst>
                  <a:gs pos="2917">
                    <a:schemeClr val="tx1"/>
                  </a:gs>
                  <a:gs pos="30000">
                    <a:schemeClr val="tx1"/>
                  </a:gs>
                </a:gsLst>
                <a:lin ang="5400000" scaled="0"/>
              </a:gradFill>
            </a:endParaRPr>
          </a:p>
        </p:txBody>
      </p:sp>
      <p:sp>
        <p:nvSpPr>
          <p:cNvPr id="22" name="Rounded Rectangle 21"/>
          <p:cNvSpPr/>
          <p:nvPr/>
        </p:nvSpPr>
        <p:spPr bwMode="auto">
          <a:xfrm>
            <a:off x="7616827" y="2142218"/>
            <a:ext cx="281766" cy="59758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24" name="Rounded Rectangle 23"/>
          <p:cNvSpPr/>
          <p:nvPr/>
        </p:nvSpPr>
        <p:spPr bwMode="auto">
          <a:xfrm>
            <a:off x="6248852" y="2142217"/>
            <a:ext cx="281766" cy="59758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9032793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7" descr="blue sphere 4 copy"/>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GlowEdges trans="85000"/>
                    </a14:imgEffect>
                  </a14:imgLayer>
                </a14:imgProps>
              </a:ext>
            </a:extLst>
          </a:blip>
          <a:srcRect/>
          <a:stretch>
            <a:fillRect/>
          </a:stretch>
        </p:blipFill>
        <p:spPr bwMode="auto">
          <a:xfrm>
            <a:off x="2704734" y="394856"/>
            <a:ext cx="10096865" cy="5841821"/>
          </a:xfrm>
          <a:prstGeom prst="rect">
            <a:avLst/>
          </a:prstGeom>
          <a:noFill/>
        </p:spPr>
      </p:pic>
      <p:sp>
        <p:nvSpPr>
          <p:cNvPr id="12" name="Rounded Rectangle 11"/>
          <p:cNvSpPr/>
          <p:nvPr/>
        </p:nvSpPr>
        <p:spPr bwMode="auto">
          <a:xfrm>
            <a:off x="3221179" y="1474154"/>
            <a:ext cx="5122718" cy="389794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Multitenant Site-to-Site</a:t>
            </a:r>
            <a:endParaRPr lang="en-US" dirty="0"/>
          </a:p>
        </p:txBody>
      </p:sp>
      <p:sp>
        <p:nvSpPr>
          <p:cNvPr id="16" name="Rounded Rectangle 15"/>
          <p:cNvSpPr/>
          <p:nvPr/>
        </p:nvSpPr>
        <p:spPr bwMode="auto">
          <a:xfrm>
            <a:off x="3486371" y="1818410"/>
            <a:ext cx="2473489" cy="304453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Default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5" name="TextBox 24"/>
          <p:cNvSpPr txBox="1"/>
          <p:nvPr/>
        </p:nvSpPr>
        <p:spPr>
          <a:xfrm>
            <a:off x="5380003" y="4887734"/>
            <a:ext cx="805069" cy="430887"/>
          </a:xfrm>
          <a:prstGeom prst="rect">
            <a:avLst/>
          </a:prstGeom>
          <a:noFill/>
        </p:spPr>
        <p:txBody>
          <a:bodyPr wrap="square" lIns="0" tIns="0" rIns="0" bIns="0" rtlCol="0">
            <a:spAutoFit/>
          </a:bodyPr>
          <a:lstStyle/>
          <a:p>
            <a:pPr algn="ctr"/>
            <a:r>
              <a:rPr lang="en-US" sz="2800" dirty="0" smtClean="0">
                <a:solidFill>
                  <a:schemeClr val="bg1"/>
                </a:solidFill>
                <a:latin typeface="Segoe UI Light" pitchFamily="34" charset="0"/>
              </a:rPr>
              <a:t>VM</a:t>
            </a:r>
          </a:p>
        </p:txBody>
      </p:sp>
      <p:pic>
        <p:nvPicPr>
          <p:cNvPr id="28" name="Picture 27" descr="dome.png"/>
          <p:cNvPicPr>
            <a:picLocks noChangeAspect="1"/>
          </p:cNvPicPr>
          <p:nvPr/>
        </p:nvPicPr>
        <p:blipFill>
          <a:blip r:embed="rId4" cstate="print">
            <a:duotone>
              <a:prstClr val="black"/>
              <a:srgbClr val="FF0000">
                <a:tint val="45000"/>
                <a:satMod val="400000"/>
              </a:srgbClr>
            </a:duotone>
          </a:blip>
          <a:stretch>
            <a:fillRect/>
          </a:stretch>
        </p:blipFill>
        <p:spPr>
          <a:xfrm>
            <a:off x="717399" y="1970025"/>
            <a:ext cx="1475846" cy="831148"/>
          </a:xfrm>
          <a:prstGeom prst="rect">
            <a:avLst/>
          </a:prstGeom>
        </p:spPr>
      </p:pic>
      <p:grpSp>
        <p:nvGrpSpPr>
          <p:cNvPr id="29" name="Group 28"/>
          <p:cNvGrpSpPr/>
          <p:nvPr/>
        </p:nvGrpSpPr>
        <p:grpSpPr>
          <a:xfrm>
            <a:off x="717399" y="3061004"/>
            <a:ext cx="1463773" cy="824349"/>
            <a:chOff x="335924" y="3465433"/>
            <a:chExt cx="1493514" cy="841098"/>
          </a:xfrm>
        </p:grpSpPr>
        <p:pic>
          <p:nvPicPr>
            <p:cNvPr id="30" name="Picture 29" descr="dome.png"/>
            <p:cNvPicPr>
              <a:picLocks noChangeAspect="1"/>
            </p:cNvPicPr>
            <p:nvPr/>
          </p:nvPicPr>
          <p:blipFill>
            <a:blip r:embed="rId4" cstate="print">
              <a:duotone>
                <a:prstClr val="black"/>
                <a:schemeClr val="accent1">
                  <a:tint val="45000"/>
                  <a:satMod val="400000"/>
                </a:schemeClr>
              </a:duotone>
            </a:blip>
            <a:stretch>
              <a:fillRect/>
            </a:stretch>
          </p:blipFill>
          <p:spPr>
            <a:xfrm>
              <a:off x="335924" y="3465433"/>
              <a:ext cx="1493514" cy="841098"/>
            </a:xfrm>
            <a:prstGeom prst="rect">
              <a:avLst/>
            </a:prstGeom>
          </p:spPr>
        </p:pic>
        <p:sp>
          <p:nvSpPr>
            <p:cNvPr id="31" name="TextBox 30"/>
            <p:cNvSpPr txBox="1"/>
            <p:nvPr/>
          </p:nvSpPr>
          <p:spPr>
            <a:xfrm>
              <a:off x="415172" y="3677437"/>
              <a:ext cx="1341114" cy="440890"/>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 Site1</a:t>
              </a:r>
              <a:endParaRPr lang="en-US" sz="1029" b="1" dirty="0">
                <a:gradFill>
                  <a:gsLst>
                    <a:gs pos="2917">
                      <a:schemeClr val="tx1"/>
                    </a:gs>
                    <a:gs pos="30000">
                      <a:schemeClr val="tx1"/>
                    </a:gs>
                  </a:gsLst>
                  <a:lin ang="5400000" scaled="0"/>
                </a:gradFill>
              </a:endParaRPr>
            </a:p>
          </p:txBody>
        </p:sp>
      </p:grpSp>
      <p:grpSp>
        <p:nvGrpSpPr>
          <p:cNvPr id="33" name="Group 32"/>
          <p:cNvGrpSpPr/>
          <p:nvPr/>
        </p:nvGrpSpPr>
        <p:grpSpPr>
          <a:xfrm>
            <a:off x="719404" y="4193343"/>
            <a:ext cx="1463773" cy="824349"/>
            <a:chOff x="302791" y="4558738"/>
            <a:chExt cx="1493514" cy="841098"/>
          </a:xfrm>
        </p:grpSpPr>
        <p:pic>
          <p:nvPicPr>
            <p:cNvPr id="34" name="Picture 33" descr="dome.png"/>
            <p:cNvPicPr>
              <a:picLocks noChangeAspect="1"/>
            </p:cNvPicPr>
            <p:nvPr/>
          </p:nvPicPr>
          <p:blipFill>
            <a:blip r:embed="rId4" cstate="print">
              <a:duotone>
                <a:prstClr val="black"/>
                <a:schemeClr val="accent1">
                  <a:tint val="45000"/>
                  <a:satMod val="400000"/>
                </a:schemeClr>
              </a:duotone>
            </a:blip>
            <a:stretch>
              <a:fillRect/>
            </a:stretch>
          </p:blipFill>
          <p:spPr>
            <a:xfrm>
              <a:off x="302791" y="4558738"/>
              <a:ext cx="1493514" cy="841098"/>
            </a:xfrm>
            <a:prstGeom prst="rect">
              <a:avLst/>
            </a:prstGeom>
          </p:spPr>
        </p:pic>
        <p:sp>
          <p:nvSpPr>
            <p:cNvPr id="35" name="TextBox 34"/>
            <p:cNvSpPr txBox="1"/>
            <p:nvPr/>
          </p:nvSpPr>
          <p:spPr>
            <a:xfrm>
              <a:off x="382039" y="4770742"/>
              <a:ext cx="1341114" cy="440890"/>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 Site2</a:t>
              </a:r>
              <a:endParaRPr lang="en-US" sz="1029" b="1" dirty="0">
                <a:gradFill>
                  <a:gsLst>
                    <a:gs pos="2917">
                      <a:schemeClr val="tx1"/>
                    </a:gs>
                    <a:gs pos="30000">
                      <a:schemeClr val="tx1"/>
                    </a:gs>
                  </a:gsLst>
                  <a:lin ang="5400000" scaled="0"/>
                </a:gradFill>
              </a:endParaRPr>
            </a:p>
          </p:txBody>
        </p:sp>
      </p:grpSp>
      <p:sp>
        <p:nvSpPr>
          <p:cNvPr id="37" name="TextBox 36"/>
          <p:cNvSpPr txBox="1"/>
          <p:nvPr/>
        </p:nvSpPr>
        <p:spPr>
          <a:xfrm>
            <a:off x="789094" y="2142218"/>
            <a:ext cx="1368304" cy="432110"/>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Northwind</a:t>
            </a:r>
            <a:endParaRPr lang="en-US" sz="1029" b="1" dirty="0">
              <a:gradFill>
                <a:gsLst>
                  <a:gs pos="2917">
                    <a:schemeClr val="tx1"/>
                  </a:gs>
                  <a:gs pos="30000">
                    <a:schemeClr val="tx1"/>
                  </a:gs>
                </a:gsLst>
                <a:lin ang="5400000" scaled="0"/>
              </a:gradFill>
            </a:endParaRPr>
          </a:p>
        </p:txBody>
      </p:sp>
      <p:grpSp>
        <p:nvGrpSpPr>
          <p:cNvPr id="48" name="Group 47"/>
          <p:cNvGrpSpPr/>
          <p:nvPr/>
        </p:nvGrpSpPr>
        <p:grpSpPr>
          <a:xfrm>
            <a:off x="6259392" y="1818410"/>
            <a:ext cx="4790674" cy="1392382"/>
            <a:chOff x="6259392" y="1818410"/>
            <a:chExt cx="4790674" cy="1392382"/>
          </a:xfrm>
        </p:grpSpPr>
        <p:sp>
          <p:nvSpPr>
            <p:cNvPr id="18" name="Rounded Rectangle 17"/>
            <p:cNvSpPr/>
            <p:nvPr/>
          </p:nvSpPr>
          <p:spPr bwMode="auto">
            <a:xfrm>
              <a:off x="6259392" y="1818410"/>
              <a:ext cx="1628661" cy="139238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Northwind</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8" name="Freeform 9"/>
            <p:cNvSpPr>
              <a:spLocks/>
            </p:cNvSpPr>
            <p:nvPr/>
          </p:nvSpPr>
          <p:spPr bwMode="auto">
            <a:xfrm>
              <a:off x="8974219" y="1858748"/>
              <a:ext cx="2075847" cy="1311705"/>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2"/>
            </a:lnRef>
            <a:fillRef idx="3">
              <a:schemeClr val="accent2"/>
            </a:fillRef>
            <a:effectRef idx="2">
              <a:schemeClr val="accent2"/>
            </a:effectRef>
            <a:fontRef idx="minor">
              <a:schemeClr val="lt1"/>
            </a:fontRef>
          </p:style>
          <p:txBody>
            <a:bodyPr vert="horz" wrap="square" lIns="89619" tIns="44810" rIns="89619" bIns="44810" numCol="1" anchor="ctr" anchorCtr="0" compatLnSpc="1">
              <a:prstTxWarp prst="textNoShape">
                <a:avLst/>
              </a:prstTxWarp>
            </a:bodyPr>
            <a:lstStyle/>
            <a:p>
              <a:pPr algn="ctr"/>
              <a:r>
                <a:rPr lang="en-US" sz="1764" dirty="0" err="1" smtClean="0"/>
                <a:t>Northwind</a:t>
              </a:r>
              <a:endParaRPr lang="en-US" sz="1764" dirty="0"/>
            </a:p>
            <a:p>
              <a:pPr algn="ctr"/>
              <a:r>
                <a:rPr lang="en-US" sz="1764" dirty="0" smtClean="0"/>
                <a:t>VM Network</a:t>
              </a:r>
              <a:endParaRPr lang="en-US" sz="1764" dirty="0"/>
            </a:p>
          </p:txBody>
        </p:sp>
        <p:sp>
          <p:nvSpPr>
            <p:cNvPr id="47" name="Left-Right Arrow 46"/>
            <p:cNvSpPr/>
            <p:nvPr/>
          </p:nvSpPr>
          <p:spPr bwMode="auto">
            <a:xfrm>
              <a:off x="7864212" y="2259300"/>
              <a:ext cx="1315174" cy="36341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9" name="TextBox 48"/>
          <p:cNvSpPr txBox="1"/>
          <p:nvPr/>
        </p:nvSpPr>
        <p:spPr>
          <a:xfrm>
            <a:off x="822934" y="5845476"/>
            <a:ext cx="10227132"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Step 3: </a:t>
            </a:r>
            <a:r>
              <a:rPr lang="en-US" sz="2400" dirty="0" err="1" smtClean="0">
                <a:gradFill>
                  <a:gsLst>
                    <a:gs pos="2917">
                      <a:schemeClr val="tx1"/>
                    </a:gs>
                    <a:gs pos="30000">
                      <a:schemeClr val="tx1"/>
                    </a:gs>
                  </a:gsLst>
                  <a:lin ang="5400000" scaled="0"/>
                </a:gradFill>
              </a:rPr>
              <a:t>Northwind</a:t>
            </a:r>
            <a:r>
              <a:rPr lang="en-US" sz="2400" dirty="0" smtClean="0">
                <a:gradFill>
                  <a:gsLst>
                    <a:gs pos="2917">
                      <a:schemeClr val="tx1"/>
                    </a:gs>
                    <a:gs pos="30000">
                      <a:schemeClr val="tx1"/>
                    </a:gs>
                  </a:gsLst>
                  <a:lin ang="5400000" scaled="0"/>
                </a:gradFill>
              </a:rPr>
              <a:t> initiates a connection and is authenticated by Machine Certificate, PSK, or EAP </a:t>
            </a:r>
            <a:endParaRPr lang="en-IN" sz="2400" dirty="0" err="1" smtClean="0">
              <a:gradFill>
                <a:gsLst>
                  <a:gs pos="2917">
                    <a:schemeClr val="tx1"/>
                  </a:gs>
                  <a:gs pos="30000">
                    <a:schemeClr val="tx1"/>
                  </a:gs>
                </a:gsLst>
                <a:lin ang="5400000" scaled="0"/>
              </a:gradFill>
            </a:endParaRPr>
          </a:p>
        </p:txBody>
      </p:sp>
      <p:sp>
        <p:nvSpPr>
          <p:cNvPr id="22" name="Rounded Rectangle 21"/>
          <p:cNvSpPr/>
          <p:nvPr/>
        </p:nvSpPr>
        <p:spPr bwMode="auto">
          <a:xfrm>
            <a:off x="7616827" y="2142218"/>
            <a:ext cx="281766" cy="59758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24" name="Rounded Rectangle 23"/>
          <p:cNvSpPr/>
          <p:nvPr/>
        </p:nvSpPr>
        <p:spPr bwMode="auto">
          <a:xfrm>
            <a:off x="6248852" y="2142217"/>
            <a:ext cx="281766" cy="59758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3" name="Can 2"/>
          <p:cNvSpPr/>
          <p:nvPr/>
        </p:nvSpPr>
        <p:spPr bwMode="auto">
          <a:xfrm rot="5400000">
            <a:off x="2644049" y="1542360"/>
            <a:ext cx="407624" cy="1751682"/>
          </a:xfrm>
          <a:prstGeom prst="ca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chemeClr val="bg1"/>
                </a:solidFill>
                <a:ea typeface="Segoe UI" pitchFamily="34" charset="0"/>
                <a:cs typeface="Segoe UI" pitchFamily="34" charset="0"/>
              </a:rPr>
              <a:t>S2S Tunnel</a:t>
            </a:r>
            <a:endParaRPr lang="en-US" sz="1600" dirty="0" smtClean="0">
              <a:solidFill>
                <a:schemeClr val="bg1"/>
              </a:solidFill>
              <a:ea typeface="Segoe UI" pitchFamily="34" charset="0"/>
              <a:cs typeface="Segoe UI" pitchFamily="34" charset="0"/>
            </a:endParaRPr>
          </a:p>
        </p:txBody>
      </p:sp>
    </p:spTree>
    <p:extLst>
      <p:ext uri="{BB962C8B-B14F-4D97-AF65-F5344CB8AC3E}">
        <p14:creationId xmlns:p14="http://schemas.microsoft.com/office/powerpoint/2010/main" val="67987375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7" descr="blue sphere 4 copy"/>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GlowEdges trans="85000"/>
                    </a14:imgEffect>
                  </a14:imgLayer>
                </a14:imgProps>
              </a:ext>
            </a:extLst>
          </a:blip>
          <a:srcRect/>
          <a:stretch>
            <a:fillRect/>
          </a:stretch>
        </p:blipFill>
        <p:spPr bwMode="auto">
          <a:xfrm>
            <a:off x="2704734" y="394856"/>
            <a:ext cx="10096865" cy="5841821"/>
          </a:xfrm>
          <a:prstGeom prst="rect">
            <a:avLst/>
          </a:prstGeom>
          <a:noFill/>
        </p:spPr>
      </p:pic>
      <p:sp>
        <p:nvSpPr>
          <p:cNvPr id="12" name="Rounded Rectangle 11"/>
          <p:cNvSpPr/>
          <p:nvPr/>
        </p:nvSpPr>
        <p:spPr bwMode="auto">
          <a:xfrm>
            <a:off x="3221179" y="1474154"/>
            <a:ext cx="5122718" cy="389794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Multitenant Site-to-Site</a:t>
            </a:r>
            <a:endParaRPr lang="en-US" dirty="0"/>
          </a:p>
        </p:txBody>
      </p:sp>
      <p:sp>
        <p:nvSpPr>
          <p:cNvPr id="16" name="Rounded Rectangle 15"/>
          <p:cNvSpPr/>
          <p:nvPr/>
        </p:nvSpPr>
        <p:spPr bwMode="auto">
          <a:xfrm>
            <a:off x="3486371" y="1818410"/>
            <a:ext cx="2473489" cy="304453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Default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5" name="TextBox 24"/>
          <p:cNvSpPr txBox="1"/>
          <p:nvPr/>
        </p:nvSpPr>
        <p:spPr>
          <a:xfrm>
            <a:off x="5380003" y="4887734"/>
            <a:ext cx="805069" cy="430887"/>
          </a:xfrm>
          <a:prstGeom prst="rect">
            <a:avLst/>
          </a:prstGeom>
          <a:noFill/>
        </p:spPr>
        <p:txBody>
          <a:bodyPr wrap="square" lIns="0" tIns="0" rIns="0" bIns="0" rtlCol="0">
            <a:spAutoFit/>
          </a:bodyPr>
          <a:lstStyle/>
          <a:p>
            <a:pPr algn="ctr"/>
            <a:r>
              <a:rPr lang="en-US" sz="2800" dirty="0" smtClean="0">
                <a:solidFill>
                  <a:schemeClr val="bg1"/>
                </a:solidFill>
                <a:latin typeface="Segoe UI Light" pitchFamily="34" charset="0"/>
              </a:rPr>
              <a:t>VM</a:t>
            </a:r>
          </a:p>
        </p:txBody>
      </p:sp>
      <p:pic>
        <p:nvPicPr>
          <p:cNvPr id="28" name="Picture 27" descr="dome.png"/>
          <p:cNvPicPr>
            <a:picLocks noChangeAspect="1"/>
          </p:cNvPicPr>
          <p:nvPr/>
        </p:nvPicPr>
        <p:blipFill>
          <a:blip r:embed="rId4" cstate="print">
            <a:duotone>
              <a:prstClr val="black"/>
              <a:srgbClr val="FF0000">
                <a:tint val="45000"/>
                <a:satMod val="400000"/>
              </a:srgbClr>
            </a:duotone>
          </a:blip>
          <a:stretch>
            <a:fillRect/>
          </a:stretch>
        </p:blipFill>
        <p:spPr>
          <a:xfrm>
            <a:off x="717399" y="1970025"/>
            <a:ext cx="1475846" cy="831148"/>
          </a:xfrm>
          <a:prstGeom prst="rect">
            <a:avLst/>
          </a:prstGeom>
        </p:spPr>
      </p:pic>
      <p:grpSp>
        <p:nvGrpSpPr>
          <p:cNvPr id="29" name="Group 28"/>
          <p:cNvGrpSpPr/>
          <p:nvPr/>
        </p:nvGrpSpPr>
        <p:grpSpPr>
          <a:xfrm>
            <a:off x="717399" y="3061004"/>
            <a:ext cx="1463773" cy="824349"/>
            <a:chOff x="335924" y="3465433"/>
            <a:chExt cx="1493514" cy="841098"/>
          </a:xfrm>
        </p:grpSpPr>
        <p:pic>
          <p:nvPicPr>
            <p:cNvPr id="30" name="Picture 29" descr="dome.png"/>
            <p:cNvPicPr>
              <a:picLocks noChangeAspect="1"/>
            </p:cNvPicPr>
            <p:nvPr/>
          </p:nvPicPr>
          <p:blipFill>
            <a:blip r:embed="rId4" cstate="print">
              <a:duotone>
                <a:prstClr val="black"/>
                <a:schemeClr val="accent1">
                  <a:tint val="45000"/>
                  <a:satMod val="400000"/>
                </a:schemeClr>
              </a:duotone>
            </a:blip>
            <a:stretch>
              <a:fillRect/>
            </a:stretch>
          </p:blipFill>
          <p:spPr>
            <a:xfrm>
              <a:off x="335924" y="3465433"/>
              <a:ext cx="1493514" cy="841098"/>
            </a:xfrm>
            <a:prstGeom prst="rect">
              <a:avLst/>
            </a:prstGeom>
          </p:spPr>
        </p:pic>
        <p:sp>
          <p:nvSpPr>
            <p:cNvPr id="31" name="TextBox 30"/>
            <p:cNvSpPr txBox="1"/>
            <p:nvPr/>
          </p:nvSpPr>
          <p:spPr>
            <a:xfrm>
              <a:off x="415172" y="3677437"/>
              <a:ext cx="1341114" cy="440890"/>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 Site1</a:t>
              </a:r>
              <a:endParaRPr lang="en-US" sz="1029" b="1" dirty="0">
                <a:gradFill>
                  <a:gsLst>
                    <a:gs pos="2917">
                      <a:schemeClr val="tx1"/>
                    </a:gs>
                    <a:gs pos="30000">
                      <a:schemeClr val="tx1"/>
                    </a:gs>
                  </a:gsLst>
                  <a:lin ang="5400000" scaled="0"/>
                </a:gradFill>
              </a:endParaRPr>
            </a:p>
          </p:txBody>
        </p:sp>
      </p:grpSp>
      <p:grpSp>
        <p:nvGrpSpPr>
          <p:cNvPr id="33" name="Group 32"/>
          <p:cNvGrpSpPr/>
          <p:nvPr/>
        </p:nvGrpSpPr>
        <p:grpSpPr>
          <a:xfrm>
            <a:off x="719404" y="4193343"/>
            <a:ext cx="1463773" cy="824349"/>
            <a:chOff x="302791" y="4558738"/>
            <a:chExt cx="1493514" cy="841098"/>
          </a:xfrm>
        </p:grpSpPr>
        <p:pic>
          <p:nvPicPr>
            <p:cNvPr id="34" name="Picture 33" descr="dome.png"/>
            <p:cNvPicPr>
              <a:picLocks noChangeAspect="1"/>
            </p:cNvPicPr>
            <p:nvPr/>
          </p:nvPicPr>
          <p:blipFill>
            <a:blip r:embed="rId4" cstate="print">
              <a:duotone>
                <a:prstClr val="black"/>
                <a:schemeClr val="accent1">
                  <a:tint val="45000"/>
                  <a:satMod val="400000"/>
                </a:schemeClr>
              </a:duotone>
            </a:blip>
            <a:stretch>
              <a:fillRect/>
            </a:stretch>
          </p:blipFill>
          <p:spPr>
            <a:xfrm>
              <a:off x="302791" y="4558738"/>
              <a:ext cx="1493514" cy="841098"/>
            </a:xfrm>
            <a:prstGeom prst="rect">
              <a:avLst/>
            </a:prstGeom>
          </p:spPr>
        </p:pic>
        <p:sp>
          <p:nvSpPr>
            <p:cNvPr id="35" name="TextBox 34"/>
            <p:cNvSpPr txBox="1"/>
            <p:nvPr/>
          </p:nvSpPr>
          <p:spPr>
            <a:xfrm>
              <a:off x="382039" y="4770742"/>
              <a:ext cx="1341114" cy="440890"/>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 Site2</a:t>
              </a:r>
              <a:endParaRPr lang="en-US" sz="1029" b="1" dirty="0">
                <a:gradFill>
                  <a:gsLst>
                    <a:gs pos="2917">
                      <a:schemeClr val="tx1"/>
                    </a:gs>
                    <a:gs pos="30000">
                      <a:schemeClr val="tx1"/>
                    </a:gs>
                  </a:gsLst>
                  <a:lin ang="5400000" scaled="0"/>
                </a:gradFill>
              </a:endParaRPr>
            </a:p>
          </p:txBody>
        </p:sp>
      </p:grpSp>
      <p:sp>
        <p:nvSpPr>
          <p:cNvPr id="37" name="TextBox 36"/>
          <p:cNvSpPr txBox="1"/>
          <p:nvPr/>
        </p:nvSpPr>
        <p:spPr>
          <a:xfrm>
            <a:off x="789094" y="2142218"/>
            <a:ext cx="1368304" cy="432110"/>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Northwind</a:t>
            </a:r>
            <a:endParaRPr lang="en-US" sz="1029" b="1" dirty="0">
              <a:gradFill>
                <a:gsLst>
                  <a:gs pos="2917">
                    <a:schemeClr val="tx1"/>
                  </a:gs>
                  <a:gs pos="30000">
                    <a:schemeClr val="tx1"/>
                  </a:gs>
                </a:gsLst>
                <a:lin ang="5400000" scaled="0"/>
              </a:gradFill>
            </a:endParaRPr>
          </a:p>
        </p:txBody>
      </p:sp>
      <p:grpSp>
        <p:nvGrpSpPr>
          <p:cNvPr id="48" name="Group 47"/>
          <p:cNvGrpSpPr/>
          <p:nvPr/>
        </p:nvGrpSpPr>
        <p:grpSpPr>
          <a:xfrm>
            <a:off x="6259392" y="1818410"/>
            <a:ext cx="4790674" cy="1392382"/>
            <a:chOff x="6259392" y="1818410"/>
            <a:chExt cx="4790674" cy="1392382"/>
          </a:xfrm>
        </p:grpSpPr>
        <p:sp>
          <p:nvSpPr>
            <p:cNvPr id="18" name="Rounded Rectangle 17"/>
            <p:cNvSpPr/>
            <p:nvPr/>
          </p:nvSpPr>
          <p:spPr bwMode="auto">
            <a:xfrm>
              <a:off x="6259392" y="1818410"/>
              <a:ext cx="1628661" cy="139238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Northwind</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8" name="Freeform 9"/>
            <p:cNvSpPr>
              <a:spLocks/>
            </p:cNvSpPr>
            <p:nvPr/>
          </p:nvSpPr>
          <p:spPr bwMode="auto">
            <a:xfrm>
              <a:off x="8974219" y="1858748"/>
              <a:ext cx="2075847" cy="1311705"/>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2"/>
            </a:lnRef>
            <a:fillRef idx="3">
              <a:schemeClr val="accent2"/>
            </a:fillRef>
            <a:effectRef idx="2">
              <a:schemeClr val="accent2"/>
            </a:effectRef>
            <a:fontRef idx="minor">
              <a:schemeClr val="lt1"/>
            </a:fontRef>
          </p:style>
          <p:txBody>
            <a:bodyPr vert="horz" wrap="square" lIns="89619" tIns="44810" rIns="89619" bIns="44810" numCol="1" anchor="ctr" anchorCtr="0" compatLnSpc="1">
              <a:prstTxWarp prst="textNoShape">
                <a:avLst/>
              </a:prstTxWarp>
            </a:bodyPr>
            <a:lstStyle/>
            <a:p>
              <a:pPr algn="ctr"/>
              <a:r>
                <a:rPr lang="en-US" sz="1764" dirty="0" err="1" smtClean="0"/>
                <a:t>Northwind</a:t>
              </a:r>
              <a:endParaRPr lang="en-US" sz="1764" dirty="0"/>
            </a:p>
            <a:p>
              <a:pPr algn="ctr"/>
              <a:r>
                <a:rPr lang="en-US" sz="1764" dirty="0" smtClean="0"/>
                <a:t>VM Network</a:t>
              </a:r>
              <a:endParaRPr lang="en-US" sz="1764" dirty="0"/>
            </a:p>
          </p:txBody>
        </p:sp>
        <p:sp>
          <p:nvSpPr>
            <p:cNvPr id="47" name="Left-Right Arrow 46"/>
            <p:cNvSpPr/>
            <p:nvPr/>
          </p:nvSpPr>
          <p:spPr bwMode="auto">
            <a:xfrm>
              <a:off x="7864212" y="2259300"/>
              <a:ext cx="1315174" cy="36341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9" name="TextBox 48"/>
          <p:cNvSpPr txBox="1"/>
          <p:nvPr/>
        </p:nvSpPr>
        <p:spPr>
          <a:xfrm>
            <a:off x="822934" y="5845476"/>
            <a:ext cx="10227132"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Step </a:t>
            </a:r>
            <a:r>
              <a:rPr lang="en-US" sz="2400" dirty="0">
                <a:gradFill>
                  <a:gsLst>
                    <a:gs pos="2917">
                      <a:schemeClr val="tx1"/>
                    </a:gs>
                    <a:gs pos="30000">
                      <a:schemeClr val="tx1"/>
                    </a:gs>
                  </a:gsLst>
                  <a:lin ang="5400000" scaled="0"/>
                </a:gradFill>
              </a:rPr>
              <a:t>4</a:t>
            </a:r>
            <a:r>
              <a:rPr lang="en-US" sz="2400" dirty="0" smtClean="0">
                <a:gradFill>
                  <a:gsLst>
                    <a:gs pos="2917">
                      <a:schemeClr val="tx1"/>
                    </a:gs>
                    <a:gs pos="30000">
                      <a:schemeClr val="tx1"/>
                    </a:gs>
                  </a:gsLst>
                  <a:lin ang="5400000" scaled="0"/>
                </a:gradFill>
              </a:rPr>
              <a:t>: Authentication credentials are used to map </a:t>
            </a:r>
            <a:r>
              <a:rPr lang="en-US" sz="2400" dirty="0" err="1" smtClean="0">
                <a:gradFill>
                  <a:gsLst>
                    <a:gs pos="2917">
                      <a:schemeClr val="tx1"/>
                    </a:gs>
                    <a:gs pos="30000">
                      <a:schemeClr val="tx1"/>
                    </a:gs>
                  </a:gsLst>
                  <a:lin ang="5400000" scaled="0"/>
                </a:gradFill>
              </a:rPr>
              <a:t>Northwind</a:t>
            </a:r>
            <a:r>
              <a:rPr lang="en-US" sz="2400" dirty="0" smtClean="0">
                <a:gradFill>
                  <a:gsLst>
                    <a:gs pos="2917">
                      <a:schemeClr val="tx1"/>
                    </a:gs>
                    <a:gs pos="30000">
                      <a:schemeClr val="tx1"/>
                    </a:gs>
                  </a:gsLst>
                  <a:lin ang="5400000" scaled="0"/>
                </a:gradFill>
              </a:rPr>
              <a:t> to its compartment</a:t>
            </a:r>
            <a:endParaRPr lang="en-IN" sz="2400" dirty="0" err="1" smtClean="0">
              <a:gradFill>
                <a:gsLst>
                  <a:gs pos="2917">
                    <a:schemeClr val="tx1"/>
                  </a:gs>
                  <a:gs pos="30000">
                    <a:schemeClr val="tx1"/>
                  </a:gs>
                </a:gsLst>
                <a:lin ang="5400000" scaled="0"/>
              </a:gradFill>
            </a:endParaRPr>
          </a:p>
        </p:txBody>
      </p:sp>
      <p:sp>
        <p:nvSpPr>
          <p:cNvPr id="22" name="Rounded Rectangle 21"/>
          <p:cNvSpPr/>
          <p:nvPr/>
        </p:nvSpPr>
        <p:spPr bwMode="auto">
          <a:xfrm>
            <a:off x="7616827" y="2142218"/>
            <a:ext cx="281766" cy="59758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24" name="Rounded Rectangle 23"/>
          <p:cNvSpPr/>
          <p:nvPr/>
        </p:nvSpPr>
        <p:spPr bwMode="auto">
          <a:xfrm>
            <a:off x="6248852" y="2142217"/>
            <a:ext cx="281766" cy="59758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3" name="Can 2"/>
          <p:cNvSpPr/>
          <p:nvPr/>
        </p:nvSpPr>
        <p:spPr bwMode="auto">
          <a:xfrm rot="5400000">
            <a:off x="3874734" y="311675"/>
            <a:ext cx="407624" cy="4213052"/>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chemeClr val="bg1"/>
                </a:solidFill>
                <a:ea typeface="Segoe UI" pitchFamily="34" charset="0"/>
                <a:cs typeface="Segoe UI" pitchFamily="34" charset="0"/>
              </a:rPr>
              <a:t>S2S Tunnel</a:t>
            </a:r>
            <a:endParaRPr lang="en-US" sz="1600" dirty="0" smtClean="0">
              <a:solidFill>
                <a:schemeClr val="bg1"/>
              </a:solidFill>
              <a:ea typeface="Segoe UI" pitchFamily="34" charset="0"/>
              <a:cs typeface="Segoe UI" pitchFamily="34" charset="0"/>
            </a:endParaRPr>
          </a:p>
        </p:txBody>
      </p:sp>
    </p:spTree>
    <p:extLst>
      <p:ext uri="{BB962C8B-B14F-4D97-AF65-F5344CB8AC3E}">
        <p14:creationId xmlns:p14="http://schemas.microsoft.com/office/powerpoint/2010/main" val="59026934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7" descr="blue sphere 4 copy"/>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GlowEdges trans="85000"/>
                    </a14:imgEffect>
                  </a14:imgLayer>
                </a14:imgProps>
              </a:ext>
            </a:extLst>
          </a:blip>
          <a:srcRect/>
          <a:stretch>
            <a:fillRect/>
          </a:stretch>
        </p:blipFill>
        <p:spPr bwMode="auto">
          <a:xfrm>
            <a:off x="2704734" y="394856"/>
            <a:ext cx="10096865" cy="5841821"/>
          </a:xfrm>
          <a:prstGeom prst="rect">
            <a:avLst/>
          </a:prstGeom>
          <a:noFill/>
        </p:spPr>
      </p:pic>
      <p:sp>
        <p:nvSpPr>
          <p:cNvPr id="12" name="Rounded Rectangle 11"/>
          <p:cNvSpPr/>
          <p:nvPr/>
        </p:nvSpPr>
        <p:spPr bwMode="auto">
          <a:xfrm>
            <a:off x="3221179" y="1474154"/>
            <a:ext cx="5122718" cy="389794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Multitenant Site-to-Site</a:t>
            </a:r>
            <a:endParaRPr lang="en-US" dirty="0"/>
          </a:p>
        </p:txBody>
      </p:sp>
      <p:sp>
        <p:nvSpPr>
          <p:cNvPr id="16" name="Rounded Rectangle 15"/>
          <p:cNvSpPr/>
          <p:nvPr/>
        </p:nvSpPr>
        <p:spPr bwMode="auto">
          <a:xfrm>
            <a:off x="3486371" y="1818410"/>
            <a:ext cx="2473489" cy="304453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Default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5" name="TextBox 24"/>
          <p:cNvSpPr txBox="1"/>
          <p:nvPr/>
        </p:nvSpPr>
        <p:spPr>
          <a:xfrm>
            <a:off x="5380003" y="4887734"/>
            <a:ext cx="805069" cy="430887"/>
          </a:xfrm>
          <a:prstGeom prst="rect">
            <a:avLst/>
          </a:prstGeom>
          <a:noFill/>
        </p:spPr>
        <p:txBody>
          <a:bodyPr wrap="square" lIns="0" tIns="0" rIns="0" bIns="0" rtlCol="0">
            <a:spAutoFit/>
          </a:bodyPr>
          <a:lstStyle/>
          <a:p>
            <a:pPr algn="ctr"/>
            <a:r>
              <a:rPr lang="en-US" sz="2800" dirty="0" smtClean="0">
                <a:solidFill>
                  <a:schemeClr val="bg1"/>
                </a:solidFill>
                <a:latin typeface="Segoe UI Light" pitchFamily="34" charset="0"/>
              </a:rPr>
              <a:t>VM</a:t>
            </a:r>
          </a:p>
        </p:txBody>
      </p:sp>
      <p:pic>
        <p:nvPicPr>
          <p:cNvPr id="28" name="Picture 27" descr="dome.png"/>
          <p:cNvPicPr>
            <a:picLocks noChangeAspect="1"/>
          </p:cNvPicPr>
          <p:nvPr/>
        </p:nvPicPr>
        <p:blipFill>
          <a:blip r:embed="rId4" cstate="print">
            <a:duotone>
              <a:prstClr val="black"/>
              <a:srgbClr val="FF0000">
                <a:tint val="45000"/>
                <a:satMod val="400000"/>
              </a:srgbClr>
            </a:duotone>
          </a:blip>
          <a:stretch>
            <a:fillRect/>
          </a:stretch>
        </p:blipFill>
        <p:spPr>
          <a:xfrm>
            <a:off x="717399" y="1970025"/>
            <a:ext cx="1475846" cy="831148"/>
          </a:xfrm>
          <a:prstGeom prst="rect">
            <a:avLst/>
          </a:prstGeom>
        </p:spPr>
      </p:pic>
      <p:grpSp>
        <p:nvGrpSpPr>
          <p:cNvPr id="29" name="Group 28"/>
          <p:cNvGrpSpPr/>
          <p:nvPr/>
        </p:nvGrpSpPr>
        <p:grpSpPr>
          <a:xfrm>
            <a:off x="717399" y="3061004"/>
            <a:ext cx="1463773" cy="824349"/>
            <a:chOff x="335924" y="3465433"/>
            <a:chExt cx="1493514" cy="841098"/>
          </a:xfrm>
        </p:grpSpPr>
        <p:pic>
          <p:nvPicPr>
            <p:cNvPr id="30" name="Picture 29" descr="dome.png"/>
            <p:cNvPicPr>
              <a:picLocks noChangeAspect="1"/>
            </p:cNvPicPr>
            <p:nvPr/>
          </p:nvPicPr>
          <p:blipFill>
            <a:blip r:embed="rId4" cstate="print">
              <a:duotone>
                <a:prstClr val="black"/>
                <a:schemeClr val="accent1">
                  <a:tint val="45000"/>
                  <a:satMod val="400000"/>
                </a:schemeClr>
              </a:duotone>
            </a:blip>
            <a:stretch>
              <a:fillRect/>
            </a:stretch>
          </p:blipFill>
          <p:spPr>
            <a:xfrm>
              <a:off x="335924" y="3465433"/>
              <a:ext cx="1493514" cy="841098"/>
            </a:xfrm>
            <a:prstGeom prst="rect">
              <a:avLst/>
            </a:prstGeom>
          </p:spPr>
        </p:pic>
        <p:sp>
          <p:nvSpPr>
            <p:cNvPr id="31" name="TextBox 30"/>
            <p:cNvSpPr txBox="1"/>
            <p:nvPr/>
          </p:nvSpPr>
          <p:spPr>
            <a:xfrm>
              <a:off x="415172" y="3677437"/>
              <a:ext cx="1341114" cy="440890"/>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 Site1</a:t>
              </a:r>
              <a:endParaRPr lang="en-US" sz="1029" b="1" dirty="0">
                <a:gradFill>
                  <a:gsLst>
                    <a:gs pos="2917">
                      <a:schemeClr val="tx1"/>
                    </a:gs>
                    <a:gs pos="30000">
                      <a:schemeClr val="tx1"/>
                    </a:gs>
                  </a:gsLst>
                  <a:lin ang="5400000" scaled="0"/>
                </a:gradFill>
              </a:endParaRPr>
            </a:p>
          </p:txBody>
        </p:sp>
      </p:grpSp>
      <p:grpSp>
        <p:nvGrpSpPr>
          <p:cNvPr id="33" name="Group 32"/>
          <p:cNvGrpSpPr/>
          <p:nvPr/>
        </p:nvGrpSpPr>
        <p:grpSpPr>
          <a:xfrm>
            <a:off x="719404" y="4193343"/>
            <a:ext cx="1463773" cy="824349"/>
            <a:chOff x="302791" y="4558738"/>
            <a:chExt cx="1493514" cy="841098"/>
          </a:xfrm>
        </p:grpSpPr>
        <p:pic>
          <p:nvPicPr>
            <p:cNvPr id="34" name="Picture 33" descr="dome.png"/>
            <p:cNvPicPr>
              <a:picLocks noChangeAspect="1"/>
            </p:cNvPicPr>
            <p:nvPr/>
          </p:nvPicPr>
          <p:blipFill>
            <a:blip r:embed="rId4" cstate="print">
              <a:duotone>
                <a:prstClr val="black"/>
                <a:schemeClr val="accent1">
                  <a:tint val="45000"/>
                  <a:satMod val="400000"/>
                </a:schemeClr>
              </a:duotone>
            </a:blip>
            <a:stretch>
              <a:fillRect/>
            </a:stretch>
          </p:blipFill>
          <p:spPr>
            <a:xfrm>
              <a:off x="302791" y="4558738"/>
              <a:ext cx="1493514" cy="841098"/>
            </a:xfrm>
            <a:prstGeom prst="rect">
              <a:avLst/>
            </a:prstGeom>
          </p:spPr>
        </p:pic>
        <p:sp>
          <p:nvSpPr>
            <p:cNvPr id="35" name="TextBox 34"/>
            <p:cNvSpPr txBox="1"/>
            <p:nvPr/>
          </p:nvSpPr>
          <p:spPr>
            <a:xfrm>
              <a:off x="382039" y="4770742"/>
              <a:ext cx="1341114" cy="440890"/>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 Site2</a:t>
              </a:r>
              <a:endParaRPr lang="en-US" sz="1029" b="1" dirty="0">
                <a:gradFill>
                  <a:gsLst>
                    <a:gs pos="2917">
                      <a:schemeClr val="tx1"/>
                    </a:gs>
                    <a:gs pos="30000">
                      <a:schemeClr val="tx1"/>
                    </a:gs>
                  </a:gsLst>
                  <a:lin ang="5400000" scaled="0"/>
                </a:gradFill>
              </a:endParaRPr>
            </a:p>
          </p:txBody>
        </p:sp>
      </p:grpSp>
      <p:sp>
        <p:nvSpPr>
          <p:cNvPr id="37" name="TextBox 36"/>
          <p:cNvSpPr txBox="1"/>
          <p:nvPr/>
        </p:nvSpPr>
        <p:spPr>
          <a:xfrm>
            <a:off x="789094" y="2142218"/>
            <a:ext cx="1368304" cy="432110"/>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Northwind</a:t>
            </a:r>
            <a:endParaRPr lang="en-US" sz="1029" b="1" dirty="0">
              <a:gradFill>
                <a:gsLst>
                  <a:gs pos="2917">
                    <a:schemeClr val="tx1"/>
                  </a:gs>
                  <a:gs pos="30000">
                    <a:schemeClr val="tx1"/>
                  </a:gs>
                </a:gsLst>
                <a:lin ang="5400000" scaled="0"/>
              </a:gradFill>
            </a:endParaRPr>
          </a:p>
        </p:txBody>
      </p:sp>
      <p:grpSp>
        <p:nvGrpSpPr>
          <p:cNvPr id="48" name="Group 47"/>
          <p:cNvGrpSpPr/>
          <p:nvPr/>
        </p:nvGrpSpPr>
        <p:grpSpPr>
          <a:xfrm>
            <a:off x="6259392" y="1818410"/>
            <a:ext cx="4790674" cy="1392382"/>
            <a:chOff x="6259392" y="1818410"/>
            <a:chExt cx="4790674" cy="1392382"/>
          </a:xfrm>
        </p:grpSpPr>
        <p:sp>
          <p:nvSpPr>
            <p:cNvPr id="18" name="Rounded Rectangle 17"/>
            <p:cNvSpPr/>
            <p:nvPr/>
          </p:nvSpPr>
          <p:spPr bwMode="auto">
            <a:xfrm>
              <a:off x="6259392" y="1818410"/>
              <a:ext cx="1628661" cy="139238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Northwind</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8" name="Freeform 9"/>
            <p:cNvSpPr>
              <a:spLocks/>
            </p:cNvSpPr>
            <p:nvPr/>
          </p:nvSpPr>
          <p:spPr bwMode="auto">
            <a:xfrm>
              <a:off x="8974219" y="1858748"/>
              <a:ext cx="2075847" cy="1311705"/>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2"/>
            </a:lnRef>
            <a:fillRef idx="3">
              <a:schemeClr val="accent2"/>
            </a:fillRef>
            <a:effectRef idx="2">
              <a:schemeClr val="accent2"/>
            </a:effectRef>
            <a:fontRef idx="minor">
              <a:schemeClr val="lt1"/>
            </a:fontRef>
          </p:style>
          <p:txBody>
            <a:bodyPr vert="horz" wrap="square" lIns="89619" tIns="44810" rIns="89619" bIns="44810" numCol="1" anchor="ctr" anchorCtr="0" compatLnSpc="1">
              <a:prstTxWarp prst="textNoShape">
                <a:avLst/>
              </a:prstTxWarp>
            </a:bodyPr>
            <a:lstStyle/>
            <a:p>
              <a:pPr algn="ctr"/>
              <a:r>
                <a:rPr lang="en-US" sz="1764" dirty="0" err="1" smtClean="0"/>
                <a:t>Northwind</a:t>
              </a:r>
              <a:endParaRPr lang="en-US" sz="1764" dirty="0"/>
            </a:p>
            <a:p>
              <a:pPr algn="ctr"/>
              <a:r>
                <a:rPr lang="en-US" sz="1764" dirty="0" smtClean="0"/>
                <a:t>VM Network</a:t>
              </a:r>
              <a:endParaRPr lang="en-US" sz="1764" dirty="0"/>
            </a:p>
          </p:txBody>
        </p:sp>
        <p:sp>
          <p:nvSpPr>
            <p:cNvPr id="47" name="Left-Right Arrow 46"/>
            <p:cNvSpPr/>
            <p:nvPr/>
          </p:nvSpPr>
          <p:spPr bwMode="auto">
            <a:xfrm>
              <a:off x="7864212" y="2259300"/>
              <a:ext cx="1315174" cy="36341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2" name="Rounded Rectangle 21"/>
          <p:cNvSpPr/>
          <p:nvPr/>
        </p:nvSpPr>
        <p:spPr bwMode="auto">
          <a:xfrm>
            <a:off x="7616827" y="2142218"/>
            <a:ext cx="281766" cy="59758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24" name="Rounded Rectangle 23"/>
          <p:cNvSpPr/>
          <p:nvPr/>
        </p:nvSpPr>
        <p:spPr bwMode="auto">
          <a:xfrm>
            <a:off x="6248852" y="2142217"/>
            <a:ext cx="281766" cy="59758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3" name="Can 2"/>
          <p:cNvSpPr/>
          <p:nvPr/>
        </p:nvSpPr>
        <p:spPr bwMode="auto">
          <a:xfrm rot="5400000">
            <a:off x="3874734" y="311675"/>
            <a:ext cx="407624" cy="4213052"/>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chemeClr val="bg1"/>
                </a:solidFill>
                <a:ea typeface="Segoe UI" pitchFamily="34" charset="0"/>
                <a:cs typeface="Segoe UI" pitchFamily="34" charset="0"/>
              </a:rPr>
              <a:t>S2S Tunnel</a:t>
            </a:r>
            <a:endParaRPr lang="en-US" sz="1600" dirty="0" smtClean="0">
              <a:solidFill>
                <a:schemeClr val="bg1"/>
              </a:solidFill>
              <a:ea typeface="Segoe UI" pitchFamily="34" charset="0"/>
              <a:cs typeface="Segoe UI" pitchFamily="34" charset="0"/>
            </a:endParaRPr>
          </a:p>
        </p:txBody>
      </p:sp>
      <p:sp>
        <p:nvSpPr>
          <p:cNvPr id="23" name="Rounded Rectangle 22"/>
          <p:cNvSpPr/>
          <p:nvPr/>
        </p:nvSpPr>
        <p:spPr bwMode="auto">
          <a:xfrm>
            <a:off x="6259392" y="3470564"/>
            <a:ext cx="1628661" cy="139238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Contoso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6" name="Freeform 9"/>
          <p:cNvSpPr>
            <a:spLocks/>
          </p:cNvSpPr>
          <p:nvPr/>
        </p:nvSpPr>
        <p:spPr bwMode="auto">
          <a:xfrm>
            <a:off x="8974219" y="3510902"/>
            <a:ext cx="2075847" cy="1311705"/>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89619" tIns="44810" rIns="89619" bIns="44810" numCol="1" anchor="ctr" anchorCtr="0" compatLnSpc="1">
            <a:prstTxWarp prst="textNoShape">
              <a:avLst/>
            </a:prstTxWarp>
          </a:bodyPr>
          <a:lstStyle/>
          <a:p>
            <a:pPr algn="ctr"/>
            <a:r>
              <a:rPr lang="en-US" sz="1764" dirty="0" smtClean="0"/>
              <a:t>Contoso</a:t>
            </a:r>
          </a:p>
          <a:p>
            <a:pPr algn="ctr"/>
            <a:r>
              <a:rPr lang="en-US" sz="1764" dirty="0" smtClean="0"/>
              <a:t>VM Network</a:t>
            </a:r>
            <a:endParaRPr lang="en-US" sz="1764" dirty="0"/>
          </a:p>
        </p:txBody>
      </p:sp>
    </p:spTree>
    <p:extLst>
      <p:ext uri="{BB962C8B-B14F-4D97-AF65-F5344CB8AC3E}">
        <p14:creationId xmlns:p14="http://schemas.microsoft.com/office/powerpoint/2010/main" val="426263187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7" descr="blue sphere 4 copy"/>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GlowEdges trans="85000"/>
                    </a14:imgEffect>
                  </a14:imgLayer>
                </a14:imgProps>
              </a:ext>
            </a:extLst>
          </a:blip>
          <a:srcRect/>
          <a:stretch>
            <a:fillRect/>
          </a:stretch>
        </p:blipFill>
        <p:spPr bwMode="auto">
          <a:xfrm>
            <a:off x="2704734" y="394856"/>
            <a:ext cx="10096865" cy="5841821"/>
          </a:xfrm>
          <a:prstGeom prst="rect">
            <a:avLst/>
          </a:prstGeom>
          <a:noFill/>
        </p:spPr>
      </p:pic>
      <p:sp>
        <p:nvSpPr>
          <p:cNvPr id="12" name="Rounded Rectangle 11"/>
          <p:cNvSpPr/>
          <p:nvPr/>
        </p:nvSpPr>
        <p:spPr bwMode="auto">
          <a:xfrm>
            <a:off x="3221179" y="1474154"/>
            <a:ext cx="5122718" cy="389794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Multitenant Site-to-Site</a:t>
            </a:r>
            <a:endParaRPr lang="en-US" dirty="0"/>
          </a:p>
        </p:txBody>
      </p:sp>
      <p:sp>
        <p:nvSpPr>
          <p:cNvPr id="16" name="Rounded Rectangle 15"/>
          <p:cNvSpPr/>
          <p:nvPr/>
        </p:nvSpPr>
        <p:spPr bwMode="auto">
          <a:xfrm>
            <a:off x="3486371" y="1818410"/>
            <a:ext cx="2473489" cy="304453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Default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5" name="TextBox 24"/>
          <p:cNvSpPr txBox="1"/>
          <p:nvPr/>
        </p:nvSpPr>
        <p:spPr>
          <a:xfrm>
            <a:off x="5380003" y="4887734"/>
            <a:ext cx="805069" cy="430887"/>
          </a:xfrm>
          <a:prstGeom prst="rect">
            <a:avLst/>
          </a:prstGeom>
          <a:noFill/>
        </p:spPr>
        <p:txBody>
          <a:bodyPr wrap="square" lIns="0" tIns="0" rIns="0" bIns="0" rtlCol="0">
            <a:spAutoFit/>
          </a:bodyPr>
          <a:lstStyle/>
          <a:p>
            <a:pPr algn="ctr"/>
            <a:r>
              <a:rPr lang="en-US" sz="2800" dirty="0" smtClean="0">
                <a:solidFill>
                  <a:schemeClr val="bg1"/>
                </a:solidFill>
                <a:latin typeface="Segoe UI Light" pitchFamily="34" charset="0"/>
              </a:rPr>
              <a:t>VM</a:t>
            </a:r>
          </a:p>
        </p:txBody>
      </p:sp>
      <p:pic>
        <p:nvPicPr>
          <p:cNvPr id="28" name="Picture 27" descr="dome.png"/>
          <p:cNvPicPr>
            <a:picLocks noChangeAspect="1"/>
          </p:cNvPicPr>
          <p:nvPr/>
        </p:nvPicPr>
        <p:blipFill>
          <a:blip r:embed="rId4" cstate="print">
            <a:duotone>
              <a:prstClr val="black"/>
              <a:srgbClr val="FF0000">
                <a:tint val="45000"/>
                <a:satMod val="400000"/>
              </a:srgbClr>
            </a:duotone>
          </a:blip>
          <a:stretch>
            <a:fillRect/>
          </a:stretch>
        </p:blipFill>
        <p:spPr>
          <a:xfrm>
            <a:off x="717399" y="1970025"/>
            <a:ext cx="1475846" cy="831148"/>
          </a:xfrm>
          <a:prstGeom prst="rect">
            <a:avLst/>
          </a:prstGeom>
        </p:spPr>
      </p:pic>
      <p:grpSp>
        <p:nvGrpSpPr>
          <p:cNvPr id="29" name="Group 28"/>
          <p:cNvGrpSpPr/>
          <p:nvPr/>
        </p:nvGrpSpPr>
        <p:grpSpPr>
          <a:xfrm>
            <a:off x="717399" y="3061004"/>
            <a:ext cx="1463773" cy="824349"/>
            <a:chOff x="335924" y="3465433"/>
            <a:chExt cx="1493514" cy="841098"/>
          </a:xfrm>
        </p:grpSpPr>
        <p:pic>
          <p:nvPicPr>
            <p:cNvPr id="30" name="Picture 29" descr="dome.png"/>
            <p:cNvPicPr>
              <a:picLocks noChangeAspect="1"/>
            </p:cNvPicPr>
            <p:nvPr/>
          </p:nvPicPr>
          <p:blipFill>
            <a:blip r:embed="rId4" cstate="print">
              <a:duotone>
                <a:prstClr val="black"/>
                <a:schemeClr val="accent1">
                  <a:tint val="45000"/>
                  <a:satMod val="400000"/>
                </a:schemeClr>
              </a:duotone>
            </a:blip>
            <a:stretch>
              <a:fillRect/>
            </a:stretch>
          </p:blipFill>
          <p:spPr>
            <a:xfrm>
              <a:off x="335924" y="3465433"/>
              <a:ext cx="1493514" cy="841098"/>
            </a:xfrm>
            <a:prstGeom prst="rect">
              <a:avLst/>
            </a:prstGeom>
          </p:spPr>
        </p:pic>
        <p:sp>
          <p:nvSpPr>
            <p:cNvPr id="31" name="TextBox 30"/>
            <p:cNvSpPr txBox="1"/>
            <p:nvPr/>
          </p:nvSpPr>
          <p:spPr>
            <a:xfrm>
              <a:off x="415172" y="3677437"/>
              <a:ext cx="1341114" cy="440890"/>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 Site1</a:t>
              </a:r>
              <a:endParaRPr lang="en-US" sz="1029" b="1" dirty="0">
                <a:gradFill>
                  <a:gsLst>
                    <a:gs pos="2917">
                      <a:schemeClr val="tx1"/>
                    </a:gs>
                    <a:gs pos="30000">
                      <a:schemeClr val="tx1"/>
                    </a:gs>
                  </a:gsLst>
                  <a:lin ang="5400000" scaled="0"/>
                </a:gradFill>
              </a:endParaRPr>
            </a:p>
          </p:txBody>
        </p:sp>
      </p:grpSp>
      <p:grpSp>
        <p:nvGrpSpPr>
          <p:cNvPr id="33" name="Group 32"/>
          <p:cNvGrpSpPr/>
          <p:nvPr/>
        </p:nvGrpSpPr>
        <p:grpSpPr>
          <a:xfrm>
            <a:off x="719404" y="4193343"/>
            <a:ext cx="1463773" cy="824349"/>
            <a:chOff x="302791" y="4558738"/>
            <a:chExt cx="1493514" cy="841098"/>
          </a:xfrm>
        </p:grpSpPr>
        <p:pic>
          <p:nvPicPr>
            <p:cNvPr id="34" name="Picture 33" descr="dome.png"/>
            <p:cNvPicPr>
              <a:picLocks noChangeAspect="1"/>
            </p:cNvPicPr>
            <p:nvPr/>
          </p:nvPicPr>
          <p:blipFill>
            <a:blip r:embed="rId4" cstate="print">
              <a:duotone>
                <a:prstClr val="black"/>
                <a:schemeClr val="accent1">
                  <a:tint val="45000"/>
                  <a:satMod val="400000"/>
                </a:schemeClr>
              </a:duotone>
            </a:blip>
            <a:stretch>
              <a:fillRect/>
            </a:stretch>
          </p:blipFill>
          <p:spPr>
            <a:xfrm>
              <a:off x="302791" y="4558738"/>
              <a:ext cx="1493514" cy="841098"/>
            </a:xfrm>
            <a:prstGeom prst="rect">
              <a:avLst/>
            </a:prstGeom>
          </p:spPr>
        </p:pic>
        <p:sp>
          <p:nvSpPr>
            <p:cNvPr id="35" name="TextBox 34"/>
            <p:cNvSpPr txBox="1"/>
            <p:nvPr/>
          </p:nvSpPr>
          <p:spPr>
            <a:xfrm>
              <a:off x="382039" y="4770742"/>
              <a:ext cx="1341114" cy="440890"/>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 Site2</a:t>
              </a:r>
              <a:endParaRPr lang="en-US" sz="1029" b="1" dirty="0">
                <a:gradFill>
                  <a:gsLst>
                    <a:gs pos="2917">
                      <a:schemeClr val="tx1"/>
                    </a:gs>
                    <a:gs pos="30000">
                      <a:schemeClr val="tx1"/>
                    </a:gs>
                  </a:gsLst>
                  <a:lin ang="5400000" scaled="0"/>
                </a:gradFill>
              </a:endParaRPr>
            </a:p>
          </p:txBody>
        </p:sp>
      </p:grpSp>
      <p:sp>
        <p:nvSpPr>
          <p:cNvPr id="37" name="TextBox 36"/>
          <p:cNvSpPr txBox="1"/>
          <p:nvPr/>
        </p:nvSpPr>
        <p:spPr>
          <a:xfrm>
            <a:off x="789094" y="2142218"/>
            <a:ext cx="1368304" cy="432110"/>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Northwind</a:t>
            </a:r>
            <a:endParaRPr lang="en-US" sz="1029" b="1" dirty="0">
              <a:gradFill>
                <a:gsLst>
                  <a:gs pos="2917">
                    <a:schemeClr val="tx1"/>
                  </a:gs>
                  <a:gs pos="30000">
                    <a:schemeClr val="tx1"/>
                  </a:gs>
                </a:gsLst>
                <a:lin ang="5400000" scaled="0"/>
              </a:gradFill>
            </a:endParaRPr>
          </a:p>
        </p:txBody>
      </p:sp>
      <p:grpSp>
        <p:nvGrpSpPr>
          <p:cNvPr id="48" name="Group 47"/>
          <p:cNvGrpSpPr/>
          <p:nvPr/>
        </p:nvGrpSpPr>
        <p:grpSpPr>
          <a:xfrm>
            <a:off x="6259392" y="1818410"/>
            <a:ext cx="4790674" cy="1392382"/>
            <a:chOff x="6259392" y="1818410"/>
            <a:chExt cx="4790674" cy="1392382"/>
          </a:xfrm>
        </p:grpSpPr>
        <p:sp>
          <p:nvSpPr>
            <p:cNvPr id="18" name="Rounded Rectangle 17"/>
            <p:cNvSpPr/>
            <p:nvPr/>
          </p:nvSpPr>
          <p:spPr bwMode="auto">
            <a:xfrm>
              <a:off x="6259392" y="1818410"/>
              <a:ext cx="1628661" cy="139238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Northwind</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8" name="Freeform 9"/>
            <p:cNvSpPr>
              <a:spLocks/>
            </p:cNvSpPr>
            <p:nvPr/>
          </p:nvSpPr>
          <p:spPr bwMode="auto">
            <a:xfrm>
              <a:off x="8974219" y="1858748"/>
              <a:ext cx="2075847" cy="1311705"/>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2"/>
            </a:lnRef>
            <a:fillRef idx="3">
              <a:schemeClr val="accent2"/>
            </a:fillRef>
            <a:effectRef idx="2">
              <a:schemeClr val="accent2"/>
            </a:effectRef>
            <a:fontRef idx="minor">
              <a:schemeClr val="lt1"/>
            </a:fontRef>
          </p:style>
          <p:txBody>
            <a:bodyPr vert="horz" wrap="square" lIns="89619" tIns="44810" rIns="89619" bIns="44810" numCol="1" anchor="ctr" anchorCtr="0" compatLnSpc="1">
              <a:prstTxWarp prst="textNoShape">
                <a:avLst/>
              </a:prstTxWarp>
            </a:bodyPr>
            <a:lstStyle/>
            <a:p>
              <a:pPr algn="ctr"/>
              <a:r>
                <a:rPr lang="en-US" sz="1764" dirty="0" err="1" smtClean="0"/>
                <a:t>Northwind</a:t>
              </a:r>
              <a:endParaRPr lang="en-US" sz="1764" dirty="0"/>
            </a:p>
            <a:p>
              <a:pPr algn="ctr"/>
              <a:r>
                <a:rPr lang="en-US" sz="1764" dirty="0" smtClean="0"/>
                <a:t>VM Network</a:t>
              </a:r>
              <a:endParaRPr lang="en-US" sz="1764" dirty="0"/>
            </a:p>
          </p:txBody>
        </p:sp>
        <p:sp>
          <p:nvSpPr>
            <p:cNvPr id="47" name="Left-Right Arrow 46"/>
            <p:cNvSpPr/>
            <p:nvPr/>
          </p:nvSpPr>
          <p:spPr bwMode="auto">
            <a:xfrm>
              <a:off x="7864212" y="2259300"/>
              <a:ext cx="1315174" cy="36341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2" name="Rounded Rectangle 21"/>
          <p:cNvSpPr/>
          <p:nvPr/>
        </p:nvSpPr>
        <p:spPr bwMode="auto">
          <a:xfrm>
            <a:off x="7616827" y="2142218"/>
            <a:ext cx="281766" cy="59758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24" name="Rounded Rectangle 23"/>
          <p:cNvSpPr/>
          <p:nvPr/>
        </p:nvSpPr>
        <p:spPr bwMode="auto">
          <a:xfrm>
            <a:off x="6248852" y="2142217"/>
            <a:ext cx="281766" cy="59758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3" name="Can 2"/>
          <p:cNvSpPr/>
          <p:nvPr/>
        </p:nvSpPr>
        <p:spPr bwMode="auto">
          <a:xfrm rot="5400000">
            <a:off x="3874734" y="311675"/>
            <a:ext cx="407624" cy="4213052"/>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chemeClr val="bg1"/>
                </a:solidFill>
                <a:ea typeface="Segoe UI" pitchFamily="34" charset="0"/>
                <a:cs typeface="Segoe UI" pitchFamily="34" charset="0"/>
              </a:rPr>
              <a:t>S2S Tunnel</a:t>
            </a:r>
            <a:endParaRPr lang="en-US" sz="1600" dirty="0" smtClean="0">
              <a:solidFill>
                <a:schemeClr val="bg1"/>
              </a:solidFill>
              <a:ea typeface="Segoe UI" pitchFamily="34" charset="0"/>
              <a:cs typeface="Segoe UI" pitchFamily="34" charset="0"/>
            </a:endParaRPr>
          </a:p>
        </p:txBody>
      </p:sp>
      <p:sp>
        <p:nvSpPr>
          <p:cNvPr id="23" name="Rounded Rectangle 22"/>
          <p:cNvSpPr/>
          <p:nvPr/>
        </p:nvSpPr>
        <p:spPr bwMode="auto">
          <a:xfrm>
            <a:off x="6259392" y="3470564"/>
            <a:ext cx="1628661" cy="139238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Contoso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6" name="Freeform 9"/>
          <p:cNvSpPr>
            <a:spLocks/>
          </p:cNvSpPr>
          <p:nvPr/>
        </p:nvSpPr>
        <p:spPr bwMode="auto">
          <a:xfrm>
            <a:off x="8974219" y="3510902"/>
            <a:ext cx="2075847" cy="1311705"/>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89619" tIns="44810" rIns="89619" bIns="44810" numCol="1" anchor="ctr" anchorCtr="0" compatLnSpc="1">
            <a:prstTxWarp prst="textNoShape">
              <a:avLst/>
            </a:prstTxWarp>
          </a:bodyPr>
          <a:lstStyle/>
          <a:p>
            <a:pPr algn="ctr"/>
            <a:r>
              <a:rPr lang="en-US" sz="1764" dirty="0" smtClean="0"/>
              <a:t>Contoso</a:t>
            </a:r>
          </a:p>
          <a:p>
            <a:pPr algn="ctr"/>
            <a:r>
              <a:rPr lang="en-US" sz="1764" dirty="0" smtClean="0"/>
              <a:t>VM Network</a:t>
            </a:r>
            <a:endParaRPr lang="en-US" sz="1764" dirty="0"/>
          </a:p>
        </p:txBody>
      </p:sp>
      <p:sp>
        <p:nvSpPr>
          <p:cNvPr id="39" name="Rounded Rectangle 38"/>
          <p:cNvSpPr/>
          <p:nvPr/>
        </p:nvSpPr>
        <p:spPr bwMode="auto">
          <a:xfrm>
            <a:off x="6258031" y="3539521"/>
            <a:ext cx="281766" cy="5975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40" name="Rounded Rectangle 39"/>
          <p:cNvSpPr/>
          <p:nvPr/>
        </p:nvSpPr>
        <p:spPr bwMode="auto">
          <a:xfrm>
            <a:off x="6256193" y="4198703"/>
            <a:ext cx="281766" cy="5975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41" name="Left-Right Arrow 40"/>
          <p:cNvSpPr/>
          <p:nvPr/>
        </p:nvSpPr>
        <p:spPr bwMode="auto">
          <a:xfrm>
            <a:off x="7888053" y="3942707"/>
            <a:ext cx="1315174" cy="363415"/>
          </a:xfrm>
          <a:prstGeom prst="lef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ounded Rectangle 35"/>
          <p:cNvSpPr/>
          <p:nvPr/>
        </p:nvSpPr>
        <p:spPr bwMode="auto">
          <a:xfrm>
            <a:off x="7626006" y="3693760"/>
            <a:ext cx="281766" cy="5975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42" name="Can 41"/>
          <p:cNvSpPr/>
          <p:nvPr/>
        </p:nvSpPr>
        <p:spPr bwMode="auto">
          <a:xfrm rot="5634377">
            <a:off x="3921141" y="1643181"/>
            <a:ext cx="407624" cy="4213052"/>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chemeClr val="bg1"/>
                </a:solidFill>
                <a:ea typeface="Segoe UI" pitchFamily="34" charset="0"/>
                <a:cs typeface="Segoe UI" pitchFamily="34" charset="0"/>
              </a:rPr>
              <a:t>S2S Tunnel</a:t>
            </a:r>
            <a:endParaRPr lang="en-US" sz="1600" dirty="0" smtClean="0">
              <a:solidFill>
                <a:schemeClr val="bg1"/>
              </a:solidFill>
              <a:ea typeface="Segoe UI" pitchFamily="34" charset="0"/>
              <a:cs typeface="Segoe UI" pitchFamily="34" charset="0"/>
            </a:endParaRPr>
          </a:p>
        </p:txBody>
      </p:sp>
      <p:sp>
        <p:nvSpPr>
          <p:cNvPr id="43" name="Can 42"/>
          <p:cNvSpPr/>
          <p:nvPr/>
        </p:nvSpPr>
        <p:spPr bwMode="auto">
          <a:xfrm rot="5137411">
            <a:off x="3921140" y="2462329"/>
            <a:ext cx="407624" cy="4213052"/>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chemeClr val="bg1"/>
                </a:solidFill>
                <a:ea typeface="Segoe UI" pitchFamily="34" charset="0"/>
                <a:cs typeface="Segoe UI" pitchFamily="34" charset="0"/>
              </a:rPr>
              <a:t>S2S Tunnel</a:t>
            </a:r>
            <a:endParaRPr lang="en-US" sz="1600" dirty="0" smtClean="0">
              <a:solidFill>
                <a:schemeClr val="bg1"/>
              </a:solidFill>
              <a:ea typeface="Segoe UI" pitchFamily="34" charset="0"/>
              <a:cs typeface="Segoe UI" pitchFamily="34" charset="0"/>
            </a:endParaRPr>
          </a:p>
        </p:txBody>
      </p:sp>
    </p:spTree>
    <p:extLst>
      <p:ext uri="{BB962C8B-B14F-4D97-AF65-F5344CB8AC3E}">
        <p14:creationId xmlns:p14="http://schemas.microsoft.com/office/powerpoint/2010/main" val="24589641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7" descr="blue sphere 4 copy"/>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GlowEdges trans="85000"/>
                    </a14:imgEffect>
                  </a14:imgLayer>
                </a14:imgProps>
              </a:ext>
            </a:extLst>
          </a:blip>
          <a:srcRect/>
          <a:stretch>
            <a:fillRect/>
          </a:stretch>
        </p:blipFill>
        <p:spPr bwMode="auto">
          <a:xfrm>
            <a:off x="2704734" y="394856"/>
            <a:ext cx="10096865" cy="5841821"/>
          </a:xfrm>
          <a:prstGeom prst="rect">
            <a:avLst/>
          </a:prstGeom>
          <a:noFill/>
        </p:spPr>
      </p:pic>
      <p:sp>
        <p:nvSpPr>
          <p:cNvPr id="12" name="Rounded Rectangle 11"/>
          <p:cNvSpPr/>
          <p:nvPr/>
        </p:nvSpPr>
        <p:spPr bwMode="auto">
          <a:xfrm>
            <a:off x="3221179" y="1474154"/>
            <a:ext cx="5122718" cy="389794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Multitenant Site-to-Site</a:t>
            </a:r>
            <a:endParaRPr lang="en-US" dirty="0"/>
          </a:p>
        </p:txBody>
      </p:sp>
      <p:sp>
        <p:nvSpPr>
          <p:cNvPr id="16" name="Rounded Rectangle 15"/>
          <p:cNvSpPr/>
          <p:nvPr/>
        </p:nvSpPr>
        <p:spPr bwMode="auto">
          <a:xfrm>
            <a:off x="3486371" y="1818410"/>
            <a:ext cx="2473489" cy="304453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Default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5" name="TextBox 24"/>
          <p:cNvSpPr txBox="1"/>
          <p:nvPr/>
        </p:nvSpPr>
        <p:spPr>
          <a:xfrm>
            <a:off x="5380003" y="4887734"/>
            <a:ext cx="805069" cy="430887"/>
          </a:xfrm>
          <a:prstGeom prst="rect">
            <a:avLst/>
          </a:prstGeom>
          <a:noFill/>
        </p:spPr>
        <p:txBody>
          <a:bodyPr wrap="square" lIns="0" tIns="0" rIns="0" bIns="0" rtlCol="0">
            <a:spAutoFit/>
          </a:bodyPr>
          <a:lstStyle/>
          <a:p>
            <a:pPr algn="ctr"/>
            <a:r>
              <a:rPr lang="en-US" sz="2800" dirty="0" smtClean="0">
                <a:solidFill>
                  <a:schemeClr val="bg1"/>
                </a:solidFill>
                <a:latin typeface="Segoe UI Light" pitchFamily="34" charset="0"/>
              </a:rPr>
              <a:t>VM</a:t>
            </a:r>
          </a:p>
        </p:txBody>
      </p:sp>
      <p:pic>
        <p:nvPicPr>
          <p:cNvPr id="28" name="Picture 27" descr="dome.png"/>
          <p:cNvPicPr>
            <a:picLocks noChangeAspect="1"/>
          </p:cNvPicPr>
          <p:nvPr/>
        </p:nvPicPr>
        <p:blipFill>
          <a:blip r:embed="rId4" cstate="print">
            <a:duotone>
              <a:prstClr val="black"/>
              <a:srgbClr val="FF0000">
                <a:tint val="45000"/>
                <a:satMod val="400000"/>
              </a:srgbClr>
            </a:duotone>
          </a:blip>
          <a:stretch>
            <a:fillRect/>
          </a:stretch>
        </p:blipFill>
        <p:spPr>
          <a:xfrm>
            <a:off x="717399" y="1970025"/>
            <a:ext cx="1475846" cy="831148"/>
          </a:xfrm>
          <a:prstGeom prst="rect">
            <a:avLst/>
          </a:prstGeom>
        </p:spPr>
      </p:pic>
      <p:grpSp>
        <p:nvGrpSpPr>
          <p:cNvPr id="29" name="Group 28"/>
          <p:cNvGrpSpPr/>
          <p:nvPr/>
        </p:nvGrpSpPr>
        <p:grpSpPr>
          <a:xfrm>
            <a:off x="717399" y="3061004"/>
            <a:ext cx="1463773" cy="824349"/>
            <a:chOff x="335924" y="3465433"/>
            <a:chExt cx="1493514" cy="841098"/>
          </a:xfrm>
        </p:grpSpPr>
        <p:pic>
          <p:nvPicPr>
            <p:cNvPr id="30" name="Picture 29" descr="dome.png"/>
            <p:cNvPicPr>
              <a:picLocks noChangeAspect="1"/>
            </p:cNvPicPr>
            <p:nvPr/>
          </p:nvPicPr>
          <p:blipFill>
            <a:blip r:embed="rId4" cstate="print">
              <a:duotone>
                <a:prstClr val="black"/>
                <a:schemeClr val="accent1">
                  <a:tint val="45000"/>
                  <a:satMod val="400000"/>
                </a:schemeClr>
              </a:duotone>
            </a:blip>
            <a:stretch>
              <a:fillRect/>
            </a:stretch>
          </p:blipFill>
          <p:spPr>
            <a:xfrm>
              <a:off x="335924" y="3465433"/>
              <a:ext cx="1493514" cy="841098"/>
            </a:xfrm>
            <a:prstGeom prst="rect">
              <a:avLst/>
            </a:prstGeom>
          </p:spPr>
        </p:pic>
        <p:sp>
          <p:nvSpPr>
            <p:cNvPr id="31" name="TextBox 30"/>
            <p:cNvSpPr txBox="1"/>
            <p:nvPr/>
          </p:nvSpPr>
          <p:spPr>
            <a:xfrm>
              <a:off x="415172" y="3677437"/>
              <a:ext cx="1341114" cy="440890"/>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 Site1</a:t>
              </a:r>
              <a:endParaRPr lang="en-US" sz="1029" b="1" dirty="0">
                <a:gradFill>
                  <a:gsLst>
                    <a:gs pos="2917">
                      <a:schemeClr val="tx1"/>
                    </a:gs>
                    <a:gs pos="30000">
                      <a:schemeClr val="tx1"/>
                    </a:gs>
                  </a:gsLst>
                  <a:lin ang="5400000" scaled="0"/>
                </a:gradFill>
              </a:endParaRPr>
            </a:p>
          </p:txBody>
        </p:sp>
      </p:grpSp>
      <p:grpSp>
        <p:nvGrpSpPr>
          <p:cNvPr id="33" name="Group 32"/>
          <p:cNvGrpSpPr/>
          <p:nvPr/>
        </p:nvGrpSpPr>
        <p:grpSpPr>
          <a:xfrm>
            <a:off x="719404" y="4193343"/>
            <a:ext cx="1463773" cy="824349"/>
            <a:chOff x="302791" y="4558738"/>
            <a:chExt cx="1493514" cy="841098"/>
          </a:xfrm>
        </p:grpSpPr>
        <p:pic>
          <p:nvPicPr>
            <p:cNvPr id="34" name="Picture 33" descr="dome.png"/>
            <p:cNvPicPr>
              <a:picLocks noChangeAspect="1"/>
            </p:cNvPicPr>
            <p:nvPr/>
          </p:nvPicPr>
          <p:blipFill>
            <a:blip r:embed="rId4" cstate="print">
              <a:duotone>
                <a:prstClr val="black"/>
                <a:schemeClr val="accent1">
                  <a:tint val="45000"/>
                  <a:satMod val="400000"/>
                </a:schemeClr>
              </a:duotone>
            </a:blip>
            <a:stretch>
              <a:fillRect/>
            </a:stretch>
          </p:blipFill>
          <p:spPr>
            <a:xfrm>
              <a:off x="302791" y="4558738"/>
              <a:ext cx="1493514" cy="841098"/>
            </a:xfrm>
            <a:prstGeom prst="rect">
              <a:avLst/>
            </a:prstGeom>
          </p:spPr>
        </p:pic>
        <p:sp>
          <p:nvSpPr>
            <p:cNvPr id="35" name="TextBox 34"/>
            <p:cNvSpPr txBox="1"/>
            <p:nvPr/>
          </p:nvSpPr>
          <p:spPr>
            <a:xfrm>
              <a:off x="382039" y="4770742"/>
              <a:ext cx="1341114" cy="440890"/>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 Site2</a:t>
              </a:r>
              <a:endParaRPr lang="en-US" sz="1029" b="1" dirty="0">
                <a:gradFill>
                  <a:gsLst>
                    <a:gs pos="2917">
                      <a:schemeClr val="tx1"/>
                    </a:gs>
                    <a:gs pos="30000">
                      <a:schemeClr val="tx1"/>
                    </a:gs>
                  </a:gsLst>
                  <a:lin ang="5400000" scaled="0"/>
                </a:gradFill>
              </a:endParaRPr>
            </a:p>
          </p:txBody>
        </p:sp>
      </p:grpSp>
      <p:sp>
        <p:nvSpPr>
          <p:cNvPr id="37" name="TextBox 36"/>
          <p:cNvSpPr txBox="1"/>
          <p:nvPr/>
        </p:nvSpPr>
        <p:spPr>
          <a:xfrm>
            <a:off x="789094" y="2142218"/>
            <a:ext cx="1368304" cy="432110"/>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Northwind</a:t>
            </a:r>
            <a:endParaRPr lang="en-US" sz="1029" b="1" dirty="0">
              <a:gradFill>
                <a:gsLst>
                  <a:gs pos="2917">
                    <a:schemeClr val="tx1"/>
                  </a:gs>
                  <a:gs pos="30000">
                    <a:schemeClr val="tx1"/>
                  </a:gs>
                </a:gsLst>
                <a:lin ang="5400000" scaled="0"/>
              </a:gradFill>
            </a:endParaRPr>
          </a:p>
        </p:txBody>
      </p:sp>
      <p:grpSp>
        <p:nvGrpSpPr>
          <p:cNvPr id="48" name="Group 47"/>
          <p:cNvGrpSpPr/>
          <p:nvPr/>
        </p:nvGrpSpPr>
        <p:grpSpPr>
          <a:xfrm>
            <a:off x="6259392" y="1818410"/>
            <a:ext cx="4790674" cy="1392382"/>
            <a:chOff x="6259392" y="1818410"/>
            <a:chExt cx="4790674" cy="1392382"/>
          </a:xfrm>
        </p:grpSpPr>
        <p:sp>
          <p:nvSpPr>
            <p:cNvPr id="18" name="Rounded Rectangle 17"/>
            <p:cNvSpPr/>
            <p:nvPr/>
          </p:nvSpPr>
          <p:spPr bwMode="auto">
            <a:xfrm>
              <a:off x="6259392" y="1818410"/>
              <a:ext cx="1628661" cy="139238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Northwind</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8" name="Freeform 9"/>
            <p:cNvSpPr>
              <a:spLocks/>
            </p:cNvSpPr>
            <p:nvPr/>
          </p:nvSpPr>
          <p:spPr bwMode="auto">
            <a:xfrm>
              <a:off x="8974219" y="1858748"/>
              <a:ext cx="2075847" cy="1311705"/>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2"/>
            </a:lnRef>
            <a:fillRef idx="3">
              <a:schemeClr val="accent2"/>
            </a:fillRef>
            <a:effectRef idx="2">
              <a:schemeClr val="accent2"/>
            </a:effectRef>
            <a:fontRef idx="minor">
              <a:schemeClr val="lt1"/>
            </a:fontRef>
          </p:style>
          <p:txBody>
            <a:bodyPr vert="horz" wrap="square" lIns="89619" tIns="44810" rIns="89619" bIns="44810" numCol="1" anchor="ctr" anchorCtr="0" compatLnSpc="1">
              <a:prstTxWarp prst="textNoShape">
                <a:avLst/>
              </a:prstTxWarp>
            </a:bodyPr>
            <a:lstStyle/>
            <a:p>
              <a:pPr algn="ctr"/>
              <a:r>
                <a:rPr lang="en-US" sz="1764" dirty="0" err="1" smtClean="0"/>
                <a:t>Northwind</a:t>
              </a:r>
              <a:endParaRPr lang="en-US" sz="1764" dirty="0"/>
            </a:p>
            <a:p>
              <a:pPr algn="ctr"/>
              <a:r>
                <a:rPr lang="en-US" sz="1764" dirty="0" smtClean="0"/>
                <a:t>VM Network</a:t>
              </a:r>
              <a:endParaRPr lang="en-US" sz="1764" dirty="0"/>
            </a:p>
          </p:txBody>
        </p:sp>
        <p:sp>
          <p:nvSpPr>
            <p:cNvPr id="47" name="Left-Right Arrow 46"/>
            <p:cNvSpPr/>
            <p:nvPr/>
          </p:nvSpPr>
          <p:spPr bwMode="auto">
            <a:xfrm>
              <a:off x="7864212" y="2259300"/>
              <a:ext cx="1315174" cy="36341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2" name="Rounded Rectangle 21"/>
          <p:cNvSpPr/>
          <p:nvPr/>
        </p:nvSpPr>
        <p:spPr bwMode="auto">
          <a:xfrm>
            <a:off x="7616827" y="2142218"/>
            <a:ext cx="281766" cy="59758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24" name="Rounded Rectangle 23"/>
          <p:cNvSpPr/>
          <p:nvPr/>
        </p:nvSpPr>
        <p:spPr bwMode="auto">
          <a:xfrm>
            <a:off x="6248852" y="2142217"/>
            <a:ext cx="281766" cy="59758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3" name="Can 2"/>
          <p:cNvSpPr/>
          <p:nvPr/>
        </p:nvSpPr>
        <p:spPr bwMode="auto">
          <a:xfrm rot="5400000">
            <a:off x="3874734" y="311675"/>
            <a:ext cx="407624" cy="4213052"/>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chemeClr val="bg1"/>
                </a:solidFill>
                <a:ea typeface="Segoe UI" pitchFamily="34" charset="0"/>
                <a:cs typeface="Segoe UI" pitchFamily="34" charset="0"/>
              </a:rPr>
              <a:t>S2S Tunnel</a:t>
            </a:r>
            <a:endParaRPr lang="en-US" sz="1600" dirty="0" smtClean="0">
              <a:solidFill>
                <a:schemeClr val="bg1"/>
              </a:solidFill>
              <a:ea typeface="Segoe UI" pitchFamily="34" charset="0"/>
              <a:cs typeface="Segoe UI" pitchFamily="34" charset="0"/>
            </a:endParaRPr>
          </a:p>
        </p:txBody>
      </p:sp>
      <p:sp>
        <p:nvSpPr>
          <p:cNvPr id="23" name="Rounded Rectangle 22"/>
          <p:cNvSpPr/>
          <p:nvPr/>
        </p:nvSpPr>
        <p:spPr bwMode="auto">
          <a:xfrm>
            <a:off x="6259392" y="3470564"/>
            <a:ext cx="1628661" cy="139238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Contoso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6" name="Freeform 9"/>
          <p:cNvSpPr>
            <a:spLocks/>
          </p:cNvSpPr>
          <p:nvPr/>
        </p:nvSpPr>
        <p:spPr bwMode="auto">
          <a:xfrm>
            <a:off x="8974219" y="3510902"/>
            <a:ext cx="2075847" cy="1311705"/>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89619" tIns="44810" rIns="89619" bIns="44810" numCol="1" anchor="ctr" anchorCtr="0" compatLnSpc="1">
            <a:prstTxWarp prst="textNoShape">
              <a:avLst/>
            </a:prstTxWarp>
          </a:bodyPr>
          <a:lstStyle/>
          <a:p>
            <a:pPr algn="ctr"/>
            <a:r>
              <a:rPr lang="en-US" sz="1764" dirty="0" smtClean="0"/>
              <a:t>Contoso</a:t>
            </a:r>
          </a:p>
          <a:p>
            <a:pPr algn="ctr"/>
            <a:r>
              <a:rPr lang="en-US" sz="1764" dirty="0" smtClean="0"/>
              <a:t>VM Network</a:t>
            </a:r>
            <a:endParaRPr lang="en-US" sz="1764" dirty="0"/>
          </a:p>
        </p:txBody>
      </p:sp>
      <p:sp>
        <p:nvSpPr>
          <p:cNvPr id="39" name="Rounded Rectangle 38"/>
          <p:cNvSpPr/>
          <p:nvPr/>
        </p:nvSpPr>
        <p:spPr bwMode="auto">
          <a:xfrm>
            <a:off x="6258031" y="3539521"/>
            <a:ext cx="281766" cy="5975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40" name="Rounded Rectangle 39"/>
          <p:cNvSpPr/>
          <p:nvPr/>
        </p:nvSpPr>
        <p:spPr bwMode="auto">
          <a:xfrm>
            <a:off x="6256193" y="4198703"/>
            <a:ext cx="281766" cy="5975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41" name="Left-Right Arrow 40"/>
          <p:cNvSpPr/>
          <p:nvPr/>
        </p:nvSpPr>
        <p:spPr bwMode="auto">
          <a:xfrm>
            <a:off x="7888053" y="3942707"/>
            <a:ext cx="1315174" cy="363415"/>
          </a:xfrm>
          <a:prstGeom prst="lef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ounded Rectangle 35"/>
          <p:cNvSpPr/>
          <p:nvPr/>
        </p:nvSpPr>
        <p:spPr bwMode="auto">
          <a:xfrm>
            <a:off x="7626006" y="3693760"/>
            <a:ext cx="281766" cy="5975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42" name="Can 41"/>
          <p:cNvSpPr/>
          <p:nvPr/>
        </p:nvSpPr>
        <p:spPr bwMode="auto">
          <a:xfrm rot="5634377">
            <a:off x="3921141" y="1643181"/>
            <a:ext cx="407624" cy="4213052"/>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chemeClr val="bg1"/>
                </a:solidFill>
                <a:ea typeface="Segoe UI" pitchFamily="34" charset="0"/>
                <a:cs typeface="Segoe UI" pitchFamily="34" charset="0"/>
              </a:rPr>
              <a:t>S2S Tunnel</a:t>
            </a:r>
            <a:endParaRPr lang="en-US" sz="1600" dirty="0" smtClean="0">
              <a:solidFill>
                <a:schemeClr val="bg1"/>
              </a:solidFill>
              <a:ea typeface="Segoe UI" pitchFamily="34" charset="0"/>
              <a:cs typeface="Segoe UI" pitchFamily="34" charset="0"/>
            </a:endParaRPr>
          </a:p>
        </p:txBody>
      </p:sp>
      <p:sp>
        <p:nvSpPr>
          <p:cNvPr id="43" name="Can 42"/>
          <p:cNvSpPr/>
          <p:nvPr/>
        </p:nvSpPr>
        <p:spPr bwMode="auto">
          <a:xfrm rot="5137411">
            <a:off x="3921140" y="2462329"/>
            <a:ext cx="407624" cy="4213052"/>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chemeClr val="bg1"/>
                </a:solidFill>
                <a:ea typeface="Segoe UI" pitchFamily="34" charset="0"/>
                <a:cs typeface="Segoe UI" pitchFamily="34" charset="0"/>
              </a:rPr>
              <a:t>S2S Tunnel</a:t>
            </a:r>
            <a:endParaRPr lang="en-US" sz="1600" dirty="0" smtClean="0">
              <a:solidFill>
                <a:schemeClr val="bg1"/>
              </a:solidFill>
              <a:ea typeface="Segoe UI" pitchFamily="34" charset="0"/>
              <a:cs typeface="Segoe UI" pitchFamily="34" charset="0"/>
            </a:endParaRPr>
          </a:p>
        </p:txBody>
      </p:sp>
      <p:sp>
        <p:nvSpPr>
          <p:cNvPr id="4" name="Rectangle 3"/>
          <p:cNvSpPr/>
          <p:nvPr/>
        </p:nvSpPr>
        <p:spPr bwMode="auto">
          <a:xfrm>
            <a:off x="8922937" y="3783928"/>
            <a:ext cx="840511" cy="33560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chemeClr val="bg1"/>
                </a:solidFill>
                <a:ea typeface="Segoe UI" pitchFamily="34" charset="0"/>
                <a:cs typeface="Segoe UI" pitchFamily="34" charset="0"/>
              </a:rPr>
              <a:t>Packet</a:t>
            </a:r>
          </a:p>
        </p:txBody>
      </p:sp>
      <p:sp>
        <p:nvSpPr>
          <p:cNvPr id="32" name="TextBox 31"/>
          <p:cNvSpPr txBox="1"/>
          <p:nvPr/>
        </p:nvSpPr>
        <p:spPr>
          <a:xfrm>
            <a:off x="822934" y="5845476"/>
            <a:ext cx="1022713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Support rate-limiting per tunnel in either direction</a:t>
            </a:r>
            <a:endParaRPr lang="en-IN" sz="2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592284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553E-6 2.59259E-6 L -0.28497 -0.01435 " pathEditMode="relative" rAng="0" ptsTypes="AA">
                                      <p:cBhvr>
                                        <p:cTn id="6" dur="2000" fill="hold"/>
                                        <p:tgtEl>
                                          <p:spTgt spid="4"/>
                                        </p:tgtEl>
                                        <p:attrNameLst>
                                          <p:attrName>ppt_x</p:attrName>
                                          <p:attrName>ppt_y</p:attrName>
                                        </p:attrNameLst>
                                      </p:cBhvr>
                                      <p:rCtr x="-14249" y="-71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7" descr="blue sphere 4 copy"/>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GlowEdges trans="85000"/>
                    </a14:imgEffect>
                  </a14:imgLayer>
                </a14:imgProps>
              </a:ext>
            </a:extLst>
          </a:blip>
          <a:srcRect/>
          <a:stretch>
            <a:fillRect/>
          </a:stretch>
        </p:blipFill>
        <p:spPr bwMode="auto">
          <a:xfrm>
            <a:off x="2704734" y="394856"/>
            <a:ext cx="10096865" cy="5841821"/>
          </a:xfrm>
          <a:prstGeom prst="rect">
            <a:avLst/>
          </a:prstGeom>
          <a:noFill/>
        </p:spPr>
      </p:pic>
      <p:sp>
        <p:nvSpPr>
          <p:cNvPr id="12" name="Rounded Rectangle 11"/>
          <p:cNvSpPr/>
          <p:nvPr/>
        </p:nvSpPr>
        <p:spPr bwMode="auto">
          <a:xfrm>
            <a:off x="3221179" y="1474154"/>
            <a:ext cx="5122718" cy="389794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Multitenant NAT</a:t>
            </a:r>
            <a:endParaRPr lang="en-US" dirty="0"/>
          </a:p>
        </p:txBody>
      </p:sp>
      <p:sp>
        <p:nvSpPr>
          <p:cNvPr id="16" name="Rounded Rectangle 15"/>
          <p:cNvSpPr/>
          <p:nvPr/>
        </p:nvSpPr>
        <p:spPr bwMode="auto">
          <a:xfrm>
            <a:off x="3486371" y="1818410"/>
            <a:ext cx="2473489" cy="304453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Default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5" name="TextBox 24"/>
          <p:cNvSpPr txBox="1"/>
          <p:nvPr/>
        </p:nvSpPr>
        <p:spPr>
          <a:xfrm>
            <a:off x="5380003" y="4887734"/>
            <a:ext cx="805069" cy="430887"/>
          </a:xfrm>
          <a:prstGeom prst="rect">
            <a:avLst/>
          </a:prstGeom>
          <a:noFill/>
        </p:spPr>
        <p:txBody>
          <a:bodyPr wrap="square" lIns="0" tIns="0" rIns="0" bIns="0" rtlCol="0">
            <a:spAutoFit/>
          </a:bodyPr>
          <a:lstStyle/>
          <a:p>
            <a:pPr algn="ctr"/>
            <a:r>
              <a:rPr lang="en-US" sz="2800" dirty="0" smtClean="0">
                <a:solidFill>
                  <a:schemeClr val="bg1"/>
                </a:solidFill>
                <a:latin typeface="Segoe UI Light" pitchFamily="34" charset="0"/>
              </a:rPr>
              <a:t>VM</a:t>
            </a:r>
          </a:p>
        </p:txBody>
      </p:sp>
      <p:grpSp>
        <p:nvGrpSpPr>
          <p:cNvPr id="48" name="Group 47"/>
          <p:cNvGrpSpPr/>
          <p:nvPr/>
        </p:nvGrpSpPr>
        <p:grpSpPr>
          <a:xfrm>
            <a:off x="6259392" y="1818410"/>
            <a:ext cx="4790674" cy="1392382"/>
            <a:chOff x="6259392" y="1818410"/>
            <a:chExt cx="4790674" cy="1392382"/>
          </a:xfrm>
        </p:grpSpPr>
        <p:sp>
          <p:nvSpPr>
            <p:cNvPr id="18" name="Rounded Rectangle 17"/>
            <p:cNvSpPr/>
            <p:nvPr/>
          </p:nvSpPr>
          <p:spPr bwMode="auto">
            <a:xfrm>
              <a:off x="6259392" y="1818410"/>
              <a:ext cx="1628661" cy="139238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Northwind</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8" name="Freeform 9"/>
            <p:cNvSpPr>
              <a:spLocks/>
            </p:cNvSpPr>
            <p:nvPr/>
          </p:nvSpPr>
          <p:spPr bwMode="auto">
            <a:xfrm>
              <a:off x="8974219" y="1858748"/>
              <a:ext cx="2075847" cy="1311705"/>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2"/>
            </a:lnRef>
            <a:fillRef idx="3">
              <a:schemeClr val="accent2"/>
            </a:fillRef>
            <a:effectRef idx="2">
              <a:schemeClr val="accent2"/>
            </a:effectRef>
            <a:fontRef idx="minor">
              <a:schemeClr val="lt1"/>
            </a:fontRef>
          </p:style>
          <p:txBody>
            <a:bodyPr vert="horz" wrap="square" lIns="89619" tIns="44810" rIns="89619" bIns="44810" numCol="1" anchor="ctr" anchorCtr="0" compatLnSpc="1">
              <a:prstTxWarp prst="textNoShape">
                <a:avLst/>
              </a:prstTxWarp>
            </a:bodyPr>
            <a:lstStyle/>
            <a:p>
              <a:pPr algn="ctr"/>
              <a:r>
                <a:rPr lang="en-US" sz="1764" dirty="0" err="1" smtClean="0"/>
                <a:t>Northwind</a:t>
              </a:r>
              <a:endParaRPr lang="en-US" sz="1764" dirty="0"/>
            </a:p>
            <a:p>
              <a:pPr algn="ctr"/>
              <a:r>
                <a:rPr lang="en-US" sz="1764" dirty="0" smtClean="0"/>
                <a:t>VM Network</a:t>
              </a:r>
              <a:endParaRPr lang="en-US" sz="1764" dirty="0"/>
            </a:p>
          </p:txBody>
        </p:sp>
        <p:sp>
          <p:nvSpPr>
            <p:cNvPr id="47" name="Left-Right Arrow 46"/>
            <p:cNvSpPr/>
            <p:nvPr/>
          </p:nvSpPr>
          <p:spPr bwMode="auto">
            <a:xfrm>
              <a:off x="7864212" y="2259300"/>
              <a:ext cx="1315174" cy="36341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2" name="Rounded Rectangle 21"/>
          <p:cNvSpPr/>
          <p:nvPr/>
        </p:nvSpPr>
        <p:spPr bwMode="auto">
          <a:xfrm>
            <a:off x="7616827" y="2142218"/>
            <a:ext cx="281766" cy="59758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23" name="Rounded Rectangle 22"/>
          <p:cNvSpPr/>
          <p:nvPr/>
        </p:nvSpPr>
        <p:spPr bwMode="auto">
          <a:xfrm>
            <a:off x="6259392" y="3470564"/>
            <a:ext cx="1628661" cy="139238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Contoso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6" name="Freeform 9"/>
          <p:cNvSpPr>
            <a:spLocks/>
          </p:cNvSpPr>
          <p:nvPr/>
        </p:nvSpPr>
        <p:spPr bwMode="auto">
          <a:xfrm>
            <a:off x="8974219" y="3510902"/>
            <a:ext cx="2075847" cy="1311705"/>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89619" tIns="44810" rIns="89619" bIns="44810" numCol="1" anchor="ctr" anchorCtr="0" compatLnSpc="1">
            <a:prstTxWarp prst="textNoShape">
              <a:avLst/>
            </a:prstTxWarp>
          </a:bodyPr>
          <a:lstStyle/>
          <a:p>
            <a:pPr algn="ctr"/>
            <a:r>
              <a:rPr lang="en-US" sz="1764" dirty="0" smtClean="0"/>
              <a:t>Contoso</a:t>
            </a:r>
          </a:p>
          <a:p>
            <a:pPr algn="ctr"/>
            <a:r>
              <a:rPr lang="en-US" sz="1764" dirty="0" smtClean="0"/>
              <a:t>VM Network</a:t>
            </a:r>
            <a:endParaRPr lang="en-US" sz="1764" dirty="0"/>
          </a:p>
        </p:txBody>
      </p:sp>
      <p:sp>
        <p:nvSpPr>
          <p:cNvPr id="41" name="Left-Right Arrow 40"/>
          <p:cNvSpPr/>
          <p:nvPr/>
        </p:nvSpPr>
        <p:spPr bwMode="auto">
          <a:xfrm>
            <a:off x="7888053" y="3942707"/>
            <a:ext cx="1315174" cy="363415"/>
          </a:xfrm>
          <a:prstGeom prst="lef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ounded Rectangle 35"/>
          <p:cNvSpPr/>
          <p:nvPr/>
        </p:nvSpPr>
        <p:spPr bwMode="auto">
          <a:xfrm>
            <a:off x="7626006" y="3693760"/>
            <a:ext cx="281766" cy="5975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32" name="Rounded Rectangle 31"/>
          <p:cNvSpPr/>
          <p:nvPr/>
        </p:nvSpPr>
        <p:spPr bwMode="auto">
          <a:xfrm>
            <a:off x="3486371" y="3069480"/>
            <a:ext cx="281766" cy="59758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17" name="Freeform 9"/>
          <p:cNvSpPr>
            <a:spLocks/>
          </p:cNvSpPr>
          <p:nvPr/>
        </p:nvSpPr>
        <p:spPr bwMode="auto">
          <a:xfrm>
            <a:off x="847320" y="1268035"/>
            <a:ext cx="1958469" cy="5054372"/>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4">
              <a:alpha val="25000"/>
            </a:schemeClr>
          </a:solidFill>
          <a:ln>
            <a:noFill/>
          </a:ln>
        </p:spPr>
        <p:txBody>
          <a:bodyPr vert="horz" wrap="square" lIns="89619" tIns="44810" rIns="89619" bIns="44810" numCol="1" anchor="t" anchorCtr="0" compatLnSpc="1">
            <a:prstTxWarp prst="textNoShape">
              <a:avLst/>
            </a:prstTxWarp>
          </a:bodyPr>
          <a:lstStyle/>
          <a:p>
            <a:endParaRPr lang="en-US" sz="1764"/>
          </a:p>
        </p:txBody>
      </p:sp>
      <p:sp>
        <p:nvSpPr>
          <p:cNvPr id="19" name="TextBox 18"/>
          <p:cNvSpPr txBox="1"/>
          <p:nvPr/>
        </p:nvSpPr>
        <p:spPr>
          <a:xfrm>
            <a:off x="1333638" y="3510902"/>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Internet</a:t>
            </a:r>
          </a:p>
        </p:txBody>
      </p:sp>
      <p:sp>
        <p:nvSpPr>
          <p:cNvPr id="20" name="Rectangle 19"/>
          <p:cNvSpPr/>
          <p:nvPr/>
        </p:nvSpPr>
        <p:spPr bwMode="auto">
          <a:xfrm>
            <a:off x="8922937" y="3783928"/>
            <a:ext cx="840511" cy="33560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chemeClr val="bg1"/>
                </a:solidFill>
                <a:ea typeface="Segoe UI" pitchFamily="34" charset="0"/>
                <a:cs typeface="Segoe UI" pitchFamily="34" charset="0"/>
              </a:rPr>
              <a:t>Packet</a:t>
            </a:r>
          </a:p>
        </p:txBody>
      </p:sp>
      <p:sp>
        <p:nvSpPr>
          <p:cNvPr id="21" name="Rounded Rectangle 20"/>
          <p:cNvSpPr/>
          <p:nvPr/>
        </p:nvSpPr>
        <p:spPr bwMode="auto">
          <a:xfrm>
            <a:off x="3734543" y="3727853"/>
            <a:ext cx="1615258" cy="3581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Contoso NAT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56402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3553E-6 2.59259E-6 L -0.18456 -0.00116 " pathEditMode="relative" rAng="0" ptsTypes="AA">
                                      <p:cBhvr>
                                        <p:cTn id="16" dur="2000" fill="hold"/>
                                        <p:tgtEl>
                                          <p:spTgt spid="20"/>
                                        </p:tgtEl>
                                        <p:attrNameLst>
                                          <p:attrName>ppt_x</p:attrName>
                                          <p:attrName>ppt_y</p:attrName>
                                        </p:attrNameLst>
                                      </p:cBhvr>
                                      <p:rCtr x="-9234" y="-69"/>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2" nodeType="clickEffect">
                                  <p:stCondLst>
                                    <p:cond delay="0"/>
                                  </p:stCondLst>
                                  <p:childTnLst>
                                    <p:animMotion origin="layout" path="M -0.18456 -0.00116 L -0.42329 -0.08264 " pathEditMode="relative" rAng="0" ptsTypes="AA">
                                      <p:cBhvr>
                                        <p:cTn id="20" dur="2000" fill="hold"/>
                                        <p:tgtEl>
                                          <p:spTgt spid="20"/>
                                        </p:tgtEl>
                                        <p:attrNameLst>
                                          <p:attrName>ppt_x</p:attrName>
                                          <p:attrName>ppt_y</p:attrName>
                                        </p:attrNameLst>
                                      </p:cBhvr>
                                      <p:rCtr x="-11943" y="-4074"/>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3" nodeType="clickEffect">
                                  <p:stCondLst>
                                    <p:cond delay="0"/>
                                  </p:stCondLst>
                                  <p:childTnLst>
                                    <p:animMotion origin="layout" path="M -0.42329 -0.08264 L -0.58622 -0.07662 " pathEditMode="relative" rAng="0" ptsTypes="AA">
                                      <p:cBhvr>
                                        <p:cTn id="24" dur="2000" fill="hold"/>
                                        <p:tgtEl>
                                          <p:spTgt spid="20"/>
                                        </p:tgtEl>
                                        <p:attrNameLst>
                                          <p:attrName>ppt_x</p:attrName>
                                          <p:attrName>ppt_y</p:attrName>
                                        </p:attrNameLst>
                                      </p:cBhvr>
                                      <p:rCtr x="-8153"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2" animBg="1"/>
      <p:bldP spid="20" grpId="3"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4862870"/>
          </a:xfrm>
        </p:spPr>
        <p:txBody>
          <a:bodyPr/>
          <a:lstStyle/>
          <a:p>
            <a:r>
              <a:rPr lang="en-US" dirty="0"/>
              <a:t>Session Objective(s</a:t>
            </a:r>
            <a:r>
              <a:rPr lang="en-US" dirty="0" smtClean="0"/>
              <a:t>): </a:t>
            </a:r>
            <a:endParaRPr lang="en-US" dirty="0"/>
          </a:p>
          <a:p>
            <a:pPr lvl="1"/>
            <a:r>
              <a:rPr lang="en-US" dirty="0" smtClean="0"/>
              <a:t>How we’ve expanded on what was built in Windows Server 2012 and System Center 2012 SP1 to complete our hybrid networking solution.</a:t>
            </a:r>
          </a:p>
          <a:p>
            <a:r>
              <a:rPr lang="en-US" dirty="0" smtClean="0"/>
              <a:t>Windows </a:t>
            </a:r>
            <a:r>
              <a:rPr lang="en-US" dirty="0"/>
              <a:t>Server 2012 R2, System Center 2012 R2, and Windows Azure </a:t>
            </a:r>
            <a:r>
              <a:rPr lang="en-US" b="1" dirty="0"/>
              <a:t>come together </a:t>
            </a:r>
            <a:r>
              <a:rPr lang="en-US" dirty="0"/>
              <a:t>to </a:t>
            </a:r>
            <a:r>
              <a:rPr lang="en-US" dirty="0" smtClean="0"/>
              <a:t>enable hybrid networking for Windows powered clouds</a:t>
            </a:r>
            <a:r>
              <a:rPr lang="en-US" dirty="0"/>
              <a:t>.</a:t>
            </a:r>
            <a:endParaRPr lang="en-US" dirty="0" smtClean="0"/>
          </a:p>
          <a:p>
            <a:endParaRPr lang="en-US" dirty="0"/>
          </a:p>
          <a:p>
            <a:endParaRPr lang="en-US" dirty="0" smtClean="0"/>
          </a:p>
        </p:txBody>
      </p:sp>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Tree>
    <p:extLst>
      <p:ext uri="{BB962C8B-B14F-4D97-AF65-F5344CB8AC3E}">
        <p14:creationId xmlns:p14="http://schemas.microsoft.com/office/powerpoint/2010/main" val="252769441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7" descr="blue sphere 4 copy"/>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GlowEdges trans="85000"/>
                    </a14:imgEffect>
                  </a14:imgLayer>
                </a14:imgProps>
              </a:ext>
            </a:extLst>
          </a:blip>
          <a:srcRect/>
          <a:stretch>
            <a:fillRect/>
          </a:stretch>
        </p:blipFill>
        <p:spPr bwMode="auto">
          <a:xfrm>
            <a:off x="2704734" y="394856"/>
            <a:ext cx="10096865" cy="5841821"/>
          </a:xfrm>
          <a:prstGeom prst="rect">
            <a:avLst/>
          </a:prstGeom>
          <a:noFill/>
        </p:spPr>
      </p:pic>
      <p:sp>
        <p:nvSpPr>
          <p:cNvPr id="12" name="Rounded Rectangle 11"/>
          <p:cNvSpPr/>
          <p:nvPr/>
        </p:nvSpPr>
        <p:spPr bwMode="auto">
          <a:xfrm>
            <a:off x="3221179" y="1474154"/>
            <a:ext cx="5122718" cy="389794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Multitenant NAT</a:t>
            </a:r>
            <a:endParaRPr lang="en-US" dirty="0"/>
          </a:p>
        </p:txBody>
      </p:sp>
      <p:sp>
        <p:nvSpPr>
          <p:cNvPr id="16" name="Rounded Rectangle 15"/>
          <p:cNvSpPr/>
          <p:nvPr/>
        </p:nvSpPr>
        <p:spPr bwMode="auto">
          <a:xfrm>
            <a:off x="3486371" y="1818410"/>
            <a:ext cx="2473489" cy="304453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Default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5" name="TextBox 24"/>
          <p:cNvSpPr txBox="1"/>
          <p:nvPr/>
        </p:nvSpPr>
        <p:spPr>
          <a:xfrm>
            <a:off x="5380003" y="4887734"/>
            <a:ext cx="805069" cy="430887"/>
          </a:xfrm>
          <a:prstGeom prst="rect">
            <a:avLst/>
          </a:prstGeom>
          <a:noFill/>
        </p:spPr>
        <p:txBody>
          <a:bodyPr wrap="square" lIns="0" tIns="0" rIns="0" bIns="0" rtlCol="0">
            <a:spAutoFit/>
          </a:bodyPr>
          <a:lstStyle/>
          <a:p>
            <a:pPr algn="ctr"/>
            <a:r>
              <a:rPr lang="en-US" sz="2800" dirty="0" smtClean="0">
                <a:solidFill>
                  <a:schemeClr val="bg1"/>
                </a:solidFill>
                <a:latin typeface="Segoe UI Light" pitchFamily="34" charset="0"/>
              </a:rPr>
              <a:t>VM</a:t>
            </a:r>
          </a:p>
        </p:txBody>
      </p:sp>
      <p:grpSp>
        <p:nvGrpSpPr>
          <p:cNvPr id="48" name="Group 47"/>
          <p:cNvGrpSpPr/>
          <p:nvPr/>
        </p:nvGrpSpPr>
        <p:grpSpPr>
          <a:xfrm>
            <a:off x="6259392" y="1818410"/>
            <a:ext cx="4790674" cy="1392382"/>
            <a:chOff x="6259392" y="1818410"/>
            <a:chExt cx="4790674" cy="1392382"/>
          </a:xfrm>
        </p:grpSpPr>
        <p:sp>
          <p:nvSpPr>
            <p:cNvPr id="18" name="Rounded Rectangle 17"/>
            <p:cNvSpPr/>
            <p:nvPr/>
          </p:nvSpPr>
          <p:spPr bwMode="auto">
            <a:xfrm>
              <a:off x="6259392" y="1818410"/>
              <a:ext cx="1628661" cy="139238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Northwind</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8" name="Freeform 9"/>
            <p:cNvSpPr>
              <a:spLocks/>
            </p:cNvSpPr>
            <p:nvPr/>
          </p:nvSpPr>
          <p:spPr bwMode="auto">
            <a:xfrm>
              <a:off x="8974219" y="1858748"/>
              <a:ext cx="2075847" cy="1311705"/>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2"/>
            </a:lnRef>
            <a:fillRef idx="3">
              <a:schemeClr val="accent2"/>
            </a:fillRef>
            <a:effectRef idx="2">
              <a:schemeClr val="accent2"/>
            </a:effectRef>
            <a:fontRef idx="minor">
              <a:schemeClr val="lt1"/>
            </a:fontRef>
          </p:style>
          <p:txBody>
            <a:bodyPr vert="horz" wrap="square" lIns="89619" tIns="44810" rIns="89619" bIns="44810" numCol="1" anchor="ctr" anchorCtr="0" compatLnSpc="1">
              <a:prstTxWarp prst="textNoShape">
                <a:avLst/>
              </a:prstTxWarp>
            </a:bodyPr>
            <a:lstStyle/>
            <a:p>
              <a:pPr algn="ctr"/>
              <a:r>
                <a:rPr lang="en-US" sz="1764" dirty="0" err="1" smtClean="0"/>
                <a:t>Northwind</a:t>
              </a:r>
              <a:endParaRPr lang="en-US" sz="1764" dirty="0"/>
            </a:p>
            <a:p>
              <a:pPr algn="ctr"/>
              <a:r>
                <a:rPr lang="en-US" sz="1764" dirty="0" smtClean="0"/>
                <a:t>VM Network</a:t>
              </a:r>
              <a:endParaRPr lang="en-US" sz="1764" dirty="0"/>
            </a:p>
          </p:txBody>
        </p:sp>
        <p:sp>
          <p:nvSpPr>
            <p:cNvPr id="47" name="Left-Right Arrow 46"/>
            <p:cNvSpPr/>
            <p:nvPr/>
          </p:nvSpPr>
          <p:spPr bwMode="auto">
            <a:xfrm>
              <a:off x="7864212" y="2259300"/>
              <a:ext cx="1315174" cy="36341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2" name="Rounded Rectangle 21"/>
          <p:cNvSpPr/>
          <p:nvPr/>
        </p:nvSpPr>
        <p:spPr bwMode="auto">
          <a:xfrm>
            <a:off x="7616827" y="2142218"/>
            <a:ext cx="281766" cy="59758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23" name="Rounded Rectangle 22"/>
          <p:cNvSpPr/>
          <p:nvPr/>
        </p:nvSpPr>
        <p:spPr bwMode="auto">
          <a:xfrm>
            <a:off x="6259392" y="3470564"/>
            <a:ext cx="1628661" cy="139238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Contoso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6" name="Freeform 9"/>
          <p:cNvSpPr>
            <a:spLocks/>
          </p:cNvSpPr>
          <p:nvPr/>
        </p:nvSpPr>
        <p:spPr bwMode="auto">
          <a:xfrm>
            <a:off x="8974219" y="3510902"/>
            <a:ext cx="2075847" cy="1311705"/>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89619" tIns="44810" rIns="89619" bIns="44810" numCol="1" anchor="ctr" anchorCtr="0" compatLnSpc="1">
            <a:prstTxWarp prst="textNoShape">
              <a:avLst/>
            </a:prstTxWarp>
          </a:bodyPr>
          <a:lstStyle/>
          <a:p>
            <a:pPr algn="ctr"/>
            <a:r>
              <a:rPr lang="en-US" sz="1764" dirty="0" smtClean="0"/>
              <a:t>Contoso</a:t>
            </a:r>
          </a:p>
          <a:p>
            <a:pPr algn="ctr"/>
            <a:r>
              <a:rPr lang="en-US" sz="1764" dirty="0" smtClean="0"/>
              <a:t>VM Network</a:t>
            </a:r>
            <a:endParaRPr lang="en-US" sz="1764" dirty="0"/>
          </a:p>
        </p:txBody>
      </p:sp>
      <p:sp>
        <p:nvSpPr>
          <p:cNvPr id="41" name="Left-Right Arrow 40"/>
          <p:cNvSpPr/>
          <p:nvPr/>
        </p:nvSpPr>
        <p:spPr bwMode="auto">
          <a:xfrm>
            <a:off x="7888053" y="3942707"/>
            <a:ext cx="1315174" cy="363415"/>
          </a:xfrm>
          <a:prstGeom prst="lef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ounded Rectangle 35"/>
          <p:cNvSpPr/>
          <p:nvPr/>
        </p:nvSpPr>
        <p:spPr bwMode="auto">
          <a:xfrm>
            <a:off x="7626006" y="3693760"/>
            <a:ext cx="281766" cy="5975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32" name="Rounded Rectangle 31"/>
          <p:cNvSpPr/>
          <p:nvPr/>
        </p:nvSpPr>
        <p:spPr bwMode="auto">
          <a:xfrm>
            <a:off x="3486371" y="3069480"/>
            <a:ext cx="281766" cy="59758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17" name="Freeform 9"/>
          <p:cNvSpPr>
            <a:spLocks/>
          </p:cNvSpPr>
          <p:nvPr/>
        </p:nvSpPr>
        <p:spPr bwMode="auto">
          <a:xfrm>
            <a:off x="847320" y="1268035"/>
            <a:ext cx="1958469" cy="5054372"/>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4">
              <a:alpha val="25000"/>
            </a:schemeClr>
          </a:solidFill>
          <a:ln>
            <a:noFill/>
          </a:ln>
        </p:spPr>
        <p:txBody>
          <a:bodyPr vert="horz" wrap="square" lIns="89619" tIns="44810" rIns="89619" bIns="44810" numCol="1" anchor="t" anchorCtr="0" compatLnSpc="1">
            <a:prstTxWarp prst="textNoShape">
              <a:avLst/>
            </a:prstTxWarp>
          </a:bodyPr>
          <a:lstStyle/>
          <a:p>
            <a:endParaRPr lang="en-US" sz="1764"/>
          </a:p>
        </p:txBody>
      </p:sp>
      <p:sp>
        <p:nvSpPr>
          <p:cNvPr id="19" name="TextBox 18"/>
          <p:cNvSpPr txBox="1"/>
          <p:nvPr/>
        </p:nvSpPr>
        <p:spPr>
          <a:xfrm>
            <a:off x="1333638" y="3510902"/>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Internet</a:t>
            </a:r>
          </a:p>
        </p:txBody>
      </p:sp>
      <p:sp>
        <p:nvSpPr>
          <p:cNvPr id="20" name="Rounded Rectangle 19"/>
          <p:cNvSpPr/>
          <p:nvPr/>
        </p:nvSpPr>
        <p:spPr bwMode="auto">
          <a:xfrm>
            <a:off x="3734543" y="3727853"/>
            <a:ext cx="1615258" cy="3581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Contoso NAT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1" name="Rounded Rectangle 20"/>
          <p:cNvSpPr/>
          <p:nvPr/>
        </p:nvSpPr>
        <p:spPr bwMode="auto">
          <a:xfrm>
            <a:off x="3734543" y="2664934"/>
            <a:ext cx="1615258" cy="3581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Northwind</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NAT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4" name="TextBox 23"/>
          <p:cNvSpPr txBox="1"/>
          <p:nvPr/>
        </p:nvSpPr>
        <p:spPr>
          <a:xfrm>
            <a:off x="822934" y="5845476"/>
            <a:ext cx="1022713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Each tenant has its own NAT with a unique public IP address</a:t>
            </a:r>
            <a:endParaRPr lang="en-IN" sz="2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91312453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7" descr="blue sphere 4 copy"/>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GlowEdges trans="85000"/>
                    </a14:imgEffect>
                  </a14:imgLayer>
                </a14:imgProps>
              </a:ext>
            </a:extLst>
          </a:blip>
          <a:srcRect/>
          <a:stretch>
            <a:fillRect/>
          </a:stretch>
        </p:blipFill>
        <p:spPr bwMode="auto">
          <a:xfrm>
            <a:off x="2704734" y="394856"/>
            <a:ext cx="10096865" cy="5841821"/>
          </a:xfrm>
          <a:prstGeom prst="rect">
            <a:avLst/>
          </a:prstGeom>
          <a:noFill/>
        </p:spPr>
      </p:pic>
      <p:sp>
        <p:nvSpPr>
          <p:cNvPr id="12" name="Rounded Rectangle 11"/>
          <p:cNvSpPr/>
          <p:nvPr/>
        </p:nvSpPr>
        <p:spPr bwMode="auto">
          <a:xfrm>
            <a:off x="3221179" y="1474154"/>
            <a:ext cx="5122718" cy="389794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Multitenant NAT</a:t>
            </a:r>
            <a:endParaRPr lang="en-US" dirty="0"/>
          </a:p>
        </p:txBody>
      </p:sp>
      <p:sp>
        <p:nvSpPr>
          <p:cNvPr id="16" name="Rounded Rectangle 15"/>
          <p:cNvSpPr/>
          <p:nvPr/>
        </p:nvSpPr>
        <p:spPr bwMode="auto">
          <a:xfrm>
            <a:off x="3486371" y="1818410"/>
            <a:ext cx="2473489" cy="304453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Default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5" name="TextBox 24"/>
          <p:cNvSpPr txBox="1"/>
          <p:nvPr/>
        </p:nvSpPr>
        <p:spPr>
          <a:xfrm>
            <a:off x="5380003" y="4887734"/>
            <a:ext cx="805069" cy="430887"/>
          </a:xfrm>
          <a:prstGeom prst="rect">
            <a:avLst/>
          </a:prstGeom>
          <a:noFill/>
        </p:spPr>
        <p:txBody>
          <a:bodyPr wrap="square" lIns="0" tIns="0" rIns="0" bIns="0" rtlCol="0">
            <a:spAutoFit/>
          </a:bodyPr>
          <a:lstStyle/>
          <a:p>
            <a:pPr algn="ctr"/>
            <a:r>
              <a:rPr lang="en-US" sz="2800" dirty="0" smtClean="0">
                <a:solidFill>
                  <a:schemeClr val="bg1"/>
                </a:solidFill>
                <a:latin typeface="Segoe UI Light" pitchFamily="34" charset="0"/>
              </a:rPr>
              <a:t>VM</a:t>
            </a:r>
          </a:p>
        </p:txBody>
      </p:sp>
      <p:grpSp>
        <p:nvGrpSpPr>
          <p:cNvPr id="48" name="Group 47"/>
          <p:cNvGrpSpPr/>
          <p:nvPr/>
        </p:nvGrpSpPr>
        <p:grpSpPr>
          <a:xfrm>
            <a:off x="6259392" y="1818410"/>
            <a:ext cx="4790674" cy="1392382"/>
            <a:chOff x="6259392" y="1818410"/>
            <a:chExt cx="4790674" cy="1392382"/>
          </a:xfrm>
        </p:grpSpPr>
        <p:sp>
          <p:nvSpPr>
            <p:cNvPr id="18" name="Rounded Rectangle 17"/>
            <p:cNvSpPr/>
            <p:nvPr/>
          </p:nvSpPr>
          <p:spPr bwMode="auto">
            <a:xfrm>
              <a:off x="6259392" y="1818410"/>
              <a:ext cx="1628661" cy="139238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Northwind</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8" name="Freeform 9"/>
            <p:cNvSpPr>
              <a:spLocks/>
            </p:cNvSpPr>
            <p:nvPr/>
          </p:nvSpPr>
          <p:spPr bwMode="auto">
            <a:xfrm>
              <a:off x="8974219" y="1858748"/>
              <a:ext cx="2075847" cy="1311705"/>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2"/>
            </a:lnRef>
            <a:fillRef idx="3">
              <a:schemeClr val="accent2"/>
            </a:fillRef>
            <a:effectRef idx="2">
              <a:schemeClr val="accent2"/>
            </a:effectRef>
            <a:fontRef idx="minor">
              <a:schemeClr val="lt1"/>
            </a:fontRef>
          </p:style>
          <p:txBody>
            <a:bodyPr vert="horz" wrap="square" lIns="89619" tIns="44810" rIns="89619" bIns="44810" numCol="1" anchor="ctr" anchorCtr="0" compatLnSpc="1">
              <a:prstTxWarp prst="textNoShape">
                <a:avLst/>
              </a:prstTxWarp>
            </a:bodyPr>
            <a:lstStyle/>
            <a:p>
              <a:pPr algn="ctr"/>
              <a:r>
                <a:rPr lang="en-US" sz="1764" dirty="0" err="1" smtClean="0"/>
                <a:t>Northwind</a:t>
              </a:r>
              <a:endParaRPr lang="en-US" sz="1764" dirty="0"/>
            </a:p>
            <a:p>
              <a:pPr algn="ctr"/>
              <a:r>
                <a:rPr lang="en-US" sz="1764" dirty="0" smtClean="0"/>
                <a:t>VM Network</a:t>
              </a:r>
              <a:endParaRPr lang="en-US" sz="1764" dirty="0"/>
            </a:p>
          </p:txBody>
        </p:sp>
        <p:sp>
          <p:nvSpPr>
            <p:cNvPr id="47" name="Left-Right Arrow 46"/>
            <p:cNvSpPr/>
            <p:nvPr/>
          </p:nvSpPr>
          <p:spPr bwMode="auto">
            <a:xfrm>
              <a:off x="7864212" y="2259300"/>
              <a:ext cx="1315174" cy="36341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2" name="Rounded Rectangle 21"/>
          <p:cNvSpPr/>
          <p:nvPr/>
        </p:nvSpPr>
        <p:spPr bwMode="auto">
          <a:xfrm>
            <a:off x="7616827" y="2142218"/>
            <a:ext cx="281766" cy="59758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23" name="Rounded Rectangle 22"/>
          <p:cNvSpPr/>
          <p:nvPr/>
        </p:nvSpPr>
        <p:spPr bwMode="auto">
          <a:xfrm>
            <a:off x="6259392" y="3470564"/>
            <a:ext cx="1628661" cy="139238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Contoso Compartment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6" name="Freeform 9"/>
          <p:cNvSpPr>
            <a:spLocks/>
          </p:cNvSpPr>
          <p:nvPr/>
        </p:nvSpPr>
        <p:spPr bwMode="auto">
          <a:xfrm>
            <a:off x="8974219" y="3510902"/>
            <a:ext cx="2075847" cy="1311705"/>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89619" tIns="44810" rIns="89619" bIns="44810" numCol="1" anchor="ctr" anchorCtr="0" compatLnSpc="1">
            <a:prstTxWarp prst="textNoShape">
              <a:avLst/>
            </a:prstTxWarp>
          </a:bodyPr>
          <a:lstStyle/>
          <a:p>
            <a:pPr algn="ctr"/>
            <a:r>
              <a:rPr lang="en-US" sz="1764" dirty="0" smtClean="0"/>
              <a:t>Contoso</a:t>
            </a:r>
          </a:p>
          <a:p>
            <a:pPr algn="ctr"/>
            <a:r>
              <a:rPr lang="en-US" sz="1764" dirty="0" smtClean="0"/>
              <a:t>VM Network</a:t>
            </a:r>
            <a:endParaRPr lang="en-US" sz="1764" dirty="0"/>
          </a:p>
        </p:txBody>
      </p:sp>
      <p:sp>
        <p:nvSpPr>
          <p:cNvPr id="41" name="Left-Right Arrow 40"/>
          <p:cNvSpPr/>
          <p:nvPr/>
        </p:nvSpPr>
        <p:spPr bwMode="auto">
          <a:xfrm>
            <a:off x="7888053" y="3942707"/>
            <a:ext cx="1315174" cy="363415"/>
          </a:xfrm>
          <a:prstGeom prst="lef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ounded Rectangle 35"/>
          <p:cNvSpPr/>
          <p:nvPr/>
        </p:nvSpPr>
        <p:spPr bwMode="auto">
          <a:xfrm>
            <a:off x="7626006" y="3693760"/>
            <a:ext cx="281766" cy="5975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32" name="Rounded Rectangle 31"/>
          <p:cNvSpPr/>
          <p:nvPr/>
        </p:nvSpPr>
        <p:spPr bwMode="auto">
          <a:xfrm>
            <a:off x="3486371" y="3069480"/>
            <a:ext cx="281766" cy="59758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000" spc="-50" dirty="0" smtClean="0">
                <a:solidFill>
                  <a:schemeClr val="bg1"/>
                </a:solidFill>
                <a:latin typeface="Segoe UI" pitchFamily="34" charset="0"/>
                <a:ea typeface="Segoe UI" pitchFamily="34" charset="0"/>
                <a:cs typeface="Segoe UI" pitchFamily="34" charset="0"/>
              </a:rPr>
              <a:t>Interface</a:t>
            </a:r>
            <a:endParaRPr lang="en-US" sz="1000" spc="-50" dirty="0">
              <a:solidFill>
                <a:schemeClr val="bg1"/>
              </a:solidFill>
              <a:latin typeface="Segoe UI" pitchFamily="34" charset="0"/>
              <a:ea typeface="Segoe UI" pitchFamily="34" charset="0"/>
              <a:cs typeface="Segoe UI" pitchFamily="34" charset="0"/>
            </a:endParaRPr>
          </a:p>
        </p:txBody>
      </p:sp>
      <p:sp>
        <p:nvSpPr>
          <p:cNvPr id="17" name="Freeform 9"/>
          <p:cNvSpPr>
            <a:spLocks/>
          </p:cNvSpPr>
          <p:nvPr/>
        </p:nvSpPr>
        <p:spPr bwMode="auto">
          <a:xfrm>
            <a:off x="847320" y="1268035"/>
            <a:ext cx="1958469" cy="5054372"/>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4">
              <a:alpha val="25000"/>
            </a:schemeClr>
          </a:solidFill>
          <a:ln>
            <a:noFill/>
          </a:ln>
        </p:spPr>
        <p:txBody>
          <a:bodyPr vert="horz" wrap="square" lIns="89619" tIns="44810" rIns="89619" bIns="44810" numCol="1" anchor="t" anchorCtr="0" compatLnSpc="1">
            <a:prstTxWarp prst="textNoShape">
              <a:avLst/>
            </a:prstTxWarp>
          </a:bodyPr>
          <a:lstStyle/>
          <a:p>
            <a:endParaRPr lang="en-US" sz="1764"/>
          </a:p>
        </p:txBody>
      </p:sp>
      <p:sp>
        <p:nvSpPr>
          <p:cNvPr id="19" name="TextBox 18"/>
          <p:cNvSpPr txBox="1"/>
          <p:nvPr/>
        </p:nvSpPr>
        <p:spPr>
          <a:xfrm>
            <a:off x="1333638" y="3510902"/>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Internet</a:t>
            </a:r>
          </a:p>
        </p:txBody>
      </p:sp>
      <p:sp>
        <p:nvSpPr>
          <p:cNvPr id="20" name="Rounded Rectangle 19"/>
          <p:cNvSpPr/>
          <p:nvPr/>
        </p:nvSpPr>
        <p:spPr bwMode="auto">
          <a:xfrm>
            <a:off x="3734543" y="3727853"/>
            <a:ext cx="1615258" cy="3581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Contoso NAT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1" name="Rounded Rectangle 20"/>
          <p:cNvSpPr/>
          <p:nvPr/>
        </p:nvSpPr>
        <p:spPr bwMode="auto">
          <a:xfrm>
            <a:off x="3734543" y="2664934"/>
            <a:ext cx="1615258" cy="3581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Northwind</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NAT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4" name="TextBox 23"/>
          <p:cNvSpPr txBox="1"/>
          <p:nvPr/>
        </p:nvSpPr>
        <p:spPr>
          <a:xfrm>
            <a:off x="822934" y="5845476"/>
            <a:ext cx="1022713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Inbound connection is allowed via static mapping</a:t>
            </a:r>
            <a:endParaRPr lang="en-IN" sz="2400" dirty="0" err="1" smtClean="0">
              <a:gradFill>
                <a:gsLst>
                  <a:gs pos="2917">
                    <a:schemeClr val="tx1"/>
                  </a:gs>
                  <a:gs pos="30000">
                    <a:schemeClr val="tx1"/>
                  </a:gs>
                </a:gsLst>
                <a:lin ang="5400000" scaled="0"/>
              </a:gradFill>
            </a:endParaRPr>
          </a:p>
        </p:txBody>
      </p:sp>
      <p:sp>
        <p:nvSpPr>
          <p:cNvPr id="27" name="Rectangle 26"/>
          <p:cNvSpPr/>
          <p:nvPr/>
        </p:nvSpPr>
        <p:spPr bwMode="auto">
          <a:xfrm>
            <a:off x="751081" y="3221148"/>
            <a:ext cx="840511" cy="33560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chemeClr val="bg1"/>
                </a:solidFill>
                <a:ea typeface="Segoe UI" pitchFamily="34" charset="0"/>
                <a:cs typeface="Segoe UI" pitchFamily="34" charset="0"/>
              </a:rPr>
              <a:t>Packet</a:t>
            </a:r>
          </a:p>
        </p:txBody>
      </p:sp>
    </p:spTree>
    <p:extLst>
      <p:ext uri="{BB962C8B-B14F-4D97-AF65-F5344CB8AC3E}">
        <p14:creationId xmlns:p14="http://schemas.microsoft.com/office/powerpoint/2010/main" val="3005954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1.21907E-6 -1.48148E-6 L 0.1869 -0.00393 " pathEditMode="relative" rAng="0" ptsTypes="AA">
                                      <p:cBhvr>
                                        <p:cTn id="11" dur="2000" fill="hold"/>
                                        <p:tgtEl>
                                          <p:spTgt spid="27"/>
                                        </p:tgtEl>
                                        <p:attrNameLst>
                                          <p:attrName>ppt_x</p:attrName>
                                          <p:attrName>ppt_y</p:attrName>
                                        </p:attrNameLst>
                                      </p:cBhvr>
                                      <p:rCtr x="9338" y="-208"/>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2" nodeType="clickEffect">
                                  <p:stCondLst>
                                    <p:cond delay="0"/>
                                  </p:stCondLst>
                                  <p:childTnLst>
                                    <p:animMotion origin="layout" path="M 0.1869 -0.00393 L 0.47786 0.09097 " pathEditMode="relative" rAng="0" ptsTypes="AA">
                                      <p:cBhvr>
                                        <p:cTn id="15" dur="2000" fill="hold"/>
                                        <p:tgtEl>
                                          <p:spTgt spid="27"/>
                                        </p:tgtEl>
                                        <p:attrNameLst>
                                          <p:attrName>ppt_x</p:attrName>
                                          <p:attrName>ppt_y</p:attrName>
                                        </p:attrNameLst>
                                      </p:cBhvr>
                                      <p:rCtr x="14548" y="4745"/>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3" nodeType="clickEffect">
                                  <p:stCondLst>
                                    <p:cond delay="0"/>
                                  </p:stCondLst>
                                  <p:childTnLst>
                                    <p:animMotion origin="layout" path="M 0.47786 0.09097 L 0.70344 0.08866 " pathEditMode="relative" rAng="0" ptsTypes="AA">
                                      <p:cBhvr>
                                        <p:cTn id="19" dur="2000" fill="hold"/>
                                        <p:tgtEl>
                                          <p:spTgt spid="27"/>
                                        </p:tgtEl>
                                        <p:attrNameLst>
                                          <p:attrName>ppt_x</p:attrName>
                                          <p:attrName>ppt_y</p:attrName>
                                        </p:attrNameLst>
                                      </p:cBhvr>
                                      <p:rCtr x="11279"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27" grpId="3"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553998"/>
          </a:xfrm>
        </p:spPr>
        <p:txBody>
          <a:bodyPr/>
          <a:lstStyle/>
          <a:p>
            <a:r>
              <a:rPr lang="en-US" sz="4000" dirty="0" smtClean="0"/>
              <a:t>BGP Dynamic Route Learning &amp; Best Path Selection </a:t>
            </a:r>
            <a:endParaRPr lang="en-US" sz="4000" dirty="0"/>
          </a:p>
        </p:txBody>
      </p:sp>
      <p:pic>
        <p:nvPicPr>
          <p:cNvPr id="5"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1558384" y="1205485"/>
            <a:ext cx="2444372" cy="2026821"/>
          </a:xfrm>
          <a:prstGeom prst="rect">
            <a:avLst/>
          </a:prstGeom>
          <a:noFill/>
        </p:spPr>
      </p:pic>
      <p:pic>
        <p:nvPicPr>
          <p:cNvPr id="6"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6897757" y="1636180"/>
            <a:ext cx="4293704" cy="3560247"/>
          </a:xfrm>
          <a:prstGeom prst="rect">
            <a:avLst/>
          </a:prstGeom>
          <a:noFill/>
        </p:spPr>
      </p:pic>
      <p:pic>
        <p:nvPicPr>
          <p:cNvPr id="7"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1558384" y="3812851"/>
            <a:ext cx="2444372" cy="2026821"/>
          </a:xfrm>
          <a:prstGeom prst="rect">
            <a:avLst/>
          </a:prstGeom>
          <a:noFill/>
        </p:spPr>
      </p:pic>
      <p:sp>
        <p:nvSpPr>
          <p:cNvPr id="17" name="Can 16"/>
          <p:cNvSpPr/>
          <p:nvPr/>
        </p:nvSpPr>
        <p:spPr bwMode="auto">
          <a:xfrm rot="6812233">
            <a:off x="5174530" y="1522078"/>
            <a:ext cx="494088" cy="3004338"/>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VPN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Can 17"/>
          <p:cNvSpPr/>
          <p:nvPr/>
        </p:nvSpPr>
        <p:spPr bwMode="auto">
          <a:xfrm rot="3776486">
            <a:off x="5203212" y="3013278"/>
            <a:ext cx="494088" cy="3004338"/>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VPN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Can 18"/>
          <p:cNvSpPr/>
          <p:nvPr/>
        </p:nvSpPr>
        <p:spPr bwMode="auto">
          <a:xfrm rot="10800000">
            <a:off x="3969296" y="2735238"/>
            <a:ext cx="494088" cy="2083120"/>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VPN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TextBox 19"/>
          <p:cNvSpPr txBox="1"/>
          <p:nvPr/>
        </p:nvSpPr>
        <p:spPr>
          <a:xfrm>
            <a:off x="7804795" y="2129723"/>
            <a:ext cx="2411901"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Hosted site </a:t>
            </a:r>
          </a:p>
        </p:txBody>
      </p:sp>
      <p:grpSp>
        <p:nvGrpSpPr>
          <p:cNvPr id="21" name="Group 20"/>
          <p:cNvGrpSpPr/>
          <p:nvPr/>
        </p:nvGrpSpPr>
        <p:grpSpPr>
          <a:xfrm>
            <a:off x="7688783" y="2779903"/>
            <a:ext cx="2372962" cy="1896006"/>
            <a:chOff x="7688783" y="2998114"/>
            <a:chExt cx="2372962" cy="1896006"/>
          </a:xfrm>
        </p:grpSpPr>
        <p:sp>
          <p:nvSpPr>
            <p:cNvPr id="22" name="Freeform 9"/>
            <p:cNvSpPr>
              <a:spLocks/>
            </p:cNvSpPr>
            <p:nvPr/>
          </p:nvSpPr>
          <p:spPr bwMode="auto">
            <a:xfrm>
              <a:off x="7688783" y="2998114"/>
              <a:ext cx="2372962" cy="1896006"/>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8355152" y="4310532"/>
              <a:ext cx="1381538" cy="215444"/>
            </a:xfrm>
            <a:prstGeom prst="rect">
              <a:avLst/>
            </a:prstGeom>
          </p:spPr>
          <p:style>
            <a:lnRef idx="1">
              <a:schemeClr val="accent1"/>
            </a:lnRef>
            <a:fillRef idx="3">
              <a:schemeClr val="accent1"/>
            </a:fillRef>
            <a:effectRef idx="2">
              <a:schemeClr val="accent1"/>
            </a:effectRef>
            <a:fontRef idx="minor">
              <a:schemeClr val="lt1"/>
            </a:fontRef>
          </p:style>
          <p:txBody>
            <a:bodyPr wrap="square" lIns="0" tIns="0" rIns="0" bIns="0" rtlCol="0">
              <a:spAutoFit/>
            </a:bodyPr>
            <a:lstStyle/>
            <a:p>
              <a:r>
                <a:rPr lang="en-US" sz="1400" b="1" dirty="0" smtClean="0">
                  <a:latin typeface="Segoe UI Light" pitchFamily="34" charset="0"/>
                </a:rPr>
                <a:t>VM Network</a:t>
              </a:r>
            </a:p>
          </p:txBody>
        </p:sp>
      </p:grpSp>
      <p:sp>
        <p:nvSpPr>
          <p:cNvPr id="24" name="TextBox 23"/>
          <p:cNvSpPr txBox="1"/>
          <p:nvPr/>
        </p:nvSpPr>
        <p:spPr>
          <a:xfrm>
            <a:off x="2141308" y="1556682"/>
            <a:ext cx="1342668"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Site 1 </a:t>
            </a:r>
          </a:p>
        </p:txBody>
      </p:sp>
      <p:sp>
        <p:nvSpPr>
          <p:cNvPr id="25" name="TextBox 24"/>
          <p:cNvSpPr txBox="1"/>
          <p:nvPr/>
        </p:nvSpPr>
        <p:spPr>
          <a:xfrm>
            <a:off x="2109236" y="4176892"/>
            <a:ext cx="1342668"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Site 2 </a:t>
            </a:r>
          </a:p>
        </p:txBody>
      </p:sp>
      <p:sp>
        <p:nvSpPr>
          <p:cNvPr id="26" name="TextBox 25"/>
          <p:cNvSpPr txBox="1"/>
          <p:nvPr/>
        </p:nvSpPr>
        <p:spPr>
          <a:xfrm>
            <a:off x="808851" y="1226267"/>
            <a:ext cx="553998" cy="4213304"/>
          </a:xfrm>
          <a:prstGeom prst="rect">
            <a:avLst/>
          </a:prstGeom>
          <a:noFill/>
        </p:spPr>
        <p:txBody>
          <a:bodyPr vert="vert270" wrap="square" lIns="0" tIns="0" rIns="0" bIns="0" rtlCol="0">
            <a:spAutoFit/>
          </a:bodyPr>
          <a:lstStyle/>
          <a:p>
            <a:pPr algn="ctr"/>
            <a:r>
              <a:rPr lang="en-US" sz="3600" b="1" dirty="0" smtClean="0">
                <a:effectLst>
                  <a:outerShdw blurRad="38100" dist="38100" dir="2700000" algn="tl">
                    <a:srgbClr val="000000">
                      <a:alpha val="43137"/>
                    </a:srgbClr>
                  </a:outerShdw>
                </a:effectLst>
                <a:latin typeface="Segoe UI Light" pitchFamily="34" charset="0"/>
                <a:cs typeface="Segoe UI Light" pitchFamily="34" charset="0"/>
              </a:rPr>
              <a:t>Contoso</a:t>
            </a:r>
            <a:endParaRPr lang="en-US" sz="3600" b="1" dirty="0">
              <a:effectLst>
                <a:outerShdw blurRad="38100" dist="38100" dir="2700000" algn="tl">
                  <a:srgbClr val="000000">
                    <a:alpha val="43137"/>
                  </a:srgbClr>
                </a:outerShdw>
              </a:effectLst>
              <a:latin typeface="Segoe UI Light" pitchFamily="34" charset="0"/>
              <a:cs typeface="Segoe UI Light" pitchFamily="34" charset="0"/>
            </a:endParaRPr>
          </a:p>
        </p:txBody>
      </p:sp>
      <p:sp>
        <p:nvSpPr>
          <p:cNvPr id="27" name="TextBox 26"/>
          <p:cNvSpPr txBox="1"/>
          <p:nvPr/>
        </p:nvSpPr>
        <p:spPr>
          <a:xfrm>
            <a:off x="2098845" y="2664520"/>
            <a:ext cx="1230018" cy="307777"/>
          </a:xfrm>
          <a:prstGeom prst="rect">
            <a:avLst/>
          </a:prstGeom>
          <a:noFill/>
        </p:spPr>
        <p:txBody>
          <a:bodyPr wrap="square" lIns="0" tIns="0" rIns="0" bIns="0" rtlCol="0">
            <a:spAutoFit/>
          </a:bodyPr>
          <a:lstStyle/>
          <a:p>
            <a:r>
              <a:rPr lang="en-US" sz="2000" b="1" dirty="0" smtClean="0">
                <a:latin typeface="Segoe UI Light" pitchFamily="34" charset="0"/>
              </a:rPr>
              <a:t>10.1.0.0/16</a:t>
            </a:r>
          </a:p>
        </p:txBody>
      </p:sp>
      <p:sp>
        <p:nvSpPr>
          <p:cNvPr id="28" name="TextBox 27"/>
          <p:cNvSpPr txBox="1"/>
          <p:nvPr/>
        </p:nvSpPr>
        <p:spPr>
          <a:xfrm>
            <a:off x="2093819" y="5316749"/>
            <a:ext cx="1230018" cy="307777"/>
          </a:xfrm>
          <a:prstGeom prst="rect">
            <a:avLst/>
          </a:prstGeom>
          <a:noFill/>
        </p:spPr>
        <p:txBody>
          <a:bodyPr wrap="square" lIns="0" tIns="0" rIns="0" bIns="0" rtlCol="0">
            <a:spAutoFit/>
          </a:bodyPr>
          <a:lstStyle/>
          <a:p>
            <a:r>
              <a:rPr lang="en-US" sz="2000" b="1" dirty="0" smtClean="0">
                <a:latin typeface="Segoe UI Light" pitchFamily="34" charset="0"/>
              </a:rPr>
              <a:t>10.2.0.0/16</a:t>
            </a:r>
          </a:p>
        </p:txBody>
      </p:sp>
      <p:sp>
        <p:nvSpPr>
          <p:cNvPr id="29" name="TextBox 28"/>
          <p:cNvSpPr txBox="1"/>
          <p:nvPr/>
        </p:nvSpPr>
        <p:spPr>
          <a:xfrm>
            <a:off x="8343040" y="3608348"/>
            <a:ext cx="1230018" cy="307777"/>
          </a:xfrm>
          <a:prstGeom prst="rect">
            <a:avLst/>
          </a:prstGeom>
          <a:noFill/>
        </p:spPr>
        <p:txBody>
          <a:bodyPr wrap="square" lIns="0" tIns="0" rIns="0" bIns="0" rtlCol="0">
            <a:spAutoFit/>
          </a:bodyPr>
          <a:lstStyle/>
          <a:p>
            <a:r>
              <a:rPr lang="en-US" sz="2000" b="1" dirty="0" smtClean="0">
                <a:latin typeface="Segoe UI Light" pitchFamily="34" charset="0"/>
              </a:rPr>
              <a:t>10.3.0.0/16</a:t>
            </a: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608" y="4372729"/>
            <a:ext cx="1418586" cy="1418586"/>
          </a:xfrm>
          <a:prstGeom prst="rect">
            <a:avLst/>
          </a:prstGeom>
        </p:spPr>
      </p:pic>
      <p:pic>
        <p:nvPicPr>
          <p:cNvPr id="34"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3669889" y="1972737"/>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6832171" y="3254419"/>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301561"/>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553998"/>
          </a:xfrm>
        </p:spPr>
        <p:txBody>
          <a:bodyPr/>
          <a:lstStyle/>
          <a:p>
            <a:r>
              <a:rPr lang="en-US" sz="4000" dirty="0" smtClean="0"/>
              <a:t>BGP Dynamic Route Learning &amp; Best Path Selection </a:t>
            </a:r>
            <a:endParaRPr lang="en-US" sz="4000" dirty="0"/>
          </a:p>
        </p:txBody>
      </p:sp>
      <p:pic>
        <p:nvPicPr>
          <p:cNvPr id="5"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1558384" y="1205485"/>
            <a:ext cx="2444372" cy="2026821"/>
          </a:xfrm>
          <a:prstGeom prst="rect">
            <a:avLst/>
          </a:prstGeom>
          <a:noFill/>
        </p:spPr>
      </p:pic>
      <p:pic>
        <p:nvPicPr>
          <p:cNvPr id="6"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6897757" y="1636180"/>
            <a:ext cx="4293704" cy="3560247"/>
          </a:xfrm>
          <a:prstGeom prst="rect">
            <a:avLst/>
          </a:prstGeom>
          <a:noFill/>
        </p:spPr>
      </p:pic>
      <p:pic>
        <p:nvPicPr>
          <p:cNvPr id="7"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1558384" y="3812851"/>
            <a:ext cx="2444372" cy="2026821"/>
          </a:xfrm>
          <a:prstGeom prst="rect">
            <a:avLst/>
          </a:prstGeom>
          <a:noFill/>
        </p:spPr>
      </p:pic>
      <p:sp>
        <p:nvSpPr>
          <p:cNvPr id="17" name="Can 16"/>
          <p:cNvSpPr/>
          <p:nvPr/>
        </p:nvSpPr>
        <p:spPr bwMode="auto">
          <a:xfrm rot="6812233">
            <a:off x="5174530" y="1522078"/>
            <a:ext cx="494088" cy="3004338"/>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VPN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Can 17"/>
          <p:cNvSpPr/>
          <p:nvPr/>
        </p:nvSpPr>
        <p:spPr bwMode="auto">
          <a:xfrm rot="3776486">
            <a:off x="5203212" y="3013278"/>
            <a:ext cx="494088" cy="3004338"/>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VPN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Can 18"/>
          <p:cNvSpPr/>
          <p:nvPr/>
        </p:nvSpPr>
        <p:spPr bwMode="auto">
          <a:xfrm rot="10800000">
            <a:off x="3969296" y="2735238"/>
            <a:ext cx="494088" cy="2083120"/>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VPN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TextBox 19"/>
          <p:cNvSpPr txBox="1"/>
          <p:nvPr/>
        </p:nvSpPr>
        <p:spPr>
          <a:xfrm>
            <a:off x="7804795" y="2129723"/>
            <a:ext cx="2411901"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Hosted site </a:t>
            </a:r>
          </a:p>
        </p:txBody>
      </p:sp>
      <p:grpSp>
        <p:nvGrpSpPr>
          <p:cNvPr id="21" name="Group 20"/>
          <p:cNvGrpSpPr/>
          <p:nvPr/>
        </p:nvGrpSpPr>
        <p:grpSpPr>
          <a:xfrm>
            <a:off x="7688783" y="2779903"/>
            <a:ext cx="2372962" cy="1896006"/>
            <a:chOff x="7688783" y="2998114"/>
            <a:chExt cx="2372962" cy="1896006"/>
          </a:xfrm>
        </p:grpSpPr>
        <p:sp>
          <p:nvSpPr>
            <p:cNvPr id="22" name="Freeform 9"/>
            <p:cNvSpPr>
              <a:spLocks/>
            </p:cNvSpPr>
            <p:nvPr/>
          </p:nvSpPr>
          <p:spPr bwMode="auto">
            <a:xfrm>
              <a:off x="7688783" y="2998114"/>
              <a:ext cx="2372962" cy="1896006"/>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8355152" y="4310532"/>
              <a:ext cx="1381538" cy="215444"/>
            </a:xfrm>
            <a:prstGeom prst="rect">
              <a:avLst/>
            </a:prstGeom>
          </p:spPr>
          <p:style>
            <a:lnRef idx="1">
              <a:schemeClr val="accent1"/>
            </a:lnRef>
            <a:fillRef idx="3">
              <a:schemeClr val="accent1"/>
            </a:fillRef>
            <a:effectRef idx="2">
              <a:schemeClr val="accent1"/>
            </a:effectRef>
            <a:fontRef idx="minor">
              <a:schemeClr val="lt1"/>
            </a:fontRef>
          </p:style>
          <p:txBody>
            <a:bodyPr wrap="square" lIns="0" tIns="0" rIns="0" bIns="0" rtlCol="0">
              <a:spAutoFit/>
            </a:bodyPr>
            <a:lstStyle/>
            <a:p>
              <a:r>
                <a:rPr lang="en-US" sz="1400" b="1" dirty="0" smtClean="0">
                  <a:latin typeface="Segoe UI Light" pitchFamily="34" charset="0"/>
                </a:rPr>
                <a:t>VM Network</a:t>
              </a:r>
            </a:p>
          </p:txBody>
        </p:sp>
      </p:grpSp>
      <p:sp>
        <p:nvSpPr>
          <p:cNvPr id="24" name="TextBox 23"/>
          <p:cNvSpPr txBox="1"/>
          <p:nvPr/>
        </p:nvSpPr>
        <p:spPr>
          <a:xfrm>
            <a:off x="2141308" y="1556682"/>
            <a:ext cx="1342668"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Site 1 </a:t>
            </a:r>
          </a:p>
        </p:txBody>
      </p:sp>
      <p:sp>
        <p:nvSpPr>
          <p:cNvPr id="25" name="TextBox 24"/>
          <p:cNvSpPr txBox="1"/>
          <p:nvPr/>
        </p:nvSpPr>
        <p:spPr>
          <a:xfrm>
            <a:off x="2109236" y="4176892"/>
            <a:ext cx="1342668"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Site 2 </a:t>
            </a:r>
          </a:p>
        </p:txBody>
      </p:sp>
      <p:sp>
        <p:nvSpPr>
          <p:cNvPr id="26" name="TextBox 25"/>
          <p:cNvSpPr txBox="1"/>
          <p:nvPr/>
        </p:nvSpPr>
        <p:spPr>
          <a:xfrm>
            <a:off x="808851" y="1226267"/>
            <a:ext cx="553998" cy="4213304"/>
          </a:xfrm>
          <a:prstGeom prst="rect">
            <a:avLst/>
          </a:prstGeom>
          <a:noFill/>
        </p:spPr>
        <p:txBody>
          <a:bodyPr vert="vert270" wrap="square" lIns="0" tIns="0" rIns="0" bIns="0" rtlCol="0">
            <a:spAutoFit/>
          </a:bodyPr>
          <a:lstStyle/>
          <a:p>
            <a:pPr algn="ctr"/>
            <a:r>
              <a:rPr lang="en-US" sz="3600" b="1" dirty="0" smtClean="0">
                <a:effectLst>
                  <a:outerShdw blurRad="38100" dist="38100" dir="2700000" algn="tl">
                    <a:srgbClr val="000000">
                      <a:alpha val="43137"/>
                    </a:srgbClr>
                  </a:outerShdw>
                </a:effectLst>
                <a:latin typeface="Segoe UI Light" pitchFamily="34" charset="0"/>
                <a:cs typeface="Segoe UI Light" pitchFamily="34" charset="0"/>
              </a:rPr>
              <a:t>Contoso</a:t>
            </a:r>
            <a:endParaRPr lang="en-US" sz="3600" b="1" dirty="0">
              <a:effectLst>
                <a:outerShdw blurRad="38100" dist="38100" dir="2700000" algn="tl">
                  <a:srgbClr val="000000">
                    <a:alpha val="43137"/>
                  </a:srgbClr>
                </a:outerShdw>
              </a:effectLst>
              <a:latin typeface="Segoe UI Light" pitchFamily="34" charset="0"/>
              <a:cs typeface="Segoe UI Light" pitchFamily="34" charset="0"/>
            </a:endParaRPr>
          </a:p>
        </p:txBody>
      </p:sp>
      <p:sp>
        <p:nvSpPr>
          <p:cNvPr id="27" name="TextBox 26"/>
          <p:cNvSpPr txBox="1"/>
          <p:nvPr/>
        </p:nvSpPr>
        <p:spPr>
          <a:xfrm>
            <a:off x="2098845" y="2664520"/>
            <a:ext cx="1230018" cy="307777"/>
          </a:xfrm>
          <a:prstGeom prst="rect">
            <a:avLst/>
          </a:prstGeom>
          <a:noFill/>
        </p:spPr>
        <p:txBody>
          <a:bodyPr wrap="square" lIns="0" tIns="0" rIns="0" bIns="0" rtlCol="0">
            <a:spAutoFit/>
          </a:bodyPr>
          <a:lstStyle/>
          <a:p>
            <a:r>
              <a:rPr lang="en-US" sz="2000" b="1" dirty="0" smtClean="0">
                <a:latin typeface="Segoe UI Light" pitchFamily="34" charset="0"/>
              </a:rPr>
              <a:t>10.1.0.0/16</a:t>
            </a:r>
          </a:p>
        </p:txBody>
      </p:sp>
      <p:sp>
        <p:nvSpPr>
          <p:cNvPr id="28" name="TextBox 27"/>
          <p:cNvSpPr txBox="1"/>
          <p:nvPr/>
        </p:nvSpPr>
        <p:spPr>
          <a:xfrm>
            <a:off x="2093819" y="5316749"/>
            <a:ext cx="1230018" cy="307777"/>
          </a:xfrm>
          <a:prstGeom prst="rect">
            <a:avLst/>
          </a:prstGeom>
          <a:noFill/>
        </p:spPr>
        <p:txBody>
          <a:bodyPr wrap="square" lIns="0" tIns="0" rIns="0" bIns="0" rtlCol="0">
            <a:spAutoFit/>
          </a:bodyPr>
          <a:lstStyle/>
          <a:p>
            <a:r>
              <a:rPr lang="en-US" sz="2000" b="1" dirty="0" smtClean="0">
                <a:latin typeface="Segoe UI Light" pitchFamily="34" charset="0"/>
              </a:rPr>
              <a:t>10.2.0.0/16</a:t>
            </a:r>
          </a:p>
        </p:txBody>
      </p:sp>
      <p:sp>
        <p:nvSpPr>
          <p:cNvPr id="29" name="TextBox 28"/>
          <p:cNvSpPr txBox="1"/>
          <p:nvPr/>
        </p:nvSpPr>
        <p:spPr>
          <a:xfrm>
            <a:off x="8343040" y="3608348"/>
            <a:ext cx="1230018" cy="307777"/>
          </a:xfrm>
          <a:prstGeom prst="rect">
            <a:avLst/>
          </a:prstGeom>
          <a:noFill/>
        </p:spPr>
        <p:txBody>
          <a:bodyPr wrap="square" lIns="0" tIns="0" rIns="0" bIns="0" rtlCol="0">
            <a:spAutoFit/>
          </a:bodyPr>
          <a:lstStyle/>
          <a:p>
            <a:r>
              <a:rPr lang="en-US" sz="2000" b="1" dirty="0" smtClean="0">
                <a:latin typeface="Segoe UI Light" pitchFamily="34" charset="0"/>
              </a:rPr>
              <a:t>10.3.0.0/16</a:t>
            </a:r>
          </a:p>
        </p:txBody>
      </p:sp>
      <p:cxnSp>
        <p:nvCxnSpPr>
          <p:cNvPr id="31" name="Straight Arrow Connector 30"/>
          <p:cNvCxnSpPr/>
          <p:nvPr/>
        </p:nvCxnSpPr>
        <p:spPr>
          <a:xfrm>
            <a:off x="4000130" y="1870364"/>
            <a:ext cx="2920857" cy="1256909"/>
          </a:xfrm>
          <a:prstGeom prst="straightConnector1">
            <a:avLst/>
          </a:prstGeom>
          <a:ln w="63500">
            <a:solidFill>
              <a:srgbClr val="EE82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244798" y="4351521"/>
            <a:ext cx="2626267" cy="1354074"/>
          </a:xfrm>
          <a:prstGeom prst="straightConnector1">
            <a:avLst/>
          </a:prstGeom>
          <a:ln w="63500">
            <a:solidFill>
              <a:srgbClr val="EE82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376068" y="2933464"/>
            <a:ext cx="0" cy="1577517"/>
          </a:xfrm>
          <a:prstGeom prst="straightConnector1">
            <a:avLst/>
          </a:prstGeom>
          <a:ln w="63500">
            <a:solidFill>
              <a:srgbClr val="EE82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891348" y="4994236"/>
            <a:ext cx="719749" cy="492443"/>
          </a:xfrm>
          <a:prstGeom prst="rect">
            <a:avLst/>
          </a:prstGeom>
          <a:noFill/>
        </p:spPr>
        <p:txBody>
          <a:bodyPr wrap="none" lIns="0" tIns="0" rIns="0" bIns="0" rtlCol="0">
            <a:spAutoFit/>
          </a:bodyPr>
          <a:lstStyle/>
          <a:p>
            <a:r>
              <a:rPr lang="en-US" sz="3200" b="1" dirty="0" smtClean="0">
                <a:solidFill>
                  <a:srgbClr val="F28500"/>
                </a:solidFill>
                <a:latin typeface="Segoe UI Light" pitchFamily="34" charset="0"/>
              </a:rPr>
              <a:t>BGP</a:t>
            </a:r>
            <a:endParaRPr lang="en-US" sz="4000" b="1" dirty="0" smtClean="0">
              <a:solidFill>
                <a:srgbClr val="F28500"/>
              </a:solidFill>
              <a:latin typeface="Segoe UI Light" pitchFamily="34" charset="0"/>
            </a:endParaRP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608" y="4372729"/>
            <a:ext cx="1418586" cy="1418586"/>
          </a:xfrm>
          <a:prstGeom prst="rect">
            <a:avLst/>
          </a:prstGeom>
        </p:spPr>
      </p:pic>
      <p:pic>
        <p:nvPicPr>
          <p:cNvPr id="39"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3669889" y="1972737"/>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6832171" y="3254419"/>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295781"/>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553998"/>
          </a:xfrm>
        </p:spPr>
        <p:txBody>
          <a:bodyPr/>
          <a:lstStyle/>
          <a:p>
            <a:r>
              <a:rPr lang="en-US" sz="4000" dirty="0" smtClean="0"/>
              <a:t>BGP Dynamic Route Learning &amp; Best Path Selection </a:t>
            </a:r>
            <a:endParaRPr lang="en-US" sz="4000" dirty="0"/>
          </a:p>
        </p:txBody>
      </p:sp>
      <p:pic>
        <p:nvPicPr>
          <p:cNvPr id="5"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1558384" y="1205485"/>
            <a:ext cx="2444372" cy="2026821"/>
          </a:xfrm>
          <a:prstGeom prst="rect">
            <a:avLst/>
          </a:prstGeom>
          <a:noFill/>
        </p:spPr>
      </p:pic>
      <p:pic>
        <p:nvPicPr>
          <p:cNvPr id="6"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6897757" y="1636180"/>
            <a:ext cx="4293704" cy="3560247"/>
          </a:xfrm>
          <a:prstGeom prst="rect">
            <a:avLst/>
          </a:prstGeom>
          <a:noFill/>
        </p:spPr>
      </p:pic>
      <p:pic>
        <p:nvPicPr>
          <p:cNvPr id="7"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1558384" y="3812851"/>
            <a:ext cx="2444372" cy="2026821"/>
          </a:xfrm>
          <a:prstGeom prst="rect">
            <a:avLst/>
          </a:prstGeom>
          <a:noFill/>
        </p:spPr>
      </p:pic>
      <p:sp>
        <p:nvSpPr>
          <p:cNvPr id="17" name="Can 16"/>
          <p:cNvSpPr/>
          <p:nvPr/>
        </p:nvSpPr>
        <p:spPr bwMode="auto">
          <a:xfrm rot="6812233">
            <a:off x="5174530" y="1522078"/>
            <a:ext cx="494088" cy="3004338"/>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VPN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Can 17"/>
          <p:cNvSpPr/>
          <p:nvPr/>
        </p:nvSpPr>
        <p:spPr bwMode="auto">
          <a:xfrm rot="3776486">
            <a:off x="5203212" y="3013278"/>
            <a:ext cx="494088" cy="3004338"/>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VPN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Can 18"/>
          <p:cNvSpPr/>
          <p:nvPr/>
        </p:nvSpPr>
        <p:spPr bwMode="auto">
          <a:xfrm rot="10800000">
            <a:off x="3969296" y="2735238"/>
            <a:ext cx="494088" cy="2083120"/>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VPN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TextBox 19"/>
          <p:cNvSpPr txBox="1"/>
          <p:nvPr/>
        </p:nvSpPr>
        <p:spPr>
          <a:xfrm>
            <a:off x="7804795" y="2129723"/>
            <a:ext cx="2411901"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Hosted site </a:t>
            </a:r>
          </a:p>
        </p:txBody>
      </p:sp>
      <p:grpSp>
        <p:nvGrpSpPr>
          <p:cNvPr id="21" name="Group 20"/>
          <p:cNvGrpSpPr/>
          <p:nvPr/>
        </p:nvGrpSpPr>
        <p:grpSpPr>
          <a:xfrm>
            <a:off x="7688783" y="2779903"/>
            <a:ext cx="2372962" cy="1896006"/>
            <a:chOff x="7688783" y="2998114"/>
            <a:chExt cx="2372962" cy="1896006"/>
          </a:xfrm>
        </p:grpSpPr>
        <p:sp>
          <p:nvSpPr>
            <p:cNvPr id="22" name="Freeform 9"/>
            <p:cNvSpPr>
              <a:spLocks/>
            </p:cNvSpPr>
            <p:nvPr/>
          </p:nvSpPr>
          <p:spPr bwMode="auto">
            <a:xfrm>
              <a:off x="7688783" y="2998114"/>
              <a:ext cx="2372962" cy="1896006"/>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8355152" y="4310532"/>
              <a:ext cx="1381538" cy="215444"/>
            </a:xfrm>
            <a:prstGeom prst="rect">
              <a:avLst/>
            </a:prstGeom>
          </p:spPr>
          <p:style>
            <a:lnRef idx="1">
              <a:schemeClr val="accent1"/>
            </a:lnRef>
            <a:fillRef idx="3">
              <a:schemeClr val="accent1"/>
            </a:fillRef>
            <a:effectRef idx="2">
              <a:schemeClr val="accent1"/>
            </a:effectRef>
            <a:fontRef idx="minor">
              <a:schemeClr val="lt1"/>
            </a:fontRef>
          </p:style>
          <p:txBody>
            <a:bodyPr wrap="square" lIns="0" tIns="0" rIns="0" bIns="0" rtlCol="0">
              <a:spAutoFit/>
            </a:bodyPr>
            <a:lstStyle/>
            <a:p>
              <a:r>
                <a:rPr lang="en-US" sz="1400" b="1" dirty="0" smtClean="0">
                  <a:latin typeface="Segoe UI Light" pitchFamily="34" charset="0"/>
                </a:rPr>
                <a:t>VM Network</a:t>
              </a:r>
            </a:p>
          </p:txBody>
        </p:sp>
      </p:grpSp>
      <p:sp>
        <p:nvSpPr>
          <p:cNvPr id="24" name="TextBox 23"/>
          <p:cNvSpPr txBox="1"/>
          <p:nvPr/>
        </p:nvSpPr>
        <p:spPr>
          <a:xfrm>
            <a:off x="2141308" y="1556682"/>
            <a:ext cx="1342668"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Site 1 </a:t>
            </a:r>
          </a:p>
        </p:txBody>
      </p:sp>
      <p:sp>
        <p:nvSpPr>
          <p:cNvPr id="25" name="TextBox 24"/>
          <p:cNvSpPr txBox="1"/>
          <p:nvPr/>
        </p:nvSpPr>
        <p:spPr>
          <a:xfrm>
            <a:off x="2109236" y="4176892"/>
            <a:ext cx="1342668"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Site 2 </a:t>
            </a:r>
          </a:p>
        </p:txBody>
      </p:sp>
      <p:sp>
        <p:nvSpPr>
          <p:cNvPr id="26" name="TextBox 25"/>
          <p:cNvSpPr txBox="1"/>
          <p:nvPr/>
        </p:nvSpPr>
        <p:spPr>
          <a:xfrm>
            <a:off x="808851" y="1226267"/>
            <a:ext cx="553998" cy="4213304"/>
          </a:xfrm>
          <a:prstGeom prst="rect">
            <a:avLst/>
          </a:prstGeom>
          <a:noFill/>
        </p:spPr>
        <p:txBody>
          <a:bodyPr vert="vert270" wrap="square" lIns="0" tIns="0" rIns="0" bIns="0" rtlCol="0">
            <a:spAutoFit/>
          </a:bodyPr>
          <a:lstStyle/>
          <a:p>
            <a:pPr algn="ctr"/>
            <a:r>
              <a:rPr lang="en-US" sz="3600" b="1" dirty="0" smtClean="0">
                <a:effectLst>
                  <a:outerShdw blurRad="38100" dist="38100" dir="2700000" algn="tl">
                    <a:srgbClr val="000000">
                      <a:alpha val="43137"/>
                    </a:srgbClr>
                  </a:outerShdw>
                </a:effectLst>
                <a:latin typeface="Segoe UI Light" pitchFamily="34" charset="0"/>
                <a:cs typeface="Segoe UI Light" pitchFamily="34" charset="0"/>
              </a:rPr>
              <a:t>Contoso</a:t>
            </a:r>
            <a:endParaRPr lang="en-US" sz="3600" b="1" dirty="0">
              <a:effectLst>
                <a:outerShdw blurRad="38100" dist="38100" dir="2700000" algn="tl">
                  <a:srgbClr val="000000">
                    <a:alpha val="43137"/>
                  </a:srgbClr>
                </a:outerShdw>
              </a:effectLst>
              <a:latin typeface="Segoe UI Light" pitchFamily="34" charset="0"/>
              <a:cs typeface="Segoe UI Light" pitchFamily="34" charset="0"/>
            </a:endParaRPr>
          </a:p>
        </p:txBody>
      </p:sp>
      <p:sp>
        <p:nvSpPr>
          <p:cNvPr id="27" name="TextBox 26"/>
          <p:cNvSpPr txBox="1"/>
          <p:nvPr/>
        </p:nvSpPr>
        <p:spPr>
          <a:xfrm>
            <a:off x="2098845" y="2664520"/>
            <a:ext cx="1230018" cy="307777"/>
          </a:xfrm>
          <a:prstGeom prst="rect">
            <a:avLst/>
          </a:prstGeom>
          <a:noFill/>
        </p:spPr>
        <p:txBody>
          <a:bodyPr wrap="square" lIns="0" tIns="0" rIns="0" bIns="0" rtlCol="0">
            <a:spAutoFit/>
          </a:bodyPr>
          <a:lstStyle/>
          <a:p>
            <a:r>
              <a:rPr lang="en-US" sz="2000" b="1" dirty="0" smtClean="0">
                <a:latin typeface="Segoe UI Light" pitchFamily="34" charset="0"/>
              </a:rPr>
              <a:t>10.1.0.0/16</a:t>
            </a:r>
          </a:p>
        </p:txBody>
      </p:sp>
      <p:sp>
        <p:nvSpPr>
          <p:cNvPr id="28" name="TextBox 27"/>
          <p:cNvSpPr txBox="1"/>
          <p:nvPr/>
        </p:nvSpPr>
        <p:spPr>
          <a:xfrm>
            <a:off x="2093819" y="5316749"/>
            <a:ext cx="1230018" cy="307777"/>
          </a:xfrm>
          <a:prstGeom prst="rect">
            <a:avLst/>
          </a:prstGeom>
          <a:noFill/>
        </p:spPr>
        <p:txBody>
          <a:bodyPr wrap="square" lIns="0" tIns="0" rIns="0" bIns="0" rtlCol="0">
            <a:spAutoFit/>
          </a:bodyPr>
          <a:lstStyle/>
          <a:p>
            <a:r>
              <a:rPr lang="en-US" sz="2000" b="1" dirty="0" smtClean="0">
                <a:latin typeface="Segoe UI Light" pitchFamily="34" charset="0"/>
              </a:rPr>
              <a:t>10.2.0.0/16</a:t>
            </a:r>
          </a:p>
        </p:txBody>
      </p:sp>
      <p:sp>
        <p:nvSpPr>
          <p:cNvPr id="29" name="TextBox 28"/>
          <p:cNvSpPr txBox="1"/>
          <p:nvPr/>
        </p:nvSpPr>
        <p:spPr>
          <a:xfrm>
            <a:off x="8343040" y="3608348"/>
            <a:ext cx="1230018" cy="307777"/>
          </a:xfrm>
          <a:prstGeom prst="rect">
            <a:avLst/>
          </a:prstGeom>
          <a:noFill/>
        </p:spPr>
        <p:txBody>
          <a:bodyPr wrap="square" lIns="0" tIns="0" rIns="0" bIns="0" rtlCol="0">
            <a:spAutoFit/>
          </a:bodyPr>
          <a:lstStyle/>
          <a:p>
            <a:r>
              <a:rPr lang="en-US" sz="2000" b="1" dirty="0" smtClean="0">
                <a:latin typeface="Segoe UI Light" pitchFamily="34" charset="0"/>
              </a:rPr>
              <a:t>10.3.0.0/16</a:t>
            </a:r>
          </a:p>
        </p:txBody>
      </p:sp>
      <p:cxnSp>
        <p:nvCxnSpPr>
          <p:cNvPr id="31" name="Straight Arrow Connector 30"/>
          <p:cNvCxnSpPr/>
          <p:nvPr/>
        </p:nvCxnSpPr>
        <p:spPr>
          <a:xfrm>
            <a:off x="4000130" y="1870364"/>
            <a:ext cx="2920857" cy="1256909"/>
          </a:xfrm>
          <a:prstGeom prst="straightConnector1">
            <a:avLst/>
          </a:prstGeom>
          <a:ln w="1016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244798" y="4351521"/>
            <a:ext cx="2626267" cy="1354074"/>
          </a:xfrm>
          <a:prstGeom prst="straightConnector1">
            <a:avLst/>
          </a:prstGeom>
          <a:ln w="1016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376068" y="2933464"/>
            <a:ext cx="0" cy="1577517"/>
          </a:xfrm>
          <a:prstGeom prst="straightConnector1">
            <a:avLst/>
          </a:prstGeom>
          <a:ln w="1016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511206" y="5158620"/>
            <a:ext cx="4280018" cy="492443"/>
          </a:xfrm>
          <a:prstGeom prst="rect">
            <a:avLst/>
          </a:prstGeom>
          <a:noFill/>
        </p:spPr>
        <p:txBody>
          <a:bodyPr wrap="none" lIns="0" tIns="0" rIns="0" bIns="0" rtlCol="0">
            <a:spAutoFit/>
          </a:bodyPr>
          <a:lstStyle/>
          <a:p>
            <a:r>
              <a:rPr lang="en-US" sz="3200" b="1" dirty="0" smtClean="0">
                <a:solidFill>
                  <a:srgbClr val="FFFF00"/>
                </a:solidFill>
                <a:latin typeface="Segoe UI Light" pitchFamily="34" charset="0"/>
              </a:rPr>
              <a:t>Route selection for traffic</a:t>
            </a:r>
            <a:endParaRPr lang="en-US" sz="4000" b="1" dirty="0" smtClean="0">
              <a:solidFill>
                <a:srgbClr val="FFFF00"/>
              </a:solidFill>
              <a:latin typeface="Segoe UI Light" pitchFamily="34" charset="0"/>
            </a:endParaRP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608" y="4372729"/>
            <a:ext cx="1418586" cy="1418586"/>
          </a:xfrm>
          <a:prstGeom prst="rect">
            <a:avLst/>
          </a:prstGeom>
        </p:spPr>
      </p:pic>
      <p:pic>
        <p:nvPicPr>
          <p:cNvPr id="39"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3669889" y="1972737"/>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6832171" y="3254419"/>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541734"/>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553998"/>
          </a:xfrm>
        </p:spPr>
        <p:txBody>
          <a:bodyPr/>
          <a:lstStyle/>
          <a:p>
            <a:r>
              <a:rPr lang="en-US" sz="4000" dirty="0" smtClean="0"/>
              <a:t>BGP Dynamic Route Learning &amp; Best Path Selection </a:t>
            </a:r>
            <a:endParaRPr lang="en-US" sz="4000" dirty="0"/>
          </a:p>
        </p:txBody>
      </p:sp>
      <p:pic>
        <p:nvPicPr>
          <p:cNvPr id="5"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1558384" y="1205485"/>
            <a:ext cx="2444372" cy="2026821"/>
          </a:xfrm>
          <a:prstGeom prst="rect">
            <a:avLst/>
          </a:prstGeom>
          <a:noFill/>
        </p:spPr>
      </p:pic>
      <p:pic>
        <p:nvPicPr>
          <p:cNvPr id="6"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6897757" y="1636180"/>
            <a:ext cx="4293704" cy="3560247"/>
          </a:xfrm>
          <a:prstGeom prst="rect">
            <a:avLst/>
          </a:prstGeom>
          <a:noFill/>
        </p:spPr>
      </p:pic>
      <p:pic>
        <p:nvPicPr>
          <p:cNvPr id="7"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1558384" y="3812851"/>
            <a:ext cx="2444372" cy="2026821"/>
          </a:xfrm>
          <a:prstGeom prst="rect">
            <a:avLst/>
          </a:prstGeom>
          <a:noFill/>
        </p:spPr>
      </p:pic>
      <p:sp>
        <p:nvSpPr>
          <p:cNvPr id="18" name="Can 17"/>
          <p:cNvSpPr/>
          <p:nvPr/>
        </p:nvSpPr>
        <p:spPr bwMode="auto">
          <a:xfrm rot="3776486">
            <a:off x="5203212" y="3013278"/>
            <a:ext cx="494088" cy="3004338"/>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VPN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Can 18"/>
          <p:cNvSpPr/>
          <p:nvPr/>
        </p:nvSpPr>
        <p:spPr bwMode="auto">
          <a:xfrm rot="10800000">
            <a:off x="3969296" y="2735238"/>
            <a:ext cx="494088" cy="2083120"/>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VPN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TextBox 19"/>
          <p:cNvSpPr txBox="1"/>
          <p:nvPr/>
        </p:nvSpPr>
        <p:spPr>
          <a:xfrm>
            <a:off x="7804795" y="2129723"/>
            <a:ext cx="2411901"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Hosted site </a:t>
            </a:r>
          </a:p>
        </p:txBody>
      </p:sp>
      <p:grpSp>
        <p:nvGrpSpPr>
          <p:cNvPr id="21" name="Group 20"/>
          <p:cNvGrpSpPr/>
          <p:nvPr/>
        </p:nvGrpSpPr>
        <p:grpSpPr>
          <a:xfrm>
            <a:off x="7688783" y="2779903"/>
            <a:ext cx="2372962" cy="1896006"/>
            <a:chOff x="7688783" y="2998114"/>
            <a:chExt cx="2372962" cy="1896006"/>
          </a:xfrm>
        </p:grpSpPr>
        <p:sp>
          <p:nvSpPr>
            <p:cNvPr id="22" name="Freeform 9"/>
            <p:cNvSpPr>
              <a:spLocks/>
            </p:cNvSpPr>
            <p:nvPr/>
          </p:nvSpPr>
          <p:spPr bwMode="auto">
            <a:xfrm>
              <a:off x="7688783" y="2998114"/>
              <a:ext cx="2372962" cy="1896006"/>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8355152" y="4310532"/>
              <a:ext cx="1381538" cy="215444"/>
            </a:xfrm>
            <a:prstGeom prst="rect">
              <a:avLst/>
            </a:prstGeom>
          </p:spPr>
          <p:style>
            <a:lnRef idx="1">
              <a:schemeClr val="accent1"/>
            </a:lnRef>
            <a:fillRef idx="3">
              <a:schemeClr val="accent1"/>
            </a:fillRef>
            <a:effectRef idx="2">
              <a:schemeClr val="accent1"/>
            </a:effectRef>
            <a:fontRef idx="minor">
              <a:schemeClr val="lt1"/>
            </a:fontRef>
          </p:style>
          <p:txBody>
            <a:bodyPr wrap="square" lIns="0" tIns="0" rIns="0" bIns="0" rtlCol="0">
              <a:spAutoFit/>
            </a:bodyPr>
            <a:lstStyle/>
            <a:p>
              <a:r>
                <a:rPr lang="en-US" sz="1400" b="1" dirty="0" smtClean="0">
                  <a:latin typeface="Segoe UI Light" pitchFamily="34" charset="0"/>
                </a:rPr>
                <a:t>VM Network</a:t>
              </a:r>
            </a:p>
          </p:txBody>
        </p:sp>
      </p:grpSp>
      <p:sp>
        <p:nvSpPr>
          <p:cNvPr id="24" name="TextBox 23"/>
          <p:cNvSpPr txBox="1"/>
          <p:nvPr/>
        </p:nvSpPr>
        <p:spPr>
          <a:xfrm>
            <a:off x="2141308" y="1556682"/>
            <a:ext cx="1342668"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Site 1 </a:t>
            </a:r>
          </a:p>
        </p:txBody>
      </p:sp>
      <p:sp>
        <p:nvSpPr>
          <p:cNvPr id="25" name="TextBox 24"/>
          <p:cNvSpPr txBox="1"/>
          <p:nvPr/>
        </p:nvSpPr>
        <p:spPr>
          <a:xfrm>
            <a:off x="2109236" y="4176892"/>
            <a:ext cx="1342668"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Site 2 </a:t>
            </a:r>
          </a:p>
        </p:txBody>
      </p:sp>
      <p:sp>
        <p:nvSpPr>
          <p:cNvPr id="26" name="TextBox 25"/>
          <p:cNvSpPr txBox="1"/>
          <p:nvPr/>
        </p:nvSpPr>
        <p:spPr>
          <a:xfrm>
            <a:off x="808851" y="1226267"/>
            <a:ext cx="553998" cy="4213304"/>
          </a:xfrm>
          <a:prstGeom prst="rect">
            <a:avLst/>
          </a:prstGeom>
          <a:noFill/>
        </p:spPr>
        <p:txBody>
          <a:bodyPr vert="vert270" wrap="square" lIns="0" tIns="0" rIns="0" bIns="0" rtlCol="0">
            <a:spAutoFit/>
          </a:bodyPr>
          <a:lstStyle/>
          <a:p>
            <a:pPr algn="ctr"/>
            <a:r>
              <a:rPr lang="en-US" sz="3600"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Contoso</a:t>
            </a:r>
            <a:endParaRPr lang="en-US" sz="3600" b="1" dirty="0">
              <a:solidFill>
                <a:srgbClr val="FFFFFF"/>
              </a:solidFill>
              <a:effectLst>
                <a:outerShdw blurRad="38100" dist="38100" dir="2700000" algn="tl">
                  <a:srgbClr val="000000">
                    <a:alpha val="43137"/>
                  </a:srgbClr>
                </a:outerShdw>
              </a:effectLst>
              <a:latin typeface="Segoe UI Light" pitchFamily="34" charset="0"/>
              <a:cs typeface="Segoe UI Light" pitchFamily="34" charset="0"/>
            </a:endParaRPr>
          </a:p>
        </p:txBody>
      </p:sp>
      <p:sp>
        <p:nvSpPr>
          <p:cNvPr id="27" name="TextBox 26"/>
          <p:cNvSpPr txBox="1"/>
          <p:nvPr/>
        </p:nvSpPr>
        <p:spPr>
          <a:xfrm>
            <a:off x="2098845" y="2664520"/>
            <a:ext cx="1230018" cy="307777"/>
          </a:xfrm>
          <a:prstGeom prst="rect">
            <a:avLst/>
          </a:prstGeom>
          <a:noFill/>
        </p:spPr>
        <p:txBody>
          <a:bodyPr wrap="square" lIns="0" tIns="0" rIns="0" bIns="0" rtlCol="0">
            <a:spAutoFit/>
          </a:bodyPr>
          <a:lstStyle/>
          <a:p>
            <a:r>
              <a:rPr lang="en-US" sz="2000" b="1" dirty="0" smtClean="0">
                <a:latin typeface="Segoe UI Light" pitchFamily="34" charset="0"/>
              </a:rPr>
              <a:t>10.1.0.0/16</a:t>
            </a:r>
          </a:p>
        </p:txBody>
      </p:sp>
      <p:sp>
        <p:nvSpPr>
          <p:cNvPr id="28" name="TextBox 27"/>
          <p:cNvSpPr txBox="1"/>
          <p:nvPr/>
        </p:nvSpPr>
        <p:spPr>
          <a:xfrm>
            <a:off x="2093819" y="5316749"/>
            <a:ext cx="1230018" cy="307777"/>
          </a:xfrm>
          <a:prstGeom prst="rect">
            <a:avLst/>
          </a:prstGeom>
          <a:noFill/>
        </p:spPr>
        <p:txBody>
          <a:bodyPr wrap="square" lIns="0" tIns="0" rIns="0" bIns="0" rtlCol="0">
            <a:spAutoFit/>
          </a:bodyPr>
          <a:lstStyle/>
          <a:p>
            <a:r>
              <a:rPr lang="en-US" sz="2000" b="1" dirty="0" smtClean="0">
                <a:latin typeface="Segoe UI Light" pitchFamily="34" charset="0"/>
              </a:rPr>
              <a:t>10.2.0.0/16</a:t>
            </a:r>
          </a:p>
        </p:txBody>
      </p:sp>
      <p:sp>
        <p:nvSpPr>
          <p:cNvPr id="29" name="TextBox 28"/>
          <p:cNvSpPr txBox="1"/>
          <p:nvPr/>
        </p:nvSpPr>
        <p:spPr>
          <a:xfrm>
            <a:off x="8343040" y="3608348"/>
            <a:ext cx="1230018" cy="307777"/>
          </a:xfrm>
          <a:prstGeom prst="rect">
            <a:avLst/>
          </a:prstGeom>
          <a:noFill/>
        </p:spPr>
        <p:txBody>
          <a:bodyPr wrap="square" lIns="0" tIns="0" rIns="0" bIns="0" rtlCol="0">
            <a:spAutoFit/>
          </a:bodyPr>
          <a:lstStyle/>
          <a:p>
            <a:r>
              <a:rPr lang="en-US" sz="2000" b="1" dirty="0" smtClean="0">
                <a:latin typeface="Segoe UI Light" pitchFamily="34" charset="0"/>
              </a:rPr>
              <a:t>10.3.0.0/16</a:t>
            </a: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608" y="4372729"/>
            <a:ext cx="1418586" cy="1418586"/>
          </a:xfrm>
          <a:prstGeom prst="rect">
            <a:avLst/>
          </a:prstGeom>
        </p:spPr>
      </p:pic>
      <p:pic>
        <p:nvPicPr>
          <p:cNvPr id="35"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3669889" y="1972737"/>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6832171" y="3254419"/>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616322"/>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553998"/>
          </a:xfrm>
        </p:spPr>
        <p:txBody>
          <a:bodyPr/>
          <a:lstStyle/>
          <a:p>
            <a:r>
              <a:rPr lang="en-US" sz="4000" dirty="0" smtClean="0"/>
              <a:t>BGP Dynamic Route Learning &amp; Best Path Selection </a:t>
            </a:r>
            <a:endParaRPr lang="en-US" sz="4000" dirty="0"/>
          </a:p>
        </p:txBody>
      </p:sp>
      <p:pic>
        <p:nvPicPr>
          <p:cNvPr id="5"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1558384" y="1205485"/>
            <a:ext cx="2444372" cy="2026821"/>
          </a:xfrm>
          <a:prstGeom prst="rect">
            <a:avLst/>
          </a:prstGeom>
          <a:noFill/>
        </p:spPr>
      </p:pic>
      <p:pic>
        <p:nvPicPr>
          <p:cNvPr id="6"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6897757" y="1636180"/>
            <a:ext cx="4293704" cy="3560247"/>
          </a:xfrm>
          <a:prstGeom prst="rect">
            <a:avLst/>
          </a:prstGeom>
          <a:noFill/>
        </p:spPr>
      </p:pic>
      <p:pic>
        <p:nvPicPr>
          <p:cNvPr id="7"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1558384" y="3812851"/>
            <a:ext cx="2444372" cy="2026821"/>
          </a:xfrm>
          <a:prstGeom prst="rect">
            <a:avLst/>
          </a:prstGeom>
          <a:noFill/>
        </p:spPr>
      </p:pic>
      <p:sp>
        <p:nvSpPr>
          <p:cNvPr id="18" name="Can 17"/>
          <p:cNvSpPr/>
          <p:nvPr/>
        </p:nvSpPr>
        <p:spPr bwMode="auto">
          <a:xfrm rot="3776486">
            <a:off x="5203212" y="3013278"/>
            <a:ext cx="494088" cy="3004338"/>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VPN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Can 18"/>
          <p:cNvSpPr/>
          <p:nvPr/>
        </p:nvSpPr>
        <p:spPr bwMode="auto">
          <a:xfrm rot="10800000">
            <a:off x="3969296" y="2735238"/>
            <a:ext cx="494088" cy="2083120"/>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VPN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TextBox 19"/>
          <p:cNvSpPr txBox="1"/>
          <p:nvPr/>
        </p:nvSpPr>
        <p:spPr>
          <a:xfrm>
            <a:off x="7804795" y="2129723"/>
            <a:ext cx="2411901"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Hosted site </a:t>
            </a:r>
          </a:p>
        </p:txBody>
      </p:sp>
      <p:grpSp>
        <p:nvGrpSpPr>
          <p:cNvPr id="21" name="Group 20"/>
          <p:cNvGrpSpPr/>
          <p:nvPr/>
        </p:nvGrpSpPr>
        <p:grpSpPr>
          <a:xfrm>
            <a:off x="7688783" y="2779903"/>
            <a:ext cx="2372962" cy="1896006"/>
            <a:chOff x="7688783" y="2998114"/>
            <a:chExt cx="2372962" cy="1896006"/>
          </a:xfrm>
        </p:grpSpPr>
        <p:sp>
          <p:nvSpPr>
            <p:cNvPr id="22" name="Freeform 9"/>
            <p:cNvSpPr>
              <a:spLocks/>
            </p:cNvSpPr>
            <p:nvPr/>
          </p:nvSpPr>
          <p:spPr bwMode="auto">
            <a:xfrm>
              <a:off x="7688783" y="2998114"/>
              <a:ext cx="2372962" cy="1896006"/>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8355152" y="4310532"/>
              <a:ext cx="1381538" cy="215444"/>
            </a:xfrm>
            <a:prstGeom prst="rect">
              <a:avLst/>
            </a:prstGeom>
          </p:spPr>
          <p:style>
            <a:lnRef idx="1">
              <a:schemeClr val="accent1"/>
            </a:lnRef>
            <a:fillRef idx="3">
              <a:schemeClr val="accent1"/>
            </a:fillRef>
            <a:effectRef idx="2">
              <a:schemeClr val="accent1"/>
            </a:effectRef>
            <a:fontRef idx="minor">
              <a:schemeClr val="lt1"/>
            </a:fontRef>
          </p:style>
          <p:txBody>
            <a:bodyPr wrap="square" lIns="0" tIns="0" rIns="0" bIns="0" rtlCol="0">
              <a:spAutoFit/>
            </a:bodyPr>
            <a:lstStyle/>
            <a:p>
              <a:r>
                <a:rPr lang="en-US" sz="1400" b="1" dirty="0" smtClean="0">
                  <a:latin typeface="Segoe UI Light" pitchFamily="34" charset="0"/>
                </a:rPr>
                <a:t>VM Network</a:t>
              </a:r>
            </a:p>
          </p:txBody>
        </p:sp>
      </p:grpSp>
      <p:sp>
        <p:nvSpPr>
          <p:cNvPr id="24" name="TextBox 23"/>
          <p:cNvSpPr txBox="1"/>
          <p:nvPr/>
        </p:nvSpPr>
        <p:spPr>
          <a:xfrm>
            <a:off x="2141308" y="1556682"/>
            <a:ext cx="1342668"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Site 1 </a:t>
            </a:r>
          </a:p>
        </p:txBody>
      </p:sp>
      <p:sp>
        <p:nvSpPr>
          <p:cNvPr id="25" name="TextBox 24"/>
          <p:cNvSpPr txBox="1"/>
          <p:nvPr/>
        </p:nvSpPr>
        <p:spPr>
          <a:xfrm>
            <a:off x="2109236" y="4176892"/>
            <a:ext cx="1342668"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Site 2 </a:t>
            </a:r>
          </a:p>
        </p:txBody>
      </p:sp>
      <p:sp>
        <p:nvSpPr>
          <p:cNvPr id="26" name="TextBox 25"/>
          <p:cNvSpPr txBox="1"/>
          <p:nvPr/>
        </p:nvSpPr>
        <p:spPr>
          <a:xfrm>
            <a:off x="808851" y="1226267"/>
            <a:ext cx="553998" cy="4213304"/>
          </a:xfrm>
          <a:prstGeom prst="rect">
            <a:avLst/>
          </a:prstGeom>
          <a:noFill/>
        </p:spPr>
        <p:txBody>
          <a:bodyPr vert="vert270" wrap="square" lIns="0" tIns="0" rIns="0" bIns="0" rtlCol="0">
            <a:spAutoFit/>
          </a:bodyPr>
          <a:lstStyle/>
          <a:p>
            <a:pPr algn="ctr"/>
            <a:r>
              <a:rPr lang="en-US" sz="3600"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Contoso</a:t>
            </a:r>
            <a:endParaRPr lang="en-US" sz="3600" b="1" dirty="0">
              <a:solidFill>
                <a:srgbClr val="FFFFFF"/>
              </a:solidFill>
              <a:effectLst>
                <a:outerShdw blurRad="38100" dist="38100" dir="2700000" algn="tl">
                  <a:srgbClr val="000000">
                    <a:alpha val="43137"/>
                  </a:srgbClr>
                </a:outerShdw>
              </a:effectLst>
              <a:latin typeface="Segoe UI Light" pitchFamily="34" charset="0"/>
              <a:cs typeface="Segoe UI Light" pitchFamily="34" charset="0"/>
            </a:endParaRPr>
          </a:p>
        </p:txBody>
      </p:sp>
      <p:sp>
        <p:nvSpPr>
          <p:cNvPr id="27" name="TextBox 26"/>
          <p:cNvSpPr txBox="1"/>
          <p:nvPr/>
        </p:nvSpPr>
        <p:spPr>
          <a:xfrm>
            <a:off x="2098845" y="2664520"/>
            <a:ext cx="1230018" cy="307777"/>
          </a:xfrm>
          <a:prstGeom prst="rect">
            <a:avLst/>
          </a:prstGeom>
          <a:noFill/>
        </p:spPr>
        <p:txBody>
          <a:bodyPr wrap="square" lIns="0" tIns="0" rIns="0" bIns="0" rtlCol="0">
            <a:spAutoFit/>
          </a:bodyPr>
          <a:lstStyle/>
          <a:p>
            <a:r>
              <a:rPr lang="en-US" sz="2000" b="1" dirty="0" smtClean="0">
                <a:latin typeface="Segoe UI Light" pitchFamily="34" charset="0"/>
              </a:rPr>
              <a:t>10.1.0.0/16</a:t>
            </a:r>
          </a:p>
        </p:txBody>
      </p:sp>
      <p:sp>
        <p:nvSpPr>
          <p:cNvPr id="28" name="TextBox 27"/>
          <p:cNvSpPr txBox="1"/>
          <p:nvPr/>
        </p:nvSpPr>
        <p:spPr>
          <a:xfrm>
            <a:off x="2093819" y="5316749"/>
            <a:ext cx="1230018" cy="307777"/>
          </a:xfrm>
          <a:prstGeom prst="rect">
            <a:avLst/>
          </a:prstGeom>
          <a:noFill/>
        </p:spPr>
        <p:txBody>
          <a:bodyPr wrap="square" lIns="0" tIns="0" rIns="0" bIns="0" rtlCol="0">
            <a:spAutoFit/>
          </a:bodyPr>
          <a:lstStyle/>
          <a:p>
            <a:r>
              <a:rPr lang="en-US" sz="2000" b="1" dirty="0" smtClean="0">
                <a:latin typeface="Segoe UI Light" pitchFamily="34" charset="0"/>
              </a:rPr>
              <a:t>10.2.0.0/16</a:t>
            </a:r>
          </a:p>
        </p:txBody>
      </p:sp>
      <p:sp>
        <p:nvSpPr>
          <p:cNvPr id="29" name="TextBox 28"/>
          <p:cNvSpPr txBox="1"/>
          <p:nvPr/>
        </p:nvSpPr>
        <p:spPr>
          <a:xfrm>
            <a:off x="8343040" y="3608348"/>
            <a:ext cx="1230018" cy="307777"/>
          </a:xfrm>
          <a:prstGeom prst="rect">
            <a:avLst/>
          </a:prstGeom>
          <a:noFill/>
        </p:spPr>
        <p:txBody>
          <a:bodyPr wrap="square" lIns="0" tIns="0" rIns="0" bIns="0" rtlCol="0">
            <a:spAutoFit/>
          </a:bodyPr>
          <a:lstStyle/>
          <a:p>
            <a:r>
              <a:rPr lang="en-US" sz="2000" b="1" dirty="0" smtClean="0">
                <a:latin typeface="Segoe UI Light" pitchFamily="34" charset="0"/>
              </a:rPr>
              <a:t>10.3.0.0/16</a:t>
            </a:r>
          </a:p>
        </p:txBody>
      </p:sp>
      <p:cxnSp>
        <p:nvCxnSpPr>
          <p:cNvPr id="33" name="Straight Arrow Connector 32"/>
          <p:cNvCxnSpPr/>
          <p:nvPr/>
        </p:nvCxnSpPr>
        <p:spPr>
          <a:xfrm flipV="1">
            <a:off x="4244798" y="4351521"/>
            <a:ext cx="2626267" cy="1354074"/>
          </a:xfrm>
          <a:prstGeom prst="straightConnector1">
            <a:avLst/>
          </a:prstGeom>
          <a:ln w="63500">
            <a:solidFill>
              <a:srgbClr val="EE82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376068" y="2933464"/>
            <a:ext cx="0" cy="1577517"/>
          </a:xfrm>
          <a:prstGeom prst="straightConnector1">
            <a:avLst/>
          </a:prstGeom>
          <a:ln w="63500">
            <a:solidFill>
              <a:srgbClr val="EE82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891348" y="4994236"/>
            <a:ext cx="719749" cy="492443"/>
          </a:xfrm>
          <a:prstGeom prst="rect">
            <a:avLst/>
          </a:prstGeom>
          <a:noFill/>
        </p:spPr>
        <p:txBody>
          <a:bodyPr wrap="none" lIns="0" tIns="0" rIns="0" bIns="0" rtlCol="0">
            <a:spAutoFit/>
          </a:bodyPr>
          <a:lstStyle/>
          <a:p>
            <a:r>
              <a:rPr lang="en-US" sz="3200" b="1" dirty="0" smtClean="0">
                <a:solidFill>
                  <a:srgbClr val="F28500"/>
                </a:solidFill>
                <a:latin typeface="Segoe UI Light" pitchFamily="34" charset="0"/>
              </a:rPr>
              <a:t>BGP</a:t>
            </a:r>
            <a:endParaRPr lang="en-US" sz="4000" b="1" dirty="0" smtClean="0">
              <a:solidFill>
                <a:srgbClr val="F28500"/>
              </a:solidFill>
              <a:latin typeface="Segoe UI Light" pitchFamily="34" charset="0"/>
            </a:endParaRP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608" y="4372729"/>
            <a:ext cx="1418586" cy="1418586"/>
          </a:xfrm>
          <a:prstGeom prst="rect">
            <a:avLst/>
          </a:prstGeom>
        </p:spPr>
      </p:pic>
      <p:pic>
        <p:nvPicPr>
          <p:cNvPr id="37"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3669889" y="1972737"/>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6832171" y="3254419"/>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548641"/>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553998"/>
          </a:xfrm>
        </p:spPr>
        <p:txBody>
          <a:bodyPr/>
          <a:lstStyle/>
          <a:p>
            <a:r>
              <a:rPr lang="en-US" sz="4000" dirty="0" smtClean="0"/>
              <a:t>BGP Dynamic Route Learning &amp; Best Path Selection </a:t>
            </a:r>
            <a:endParaRPr lang="en-US" sz="4000" dirty="0"/>
          </a:p>
        </p:txBody>
      </p:sp>
      <p:pic>
        <p:nvPicPr>
          <p:cNvPr id="5"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1558384" y="1205485"/>
            <a:ext cx="2444372" cy="2026821"/>
          </a:xfrm>
          <a:prstGeom prst="rect">
            <a:avLst/>
          </a:prstGeom>
          <a:noFill/>
        </p:spPr>
      </p:pic>
      <p:pic>
        <p:nvPicPr>
          <p:cNvPr id="6"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6897757" y="1636180"/>
            <a:ext cx="4293704" cy="3560247"/>
          </a:xfrm>
          <a:prstGeom prst="rect">
            <a:avLst/>
          </a:prstGeom>
          <a:noFill/>
        </p:spPr>
      </p:pic>
      <p:pic>
        <p:nvPicPr>
          <p:cNvPr id="7" name="Picture 37" descr="blue sphere 4 copy"/>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1558384" y="3812851"/>
            <a:ext cx="2444372" cy="2026821"/>
          </a:xfrm>
          <a:prstGeom prst="rect">
            <a:avLst/>
          </a:prstGeom>
          <a:noFill/>
        </p:spPr>
      </p:pic>
      <p:sp>
        <p:nvSpPr>
          <p:cNvPr id="18" name="Can 17"/>
          <p:cNvSpPr/>
          <p:nvPr/>
        </p:nvSpPr>
        <p:spPr bwMode="auto">
          <a:xfrm rot="3776486">
            <a:off x="5203212" y="3013278"/>
            <a:ext cx="494088" cy="3004338"/>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VPN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Can 18"/>
          <p:cNvSpPr/>
          <p:nvPr/>
        </p:nvSpPr>
        <p:spPr bwMode="auto">
          <a:xfrm rot="10800000">
            <a:off x="3969296" y="2735238"/>
            <a:ext cx="494088" cy="2083120"/>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S2S VPN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TextBox 19"/>
          <p:cNvSpPr txBox="1"/>
          <p:nvPr/>
        </p:nvSpPr>
        <p:spPr>
          <a:xfrm>
            <a:off x="7804795" y="2129723"/>
            <a:ext cx="2411901"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Hosted site </a:t>
            </a:r>
          </a:p>
        </p:txBody>
      </p:sp>
      <p:grpSp>
        <p:nvGrpSpPr>
          <p:cNvPr id="21" name="Group 20"/>
          <p:cNvGrpSpPr/>
          <p:nvPr/>
        </p:nvGrpSpPr>
        <p:grpSpPr>
          <a:xfrm>
            <a:off x="7688783" y="2779903"/>
            <a:ext cx="2372962" cy="1896006"/>
            <a:chOff x="7688783" y="2998114"/>
            <a:chExt cx="2372962" cy="1896006"/>
          </a:xfrm>
        </p:grpSpPr>
        <p:sp>
          <p:nvSpPr>
            <p:cNvPr id="22" name="Freeform 9"/>
            <p:cNvSpPr>
              <a:spLocks/>
            </p:cNvSpPr>
            <p:nvPr/>
          </p:nvSpPr>
          <p:spPr bwMode="auto">
            <a:xfrm>
              <a:off x="7688783" y="2998114"/>
              <a:ext cx="2372962" cy="1896006"/>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8355152" y="4310532"/>
              <a:ext cx="1381538" cy="215444"/>
            </a:xfrm>
            <a:prstGeom prst="rect">
              <a:avLst/>
            </a:prstGeom>
          </p:spPr>
          <p:style>
            <a:lnRef idx="1">
              <a:schemeClr val="accent1"/>
            </a:lnRef>
            <a:fillRef idx="3">
              <a:schemeClr val="accent1"/>
            </a:fillRef>
            <a:effectRef idx="2">
              <a:schemeClr val="accent1"/>
            </a:effectRef>
            <a:fontRef idx="minor">
              <a:schemeClr val="lt1"/>
            </a:fontRef>
          </p:style>
          <p:txBody>
            <a:bodyPr wrap="square" lIns="0" tIns="0" rIns="0" bIns="0" rtlCol="0">
              <a:spAutoFit/>
            </a:bodyPr>
            <a:lstStyle/>
            <a:p>
              <a:r>
                <a:rPr lang="en-US" sz="1400" b="1" dirty="0" smtClean="0">
                  <a:latin typeface="Segoe UI Light" pitchFamily="34" charset="0"/>
                </a:rPr>
                <a:t>VM Network</a:t>
              </a:r>
            </a:p>
          </p:txBody>
        </p:sp>
      </p:grpSp>
      <p:sp>
        <p:nvSpPr>
          <p:cNvPr id="24" name="TextBox 23"/>
          <p:cNvSpPr txBox="1"/>
          <p:nvPr/>
        </p:nvSpPr>
        <p:spPr>
          <a:xfrm>
            <a:off x="2141308" y="1556682"/>
            <a:ext cx="1342668"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Site 1 </a:t>
            </a:r>
          </a:p>
        </p:txBody>
      </p:sp>
      <p:sp>
        <p:nvSpPr>
          <p:cNvPr id="25" name="TextBox 24"/>
          <p:cNvSpPr txBox="1"/>
          <p:nvPr/>
        </p:nvSpPr>
        <p:spPr>
          <a:xfrm>
            <a:off x="2109236" y="4176892"/>
            <a:ext cx="1342668" cy="430887"/>
          </a:xfrm>
          <a:prstGeom prst="rect">
            <a:avLst/>
          </a:prstGeom>
          <a:noFill/>
        </p:spPr>
        <p:txBody>
          <a:bodyPr wrap="square" lIns="0" tIns="0" rIns="0" bIns="0"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Segoe UI Light" pitchFamily="34" charset="0"/>
                <a:cs typeface="Segoe UI Light" pitchFamily="34" charset="0"/>
              </a:rPr>
              <a:t>Site 2 </a:t>
            </a:r>
          </a:p>
        </p:txBody>
      </p:sp>
      <p:sp>
        <p:nvSpPr>
          <p:cNvPr id="26" name="TextBox 25"/>
          <p:cNvSpPr txBox="1"/>
          <p:nvPr/>
        </p:nvSpPr>
        <p:spPr>
          <a:xfrm>
            <a:off x="808851" y="1226267"/>
            <a:ext cx="553998" cy="4213304"/>
          </a:xfrm>
          <a:prstGeom prst="rect">
            <a:avLst/>
          </a:prstGeom>
          <a:noFill/>
        </p:spPr>
        <p:txBody>
          <a:bodyPr vert="vert270" wrap="square" lIns="0" tIns="0" rIns="0" bIns="0" rtlCol="0">
            <a:spAutoFit/>
          </a:bodyPr>
          <a:lstStyle/>
          <a:p>
            <a:pPr algn="ctr"/>
            <a:r>
              <a:rPr lang="en-US" sz="3600" b="1" dirty="0" smtClean="0">
                <a:solidFill>
                  <a:srgbClr val="FFFFFF"/>
                </a:solidFill>
                <a:effectLst>
                  <a:outerShdw blurRad="38100" dist="38100" dir="2700000" algn="tl">
                    <a:srgbClr val="000000">
                      <a:alpha val="43137"/>
                    </a:srgbClr>
                  </a:outerShdw>
                </a:effectLst>
                <a:latin typeface="Segoe UI Light" pitchFamily="34" charset="0"/>
                <a:cs typeface="Segoe UI Light" pitchFamily="34" charset="0"/>
              </a:rPr>
              <a:t>Contoso</a:t>
            </a:r>
            <a:endParaRPr lang="en-US" sz="3600" b="1" dirty="0">
              <a:solidFill>
                <a:srgbClr val="FFFFFF"/>
              </a:solidFill>
              <a:effectLst>
                <a:outerShdw blurRad="38100" dist="38100" dir="2700000" algn="tl">
                  <a:srgbClr val="000000">
                    <a:alpha val="43137"/>
                  </a:srgbClr>
                </a:outerShdw>
              </a:effectLst>
              <a:latin typeface="Segoe UI Light" pitchFamily="34" charset="0"/>
              <a:cs typeface="Segoe UI Light" pitchFamily="34" charset="0"/>
            </a:endParaRPr>
          </a:p>
        </p:txBody>
      </p:sp>
      <p:sp>
        <p:nvSpPr>
          <p:cNvPr id="27" name="TextBox 26"/>
          <p:cNvSpPr txBox="1"/>
          <p:nvPr/>
        </p:nvSpPr>
        <p:spPr>
          <a:xfrm>
            <a:off x="2098845" y="2664520"/>
            <a:ext cx="1230018" cy="307777"/>
          </a:xfrm>
          <a:prstGeom prst="rect">
            <a:avLst/>
          </a:prstGeom>
          <a:noFill/>
        </p:spPr>
        <p:txBody>
          <a:bodyPr wrap="square" lIns="0" tIns="0" rIns="0" bIns="0" rtlCol="0">
            <a:spAutoFit/>
          </a:bodyPr>
          <a:lstStyle/>
          <a:p>
            <a:r>
              <a:rPr lang="en-US" sz="2000" b="1" dirty="0" smtClean="0">
                <a:latin typeface="Segoe UI Light" pitchFamily="34" charset="0"/>
              </a:rPr>
              <a:t>10.1.0.0/16</a:t>
            </a:r>
          </a:p>
        </p:txBody>
      </p:sp>
      <p:sp>
        <p:nvSpPr>
          <p:cNvPr id="28" name="TextBox 27"/>
          <p:cNvSpPr txBox="1"/>
          <p:nvPr/>
        </p:nvSpPr>
        <p:spPr>
          <a:xfrm>
            <a:off x="2093819" y="5316749"/>
            <a:ext cx="1230018" cy="307777"/>
          </a:xfrm>
          <a:prstGeom prst="rect">
            <a:avLst/>
          </a:prstGeom>
          <a:noFill/>
        </p:spPr>
        <p:txBody>
          <a:bodyPr wrap="square" lIns="0" tIns="0" rIns="0" bIns="0" rtlCol="0">
            <a:spAutoFit/>
          </a:bodyPr>
          <a:lstStyle/>
          <a:p>
            <a:r>
              <a:rPr lang="en-US" sz="2000" b="1" dirty="0" smtClean="0">
                <a:latin typeface="Segoe UI Light" pitchFamily="34" charset="0"/>
              </a:rPr>
              <a:t>10.2.0.0/16</a:t>
            </a:r>
          </a:p>
        </p:txBody>
      </p:sp>
      <p:sp>
        <p:nvSpPr>
          <p:cNvPr id="29" name="TextBox 28"/>
          <p:cNvSpPr txBox="1"/>
          <p:nvPr/>
        </p:nvSpPr>
        <p:spPr>
          <a:xfrm>
            <a:off x="8343040" y="3608348"/>
            <a:ext cx="1230018" cy="307777"/>
          </a:xfrm>
          <a:prstGeom prst="rect">
            <a:avLst/>
          </a:prstGeom>
          <a:noFill/>
        </p:spPr>
        <p:txBody>
          <a:bodyPr wrap="square" lIns="0" tIns="0" rIns="0" bIns="0" rtlCol="0">
            <a:spAutoFit/>
          </a:bodyPr>
          <a:lstStyle/>
          <a:p>
            <a:r>
              <a:rPr lang="en-US" sz="2000" b="1" dirty="0" smtClean="0">
                <a:latin typeface="Segoe UI Light" pitchFamily="34" charset="0"/>
              </a:rPr>
              <a:t>10.3.0.0/16</a:t>
            </a:r>
          </a:p>
        </p:txBody>
      </p:sp>
      <p:sp>
        <p:nvSpPr>
          <p:cNvPr id="17" name="Freeform 16"/>
          <p:cNvSpPr/>
          <p:nvPr/>
        </p:nvSpPr>
        <p:spPr bwMode="auto">
          <a:xfrm>
            <a:off x="3149100" y="2701636"/>
            <a:ext cx="602018" cy="2431473"/>
          </a:xfrm>
          <a:custGeom>
            <a:avLst/>
            <a:gdLst>
              <a:gd name="connsiteX0" fmla="*/ 92864 w 602018"/>
              <a:gd name="connsiteY0" fmla="*/ 0 h 2431473"/>
              <a:gd name="connsiteX1" fmla="*/ 602018 w 602018"/>
              <a:gd name="connsiteY1" fmla="*/ 2431473 h 2431473"/>
            </a:gdLst>
            <a:ahLst/>
            <a:cxnLst>
              <a:cxn ang="0">
                <a:pos x="connsiteX0" y="connsiteY0"/>
              </a:cxn>
              <a:cxn ang="0">
                <a:pos x="connsiteX1" y="connsiteY1"/>
              </a:cxn>
            </a:cxnLst>
            <a:rect l="l" t="t" r="r" b="b"/>
            <a:pathLst>
              <a:path w="602018" h="2431473">
                <a:moveTo>
                  <a:pt x="92864" y="0"/>
                </a:moveTo>
                <a:cubicBezTo>
                  <a:pt x="-30962" y="1114425"/>
                  <a:pt x="-154787" y="2228850"/>
                  <a:pt x="602018" y="2431473"/>
                </a:cubicBez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Freeform 29"/>
          <p:cNvSpPr/>
          <p:nvPr/>
        </p:nvSpPr>
        <p:spPr bwMode="auto">
          <a:xfrm>
            <a:off x="3293918" y="2878282"/>
            <a:ext cx="1070264" cy="1714500"/>
          </a:xfrm>
          <a:custGeom>
            <a:avLst/>
            <a:gdLst>
              <a:gd name="connsiteX0" fmla="*/ 0 w 1070264"/>
              <a:gd name="connsiteY0" fmla="*/ 0 h 1714500"/>
              <a:gd name="connsiteX1" fmla="*/ 1070264 w 1070264"/>
              <a:gd name="connsiteY1" fmla="*/ 1714500 h 1714500"/>
            </a:gdLst>
            <a:ahLst/>
            <a:cxnLst>
              <a:cxn ang="0">
                <a:pos x="connsiteX0" y="connsiteY0"/>
              </a:cxn>
              <a:cxn ang="0">
                <a:pos x="connsiteX1" y="connsiteY1"/>
              </a:cxn>
            </a:cxnLst>
            <a:rect l="l" t="t" r="r" b="b"/>
            <a:pathLst>
              <a:path w="1070264" h="1714500">
                <a:moveTo>
                  <a:pt x="0" y="0"/>
                </a:moveTo>
                <a:cubicBezTo>
                  <a:pt x="353291" y="692727"/>
                  <a:pt x="706582" y="1385455"/>
                  <a:pt x="1070264" y="1714500"/>
                </a:cubicBez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TextBox 31"/>
          <p:cNvSpPr txBox="1"/>
          <p:nvPr/>
        </p:nvSpPr>
        <p:spPr>
          <a:xfrm>
            <a:off x="5040866" y="5184964"/>
            <a:ext cx="4898264" cy="492443"/>
          </a:xfrm>
          <a:prstGeom prst="rect">
            <a:avLst/>
          </a:prstGeom>
          <a:noFill/>
        </p:spPr>
        <p:txBody>
          <a:bodyPr wrap="square" lIns="0" tIns="0" rIns="0" bIns="0" rtlCol="0">
            <a:spAutoFit/>
          </a:bodyPr>
          <a:lstStyle/>
          <a:p>
            <a:r>
              <a:rPr lang="en-US" sz="3200" b="1" dirty="0">
                <a:solidFill>
                  <a:srgbClr val="FFFF00"/>
                </a:solidFill>
                <a:latin typeface="Segoe UI Light" pitchFamily="34" charset="0"/>
              </a:rPr>
              <a:t>No manual intervention</a:t>
            </a: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608" y="4372729"/>
            <a:ext cx="1418586" cy="1418586"/>
          </a:xfrm>
          <a:prstGeom prst="rect">
            <a:avLst/>
          </a:prstGeom>
        </p:spPr>
      </p:pic>
      <p:sp>
        <p:nvSpPr>
          <p:cNvPr id="31" name="Freeform 30"/>
          <p:cNvSpPr/>
          <p:nvPr/>
        </p:nvSpPr>
        <p:spPr bwMode="auto">
          <a:xfrm>
            <a:off x="3246726" y="2909455"/>
            <a:ext cx="4889356" cy="2249536"/>
          </a:xfrm>
          <a:custGeom>
            <a:avLst/>
            <a:gdLst>
              <a:gd name="connsiteX0" fmla="*/ 36801 w 4889356"/>
              <a:gd name="connsiteY0" fmla="*/ 0 h 2249536"/>
              <a:gd name="connsiteX1" fmla="*/ 712210 w 4889356"/>
              <a:gd name="connsiteY1" fmla="*/ 2202872 h 2249536"/>
              <a:gd name="connsiteX2" fmla="*/ 4889356 w 4889356"/>
              <a:gd name="connsiteY2" fmla="*/ 1288472 h 2249536"/>
            </a:gdLst>
            <a:ahLst/>
            <a:cxnLst>
              <a:cxn ang="0">
                <a:pos x="connsiteX0" y="connsiteY0"/>
              </a:cxn>
              <a:cxn ang="0">
                <a:pos x="connsiteX1" y="connsiteY1"/>
              </a:cxn>
              <a:cxn ang="0">
                <a:pos x="connsiteX2" y="connsiteY2"/>
              </a:cxn>
            </a:cxnLst>
            <a:rect l="l" t="t" r="r" b="b"/>
            <a:pathLst>
              <a:path w="4889356" h="2249536">
                <a:moveTo>
                  <a:pt x="36801" y="0"/>
                </a:moveTo>
                <a:cubicBezTo>
                  <a:pt x="-29874" y="994063"/>
                  <a:pt x="-96549" y="1988127"/>
                  <a:pt x="712210" y="2202872"/>
                </a:cubicBezTo>
                <a:cubicBezTo>
                  <a:pt x="1520969" y="2417617"/>
                  <a:pt x="3205162" y="1853044"/>
                  <a:pt x="4889356" y="1288472"/>
                </a:cubicBezTo>
              </a:path>
            </a:pathLst>
          </a:custGeom>
          <a:noFill/>
          <a:ln w="101600">
            <a:solidFill>
              <a:srgbClr val="FFFF00"/>
            </a:solidFill>
            <a:prstDash val="solid"/>
            <a:headEnd type="triangl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38"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3669889" y="1972737"/>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6832171" y="3254419"/>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476709"/>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7868" y="1447801"/>
            <a:ext cx="11173090" cy="3151632"/>
          </a:xfrm>
        </p:spPr>
        <p:txBody>
          <a:bodyPr/>
          <a:lstStyle/>
          <a:p>
            <a:r>
              <a:rPr lang="en-US" dirty="0" smtClean="0"/>
              <a:t>All </a:t>
            </a:r>
            <a:r>
              <a:rPr lang="en-US" dirty="0"/>
              <a:t>tenants routes can be exchanged on a single gateway</a:t>
            </a:r>
          </a:p>
          <a:p>
            <a:endParaRPr lang="en-US" dirty="0" smtClean="0"/>
          </a:p>
          <a:p>
            <a:r>
              <a:rPr lang="en-US" dirty="0" smtClean="0"/>
              <a:t>Support </a:t>
            </a:r>
            <a:r>
              <a:rPr lang="en-US" dirty="0"/>
              <a:t>routing tables with overlapped addresses</a:t>
            </a:r>
          </a:p>
          <a:p>
            <a:endParaRPr lang="en-US" dirty="0" smtClean="0"/>
          </a:p>
          <a:p>
            <a:r>
              <a:rPr lang="en-US" dirty="0" smtClean="0"/>
              <a:t>Integrated </a:t>
            </a:r>
            <a:r>
              <a:rPr lang="en-US" dirty="0"/>
              <a:t>with site-to-site </a:t>
            </a:r>
            <a:r>
              <a:rPr lang="en-US" dirty="0" smtClean="0"/>
              <a:t>VPN</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Multitenant BGP</a:t>
            </a:r>
            <a:endParaRPr lang="en-US" dirty="0"/>
          </a:p>
        </p:txBody>
      </p:sp>
    </p:spTree>
    <p:extLst>
      <p:ext uri="{BB962C8B-B14F-4D97-AF65-F5344CB8AC3E}">
        <p14:creationId xmlns:p14="http://schemas.microsoft.com/office/powerpoint/2010/main" val="1074072046"/>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p>
            <a:r>
              <a:rPr lang="en-US" dirty="0" smtClean="0"/>
              <a:t>Guest Clustering for High Availability</a:t>
            </a:r>
            <a:endParaRPr lang="en-US" dirty="0"/>
          </a:p>
        </p:txBody>
      </p:sp>
    </p:spTree>
    <p:extLst>
      <p:ext uri="{BB962C8B-B14F-4D97-AF65-F5344CB8AC3E}">
        <p14:creationId xmlns:p14="http://schemas.microsoft.com/office/powerpoint/2010/main" val="415178851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 name="Straight Connector 111"/>
          <p:cNvCxnSpPr/>
          <p:nvPr/>
        </p:nvCxnSpPr>
        <p:spPr>
          <a:xfrm>
            <a:off x="8344420" y="5312466"/>
            <a:ext cx="822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smtClean="0"/>
              <a:t>What is a hybrid network</a:t>
            </a:r>
            <a:endParaRPr lang="en-US" b="1" dirty="0"/>
          </a:p>
        </p:txBody>
      </p:sp>
      <p:pic>
        <p:nvPicPr>
          <p:cNvPr id="14" name="Hyper-V logo"/>
          <p:cNvPicPr>
            <a:picLocks noChangeAspect="1" noChangeArrowheads="1"/>
          </p:cNvPicPr>
          <p:nvPr/>
        </p:nvPicPr>
        <p:blipFill>
          <a:blip r:embed="rId3" cstate="print"/>
          <a:srcRect/>
          <a:stretch>
            <a:fillRect/>
          </a:stretch>
        </p:blipFill>
        <p:spPr bwMode="auto">
          <a:xfrm>
            <a:off x="6258066" y="2464022"/>
            <a:ext cx="579861" cy="316234"/>
          </a:xfrm>
          <a:prstGeom prst="rect">
            <a:avLst/>
          </a:prstGeom>
          <a:noFill/>
          <a:ln w="28575">
            <a:noFill/>
            <a:miter lim="800000"/>
            <a:headEnd/>
            <a:tailEnd/>
          </a:ln>
        </p:spPr>
      </p:pic>
      <p:pic>
        <p:nvPicPr>
          <p:cNvPr id="15" name="Picture 113"/>
          <p:cNvPicPr>
            <a:picLocks noChangeAspect="1"/>
          </p:cNvPicPr>
          <p:nvPr/>
        </p:nvPicPr>
        <p:blipFill>
          <a:blip r:embed="rId4" cstate="print"/>
          <a:srcRect/>
          <a:stretch>
            <a:fillRect/>
          </a:stretch>
        </p:blipFill>
        <p:spPr bwMode="auto">
          <a:xfrm>
            <a:off x="5675668" y="2429014"/>
            <a:ext cx="476314" cy="386249"/>
          </a:xfrm>
          <a:prstGeom prst="rect">
            <a:avLst/>
          </a:prstGeom>
          <a:noFill/>
          <a:ln w="28575">
            <a:noFill/>
            <a:miter lim="800000"/>
            <a:headEnd/>
            <a:tailEnd/>
          </a:ln>
        </p:spPr>
      </p:pic>
      <p:sp>
        <p:nvSpPr>
          <p:cNvPr id="16" name="Rounded Rectangle 15"/>
          <p:cNvSpPr/>
          <p:nvPr/>
        </p:nvSpPr>
        <p:spPr bwMode="auto">
          <a:xfrm>
            <a:off x="5536053" y="1680571"/>
            <a:ext cx="1895224" cy="1331423"/>
          </a:xfrm>
          <a:prstGeom prst="roundRect">
            <a:avLst/>
          </a:prstGeom>
          <a:noFill/>
          <a:ln w="28575">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45708" rIns="0" bIns="45708" numCol="1" rtlCol="0" anchor="t" anchorCtr="0" compatLnSpc="1">
            <a:prstTxWarp prst="textNoShape">
              <a:avLst/>
            </a:prstTxWarp>
          </a:bodyPr>
          <a:lstStyle/>
          <a:p>
            <a:pPr algn="ctr" defTabSz="913916" fontAlgn="base">
              <a:spcBef>
                <a:spcPct val="0"/>
              </a:spcBef>
              <a:spcAft>
                <a:spcPct val="0"/>
              </a:spcAft>
            </a:pPr>
            <a:r>
              <a:rPr lang="en-US" sz="1960" dirty="0">
                <a:gradFill>
                  <a:gsLst>
                    <a:gs pos="0">
                      <a:srgbClr val="FFFFFF"/>
                    </a:gs>
                    <a:gs pos="100000">
                      <a:srgbClr val="FFFFFF"/>
                    </a:gs>
                  </a:gsLst>
                  <a:lin ang="5400000" scaled="0"/>
                </a:gradFill>
                <a:effectLst>
                  <a:outerShdw blurRad="38100" dist="38100" dir="2700000" algn="tl">
                    <a:srgbClr val="000000">
                      <a:alpha val="43137"/>
                    </a:srgbClr>
                  </a:outerShdw>
                </a:effectLst>
              </a:rPr>
              <a:t>Tenant 3</a:t>
            </a:r>
          </a:p>
        </p:txBody>
      </p:sp>
      <p:pic>
        <p:nvPicPr>
          <p:cNvPr id="23" name="Picture 124"/>
          <p:cNvPicPr>
            <a:picLocks noChangeAspect="1"/>
          </p:cNvPicPr>
          <p:nvPr/>
        </p:nvPicPr>
        <p:blipFill>
          <a:blip r:embed="rId5" cstate="print"/>
          <a:srcRect/>
          <a:stretch>
            <a:fillRect/>
          </a:stretch>
        </p:blipFill>
        <p:spPr bwMode="auto">
          <a:xfrm>
            <a:off x="6944008" y="2498620"/>
            <a:ext cx="302296" cy="236884"/>
          </a:xfrm>
          <a:prstGeom prst="rect">
            <a:avLst/>
          </a:prstGeom>
          <a:noFill/>
          <a:ln w="28575">
            <a:noFill/>
            <a:miter lim="800000"/>
            <a:headEnd/>
            <a:tailEnd/>
          </a:ln>
        </p:spPr>
      </p:pic>
      <p:pic>
        <p:nvPicPr>
          <p:cNvPr id="10" name="Hyper-V logo"/>
          <p:cNvPicPr>
            <a:picLocks noChangeAspect="1" noChangeArrowheads="1"/>
          </p:cNvPicPr>
          <p:nvPr/>
        </p:nvPicPr>
        <p:blipFill>
          <a:blip r:embed="rId3" cstate="print"/>
          <a:srcRect/>
          <a:stretch>
            <a:fillRect/>
          </a:stretch>
        </p:blipFill>
        <p:spPr bwMode="auto">
          <a:xfrm>
            <a:off x="3855330" y="2464022"/>
            <a:ext cx="579861" cy="316234"/>
          </a:xfrm>
          <a:prstGeom prst="rect">
            <a:avLst/>
          </a:prstGeom>
          <a:noFill/>
          <a:ln w="9525">
            <a:noFill/>
            <a:miter lim="800000"/>
            <a:headEnd/>
            <a:tailEnd/>
          </a:ln>
        </p:spPr>
      </p:pic>
      <p:pic>
        <p:nvPicPr>
          <p:cNvPr id="11" name="Picture 113"/>
          <p:cNvPicPr>
            <a:picLocks noChangeAspect="1"/>
          </p:cNvPicPr>
          <p:nvPr/>
        </p:nvPicPr>
        <p:blipFill>
          <a:blip r:embed="rId4" cstate="print"/>
          <a:srcRect/>
          <a:stretch>
            <a:fillRect/>
          </a:stretch>
        </p:blipFill>
        <p:spPr bwMode="auto">
          <a:xfrm>
            <a:off x="3285138" y="2429014"/>
            <a:ext cx="476314" cy="386249"/>
          </a:xfrm>
          <a:prstGeom prst="rect">
            <a:avLst/>
          </a:prstGeom>
          <a:noFill/>
          <a:ln w="9525">
            <a:noFill/>
            <a:miter lim="800000"/>
            <a:headEnd/>
            <a:tailEnd/>
          </a:ln>
        </p:spPr>
      </p:pic>
      <p:sp>
        <p:nvSpPr>
          <p:cNvPr id="12" name="Rounded Rectangle 11"/>
          <p:cNvSpPr/>
          <p:nvPr/>
        </p:nvSpPr>
        <p:spPr bwMode="auto">
          <a:xfrm>
            <a:off x="3145524" y="1680570"/>
            <a:ext cx="1895224" cy="1331424"/>
          </a:xfrm>
          <a:prstGeom prst="roundRect">
            <a:avLst/>
          </a:prstGeom>
          <a:noFill/>
          <a:ln w="28575">
            <a:solidFill>
              <a:srgbClr val="FF0000"/>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45708" rIns="0" bIns="45708" numCol="1" rtlCol="0" anchor="t" anchorCtr="0" compatLnSpc="1">
            <a:prstTxWarp prst="textNoShape">
              <a:avLst/>
            </a:prstTxWarp>
          </a:bodyPr>
          <a:lstStyle/>
          <a:p>
            <a:pPr algn="ctr" defTabSz="913916" fontAlgn="base">
              <a:spcBef>
                <a:spcPct val="0"/>
              </a:spcBef>
              <a:spcAft>
                <a:spcPct val="0"/>
              </a:spcAft>
            </a:pPr>
            <a:r>
              <a:rPr lang="en-US" sz="1960" dirty="0">
                <a:gradFill>
                  <a:gsLst>
                    <a:gs pos="0">
                      <a:srgbClr val="FFFFFF"/>
                    </a:gs>
                    <a:gs pos="100000">
                      <a:srgbClr val="FFFFFF"/>
                    </a:gs>
                  </a:gsLst>
                  <a:lin ang="5400000" scaled="0"/>
                </a:gradFill>
                <a:effectLst>
                  <a:outerShdw blurRad="38100" dist="38100" dir="2700000" algn="tl">
                    <a:srgbClr val="000000">
                      <a:alpha val="43137"/>
                    </a:srgbClr>
                  </a:outerShdw>
                </a:effectLst>
              </a:rPr>
              <a:t>Tenant 2</a:t>
            </a:r>
          </a:p>
        </p:txBody>
      </p:sp>
      <p:pic>
        <p:nvPicPr>
          <p:cNvPr id="21" name="Picture 124"/>
          <p:cNvPicPr>
            <a:picLocks noChangeAspect="1"/>
          </p:cNvPicPr>
          <p:nvPr/>
        </p:nvPicPr>
        <p:blipFill>
          <a:blip r:embed="rId5" cstate="print"/>
          <a:srcRect/>
          <a:stretch>
            <a:fillRect/>
          </a:stretch>
        </p:blipFill>
        <p:spPr bwMode="auto">
          <a:xfrm>
            <a:off x="4529066" y="2503697"/>
            <a:ext cx="302296" cy="236884"/>
          </a:xfrm>
          <a:prstGeom prst="rect">
            <a:avLst/>
          </a:prstGeom>
          <a:noFill/>
          <a:ln w="9525">
            <a:noFill/>
            <a:miter lim="800000"/>
            <a:headEnd/>
            <a:tailEnd/>
          </a:ln>
        </p:spPr>
      </p:pic>
      <p:pic>
        <p:nvPicPr>
          <p:cNvPr id="6" name="Hyper-V logo"/>
          <p:cNvPicPr>
            <a:picLocks noChangeAspect="1" noChangeArrowheads="1"/>
          </p:cNvPicPr>
          <p:nvPr/>
        </p:nvPicPr>
        <p:blipFill>
          <a:blip r:embed="rId3" cstate="print"/>
          <a:srcRect/>
          <a:stretch>
            <a:fillRect/>
          </a:stretch>
        </p:blipFill>
        <p:spPr bwMode="auto">
          <a:xfrm>
            <a:off x="1469048" y="2464021"/>
            <a:ext cx="579861" cy="316234"/>
          </a:xfrm>
          <a:prstGeom prst="rect">
            <a:avLst/>
          </a:prstGeom>
          <a:noFill/>
          <a:ln w="9525">
            <a:noFill/>
            <a:miter lim="800000"/>
            <a:headEnd/>
            <a:tailEnd/>
          </a:ln>
        </p:spPr>
      </p:pic>
      <p:pic>
        <p:nvPicPr>
          <p:cNvPr id="7" name="Picture 113"/>
          <p:cNvPicPr>
            <a:picLocks noChangeAspect="1"/>
          </p:cNvPicPr>
          <p:nvPr/>
        </p:nvPicPr>
        <p:blipFill>
          <a:blip r:embed="rId4" cstate="print"/>
          <a:srcRect/>
          <a:stretch>
            <a:fillRect/>
          </a:stretch>
        </p:blipFill>
        <p:spPr bwMode="auto">
          <a:xfrm>
            <a:off x="923973" y="2429013"/>
            <a:ext cx="476314" cy="386249"/>
          </a:xfrm>
          <a:prstGeom prst="rect">
            <a:avLst/>
          </a:prstGeom>
          <a:noFill/>
          <a:ln w="9525">
            <a:noFill/>
            <a:miter lim="800000"/>
            <a:headEnd/>
            <a:tailEnd/>
          </a:ln>
        </p:spPr>
      </p:pic>
      <p:sp>
        <p:nvSpPr>
          <p:cNvPr id="8" name="Rounded Rectangle 7"/>
          <p:cNvSpPr/>
          <p:nvPr/>
        </p:nvSpPr>
        <p:spPr bwMode="auto">
          <a:xfrm>
            <a:off x="784358" y="1681738"/>
            <a:ext cx="1895224" cy="1330256"/>
          </a:xfrm>
          <a:prstGeom prst="roundRect">
            <a:avLst/>
          </a:prstGeom>
          <a:noFill/>
          <a:ln w="28575">
            <a:solidFill>
              <a:srgbClr val="0072C6"/>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45708" rIns="0" bIns="45708" numCol="1" rtlCol="0" anchor="t" anchorCtr="0" compatLnSpc="1">
            <a:prstTxWarp prst="textNoShape">
              <a:avLst/>
            </a:prstTxWarp>
          </a:bodyPr>
          <a:lstStyle/>
          <a:p>
            <a:pPr algn="ctr" defTabSz="913916" fontAlgn="base">
              <a:spcBef>
                <a:spcPct val="0"/>
              </a:spcBef>
              <a:spcAft>
                <a:spcPct val="0"/>
              </a:spcAft>
            </a:pPr>
            <a:r>
              <a:rPr lang="en-US" sz="196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Wingtip Hosted</a:t>
            </a:r>
            <a:endParaRPr lang="en-US" sz="1960" dirty="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pic>
        <p:nvPicPr>
          <p:cNvPr id="22" name="Picture 124"/>
          <p:cNvPicPr>
            <a:picLocks noChangeAspect="1"/>
          </p:cNvPicPr>
          <p:nvPr/>
        </p:nvPicPr>
        <p:blipFill>
          <a:blip r:embed="rId5" cstate="print"/>
          <a:srcRect/>
          <a:stretch>
            <a:fillRect/>
          </a:stretch>
        </p:blipFill>
        <p:spPr bwMode="auto">
          <a:xfrm>
            <a:off x="2117669" y="2503696"/>
            <a:ext cx="302296" cy="236884"/>
          </a:xfrm>
          <a:prstGeom prst="rect">
            <a:avLst/>
          </a:prstGeom>
          <a:noFill/>
          <a:ln w="9525">
            <a:noFill/>
            <a:miter lim="800000"/>
            <a:headEnd/>
            <a:tailEnd/>
          </a:ln>
        </p:spPr>
      </p:pic>
      <p:grpSp>
        <p:nvGrpSpPr>
          <p:cNvPr id="35" name="Group 34"/>
          <p:cNvGrpSpPr/>
          <p:nvPr/>
        </p:nvGrpSpPr>
        <p:grpSpPr>
          <a:xfrm>
            <a:off x="1627252" y="4296670"/>
            <a:ext cx="1665622" cy="1100798"/>
            <a:chOff x="3793427" y="5132452"/>
            <a:chExt cx="1699464" cy="1123164"/>
          </a:xfrm>
        </p:grpSpPr>
        <p:pic>
          <p:nvPicPr>
            <p:cNvPr id="17" name="Picture 16"/>
            <p:cNvPicPr>
              <a:picLocks noChangeAspect="1"/>
            </p:cNvPicPr>
            <p:nvPr/>
          </p:nvPicPr>
          <p:blipFill>
            <a:blip r:embed="rId6" cstate="print"/>
            <a:srcRect/>
            <a:stretch>
              <a:fillRect/>
            </a:stretch>
          </p:blipFill>
          <p:spPr bwMode="auto">
            <a:xfrm>
              <a:off x="3793427" y="5132452"/>
              <a:ext cx="1699464" cy="495300"/>
            </a:xfrm>
            <a:prstGeom prst="rect">
              <a:avLst/>
            </a:prstGeom>
            <a:noFill/>
            <a:ln w="9525">
              <a:noFill/>
              <a:miter lim="800000"/>
              <a:headEnd/>
              <a:tailEnd/>
            </a:ln>
          </p:spPr>
        </p:pic>
        <p:sp>
          <p:nvSpPr>
            <p:cNvPr id="32" name="TextBox 31"/>
            <p:cNvSpPr txBox="1"/>
            <p:nvPr/>
          </p:nvSpPr>
          <p:spPr>
            <a:xfrm>
              <a:off x="3831334" y="5627752"/>
              <a:ext cx="1623650" cy="627864"/>
            </a:xfrm>
            <a:prstGeom prst="rect">
              <a:avLst/>
            </a:prstGeom>
            <a:noFill/>
            <a:ln>
              <a:noFill/>
            </a:ln>
          </p:spPr>
          <p:txBody>
            <a:bodyPr wrap="none" lIns="179238" tIns="143391" rIns="179238" bIns="143391" rtlCol="0">
              <a:spAutoFit/>
            </a:bodyPr>
            <a:lstStyle/>
            <a:p>
              <a:pPr>
                <a:lnSpc>
                  <a:spcPct val="90000"/>
                </a:lnSpc>
                <a:spcAft>
                  <a:spcPts val="588"/>
                </a:spcAft>
              </a:pPr>
              <a:r>
                <a:rPr lang="en-US" sz="2352" dirty="0">
                  <a:gradFill>
                    <a:gsLst>
                      <a:gs pos="2917">
                        <a:schemeClr val="tx1"/>
                      </a:gs>
                      <a:gs pos="30000">
                        <a:schemeClr val="tx1"/>
                      </a:gs>
                    </a:gsLst>
                    <a:lin ang="5400000" scaled="0"/>
                  </a:gradFill>
                  <a:effectLst>
                    <a:outerShdw blurRad="38100" dist="38100" dir="2700000" algn="tl">
                      <a:srgbClr val="000000">
                        <a:alpha val="43137"/>
                      </a:srgbClr>
                    </a:outerShdw>
                  </a:effectLst>
                </a:rPr>
                <a:t>Compute</a:t>
              </a:r>
            </a:p>
          </p:txBody>
        </p:sp>
      </p:grpSp>
      <p:grpSp>
        <p:nvGrpSpPr>
          <p:cNvPr id="37" name="Group 36"/>
          <p:cNvGrpSpPr/>
          <p:nvPr/>
        </p:nvGrpSpPr>
        <p:grpSpPr>
          <a:xfrm>
            <a:off x="3367492" y="4290836"/>
            <a:ext cx="1383621" cy="1108966"/>
            <a:chOff x="5388847" y="5124118"/>
            <a:chExt cx="1411733" cy="1131498"/>
          </a:xfrm>
        </p:grpSpPr>
        <p:grpSp>
          <p:nvGrpSpPr>
            <p:cNvPr id="18" name="Group 248"/>
            <p:cNvGrpSpPr>
              <a:grpSpLocks/>
            </p:cNvGrpSpPr>
            <p:nvPr/>
          </p:nvGrpSpPr>
          <p:grpSpPr bwMode="auto">
            <a:xfrm>
              <a:off x="5488733" y="5124118"/>
              <a:ext cx="1211961" cy="511969"/>
              <a:chOff x="2495" y="4105"/>
              <a:chExt cx="803" cy="430"/>
            </a:xfrm>
          </p:grpSpPr>
          <p:pic>
            <p:nvPicPr>
              <p:cNvPr id="19" name="Picture 114"/>
              <p:cNvPicPr>
                <a:picLocks noChangeAspect="1"/>
              </p:cNvPicPr>
              <p:nvPr/>
            </p:nvPicPr>
            <p:blipFill>
              <a:blip r:embed="rId7" cstate="print">
                <a:duotone>
                  <a:prstClr val="black"/>
                  <a:srgbClr val="D9C3A5">
                    <a:tint val="50000"/>
                    <a:satMod val="180000"/>
                  </a:srgbClr>
                </a:duotone>
                <a:extLst/>
              </a:blip>
              <a:stretch>
                <a:fillRect/>
              </a:stretch>
            </p:blipFill>
            <p:spPr>
              <a:xfrm>
                <a:off x="2883" y="4110"/>
                <a:ext cx="412" cy="419"/>
              </a:xfrm>
              <a:prstGeom prst="rect">
                <a:avLst/>
              </a:prstGeom>
              <a:ln>
                <a:noFill/>
              </a:ln>
            </p:spPr>
          </p:pic>
          <p:pic>
            <p:nvPicPr>
              <p:cNvPr id="20" name="Picture 4"/>
              <p:cNvPicPr>
                <a:picLocks noChangeAspect="1"/>
              </p:cNvPicPr>
              <p:nvPr/>
            </p:nvPicPr>
            <p:blipFill>
              <a:blip r:embed="rId7" cstate="print">
                <a:duotone>
                  <a:prstClr val="black"/>
                  <a:schemeClr val="tx2">
                    <a:tint val="45000"/>
                    <a:satMod val="400000"/>
                  </a:schemeClr>
                </a:duotone>
                <a:extLst/>
              </a:blip>
              <a:stretch>
                <a:fillRect/>
              </a:stretch>
            </p:blipFill>
            <p:spPr>
              <a:xfrm>
                <a:off x="2501" y="4113"/>
                <a:ext cx="412" cy="419"/>
              </a:xfrm>
              <a:prstGeom prst="rect">
                <a:avLst/>
              </a:prstGeom>
              <a:ln>
                <a:noFill/>
              </a:ln>
            </p:spPr>
          </p:pic>
        </p:grpSp>
        <p:sp>
          <p:nvSpPr>
            <p:cNvPr id="33" name="TextBox 32"/>
            <p:cNvSpPr txBox="1"/>
            <p:nvPr/>
          </p:nvSpPr>
          <p:spPr>
            <a:xfrm>
              <a:off x="5388847" y="5627752"/>
              <a:ext cx="1411733" cy="627864"/>
            </a:xfrm>
            <a:prstGeom prst="rect">
              <a:avLst/>
            </a:prstGeom>
            <a:noFill/>
            <a:ln>
              <a:noFill/>
            </a:ln>
          </p:spPr>
          <p:txBody>
            <a:bodyPr wrap="none" lIns="179238" tIns="143391" rIns="179238" bIns="143391" rtlCol="0">
              <a:spAutoFit/>
            </a:bodyPr>
            <a:lstStyle/>
            <a:p>
              <a:pPr>
                <a:lnSpc>
                  <a:spcPct val="90000"/>
                </a:lnSpc>
                <a:spcAft>
                  <a:spcPts val="588"/>
                </a:spcAft>
              </a:pPr>
              <a:r>
                <a:rPr lang="en-US" sz="2352" dirty="0">
                  <a:gradFill>
                    <a:gsLst>
                      <a:gs pos="2917">
                        <a:schemeClr val="tx1"/>
                      </a:gs>
                      <a:gs pos="30000">
                        <a:schemeClr val="tx1"/>
                      </a:gs>
                    </a:gsLst>
                    <a:lin ang="5400000" scaled="0"/>
                  </a:gradFill>
                  <a:effectLst>
                    <a:outerShdw blurRad="38100" dist="38100" dir="2700000" algn="tl">
                      <a:srgbClr val="000000">
                        <a:alpha val="43137"/>
                      </a:srgbClr>
                    </a:outerShdw>
                  </a:effectLst>
                </a:rPr>
                <a:t>Storage</a:t>
              </a:r>
            </a:p>
          </p:txBody>
        </p:sp>
      </p:grpSp>
      <p:grpSp>
        <p:nvGrpSpPr>
          <p:cNvPr id="38" name="Group 37"/>
          <p:cNvGrpSpPr/>
          <p:nvPr/>
        </p:nvGrpSpPr>
        <p:grpSpPr>
          <a:xfrm>
            <a:off x="4825731" y="4356766"/>
            <a:ext cx="1496991" cy="1051207"/>
            <a:chOff x="6653188" y="5191388"/>
            <a:chExt cx="1527406" cy="1072565"/>
          </a:xfrm>
        </p:grpSpPr>
        <p:grpSp>
          <p:nvGrpSpPr>
            <p:cNvPr id="36" name="Group 35"/>
            <p:cNvGrpSpPr/>
            <p:nvPr/>
          </p:nvGrpSpPr>
          <p:grpSpPr>
            <a:xfrm>
              <a:off x="6893908" y="5191388"/>
              <a:ext cx="1045967" cy="377428"/>
              <a:chOff x="6860650" y="5191388"/>
              <a:chExt cx="1045967" cy="377428"/>
            </a:xfrm>
          </p:grpSpPr>
          <p:pic>
            <p:nvPicPr>
              <p:cNvPr id="27" name="Picture 102"/>
              <p:cNvPicPr>
                <a:picLocks noChangeAspect="1"/>
              </p:cNvPicPr>
              <p:nvPr/>
            </p:nvPicPr>
            <p:blipFill>
              <a:blip r:embed="rId5" cstate="print"/>
              <a:srcRect/>
              <a:stretch>
                <a:fillRect/>
              </a:stretch>
            </p:blipFill>
            <p:spPr bwMode="auto">
              <a:xfrm>
                <a:off x="6860650" y="5191388"/>
                <a:ext cx="484034" cy="377428"/>
              </a:xfrm>
              <a:prstGeom prst="rect">
                <a:avLst/>
              </a:prstGeom>
              <a:noFill/>
              <a:ln w="9525">
                <a:noFill/>
                <a:miter lim="800000"/>
                <a:headEnd/>
                <a:tailEnd/>
              </a:ln>
            </p:spPr>
          </p:pic>
          <p:pic>
            <p:nvPicPr>
              <p:cNvPr id="28" name="Picture 102"/>
              <p:cNvPicPr>
                <a:picLocks noChangeAspect="1"/>
              </p:cNvPicPr>
              <p:nvPr/>
            </p:nvPicPr>
            <p:blipFill>
              <a:blip r:embed="rId5" cstate="print"/>
              <a:srcRect/>
              <a:stretch>
                <a:fillRect/>
              </a:stretch>
            </p:blipFill>
            <p:spPr bwMode="auto">
              <a:xfrm>
                <a:off x="7422583" y="5191388"/>
                <a:ext cx="484034" cy="377428"/>
              </a:xfrm>
              <a:prstGeom prst="rect">
                <a:avLst/>
              </a:prstGeom>
              <a:noFill/>
              <a:ln w="9525">
                <a:noFill/>
                <a:miter lim="800000"/>
                <a:headEnd/>
                <a:tailEnd/>
              </a:ln>
            </p:spPr>
          </p:pic>
        </p:grpSp>
        <p:sp>
          <p:nvSpPr>
            <p:cNvPr id="34" name="TextBox 33"/>
            <p:cNvSpPr txBox="1"/>
            <p:nvPr/>
          </p:nvSpPr>
          <p:spPr>
            <a:xfrm>
              <a:off x="6653188" y="5636089"/>
              <a:ext cx="1527406" cy="627864"/>
            </a:xfrm>
            <a:prstGeom prst="rect">
              <a:avLst/>
            </a:prstGeom>
            <a:noFill/>
            <a:ln>
              <a:noFill/>
            </a:ln>
          </p:spPr>
          <p:txBody>
            <a:bodyPr wrap="none" lIns="179238" tIns="143391" rIns="179238" bIns="143391" rtlCol="0">
              <a:spAutoFit/>
            </a:bodyPr>
            <a:lstStyle/>
            <a:p>
              <a:pPr>
                <a:lnSpc>
                  <a:spcPct val="90000"/>
                </a:lnSpc>
                <a:spcAft>
                  <a:spcPts val="588"/>
                </a:spcAft>
              </a:pPr>
              <a:r>
                <a:rPr lang="en-US" sz="2352" dirty="0">
                  <a:gradFill>
                    <a:gsLst>
                      <a:gs pos="2917">
                        <a:schemeClr val="tx1"/>
                      </a:gs>
                      <a:gs pos="30000">
                        <a:schemeClr val="tx1"/>
                      </a:gs>
                    </a:gsLst>
                    <a:lin ang="5400000" scaled="0"/>
                  </a:gradFill>
                  <a:effectLst>
                    <a:outerShdw blurRad="38100" dist="38100" dir="2700000" algn="tl">
                      <a:srgbClr val="000000">
                        <a:alpha val="43137"/>
                      </a:srgbClr>
                    </a:outerShdw>
                  </a:effectLst>
                </a:rPr>
                <a:t>Network</a:t>
              </a:r>
            </a:p>
          </p:txBody>
        </p:sp>
      </p:grpSp>
      <p:sp>
        <p:nvSpPr>
          <p:cNvPr id="39" name="Rounded Rectangle 38"/>
          <p:cNvSpPr/>
          <p:nvPr/>
        </p:nvSpPr>
        <p:spPr bwMode="auto">
          <a:xfrm>
            <a:off x="1100119" y="3248875"/>
            <a:ext cx="7301215" cy="2772893"/>
          </a:xfrm>
          <a:prstGeom prst="roundRect">
            <a:avLst/>
          </a:prstGeom>
          <a:noFill/>
          <a:ln>
            <a:solidFill>
              <a:schemeClr val="tx1"/>
            </a:solid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5708" rIns="0" bIns="45708" numCol="1" rtlCol="0" anchor="b" anchorCtr="0" compatLnSpc="1">
            <a:prstTxWarp prst="textNoShape">
              <a:avLst/>
            </a:prstTxWarp>
          </a:bodyPr>
          <a:lstStyle/>
          <a:p>
            <a:pPr algn="ctr" defTabSz="913916" fontAlgn="base">
              <a:spcBef>
                <a:spcPct val="0"/>
              </a:spcBef>
              <a:spcAft>
                <a:spcPct val="0"/>
              </a:spcAft>
            </a:pPr>
            <a:r>
              <a:rPr lang="en-US" sz="1960" dirty="0" err="1" smtClean="0">
                <a:gradFill>
                  <a:gsLst>
                    <a:gs pos="0">
                      <a:srgbClr val="FFFFFF"/>
                    </a:gs>
                    <a:gs pos="100000">
                      <a:srgbClr val="FFFFFF"/>
                    </a:gs>
                  </a:gsLst>
                  <a:lin ang="5400000" scaled="0"/>
                </a:gradFill>
                <a:effectLst>
                  <a:outerShdw blurRad="38100" dist="38100" dir="2700000" algn="tl">
                    <a:srgbClr val="000000">
                      <a:alpha val="43137"/>
                    </a:srgbClr>
                  </a:outerShdw>
                </a:effectLst>
              </a:rPr>
              <a:t>Hoster</a:t>
            </a:r>
            <a:r>
              <a:rPr lang="en-US" sz="196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 infrastructure</a:t>
            </a:r>
            <a:endParaRPr lang="en-US" sz="1960" dirty="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grpSp>
        <p:nvGrpSpPr>
          <p:cNvPr id="64" name="Tenant network"/>
          <p:cNvGrpSpPr/>
          <p:nvPr/>
        </p:nvGrpSpPr>
        <p:grpSpPr>
          <a:xfrm>
            <a:off x="2268817" y="2735503"/>
            <a:ext cx="4977486" cy="874047"/>
            <a:chOff x="2314914" y="2789675"/>
            <a:chExt cx="5078618" cy="891806"/>
          </a:xfrm>
        </p:grpSpPr>
        <p:cxnSp>
          <p:nvCxnSpPr>
            <p:cNvPr id="45" name="Straight Connector 44"/>
            <p:cNvCxnSpPr>
              <a:stCxn id="22" idx="2"/>
            </p:cNvCxnSpPr>
            <p:nvPr/>
          </p:nvCxnSpPr>
          <p:spPr>
            <a:xfrm>
              <a:off x="2314914" y="2794854"/>
              <a:ext cx="567434" cy="88662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771961" y="2794853"/>
              <a:ext cx="567434" cy="88662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182866" y="2789675"/>
              <a:ext cx="1056447" cy="83467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882348" y="3676302"/>
              <a:ext cx="4511184" cy="0"/>
            </a:xfrm>
            <a:prstGeom prst="line">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67" name="Gateway Appliance"/>
          <p:cNvPicPr>
            <a:picLocks noChangeAspect="1" noChangeArrowheads="1"/>
          </p:cNvPicPr>
          <p:nvPr/>
        </p:nvPicPr>
        <p:blipFill>
          <a:blip r:embed="rId8" cstate="print"/>
          <a:srcRect/>
          <a:stretch>
            <a:fillRect/>
          </a:stretch>
        </p:blipFill>
        <p:spPr bwMode="auto">
          <a:xfrm>
            <a:off x="7197174" y="3317656"/>
            <a:ext cx="905393" cy="573636"/>
          </a:xfrm>
          <a:prstGeom prst="rect">
            <a:avLst/>
          </a:prstGeom>
          <a:noFill/>
          <a:ln w="9525">
            <a:noFill/>
            <a:miter lim="800000"/>
            <a:headEnd/>
            <a:tailEnd/>
          </a:ln>
        </p:spPr>
      </p:pic>
      <p:sp>
        <p:nvSpPr>
          <p:cNvPr id="69" name="Gateway Text"/>
          <p:cNvSpPr txBox="1"/>
          <p:nvPr/>
        </p:nvSpPr>
        <p:spPr>
          <a:xfrm>
            <a:off x="6903598" y="3724474"/>
            <a:ext cx="1497737" cy="615377"/>
          </a:xfrm>
          <a:prstGeom prst="rect">
            <a:avLst/>
          </a:prstGeom>
          <a:noFill/>
        </p:spPr>
        <p:txBody>
          <a:bodyPr wrap="none" lIns="179238" tIns="143391" rIns="179238" bIns="143391" rtlCol="0">
            <a:spAutoFit/>
          </a:bodyPr>
          <a:lstStyle/>
          <a:p>
            <a:pPr algn="ctr">
              <a:lnSpc>
                <a:spcPct val="90000"/>
              </a:lnSpc>
              <a:spcAft>
                <a:spcPts val="588"/>
              </a:spcAft>
            </a:pPr>
            <a:r>
              <a:rPr lang="en-US" sz="2352"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Gateway</a:t>
            </a:r>
            <a:endParaRPr lang="en-US" sz="2352" dirty="0">
              <a:gradFill>
                <a:gsLst>
                  <a:gs pos="2917">
                    <a:schemeClr val="tx1"/>
                  </a:gs>
                  <a:gs pos="30000">
                    <a:schemeClr val="tx1"/>
                  </a:gs>
                </a:gsLst>
                <a:lin ang="5400000" scaled="0"/>
              </a:gradFill>
              <a:effectLst>
                <a:outerShdw blurRad="38100" dist="38100" dir="2700000" algn="tl">
                  <a:srgbClr val="000000">
                    <a:alpha val="43137"/>
                  </a:srgbClr>
                </a:outerShdw>
              </a:effectLst>
            </a:endParaRPr>
          </a:p>
        </p:txBody>
      </p:sp>
      <p:pic>
        <p:nvPicPr>
          <p:cNvPr id="52" name="Picture 56"/>
          <p:cNvPicPr>
            <a:picLocks noChangeAspect="1"/>
          </p:cNvPicPr>
          <p:nvPr/>
        </p:nvPicPr>
        <p:blipFill>
          <a:blip r:embed="rId9" cstate="print"/>
          <a:srcRect/>
          <a:stretch>
            <a:fillRect/>
          </a:stretch>
        </p:blipFill>
        <p:spPr bwMode="auto">
          <a:xfrm>
            <a:off x="1345233" y="2130053"/>
            <a:ext cx="283561" cy="249720"/>
          </a:xfrm>
          <a:prstGeom prst="rect">
            <a:avLst/>
          </a:prstGeom>
          <a:noFill/>
          <a:ln w="9525">
            <a:noFill/>
            <a:miter lim="800000"/>
            <a:headEnd/>
            <a:tailEnd/>
          </a:ln>
        </p:spPr>
      </p:pic>
      <p:pic>
        <p:nvPicPr>
          <p:cNvPr id="54" name="Picture 53"/>
          <p:cNvPicPr>
            <a:picLocks noChangeAspect="1"/>
          </p:cNvPicPr>
          <p:nvPr/>
        </p:nvPicPr>
        <p:blipFill>
          <a:blip r:embed="rId9" cstate="print">
            <a:duotone>
              <a:schemeClr val="accent1">
                <a:shade val="45000"/>
                <a:satMod val="135000"/>
              </a:schemeClr>
              <a:prstClr val="white"/>
            </a:duotone>
            <a:extLst/>
          </a:blip>
          <a:stretch>
            <a:fillRect/>
          </a:stretch>
        </p:blipFill>
        <p:spPr>
          <a:xfrm>
            <a:off x="1781031" y="2130053"/>
            <a:ext cx="283772" cy="249677"/>
          </a:xfrm>
          <a:prstGeom prst="rect">
            <a:avLst/>
          </a:prstGeom>
        </p:spPr>
      </p:pic>
      <p:pic>
        <p:nvPicPr>
          <p:cNvPr id="56" name="Picture 93"/>
          <p:cNvPicPr>
            <a:picLocks noChangeAspect="1"/>
          </p:cNvPicPr>
          <p:nvPr/>
        </p:nvPicPr>
        <p:blipFill>
          <a:blip r:embed="rId9" cstate="print">
            <a:grayscl/>
          </a:blip>
          <a:srcRect/>
          <a:stretch>
            <a:fillRect/>
          </a:stretch>
        </p:blipFill>
        <p:spPr bwMode="auto">
          <a:xfrm>
            <a:off x="3722382" y="2130053"/>
            <a:ext cx="283561" cy="249720"/>
          </a:xfrm>
          <a:prstGeom prst="rect">
            <a:avLst/>
          </a:prstGeom>
          <a:noFill/>
          <a:ln w="9525">
            <a:noFill/>
            <a:miter lim="800000"/>
            <a:headEnd/>
            <a:tailEnd/>
          </a:ln>
        </p:spPr>
      </p:pic>
      <p:pic>
        <p:nvPicPr>
          <p:cNvPr id="58" name="Picture 90"/>
          <p:cNvPicPr>
            <a:picLocks noChangeAspect="1"/>
          </p:cNvPicPr>
          <p:nvPr/>
        </p:nvPicPr>
        <p:blipFill>
          <a:blip r:embed="rId9" cstate="print"/>
          <a:srcRect/>
          <a:stretch>
            <a:fillRect/>
          </a:stretch>
        </p:blipFill>
        <p:spPr bwMode="auto">
          <a:xfrm>
            <a:off x="6063041" y="2130053"/>
            <a:ext cx="283561" cy="249720"/>
          </a:xfrm>
          <a:prstGeom prst="rect">
            <a:avLst/>
          </a:prstGeom>
          <a:noFill/>
          <a:ln w="9525">
            <a:noFill/>
            <a:miter lim="800000"/>
            <a:headEnd/>
            <a:tailEnd/>
          </a:ln>
        </p:spPr>
      </p:pic>
      <p:pic>
        <p:nvPicPr>
          <p:cNvPr id="60" name="Picture 90"/>
          <p:cNvPicPr>
            <a:picLocks noChangeAspect="1"/>
          </p:cNvPicPr>
          <p:nvPr/>
        </p:nvPicPr>
        <p:blipFill>
          <a:blip r:embed="rId9" cstate="print"/>
          <a:srcRect/>
          <a:stretch>
            <a:fillRect/>
          </a:stretch>
        </p:blipFill>
        <p:spPr bwMode="auto">
          <a:xfrm>
            <a:off x="6387608" y="2130053"/>
            <a:ext cx="283561" cy="249720"/>
          </a:xfrm>
          <a:prstGeom prst="rect">
            <a:avLst/>
          </a:prstGeom>
          <a:noFill/>
          <a:ln w="9525">
            <a:noFill/>
            <a:miter lim="800000"/>
            <a:headEnd/>
            <a:tailEnd/>
          </a:ln>
        </p:spPr>
      </p:pic>
      <p:pic>
        <p:nvPicPr>
          <p:cNvPr id="61" name="Picture 90"/>
          <p:cNvPicPr>
            <a:picLocks noChangeAspect="1"/>
          </p:cNvPicPr>
          <p:nvPr/>
        </p:nvPicPr>
        <p:blipFill>
          <a:blip r:embed="rId9" cstate="print"/>
          <a:srcRect/>
          <a:stretch>
            <a:fillRect/>
          </a:stretch>
        </p:blipFill>
        <p:spPr bwMode="auto">
          <a:xfrm>
            <a:off x="6731810" y="2130053"/>
            <a:ext cx="283561" cy="249720"/>
          </a:xfrm>
          <a:prstGeom prst="rect">
            <a:avLst/>
          </a:prstGeom>
          <a:noFill/>
          <a:ln w="9525">
            <a:noFill/>
            <a:miter lim="800000"/>
            <a:headEnd/>
            <a:tailEnd/>
          </a:ln>
        </p:spPr>
      </p:pic>
      <p:pic>
        <p:nvPicPr>
          <p:cNvPr id="62" name="Picture 66"/>
          <p:cNvPicPr>
            <a:picLocks noChangeAspect="1"/>
          </p:cNvPicPr>
          <p:nvPr/>
        </p:nvPicPr>
        <p:blipFill>
          <a:blip r:embed="rId9" cstate="print"/>
          <a:srcRect/>
          <a:stretch>
            <a:fillRect/>
          </a:stretch>
        </p:blipFill>
        <p:spPr bwMode="auto">
          <a:xfrm>
            <a:off x="4150851" y="2136051"/>
            <a:ext cx="283561" cy="249720"/>
          </a:xfrm>
          <a:prstGeom prst="rect">
            <a:avLst/>
          </a:prstGeom>
          <a:noFill/>
          <a:ln w="9525">
            <a:noFill/>
            <a:miter lim="800000"/>
            <a:headEnd/>
            <a:tailEnd/>
          </a:ln>
        </p:spPr>
      </p:pic>
      <p:pic>
        <p:nvPicPr>
          <p:cNvPr id="63" name="Hyper-V logo"/>
          <p:cNvPicPr>
            <a:picLocks noChangeAspect="1" noChangeArrowheads="1"/>
          </p:cNvPicPr>
          <p:nvPr/>
        </p:nvPicPr>
        <p:blipFill>
          <a:blip r:embed="rId3" cstate="print"/>
          <a:srcRect/>
          <a:stretch>
            <a:fillRect/>
          </a:stretch>
        </p:blipFill>
        <p:spPr bwMode="auto">
          <a:xfrm>
            <a:off x="11048398" y="5432289"/>
            <a:ext cx="579861" cy="316234"/>
          </a:xfrm>
          <a:prstGeom prst="rect">
            <a:avLst/>
          </a:prstGeom>
          <a:noFill/>
          <a:ln w="9525">
            <a:noFill/>
            <a:miter lim="800000"/>
            <a:headEnd/>
            <a:tailEnd/>
          </a:ln>
        </p:spPr>
      </p:pic>
      <p:pic>
        <p:nvPicPr>
          <p:cNvPr id="68" name="Picture 113"/>
          <p:cNvPicPr>
            <a:picLocks noChangeAspect="1"/>
          </p:cNvPicPr>
          <p:nvPr/>
        </p:nvPicPr>
        <p:blipFill>
          <a:blip r:embed="rId4" cstate="print"/>
          <a:srcRect/>
          <a:stretch>
            <a:fillRect/>
          </a:stretch>
        </p:blipFill>
        <p:spPr bwMode="auto">
          <a:xfrm>
            <a:off x="10503323" y="5397281"/>
            <a:ext cx="476314" cy="386249"/>
          </a:xfrm>
          <a:prstGeom prst="rect">
            <a:avLst/>
          </a:prstGeom>
          <a:noFill/>
          <a:ln w="9525">
            <a:noFill/>
            <a:miter lim="800000"/>
            <a:headEnd/>
            <a:tailEnd/>
          </a:ln>
        </p:spPr>
      </p:pic>
      <p:sp>
        <p:nvSpPr>
          <p:cNvPr id="71" name="Rounded Rectangle 70"/>
          <p:cNvSpPr/>
          <p:nvPr/>
        </p:nvSpPr>
        <p:spPr bwMode="auto">
          <a:xfrm>
            <a:off x="9898553" y="4024390"/>
            <a:ext cx="1819470" cy="1955872"/>
          </a:xfrm>
          <a:prstGeom prst="roundRect">
            <a:avLst/>
          </a:prstGeom>
          <a:noFill/>
          <a:ln w="28575">
            <a:solidFill>
              <a:srgbClr val="0072C6"/>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45708" rIns="0" bIns="45708" numCol="1" rtlCol="0" anchor="t" anchorCtr="0" compatLnSpc="1">
            <a:prstTxWarp prst="textNoShape">
              <a:avLst/>
            </a:prstTxWarp>
          </a:bodyPr>
          <a:lstStyle/>
          <a:p>
            <a:pPr algn="ctr" defTabSz="913916" fontAlgn="base">
              <a:spcBef>
                <a:spcPct val="0"/>
              </a:spcBef>
              <a:spcAft>
                <a:spcPct val="0"/>
              </a:spcAft>
            </a:pPr>
            <a:r>
              <a:rPr lang="en-US" sz="196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Wingtip  private cloud</a:t>
            </a:r>
            <a:endParaRPr lang="en-US" sz="1960" dirty="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pic>
        <p:nvPicPr>
          <p:cNvPr id="73" name="Picture 56"/>
          <p:cNvPicPr>
            <a:picLocks noChangeAspect="1"/>
          </p:cNvPicPr>
          <p:nvPr/>
        </p:nvPicPr>
        <p:blipFill>
          <a:blip r:embed="rId9" cstate="print"/>
          <a:srcRect/>
          <a:stretch>
            <a:fillRect/>
          </a:stretch>
        </p:blipFill>
        <p:spPr bwMode="auto">
          <a:xfrm>
            <a:off x="10383674" y="5098321"/>
            <a:ext cx="283561" cy="249720"/>
          </a:xfrm>
          <a:prstGeom prst="rect">
            <a:avLst/>
          </a:prstGeom>
          <a:noFill/>
          <a:ln w="9525">
            <a:noFill/>
            <a:miter lim="800000"/>
            <a:headEnd/>
            <a:tailEnd/>
          </a:ln>
        </p:spPr>
      </p:pic>
      <p:pic>
        <p:nvPicPr>
          <p:cNvPr id="74" name="Picture 73"/>
          <p:cNvPicPr>
            <a:picLocks noChangeAspect="1"/>
          </p:cNvPicPr>
          <p:nvPr/>
        </p:nvPicPr>
        <p:blipFill>
          <a:blip r:embed="rId9" cstate="print">
            <a:duotone>
              <a:schemeClr val="accent1">
                <a:shade val="45000"/>
                <a:satMod val="135000"/>
              </a:schemeClr>
              <a:prstClr val="white"/>
            </a:duotone>
            <a:extLst/>
          </a:blip>
          <a:stretch>
            <a:fillRect/>
          </a:stretch>
        </p:blipFill>
        <p:spPr>
          <a:xfrm>
            <a:off x="10819472" y="5098321"/>
            <a:ext cx="283772" cy="249677"/>
          </a:xfrm>
          <a:prstGeom prst="rect">
            <a:avLst/>
          </a:prstGeom>
        </p:spPr>
      </p:pic>
      <p:cxnSp>
        <p:nvCxnSpPr>
          <p:cNvPr id="9" name="Straight Connector 8"/>
          <p:cNvCxnSpPr/>
          <p:nvPr/>
        </p:nvCxnSpPr>
        <p:spPr>
          <a:xfrm flipH="1">
            <a:off x="9139578" y="1970468"/>
            <a:ext cx="17699" cy="400979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9219916" y="2130053"/>
            <a:ext cx="755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9219915" y="2617062"/>
            <a:ext cx="755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9248798" y="3144528"/>
            <a:ext cx="755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063930" y="3604474"/>
            <a:ext cx="10786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0" name="Picture 64"/>
          <p:cNvPicPr>
            <a:picLocks noChangeAspect="1"/>
          </p:cNvPicPr>
          <p:nvPr/>
        </p:nvPicPr>
        <p:blipFill>
          <a:blip r:embed="rId10" cstate="print">
            <a:extLst>
              <a:ext uri="{BEBA8EAE-BF5A-486C-A8C5-ECC9F3942E4B}">
                <a14:imgProps xmlns:a14="http://schemas.microsoft.com/office/drawing/2010/main">
                  <a14:imgLayer r:embed="rId11">
                    <a14:imgEffect>
                      <a14:artisticPaintStrokes/>
                    </a14:imgEffect>
                  </a14:imgLayer>
                </a14:imgProps>
              </a:ext>
            </a:extLst>
          </a:blip>
          <a:srcRect/>
          <a:stretch>
            <a:fillRect/>
          </a:stretch>
        </p:blipFill>
        <p:spPr bwMode="auto">
          <a:xfrm>
            <a:off x="10038496" y="2453110"/>
            <a:ext cx="269557" cy="327904"/>
          </a:xfrm>
          <a:prstGeom prst="rect">
            <a:avLst/>
          </a:prstGeom>
          <a:noFill/>
          <a:ln w="9525">
            <a:noFill/>
            <a:miter lim="800000"/>
            <a:headEnd/>
            <a:tailEnd/>
          </a:ln>
        </p:spPr>
      </p:pic>
      <p:pic>
        <p:nvPicPr>
          <p:cNvPr id="81" name="Picture 64"/>
          <p:cNvPicPr>
            <a:picLocks noChangeAspect="1"/>
          </p:cNvPicPr>
          <p:nvPr/>
        </p:nvPicPr>
        <p:blipFill>
          <a:blip r:embed="rId10" cstate="print">
            <a:extLst>
              <a:ext uri="{BEBA8EAE-BF5A-486C-A8C5-ECC9F3942E4B}">
                <a14:imgProps xmlns:a14="http://schemas.microsoft.com/office/drawing/2010/main">
                  <a14:imgLayer r:embed="rId11">
                    <a14:imgEffect>
                      <a14:artisticPaintStrokes/>
                    </a14:imgEffect>
                  </a14:imgLayer>
                </a14:imgProps>
              </a:ext>
            </a:extLst>
          </a:blip>
          <a:srcRect/>
          <a:stretch>
            <a:fillRect/>
          </a:stretch>
        </p:blipFill>
        <p:spPr bwMode="auto">
          <a:xfrm>
            <a:off x="10038496" y="2942452"/>
            <a:ext cx="269557" cy="327904"/>
          </a:xfrm>
          <a:prstGeom prst="rect">
            <a:avLst/>
          </a:prstGeom>
          <a:noFill/>
          <a:ln w="9525">
            <a:noFill/>
            <a:miter lim="800000"/>
            <a:headEnd/>
            <a:tailEnd/>
          </a:ln>
        </p:spPr>
      </p:pic>
      <p:sp>
        <p:nvSpPr>
          <p:cNvPr id="44" name="TextBox 43"/>
          <p:cNvSpPr txBox="1"/>
          <p:nvPr/>
        </p:nvSpPr>
        <p:spPr>
          <a:xfrm rot="16200000">
            <a:off x="8349705" y="2310384"/>
            <a:ext cx="1161152" cy="430887"/>
          </a:xfrm>
          <a:prstGeom prst="rect">
            <a:avLst/>
          </a:prstGeom>
          <a:noFill/>
        </p:spPr>
        <p:txBody>
          <a:bodyPr wrap="none" lIns="0" tIns="0" rIns="0" bIns="0" rtlCol="0">
            <a:spAutoFit/>
          </a:bodyPr>
          <a:lstStyle/>
          <a:p>
            <a:r>
              <a:rPr lang="en-US" sz="2800" dirty="0" smtClean="0">
                <a:gradFill>
                  <a:gsLst>
                    <a:gs pos="0">
                      <a:schemeClr val="tx1"/>
                    </a:gs>
                    <a:gs pos="86000">
                      <a:schemeClr val="tx1"/>
                    </a:gs>
                  </a:gsLst>
                  <a:lin ang="5400000" scaled="0"/>
                </a:gradFill>
                <a:latin typeface="Segoe UI Light" pitchFamily="34" charset="0"/>
              </a:rPr>
              <a:t>Internet</a:t>
            </a:r>
          </a:p>
        </p:txBody>
      </p:sp>
      <p:sp>
        <p:nvSpPr>
          <p:cNvPr id="48" name="Oval 47"/>
          <p:cNvSpPr/>
          <p:nvPr/>
        </p:nvSpPr>
        <p:spPr bwMode="auto">
          <a:xfrm>
            <a:off x="1959146" y="2327456"/>
            <a:ext cx="607165" cy="614996"/>
          </a:xfrm>
          <a:prstGeom prst="ellipse">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90" name="Straight Connector 89"/>
          <p:cNvCxnSpPr>
            <a:stCxn id="48" idx="5"/>
            <a:endCxn id="84" idx="1"/>
          </p:cNvCxnSpPr>
          <p:nvPr/>
        </p:nvCxnSpPr>
        <p:spPr>
          <a:xfrm>
            <a:off x="2477394" y="2852388"/>
            <a:ext cx="7561354" cy="24937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98" name="Picture 56"/>
          <p:cNvPicPr>
            <a:picLocks noChangeAspect="1"/>
          </p:cNvPicPr>
          <p:nvPr/>
        </p:nvPicPr>
        <p:blipFill>
          <a:blip r:embed="rId9" cstate="print"/>
          <a:srcRect/>
          <a:stretch>
            <a:fillRect/>
          </a:stretch>
        </p:blipFill>
        <p:spPr bwMode="auto">
          <a:xfrm>
            <a:off x="10004741" y="1980980"/>
            <a:ext cx="283561" cy="249720"/>
          </a:xfrm>
          <a:prstGeom prst="rect">
            <a:avLst/>
          </a:prstGeom>
          <a:noFill/>
          <a:ln w="9525">
            <a:noFill/>
            <a:miter lim="800000"/>
            <a:headEnd/>
            <a:tailEnd/>
          </a:ln>
        </p:spPr>
      </p:pic>
      <p:sp>
        <p:nvSpPr>
          <p:cNvPr id="99" name="Oval 98"/>
          <p:cNvSpPr/>
          <p:nvPr/>
        </p:nvSpPr>
        <p:spPr bwMode="auto">
          <a:xfrm>
            <a:off x="9822120" y="1816064"/>
            <a:ext cx="607165" cy="614996"/>
          </a:xfrm>
          <a:prstGeom prst="ellipse">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100" name="Straight Connector 99"/>
          <p:cNvCxnSpPr>
            <a:stCxn id="48" idx="6"/>
            <a:endCxn id="99" idx="2"/>
          </p:cNvCxnSpPr>
          <p:nvPr/>
        </p:nvCxnSpPr>
        <p:spPr>
          <a:xfrm flipV="1">
            <a:off x="2566311" y="2123562"/>
            <a:ext cx="7255809" cy="5113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3" name="Picture 124"/>
          <p:cNvPicPr>
            <a:picLocks noChangeAspect="1"/>
          </p:cNvPicPr>
          <p:nvPr/>
        </p:nvPicPr>
        <p:blipFill>
          <a:blip r:embed="rId5" cstate="print"/>
          <a:srcRect/>
          <a:stretch>
            <a:fillRect/>
          </a:stretch>
        </p:blipFill>
        <p:spPr bwMode="auto">
          <a:xfrm>
            <a:off x="10127385" y="5419410"/>
            <a:ext cx="302296" cy="236884"/>
          </a:xfrm>
          <a:prstGeom prst="rect">
            <a:avLst/>
          </a:prstGeom>
          <a:noFill/>
          <a:ln w="9525">
            <a:noFill/>
            <a:miter lim="800000"/>
            <a:headEnd/>
            <a:tailEnd/>
          </a:ln>
        </p:spPr>
      </p:pic>
      <p:cxnSp>
        <p:nvCxnSpPr>
          <p:cNvPr id="104" name="Straight Connector 103"/>
          <p:cNvCxnSpPr>
            <a:endCxn id="117" idx="1"/>
          </p:cNvCxnSpPr>
          <p:nvPr/>
        </p:nvCxnSpPr>
        <p:spPr>
          <a:xfrm>
            <a:off x="9157277" y="5537852"/>
            <a:ext cx="569915" cy="5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093936" y="4643378"/>
            <a:ext cx="1200590" cy="709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7" name="Picture 56"/>
          <p:cNvPicPr>
            <a:picLocks noChangeAspect="1"/>
          </p:cNvPicPr>
          <p:nvPr/>
        </p:nvPicPr>
        <p:blipFill>
          <a:blip r:embed="rId9" cstate="print"/>
          <a:srcRect/>
          <a:stretch>
            <a:fillRect/>
          </a:stretch>
        </p:blipFill>
        <p:spPr bwMode="auto">
          <a:xfrm>
            <a:off x="8088491" y="5087080"/>
            <a:ext cx="511859" cy="450772"/>
          </a:xfrm>
          <a:prstGeom prst="rect">
            <a:avLst/>
          </a:prstGeom>
          <a:noFill/>
          <a:ln w="9525">
            <a:noFill/>
            <a:miter lim="800000"/>
            <a:headEnd/>
            <a:tailEnd/>
          </a:ln>
        </p:spPr>
      </p:pic>
      <p:sp>
        <p:nvSpPr>
          <p:cNvPr id="108" name="TextBox 107"/>
          <p:cNvSpPr txBox="1"/>
          <p:nvPr/>
        </p:nvSpPr>
        <p:spPr>
          <a:xfrm>
            <a:off x="7157048" y="5156320"/>
            <a:ext cx="1575512" cy="698925"/>
          </a:xfrm>
          <a:prstGeom prst="rect">
            <a:avLst/>
          </a:prstGeom>
          <a:noFill/>
          <a:ln>
            <a:noFill/>
          </a:ln>
        </p:spPr>
        <p:txBody>
          <a:bodyPr wrap="square" lIns="179238" tIns="143391" rIns="179238" bIns="143391" rtlCol="0">
            <a:spAutoFit/>
          </a:bodyPr>
          <a:lstStyle/>
          <a:p>
            <a:pPr>
              <a:lnSpc>
                <a:spcPct val="90000"/>
              </a:lnSpc>
              <a:spcAft>
                <a:spcPts val="588"/>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Windows </a:t>
            </a:r>
          </a:p>
          <a:p>
            <a:pPr>
              <a:lnSpc>
                <a:spcPct val="90000"/>
              </a:lnSpc>
              <a:spcAft>
                <a:spcPts val="588"/>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Azure Pack</a:t>
            </a:r>
            <a:endParaRPr lang="en-US" sz="1200" dirty="0">
              <a:gradFill>
                <a:gsLst>
                  <a:gs pos="2917">
                    <a:schemeClr val="tx1"/>
                  </a:gs>
                  <a:gs pos="30000">
                    <a:schemeClr val="tx1"/>
                  </a:gs>
                </a:gsLst>
                <a:lin ang="5400000" scaled="0"/>
              </a:gradFill>
              <a:effectLst>
                <a:outerShdw blurRad="38100" dist="38100" dir="2700000" algn="tl">
                  <a:srgbClr val="000000">
                    <a:alpha val="43137"/>
                  </a:srgbClr>
                </a:outerShdw>
              </a:effectLst>
            </a:endParaRPr>
          </a:p>
        </p:txBody>
      </p:sp>
      <p:pic>
        <p:nvPicPr>
          <p:cNvPr id="109" name="Picture 56"/>
          <p:cNvPicPr>
            <a:picLocks noChangeAspect="1"/>
          </p:cNvPicPr>
          <p:nvPr/>
        </p:nvPicPr>
        <p:blipFill>
          <a:blip r:embed="rId9" cstate="print"/>
          <a:srcRect/>
          <a:stretch>
            <a:fillRect/>
          </a:stretch>
        </p:blipFill>
        <p:spPr bwMode="auto">
          <a:xfrm>
            <a:off x="6723837" y="4338337"/>
            <a:ext cx="511859" cy="450772"/>
          </a:xfrm>
          <a:prstGeom prst="rect">
            <a:avLst/>
          </a:prstGeom>
          <a:noFill/>
          <a:ln w="9525">
            <a:noFill/>
            <a:miter lim="800000"/>
            <a:headEnd/>
            <a:tailEnd/>
          </a:ln>
        </p:spPr>
      </p:pic>
      <p:sp>
        <p:nvSpPr>
          <p:cNvPr id="110" name="TextBox 109"/>
          <p:cNvSpPr txBox="1"/>
          <p:nvPr/>
        </p:nvSpPr>
        <p:spPr>
          <a:xfrm>
            <a:off x="6615174" y="4684785"/>
            <a:ext cx="784680" cy="455782"/>
          </a:xfrm>
          <a:prstGeom prst="rect">
            <a:avLst/>
          </a:prstGeom>
          <a:noFill/>
          <a:ln>
            <a:noFill/>
          </a:ln>
        </p:spPr>
        <p:txBody>
          <a:bodyPr wrap="square" lIns="179238" tIns="143391" rIns="179238" bIns="143391" rtlCol="0">
            <a:spAutoFit/>
          </a:bodyPr>
          <a:lstStyle/>
          <a:p>
            <a:pPr>
              <a:lnSpc>
                <a:spcPct val="90000"/>
              </a:lnSpc>
              <a:spcAft>
                <a:spcPts val="588"/>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VMM</a:t>
            </a:r>
            <a:endParaRPr lang="en-US" sz="1200" dirty="0">
              <a:gradFill>
                <a:gsLst>
                  <a:gs pos="2917">
                    <a:schemeClr val="tx1"/>
                  </a:gs>
                  <a:gs pos="30000">
                    <a:schemeClr val="tx1"/>
                  </a:gs>
                </a:gsLst>
                <a:lin ang="5400000" scaled="0"/>
              </a:gradFill>
              <a:effectLst>
                <a:outerShdw blurRad="38100" dist="38100" dir="2700000" algn="tl">
                  <a:srgbClr val="000000">
                    <a:alpha val="43137"/>
                  </a:srgbClr>
                </a:outerShdw>
              </a:effectLst>
            </a:endParaRPr>
          </a:p>
        </p:txBody>
      </p:sp>
      <p:sp>
        <p:nvSpPr>
          <p:cNvPr id="84" name="Oval 83"/>
          <p:cNvSpPr/>
          <p:nvPr/>
        </p:nvSpPr>
        <p:spPr bwMode="auto">
          <a:xfrm>
            <a:off x="9949831" y="5256112"/>
            <a:ext cx="607165" cy="614996"/>
          </a:xfrm>
          <a:prstGeom prst="ellipse">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4" name="Oval 113"/>
          <p:cNvSpPr/>
          <p:nvPr/>
        </p:nvSpPr>
        <p:spPr bwMode="auto">
          <a:xfrm>
            <a:off x="6971395" y="3087757"/>
            <a:ext cx="1370221" cy="1349490"/>
          </a:xfrm>
          <a:prstGeom prst="ellipse">
            <a:avLst/>
          </a:prstGeom>
          <a:noFill/>
          <a:ln w="5715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5" name="Oval 114"/>
          <p:cNvSpPr/>
          <p:nvPr/>
        </p:nvSpPr>
        <p:spPr bwMode="auto">
          <a:xfrm>
            <a:off x="6547453" y="4299112"/>
            <a:ext cx="812865" cy="738768"/>
          </a:xfrm>
          <a:prstGeom prst="ellipse">
            <a:avLst/>
          </a:prstGeom>
          <a:noFill/>
          <a:ln w="5715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6" name="Oval 115"/>
          <p:cNvSpPr/>
          <p:nvPr/>
        </p:nvSpPr>
        <p:spPr bwMode="auto">
          <a:xfrm>
            <a:off x="6861950" y="5005118"/>
            <a:ext cx="1763691" cy="975143"/>
          </a:xfrm>
          <a:prstGeom prst="ellipse">
            <a:avLst/>
          </a:prstGeom>
          <a:noFill/>
          <a:ln w="5715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17" name="Gateway Appliance"/>
          <p:cNvPicPr>
            <a:picLocks noChangeAspect="1" noChangeArrowheads="1"/>
          </p:cNvPicPr>
          <p:nvPr/>
        </p:nvPicPr>
        <p:blipFill>
          <a:blip r:embed="rId8" cstate="print"/>
          <a:srcRect/>
          <a:stretch>
            <a:fillRect/>
          </a:stretch>
        </p:blipFill>
        <p:spPr bwMode="auto">
          <a:xfrm>
            <a:off x="9727192" y="5426356"/>
            <a:ext cx="367979" cy="233143"/>
          </a:xfrm>
          <a:prstGeom prst="rect">
            <a:avLst/>
          </a:prstGeom>
          <a:noFill/>
          <a:ln w="9525">
            <a:noFill/>
            <a:miter lim="800000"/>
            <a:headEnd/>
            <a:tailEnd/>
          </a:ln>
        </p:spPr>
      </p:pic>
      <p:sp>
        <p:nvSpPr>
          <p:cNvPr id="3" name="TextBox 2"/>
          <p:cNvSpPr txBox="1"/>
          <p:nvPr/>
        </p:nvSpPr>
        <p:spPr>
          <a:xfrm>
            <a:off x="10271250" y="1975150"/>
            <a:ext cx="1388585" cy="246221"/>
          </a:xfrm>
          <a:prstGeom prst="rect">
            <a:avLst/>
          </a:prstGeom>
          <a:noFill/>
        </p:spPr>
        <p:txBody>
          <a:bodyPr wrap="none" lIns="0" tIns="0" rIns="0" bIns="0" rtlCol="0">
            <a:spAutoFit/>
          </a:bodyPr>
          <a:lstStyle/>
          <a:p>
            <a:r>
              <a:rPr lang="en-US" sz="1600" dirty="0" smtClean="0">
                <a:gradFill>
                  <a:gsLst>
                    <a:gs pos="0">
                      <a:schemeClr val="tx1"/>
                    </a:gs>
                    <a:gs pos="86000">
                      <a:schemeClr val="tx1"/>
                    </a:gs>
                  </a:gsLst>
                  <a:lin ang="5400000" scaled="0"/>
                </a:gradFill>
                <a:latin typeface="Segoe UI Light" pitchFamily="34" charset="0"/>
              </a:rPr>
              <a:t>Service provider</a:t>
            </a:r>
          </a:p>
        </p:txBody>
      </p:sp>
      <p:sp>
        <p:nvSpPr>
          <p:cNvPr id="78" name="TextBox 77"/>
          <p:cNvSpPr txBox="1"/>
          <p:nvPr/>
        </p:nvSpPr>
        <p:spPr>
          <a:xfrm>
            <a:off x="10319351" y="2729184"/>
            <a:ext cx="1167371" cy="246221"/>
          </a:xfrm>
          <a:prstGeom prst="rect">
            <a:avLst/>
          </a:prstGeom>
          <a:noFill/>
        </p:spPr>
        <p:txBody>
          <a:bodyPr wrap="none" lIns="0" tIns="0" rIns="0" bIns="0" rtlCol="0">
            <a:spAutoFit/>
          </a:bodyPr>
          <a:lstStyle/>
          <a:p>
            <a:r>
              <a:rPr lang="en-US" sz="1600" dirty="0" smtClean="0">
                <a:gradFill>
                  <a:gsLst>
                    <a:gs pos="0">
                      <a:schemeClr val="tx1"/>
                    </a:gs>
                    <a:gs pos="86000">
                      <a:schemeClr val="tx1"/>
                    </a:gs>
                  </a:gsLst>
                  <a:lin ang="5400000" scaled="0"/>
                </a:gradFill>
                <a:latin typeface="Segoe UI Light" pitchFamily="34" charset="0"/>
              </a:rPr>
              <a:t>Remote users</a:t>
            </a:r>
          </a:p>
        </p:txBody>
      </p:sp>
    </p:spTree>
    <p:extLst>
      <p:ext uri="{BB962C8B-B14F-4D97-AF65-F5344CB8AC3E}">
        <p14:creationId xmlns:p14="http://schemas.microsoft.com/office/powerpoint/2010/main" val="2344822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42" presetClass="path" presetSubtype="0" accel="50000" decel="50000" fill="hold" nodeType="withEffect">
                                  <p:stCondLst>
                                    <p:cond delay="0"/>
                                  </p:stCondLst>
                                  <p:childTnLst>
                                    <p:animMotion origin="layout" path="M -3.58693E-6 3.91739E-6 L 0.1071 0.3468 " pathEditMode="relative" rAng="0" ptsTypes="AA">
                                      <p:cBhvr>
                                        <p:cTn id="15" dur="2500" spd="-100000" fill="hold"/>
                                        <p:tgtEl>
                                          <p:spTgt spid="7"/>
                                        </p:tgtEl>
                                        <p:attrNameLst>
                                          <p:attrName>ppt_x</p:attrName>
                                          <p:attrName>ppt_y</p:attrName>
                                        </p:attrNameLst>
                                      </p:cBhvr>
                                      <p:rCtr x="5348" y="17340"/>
                                    </p:animMotion>
                                  </p:childTnLst>
                                </p:cTn>
                              </p:par>
                              <p:par>
                                <p:cTn id="16" presetID="42" presetClass="path" presetSubtype="0" accel="50000" decel="50000" fill="hold" nodeType="withEffect">
                                  <p:stCondLst>
                                    <p:cond delay="0"/>
                                  </p:stCondLst>
                                  <p:childTnLst>
                                    <p:animMotion origin="layout" path="M -3.04315E-6 3.91739E-6 L 0.18663 0.3468 " pathEditMode="relative" rAng="0" ptsTypes="AA">
                                      <p:cBhvr>
                                        <p:cTn id="17" dur="2500" spd="-100000" fill="hold"/>
                                        <p:tgtEl>
                                          <p:spTgt spid="6"/>
                                        </p:tgtEl>
                                        <p:attrNameLst>
                                          <p:attrName>ppt_x</p:attrName>
                                          <p:attrName>ppt_y</p:attrName>
                                        </p:attrNameLst>
                                      </p:cBhvr>
                                      <p:rCtr x="9331" y="17340"/>
                                    </p:animMotion>
                                  </p:childTnLst>
                                </p:cTn>
                              </p:par>
                              <p:par>
                                <p:cTn id="18" presetID="42" presetClass="path" presetSubtype="0" accel="50000" decel="50000" fill="hold" nodeType="withEffect">
                                  <p:stCondLst>
                                    <p:cond delay="0"/>
                                  </p:stCondLst>
                                  <p:childTnLst>
                                    <p:animMotion origin="layout" path="M -1.82027E-6 3.91739E-6 L 0.26538 0.32977 " pathEditMode="relative" rAng="0" ptsTypes="AA">
                                      <p:cBhvr>
                                        <p:cTn id="19" dur="2500" spd="-100000" fill="hold"/>
                                        <p:tgtEl>
                                          <p:spTgt spid="22"/>
                                        </p:tgtEl>
                                        <p:attrNameLst>
                                          <p:attrName>ppt_x</p:attrName>
                                          <p:attrName>ppt_y</p:attrName>
                                        </p:attrNameLst>
                                      </p:cBhvr>
                                      <p:rCtr x="13263" y="16478"/>
                                    </p:animMotion>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42" presetClass="path" presetSubtype="0" accel="50000" decel="50000" fill="hold" nodeType="withEffect">
                                  <p:stCondLst>
                                    <p:cond delay="0"/>
                                  </p:stCondLst>
                                  <p:childTnLst>
                                    <p:animMotion origin="layout" path="M -0.08655 0.3468 L -3.14016E-6 -3.93554E-6 " pathEditMode="relative" rAng="0" ptsTypes="AA">
                                      <p:cBhvr>
                                        <p:cTn id="34" dur="2000" fill="hold"/>
                                        <p:tgtEl>
                                          <p:spTgt spid="11"/>
                                        </p:tgtEl>
                                        <p:attrNameLst>
                                          <p:attrName>ppt_x</p:attrName>
                                          <p:attrName>ppt_y</p:attrName>
                                        </p:attrNameLst>
                                      </p:cBhvr>
                                      <p:rCtr x="4276" y="-17295"/>
                                    </p:animMotion>
                                  </p:childTnLst>
                                </p:cTn>
                              </p:par>
                              <p:par>
                                <p:cTn id="35" presetID="42" presetClass="path" presetSubtype="0" accel="50000" decel="50000" fill="hold" nodeType="withEffect">
                                  <p:stCondLst>
                                    <p:cond delay="0"/>
                                  </p:stCondLst>
                                  <p:childTnLst>
                                    <p:animMotion origin="layout" path="M -0.00919 0.3468 L -3.81414E-6 -3.93554E-6 " pathEditMode="relative" rAng="0" ptsTypes="AA">
                                      <p:cBhvr>
                                        <p:cTn id="36" dur="2000" fill="hold"/>
                                        <p:tgtEl>
                                          <p:spTgt spid="10"/>
                                        </p:tgtEl>
                                        <p:attrNameLst>
                                          <p:attrName>ppt_x</p:attrName>
                                          <p:attrName>ppt_y</p:attrName>
                                        </p:attrNameLst>
                                      </p:cBhvr>
                                      <p:rCtr x="460" y="-17295"/>
                                    </p:animMotion>
                                  </p:childTnLst>
                                </p:cTn>
                              </p:par>
                              <p:par>
                                <p:cTn id="37" presetID="42" presetClass="path" presetSubtype="0" accel="50000" decel="50000" fill="hold" nodeType="withEffect">
                                  <p:stCondLst>
                                    <p:cond delay="0"/>
                                  </p:stCondLst>
                                  <p:childTnLst>
                                    <p:animMotion origin="layout" path="M 0.06752 0.32977 L -2.02451E-6 -3.93554E-6 " pathEditMode="relative" rAng="0" ptsTypes="AA">
                                      <p:cBhvr>
                                        <p:cTn id="38" dur="2000" fill="hold"/>
                                        <p:tgtEl>
                                          <p:spTgt spid="21"/>
                                        </p:tgtEl>
                                        <p:attrNameLst>
                                          <p:attrName>ppt_x</p:attrName>
                                          <p:attrName>ppt_y</p:attrName>
                                        </p:attrNameLst>
                                      </p:cBhvr>
                                      <p:rCtr x="-3395" y="-16455"/>
                                    </p:animMotion>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42" presetClass="path" presetSubtype="0" accel="50000" decel="50000" fill="hold" nodeType="withEffect">
                                  <p:stCondLst>
                                    <p:cond delay="0"/>
                                  </p:stCondLst>
                                  <p:childTnLst>
                                    <p:animMotion origin="layout" path="M -0.28549 0.34676 L -0.00273 4.07407E-6 " pathEditMode="relative" rAng="0" ptsTypes="AA">
                                      <p:cBhvr>
                                        <p:cTn id="53" dur="2000" fill="hold"/>
                                        <p:tgtEl>
                                          <p:spTgt spid="15"/>
                                        </p:tgtEl>
                                        <p:attrNameLst>
                                          <p:attrName>ppt_x</p:attrName>
                                          <p:attrName>ppt_y</p:attrName>
                                        </p:attrNameLst>
                                      </p:cBhvr>
                                      <p:rCtr x="14131" y="-17338"/>
                                    </p:animMotion>
                                  </p:childTnLst>
                                </p:cTn>
                              </p:par>
                              <p:par>
                                <p:cTn id="54" presetID="42" presetClass="path" presetSubtype="0" accel="50000" decel="50000" fill="hold" nodeType="withEffect">
                                  <p:stCondLst>
                                    <p:cond delay="0"/>
                                  </p:stCondLst>
                                  <p:childTnLst>
                                    <p:animMotion origin="layout" path="M -0.20628 0.3468 L 4.82002E-6 -3.93554E-6 " pathEditMode="relative" rAng="0" ptsTypes="AA">
                                      <p:cBhvr>
                                        <p:cTn id="55" dur="2000" fill="hold"/>
                                        <p:tgtEl>
                                          <p:spTgt spid="14"/>
                                        </p:tgtEl>
                                        <p:attrNameLst>
                                          <p:attrName>ppt_x</p:attrName>
                                          <p:attrName>ppt_y</p:attrName>
                                        </p:attrNameLst>
                                      </p:cBhvr>
                                      <p:rCtr x="10288" y="-17295"/>
                                    </p:animMotion>
                                  </p:childTnLst>
                                </p:cTn>
                              </p:par>
                              <p:par>
                                <p:cTn id="56" presetID="42" presetClass="path" presetSubtype="0" accel="50000" decel="50000" fill="hold" nodeType="withEffect">
                                  <p:stCondLst>
                                    <p:cond delay="0"/>
                                  </p:stCondLst>
                                  <p:childTnLst>
                                    <p:animMotion origin="layout" path="M -0.13059 0.33045 L -2.22875E-6 -3.93554E-6 " pathEditMode="relative" rAng="0" ptsTypes="AA">
                                      <p:cBhvr>
                                        <p:cTn id="57" dur="2000" fill="hold"/>
                                        <p:tgtEl>
                                          <p:spTgt spid="23"/>
                                        </p:tgtEl>
                                        <p:attrNameLst>
                                          <p:attrName>ppt_x</p:attrName>
                                          <p:attrName>ppt_y</p:attrName>
                                        </p:attrNameLst>
                                      </p:cBhvr>
                                      <p:rCtr x="6485" y="-16455"/>
                                    </p:animMotion>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37" presetClass="entr" presetSubtype="0" fill="hold" nodeType="click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1000"/>
                                        <p:tgtEl>
                                          <p:spTgt spid="52"/>
                                        </p:tgtEl>
                                      </p:cBhvr>
                                    </p:animEffect>
                                    <p:anim calcmode="lin" valueType="num">
                                      <p:cBhvr>
                                        <p:cTn id="67" dur="1000" fill="hold"/>
                                        <p:tgtEl>
                                          <p:spTgt spid="52"/>
                                        </p:tgtEl>
                                        <p:attrNameLst>
                                          <p:attrName>ppt_x</p:attrName>
                                        </p:attrNameLst>
                                      </p:cBhvr>
                                      <p:tavLst>
                                        <p:tav tm="0">
                                          <p:val>
                                            <p:strVal val="#ppt_x"/>
                                          </p:val>
                                        </p:tav>
                                        <p:tav tm="100000">
                                          <p:val>
                                            <p:strVal val="#ppt_x"/>
                                          </p:val>
                                        </p:tav>
                                      </p:tavLst>
                                    </p:anim>
                                    <p:anim calcmode="lin" valueType="num">
                                      <p:cBhvr>
                                        <p:cTn id="68" dur="900" decel="100000" fill="hold"/>
                                        <p:tgtEl>
                                          <p:spTgt spid="52"/>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90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30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1000"/>
                                        <p:tgtEl>
                                          <p:spTgt spid="56"/>
                                        </p:tgtEl>
                                      </p:cBhvr>
                                    </p:animEffect>
                                    <p:anim calcmode="lin" valueType="num">
                                      <p:cBhvr>
                                        <p:cTn id="79" dur="1000" fill="hold"/>
                                        <p:tgtEl>
                                          <p:spTgt spid="56"/>
                                        </p:tgtEl>
                                        <p:attrNameLst>
                                          <p:attrName>ppt_x</p:attrName>
                                        </p:attrNameLst>
                                      </p:cBhvr>
                                      <p:tavLst>
                                        <p:tav tm="0">
                                          <p:val>
                                            <p:strVal val="#ppt_x"/>
                                          </p:val>
                                        </p:tav>
                                        <p:tav tm="100000">
                                          <p:val>
                                            <p:strVal val="#ppt_x"/>
                                          </p:val>
                                        </p:tav>
                                      </p:tavLst>
                                    </p:anim>
                                    <p:anim calcmode="lin" valueType="num">
                                      <p:cBhvr>
                                        <p:cTn id="80" dur="900" decel="100000" fill="hold"/>
                                        <p:tgtEl>
                                          <p:spTgt spid="56"/>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82" presetID="37" presetClass="entr" presetSubtype="0" fill="hold" nodeType="withEffect">
                                  <p:stCondLst>
                                    <p:cond delay="140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1000"/>
                                        <p:tgtEl>
                                          <p:spTgt spid="58"/>
                                        </p:tgtEl>
                                      </p:cBhvr>
                                    </p:animEffect>
                                    <p:anim calcmode="lin" valueType="num">
                                      <p:cBhvr>
                                        <p:cTn id="85" dur="1000" fill="hold"/>
                                        <p:tgtEl>
                                          <p:spTgt spid="58"/>
                                        </p:tgtEl>
                                        <p:attrNameLst>
                                          <p:attrName>ppt_x</p:attrName>
                                        </p:attrNameLst>
                                      </p:cBhvr>
                                      <p:tavLst>
                                        <p:tav tm="0">
                                          <p:val>
                                            <p:strVal val="#ppt_x"/>
                                          </p:val>
                                        </p:tav>
                                        <p:tav tm="100000">
                                          <p:val>
                                            <p:strVal val="#ppt_x"/>
                                          </p:val>
                                        </p:tav>
                                      </p:tavLst>
                                    </p:anim>
                                    <p:anim calcmode="lin" valueType="num">
                                      <p:cBhvr>
                                        <p:cTn id="86" dur="900" decel="100000" fill="hold"/>
                                        <p:tgtEl>
                                          <p:spTgt spid="5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par>
                                <p:cTn id="88" presetID="37" presetClass="entr" presetSubtype="0" fill="hold" nodeType="withEffect">
                                  <p:stCondLst>
                                    <p:cond delay="70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900" decel="100000" fill="hold"/>
                                        <p:tgtEl>
                                          <p:spTgt spid="60"/>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par>
                                <p:cTn id="94" presetID="37" presetClass="entr" presetSubtype="0" fill="hold" nodeType="withEffect">
                                  <p:stCondLst>
                                    <p:cond delay="20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1000"/>
                                        <p:tgtEl>
                                          <p:spTgt spid="61"/>
                                        </p:tgtEl>
                                      </p:cBhvr>
                                    </p:animEffect>
                                    <p:anim calcmode="lin" valueType="num">
                                      <p:cBhvr>
                                        <p:cTn id="97" dur="1000" fill="hold"/>
                                        <p:tgtEl>
                                          <p:spTgt spid="61"/>
                                        </p:tgtEl>
                                        <p:attrNameLst>
                                          <p:attrName>ppt_x</p:attrName>
                                        </p:attrNameLst>
                                      </p:cBhvr>
                                      <p:tavLst>
                                        <p:tav tm="0">
                                          <p:val>
                                            <p:strVal val="#ppt_x"/>
                                          </p:val>
                                        </p:tav>
                                        <p:tav tm="100000">
                                          <p:val>
                                            <p:strVal val="#ppt_x"/>
                                          </p:val>
                                        </p:tav>
                                      </p:tavLst>
                                    </p:anim>
                                    <p:anim calcmode="lin" valueType="num">
                                      <p:cBhvr>
                                        <p:cTn id="98" dur="900" decel="100000" fill="hold"/>
                                        <p:tgtEl>
                                          <p:spTgt spid="61"/>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1100"/>
                                  </p:stCondLst>
                                  <p:childTnLst>
                                    <p:set>
                                      <p:cBhvr>
                                        <p:cTn id="101" dur="1" fill="hold">
                                          <p:stCondLst>
                                            <p:cond delay="0"/>
                                          </p:stCondLst>
                                        </p:cTn>
                                        <p:tgtEl>
                                          <p:spTgt spid="62"/>
                                        </p:tgtEl>
                                        <p:attrNameLst>
                                          <p:attrName>style.visibility</p:attrName>
                                        </p:attrNameLst>
                                      </p:cBhvr>
                                      <p:to>
                                        <p:strVal val="visible"/>
                                      </p:to>
                                    </p:set>
                                    <p:animEffect transition="in" filter="fade">
                                      <p:cBhvr>
                                        <p:cTn id="102" dur="1000"/>
                                        <p:tgtEl>
                                          <p:spTgt spid="62"/>
                                        </p:tgtEl>
                                      </p:cBhvr>
                                    </p:animEffect>
                                    <p:anim calcmode="lin" valueType="num">
                                      <p:cBhvr>
                                        <p:cTn id="103" dur="1000" fill="hold"/>
                                        <p:tgtEl>
                                          <p:spTgt spid="62"/>
                                        </p:tgtEl>
                                        <p:attrNameLst>
                                          <p:attrName>ppt_x</p:attrName>
                                        </p:attrNameLst>
                                      </p:cBhvr>
                                      <p:tavLst>
                                        <p:tav tm="0">
                                          <p:val>
                                            <p:strVal val="#ppt_x"/>
                                          </p:val>
                                        </p:tav>
                                        <p:tav tm="100000">
                                          <p:val>
                                            <p:strVal val="#ppt_x"/>
                                          </p:val>
                                        </p:tav>
                                      </p:tavLst>
                                    </p:anim>
                                    <p:anim calcmode="lin" valueType="num">
                                      <p:cBhvr>
                                        <p:cTn id="104" dur="900" decel="100000" fill="hold"/>
                                        <p:tgtEl>
                                          <p:spTgt spid="62"/>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64"/>
                                        </p:tgtEl>
                                        <p:attrNameLst>
                                          <p:attrName>style.visibility</p:attrName>
                                        </p:attrNameLst>
                                      </p:cBhvr>
                                      <p:to>
                                        <p:strVal val="visible"/>
                                      </p:to>
                                    </p:set>
                                    <p:animEffect transition="in" filter="wipe(left)">
                                      <p:cBhvr>
                                        <p:cTn id="110" dur="2000"/>
                                        <p:tgtEl>
                                          <p:spTgt spid="64"/>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67"/>
                                        </p:tgtEl>
                                        <p:attrNameLst>
                                          <p:attrName>style.visibility</p:attrName>
                                        </p:attrNameLst>
                                      </p:cBhvr>
                                      <p:to>
                                        <p:strVal val="visible"/>
                                      </p:to>
                                    </p:set>
                                    <p:anim calcmode="lin" valueType="num">
                                      <p:cBhvr>
                                        <p:cTn id="115" dur="1000" fill="hold"/>
                                        <p:tgtEl>
                                          <p:spTgt spid="67"/>
                                        </p:tgtEl>
                                        <p:attrNameLst>
                                          <p:attrName>ppt_w</p:attrName>
                                        </p:attrNameLst>
                                      </p:cBhvr>
                                      <p:tavLst>
                                        <p:tav tm="0">
                                          <p:val>
                                            <p:fltVal val="0"/>
                                          </p:val>
                                        </p:tav>
                                        <p:tav tm="100000">
                                          <p:val>
                                            <p:strVal val="#ppt_w"/>
                                          </p:val>
                                        </p:tav>
                                      </p:tavLst>
                                    </p:anim>
                                    <p:anim calcmode="lin" valueType="num">
                                      <p:cBhvr>
                                        <p:cTn id="116" dur="1000" fill="hold"/>
                                        <p:tgtEl>
                                          <p:spTgt spid="67"/>
                                        </p:tgtEl>
                                        <p:attrNameLst>
                                          <p:attrName>ppt_h</p:attrName>
                                        </p:attrNameLst>
                                      </p:cBhvr>
                                      <p:tavLst>
                                        <p:tav tm="0">
                                          <p:val>
                                            <p:fltVal val="0"/>
                                          </p:val>
                                        </p:tav>
                                        <p:tav tm="100000">
                                          <p:val>
                                            <p:strVal val="#ppt_h"/>
                                          </p:val>
                                        </p:tav>
                                      </p:tavLst>
                                    </p:anim>
                                    <p:animEffect transition="in" filter="fade">
                                      <p:cBhvr>
                                        <p:cTn id="117" dur="1000"/>
                                        <p:tgtEl>
                                          <p:spTgt spid="67"/>
                                        </p:tgtEl>
                                      </p:cBhvr>
                                    </p:animEffect>
                                  </p:childTnLst>
                                </p:cTn>
                              </p:par>
                              <p:par>
                                <p:cTn id="118" presetID="10" presetClass="entr" presetSubtype="0" fill="hold" grpId="0" nodeType="withEffect">
                                  <p:stCondLst>
                                    <p:cond delay="600"/>
                                  </p:stCondLst>
                                  <p:childTnLst>
                                    <p:set>
                                      <p:cBhvr>
                                        <p:cTn id="119" dur="1" fill="hold">
                                          <p:stCondLst>
                                            <p:cond delay="0"/>
                                          </p:stCondLst>
                                        </p:cTn>
                                        <p:tgtEl>
                                          <p:spTgt spid="69"/>
                                        </p:tgtEl>
                                        <p:attrNameLst>
                                          <p:attrName>style.visibility</p:attrName>
                                        </p:attrNameLst>
                                      </p:cBhvr>
                                      <p:to>
                                        <p:strVal val="visible"/>
                                      </p:to>
                                    </p:set>
                                    <p:animEffect transition="in" filter="fade">
                                      <p:cBhvr>
                                        <p:cTn id="120" dur="500"/>
                                        <p:tgtEl>
                                          <p:spTgt spid="69"/>
                                        </p:tgtEl>
                                      </p:cBhvr>
                                    </p:animEffect>
                                  </p:childTnLst>
                                </p:cTn>
                              </p:par>
                            </p:childTnLst>
                          </p:cTn>
                        </p:par>
                      </p:childTnLst>
                    </p:cTn>
                  </p:par>
                  <p:par>
                    <p:cTn id="121" fill="hold">
                      <p:stCondLst>
                        <p:cond delay="indefinite"/>
                      </p:stCondLst>
                      <p:childTnLst>
                        <p:par>
                          <p:cTn id="122" fill="hold">
                            <p:stCondLst>
                              <p:cond delay="0"/>
                            </p:stCondLst>
                            <p:childTnLst>
                              <p:par>
                                <p:cTn id="123" presetID="21" presetClass="entr" presetSubtype="1" fill="hold" grpId="0" nodeType="click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wheel(1)">
                                      <p:cBhvr>
                                        <p:cTn id="125" dur="2000"/>
                                        <p:tgtEl>
                                          <p:spTgt spid="84"/>
                                        </p:tgtEl>
                                      </p:cBhvr>
                                    </p:animEffect>
                                  </p:childTnLst>
                                </p:cTn>
                              </p:par>
                            </p:childTnLst>
                          </p:cTn>
                        </p:par>
                      </p:childTnLst>
                    </p:cTn>
                  </p:par>
                  <p:par>
                    <p:cTn id="126" fill="hold">
                      <p:stCondLst>
                        <p:cond delay="indefinite"/>
                      </p:stCondLst>
                      <p:childTnLst>
                        <p:par>
                          <p:cTn id="127" fill="hold">
                            <p:stCondLst>
                              <p:cond delay="0"/>
                            </p:stCondLst>
                            <p:childTnLst>
                              <p:par>
                                <p:cTn id="128" presetID="21" presetClass="entr" presetSubtype="1" fill="hold" grpId="0" nodeType="click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wheel(1)">
                                      <p:cBhvr>
                                        <p:cTn id="130" dur="2000"/>
                                        <p:tgtEl>
                                          <p:spTgt spid="48"/>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nodeType="clickEffect">
                                  <p:stCondLst>
                                    <p:cond delay="0"/>
                                  </p:stCondLst>
                                  <p:childTnLst>
                                    <p:set>
                                      <p:cBhvr>
                                        <p:cTn id="134" dur="1" fill="hold">
                                          <p:stCondLst>
                                            <p:cond delay="0"/>
                                          </p:stCondLst>
                                        </p:cTn>
                                        <p:tgtEl>
                                          <p:spTgt spid="90"/>
                                        </p:tgtEl>
                                        <p:attrNameLst>
                                          <p:attrName>style.visibility</p:attrName>
                                        </p:attrNameLst>
                                      </p:cBhvr>
                                      <p:to>
                                        <p:strVal val="visible"/>
                                      </p:to>
                                    </p:set>
                                    <p:animEffect transition="in" filter="barn(inVertical)">
                                      <p:cBhvr>
                                        <p:cTn id="135" dur="500"/>
                                        <p:tgtEl>
                                          <p:spTgt spid="90"/>
                                        </p:tgtEl>
                                      </p:cBhvr>
                                    </p:animEffect>
                                  </p:childTnLst>
                                </p:cTn>
                              </p:par>
                            </p:childTnLst>
                          </p:cTn>
                        </p:par>
                      </p:childTnLst>
                    </p:cTn>
                  </p:par>
                  <p:par>
                    <p:cTn id="136" fill="hold">
                      <p:stCondLst>
                        <p:cond delay="indefinite"/>
                      </p:stCondLst>
                      <p:childTnLst>
                        <p:par>
                          <p:cTn id="137" fill="hold">
                            <p:stCondLst>
                              <p:cond delay="0"/>
                            </p:stCondLst>
                            <p:childTnLst>
                              <p:par>
                                <p:cTn id="138" presetID="21" presetClass="entr" presetSubtype="1" fill="hold" grpId="0" nodeType="clickEffect">
                                  <p:stCondLst>
                                    <p:cond delay="0"/>
                                  </p:stCondLst>
                                  <p:childTnLst>
                                    <p:set>
                                      <p:cBhvr>
                                        <p:cTn id="139" dur="1" fill="hold">
                                          <p:stCondLst>
                                            <p:cond delay="0"/>
                                          </p:stCondLst>
                                        </p:cTn>
                                        <p:tgtEl>
                                          <p:spTgt spid="99"/>
                                        </p:tgtEl>
                                        <p:attrNameLst>
                                          <p:attrName>style.visibility</p:attrName>
                                        </p:attrNameLst>
                                      </p:cBhvr>
                                      <p:to>
                                        <p:strVal val="visible"/>
                                      </p:to>
                                    </p:set>
                                    <p:animEffect transition="in" filter="wheel(1)">
                                      <p:cBhvr>
                                        <p:cTn id="140" dur="2000"/>
                                        <p:tgtEl>
                                          <p:spTgt spid="99"/>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nodeType="clickEffect">
                                  <p:stCondLst>
                                    <p:cond delay="0"/>
                                  </p:stCondLst>
                                  <p:childTnLst>
                                    <p:set>
                                      <p:cBhvr>
                                        <p:cTn id="144" dur="1" fill="hold">
                                          <p:stCondLst>
                                            <p:cond delay="0"/>
                                          </p:stCondLst>
                                        </p:cTn>
                                        <p:tgtEl>
                                          <p:spTgt spid="100"/>
                                        </p:tgtEl>
                                        <p:attrNameLst>
                                          <p:attrName>style.visibility</p:attrName>
                                        </p:attrNameLst>
                                      </p:cBhvr>
                                      <p:to>
                                        <p:strVal val="visible"/>
                                      </p:to>
                                    </p:set>
                                    <p:animEffect transition="in" filter="wipe(left)">
                                      <p:cBhvr>
                                        <p:cTn id="145" dur="500"/>
                                        <p:tgtEl>
                                          <p:spTgt spid="100"/>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grpId="1" nodeType="clickEffect">
                                  <p:stCondLst>
                                    <p:cond delay="0"/>
                                  </p:stCondLst>
                                  <p:childTnLst>
                                    <p:animEffect transition="out" filter="fade">
                                      <p:cBhvr>
                                        <p:cTn id="149" dur="500"/>
                                        <p:tgtEl>
                                          <p:spTgt spid="84"/>
                                        </p:tgtEl>
                                      </p:cBhvr>
                                    </p:animEffect>
                                    <p:set>
                                      <p:cBhvr>
                                        <p:cTn id="150" dur="1" fill="hold">
                                          <p:stCondLst>
                                            <p:cond delay="499"/>
                                          </p:stCondLst>
                                        </p:cTn>
                                        <p:tgtEl>
                                          <p:spTgt spid="84"/>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48"/>
                                        </p:tgtEl>
                                      </p:cBhvr>
                                    </p:animEffect>
                                    <p:set>
                                      <p:cBhvr>
                                        <p:cTn id="153" dur="1" fill="hold">
                                          <p:stCondLst>
                                            <p:cond delay="499"/>
                                          </p:stCondLst>
                                        </p:cTn>
                                        <p:tgtEl>
                                          <p:spTgt spid="48"/>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90"/>
                                        </p:tgtEl>
                                      </p:cBhvr>
                                    </p:animEffect>
                                    <p:set>
                                      <p:cBhvr>
                                        <p:cTn id="156" dur="1" fill="hold">
                                          <p:stCondLst>
                                            <p:cond delay="499"/>
                                          </p:stCondLst>
                                        </p:cTn>
                                        <p:tgtEl>
                                          <p:spTgt spid="90"/>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99"/>
                                        </p:tgtEl>
                                      </p:cBhvr>
                                    </p:animEffect>
                                    <p:set>
                                      <p:cBhvr>
                                        <p:cTn id="159" dur="1" fill="hold">
                                          <p:stCondLst>
                                            <p:cond delay="499"/>
                                          </p:stCondLst>
                                        </p:cTn>
                                        <p:tgtEl>
                                          <p:spTgt spid="99"/>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100"/>
                                        </p:tgtEl>
                                      </p:cBhvr>
                                    </p:animEffect>
                                    <p:set>
                                      <p:cBhvr>
                                        <p:cTn id="162" dur="1" fill="hold">
                                          <p:stCondLst>
                                            <p:cond delay="499"/>
                                          </p:stCondLst>
                                        </p:cTn>
                                        <p:tgtEl>
                                          <p:spTgt spid="100"/>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1" presetClass="entr" presetSubtype="1" fill="hold" grpId="0" nodeType="clickEffect">
                                  <p:stCondLst>
                                    <p:cond delay="0"/>
                                  </p:stCondLst>
                                  <p:childTnLst>
                                    <p:set>
                                      <p:cBhvr>
                                        <p:cTn id="166" dur="1" fill="hold">
                                          <p:stCondLst>
                                            <p:cond delay="0"/>
                                          </p:stCondLst>
                                        </p:cTn>
                                        <p:tgtEl>
                                          <p:spTgt spid="115"/>
                                        </p:tgtEl>
                                        <p:attrNameLst>
                                          <p:attrName>style.visibility</p:attrName>
                                        </p:attrNameLst>
                                      </p:cBhvr>
                                      <p:to>
                                        <p:strVal val="visible"/>
                                      </p:to>
                                    </p:set>
                                    <p:animEffect transition="in" filter="wheel(1)">
                                      <p:cBhvr>
                                        <p:cTn id="167" dur="2000"/>
                                        <p:tgtEl>
                                          <p:spTgt spid="115"/>
                                        </p:tgtEl>
                                      </p:cBhvr>
                                    </p:animEffect>
                                  </p:childTnLst>
                                </p:cTn>
                              </p:par>
                            </p:childTnLst>
                          </p:cTn>
                        </p:par>
                      </p:childTnLst>
                    </p:cTn>
                  </p:par>
                  <p:par>
                    <p:cTn id="168" fill="hold">
                      <p:stCondLst>
                        <p:cond delay="indefinite"/>
                      </p:stCondLst>
                      <p:childTnLst>
                        <p:par>
                          <p:cTn id="169" fill="hold">
                            <p:stCondLst>
                              <p:cond delay="0"/>
                            </p:stCondLst>
                            <p:childTnLst>
                              <p:par>
                                <p:cTn id="170" presetID="21" presetClass="entr" presetSubtype="1" fill="hold" grpId="0" nodeType="clickEffect">
                                  <p:stCondLst>
                                    <p:cond delay="0"/>
                                  </p:stCondLst>
                                  <p:childTnLst>
                                    <p:set>
                                      <p:cBhvr>
                                        <p:cTn id="171" dur="1" fill="hold">
                                          <p:stCondLst>
                                            <p:cond delay="0"/>
                                          </p:stCondLst>
                                        </p:cTn>
                                        <p:tgtEl>
                                          <p:spTgt spid="114"/>
                                        </p:tgtEl>
                                        <p:attrNameLst>
                                          <p:attrName>style.visibility</p:attrName>
                                        </p:attrNameLst>
                                      </p:cBhvr>
                                      <p:to>
                                        <p:strVal val="visible"/>
                                      </p:to>
                                    </p:set>
                                    <p:animEffect transition="in" filter="wheel(1)">
                                      <p:cBhvr>
                                        <p:cTn id="172" dur="2000"/>
                                        <p:tgtEl>
                                          <p:spTgt spid="114"/>
                                        </p:tgtEl>
                                      </p:cBhvr>
                                    </p:animEffect>
                                  </p:childTnLst>
                                </p:cTn>
                              </p:par>
                            </p:childTnLst>
                          </p:cTn>
                        </p:par>
                      </p:childTnLst>
                    </p:cTn>
                  </p:par>
                  <p:par>
                    <p:cTn id="173" fill="hold">
                      <p:stCondLst>
                        <p:cond delay="indefinite"/>
                      </p:stCondLst>
                      <p:childTnLst>
                        <p:par>
                          <p:cTn id="174" fill="hold">
                            <p:stCondLst>
                              <p:cond delay="0"/>
                            </p:stCondLst>
                            <p:childTnLst>
                              <p:par>
                                <p:cTn id="175" presetID="21" presetClass="entr" presetSubtype="1" fill="hold" grpId="0" nodeType="clickEffect">
                                  <p:stCondLst>
                                    <p:cond delay="0"/>
                                  </p:stCondLst>
                                  <p:childTnLst>
                                    <p:set>
                                      <p:cBhvr>
                                        <p:cTn id="176" dur="1" fill="hold">
                                          <p:stCondLst>
                                            <p:cond delay="0"/>
                                          </p:stCondLst>
                                        </p:cTn>
                                        <p:tgtEl>
                                          <p:spTgt spid="116"/>
                                        </p:tgtEl>
                                        <p:attrNameLst>
                                          <p:attrName>style.visibility</p:attrName>
                                        </p:attrNameLst>
                                      </p:cBhvr>
                                      <p:to>
                                        <p:strVal val="visible"/>
                                      </p:to>
                                    </p:set>
                                    <p:animEffect transition="in" filter="wheel(1)">
                                      <p:cBhvr>
                                        <p:cTn id="177"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8" grpId="0" animBg="1"/>
      <p:bldP spid="69" grpId="0"/>
      <p:bldP spid="48" grpId="0" animBg="1"/>
      <p:bldP spid="48" grpId="1" animBg="1"/>
      <p:bldP spid="99" grpId="0" animBg="1"/>
      <p:bldP spid="99" grpId="1" animBg="1"/>
      <p:bldP spid="84" grpId="0" animBg="1"/>
      <p:bldP spid="84" grpId="1" animBg="1"/>
      <p:bldP spid="114" grpId="0" animBg="1"/>
      <p:bldP spid="115" grpId="0" animBg="1"/>
      <p:bldP spid="1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9"/>
          <p:cNvSpPr>
            <a:spLocks/>
          </p:cNvSpPr>
          <p:nvPr/>
        </p:nvSpPr>
        <p:spPr bwMode="auto">
          <a:xfrm>
            <a:off x="2031368" y="1134501"/>
            <a:ext cx="1958469" cy="5054372"/>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4">
              <a:alpha val="25000"/>
            </a:schemeClr>
          </a:solidFill>
          <a:ln>
            <a:noFill/>
          </a:ln>
        </p:spPr>
        <p:txBody>
          <a:bodyPr vert="horz" wrap="square" lIns="89619" tIns="44810" rIns="89619" bIns="44810" numCol="1" anchor="t" anchorCtr="0" compatLnSpc="1">
            <a:prstTxWarp prst="textNoShape">
              <a:avLst/>
            </a:prstTxWarp>
          </a:bodyPr>
          <a:lstStyle/>
          <a:p>
            <a:endParaRPr lang="en-US" sz="1764"/>
          </a:p>
        </p:txBody>
      </p:sp>
      <p:pic>
        <p:nvPicPr>
          <p:cNvPr id="39" name="Picture 38" descr="dome.png"/>
          <p:cNvPicPr>
            <a:picLocks noChangeAspect="1"/>
          </p:cNvPicPr>
          <p:nvPr/>
        </p:nvPicPr>
        <p:blipFill>
          <a:blip r:embed="rId3" cstate="print">
            <a:duotone>
              <a:prstClr val="black"/>
              <a:schemeClr val="accent3">
                <a:tint val="45000"/>
                <a:satMod val="400000"/>
              </a:schemeClr>
            </a:duotone>
          </a:blip>
          <a:stretch>
            <a:fillRect/>
          </a:stretch>
        </p:blipFill>
        <p:spPr>
          <a:xfrm rot="5400000">
            <a:off x="3297931" y="2331222"/>
            <a:ext cx="5127863" cy="27602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519112" y="228600"/>
            <a:ext cx="11149013" cy="747897"/>
          </a:xfrm>
        </p:spPr>
        <p:txBody>
          <a:bodyPr/>
          <a:lstStyle/>
          <a:p>
            <a:r>
              <a:rPr lang="en-US" dirty="0" smtClean="0"/>
              <a:t>Guest Clustering for High Availability</a:t>
            </a:r>
            <a:endParaRPr lang="en-US" dirty="0"/>
          </a:p>
        </p:txBody>
      </p:sp>
      <p:sp>
        <p:nvSpPr>
          <p:cNvPr id="11" name="Can 10"/>
          <p:cNvSpPr/>
          <p:nvPr/>
        </p:nvSpPr>
        <p:spPr bwMode="auto">
          <a:xfrm rot="6983370">
            <a:off x="2869450" y="1132068"/>
            <a:ext cx="301626" cy="2926404"/>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12" name="Can 11"/>
          <p:cNvSpPr/>
          <p:nvPr/>
        </p:nvSpPr>
        <p:spPr bwMode="auto">
          <a:xfrm rot="6007098">
            <a:off x="2755161" y="1725026"/>
            <a:ext cx="301626" cy="2629617"/>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13" name="Can 12"/>
          <p:cNvSpPr/>
          <p:nvPr/>
        </p:nvSpPr>
        <p:spPr bwMode="auto">
          <a:xfrm rot="4975638">
            <a:off x="2783435" y="2077323"/>
            <a:ext cx="301626" cy="2714018"/>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14" name="Can 13"/>
          <p:cNvSpPr/>
          <p:nvPr/>
        </p:nvSpPr>
        <p:spPr bwMode="auto">
          <a:xfrm rot="3840308">
            <a:off x="2828330" y="2478895"/>
            <a:ext cx="301626" cy="2785219"/>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15" name="Can 14"/>
          <p:cNvSpPr/>
          <p:nvPr/>
        </p:nvSpPr>
        <p:spPr bwMode="auto">
          <a:xfrm rot="2984911">
            <a:off x="2876690" y="2699255"/>
            <a:ext cx="301626" cy="3190036"/>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17" name="Cloud 16"/>
          <p:cNvSpPr/>
          <p:nvPr/>
        </p:nvSpPr>
        <p:spPr bwMode="auto">
          <a:xfrm>
            <a:off x="4861719" y="1654771"/>
            <a:ext cx="2018229" cy="1005608"/>
          </a:xfrm>
          <a:prstGeom prst="clou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smtClean="0">
                <a:solidFill>
                  <a:schemeClr val="tx1"/>
                </a:solidFill>
              </a:rPr>
              <a:t>Contoso</a:t>
            </a:r>
          </a:p>
          <a:p>
            <a:pPr algn="ctr" defTabSz="914099" fontAlgn="base">
              <a:lnSpc>
                <a:spcPct val="90000"/>
              </a:lnSpc>
              <a:spcBef>
                <a:spcPct val="0"/>
              </a:spcBef>
              <a:spcAft>
                <a:spcPct val="0"/>
              </a:spcAft>
            </a:pPr>
            <a:r>
              <a:rPr lang="en-US" sz="1200" spc="-50" dirty="0" smtClean="0">
                <a:solidFill>
                  <a:schemeClr val="tx1"/>
                </a:solidFill>
              </a:rPr>
              <a:t>VM Network</a:t>
            </a:r>
          </a:p>
        </p:txBody>
      </p:sp>
      <p:sp>
        <p:nvSpPr>
          <p:cNvPr id="18" name="Cloud 17"/>
          <p:cNvSpPr/>
          <p:nvPr/>
        </p:nvSpPr>
        <p:spPr bwMode="auto">
          <a:xfrm>
            <a:off x="4861719" y="3178771"/>
            <a:ext cx="2018229" cy="1005608"/>
          </a:xfrm>
          <a:prstGeom prst="cloud">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err="1" smtClean="0">
                <a:solidFill>
                  <a:schemeClr val="tx1"/>
                </a:solidFill>
              </a:rPr>
              <a:t>Northwind</a:t>
            </a:r>
            <a:r>
              <a:rPr lang="en-US" sz="1200" spc="-50" dirty="0" smtClean="0">
                <a:solidFill>
                  <a:schemeClr val="tx1"/>
                </a:solidFill>
              </a:rPr>
              <a:t> </a:t>
            </a:r>
          </a:p>
          <a:p>
            <a:pPr algn="ctr" defTabSz="914099" fontAlgn="base">
              <a:lnSpc>
                <a:spcPct val="90000"/>
              </a:lnSpc>
              <a:spcBef>
                <a:spcPct val="0"/>
              </a:spcBef>
              <a:spcAft>
                <a:spcPct val="0"/>
              </a:spcAft>
            </a:pPr>
            <a:r>
              <a:rPr lang="en-US" sz="1200" spc="-50" dirty="0" smtClean="0">
                <a:solidFill>
                  <a:schemeClr val="tx1"/>
                </a:solidFill>
              </a:rPr>
              <a:t>VM Network</a:t>
            </a:r>
          </a:p>
        </p:txBody>
      </p:sp>
      <p:sp>
        <p:nvSpPr>
          <p:cNvPr id="19" name="Cloud 18"/>
          <p:cNvSpPr/>
          <p:nvPr/>
        </p:nvSpPr>
        <p:spPr bwMode="auto">
          <a:xfrm>
            <a:off x="4900890" y="4474171"/>
            <a:ext cx="2018229" cy="1005608"/>
          </a:xfrm>
          <a:prstGeom prst="cloud">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err="1" smtClean="0">
                <a:solidFill>
                  <a:schemeClr val="tx1"/>
                </a:solidFill>
              </a:rPr>
              <a:t>Fabrikam</a:t>
            </a:r>
            <a:r>
              <a:rPr lang="en-US" sz="1200" spc="-50" dirty="0" smtClean="0">
                <a:solidFill>
                  <a:schemeClr val="tx1"/>
                </a:solidFill>
              </a:rPr>
              <a:t> </a:t>
            </a:r>
          </a:p>
          <a:p>
            <a:pPr algn="ctr" defTabSz="914099" fontAlgn="base">
              <a:lnSpc>
                <a:spcPct val="90000"/>
              </a:lnSpc>
              <a:spcBef>
                <a:spcPct val="0"/>
              </a:spcBef>
              <a:spcAft>
                <a:spcPct val="0"/>
              </a:spcAft>
            </a:pPr>
            <a:r>
              <a:rPr lang="en-US" sz="1200" spc="-50" dirty="0" smtClean="0">
                <a:solidFill>
                  <a:schemeClr val="tx1"/>
                </a:solidFill>
              </a:rPr>
              <a:t>VM Network</a:t>
            </a:r>
          </a:p>
        </p:txBody>
      </p:sp>
      <p:sp>
        <p:nvSpPr>
          <p:cNvPr id="24" name="TextBox 23"/>
          <p:cNvSpPr txBox="1"/>
          <p:nvPr/>
        </p:nvSpPr>
        <p:spPr>
          <a:xfrm>
            <a:off x="4295128" y="2542680"/>
            <a:ext cx="490391" cy="193899"/>
          </a:xfrm>
          <a:prstGeom prst="rect">
            <a:avLst/>
          </a:prstGeom>
          <a:noFill/>
        </p:spPr>
        <p:txBody>
          <a:bodyPr wrap="none" lIns="0" tIns="0" rIns="0" bIns="0" rtlCol="0">
            <a:spAutoFit/>
          </a:bodyPr>
          <a:lstStyle/>
          <a:p>
            <a:pPr>
              <a:lnSpc>
                <a:spcPct val="90000"/>
              </a:lnSpc>
            </a:pPr>
            <a:r>
              <a:rPr lang="en-US" sz="1400" b="1" spc="-50" dirty="0" smtClean="0">
                <a:solidFill>
                  <a:srgbClr val="FF0000"/>
                </a:solidFill>
              </a:rPr>
              <a:t>Active</a:t>
            </a:r>
          </a:p>
        </p:txBody>
      </p:sp>
      <p:sp>
        <p:nvSpPr>
          <p:cNvPr id="25" name="TextBox 24"/>
          <p:cNvSpPr txBox="1"/>
          <p:nvPr/>
        </p:nvSpPr>
        <p:spPr>
          <a:xfrm>
            <a:off x="4175919" y="4413044"/>
            <a:ext cx="644728" cy="193899"/>
          </a:xfrm>
          <a:prstGeom prst="rect">
            <a:avLst/>
          </a:prstGeom>
          <a:noFill/>
        </p:spPr>
        <p:txBody>
          <a:bodyPr wrap="none" lIns="0" tIns="0" rIns="0" bIns="0" rtlCol="0">
            <a:spAutoFit/>
          </a:bodyPr>
          <a:lstStyle/>
          <a:p>
            <a:pPr>
              <a:lnSpc>
                <a:spcPct val="90000"/>
              </a:lnSpc>
            </a:pPr>
            <a:r>
              <a:rPr lang="en-US" sz="1400" b="1" spc="-50" dirty="0" smtClean="0">
                <a:solidFill>
                  <a:srgbClr val="FF0000"/>
                </a:solidFill>
              </a:rPr>
              <a:t>Standby</a:t>
            </a:r>
          </a:p>
        </p:txBody>
      </p:sp>
      <p:sp>
        <p:nvSpPr>
          <p:cNvPr id="38" name="TextBox 37"/>
          <p:cNvSpPr txBox="1"/>
          <p:nvPr/>
        </p:nvSpPr>
        <p:spPr>
          <a:xfrm>
            <a:off x="7376319" y="1645526"/>
            <a:ext cx="4648200" cy="1061829"/>
          </a:xfrm>
          <a:prstGeom prst="rect">
            <a:avLst/>
          </a:prstGeom>
          <a:noFill/>
        </p:spPr>
        <p:txBody>
          <a:bodyPr wrap="square" lIns="0" tIns="0" rIns="0" bIns="0" rtlCol="0">
            <a:spAutoFit/>
          </a:bodyPr>
          <a:lstStyle/>
          <a:p>
            <a:pPr marL="342900" indent="-342900">
              <a:lnSpc>
                <a:spcPct val="90000"/>
              </a:lnSpc>
              <a:spcAft>
                <a:spcPts val="900"/>
              </a:spcAft>
              <a:buFont typeface="Arial" panose="020B0604020202020204" pitchFamily="34" charset="0"/>
              <a:buChar char="•"/>
            </a:pPr>
            <a:r>
              <a:rPr lang="en-US" sz="2000" spc="-50" dirty="0">
                <a:gradFill>
                  <a:gsLst>
                    <a:gs pos="2917">
                      <a:schemeClr val="tx1"/>
                    </a:gs>
                    <a:gs pos="30000">
                      <a:schemeClr val="tx1"/>
                    </a:gs>
                  </a:gsLst>
                  <a:lin ang="5400000" scaled="0"/>
                </a:gradFill>
              </a:rPr>
              <a:t>1:1 redundant VMs with </a:t>
            </a:r>
            <a:r>
              <a:rPr lang="en-US" sz="2000" spc="-50" dirty="0" smtClean="0">
                <a:gradFill>
                  <a:gsLst>
                    <a:gs pos="2917">
                      <a:schemeClr val="tx1"/>
                    </a:gs>
                    <a:gs pos="30000">
                      <a:schemeClr val="tx1"/>
                    </a:gs>
                  </a:gsLst>
                  <a:lin ang="5400000" scaled="0"/>
                </a:gradFill>
              </a:rPr>
              <a:t>guest </a:t>
            </a:r>
            <a:r>
              <a:rPr lang="en-US" sz="2000" spc="-50" dirty="0">
                <a:gradFill>
                  <a:gsLst>
                    <a:gs pos="2917">
                      <a:schemeClr val="tx1"/>
                    </a:gs>
                    <a:gs pos="30000">
                      <a:schemeClr val="tx1"/>
                    </a:gs>
                  </a:gsLst>
                  <a:lin ang="5400000" scaled="0"/>
                </a:gradFill>
              </a:rPr>
              <a:t>c</a:t>
            </a:r>
            <a:r>
              <a:rPr lang="en-US" sz="2000" spc="-50" dirty="0" smtClean="0">
                <a:gradFill>
                  <a:gsLst>
                    <a:gs pos="2917">
                      <a:schemeClr val="tx1"/>
                    </a:gs>
                    <a:gs pos="30000">
                      <a:schemeClr val="tx1"/>
                    </a:gs>
                  </a:gsLst>
                  <a:lin ang="5400000" scaled="0"/>
                </a:gradFill>
              </a:rPr>
              <a:t>lustering</a:t>
            </a:r>
            <a:endParaRPr lang="en-US" sz="2000" spc="-50" dirty="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endParaRPr lang="en-US" sz="2000" spc="-50" dirty="0" smtClean="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r>
              <a:rPr lang="en-US" sz="2000" spc="-50" dirty="0" smtClean="0">
                <a:gradFill>
                  <a:gsLst>
                    <a:gs pos="2917">
                      <a:schemeClr val="tx1"/>
                    </a:gs>
                    <a:gs pos="30000">
                      <a:schemeClr val="tx1"/>
                    </a:gs>
                  </a:gsLst>
                  <a:lin ang="5400000" scaled="0"/>
                </a:gradFill>
              </a:rPr>
              <a:t>Redundant </a:t>
            </a:r>
            <a:r>
              <a:rPr lang="en-US" sz="2000" spc="-50" dirty="0">
                <a:gradFill>
                  <a:gsLst>
                    <a:gs pos="2917">
                      <a:schemeClr val="tx1"/>
                    </a:gs>
                    <a:gs pos="30000">
                      <a:schemeClr val="tx1"/>
                    </a:gs>
                  </a:gsLst>
                  <a:lin ang="5400000" scaled="0"/>
                </a:gradFill>
              </a:rPr>
              <a:t>VM is in hot </a:t>
            </a:r>
            <a:r>
              <a:rPr lang="en-US" sz="2000" spc="-50" dirty="0" smtClean="0">
                <a:gradFill>
                  <a:gsLst>
                    <a:gs pos="2917">
                      <a:schemeClr val="tx1"/>
                    </a:gs>
                    <a:gs pos="30000">
                      <a:schemeClr val="tx1"/>
                    </a:gs>
                  </a:gsLst>
                  <a:lin ang="5400000" scaled="0"/>
                </a:gradFill>
              </a:rPr>
              <a:t>standby</a:t>
            </a:r>
            <a:endParaRPr lang="en-US" sz="2000" spc="-50" dirty="0">
              <a:gradFill>
                <a:gsLst>
                  <a:gs pos="2917">
                    <a:schemeClr val="tx1"/>
                  </a:gs>
                  <a:gs pos="30000">
                    <a:schemeClr val="tx1"/>
                  </a:gs>
                </a:gsLst>
                <a:lin ang="5400000" scaled="0"/>
              </a:gradFill>
            </a:endParaRPr>
          </a:p>
        </p:txBody>
      </p:sp>
      <p:pic>
        <p:nvPicPr>
          <p:cNvPr id="27" name="Picture 26" descr="dome.png"/>
          <p:cNvPicPr>
            <a:picLocks noChangeAspect="1"/>
          </p:cNvPicPr>
          <p:nvPr/>
        </p:nvPicPr>
        <p:blipFill>
          <a:blip r:embed="rId3" cstate="print">
            <a:duotone>
              <a:prstClr val="black"/>
              <a:schemeClr val="accent1">
                <a:tint val="45000"/>
                <a:satMod val="400000"/>
              </a:schemeClr>
            </a:duotone>
          </a:blip>
          <a:stretch>
            <a:fillRect/>
          </a:stretch>
        </p:blipFill>
        <p:spPr>
          <a:xfrm>
            <a:off x="413821" y="1091368"/>
            <a:ext cx="1463773" cy="824349"/>
          </a:xfrm>
          <a:prstGeom prst="rect">
            <a:avLst/>
          </a:prstGeom>
        </p:spPr>
      </p:pic>
      <p:pic>
        <p:nvPicPr>
          <p:cNvPr id="28" name="Picture 27" descr="dome.png"/>
          <p:cNvPicPr>
            <a:picLocks noChangeAspect="1"/>
          </p:cNvPicPr>
          <p:nvPr/>
        </p:nvPicPr>
        <p:blipFill>
          <a:blip r:embed="rId3" cstate="print">
            <a:duotone>
              <a:prstClr val="black"/>
              <a:schemeClr val="accent1">
                <a:tint val="45000"/>
                <a:satMod val="400000"/>
              </a:schemeClr>
            </a:duotone>
          </a:blip>
          <a:stretch>
            <a:fillRect/>
          </a:stretch>
        </p:blipFill>
        <p:spPr>
          <a:xfrm>
            <a:off x="395897" y="2028042"/>
            <a:ext cx="1481697" cy="834443"/>
          </a:xfrm>
          <a:prstGeom prst="rect">
            <a:avLst/>
          </a:prstGeom>
        </p:spPr>
      </p:pic>
      <p:pic>
        <p:nvPicPr>
          <p:cNvPr id="29" name="Picture 28" descr="dome.png"/>
          <p:cNvPicPr>
            <a:picLocks noChangeAspect="1"/>
          </p:cNvPicPr>
          <p:nvPr/>
        </p:nvPicPr>
        <p:blipFill>
          <a:blip r:embed="rId3" cstate="print">
            <a:duotone>
              <a:prstClr val="black"/>
              <a:schemeClr val="accent5">
                <a:tint val="45000"/>
                <a:satMod val="400000"/>
              </a:schemeClr>
            </a:duotone>
          </a:blip>
          <a:stretch>
            <a:fillRect/>
          </a:stretch>
        </p:blipFill>
        <p:spPr>
          <a:xfrm>
            <a:off x="384066" y="5019761"/>
            <a:ext cx="1445855" cy="814258"/>
          </a:xfrm>
          <a:prstGeom prst="rect">
            <a:avLst/>
          </a:prstGeom>
        </p:spPr>
      </p:pic>
      <p:pic>
        <p:nvPicPr>
          <p:cNvPr id="30" name="Picture 29" descr="dome.png"/>
          <p:cNvPicPr>
            <a:picLocks noChangeAspect="1"/>
          </p:cNvPicPr>
          <p:nvPr/>
        </p:nvPicPr>
        <p:blipFill>
          <a:blip r:embed="rId3" cstate="print">
            <a:duotone>
              <a:prstClr val="black"/>
              <a:schemeClr val="accent5">
                <a:tint val="45000"/>
                <a:satMod val="400000"/>
              </a:schemeClr>
            </a:duotone>
          </a:blip>
          <a:stretch>
            <a:fillRect/>
          </a:stretch>
        </p:blipFill>
        <p:spPr>
          <a:xfrm>
            <a:off x="389923" y="4096295"/>
            <a:ext cx="1445855" cy="814258"/>
          </a:xfrm>
          <a:prstGeom prst="rect">
            <a:avLst/>
          </a:prstGeom>
        </p:spPr>
      </p:pic>
      <p:pic>
        <p:nvPicPr>
          <p:cNvPr id="31" name="Picture 30" descr="dome.png"/>
          <p:cNvPicPr>
            <a:picLocks noChangeAspect="1"/>
          </p:cNvPicPr>
          <p:nvPr/>
        </p:nvPicPr>
        <p:blipFill>
          <a:blip r:embed="rId3" cstate="print">
            <a:duotone>
              <a:prstClr val="black"/>
              <a:srgbClr val="FF0000">
                <a:tint val="45000"/>
                <a:satMod val="400000"/>
              </a:srgbClr>
            </a:duotone>
          </a:blip>
          <a:stretch>
            <a:fillRect/>
          </a:stretch>
        </p:blipFill>
        <p:spPr>
          <a:xfrm>
            <a:off x="389923" y="3051391"/>
            <a:ext cx="1475846" cy="831148"/>
          </a:xfrm>
          <a:prstGeom prst="rect">
            <a:avLst/>
          </a:prstGeom>
        </p:spPr>
      </p:pic>
      <p:sp>
        <p:nvSpPr>
          <p:cNvPr id="32" name="TextBox 31"/>
          <p:cNvSpPr txBox="1"/>
          <p:nvPr/>
        </p:nvSpPr>
        <p:spPr>
          <a:xfrm>
            <a:off x="491490" y="1299151"/>
            <a:ext cx="1314408" cy="574639"/>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1</a:t>
            </a:r>
          </a:p>
        </p:txBody>
      </p:sp>
      <p:sp>
        <p:nvSpPr>
          <p:cNvPr id="33" name="TextBox 32"/>
          <p:cNvSpPr txBox="1"/>
          <p:nvPr/>
        </p:nvSpPr>
        <p:spPr>
          <a:xfrm>
            <a:off x="461618" y="2223874"/>
            <a:ext cx="1415976" cy="574639"/>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2</a:t>
            </a:r>
          </a:p>
        </p:txBody>
      </p:sp>
      <p:sp>
        <p:nvSpPr>
          <p:cNvPr id="34" name="TextBox 33"/>
          <p:cNvSpPr txBox="1"/>
          <p:nvPr/>
        </p:nvSpPr>
        <p:spPr>
          <a:xfrm>
            <a:off x="461618" y="3265147"/>
            <a:ext cx="1368304" cy="432122"/>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Northwind</a:t>
            </a:r>
            <a:endParaRPr lang="en-US" sz="1029" b="1" dirty="0">
              <a:gradFill>
                <a:gsLst>
                  <a:gs pos="2917">
                    <a:schemeClr val="tx1"/>
                  </a:gs>
                  <a:gs pos="30000">
                    <a:schemeClr val="tx1"/>
                  </a:gs>
                </a:gsLst>
                <a:lin ang="5400000" scaled="0"/>
              </a:gradFill>
            </a:endParaRPr>
          </a:p>
        </p:txBody>
      </p:sp>
      <p:sp>
        <p:nvSpPr>
          <p:cNvPr id="35" name="TextBox 34"/>
          <p:cNvSpPr txBox="1"/>
          <p:nvPr/>
        </p:nvSpPr>
        <p:spPr>
          <a:xfrm>
            <a:off x="222634" y="4393696"/>
            <a:ext cx="1786407" cy="574639"/>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Fabrikam</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1</a:t>
            </a:r>
          </a:p>
        </p:txBody>
      </p:sp>
      <p:sp>
        <p:nvSpPr>
          <p:cNvPr id="36" name="TextBox 35"/>
          <p:cNvSpPr txBox="1"/>
          <p:nvPr/>
        </p:nvSpPr>
        <p:spPr>
          <a:xfrm>
            <a:off x="312370" y="5245467"/>
            <a:ext cx="1553280" cy="574639"/>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Fabrikam</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2</a:t>
            </a:r>
          </a:p>
        </p:txBody>
      </p:sp>
      <p:sp>
        <p:nvSpPr>
          <p:cNvPr id="26" name="Oval 25"/>
          <p:cNvSpPr/>
          <p:nvPr/>
        </p:nvSpPr>
        <p:spPr bwMode="auto">
          <a:xfrm>
            <a:off x="4325003" y="2494054"/>
            <a:ext cx="423134" cy="2147525"/>
          </a:xfrm>
          <a:prstGeom prst="ellipse">
            <a:avLst/>
          </a:prstGeom>
          <a:noFill/>
          <a:ln>
            <a:solidFill>
              <a:srgbClr val="FF000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42" name="TextBox 41"/>
          <p:cNvSpPr txBox="1"/>
          <p:nvPr/>
        </p:nvSpPr>
        <p:spPr>
          <a:xfrm>
            <a:off x="2366228" y="5957044"/>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Internet</a:t>
            </a:r>
          </a:p>
        </p:txBody>
      </p:sp>
      <p:sp>
        <p:nvSpPr>
          <p:cNvPr id="43" name="TextBox 42"/>
          <p:cNvSpPr txBox="1"/>
          <p:nvPr/>
        </p:nvSpPr>
        <p:spPr>
          <a:xfrm>
            <a:off x="5036878" y="5963018"/>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Hoster</a:t>
            </a:r>
          </a:p>
        </p:txBody>
      </p:sp>
      <p:pic>
        <p:nvPicPr>
          <p:cNvPr id="44"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4299634" y="2731491"/>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4293558" y="3538394"/>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7760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9"/>
          <p:cNvSpPr>
            <a:spLocks/>
          </p:cNvSpPr>
          <p:nvPr/>
        </p:nvSpPr>
        <p:spPr bwMode="auto">
          <a:xfrm>
            <a:off x="2031368" y="1134501"/>
            <a:ext cx="1958469" cy="5054372"/>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4">
              <a:alpha val="25000"/>
            </a:schemeClr>
          </a:solidFill>
          <a:ln>
            <a:noFill/>
          </a:ln>
        </p:spPr>
        <p:txBody>
          <a:bodyPr vert="horz" wrap="square" lIns="89619" tIns="44810" rIns="89619" bIns="44810" numCol="1" anchor="t" anchorCtr="0" compatLnSpc="1">
            <a:prstTxWarp prst="textNoShape">
              <a:avLst/>
            </a:prstTxWarp>
          </a:bodyPr>
          <a:lstStyle/>
          <a:p>
            <a:endParaRPr lang="en-US" sz="1764"/>
          </a:p>
        </p:txBody>
      </p:sp>
      <p:pic>
        <p:nvPicPr>
          <p:cNvPr id="41" name="Picture 40" descr="dome.png"/>
          <p:cNvPicPr>
            <a:picLocks noChangeAspect="1"/>
          </p:cNvPicPr>
          <p:nvPr/>
        </p:nvPicPr>
        <p:blipFill>
          <a:blip r:embed="rId3" cstate="print">
            <a:duotone>
              <a:prstClr val="black"/>
              <a:schemeClr val="accent3">
                <a:tint val="45000"/>
                <a:satMod val="400000"/>
              </a:schemeClr>
            </a:duotone>
          </a:blip>
          <a:stretch>
            <a:fillRect/>
          </a:stretch>
        </p:blipFill>
        <p:spPr>
          <a:xfrm rot="5400000">
            <a:off x="3297931" y="2331222"/>
            <a:ext cx="5127863" cy="27602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519112" y="228600"/>
            <a:ext cx="11149013" cy="747897"/>
          </a:xfrm>
        </p:spPr>
        <p:txBody>
          <a:bodyPr/>
          <a:lstStyle/>
          <a:p>
            <a:r>
              <a:rPr lang="en-US" dirty="0" smtClean="0"/>
              <a:t>Guest Clustering for High Availability</a:t>
            </a:r>
            <a:endParaRPr lang="en-US" dirty="0"/>
          </a:p>
        </p:txBody>
      </p:sp>
      <p:sp>
        <p:nvSpPr>
          <p:cNvPr id="11" name="Can 10"/>
          <p:cNvSpPr/>
          <p:nvPr/>
        </p:nvSpPr>
        <p:spPr bwMode="auto">
          <a:xfrm rot="6983370">
            <a:off x="2869450" y="1132068"/>
            <a:ext cx="301626" cy="2926404"/>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12" name="Can 11"/>
          <p:cNvSpPr/>
          <p:nvPr/>
        </p:nvSpPr>
        <p:spPr bwMode="auto">
          <a:xfrm rot="6007098">
            <a:off x="2755161" y="1725026"/>
            <a:ext cx="301626" cy="2629617"/>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13" name="Can 12"/>
          <p:cNvSpPr/>
          <p:nvPr/>
        </p:nvSpPr>
        <p:spPr bwMode="auto">
          <a:xfrm rot="4975638">
            <a:off x="2783435" y="2077323"/>
            <a:ext cx="301626" cy="2714018"/>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14" name="Can 13"/>
          <p:cNvSpPr/>
          <p:nvPr/>
        </p:nvSpPr>
        <p:spPr bwMode="auto">
          <a:xfrm rot="3840308">
            <a:off x="2828330" y="2478895"/>
            <a:ext cx="301626" cy="2785219"/>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15" name="Can 14"/>
          <p:cNvSpPr/>
          <p:nvPr/>
        </p:nvSpPr>
        <p:spPr bwMode="auto">
          <a:xfrm rot="2984911">
            <a:off x="2876690" y="2699255"/>
            <a:ext cx="301626" cy="3190036"/>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17" name="Cloud 16"/>
          <p:cNvSpPr/>
          <p:nvPr/>
        </p:nvSpPr>
        <p:spPr bwMode="auto">
          <a:xfrm>
            <a:off x="4861719" y="1654771"/>
            <a:ext cx="2018229" cy="1005608"/>
          </a:xfrm>
          <a:prstGeom prst="clou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smtClean="0">
                <a:solidFill>
                  <a:schemeClr val="tx1"/>
                </a:solidFill>
              </a:rPr>
              <a:t>Contoso </a:t>
            </a:r>
          </a:p>
          <a:p>
            <a:pPr algn="ctr" defTabSz="914099" fontAlgn="base">
              <a:lnSpc>
                <a:spcPct val="90000"/>
              </a:lnSpc>
              <a:spcBef>
                <a:spcPct val="0"/>
              </a:spcBef>
              <a:spcAft>
                <a:spcPct val="0"/>
              </a:spcAft>
            </a:pPr>
            <a:r>
              <a:rPr lang="en-US" sz="1200" spc="-50" dirty="0" smtClean="0">
                <a:solidFill>
                  <a:schemeClr val="tx1"/>
                </a:solidFill>
              </a:rPr>
              <a:t>VM Network</a:t>
            </a:r>
          </a:p>
        </p:txBody>
      </p:sp>
      <p:sp>
        <p:nvSpPr>
          <p:cNvPr id="18" name="Cloud 17"/>
          <p:cNvSpPr/>
          <p:nvPr/>
        </p:nvSpPr>
        <p:spPr bwMode="auto">
          <a:xfrm>
            <a:off x="4861719" y="3178771"/>
            <a:ext cx="2018229" cy="1005608"/>
          </a:xfrm>
          <a:prstGeom prst="cloud">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err="1" smtClean="0">
                <a:solidFill>
                  <a:schemeClr val="tx1"/>
                </a:solidFill>
              </a:rPr>
              <a:t>Northwind</a:t>
            </a:r>
            <a:r>
              <a:rPr lang="en-US" sz="1200" spc="-50" dirty="0" smtClean="0">
                <a:solidFill>
                  <a:schemeClr val="tx1"/>
                </a:solidFill>
              </a:rPr>
              <a:t> </a:t>
            </a:r>
          </a:p>
          <a:p>
            <a:pPr algn="ctr" defTabSz="914099" fontAlgn="base">
              <a:lnSpc>
                <a:spcPct val="90000"/>
              </a:lnSpc>
              <a:spcBef>
                <a:spcPct val="0"/>
              </a:spcBef>
              <a:spcAft>
                <a:spcPct val="0"/>
              </a:spcAft>
            </a:pPr>
            <a:r>
              <a:rPr lang="en-US" sz="1200" spc="-50" dirty="0" smtClean="0">
                <a:solidFill>
                  <a:schemeClr val="tx1"/>
                </a:solidFill>
              </a:rPr>
              <a:t>VM Network</a:t>
            </a:r>
          </a:p>
        </p:txBody>
      </p:sp>
      <p:sp>
        <p:nvSpPr>
          <p:cNvPr id="19" name="Cloud 18"/>
          <p:cNvSpPr/>
          <p:nvPr/>
        </p:nvSpPr>
        <p:spPr bwMode="auto">
          <a:xfrm>
            <a:off x="4900890" y="4474171"/>
            <a:ext cx="2018229" cy="1005608"/>
          </a:xfrm>
          <a:prstGeom prst="cloud">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err="1" smtClean="0">
                <a:solidFill>
                  <a:schemeClr val="tx1"/>
                </a:solidFill>
              </a:rPr>
              <a:t>Fabrikam</a:t>
            </a:r>
            <a:r>
              <a:rPr lang="en-US" sz="1200" spc="-50" dirty="0" smtClean="0">
                <a:solidFill>
                  <a:schemeClr val="tx1"/>
                </a:solidFill>
              </a:rPr>
              <a:t> </a:t>
            </a:r>
          </a:p>
          <a:p>
            <a:pPr algn="ctr" defTabSz="914099" fontAlgn="base">
              <a:lnSpc>
                <a:spcPct val="90000"/>
              </a:lnSpc>
              <a:spcBef>
                <a:spcPct val="0"/>
              </a:spcBef>
              <a:spcAft>
                <a:spcPct val="0"/>
              </a:spcAft>
            </a:pPr>
            <a:r>
              <a:rPr lang="en-US" sz="1200" spc="-50" dirty="0" smtClean="0">
                <a:solidFill>
                  <a:schemeClr val="tx1"/>
                </a:solidFill>
              </a:rPr>
              <a:t>VM Network</a:t>
            </a:r>
          </a:p>
        </p:txBody>
      </p:sp>
      <p:sp>
        <p:nvSpPr>
          <p:cNvPr id="24" name="TextBox 23"/>
          <p:cNvSpPr txBox="1"/>
          <p:nvPr/>
        </p:nvSpPr>
        <p:spPr>
          <a:xfrm>
            <a:off x="4295128" y="2542680"/>
            <a:ext cx="490391" cy="193899"/>
          </a:xfrm>
          <a:prstGeom prst="rect">
            <a:avLst/>
          </a:prstGeom>
          <a:noFill/>
        </p:spPr>
        <p:txBody>
          <a:bodyPr wrap="none" lIns="0" tIns="0" rIns="0" bIns="0" rtlCol="0">
            <a:spAutoFit/>
          </a:bodyPr>
          <a:lstStyle/>
          <a:p>
            <a:pPr>
              <a:lnSpc>
                <a:spcPct val="90000"/>
              </a:lnSpc>
            </a:pPr>
            <a:r>
              <a:rPr lang="en-US" sz="1400" b="1" spc="-50" dirty="0" smtClean="0">
                <a:solidFill>
                  <a:srgbClr val="FF0000"/>
                </a:solidFill>
              </a:rPr>
              <a:t>Active</a:t>
            </a:r>
          </a:p>
        </p:txBody>
      </p:sp>
      <p:pic>
        <p:nvPicPr>
          <p:cNvPr id="27" name="Picture 26"/>
          <p:cNvPicPr>
            <a:picLocks noChangeAspect="1"/>
          </p:cNvPicPr>
          <p:nvPr/>
        </p:nvPicPr>
        <p:blipFill>
          <a:blip r:embed="rId4"/>
          <a:stretch>
            <a:fillRect/>
          </a:stretch>
        </p:blipFill>
        <p:spPr>
          <a:xfrm>
            <a:off x="6194148" y="2203179"/>
            <a:ext cx="572571" cy="492190"/>
          </a:xfrm>
          <a:prstGeom prst="rect">
            <a:avLst/>
          </a:prstGeom>
        </p:spPr>
      </p:pic>
      <p:pic>
        <p:nvPicPr>
          <p:cNvPr id="28" name="Picture 27"/>
          <p:cNvPicPr>
            <a:picLocks noChangeAspect="1"/>
          </p:cNvPicPr>
          <p:nvPr/>
        </p:nvPicPr>
        <p:blipFill>
          <a:blip r:embed="rId4"/>
          <a:stretch>
            <a:fillRect/>
          </a:stretch>
        </p:blipFill>
        <p:spPr>
          <a:xfrm>
            <a:off x="594519" y="2584179"/>
            <a:ext cx="572571" cy="492190"/>
          </a:xfrm>
          <a:prstGeom prst="rect">
            <a:avLst/>
          </a:prstGeom>
        </p:spPr>
      </p:pic>
      <p:sp>
        <p:nvSpPr>
          <p:cNvPr id="29" name="Freeform 28"/>
          <p:cNvSpPr/>
          <p:nvPr/>
        </p:nvSpPr>
        <p:spPr bwMode="auto">
          <a:xfrm>
            <a:off x="1119883" y="2567055"/>
            <a:ext cx="5250095" cy="660212"/>
          </a:xfrm>
          <a:custGeom>
            <a:avLst/>
            <a:gdLst>
              <a:gd name="connsiteX0" fmla="*/ 0 w 5250095"/>
              <a:gd name="connsiteY0" fmla="*/ 369870 h 660212"/>
              <a:gd name="connsiteX1" fmla="*/ 3267182 w 5250095"/>
              <a:gd name="connsiteY1" fmla="*/ 647272 h 660212"/>
              <a:gd name="connsiteX2" fmla="*/ 5250095 w 5250095"/>
              <a:gd name="connsiteY2" fmla="*/ 0 h 660212"/>
            </a:gdLst>
            <a:ahLst/>
            <a:cxnLst>
              <a:cxn ang="0">
                <a:pos x="connsiteX0" y="connsiteY0"/>
              </a:cxn>
              <a:cxn ang="0">
                <a:pos x="connsiteX1" y="connsiteY1"/>
              </a:cxn>
              <a:cxn ang="0">
                <a:pos x="connsiteX2" y="connsiteY2"/>
              </a:cxn>
            </a:cxnLst>
            <a:rect l="l" t="t" r="r" b="b"/>
            <a:pathLst>
              <a:path w="5250095" h="660212">
                <a:moveTo>
                  <a:pt x="0" y="369870"/>
                </a:moveTo>
                <a:cubicBezTo>
                  <a:pt x="1196083" y="539393"/>
                  <a:pt x="2392166" y="708917"/>
                  <a:pt x="3267182" y="647272"/>
                </a:cubicBezTo>
                <a:cubicBezTo>
                  <a:pt x="4142198" y="585627"/>
                  <a:pt x="4696146" y="292813"/>
                  <a:pt x="5250095" y="0"/>
                </a:cubicBezTo>
              </a:path>
            </a:pathLst>
          </a:custGeom>
          <a:ln w="50800">
            <a:solidFill>
              <a:srgbClr val="FFFF00"/>
            </a:solidFill>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38" name="TextBox 37"/>
          <p:cNvSpPr txBox="1"/>
          <p:nvPr/>
        </p:nvSpPr>
        <p:spPr>
          <a:xfrm>
            <a:off x="7376319" y="1645526"/>
            <a:ext cx="4648200" cy="1061829"/>
          </a:xfrm>
          <a:prstGeom prst="rect">
            <a:avLst/>
          </a:prstGeom>
          <a:noFill/>
        </p:spPr>
        <p:txBody>
          <a:bodyPr wrap="square" lIns="0" tIns="0" rIns="0" bIns="0" rtlCol="0">
            <a:spAutoFit/>
          </a:bodyPr>
          <a:lstStyle/>
          <a:p>
            <a:pPr marL="342900" indent="-342900">
              <a:lnSpc>
                <a:spcPct val="90000"/>
              </a:lnSpc>
              <a:spcAft>
                <a:spcPts val="900"/>
              </a:spcAft>
              <a:buFont typeface="Arial" panose="020B0604020202020204" pitchFamily="34" charset="0"/>
              <a:buChar char="•"/>
            </a:pPr>
            <a:r>
              <a:rPr lang="en-US" sz="2000" spc="-50" dirty="0">
                <a:gradFill>
                  <a:gsLst>
                    <a:gs pos="2917">
                      <a:schemeClr val="tx1"/>
                    </a:gs>
                    <a:gs pos="30000">
                      <a:schemeClr val="tx1"/>
                    </a:gs>
                  </a:gsLst>
                  <a:lin ang="5400000" scaled="0"/>
                </a:gradFill>
              </a:rPr>
              <a:t>1:1 redundant VMs with </a:t>
            </a:r>
            <a:r>
              <a:rPr lang="en-US" sz="2000" spc="-50" dirty="0" smtClean="0">
                <a:gradFill>
                  <a:gsLst>
                    <a:gs pos="2917">
                      <a:schemeClr val="tx1"/>
                    </a:gs>
                    <a:gs pos="30000">
                      <a:schemeClr val="tx1"/>
                    </a:gs>
                  </a:gsLst>
                  <a:lin ang="5400000" scaled="0"/>
                </a:gradFill>
              </a:rPr>
              <a:t>guest </a:t>
            </a:r>
            <a:r>
              <a:rPr lang="en-US" sz="2000" spc="-50" dirty="0">
                <a:gradFill>
                  <a:gsLst>
                    <a:gs pos="2917">
                      <a:schemeClr val="tx1"/>
                    </a:gs>
                    <a:gs pos="30000">
                      <a:schemeClr val="tx1"/>
                    </a:gs>
                  </a:gsLst>
                  <a:lin ang="5400000" scaled="0"/>
                </a:gradFill>
              </a:rPr>
              <a:t>c</a:t>
            </a:r>
            <a:r>
              <a:rPr lang="en-US" sz="2000" spc="-50" dirty="0" smtClean="0">
                <a:gradFill>
                  <a:gsLst>
                    <a:gs pos="2917">
                      <a:schemeClr val="tx1"/>
                    </a:gs>
                    <a:gs pos="30000">
                      <a:schemeClr val="tx1"/>
                    </a:gs>
                  </a:gsLst>
                  <a:lin ang="5400000" scaled="0"/>
                </a:gradFill>
              </a:rPr>
              <a:t>lustering</a:t>
            </a:r>
            <a:endParaRPr lang="en-US" sz="2000" spc="-50" dirty="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endParaRPr lang="en-US" sz="2000" spc="-50" dirty="0" smtClean="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r>
              <a:rPr lang="en-US" sz="2000" spc="-50" dirty="0" smtClean="0">
                <a:gradFill>
                  <a:gsLst>
                    <a:gs pos="2917">
                      <a:schemeClr val="tx1"/>
                    </a:gs>
                    <a:gs pos="30000">
                      <a:schemeClr val="tx1"/>
                    </a:gs>
                  </a:gsLst>
                  <a:lin ang="5400000" scaled="0"/>
                </a:gradFill>
              </a:rPr>
              <a:t>Redundant </a:t>
            </a:r>
            <a:r>
              <a:rPr lang="en-US" sz="2000" spc="-50" dirty="0">
                <a:gradFill>
                  <a:gsLst>
                    <a:gs pos="2917">
                      <a:schemeClr val="tx1"/>
                    </a:gs>
                    <a:gs pos="30000">
                      <a:schemeClr val="tx1"/>
                    </a:gs>
                  </a:gsLst>
                  <a:lin ang="5400000" scaled="0"/>
                </a:gradFill>
              </a:rPr>
              <a:t>VM is in hot </a:t>
            </a:r>
            <a:r>
              <a:rPr lang="en-US" sz="2000" spc="-50" dirty="0" smtClean="0">
                <a:gradFill>
                  <a:gsLst>
                    <a:gs pos="2917">
                      <a:schemeClr val="tx1"/>
                    </a:gs>
                    <a:gs pos="30000">
                      <a:schemeClr val="tx1"/>
                    </a:gs>
                  </a:gsLst>
                  <a:lin ang="5400000" scaled="0"/>
                </a:gradFill>
              </a:rPr>
              <a:t>standby</a:t>
            </a:r>
            <a:endParaRPr lang="en-US" sz="2000" spc="-50" dirty="0">
              <a:gradFill>
                <a:gsLst>
                  <a:gs pos="2917">
                    <a:schemeClr val="tx1"/>
                  </a:gs>
                  <a:gs pos="30000">
                    <a:schemeClr val="tx1"/>
                  </a:gs>
                </a:gsLst>
                <a:lin ang="5400000" scaled="0"/>
              </a:gradFill>
            </a:endParaRPr>
          </a:p>
        </p:txBody>
      </p:sp>
      <p:sp>
        <p:nvSpPr>
          <p:cNvPr id="39" name="TextBox 38"/>
          <p:cNvSpPr txBox="1"/>
          <p:nvPr/>
        </p:nvSpPr>
        <p:spPr>
          <a:xfrm>
            <a:off x="4175919" y="4413044"/>
            <a:ext cx="644728" cy="193899"/>
          </a:xfrm>
          <a:prstGeom prst="rect">
            <a:avLst/>
          </a:prstGeom>
          <a:noFill/>
        </p:spPr>
        <p:txBody>
          <a:bodyPr wrap="none" lIns="0" tIns="0" rIns="0" bIns="0" rtlCol="0">
            <a:spAutoFit/>
          </a:bodyPr>
          <a:lstStyle/>
          <a:p>
            <a:pPr>
              <a:lnSpc>
                <a:spcPct val="90000"/>
              </a:lnSpc>
            </a:pPr>
            <a:r>
              <a:rPr lang="en-US" sz="1400" b="1" spc="-50" dirty="0" smtClean="0">
                <a:solidFill>
                  <a:srgbClr val="FF0000"/>
                </a:solidFill>
              </a:rPr>
              <a:t>Standby</a:t>
            </a:r>
          </a:p>
        </p:txBody>
      </p:sp>
      <p:pic>
        <p:nvPicPr>
          <p:cNvPr id="30" name="Picture 29" descr="dome.png"/>
          <p:cNvPicPr>
            <a:picLocks noChangeAspect="1"/>
          </p:cNvPicPr>
          <p:nvPr/>
        </p:nvPicPr>
        <p:blipFill>
          <a:blip r:embed="rId3" cstate="print">
            <a:duotone>
              <a:prstClr val="black"/>
              <a:schemeClr val="accent1">
                <a:tint val="45000"/>
                <a:satMod val="400000"/>
              </a:schemeClr>
            </a:duotone>
          </a:blip>
          <a:stretch>
            <a:fillRect/>
          </a:stretch>
        </p:blipFill>
        <p:spPr>
          <a:xfrm>
            <a:off x="413821" y="1091368"/>
            <a:ext cx="1463773" cy="824349"/>
          </a:xfrm>
          <a:prstGeom prst="rect">
            <a:avLst/>
          </a:prstGeom>
        </p:spPr>
      </p:pic>
      <p:pic>
        <p:nvPicPr>
          <p:cNvPr id="31" name="Picture 30" descr="dome.png"/>
          <p:cNvPicPr>
            <a:picLocks noChangeAspect="1"/>
          </p:cNvPicPr>
          <p:nvPr/>
        </p:nvPicPr>
        <p:blipFill>
          <a:blip r:embed="rId3" cstate="print">
            <a:duotone>
              <a:prstClr val="black"/>
              <a:schemeClr val="accent1">
                <a:tint val="45000"/>
                <a:satMod val="400000"/>
              </a:schemeClr>
            </a:duotone>
          </a:blip>
          <a:stretch>
            <a:fillRect/>
          </a:stretch>
        </p:blipFill>
        <p:spPr>
          <a:xfrm>
            <a:off x="395897" y="2028042"/>
            <a:ext cx="1481697" cy="834443"/>
          </a:xfrm>
          <a:prstGeom prst="rect">
            <a:avLst/>
          </a:prstGeom>
        </p:spPr>
      </p:pic>
      <p:pic>
        <p:nvPicPr>
          <p:cNvPr id="32" name="Picture 31" descr="dome.png"/>
          <p:cNvPicPr>
            <a:picLocks noChangeAspect="1"/>
          </p:cNvPicPr>
          <p:nvPr/>
        </p:nvPicPr>
        <p:blipFill>
          <a:blip r:embed="rId3" cstate="print">
            <a:duotone>
              <a:prstClr val="black"/>
              <a:schemeClr val="accent5">
                <a:tint val="45000"/>
                <a:satMod val="400000"/>
              </a:schemeClr>
            </a:duotone>
          </a:blip>
          <a:stretch>
            <a:fillRect/>
          </a:stretch>
        </p:blipFill>
        <p:spPr>
          <a:xfrm>
            <a:off x="384066" y="5019761"/>
            <a:ext cx="1445855" cy="814258"/>
          </a:xfrm>
          <a:prstGeom prst="rect">
            <a:avLst/>
          </a:prstGeom>
        </p:spPr>
      </p:pic>
      <p:pic>
        <p:nvPicPr>
          <p:cNvPr id="33" name="Picture 32" descr="dome.png"/>
          <p:cNvPicPr>
            <a:picLocks noChangeAspect="1"/>
          </p:cNvPicPr>
          <p:nvPr/>
        </p:nvPicPr>
        <p:blipFill>
          <a:blip r:embed="rId3" cstate="print">
            <a:duotone>
              <a:prstClr val="black"/>
              <a:schemeClr val="accent5">
                <a:tint val="45000"/>
                <a:satMod val="400000"/>
              </a:schemeClr>
            </a:duotone>
          </a:blip>
          <a:stretch>
            <a:fillRect/>
          </a:stretch>
        </p:blipFill>
        <p:spPr>
          <a:xfrm>
            <a:off x="389923" y="4096295"/>
            <a:ext cx="1445855" cy="814258"/>
          </a:xfrm>
          <a:prstGeom prst="rect">
            <a:avLst/>
          </a:prstGeom>
        </p:spPr>
      </p:pic>
      <p:pic>
        <p:nvPicPr>
          <p:cNvPr id="34" name="Picture 33" descr="dome.png"/>
          <p:cNvPicPr>
            <a:picLocks noChangeAspect="1"/>
          </p:cNvPicPr>
          <p:nvPr/>
        </p:nvPicPr>
        <p:blipFill>
          <a:blip r:embed="rId3" cstate="print">
            <a:duotone>
              <a:prstClr val="black"/>
              <a:srgbClr val="FF0000">
                <a:tint val="45000"/>
                <a:satMod val="400000"/>
              </a:srgbClr>
            </a:duotone>
          </a:blip>
          <a:stretch>
            <a:fillRect/>
          </a:stretch>
        </p:blipFill>
        <p:spPr>
          <a:xfrm>
            <a:off x="389923" y="3051391"/>
            <a:ext cx="1475846" cy="831148"/>
          </a:xfrm>
          <a:prstGeom prst="rect">
            <a:avLst/>
          </a:prstGeom>
        </p:spPr>
      </p:pic>
      <p:sp>
        <p:nvSpPr>
          <p:cNvPr id="35" name="TextBox 34"/>
          <p:cNvSpPr txBox="1"/>
          <p:nvPr/>
        </p:nvSpPr>
        <p:spPr>
          <a:xfrm>
            <a:off x="491490" y="1299151"/>
            <a:ext cx="1314408" cy="574639"/>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1</a:t>
            </a:r>
          </a:p>
        </p:txBody>
      </p:sp>
      <p:sp>
        <p:nvSpPr>
          <p:cNvPr id="36" name="TextBox 35"/>
          <p:cNvSpPr txBox="1"/>
          <p:nvPr/>
        </p:nvSpPr>
        <p:spPr>
          <a:xfrm>
            <a:off x="461618" y="2223874"/>
            <a:ext cx="1415976" cy="574639"/>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2</a:t>
            </a:r>
          </a:p>
        </p:txBody>
      </p:sp>
      <p:sp>
        <p:nvSpPr>
          <p:cNvPr id="37" name="TextBox 36"/>
          <p:cNvSpPr txBox="1"/>
          <p:nvPr/>
        </p:nvSpPr>
        <p:spPr>
          <a:xfrm>
            <a:off x="461618" y="3265147"/>
            <a:ext cx="1368304" cy="432122"/>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Northwind</a:t>
            </a:r>
            <a:endParaRPr lang="en-US" sz="1029" b="1" dirty="0">
              <a:gradFill>
                <a:gsLst>
                  <a:gs pos="2917">
                    <a:schemeClr val="tx1"/>
                  </a:gs>
                  <a:gs pos="30000">
                    <a:schemeClr val="tx1"/>
                  </a:gs>
                </a:gsLst>
                <a:lin ang="5400000" scaled="0"/>
              </a:gradFill>
            </a:endParaRPr>
          </a:p>
        </p:txBody>
      </p:sp>
      <p:sp>
        <p:nvSpPr>
          <p:cNvPr id="40" name="TextBox 39"/>
          <p:cNvSpPr txBox="1"/>
          <p:nvPr/>
        </p:nvSpPr>
        <p:spPr>
          <a:xfrm>
            <a:off x="312370" y="5245467"/>
            <a:ext cx="1553280" cy="574639"/>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Fabrikam</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2</a:t>
            </a:r>
          </a:p>
        </p:txBody>
      </p:sp>
      <p:sp>
        <p:nvSpPr>
          <p:cNvPr id="42" name="TextBox 41"/>
          <p:cNvSpPr txBox="1"/>
          <p:nvPr/>
        </p:nvSpPr>
        <p:spPr>
          <a:xfrm>
            <a:off x="222634" y="4393696"/>
            <a:ext cx="1786407" cy="574639"/>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Fabrikam</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1</a:t>
            </a:r>
          </a:p>
        </p:txBody>
      </p:sp>
      <p:sp>
        <p:nvSpPr>
          <p:cNvPr id="26" name="Oval 25"/>
          <p:cNvSpPr/>
          <p:nvPr/>
        </p:nvSpPr>
        <p:spPr bwMode="auto">
          <a:xfrm>
            <a:off x="4325003" y="2494054"/>
            <a:ext cx="423134" cy="2147525"/>
          </a:xfrm>
          <a:prstGeom prst="ellipse">
            <a:avLst/>
          </a:prstGeom>
          <a:noFill/>
          <a:ln>
            <a:solidFill>
              <a:srgbClr val="FF000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46" name="TextBox 45"/>
          <p:cNvSpPr txBox="1"/>
          <p:nvPr/>
        </p:nvSpPr>
        <p:spPr>
          <a:xfrm>
            <a:off x="2366228" y="5957044"/>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Internet</a:t>
            </a:r>
          </a:p>
        </p:txBody>
      </p:sp>
      <p:sp>
        <p:nvSpPr>
          <p:cNvPr id="47" name="TextBox 46"/>
          <p:cNvSpPr txBox="1"/>
          <p:nvPr/>
        </p:nvSpPr>
        <p:spPr>
          <a:xfrm>
            <a:off x="5036878" y="5963018"/>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Hoster</a:t>
            </a:r>
          </a:p>
        </p:txBody>
      </p:sp>
      <p:pic>
        <p:nvPicPr>
          <p:cNvPr id="48"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4299634" y="2731491"/>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4293558" y="3538394"/>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99696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9"/>
          <p:cNvSpPr>
            <a:spLocks/>
          </p:cNvSpPr>
          <p:nvPr/>
        </p:nvSpPr>
        <p:spPr bwMode="auto">
          <a:xfrm>
            <a:off x="2031368" y="1134501"/>
            <a:ext cx="1958469" cy="5054372"/>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4">
              <a:alpha val="25000"/>
            </a:schemeClr>
          </a:solidFill>
          <a:ln>
            <a:noFill/>
          </a:ln>
        </p:spPr>
        <p:txBody>
          <a:bodyPr vert="horz" wrap="square" lIns="89619" tIns="44810" rIns="89619" bIns="44810" numCol="1" anchor="t" anchorCtr="0" compatLnSpc="1">
            <a:prstTxWarp prst="textNoShape">
              <a:avLst/>
            </a:prstTxWarp>
          </a:bodyPr>
          <a:lstStyle/>
          <a:p>
            <a:endParaRPr lang="en-US" sz="1764"/>
          </a:p>
        </p:txBody>
      </p:sp>
      <p:pic>
        <p:nvPicPr>
          <p:cNvPr id="42" name="Picture 41" descr="dome.png"/>
          <p:cNvPicPr>
            <a:picLocks noChangeAspect="1"/>
          </p:cNvPicPr>
          <p:nvPr/>
        </p:nvPicPr>
        <p:blipFill>
          <a:blip r:embed="rId3" cstate="print">
            <a:duotone>
              <a:prstClr val="black"/>
              <a:schemeClr val="accent3">
                <a:tint val="45000"/>
                <a:satMod val="400000"/>
              </a:schemeClr>
            </a:duotone>
          </a:blip>
          <a:stretch>
            <a:fillRect/>
          </a:stretch>
        </p:blipFill>
        <p:spPr>
          <a:xfrm rot="5400000">
            <a:off x="3297931" y="2331222"/>
            <a:ext cx="5127863" cy="27602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519112" y="228600"/>
            <a:ext cx="11149013" cy="747897"/>
          </a:xfrm>
        </p:spPr>
        <p:txBody>
          <a:bodyPr/>
          <a:lstStyle/>
          <a:p>
            <a:r>
              <a:rPr lang="en-US" dirty="0" smtClean="0"/>
              <a:t>Guest Clustering for High Availability</a:t>
            </a:r>
            <a:endParaRPr lang="en-US" dirty="0"/>
          </a:p>
        </p:txBody>
      </p:sp>
      <p:sp>
        <p:nvSpPr>
          <p:cNvPr id="11" name="Can 10"/>
          <p:cNvSpPr/>
          <p:nvPr/>
        </p:nvSpPr>
        <p:spPr bwMode="auto">
          <a:xfrm rot="6983370">
            <a:off x="2869450" y="1132068"/>
            <a:ext cx="301626" cy="2926404"/>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12" name="Can 11"/>
          <p:cNvSpPr/>
          <p:nvPr/>
        </p:nvSpPr>
        <p:spPr bwMode="auto">
          <a:xfrm rot="6007098">
            <a:off x="2755161" y="1725026"/>
            <a:ext cx="301626" cy="2629617"/>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13" name="Can 12"/>
          <p:cNvSpPr/>
          <p:nvPr/>
        </p:nvSpPr>
        <p:spPr bwMode="auto">
          <a:xfrm rot="4975638">
            <a:off x="2783435" y="2077323"/>
            <a:ext cx="301626" cy="2714018"/>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14" name="Can 13"/>
          <p:cNvSpPr/>
          <p:nvPr/>
        </p:nvSpPr>
        <p:spPr bwMode="auto">
          <a:xfrm rot="3840308">
            <a:off x="2828330" y="2478895"/>
            <a:ext cx="301626" cy="2785219"/>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15" name="Can 14"/>
          <p:cNvSpPr/>
          <p:nvPr/>
        </p:nvSpPr>
        <p:spPr bwMode="auto">
          <a:xfrm rot="2984911">
            <a:off x="2876690" y="2699255"/>
            <a:ext cx="301626" cy="3190036"/>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17" name="Cloud 16"/>
          <p:cNvSpPr/>
          <p:nvPr/>
        </p:nvSpPr>
        <p:spPr bwMode="auto">
          <a:xfrm>
            <a:off x="4861719" y="1654771"/>
            <a:ext cx="2018229" cy="1005608"/>
          </a:xfrm>
          <a:prstGeom prst="clou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smtClean="0">
                <a:solidFill>
                  <a:schemeClr val="tx1"/>
                </a:solidFill>
              </a:rPr>
              <a:t>Contoso</a:t>
            </a:r>
          </a:p>
          <a:p>
            <a:pPr algn="ctr" defTabSz="914099" fontAlgn="base">
              <a:lnSpc>
                <a:spcPct val="90000"/>
              </a:lnSpc>
              <a:spcBef>
                <a:spcPct val="0"/>
              </a:spcBef>
              <a:spcAft>
                <a:spcPct val="0"/>
              </a:spcAft>
            </a:pPr>
            <a:r>
              <a:rPr lang="en-US" sz="1200" spc="-50" dirty="0" smtClean="0">
                <a:solidFill>
                  <a:schemeClr val="tx1"/>
                </a:solidFill>
              </a:rPr>
              <a:t>VM Network</a:t>
            </a:r>
          </a:p>
        </p:txBody>
      </p:sp>
      <p:sp>
        <p:nvSpPr>
          <p:cNvPr id="18" name="Cloud 17"/>
          <p:cNvSpPr/>
          <p:nvPr/>
        </p:nvSpPr>
        <p:spPr bwMode="auto">
          <a:xfrm>
            <a:off x="4861719" y="3178771"/>
            <a:ext cx="2018229" cy="1005608"/>
          </a:xfrm>
          <a:prstGeom prst="cloud">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err="1" smtClean="0">
                <a:solidFill>
                  <a:schemeClr val="tx1"/>
                </a:solidFill>
              </a:rPr>
              <a:t>Northwind</a:t>
            </a:r>
            <a:endParaRPr lang="en-US" sz="1200" spc="-50" dirty="0">
              <a:solidFill>
                <a:schemeClr val="tx1"/>
              </a:solidFill>
            </a:endParaRPr>
          </a:p>
          <a:p>
            <a:pPr algn="ctr" defTabSz="914099" fontAlgn="base">
              <a:lnSpc>
                <a:spcPct val="90000"/>
              </a:lnSpc>
              <a:spcBef>
                <a:spcPct val="0"/>
              </a:spcBef>
              <a:spcAft>
                <a:spcPct val="0"/>
              </a:spcAft>
            </a:pPr>
            <a:r>
              <a:rPr lang="en-US" sz="1200" spc="-50" dirty="0" smtClean="0">
                <a:solidFill>
                  <a:schemeClr val="tx1"/>
                </a:solidFill>
              </a:rPr>
              <a:t>VM Network</a:t>
            </a:r>
          </a:p>
        </p:txBody>
      </p:sp>
      <p:sp>
        <p:nvSpPr>
          <p:cNvPr id="19" name="Cloud 18"/>
          <p:cNvSpPr/>
          <p:nvPr/>
        </p:nvSpPr>
        <p:spPr bwMode="auto">
          <a:xfrm>
            <a:off x="4900890" y="4474171"/>
            <a:ext cx="2018229" cy="1005608"/>
          </a:xfrm>
          <a:prstGeom prst="cloud">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err="1" smtClean="0">
                <a:solidFill>
                  <a:schemeClr val="tx1"/>
                </a:solidFill>
              </a:rPr>
              <a:t>Fabrikam</a:t>
            </a:r>
            <a:endParaRPr lang="en-US" sz="1200" spc="-50" dirty="0" smtClean="0">
              <a:solidFill>
                <a:schemeClr val="tx1"/>
              </a:solidFill>
            </a:endParaRPr>
          </a:p>
          <a:p>
            <a:pPr algn="ctr" defTabSz="914099" fontAlgn="base">
              <a:lnSpc>
                <a:spcPct val="90000"/>
              </a:lnSpc>
              <a:spcBef>
                <a:spcPct val="0"/>
              </a:spcBef>
              <a:spcAft>
                <a:spcPct val="0"/>
              </a:spcAft>
            </a:pPr>
            <a:r>
              <a:rPr lang="en-US" sz="1200" spc="-50" dirty="0" smtClean="0">
                <a:solidFill>
                  <a:schemeClr val="tx1"/>
                </a:solidFill>
              </a:rPr>
              <a:t>VM Network</a:t>
            </a:r>
          </a:p>
        </p:txBody>
      </p:sp>
      <p:sp>
        <p:nvSpPr>
          <p:cNvPr id="24" name="TextBox 23"/>
          <p:cNvSpPr txBox="1"/>
          <p:nvPr/>
        </p:nvSpPr>
        <p:spPr>
          <a:xfrm>
            <a:off x="4295128" y="2542680"/>
            <a:ext cx="490391" cy="193899"/>
          </a:xfrm>
          <a:prstGeom prst="rect">
            <a:avLst/>
          </a:prstGeom>
          <a:noFill/>
        </p:spPr>
        <p:txBody>
          <a:bodyPr wrap="none" lIns="0" tIns="0" rIns="0" bIns="0" rtlCol="0">
            <a:spAutoFit/>
          </a:bodyPr>
          <a:lstStyle/>
          <a:p>
            <a:pPr>
              <a:lnSpc>
                <a:spcPct val="90000"/>
              </a:lnSpc>
            </a:pPr>
            <a:r>
              <a:rPr lang="en-US" sz="1400" b="1" spc="-50" dirty="0" smtClean="0">
                <a:solidFill>
                  <a:srgbClr val="FF0000"/>
                </a:solidFill>
              </a:rPr>
              <a:t>Active</a:t>
            </a:r>
          </a:p>
        </p:txBody>
      </p:sp>
      <p:pic>
        <p:nvPicPr>
          <p:cNvPr id="27" name="Picture 26"/>
          <p:cNvPicPr>
            <a:picLocks noChangeAspect="1"/>
          </p:cNvPicPr>
          <p:nvPr/>
        </p:nvPicPr>
        <p:blipFill>
          <a:blip r:embed="rId4"/>
          <a:stretch>
            <a:fillRect/>
          </a:stretch>
        </p:blipFill>
        <p:spPr>
          <a:xfrm>
            <a:off x="6194148" y="2203179"/>
            <a:ext cx="572571" cy="492190"/>
          </a:xfrm>
          <a:prstGeom prst="rect">
            <a:avLst/>
          </a:prstGeom>
        </p:spPr>
      </p:pic>
      <p:pic>
        <p:nvPicPr>
          <p:cNvPr id="28" name="Picture 27"/>
          <p:cNvPicPr>
            <a:picLocks noChangeAspect="1"/>
          </p:cNvPicPr>
          <p:nvPr/>
        </p:nvPicPr>
        <p:blipFill>
          <a:blip r:embed="rId4"/>
          <a:stretch>
            <a:fillRect/>
          </a:stretch>
        </p:blipFill>
        <p:spPr>
          <a:xfrm>
            <a:off x="594519" y="2584179"/>
            <a:ext cx="572571" cy="492190"/>
          </a:xfrm>
          <a:prstGeom prst="rect">
            <a:avLst/>
          </a:prstGeom>
        </p:spPr>
      </p:pic>
      <p:sp>
        <p:nvSpPr>
          <p:cNvPr id="29" name="Freeform 28"/>
          <p:cNvSpPr/>
          <p:nvPr/>
        </p:nvSpPr>
        <p:spPr bwMode="auto">
          <a:xfrm>
            <a:off x="1119883" y="2567055"/>
            <a:ext cx="5250095" cy="660212"/>
          </a:xfrm>
          <a:custGeom>
            <a:avLst/>
            <a:gdLst>
              <a:gd name="connsiteX0" fmla="*/ 0 w 5250095"/>
              <a:gd name="connsiteY0" fmla="*/ 369870 h 660212"/>
              <a:gd name="connsiteX1" fmla="*/ 3267182 w 5250095"/>
              <a:gd name="connsiteY1" fmla="*/ 647272 h 660212"/>
              <a:gd name="connsiteX2" fmla="*/ 5250095 w 5250095"/>
              <a:gd name="connsiteY2" fmla="*/ 0 h 660212"/>
            </a:gdLst>
            <a:ahLst/>
            <a:cxnLst>
              <a:cxn ang="0">
                <a:pos x="connsiteX0" y="connsiteY0"/>
              </a:cxn>
              <a:cxn ang="0">
                <a:pos x="connsiteX1" y="connsiteY1"/>
              </a:cxn>
              <a:cxn ang="0">
                <a:pos x="connsiteX2" y="connsiteY2"/>
              </a:cxn>
            </a:cxnLst>
            <a:rect l="l" t="t" r="r" b="b"/>
            <a:pathLst>
              <a:path w="5250095" h="660212">
                <a:moveTo>
                  <a:pt x="0" y="369870"/>
                </a:moveTo>
                <a:cubicBezTo>
                  <a:pt x="1196083" y="539393"/>
                  <a:pt x="2392166" y="708917"/>
                  <a:pt x="3267182" y="647272"/>
                </a:cubicBezTo>
                <a:cubicBezTo>
                  <a:pt x="4142198" y="585627"/>
                  <a:pt x="4696146" y="292813"/>
                  <a:pt x="5250095" y="0"/>
                </a:cubicBezTo>
              </a:path>
            </a:pathLst>
          </a:custGeom>
          <a:ln w="50800">
            <a:solidFill>
              <a:srgbClr val="FFFF00"/>
            </a:solidFill>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38" name="TextBox 37"/>
          <p:cNvSpPr txBox="1"/>
          <p:nvPr/>
        </p:nvSpPr>
        <p:spPr>
          <a:xfrm>
            <a:off x="7376319" y="1645526"/>
            <a:ext cx="4648200" cy="1846659"/>
          </a:xfrm>
          <a:prstGeom prst="rect">
            <a:avLst/>
          </a:prstGeom>
          <a:noFill/>
        </p:spPr>
        <p:txBody>
          <a:bodyPr wrap="square" lIns="0" tIns="0" rIns="0" bIns="0" rtlCol="0">
            <a:spAutoFit/>
          </a:bodyPr>
          <a:lstStyle/>
          <a:p>
            <a:pPr marL="342900" indent="-342900">
              <a:lnSpc>
                <a:spcPct val="90000"/>
              </a:lnSpc>
              <a:spcAft>
                <a:spcPts val="900"/>
              </a:spcAft>
              <a:buFont typeface="Arial" panose="020B0604020202020204" pitchFamily="34" charset="0"/>
              <a:buChar char="•"/>
            </a:pPr>
            <a:r>
              <a:rPr lang="en-US" sz="2000" spc="-50" dirty="0">
                <a:gradFill>
                  <a:gsLst>
                    <a:gs pos="2917">
                      <a:schemeClr val="tx1"/>
                    </a:gs>
                    <a:gs pos="30000">
                      <a:schemeClr val="tx1"/>
                    </a:gs>
                  </a:gsLst>
                  <a:lin ang="5400000" scaled="0"/>
                </a:gradFill>
              </a:rPr>
              <a:t>1:1 redundant VMs with </a:t>
            </a:r>
            <a:r>
              <a:rPr lang="en-US" sz="2000" spc="-50" dirty="0" smtClean="0">
                <a:gradFill>
                  <a:gsLst>
                    <a:gs pos="2917">
                      <a:schemeClr val="tx1"/>
                    </a:gs>
                    <a:gs pos="30000">
                      <a:schemeClr val="tx1"/>
                    </a:gs>
                  </a:gsLst>
                  <a:lin ang="5400000" scaled="0"/>
                </a:gradFill>
              </a:rPr>
              <a:t>guest </a:t>
            </a:r>
            <a:r>
              <a:rPr lang="en-US" sz="2000" spc="-50" dirty="0">
                <a:gradFill>
                  <a:gsLst>
                    <a:gs pos="2917">
                      <a:schemeClr val="tx1"/>
                    </a:gs>
                    <a:gs pos="30000">
                      <a:schemeClr val="tx1"/>
                    </a:gs>
                  </a:gsLst>
                  <a:lin ang="5400000" scaled="0"/>
                </a:gradFill>
              </a:rPr>
              <a:t>c</a:t>
            </a:r>
            <a:r>
              <a:rPr lang="en-US" sz="2000" spc="-50" dirty="0" smtClean="0">
                <a:gradFill>
                  <a:gsLst>
                    <a:gs pos="2917">
                      <a:schemeClr val="tx1"/>
                    </a:gs>
                    <a:gs pos="30000">
                      <a:schemeClr val="tx1"/>
                    </a:gs>
                  </a:gsLst>
                  <a:lin ang="5400000" scaled="0"/>
                </a:gradFill>
              </a:rPr>
              <a:t>lustering</a:t>
            </a:r>
            <a:endParaRPr lang="en-US" sz="2000" spc="-50" dirty="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endParaRPr lang="en-US" sz="2000" spc="-50" dirty="0" smtClean="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r>
              <a:rPr lang="en-US" sz="2000" spc="-50" dirty="0" smtClean="0">
                <a:gradFill>
                  <a:gsLst>
                    <a:gs pos="2917">
                      <a:schemeClr val="tx1"/>
                    </a:gs>
                    <a:gs pos="30000">
                      <a:schemeClr val="tx1"/>
                    </a:gs>
                  </a:gsLst>
                  <a:lin ang="5400000" scaled="0"/>
                </a:gradFill>
              </a:rPr>
              <a:t>Redundant </a:t>
            </a:r>
            <a:r>
              <a:rPr lang="en-US" sz="2000" spc="-50" dirty="0">
                <a:gradFill>
                  <a:gsLst>
                    <a:gs pos="2917">
                      <a:schemeClr val="tx1"/>
                    </a:gs>
                    <a:gs pos="30000">
                      <a:schemeClr val="tx1"/>
                    </a:gs>
                  </a:gsLst>
                  <a:lin ang="5400000" scaled="0"/>
                </a:gradFill>
              </a:rPr>
              <a:t>VM is in hot standby</a:t>
            </a:r>
          </a:p>
          <a:p>
            <a:pPr marL="342900" indent="-342900">
              <a:lnSpc>
                <a:spcPct val="90000"/>
              </a:lnSpc>
              <a:spcAft>
                <a:spcPts val="900"/>
              </a:spcAft>
              <a:buFont typeface="Arial" panose="020B0604020202020204" pitchFamily="34" charset="0"/>
              <a:buChar char="•"/>
            </a:pPr>
            <a:endParaRPr lang="en-US" sz="2000" spc="-50" dirty="0" smtClean="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r>
              <a:rPr lang="en-US" sz="2000" spc="-50" dirty="0" smtClean="0">
                <a:gradFill>
                  <a:gsLst>
                    <a:gs pos="2917">
                      <a:schemeClr val="tx1"/>
                    </a:gs>
                    <a:gs pos="30000">
                      <a:schemeClr val="tx1"/>
                    </a:gs>
                  </a:gsLst>
                  <a:lin ang="5400000" scaled="0"/>
                </a:gradFill>
              </a:rPr>
              <a:t>Failure of Active is detected immediately</a:t>
            </a:r>
          </a:p>
        </p:txBody>
      </p:sp>
      <p:sp>
        <p:nvSpPr>
          <p:cNvPr id="39" name="TextBox 38"/>
          <p:cNvSpPr txBox="1"/>
          <p:nvPr/>
        </p:nvSpPr>
        <p:spPr>
          <a:xfrm>
            <a:off x="4175919" y="4413044"/>
            <a:ext cx="644728" cy="193899"/>
          </a:xfrm>
          <a:prstGeom prst="rect">
            <a:avLst/>
          </a:prstGeom>
          <a:noFill/>
        </p:spPr>
        <p:txBody>
          <a:bodyPr wrap="none" lIns="0" tIns="0" rIns="0" bIns="0" rtlCol="0">
            <a:spAutoFit/>
          </a:bodyPr>
          <a:lstStyle/>
          <a:p>
            <a:pPr>
              <a:lnSpc>
                <a:spcPct val="90000"/>
              </a:lnSpc>
            </a:pPr>
            <a:r>
              <a:rPr lang="en-US" sz="1400" b="1" spc="-50" dirty="0" smtClean="0">
                <a:solidFill>
                  <a:srgbClr val="FF0000"/>
                </a:solidFill>
              </a:rPr>
              <a:t>Standby</a:t>
            </a:r>
          </a:p>
        </p:txBody>
      </p:sp>
      <p:pic>
        <p:nvPicPr>
          <p:cNvPr id="31" name="Picture 30" descr="dome.png"/>
          <p:cNvPicPr>
            <a:picLocks noChangeAspect="1"/>
          </p:cNvPicPr>
          <p:nvPr/>
        </p:nvPicPr>
        <p:blipFill>
          <a:blip r:embed="rId3" cstate="print">
            <a:duotone>
              <a:prstClr val="black"/>
              <a:schemeClr val="accent1">
                <a:tint val="45000"/>
                <a:satMod val="400000"/>
              </a:schemeClr>
            </a:duotone>
          </a:blip>
          <a:stretch>
            <a:fillRect/>
          </a:stretch>
        </p:blipFill>
        <p:spPr>
          <a:xfrm>
            <a:off x="413821" y="1091368"/>
            <a:ext cx="1463773" cy="824349"/>
          </a:xfrm>
          <a:prstGeom prst="rect">
            <a:avLst/>
          </a:prstGeom>
        </p:spPr>
      </p:pic>
      <p:pic>
        <p:nvPicPr>
          <p:cNvPr id="32" name="Picture 31" descr="dome.png"/>
          <p:cNvPicPr>
            <a:picLocks noChangeAspect="1"/>
          </p:cNvPicPr>
          <p:nvPr/>
        </p:nvPicPr>
        <p:blipFill>
          <a:blip r:embed="rId3" cstate="print">
            <a:duotone>
              <a:prstClr val="black"/>
              <a:schemeClr val="accent1">
                <a:tint val="45000"/>
                <a:satMod val="400000"/>
              </a:schemeClr>
            </a:duotone>
          </a:blip>
          <a:stretch>
            <a:fillRect/>
          </a:stretch>
        </p:blipFill>
        <p:spPr>
          <a:xfrm>
            <a:off x="395897" y="2028042"/>
            <a:ext cx="1481697" cy="834443"/>
          </a:xfrm>
          <a:prstGeom prst="rect">
            <a:avLst/>
          </a:prstGeom>
        </p:spPr>
      </p:pic>
      <p:pic>
        <p:nvPicPr>
          <p:cNvPr id="33" name="Picture 32" descr="dome.png"/>
          <p:cNvPicPr>
            <a:picLocks noChangeAspect="1"/>
          </p:cNvPicPr>
          <p:nvPr/>
        </p:nvPicPr>
        <p:blipFill>
          <a:blip r:embed="rId3" cstate="print">
            <a:duotone>
              <a:prstClr val="black"/>
              <a:schemeClr val="accent5">
                <a:tint val="45000"/>
                <a:satMod val="400000"/>
              </a:schemeClr>
            </a:duotone>
          </a:blip>
          <a:stretch>
            <a:fillRect/>
          </a:stretch>
        </p:blipFill>
        <p:spPr>
          <a:xfrm>
            <a:off x="384066" y="5019761"/>
            <a:ext cx="1445855" cy="814258"/>
          </a:xfrm>
          <a:prstGeom prst="rect">
            <a:avLst/>
          </a:prstGeom>
        </p:spPr>
      </p:pic>
      <p:pic>
        <p:nvPicPr>
          <p:cNvPr id="34" name="Picture 33" descr="dome.png"/>
          <p:cNvPicPr>
            <a:picLocks noChangeAspect="1"/>
          </p:cNvPicPr>
          <p:nvPr/>
        </p:nvPicPr>
        <p:blipFill>
          <a:blip r:embed="rId3" cstate="print">
            <a:duotone>
              <a:prstClr val="black"/>
              <a:schemeClr val="accent5">
                <a:tint val="45000"/>
                <a:satMod val="400000"/>
              </a:schemeClr>
            </a:duotone>
          </a:blip>
          <a:stretch>
            <a:fillRect/>
          </a:stretch>
        </p:blipFill>
        <p:spPr>
          <a:xfrm>
            <a:off x="389923" y="4096295"/>
            <a:ext cx="1445855" cy="814258"/>
          </a:xfrm>
          <a:prstGeom prst="rect">
            <a:avLst/>
          </a:prstGeom>
        </p:spPr>
      </p:pic>
      <p:pic>
        <p:nvPicPr>
          <p:cNvPr id="35" name="Picture 34" descr="dome.png"/>
          <p:cNvPicPr>
            <a:picLocks noChangeAspect="1"/>
          </p:cNvPicPr>
          <p:nvPr/>
        </p:nvPicPr>
        <p:blipFill>
          <a:blip r:embed="rId3" cstate="print">
            <a:duotone>
              <a:prstClr val="black"/>
              <a:srgbClr val="FF0000">
                <a:tint val="45000"/>
                <a:satMod val="400000"/>
              </a:srgbClr>
            </a:duotone>
          </a:blip>
          <a:stretch>
            <a:fillRect/>
          </a:stretch>
        </p:blipFill>
        <p:spPr>
          <a:xfrm>
            <a:off x="389923" y="3051391"/>
            <a:ext cx="1475846" cy="831148"/>
          </a:xfrm>
          <a:prstGeom prst="rect">
            <a:avLst/>
          </a:prstGeom>
        </p:spPr>
      </p:pic>
      <p:sp>
        <p:nvSpPr>
          <p:cNvPr id="36" name="TextBox 35"/>
          <p:cNvSpPr txBox="1"/>
          <p:nvPr/>
        </p:nvSpPr>
        <p:spPr>
          <a:xfrm>
            <a:off x="491490" y="1299151"/>
            <a:ext cx="1314408" cy="574639"/>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1</a:t>
            </a:r>
          </a:p>
        </p:txBody>
      </p:sp>
      <p:sp>
        <p:nvSpPr>
          <p:cNvPr id="37" name="TextBox 36"/>
          <p:cNvSpPr txBox="1"/>
          <p:nvPr/>
        </p:nvSpPr>
        <p:spPr>
          <a:xfrm>
            <a:off x="461618" y="2223874"/>
            <a:ext cx="1415976" cy="574639"/>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2</a:t>
            </a:r>
          </a:p>
        </p:txBody>
      </p:sp>
      <p:sp>
        <p:nvSpPr>
          <p:cNvPr id="40" name="TextBox 39"/>
          <p:cNvSpPr txBox="1"/>
          <p:nvPr/>
        </p:nvSpPr>
        <p:spPr>
          <a:xfrm>
            <a:off x="461618" y="3265147"/>
            <a:ext cx="1368304" cy="432122"/>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Northwind</a:t>
            </a:r>
            <a:endParaRPr lang="en-US" sz="1029" b="1" dirty="0">
              <a:gradFill>
                <a:gsLst>
                  <a:gs pos="2917">
                    <a:schemeClr val="tx1"/>
                  </a:gs>
                  <a:gs pos="30000">
                    <a:schemeClr val="tx1"/>
                  </a:gs>
                </a:gsLst>
                <a:lin ang="5400000" scaled="0"/>
              </a:gradFill>
            </a:endParaRPr>
          </a:p>
        </p:txBody>
      </p:sp>
      <p:sp>
        <p:nvSpPr>
          <p:cNvPr id="41" name="TextBox 40"/>
          <p:cNvSpPr txBox="1"/>
          <p:nvPr/>
        </p:nvSpPr>
        <p:spPr>
          <a:xfrm>
            <a:off x="312370" y="5245467"/>
            <a:ext cx="1553280" cy="574639"/>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Fabrikam</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2</a:t>
            </a:r>
          </a:p>
        </p:txBody>
      </p:sp>
      <p:sp>
        <p:nvSpPr>
          <p:cNvPr id="43" name="TextBox 42"/>
          <p:cNvSpPr txBox="1"/>
          <p:nvPr/>
        </p:nvSpPr>
        <p:spPr>
          <a:xfrm>
            <a:off x="222634" y="4393696"/>
            <a:ext cx="1786407" cy="574639"/>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Fabrikam</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1</a:t>
            </a:r>
          </a:p>
        </p:txBody>
      </p:sp>
      <p:sp>
        <p:nvSpPr>
          <p:cNvPr id="26" name="Oval 25"/>
          <p:cNvSpPr/>
          <p:nvPr/>
        </p:nvSpPr>
        <p:spPr bwMode="auto">
          <a:xfrm>
            <a:off x="4325003" y="2494054"/>
            <a:ext cx="423134" cy="2147525"/>
          </a:xfrm>
          <a:prstGeom prst="ellipse">
            <a:avLst/>
          </a:prstGeom>
          <a:noFill/>
          <a:ln>
            <a:solidFill>
              <a:srgbClr val="FF000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47" name="TextBox 46"/>
          <p:cNvSpPr txBox="1"/>
          <p:nvPr/>
        </p:nvSpPr>
        <p:spPr>
          <a:xfrm>
            <a:off x="2366228" y="5957044"/>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Internet</a:t>
            </a:r>
          </a:p>
        </p:txBody>
      </p:sp>
      <p:sp>
        <p:nvSpPr>
          <p:cNvPr id="48" name="TextBox 47"/>
          <p:cNvSpPr txBox="1"/>
          <p:nvPr/>
        </p:nvSpPr>
        <p:spPr>
          <a:xfrm>
            <a:off x="5036878" y="5963018"/>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Hoster</a:t>
            </a:r>
          </a:p>
        </p:txBody>
      </p:sp>
      <p:pic>
        <p:nvPicPr>
          <p:cNvPr id="49"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4299634" y="2731491"/>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4293558" y="3538394"/>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Explosion 2 29"/>
          <p:cNvSpPr/>
          <p:nvPr/>
        </p:nvSpPr>
        <p:spPr bwMode="auto">
          <a:xfrm>
            <a:off x="4125429" y="2701653"/>
            <a:ext cx="838200" cy="831851"/>
          </a:xfrm>
          <a:prstGeom prst="irregularSeal2">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184732665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9"/>
          <p:cNvSpPr>
            <a:spLocks/>
          </p:cNvSpPr>
          <p:nvPr/>
        </p:nvSpPr>
        <p:spPr bwMode="auto">
          <a:xfrm>
            <a:off x="2031368" y="1134501"/>
            <a:ext cx="1958469" cy="5054372"/>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4">
              <a:alpha val="25000"/>
            </a:schemeClr>
          </a:solidFill>
          <a:ln>
            <a:noFill/>
          </a:ln>
        </p:spPr>
        <p:txBody>
          <a:bodyPr vert="horz" wrap="square" lIns="89619" tIns="44810" rIns="89619" bIns="44810" numCol="1" anchor="t" anchorCtr="0" compatLnSpc="1">
            <a:prstTxWarp prst="textNoShape">
              <a:avLst/>
            </a:prstTxWarp>
          </a:bodyPr>
          <a:lstStyle/>
          <a:p>
            <a:endParaRPr lang="en-US" sz="1764"/>
          </a:p>
        </p:txBody>
      </p:sp>
      <p:pic>
        <p:nvPicPr>
          <p:cNvPr id="46" name="Picture 45" descr="dome.png"/>
          <p:cNvPicPr>
            <a:picLocks noChangeAspect="1"/>
          </p:cNvPicPr>
          <p:nvPr/>
        </p:nvPicPr>
        <p:blipFill>
          <a:blip r:embed="rId3" cstate="print">
            <a:duotone>
              <a:prstClr val="black"/>
              <a:schemeClr val="accent3">
                <a:tint val="45000"/>
                <a:satMod val="400000"/>
              </a:schemeClr>
            </a:duotone>
          </a:blip>
          <a:stretch>
            <a:fillRect/>
          </a:stretch>
        </p:blipFill>
        <p:spPr>
          <a:xfrm rot="5400000">
            <a:off x="3297931" y="2331222"/>
            <a:ext cx="5127863" cy="27602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519112" y="228600"/>
            <a:ext cx="11149013" cy="747897"/>
          </a:xfrm>
        </p:spPr>
        <p:txBody>
          <a:bodyPr/>
          <a:lstStyle/>
          <a:p>
            <a:r>
              <a:rPr lang="en-US" dirty="0" smtClean="0"/>
              <a:t>Guest Clustering for High Availability</a:t>
            </a:r>
            <a:endParaRPr lang="en-US" dirty="0"/>
          </a:p>
        </p:txBody>
      </p:sp>
      <p:sp>
        <p:nvSpPr>
          <p:cNvPr id="17" name="Cloud 16"/>
          <p:cNvSpPr/>
          <p:nvPr/>
        </p:nvSpPr>
        <p:spPr bwMode="auto">
          <a:xfrm>
            <a:off x="4861719" y="1654771"/>
            <a:ext cx="2018229" cy="1005608"/>
          </a:xfrm>
          <a:prstGeom prst="clou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smtClean="0">
                <a:solidFill>
                  <a:schemeClr val="tx1"/>
                </a:solidFill>
              </a:rPr>
              <a:t>Contoso</a:t>
            </a:r>
          </a:p>
          <a:p>
            <a:pPr algn="ctr" defTabSz="914099" fontAlgn="base">
              <a:lnSpc>
                <a:spcPct val="90000"/>
              </a:lnSpc>
              <a:spcBef>
                <a:spcPct val="0"/>
              </a:spcBef>
              <a:spcAft>
                <a:spcPct val="0"/>
              </a:spcAft>
            </a:pPr>
            <a:r>
              <a:rPr lang="en-US" sz="1200" spc="-50" dirty="0" smtClean="0">
                <a:solidFill>
                  <a:schemeClr val="tx1"/>
                </a:solidFill>
              </a:rPr>
              <a:t>VM Network</a:t>
            </a:r>
          </a:p>
        </p:txBody>
      </p:sp>
      <p:sp>
        <p:nvSpPr>
          <p:cNvPr id="18" name="Cloud 17"/>
          <p:cNvSpPr/>
          <p:nvPr/>
        </p:nvSpPr>
        <p:spPr bwMode="auto">
          <a:xfrm>
            <a:off x="4861719" y="3178771"/>
            <a:ext cx="2018229" cy="1005608"/>
          </a:xfrm>
          <a:prstGeom prst="cloud">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err="1" smtClean="0">
                <a:solidFill>
                  <a:schemeClr val="tx1"/>
                </a:solidFill>
              </a:rPr>
              <a:t>Northwind</a:t>
            </a:r>
            <a:endParaRPr lang="en-US" sz="1200" spc="-50" dirty="0">
              <a:solidFill>
                <a:schemeClr val="tx1"/>
              </a:solidFill>
            </a:endParaRPr>
          </a:p>
          <a:p>
            <a:pPr algn="ctr" defTabSz="914099" fontAlgn="base">
              <a:lnSpc>
                <a:spcPct val="90000"/>
              </a:lnSpc>
              <a:spcBef>
                <a:spcPct val="0"/>
              </a:spcBef>
              <a:spcAft>
                <a:spcPct val="0"/>
              </a:spcAft>
            </a:pPr>
            <a:r>
              <a:rPr lang="en-US" sz="1200" spc="-50" dirty="0" smtClean="0">
                <a:solidFill>
                  <a:schemeClr val="tx1"/>
                </a:solidFill>
              </a:rPr>
              <a:t>VM Network</a:t>
            </a:r>
          </a:p>
        </p:txBody>
      </p:sp>
      <p:sp>
        <p:nvSpPr>
          <p:cNvPr id="19" name="Cloud 18"/>
          <p:cNvSpPr/>
          <p:nvPr/>
        </p:nvSpPr>
        <p:spPr bwMode="auto">
          <a:xfrm>
            <a:off x="4900890" y="4474171"/>
            <a:ext cx="2018229" cy="1005608"/>
          </a:xfrm>
          <a:prstGeom prst="cloud">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err="1" smtClean="0">
                <a:solidFill>
                  <a:schemeClr val="tx1"/>
                </a:solidFill>
              </a:rPr>
              <a:t>Fabrikam</a:t>
            </a:r>
            <a:endParaRPr lang="en-US" sz="1200" spc="-50" dirty="0" smtClean="0">
              <a:solidFill>
                <a:schemeClr val="tx1"/>
              </a:solidFill>
            </a:endParaRPr>
          </a:p>
          <a:p>
            <a:pPr algn="ctr" defTabSz="914099" fontAlgn="base">
              <a:lnSpc>
                <a:spcPct val="90000"/>
              </a:lnSpc>
              <a:spcBef>
                <a:spcPct val="0"/>
              </a:spcBef>
              <a:spcAft>
                <a:spcPct val="0"/>
              </a:spcAft>
            </a:pPr>
            <a:r>
              <a:rPr lang="en-US" sz="1200" spc="-50" dirty="0" smtClean="0">
                <a:solidFill>
                  <a:schemeClr val="tx1"/>
                </a:solidFill>
              </a:rPr>
              <a:t>VM Network</a:t>
            </a:r>
          </a:p>
        </p:txBody>
      </p:sp>
      <p:pic>
        <p:nvPicPr>
          <p:cNvPr id="27" name="Picture 26"/>
          <p:cNvPicPr>
            <a:picLocks noChangeAspect="1"/>
          </p:cNvPicPr>
          <p:nvPr/>
        </p:nvPicPr>
        <p:blipFill>
          <a:blip r:embed="rId4"/>
          <a:stretch>
            <a:fillRect/>
          </a:stretch>
        </p:blipFill>
        <p:spPr>
          <a:xfrm>
            <a:off x="6194148" y="2203179"/>
            <a:ext cx="572571" cy="492190"/>
          </a:xfrm>
          <a:prstGeom prst="rect">
            <a:avLst/>
          </a:prstGeom>
        </p:spPr>
      </p:pic>
      <p:pic>
        <p:nvPicPr>
          <p:cNvPr id="28" name="Picture 27"/>
          <p:cNvPicPr>
            <a:picLocks noChangeAspect="1"/>
          </p:cNvPicPr>
          <p:nvPr/>
        </p:nvPicPr>
        <p:blipFill>
          <a:blip r:embed="rId4"/>
          <a:stretch>
            <a:fillRect/>
          </a:stretch>
        </p:blipFill>
        <p:spPr>
          <a:xfrm>
            <a:off x="594519" y="2584179"/>
            <a:ext cx="572571" cy="492190"/>
          </a:xfrm>
          <a:prstGeom prst="rect">
            <a:avLst/>
          </a:prstGeom>
        </p:spPr>
      </p:pic>
      <p:sp>
        <p:nvSpPr>
          <p:cNvPr id="31" name="TextBox 30"/>
          <p:cNvSpPr txBox="1"/>
          <p:nvPr/>
        </p:nvSpPr>
        <p:spPr>
          <a:xfrm>
            <a:off x="4295128" y="4371480"/>
            <a:ext cx="490391" cy="193899"/>
          </a:xfrm>
          <a:prstGeom prst="rect">
            <a:avLst/>
          </a:prstGeom>
          <a:noFill/>
        </p:spPr>
        <p:txBody>
          <a:bodyPr wrap="none" lIns="0" tIns="0" rIns="0" bIns="0" rtlCol="0">
            <a:spAutoFit/>
          </a:bodyPr>
          <a:lstStyle/>
          <a:p>
            <a:pPr>
              <a:lnSpc>
                <a:spcPct val="90000"/>
              </a:lnSpc>
            </a:pPr>
            <a:r>
              <a:rPr lang="en-US" sz="1400" b="1" spc="-50" dirty="0" smtClean="0">
                <a:solidFill>
                  <a:srgbClr val="FF0000"/>
                </a:solidFill>
              </a:rPr>
              <a:t>Active</a:t>
            </a:r>
          </a:p>
        </p:txBody>
      </p:sp>
      <p:sp>
        <p:nvSpPr>
          <p:cNvPr id="32" name="Can 31"/>
          <p:cNvSpPr/>
          <p:nvPr/>
        </p:nvSpPr>
        <p:spPr bwMode="auto">
          <a:xfrm rot="7816718">
            <a:off x="2807790" y="1346009"/>
            <a:ext cx="301626" cy="3345040"/>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33" name="Can 32"/>
          <p:cNvSpPr/>
          <p:nvPr/>
        </p:nvSpPr>
        <p:spPr bwMode="auto">
          <a:xfrm rot="6960627">
            <a:off x="2749913" y="1995785"/>
            <a:ext cx="301626" cy="2949767"/>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34" name="Can 33"/>
          <p:cNvSpPr/>
          <p:nvPr/>
        </p:nvSpPr>
        <p:spPr bwMode="auto">
          <a:xfrm rot="6258641">
            <a:off x="2755362" y="2536590"/>
            <a:ext cx="301626" cy="2714018"/>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35" name="Can 34"/>
          <p:cNvSpPr/>
          <p:nvPr/>
        </p:nvSpPr>
        <p:spPr bwMode="auto">
          <a:xfrm rot="5202421">
            <a:off x="2804243" y="3077950"/>
            <a:ext cx="301626" cy="2528489"/>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36" name="Can 35"/>
          <p:cNvSpPr/>
          <p:nvPr/>
        </p:nvSpPr>
        <p:spPr bwMode="auto">
          <a:xfrm rot="4069628">
            <a:off x="2846359" y="3351864"/>
            <a:ext cx="301626" cy="2776320"/>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38" name="TextBox 37"/>
          <p:cNvSpPr txBox="1"/>
          <p:nvPr/>
        </p:nvSpPr>
        <p:spPr>
          <a:xfrm>
            <a:off x="7376319" y="1645526"/>
            <a:ext cx="4648200" cy="2908489"/>
          </a:xfrm>
          <a:prstGeom prst="rect">
            <a:avLst/>
          </a:prstGeom>
          <a:noFill/>
        </p:spPr>
        <p:txBody>
          <a:bodyPr wrap="square" lIns="0" tIns="0" rIns="0" bIns="0" rtlCol="0">
            <a:spAutoFit/>
          </a:bodyPr>
          <a:lstStyle/>
          <a:p>
            <a:pPr marL="342900" indent="-342900">
              <a:lnSpc>
                <a:spcPct val="90000"/>
              </a:lnSpc>
              <a:spcAft>
                <a:spcPts val="900"/>
              </a:spcAft>
              <a:buFont typeface="Arial" panose="020B0604020202020204" pitchFamily="34" charset="0"/>
              <a:buChar char="•"/>
            </a:pPr>
            <a:r>
              <a:rPr lang="en-US" sz="2000" spc="-50" dirty="0">
                <a:gradFill>
                  <a:gsLst>
                    <a:gs pos="2917">
                      <a:schemeClr val="tx1"/>
                    </a:gs>
                    <a:gs pos="30000">
                      <a:schemeClr val="tx1"/>
                    </a:gs>
                  </a:gsLst>
                  <a:lin ang="5400000" scaled="0"/>
                </a:gradFill>
              </a:rPr>
              <a:t>1:1 redundant VMs with </a:t>
            </a:r>
            <a:r>
              <a:rPr lang="en-US" sz="2000" spc="-50" dirty="0" smtClean="0">
                <a:gradFill>
                  <a:gsLst>
                    <a:gs pos="2917">
                      <a:schemeClr val="tx1"/>
                    </a:gs>
                    <a:gs pos="30000">
                      <a:schemeClr val="tx1"/>
                    </a:gs>
                  </a:gsLst>
                  <a:lin ang="5400000" scaled="0"/>
                </a:gradFill>
              </a:rPr>
              <a:t>guest </a:t>
            </a:r>
            <a:r>
              <a:rPr lang="en-US" sz="2000" spc="-50" dirty="0">
                <a:gradFill>
                  <a:gsLst>
                    <a:gs pos="2917">
                      <a:schemeClr val="tx1"/>
                    </a:gs>
                    <a:gs pos="30000">
                      <a:schemeClr val="tx1"/>
                    </a:gs>
                  </a:gsLst>
                  <a:lin ang="5400000" scaled="0"/>
                </a:gradFill>
              </a:rPr>
              <a:t>c</a:t>
            </a:r>
            <a:r>
              <a:rPr lang="en-US" sz="2000" spc="-50" dirty="0" smtClean="0">
                <a:gradFill>
                  <a:gsLst>
                    <a:gs pos="2917">
                      <a:schemeClr val="tx1"/>
                    </a:gs>
                    <a:gs pos="30000">
                      <a:schemeClr val="tx1"/>
                    </a:gs>
                  </a:gsLst>
                  <a:lin ang="5400000" scaled="0"/>
                </a:gradFill>
              </a:rPr>
              <a:t>lustering</a:t>
            </a:r>
            <a:endParaRPr lang="en-US" sz="2000" spc="-50" dirty="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endParaRPr lang="en-US" sz="2000" spc="-50" dirty="0" smtClean="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r>
              <a:rPr lang="en-US" sz="2000" spc="-50" dirty="0" smtClean="0">
                <a:gradFill>
                  <a:gsLst>
                    <a:gs pos="2917">
                      <a:schemeClr val="tx1"/>
                    </a:gs>
                    <a:gs pos="30000">
                      <a:schemeClr val="tx1"/>
                    </a:gs>
                  </a:gsLst>
                  <a:lin ang="5400000" scaled="0"/>
                </a:gradFill>
              </a:rPr>
              <a:t>Redundant </a:t>
            </a:r>
            <a:r>
              <a:rPr lang="en-US" sz="2000" spc="-50" dirty="0">
                <a:gradFill>
                  <a:gsLst>
                    <a:gs pos="2917">
                      <a:schemeClr val="tx1"/>
                    </a:gs>
                    <a:gs pos="30000">
                      <a:schemeClr val="tx1"/>
                    </a:gs>
                  </a:gsLst>
                  <a:lin ang="5400000" scaled="0"/>
                </a:gradFill>
              </a:rPr>
              <a:t>VM is in hot standby</a:t>
            </a:r>
          </a:p>
          <a:p>
            <a:pPr marL="342900" indent="-342900">
              <a:lnSpc>
                <a:spcPct val="90000"/>
              </a:lnSpc>
              <a:spcAft>
                <a:spcPts val="900"/>
              </a:spcAft>
              <a:buFont typeface="Arial" panose="020B0604020202020204" pitchFamily="34" charset="0"/>
              <a:buChar char="•"/>
            </a:pPr>
            <a:endParaRPr lang="en-US" sz="2000" spc="-50" dirty="0" smtClean="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r>
              <a:rPr lang="en-US" sz="2000" spc="-50" dirty="0" smtClean="0">
                <a:gradFill>
                  <a:gsLst>
                    <a:gs pos="2917">
                      <a:schemeClr val="tx1"/>
                    </a:gs>
                    <a:gs pos="30000">
                      <a:schemeClr val="tx1"/>
                    </a:gs>
                  </a:gsLst>
                  <a:lin ang="5400000" scaled="0"/>
                </a:gradFill>
              </a:rPr>
              <a:t>Failure of Active is detected immediately</a:t>
            </a:r>
          </a:p>
          <a:p>
            <a:pPr marL="342900" indent="-342900">
              <a:lnSpc>
                <a:spcPct val="90000"/>
              </a:lnSpc>
              <a:spcAft>
                <a:spcPts val="900"/>
              </a:spcAft>
              <a:buFont typeface="Arial" panose="020B0604020202020204" pitchFamily="34" charset="0"/>
              <a:buChar char="•"/>
            </a:pPr>
            <a:endParaRPr lang="en-US" sz="2000" spc="-50" dirty="0" smtClean="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r>
              <a:rPr lang="en-US" sz="2000" spc="-50" dirty="0" smtClean="0">
                <a:gradFill>
                  <a:gsLst>
                    <a:gs pos="2917">
                      <a:schemeClr val="tx1"/>
                    </a:gs>
                    <a:gs pos="30000">
                      <a:schemeClr val="tx1"/>
                    </a:gs>
                  </a:gsLst>
                  <a:lin ang="5400000" scaled="0"/>
                </a:gradFill>
              </a:rPr>
              <a:t>Remote </a:t>
            </a:r>
            <a:r>
              <a:rPr lang="en-US" sz="2000" spc="-50" dirty="0">
                <a:gradFill>
                  <a:gsLst>
                    <a:gs pos="2917">
                      <a:schemeClr val="tx1"/>
                    </a:gs>
                    <a:gs pos="30000">
                      <a:schemeClr val="tx1"/>
                    </a:gs>
                  </a:gsLst>
                  <a:lin ang="5400000" scaled="0"/>
                </a:gradFill>
              </a:rPr>
              <a:t>S2S </a:t>
            </a:r>
            <a:r>
              <a:rPr lang="en-US" sz="2000" spc="-50" dirty="0" smtClean="0">
                <a:gradFill>
                  <a:gsLst>
                    <a:gs pos="2917">
                      <a:schemeClr val="tx1"/>
                    </a:gs>
                    <a:gs pos="30000">
                      <a:schemeClr val="tx1"/>
                    </a:gs>
                  </a:gsLst>
                  <a:lin ang="5400000" scaled="0"/>
                </a:gradFill>
              </a:rPr>
              <a:t>disconnects and reconnects on new Active</a:t>
            </a:r>
            <a:endParaRPr lang="en-US" sz="2000" spc="-50" dirty="0">
              <a:gradFill>
                <a:gsLst>
                  <a:gs pos="2917">
                    <a:schemeClr val="tx1"/>
                  </a:gs>
                  <a:gs pos="30000">
                    <a:schemeClr val="tx1"/>
                  </a:gs>
                </a:gsLst>
                <a:lin ang="5400000" scaled="0"/>
              </a:gradFill>
            </a:endParaRPr>
          </a:p>
        </p:txBody>
      </p:sp>
      <p:pic>
        <p:nvPicPr>
          <p:cNvPr id="29" name="Picture 28" descr="dome.png"/>
          <p:cNvPicPr>
            <a:picLocks noChangeAspect="1"/>
          </p:cNvPicPr>
          <p:nvPr/>
        </p:nvPicPr>
        <p:blipFill>
          <a:blip r:embed="rId3" cstate="print">
            <a:duotone>
              <a:prstClr val="black"/>
              <a:schemeClr val="accent1">
                <a:tint val="45000"/>
                <a:satMod val="400000"/>
              </a:schemeClr>
            </a:duotone>
          </a:blip>
          <a:stretch>
            <a:fillRect/>
          </a:stretch>
        </p:blipFill>
        <p:spPr>
          <a:xfrm>
            <a:off x="413821" y="1091368"/>
            <a:ext cx="1463773" cy="824349"/>
          </a:xfrm>
          <a:prstGeom prst="rect">
            <a:avLst/>
          </a:prstGeom>
        </p:spPr>
      </p:pic>
      <p:pic>
        <p:nvPicPr>
          <p:cNvPr id="37" name="Picture 36" descr="dome.png"/>
          <p:cNvPicPr>
            <a:picLocks noChangeAspect="1"/>
          </p:cNvPicPr>
          <p:nvPr/>
        </p:nvPicPr>
        <p:blipFill>
          <a:blip r:embed="rId3" cstate="print">
            <a:duotone>
              <a:prstClr val="black"/>
              <a:schemeClr val="accent1">
                <a:tint val="45000"/>
                <a:satMod val="400000"/>
              </a:schemeClr>
            </a:duotone>
          </a:blip>
          <a:stretch>
            <a:fillRect/>
          </a:stretch>
        </p:blipFill>
        <p:spPr>
          <a:xfrm>
            <a:off x="395897" y="2028042"/>
            <a:ext cx="1481697" cy="834443"/>
          </a:xfrm>
          <a:prstGeom prst="rect">
            <a:avLst/>
          </a:prstGeom>
        </p:spPr>
      </p:pic>
      <p:pic>
        <p:nvPicPr>
          <p:cNvPr id="39" name="Picture 38" descr="dome.png"/>
          <p:cNvPicPr>
            <a:picLocks noChangeAspect="1"/>
          </p:cNvPicPr>
          <p:nvPr/>
        </p:nvPicPr>
        <p:blipFill>
          <a:blip r:embed="rId3" cstate="print">
            <a:duotone>
              <a:prstClr val="black"/>
              <a:schemeClr val="accent5">
                <a:tint val="45000"/>
                <a:satMod val="400000"/>
              </a:schemeClr>
            </a:duotone>
          </a:blip>
          <a:stretch>
            <a:fillRect/>
          </a:stretch>
        </p:blipFill>
        <p:spPr>
          <a:xfrm>
            <a:off x="384066" y="5019761"/>
            <a:ext cx="1445855" cy="814258"/>
          </a:xfrm>
          <a:prstGeom prst="rect">
            <a:avLst/>
          </a:prstGeom>
        </p:spPr>
      </p:pic>
      <p:pic>
        <p:nvPicPr>
          <p:cNvPr id="40" name="Picture 39" descr="dome.png"/>
          <p:cNvPicPr>
            <a:picLocks noChangeAspect="1"/>
          </p:cNvPicPr>
          <p:nvPr/>
        </p:nvPicPr>
        <p:blipFill>
          <a:blip r:embed="rId3" cstate="print">
            <a:duotone>
              <a:prstClr val="black"/>
              <a:schemeClr val="accent5">
                <a:tint val="45000"/>
                <a:satMod val="400000"/>
              </a:schemeClr>
            </a:duotone>
          </a:blip>
          <a:stretch>
            <a:fillRect/>
          </a:stretch>
        </p:blipFill>
        <p:spPr>
          <a:xfrm>
            <a:off x="389923" y="4096295"/>
            <a:ext cx="1445855" cy="814258"/>
          </a:xfrm>
          <a:prstGeom prst="rect">
            <a:avLst/>
          </a:prstGeom>
        </p:spPr>
      </p:pic>
      <p:pic>
        <p:nvPicPr>
          <p:cNvPr id="41" name="Picture 40" descr="dome.png"/>
          <p:cNvPicPr>
            <a:picLocks noChangeAspect="1"/>
          </p:cNvPicPr>
          <p:nvPr/>
        </p:nvPicPr>
        <p:blipFill>
          <a:blip r:embed="rId3" cstate="print">
            <a:duotone>
              <a:prstClr val="black"/>
              <a:srgbClr val="FF0000">
                <a:tint val="45000"/>
                <a:satMod val="400000"/>
              </a:srgbClr>
            </a:duotone>
          </a:blip>
          <a:stretch>
            <a:fillRect/>
          </a:stretch>
        </p:blipFill>
        <p:spPr>
          <a:xfrm>
            <a:off x="389923" y="3051391"/>
            <a:ext cx="1475846" cy="831148"/>
          </a:xfrm>
          <a:prstGeom prst="rect">
            <a:avLst/>
          </a:prstGeom>
        </p:spPr>
      </p:pic>
      <p:sp>
        <p:nvSpPr>
          <p:cNvPr id="42" name="TextBox 41"/>
          <p:cNvSpPr txBox="1"/>
          <p:nvPr/>
        </p:nvSpPr>
        <p:spPr>
          <a:xfrm>
            <a:off x="491490" y="1299151"/>
            <a:ext cx="1314408" cy="574639"/>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1</a:t>
            </a:r>
          </a:p>
        </p:txBody>
      </p:sp>
      <p:sp>
        <p:nvSpPr>
          <p:cNvPr id="43" name="TextBox 42"/>
          <p:cNvSpPr txBox="1"/>
          <p:nvPr/>
        </p:nvSpPr>
        <p:spPr>
          <a:xfrm>
            <a:off x="461618" y="2223874"/>
            <a:ext cx="1415976" cy="574639"/>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2</a:t>
            </a:r>
          </a:p>
        </p:txBody>
      </p:sp>
      <p:sp>
        <p:nvSpPr>
          <p:cNvPr id="44" name="TextBox 43"/>
          <p:cNvSpPr txBox="1"/>
          <p:nvPr/>
        </p:nvSpPr>
        <p:spPr>
          <a:xfrm>
            <a:off x="461618" y="3265147"/>
            <a:ext cx="1368304" cy="432122"/>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Northwind</a:t>
            </a:r>
            <a:endParaRPr lang="en-US" sz="1029" b="1" dirty="0">
              <a:gradFill>
                <a:gsLst>
                  <a:gs pos="2917">
                    <a:schemeClr val="tx1"/>
                  </a:gs>
                  <a:gs pos="30000">
                    <a:schemeClr val="tx1"/>
                  </a:gs>
                </a:gsLst>
                <a:lin ang="5400000" scaled="0"/>
              </a:gradFill>
            </a:endParaRPr>
          </a:p>
        </p:txBody>
      </p:sp>
      <p:sp>
        <p:nvSpPr>
          <p:cNvPr id="45" name="TextBox 44"/>
          <p:cNvSpPr txBox="1"/>
          <p:nvPr/>
        </p:nvSpPr>
        <p:spPr>
          <a:xfrm>
            <a:off x="312370" y="5245467"/>
            <a:ext cx="1553280" cy="574639"/>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Fabrikam</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2</a:t>
            </a:r>
          </a:p>
        </p:txBody>
      </p:sp>
      <p:sp>
        <p:nvSpPr>
          <p:cNvPr id="48" name="TextBox 47"/>
          <p:cNvSpPr txBox="1"/>
          <p:nvPr/>
        </p:nvSpPr>
        <p:spPr>
          <a:xfrm>
            <a:off x="222634" y="4393696"/>
            <a:ext cx="1786407" cy="574639"/>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Fabrikam</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1</a:t>
            </a:r>
          </a:p>
        </p:txBody>
      </p:sp>
      <p:sp>
        <p:nvSpPr>
          <p:cNvPr id="26" name="Oval 25"/>
          <p:cNvSpPr/>
          <p:nvPr/>
        </p:nvSpPr>
        <p:spPr bwMode="auto">
          <a:xfrm>
            <a:off x="4325003" y="2494054"/>
            <a:ext cx="423134" cy="2147525"/>
          </a:xfrm>
          <a:prstGeom prst="ellipse">
            <a:avLst/>
          </a:prstGeom>
          <a:noFill/>
          <a:ln>
            <a:solidFill>
              <a:srgbClr val="FF000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52" name="TextBox 51"/>
          <p:cNvSpPr txBox="1"/>
          <p:nvPr/>
        </p:nvSpPr>
        <p:spPr>
          <a:xfrm>
            <a:off x="2366228" y="5957044"/>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Internet</a:t>
            </a:r>
          </a:p>
        </p:txBody>
      </p:sp>
      <p:sp>
        <p:nvSpPr>
          <p:cNvPr id="53" name="TextBox 52"/>
          <p:cNvSpPr txBox="1"/>
          <p:nvPr/>
        </p:nvSpPr>
        <p:spPr>
          <a:xfrm>
            <a:off x="5036878" y="5963018"/>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Hoster</a:t>
            </a:r>
          </a:p>
        </p:txBody>
      </p:sp>
      <p:pic>
        <p:nvPicPr>
          <p:cNvPr id="54"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4299634" y="2731491"/>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4293558" y="3538394"/>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Explosion 2 55"/>
          <p:cNvSpPr/>
          <p:nvPr/>
        </p:nvSpPr>
        <p:spPr bwMode="auto">
          <a:xfrm>
            <a:off x="4125429" y="2701653"/>
            <a:ext cx="838200" cy="831851"/>
          </a:xfrm>
          <a:prstGeom prst="irregularSeal2">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271135122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9"/>
          <p:cNvSpPr>
            <a:spLocks/>
          </p:cNvSpPr>
          <p:nvPr/>
        </p:nvSpPr>
        <p:spPr bwMode="auto">
          <a:xfrm>
            <a:off x="2031368" y="1134501"/>
            <a:ext cx="1958469" cy="5054372"/>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4">
              <a:alpha val="25000"/>
            </a:schemeClr>
          </a:solidFill>
          <a:ln>
            <a:noFill/>
          </a:ln>
        </p:spPr>
        <p:txBody>
          <a:bodyPr vert="horz" wrap="square" lIns="89619" tIns="44810" rIns="89619" bIns="44810" numCol="1" anchor="t" anchorCtr="0" compatLnSpc="1">
            <a:prstTxWarp prst="textNoShape">
              <a:avLst/>
            </a:prstTxWarp>
          </a:bodyPr>
          <a:lstStyle/>
          <a:p>
            <a:endParaRPr lang="en-US" sz="1764"/>
          </a:p>
        </p:txBody>
      </p:sp>
      <p:pic>
        <p:nvPicPr>
          <p:cNvPr id="48" name="Picture 47" descr="dome.png"/>
          <p:cNvPicPr>
            <a:picLocks noChangeAspect="1"/>
          </p:cNvPicPr>
          <p:nvPr/>
        </p:nvPicPr>
        <p:blipFill>
          <a:blip r:embed="rId3" cstate="print">
            <a:duotone>
              <a:prstClr val="black"/>
              <a:schemeClr val="accent3">
                <a:tint val="45000"/>
                <a:satMod val="400000"/>
              </a:schemeClr>
            </a:duotone>
          </a:blip>
          <a:stretch>
            <a:fillRect/>
          </a:stretch>
        </p:blipFill>
        <p:spPr>
          <a:xfrm rot="5400000">
            <a:off x="3297931" y="2331222"/>
            <a:ext cx="5127863" cy="27602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519112" y="228600"/>
            <a:ext cx="11149013" cy="747897"/>
          </a:xfrm>
        </p:spPr>
        <p:txBody>
          <a:bodyPr/>
          <a:lstStyle/>
          <a:p>
            <a:r>
              <a:rPr lang="en-US" dirty="0" smtClean="0"/>
              <a:t>Guest Clustering for High Availability</a:t>
            </a:r>
            <a:endParaRPr lang="en-US" dirty="0"/>
          </a:p>
        </p:txBody>
      </p:sp>
      <p:sp>
        <p:nvSpPr>
          <p:cNvPr id="17" name="Cloud 16"/>
          <p:cNvSpPr/>
          <p:nvPr/>
        </p:nvSpPr>
        <p:spPr bwMode="auto">
          <a:xfrm>
            <a:off x="4861719" y="1654771"/>
            <a:ext cx="2018229" cy="1005608"/>
          </a:xfrm>
          <a:prstGeom prst="clou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smtClean="0">
                <a:solidFill>
                  <a:schemeClr val="tx1"/>
                </a:solidFill>
              </a:rPr>
              <a:t>Contoso </a:t>
            </a:r>
          </a:p>
          <a:p>
            <a:pPr algn="ctr" defTabSz="914099" fontAlgn="base">
              <a:lnSpc>
                <a:spcPct val="90000"/>
              </a:lnSpc>
              <a:spcBef>
                <a:spcPct val="0"/>
              </a:spcBef>
              <a:spcAft>
                <a:spcPct val="0"/>
              </a:spcAft>
            </a:pPr>
            <a:r>
              <a:rPr lang="en-US" sz="1200" spc="-50" dirty="0" smtClean="0">
                <a:solidFill>
                  <a:schemeClr val="tx1"/>
                </a:solidFill>
              </a:rPr>
              <a:t>VM Network</a:t>
            </a:r>
          </a:p>
        </p:txBody>
      </p:sp>
      <p:sp>
        <p:nvSpPr>
          <p:cNvPr id="18" name="Cloud 17"/>
          <p:cNvSpPr/>
          <p:nvPr/>
        </p:nvSpPr>
        <p:spPr bwMode="auto">
          <a:xfrm>
            <a:off x="4861719" y="3178771"/>
            <a:ext cx="2018229" cy="1005608"/>
          </a:xfrm>
          <a:prstGeom prst="cloud">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err="1" smtClean="0">
                <a:solidFill>
                  <a:schemeClr val="tx1"/>
                </a:solidFill>
              </a:rPr>
              <a:t>Northwind</a:t>
            </a:r>
            <a:endParaRPr lang="en-US" sz="1200" spc="-50" dirty="0">
              <a:solidFill>
                <a:schemeClr val="tx1"/>
              </a:solidFill>
            </a:endParaRPr>
          </a:p>
          <a:p>
            <a:pPr algn="ctr" defTabSz="914099" fontAlgn="base">
              <a:lnSpc>
                <a:spcPct val="90000"/>
              </a:lnSpc>
              <a:spcBef>
                <a:spcPct val="0"/>
              </a:spcBef>
              <a:spcAft>
                <a:spcPct val="0"/>
              </a:spcAft>
            </a:pPr>
            <a:r>
              <a:rPr lang="en-US" sz="1200" spc="-50" dirty="0" smtClean="0">
                <a:solidFill>
                  <a:schemeClr val="tx1"/>
                </a:solidFill>
              </a:rPr>
              <a:t>VM Network</a:t>
            </a:r>
          </a:p>
        </p:txBody>
      </p:sp>
      <p:sp>
        <p:nvSpPr>
          <p:cNvPr id="19" name="Cloud 18"/>
          <p:cNvSpPr/>
          <p:nvPr/>
        </p:nvSpPr>
        <p:spPr bwMode="auto">
          <a:xfrm>
            <a:off x="4900890" y="4474171"/>
            <a:ext cx="2018229" cy="1005608"/>
          </a:xfrm>
          <a:prstGeom prst="cloud">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err="1" smtClean="0">
                <a:solidFill>
                  <a:schemeClr val="tx1"/>
                </a:solidFill>
              </a:rPr>
              <a:t>Fabrikam</a:t>
            </a:r>
            <a:r>
              <a:rPr lang="en-US" sz="1200" spc="-50" dirty="0" smtClean="0">
                <a:solidFill>
                  <a:schemeClr val="tx1"/>
                </a:solidFill>
              </a:rPr>
              <a:t> </a:t>
            </a:r>
          </a:p>
          <a:p>
            <a:pPr algn="ctr" defTabSz="914099" fontAlgn="base">
              <a:lnSpc>
                <a:spcPct val="90000"/>
              </a:lnSpc>
              <a:spcBef>
                <a:spcPct val="0"/>
              </a:spcBef>
              <a:spcAft>
                <a:spcPct val="0"/>
              </a:spcAft>
            </a:pPr>
            <a:r>
              <a:rPr lang="en-US" sz="1200" spc="-50" dirty="0" smtClean="0">
                <a:solidFill>
                  <a:schemeClr val="tx1"/>
                </a:solidFill>
              </a:rPr>
              <a:t>VM Network</a:t>
            </a:r>
          </a:p>
        </p:txBody>
      </p:sp>
      <p:pic>
        <p:nvPicPr>
          <p:cNvPr id="27" name="Picture 26"/>
          <p:cNvPicPr>
            <a:picLocks noChangeAspect="1"/>
          </p:cNvPicPr>
          <p:nvPr/>
        </p:nvPicPr>
        <p:blipFill>
          <a:blip r:embed="rId4"/>
          <a:stretch>
            <a:fillRect/>
          </a:stretch>
        </p:blipFill>
        <p:spPr>
          <a:xfrm>
            <a:off x="6194148" y="2203179"/>
            <a:ext cx="572571" cy="492190"/>
          </a:xfrm>
          <a:prstGeom prst="rect">
            <a:avLst/>
          </a:prstGeom>
        </p:spPr>
      </p:pic>
      <p:pic>
        <p:nvPicPr>
          <p:cNvPr id="28" name="Picture 27"/>
          <p:cNvPicPr>
            <a:picLocks noChangeAspect="1"/>
          </p:cNvPicPr>
          <p:nvPr/>
        </p:nvPicPr>
        <p:blipFill>
          <a:blip r:embed="rId4"/>
          <a:stretch>
            <a:fillRect/>
          </a:stretch>
        </p:blipFill>
        <p:spPr>
          <a:xfrm>
            <a:off x="594519" y="2584179"/>
            <a:ext cx="572571" cy="492190"/>
          </a:xfrm>
          <a:prstGeom prst="rect">
            <a:avLst/>
          </a:prstGeom>
        </p:spPr>
      </p:pic>
      <p:sp>
        <p:nvSpPr>
          <p:cNvPr id="31" name="TextBox 30"/>
          <p:cNvSpPr txBox="1"/>
          <p:nvPr/>
        </p:nvSpPr>
        <p:spPr>
          <a:xfrm>
            <a:off x="4295128" y="4371480"/>
            <a:ext cx="490391" cy="193899"/>
          </a:xfrm>
          <a:prstGeom prst="rect">
            <a:avLst/>
          </a:prstGeom>
          <a:noFill/>
        </p:spPr>
        <p:txBody>
          <a:bodyPr wrap="none" lIns="0" tIns="0" rIns="0" bIns="0" rtlCol="0">
            <a:spAutoFit/>
          </a:bodyPr>
          <a:lstStyle/>
          <a:p>
            <a:pPr>
              <a:lnSpc>
                <a:spcPct val="90000"/>
              </a:lnSpc>
            </a:pPr>
            <a:r>
              <a:rPr lang="en-US" sz="1400" b="1" spc="-50" dirty="0" smtClean="0">
                <a:solidFill>
                  <a:srgbClr val="FF0000"/>
                </a:solidFill>
              </a:rPr>
              <a:t>Active</a:t>
            </a:r>
          </a:p>
        </p:txBody>
      </p:sp>
      <p:sp>
        <p:nvSpPr>
          <p:cNvPr id="32" name="Can 31"/>
          <p:cNvSpPr/>
          <p:nvPr/>
        </p:nvSpPr>
        <p:spPr bwMode="auto">
          <a:xfrm rot="7816718">
            <a:off x="2807790" y="1346009"/>
            <a:ext cx="301626" cy="3345040"/>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33" name="Can 32"/>
          <p:cNvSpPr/>
          <p:nvPr/>
        </p:nvSpPr>
        <p:spPr bwMode="auto">
          <a:xfrm rot="6960627">
            <a:off x="2749913" y="1995785"/>
            <a:ext cx="301626" cy="2949767"/>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34" name="Can 33"/>
          <p:cNvSpPr/>
          <p:nvPr/>
        </p:nvSpPr>
        <p:spPr bwMode="auto">
          <a:xfrm rot="6258641">
            <a:off x="2755362" y="2536590"/>
            <a:ext cx="301626" cy="2714018"/>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35" name="Can 34"/>
          <p:cNvSpPr/>
          <p:nvPr/>
        </p:nvSpPr>
        <p:spPr bwMode="auto">
          <a:xfrm rot="5202421">
            <a:off x="2804243" y="3077950"/>
            <a:ext cx="301626" cy="2528489"/>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36" name="Can 35"/>
          <p:cNvSpPr/>
          <p:nvPr/>
        </p:nvSpPr>
        <p:spPr bwMode="auto">
          <a:xfrm rot="4069628">
            <a:off x="2846359" y="3351864"/>
            <a:ext cx="301626" cy="2776320"/>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400" spc="-50" dirty="0" smtClean="0">
                <a:solidFill>
                  <a:srgbClr val="000000"/>
                </a:solidFill>
              </a:rPr>
              <a:t>S2S Tunnel</a:t>
            </a:r>
          </a:p>
        </p:txBody>
      </p:sp>
      <p:sp>
        <p:nvSpPr>
          <p:cNvPr id="37" name="Freeform 36"/>
          <p:cNvSpPr/>
          <p:nvPr/>
        </p:nvSpPr>
        <p:spPr bwMode="auto">
          <a:xfrm>
            <a:off x="1119883" y="2684352"/>
            <a:ext cx="5250095" cy="1573711"/>
          </a:xfrm>
          <a:custGeom>
            <a:avLst/>
            <a:gdLst>
              <a:gd name="connsiteX0" fmla="*/ 0 w 5250095"/>
              <a:gd name="connsiteY0" fmla="*/ 246580 h 1573711"/>
              <a:gd name="connsiteX1" fmla="*/ 3071973 w 5250095"/>
              <a:gd name="connsiteY1" fmla="*/ 1571946 h 1573711"/>
              <a:gd name="connsiteX2" fmla="*/ 5250095 w 5250095"/>
              <a:gd name="connsiteY2" fmla="*/ 0 h 1573711"/>
            </a:gdLst>
            <a:ahLst/>
            <a:cxnLst>
              <a:cxn ang="0">
                <a:pos x="connsiteX0" y="connsiteY0"/>
              </a:cxn>
              <a:cxn ang="0">
                <a:pos x="connsiteX1" y="connsiteY1"/>
              </a:cxn>
              <a:cxn ang="0">
                <a:pos x="connsiteX2" y="connsiteY2"/>
              </a:cxn>
            </a:cxnLst>
            <a:rect l="l" t="t" r="r" b="b"/>
            <a:pathLst>
              <a:path w="5250095" h="1573711">
                <a:moveTo>
                  <a:pt x="0" y="246580"/>
                </a:moveTo>
                <a:cubicBezTo>
                  <a:pt x="1098478" y="929811"/>
                  <a:pt x="2196957" y="1613043"/>
                  <a:pt x="3071973" y="1571946"/>
                </a:cubicBezTo>
                <a:cubicBezTo>
                  <a:pt x="3946989" y="1530849"/>
                  <a:pt x="4598542" y="765424"/>
                  <a:pt x="5250095" y="0"/>
                </a:cubicBezTo>
              </a:path>
            </a:pathLst>
          </a:custGeom>
          <a:ln w="50800">
            <a:solidFill>
              <a:srgbClr val="FFFF00"/>
            </a:solidFill>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38" name="TextBox 37"/>
          <p:cNvSpPr txBox="1"/>
          <p:nvPr/>
        </p:nvSpPr>
        <p:spPr>
          <a:xfrm>
            <a:off x="7376319" y="1645526"/>
            <a:ext cx="4648200" cy="3970318"/>
          </a:xfrm>
          <a:prstGeom prst="rect">
            <a:avLst/>
          </a:prstGeom>
          <a:noFill/>
        </p:spPr>
        <p:txBody>
          <a:bodyPr wrap="square" lIns="0" tIns="0" rIns="0" bIns="0" rtlCol="0">
            <a:spAutoFit/>
          </a:bodyPr>
          <a:lstStyle/>
          <a:p>
            <a:pPr marL="342900" indent="-342900">
              <a:lnSpc>
                <a:spcPct val="90000"/>
              </a:lnSpc>
              <a:spcAft>
                <a:spcPts val="900"/>
              </a:spcAft>
              <a:buFont typeface="Arial" panose="020B0604020202020204" pitchFamily="34" charset="0"/>
              <a:buChar char="•"/>
            </a:pPr>
            <a:r>
              <a:rPr lang="en-US" sz="2000" spc="-50" dirty="0">
                <a:gradFill>
                  <a:gsLst>
                    <a:gs pos="2917">
                      <a:schemeClr val="tx1"/>
                    </a:gs>
                    <a:gs pos="30000">
                      <a:schemeClr val="tx1"/>
                    </a:gs>
                  </a:gsLst>
                  <a:lin ang="5400000" scaled="0"/>
                </a:gradFill>
              </a:rPr>
              <a:t>1:1 redundant VMs with </a:t>
            </a:r>
            <a:r>
              <a:rPr lang="en-US" sz="2000" spc="-50" dirty="0" smtClean="0">
                <a:gradFill>
                  <a:gsLst>
                    <a:gs pos="2917">
                      <a:schemeClr val="tx1"/>
                    </a:gs>
                    <a:gs pos="30000">
                      <a:schemeClr val="tx1"/>
                    </a:gs>
                  </a:gsLst>
                  <a:lin ang="5400000" scaled="0"/>
                </a:gradFill>
              </a:rPr>
              <a:t>guest </a:t>
            </a:r>
            <a:r>
              <a:rPr lang="en-US" sz="2000" spc="-50" dirty="0">
                <a:gradFill>
                  <a:gsLst>
                    <a:gs pos="2917">
                      <a:schemeClr val="tx1"/>
                    </a:gs>
                    <a:gs pos="30000">
                      <a:schemeClr val="tx1"/>
                    </a:gs>
                  </a:gsLst>
                  <a:lin ang="5400000" scaled="0"/>
                </a:gradFill>
              </a:rPr>
              <a:t>c</a:t>
            </a:r>
            <a:r>
              <a:rPr lang="en-US" sz="2000" spc="-50" dirty="0" smtClean="0">
                <a:gradFill>
                  <a:gsLst>
                    <a:gs pos="2917">
                      <a:schemeClr val="tx1"/>
                    </a:gs>
                    <a:gs pos="30000">
                      <a:schemeClr val="tx1"/>
                    </a:gs>
                  </a:gsLst>
                  <a:lin ang="5400000" scaled="0"/>
                </a:gradFill>
              </a:rPr>
              <a:t>lustering</a:t>
            </a:r>
            <a:endParaRPr lang="en-US" sz="2000" spc="-50" dirty="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endParaRPr lang="en-US" sz="2000" spc="-50" dirty="0" smtClean="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r>
              <a:rPr lang="en-US" sz="2000" spc="-50" dirty="0" smtClean="0">
                <a:gradFill>
                  <a:gsLst>
                    <a:gs pos="2917">
                      <a:schemeClr val="tx1"/>
                    </a:gs>
                    <a:gs pos="30000">
                      <a:schemeClr val="tx1"/>
                    </a:gs>
                  </a:gsLst>
                  <a:lin ang="5400000" scaled="0"/>
                </a:gradFill>
              </a:rPr>
              <a:t>Redundant </a:t>
            </a:r>
            <a:r>
              <a:rPr lang="en-US" sz="2000" spc="-50" dirty="0">
                <a:gradFill>
                  <a:gsLst>
                    <a:gs pos="2917">
                      <a:schemeClr val="tx1"/>
                    </a:gs>
                    <a:gs pos="30000">
                      <a:schemeClr val="tx1"/>
                    </a:gs>
                  </a:gsLst>
                  <a:lin ang="5400000" scaled="0"/>
                </a:gradFill>
              </a:rPr>
              <a:t>VM is in hot standby</a:t>
            </a:r>
          </a:p>
          <a:p>
            <a:pPr marL="342900" indent="-342900">
              <a:lnSpc>
                <a:spcPct val="90000"/>
              </a:lnSpc>
              <a:spcAft>
                <a:spcPts val="900"/>
              </a:spcAft>
              <a:buFont typeface="Arial" panose="020B0604020202020204" pitchFamily="34" charset="0"/>
              <a:buChar char="•"/>
            </a:pPr>
            <a:endParaRPr lang="en-US" sz="2000" spc="-50" dirty="0" smtClean="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r>
              <a:rPr lang="en-US" sz="2000" spc="-50" dirty="0" smtClean="0">
                <a:gradFill>
                  <a:gsLst>
                    <a:gs pos="2917">
                      <a:schemeClr val="tx1"/>
                    </a:gs>
                    <a:gs pos="30000">
                      <a:schemeClr val="tx1"/>
                    </a:gs>
                  </a:gsLst>
                  <a:lin ang="5400000" scaled="0"/>
                </a:gradFill>
              </a:rPr>
              <a:t>Failure of Active is detected immediately</a:t>
            </a:r>
          </a:p>
          <a:p>
            <a:pPr marL="342900" indent="-342900">
              <a:lnSpc>
                <a:spcPct val="90000"/>
              </a:lnSpc>
              <a:spcAft>
                <a:spcPts val="900"/>
              </a:spcAft>
              <a:buFont typeface="Arial" panose="020B0604020202020204" pitchFamily="34" charset="0"/>
              <a:buChar char="•"/>
            </a:pPr>
            <a:endParaRPr lang="en-US" sz="2000" spc="-50" dirty="0" smtClean="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r>
              <a:rPr lang="en-US" sz="2000" spc="-50" dirty="0" smtClean="0">
                <a:gradFill>
                  <a:gsLst>
                    <a:gs pos="2917">
                      <a:schemeClr val="tx1"/>
                    </a:gs>
                    <a:gs pos="30000">
                      <a:schemeClr val="tx1"/>
                    </a:gs>
                  </a:gsLst>
                  <a:lin ang="5400000" scaled="0"/>
                </a:gradFill>
              </a:rPr>
              <a:t>Remote </a:t>
            </a:r>
            <a:r>
              <a:rPr lang="en-US" sz="2000" spc="-50" dirty="0">
                <a:gradFill>
                  <a:gsLst>
                    <a:gs pos="2917">
                      <a:schemeClr val="tx1"/>
                    </a:gs>
                    <a:gs pos="30000">
                      <a:schemeClr val="tx1"/>
                    </a:gs>
                  </a:gsLst>
                  <a:lin ang="5400000" scaled="0"/>
                </a:gradFill>
              </a:rPr>
              <a:t>S2S </a:t>
            </a:r>
            <a:r>
              <a:rPr lang="en-US" sz="2000" spc="-50" dirty="0" smtClean="0">
                <a:gradFill>
                  <a:gsLst>
                    <a:gs pos="2917">
                      <a:schemeClr val="tx1"/>
                    </a:gs>
                    <a:gs pos="30000">
                      <a:schemeClr val="tx1"/>
                    </a:gs>
                  </a:gsLst>
                  <a:lin ang="5400000" scaled="0"/>
                </a:gradFill>
              </a:rPr>
              <a:t>disconnects and reconnects on new Active</a:t>
            </a:r>
            <a:endParaRPr lang="en-US" sz="2000" spc="-50" dirty="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endParaRPr lang="en-US" sz="2000" spc="-50" dirty="0" smtClean="0">
              <a:gradFill>
                <a:gsLst>
                  <a:gs pos="2917">
                    <a:schemeClr val="tx1"/>
                  </a:gs>
                  <a:gs pos="30000">
                    <a:schemeClr val="tx1"/>
                  </a:gs>
                </a:gsLst>
                <a:lin ang="5400000" scaled="0"/>
              </a:gradFill>
            </a:endParaRPr>
          </a:p>
          <a:p>
            <a:pPr marL="342900" indent="-342900">
              <a:lnSpc>
                <a:spcPct val="90000"/>
              </a:lnSpc>
              <a:spcAft>
                <a:spcPts val="900"/>
              </a:spcAft>
              <a:buFont typeface="Arial" panose="020B0604020202020204" pitchFamily="34" charset="0"/>
              <a:buChar char="•"/>
            </a:pPr>
            <a:r>
              <a:rPr lang="en-US" sz="2000" spc="-50" dirty="0" smtClean="0">
                <a:gradFill>
                  <a:gsLst>
                    <a:gs pos="2917">
                      <a:schemeClr val="tx1"/>
                    </a:gs>
                    <a:gs pos="30000">
                      <a:schemeClr val="tx1"/>
                    </a:gs>
                  </a:gsLst>
                  <a:lin ang="5400000" scaled="0"/>
                </a:gradFill>
              </a:rPr>
              <a:t>Failover fast enough to keep end-to-end TCP connections alive in most cases</a:t>
            </a:r>
          </a:p>
        </p:txBody>
      </p:sp>
      <p:pic>
        <p:nvPicPr>
          <p:cNvPr id="39" name="Picture 38" descr="dome.png"/>
          <p:cNvPicPr>
            <a:picLocks noChangeAspect="1"/>
          </p:cNvPicPr>
          <p:nvPr/>
        </p:nvPicPr>
        <p:blipFill>
          <a:blip r:embed="rId3" cstate="print">
            <a:duotone>
              <a:prstClr val="black"/>
              <a:schemeClr val="accent1">
                <a:tint val="45000"/>
                <a:satMod val="400000"/>
              </a:schemeClr>
            </a:duotone>
          </a:blip>
          <a:stretch>
            <a:fillRect/>
          </a:stretch>
        </p:blipFill>
        <p:spPr>
          <a:xfrm>
            <a:off x="413821" y="1091368"/>
            <a:ext cx="1463773" cy="824349"/>
          </a:xfrm>
          <a:prstGeom prst="rect">
            <a:avLst/>
          </a:prstGeom>
        </p:spPr>
      </p:pic>
      <p:pic>
        <p:nvPicPr>
          <p:cNvPr id="40" name="Picture 39" descr="dome.png"/>
          <p:cNvPicPr>
            <a:picLocks noChangeAspect="1"/>
          </p:cNvPicPr>
          <p:nvPr/>
        </p:nvPicPr>
        <p:blipFill>
          <a:blip r:embed="rId3" cstate="print">
            <a:duotone>
              <a:prstClr val="black"/>
              <a:schemeClr val="accent1">
                <a:tint val="45000"/>
                <a:satMod val="400000"/>
              </a:schemeClr>
            </a:duotone>
          </a:blip>
          <a:stretch>
            <a:fillRect/>
          </a:stretch>
        </p:blipFill>
        <p:spPr>
          <a:xfrm>
            <a:off x="395897" y="2028042"/>
            <a:ext cx="1481697" cy="834443"/>
          </a:xfrm>
          <a:prstGeom prst="rect">
            <a:avLst/>
          </a:prstGeom>
        </p:spPr>
      </p:pic>
      <p:pic>
        <p:nvPicPr>
          <p:cNvPr id="41" name="Picture 40" descr="dome.png"/>
          <p:cNvPicPr>
            <a:picLocks noChangeAspect="1"/>
          </p:cNvPicPr>
          <p:nvPr/>
        </p:nvPicPr>
        <p:blipFill>
          <a:blip r:embed="rId3" cstate="print">
            <a:duotone>
              <a:prstClr val="black"/>
              <a:schemeClr val="accent5">
                <a:tint val="45000"/>
                <a:satMod val="400000"/>
              </a:schemeClr>
            </a:duotone>
          </a:blip>
          <a:stretch>
            <a:fillRect/>
          </a:stretch>
        </p:blipFill>
        <p:spPr>
          <a:xfrm>
            <a:off x="384066" y="5019761"/>
            <a:ext cx="1445855" cy="814258"/>
          </a:xfrm>
          <a:prstGeom prst="rect">
            <a:avLst/>
          </a:prstGeom>
        </p:spPr>
      </p:pic>
      <p:pic>
        <p:nvPicPr>
          <p:cNvPr id="42" name="Picture 41" descr="dome.png"/>
          <p:cNvPicPr>
            <a:picLocks noChangeAspect="1"/>
          </p:cNvPicPr>
          <p:nvPr/>
        </p:nvPicPr>
        <p:blipFill>
          <a:blip r:embed="rId3" cstate="print">
            <a:duotone>
              <a:prstClr val="black"/>
              <a:schemeClr val="accent5">
                <a:tint val="45000"/>
                <a:satMod val="400000"/>
              </a:schemeClr>
            </a:duotone>
          </a:blip>
          <a:stretch>
            <a:fillRect/>
          </a:stretch>
        </p:blipFill>
        <p:spPr>
          <a:xfrm>
            <a:off x="389923" y="4096295"/>
            <a:ext cx="1445855" cy="814258"/>
          </a:xfrm>
          <a:prstGeom prst="rect">
            <a:avLst/>
          </a:prstGeom>
        </p:spPr>
      </p:pic>
      <p:pic>
        <p:nvPicPr>
          <p:cNvPr id="43" name="Picture 42" descr="dome.png"/>
          <p:cNvPicPr>
            <a:picLocks noChangeAspect="1"/>
          </p:cNvPicPr>
          <p:nvPr/>
        </p:nvPicPr>
        <p:blipFill>
          <a:blip r:embed="rId3" cstate="print">
            <a:duotone>
              <a:prstClr val="black"/>
              <a:srgbClr val="FF0000">
                <a:tint val="45000"/>
                <a:satMod val="400000"/>
              </a:srgbClr>
            </a:duotone>
          </a:blip>
          <a:stretch>
            <a:fillRect/>
          </a:stretch>
        </p:blipFill>
        <p:spPr>
          <a:xfrm>
            <a:off x="389923" y="3051391"/>
            <a:ext cx="1475846" cy="831148"/>
          </a:xfrm>
          <a:prstGeom prst="rect">
            <a:avLst/>
          </a:prstGeom>
        </p:spPr>
      </p:pic>
      <p:sp>
        <p:nvSpPr>
          <p:cNvPr id="44" name="TextBox 43"/>
          <p:cNvSpPr txBox="1"/>
          <p:nvPr/>
        </p:nvSpPr>
        <p:spPr>
          <a:xfrm>
            <a:off x="491490" y="1299151"/>
            <a:ext cx="1314408" cy="574639"/>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1</a:t>
            </a:r>
          </a:p>
        </p:txBody>
      </p:sp>
      <p:sp>
        <p:nvSpPr>
          <p:cNvPr id="45" name="TextBox 44"/>
          <p:cNvSpPr txBox="1"/>
          <p:nvPr/>
        </p:nvSpPr>
        <p:spPr>
          <a:xfrm>
            <a:off x="461618" y="2223874"/>
            <a:ext cx="1415976" cy="574639"/>
          </a:xfrm>
          <a:prstGeom prst="rect">
            <a:avLst/>
          </a:prstGeom>
          <a:noFill/>
        </p:spPr>
        <p:txBody>
          <a:bodyPr wrap="square" lIns="179238" tIns="143391" rIns="179238" bIns="143391" rtlCol="0">
            <a:spAutoFit/>
          </a:bodyPr>
          <a:lstStyle/>
          <a:p>
            <a:pPr algn="ctr">
              <a:lnSpc>
                <a:spcPct val="90000"/>
              </a:lnSpc>
            </a:pPr>
            <a:r>
              <a:rPr lang="en-US" sz="1029" b="1" dirty="0" smtClean="0">
                <a:gradFill>
                  <a:gsLst>
                    <a:gs pos="2917">
                      <a:schemeClr val="tx1"/>
                    </a:gs>
                    <a:gs pos="30000">
                      <a:schemeClr val="tx1"/>
                    </a:gs>
                  </a:gsLst>
                  <a:lin ang="5400000" scaled="0"/>
                </a:gradFill>
              </a:rPr>
              <a:t>Contoso</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2</a:t>
            </a:r>
          </a:p>
        </p:txBody>
      </p:sp>
      <p:sp>
        <p:nvSpPr>
          <p:cNvPr id="46" name="TextBox 45"/>
          <p:cNvSpPr txBox="1"/>
          <p:nvPr/>
        </p:nvSpPr>
        <p:spPr>
          <a:xfrm>
            <a:off x="461618" y="3265147"/>
            <a:ext cx="1368304" cy="432122"/>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Northwind</a:t>
            </a:r>
            <a:endParaRPr lang="en-US" sz="1029" b="1" dirty="0">
              <a:gradFill>
                <a:gsLst>
                  <a:gs pos="2917">
                    <a:schemeClr val="tx1"/>
                  </a:gs>
                  <a:gs pos="30000">
                    <a:schemeClr val="tx1"/>
                  </a:gs>
                </a:gsLst>
                <a:lin ang="5400000" scaled="0"/>
              </a:gradFill>
            </a:endParaRPr>
          </a:p>
        </p:txBody>
      </p:sp>
      <p:sp>
        <p:nvSpPr>
          <p:cNvPr id="47" name="TextBox 46"/>
          <p:cNvSpPr txBox="1"/>
          <p:nvPr/>
        </p:nvSpPr>
        <p:spPr>
          <a:xfrm>
            <a:off x="312370" y="5245467"/>
            <a:ext cx="1553280" cy="574639"/>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Fabrikam</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2</a:t>
            </a:r>
          </a:p>
        </p:txBody>
      </p:sp>
      <p:sp>
        <p:nvSpPr>
          <p:cNvPr id="50" name="TextBox 49"/>
          <p:cNvSpPr txBox="1"/>
          <p:nvPr/>
        </p:nvSpPr>
        <p:spPr>
          <a:xfrm>
            <a:off x="222634" y="4393696"/>
            <a:ext cx="1786407" cy="574639"/>
          </a:xfrm>
          <a:prstGeom prst="rect">
            <a:avLst/>
          </a:prstGeom>
          <a:noFill/>
        </p:spPr>
        <p:txBody>
          <a:bodyPr wrap="square" lIns="179238" tIns="143391" rIns="179238" bIns="143391" rtlCol="0">
            <a:spAutoFit/>
          </a:bodyPr>
          <a:lstStyle/>
          <a:p>
            <a:pPr algn="ctr">
              <a:lnSpc>
                <a:spcPct val="90000"/>
              </a:lnSpc>
            </a:pPr>
            <a:r>
              <a:rPr lang="en-US" sz="1029" b="1" dirty="0" err="1" smtClean="0">
                <a:gradFill>
                  <a:gsLst>
                    <a:gs pos="2917">
                      <a:schemeClr val="tx1"/>
                    </a:gs>
                    <a:gs pos="30000">
                      <a:schemeClr val="tx1"/>
                    </a:gs>
                  </a:gsLst>
                  <a:lin ang="5400000" scaled="0"/>
                </a:gradFill>
              </a:rPr>
              <a:t>Fabrikam</a:t>
            </a:r>
            <a:endParaRPr lang="en-US" sz="1029" b="1" dirty="0">
              <a:gradFill>
                <a:gsLst>
                  <a:gs pos="2917">
                    <a:schemeClr val="tx1"/>
                  </a:gs>
                  <a:gs pos="30000">
                    <a:schemeClr val="tx1"/>
                  </a:gs>
                </a:gsLst>
                <a:lin ang="5400000" scaled="0"/>
              </a:gradFill>
            </a:endParaRPr>
          </a:p>
          <a:p>
            <a:pPr algn="ctr">
              <a:lnSpc>
                <a:spcPct val="90000"/>
              </a:lnSpc>
            </a:pPr>
            <a:r>
              <a:rPr lang="en-US" sz="1029" b="1" dirty="0">
                <a:gradFill>
                  <a:gsLst>
                    <a:gs pos="2917">
                      <a:schemeClr val="tx1"/>
                    </a:gs>
                    <a:gs pos="30000">
                      <a:schemeClr val="tx1"/>
                    </a:gs>
                  </a:gsLst>
                  <a:lin ang="5400000" scaled="0"/>
                </a:gradFill>
              </a:rPr>
              <a:t>Site 1</a:t>
            </a:r>
          </a:p>
        </p:txBody>
      </p:sp>
      <p:sp>
        <p:nvSpPr>
          <p:cNvPr id="26" name="Oval 25"/>
          <p:cNvSpPr/>
          <p:nvPr/>
        </p:nvSpPr>
        <p:spPr bwMode="auto">
          <a:xfrm>
            <a:off x="4325003" y="2494054"/>
            <a:ext cx="423134" cy="2147525"/>
          </a:xfrm>
          <a:prstGeom prst="ellipse">
            <a:avLst/>
          </a:prstGeom>
          <a:noFill/>
          <a:ln>
            <a:solidFill>
              <a:srgbClr val="FF000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54" name="TextBox 53"/>
          <p:cNvSpPr txBox="1"/>
          <p:nvPr/>
        </p:nvSpPr>
        <p:spPr>
          <a:xfrm>
            <a:off x="2366228" y="5957044"/>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Internet</a:t>
            </a:r>
          </a:p>
        </p:txBody>
      </p:sp>
      <p:sp>
        <p:nvSpPr>
          <p:cNvPr id="55" name="TextBox 54"/>
          <p:cNvSpPr txBox="1"/>
          <p:nvPr/>
        </p:nvSpPr>
        <p:spPr>
          <a:xfrm>
            <a:off x="5036878" y="5963018"/>
            <a:ext cx="1787312" cy="533917"/>
          </a:xfrm>
          <a:prstGeom prst="rect">
            <a:avLst/>
          </a:prstGeom>
          <a:noFill/>
        </p:spPr>
        <p:txBody>
          <a:bodyPr wrap="square" lIns="179238" tIns="143391" rIns="179238" bIns="143391" rtlCol="0">
            <a:spAutoFit/>
          </a:bodyPr>
          <a:lstStyle/>
          <a:p>
            <a:pPr>
              <a:lnSpc>
                <a:spcPct val="90000"/>
              </a:lnSpc>
              <a:spcAft>
                <a:spcPts val="588"/>
              </a:spcAft>
            </a:pPr>
            <a:r>
              <a:rPr lang="en-US" sz="1764" b="1" dirty="0"/>
              <a:t>Hoster</a:t>
            </a:r>
          </a:p>
        </p:txBody>
      </p:sp>
      <p:pic>
        <p:nvPicPr>
          <p:cNvPr id="56"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4299634" y="2731491"/>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4293558" y="3538394"/>
            <a:ext cx="420071" cy="8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Explosion 2 57"/>
          <p:cNvSpPr/>
          <p:nvPr/>
        </p:nvSpPr>
        <p:spPr bwMode="auto">
          <a:xfrm>
            <a:off x="4125429" y="2701653"/>
            <a:ext cx="838200" cy="831851"/>
          </a:xfrm>
          <a:prstGeom prst="irregularSeal2">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150394854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 to VMM</a:t>
            </a:r>
            <a:endParaRPr lang="en-US" dirty="0"/>
          </a:p>
        </p:txBody>
      </p:sp>
    </p:spTree>
    <p:extLst>
      <p:ext uri="{BB962C8B-B14F-4D97-AF65-F5344CB8AC3E}">
        <p14:creationId xmlns:p14="http://schemas.microsoft.com/office/powerpoint/2010/main" val="115900026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7868" y="1447801"/>
            <a:ext cx="11173090" cy="4307718"/>
          </a:xfrm>
        </p:spPr>
        <p:txBody>
          <a:bodyPr/>
          <a:lstStyle/>
          <a:p>
            <a:pPr lvl="1"/>
            <a:r>
              <a:rPr lang="en-US" dirty="0" smtClean="0"/>
              <a:t>All steps performed from within VMM</a:t>
            </a:r>
          </a:p>
          <a:p>
            <a:pPr lvl="2"/>
            <a:r>
              <a:rPr lang="en-US" dirty="0" smtClean="0"/>
              <a:t>Deploy host</a:t>
            </a:r>
          </a:p>
          <a:p>
            <a:pPr lvl="2"/>
            <a:r>
              <a:rPr lang="en-US" dirty="0" smtClean="0"/>
              <a:t>Deploy gateway VMs from service</a:t>
            </a:r>
          </a:p>
          <a:p>
            <a:pPr lvl="2"/>
            <a:r>
              <a:rPr lang="en-US" dirty="0" smtClean="0"/>
              <a:t>Add gateway to VMM</a:t>
            </a:r>
          </a:p>
          <a:p>
            <a:pPr lvl="2"/>
            <a:r>
              <a:rPr lang="en-US" dirty="0" smtClean="0"/>
              <a:t>Finalize gateway configuration</a:t>
            </a:r>
          </a:p>
          <a:p>
            <a:pPr lvl="2"/>
            <a:endParaRPr lang="en-US" dirty="0" smtClean="0"/>
          </a:p>
          <a:p>
            <a:pPr lvl="1"/>
            <a:endParaRPr lang="en-US" dirty="0"/>
          </a:p>
          <a:p>
            <a:pPr lvl="1"/>
            <a:r>
              <a:rPr lang="en-US" dirty="0" smtClean="0"/>
              <a:t>Post-preview functionality configured from SCVMM</a:t>
            </a:r>
          </a:p>
          <a:p>
            <a:pPr lvl="2"/>
            <a:r>
              <a:rPr lang="en-US" dirty="0" smtClean="0"/>
              <a:t>Highly available gateway</a:t>
            </a:r>
          </a:p>
          <a:p>
            <a:pPr lvl="2"/>
            <a:r>
              <a:rPr lang="en-US" dirty="0" smtClean="0"/>
              <a:t>Forwarding gateway</a:t>
            </a:r>
            <a:endParaRPr lang="en-US" dirty="0"/>
          </a:p>
        </p:txBody>
      </p:sp>
      <p:sp>
        <p:nvSpPr>
          <p:cNvPr id="3" name="Title 2"/>
          <p:cNvSpPr>
            <a:spLocks noGrp="1"/>
          </p:cNvSpPr>
          <p:nvPr>
            <p:ph type="title"/>
          </p:nvPr>
        </p:nvSpPr>
        <p:spPr/>
        <p:txBody>
          <a:bodyPr/>
          <a:lstStyle/>
          <a:p>
            <a:r>
              <a:rPr lang="en-US" dirty="0" smtClean="0"/>
              <a:t>Provisioning process through VMM</a:t>
            </a:r>
            <a:endParaRPr lang="en-US" dirty="0"/>
          </a:p>
        </p:txBody>
      </p:sp>
      <p:pic>
        <p:nvPicPr>
          <p:cNvPr id="4" name="Picture 3"/>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480559" y="126910"/>
            <a:ext cx="1464697" cy="951275"/>
          </a:xfrm>
          <a:prstGeom prst="rect">
            <a:avLst/>
          </a:prstGeom>
          <a:noFill/>
          <a:ln>
            <a:noFill/>
          </a:ln>
          <a:effectLst/>
          <a:extLst/>
        </p:spPr>
      </p:pic>
    </p:spTree>
    <p:extLst>
      <p:ext uri="{BB962C8B-B14F-4D97-AF65-F5344CB8AC3E}">
        <p14:creationId xmlns:p14="http://schemas.microsoft.com/office/powerpoint/2010/main" val="3992996187"/>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 Enabling hybrid connectivity</a:t>
            </a:r>
            <a:endParaRPr lang="en-US" dirty="0"/>
          </a:p>
        </p:txBody>
      </p:sp>
      <p:sp>
        <p:nvSpPr>
          <p:cNvPr id="5" name="Rectangle 4"/>
          <p:cNvSpPr/>
          <p:nvPr/>
        </p:nvSpPr>
        <p:spPr bwMode="auto">
          <a:xfrm>
            <a:off x="951722" y="2959498"/>
            <a:ext cx="3508310" cy="313508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VMM Server</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6" name="Group 5"/>
          <p:cNvGrpSpPr/>
          <p:nvPr/>
        </p:nvGrpSpPr>
        <p:grpSpPr>
          <a:xfrm>
            <a:off x="87510" y="2108866"/>
            <a:ext cx="2090057" cy="746731"/>
            <a:chOff x="2817227" y="1117387"/>
            <a:chExt cx="2090057" cy="746731"/>
          </a:xfrm>
        </p:grpSpPr>
        <p:pic>
          <p:nvPicPr>
            <p:cNvPr id="7" name="Picture 6"/>
            <p:cNvPicPr>
              <a:picLocks noChangeAspect="1"/>
            </p:cNvPicPr>
            <p:nvPr/>
          </p:nvPicPr>
          <p:blipFill>
            <a:blip r:embed="rId3"/>
            <a:stretch>
              <a:fillRect/>
            </a:stretch>
          </p:blipFill>
          <p:spPr>
            <a:xfrm>
              <a:off x="3859911" y="1117387"/>
              <a:ext cx="238655" cy="474190"/>
            </a:xfrm>
            <a:prstGeom prst="rect">
              <a:avLst/>
            </a:prstGeom>
          </p:spPr>
        </p:pic>
        <p:sp>
          <p:nvSpPr>
            <p:cNvPr id="8" name="TextBox 7"/>
            <p:cNvSpPr txBox="1"/>
            <p:nvPr/>
          </p:nvSpPr>
          <p:spPr>
            <a:xfrm>
              <a:off x="2817227" y="1556341"/>
              <a:ext cx="2090057" cy="307777"/>
            </a:xfrm>
            <a:prstGeom prst="rect">
              <a:avLst/>
            </a:prstGeom>
            <a:noFill/>
          </p:spPr>
          <p:txBody>
            <a:bodyPr wrap="square" rtlCol="0">
              <a:spAutoFit/>
            </a:bodyPr>
            <a:lstStyle/>
            <a:p>
              <a:pPr defTabSz="912115"/>
              <a:r>
                <a:rPr lang="en-US" sz="1400" dirty="0" smtClean="0">
                  <a:solidFill>
                    <a:schemeClr val="bg1"/>
                  </a:solidFill>
                  <a:cs typeface="Arial" charset="0"/>
                </a:rPr>
                <a:t>Virtualization Admin</a:t>
              </a:r>
              <a:endParaRPr lang="en-US" sz="1400" dirty="0">
                <a:solidFill>
                  <a:schemeClr val="bg1"/>
                </a:solidFill>
                <a:cs typeface="Arial" charset="0"/>
              </a:endParaRPr>
            </a:p>
          </p:txBody>
        </p:sp>
      </p:grpSp>
      <p:sp>
        <p:nvSpPr>
          <p:cNvPr id="9" name="Rectangle 8"/>
          <p:cNvSpPr/>
          <p:nvPr/>
        </p:nvSpPr>
        <p:spPr bwMode="auto">
          <a:xfrm>
            <a:off x="6907763" y="2583056"/>
            <a:ext cx="3508310" cy="351152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“GW-H01” - Hyper-V Host Dedicated to Network </a:t>
            </a:r>
            <a:r>
              <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Virutalization</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Gateway</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12" name="Straight Connector 11"/>
          <p:cNvCxnSpPr/>
          <p:nvPr/>
        </p:nvCxnSpPr>
        <p:spPr>
          <a:xfrm>
            <a:off x="11513976" y="2374903"/>
            <a:ext cx="0" cy="3719680"/>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416073" y="4920335"/>
            <a:ext cx="1097903" cy="7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9440364" y="2730631"/>
            <a:ext cx="3531672" cy="615553"/>
          </a:xfrm>
          <a:prstGeom prst="rect">
            <a:avLst/>
          </a:prstGeom>
          <a:noFill/>
        </p:spPr>
        <p:txBody>
          <a:bodyPr wrap="none" lIns="0" tIns="0" rIns="0" bIns="0" rtlCol="0">
            <a:spAutoFit/>
          </a:bodyPr>
          <a:lstStyle/>
          <a:p>
            <a:r>
              <a:rPr lang="en-US" sz="4000" dirty="0" smtClean="0">
                <a:gradFill>
                  <a:gsLst>
                    <a:gs pos="0">
                      <a:schemeClr val="tx1"/>
                    </a:gs>
                    <a:gs pos="86000">
                      <a:schemeClr val="tx1"/>
                    </a:gs>
                  </a:gsLst>
                  <a:lin ang="5400000" scaled="0"/>
                </a:gradFill>
                <a:latin typeface="Segoe UI Light" pitchFamily="34" charset="0"/>
              </a:rPr>
              <a:t>External/Internet</a:t>
            </a:r>
          </a:p>
        </p:txBody>
      </p:sp>
      <p:cxnSp>
        <p:nvCxnSpPr>
          <p:cNvPr id="17" name="Straight Connector 16"/>
          <p:cNvCxnSpPr/>
          <p:nvPr/>
        </p:nvCxnSpPr>
        <p:spPr>
          <a:xfrm>
            <a:off x="6093618" y="4527040"/>
            <a:ext cx="0" cy="1985725"/>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62729" y="5734714"/>
            <a:ext cx="16308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093618" y="5203065"/>
            <a:ext cx="1347131" cy="189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61760" y="2016289"/>
            <a:ext cx="0" cy="1985725"/>
          </a:xfrm>
          <a:prstGeom prst="line">
            <a:avLst/>
          </a:prstGeom>
          <a:ln w="152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61760" y="3876863"/>
            <a:ext cx="4460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15800" y="1125759"/>
            <a:ext cx="2091919" cy="861774"/>
          </a:xfrm>
          <a:prstGeom prst="rect">
            <a:avLst/>
          </a:prstGeom>
          <a:noFill/>
        </p:spPr>
        <p:txBody>
          <a:bodyPr wrap="none" lIns="0" tIns="0" rIns="0" bIns="0" rtlCol="0">
            <a:spAutoFit/>
          </a:bodyPr>
          <a:lstStyle/>
          <a:p>
            <a:pPr algn="ctr"/>
            <a:r>
              <a:rPr lang="en-US" sz="2800" dirty="0" smtClean="0">
                <a:gradFill>
                  <a:gsLst>
                    <a:gs pos="0">
                      <a:schemeClr val="tx1"/>
                    </a:gs>
                    <a:gs pos="86000">
                      <a:schemeClr val="tx1"/>
                    </a:gs>
                  </a:gsLst>
                  <a:lin ang="5400000" scaled="0"/>
                </a:gradFill>
                <a:latin typeface="Segoe UI Light" pitchFamily="34" charset="0"/>
              </a:rPr>
              <a:t>To compute </a:t>
            </a:r>
          </a:p>
          <a:p>
            <a:pPr algn="ctr"/>
            <a:r>
              <a:rPr lang="en-US" sz="2800" dirty="0" smtClean="0">
                <a:gradFill>
                  <a:gsLst>
                    <a:gs pos="0">
                      <a:schemeClr val="tx1"/>
                    </a:gs>
                    <a:gs pos="86000">
                      <a:schemeClr val="tx1"/>
                    </a:gs>
                  </a:gsLst>
                  <a:lin ang="5400000" scaled="0"/>
                </a:gradFill>
                <a:latin typeface="Segoe UI Light" pitchFamily="34" charset="0"/>
              </a:rPr>
              <a:t>Hyper-v hosts</a:t>
            </a:r>
          </a:p>
        </p:txBody>
      </p:sp>
      <p:sp>
        <p:nvSpPr>
          <p:cNvPr id="30" name="TextBox 29"/>
          <p:cNvSpPr txBox="1"/>
          <p:nvPr/>
        </p:nvSpPr>
        <p:spPr>
          <a:xfrm rot="16200000">
            <a:off x="4979810" y="4625675"/>
            <a:ext cx="1694631"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latin typeface="Segoe UI Light" pitchFamily="34" charset="0"/>
              </a:rPr>
              <a:t>Infrastructure</a:t>
            </a:r>
          </a:p>
        </p:txBody>
      </p:sp>
      <p:sp>
        <p:nvSpPr>
          <p:cNvPr id="31" name="TextBox 30"/>
          <p:cNvSpPr txBox="1"/>
          <p:nvPr/>
        </p:nvSpPr>
        <p:spPr>
          <a:xfrm rot="16200000">
            <a:off x="5127819" y="2954766"/>
            <a:ext cx="2014654"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latin typeface="Segoe UI Light" pitchFamily="34" charset="0"/>
              </a:rPr>
              <a:t>Tenant backend</a:t>
            </a:r>
          </a:p>
        </p:txBody>
      </p:sp>
      <p:sp>
        <p:nvSpPr>
          <p:cNvPr id="32" name="TextBox 31"/>
          <p:cNvSpPr txBox="1"/>
          <p:nvPr/>
        </p:nvSpPr>
        <p:spPr>
          <a:xfrm>
            <a:off x="1500251" y="1264764"/>
            <a:ext cx="3406061" cy="1231106"/>
          </a:xfrm>
          <a:prstGeom prst="rect">
            <a:avLst/>
          </a:prstGeom>
          <a:noFill/>
        </p:spPr>
        <p:txBody>
          <a:bodyPr wrap="none" lIns="0" tIns="0" rIns="0" bIns="0" rtlCol="0">
            <a:spAutoFit/>
          </a:bodyPr>
          <a:lstStyle/>
          <a:p>
            <a:pPr marL="514350" indent="-514350">
              <a:buAutoNum type="arabicPeriod"/>
            </a:pPr>
            <a:r>
              <a:rPr lang="en-US" sz="2000" dirty="0" smtClean="0">
                <a:solidFill>
                  <a:srgbClr val="FFFF00"/>
                </a:solidFill>
                <a:latin typeface="Segoe UI Light" pitchFamily="34" charset="0"/>
              </a:rPr>
              <a:t>Deploy GW-VM01</a:t>
            </a:r>
          </a:p>
          <a:p>
            <a:pPr marL="514350" indent="-514350">
              <a:buAutoNum type="arabicPeriod"/>
            </a:pPr>
            <a:r>
              <a:rPr lang="en-US" sz="2000" dirty="0" smtClean="0">
                <a:solidFill>
                  <a:srgbClr val="FFFF00"/>
                </a:solidFill>
                <a:latin typeface="Segoe UI Light" pitchFamily="34" charset="0"/>
              </a:rPr>
              <a:t>Add as gateway</a:t>
            </a:r>
          </a:p>
          <a:p>
            <a:pPr marL="514350" indent="-514350">
              <a:buAutoNum type="arabicPeriod"/>
            </a:pPr>
            <a:r>
              <a:rPr lang="en-US" sz="2000" dirty="0" smtClean="0">
                <a:solidFill>
                  <a:srgbClr val="FFFF00"/>
                </a:solidFill>
                <a:latin typeface="Segoe UI Light" pitchFamily="34" charset="0"/>
              </a:rPr>
              <a:t>Set connectivity</a:t>
            </a:r>
          </a:p>
          <a:p>
            <a:pPr marL="514350" indent="-514350">
              <a:buAutoNum type="arabicPeriod"/>
            </a:pPr>
            <a:r>
              <a:rPr lang="en-US" sz="2000" dirty="0" smtClean="0">
                <a:solidFill>
                  <a:srgbClr val="FFFF00"/>
                </a:solidFill>
                <a:latin typeface="Segoe UI Light" pitchFamily="34" charset="0"/>
              </a:rPr>
              <a:t>Create tenant </a:t>
            </a:r>
            <a:r>
              <a:rPr lang="en-US" sz="2000" dirty="0" err="1" smtClean="0">
                <a:solidFill>
                  <a:srgbClr val="FFFF00"/>
                </a:solidFill>
                <a:latin typeface="Segoe UI Light" pitchFamily="34" charset="0"/>
              </a:rPr>
              <a:t>vm</a:t>
            </a:r>
            <a:r>
              <a:rPr lang="en-US" sz="2000" dirty="0" smtClean="0">
                <a:solidFill>
                  <a:srgbClr val="FFFF00"/>
                </a:solidFill>
                <a:latin typeface="Segoe UI Light" pitchFamily="34" charset="0"/>
              </a:rPr>
              <a:t> networks</a:t>
            </a:r>
          </a:p>
        </p:txBody>
      </p:sp>
      <p:cxnSp>
        <p:nvCxnSpPr>
          <p:cNvPr id="35" name="Straight Connector 34"/>
          <p:cNvCxnSpPr/>
          <p:nvPr/>
        </p:nvCxnSpPr>
        <p:spPr>
          <a:xfrm>
            <a:off x="6626605" y="3876863"/>
            <a:ext cx="814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403381" y="4920335"/>
            <a:ext cx="1097903" cy="7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auto">
          <a:xfrm>
            <a:off x="7440749" y="3716581"/>
            <a:ext cx="2442338" cy="2210051"/>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“GW-VM01” – </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Network address translation</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Site-to-Site VPN</a:t>
            </a:r>
          </a:p>
        </p:txBody>
      </p:sp>
      <p:sp>
        <p:nvSpPr>
          <p:cNvPr id="39" name="Rectangle 38"/>
          <p:cNvSpPr/>
          <p:nvPr/>
        </p:nvSpPr>
        <p:spPr bwMode="auto">
          <a:xfrm>
            <a:off x="7541778" y="4269816"/>
            <a:ext cx="1509700" cy="1250086"/>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Gateway:</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“GW-VM01”</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631834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2">
                                            <p:txEl>
                                              <p:pRg st="1" end="1"/>
                                            </p:txEl>
                                          </p:spTgt>
                                        </p:tgtEl>
                                        <p:attrNameLst>
                                          <p:attrName>style.visibility</p:attrName>
                                        </p:attrNameLst>
                                      </p:cBhvr>
                                      <p:to>
                                        <p:strVal val="visible"/>
                                      </p:to>
                                    </p:set>
                                  </p:childTnLst>
                                </p:cTn>
                              </p:par>
                              <p:par>
                                <p:cTn id="14" presetID="10" presetClass="entr" presetSubtype="0" fill="hold" grpId="1" nodeType="withEffect">
                                  <p:stCondLst>
                                    <p:cond delay="30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44" presetClass="path" presetSubtype="0" accel="50000" decel="50000" fill="hold" grpId="0" nodeType="withEffect">
                                  <p:stCondLst>
                                    <p:cond delay="0"/>
                                  </p:stCondLst>
                                  <p:childTnLst>
                                    <p:animMotion origin="layout" path="M 3.99844E-6 2.59259E-6 L -0.11058 -0.04005 C -0.13376 -0.04908 -0.16841 -0.05394 -0.20474 -0.05394 C -0.24603 -0.05394 -0.27911 -0.04908 -0.30204 -0.04005 L -0.41274 2.59259E-6 " pathEditMode="relative" rAng="0" ptsTypes="AAAAA">
                                      <p:cBhvr>
                                        <p:cTn id="18" dur="2000" fill="hold"/>
                                        <p:tgtEl>
                                          <p:spTgt spid="39"/>
                                        </p:tgtEl>
                                        <p:attrNameLst>
                                          <p:attrName>ppt_x</p:attrName>
                                          <p:attrName>ppt_y</p:attrName>
                                        </p:attrNameLst>
                                      </p:cBhvr>
                                      <p:rCtr x="-20643" y="-2708"/>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xEl>
                                              <p:pRg st="2" end="2"/>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allAtOnce"/>
      <p:bldP spid="10" grpId="0" animBg="1"/>
      <p:bldP spid="39" grpId="0" animBg="1"/>
      <p:bldP spid="39"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Gateway Deployment</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15136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7868" y="1447801"/>
            <a:ext cx="11173090" cy="5022914"/>
          </a:xfrm>
        </p:spPr>
        <p:txBody>
          <a:bodyPr/>
          <a:lstStyle/>
          <a:p>
            <a:r>
              <a:rPr lang="en-US" sz="3600" dirty="0" smtClean="0"/>
              <a:t>Using </a:t>
            </a:r>
            <a:r>
              <a:rPr lang="en-US" sz="3600" dirty="0"/>
              <a:t>Windows Azure services for Windows </a:t>
            </a:r>
            <a:r>
              <a:rPr lang="en-US" sz="3600" dirty="0" smtClean="0"/>
              <a:t>Server</a:t>
            </a:r>
            <a:endParaRPr lang="en-US" sz="3600" dirty="0"/>
          </a:p>
          <a:p>
            <a:pPr lvl="1"/>
            <a:r>
              <a:rPr lang="en-US" sz="2400" dirty="0" smtClean="0"/>
              <a:t>Tenants create their own networks</a:t>
            </a:r>
          </a:p>
          <a:p>
            <a:pPr lvl="1"/>
            <a:r>
              <a:rPr lang="en-US" sz="2400" dirty="0" smtClean="0"/>
              <a:t>Consistent experience with Windows Azure</a:t>
            </a:r>
          </a:p>
          <a:p>
            <a:pPr lvl="1"/>
            <a:r>
              <a:rPr lang="en-US" sz="2400" dirty="0" smtClean="0"/>
              <a:t>Configuration of topology </a:t>
            </a:r>
            <a:r>
              <a:rPr lang="en-US" sz="2400" dirty="0"/>
              <a:t>and </a:t>
            </a:r>
            <a:r>
              <a:rPr lang="en-US" sz="2400" dirty="0" smtClean="0"/>
              <a:t>border gateway protocol (BGP)</a:t>
            </a:r>
          </a:p>
          <a:p>
            <a:pPr lvl="1"/>
            <a:r>
              <a:rPr lang="en-US" sz="2400" dirty="0" smtClean="0"/>
              <a:t>Reporting and chargeback</a:t>
            </a:r>
          </a:p>
          <a:p>
            <a:r>
              <a:rPr lang="en-US" sz="3600" dirty="0" smtClean="0"/>
              <a:t>Service Provider Foundation (SPF) provides REST API to enable </a:t>
            </a:r>
            <a:r>
              <a:rPr lang="en-US" sz="3600" dirty="0" err="1" smtClean="0"/>
              <a:t>Hosters</a:t>
            </a:r>
            <a:r>
              <a:rPr lang="en-US" sz="3600" dirty="0" smtClean="0"/>
              <a:t> and Private cloud providers to build own portal</a:t>
            </a:r>
          </a:p>
          <a:p>
            <a:r>
              <a:rPr lang="en-US" sz="3600" dirty="0" smtClean="0"/>
              <a:t>Support for guest clusters and guest specified IP addresses with network virtualization</a:t>
            </a:r>
            <a:endParaRPr lang="en-US" sz="3600" dirty="0"/>
          </a:p>
        </p:txBody>
      </p:sp>
      <p:sp>
        <p:nvSpPr>
          <p:cNvPr id="3" name="Title 2"/>
          <p:cNvSpPr>
            <a:spLocks noGrp="1"/>
          </p:cNvSpPr>
          <p:nvPr>
            <p:ph type="title"/>
          </p:nvPr>
        </p:nvSpPr>
        <p:spPr/>
        <p:txBody>
          <a:bodyPr/>
          <a:lstStyle/>
          <a:p>
            <a:r>
              <a:rPr lang="en-US" dirty="0" smtClean="0"/>
              <a:t>Enabling tenant self-service</a:t>
            </a:r>
            <a:endParaRPr lang="en-US" dirty="0"/>
          </a:p>
        </p:txBody>
      </p:sp>
      <p:pic>
        <p:nvPicPr>
          <p:cNvPr id="4" name="Picture 11"/>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769679" y="228600"/>
            <a:ext cx="911279" cy="10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55404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7868" y="1447801"/>
            <a:ext cx="11173090" cy="5336846"/>
          </a:xfrm>
        </p:spPr>
        <p:txBody>
          <a:bodyPr/>
          <a:lstStyle/>
          <a:p>
            <a:r>
              <a:rPr lang="en-US" sz="3600" dirty="0" smtClean="0"/>
              <a:t>Windows Server 2012 – Network Virtualization, Routing and remote access (RRAS), Microsoft IPAM</a:t>
            </a:r>
          </a:p>
          <a:p>
            <a:endParaRPr lang="en-US" sz="3600" dirty="0" smtClean="0"/>
          </a:p>
          <a:p>
            <a:r>
              <a:rPr lang="en-US" sz="3600" dirty="0" smtClean="0"/>
              <a:t>SC 2012 SP1 – VM networks with single VPN</a:t>
            </a:r>
          </a:p>
          <a:p>
            <a:endParaRPr lang="en-US" sz="3600" dirty="0" smtClean="0"/>
          </a:p>
          <a:p>
            <a:r>
              <a:rPr lang="en-US" sz="3600" dirty="0" smtClean="0"/>
              <a:t>3</a:t>
            </a:r>
            <a:r>
              <a:rPr lang="en-US" sz="3600" baseline="30000" dirty="0" smtClean="0"/>
              <a:t>rd</a:t>
            </a:r>
            <a:r>
              <a:rPr lang="en-US" sz="3600" dirty="0" smtClean="0"/>
              <a:t> party gateways – </a:t>
            </a:r>
          </a:p>
          <a:p>
            <a:endParaRPr lang="en-US" sz="3600" dirty="0" smtClean="0"/>
          </a:p>
          <a:p>
            <a:r>
              <a:rPr lang="en-US" sz="3600" dirty="0" smtClean="0"/>
              <a:t>Introduced Windows Azure Services for Windows Server portal – not hybrid!</a:t>
            </a:r>
            <a:endParaRPr lang="en-US" sz="3600" dirty="0"/>
          </a:p>
        </p:txBody>
      </p:sp>
      <p:sp>
        <p:nvSpPr>
          <p:cNvPr id="3" name="Title 2"/>
          <p:cNvSpPr>
            <a:spLocks noGrp="1"/>
          </p:cNvSpPr>
          <p:nvPr>
            <p:ph type="title"/>
          </p:nvPr>
        </p:nvSpPr>
        <p:spPr/>
        <p:txBody>
          <a:bodyPr/>
          <a:lstStyle/>
          <a:p>
            <a:r>
              <a:rPr lang="en-US" dirty="0" smtClean="0"/>
              <a:t>Hybrid networking in 2012 and 2012 SP1</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662932" y="4266074"/>
            <a:ext cx="2642274" cy="877668"/>
          </a:xfrm>
          <a:prstGeom prst="rect">
            <a:avLst/>
          </a:prstGeom>
          <a:ln>
            <a:solidFill>
              <a:schemeClr val="bg1"/>
            </a:solidFill>
          </a:ln>
        </p:spPr>
      </p:pic>
      <p:pic>
        <p:nvPicPr>
          <p:cNvPr id="5" name="Picture 9" descr="Home">
            <a:hlinkClick r:id="rId4" tooltip="Hom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3629" y="4216190"/>
            <a:ext cx="1707257" cy="977437"/>
          </a:xfrm>
          <a:prstGeom prst="rect">
            <a:avLst/>
          </a:prstGeom>
          <a:solidFill>
            <a:schemeClr val="tx1"/>
          </a:solidFill>
          <a:extLst/>
        </p:spPr>
      </p:pic>
      <p:pic>
        <p:nvPicPr>
          <p:cNvPr id="6" name="Picture 15" descr="F5 logo - The world runs better with F5">
            <a:hlinkClick r:id="rId6" tooltip="F5 Hom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2529" y="4139883"/>
            <a:ext cx="1229761" cy="113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75774"/>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 name="Straight Connector 111"/>
          <p:cNvCxnSpPr/>
          <p:nvPr/>
        </p:nvCxnSpPr>
        <p:spPr>
          <a:xfrm>
            <a:off x="8344420" y="5312466"/>
            <a:ext cx="822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smtClean="0"/>
              <a:t>Demo – Tenant </a:t>
            </a:r>
            <a:r>
              <a:rPr lang="en-US" b="1" dirty="0"/>
              <a:t>self-service</a:t>
            </a:r>
          </a:p>
        </p:txBody>
      </p:sp>
      <p:pic>
        <p:nvPicPr>
          <p:cNvPr id="14" name="Hyper-V logo"/>
          <p:cNvPicPr>
            <a:picLocks noChangeAspect="1" noChangeArrowheads="1"/>
          </p:cNvPicPr>
          <p:nvPr/>
        </p:nvPicPr>
        <p:blipFill>
          <a:blip r:embed="rId3" cstate="print"/>
          <a:srcRect/>
          <a:stretch>
            <a:fillRect/>
          </a:stretch>
        </p:blipFill>
        <p:spPr bwMode="auto">
          <a:xfrm>
            <a:off x="6258066" y="2464022"/>
            <a:ext cx="579861" cy="316234"/>
          </a:xfrm>
          <a:prstGeom prst="rect">
            <a:avLst/>
          </a:prstGeom>
          <a:noFill/>
          <a:ln w="28575">
            <a:noFill/>
            <a:miter lim="800000"/>
            <a:headEnd/>
            <a:tailEnd/>
          </a:ln>
        </p:spPr>
      </p:pic>
      <p:pic>
        <p:nvPicPr>
          <p:cNvPr id="15" name="Picture 113"/>
          <p:cNvPicPr>
            <a:picLocks noChangeAspect="1"/>
          </p:cNvPicPr>
          <p:nvPr/>
        </p:nvPicPr>
        <p:blipFill>
          <a:blip r:embed="rId4" cstate="print"/>
          <a:srcRect/>
          <a:stretch>
            <a:fillRect/>
          </a:stretch>
        </p:blipFill>
        <p:spPr bwMode="auto">
          <a:xfrm>
            <a:off x="5675668" y="2429014"/>
            <a:ext cx="476314" cy="386249"/>
          </a:xfrm>
          <a:prstGeom prst="rect">
            <a:avLst/>
          </a:prstGeom>
          <a:noFill/>
          <a:ln w="28575">
            <a:noFill/>
            <a:miter lim="800000"/>
            <a:headEnd/>
            <a:tailEnd/>
          </a:ln>
        </p:spPr>
      </p:pic>
      <p:sp>
        <p:nvSpPr>
          <p:cNvPr id="16" name="Rounded Rectangle 15"/>
          <p:cNvSpPr/>
          <p:nvPr/>
        </p:nvSpPr>
        <p:spPr bwMode="auto">
          <a:xfrm>
            <a:off x="5536053" y="1680571"/>
            <a:ext cx="1895224" cy="1331423"/>
          </a:xfrm>
          <a:prstGeom prst="roundRect">
            <a:avLst/>
          </a:prstGeom>
          <a:noFill/>
          <a:ln w="28575">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45708" rIns="0" bIns="45708" numCol="1" rtlCol="0" anchor="t" anchorCtr="0" compatLnSpc="1">
            <a:prstTxWarp prst="textNoShape">
              <a:avLst/>
            </a:prstTxWarp>
          </a:bodyPr>
          <a:lstStyle/>
          <a:p>
            <a:pPr algn="ctr" defTabSz="913916" fontAlgn="base">
              <a:spcBef>
                <a:spcPct val="0"/>
              </a:spcBef>
              <a:spcAft>
                <a:spcPct val="0"/>
              </a:spcAft>
            </a:pPr>
            <a:r>
              <a:rPr lang="en-US" sz="1960" dirty="0">
                <a:gradFill>
                  <a:gsLst>
                    <a:gs pos="0">
                      <a:srgbClr val="FFFFFF"/>
                    </a:gs>
                    <a:gs pos="100000">
                      <a:srgbClr val="FFFFFF"/>
                    </a:gs>
                  </a:gsLst>
                  <a:lin ang="5400000" scaled="0"/>
                </a:gradFill>
                <a:effectLst>
                  <a:outerShdw blurRad="38100" dist="38100" dir="2700000" algn="tl">
                    <a:srgbClr val="000000">
                      <a:alpha val="43137"/>
                    </a:srgbClr>
                  </a:outerShdw>
                </a:effectLst>
              </a:rPr>
              <a:t>Tenant 3</a:t>
            </a:r>
          </a:p>
        </p:txBody>
      </p:sp>
      <p:pic>
        <p:nvPicPr>
          <p:cNvPr id="23" name="Picture 124"/>
          <p:cNvPicPr>
            <a:picLocks noChangeAspect="1"/>
          </p:cNvPicPr>
          <p:nvPr/>
        </p:nvPicPr>
        <p:blipFill>
          <a:blip r:embed="rId5" cstate="print"/>
          <a:srcRect/>
          <a:stretch>
            <a:fillRect/>
          </a:stretch>
        </p:blipFill>
        <p:spPr bwMode="auto">
          <a:xfrm>
            <a:off x="6944008" y="2498620"/>
            <a:ext cx="302296" cy="236884"/>
          </a:xfrm>
          <a:prstGeom prst="rect">
            <a:avLst/>
          </a:prstGeom>
          <a:noFill/>
          <a:ln w="28575">
            <a:noFill/>
            <a:miter lim="800000"/>
            <a:headEnd/>
            <a:tailEnd/>
          </a:ln>
        </p:spPr>
      </p:pic>
      <p:pic>
        <p:nvPicPr>
          <p:cNvPr id="10" name="Hyper-V logo"/>
          <p:cNvPicPr>
            <a:picLocks noChangeAspect="1" noChangeArrowheads="1"/>
          </p:cNvPicPr>
          <p:nvPr/>
        </p:nvPicPr>
        <p:blipFill>
          <a:blip r:embed="rId3" cstate="print"/>
          <a:srcRect/>
          <a:stretch>
            <a:fillRect/>
          </a:stretch>
        </p:blipFill>
        <p:spPr bwMode="auto">
          <a:xfrm>
            <a:off x="3855330" y="2464022"/>
            <a:ext cx="579861" cy="316234"/>
          </a:xfrm>
          <a:prstGeom prst="rect">
            <a:avLst/>
          </a:prstGeom>
          <a:noFill/>
          <a:ln w="9525">
            <a:noFill/>
            <a:miter lim="800000"/>
            <a:headEnd/>
            <a:tailEnd/>
          </a:ln>
        </p:spPr>
      </p:pic>
      <p:pic>
        <p:nvPicPr>
          <p:cNvPr id="11" name="Picture 113"/>
          <p:cNvPicPr>
            <a:picLocks noChangeAspect="1"/>
          </p:cNvPicPr>
          <p:nvPr/>
        </p:nvPicPr>
        <p:blipFill>
          <a:blip r:embed="rId4" cstate="print"/>
          <a:srcRect/>
          <a:stretch>
            <a:fillRect/>
          </a:stretch>
        </p:blipFill>
        <p:spPr bwMode="auto">
          <a:xfrm>
            <a:off x="3285138" y="2429014"/>
            <a:ext cx="476314" cy="386249"/>
          </a:xfrm>
          <a:prstGeom prst="rect">
            <a:avLst/>
          </a:prstGeom>
          <a:noFill/>
          <a:ln w="9525">
            <a:noFill/>
            <a:miter lim="800000"/>
            <a:headEnd/>
            <a:tailEnd/>
          </a:ln>
        </p:spPr>
      </p:pic>
      <p:sp>
        <p:nvSpPr>
          <p:cNvPr id="12" name="Rounded Rectangle 11"/>
          <p:cNvSpPr/>
          <p:nvPr/>
        </p:nvSpPr>
        <p:spPr bwMode="auto">
          <a:xfrm>
            <a:off x="3145524" y="1680570"/>
            <a:ext cx="1895224" cy="1331424"/>
          </a:xfrm>
          <a:prstGeom prst="roundRect">
            <a:avLst/>
          </a:prstGeom>
          <a:noFill/>
          <a:ln w="28575">
            <a:solidFill>
              <a:srgbClr val="FF0000"/>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45708" rIns="0" bIns="45708" numCol="1" rtlCol="0" anchor="t" anchorCtr="0" compatLnSpc="1">
            <a:prstTxWarp prst="textNoShape">
              <a:avLst/>
            </a:prstTxWarp>
          </a:bodyPr>
          <a:lstStyle/>
          <a:p>
            <a:pPr algn="ctr" defTabSz="913916" fontAlgn="base">
              <a:spcBef>
                <a:spcPct val="0"/>
              </a:spcBef>
              <a:spcAft>
                <a:spcPct val="0"/>
              </a:spcAft>
            </a:pPr>
            <a:r>
              <a:rPr lang="en-US" sz="1960" dirty="0">
                <a:gradFill>
                  <a:gsLst>
                    <a:gs pos="0">
                      <a:srgbClr val="FFFFFF"/>
                    </a:gs>
                    <a:gs pos="100000">
                      <a:srgbClr val="FFFFFF"/>
                    </a:gs>
                  </a:gsLst>
                  <a:lin ang="5400000" scaled="0"/>
                </a:gradFill>
                <a:effectLst>
                  <a:outerShdw blurRad="38100" dist="38100" dir="2700000" algn="tl">
                    <a:srgbClr val="000000">
                      <a:alpha val="43137"/>
                    </a:srgbClr>
                  </a:outerShdw>
                </a:effectLst>
              </a:rPr>
              <a:t>Tenant 2</a:t>
            </a:r>
          </a:p>
        </p:txBody>
      </p:sp>
      <p:pic>
        <p:nvPicPr>
          <p:cNvPr id="21" name="Picture 124"/>
          <p:cNvPicPr>
            <a:picLocks noChangeAspect="1"/>
          </p:cNvPicPr>
          <p:nvPr/>
        </p:nvPicPr>
        <p:blipFill>
          <a:blip r:embed="rId5" cstate="print"/>
          <a:srcRect/>
          <a:stretch>
            <a:fillRect/>
          </a:stretch>
        </p:blipFill>
        <p:spPr bwMode="auto">
          <a:xfrm>
            <a:off x="4529066" y="2503697"/>
            <a:ext cx="302296" cy="236884"/>
          </a:xfrm>
          <a:prstGeom prst="rect">
            <a:avLst/>
          </a:prstGeom>
          <a:noFill/>
          <a:ln w="9525">
            <a:noFill/>
            <a:miter lim="800000"/>
            <a:headEnd/>
            <a:tailEnd/>
          </a:ln>
        </p:spPr>
      </p:pic>
      <p:pic>
        <p:nvPicPr>
          <p:cNvPr id="6" name="Hyper-V logo"/>
          <p:cNvPicPr>
            <a:picLocks noChangeAspect="1" noChangeArrowheads="1"/>
          </p:cNvPicPr>
          <p:nvPr/>
        </p:nvPicPr>
        <p:blipFill>
          <a:blip r:embed="rId3" cstate="print"/>
          <a:srcRect/>
          <a:stretch>
            <a:fillRect/>
          </a:stretch>
        </p:blipFill>
        <p:spPr bwMode="auto">
          <a:xfrm>
            <a:off x="1469048" y="2464021"/>
            <a:ext cx="579861" cy="316234"/>
          </a:xfrm>
          <a:prstGeom prst="rect">
            <a:avLst/>
          </a:prstGeom>
          <a:noFill/>
          <a:ln w="9525">
            <a:noFill/>
            <a:miter lim="800000"/>
            <a:headEnd/>
            <a:tailEnd/>
          </a:ln>
        </p:spPr>
      </p:pic>
      <p:pic>
        <p:nvPicPr>
          <p:cNvPr id="7" name="Picture 113"/>
          <p:cNvPicPr>
            <a:picLocks noChangeAspect="1"/>
          </p:cNvPicPr>
          <p:nvPr/>
        </p:nvPicPr>
        <p:blipFill>
          <a:blip r:embed="rId4" cstate="print"/>
          <a:srcRect/>
          <a:stretch>
            <a:fillRect/>
          </a:stretch>
        </p:blipFill>
        <p:spPr bwMode="auto">
          <a:xfrm>
            <a:off x="923973" y="2429013"/>
            <a:ext cx="476314" cy="386249"/>
          </a:xfrm>
          <a:prstGeom prst="rect">
            <a:avLst/>
          </a:prstGeom>
          <a:noFill/>
          <a:ln w="9525">
            <a:noFill/>
            <a:miter lim="800000"/>
            <a:headEnd/>
            <a:tailEnd/>
          </a:ln>
        </p:spPr>
      </p:pic>
      <p:sp>
        <p:nvSpPr>
          <p:cNvPr id="8" name="Rounded Rectangle 7"/>
          <p:cNvSpPr/>
          <p:nvPr/>
        </p:nvSpPr>
        <p:spPr bwMode="auto">
          <a:xfrm>
            <a:off x="784358" y="1681738"/>
            <a:ext cx="1895224" cy="1330256"/>
          </a:xfrm>
          <a:prstGeom prst="roundRect">
            <a:avLst/>
          </a:prstGeom>
          <a:noFill/>
          <a:ln w="28575">
            <a:solidFill>
              <a:srgbClr val="0072C6"/>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45708" rIns="0" bIns="45708" numCol="1" rtlCol="0" anchor="t" anchorCtr="0" compatLnSpc="1">
            <a:prstTxWarp prst="textNoShape">
              <a:avLst/>
            </a:prstTxWarp>
          </a:bodyPr>
          <a:lstStyle/>
          <a:p>
            <a:pPr algn="ctr" defTabSz="913916" fontAlgn="base">
              <a:spcBef>
                <a:spcPct val="0"/>
              </a:spcBef>
              <a:spcAft>
                <a:spcPct val="0"/>
              </a:spcAft>
            </a:pPr>
            <a:r>
              <a:rPr lang="en-US" sz="196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Tenant 1</a:t>
            </a:r>
            <a:endParaRPr lang="en-US" sz="1960" dirty="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pic>
        <p:nvPicPr>
          <p:cNvPr id="22" name="Picture 124"/>
          <p:cNvPicPr>
            <a:picLocks noChangeAspect="1"/>
          </p:cNvPicPr>
          <p:nvPr/>
        </p:nvPicPr>
        <p:blipFill>
          <a:blip r:embed="rId5" cstate="print"/>
          <a:srcRect/>
          <a:stretch>
            <a:fillRect/>
          </a:stretch>
        </p:blipFill>
        <p:spPr bwMode="auto">
          <a:xfrm>
            <a:off x="2117669" y="2503696"/>
            <a:ext cx="302296" cy="236884"/>
          </a:xfrm>
          <a:prstGeom prst="rect">
            <a:avLst/>
          </a:prstGeom>
          <a:noFill/>
          <a:ln w="9525">
            <a:noFill/>
            <a:miter lim="800000"/>
            <a:headEnd/>
            <a:tailEnd/>
          </a:ln>
        </p:spPr>
      </p:pic>
      <p:grpSp>
        <p:nvGrpSpPr>
          <p:cNvPr id="35" name="Group 34"/>
          <p:cNvGrpSpPr/>
          <p:nvPr/>
        </p:nvGrpSpPr>
        <p:grpSpPr>
          <a:xfrm>
            <a:off x="1627252" y="4296670"/>
            <a:ext cx="1665622" cy="1100798"/>
            <a:chOff x="3793427" y="5132452"/>
            <a:chExt cx="1699464" cy="1123164"/>
          </a:xfrm>
        </p:grpSpPr>
        <p:pic>
          <p:nvPicPr>
            <p:cNvPr id="17" name="Picture 16"/>
            <p:cNvPicPr>
              <a:picLocks noChangeAspect="1"/>
            </p:cNvPicPr>
            <p:nvPr/>
          </p:nvPicPr>
          <p:blipFill>
            <a:blip r:embed="rId6" cstate="print"/>
            <a:srcRect/>
            <a:stretch>
              <a:fillRect/>
            </a:stretch>
          </p:blipFill>
          <p:spPr bwMode="auto">
            <a:xfrm>
              <a:off x="3793427" y="5132452"/>
              <a:ext cx="1699464" cy="495300"/>
            </a:xfrm>
            <a:prstGeom prst="rect">
              <a:avLst/>
            </a:prstGeom>
            <a:noFill/>
            <a:ln w="9525">
              <a:noFill/>
              <a:miter lim="800000"/>
              <a:headEnd/>
              <a:tailEnd/>
            </a:ln>
          </p:spPr>
        </p:pic>
        <p:sp>
          <p:nvSpPr>
            <p:cNvPr id="32" name="TextBox 31"/>
            <p:cNvSpPr txBox="1"/>
            <p:nvPr/>
          </p:nvSpPr>
          <p:spPr>
            <a:xfrm>
              <a:off x="3831334" y="5627752"/>
              <a:ext cx="1623650" cy="627864"/>
            </a:xfrm>
            <a:prstGeom prst="rect">
              <a:avLst/>
            </a:prstGeom>
            <a:noFill/>
            <a:ln>
              <a:noFill/>
            </a:ln>
          </p:spPr>
          <p:txBody>
            <a:bodyPr wrap="none" lIns="179238" tIns="143391" rIns="179238" bIns="143391" rtlCol="0">
              <a:spAutoFit/>
            </a:bodyPr>
            <a:lstStyle/>
            <a:p>
              <a:pPr>
                <a:lnSpc>
                  <a:spcPct val="90000"/>
                </a:lnSpc>
                <a:spcAft>
                  <a:spcPts val="588"/>
                </a:spcAft>
              </a:pPr>
              <a:r>
                <a:rPr lang="en-US" sz="2352" dirty="0">
                  <a:gradFill>
                    <a:gsLst>
                      <a:gs pos="2917">
                        <a:schemeClr val="tx1"/>
                      </a:gs>
                      <a:gs pos="30000">
                        <a:schemeClr val="tx1"/>
                      </a:gs>
                    </a:gsLst>
                    <a:lin ang="5400000" scaled="0"/>
                  </a:gradFill>
                  <a:effectLst>
                    <a:outerShdw blurRad="38100" dist="38100" dir="2700000" algn="tl">
                      <a:srgbClr val="000000">
                        <a:alpha val="43137"/>
                      </a:srgbClr>
                    </a:outerShdw>
                  </a:effectLst>
                </a:rPr>
                <a:t>Compute</a:t>
              </a:r>
            </a:p>
          </p:txBody>
        </p:sp>
      </p:grpSp>
      <p:grpSp>
        <p:nvGrpSpPr>
          <p:cNvPr id="37" name="Group 36"/>
          <p:cNvGrpSpPr/>
          <p:nvPr/>
        </p:nvGrpSpPr>
        <p:grpSpPr>
          <a:xfrm>
            <a:off x="3367492" y="4290836"/>
            <a:ext cx="1383621" cy="1108966"/>
            <a:chOff x="5388847" y="5124118"/>
            <a:chExt cx="1411733" cy="1131498"/>
          </a:xfrm>
        </p:grpSpPr>
        <p:grpSp>
          <p:nvGrpSpPr>
            <p:cNvPr id="18" name="Group 248"/>
            <p:cNvGrpSpPr>
              <a:grpSpLocks/>
            </p:cNvGrpSpPr>
            <p:nvPr/>
          </p:nvGrpSpPr>
          <p:grpSpPr bwMode="auto">
            <a:xfrm>
              <a:off x="5488733" y="5124118"/>
              <a:ext cx="1211961" cy="511969"/>
              <a:chOff x="2495" y="4105"/>
              <a:chExt cx="803" cy="430"/>
            </a:xfrm>
          </p:grpSpPr>
          <p:pic>
            <p:nvPicPr>
              <p:cNvPr id="19" name="Picture 114"/>
              <p:cNvPicPr>
                <a:picLocks noChangeAspect="1"/>
              </p:cNvPicPr>
              <p:nvPr/>
            </p:nvPicPr>
            <p:blipFill>
              <a:blip r:embed="rId7" cstate="print">
                <a:duotone>
                  <a:prstClr val="black"/>
                  <a:srgbClr val="D9C3A5">
                    <a:tint val="50000"/>
                    <a:satMod val="180000"/>
                  </a:srgbClr>
                </a:duotone>
                <a:extLst/>
              </a:blip>
              <a:stretch>
                <a:fillRect/>
              </a:stretch>
            </p:blipFill>
            <p:spPr>
              <a:xfrm>
                <a:off x="2883" y="4110"/>
                <a:ext cx="412" cy="419"/>
              </a:xfrm>
              <a:prstGeom prst="rect">
                <a:avLst/>
              </a:prstGeom>
              <a:ln>
                <a:noFill/>
              </a:ln>
            </p:spPr>
          </p:pic>
          <p:pic>
            <p:nvPicPr>
              <p:cNvPr id="20" name="Picture 4"/>
              <p:cNvPicPr>
                <a:picLocks noChangeAspect="1"/>
              </p:cNvPicPr>
              <p:nvPr/>
            </p:nvPicPr>
            <p:blipFill>
              <a:blip r:embed="rId7" cstate="print">
                <a:duotone>
                  <a:prstClr val="black"/>
                  <a:schemeClr val="tx2">
                    <a:tint val="45000"/>
                    <a:satMod val="400000"/>
                  </a:schemeClr>
                </a:duotone>
                <a:extLst/>
              </a:blip>
              <a:stretch>
                <a:fillRect/>
              </a:stretch>
            </p:blipFill>
            <p:spPr>
              <a:xfrm>
                <a:off x="2501" y="4113"/>
                <a:ext cx="412" cy="419"/>
              </a:xfrm>
              <a:prstGeom prst="rect">
                <a:avLst/>
              </a:prstGeom>
              <a:ln>
                <a:noFill/>
              </a:ln>
            </p:spPr>
          </p:pic>
        </p:grpSp>
        <p:sp>
          <p:nvSpPr>
            <p:cNvPr id="33" name="TextBox 32"/>
            <p:cNvSpPr txBox="1"/>
            <p:nvPr/>
          </p:nvSpPr>
          <p:spPr>
            <a:xfrm>
              <a:off x="5388847" y="5627752"/>
              <a:ext cx="1411733" cy="627864"/>
            </a:xfrm>
            <a:prstGeom prst="rect">
              <a:avLst/>
            </a:prstGeom>
            <a:noFill/>
            <a:ln>
              <a:noFill/>
            </a:ln>
          </p:spPr>
          <p:txBody>
            <a:bodyPr wrap="none" lIns="179238" tIns="143391" rIns="179238" bIns="143391" rtlCol="0">
              <a:spAutoFit/>
            </a:bodyPr>
            <a:lstStyle/>
            <a:p>
              <a:pPr>
                <a:lnSpc>
                  <a:spcPct val="90000"/>
                </a:lnSpc>
                <a:spcAft>
                  <a:spcPts val="588"/>
                </a:spcAft>
              </a:pPr>
              <a:r>
                <a:rPr lang="en-US" sz="2352" dirty="0">
                  <a:gradFill>
                    <a:gsLst>
                      <a:gs pos="2917">
                        <a:schemeClr val="tx1"/>
                      </a:gs>
                      <a:gs pos="30000">
                        <a:schemeClr val="tx1"/>
                      </a:gs>
                    </a:gsLst>
                    <a:lin ang="5400000" scaled="0"/>
                  </a:gradFill>
                  <a:effectLst>
                    <a:outerShdw blurRad="38100" dist="38100" dir="2700000" algn="tl">
                      <a:srgbClr val="000000">
                        <a:alpha val="43137"/>
                      </a:srgbClr>
                    </a:outerShdw>
                  </a:effectLst>
                </a:rPr>
                <a:t>Storage</a:t>
              </a:r>
            </a:p>
          </p:txBody>
        </p:sp>
      </p:grpSp>
      <p:grpSp>
        <p:nvGrpSpPr>
          <p:cNvPr id="38" name="Group 37"/>
          <p:cNvGrpSpPr/>
          <p:nvPr/>
        </p:nvGrpSpPr>
        <p:grpSpPr>
          <a:xfrm>
            <a:off x="4825731" y="4356766"/>
            <a:ext cx="1496991" cy="1051207"/>
            <a:chOff x="6653188" y="5191388"/>
            <a:chExt cx="1527406" cy="1072565"/>
          </a:xfrm>
        </p:grpSpPr>
        <p:grpSp>
          <p:nvGrpSpPr>
            <p:cNvPr id="36" name="Group 35"/>
            <p:cNvGrpSpPr/>
            <p:nvPr/>
          </p:nvGrpSpPr>
          <p:grpSpPr>
            <a:xfrm>
              <a:off x="6893908" y="5191388"/>
              <a:ext cx="1045967" cy="377428"/>
              <a:chOff x="6860650" y="5191388"/>
              <a:chExt cx="1045967" cy="377428"/>
            </a:xfrm>
          </p:grpSpPr>
          <p:pic>
            <p:nvPicPr>
              <p:cNvPr id="27" name="Picture 102"/>
              <p:cNvPicPr>
                <a:picLocks noChangeAspect="1"/>
              </p:cNvPicPr>
              <p:nvPr/>
            </p:nvPicPr>
            <p:blipFill>
              <a:blip r:embed="rId5" cstate="print"/>
              <a:srcRect/>
              <a:stretch>
                <a:fillRect/>
              </a:stretch>
            </p:blipFill>
            <p:spPr bwMode="auto">
              <a:xfrm>
                <a:off x="6860650" y="5191388"/>
                <a:ext cx="484034" cy="377428"/>
              </a:xfrm>
              <a:prstGeom prst="rect">
                <a:avLst/>
              </a:prstGeom>
              <a:noFill/>
              <a:ln w="9525">
                <a:noFill/>
                <a:miter lim="800000"/>
                <a:headEnd/>
                <a:tailEnd/>
              </a:ln>
            </p:spPr>
          </p:pic>
          <p:pic>
            <p:nvPicPr>
              <p:cNvPr id="28" name="Picture 102"/>
              <p:cNvPicPr>
                <a:picLocks noChangeAspect="1"/>
              </p:cNvPicPr>
              <p:nvPr/>
            </p:nvPicPr>
            <p:blipFill>
              <a:blip r:embed="rId5" cstate="print"/>
              <a:srcRect/>
              <a:stretch>
                <a:fillRect/>
              </a:stretch>
            </p:blipFill>
            <p:spPr bwMode="auto">
              <a:xfrm>
                <a:off x="7422583" y="5191388"/>
                <a:ext cx="484034" cy="377428"/>
              </a:xfrm>
              <a:prstGeom prst="rect">
                <a:avLst/>
              </a:prstGeom>
              <a:noFill/>
              <a:ln w="9525">
                <a:noFill/>
                <a:miter lim="800000"/>
                <a:headEnd/>
                <a:tailEnd/>
              </a:ln>
            </p:spPr>
          </p:pic>
        </p:grpSp>
        <p:sp>
          <p:nvSpPr>
            <p:cNvPr id="34" name="TextBox 33"/>
            <p:cNvSpPr txBox="1"/>
            <p:nvPr/>
          </p:nvSpPr>
          <p:spPr>
            <a:xfrm>
              <a:off x="6653188" y="5636089"/>
              <a:ext cx="1527406" cy="627864"/>
            </a:xfrm>
            <a:prstGeom prst="rect">
              <a:avLst/>
            </a:prstGeom>
            <a:noFill/>
            <a:ln>
              <a:noFill/>
            </a:ln>
          </p:spPr>
          <p:txBody>
            <a:bodyPr wrap="none" lIns="179238" tIns="143391" rIns="179238" bIns="143391" rtlCol="0">
              <a:spAutoFit/>
            </a:bodyPr>
            <a:lstStyle/>
            <a:p>
              <a:pPr>
                <a:lnSpc>
                  <a:spcPct val="90000"/>
                </a:lnSpc>
                <a:spcAft>
                  <a:spcPts val="588"/>
                </a:spcAft>
              </a:pPr>
              <a:r>
                <a:rPr lang="en-US" sz="2352" dirty="0">
                  <a:gradFill>
                    <a:gsLst>
                      <a:gs pos="2917">
                        <a:schemeClr val="tx1"/>
                      </a:gs>
                      <a:gs pos="30000">
                        <a:schemeClr val="tx1"/>
                      </a:gs>
                    </a:gsLst>
                    <a:lin ang="5400000" scaled="0"/>
                  </a:gradFill>
                  <a:effectLst>
                    <a:outerShdw blurRad="38100" dist="38100" dir="2700000" algn="tl">
                      <a:srgbClr val="000000">
                        <a:alpha val="43137"/>
                      </a:srgbClr>
                    </a:outerShdw>
                  </a:effectLst>
                </a:rPr>
                <a:t>Network</a:t>
              </a:r>
            </a:p>
          </p:txBody>
        </p:sp>
      </p:grpSp>
      <p:sp>
        <p:nvSpPr>
          <p:cNvPr id="39" name="Rounded Rectangle 38"/>
          <p:cNvSpPr/>
          <p:nvPr/>
        </p:nvSpPr>
        <p:spPr bwMode="auto">
          <a:xfrm>
            <a:off x="1100119" y="3248875"/>
            <a:ext cx="7301215" cy="2772893"/>
          </a:xfrm>
          <a:prstGeom prst="roundRect">
            <a:avLst/>
          </a:prstGeom>
          <a:noFill/>
          <a:ln>
            <a:solidFill>
              <a:schemeClr val="tx1"/>
            </a:solid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5708" rIns="0" bIns="45708" numCol="1" rtlCol="0" anchor="b" anchorCtr="0" compatLnSpc="1">
            <a:prstTxWarp prst="textNoShape">
              <a:avLst/>
            </a:prstTxWarp>
          </a:bodyPr>
          <a:lstStyle/>
          <a:p>
            <a:pPr algn="ctr" defTabSz="913916" fontAlgn="base">
              <a:spcBef>
                <a:spcPct val="0"/>
              </a:spcBef>
              <a:spcAft>
                <a:spcPct val="0"/>
              </a:spcAft>
            </a:pPr>
            <a:r>
              <a:rPr lang="en-US" sz="1960" dirty="0" err="1" smtClean="0">
                <a:gradFill>
                  <a:gsLst>
                    <a:gs pos="0">
                      <a:srgbClr val="FFFFFF"/>
                    </a:gs>
                    <a:gs pos="100000">
                      <a:srgbClr val="FFFFFF"/>
                    </a:gs>
                  </a:gsLst>
                  <a:lin ang="5400000" scaled="0"/>
                </a:gradFill>
                <a:effectLst>
                  <a:outerShdw blurRad="38100" dist="38100" dir="2700000" algn="tl">
                    <a:srgbClr val="000000">
                      <a:alpha val="43137"/>
                    </a:srgbClr>
                  </a:outerShdw>
                </a:effectLst>
              </a:rPr>
              <a:t>Hoster</a:t>
            </a:r>
            <a:r>
              <a:rPr lang="en-US" sz="196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 infrastructure</a:t>
            </a:r>
            <a:endParaRPr lang="en-US" sz="1960" dirty="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grpSp>
        <p:nvGrpSpPr>
          <p:cNvPr id="64" name="Tenant network"/>
          <p:cNvGrpSpPr/>
          <p:nvPr/>
        </p:nvGrpSpPr>
        <p:grpSpPr>
          <a:xfrm>
            <a:off x="2268817" y="2735503"/>
            <a:ext cx="4977486" cy="874047"/>
            <a:chOff x="2314914" y="2789675"/>
            <a:chExt cx="5078618" cy="891806"/>
          </a:xfrm>
        </p:grpSpPr>
        <p:cxnSp>
          <p:nvCxnSpPr>
            <p:cNvPr id="45" name="Straight Connector 44"/>
            <p:cNvCxnSpPr>
              <a:stCxn id="22" idx="2"/>
            </p:cNvCxnSpPr>
            <p:nvPr/>
          </p:nvCxnSpPr>
          <p:spPr>
            <a:xfrm>
              <a:off x="2314914" y="2794854"/>
              <a:ext cx="567434" cy="88662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771961" y="2794853"/>
              <a:ext cx="567434" cy="88662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182866" y="2789675"/>
              <a:ext cx="1056447" cy="83467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882348" y="3676302"/>
              <a:ext cx="4511184" cy="0"/>
            </a:xfrm>
            <a:prstGeom prst="line">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67" name="Gateway Appliance"/>
          <p:cNvPicPr>
            <a:picLocks noChangeAspect="1" noChangeArrowheads="1"/>
          </p:cNvPicPr>
          <p:nvPr/>
        </p:nvPicPr>
        <p:blipFill>
          <a:blip r:embed="rId8" cstate="print"/>
          <a:srcRect/>
          <a:stretch>
            <a:fillRect/>
          </a:stretch>
        </p:blipFill>
        <p:spPr bwMode="auto">
          <a:xfrm>
            <a:off x="7197174" y="3317656"/>
            <a:ext cx="905393" cy="573636"/>
          </a:xfrm>
          <a:prstGeom prst="rect">
            <a:avLst/>
          </a:prstGeom>
          <a:noFill/>
          <a:ln w="9525">
            <a:noFill/>
            <a:miter lim="800000"/>
            <a:headEnd/>
            <a:tailEnd/>
          </a:ln>
        </p:spPr>
      </p:pic>
      <p:sp>
        <p:nvSpPr>
          <p:cNvPr id="69" name="Gateway Text"/>
          <p:cNvSpPr txBox="1"/>
          <p:nvPr/>
        </p:nvSpPr>
        <p:spPr>
          <a:xfrm>
            <a:off x="6829606" y="3724474"/>
            <a:ext cx="1645725" cy="754325"/>
          </a:xfrm>
          <a:prstGeom prst="rect">
            <a:avLst/>
          </a:prstGeom>
          <a:noFill/>
        </p:spPr>
        <p:txBody>
          <a:bodyPr wrap="none" lIns="179238" tIns="143391" rIns="179238" bIns="143391" rtlCol="0">
            <a:spAutoFit/>
          </a:bodyPr>
          <a:lstStyle/>
          <a:p>
            <a:pPr algn="ctr">
              <a:lnSpc>
                <a:spcPct val="90000"/>
              </a:lnSpc>
              <a:spcAft>
                <a:spcPts val="588"/>
              </a:spcAft>
            </a:pPr>
            <a:r>
              <a:rPr lang="en-US" sz="14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Windows Server</a:t>
            </a:r>
          </a:p>
          <a:p>
            <a:pPr algn="ctr">
              <a:lnSpc>
                <a:spcPct val="90000"/>
              </a:lnSpc>
              <a:spcAft>
                <a:spcPts val="588"/>
              </a:spcAft>
            </a:pPr>
            <a:r>
              <a:rPr lang="en-US" sz="14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Gateway</a:t>
            </a:r>
            <a:endParaRPr lang="en-US" sz="1400" dirty="0">
              <a:gradFill>
                <a:gsLst>
                  <a:gs pos="2917">
                    <a:schemeClr val="tx1"/>
                  </a:gs>
                  <a:gs pos="30000">
                    <a:schemeClr val="tx1"/>
                  </a:gs>
                </a:gsLst>
                <a:lin ang="5400000" scaled="0"/>
              </a:gradFill>
              <a:effectLst>
                <a:outerShdw blurRad="38100" dist="38100" dir="2700000" algn="tl">
                  <a:srgbClr val="000000">
                    <a:alpha val="43137"/>
                  </a:srgbClr>
                </a:outerShdw>
              </a:effectLst>
            </a:endParaRPr>
          </a:p>
        </p:txBody>
      </p:sp>
      <p:pic>
        <p:nvPicPr>
          <p:cNvPr id="52" name="Picture 56"/>
          <p:cNvPicPr>
            <a:picLocks noChangeAspect="1"/>
          </p:cNvPicPr>
          <p:nvPr/>
        </p:nvPicPr>
        <p:blipFill>
          <a:blip r:embed="rId9" cstate="print"/>
          <a:srcRect/>
          <a:stretch>
            <a:fillRect/>
          </a:stretch>
        </p:blipFill>
        <p:spPr bwMode="auto">
          <a:xfrm>
            <a:off x="1345233" y="2130053"/>
            <a:ext cx="283561" cy="249720"/>
          </a:xfrm>
          <a:prstGeom prst="rect">
            <a:avLst/>
          </a:prstGeom>
          <a:noFill/>
          <a:ln w="9525">
            <a:noFill/>
            <a:miter lim="800000"/>
            <a:headEnd/>
            <a:tailEnd/>
          </a:ln>
        </p:spPr>
      </p:pic>
      <p:pic>
        <p:nvPicPr>
          <p:cNvPr id="54" name="Picture 53"/>
          <p:cNvPicPr>
            <a:picLocks noChangeAspect="1"/>
          </p:cNvPicPr>
          <p:nvPr/>
        </p:nvPicPr>
        <p:blipFill>
          <a:blip r:embed="rId9" cstate="print">
            <a:duotone>
              <a:schemeClr val="accent1">
                <a:shade val="45000"/>
                <a:satMod val="135000"/>
              </a:schemeClr>
              <a:prstClr val="white"/>
            </a:duotone>
            <a:extLst/>
          </a:blip>
          <a:stretch>
            <a:fillRect/>
          </a:stretch>
        </p:blipFill>
        <p:spPr>
          <a:xfrm>
            <a:off x="1781031" y="2130053"/>
            <a:ext cx="283772" cy="249677"/>
          </a:xfrm>
          <a:prstGeom prst="rect">
            <a:avLst/>
          </a:prstGeom>
        </p:spPr>
      </p:pic>
      <p:pic>
        <p:nvPicPr>
          <p:cNvPr id="56" name="Picture 93"/>
          <p:cNvPicPr>
            <a:picLocks noChangeAspect="1"/>
          </p:cNvPicPr>
          <p:nvPr/>
        </p:nvPicPr>
        <p:blipFill>
          <a:blip r:embed="rId9" cstate="print">
            <a:grayscl/>
          </a:blip>
          <a:srcRect/>
          <a:stretch>
            <a:fillRect/>
          </a:stretch>
        </p:blipFill>
        <p:spPr bwMode="auto">
          <a:xfrm>
            <a:off x="3722382" y="2130053"/>
            <a:ext cx="283561" cy="249720"/>
          </a:xfrm>
          <a:prstGeom prst="rect">
            <a:avLst/>
          </a:prstGeom>
          <a:noFill/>
          <a:ln w="9525">
            <a:noFill/>
            <a:miter lim="800000"/>
            <a:headEnd/>
            <a:tailEnd/>
          </a:ln>
        </p:spPr>
      </p:pic>
      <p:pic>
        <p:nvPicPr>
          <p:cNvPr id="58" name="Picture 90"/>
          <p:cNvPicPr>
            <a:picLocks noChangeAspect="1"/>
          </p:cNvPicPr>
          <p:nvPr/>
        </p:nvPicPr>
        <p:blipFill>
          <a:blip r:embed="rId9" cstate="print"/>
          <a:srcRect/>
          <a:stretch>
            <a:fillRect/>
          </a:stretch>
        </p:blipFill>
        <p:spPr bwMode="auto">
          <a:xfrm>
            <a:off x="6063041" y="2130053"/>
            <a:ext cx="283561" cy="249720"/>
          </a:xfrm>
          <a:prstGeom prst="rect">
            <a:avLst/>
          </a:prstGeom>
          <a:noFill/>
          <a:ln w="9525">
            <a:noFill/>
            <a:miter lim="800000"/>
            <a:headEnd/>
            <a:tailEnd/>
          </a:ln>
        </p:spPr>
      </p:pic>
      <p:pic>
        <p:nvPicPr>
          <p:cNvPr id="60" name="Picture 90"/>
          <p:cNvPicPr>
            <a:picLocks noChangeAspect="1"/>
          </p:cNvPicPr>
          <p:nvPr/>
        </p:nvPicPr>
        <p:blipFill>
          <a:blip r:embed="rId9" cstate="print"/>
          <a:srcRect/>
          <a:stretch>
            <a:fillRect/>
          </a:stretch>
        </p:blipFill>
        <p:spPr bwMode="auto">
          <a:xfrm>
            <a:off x="6387608" y="2130053"/>
            <a:ext cx="283561" cy="249720"/>
          </a:xfrm>
          <a:prstGeom prst="rect">
            <a:avLst/>
          </a:prstGeom>
          <a:noFill/>
          <a:ln w="9525">
            <a:noFill/>
            <a:miter lim="800000"/>
            <a:headEnd/>
            <a:tailEnd/>
          </a:ln>
        </p:spPr>
      </p:pic>
      <p:pic>
        <p:nvPicPr>
          <p:cNvPr id="61" name="Picture 90"/>
          <p:cNvPicPr>
            <a:picLocks noChangeAspect="1"/>
          </p:cNvPicPr>
          <p:nvPr/>
        </p:nvPicPr>
        <p:blipFill>
          <a:blip r:embed="rId9" cstate="print"/>
          <a:srcRect/>
          <a:stretch>
            <a:fillRect/>
          </a:stretch>
        </p:blipFill>
        <p:spPr bwMode="auto">
          <a:xfrm>
            <a:off x="6731810" y="2130053"/>
            <a:ext cx="283561" cy="249720"/>
          </a:xfrm>
          <a:prstGeom prst="rect">
            <a:avLst/>
          </a:prstGeom>
          <a:noFill/>
          <a:ln w="9525">
            <a:noFill/>
            <a:miter lim="800000"/>
            <a:headEnd/>
            <a:tailEnd/>
          </a:ln>
        </p:spPr>
      </p:pic>
      <p:pic>
        <p:nvPicPr>
          <p:cNvPr id="62" name="Picture 66"/>
          <p:cNvPicPr>
            <a:picLocks noChangeAspect="1"/>
          </p:cNvPicPr>
          <p:nvPr/>
        </p:nvPicPr>
        <p:blipFill>
          <a:blip r:embed="rId9" cstate="print"/>
          <a:srcRect/>
          <a:stretch>
            <a:fillRect/>
          </a:stretch>
        </p:blipFill>
        <p:spPr bwMode="auto">
          <a:xfrm>
            <a:off x="4150851" y="2136051"/>
            <a:ext cx="283561" cy="249720"/>
          </a:xfrm>
          <a:prstGeom prst="rect">
            <a:avLst/>
          </a:prstGeom>
          <a:noFill/>
          <a:ln w="9525">
            <a:noFill/>
            <a:miter lim="800000"/>
            <a:headEnd/>
            <a:tailEnd/>
          </a:ln>
        </p:spPr>
      </p:pic>
      <p:pic>
        <p:nvPicPr>
          <p:cNvPr id="63" name="Hyper-V logo"/>
          <p:cNvPicPr>
            <a:picLocks noChangeAspect="1" noChangeArrowheads="1"/>
          </p:cNvPicPr>
          <p:nvPr/>
        </p:nvPicPr>
        <p:blipFill>
          <a:blip r:embed="rId3" cstate="print"/>
          <a:srcRect/>
          <a:stretch>
            <a:fillRect/>
          </a:stretch>
        </p:blipFill>
        <p:spPr bwMode="auto">
          <a:xfrm>
            <a:off x="11048398" y="5432289"/>
            <a:ext cx="579861" cy="316234"/>
          </a:xfrm>
          <a:prstGeom prst="rect">
            <a:avLst/>
          </a:prstGeom>
          <a:noFill/>
          <a:ln w="9525">
            <a:noFill/>
            <a:miter lim="800000"/>
            <a:headEnd/>
            <a:tailEnd/>
          </a:ln>
        </p:spPr>
      </p:pic>
      <p:pic>
        <p:nvPicPr>
          <p:cNvPr id="68" name="Picture 113"/>
          <p:cNvPicPr>
            <a:picLocks noChangeAspect="1"/>
          </p:cNvPicPr>
          <p:nvPr/>
        </p:nvPicPr>
        <p:blipFill>
          <a:blip r:embed="rId4" cstate="print"/>
          <a:srcRect/>
          <a:stretch>
            <a:fillRect/>
          </a:stretch>
        </p:blipFill>
        <p:spPr bwMode="auto">
          <a:xfrm>
            <a:off x="10503323" y="5397281"/>
            <a:ext cx="476314" cy="386249"/>
          </a:xfrm>
          <a:prstGeom prst="rect">
            <a:avLst/>
          </a:prstGeom>
          <a:noFill/>
          <a:ln w="9525">
            <a:noFill/>
            <a:miter lim="800000"/>
            <a:headEnd/>
            <a:tailEnd/>
          </a:ln>
        </p:spPr>
      </p:pic>
      <p:sp>
        <p:nvSpPr>
          <p:cNvPr id="71" name="Rounded Rectangle 70"/>
          <p:cNvSpPr/>
          <p:nvPr/>
        </p:nvSpPr>
        <p:spPr bwMode="auto">
          <a:xfrm>
            <a:off x="9898553" y="4024390"/>
            <a:ext cx="1819470" cy="1955872"/>
          </a:xfrm>
          <a:prstGeom prst="roundRect">
            <a:avLst/>
          </a:prstGeom>
          <a:noFill/>
          <a:ln w="28575">
            <a:solidFill>
              <a:srgbClr val="0072C6"/>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45708" rIns="0" bIns="45708" numCol="1" rtlCol="0" anchor="t" anchorCtr="0" compatLnSpc="1">
            <a:prstTxWarp prst="textNoShape">
              <a:avLst/>
            </a:prstTxWarp>
          </a:bodyPr>
          <a:lstStyle/>
          <a:p>
            <a:pPr algn="ctr" defTabSz="913916" fontAlgn="base">
              <a:spcBef>
                <a:spcPct val="0"/>
              </a:spcBef>
              <a:spcAft>
                <a:spcPct val="0"/>
              </a:spcAft>
            </a:pPr>
            <a:r>
              <a:rPr lang="en-US" sz="196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Tenant 1 private cloud</a:t>
            </a:r>
            <a:endParaRPr lang="en-US" sz="1960" dirty="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pic>
        <p:nvPicPr>
          <p:cNvPr id="73" name="Picture 56"/>
          <p:cNvPicPr>
            <a:picLocks noChangeAspect="1"/>
          </p:cNvPicPr>
          <p:nvPr/>
        </p:nvPicPr>
        <p:blipFill>
          <a:blip r:embed="rId9" cstate="print"/>
          <a:srcRect/>
          <a:stretch>
            <a:fillRect/>
          </a:stretch>
        </p:blipFill>
        <p:spPr bwMode="auto">
          <a:xfrm>
            <a:off x="10383674" y="5098321"/>
            <a:ext cx="283561" cy="249720"/>
          </a:xfrm>
          <a:prstGeom prst="rect">
            <a:avLst/>
          </a:prstGeom>
          <a:noFill/>
          <a:ln w="9525">
            <a:noFill/>
            <a:miter lim="800000"/>
            <a:headEnd/>
            <a:tailEnd/>
          </a:ln>
        </p:spPr>
      </p:pic>
      <p:pic>
        <p:nvPicPr>
          <p:cNvPr id="74" name="Picture 73"/>
          <p:cNvPicPr>
            <a:picLocks noChangeAspect="1"/>
          </p:cNvPicPr>
          <p:nvPr/>
        </p:nvPicPr>
        <p:blipFill>
          <a:blip r:embed="rId9" cstate="print">
            <a:duotone>
              <a:schemeClr val="accent1">
                <a:shade val="45000"/>
                <a:satMod val="135000"/>
              </a:schemeClr>
              <a:prstClr val="white"/>
            </a:duotone>
            <a:extLst/>
          </a:blip>
          <a:stretch>
            <a:fillRect/>
          </a:stretch>
        </p:blipFill>
        <p:spPr>
          <a:xfrm>
            <a:off x="10819472" y="5098321"/>
            <a:ext cx="283772" cy="249677"/>
          </a:xfrm>
          <a:prstGeom prst="rect">
            <a:avLst/>
          </a:prstGeom>
        </p:spPr>
      </p:pic>
      <p:cxnSp>
        <p:nvCxnSpPr>
          <p:cNvPr id="9" name="Straight Connector 8"/>
          <p:cNvCxnSpPr/>
          <p:nvPr/>
        </p:nvCxnSpPr>
        <p:spPr>
          <a:xfrm flipH="1">
            <a:off x="9139578" y="1970468"/>
            <a:ext cx="17699" cy="400979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9219916" y="2130053"/>
            <a:ext cx="755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9219915" y="2617062"/>
            <a:ext cx="755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9248798" y="3144528"/>
            <a:ext cx="755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063930" y="3604474"/>
            <a:ext cx="10786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0" name="Picture 64"/>
          <p:cNvPicPr>
            <a:picLocks noChangeAspect="1"/>
          </p:cNvPicPr>
          <p:nvPr/>
        </p:nvPicPr>
        <p:blipFill>
          <a:blip r:embed="rId10" cstate="print">
            <a:extLst>
              <a:ext uri="{BEBA8EAE-BF5A-486C-A8C5-ECC9F3942E4B}">
                <a14:imgProps xmlns:a14="http://schemas.microsoft.com/office/drawing/2010/main">
                  <a14:imgLayer r:embed="rId11">
                    <a14:imgEffect>
                      <a14:artisticPaintStrokes/>
                    </a14:imgEffect>
                  </a14:imgLayer>
                </a14:imgProps>
              </a:ext>
            </a:extLst>
          </a:blip>
          <a:srcRect/>
          <a:stretch>
            <a:fillRect/>
          </a:stretch>
        </p:blipFill>
        <p:spPr bwMode="auto">
          <a:xfrm>
            <a:off x="10038496" y="2453110"/>
            <a:ext cx="269557" cy="327904"/>
          </a:xfrm>
          <a:prstGeom prst="rect">
            <a:avLst/>
          </a:prstGeom>
          <a:noFill/>
          <a:ln w="9525">
            <a:noFill/>
            <a:miter lim="800000"/>
            <a:headEnd/>
            <a:tailEnd/>
          </a:ln>
        </p:spPr>
      </p:pic>
      <p:pic>
        <p:nvPicPr>
          <p:cNvPr id="81" name="Picture 64"/>
          <p:cNvPicPr>
            <a:picLocks noChangeAspect="1"/>
          </p:cNvPicPr>
          <p:nvPr/>
        </p:nvPicPr>
        <p:blipFill>
          <a:blip r:embed="rId10" cstate="print">
            <a:extLst>
              <a:ext uri="{BEBA8EAE-BF5A-486C-A8C5-ECC9F3942E4B}">
                <a14:imgProps xmlns:a14="http://schemas.microsoft.com/office/drawing/2010/main">
                  <a14:imgLayer r:embed="rId11">
                    <a14:imgEffect>
                      <a14:artisticPaintStrokes/>
                    </a14:imgEffect>
                  </a14:imgLayer>
                </a14:imgProps>
              </a:ext>
            </a:extLst>
          </a:blip>
          <a:srcRect/>
          <a:stretch>
            <a:fillRect/>
          </a:stretch>
        </p:blipFill>
        <p:spPr bwMode="auto">
          <a:xfrm>
            <a:off x="10038496" y="2942452"/>
            <a:ext cx="269557" cy="327904"/>
          </a:xfrm>
          <a:prstGeom prst="rect">
            <a:avLst/>
          </a:prstGeom>
          <a:noFill/>
          <a:ln w="9525">
            <a:noFill/>
            <a:miter lim="800000"/>
            <a:headEnd/>
            <a:tailEnd/>
          </a:ln>
        </p:spPr>
      </p:pic>
      <p:sp>
        <p:nvSpPr>
          <p:cNvPr id="44" name="TextBox 43"/>
          <p:cNvSpPr txBox="1"/>
          <p:nvPr/>
        </p:nvSpPr>
        <p:spPr>
          <a:xfrm rot="16200000">
            <a:off x="8349705" y="2310384"/>
            <a:ext cx="1161152" cy="430887"/>
          </a:xfrm>
          <a:prstGeom prst="rect">
            <a:avLst/>
          </a:prstGeom>
          <a:noFill/>
        </p:spPr>
        <p:txBody>
          <a:bodyPr wrap="none" lIns="0" tIns="0" rIns="0" bIns="0" rtlCol="0">
            <a:spAutoFit/>
          </a:bodyPr>
          <a:lstStyle/>
          <a:p>
            <a:r>
              <a:rPr lang="en-US" sz="2800" dirty="0" smtClean="0">
                <a:gradFill>
                  <a:gsLst>
                    <a:gs pos="0">
                      <a:schemeClr val="tx1"/>
                    </a:gs>
                    <a:gs pos="86000">
                      <a:schemeClr val="tx1"/>
                    </a:gs>
                  </a:gsLst>
                  <a:lin ang="5400000" scaled="0"/>
                </a:gradFill>
                <a:latin typeface="Segoe UI Light" pitchFamily="34" charset="0"/>
              </a:rPr>
              <a:t>Internet</a:t>
            </a:r>
          </a:p>
        </p:txBody>
      </p:sp>
      <p:pic>
        <p:nvPicPr>
          <p:cNvPr id="98" name="Picture 56"/>
          <p:cNvPicPr>
            <a:picLocks noChangeAspect="1"/>
          </p:cNvPicPr>
          <p:nvPr/>
        </p:nvPicPr>
        <p:blipFill>
          <a:blip r:embed="rId9" cstate="print"/>
          <a:srcRect/>
          <a:stretch>
            <a:fillRect/>
          </a:stretch>
        </p:blipFill>
        <p:spPr bwMode="auto">
          <a:xfrm>
            <a:off x="10004741" y="1980980"/>
            <a:ext cx="283561" cy="249720"/>
          </a:xfrm>
          <a:prstGeom prst="rect">
            <a:avLst/>
          </a:prstGeom>
          <a:noFill/>
          <a:ln w="9525">
            <a:noFill/>
            <a:miter lim="800000"/>
            <a:headEnd/>
            <a:tailEnd/>
          </a:ln>
        </p:spPr>
      </p:pic>
      <p:pic>
        <p:nvPicPr>
          <p:cNvPr id="103" name="Picture 124"/>
          <p:cNvPicPr>
            <a:picLocks noChangeAspect="1"/>
          </p:cNvPicPr>
          <p:nvPr/>
        </p:nvPicPr>
        <p:blipFill>
          <a:blip r:embed="rId5" cstate="print"/>
          <a:srcRect/>
          <a:stretch>
            <a:fillRect/>
          </a:stretch>
        </p:blipFill>
        <p:spPr bwMode="auto">
          <a:xfrm>
            <a:off x="10153143" y="5419410"/>
            <a:ext cx="302296" cy="236884"/>
          </a:xfrm>
          <a:prstGeom prst="rect">
            <a:avLst/>
          </a:prstGeom>
          <a:noFill/>
          <a:ln w="9525">
            <a:noFill/>
            <a:miter lim="800000"/>
            <a:headEnd/>
            <a:tailEnd/>
          </a:ln>
        </p:spPr>
      </p:pic>
      <p:cxnSp>
        <p:nvCxnSpPr>
          <p:cNvPr id="104" name="Straight Connector 103"/>
          <p:cNvCxnSpPr>
            <a:endCxn id="101" idx="1"/>
          </p:cNvCxnSpPr>
          <p:nvPr/>
        </p:nvCxnSpPr>
        <p:spPr>
          <a:xfrm>
            <a:off x="9157277" y="5537852"/>
            <a:ext cx="569915" cy="5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093936" y="4643378"/>
            <a:ext cx="1200590" cy="709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7" name="Picture 56"/>
          <p:cNvPicPr>
            <a:picLocks noChangeAspect="1"/>
          </p:cNvPicPr>
          <p:nvPr/>
        </p:nvPicPr>
        <p:blipFill>
          <a:blip r:embed="rId9" cstate="print"/>
          <a:srcRect/>
          <a:stretch>
            <a:fillRect/>
          </a:stretch>
        </p:blipFill>
        <p:spPr bwMode="auto">
          <a:xfrm>
            <a:off x="8088491" y="5087080"/>
            <a:ext cx="511859" cy="450772"/>
          </a:xfrm>
          <a:prstGeom prst="rect">
            <a:avLst/>
          </a:prstGeom>
          <a:noFill/>
          <a:ln w="9525">
            <a:noFill/>
            <a:miter lim="800000"/>
            <a:headEnd/>
            <a:tailEnd/>
          </a:ln>
        </p:spPr>
      </p:pic>
      <p:sp>
        <p:nvSpPr>
          <p:cNvPr id="108" name="TextBox 107"/>
          <p:cNvSpPr txBox="1"/>
          <p:nvPr/>
        </p:nvSpPr>
        <p:spPr>
          <a:xfrm>
            <a:off x="6937592" y="5156320"/>
            <a:ext cx="1575512" cy="788181"/>
          </a:xfrm>
          <a:prstGeom prst="rect">
            <a:avLst/>
          </a:prstGeom>
          <a:noFill/>
          <a:ln>
            <a:noFill/>
          </a:ln>
        </p:spPr>
        <p:txBody>
          <a:bodyPr wrap="square" lIns="179238" tIns="143391" rIns="179238" bIns="143391" rtlCol="0">
            <a:spAutoFit/>
          </a:bodyPr>
          <a:lstStyle/>
          <a:p>
            <a:pPr>
              <a:lnSpc>
                <a:spcPct val="90000"/>
              </a:lnSpc>
              <a:spcAft>
                <a:spcPts val="588"/>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Windows Azure Services for Windows Server</a:t>
            </a:r>
            <a:endParaRPr lang="en-US" sz="1200" dirty="0">
              <a:gradFill>
                <a:gsLst>
                  <a:gs pos="2917">
                    <a:schemeClr val="tx1"/>
                  </a:gs>
                  <a:gs pos="30000">
                    <a:schemeClr val="tx1"/>
                  </a:gs>
                </a:gsLst>
                <a:lin ang="5400000" scaled="0"/>
              </a:gradFill>
              <a:effectLst>
                <a:outerShdw blurRad="38100" dist="38100" dir="2700000" algn="tl">
                  <a:srgbClr val="000000">
                    <a:alpha val="43137"/>
                  </a:srgbClr>
                </a:outerShdw>
              </a:effectLst>
            </a:endParaRPr>
          </a:p>
        </p:txBody>
      </p:sp>
      <p:pic>
        <p:nvPicPr>
          <p:cNvPr id="109" name="Picture 56"/>
          <p:cNvPicPr>
            <a:picLocks noChangeAspect="1"/>
          </p:cNvPicPr>
          <p:nvPr/>
        </p:nvPicPr>
        <p:blipFill>
          <a:blip r:embed="rId9" cstate="print"/>
          <a:srcRect/>
          <a:stretch>
            <a:fillRect/>
          </a:stretch>
        </p:blipFill>
        <p:spPr bwMode="auto">
          <a:xfrm>
            <a:off x="6723837" y="4338337"/>
            <a:ext cx="511859" cy="450772"/>
          </a:xfrm>
          <a:prstGeom prst="rect">
            <a:avLst/>
          </a:prstGeom>
          <a:noFill/>
          <a:ln w="9525">
            <a:noFill/>
            <a:miter lim="800000"/>
            <a:headEnd/>
            <a:tailEnd/>
          </a:ln>
        </p:spPr>
      </p:pic>
      <p:sp>
        <p:nvSpPr>
          <p:cNvPr id="110" name="TextBox 109"/>
          <p:cNvSpPr txBox="1"/>
          <p:nvPr/>
        </p:nvSpPr>
        <p:spPr>
          <a:xfrm>
            <a:off x="6615174" y="4684785"/>
            <a:ext cx="784680" cy="455782"/>
          </a:xfrm>
          <a:prstGeom prst="rect">
            <a:avLst/>
          </a:prstGeom>
          <a:noFill/>
          <a:ln>
            <a:noFill/>
          </a:ln>
        </p:spPr>
        <p:txBody>
          <a:bodyPr wrap="square" lIns="179238" tIns="143391" rIns="179238" bIns="143391" rtlCol="0">
            <a:spAutoFit/>
          </a:bodyPr>
          <a:lstStyle/>
          <a:p>
            <a:pPr>
              <a:lnSpc>
                <a:spcPct val="90000"/>
              </a:lnSpc>
              <a:spcAft>
                <a:spcPts val="588"/>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VMM</a:t>
            </a:r>
            <a:endParaRPr lang="en-US" sz="1200" dirty="0">
              <a:gradFill>
                <a:gsLst>
                  <a:gs pos="2917">
                    <a:schemeClr val="tx1"/>
                  </a:gs>
                  <a:gs pos="30000">
                    <a:schemeClr val="tx1"/>
                  </a:gs>
                </a:gsLst>
                <a:lin ang="5400000" scaled="0"/>
              </a:gradFill>
              <a:effectLst>
                <a:outerShdw blurRad="38100" dist="38100" dir="2700000" algn="tl">
                  <a:srgbClr val="000000">
                    <a:alpha val="43137"/>
                  </a:srgbClr>
                </a:outerShdw>
              </a:effectLst>
            </a:endParaRPr>
          </a:p>
        </p:txBody>
      </p:sp>
      <p:pic>
        <p:nvPicPr>
          <p:cNvPr id="97" name="Picture 64"/>
          <p:cNvPicPr>
            <a:picLocks noChangeAspect="1"/>
          </p:cNvPicPr>
          <p:nvPr/>
        </p:nvPicPr>
        <p:blipFill>
          <a:blip r:embed="rId10" cstate="print">
            <a:duotone>
              <a:prstClr val="black"/>
              <a:schemeClr val="accent1">
                <a:tint val="45000"/>
                <a:satMod val="400000"/>
              </a:schemeClr>
            </a:duotone>
            <a:extLst>
              <a:ext uri="{BEBA8EAE-BF5A-486C-A8C5-ECC9F3942E4B}">
                <a14:imgProps xmlns:a14="http://schemas.microsoft.com/office/drawing/2010/main">
                  <a14:imgLayer r:embed="rId11">
                    <a14:imgEffect>
                      <a14:artisticPaintStrokes/>
                    </a14:imgEffect>
                  </a14:imgLayer>
                </a14:imgProps>
              </a:ext>
            </a:extLst>
          </a:blip>
          <a:srcRect/>
          <a:stretch>
            <a:fillRect/>
          </a:stretch>
        </p:blipFill>
        <p:spPr bwMode="auto">
          <a:xfrm>
            <a:off x="10030437" y="4839729"/>
            <a:ext cx="269557" cy="327904"/>
          </a:xfrm>
          <a:prstGeom prst="rect">
            <a:avLst/>
          </a:prstGeom>
          <a:noFill/>
          <a:ln w="9525">
            <a:noFill/>
            <a:miter lim="800000"/>
            <a:headEnd/>
            <a:tailEnd/>
          </a:ln>
        </p:spPr>
      </p:pic>
      <p:pic>
        <p:nvPicPr>
          <p:cNvPr id="101" name="Gateway Appliance"/>
          <p:cNvPicPr>
            <a:picLocks noChangeAspect="1" noChangeArrowheads="1"/>
          </p:cNvPicPr>
          <p:nvPr/>
        </p:nvPicPr>
        <p:blipFill>
          <a:blip r:embed="rId8" cstate="print"/>
          <a:srcRect/>
          <a:stretch>
            <a:fillRect/>
          </a:stretch>
        </p:blipFill>
        <p:spPr bwMode="auto">
          <a:xfrm>
            <a:off x="9727192" y="5426356"/>
            <a:ext cx="367979" cy="233143"/>
          </a:xfrm>
          <a:prstGeom prst="rect">
            <a:avLst/>
          </a:prstGeom>
          <a:noFill/>
          <a:ln w="9525">
            <a:noFill/>
            <a:miter lim="800000"/>
            <a:headEnd/>
            <a:tailEnd/>
          </a:ln>
        </p:spPr>
      </p:pic>
      <p:sp>
        <p:nvSpPr>
          <p:cNvPr id="113" name="Oval 112"/>
          <p:cNvSpPr/>
          <p:nvPr/>
        </p:nvSpPr>
        <p:spPr bwMode="auto">
          <a:xfrm>
            <a:off x="1959146" y="2327456"/>
            <a:ext cx="607165" cy="614996"/>
          </a:xfrm>
          <a:prstGeom prst="ellipse">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117" name="Straight Connector 116"/>
          <p:cNvCxnSpPr>
            <a:stCxn id="113" idx="5"/>
            <a:endCxn id="118" idx="1"/>
          </p:cNvCxnSpPr>
          <p:nvPr/>
        </p:nvCxnSpPr>
        <p:spPr>
          <a:xfrm>
            <a:off x="2477394" y="2852388"/>
            <a:ext cx="7561354" cy="24937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Oval 117"/>
          <p:cNvSpPr/>
          <p:nvPr/>
        </p:nvSpPr>
        <p:spPr bwMode="auto">
          <a:xfrm>
            <a:off x="9949831" y="5256112"/>
            <a:ext cx="607165" cy="614996"/>
          </a:xfrm>
          <a:prstGeom prst="ellipse">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42" name="Group 41"/>
          <p:cNvGrpSpPr/>
          <p:nvPr/>
        </p:nvGrpSpPr>
        <p:grpSpPr>
          <a:xfrm>
            <a:off x="8513104" y="4637359"/>
            <a:ext cx="1517333" cy="530274"/>
            <a:chOff x="8513104" y="4637359"/>
            <a:chExt cx="1517333" cy="530274"/>
          </a:xfrm>
        </p:grpSpPr>
        <p:cxnSp>
          <p:nvCxnSpPr>
            <p:cNvPr id="5" name="Straight Arrow Connector 4"/>
            <p:cNvCxnSpPr>
              <a:stCxn id="97" idx="1"/>
            </p:cNvCxnSpPr>
            <p:nvPr/>
          </p:nvCxnSpPr>
          <p:spPr>
            <a:xfrm flipH="1">
              <a:off x="8513104" y="5003681"/>
              <a:ext cx="1517333" cy="16395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9306501" y="4637359"/>
              <a:ext cx="371115" cy="345622"/>
              <a:chOff x="10862840" y="2924362"/>
              <a:chExt cx="371115" cy="345622"/>
            </a:xfrm>
          </p:grpSpPr>
          <p:sp>
            <p:nvSpPr>
              <p:cNvPr id="31" name="TextBox 30"/>
              <p:cNvSpPr txBox="1"/>
              <p:nvPr/>
            </p:nvSpPr>
            <p:spPr>
              <a:xfrm>
                <a:off x="10979637" y="2942452"/>
                <a:ext cx="91372" cy="307777"/>
              </a:xfrm>
              <a:prstGeom prst="rect">
                <a:avLst/>
              </a:prstGeom>
              <a:noFill/>
            </p:spPr>
            <p:txBody>
              <a:bodyPr wrap="none" lIns="0" tIns="0" rIns="0" bIns="0" rtlCol="0">
                <a:spAutoFit/>
              </a:bodyPr>
              <a:lstStyle/>
              <a:p>
                <a:r>
                  <a:rPr lang="en-US" sz="2000" b="1" dirty="0" smtClean="0">
                    <a:solidFill>
                      <a:srgbClr val="FFFF00"/>
                    </a:solidFill>
                    <a:latin typeface="Segoe UI Light" pitchFamily="34" charset="0"/>
                  </a:rPr>
                  <a:t>1</a:t>
                </a:r>
              </a:p>
            </p:txBody>
          </p:sp>
          <p:sp>
            <p:nvSpPr>
              <p:cNvPr id="119" name="Oval 118"/>
              <p:cNvSpPr/>
              <p:nvPr/>
            </p:nvSpPr>
            <p:spPr bwMode="auto">
              <a:xfrm>
                <a:off x="10862840" y="2924362"/>
                <a:ext cx="371115" cy="345622"/>
              </a:xfrm>
              <a:prstGeom prst="ellipse">
                <a:avLst/>
              </a:prstGeom>
              <a:noFill/>
              <a:ln w="5715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grpSp>
        <p:nvGrpSpPr>
          <p:cNvPr id="43" name="Group 42"/>
          <p:cNvGrpSpPr/>
          <p:nvPr/>
        </p:nvGrpSpPr>
        <p:grpSpPr>
          <a:xfrm>
            <a:off x="7147293" y="4562419"/>
            <a:ext cx="1111066" cy="680680"/>
            <a:chOff x="7147293" y="4562419"/>
            <a:chExt cx="1111066" cy="680680"/>
          </a:xfrm>
        </p:grpSpPr>
        <p:cxnSp>
          <p:nvCxnSpPr>
            <p:cNvPr id="102" name="Straight Arrow Connector 101"/>
            <p:cNvCxnSpPr/>
            <p:nvPr/>
          </p:nvCxnSpPr>
          <p:spPr>
            <a:xfrm flipH="1" flipV="1">
              <a:off x="7147293" y="4562419"/>
              <a:ext cx="1111066" cy="61207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20"/>
            <p:cNvGrpSpPr/>
            <p:nvPr/>
          </p:nvGrpSpPr>
          <p:grpSpPr>
            <a:xfrm>
              <a:off x="7333018" y="4897477"/>
              <a:ext cx="371115" cy="345622"/>
              <a:chOff x="10862840" y="2924362"/>
              <a:chExt cx="371115" cy="345622"/>
            </a:xfrm>
          </p:grpSpPr>
          <p:sp>
            <p:nvSpPr>
              <p:cNvPr id="122" name="TextBox 121"/>
              <p:cNvSpPr txBox="1"/>
              <p:nvPr/>
            </p:nvSpPr>
            <p:spPr>
              <a:xfrm>
                <a:off x="10979637" y="2942452"/>
                <a:ext cx="133050" cy="307777"/>
              </a:xfrm>
              <a:prstGeom prst="rect">
                <a:avLst/>
              </a:prstGeom>
              <a:noFill/>
            </p:spPr>
            <p:txBody>
              <a:bodyPr wrap="none" lIns="0" tIns="0" rIns="0" bIns="0" rtlCol="0">
                <a:spAutoFit/>
              </a:bodyPr>
              <a:lstStyle/>
              <a:p>
                <a:r>
                  <a:rPr lang="en-US" sz="2000" b="1" dirty="0" smtClean="0">
                    <a:solidFill>
                      <a:srgbClr val="FFFF00"/>
                    </a:solidFill>
                    <a:latin typeface="Segoe UI Light" pitchFamily="34" charset="0"/>
                  </a:rPr>
                  <a:t>2</a:t>
                </a:r>
              </a:p>
            </p:txBody>
          </p:sp>
          <p:sp>
            <p:nvSpPr>
              <p:cNvPr id="123" name="Oval 122"/>
              <p:cNvSpPr/>
              <p:nvPr/>
            </p:nvSpPr>
            <p:spPr bwMode="auto">
              <a:xfrm>
                <a:off x="10862840" y="2924362"/>
                <a:ext cx="371115" cy="345622"/>
              </a:xfrm>
              <a:prstGeom prst="ellipse">
                <a:avLst/>
              </a:prstGeom>
              <a:noFill/>
              <a:ln w="5715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grpSp>
        <p:nvGrpSpPr>
          <p:cNvPr id="50" name="Group 49"/>
          <p:cNvGrpSpPr/>
          <p:nvPr/>
        </p:nvGrpSpPr>
        <p:grpSpPr>
          <a:xfrm>
            <a:off x="6688032" y="3757305"/>
            <a:ext cx="711822" cy="581032"/>
            <a:chOff x="6688032" y="3757305"/>
            <a:chExt cx="711822" cy="581032"/>
          </a:xfrm>
        </p:grpSpPr>
        <p:cxnSp>
          <p:nvCxnSpPr>
            <p:cNvPr id="105" name="Straight Arrow Connector 104"/>
            <p:cNvCxnSpPr>
              <a:stCxn id="109" idx="0"/>
            </p:cNvCxnSpPr>
            <p:nvPr/>
          </p:nvCxnSpPr>
          <p:spPr>
            <a:xfrm flipV="1">
              <a:off x="6979767" y="3757305"/>
              <a:ext cx="420087" cy="58103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6688032" y="3849321"/>
              <a:ext cx="371115" cy="345622"/>
              <a:chOff x="10862840" y="2924362"/>
              <a:chExt cx="371115" cy="345622"/>
            </a:xfrm>
          </p:grpSpPr>
          <p:sp>
            <p:nvSpPr>
              <p:cNvPr id="125" name="TextBox 124"/>
              <p:cNvSpPr txBox="1"/>
              <p:nvPr/>
            </p:nvSpPr>
            <p:spPr>
              <a:xfrm>
                <a:off x="10979637" y="2942452"/>
                <a:ext cx="133050" cy="307777"/>
              </a:xfrm>
              <a:prstGeom prst="rect">
                <a:avLst/>
              </a:prstGeom>
              <a:noFill/>
            </p:spPr>
            <p:txBody>
              <a:bodyPr wrap="none" lIns="0" tIns="0" rIns="0" bIns="0" rtlCol="0">
                <a:spAutoFit/>
              </a:bodyPr>
              <a:lstStyle/>
              <a:p>
                <a:r>
                  <a:rPr lang="en-US" sz="2000" b="1" dirty="0">
                    <a:solidFill>
                      <a:srgbClr val="FFFF00"/>
                    </a:solidFill>
                    <a:latin typeface="Segoe UI Light" pitchFamily="34" charset="0"/>
                  </a:rPr>
                  <a:t>3</a:t>
                </a:r>
                <a:endParaRPr lang="en-US" sz="2000" b="1" dirty="0" smtClean="0">
                  <a:solidFill>
                    <a:srgbClr val="FFFF00"/>
                  </a:solidFill>
                  <a:latin typeface="Segoe UI Light" pitchFamily="34" charset="0"/>
                </a:endParaRPr>
              </a:p>
            </p:txBody>
          </p:sp>
          <p:sp>
            <p:nvSpPr>
              <p:cNvPr id="126" name="Oval 125"/>
              <p:cNvSpPr/>
              <p:nvPr/>
            </p:nvSpPr>
            <p:spPr bwMode="auto">
              <a:xfrm>
                <a:off x="10862840" y="2924362"/>
                <a:ext cx="371115" cy="345622"/>
              </a:xfrm>
              <a:prstGeom prst="ellipse">
                <a:avLst/>
              </a:prstGeom>
              <a:noFill/>
              <a:ln w="5715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grpSp>
        <p:nvGrpSpPr>
          <p:cNvPr id="51" name="Group 50"/>
          <p:cNvGrpSpPr/>
          <p:nvPr/>
        </p:nvGrpSpPr>
        <p:grpSpPr>
          <a:xfrm>
            <a:off x="9911182" y="4753827"/>
            <a:ext cx="832733" cy="672529"/>
            <a:chOff x="9911182" y="4753827"/>
            <a:chExt cx="832733" cy="672529"/>
          </a:xfrm>
        </p:grpSpPr>
        <p:cxnSp>
          <p:nvCxnSpPr>
            <p:cNvPr id="111" name="Straight Arrow Connector 110"/>
            <p:cNvCxnSpPr>
              <a:endCxn id="101" idx="0"/>
            </p:cNvCxnSpPr>
            <p:nvPr/>
          </p:nvCxnSpPr>
          <p:spPr>
            <a:xfrm flipH="1">
              <a:off x="9911182" y="5163267"/>
              <a:ext cx="118206" cy="26308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nvGrpSpPr>
            <p:cNvPr id="127" name="Group 126"/>
            <p:cNvGrpSpPr/>
            <p:nvPr/>
          </p:nvGrpSpPr>
          <p:grpSpPr>
            <a:xfrm>
              <a:off x="10372800" y="4753827"/>
              <a:ext cx="371115" cy="345622"/>
              <a:chOff x="10862840" y="2924362"/>
              <a:chExt cx="371115" cy="345622"/>
            </a:xfrm>
          </p:grpSpPr>
          <p:sp>
            <p:nvSpPr>
              <p:cNvPr id="128" name="TextBox 127"/>
              <p:cNvSpPr txBox="1"/>
              <p:nvPr/>
            </p:nvSpPr>
            <p:spPr>
              <a:xfrm>
                <a:off x="10979637" y="2942452"/>
                <a:ext cx="136256" cy="307777"/>
              </a:xfrm>
              <a:prstGeom prst="rect">
                <a:avLst/>
              </a:prstGeom>
              <a:noFill/>
            </p:spPr>
            <p:txBody>
              <a:bodyPr wrap="none" lIns="0" tIns="0" rIns="0" bIns="0" rtlCol="0">
                <a:spAutoFit/>
              </a:bodyPr>
              <a:lstStyle/>
              <a:p>
                <a:r>
                  <a:rPr lang="en-US" sz="2000" b="1" dirty="0" smtClean="0">
                    <a:solidFill>
                      <a:srgbClr val="FFFF00"/>
                    </a:solidFill>
                    <a:latin typeface="Segoe UI Light" pitchFamily="34" charset="0"/>
                  </a:rPr>
                  <a:t>4</a:t>
                </a:r>
              </a:p>
            </p:txBody>
          </p:sp>
          <p:sp>
            <p:nvSpPr>
              <p:cNvPr id="129" name="Oval 128"/>
              <p:cNvSpPr/>
              <p:nvPr/>
            </p:nvSpPr>
            <p:spPr bwMode="auto">
              <a:xfrm>
                <a:off x="10862840" y="2924362"/>
                <a:ext cx="371115" cy="345622"/>
              </a:xfrm>
              <a:prstGeom prst="ellipse">
                <a:avLst/>
              </a:prstGeom>
              <a:noFill/>
              <a:ln w="5715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sp>
        <p:nvSpPr>
          <p:cNvPr id="90" name="TextBox 89"/>
          <p:cNvSpPr txBox="1"/>
          <p:nvPr/>
        </p:nvSpPr>
        <p:spPr>
          <a:xfrm>
            <a:off x="10271250" y="1975150"/>
            <a:ext cx="1388585" cy="246221"/>
          </a:xfrm>
          <a:prstGeom prst="rect">
            <a:avLst/>
          </a:prstGeom>
          <a:noFill/>
        </p:spPr>
        <p:txBody>
          <a:bodyPr wrap="none" lIns="0" tIns="0" rIns="0" bIns="0" rtlCol="0">
            <a:spAutoFit/>
          </a:bodyPr>
          <a:lstStyle/>
          <a:p>
            <a:r>
              <a:rPr lang="en-US" sz="1600" dirty="0" smtClean="0">
                <a:gradFill>
                  <a:gsLst>
                    <a:gs pos="0">
                      <a:schemeClr val="tx1"/>
                    </a:gs>
                    <a:gs pos="86000">
                      <a:schemeClr val="tx1"/>
                    </a:gs>
                  </a:gsLst>
                  <a:lin ang="5400000" scaled="0"/>
                </a:gradFill>
                <a:latin typeface="Segoe UI Light" pitchFamily="34" charset="0"/>
              </a:rPr>
              <a:t>Service provider</a:t>
            </a:r>
          </a:p>
        </p:txBody>
      </p:sp>
      <p:sp>
        <p:nvSpPr>
          <p:cNvPr id="91" name="TextBox 90"/>
          <p:cNvSpPr txBox="1"/>
          <p:nvPr/>
        </p:nvSpPr>
        <p:spPr>
          <a:xfrm>
            <a:off x="10319351" y="2729184"/>
            <a:ext cx="1167371" cy="246221"/>
          </a:xfrm>
          <a:prstGeom prst="rect">
            <a:avLst/>
          </a:prstGeom>
          <a:noFill/>
        </p:spPr>
        <p:txBody>
          <a:bodyPr wrap="none" lIns="0" tIns="0" rIns="0" bIns="0" rtlCol="0">
            <a:spAutoFit/>
          </a:bodyPr>
          <a:lstStyle/>
          <a:p>
            <a:r>
              <a:rPr lang="en-US" sz="1600" dirty="0" smtClean="0">
                <a:gradFill>
                  <a:gsLst>
                    <a:gs pos="0">
                      <a:schemeClr val="tx1"/>
                    </a:gs>
                    <a:gs pos="86000">
                      <a:schemeClr val="tx1"/>
                    </a:gs>
                  </a:gsLst>
                  <a:lin ang="5400000" scaled="0"/>
                </a:gradFill>
                <a:latin typeface="Segoe UI Light" pitchFamily="34" charset="0"/>
              </a:rPr>
              <a:t>Remote users</a:t>
            </a:r>
          </a:p>
        </p:txBody>
      </p:sp>
    </p:spTree>
    <p:extLst>
      <p:ext uri="{BB962C8B-B14F-4D97-AF65-F5344CB8AC3E}">
        <p14:creationId xmlns:p14="http://schemas.microsoft.com/office/powerpoint/2010/main" val="3767744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heel(1)">
                                      <p:cBhvr>
                                        <p:cTn id="27" dur="2000"/>
                                        <p:tgtEl>
                                          <p:spTgt spid="11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wheel(1)">
                                      <p:cBhvr>
                                        <p:cTn id="30" dur="2000"/>
                                        <p:tgtEl>
                                          <p:spTgt spid="113"/>
                                        </p:tgtEl>
                                      </p:cBhvr>
                                    </p:animEffect>
                                  </p:childTnLst>
                                </p:cTn>
                              </p:par>
                            </p:childTnLst>
                          </p:cTn>
                        </p:par>
                        <p:par>
                          <p:cTn id="31" fill="hold">
                            <p:stCondLst>
                              <p:cond delay="2000"/>
                            </p:stCondLst>
                            <p:childTnLst>
                              <p:par>
                                <p:cTn id="32" presetID="16" presetClass="entr" presetSubtype="21" fill="hold" nodeType="after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barn(inVertical)">
                                      <p:cBhvr>
                                        <p:cTn id="3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Tenant self service</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1558126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7868" y="1447801"/>
            <a:ext cx="11173090" cy="3397853"/>
          </a:xfrm>
        </p:spPr>
        <p:txBody>
          <a:bodyPr/>
          <a:lstStyle/>
          <a:p>
            <a:r>
              <a:rPr lang="en-US" dirty="0"/>
              <a:t>Microsoft provides an end-to-end multi-tenant hybrid networking solution utilizing site-to-site VPNs, border gateway protocol (BGP) and network address translation (NAT</a:t>
            </a:r>
            <a:r>
              <a:rPr lang="en-US" dirty="0" smtClean="0"/>
              <a:t>).</a:t>
            </a:r>
          </a:p>
          <a:p>
            <a:pPr marL="0" indent="0">
              <a:buNone/>
            </a:pPr>
            <a:endParaRPr lang="en-US" dirty="0"/>
          </a:p>
          <a:p>
            <a:r>
              <a:rPr lang="en-US" dirty="0" smtClean="0"/>
              <a:t>It’s simple, reliable and scalable</a:t>
            </a:r>
          </a:p>
          <a:p>
            <a:endParaRPr lang="en-US" dirty="0"/>
          </a:p>
        </p:txBody>
      </p:sp>
      <p:sp>
        <p:nvSpPr>
          <p:cNvPr id="3" name="Title 2"/>
          <p:cNvSpPr>
            <a:spLocks noGrp="1"/>
          </p:cNvSpPr>
          <p:nvPr>
            <p:ph type="title"/>
          </p:nvPr>
        </p:nvSpPr>
        <p:spPr/>
        <p:txBody>
          <a:bodyPr/>
          <a:lstStyle/>
          <a:p>
            <a:r>
              <a:rPr lang="en-US" dirty="0" smtClean="0"/>
              <a:t>Closing remarks</a:t>
            </a:r>
            <a:endParaRPr lang="en-US" dirty="0"/>
          </a:p>
        </p:txBody>
      </p:sp>
    </p:spTree>
    <p:extLst>
      <p:ext uri="{BB962C8B-B14F-4D97-AF65-F5344CB8AC3E}">
        <p14:creationId xmlns:p14="http://schemas.microsoft.com/office/powerpoint/2010/main" val="3899711926"/>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useBgFill="1">
        <p:nvSpPr>
          <p:cNvPr id="11" name="Freeform 10"/>
          <p:cNvSpPr/>
          <p:nvPr/>
        </p:nvSpPr>
        <p:spPr bwMode="auto">
          <a:xfrm>
            <a:off x="0" y="1380"/>
            <a:ext cx="12188825" cy="6855242"/>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5" name="Table 4"/>
          <p:cNvGraphicFramePr>
            <a:graphicFrameLocks noGrp="1"/>
          </p:cNvGraphicFramePr>
          <p:nvPr>
            <p:extLst/>
          </p:nvPr>
        </p:nvGraphicFramePr>
        <p:xfrm>
          <a:off x="448468" y="1098929"/>
          <a:ext cx="11291888" cy="5466711"/>
        </p:xfrm>
        <a:graphic>
          <a:graphicData uri="http://schemas.openxmlformats.org/drawingml/2006/table">
            <a:tbl>
              <a:tblPr>
                <a:tableStyleId>{5C22544A-7EE6-4342-B048-85BDC9FD1C3A}</a:tableStyleId>
              </a:tblPr>
              <a:tblGrid>
                <a:gridCol w="1568317"/>
                <a:gridCol w="9723571"/>
              </a:tblGrid>
              <a:tr h="382773">
                <a:tc>
                  <a:txBody>
                    <a:bodyPr/>
                    <a:lstStyle/>
                    <a:p>
                      <a:pPr marL="457200" marR="0">
                        <a:lnSpc>
                          <a:spcPct val="107000"/>
                        </a:lnSpc>
                        <a:spcBef>
                          <a:spcPts val="0"/>
                        </a:spcBef>
                        <a:spcAft>
                          <a:spcPts val="800"/>
                        </a:spcAft>
                      </a:pPr>
                      <a:r>
                        <a:rPr lang="en-US" sz="1600">
                          <a:effectLst/>
                        </a:rPr>
                        <a:t>MDC-B210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c>
                  <a:txBody>
                    <a:bodyPr/>
                    <a:lstStyle/>
                    <a:p>
                      <a:pPr marL="457200" marR="0">
                        <a:lnSpc>
                          <a:spcPct val="107000"/>
                        </a:lnSpc>
                        <a:spcBef>
                          <a:spcPts val="0"/>
                        </a:spcBef>
                        <a:spcAft>
                          <a:spcPts val="800"/>
                        </a:spcAft>
                      </a:pPr>
                      <a:r>
                        <a:rPr lang="en-US" sz="1600" u="none" strike="noStrike">
                          <a:effectLst/>
                          <a:hlinkClick r:id="rId3"/>
                        </a:rPr>
                        <a:t>Everything You Need to Know about the Software Defined Networking Solution from Microsoft</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r>
              <a:tr h="382773">
                <a:tc>
                  <a:txBody>
                    <a:bodyPr/>
                    <a:lstStyle/>
                    <a:p>
                      <a:pPr marL="457200" marR="0">
                        <a:lnSpc>
                          <a:spcPct val="107000"/>
                        </a:lnSpc>
                        <a:spcBef>
                          <a:spcPts val="0"/>
                        </a:spcBef>
                        <a:spcAft>
                          <a:spcPts val="800"/>
                        </a:spcAft>
                      </a:pPr>
                      <a:r>
                        <a:rPr lang="en-US" sz="1600">
                          <a:effectLst/>
                        </a:rPr>
                        <a:t>MDC-B311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c>
                  <a:txBody>
                    <a:bodyPr/>
                    <a:lstStyle/>
                    <a:p>
                      <a:pPr marL="457200" marR="0">
                        <a:lnSpc>
                          <a:spcPct val="107000"/>
                        </a:lnSpc>
                        <a:spcBef>
                          <a:spcPts val="0"/>
                        </a:spcBef>
                        <a:spcAft>
                          <a:spcPts val="800"/>
                        </a:spcAft>
                      </a:pPr>
                      <a:r>
                        <a:rPr lang="en-US" sz="1600" u="none" strike="noStrike">
                          <a:effectLst/>
                          <a:hlinkClick r:id="rId4"/>
                        </a:rPr>
                        <a:t>Application Availability Strategies for the Private Cloud</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r>
              <a:tr h="673918">
                <a:tc>
                  <a:txBody>
                    <a:bodyPr/>
                    <a:lstStyle/>
                    <a:p>
                      <a:pPr marL="457200" marR="0">
                        <a:lnSpc>
                          <a:spcPct val="107000"/>
                        </a:lnSpc>
                        <a:spcBef>
                          <a:spcPts val="0"/>
                        </a:spcBef>
                        <a:spcAft>
                          <a:spcPts val="800"/>
                        </a:spcAft>
                      </a:pPr>
                      <a:r>
                        <a:rPr lang="en-US" sz="1600">
                          <a:effectLst/>
                        </a:rPr>
                        <a:t>MDC—B321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c>
                  <a:txBody>
                    <a:bodyPr/>
                    <a:lstStyle/>
                    <a:p>
                      <a:pPr marL="457200" marR="0">
                        <a:lnSpc>
                          <a:spcPct val="107000"/>
                        </a:lnSpc>
                        <a:spcBef>
                          <a:spcPts val="0"/>
                        </a:spcBef>
                        <a:spcAft>
                          <a:spcPts val="800"/>
                        </a:spcAft>
                      </a:pPr>
                      <a:r>
                        <a:rPr lang="en-US" sz="1600" u="none" strike="noStrike">
                          <a:effectLst/>
                          <a:hlinkClick r:id="rId5"/>
                        </a:rPr>
                        <a:t>Lessons Learned from Implementing Windows Server 2012 and System Center 2012 SP1 for Hosters (Service Providers)</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r>
              <a:tr h="673918">
                <a:tc>
                  <a:txBody>
                    <a:bodyPr/>
                    <a:lstStyle/>
                    <a:p>
                      <a:pPr marL="457200" marR="0">
                        <a:lnSpc>
                          <a:spcPct val="107000"/>
                        </a:lnSpc>
                        <a:spcBef>
                          <a:spcPts val="0"/>
                        </a:spcBef>
                        <a:spcAft>
                          <a:spcPts val="800"/>
                        </a:spcAft>
                      </a:pPr>
                      <a:r>
                        <a:rPr lang="en-US" sz="1600">
                          <a:effectLst/>
                        </a:rPr>
                        <a:t>MDC-B327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c>
                  <a:txBody>
                    <a:bodyPr/>
                    <a:lstStyle/>
                    <a:p>
                      <a:pPr marL="457200" marR="0">
                        <a:lnSpc>
                          <a:spcPct val="107000"/>
                        </a:lnSpc>
                        <a:spcBef>
                          <a:spcPts val="0"/>
                        </a:spcBef>
                        <a:spcAft>
                          <a:spcPts val="800"/>
                        </a:spcAft>
                      </a:pPr>
                      <a:r>
                        <a:rPr lang="en-US" sz="1600" u="none" strike="noStrike" dirty="0">
                          <a:effectLst/>
                          <a:hlinkClick r:id="rId6"/>
                        </a:rPr>
                        <a:t>Monitoring and Managing the Network and Storage Infrastructure with Microsoft System Center 2012 - Operations Manager</a:t>
                      </a:r>
                      <a:endParaRPr lang="en-US" sz="16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r>
              <a:tr h="382773">
                <a:tc>
                  <a:txBody>
                    <a:bodyPr/>
                    <a:lstStyle/>
                    <a:p>
                      <a:pPr marL="457200" marR="0">
                        <a:lnSpc>
                          <a:spcPct val="107000"/>
                        </a:lnSpc>
                        <a:spcBef>
                          <a:spcPts val="0"/>
                        </a:spcBef>
                        <a:spcAft>
                          <a:spcPts val="800"/>
                        </a:spcAft>
                      </a:pPr>
                      <a:r>
                        <a:rPr lang="en-US" sz="1600">
                          <a:effectLst/>
                        </a:rPr>
                        <a:t>MDC-B354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c>
                  <a:txBody>
                    <a:bodyPr/>
                    <a:lstStyle/>
                    <a:p>
                      <a:pPr marL="457200" marR="0">
                        <a:lnSpc>
                          <a:spcPct val="107000"/>
                        </a:lnSpc>
                        <a:spcBef>
                          <a:spcPts val="0"/>
                        </a:spcBef>
                        <a:spcAft>
                          <a:spcPts val="800"/>
                        </a:spcAft>
                      </a:pPr>
                      <a:r>
                        <a:rPr lang="en-US" sz="1600" u="none" strike="noStrike">
                          <a:effectLst/>
                          <a:hlinkClick r:id="rId7"/>
                        </a:rPr>
                        <a:t>What's New in Microsoft System Center 2012 SP1</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r>
              <a:tr h="382773">
                <a:tc>
                  <a:txBody>
                    <a:bodyPr/>
                    <a:lstStyle/>
                    <a:p>
                      <a:pPr marL="457200" marR="0">
                        <a:lnSpc>
                          <a:spcPct val="107000"/>
                        </a:lnSpc>
                        <a:spcBef>
                          <a:spcPts val="0"/>
                        </a:spcBef>
                        <a:spcAft>
                          <a:spcPts val="800"/>
                        </a:spcAft>
                      </a:pPr>
                      <a:r>
                        <a:rPr lang="en-US" sz="1600">
                          <a:effectLst/>
                        </a:rPr>
                        <a:t>MDC-IL301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c>
                  <a:txBody>
                    <a:bodyPr/>
                    <a:lstStyle/>
                    <a:p>
                      <a:pPr marL="457200" marR="0">
                        <a:lnSpc>
                          <a:spcPct val="107000"/>
                        </a:lnSpc>
                        <a:spcBef>
                          <a:spcPts val="0"/>
                        </a:spcBef>
                        <a:spcAft>
                          <a:spcPts val="800"/>
                        </a:spcAft>
                      </a:pPr>
                      <a:r>
                        <a:rPr lang="en-US" sz="1600" u="none" strike="noStrike">
                          <a:effectLst/>
                          <a:hlinkClick r:id="rId8"/>
                        </a:rPr>
                        <a:t>Transform the Datacenter Immersion, Part 1 of 4: Infrastructure Foundation</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r>
              <a:tr h="382773">
                <a:tc>
                  <a:txBody>
                    <a:bodyPr/>
                    <a:lstStyle/>
                    <a:p>
                      <a:pPr marL="457200" marR="0">
                        <a:lnSpc>
                          <a:spcPct val="107000"/>
                        </a:lnSpc>
                        <a:spcBef>
                          <a:spcPts val="0"/>
                        </a:spcBef>
                        <a:spcAft>
                          <a:spcPts val="800"/>
                        </a:spcAft>
                      </a:pPr>
                      <a:r>
                        <a:rPr lang="en-US" sz="1600">
                          <a:effectLst/>
                        </a:rPr>
                        <a:t>MDC-B205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c>
                  <a:txBody>
                    <a:bodyPr/>
                    <a:lstStyle/>
                    <a:p>
                      <a:pPr marL="457200" marR="0">
                        <a:lnSpc>
                          <a:spcPct val="107000"/>
                        </a:lnSpc>
                        <a:spcBef>
                          <a:spcPts val="0"/>
                        </a:spcBef>
                        <a:spcAft>
                          <a:spcPts val="800"/>
                        </a:spcAft>
                      </a:pPr>
                      <a:r>
                        <a:rPr lang="en-US" sz="1600" u="none" strike="noStrike">
                          <a:effectLst/>
                          <a:hlinkClick r:id="rId9"/>
                        </a:rPr>
                        <a:t>Windows Server Session to be Announced</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r>
              <a:tr h="382773">
                <a:tc>
                  <a:txBody>
                    <a:bodyPr/>
                    <a:lstStyle/>
                    <a:p>
                      <a:pPr marL="457200" marR="0">
                        <a:lnSpc>
                          <a:spcPct val="107000"/>
                        </a:lnSpc>
                        <a:spcBef>
                          <a:spcPts val="0"/>
                        </a:spcBef>
                        <a:spcAft>
                          <a:spcPts val="800"/>
                        </a:spcAft>
                      </a:pPr>
                      <a:r>
                        <a:rPr lang="en-US" sz="1600">
                          <a:effectLst/>
                        </a:rPr>
                        <a:t>MDC-B215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c>
                  <a:txBody>
                    <a:bodyPr/>
                    <a:lstStyle/>
                    <a:p>
                      <a:pPr marL="457200" marR="0">
                        <a:lnSpc>
                          <a:spcPct val="107000"/>
                        </a:lnSpc>
                        <a:spcBef>
                          <a:spcPts val="0"/>
                        </a:spcBef>
                        <a:spcAft>
                          <a:spcPts val="800"/>
                        </a:spcAft>
                      </a:pPr>
                      <a:r>
                        <a:rPr lang="en-US" sz="1600" u="none" strike="noStrike">
                          <a:effectLst/>
                          <a:hlinkClick r:id="rId10"/>
                        </a:rPr>
                        <a:t>Windows Server and System Center Session to be Announced</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r>
              <a:tr h="382773">
                <a:tc>
                  <a:txBody>
                    <a:bodyPr/>
                    <a:lstStyle/>
                    <a:p>
                      <a:pPr marL="457200" marR="0">
                        <a:lnSpc>
                          <a:spcPct val="107000"/>
                        </a:lnSpc>
                        <a:spcBef>
                          <a:spcPts val="0"/>
                        </a:spcBef>
                        <a:spcAft>
                          <a:spcPts val="800"/>
                        </a:spcAft>
                      </a:pPr>
                      <a:r>
                        <a:rPr lang="en-US" sz="1600">
                          <a:effectLst/>
                        </a:rPr>
                        <a:t>MDC-B216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c>
                  <a:txBody>
                    <a:bodyPr/>
                    <a:lstStyle/>
                    <a:p>
                      <a:pPr marL="457200" marR="0">
                        <a:lnSpc>
                          <a:spcPct val="107000"/>
                        </a:lnSpc>
                        <a:spcBef>
                          <a:spcPts val="0"/>
                        </a:spcBef>
                        <a:spcAft>
                          <a:spcPts val="800"/>
                        </a:spcAft>
                      </a:pPr>
                      <a:r>
                        <a:rPr lang="en-US" sz="1600" u="none" strike="noStrike">
                          <a:effectLst/>
                          <a:hlinkClick r:id="rId11"/>
                        </a:rPr>
                        <a:t>Windows Server Networking Session to be Announced</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r>
              <a:tr h="382773">
                <a:tc>
                  <a:txBody>
                    <a:bodyPr/>
                    <a:lstStyle/>
                    <a:p>
                      <a:pPr marL="457200" marR="0">
                        <a:lnSpc>
                          <a:spcPct val="107000"/>
                        </a:lnSpc>
                        <a:spcBef>
                          <a:spcPts val="0"/>
                        </a:spcBef>
                        <a:spcAft>
                          <a:spcPts val="800"/>
                        </a:spcAft>
                      </a:pPr>
                      <a:r>
                        <a:rPr lang="en-US" sz="1600">
                          <a:effectLst/>
                        </a:rPr>
                        <a:t>MDC-B331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c>
                  <a:txBody>
                    <a:bodyPr/>
                    <a:lstStyle/>
                    <a:p>
                      <a:pPr marL="457200" marR="0">
                        <a:lnSpc>
                          <a:spcPct val="107000"/>
                        </a:lnSpc>
                        <a:spcBef>
                          <a:spcPts val="0"/>
                        </a:spcBef>
                        <a:spcAft>
                          <a:spcPts val="800"/>
                        </a:spcAft>
                      </a:pPr>
                      <a:r>
                        <a:rPr lang="en-US" sz="1600" u="none" strike="noStrike">
                          <a:effectLst/>
                          <a:hlinkClick r:id="rId12"/>
                        </a:rPr>
                        <a:t>System Center Session to be Announced</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r>
              <a:tr h="382773">
                <a:tc>
                  <a:txBody>
                    <a:bodyPr/>
                    <a:lstStyle/>
                    <a:p>
                      <a:pPr marL="457200" marR="0">
                        <a:lnSpc>
                          <a:spcPct val="107000"/>
                        </a:lnSpc>
                        <a:spcBef>
                          <a:spcPts val="0"/>
                        </a:spcBef>
                        <a:spcAft>
                          <a:spcPts val="800"/>
                        </a:spcAft>
                      </a:pPr>
                      <a:r>
                        <a:rPr lang="en-US" sz="1600">
                          <a:effectLst/>
                        </a:rPr>
                        <a:t>MDC-B312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c>
                  <a:txBody>
                    <a:bodyPr/>
                    <a:lstStyle/>
                    <a:p>
                      <a:pPr marL="457200" marR="0">
                        <a:lnSpc>
                          <a:spcPct val="107000"/>
                        </a:lnSpc>
                        <a:spcBef>
                          <a:spcPts val="0"/>
                        </a:spcBef>
                        <a:spcAft>
                          <a:spcPts val="800"/>
                        </a:spcAft>
                      </a:pPr>
                      <a:r>
                        <a:rPr lang="en-US" sz="1600" u="none" strike="noStrike">
                          <a:effectLst/>
                          <a:hlinkClick r:id="rId13"/>
                        </a:rPr>
                        <a:t>Windows Server Session to be Announced</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r>
              <a:tr h="673918">
                <a:tc>
                  <a:txBody>
                    <a:bodyPr/>
                    <a:lstStyle/>
                    <a:p>
                      <a:pPr marL="457200" marR="0">
                        <a:lnSpc>
                          <a:spcPct val="107000"/>
                        </a:lnSpc>
                        <a:spcBef>
                          <a:spcPts val="0"/>
                        </a:spcBef>
                        <a:spcAft>
                          <a:spcPts val="800"/>
                        </a:spcAft>
                      </a:pPr>
                      <a:r>
                        <a:rPr lang="en-US" sz="1600">
                          <a:effectLst/>
                        </a:rPr>
                        <a:t>MDC-B375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c>
                  <a:txBody>
                    <a:bodyPr/>
                    <a:lstStyle/>
                    <a:p>
                      <a:pPr marL="457200" marR="0">
                        <a:lnSpc>
                          <a:spcPct val="107000"/>
                        </a:lnSpc>
                        <a:spcBef>
                          <a:spcPts val="0"/>
                        </a:spcBef>
                        <a:spcAft>
                          <a:spcPts val="800"/>
                        </a:spcAft>
                      </a:pPr>
                      <a:r>
                        <a:rPr lang="en-US" sz="1600" u="none" strike="noStrike" dirty="0">
                          <a:effectLst/>
                          <a:hlinkClick r:id="rId14"/>
                        </a:rPr>
                        <a:t>Microsoft Private Cloud Fast Track v3: Private Cloud Reference Architecture Based on Windows Server 2012 and Microsoft System Center 2012 SP1</a:t>
                      </a:r>
                      <a:endParaRPr lang="en-US" sz="16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3401" marR="3401" marT="3401" marB="3401"/>
                </a:tc>
              </a:tr>
            </a:tbl>
          </a:graphicData>
        </a:graphic>
      </p:graphicFrame>
    </p:spTree>
    <p:extLst>
      <p:ext uri="{BB962C8B-B14F-4D97-AF65-F5344CB8AC3E}">
        <p14:creationId xmlns:p14="http://schemas.microsoft.com/office/powerpoint/2010/main" val="232089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1311" y="1214473"/>
            <a:ext cx="11646202" cy="4469152"/>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Track </a:t>
            </a:r>
            <a:r>
              <a:rPr lang="en-US" dirty="0" smtClean="0"/>
              <a:t>resources</a:t>
            </a:r>
            <a:endParaRPr lang="en-US" dirty="0"/>
          </a:p>
        </p:txBody>
      </p:sp>
      <p:sp>
        <p:nvSpPr>
          <p:cNvPr id="3" name="Text Placeholder 2"/>
          <p:cNvSpPr>
            <a:spLocks noGrp="1"/>
          </p:cNvSpPr>
          <p:nvPr>
            <p:ph type="body" sz="quarter" idx="10"/>
          </p:nvPr>
        </p:nvSpPr>
        <p:spPr>
          <a:xfrm>
            <a:off x="269169" y="1189177"/>
            <a:ext cx="11650488" cy="4185761"/>
          </a:xfrm>
        </p:spPr>
        <p:txBody>
          <a:bodyPr/>
          <a:lstStyle/>
          <a:p>
            <a:pPr marL="560021" indent="-560021" defTabSz="914005">
              <a:buSzPct val="105000"/>
              <a:buBlip>
                <a:blip r:embed="rId3"/>
              </a:buBlip>
            </a:pPr>
            <a:r>
              <a:rPr lang="en-US" sz="4000" dirty="0">
                <a:gradFill>
                  <a:gsLst>
                    <a:gs pos="1250">
                      <a:srgbClr val="FFFFFF"/>
                    </a:gs>
                    <a:gs pos="100000">
                      <a:srgbClr val="FFFFFF"/>
                    </a:gs>
                  </a:gsLst>
                  <a:lin ang="5400000" scaled="0"/>
                </a:gradFill>
              </a:rPr>
              <a:t>Learn more about Windows Server 2012 R2 Preview, download the datasheet and </a:t>
            </a:r>
            <a:r>
              <a:rPr lang="en-US" sz="4000" dirty="0" smtClean="0">
                <a:gradFill>
                  <a:gsLst>
                    <a:gs pos="1250">
                      <a:srgbClr val="FFFFFF"/>
                    </a:gs>
                    <a:gs pos="100000">
                      <a:srgbClr val="FFFFFF"/>
                    </a:gs>
                  </a:gsLst>
                  <a:lin ang="5400000" scaled="0"/>
                </a:gradFill>
              </a:rPr>
              <a:t/>
            </a:r>
            <a:br>
              <a:rPr lang="en-US" sz="4000" dirty="0" smtClean="0">
                <a:gradFill>
                  <a:gsLst>
                    <a:gs pos="1250">
                      <a:srgbClr val="FFFFFF"/>
                    </a:gs>
                    <a:gs pos="100000">
                      <a:srgbClr val="FFFFFF"/>
                    </a:gs>
                  </a:gsLst>
                  <a:lin ang="5400000" scaled="0"/>
                </a:gradFill>
              </a:rPr>
            </a:br>
            <a:r>
              <a:rPr lang="en-US" sz="4000" dirty="0" smtClean="0">
                <a:gradFill>
                  <a:gsLst>
                    <a:gs pos="1250">
                      <a:srgbClr val="FFFFFF"/>
                    </a:gs>
                    <a:gs pos="100000">
                      <a:srgbClr val="FFFFFF"/>
                    </a:gs>
                  </a:gsLst>
                  <a:lin ang="5400000" scaled="0"/>
                </a:gradFill>
              </a:rPr>
              <a:t>evaluation </a:t>
            </a:r>
            <a:r>
              <a:rPr lang="en-US" sz="4000" dirty="0">
                <a:gradFill>
                  <a:gsLst>
                    <a:gs pos="1250">
                      <a:srgbClr val="FFFFFF"/>
                    </a:gs>
                    <a:gs pos="100000">
                      <a:srgbClr val="FFFFFF"/>
                    </a:gs>
                  </a:gsLst>
                  <a:lin ang="5400000" scaled="0"/>
                </a:gradFill>
              </a:rPr>
              <a:t>bits on </a:t>
            </a:r>
            <a:r>
              <a:rPr lang="en-US" sz="4000" dirty="0" smtClean="0">
                <a:gradFill>
                  <a:gsLst>
                    <a:gs pos="1250">
                      <a:srgbClr val="FFFFFF"/>
                    </a:gs>
                    <a:gs pos="100000">
                      <a:srgbClr val="FFFFFF"/>
                    </a:gs>
                  </a:gsLst>
                  <a:lin ang="5400000" scaled="0"/>
                </a:gradFill>
              </a:rPr>
              <a:t/>
            </a:r>
            <a:br>
              <a:rPr lang="en-US" sz="4000" dirty="0" smtClean="0">
                <a:gradFill>
                  <a:gsLst>
                    <a:gs pos="1250">
                      <a:srgbClr val="FFFFFF"/>
                    </a:gs>
                    <a:gs pos="100000">
                      <a:srgbClr val="FFFFFF"/>
                    </a:gs>
                  </a:gsLst>
                  <a:lin ang="5400000" scaled="0"/>
                </a:gradFill>
              </a:rPr>
            </a:br>
            <a:r>
              <a:rPr lang="en-US" sz="4000" dirty="0" smtClean="0">
                <a:gradFill>
                  <a:gsLst>
                    <a:gs pos="1250">
                      <a:srgbClr val="FFFFFF"/>
                    </a:gs>
                    <a:gs pos="100000">
                      <a:srgbClr val="FFFFFF"/>
                    </a:gs>
                  </a:gsLst>
                  <a:lin ang="5400000" scaled="0"/>
                </a:gradFill>
                <a:hlinkClick r:id="rId4"/>
              </a:rPr>
              <a:t>http</a:t>
            </a:r>
            <a:r>
              <a:rPr lang="en-US" sz="4000" dirty="0">
                <a:gradFill>
                  <a:gsLst>
                    <a:gs pos="1250">
                      <a:srgbClr val="FFFFFF"/>
                    </a:gs>
                    <a:gs pos="100000">
                      <a:srgbClr val="FFFFFF"/>
                    </a:gs>
                  </a:gsLst>
                  <a:lin ang="5400000" scaled="0"/>
                </a:gradFill>
                <a:hlinkClick r:id="rId4"/>
              </a:rPr>
              <a:t>://aka.ms/WS2012R2</a:t>
            </a:r>
            <a:endParaRPr lang="en-US" sz="4000" dirty="0">
              <a:gradFill>
                <a:gsLst>
                  <a:gs pos="1250">
                    <a:srgbClr val="FFFFFF"/>
                  </a:gs>
                  <a:gs pos="100000">
                    <a:srgbClr val="FFFFFF"/>
                  </a:gs>
                </a:gsLst>
                <a:lin ang="5400000" scaled="0"/>
              </a:gradFill>
            </a:endParaRPr>
          </a:p>
          <a:p>
            <a:pPr marL="560021" indent="-560021" defTabSz="914005">
              <a:buSzPct val="105000"/>
              <a:buBlip>
                <a:blip r:embed="rId3"/>
              </a:buBlip>
            </a:pPr>
            <a:r>
              <a:rPr lang="en-US" sz="4000" dirty="0">
                <a:gradFill>
                  <a:gsLst>
                    <a:gs pos="1250">
                      <a:srgbClr val="FFFFFF"/>
                    </a:gs>
                    <a:gs pos="100000">
                      <a:srgbClr val="FFFFFF"/>
                    </a:gs>
                  </a:gsLst>
                  <a:lin ang="5400000" scaled="0"/>
                </a:gradFill>
              </a:rPr>
              <a:t>Learn more about System Center 2012 R2 Preview, download the datasheet and evaluation bits on </a:t>
            </a:r>
            <a:br>
              <a:rPr lang="en-US" sz="4000" dirty="0">
                <a:gradFill>
                  <a:gsLst>
                    <a:gs pos="1250">
                      <a:srgbClr val="FFFFFF"/>
                    </a:gs>
                    <a:gs pos="100000">
                      <a:srgbClr val="FFFFFF"/>
                    </a:gs>
                  </a:gsLst>
                  <a:lin ang="5400000" scaled="0"/>
                </a:gradFill>
              </a:rPr>
            </a:br>
            <a:r>
              <a:rPr lang="en-US" sz="4000" dirty="0">
                <a:gradFill>
                  <a:gsLst>
                    <a:gs pos="1250">
                      <a:srgbClr val="FFFFFF"/>
                    </a:gs>
                    <a:gs pos="100000">
                      <a:srgbClr val="FFFFFF"/>
                    </a:gs>
                  </a:gsLst>
                  <a:lin ang="5400000" scaled="0"/>
                </a:gradFill>
                <a:hlinkClick r:id="rId5"/>
              </a:rPr>
              <a:t>http://</a:t>
            </a:r>
            <a:r>
              <a:rPr lang="en-US" sz="4000" dirty="0" smtClean="0">
                <a:gradFill>
                  <a:gsLst>
                    <a:gs pos="1250">
                      <a:srgbClr val="FFFFFF"/>
                    </a:gs>
                    <a:gs pos="100000">
                      <a:srgbClr val="FFFFFF"/>
                    </a:gs>
                  </a:gsLst>
                  <a:lin ang="5400000" scaled="0"/>
                </a:gradFill>
                <a:hlinkClick r:id="rId5"/>
              </a:rPr>
              <a:t>aka.ms/SC2012R2</a:t>
            </a:r>
            <a:endParaRPr lang="en-US" sz="40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8402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878215" y="3869146"/>
            <a:ext cx="5372235" cy="1798748"/>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857" tIns="44808" rIns="89615" bIns="44808" numCol="1" rtlCol="0" anchor="ctr" anchorCtr="0" compatLnSpc="1">
            <a:prstTxWarp prst="textNoShape">
              <a:avLst/>
            </a:prstTxWarp>
          </a:bodyPr>
          <a:lstStyle/>
          <a:p>
            <a:pPr defTabSz="895908"/>
            <a:r>
              <a:rPr lang="en-US" sz="3920" dirty="0" err="1">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392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861157" y="5652571"/>
            <a:ext cx="5389293" cy="896190"/>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38" tIns="44808" rIns="89615" bIns="44808" numCol="1" rtlCol="0" anchor="ctr" anchorCtr="0" compatLnSpc="1">
              <a:prstTxWarp prst="textNoShape">
                <a:avLst/>
              </a:prstTxWarp>
            </a:bodyPr>
            <a:lstStyle/>
            <a:p>
              <a:pPr defTabSz="895908"/>
              <a:endParaRPr lang="en-US" sz="2156"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79238">
              <a:spAutoFit/>
            </a:bodyPr>
            <a:lstStyle/>
            <a:p>
              <a:pPr marL="0" lvl="1">
                <a:tabLst>
                  <a:tab pos="1792407"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79238">
              <a:spAutoFit/>
            </a:bodyPr>
            <a:lstStyle/>
            <a:p>
              <a:r>
                <a:rPr lang="en-US" sz="1764" dirty="0">
                  <a:solidFill>
                    <a:srgbClr val="FFFFFF"/>
                  </a:solidFill>
                  <a:hlinkClick r:id="rId3"/>
                </a:rPr>
                <a:t>http://microsoft.com/msdn </a:t>
              </a:r>
              <a:endParaRPr lang="en-US" sz="1764" dirty="0">
                <a:solidFill>
                  <a:srgbClr val="FFFFFF"/>
                </a:solidFill>
              </a:endParaRPr>
            </a:p>
          </p:txBody>
        </p:sp>
      </p:grpSp>
      <p:sp>
        <p:nvSpPr>
          <p:cNvPr id="12" name="Arrow Bar"/>
          <p:cNvSpPr/>
          <p:nvPr/>
        </p:nvSpPr>
        <p:spPr bwMode="gray">
          <a:xfrm>
            <a:off x="5878215" y="1191668"/>
            <a:ext cx="5377148" cy="180470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857" tIns="44808" rIns="89615" bIns="44808" numCol="1" rtlCol="0" anchor="ctr" anchorCtr="0" compatLnSpc="1">
            <a:prstTxWarp prst="textNoShape">
              <a:avLst/>
            </a:prstTxWarp>
          </a:bodyPr>
          <a:lstStyle/>
          <a:p>
            <a:pPr defTabSz="895908"/>
            <a:r>
              <a:rPr lang="en-US" sz="392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863522" y="2980906"/>
            <a:ext cx="5391840" cy="898388"/>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38" tIns="44808" rIns="89615" bIns="44808" numCol="1" rtlCol="0" anchor="ctr" anchorCtr="0" compatLnSpc="1">
              <a:prstTxWarp prst="textNoShape">
                <a:avLst/>
              </a:prstTxWarp>
            </a:bodyPr>
            <a:lstStyle/>
            <a:p>
              <a:pPr defTabSz="895908"/>
              <a:endParaRPr lang="en-US" sz="2156"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79238">
              <a:spAutoFit/>
            </a:bodyPr>
            <a:lstStyle/>
            <a:p>
              <a:pPr marL="0" lvl="1">
                <a:tabLst>
                  <a:tab pos="1792407"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79238">
              <a:spAutoFit/>
            </a:bodyPr>
            <a:lstStyle/>
            <a:p>
              <a:r>
                <a:rPr lang="en-US" sz="1764" dirty="0">
                  <a:solidFill>
                    <a:srgbClr val="FFFFFF"/>
                  </a:solidFill>
                  <a:hlinkClick r:id="rId4"/>
                </a:rPr>
                <a:t>www.microsoft.com/learning </a:t>
              </a:r>
              <a:endParaRPr lang="en-US" sz="1568" dirty="0"/>
            </a:p>
          </p:txBody>
        </p:sp>
      </p:grpSp>
      <p:sp>
        <p:nvSpPr>
          <p:cNvPr id="5" name="TechEd Tile"/>
          <p:cNvSpPr/>
          <p:nvPr/>
        </p:nvSpPr>
        <p:spPr bwMode="ltGray">
          <a:xfrm>
            <a:off x="269169" y="1191668"/>
            <a:ext cx="5367291" cy="180472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15" tIns="44808" rIns="89615" bIns="44808" numCol="1" rtlCol="0" anchor="ctr" anchorCtr="0" compatLnSpc="1">
            <a:prstTxWarp prst="textNoShape">
              <a:avLst/>
            </a:prstTxWarp>
          </a:bodyPr>
          <a:lstStyle/>
          <a:p>
            <a:pPr algn="ctr" defTabSz="895908"/>
            <a:endParaRPr lang="en-US" sz="2156"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69171" y="3869925"/>
            <a:ext cx="5377147" cy="1797969"/>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857" tIns="44808" rIns="89615" bIns="44808" numCol="1" rtlCol="0" anchor="ctr" anchorCtr="0" compatLnSpc="1">
            <a:prstTxWarp prst="textNoShape">
              <a:avLst/>
            </a:prstTxWarp>
          </a:bodyPr>
          <a:lstStyle/>
          <a:p>
            <a:pPr defTabSz="895908"/>
            <a:r>
              <a:rPr lang="en-US" sz="392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67388" y="2980906"/>
            <a:ext cx="5369073" cy="898627"/>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38" tIns="44808" rIns="89615" bIns="44808" numCol="1" rtlCol="0" anchor="ctr" anchorCtr="0" compatLnSpc="1">
              <a:prstTxWarp prst="textNoShape">
                <a:avLst/>
              </a:prstTxWarp>
            </a:bodyPr>
            <a:lstStyle/>
            <a:p>
              <a:pPr defTabSz="895908"/>
              <a:endParaRPr lang="en-US" sz="2156"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79238">
              <a:spAutoFit/>
            </a:bodyPr>
            <a:lstStyle/>
            <a:p>
              <a:pPr marL="0" lvl="1">
                <a:tabLst>
                  <a:tab pos="1792407"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p>
          </p:txBody>
        </p:sp>
        <p:sp>
          <p:nvSpPr>
            <p:cNvPr id="10" name="Rectangle 9"/>
            <p:cNvSpPr/>
            <p:nvPr/>
          </p:nvSpPr>
          <p:spPr bwMode="white">
            <a:xfrm>
              <a:off x="1022073" y="2961633"/>
              <a:ext cx="4991109" cy="327641"/>
            </a:xfrm>
            <a:prstGeom prst="rect">
              <a:avLst/>
            </a:prstGeom>
          </p:spPr>
          <p:txBody>
            <a:bodyPr wrap="square" lIns="179238">
              <a:spAutoFit/>
            </a:bodyPr>
            <a:lstStyle/>
            <a:p>
              <a:r>
                <a:rPr lang="en-US" sz="1764" u="sng" dirty="0">
                  <a:hlinkClick r:id="rId5"/>
                </a:rPr>
                <a:t>http://channel9.msdn.com/Events/TechEd</a:t>
              </a:r>
              <a:endParaRPr lang="en-US" sz="1764" dirty="0"/>
            </a:p>
          </p:txBody>
        </p:sp>
      </p:grpSp>
      <p:grpSp>
        <p:nvGrpSpPr>
          <p:cNvPr id="27" name="MS TechNet Link"/>
          <p:cNvGrpSpPr/>
          <p:nvPr/>
        </p:nvGrpSpPr>
        <p:grpSpPr>
          <a:xfrm>
            <a:off x="269170" y="5652571"/>
            <a:ext cx="5367288" cy="896190"/>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38" tIns="44808" rIns="89615" bIns="44808" numCol="1" rtlCol="0" anchor="ctr" anchorCtr="0" compatLnSpc="1">
              <a:prstTxWarp prst="textNoShape">
                <a:avLst/>
              </a:prstTxWarp>
            </a:bodyPr>
            <a:lstStyle/>
            <a:p>
              <a:pPr defTabSz="895908"/>
              <a:endParaRPr lang="en-US" sz="2156"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79238">
              <a:spAutoFit/>
            </a:bodyPr>
            <a:lstStyle/>
            <a:p>
              <a:pPr marL="0" lvl="1">
                <a:tabLst>
                  <a:tab pos="1792407"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79238">
              <a:spAutoFit/>
            </a:bodyPr>
            <a:lstStyle/>
            <a:p>
              <a:pPr>
                <a:spcBef>
                  <a:spcPts val="588"/>
                </a:spcBef>
                <a:buSzPct val="120000"/>
                <a:tabLst>
                  <a:tab pos="1792407" algn="l"/>
                </a:tabLst>
                <a:defRPr/>
              </a:pPr>
              <a:r>
                <a:rPr lang="en-US" sz="1764" dirty="0">
                  <a:solidFill>
                    <a:srgbClr val="FFFFFF"/>
                  </a:solidFill>
                  <a:hlinkClick r:id="rId6"/>
                </a:rPr>
                <a:t>http://microsoft.com/technet  </a:t>
              </a:r>
              <a:endParaRPr lang="en-US" sz="1764" dirty="0">
                <a:solidFill>
                  <a:srgbClr val="FFFFFF"/>
                </a:solidFill>
              </a:endParaRPr>
            </a:p>
          </p:txBody>
        </p:sp>
      </p:grpSp>
      <p:sp>
        <p:nvSpPr>
          <p:cNvPr id="43" name="Rectangle 42"/>
          <p:cNvSpPr/>
          <p:nvPr/>
        </p:nvSpPr>
        <p:spPr bwMode="auto">
          <a:xfrm>
            <a:off x="5636457" y="1379"/>
            <a:ext cx="268436" cy="685524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15631" y="1456826"/>
            <a:ext cx="2641897" cy="1247934"/>
          </a:xfrm>
          <a:prstGeom prst="rect">
            <a:avLst/>
          </a:prstGeom>
        </p:spPr>
      </p:pic>
      <p:sp useBgFill="1">
        <p:nvSpPr>
          <p:cNvPr id="39" name="Freeform 38"/>
          <p:cNvSpPr/>
          <p:nvPr/>
        </p:nvSpPr>
        <p:spPr bwMode="auto">
          <a:xfrm>
            <a:off x="0" y="1380"/>
            <a:ext cx="12188825" cy="6855242"/>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23836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371044" y="2084713"/>
            <a:ext cx="7548612" cy="449458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15" tIns="44808" rIns="89615" bIns="44808" numCol="1" rtlCol="0" anchor="ctr" anchorCtr="0" compatLnSpc="1">
            <a:prstTxWarp prst="textNoShape">
              <a:avLst/>
            </a:prstTxWarp>
          </a:bodyPr>
          <a:lstStyle/>
          <a:p>
            <a:pPr algn="ctr" defTabSz="895908"/>
            <a:endParaRPr lang="en-US" sz="2156"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4055" y="2557155"/>
            <a:ext cx="1843585" cy="12003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69169" y="2084714"/>
            <a:ext cx="3952511" cy="449458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15" tIns="44808" rIns="89615" bIns="44808" numCol="1" rtlCol="0" anchor="ctr" anchorCtr="0" compatLnSpc="1">
            <a:prstTxWarp prst="textNoShape">
              <a:avLst/>
            </a:prstTxWarp>
          </a:bodyPr>
          <a:lstStyle/>
          <a:p>
            <a:pPr algn="ctr" defTabSz="895908"/>
            <a:endParaRPr lang="en-US" sz="2156"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4024" y="2480202"/>
            <a:ext cx="3542800" cy="3810491"/>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04755" y="4657023"/>
            <a:ext cx="1328387" cy="1660484"/>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695077" y="4657021"/>
            <a:ext cx="1328388" cy="1660485"/>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530127" y="4673450"/>
            <a:ext cx="1315245" cy="1644056"/>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530127" y="2327099"/>
            <a:ext cx="1328388" cy="1660485"/>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787334" y="2327100"/>
            <a:ext cx="1328387" cy="1660485"/>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1380"/>
            <a:ext cx="12188825" cy="6855242"/>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68238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435320" y="2980846"/>
            <a:ext cx="4463386" cy="885031"/>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15" tIns="44808" rIns="89615" bIns="44808" numCol="1" rtlCol="0" anchor="ctr" anchorCtr="0" compatLnSpc="1">
            <a:prstTxWarp prst="textNoShape">
              <a:avLst/>
            </a:prstTxWarp>
          </a:bodyPr>
          <a:lstStyle/>
          <a:p>
            <a:pPr algn="ctr" defTabSz="895908"/>
            <a:endParaRPr lang="en-US" sz="2156"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0126" y="1191668"/>
            <a:ext cx="4480957" cy="44809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6429" y="2102286"/>
            <a:ext cx="4481269" cy="4470420"/>
          </a:xfrm>
          <a:prstGeom prst="rect">
            <a:avLst/>
          </a:prstGeom>
          <a:noFill/>
        </p:spPr>
        <p:txBody>
          <a:bodyPr wrap="square" lIns="179238" tIns="143391" rIns="179238" bIns="143391" rtlCol="0">
            <a:spAutoFit/>
          </a:bodyPr>
          <a:lstStyle/>
          <a:p>
            <a:pPr>
              <a:lnSpc>
                <a:spcPct val="90000"/>
              </a:lnSpc>
              <a:spcAft>
                <a:spcPts val="588"/>
              </a:spcAft>
            </a:pPr>
            <a:r>
              <a:rPr lang="en-US" sz="4312" b="1" dirty="0">
                <a:gradFill>
                  <a:gsLst>
                    <a:gs pos="1250">
                      <a:srgbClr val="FFFFFF"/>
                    </a:gs>
                    <a:gs pos="100000">
                      <a:srgbClr val="FFFFFF"/>
                    </a:gs>
                  </a:gsLst>
                  <a:lin ang="5400000" scaled="0"/>
                </a:gradFill>
              </a:rPr>
              <a:t>Scan this QR code </a:t>
            </a:r>
            <a:r>
              <a:rPr lang="en-US" sz="4312" dirty="0">
                <a:gradFill>
                  <a:gsLst>
                    <a:gs pos="1250">
                      <a:srgbClr val="FFFFFF"/>
                    </a:gs>
                    <a:gs pos="100000">
                      <a:srgbClr val="FFFFFF"/>
                    </a:gs>
                  </a:gsLst>
                  <a:lin ang="5400000" scaled="0"/>
                </a:gradFill>
              </a:rPr>
              <a:t>to evaluate this session and be automatically entered in a drawing to </a:t>
            </a:r>
            <a:br>
              <a:rPr lang="en-US" sz="4312" dirty="0">
                <a:gradFill>
                  <a:gsLst>
                    <a:gs pos="1250">
                      <a:srgbClr val="FFFFFF"/>
                    </a:gs>
                    <a:gs pos="100000">
                      <a:srgbClr val="FFFFFF"/>
                    </a:gs>
                  </a:gsLst>
                  <a:lin ang="5400000" scaled="0"/>
                </a:gradFill>
              </a:rPr>
            </a:br>
            <a:r>
              <a:rPr lang="en-US" sz="4312" dirty="0">
                <a:gradFill>
                  <a:gsLst>
                    <a:gs pos="1250">
                      <a:srgbClr val="FFFFFF"/>
                    </a:gs>
                    <a:gs pos="100000">
                      <a:srgbClr val="FFFFFF"/>
                    </a:gs>
                  </a:gsLst>
                  <a:lin ang="5400000" scaled="0"/>
                </a:gradFill>
              </a:rPr>
              <a:t>win a prize</a:t>
            </a:r>
            <a:endParaRPr lang="en-US" sz="4312" b="1" dirty="0">
              <a:gradFill>
                <a:gsLst>
                  <a:gs pos="1250">
                    <a:srgbClr val="FFFFFF"/>
                  </a:gs>
                  <a:gs pos="100000">
                    <a:srgbClr val="FFFFFF"/>
                  </a:gs>
                </a:gsLst>
                <a:lin ang="5400000" scaled="0"/>
              </a:gradFill>
            </a:endParaRPr>
          </a:p>
        </p:txBody>
      </p:sp>
      <p:grpSp>
        <p:nvGrpSpPr>
          <p:cNvPr id="10" name="Group 9"/>
          <p:cNvGrpSpPr/>
          <p:nvPr/>
        </p:nvGrpSpPr>
        <p:grpSpPr>
          <a:xfrm>
            <a:off x="9745130" y="1529447"/>
            <a:ext cx="1877624" cy="4125606"/>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035040" y="114592"/>
            <a:ext cx="2797907" cy="2141699"/>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89615" tIns="134429" rIns="89615" bIns="134429" numCol="1" rtlCol="0" anchor="t" anchorCtr="0" compatLnSpc="1">
            <a:prstTxWarp prst="textNoShape">
              <a:avLst/>
            </a:prstTxWarp>
            <a:spAutoFit/>
          </a:bodyPr>
          <a:lstStyle/>
          <a:p>
            <a:pPr defTabSz="895908" fontAlgn="base">
              <a:spcBef>
                <a:spcPct val="0"/>
              </a:spcBef>
              <a:spcAft>
                <a:spcPct val="0"/>
              </a:spcAft>
            </a:pPr>
            <a:r>
              <a:rPr lang="en-US" sz="2744" b="1" dirty="0">
                <a:solidFill>
                  <a:srgbClr val="FFFFFF">
                    <a:alpha val="99000"/>
                  </a:srgbClr>
                </a:solidFill>
              </a:rPr>
              <a:t>Required Slide </a:t>
            </a:r>
          </a:p>
          <a:p>
            <a:pPr defTabSz="895908" fontAlgn="base">
              <a:spcBef>
                <a:spcPct val="0"/>
              </a:spcBef>
              <a:spcAft>
                <a:spcPct val="0"/>
              </a:spcAft>
            </a:pPr>
            <a:r>
              <a:rPr lang="en-US" sz="1176" dirty="0">
                <a:solidFill>
                  <a:srgbClr val="FFFFFF">
                    <a:alpha val="99000"/>
                  </a:srgbClr>
                </a:solidFill>
              </a:rPr>
              <a:t>*delete this box when your slide is finalized</a:t>
            </a:r>
          </a:p>
          <a:p>
            <a:pPr defTabSz="895908" fontAlgn="base">
              <a:spcBef>
                <a:spcPct val="0"/>
              </a:spcBef>
              <a:spcAft>
                <a:spcPct val="0"/>
              </a:spcAft>
            </a:pPr>
            <a:endParaRPr lang="en-US" sz="1764" dirty="0">
              <a:solidFill>
                <a:srgbClr val="FFFFFF">
                  <a:alpha val="99000"/>
                </a:srgbClr>
              </a:solidFill>
            </a:endParaRPr>
          </a:p>
          <a:p>
            <a:r>
              <a:rPr lang="en-US" sz="1764"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43092597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67614" y="5959359"/>
            <a:ext cx="10755853" cy="606312"/>
          </a:xfrm>
          <a:prstGeom prst="rect">
            <a:avLst/>
          </a:prstGeom>
          <a:noFill/>
          <a:ln w="12700">
            <a:noFill/>
            <a:miter lim="800000"/>
            <a:headEnd type="none" w="sm" len="sm"/>
            <a:tailEnd type="none" w="sm" len="sm"/>
          </a:ln>
          <a:effectLst/>
        </p:spPr>
        <p:txBody>
          <a:bodyPr vert="horz" wrap="square" lIns="179238" tIns="143391" rIns="179238" bIns="143391" numCol="1" anchor="t" anchorCtr="0" compatLnSpc="1">
            <a:prstTxWarp prst="textNoShape">
              <a:avLst/>
            </a:prstTxWarp>
            <a:spAutoFit/>
          </a:bodyPr>
          <a:lstStyle/>
          <a:p>
            <a:pPr defTabSz="913737" eaLnBrk="0" hangingPunct="0"/>
            <a:r>
              <a:rPr lang="en-US" sz="686"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13737" eaLnBrk="0" hangingPunct="0"/>
            <a:r>
              <a:rPr lang="en-US" sz="686"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0085" y="3083792"/>
            <a:ext cx="3223021" cy="690417"/>
          </a:xfrm>
          <a:prstGeom prst="rect">
            <a:avLst/>
          </a:prstGeom>
        </p:spPr>
      </p:pic>
    </p:spTree>
    <p:extLst>
      <p:ext uri="{BB962C8B-B14F-4D97-AF65-F5344CB8AC3E}">
        <p14:creationId xmlns:p14="http://schemas.microsoft.com/office/powerpoint/2010/main" val="355253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solidFill>
                  <a:schemeClr val="tx1"/>
                </a:solidFill>
              </a:rPr>
              <a:t>Benefits</a:t>
            </a:r>
            <a:endParaRPr lang="en-US" sz="4400" dirty="0">
              <a:solidFill>
                <a:schemeClr val="tx1"/>
              </a:solidFill>
            </a:endParaRPr>
          </a:p>
        </p:txBody>
      </p:sp>
      <p:sp>
        <p:nvSpPr>
          <p:cNvPr id="60" name="Text Placeholder 3"/>
          <p:cNvSpPr>
            <a:spLocks noGrp="1"/>
          </p:cNvSpPr>
          <p:nvPr>
            <p:ph type="body" sz="quarter" idx="10"/>
          </p:nvPr>
        </p:nvSpPr>
        <p:spPr>
          <a:xfrm>
            <a:off x="519112" y="1203123"/>
            <a:ext cx="11149013" cy="1973561"/>
          </a:xfrm>
          <a:prstGeom prst="rect">
            <a:avLst/>
          </a:prstGeom>
        </p:spPr>
        <p:txBody>
          <a:bodyPr>
            <a:normAutofit/>
          </a:bodyPr>
          <a:lstStyle/>
          <a:p>
            <a:pPr marL="0" indent="0">
              <a:buNone/>
            </a:pPr>
            <a:r>
              <a:rPr lang="en-US" sz="1800" b="1" dirty="0" smtClean="0">
                <a:solidFill>
                  <a:schemeClr val="tx1"/>
                </a:solidFill>
              </a:rPr>
              <a:t>For </a:t>
            </a:r>
            <a:r>
              <a:rPr lang="en-US" sz="1800" b="1" dirty="0" err="1" smtClean="0">
                <a:solidFill>
                  <a:schemeClr val="tx1"/>
                </a:solidFill>
              </a:rPr>
              <a:t>hoster</a:t>
            </a:r>
            <a:r>
              <a:rPr lang="en-US" sz="1800" b="1" dirty="0" smtClean="0">
                <a:solidFill>
                  <a:schemeClr val="tx1"/>
                </a:solidFill>
              </a:rPr>
              <a:t> or private cloud:</a:t>
            </a:r>
          </a:p>
          <a:p>
            <a:r>
              <a:rPr lang="en-US" sz="1800" dirty="0" smtClean="0">
                <a:solidFill>
                  <a:schemeClr val="tx1"/>
                </a:solidFill>
              </a:rPr>
              <a:t>Multi-tenant gateway reduces cost</a:t>
            </a:r>
          </a:p>
          <a:p>
            <a:r>
              <a:rPr lang="en-US" sz="1800" dirty="0" smtClean="0">
                <a:solidFill>
                  <a:schemeClr val="tx1"/>
                </a:solidFill>
              </a:rPr>
              <a:t>Enhanced Reliability with Clustering</a:t>
            </a:r>
          </a:p>
          <a:p>
            <a:r>
              <a:rPr lang="en-US" sz="1800" dirty="0" smtClean="0">
                <a:solidFill>
                  <a:schemeClr val="tx1"/>
                </a:solidFill>
              </a:rPr>
              <a:t>Works Seamlessly with Hyper-V network virtualization</a:t>
            </a:r>
          </a:p>
          <a:p>
            <a:r>
              <a:rPr lang="en-US" sz="1800" dirty="0" smtClean="0">
                <a:solidFill>
                  <a:schemeClr val="tx1"/>
                </a:solidFill>
              </a:rPr>
              <a:t>Self-service provisioning for tenants</a:t>
            </a:r>
            <a:endParaRPr lang="en-US" sz="1800" dirty="0">
              <a:solidFill>
                <a:schemeClr val="tx1"/>
              </a:solidFill>
            </a:endParaRPr>
          </a:p>
        </p:txBody>
      </p:sp>
      <p:grpSp>
        <p:nvGrpSpPr>
          <p:cNvPr id="572" name="Group 571"/>
          <p:cNvGrpSpPr/>
          <p:nvPr/>
        </p:nvGrpSpPr>
        <p:grpSpPr>
          <a:xfrm>
            <a:off x="7987346" y="4533157"/>
            <a:ext cx="2974553" cy="1268987"/>
            <a:chOff x="7987346" y="4533157"/>
            <a:chExt cx="2974553" cy="1268987"/>
          </a:xfrm>
        </p:grpSpPr>
        <p:pic>
          <p:nvPicPr>
            <p:cNvPr id="515" name="Picture 2"/>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8755089" y="4533157"/>
              <a:ext cx="1439064" cy="771526"/>
            </a:xfrm>
            <a:prstGeom prst="rect">
              <a:avLst/>
            </a:prstGeom>
            <a:noFill/>
            <a:ln w="9525">
              <a:noFill/>
              <a:miter lim="800000"/>
              <a:headEnd/>
              <a:tailEnd/>
            </a:ln>
            <a:effectLst/>
          </p:spPr>
        </p:pic>
        <p:sp>
          <p:nvSpPr>
            <p:cNvPr id="517" name="TextBox 516"/>
            <p:cNvSpPr txBox="1"/>
            <p:nvPr/>
          </p:nvSpPr>
          <p:spPr>
            <a:xfrm>
              <a:off x="7987346" y="5432812"/>
              <a:ext cx="2974553" cy="369332"/>
            </a:xfrm>
            <a:prstGeom prst="rect">
              <a:avLst/>
            </a:prstGeom>
            <a:noFill/>
          </p:spPr>
          <p:txBody>
            <a:bodyPr wrap="square" rtlCol="0">
              <a:spAutoFit/>
            </a:bodyPr>
            <a:lstStyle/>
            <a:p>
              <a:r>
                <a:rPr lang="en-US" b="1" dirty="0"/>
                <a:t>Private Cloud (Enterprise)</a:t>
              </a:r>
            </a:p>
          </p:txBody>
        </p:sp>
      </p:grpSp>
      <p:grpSp>
        <p:nvGrpSpPr>
          <p:cNvPr id="571" name="Group 570"/>
          <p:cNvGrpSpPr/>
          <p:nvPr/>
        </p:nvGrpSpPr>
        <p:grpSpPr>
          <a:xfrm>
            <a:off x="5424962" y="4533157"/>
            <a:ext cx="2006275" cy="1315347"/>
            <a:chOff x="5424962" y="4533157"/>
            <a:chExt cx="2006275" cy="1315347"/>
          </a:xfrm>
        </p:grpSpPr>
        <p:pic>
          <p:nvPicPr>
            <p:cNvPr id="516" name="Picture 2"/>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424962" y="4533157"/>
              <a:ext cx="1453874" cy="864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8" name="TextBox 517"/>
            <p:cNvSpPr txBox="1"/>
            <p:nvPr/>
          </p:nvSpPr>
          <p:spPr>
            <a:xfrm>
              <a:off x="5424964" y="5479172"/>
              <a:ext cx="2006273" cy="369332"/>
            </a:xfrm>
            <a:prstGeom prst="rect">
              <a:avLst/>
            </a:prstGeom>
            <a:noFill/>
          </p:spPr>
          <p:txBody>
            <a:bodyPr wrap="square" rtlCol="0">
              <a:spAutoFit/>
            </a:bodyPr>
            <a:lstStyle/>
            <a:p>
              <a:r>
                <a:rPr lang="en-US" b="1" dirty="0"/>
                <a:t>Hoster Cloud</a:t>
              </a:r>
            </a:p>
          </p:txBody>
        </p:sp>
      </p:grpSp>
      <p:grpSp>
        <p:nvGrpSpPr>
          <p:cNvPr id="570" name="Group 569"/>
          <p:cNvGrpSpPr/>
          <p:nvPr/>
        </p:nvGrpSpPr>
        <p:grpSpPr>
          <a:xfrm>
            <a:off x="1481844" y="4533157"/>
            <a:ext cx="3547356" cy="1352395"/>
            <a:chOff x="1481844" y="4533157"/>
            <a:chExt cx="3547356" cy="1352395"/>
          </a:xfrm>
        </p:grpSpPr>
        <p:grpSp>
          <p:nvGrpSpPr>
            <p:cNvPr id="505" name="Group 504"/>
            <p:cNvGrpSpPr/>
            <p:nvPr/>
          </p:nvGrpSpPr>
          <p:grpSpPr>
            <a:xfrm>
              <a:off x="2137232" y="4533157"/>
              <a:ext cx="1358900" cy="966788"/>
              <a:chOff x="10064750" y="3713163"/>
              <a:chExt cx="1358900" cy="966788"/>
            </a:xfrm>
          </p:grpSpPr>
          <p:sp>
            <p:nvSpPr>
              <p:cNvPr id="506" name="Freeform 635"/>
              <p:cNvSpPr>
                <a:spLocks/>
              </p:cNvSpPr>
              <p:nvPr/>
            </p:nvSpPr>
            <p:spPr bwMode="auto">
              <a:xfrm>
                <a:off x="10302875" y="4330700"/>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07" name="Freeform 636"/>
              <p:cNvSpPr>
                <a:spLocks/>
              </p:cNvSpPr>
              <p:nvPr/>
            </p:nvSpPr>
            <p:spPr bwMode="auto">
              <a:xfrm>
                <a:off x="10302875" y="43100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08" name="Freeform 637"/>
              <p:cNvSpPr>
                <a:spLocks/>
              </p:cNvSpPr>
              <p:nvPr/>
            </p:nvSpPr>
            <p:spPr bwMode="auto">
              <a:xfrm>
                <a:off x="11036300" y="4244975"/>
                <a:ext cx="0" cy="158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0"/>
                      <a:pt x="0" y="0"/>
                    </a:cubicBezTo>
                    <a:cubicBezTo>
                      <a:pt x="0" y="0"/>
                      <a:pt x="0" y="0"/>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09" name="Freeform 638"/>
              <p:cNvSpPr>
                <a:spLocks/>
              </p:cNvSpPr>
              <p:nvPr/>
            </p:nvSpPr>
            <p:spPr bwMode="auto">
              <a:xfrm>
                <a:off x="10542588" y="3998913"/>
                <a:ext cx="0" cy="1588"/>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1"/>
                    </a:cubicBezTo>
                    <a:cubicBezTo>
                      <a:pt x="0" y="1"/>
                      <a:pt x="0" y="1"/>
                      <a:pt x="0" y="1"/>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0" name="Freeform 639"/>
              <p:cNvSpPr>
                <a:spLocks/>
              </p:cNvSpPr>
              <p:nvPr/>
            </p:nvSpPr>
            <p:spPr bwMode="auto">
              <a:xfrm>
                <a:off x="10707688" y="4429125"/>
                <a:ext cx="0" cy="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1"/>
                      <a:pt x="0" y="0"/>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1" name="Freeform 640"/>
              <p:cNvSpPr>
                <a:spLocks noEditPoints="1"/>
              </p:cNvSpPr>
              <p:nvPr/>
            </p:nvSpPr>
            <p:spPr bwMode="auto">
              <a:xfrm>
                <a:off x="10064750" y="3713163"/>
                <a:ext cx="1252538" cy="858838"/>
              </a:xfrm>
              <a:custGeom>
                <a:avLst/>
                <a:gdLst>
                  <a:gd name="T0" fmla="*/ 957 w 1406"/>
                  <a:gd name="T1" fmla="*/ 785 h 964"/>
                  <a:gd name="T2" fmla="*/ 1015 w 1406"/>
                  <a:gd name="T3" fmla="*/ 701 h 964"/>
                  <a:gd name="T4" fmla="*/ 999 w 1406"/>
                  <a:gd name="T5" fmla="*/ 643 h 964"/>
                  <a:gd name="T6" fmla="*/ 1119 w 1406"/>
                  <a:gd name="T7" fmla="*/ 523 h 964"/>
                  <a:gd name="T8" fmla="*/ 1186 w 1406"/>
                  <a:gd name="T9" fmla="*/ 544 h 964"/>
                  <a:gd name="T10" fmla="*/ 1332 w 1406"/>
                  <a:gd name="T11" fmla="*/ 455 h 964"/>
                  <a:gd name="T12" fmla="*/ 1406 w 1406"/>
                  <a:gd name="T13" fmla="*/ 473 h 964"/>
                  <a:gd name="T14" fmla="*/ 1249 w 1406"/>
                  <a:gd name="T15" fmla="*/ 367 h 964"/>
                  <a:gd name="T16" fmla="*/ 1189 w 1406"/>
                  <a:gd name="T17" fmla="*/ 378 h 964"/>
                  <a:gd name="T18" fmla="*/ 1186 w 1406"/>
                  <a:gd name="T19" fmla="*/ 300 h 964"/>
                  <a:gd name="T20" fmla="*/ 811 w 1406"/>
                  <a:gd name="T21" fmla="*/ 28 h 964"/>
                  <a:gd name="T22" fmla="*/ 572 w 1406"/>
                  <a:gd name="T23" fmla="*/ 200 h 964"/>
                  <a:gd name="T24" fmla="*/ 572 w 1406"/>
                  <a:gd name="T25" fmla="*/ 200 h 964"/>
                  <a:gd name="T26" fmla="*/ 429 w 1406"/>
                  <a:gd name="T27" fmla="*/ 127 h 964"/>
                  <a:gd name="T28" fmla="*/ 202 w 1406"/>
                  <a:gd name="T29" fmla="*/ 320 h 964"/>
                  <a:gd name="T30" fmla="*/ 213 w 1406"/>
                  <a:gd name="T31" fmla="*/ 408 h 964"/>
                  <a:gd name="T32" fmla="*/ 213 w 1406"/>
                  <a:gd name="T33" fmla="*/ 408 h 964"/>
                  <a:gd name="T34" fmla="*/ 34 w 1406"/>
                  <a:gd name="T35" fmla="*/ 517 h 964"/>
                  <a:gd name="T36" fmla="*/ 133 w 1406"/>
                  <a:gd name="T37" fmla="*/ 740 h 964"/>
                  <a:gd name="T38" fmla="*/ 271 w 1406"/>
                  <a:gd name="T39" fmla="*/ 734 h 964"/>
                  <a:gd name="T40" fmla="*/ 271 w 1406"/>
                  <a:gd name="T41" fmla="*/ 733 h 964"/>
                  <a:gd name="T42" fmla="*/ 292 w 1406"/>
                  <a:gd name="T43" fmla="*/ 795 h 964"/>
                  <a:gd name="T44" fmla="*/ 618 w 1406"/>
                  <a:gd name="T45" fmla="*/ 904 h 964"/>
                  <a:gd name="T46" fmla="*/ 702 w 1406"/>
                  <a:gd name="T47" fmla="*/ 836 h 964"/>
                  <a:gd name="T48" fmla="*/ 880 w 1406"/>
                  <a:gd name="T49" fmla="*/ 896 h 964"/>
                  <a:gd name="T50" fmla="*/ 939 w 1406"/>
                  <a:gd name="T51" fmla="*/ 863 h 964"/>
                  <a:gd name="T52" fmla="*/ 957 w 1406"/>
                  <a:gd name="T53" fmla="*/ 785 h 964"/>
                  <a:gd name="T54" fmla="*/ 266 w 1406"/>
                  <a:gd name="T55" fmla="*/ 694 h 964"/>
                  <a:gd name="T56" fmla="*/ 266 w 1406"/>
                  <a:gd name="T57" fmla="*/ 693 h 964"/>
                  <a:gd name="T58" fmla="*/ 266 w 1406"/>
                  <a:gd name="T59" fmla="*/ 694 h 964"/>
                  <a:gd name="T60" fmla="*/ 266 w 1406"/>
                  <a:gd name="T61" fmla="*/ 694 h 964"/>
                  <a:gd name="T62" fmla="*/ 267 w 1406"/>
                  <a:gd name="T63" fmla="*/ 670 h 964"/>
                  <a:gd name="T64" fmla="*/ 267 w 1406"/>
                  <a:gd name="T65" fmla="*/ 670 h 964"/>
                  <a:gd name="T66" fmla="*/ 267 w 1406"/>
                  <a:gd name="T67" fmla="*/ 670 h 964"/>
                  <a:gd name="T68" fmla="*/ 267 w 1406"/>
                  <a:gd name="T69" fmla="*/ 670 h 964"/>
                  <a:gd name="T70" fmla="*/ 536 w 1406"/>
                  <a:gd name="T71" fmla="*/ 323 h 964"/>
                  <a:gd name="T72" fmla="*/ 536 w 1406"/>
                  <a:gd name="T73" fmla="*/ 323 h 964"/>
                  <a:gd name="T74" fmla="*/ 536 w 1406"/>
                  <a:gd name="T75" fmla="*/ 322 h 964"/>
                  <a:gd name="T76" fmla="*/ 536 w 1406"/>
                  <a:gd name="T77" fmla="*/ 323 h 964"/>
                  <a:gd name="T78" fmla="*/ 722 w 1406"/>
                  <a:gd name="T79" fmla="*/ 804 h 964"/>
                  <a:gd name="T80" fmla="*/ 722 w 1406"/>
                  <a:gd name="T81" fmla="*/ 805 h 964"/>
                  <a:gd name="T82" fmla="*/ 722 w 1406"/>
                  <a:gd name="T83" fmla="*/ 804 h 964"/>
                  <a:gd name="T84" fmla="*/ 722 w 1406"/>
                  <a:gd name="T85" fmla="*/ 80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6" h="964">
                    <a:moveTo>
                      <a:pt x="957" y="785"/>
                    </a:moveTo>
                    <a:cubicBezTo>
                      <a:pt x="972" y="750"/>
                      <a:pt x="989" y="721"/>
                      <a:pt x="1015" y="701"/>
                    </a:cubicBezTo>
                    <a:cubicBezTo>
                      <a:pt x="1005" y="684"/>
                      <a:pt x="999" y="663"/>
                      <a:pt x="999" y="643"/>
                    </a:cubicBezTo>
                    <a:cubicBezTo>
                      <a:pt x="999" y="577"/>
                      <a:pt x="1053" y="523"/>
                      <a:pt x="1119" y="523"/>
                    </a:cubicBezTo>
                    <a:cubicBezTo>
                      <a:pt x="1143" y="523"/>
                      <a:pt x="1167" y="530"/>
                      <a:pt x="1186" y="544"/>
                    </a:cubicBezTo>
                    <a:cubicBezTo>
                      <a:pt x="1214" y="491"/>
                      <a:pt x="1269" y="455"/>
                      <a:pt x="1332" y="455"/>
                    </a:cubicBezTo>
                    <a:cubicBezTo>
                      <a:pt x="1358" y="455"/>
                      <a:pt x="1384" y="462"/>
                      <a:pt x="1406" y="473"/>
                    </a:cubicBezTo>
                    <a:cubicBezTo>
                      <a:pt x="1381" y="411"/>
                      <a:pt x="1320" y="367"/>
                      <a:pt x="1249" y="367"/>
                    </a:cubicBezTo>
                    <a:cubicBezTo>
                      <a:pt x="1228" y="367"/>
                      <a:pt x="1208" y="371"/>
                      <a:pt x="1189" y="378"/>
                    </a:cubicBezTo>
                    <a:cubicBezTo>
                      <a:pt x="1191" y="352"/>
                      <a:pt x="1190" y="326"/>
                      <a:pt x="1186" y="300"/>
                    </a:cubicBezTo>
                    <a:cubicBezTo>
                      <a:pt x="1157" y="121"/>
                      <a:pt x="989" y="0"/>
                      <a:pt x="811" y="28"/>
                    </a:cubicBezTo>
                    <a:cubicBezTo>
                      <a:pt x="704" y="45"/>
                      <a:pt x="618" y="112"/>
                      <a:pt x="572" y="200"/>
                    </a:cubicBezTo>
                    <a:cubicBezTo>
                      <a:pt x="572" y="200"/>
                      <a:pt x="572" y="200"/>
                      <a:pt x="572" y="200"/>
                    </a:cubicBezTo>
                    <a:cubicBezTo>
                      <a:pt x="537" y="159"/>
                      <a:pt x="487" y="132"/>
                      <a:pt x="429" y="127"/>
                    </a:cubicBezTo>
                    <a:cubicBezTo>
                      <a:pt x="313" y="117"/>
                      <a:pt x="211" y="204"/>
                      <a:pt x="202" y="320"/>
                    </a:cubicBezTo>
                    <a:cubicBezTo>
                      <a:pt x="199" y="350"/>
                      <a:pt x="203" y="380"/>
                      <a:pt x="213" y="408"/>
                    </a:cubicBezTo>
                    <a:cubicBezTo>
                      <a:pt x="213" y="408"/>
                      <a:pt x="213" y="408"/>
                      <a:pt x="213" y="408"/>
                    </a:cubicBezTo>
                    <a:cubicBezTo>
                      <a:pt x="138" y="400"/>
                      <a:pt x="63" y="443"/>
                      <a:pt x="34" y="517"/>
                    </a:cubicBezTo>
                    <a:cubicBezTo>
                      <a:pt x="0" y="606"/>
                      <a:pt x="44" y="706"/>
                      <a:pt x="133" y="740"/>
                    </a:cubicBezTo>
                    <a:cubicBezTo>
                      <a:pt x="180" y="758"/>
                      <a:pt x="229" y="754"/>
                      <a:pt x="271" y="734"/>
                    </a:cubicBezTo>
                    <a:cubicBezTo>
                      <a:pt x="271" y="734"/>
                      <a:pt x="271" y="734"/>
                      <a:pt x="271" y="733"/>
                    </a:cubicBezTo>
                    <a:cubicBezTo>
                      <a:pt x="275" y="754"/>
                      <a:pt x="282" y="775"/>
                      <a:pt x="292" y="795"/>
                    </a:cubicBezTo>
                    <a:cubicBezTo>
                      <a:pt x="352" y="915"/>
                      <a:pt x="498" y="964"/>
                      <a:pt x="618" y="904"/>
                    </a:cubicBezTo>
                    <a:cubicBezTo>
                      <a:pt x="652" y="887"/>
                      <a:pt x="680" y="864"/>
                      <a:pt x="702" y="836"/>
                    </a:cubicBezTo>
                    <a:cubicBezTo>
                      <a:pt x="741" y="891"/>
                      <a:pt x="812" y="917"/>
                      <a:pt x="880" y="896"/>
                    </a:cubicBezTo>
                    <a:cubicBezTo>
                      <a:pt x="903" y="889"/>
                      <a:pt x="922" y="877"/>
                      <a:pt x="939" y="863"/>
                    </a:cubicBezTo>
                    <a:cubicBezTo>
                      <a:pt x="938" y="844"/>
                      <a:pt x="942" y="818"/>
                      <a:pt x="957" y="785"/>
                    </a:cubicBezTo>
                    <a:close/>
                    <a:moveTo>
                      <a:pt x="266" y="694"/>
                    </a:moveTo>
                    <a:cubicBezTo>
                      <a:pt x="266" y="694"/>
                      <a:pt x="266" y="693"/>
                      <a:pt x="266" y="693"/>
                    </a:cubicBezTo>
                    <a:cubicBezTo>
                      <a:pt x="266" y="694"/>
                      <a:pt x="266" y="694"/>
                      <a:pt x="266" y="694"/>
                    </a:cubicBezTo>
                    <a:cubicBezTo>
                      <a:pt x="266" y="694"/>
                      <a:pt x="266" y="694"/>
                      <a:pt x="266" y="694"/>
                    </a:cubicBezTo>
                    <a:close/>
                    <a:moveTo>
                      <a:pt x="267" y="670"/>
                    </a:moveTo>
                    <a:cubicBezTo>
                      <a:pt x="267" y="670"/>
                      <a:pt x="267" y="670"/>
                      <a:pt x="267" y="670"/>
                    </a:cubicBezTo>
                    <a:cubicBezTo>
                      <a:pt x="267" y="670"/>
                      <a:pt x="267" y="670"/>
                      <a:pt x="267" y="670"/>
                    </a:cubicBezTo>
                    <a:cubicBezTo>
                      <a:pt x="267" y="670"/>
                      <a:pt x="267" y="670"/>
                      <a:pt x="267" y="670"/>
                    </a:cubicBezTo>
                    <a:close/>
                    <a:moveTo>
                      <a:pt x="536" y="323"/>
                    </a:moveTo>
                    <a:cubicBezTo>
                      <a:pt x="536" y="323"/>
                      <a:pt x="536" y="323"/>
                      <a:pt x="536" y="323"/>
                    </a:cubicBezTo>
                    <a:cubicBezTo>
                      <a:pt x="536" y="322"/>
                      <a:pt x="536" y="322"/>
                      <a:pt x="536" y="322"/>
                    </a:cubicBezTo>
                    <a:cubicBezTo>
                      <a:pt x="536" y="323"/>
                      <a:pt x="536" y="323"/>
                      <a:pt x="536" y="323"/>
                    </a:cubicBezTo>
                    <a:close/>
                    <a:moveTo>
                      <a:pt x="722" y="804"/>
                    </a:moveTo>
                    <a:cubicBezTo>
                      <a:pt x="722" y="804"/>
                      <a:pt x="722" y="805"/>
                      <a:pt x="722" y="805"/>
                    </a:cubicBezTo>
                    <a:cubicBezTo>
                      <a:pt x="722" y="804"/>
                      <a:pt x="722" y="804"/>
                      <a:pt x="722" y="804"/>
                    </a:cubicBezTo>
                    <a:cubicBezTo>
                      <a:pt x="722" y="804"/>
                      <a:pt x="722" y="804"/>
                      <a:pt x="722" y="80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2" name="Freeform 641"/>
              <p:cNvSpPr>
                <a:spLocks/>
              </p:cNvSpPr>
              <p:nvPr/>
            </p:nvSpPr>
            <p:spPr bwMode="auto">
              <a:xfrm>
                <a:off x="11036300" y="4244975"/>
                <a:ext cx="0" cy="158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3" name="Freeform 642"/>
              <p:cNvSpPr>
                <a:spLocks/>
              </p:cNvSpPr>
              <p:nvPr/>
            </p:nvSpPr>
            <p:spPr bwMode="auto">
              <a:xfrm>
                <a:off x="10925175" y="4211638"/>
                <a:ext cx="201613" cy="330200"/>
              </a:xfrm>
              <a:custGeom>
                <a:avLst/>
                <a:gdLst>
                  <a:gd name="T0" fmla="*/ 145 w 228"/>
                  <a:gd name="T1" fmla="*/ 289 h 370"/>
                  <a:gd name="T2" fmla="*/ 224 w 228"/>
                  <a:gd name="T3" fmla="*/ 172 h 370"/>
                  <a:gd name="T4" fmla="*/ 194 w 228"/>
                  <a:gd name="T5" fmla="*/ 157 h 370"/>
                  <a:gd name="T6" fmla="*/ 228 w 228"/>
                  <a:gd name="T7" fmla="*/ 127 h 370"/>
                  <a:gd name="T8" fmla="*/ 213 w 228"/>
                  <a:gd name="T9" fmla="*/ 60 h 370"/>
                  <a:gd name="T10" fmla="*/ 216 w 228"/>
                  <a:gd name="T11" fmla="*/ 25 h 370"/>
                  <a:gd name="T12" fmla="*/ 157 w 228"/>
                  <a:gd name="T13" fmla="*/ 0 h 370"/>
                  <a:gd name="T14" fmla="*/ 75 w 228"/>
                  <a:gd name="T15" fmla="*/ 83 h 370"/>
                  <a:gd name="T16" fmla="*/ 115 w 228"/>
                  <a:gd name="T17" fmla="*/ 154 h 370"/>
                  <a:gd name="T18" fmla="*/ 29 w 228"/>
                  <a:gd name="T19" fmla="*/ 240 h 370"/>
                  <a:gd name="T20" fmla="*/ 21 w 228"/>
                  <a:gd name="T21" fmla="*/ 326 h 370"/>
                  <a:gd name="T22" fmla="*/ 37 w 228"/>
                  <a:gd name="T23" fmla="*/ 294 h 370"/>
                  <a:gd name="T24" fmla="*/ 41 w 228"/>
                  <a:gd name="T25" fmla="*/ 336 h 370"/>
                  <a:gd name="T26" fmla="*/ 121 w 228"/>
                  <a:gd name="T27" fmla="*/ 370 h 370"/>
                  <a:gd name="T28" fmla="*/ 145 w 228"/>
                  <a:gd name="T29" fmla="*/ 289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370">
                    <a:moveTo>
                      <a:pt x="145" y="289"/>
                    </a:moveTo>
                    <a:cubicBezTo>
                      <a:pt x="167" y="238"/>
                      <a:pt x="190" y="199"/>
                      <a:pt x="224" y="172"/>
                    </a:cubicBezTo>
                    <a:cubicBezTo>
                      <a:pt x="215" y="166"/>
                      <a:pt x="205" y="161"/>
                      <a:pt x="194" y="157"/>
                    </a:cubicBezTo>
                    <a:cubicBezTo>
                      <a:pt x="208" y="150"/>
                      <a:pt x="220" y="140"/>
                      <a:pt x="228" y="127"/>
                    </a:cubicBezTo>
                    <a:cubicBezTo>
                      <a:pt x="218" y="106"/>
                      <a:pt x="213" y="83"/>
                      <a:pt x="213" y="60"/>
                    </a:cubicBezTo>
                    <a:cubicBezTo>
                      <a:pt x="213" y="48"/>
                      <a:pt x="214" y="36"/>
                      <a:pt x="216" y="25"/>
                    </a:cubicBezTo>
                    <a:cubicBezTo>
                      <a:pt x="201" y="10"/>
                      <a:pt x="181" y="0"/>
                      <a:pt x="157" y="0"/>
                    </a:cubicBezTo>
                    <a:cubicBezTo>
                      <a:pt x="112" y="0"/>
                      <a:pt x="75" y="37"/>
                      <a:pt x="75" y="83"/>
                    </a:cubicBezTo>
                    <a:cubicBezTo>
                      <a:pt x="75" y="113"/>
                      <a:pt x="91" y="140"/>
                      <a:pt x="115" y="154"/>
                    </a:cubicBezTo>
                    <a:cubicBezTo>
                      <a:pt x="73" y="163"/>
                      <a:pt x="52" y="188"/>
                      <a:pt x="29" y="240"/>
                    </a:cubicBezTo>
                    <a:cubicBezTo>
                      <a:pt x="0" y="307"/>
                      <a:pt x="21" y="326"/>
                      <a:pt x="21" y="326"/>
                    </a:cubicBezTo>
                    <a:cubicBezTo>
                      <a:pt x="37" y="294"/>
                      <a:pt x="37" y="294"/>
                      <a:pt x="37" y="294"/>
                    </a:cubicBezTo>
                    <a:cubicBezTo>
                      <a:pt x="41" y="336"/>
                      <a:pt x="41" y="336"/>
                      <a:pt x="41" y="336"/>
                    </a:cubicBezTo>
                    <a:cubicBezTo>
                      <a:pt x="41" y="336"/>
                      <a:pt x="62" y="362"/>
                      <a:pt x="121" y="370"/>
                    </a:cubicBezTo>
                    <a:cubicBezTo>
                      <a:pt x="124" y="348"/>
                      <a:pt x="131" y="322"/>
                      <a:pt x="145" y="2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4" name="Freeform 643"/>
              <p:cNvSpPr>
                <a:spLocks/>
              </p:cNvSpPr>
              <p:nvPr/>
            </p:nvSpPr>
            <p:spPr bwMode="auto">
              <a:xfrm>
                <a:off x="11039475" y="4151313"/>
                <a:ext cx="384175" cy="528638"/>
              </a:xfrm>
              <a:custGeom>
                <a:avLst/>
                <a:gdLst>
                  <a:gd name="T0" fmla="*/ 298 w 431"/>
                  <a:gd name="T1" fmla="*/ 240 h 592"/>
                  <a:gd name="T2" fmla="*/ 369 w 431"/>
                  <a:gd name="T3" fmla="*/ 127 h 592"/>
                  <a:gd name="T4" fmla="*/ 241 w 431"/>
                  <a:gd name="T5" fmla="*/ 0 h 592"/>
                  <a:gd name="T6" fmla="*/ 114 w 431"/>
                  <a:gd name="T7" fmla="*/ 127 h 592"/>
                  <a:gd name="T8" fmla="*/ 176 w 431"/>
                  <a:gd name="T9" fmla="*/ 236 h 592"/>
                  <a:gd name="T10" fmla="*/ 45 w 431"/>
                  <a:gd name="T11" fmla="*/ 368 h 592"/>
                  <a:gd name="T12" fmla="*/ 33 w 431"/>
                  <a:gd name="T13" fmla="*/ 498 h 592"/>
                  <a:gd name="T14" fmla="*/ 56 w 431"/>
                  <a:gd name="T15" fmla="*/ 450 h 592"/>
                  <a:gd name="T16" fmla="*/ 63 w 431"/>
                  <a:gd name="T17" fmla="*/ 515 h 592"/>
                  <a:gd name="T18" fmla="*/ 208 w 431"/>
                  <a:gd name="T19" fmla="*/ 570 h 592"/>
                  <a:gd name="T20" fmla="*/ 431 w 431"/>
                  <a:gd name="T21" fmla="*/ 450 h 592"/>
                  <a:gd name="T22" fmla="*/ 298 w 431"/>
                  <a:gd name="T23" fmla="*/ 24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1" h="592">
                    <a:moveTo>
                      <a:pt x="298" y="240"/>
                    </a:moveTo>
                    <a:cubicBezTo>
                      <a:pt x="340" y="219"/>
                      <a:pt x="369" y="176"/>
                      <a:pt x="369" y="127"/>
                    </a:cubicBezTo>
                    <a:cubicBezTo>
                      <a:pt x="369" y="57"/>
                      <a:pt x="312" y="0"/>
                      <a:pt x="241" y="0"/>
                    </a:cubicBezTo>
                    <a:cubicBezTo>
                      <a:pt x="171" y="0"/>
                      <a:pt x="114" y="57"/>
                      <a:pt x="114" y="127"/>
                    </a:cubicBezTo>
                    <a:cubicBezTo>
                      <a:pt x="114" y="173"/>
                      <a:pt x="139" y="213"/>
                      <a:pt x="176" y="236"/>
                    </a:cubicBezTo>
                    <a:cubicBezTo>
                      <a:pt x="113" y="249"/>
                      <a:pt x="79" y="287"/>
                      <a:pt x="45" y="368"/>
                    </a:cubicBezTo>
                    <a:cubicBezTo>
                      <a:pt x="0" y="471"/>
                      <a:pt x="33" y="498"/>
                      <a:pt x="33" y="498"/>
                    </a:cubicBezTo>
                    <a:cubicBezTo>
                      <a:pt x="56" y="450"/>
                      <a:pt x="56" y="450"/>
                      <a:pt x="56" y="450"/>
                    </a:cubicBezTo>
                    <a:cubicBezTo>
                      <a:pt x="63" y="515"/>
                      <a:pt x="63" y="515"/>
                      <a:pt x="63" y="515"/>
                    </a:cubicBezTo>
                    <a:cubicBezTo>
                      <a:pt x="63" y="515"/>
                      <a:pt x="100" y="560"/>
                      <a:pt x="208" y="570"/>
                    </a:cubicBezTo>
                    <a:cubicBezTo>
                      <a:pt x="321" y="579"/>
                      <a:pt x="431" y="592"/>
                      <a:pt x="431" y="450"/>
                    </a:cubicBezTo>
                    <a:cubicBezTo>
                      <a:pt x="431" y="337"/>
                      <a:pt x="374" y="265"/>
                      <a:pt x="298" y="24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519" name="TextBox 518"/>
            <p:cNvSpPr txBox="1"/>
            <p:nvPr/>
          </p:nvSpPr>
          <p:spPr>
            <a:xfrm>
              <a:off x="1481844" y="5516220"/>
              <a:ext cx="3547356" cy="369332"/>
            </a:xfrm>
            <a:prstGeom prst="rect">
              <a:avLst/>
            </a:prstGeom>
            <a:noFill/>
          </p:spPr>
          <p:txBody>
            <a:bodyPr wrap="square" rtlCol="0">
              <a:spAutoFit/>
            </a:bodyPr>
            <a:lstStyle/>
            <a:p>
              <a:r>
                <a:rPr lang="en-US" b="1" dirty="0"/>
                <a:t>Public Cloud </a:t>
              </a:r>
              <a:r>
                <a:rPr lang="en-US" b="1" dirty="0" smtClean="0"/>
                <a:t>(Windows Azure</a:t>
              </a:r>
              <a:r>
                <a:rPr lang="en-US" b="1" dirty="0"/>
                <a:t>)</a:t>
              </a:r>
            </a:p>
          </p:txBody>
        </p:sp>
      </p:grpSp>
      <p:grpSp>
        <p:nvGrpSpPr>
          <p:cNvPr id="573" name="Group 572"/>
          <p:cNvGrpSpPr/>
          <p:nvPr/>
        </p:nvGrpSpPr>
        <p:grpSpPr>
          <a:xfrm>
            <a:off x="9005438" y="3995553"/>
            <a:ext cx="1188715" cy="619230"/>
            <a:chOff x="9005438" y="3995553"/>
            <a:chExt cx="1188715" cy="619230"/>
          </a:xfrm>
        </p:grpSpPr>
        <p:pic>
          <p:nvPicPr>
            <p:cNvPr id="541"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005438" y="4050296"/>
              <a:ext cx="283532" cy="56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4" name="TextBox 543"/>
            <p:cNvSpPr txBox="1"/>
            <p:nvPr/>
          </p:nvSpPr>
          <p:spPr>
            <a:xfrm>
              <a:off x="9240457" y="3995553"/>
              <a:ext cx="953696" cy="461665"/>
            </a:xfrm>
            <a:prstGeom prst="rect">
              <a:avLst/>
            </a:prstGeom>
            <a:noFill/>
          </p:spPr>
          <p:txBody>
            <a:bodyPr wrap="square" rtlCol="0">
              <a:spAutoFit/>
            </a:bodyPr>
            <a:lstStyle/>
            <a:p>
              <a:r>
                <a:rPr lang="en-US" sz="1200" dirty="0" smtClean="0"/>
                <a:t>Site-to-Site </a:t>
              </a:r>
            </a:p>
            <a:p>
              <a:r>
                <a:rPr lang="en-US" sz="1200" dirty="0" smtClean="0"/>
                <a:t>Gateway</a:t>
              </a:r>
              <a:endParaRPr lang="en-US" sz="1200" dirty="0"/>
            </a:p>
          </p:txBody>
        </p:sp>
      </p:grpSp>
      <p:sp>
        <p:nvSpPr>
          <p:cNvPr id="549" name="Freeform 548"/>
          <p:cNvSpPr/>
          <p:nvPr/>
        </p:nvSpPr>
        <p:spPr bwMode="auto">
          <a:xfrm>
            <a:off x="3556000" y="3427480"/>
            <a:ext cx="5461000" cy="966720"/>
          </a:xfrm>
          <a:custGeom>
            <a:avLst/>
            <a:gdLst>
              <a:gd name="connsiteX0" fmla="*/ 0 w 5461000"/>
              <a:gd name="connsiteY0" fmla="*/ 966720 h 966720"/>
              <a:gd name="connsiteX1" fmla="*/ 2451100 w 5461000"/>
              <a:gd name="connsiteY1" fmla="*/ 1520 h 966720"/>
              <a:gd name="connsiteX2" fmla="*/ 5461000 w 5461000"/>
              <a:gd name="connsiteY2" fmla="*/ 788920 h 966720"/>
            </a:gdLst>
            <a:ahLst/>
            <a:cxnLst>
              <a:cxn ang="0">
                <a:pos x="connsiteX0" y="connsiteY0"/>
              </a:cxn>
              <a:cxn ang="0">
                <a:pos x="connsiteX1" y="connsiteY1"/>
              </a:cxn>
              <a:cxn ang="0">
                <a:pos x="connsiteX2" y="connsiteY2"/>
              </a:cxn>
            </a:cxnLst>
            <a:rect l="l" t="t" r="r" b="b"/>
            <a:pathLst>
              <a:path w="5461000" h="966720">
                <a:moveTo>
                  <a:pt x="0" y="966720"/>
                </a:moveTo>
                <a:cubicBezTo>
                  <a:pt x="770466" y="498936"/>
                  <a:pt x="1540933" y="31153"/>
                  <a:pt x="2451100" y="1520"/>
                </a:cubicBezTo>
                <a:cubicBezTo>
                  <a:pt x="3361267" y="-28113"/>
                  <a:pt x="4411133" y="380403"/>
                  <a:pt x="5461000" y="788920"/>
                </a:cubicBezTo>
              </a:path>
            </a:pathLst>
          </a:custGeom>
          <a:noFill/>
          <a:ln w="50800" cmpd="dbl">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sp>
        <p:nvSpPr>
          <p:cNvPr id="550" name="Freeform 549"/>
          <p:cNvSpPr/>
          <p:nvPr/>
        </p:nvSpPr>
        <p:spPr bwMode="auto">
          <a:xfrm>
            <a:off x="6845300" y="4051096"/>
            <a:ext cx="2133600" cy="317704"/>
          </a:xfrm>
          <a:custGeom>
            <a:avLst/>
            <a:gdLst>
              <a:gd name="connsiteX0" fmla="*/ 0 w 2133600"/>
              <a:gd name="connsiteY0" fmla="*/ 317704 h 317704"/>
              <a:gd name="connsiteX1" fmla="*/ 1041400 w 2133600"/>
              <a:gd name="connsiteY1" fmla="*/ 204 h 317704"/>
              <a:gd name="connsiteX2" fmla="*/ 2133600 w 2133600"/>
              <a:gd name="connsiteY2" fmla="*/ 279604 h 317704"/>
            </a:gdLst>
            <a:ahLst/>
            <a:cxnLst>
              <a:cxn ang="0">
                <a:pos x="connsiteX0" y="connsiteY0"/>
              </a:cxn>
              <a:cxn ang="0">
                <a:pos x="connsiteX1" y="connsiteY1"/>
              </a:cxn>
              <a:cxn ang="0">
                <a:pos x="connsiteX2" y="connsiteY2"/>
              </a:cxn>
            </a:cxnLst>
            <a:rect l="l" t="t" r="r" b="b"/>
            <a:pathLst>
              <a:path w="2133600" h="317704">
                <a:moveTo>
                  <a:pt x="0" y="317704"/>
                </a:moveTo>
                <a:cubicBezTo>
                  <a:pt x="342900" y="162129"/>
                  <a:pt x="685800" y="6554"/>
                  <a:pt x="1041400" y="204"/>
                </a:cubicBezTo>
                <a:cubicBezTo>
                  <a:pt x="1397000" y="-6146"/>
                  <a:pt x="1765300" y="136729"/>
                  <a:pt x="2133600" y="279604"/>
                </a:cubicBezTo>
              </a:path>
            </a:pathLst>
          </a:custGeom>
          <a:noFill/>
          <a:ln w="47625" cmpd="dbl">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grpSp>
        <p:nvGrpSpPr>
          <p:cNvPr id="579" name="Group 578"/>
          <p:cNvGrpSpPr/>
          <p:nvPr/>
        </p:nvGrpSpPr>
        <p:grpSpPr>
          <a:xfrm>
            <a:off x="6552356" y="4183016"/>
            <a:ext cx="1573319" cy="881953"/>
            <a:chOff x="6526648" y="3547232"/>
            <a:chExt cx="1573319" cy="881953"/>
          </a:xfrm>
        </p:grpSpPr>
        <p:pic>
          <p:nvPicPr>
            <p:cNvPr id="580" name="Picture 9"/>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6526648" y="3547232"/>
              <a:ext cx="288788" cy="60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1" name="TextBox 580"/>
            <p:cNvSpPr txBox="1"/>
            <p:nvPr/>
          </p:nvSpPr>
          <p:spPr>
            <a:xfrm>
              <a:off x="6807398" y="3782854"/>
              <a:ext cx="1292569" cy="646331"/>
            </a:xfrm>
            <a:prstGeom prst="rect">
              <a:avLst/>
            </a:prstGeom>
            <a:noFill/>
          </p:spPr>
          <p:txBody>
            <a:bodyPr wrap="square" rtlCol="0">
              <a:spAutoFit/>
            </a:bodyPr>
            <a:lstStyle/>
            <a:p>
              <a:r>
                <a:rPr lang="en-US" sz="1200" dirty="0" smtClean="0"/>
                <a:t>Multi-tenanted</a:t>
              </a:r>
            </a:p>
            <a:p>
              <a:r>
                <a:rPr lang="en-US" sz="1200" dirty="0" smtClean="0"/>
                <a:t>Site-to-Site </a:t>
              </a:r>
            </a:p>
            <a:p>
              <a:r>
                <a:rPr lang="en-US" sz="1200" dirty="0" smtClean="0"/>
                <a:t>Gateway</a:t>
              </a:r>
              <a:endParaRPr lang="en-US" sz="1200" dirty="0"/>
            </a:p>
          </p:txBody>
        </p:sp>
      </p:grpSp>
      <p:grpSp>
        <p:nvGrpSpPr>
          <p:cNvPr id="582" name="Group 581"/>
          <p:cNvGrpSpPr/>
          <p:nvPr/>
        </p:nvGrpSpPr>
        <p:grpSpPr>
          <a:xfrm>
            <a:off x="3263985" y="4293423"/>
            <a:ext cx="1573319" cy="881953"/>
            <a:chOff x="6526648" y="3547232"/>
            <a:chExt cx="1573319" cy="881953"/>
          </a:xfrm>
        </p:grpSpPr>
        <p:pic>
          <p:nvPicPr>
            <p:cNvPr id="583" name="Picture 9"/>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6526648" y="3547232"/>
              <a:ext cx="288788" cy="60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4" name="TextBox 583"/>
            <p:cNvSpPr txBox="1"/>
            <p:nvPr/>
          </p:nvSpPr>
          <p:spPr>
            <a:xfrm>
              <a:off x="6807398" y="3782854"/>
              <a:ext cx="1292569" cy="646331"/>
            </a:xfrm>
            <a:prstGeom prst="rect">
              <a:avLst/>
            </a:prstGeom>
            <a:noFill/>
          </p:spPr>
          <p:txBody>
            <a:bodyPr wrap="square" rtlCol="0">
              <a:spAutoFit/>
            </a:bodyPr>
            <a:lstStyle/>
            <a:p>
              <a:r>
                <a:rPr lang="en-US" sz="1200" dirty="0" smtClean="0"/>
                <a:t>Multi-tenanted</a:t>
              </a:r>
            </a:p>
            <a:p>
              <a:r>
                <a:rPr lang="en-US" sz="1200" dirty="0" smtClean="0"/>
                <a:t>Site-to-Site </a:t>
              </a:r>
            </a:p>
            <a:p>
              <a:r>
                <a:rPr lang="en-US" sz="1200" dirty="0" smtClean="0"/>
                <a:t>Gateway</a:t>
              </a:r>
              <a:endParaRPr lang="en-US" sz="1200" dirty="0"/>
            </a:p>
          </p:txBody>
        </p:sp>
      </p:grpSp>
      <p:sp>
        <p:nvSpPr>
          <p:cNvPr id="585" name="Rounded Rectangle 584"/>
          <p:cNvSpPr/>
          <p:nvPr/>
        </p:nvSpPr>
        <p:spPr bwMode="auto">
          <a:xfrm>
            <a:off x="6072036" y="6040563"/>
            <a:ext cx="3294689" cy="857915"/>
          </a:xfrm>
          <a:prstGeom prst="round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2000" spc="-50" dirty="0" smtClean="0">
                <a:solidFill>
                  <a:srgbClr val="FFFF00"/>
                </a:solidFill>
                <a:ea typeface="Segoe UI" pitchFamily="34" charset="0"/>
                <a:cs typeface="Segoe UI" pitchFamily="34" charset="0"/>
              </a:rPr>
              <a:t>“Cost </a:t>
            </a:r>
            <a:r>
              <a:rPr lang="en-US" sz="2000" spc="-50" dirty="0">
                <a:solidFill>
                  <a:srgbClr val="FFFF00"/>
                </a:solidFill>
                <a:ea typeface="Segoe UI" pitchFamily="34" charset="0"/>
                <a:cs typeface="Segoe UI" pitchFamily="34" charset="0"/>
              </a:rPr>
              <a:t>effective for </a:t>
            </a:r>
            <a:r>
              <a:rPr lang="en-US" sz="2000" spc="-50" dirty="0" err="1">
                <a:solidFill>
                  <a:srgbClr val="FFFF00"/>
                </a:solidFill>
                <a:ea typeface="Segoe UI" pitchFamily="34" charset="0"/>
                <a:cs typeface="Segoe UI" pitchFamily="34" charset="0"/>
              </a:rPr>
              <a:t>hosters</a:t>
            </a:r>
            <a:r>
              <a:rPr lang="en-US" sz="2000" spc="-50" dirty="0">
                <a:solidFill>
                  <a:srgbClr val="FFFF00"/>
                </a:solidFill>
                <a:ea typeface="Segoe UI" pitchFamily="34" charset="0"/>
                <a:cs typeface="Segoe UI" pitchFamily="34" charset="0"/>
              </a:rPr>
              <a:t>… up front and </a:t>
            </a:r>
            <a:r>
              <a:rPr lang="en-US" sz="2000" spc="-50" dirty="0" smtClean="0">
                <a:solidFill>
                  <a:srgbClr val="FFFF00"/>
                </a:solidFill>
                <a:ea typeface="Segoe UI" pitchFamily="34" charset="0"/>
                <a:cs typeface="Segoe UI" pitchFamily="34" charset="0"/>
              </a:rPr>
              <a:t>per-tenant”</a:t>
            </a:r>
            <a:endParaRPr lang="en-US" sz="2000" spc="-50" dirty="0">
              <a:solidFill>
                <a:srgbClr val="FFFF00"/>
              </a:solidFill>
              <a:ea typeface="Segoe UI" pitchFamily="34" charset="0"/>
              <a:cs typeface="Segoe UI" pitchFamily="34" charset="0"/>
            </a:endParaRPr>
          </a:p>
        </p:txBody>
      </p:sp>
      <p:sp>
        <p:nvSpPr>
          <p:cNvPr id="61" name="Text Placeholder 3"/>
          <p:cNvSpPr txBox="1">
            <a:spLocks/>
          </p:cNvSpPr>
          <p:nvPr/>
        </p:nvSpPr>
        <p:spPr>
          <a:xfrm>
            <a:off x="6449724" y="1257090"/>
            <a:ext cx="5394960" cy="1911292"/>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lang="en-US" sz="2800" b="0" kern="1200" dirty="0" smtClean="0">
                <a:solidFill>
                  <a:schemeClr val="tx1"/>
                </a:solidFill>
                <a:effectLst>
                  <a:outerShdw blurRad="38100" dist="38100" dir="2700000" algn="tl">
                    <a:srgbClr val="000000">
                      <a:alpha val="43137"/>
                    </a:srgbClr>
                  </a:outerShdw>
                </a:effectLst>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solidFill>
                  <a:schemeClr val="tx1"/>
                </a:solidFill>
              </a:rPr>
              <a:t>For Enterprise as tenant:</a:t>
            </a:r>
          </a:p>
          <a:p>
            <a:r>
              <a:rPr lang="en-US" sz="1800" dirty="0" smtClean="0">
                <a:solidFill>
                  <a:schemeClr val="tx1"/>
                </a:solidFill>
              </a:rPr>
              <a:t>Extend the enterprise </a:t>
            </a:r>
            <a:r>
              <a:rPr lang="en-US" sz="1800" dirty="0">
                <a:solidFill>
                  <a:schemeClr val="tx1"/>
                </a:solidFill>
              </a:rPr>
              <a:t>network </a:t>
            </a:r>
            <a:r>
              <a:rPr lang="en-US" sz="1800" dirty="0" smtClean="0">
                <a:solidFill>
                  <a:schemeClr val="tx1"/>
                </a:solidFill>
              </a:rPr>
              <a:t>from </a:t>
            </a:r>
            <a:r>
              <a:rPr lang="en-US" sz="1800" dirty="0">
                <a:solidFill>
                  <a:schemeClr val="tx1"/>
                </a:solidFill>
              </a:rPr>
              <a:t>multiple on-premises sites to </a:t>
            </a:r>
            <a:r>
              <a:rPr lang="en-US" sz="1800" dirty="0" smtClean="0">
                <a:solidFill>
                  <a:schemeClr val="tx1"/>
                </a:solidFill>
              </a:rPr>
              <a:t>the </a:t>
            </a:r>
            <a:r>
              <a:rPr lang="en-US" sz="1800" dirty="0">
                <a:solidFill>
                  <a:schemeClr val="tx1"/>
                </a:solidFill>
              </a:rPr>
              <a:t>hoster</a:t>
            </a:r>
          </a:p>
          <a:p>
            <a:r>
              <a:rPr lang="en-US" sz="1800" dirty="0" smtClean="0">
                <a:solidFill>
                  <a:schemeClr val="tx1"/>
                </a:solidFill>
              </a:rPr>
              <a:t>Establish contract </a:t>
            </a:r>
            <a:r>
              <a:rPr lang="en-US" sz="1800" dirty="0">
                <a:solidFill>
                  <a:schemeClr val="tx1"/>
                </a:solidFill>
              </a:rPr>
              <a:t>for average </a:t>
            </a:r>
            <a:r>
              <a:rPr lang="en-US" sz="1800" dirty="0" smtClean="0">
                <a:solidFill>
                  <a:schemeClr val="tx1"/>
                </a:solidFill>
              </a:rPr>
              <a:t>throughput </a:t>
            </a:r>
            <a:r>
              <a:rPr lang="en-US" sz="1800" dirty="0">
                <a:solidFill>
                  <a:schemeClr val="tx1"/>
                </a:solidFill>
              </a:rPr>
              <a:t>for each </a:t>
            </a:r>
            <a:r>
              <a:rPr lang="en-US" sz="1800" dirty="0" smtClean="0">
                <a:solidFill>
                  <a:schemeClr val="tx1"/>
                </a:solidFill>
              </a:rPr>
              <a:t>connections</a:t>
            </a:r>
            <a:endParaRPr lang="en-US" sz="1800" dirty="0">
              <a:solidFill>
                <a:schemeClr val="tx1"/>
              </a:solidFill>
            </a:endParaRPr>
          </a:p>
          <a:p>
            <a:r>
              <a:rPr lang="en-US" sz="1800" dirty="0" smtClean="0">
                <a:solidFill>
                  <a:schemeClr val="tx1"/>
                </a:solidFill>
              </a:rPr>
              <a:t>Easily </a:t>
            </a:r>
            <a:r>
              <a:rPr lang="en-US" sz="1800" dirty="0">
                <a:solidFill>
                  <a:schemeClr val="tx1"/>
                </a:solidFill>
              </a:rPr>
              <a:t>provision and configure </a:t>
            </a:r>
            <a:r>
              <a:rPr lang="en-US" sz="1800" dirty="0" smtClean="0">
                <a:solidFill>
                  <a:schemeClr val="tx1"/>
                </a:solidFill>
              </a:rPr>
              <a:t>site-to-site </a:t>
            </a:r>
            <a:r>
              <a:rPr lang="en-US" sz="1800" dirty="0">
                <a:solidFill>
                  <a:schemeClr val="tx1"/>
                </a:solidFill>
              </a:rPr>
              <a:t>connection on the hoster side</a:t>
            </a:r>
          </a:p>
        </p:txBody>
      </p:sp>
    </p:spTree>
    <p:extLst>
      <p:ext uri="{BB962C8B-B14F-4D97-AF65-F5344CB8AC3E}">
        <p14:creationId xmlns:p14="http://schemas.microsoft.com/office/powerpoint/2010/main" val="130848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85" grpId="0" animBg="1"/>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Working together for hybrid networking</a:t>
            </a:r>
            <a:endParaRPr lang="en-US" dirty="0"/>
          </a:p>
        </p:txBody>
      </p:sp>
      <p:grpSp>
        <p:nvGrpSpPr>
          <p:cNvPr id="2" name="Group 1"/>
          <p:cNvGrpSpPr/>
          <p:nvPr/>
        </p:nvGrpSpPr>
        <p:grpSpPr>
          <a:xfrm>
            <a:off x="369823" y="5058185"/>
            <a:ext cx="11502192" cy="1409492"/>
            <a:chOff x="369823" y="4786035"/>
            <a:chExt cx="11502192" cy="1409492"/>
          </a:xfrm>
        </p:grpSpPr>
        <p:sp>
          <p:nvSpPr>
            <p:cNvPr id="4" name="TextBox 3"/>
            <p:cNvSpPr txBox="1"/>
            <p:nvPr/>
          </p:nvSpPr>
          <p:spPr>
            <a:xfrm>
              <a:off x="369823" y="4786035"/>
              <a:ext cx="3236462" cy="1409492"/>
            </a:xfrm>
            <a:prstGeom prst="rect">
              <a:avLst/>
            </a:prstGeom>
            <a:solidFill>
              <a:schemeClr val="accent2"/>
            </a:solidFill>
          </p:spPr>
          <p:txBody>
            <a:bodyPr wrap="square" lIns="91440" tIns="0" rIns="0" bIns="0" rtlCol="0" anchor="ctr" anchorCtr="0">
              <a:noAutofit/>
            </a:bodyPr>
            <a:lstStyle/>
            <a:p>
              <a:r>
                <a:rPr lang="en-US" sz="2800" b="1" dirty="0" smtClean="0">
                  <a:gradFill>
                    <a:gsLst>
                      <a:gs pos="0">
                        <a:schemeClr val="tx1"/>
                      </a:gs>
                      <a:gs pos="86000">
                        <a:schemeClr val="tx1"/>
                      </a:gs>
                    </a:gsLst>
                    <a:lin ang="5400000" scaled="0"/>
                  </a:gradFill>
                  <a:latin typeface="Segoe UI Light" pitchFamily="34" charset="0"/>
                </a:rPr>
                <a:t>Windows Server </a:t>
              </a:r>
            </a:p>
            <a:p>
              <a:r>
                <a:rPr lang="en-US" sz="2800" b="1" dirty="0" smtClean="0">
                  <a:gradFill>
                    <a:gsLst>
                      <a:gs pos="0">
                        <a:schemeClr val="tx1"/>
                      </a:gs>
                      <a:gs pos="86000">
                        <a:schemeClr val="tx1"/>
                      </a:gs>
                    </a:gsLst>
                    <a:lin ang="5400000" scaled="0"/>
                  </a:gradFill>
                  <a:latin typeface="Segoe UI Light" pitchFamily="34" charset="0"/>
                </a:rPr>
                <a:t>2012 R2</a:t>
              </a:r>
            </a:p>
          </p:txBody>
        </p:sp>
        <p:sp>
          <p:nvSpPr>
            <p:cNvPr id="6" name="TextBox 5"/>
            <p:cNvSpPr txBox="1"/>
            <p:nvPr/>
          </p:nvSpPr>
          <p:spPr>
            <a:xfrm>
              <a:off x="3624947" y="4786035"/>
              <a:ext cx="8247068" cy="1409492"/>
            </a:xfrm>
            <a:prstGeom prst="rect">
              <a:avLst/>
            </a:prstGeom>
            <a:solidFill>
              <a:schemeClr val="accent2"/>
            </a:solidFill>
          </p:spPr>
          <p:txBody>
            <a:bodyPr wrap="none" lIns="91440" tIns="0" rIns="0" bIns="0" rtlCol="0" anchor="ctr" anchorCtr="0">
              <a:noAutofit/>
            </a:bodyPr>
            <a:lstStyle/>
            <a:p>
              <a:pPr marL="457200" indent="-457200">
                <a:buFont typeface="Arial" panose="020B0604020202020204" pitchFamily="34" charset="0"/>
                <a:buChar char="•"/>
              </a:pPr>
              <a:r>
                <a:rPr lang="en-US" sz="2400" dirty="0" smtClean="0">
                  <a:gradFill>
                    <a:gsLst>
                      <a:gs pos="0">
                        <a:schemeClr val="tx1"/>
                      </a:gs>
                      <a:gs pos="86000">
                        <a:schemeClr val="tx1"/>
                      </a:gs>
                    </a:gsLst>
                    <a:lin ang="5400000" scaled="0"/>
                  </a:gradFill>
                  <a:latin typeface="Segoe UI Light" pitchFamily="34" charset="0"/>
                </a:rPr>
                <a:t>Multi-tenant gateway</a:t>
              </a:r>
            </a:p>
            <a:p>
              <a:pPr marL="457200" indent="-457200">
                <a:buFont typeface="Arial" panose="020B0604020202020204" pitchFamily="34" charset="0"/>
                <a:buChar char="•"/>
              </a:pPr>
              <a:r>
                <a:rPr lang="en-US" sz="2400" dirty="0" smtClean="0">
                  <a:gradFill>
                    <a:gsLst>
                      <a:gs pos="0">
                        <a:schemeClr val="tx1"/>
                      </a:gs>
                      <a:gs pos="86000">
                        <a:schemeClr val="tx1"/>
                      </a:gs>
                    </a:gsLst>
                    <a:lin ang="5400000" scaled="0"/>
                  </a:gradFill>
                  <a:latin typeface="Segoe UI Light" pitchFamily="34" charset="0"/>
                </a:rPr>
                <a:t>Site-to-site VPN</a:t>
              </a:r>
            </a:p>
            <a:p>
              <a:pPr marL="457200" indent="-457200">
                <a:buFont typeface="Arial" panose="020B0604020202020204" pitchFamily="34" charset="0"/>
                <a:buChar char="•"/>
              </a:pPr>
              <a:r>
                <a:rPr lang="en-US" sz="2400" dirty="0" smtClean="0">
                  <a:gradFill>
                    <a:gsLst>
                      <a:gs pos="0">
                        <a:schemeClr val="tx1"/>
                      </a:gs>
                      <a:gs pos="86000">
                        <a:schemeClr val="tx1"/>
                      </a:gs>
                    </a:gsLst>
                    <a:lin ang="5400000" scaled="0"/>
                  </a:gradFill>
                  <a:latin typeface="Segoe UI Light" pitchFamily="34" charset="0"/>
                </a:rPr>
                <a:t>Network address translation (NAT)</a:t>
              </a:r>
            </a:p>
            <a:p>
              <a:pPr marL="457200" indent="-457200">
                <a:buFont typeface="Arial" panose="020B0604020202020204" pitchFamily="34" charset="0"/>
                <a:buChar char="•"/>
              </a:pPr>
              <a:r>
                <a:rPr lang="en-US" sz="2400" dirty="0" smtClean="0">
                  <a:gradFill>
                    <a:gsLst>
                      <a:gs pos="0">
                        <a:schemeClr val="tx1"/>
                      </a:gs>
                      <a:gs pos="86000">
                        <a:schemeClr val="tx1"/>
                      </a:gs>
                    </a:gsLst>
                    <a:lin ang="5400000" scaled="0"/>
                  </a:gradFill>
                  <a:latin typeface="Segoe UI Light" pitchFamily="34" charset="0"/>
                </a:rPr>
                <a:t>IP address management and automation</a:t>
              </a:r>
            </a:p>
          </p:txBody>
        </p:sp>
      </p:grpSp>
      <p:grpSp>
        <p:nvGrpSpPr>
          <p:cNvPr id="5" name="Group 4"/>
          <p:cNvGrpSpPr/>
          <p:nvPr/>
        </p:nvGrpSpPr>
        <p:grpSpPr>
          <a:xfrm>
            <a:off x="369822" y="2773367"/>
            <a:ext cx="11502193" cy="2259060"/>
            <a:chOff x="369822" y="2544759"/>
            <a:chExt cx="11502193" cy="2259060"/>
          </a:xfrm>
        </p:grpSpPr>
        <p:sp>
          <p:nvSpPr>
            <p:cNvPr id="7" name="TextBox 6"/>
            <p:cNvSpPr txBox="1"/>
            <p:nvPr/>
          </p:nvSpPr>
          <p:spPr>
            <a:xfrm>
              <a:off x="369822" y="2544759"/>
              <a:ext cx="3236463" cy="2259060"/>
            </a:xfrm>
            <a:prstGeom prst="rect">
              <a:avLst/>
            </a:prstGeom>
            <a:solidFill>
              <a:schemeClr val="accent2"/>
            </a:solidFill>
          </p:spPr>
          <p:txBody>
            <a:bodyPr wrap="square" lIns="91440" tIns="0" rIns="0" bIns="0" rtlCol="0" anchor="ctr" anchorCtr="0">
              <a:noAutofit/>
            </a:bodyPr>
            <a:lstStyle/>
            <a:p>
              <a:r>
                <a:rPr lang="en-US" sz="2800" b="1" dirty="0" smtClean="0">
                  <a:gradFill>
                    <a:gsLst>
                      <a:gs pos="0">
                        <a:schemeClr val="tx1"/>
                      </a:gs>
                      <a:gs pos="86000">
                        <a:schemeClr val="tx1"/>
                      </a:gs>
                    </a:gsLst>
                    <a:lin ang="5400000" scaled="0"/>
                  </a:gradFill>
                  <a:latin typeface="Segoe UI Light" pitchFamily="34" charset="0"/>
                </a:rPr>
                <a:t>System Center </a:t>
              </a:r>
            </a:p>
            <a:p>
              <a:r>
                <a:rPr lang="en-US" sz="2800" b="1" dirty="0" smtClean="0">
                  <a:gradFill>
                    <a:gsLst>
                      <a:gs pos="0">
                        <a:schemeClr val="tx1"/>
                      </a:gs>
                      <a:gs pos="86000">
                        <a:schemeClr val="tx1"/>
                      </a:gs>
                    </a:gsLst>
                    <a:lin ang="5400000" scaled="0"/>
                  </a:gradFill>
                  <a:latin typeface="Segoe UI Light" pitchFamily="34" charset="0"/>
                </a:rPr>
                <a:t>2012 R2</a:t>
              </a:r>
            </a:p>
          </p:txBody>
        </p:sp>
        <p:sp>
          <p:nvSpPr>
            <p:cNvPr id="8" name="TextBox 7"/>
            <p:cNvSpPr txBox="1"/>
            <p:nvPr/>
          </p:nvSpPr>
          <p:spPr>
            <a:xfrm>
              <a:off x="3624946" y="2544759"/>
              <a:ext cx="8247069" cy="2259060"/>
            </a:xfrm>
            <a:prstGeom prst="rect">
              <a:avLst/>
            </a:prstGeom>
            <a:solidFill>
              <a:schemeClr val="accent2"/>
            </a:solidFill>
          </p:spPr>
          <p:txBody>
            <a:bodyPr wrap="none" lIns="91440" tIns="0" rIns="0" bIns="0" rtlCol="0" anchor="ctr" anchorCtr="0">
              <a:noAutofit/>
            </a:bodyPr>
            <a:lstStyle/>
            <a:p>
              <a:pPr marL="457200" indent="-457200">
                <a:buFont typeface="Arial" panose="020B0604020202020204" pitchFamily="34" charset="0"/>
                <a:buChar char="•"/>
              </a:pPr>
              <a:r>
                <a:rPr lang="en-US" sz="2400" dirty="0" smtClean="0">
                  <a:gradFill>
                    <a:gsLst>
                      <a:gs pos="0">
                        <a:schemeClr val="tx1"/>
                      </a:gs>
                      <a:gs pos="86000">
                        <a:schemeClr val="tx1"/>
                      </a:gs>
                    </a:gsLst>
                    <a:lin ang="5400000" scaled="0"/>
                  </a:gradFill>
                  <a:latin typeface="Segoe UI Light" pitchFamily="34" charset="0"/>
                </a:rPr>
                <a:t>Management and deployment of Windows Server gateway</a:t>
              </a:r>
            </a:p>
            <a:p>
              <a:pPr marL="457200" indent="-457200">
                <a:buFont typeface="Arial" panose="020B0604020202020204" pitchFamily="34" charset="0"/>
                <a:buChar char="•"/>
              </a:pPr>
              <a:r>
                <a:rPr lang="en-US" sz="2400" dirty="0" smtClean="0">
                  <a:gradFill>
                    <a:gsLst>
                      <a:gs pos="0">
                        <a:schemeClr val="tx1"/>
                      </a:gs>
                      <a:gs pos="86000">
                        <a:schemeClr val="tx1"/>
                      </a:gs>
                    </a:gsLst>
                    <a:lin ang="5400000" scaled="0"/>
                  </a:gradFill>
                  <a:latin typeface="Segoe UI Light" pitchFamily="34" charset="0"/>
                </a:rPr>
                <a:t>Built-in Microsoft IPAM integration</a:t>
              </a:r>
            </a:p>
            <a:p>
              <a:pPr marL="457200" indent="-457200">
                <a:buFont typeface="Arial" panose="020B0604020202020204" pitchFamily="34" charset="0"/>
                <a:buChar char="•"/>
              </a:pPr>
              <a:r>
                <a:rPr lang="en-US" sz="2400" dirty="0" smtClean="0">
                  <a:gradFill>
                    <a:gsLst>
                      <a:gs pos="0">
                        <a:schemeClr val="tx1"/>
                      </a:gs>
                      <a:gs pos="86000">
                        <a:schemeClr val="tx1"/>
                      </a:gs>
                    </a:gsLst>
                    <a:lin ang="5400000" scaled="0"/>
                  </a:gradFill>
                  <a:latin typeface="Segoe UI Light" pitchFamily="34" charset="0"/>
                </a:rPr>
                <a:t>Built-in top-of-rack switch management</a:t>
              </a:r>
            </a:p>
            <a:p>
              <a:pPr marL="457200" indent="-457200">
                <a:buFont typeface="Arial" panose="020B0604020202020204" pitchFamily="34" charset="0"/>
                <a:buChar char="•"/>
              </a:pPr>
              <a:r>
                <a:rPr lang="en-US" sz="2400" dirty="0" smtClean="0">
                  <a:gradFill>
                    <a:gsLst>
                      <a:gs pos="0">
                        <a:schemeClr val="tx1"/>
                      </a:gs>
                      <a:gs pos="86000">
                        <a:schemeClr val="tx1"/>
                      </a:gs>
                    </a:gsLst>
                    <a:lin ang="5400000" scaled="0"/>
                  </a:gradFill>
                  <a:latin typeface="Segoe UI Light" pitchFamily="34" charset="0"/>
                </a:rPr>
                <a:t>Reporting of metrics for chargeback</a:t>
              </a:r>
            </a:p>
            <a:p>
              <a:pPr marL="457200" indent="-457200">
                <a:buFont typeface="Arial" panose="020B0604020202020204" pitchFamily="34" charset="0"/>
                <a:buChar char="•"/>
              </a:pPr>
              <a:r>
                <a:rPr lang="en-US" sz="2400" dirty="0" smtClean="0">
                  <a:gradFill>
                    <a:gsLst>
                      <a:gs pos="0">
                        <a:schemeClr val="tx1"/>
                      </a:gs>
                      <a:gs pos="86000">
                        <a:schemeClr val="tx1"/>
                      </a:gs>
                    </a:gsLst>
                    <a:lin ang="5400000" scaled="0"/>
                  </a:gradFill>
                  <a:latin typeface="Segoe UI Light" pitchFamily="34" charset="0"/>
                </a:rPr>
                <a:t>Service provider foundation (SPF)</a:t>
              </a:r>
            </a:p>
          </p:txBody>
        </p:sp>
      </p:grpSp>
      <p:grpSp>
        <p:nvGrpSpPr>
          <p:cNvPr id="11" name="Group 10"/>
          <p:cNvGrpSpPr/>
          <p:nvPr/>
        </p:nvGrpSpPr>
        <p:grpSpPr>
          <a:xfrm>
            <a:off x="369825" y="1301345"/>
            <a:ext cx="11502190" cy="1435577"/>
            <a:chOff x="369825" y="1116279"/>
            <a:chExt cx="11502190" cy="1435577"/>
          </a:xfrm>
        </p:grpSpPr>
        <p:sp>
          <p:nvSpPr>
            <p:cNvPr id="9" name="TextBox 8"/>
            <p:cNvSpPr txBox="1"/>
            <p:nvPr/>
          </p:nvSpPr>
          <p:spPr>
            <a:xfrm>
              <a:off x="369825" y="1116279"/>
              <a:ext cx="3236462" cy="1435577"/>
            </a:xfrm>
            <a:prstGeom prst="rect">
              <a:avLst/>
            </a:prstGeom>
            <a:solidFill>
              <a:schemeClr val="accent2"/>
            </a:solidFill>
          </p:spPr>
          <p:txBody>
            <a:bodyPr wrap="square" lIns="91440" tIns="0" rIns="0" bIns="0" rtlCol="0" anchor="ctr" anchorCtr="0">
              <a:noAutofit/>
            </a:bodyPr>
            <a:lstStyle/>
            <a:p>
              <a:r>
                <a:rPr lang="en-US" sz="2800" b="1" dirty="0" smtClean="0">
                  <a:gradFill>
                    <a:gsLst>
                      <a:gs pos="0">
                        <a:schemeClr val="tx1"/>
                      </a:gs>
                      <a:gs pos="86000">
                        <a:schemeClr val="tx1"/>
                      </a:gs>
                    </a:gsLst>
                    <a:lin ang="5400000" scaled="0"/>
                  </a:gradFill>
                  <a:latin typeface="Segoe UI Light" pitchFamily="34" charset="0"/>
                </a:rPr>
                <a:t>Windows Azure</a:t>
              </a:r>
            </a:p>
            <a:p>
              <a:r>
                <a:rPr lang="en-US" sz="2800" b="1" dirty="0" smtClean="0">
                  <a:gradFill>
                    <a:gsLst>
                      <a:gs pos="0">
                        <a:schemeClr val="tx1"/>
                      </a:gs>
                      <a:gs pos="86000">
                        <a:schemeClr val="tx1"/>
                      </a:gs>
                    </a:gsLst>
                    <a:lin ang="5400000" scaled="0"/>
                  </a:gradFill>
                  <a:latin typeface="Segoe UI Light" pitchFamily="34" charset="0"/>
                </a:rPr>
                <a:t>services for </a:t>
              </a:r>
            </a:p>
            <a:p>
              <a:r>
                <a:rPr lang="en-US" sz="2800" b="1" dirty="0" smtClean="0">
                  <a:gradFill>
                    <a:gsLst>
                      <a:gs pos="0">
                        <a:schemeClr val="tx1"/>
                      </a:gs>
                      <a:gs pos="86000">
                        <a:schemeClr val="tx1"/>
                      </a:gs>
                    </a:gsLst>
                    <a:lin ang="5400000" scaled="0"/>
                  </a:gradFill>
                  <a:latin typeface="Segoe UI Light" pitchFamily="34" charset="0"/>
                </a:rPr>
                <a:t>Windows Server</a:t>
              </a:r>
            </a:p>
          </p:txBody>
        </p:sp>
        <p:sp>
          <p:nvSpPr>
            <p:cNvPr id="10" name="TextBox 9"/>
            <p:cNvSpPr txBox="1"/>
            <p:nvPr/>
          </p:nvSpPr>
          <p:spPr>
            <a:xfrm>
              <a:off x="3624947" y="1116279"/>
              <a:ext cx="8247068" cy="1435577"/>
            </a:xfrm>
            <a:prstGeom prst="rect">
              <a:avLst/>
            </a:prstGeom>
            <a:solidFill>
              <a:schemeClr val="accent2"/>
            </a:solidFill>
          </p:spPr>
          <p:txBody>
            <a:bodyPr wrap="none" lIns="91440" tIns="0" rIns="0" bIns="0" rtlCol="0" anchor="ctr" anchorCtr="0">
              <a:noAutofit/>
            </a:bodyPr>
            <a:lstStyle/>
            <a:p>
              <a:pPr marL="457200" indent="-457200">
                <a:buFont typeface="Arial" panose="020B0604020202020204" pitchFamily="34" charset="0"/>
                <a:buChar char="•"/>
              </a:pPr>
              <a:r>
                <a:rPr lang="en-US" sz="2400" dirty="0" smtClean="0">
                  <a:gradFill>
                    <a:gsLst>
                      <a:gs pos="0">
                        <a:schemeClr val="tx1"/>
                      </a:gs>
                      <a:gs pos="86000">
                        <a:schemeClr val="tx1"/>
                      </a:gs>
                    </a:gsLst>
                    <a:lin ang="5400000" scaled="0"/>
                  </a:gradFill>
                  <a:latin typeface="Segoe UI Light" pitchFamily="34" charset="0"/>
                </a:rPr>
                <a:t>Tenant portal for self service networks</a:t>
              </a:r>
            </a:p>
            <a:p>
              <a:pPr marL="457200" indent="-457200">
                <a:buFont typeface="Arial" panose="020B0604020202020204" pitchFamily="34" charset="0"/>
                <a:buChar char="•"/>
              </a:pPr>
              <a:r>
                <a:rPr lang="en-US" sz="2400" dirty="0" smtClean="0">
                  <a:gradFill>
                    <a:gsLst>
                      <a:gs pos="0">
                        <a:schemeClr val="tx1"/>
                      </a:gs>
                      <a:gs pos="86000">
                        <a:schemeClr val="tx1"/>
                      </a:gs>
                    </a:gsLst>
                    <a:lin ang="5400000" scaled="0"/>
                  </a:gradFill>
                  <a:latin typeface="Segoe UI Light" pitchFamily="34" charset="0"/>
                </a:rPr>
                <a:t>Create, manage, connect multiple end points</a:t>
              </a:r>
            </a:p>
          </p:txBody>
        </p:sp>
      </p:grpSp>
    </p:spTree>
    <p:extLst>
      <p:ext uri="{BB962C8B-B14F-4D97-AF65-F5344CB8AC3E}">
        <p14:creationId xmlns:p14="http://schemas.microsoft.com/office/powerpoint/2010/main" val="15550867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Scenario Walkthrough</a:t>
            </a:r>
            <a:endParaRPr lang="en-US" dirty="0">
              <a:solidFill>
                <a:schemeClr val="tx1"/>
              </a:solidFill>
            </a:endParaRPr>
          </a:p>
        </p:txBody>
      </p:sp>
      <p:graphicFrame>
        <p:nvGraphicFramePr>
          <p:cNvPr id="5" name="Diagram 4"/>
          <p:cNvGraphicFramePr/>
          <p:nvPr>
            <p:extLst>
              <p:ext uri="{D42A27DB-BD31-4B8C-83A1-F6EECF244321}">
                <p14:modId xmlns:p14="http://schemas.microsoft.com/office/powerpoint/2010/main" val="3168082443"/>
              </p:ext>
            </p:extLst>
          </p:nvPr>
        </p:nvGraphicFramePr>
        <p:xfrm>
          <a:off x="3130170" y="2041098"/>
          <a:ext cx="7457619" cy="2927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62028" y="3338930"/>
            <a:ext cx="542662" cy="35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1" name="Group 120"/>
          <p:cNvGrpSpPr/>
          <p:nvPr/>
        </p:nvGrpSpPr>
        <p:grpSpPr>
          <a:xfrm>
            <a:off x="3215657" y="2329662"/>
            <a:ext cx="627602" cy="559300"/>
            <a:chOff x="4468813" y="3567113"/>
            <a:chExt cx="1360487" cy="1282700"/>
          </a:xfrm>
        </p:grpSpPr>
        <p:sp>
          <p:nvSpPr>
            <p:cNvPr id="122" name="Freeform 579"/>
            <p:cNvSpPr>
              <a:spLocks noEditPoints="1"/>
            </p:cNvSpPr>
            <p:nvPr/>
          </p:nvSpPr>
          <p:spPr bwMode="auto">
            <a:xfrm>
              <a:off x="4813300" y="3913188"/>
              <a:ext cx="668337" cy="668338"/>
            </a:xfrm>
            <a:custGeom>
              <a:avLst/>
              <a:gdLst>
                <a:gd name="T0" fmla="*/ 346 w 693"/>
                <a:gd name="T1" fmla="*/ 0 h 693"/>
                <a:gd name="T2" fmla="*/ 0 w 693"/>
                <a:gd name="T3" fmla="*/ 347 h 693"/>
                <a:gd name="T4" fmla="*/ 346 w 693"/>
                <a:gd name="T5" fmla="*/ 693 h 693"/>
                <a:gd name="T6" fmla="*/ 693 w 693"/>
                <a:gd name="T7" fmla="*/ 347 h 693"/>
                <a:gd name="T8" fmla="*/ 346 w 693"/>
                <a:gd name="T9" fmla="*/ 0 h 693"/>
                <a:gd name="T10" fmla="*/ 346 w 693"/>
                <a:gd name="T11" fmla="*/ 674 h 693"/>
                <a:gd name="T12" fmla="*/ 19 w 693"/>
                <a:gd name="T13" fmla="*/ 347 h 693"/>
                <a:gd name="T14" fmla="*/ 346 w 693"/>
                <a:gd name="T15" fmla="*/ 19 h 693"/>
                <a:gd name="T16" fmla="*/ 674 w 693"/>
                <a:gd name="T17" fmla="*/ 347 h 693"/>
                <a:gd name="T18" fmla="*/ 346 w 693"/>
                <a:gd name="T19" fmla="*/ 674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346" y="0"/>
                  </a:moveTo>
                  <a:cubicBezTo>
                    <a:pt x="155" y="0"/>
                    <a:pt x="0" y="155"/>
                    <a:pt x="0" y="347"/>
                  </a:cubicBezTo>
                  <a:cubicBezTo>
                    <a:pt x="0" y="538"/>
                    <a:pt x="155" y="693"/>
                    <a:pt x="346" y="693"/>
                  </a:cubicBezTo>
                  <a:cubicBezTo>
                    <a:pt x="538" y="693"/>
                    <a:pt x="693" y="538"/>
                    <a:pt x="693" y="347"/>
                  </a:cubicBezTo>
                  <a:cubicBezTo>
                    <a:pt x="693" y="155"/>
                    <a:pt x="538" y="0"/>
                    <a:pt x="346" y="0"/>
                  </a:cubicBezTo>
                  <a:close/>
                  <a:moveTo>
                    <a:pt x="346" y="674"/>
                  </a:moveTo>
                  <a:cubicBezTo>
                    <a:pt x="165" y="674"/>
                    <a:pt x="19" y="527"/>
                    <a:pt x="19" y="347"/>
                  </a:cubicBezTo>
                  <a:cubicBezTo>
                    <a:pt x="19" y="166"/>
                    <a:pt x="165" y="19"/>
                    <a:pt x="346" y="19"/>
                  </a:cubicBezTo>
                  <a:cubicBezTo>
                    <a:pt x="527" y="19"/>
                    <a:pt x="674" y="166"/>
                    <a:pt x="674" y="347"/>
                  </a:cubicBezTo>
                  <a:cubicBezTo>
                    <a:pt x="674" y="527"/>
                    <a:pt x="527" y="674"/>
                    <a:pt x="346" y="674"/>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580"/>
            <p:cNvSpPr>
              <a:spLocks/>
            </p:cNvSpPr>
            <p:nvPr/>
          </p:nvSpPr>
          <p:spPr bwMode="auto">
            <a:xfrm>
              <a:off x="4918075" y="4098925"/>
              <a:ext cx="260350" cy="355600"/>
            </a:xfrm>
            <a:custGeom>
              <a:avLst/>
              <a:gdLst>
                <a:gd name="T0" fmla="*/ 187 w 270"/>
                <a:gd name="T1" fmla="*/ 150 h 370"/>
                <a:gd name="T2" fmla="*/ 230 w 270"/>
                <a:gd name="T3" fmla="*/ 79 h 370"/>
                <a:gd name="T4" fmla="*/ 151 w 270"/>
                <a:gd name="T5" fmla="*/ 0 h 370"/>
                <a:gd name="T6" fmla="*/ 72 w 270"/>
                <a:gd name="T7" fmla="*/ 79 h 370"/>
                <a:gd name="T8" fmla="*/ 110 w 270"/>
                <a:gd name="T9" fmla="*/ 147 h 370"/>
                <a:gd name="T10" fmla="*/ 28 w 270"/>
                <a:gd name="T11" fmla="*/ 230 h 370"/>
                <a:gd name="T12" fmla="*/ 21 w 270"/>
                <a:gd name="T13" fmla="*/ 312 h 370"/>
                <a:gd name="T14" fmla="*/ 35 w 270"/>
                <a:gd name="T15" fmla="*/ 281 h 370"/>
                <a:gd name="T16" fmla="*/ 39 w 270"/>
                <a:gd name="T17" fmla="*/ 322 h 370"/>
                <a:gd name="T18" fmla="*/ 130 w 270"/>
                <a:gd name="T19" fmla="*/ 356 h 370"/>
                <a:gd name="T20" fmla="*/ 270 w 270"/>
                <a:gd name="T21" fmla="*/ 281 h 370"/>
                <a:gd name="T22" fmla="*/ 187 w 270"/>
                <a:gd name="T23" fmla="*/ 15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370">
                  <a:moveTo>
                    <a:pt x="187" y="150"/>
                  </a:moveTo>
                  <a:cubicBezTo>
                    <a:pt x="213" y="137"/>
                    <a:pt x="230" y="110"/>
                    <a:pt x="230" y="79"/>
                  </a:cubicBezTo>
                  <a:cubicBezTo>
                    <a:pt x="230" y="35"/>
                    <a:pt x="195" y="0"/>
                    <a:pt x="151" y="0"/>
                  </a:cubicBezTo>
                  <a:cubicBezTo>
                    <a:pt x="107" y="0"/>
                    <a:pt x="72" y="35"/>
                    <a:pt x="72" y="79"/>
                  </a:cubicBezTo>
                  <a:cubicBezTo>
                    <a:pt x="72" y="108"/>
                    <a:pt x="87" y="133"/>
                    <a:pt x="110" y="147"/>
                  </a:cubicBezTo>
                  <a:cubicBezTo>
                    <a:pt x="70" y="155"/>
                    <a:pt x="50" y="180"/>
                    <a:pt x="28" y="230"/>
                  </a:cubicBezTo>
                  <a:cubicBezTo>
                    <a:pt x="0" y="294"/>
                    <a:pt x="21" y="312"/>
                    <a:pt x="21" y="312"/>
                  </a:cubicBezTo>
                  <a:cubicBezTo>
                    <a:pt x="35" y="281"/>
                    <a:pt x="35" y="281"/>
                    <a:pt x="35" y="281"/>
                  </a:cubicBezTo>
                  <a:cubicBezTo>
                    <a:pt x="39" y="322"/>
                    <a:pt x="39" y="322"/>
                    <a:pt x="39" y="322"/>
                  </a:cubicBezTo>
                  <a:cubicBezTo>
                    <a:pt x="39" y="322"/>
                    <a:pt x="63" y="350"/>
                    <a:pt x="130" y="356"/>
                  </a:cubicBezTo>
                  <a:cubicBezTo>
                    <a:pt x="201" y="362"/>
                    <a:pt x="270" y="370"/>
                    <a:pt x="270" y="281"/>
                  </a:cubicBezTo>
                  <a:cubicBezTo>
                    <a:pt x="270" y="211"/>
                    <a:pt x="234" y="166"/>
                    <a:pt x="187" y="15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81"/>
            <p:cNvSpPr>
              <a:spLocks noEditPoints="1"/>
            </p:cNvSpPr>
            <p:nvPr/>
          </p:nvSpPr>
          <p:spPr bwMode="auto">
            <a:xfrm>
              <a:off x="5003800" y="3567113"/>
              <a:ext cx="287337" cy="288925"/>
            </a:xfrm>
            <a:custGeom>
              <a:avLst/>
              <a:gdLst>
                <a:gd name="T0" fmla="*/ 149 w 299"/>
                <a:gd name="T1" fmla="*/ 0 h 299"/>
                <a:gd name="T2" fmla="*/ 0 w 299"/>
                <a:gd name="T3" fmla="*/ 150 h 299"/>
                <a:gd name="T4" fmla="*/ 149 w 299"/>
                <a:gd name="T5" fmla="*/ 299 h 299"/>
                <a:gd name="T6" fmla="*/ 299 w 299"/>
                <a:gd name="T7" fmla="*/ 150 h 299"/>
                <a:gd name="T8" fmla="*/ 149 w 299"/>
                <a:gd name="T9" fmla="*/ 0 h 299"/>
                <a:gd name="T10" fmla="*/ 149 w 299"/>
                <a:gd name="T11" fmla="*/ 280 h 299"/>
                <a:gd name="T12" fmla="*/ 19 w 299"/>
                <a:gd name="T13" fmla="*/ 150 h 299"/>
                <a:gd name="T14" fmla="*/ 149 w 299"/>
                <a:gd name="T15" fmla="*/ 19 h 299"/>
                <a:gd name="T16" fmla="*/ 280 w 299"/>
                <a:gd name="T17" fmla="*/ 150 h 299"/>
                <a:gd name="T18" fmla="*/ 149 w 299"/>
                <a:gd name="T19"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99">
                  <a:moveTo>
                    <a:pt x="149" y="0"/>
                  </a:moveTo>
                  <a:cubicBezTo>
                    <a:pt x="67" y="0"/>
                    <a:pt x="0" y="67"/>
                    <a:pt x="0" y="150"/>
                  </a:cubicBezTo>
                  <a:cubicBezTo>
                    <a:pt x="0" y="232"/>
                    <a:pt x="67" y="299"/>
                    <a:pt x="149" y="299"/>
                  </a:cubicBezTo>
                  <a:cubicBezTo>
                    <a:pt x="232" y="299"/>
                    <a:pt x="299" y="232"/>
                    <a:pt x="299" y="150"/>
                  </a:cubicBezTo>
                  <a:cubicBezTo>
                    <a:pt x="299" y="67"/>
                    <a:pt x="232" y="0"/>
                    <a:pt x="149" y="0"/>
                  </a:cubicBezTo>
                  <a:close/>
                  <a:moveTo>
                    <a:pt x="149" y="280"/>
                  </a:moveTo>
                  <a:cubicBezTo>
                    <a:pt x="77" y="280"/>
                    <a:pt x="19" y="222"/>
                    <a:pt x="19" y="150"/>
                  </a:cubicBezTo>
                  <a:cubicBezTo>
                    <a:pt x="19" y="78"/>
                    <a:pt x="77" y="19"/>
                    <a:pt x="149" y="19"/>
                  </a:cubicBezTo>
                  <a:cubicBezTo>
                    <a:pt x="221" y="19"/>
                    <a:pt x="280" y="78"/>
                    <a:pt x="280" y="150"/>
                  </a:cubicBezTo>
                  <a:cubicBezTo>
                    <a:pt x="280" y="222"/>
                    <a:pt x="221" y="280"/>
                    <a:pt x="149" y="28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582"/>
            <p:cNvSpPr>
              <a:spLocks noChangeArrowheads="1"/>
            </p:cNvSpPr>
            <p:nvPr/>
          </p:nvSpPr>
          <p:spPr bwMode="auto">
            <a:xfrm>
              <a:off x="5138738" y="3836988"/>
              <a:ext cx="17462" cy="9525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583"/>
            <p:cNvSpPr>
              <a:spLocks noEditPoints="1"/>
            </p:cNvSpPr>
            <p:nvPr/>
          </p:nvSpPr>
          <p:spPr bwMode="auto">
            <a:xfrm>
              <a:off x="4468813" y="3935413"/>
              <a:ext cx="322262" cy="323850"/>
            </a:xfrm>
            <a:custGeom>
              <a:avLst/>
              <a:gdLst>
                <a:gd name="T0" fmla="*/ 26 w 335"/>
                <a:gd name="T1" fmla="*/ 121 h 335"/>
                <a:gd name="T2" fmla="*/ 121 w 335"/>
                <a:gd name="T3" fmla="*/ 309 h 335"/>
                <a:gd name="T4" fmla="*/ 310 w 335"/>
                <a:gd name="T5" fmla="*/ 213 h 335"/>
                <a:gd name="T6" fmla="*/ 214 w 335"/>
                <a:gd name="T7" fmla="*/ 25 h 335"/>
                <a:gd name="T8" fmla="*/ 26 w 335"/>
                <a:gd name="T9" fmla="*/ 121 h 335"/>
                <a:gd name="T10" fmla="*/ 292 w 335"/>
                <a:gd name="T11" fmla="*/ 208 h 335"/>
                <a:gd name="T12" fmla="*/ 127 w 335"/>
                <a:gd name="T13" fmla="*/ 291 h 335"/>
                <a:gd name="T14" fmla="*/ 44 w 335"/>
                <a:gd name="T15" fmla="*/ 127 h 335"/>
                <a:gd name="T16" fmla="*/ 208 w 335"/>
                <a:gd name="T17" fmla="*/ 43 h 335"/>
                <a:gd name="T18" fmla="*/ 292 w 335"/>
                <a:gd name="T19" fmla="*/ 20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5">
                  <a:moveTo>
                    <a:pt x="26" y="121"/>
                  </a:moveTo>
                  <a:cubicBezTo>
                    <a:pt x="0" y="200"/>
                    <a:pt x="43" y="284"/>
                    <a:pt x="121" y="309"/>
                  </a:cubicBezTo>
                  <a:cubicBezTo>
                    <a:pt x="200" y="335"/>
                    <a:pt x="284" y="292"/>
                    <a:pt x="310" y="213"/>
                  </a:cubicBezTo>
                  <a:cubicBezTo>
                    <a:pt x="335" y="135"/>
                    <a:pt x="292" y="51"/>
                    <a:pt x="214" y="25"/>
                  </a:cubicBezTo>
                  <a:cubicBezTo>
                    <a:pt x="135" y="0"/>
                    <a:pt x="51" y="43"/>
                    <a:pt x="26" y="121"/>
                  </a:cubicBezTo>
                  <a:close/>
                  <a:moveTo>
                    <a:pt x="292" y="208"/>
                  </a:moveTo>
                  <a:cubicBezTo>
                    <a:pt x="269" y="276"/>
                    <a:pt x="196" y="314"/>
                    <a:pt x="127" y="291"/>
                  </a:cubicBezTo>
                  <a:cubicBezTo>
                    <a:pt x="59" y="269"/>
                    <a:pt x="21" y="195"/>
                    <a:pt x="44" y="127"/>
                  </a:cubicBezTo>
                  <a:cubicBezTo>
                    <a:pt x="66" y="58"/>
                    <a:pt x="139" y="21"/>
                    <a:pt x="208" y="43"/>
                  </a:cubicBezTo>
                  <a:cubicBezTo>
                    <a:pt x="276" y="65"/>
                    <a:pt x="314" y="139"/>
                    <a:pt x="292" y="208"/>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584"/>
            <p:cNvSpPr>
              <a:spLocks/>
            </p:cNvSpPr>
            <p:nvPr/>
          </p:nvSpPr>
          <p:spPr bwMode="auto">
            <a:xfrm>
              <a:off x="4746625" y="4125913"/>
              <a:ext cx="95250" cy="47625"/>
            </a:xfrm>
            <a:custGeom>
              <a:avLst/>
              <a:gdLst>
                <a:gd name="T0" fmla="*/ 4 w 60"/>
                <a:gd name="T1" fmla="*/ 0 h 30"/>
                <a:gd name="T2" fmla="*/ 60 w 60"/>
                <a:gd name="T3" fmla="*/ 19 h 30"/>
                <a:gd name="T4" fmla="*/ 56 w 60"/>
                <a:gd name="T5" fmla="*/ 30 h 30"/>
                <a:gd name="T6" fmla="*/ 0 w 60"/>
                <a:gd name="T7" fmla="*/ 12 h 30"/>
                <a:gd name="T8" fmla="*/ 4 w 60"/>
                <a:gd name="T9" fmla="*/ 0 h 30"/>
              </a:gdLst>
              <a:ahLst/>
              <a:cxnLst>
                <a:cxn ang="0">
                  <a:pos x="T0" y="T1"/>
                </a:cxn>
                <a:cxn ang="0">
                  <a:pos x="T2" y="T3"/>
                </a:cxn>
                <a:cxn ang="0">
                  <a:pos x="T4" y="T5"/>
                </a:cxn>
                <a:cxn ang="0">
                  <a:pos x="T6" y="T7"/>
                </a:cxn>
                <a:cxn ang="0">
                  <a:pos x="T8" y="T9"/>
                </a:cxn>
              </a:cxnLst>
              <a:rect l="0" t="0" r="r" b="b"/>
              <a:pathLst>
                <a:path w="60" h="30">
                  <a:moveTo>
                    <a:pt x="4" y="0"/>
                  </a:moveTo>
                  <a:lnTo>
                    <a:pt x="60" y="19"/>
                  </a:lnTo>
                  <a:lnTo>
                    <a:pt x="56" y="30"/>
                  </a:lnTo>
                  <a:lnTo>
                    <a:pt x="0" y="12"/>
                  </a:lnTo>
                  <a:lnTo>
                    <a:pt x="4"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585"/>
            <p:cNvSpPr>
              <a:spLocks noEditPoints="1"/>
            </p:cNvSpPr>
            <p:nvPr/>
          </p:nvSpPr>
          <p:spPr bwMode="auto">
            <a:xfrm>
              <a:off x="5507038" y="3935413"/>
              <a:ext cx="322262" cy="323850"/>
            </a:xfrm>
            <a:custGeom>
              <a:avLst/>
              <a:gdLst>
                <a:gd name="T0" fmla="*/ 121 w 335"/>
                <a:gd name="T1" fmla="*/ 25 h 335"/>
                <a:gd name="T2" fmla="*/ 25 w 335"/>
                <a:gd name="T3" fmla="*/ 213 h 335"/>
                <a:gd name="T4" fmla="*/ 214 w 335"/>
                <a:gd name="T5" fmla="*/ 309 h 335"/>
                <a:gd name="T6" fmla="*/ 309 w 335"/>
                <a:gd name="T7" fmla="*/ 121 h 335"/>
                <a:gd name="T8" fmla="*/ 121 w 335"/>
                <a:gd name="T9" fmla="*/ 25 h 335"/>
                <a:gd name="T10" fmla="*/ 127 w 335"/>
                <a:gd name="T11" fmla="*/ 43 h 335"/>
                <a:gd name="T12" fmla="*/ 291 w 335"/>
                <a:gd name="T13" fmla="*/ 127 h 335"/>
                <a:gd name="T14" fmla="*/ 208 w 335"/>
                <a:gd name="T15" fmla="*/ 291 h 335"/>
                <a:gd name="T16" fmla="*/ 43 w 335"/>
                <a:gd name="T17" fmla="*/ 208 h 335"/>
                <a:gd name="T18" fmla="*/ 127 w 335"/>
                <a:gd name="T19" fmla="*/ 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5">
                  <a:moveTo>
                    <a:pt x="121" y="25"/>
                  </a:moveTo>
                  <a:cubicBezTo>
                    <a:pt x="43" y="51"/>
                    <a:pt x="0" y="135"/>
                    <a:pt x="25" y="213"/>
                  </a:cubicBezTo>
                  <a:cubicBezTo>
                    <a:pt x="51" y="292"/>
                    <a:pt x="135" y="335"/>
                    <a:pt x="214" y="309"/>
                  </a:cubicBezTo>
                  <a:cubicBezTo>
                    <a:pt x="292" y="284"/>
                    <a:pt x="335" y="200"/>
                    <a:pt x="309" y="121"/>
                  </a:cubicBezTo>
                  <a:cubicBezTo>
                    <a:pt x="284" y="43"/>
                    <a:pt x="200" y="0"/>
                    <a:pt x="121" y="25"/>
                  </a:cubicBezTo>
                  <a:close/>
                  <a:moveTo>
                    <a:pt x="127" y="43"/>
                  </a:moveTo>
                  <a:cubicBezTo>
                    <a:pt x="196" y="21"/>
                    <a:pt x="269" y="58"/>
                    <a:pt x="291" y="127"/>
                  </a:cubicBezTo>
                  <a:cubicBezTo>
                    <a:pt x="314" y="195"/>
                    <a:pt x="276" y="269"/>
                    <a:pt x="208" y="291"/>
                  </a:cubicBezTo>
                  <a:cubicBezTo>
                    <a:pt x="139" y="314"/>
                    <a:pt x="66" y="276"/>
                    <a:pt x="43" y="208"/>
                  </a:cubicBezTo>
                  <a:cubicBezTo>
                    <a:pt x="21" y="139"/>
                    <a:pt x="59" y="65"/>
                    <a:pt x="127" y="43"/>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586"/>
            <p:cNvSpPr>
              <a:spLocks/>
            </p:cNvSpPr>
            <p:nvPr/>
          </p:nvSpPr>
          <p:spPr bwMode="auto">
            <a:xfrm>
              <a:off x="5456238" y="4125913"/>
              <a:ext cx="95250" cy="47625"/>
            </a:xfrm>
            <a:custGeom>
              <a:avLst/>
              <a:gdLst>
                <a:gd name="T0" fmla="*/ 56 w 60"/>
                <a:gd name="T1" fmla="*/ 0 h 30"/>
                <a:gd name="T2" fmla="*/ 0 w 60"/>
                <a:gd name="T3" fmla="*/ 19 h 30"/>
                <a:gd name="T4" fmla="*/ 4 w 60"/>
                <a:gd name="T5" fmla="*/ 30 h 30"/>
                <a:gd name="T6" fmla="*/ 60 w 60"/>
                <a:gd name="T7" fmla="*/ 12 h 30"/>
                <a:gd name="T8" fmla="*/ 56 w 60"/>
                <a:gd name="T9" fmla="*/ 0 h 30"/>
              </a:gdLst>
              <a:ahLst/>
              <a:cxnLst>
                <a:cxn ang="0">
                  <a:pos x="T0" y="T1"/>
                </a:cxn>
                <a:cxn ang="0">
                  <a:pos x="T2" y="T3"/>
                </a:cxn>
                <a:cxn ang="0">
                  <a:pos x="T4" y="T5"/>
                </a:cxn>
                <a:cxn ang="0">
                  <a:pos x="T6" y="T7"/>
                </a:cxn>
                <a:cxn ang="0">
                  <a:pos x="T8" y="T9"/>
                </a:cxn>
              </a:cxnLst>
              <a:rect l="0" t="0" r="r" b="b"/>
              <a:pathLst>
                <a:path w="60" h="30">
                  <a:moveTo>
                    <a:pt x="56" y="0"/>
                  </a:moveTo>
                  <a:lnTo>
                    <a:pt x="0" y="19"/>
                  </a:lnTo>
                  <a:lnTo>
                    <a:pt x="4" y="30"/>
                  </a:lnTo>
                  <a:lnTo>
                    <a:pt x="60" y="12"/>
                  </a:lnTo>
                  <a:lnTo>
                    <a:pt x="56"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587"/>
            <p:cNvSpPr>
              <a:spLocks noEditPoints="1"/>
            </p:cNvSpPr>
            <p:nvPr/>
          </p:nvSpPr>
          <p:spPr bwMode="auto">
            <a:xfrm>
              <a:off x="4664075" y="4522788"/>
              <a:ext cx="325437" cy="327025"/>
            </a:xfrm>
            <a:custGeom>
              <a:avLst/>
              <a:gdLst>
                <a:gd name="T0" fmla="*/ 81 w 338"/>
                <a:gd name="T1" fmla="*/ 290 h 339"/>
                <a:gd name="T2" fmla="*/ 290 w 338"/>
                <a:gd name="T3" fmla="*/ 257 h 339"/>
                <a:gd name="T4" fmla="*/ 257 w 338"/>
                <a:gd name="T5" fmla="*/ 48 h 339"/>
                <a:gd name="T6" fmla="*/ 48 w 338"/>
                <a:gd name="T7" fmla="*/ 81 h 339"/>
                <a:gd name="T8" fmla="*/ 81 w 338"/>
                <a:gd name="T9" fmla="*/ 290 h 339"/>
                <a:gd name="T10" fmla="*/ 246 w 338"/>
                <a:gd name="T11" fmla="*/ 64 h 339"/>
                <a:gd name="T12" fmla="*/ 275 w 338"/>
                <a:gd name="T13" fmla="*/ 246 h 339"/>
                <a:gd name="T14" fmla="*/ 92 w 338"/>
                <a:gd name="T15" fmla="*/ 275 h 339"/>
                <a:gd name="T16" fmla="*/ 64 w 338"/>
                <a:gd name="T17" fmla="*/ 93 h 339"/>
                <a:gd name="T18" fmla="*/ 246 w 338"/>
                <a:gd name="T19" fmla="*/ 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81" y="290"/>
                  </a:moveTo>
                  <a:cubicBezTo>
                    <a:pt x="148" y="339"/>
                    <a:pt x="241" y="324"/>
                    <a:pt x="290" y="257"/>
                  </a:cubicBezTo>
                  <a:cubicBezTo>
                    <a:pt x="338" y="190"/>
                    <a:pt x="324" y="97"/>
                    <a:pt x="257" y="48"/>
                  </a:cubicBezTo>
                  <a:cubicBezTo>
                    <a:pt x="190" y="0"/>
                    <a:pt x="97" y="15"/>
                    <a:pt x="48" y="81"/>
                  </a:cubicBezTo>
                  <a:cubicBezTo>
                    <a:pt x="0" y="148"/>
                    <a:pt x="15" y="242"/>
                    <a:pt x="81" y="290"/>
                  </a:cubicBezTo>
                  <a:close/>
                  <a:moveTo>
                    <a:pt x="246" y="64"/>
                  </a:moveTo>
                  <a:cubicBezTo>
                    <a:pt x="304" y="106"/>
                    <a:pt x="317" y="188"/>
                    <a:pt x="275" y="246"/>
                  </a:cubicBezTo>
                  <a:cubicBezTo>
                    <a:pt x="232" y="304"/>
                    <a:pt x="151" y="317"/>
                    <a:pt x="92" y="275"/>
                  </a:cubicBezTo>
                  <a:cubicBezTo>
                    <a:pt x="34" y="232"/>
                    <a:pt x="21" y="151"/>
                    <a:pt x="64" y="93"/>
                  </a:cubicBezTo>
                  <a:cubicBezTo>
                    <a:pt x="106" y="34"/>
                    <a:pt x="187" y="21"/>
                    <a:pt x="246" y="64"/>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588"/>
            <p:cNvSpPr>
              <a:spLocks/>
            </p:cNvSpPr>
            <p:nvPr/>
          </p:nvSpPr>
          <p:spPr bwMode="auto">
            <a:xfrm>
              <a:off x="4892675" y="4502150"/>
              <a:ext cx="69850" cy="87313"/>
            </a:xfrm>
            <a:custGeom>
              <a:avLst/>
              <a:gdLst>
                <a:gd name="T0" fmla="*/ 0 w 44"/>
                <a:gd name="T1" fmla="*/ 48 h 55"/>
                <a:gd name="T2" fmla="*/ 35 w 44"/>
                <a:gd name="T3" fmla="*/ 0 h 55"/>
                <a:gd name="T4" fmla="*/ 44 w 44"/>
                <a:gd name="T5" fmla="*/ 7 h 55"/>
                <a:gd name="T6" fmla="*/ 9 w 44"/>
                <a:gd name="T7" fmla="*/ 55 h 55"/>
                <a:gd name="T8" fmla="*/ 0 w 44"/>
                <a:gd name="T9" fmla="*/ 48 h 55"/>
              </a:gdLst>
              <a:ahLst/>
              <a:cxnLst>
                <a:cxn ang="0">
                  <a:pos x="T0" y="T1"/>
                </a:cxn>
                <a:cxn ang="0">
                  <a:pos x="T2" y="T3"/>
                </a:cxn>
                <a:cxn ang="0">
                  <a:pos x="T4" y="T5"/>
                </a:cxn>
                <a:cxn ang="0">
                  <a:pos x="T6" y="T7"/>
                </a:cxn>
                <a:cxn ang="0">
                  <a:pos x="T8" y="T9"/>
                </a:cxn>
              </a:cxnLst>
              <a:rect l="0" t="0" r="r" b="b"/>
              <a:pathLst>
                <a:path w="44" h="55">
                  <a:moveTo>
                    <a:pt x="0" y="48"/>
                  </a:moveTo>
                  <a:lnTo>
                    <a:pt x="35" y="0"/>
                  </a:lnTo>
                  <a:lnTo>
                    <a:pt x="44" y="7"/>
                  </a:lnTo>
                  <a:lnTo>
                    <a:pt x="9" y="55"/>
                  </a:lnTo>
                  <a:lnTo>
                    <a:pt x="0" y="48"/>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589"/>
            <p:cNvSpPr>
              <a:spLocks noEditPoints="1"/>
            </p:cNvSpPr>
            <p:nvPr/>
          </p:nvSpPr>
          <p:spPr bwMode="auto">
            <a:xfrm>
              <a:off x="5291138" y="4522788"/>
              <a:ext cx="327025" cy="327025"/>
            </a:xfrm>
            <a:custGeom>
              <a:avLst/>
              <a:gdLst>
                <a:gd name="T0" fmla="*/ 257 w 339"/>
                <a:gd name="T1" fmla="*/ 290 h 339"/>
                <a:gd name="T2" fmla="*/ 290 w 339"/>
                <a:gd name="T3" fmla="*/ 81 h 339"/>
                <a:gd name="T4" fmla="*/ 81 w 339"/>
                <a:gd name="T5" fmla="*/ 48 h 339"/>
                <a:gd name="T6" fmla="*/ 48 w 339"/>
                <a:gd name="T7" fmla="*/ 257 h 339"/>
                <a:gd name="T8" fmla="*/ 257 w 339"/>
                <a:gd name="T9" fmla="*/ 290 h 339"/>
                <a:gd name="T10" fmla="*/ 93 w 339"/>
                <a:gd name="T11" fmla="*/ 64 h 339"/>
                <a:gd name="T12" fmla="*/ 275 w 339"/>
                <a:gd name="T13" fmla="*/ 93 h 339"/>
                <a:gd name="T14" fmla="*/ 246 w 339"/>
                <a:gd name="T15" fmla="*/ 275 h 339"/>
                <a:gd name="T16" fmla="*/ 64 w 339"/>
                <a:gd name="T17" fmla="*/ 246 h 339"/>
                <a:gd name="T18" fmla="*/ 93 w 339"/>
                <a:gd name="T19" fmla="*/ 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39">
                  <a:moveTo>
                    <a:pt x="257" y="290"/>
                  </a:moveTo>
                  <a:cubicBezTo>
                    <a:pt x="324" y="242"/>
                    <a:pt x="339" y="148"/>
                    <a:pt x="290" y="81"/>
                  </a:cubicBezTo>
                  <a:cubicBezTo>
                    <a:pt x="242" y="15"/>
                    <a:pt x="148" y="0"/>
                    <a:pt x="81" y="48"/>
                  </a:cubicBezTo>
                  <a:cubicBezTo>
                    <a:pt x="15" y="97"/>
                    <a:pt x="0" y="190"/>
                    <a:pt x="48" y="257"/>
                  </a:cubicBezTo>
                  <a:cubicBezTo>
                    <a:pt x="97" y="324"/>
                    <a:pt x="190" y="339"/>
                    <a:pt x="257" y="290"/>
                  </a:cubicBezTo>
                  <a:close/>
                  <a:moveTo>
                    <a:pt x="93" y="64"/>
                  </a:moveTo>
                  <a:cubicBezTo>
                    <a:pt x="151" y="21"/>
                    <a:pt x="232" y="34"/>
                    <a:pt x="275" y="93"/>
                  </a:cubicBezTo>
                  <a:cubicBezTo>
                    <a:pt x="317" y="151"/>
                    <a:pt x="304" y="232"/>
                    <a:pt x="246" y="275"/>
                  </a:cubicBezTo>
                  <a:cubicBezTo>
                    <a:pt x="188" y="317"/>
                    <a:pt x="106" y="304"/>
                    <a:pt x="64" y="246"/>
                  </a:cubicBezTo>
                  <a:cubicBezTo>
                    <a:pt x="21" y="188"/>
                    <a:pt x="34" y="106"/>
                    <a:pt x="93" y="64"/>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590"/>
            <p:cNvSpPr>
              <a:spLocks/>
            </p:cNvSpPr>
            <p:nvPr/>
          </p:nvSpPr>
          <p:spPr bwMode="auto">
            <a:xfrm>
              <a:off x="5318125" y="4502150"/>
              <a:ext cx="69850" cy="87313"/>
            </a:xfrm>
            <a:custGeom>
              <a:avLst/>
              <a:gdLst>
                <a:gd name="T0" fmla="*/ 35 w 44"/>
                <a:gd name="T1" fmla="*/ 55 h 55"/>
                <a:gd name="T2" fmla="*/ 0 w 44"/>
                <a:gd name="T3" fmla="*/ 7 h 55"/>
                <a:gd name="T4" fmla="*/ 9 w 44"/>
                <a:gd name="T5" fmla="*/ 0 h 55"/>
                <a:gd name="T6" fmla="*/ 44 w 44"/>
                <a:gd name="T7" fmla="*/ 48 h 55"/>
                <a:gd name="T8" fmla="*/ 35 w 44"/>
                <a:gd name="T9" fmla="*/ 55 h 55"/>
              </a:gdLst>
              <a:ahLst/>
              <a:cxnLst>
                <a:cxn ang="0">
                  <a:pos x="T0" y="T1"/>
                </a:cxn>
                <a:cxn ang="0">
                  <a:pos x="T2" y="T3"/>
                </a:cxn>
                <a:cxn ang="0">
                  <a:pos x="T4" y="T5"/>
                </a:cxn>
                <a:cxn ang="0">
                  <a:pos x="T6" y="T7"/>
                </a:cxn>
                <a:cxn ang="0">
                  <a:pos x="T8" y="T9"/>
                </a:cxn>
              </a:cxnLst>
              <a:rect l="0" t="0" r="r" b="b"/>
              <a:pathLst>
                <a:path w="44" h="55">
                  <a:moveTo>
                    <a:pt x="35" y="55"/>
                  </a:moveTo>
                  <a:lnTo>
                    <a:pt x="0" y="7"/>
                  </a:lnTo>
                  <a:lnTo>
                    <a:pt x="9" y="0"/>
                  </a:lnTo>
                  <a:lnTo>
                    <a:pt x="44" y="48"/>
                  </a:lnTo>
                  <a:lnTo>
                    <a:pt x="35" y="5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591"/>
            <p:cNvSpPr>
              <a:spLocks noEditPoints="1"/>
            </p:cNvSpPr>
            <p:nvPr/>
          </p:nvSpPr>
          <p:spPr bwMode="auto">
            <a:xfrm>
              <a:off x="5048250" y="3630613"/>
              <a:ext cx="176212" cy="169863"/>
            </a:xfrm>
            <a:custGeom>
              <a:avLst/>
              <a:gdLst>
                <a:gd name="T0" fmla="*/ 170 w 183"/>
                <a:gd name="T1" fmla="*/ 103 h 177"/>
                <a:gd name="T2" fmla="*/ 169 w 183"/>
                <a:gd name="T3" fmla="*/ 99 h 177"/>
                <a:gd name="T4" fmla="*/ 160 w 183"/>
                <a:gd name="T5" fmla="*/ 97 h 177"/>
                <a:gd name="T6" fmla="*/ 175 w 183"/>
                <a:gd name="T7" fmla="*/ 97 h 177"/>
                <a:gd name="T8" fmla="*/ 183 w 183"/>
                <a:gd name="T9" fmla="*/ 0 h 177"/>
                <a:gd name="T10" fmla="*/ 65 w 183"/>
                <a:gd name="T11" fmla="*/ 4 h 177"/>
                <a:gd name="T12" fmla="*/ 59 w 183"/>
                <a:gd name="T13" fmla="*/ 86 h 177"/>
                <a:gd name="T14" fmla="*/ 70 w 183"/>
                <a:gd name="T15" fmla="*/ 88 h 177"/>
                <a:gd name="T16" fmla="*/ 63 w 183"/>
                <a:gd name="T17" fmla="*/ 88 h 177"/>
                <a:gd name="T18" fmla="*/ 61 w 183"/>
                <a:gd name="T19" fmla="*/ 92 h 177"/>
                <a:gd name="T20" fmla="*/ 14 w 183"/>
                <a:gd name="T21" fmla="*/ 121 h 177"/>
                <a:gd name="T22" fmla="*/ 0 w 183"/>
                <a:gd name="T23" fmla="*/ 133 h 177"/>
                <a:gd name="T24" fmla="*/ 3 w 183"/>
                <a:gd name="T25" fmla="*/ 143 h 177"/>
                <a:gd name="T26" fmla="*/ 4 w 183"/>
                <a:gd name="T27" fmla="*/ 144 h 177"/>
                <a:gd name="T28" fmla="*/ 5 w 183"/>
                <a:gd name="T29" fmla="*/ 145 h 177"/>
                <a:gd name="T30" fmla="*/ 9 w 183"/>
                <a:gd name="T31" fmla="*/ 148 h 177"/>
                <a:gd name="T32" fmla="*/ 138 w 183"/>
                <a:gd name="T33" fmla="*/ 177 h 177"/>
                <a:gd name="T34" fmla="*/ 158 w 183"/>
                <a:gd name="T35" fmla="*/ 145 h 177"/>
                <a:gd name="T36" fmla="*/ 165 w 183"/>
                <a:gd name="T37" fmla="*/ 133 h 177"/>
                <a:gd name="T38" fmla="*/ 168 w 183"/>
                <a:gd name="T39" fmla="*/ 130 h 177"/>
                <a:gd name="T40" fmla="*/ 174 w 183"/>
                <a:gd name="T41" fmla="*/ 104 h 177"/>
                <a:gd name="T42" fmla="*/ 170 w 183"/>
                <a:gd name="T43" fmla="*/ 103 h 177"/>
                <a:gd name="T44" fmla="*/ 78 w 183"/>
                <a:gd name="T45" fmla="*/ 131 h 177"/>
                <a:gd name="T46" fmla="*/ 56 w 183"/>
                <a:gd name="T47" fmla="*/ 126 h 177"/>
                <a:gd name="T48" fmla="*/ 65 w 183"/>
                <a:gd name="T49" fmla="*/ 119 h 177"/>
                <a:gd name="T50" fmla="*/ 88 w 183"/>
                <a:gd name="T51" fmla="*/ 123 h 177"/>
                <a:gd name="T52" fmla="*/ 78 w 183"/>
                <a:gd name="T53" fmla="*/ 131 h 177"/>
                <a:gd name="T54" fmla="*/ 145 w 183"/>
                <a:gd name="T55" fmla="*/ 127 h 177"/>
                <a:gd name="T56" fmla="*/ 43 w 183"/>
                <a:gd name="T57" fmla="*/ 111 h 177"/>
                <a:gd name="T58" fmla="*/ 64 w 183"/>
                <a:gd name="T59" fmla="*/ 97 h 177"/>
                <a:gd name="T60" fmla="*/ 157 w 183"/>
                <a:gd name="T61" fmla="*/ 110 h 177"/>
                <a:gd name="T62" fmla="*/ 145 w 183"/>
                <a:gd name="T63" fmla="*/ 127 h 177"/>
                <a:gd name="T64" fmla="*/ 70 w 183"/>
                <a:gd name="T65" fmla="*/ 80 h 177"/>
                <a:gd name="T66" fmla="*/ 75 w 183"/>
                <a:gd name="T67" fmla="*/ 11 h 177"/>
                <a:gd name="T68" fmla="*/ 171 w 183"/>
                <a:gd name="T69" fmla="*/ 8 h 177"/>
                <a:gd name="T70" fmla="*/ 162 w 183"/>
                <a:gd name="T71" fmla="*/ 89 h 177"/>
                <a:gd name="T72" fmla="*/ 70 w 183"/>
                <a:gd name="T73" fmla="*/ 8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177">
                  <a:moveTo>
                    <a:pt x="170" y="103"/>
                  </a:moveTo>
                  <a:cubicBezTo>
                    <a:pt x="169" y="102"/>
                    <a:pt x="170" y="99"/>
                    <a:pt x="169" y="99"/>
                  </a:cubicBezTo>
                  <a:cubicBezTo>
                    <a:pt x="166" y="98"/>
                    <a:pt x="162" y="99"/>
                    <a:pt x="160" y="97"/>
                  </a:cubicBezTo>
                  <a:cubicBezTo>
                    <a:pt x="165" y="96"/>
                    <a:pt x="171" y="98"/>
                    <a:pt x="175" y="97"/>
                  </a:cubicBezTo>
                  <a:cubicBezTo>
                    <a:pt x="178" y="64"/>
                    <a:pt x="183" y="0"/>
                    <a:pt x="183" y="0"/>
                  </a:cubicBezTo>
                  <a:cubicBezTo>
                    <a:pt x="65" y="4"/>
                    <a:pt x="65" y="4"/>
                    <a:pt x="65" y="4"/>
                  </a:cubicBezTo>
                  <a:cubicBezTo>
                    <a:pt x="65" y="4"/>
                    <a:pt x="61" y="58"/>
                    <a:pt x="59" y="86"/>
                  </a:cubicBezTo>
                  <a:cubicBezTo>
                    <a:pt x="63" y="86"/>
                    <a:pt x="68" y="86"/>
                    <a:pt x="70" y="88"/>
                  </a:cubicBezTo>
                  <a:cubicBezTo>
                    <a:pt x="67" y="88"/>
                    <a:pt x="65" y="87"/>
                    <a:pt x="63" y="88"/>
                  </a:cubicBezTo>
                  <a:cubicBezTo>
                    <a:pt x="62" y="89"/>
                    <a:pt x="62" y="91"/>
                    <a:pt x="61" y="92"/>
                  </a:cubicBezTo>
                  <a:cubicBezTo>
                    <a:pt x="47" y="101"/>
                    <a:pt x="30" y="112"/>
                    <a:pt x="14" y="121"/>
                  </a:cubicBezTo>
                  <a:cubicBezTo>
                    <a:pt x="10" y="123"/>
                    <a:pt x="1" y="128"/>
                    <a:pt x="0" y="133"/>
                  </a:cubicBezTo>
                  <a:cubicBezTo>
                    <a:pt x="0" y="136"/>
                    <a:pt x="2" y="140"/>
                    <a:pt x="3" y="143"/>
                  </a:cubicBezTo>
                  <a:cubicBezTo>
                    <a:pt x="3" y="143"/>
                    <a:pt x="3" y="144"/>
                    <a:pt x="4" y="144"/>
                  </a:cubicBezTo>
                  <a:cubicBezTo>
                    <a:pt x="4" y="144"/>
                    <a:pt x="4" y="144"/>
                    <a:pt x="5" y="145"/>
                  </a:cubicBezTo>
                  <a:cubicBezTo>
                    <a:pt x="6" y="145"/>
                    <a:pt x="7" y="147"/>
                    <a:pt x="9" y="148"/>
                  </a:cubicBezTo>
                  <a:cubicBezTo>
                    <a:pt x="18" y="151"/>
                    <a:pt x="122" y="176"/>
                    <a:pt x="138" y="177"/>
                  </a:cubicBezTo>
                  <a:cubicBezTo>
                    <a:pt x="145" y="168"/>
                    <a:pt x="152" y="155"/>
                    <a:pt x="158" y="145"/>
                  </a:cubicBezTo>
                  <a:cubicBezTo>
                    <a:pt x="161" y="141"/>
                    <a:pt x="163" y="136"/>
                    <a:pt x="165" y="133"/>
                  </a:cubicBezTo>
                  <a:cubicBezTo>
                    <a:pt x="166" y="132"/>
                    <a:pt x="167" y="131"/>
                    <a:pt x="168" y="130"/>
                  </a:cubicBezTo>
                  <a:cubicBezTo>
                    <a:pt x="173" y="123"/>
                    <a:pt x="177" y="114"/>
                    <a:pt x="174" y="104"/>
                  </a:cubicBezTo>
                  <a:cubicBezTo>
                    <a:pt x="174" y="103"/>
                    <a:pt x="171" y="104"/>
                    <a:pt x="170" y="103"/>
                  </a:cubicBezTo>
                  <a:close/>
                  <a:moveTo>
                    <a:pt x="78" y="131"/>
                  </a:moveTo>
                  <a:cubicBezTo>
                    <a:pt x="56" y="126"/>
                    <a:pt x="56" y="126"/>
                    <a:pt x="56" y="126"/>
                  </a:cubicBezTo>
                  <a:cubicBezTo>
                    <a:pt x="65" y="119"/>
                    <a:pt x="65" y="119"/>
                    <a:pt x="65" y="119"/>
                  </a:cubicBezTo>
                  <a:cubicBezTo>
                    <a:pt x="88" y="123"/>
                    <a:pt x="88" y="123"/>
                    <a:pt x="88" y="123"/>
                  </a:cubicBezTo>
                  <a:lnTo>
                    <a:pt x="78" y="131"/>
                  </a:lnTo>
                  <a:close/>
                  <a:moveTo>
                    <a:pt x="145" y="127"/>
                  </a:moveTo>
                  <a:cubicBezTo>
                    <a:pt x="43" y="111"/>
                    <a:pt x="43" y="111"/>
                    <a:pt x="43" y="111"/>
                  </a:cubicBezTo>
                  <a:cubicBezTo>
                    <a:pt x="64" y="97"/>
                    <a:pt x="64" y="97"/>
                    <a:pt x="64" y="97"/>
                  </a:cubicBezTo>
                  <a:cubicBezTo>
                    <a:pt x="157" y="110"/>
                    <a:pt x="157" y="110"/>
                    <a:pt x="157" y="110"/>
                  </a:cubicBezTo>
                  <a:lnTo>
                    <a:pt x="145" y="127"/>
                  </a:lnTo>
                  <a:close/>
                  <a:moveTo>
                    <a:pt x="70" y="80"/>
                  </a:moveTo>
                  <a:cubicBezTo>
                    <a:pt x="75" y="11"/>
                    <a:pt x="75" y="11"/>
                    <a:pt x="75" y="11"/>
                  </a:cubicBezTo>
                  <a:cubicBezTo>
                    <a:pt x="171" y="8"/>
                    <a:pt x="171" y="8"/>
                    <a:pt x="171" y="8"/>
                  </a:cubicBezTo>
                  <a:cubicBezTo>
                    <a:pt x="162" y="89"/>
                    <a:pt x="162" y="89"/>
                    <a:pt x="162" y="89"/>
                  </a:cubicBezTo>
                  <a:lnTo>
                    <a:pt x="70" y="8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592"/>
            <p:cNvSpPr>
              <a:spLocks noEditPoints="1"/>
            </p:cNvSpPr>
            <p:nvPr/>
          </p:nvSpPr>
          <p:spPr bwMode="auto">
            <a:xfrm>
              <a:off x="5583238" y="3995738"/>
              <a:ext cx="168275" cy="190500"/>
            </a:xfrm>
            <a:custGeom>
              <a:avLst/>
              <a:gdLst>
                <a:gd name="T0" fmla="*/ 174 w 175"/>
                <a:gd name="T1" fmla="*/ 159 h 197"/>
                <a:gd name="T2" fmla="*/ 169 w 175"/>
                <a:gd name="T3" fmla="*/ 158 h 197"/>
                <a:gd name="T4" fmla="*/ 168 w 175"/>
                <a:gd name="T5" fmla="*/ 55 h 197"/>
                <a:gd name="T6" fmla="*/ 96 w 175"/>
                <a:gd name="T7" fmla="*/ 0 h 197"/>
                <a:gd name="T8" fmla="*/ 18 w 175"/>
                <a:gd name="T9" fmla="*/ 55 h 197"/>
                <a:gd name="T10" fmla="*/ 16 w 175"/>
                <a:gd name="T11" fmla="*/ 159 h 197"/>
                <a:gd name="T12" fmla="*/ 1 w 175"/>
                <a:gd name="T13" fmla="*/ 162 h 197"/>
                <a:gd name="T14" fmla="*/ 0 w 175"/>
                <a:gd name="T15" fmla="*/ 165 h 197"/>
                <a:gd name="T16" fmla="*/ 87 w 175"/>
                <a:gd name="T17" fmla="*/ 197 h 197"/>
                <a:gd name="T18" fmla="*/ 175 w 175"/>
                <a:gd name="T19" fmla="*/ 167 h 197"/>
                <a:gd name="T20" fmla="*/ 174 w 175"/>
                <a:gd name="T21" fmla="*/ 159 h 197"/>
                <a:gd name="T22" fmla="*/ 20 w 175"/>
                <a:gd name="T23" fmla="*/ 57 h 197"/>
                <a:gd name="T24" fmla="*/ 96 w 175"/>
                <a:gd name="T25" fmla="*/ 4 h 197"/>
                <a:gd name="T26" fmla="*/ 98 w 175"/>
                <a:gd name="T27" fmla="*/ 176 h 197"/>
                <a:gd name="T28" fmla="*/ 19 w 175"/>
                <a:gd name="T29" fmla="*/ 158 h 197"/>
                <a:gd name="T30" fmla="*/ 20 w 175"/>
                <a:gd name="T31" fmla="*/ 57 h 197"/>
                <a:gd name="T32" fmla="*/ 87 w 175"/>
                <a:gd name="T33" fmla="*/ 191 h 197"/>
                <a:gd name="T34" fmla="*/ 3 w 175"/>
                <a:gd name="T35" fmla="*/ 163 h 197"/>
                <a:gd name="T36" fmla="*/ 17 w 175"/>
                <a:gd name="T37" fmla="*/ 160 h 197"/>
                <a:gd name="T38" fmla="*/ 19 w 175"/>
                <a:gd name="T39" fmla="*/ 160 h 197"/>
                <a:gd name="T40" fmla="*/ 98 w 175"/>
                <a:gd name="T41" fmla="*/ 179 h 197"/>
                <a:gd name="T42" fmla="*/ 134 w 175"/>
                <a:gd name="T43" fmla="*/ 177 h 197"/>
                <a:gd name="T44" fmla="*/ 87 w 175"/>
                <a:gd name="T45"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197">
                  <a:moveTo>
                    <a:pt x="174" y="159"/>
                  </a:moveTo>
                  <a:cubicBezTo>
                    <a:pt x="172" y="158"/>
                    <a:pt x="171" y="158"/>
                    <a:pt x="169" y="158"/>
                  </a:cubicBezTo>
                  <a:cubicBezTo>
                    <a:pt x="169" y="154"/>
                    <a:pt x="168" y="55"/>
                    <a:pt x="168" y="55"/>
                  </a:cubicBezTo>
                  <a:cubicBezTo>
                    <a:pt x="96" y="0"/>
                    <a:pt x="96" y="0"/>
                    <a:pt x="96" y="0"/>
                  </a:cubicBezTo>
                  <a:cubicBezTo>
                    <a:pt x="18" y="55"/>
                    <a:pt x="18" y="55"/>
                    <a:pt x="18" y="55"/>
                  </a:cubicBezTo>
                  <a:cubicBezTo>
                    <a:pt x="18" y="55"/>
                    <a:pt x="17" y="157"/>
                    <a:pt x="16" y="159"/>
                  </a:cubicBezTo>
                  <a:cubicBezTo>
                    <a:pt x="11" y="160"/>
                    <a:pt x="6" y="161"/>
                    <a:pt x="1" y="162"/>
                  </a:cubicBezTo>
                  <a:cubicBezTo>
                    <a:pt x="1" y="163"/>
                    <a:pt x="1" y="164"/>
                    <a:pt x="0" y="165"/>
                  </a:cubicBezTo>
                  <a:cubicBezTo>
                    <a:pt x="29" y="176"/>
                    <a:pt x="57" y="186"/>
                    <a:pt x="87" y="197"/>
                  </a:cubicBezTo>
                  <a:cubicBezTo>
                    <a:pt x="117" y="187"/>
                    <a:pt x="139" y="179"/>
                    <a:pt x="175" y="167"/>
                  </a:cubicBezTo>
                  <a:cubicBezTo>
                    <a:pt x="175" y="164"/>
                    <a:pt x="175" y="162"/>
                    <a:pt x="174" y="159"/>
                  </a:cubicBezTo>
                  <a:close/>
                  <a:moveTo>
                    <a:pt x="20" y="57"/>
                  </a:moveTo>
                  <a:cubicBezTo>
                    <a:pt x="96" y="4"/>
                    <a:pt x="96" y="4"/>
                    <a:pt x="96" y="4"/>
                  </a:cubicBezTo>
                  <a:cubicBezTo>
                    <a:pt x="98" y="176"/>
                    <a:pt x="98" y="176"/>
                    <a:pt x="98" y="176"/>
                  </a:cubicBezTo>
                  <a:cubicBezTo>
                    <a:pt x="91" y="176"/>
                    <a:pt x="25" y="160"/>
                    <a:pt x="19" y="158"/>
                  </a:cubicBezTo>
                  <a:cubicBezTo>
                    <a:pt x="19" y="154"/>
                    <a:pt x="20" y="57"/>
                    <a:pt x="20" y="57"/>
                  </a:cubicBezTo>
                  <a:close/>
                  <a:moveTo>
                    <a:pt x="87" y="191"/>
                  </a:moveTo>
                  <a:cubicBezTo>
                    <a:pt x="74" y="187"/>
                    <a:pt x="10" y="165"/>
                    <a:pt x="3" y="163"/>
                  </a:cubicBezTo>
                  <a:cubicBezTo>
                    <a:pt x="8" y="162"/>
                    <a:pt x="13" y="161"/>
                    <a:pt x="17" y="160"/>
                  </a:cubicBezTo>
                  <a:cubicBezTo>
                    <a:pt x="18" y="160"/>
                    <a:pt x="19" y="160"/>
                    <a:pt x="19" y="160"/>
                  </a:cubicBezTo>
                  <a:cubicBezTo>
                    <a:pt x="27" y="162"/>
                    <a:pt x="98" y="179"/>
                    <a:pt x="98" y="179"/>
                  </a:cubicBezTo>
                  <a:cubicBezTo>
                    <a:pt x="134" y="177"/>
                    <a:pt x="134" y="177"/>
                    <a:pt x="134" y="177"/>
                  </a:cubicBezTo>
                  <a:cubicBezTo>
                    <a:pt x="117" y="182"/>
                    <a:pt x="96" y="189"/>
                    <a:pt x="87" y="191"/>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593"/>
            <p:cNvSpPr>
              <a:spLocks/>
            </p:cNvSpPr>
            <p:nvPr/>
          </p:nvSpPr>
          <p:spPr bwMode="auto">
            <a:xfrm>
              <a:off x="5605463" y="4011613"/>
              <a:ext cx="65087" cy="49213"/>
            </a:xfrm>
            <a:custGeom>
              <a:avLst/>
              <a:gdLst>
                <a:gd name="T0" fmla="*/ 41 w 41"/>
                <a:gd name="T1" fmla="*/ 0 h 31"/>
                <a:gd name="T2" fmla="*/ 0 w 41"/>
                <a:gd name="T3" fmla="*/ 26 h 31"/>
                <a:gd name="T4" fmla="*/ 0 w 41"/>
                <a:gd name="T5" fmla="*/ 31 h 31"/>
                <a:gd name="T6" fmla="*/ 41 w 41"/>
                <a:gd name="T7" fmla="*/ 9 h 31"/>
                <a:gd name="T8" fmla="*/ 41 w 41"/>
                <a:gd name="T9" fmla="*/ 0 h 31"/>
              </a:gdLst>
              <a:ahLst/>
              <a:cxnLst>
                <a:cxn ang="0">
                  <a:pos x="T0" y="T1"/>
                </a:cxn>
                <a:cxn ang="0">
                  <a:pos x="T2" y="T3"/>
                </a:cxn>
                <a:cxn ang="0">
                  <a:pos x="T4" y="T5"/>
                </a:cxn>
                <a:cxn ang="0">
                  <a:pos x="T6" y="T7"/>
                </a:cxn>
                <a:cxn ang="0">
                  <a:pos x="T8" y="T9"/>
                </a:cxn>
              </a:cxnLst>
              <a:rect l="0" t="0" r="r" b="b"/>
              <a:pathLst>
                <a:path w="41" h="31">
                  <a:moveTo>
                    <a:pt x="41" y="0"/>
                  </a:moveTo>
                  <a:lnTo>
                    <a:pt x="0" y="26"/>
                  </a:lnTo>
                  <a:lnTo>
                    <a:pt x="0" y="31"/>
                  </a:lnTo>
                  <a:lnTo>
                    <a:pt x="41" y="9"/>
                  </a:lnTo>
                  <a:lnTo>
                    <a:pt x="41"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594"/>
            <p:cNvSpPr>
              <a:spLocks/>
            </p:cNvSpPr>
            <p:nvPr/>
          </p:nvSpPr>
          <p:spPr bwMode="auto">
            <a:xfrm>
              <a:off x="5605463" y="4121150"/>
              <a:ext cx="66675" cy="14288"/>
            </a:xfrm>
            <a:custGeom>
              <a:avLst/>
              <a:gdLst>
                <a:gd name="T0" fmla="*/ 42 w 42"/>
                <a:gd name="T1" fmla="*/ 0 h 9"/>
                <a:gd name="T2" fmla="*/ 0 w 42"/>
                <a:gd name="T3" fmla="*/ 1 h 9"/>
                <a:gd name="T4" fmla="*/ 0 w 42"/>
                <a:gd name="T5" fmla="*/ 7 h 9"/>
                <a:gd name="T6" fmla="*/ 42 w 42"/>
                <a:gd name="T7" fmla="*/ 9 h 9"/>
                <a:gd name="T8" fmla="*/ 42 w 42"/>
                <a:gd name="T9" fmla="*/ 0 h 9"/>
              </a:gdLst>
              <a:ahLst/>
              <a:cxnLst>
                <a:cxn ang="0">
                  <a:pos x="T0" y="T1"/>
                </a:cxn>
                <a:cxn ang="0">
                  <a:pos x="T2" y="T3"/>
                </a:cxn>
                <a:cxn ang="0">
                  <a:pos x="T4" y="T5"/>
                </a:cxn>
                <a:cxn ang="0">
                  <a:pos x="T6" y="T7"/>
                </a:cxn>
                <a:cxn ang="0">
                  <a:pos x="T8" y="T9"/>
                </a:cxn>
              </a:cxnLst>
              <a:rect l="0" t="0" r="r" b="b"/>
              <a:pathLst>
                <a:path w="42" h="9">
                  <a:moveTo>
                    <a:pt x="42" y="0"/>
                  </a:moveTo>
                  <a:lnTo>
                    <a:pt x="0" y="1"/>
                  </a:lnTo>
                  <a:lnTo>
                    <a:pt x="0" y="7"/>
                  </a:lnTo>
                  <a:lnTo>
                    <a:pt x="42" y="9"/>
                  </a:lnTo>
                  <a:lnTo>
                    <a:pt x="42"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595"/>
            <p:cNvSpPr>
              <a:spLocks/>
            </p:cNvSpPr>
            <p:nvPr/>
          </p:nvSpPr>
          <p:spPr bwMode="auto">
            <a:xfrm>
              <a:off x="5605463" y="4137025"/>
              <a:ext cx="66675" cy="20638"/>
            </a:xfrm>
            <a:custGeom>
              <a:avLst/>
              <a:gdLst>
                <a:gd name="T0" fmla="*/ 42 w 42"/>
                <a:gd name="T1" fmla="*/ 4 h 13"/>
                <a:gd name="T2" fmla="*/ 0 w 42"/>
                <a:gd name="T3" fmla="*/ 0 h 13"/>
                <a:gd name="T4" fmla="*/ 0 w 42"/>
                <a:gd name="T5" fmla="*/ 5 h 13"/>
                <a:gd name="T6" fmla="*/ 42 w 42"/>
                <a:gd name="T7" fmla="*/ 13 h 13"/>
                <a:gd name="T8" fmla="*/ 42 w 42"/>
                <a:gd name="T9" fmla="*/ 4 h 13"/>
              </a:gdLst>
              <a:ahLst/>
              <a:cxnLst>
                <a:cxn ang="0">
                  <a:pos x="T0" y="T1"/>
                </a:cxn>
                <a:cxn ang="0">
                  <a:pos x="T2" y="T3"/>
                </a:cxn>
                <a:cxn ang="0">
                  <a:pos x="T4" y="T5"/>
                </a:cxn>
                <a:cxn ang="0">
                  <a:pos x="T6" y="T7"/>
                </a:cxn>
                <a:cxn ang="0">
                  <a:pos x="T8" y="T9"/>
                </a:cxn>
              </a:cxnLst>
              <a:rect l="0" t="0" r="r" b="b"/>
              <a:pathLst>
                <a:path w="42" h="13">
                  <a:moveTo>
                    <a:pt x="42" y="4"/>
                  </a:moveTo>
                  <a:lnTo>
                    <a:pt x="0" y="0"/>
                  </a:lnTo>
                  <a:lnTo>
                    <a:pt x="0" y="5"/>
                  </a:lnTo>
                  <a:lnTo>
                    <a:pt x="42" y="13"/>
                  </a:lnTo>
                  <a:lnTo>
                    <a:pt x="42" y="4"/>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596"/>
            <p:cNvSpPr>
              <a:spLocks/>
            </p:cNvSpPr>
            <p:nvPr/>
          </p:nvSpPr>
          <p:spPr bwMode="auto">
            <a:xfrm>
              <a:off x="5605463" y="4033838"/>
              <a:ext cx="65087" cy="41275"/>
            </a:xfrm>
            <a:custGeom>
              <a:avLst/>
              <a:gdLst>
                <a:gd name="T0" fmla="*/ 41 w 41"/>
                <a:gd name="T1" fmla="*/ 0 h 26"/>
                <a:gd name="T2" fmla="*/ 0 w 41"/>
                <a:gd name="T3" fmla="*/ 20 h 26"/>
                <a:gd name="T4" fmla="*/ 0 w 41"/>
                <a:gd name="T5" fmla="*/ 26 h 26"/>
                <a:gd name="T6" fmla="*/ 41 w 41"/>
                <a:gd name="T7" fmla="*/ 9 h 26"/>
                <a:gd name="T8" fmla="*/ 41 w 41"/>
                <a:gd name="T9" fmla="*/ 0 h 26"/>
              </a:gdLst>
              <a:ahLst/>
              <a:cxnLst>
                <a:cxn ang="0">
                  <a:pos x="T0" y="T1"/>
                </a:cxn>
                <a:cxn ang="0">
                  <a:pos x="T2" y="T3"/>
                </a:cxn>
                <a:cxn ang="0">
                  <a:pos x="T4" y="T5"/>
                </a:cxn>
                <a:cxn ang="0">
                  <a:pos x="T6" y="T7"/>
                </a:cxn>
                <a:cxn ang="0">
                  <a:pos x="T8" y="T9"/>
                </a:cxn>
              </a:cxnLst>
              <a:rect l="0" t="0" r="r" b="b"/>
              <a:pathLst>
                <a:path w="41" h="26">
                  <a:moveTo>
                    <a:pt x="41" y="0"/>
                  </a:moveTo>
                  <a:lnTo>
                    <a:pt x="0" y="20"/>
                  </a:lnTo>
                  <a:lnTo>
                    <a:pt x="0" y="26"/>
                  </a:lnTo>
                  <a:lnTo>
                    <a:pt x="41" y="9"/>
                  </a:lnTo>
                  <a:lnTo>
                    <a:pt x="41"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597"/>
            <p:cNvSpPr>
              <a:spLocks/>
            </p:cNvSpPr>
            <p:nvPr/>
          </p:nvSpPr>
          <p:spPr bwMode="auto">
            <a:xfrm>
              <a:off x="5605463" y="4098925"/>
              <a:ext cx="66675" cy="17463"/>
            </a:xfrm>
            <a:custGeom>
              <a:avLst/>
              <a:gdLst>
                <a:gd name="T0" fmla="*/ 42 w 42"/>
                <a:gd name="T1" fmla="*/ 0 h 11"/>
                <a:gd name="T2" fmla="*/ 0 w 42"/>
                <a:gd name="T3" fmla="*/ 7 h 11"/>
                <a:gd name="T4" fmla="*/ 0 w 42"/>
                <a:gd name="T5" fmla="*/ 11 h 11"/>
                <a:gd name="T6" fmla="*/ 42 w 42"/>
                <a:gd name="T7" fmla="*/ 9 h 11"/>
                <a:gd name="T8" fmla="*/ 42 w 42"/>
                <a:gd name="T9" fmla="*/ 0 h 11"/>
              </a:gdLst>
              <a:ahLst/>
              <a:cxnLst>
                <a:cxn ang="0">
                  <a:pos x="T0" y="T1"/>
                </a:cxn>
                <a:cxn ang="0">
                  <a:pos x="T2" y="T3"/>
                </a:cxn>
                <a:cxn ang="0">
                  <a:pos x="T4" y="T5"/>
                </a:cxn>
                <a:cxn ang="0">
                  <a:pos x="T6" y="T7"/>
                </a:cxn>
                <a:cxn ang="0">
                  <a:pos x="T8" y="T9"/>
                </a:cxn>
              </a:cxnLst>
              <a:rect l="0" t="0" r="r" b="b"/>
              <a:pathLst>
                <a:path w="42" h="11">
                  <a:moveTo>
                    <a:pt x="42" y="0"/>
                  </a:moveTo>
                  <a:lnTo>
                    <a:pt x="0" y="7"/>
                  </a:lnTo>
                  <a:lnTo>
                    <a:pt x="0" y="11"/>
                  </a:lnTo>
                  <a:lnTo>
                    <a:pt x="42" y="9"/>
                  </a:lnTo>
                  <a:lnTo>
                    <a:pt x="42"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598"/>
            <p:cNvSpPr>
              <a:spLocks/>
            </p:cNvSpPr>
            <p:nvPr/>
          </p:nvSpPr>
          <p:spPr bwMode="auto">
            <a:xfrm>
              <a:off x="5605463" y="4078288"/>
              <a:ext cx="66675" cy="25400"/>
            </a:xfrm>
            <a:custGeom>
              <a:avLst/>
              <a:gdLst>
                <a:gd name="T0" fmla="*/ 41 w 42"/>
                <a:gd name="T1" fmla="*/ 0 h 16"/>
                <a:gd name="T2" fmla="*/ 0 w 42"/>
                <a:gd name="T3" fmla="*/ 10 h 16"/>
                <a:gd name="T4" fmla="*/ 0 w 42"/>
                <a:gd name="T5" fmla="*/ 16 h 16"/>
                <a:gd name="T6" fmla="*/ 42 w 42"/>
                <a:gd name="T7" fmla="*/ 8 h 16"/>
                <a:gd name="T8" fmla="*/ 41 w 42"/>
                <a:gd name="T9" fmla="*/ 0 h 16"/>
              </a:gdLst>
              <a:ahLst/>
              <a:cxnLst>
                <a:cxn ang="0">
                  <a:pos x="T0" y="T1"/>
                </a:cxn>
                <a:cxn ang="0">
                  <a:pos x="T2" y="T3"/>
                </a:cxn>
                <a:cxn ang="0">
                  <a:pos x="T4" y="T5"/>
                </a:cxn>
                <a:cxn ang="0">
                  <a:pos x="T6" y="T7"/>
                </a:cxn>
                <a:cxn ang="0">
                  <a:pos x="T8" y="T9"/>
                </a:cxn>
              </a:cxnLst>
              <a:rect l="0" t="0" r="r" b="b"/>
              <a:pathLst>
                <a:path w="42" h="16">
                  <a:moveTo>
                    <a:pt x="41" y="0"/>
                  </a:moveTo>
                  <a:lnTo>
                    <a:pt x="0" y="10"/>
                  </a:lnTo>
                  <a:lnTo>
                    <a:pt x="0" y="16"/>
                  </a:lnTo>
                  <a:lnTo>
                    <a:pt x="42" y="8"/>
                  </a:lnTo>
                  <a:lnTo>
                    <a:pt x="41"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599"/>
            <p:cNvSpPr>
              <a:spLocks/>
            </p:cNvSpPr>
            <p:nvPr/>
          </p:nvSpPr>
          <p:spPr bwMode="auto">
            <a:xfrm>
              <a:off x="5605463" y="4056063"/>
              <a:ext cx="65087" cy="33338"/>
            </a:xfrm>
            <a:custGeom>
              <a:avLst/>
              <a:gdLst>
                <a:gd name="T0" fmla="*/ 41 w 41"/>
                <a:gd name="T1" fmla="*/ 0 h 21"/>
                <a:gd name="T2" fmla="*/ 0 w 41"/>
                <a:gd name="T3" fmla="*/ 15 h 21"/>
                <a:gd name="T4" fmla="*/ 0 w 41"/>
                <a:gd name="T5" fmla="*/ 21 h 21"/>
                <a:gd name="T6" fmla="*/ 41 w 41"/>
                <a:gd name="T7" fmla="*/ 8 h 21"/>
                <a:gd name="T8" fmla="*/ 41 w 41"/>
                <a:gd name="T9" fmla="*/ 0 h 21"/>
              </a:gdLst>
              <a:ahLst/>
              <a:cxnLst>
                <a:cxn ang="0">
                  <a:pos x="T0" y="T1"/>
                </a:cxn>
                <a:cxn ang="0">
                  <a:pos x="T2" y="T3"/>
                </a:cxn>
                <a:cxn ang="0">
                  <a:pos x="T4" y="T5"/>
                </a:cxn>
                <a:cxn ang="0">
                  <a:pos x="T6" y="T7"/>
                </a:cxn>
                <a:cxn ang="0">
                  <a:pos x="T8" y="T9"/>
                </a:cxn>
              </a:cxnLst>
              <a:rect l="0" t="0" r="r" b="b"/>
              <a:pathLst>
                <a:path w="41" h="21">
                  <a:moveTo>
                    <a:pt x="41" y="0"/>
                  </a:moveTo>
                  <a:lnTo>
                    <a:pt x="0" y="15"/>
                  </a:lnTo>
                  <a:lnTo>
                    <a:pt x="0" y="21"/>
                  </a:lnTo>
                  <a:lnTo>
                    <a:pt x="41" y="8"/>
                  </a:lnTo>
                  <a:lnTo>
                    <a:pt x="41"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600"/>
            <p:cNvSpPr>
              <a:spLocks noChangeArrowheads="1"/>
            </p:cNvSpPr>
            <p:nvPr/>
          </p:nvSpPr>
          <p:spPr bwMode="auto">
            <a:xfrm>
              <a:off x="5427663" y="4740275"/>
              <a:ext cx="11112" cy="11113"/>
            </a:xfrm>
            <a:prstGeom prst="ellipse">
              <a:avLst/>
            </a:pr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601"/>
            <p:cNvSpPr>
              <a:spLocks/>
            </p:cNvSpPr>
            <p:nvPr/>
          </p:nvSpPr>
          <p:spPr bwMode="auto">
            <a:xfrm>
              <a:off x="5526088" y="46370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602"/>
            <p:cNvSpPr>
              <a:spLocks/>
            </p:cNvSpPr>
            <p:nvPr/>
          </p:nvSpPr>
          <p:spPr bwMode="auto">
            <a:xfrm>
              <a:off x="5526088" y="4611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603"/>
            <p:cNvSpPr>
              <a:spLocks/>
            </p:cNvSpPr>
            <p:nvPr/>
          </p:nvSpPr>
          <p:spPr bwMode="auto">
            <a:xfrm>
              <a:off x="5526088" y="4664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604"/>
            <p:cNvSpPr>
              <a:spLocks/>
            </p:cNvSpPr>
            <p:nvPr/>
          </p:nvSpPr>
          <p:spPr bwMode="auto">
            <a:xfrm>
              <a:off x="5387975" y="4632325"/>
              <a:ext cx="131762" cy="41275"/>
            </a:xfrm>
            <a:custGeom>
              <a:avLst/>
              <a:gdLst>
                <a:gd name="T0" fmla="*/ 2 w 137"/>
                <a:gd name="T1" fmla="*/ 37 h 44"/>
                <a:gd name="T2" fmla="*/ 2 w 137"/>
                <a:gd name="T3" fmla="*/ 37 h 44"/>
                <a:gd name="T4" fmla="*/ 3 w 137"/>
                <a:gd name="T5" fmla="*/ 38 h 44"/>
                <a:gd name="T6" fmla="*/ 4 w 137"/>
                <a:gd name="T7" fmla="*/ 38 h 44"/>
                <a:gd name="T8" fmla="*/ 5 w 137"/>
                <a:gd name="T9" fmla="*/ 38 h 44"/>
                <a:gd name="T10" fmla="*/ 6 w 137"/>
                <a:gd name="T11" fmla="*/ 38 h 44"/>
                <a:gd name="T12" fmla="*/ 6 w 137"/>
                <a:gd name="T13" fmla="*/ 38 h 44"/>
                <a:gd name="T14" fmla="*/ 7 w 137"/>
                <a:gd name="T15" fmla="*/ 38 h 44"/>
                <a:gd name="T16" fmla="*/ 8 w 137"/>
                <a:gd name="T17" fmla="*/ 38 h 44"/>
                <a:gd name="T18" fmla="*/ 78 w 137"/>
                <a:gd name="T19" fmla="*/ 44 h 44"/>
                <a:gd name="T20" fmla="*/ 79 w 137"/>
                <a:gd name="T21" fmla="*/ 44 h 44"/>
                <a:gd name="T22" fmla="*/ 81 w 137"/>
                <a:gd name="T23" fmla="*/ 44 h 44"/>
                <a:gd name="T24" fmla="*/ 82 w 137"/>
                <a:gd name="T25" fmla="*/ 44 h 44"/>
                <a:gd name="T26" fmla="*/ 83 w 137"/>
                <a:gd name="T27" fmla="*/ 44 h 44"/>
                <a:gd name="T28" fmla="*/ 85 w 137"/>
                <a:gd name="T29" fmla="*/ 44 h 44"/>
                <a:gd name="T30" fmla="*/ 88 w 137"/>
                <a:gd name="T31" fmla="*/ 44 h 44"/>
                <a:gd name="T32" fmla="*/ 90 w 137"/>
                <a:gd name="T33" fmla="*/ 44 h 44"/>
                <a:gd name="T34" fmla="*/ 91 w 137"/>
                <a:gd name="T35" fmla="*/ 44 h 44"/>
                <a:gd name="T36" fmla="*/ 92 w 137"/>
                <a:gd name="T37" fmla="*/ 44 h 44"/>
                <a:gd name="T38" fmla="*/ 93 w 137"/>
                <a:gd name="T39" fmla="*/ 43 h 44"/>
                <a:gd name="T40" fmla="*/ 94 w 137"/>
                <a:gd name="T41" fmla="*/ 43 h 44"/>
                <a:gd name="T42" fmla="*/ 95 w 137"/>
                <a:gd name="T43" fmla="*/ 43 h 44"/>
                <a:gd name="T44" fmla="*/ 96 w 137"/>
                <a:gd name="T45" fmla="*/ 43 h 44"/>
                <a:gd name="T46" fmla="*/ 96 w 137"/>
                <a:gd name="T47" fmla="*/ 42 h 44"/>
                <a:gd name="T48" fmla="*/ 136 w 137"/>
                <a:gd name="T49" fmla="*/ 21 h 44"/>
                <a:gd name="T50" fmla="*/ 136 w 137"/>
                <a:gd name="T51" fmla="*/ 21 h 44"/>
                <a:gd name="T52" fmla="*/ 136 w 137"/>
                <a:gd name="T53" fmla="*/ 21 h 44"/>
                <a:gd name="T54" fmla="*/ 137 w 137"/>
                <a:gd name="T55" fmla="*/ 20 h 44"/>
                <a:gd name="T56" fmla="*/ 137 w 137"/>
                <a:gd name="T57" fmla="*/ 3 h 44"/>
                <a:gd name="T58" fmla="*/ 137 w 137"/>
                <a:gd name="T59" fmla="*/ 3 h 44"/>
                <a:gd name="T60" fmla="*/ 97 w 137"/>
                <a:gd name="T61" fmla="*/ 18 h 44"/>
                <a:gd name="T62" fmla="*/ 96 w 137"/>
                <a:gd name="T63" fmla="*/ 18 h 44"/>
                <a:gd name="T64" fmla="*/ 96 w 137"/>
                <a:gd name="T65" fmla="*/ 18 h 44"/>
                <a:gd name="T66" fmla="*/ 95 w 137"/>
                <a:gd name="T67" fmla="*/ 18 h 44"/>
                <a:gd name="T68" fmla="*/ 94 w 137"/>
                <a:gd name="T69" fmla="*/ 19 h 44"/>
                <a:gd name="T70" fmla="*/ 93 w 137"/>
                <a:gd name="T71" fmla="*/ 19 h 44"/>
                <a:gd name="T72" fmla="*/ 92 w 137"/>
                <a:gd name="T73" fmla="*/ 19 h 44"/>
                <a:gd name="T74" fmla="*/ 90 w 137"/>
                <a:gd name="T75" fmla="*/ 19 h 44"/>
                <a:gd name="T76" fmla="*/ 88 w 137"/>
                <a:gd name="T77" fmla="*/ 19 h 44"/>
                <a:gd name="T78" fmla="*/ 86 w 137"/>
                <a:gd name="T79" fmla="*/ 19 h 44"/>
                <a:gd name="T80" fmla="*/ 85 w 137"/>
                <a:gd name="T81" fmla="*/ 19 h 44"/>
                <a:gd name="T82" fmla="*/ 83 w 137"/>
                <a:gd name="T83" fmla="*/ 19 h 44"/>
                <a:gd name="T84" fmla="*/ 82 w 137"/>
                <a:gd name="T85" fmla="*/ 19 h 44"/>
                <a:gd name="T86" fmla="*/ 80 w 137"/>
                <a:gd name="T87" fmla="*/ 19 h 44"/>
                <a:gd name="T88" fmla="*/ 79 w 137"/>
                <a:gd name="T89" fmla="*/ 19 h 44"/>
                <a:gd name="T90" fmla="*/ 9 w 137"/>
                <a:gd name="T91" fmla="*/ 14 h 44"/>
                <a:gd name="T92" fmla="*/ 8 w 137"/>
                <a:gd name="T93" fmla="*/ 14 h 44"/>
                <a:gd name="T94" fmla="*/ 7 w 137"/>
                <a:gd name="T95" fmla="*/ 14 h 44"/>
                <a:gd name="T96" fmla="*/ 6 w 137"/>
                <a:gd name="T97" fmla="*/ 13 h 44"/>
                <a:gd name="T98" fmla="*/ 1 w 137"/>
                <a:gd name="T99" fmla="*/ 16 h 44"/>
                <a:gd name="T100" fmla="*/ 1 w 137"/>
                <a:gd name="T101" fmla="*/ 37 h 44"/>
                <a:gd name="T102" fmla="*/ 1 w 137"/>
                <a:gd name="T103"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7" h="44">
                  <a:moveTo>
                    <a:pt x="1" y="37"/>
                  </a:moveTo>
                  <a:cubicBezTo>
                    <a:pt x="1" y="37"/>
                    <a:pt x="2" y="37"/>
                    <a:pt x="2" y="37"/>
                  </a:cubicBezTo>
                  <a:cubicBezTo>
                    <a:pt x="2" y="37"/>
                    <a:pt x="2" y="37"/>
                    <a:pt x="2" y="37"/>
                  </a:cubicBezTo>
                  <a:cubicBezTo>
                    <a:pt x="2" y="37"/>
                    <a:pt x="2" y="37"/>
                    <a:pt x="2" y="37"/>
                  </a:cubicBezTo>
                  <a:cubicBezTo>
                    <a:pt x="2" y="37"/>
                    <a:pt x="3" y="37"/>
                    <a:pt x="3" y="37"/>
                  </a:cubicBezTo>
                  <a:cubicBezTo>
                    <a:pt x="3" y="38"/>
                    <a:pt x="3" y="38"/>
                    <a:pt x="3" y="38"/>
                  </a:cubicBezTo>
                  <a:cubicBezTo>
                    <a:pt x="3" y="38"/>
                    <a:pt x="3" y="38"/>
                    <a:pt x="3" y="38"/>
                  </a:cubicBezTo>
                  <a:cubicBezTo>
                    <a:pt x="4" y="38"/>
                    <a:pt x="4" y="38"/>
                    <a:pt x="4" y="38"/>
                  </a:cubicBezTo>
                  <a:cubicBezTo>
                    <a:pt x="4" y="38"/>
                    <a:pt x="4" y="38"/>
                    <a:pt x="4" y="38"/>
                  </a:cubicBezTo>
                  <a:cubicBezTo>
                    <a:pt x="5" y="38"/>
                    <a:pt x="5" y="38"/>
                    <a:pt x="5" y="38"/>
                  </a:cubicBezTo>
                  <a:cubicBezTo>
                    <a:pt x="5" y="38"/>
                    <a:pt x="5" y="38"/>
                    <a:pt x="5" y="38"/>
                  </a:cubicBezTo>
                  <a:cubicBezTo>
                    <a:pt x="5" y="38"/>
                    <a:pt x="5" y="38"/>
                    <a:pt x="6" y="38"/>
                  </a:cubicBezTo>
                  <a:cubicBezTo>
                    <a:pt x="6" y="38"/>
                    <a:pt x="6" y="38"/>
                    <a:pt x="6" y="38"/>
                  </a:cubicBezTo>
                  <a:cubicBezTo>
                    <a:pt x="6" y="38"/>
                    <a:pt x="6" y="38"/>
                    <a:pt x="6" y="38"/>
                  </a:cubicBezTo>
                  <a:cubicBezTo>
                    <a:pt x="7" y="38"/>
                    <a:pt x="7" y="38"/>
                    <a:pt x="7" y="38"/>
                  </a:cubicBezTo>
                  <a:cubicBezTo>
                    <a:pt x="7" y="38"/>
                    <a:pt x="7" y="38"/>
                    <a:pt x="7" y="38"/>
                  </a:cubicBezTo>
                  <a:cubicBezTo>
                    <a:pt x="8" y="38"/>
                    <a:pt x="8" y="38"/>
                    <a:pt x="8" y="38"/>
                  </a:cubicBezTo>
                  <a:cubicBezTo>
                    <a:pt x="8" y="38"/>
                    <a:pt x="8" y="38"/>
                    <a:pt x="8" y="38"/>
                  </a:cubicBezTo>
                  <a:cubicBezTo>
                    <a:pt x="9" y="38"/>
                    <a:pt x="9" y="38"/>
                    <a:pt x="9" y="39"/>
                  </a:cubicBezTo>
                  <a:cubicBezTo>
                    <a:pt x="78" y="44"/>
                    <a:pt x="78" y="44"/>
                    <a:pt x="78" y="44"/>
                  </a:cubicBezTo>
                  <a:cubicBezTo>
                    <a:pt x="78" y="44"/>
                    <a:pt x="78" y="44"/>
                    <a:pt x="79" y="44"/>
                  </a:cubicBezTo>
                  <a:cubicBezTo>
                    <a:pt x="79" y="44"/>
                    <a:pt x="79" y="44"/>
                    <a:pt x="79" y="44"/>
                  </a:cubicBezTo>
                  <a:cubicBezTo>
                    <a:pt x="80" y="44"/>
                    <a:pt x="80" y="44"/>
                    <a:pt x="80" y="44"/>
                  </a:cubicBezTo>
                  <a:cubicBezTo>
                    <a:pt x="80" y="44"/>
                    <a:pt x="81" y="44"/>
                    <a:pt x="81" y="44"/>
                  </a:cubicBezTo>
                  <a:cubicBezTo>
                    <a:pt x="81" y="44"/>
                    <a:pt x="81" y="44"/>
                    <a:pt x="82" y="44"/>
                  </a:cubicBezTo>
                  <a:cubicBezTo>
                    <a:pt x="82" y="44"/>
                    <a:pt x="82" y="44"/>
                    <a:pt x="82" y="44"/>
                  </a:cubicBezTo>
                  <a:cubicBezTo>
                    <a:pt x="82" y="44"/>
                    <a:pt x="83" y="44"/>
                    <a:pt x="83" y="44"/>
                  </a:cubicBezTo>
                  <a:cubicBezTo>
                    <a:pt x="83" y="44"/>
                    <a:pt x="83" y="44"/>
                    <a:pt x="83" y="44"/>
                  </a:cubicBezTo>
                  <a:cubicBezTo>
                    <a:pt x="84" y="44"/>
                    <a:pt x="84" y="44"/>
                    <a:pt x="85" y="44"/>
                  </a:cubicBezTo>
                  <a:cubicBezTo>
                    <a:pt x="85" y="44"/>
                    <a:pt x="85" y="44"/>
                    <a:pt x="85" y="44"/>
                  </a:cubicBezTo>
                  <a:cubicBezTo>
                    <a:pt x="85" y="44"/>
                    <a:pt x="86" y="44"/>
                    <a:pt x="86" y="44"/>
                  </a:cubicBezTo>
                  <a:cubicBezTo>
                    <a:pt x="87" y="44"/>
                    <a:pt x="87" y="44"/>
                    <a:pt x="88" y="44"/>
                  </a:cubicBezTo>
                  <a:cubicBezTo>
                    <a:pt x="88" y="44"/>
                    <a:pt x="88" y="44"/>
                    <a:pt x="88" y="44"/>
                  </a:cubicBezTo>
                  <a:cubicBezTo>
                    <a:pt x="89" y="44"/>
                    <a:pt x="89" y="44"/>
                    <a:pt x="90" y="44"/>
                  </a:cubicBezTo>
                  <a:cubicBezTo>
                    <a:pt x="90" y="44"/>
                    <a:pt x="90" y="44"/>
                    <a:pt x="90" y="44"/>
                  </a:cubicBezTo>
                  <a:cubicBezTo>
                    <a:pt x="91" y="44"/>
                    <a:pt x="91" y="44"/>
                    <a:pt x="91" y="44"/>
                  </a:cubicBezTo>
                  <a:cubicBezTo>
                    <a:pt x="91" y="44"/>
                    <a:pt x="91" y="44"/>
                    <a:pt x="92" y="44"/>
                  </a:cubicBezTo>
                  <a:cubicBezTo>
                    <a:pt x="92" y="44"/>
                    <a:pt x="92" y="44"/>
                    <a:pt x="92" y="44"/>
                  </a:cubicBezTo>
                  <a:cubicBezTo>
                    <a:pt x="92" y="43"/>
                    <a:pt x="93" y="43"/>
                    <a:pt x="93" y="43"/>
                  </a:cubicBezTo>
                  <a:cubicBezTo>
                    <a:pt x="93" y="43"/>
                    <a:pt x="93" y="43"/>
                    <a:pt x="93" y="43"/>
                  </a:cubicBezTo>
                  <a:cubicBezTo>
                    <a:pt x="93" y="43"/>
                    <a:pt x="94" y="43"/>
                    <a:pt x="94" y="43"/>
                  </a:cubicBezTo>
                  <a:cubicBezTo>
                    <a:pt x="94" y="43"/>
                    <a:pt x="94" y="43"/>
                    <a:pt x="94" y="43"/>
                  </a:cubicBezTo>
                  <a:cubicBezTo>
                    <a:pt x="94" y="43"/>
                    <a:pt x="94" y="43"/>
                    <a:pt x="95" y="43"/>
                  </a:cubicBezTo>
                  <a:cubicBezTo>
                    <a:pt x="95" y="43"/>
                    <a:pt x="95" y="43"/>
                    <a:pt x="95" y="43"/>
                  </a:cubicBezTo>
                  <a:cubicBezTo>
                    <a:pt x="95" y="43"/>
                    <a:pt x="95" y="43"/>
                    <a:pt x="96" y="43"/>
                  </a:cubicBezTo>
                  <a:cubicBezTo>
                    <a:pt x="96" y="43"/>
                    <a:pt x="96" y="43"/>
                    <a:pt x="96" y="43"/>
                  </a:cubicBezTo>
                  <a:cubicBezTo>
                    <a:pt x="96" y="43"/>
                    <a:pt x="96" y="43"/>
                    <a:pt x="96" y="43"/>
                  </a:cubicBezTo>
                  <a:cubicBezTo>
                    <a:pt x="96" y="43"/>
                    <a:pt x="96" y="43"/>
                    <a:pt x="96" y="42"/>
                  </a:cubicBezTo>
                  <a:cubicBezTo>
                    <a:pt x="97" y="42"/>
                    <a:pt x="97" y="42"/>
                    <a:pt x="97" y="42"/>
                  </a:cubicBezTo>
                  <a:cubicBezTo>
                    <a:pt x="136" y="21"/>
                    <a:pt x="136" y="21"/>
                    <a:pt x="136" y="21"/>
                  </a:cubicBezTo>
                  <a:cubicBezTo>
                    <a:pt x="136" y="21"/>
                    <a:pt x="136" y="21"/>
                    <a:pt x="136" y="21"/>
                  </a:cubicBezTo>
                  <a:cubicBezTo>
                    <a:pt x="136" y="21"/>
                    <a:pt x="136" y="21"/>
                    <a:pt x="136" y="21"/>
                  </a:cubicBezTo>
                  <a:cubicBezTo>
                    <a:pt x="136" y="21"/>
                    <a:pt x="136" y="21"/>
                    <a:pt x="136" y="21"/>
                  </a:cubicBezTo>
                  <a:cubicBezTo>
                    <a:pt x="136" y="21"/>
                    <a:pt x="136" y="21"/>
                    <a:pt x="136" y="21"/>
                  </a:cubicBezTo>
                  <a:cubicBezTo>
                    <a:pt x="137" y="21"/>
                    <a:pt x="137" y="20"/>
                    <a:pt x="137" y="20"/>
                  </a:cubicBezTo>
                  <a:cubicBezTo>
                    <a:pt x="137" y="20"/>
                    <a:pt x="137" y="20"/>
                    <a:pt x="137" y="20"/>
                  </a:cubicBezTo>
                  <a:cubicBezTo>
                    <a:pt x="137" y="20"/>
                    <a:pt x="137" y="20"/>
                    <a:pt x="137" y="20"/>
                  </a:cubicBezTo>
                  <a:cubicBezTo>
                    <a:pt x="137" y="3"/>
                    <a:pt x="137" y="3"/>
                    <a:pt x="137" y="3"/>
                  </a:cubicBezTo>
                  <a:cubicBezTo>
                    <a:pt x="137" y="3"/>
                    <a:pt x="137" y="3"/>
                    <a:pt x="137" y="3"/>
                  </a:cubicBezTo>
                  <a:cubicBezTo>
                    <a:pt x="137" y="3"/>
                    <a:pt x="137" y="3"/>
                    <a:pt x="137" y="3"/>
                  </a:cubicBezTo>
                  <a:cubicBezTo>
                    <a:pt x="137" y="2"/>
                    <a:pt x="135" y="1"/>
                    <a:pt x="130" y="0"/>
                  </a:cubicBezTo>
                  <a:cubicBezTo>
                    <a:pt x="97" y="18"/>
                    <a:pt x="97" y="18"/>
                    <a:pt x="97" y="18"/>
                  </a:cubicBezTo>
                  <a:cubicBezTo>
                    <a:pt x="97" y="18"/>
                    <a:pt x="97" y="18"/>
                    <a:pt x="96" y="18"/>
                  </a:cubicBezTo>
                  <a:cubicBezTo>
                    <a:pt x="96" y="18"/>
                    <a:pt x="96" y="18"/>
                    <a:pt x="96" y="18"/>
                  </a:cubicBezTo>
                  <a:cubicBezTo>
                    <a:pt x="96" y="18"/>
                    <a:pt x="96" y="18"/>
                    <a:pt x="96" y="18"/>
                  </a:cubicBezTo>
                  <a:cubicBezTo>
                    <a:pt x="96" y="18"/>
                    <a:pt x="96" y="18"/>
                    <a:pt x="96" y="18"/>
                  </a:cubicBezTo>
                  <a:cubicBezTo>
                    <a:pt x="95" y="18"/>
                    <a:pt x="95" y="18"/>
                    <a:pt x="95" y="18"/>
                  </a:cubicBezTo>
                  <a:cubicBezTo>
                    <a:pt x="95" y="18"/>
                    <a:pt x="95" y="18"/>
                    <a:pt x="95" y="18"/>
                  </a:cubicBezTo>
                  <a:cubicBezTo>
                    <a:pt x="94" y="18"/>
                    <a:pt x="94" y="18"/>
                    <a:pt x="94" y="18"/>
                  </a:cubicBezTo>
                  <a:cubicBezTo>
                    <a:pt x="94" y="18"/>
                    <a:pt x="94" y="19"/>
                    <a:pt x="94" y="19"/>
                  </a:cubicBezTo>
                  <a:cubicBezTo>
                    <a:pt x="94" y="19"/>
                    <a:pt x="93" y="19"/>
                    <a:pt x="93" y="19"/>
                  </a:cubicBezTo>
                  <a:cubicBezTo>
                    <a:pt x="93" y="19"/>
                    <a:pt x="93" y="19"/>
                    <a:pt x="93" y="19"/>
                  </a:cubicBezTo>
                  <a:cubicBezTo>
                    <a:pt x="93" y="19"/>
                    <a:pt x="93" y="19"/>
                    <a:pt x="92" y="19"/>
                  </a:cubicBezTo>
                  <a:cubicBezTo>
                    <a:pt x="92" y="19"/>
                    <a:pt x="92" y="19"/>
                    <a:pt x="92" y="19"/>
                  </a:cubicBezTo>
                  <a:cubicBezTo>
                    <a:pt x="91" y="19"/>
                    <a:pt x="91" y="19"/>
                    <a:pt x="91" y="19"/>
                  </a:cubicBezTo>
                  <a:cubicBezTo>
                    <a:pt x="91" y="19"/>
                    <a:pt x="91" y="19"/>
                    <a:pt x="90" y="19"/>
                  </a:cubicBezTo>
                  <a:cubicBezTo>
                    <a:pt x="90" y="19"/>
                    <a:pt x="90" y="19"/>
                    <a:pt x="90" y="19"/>
                  </a:cubicBezTo>
                  <a:cubicBezTo>
                    <a:pt x="89" y="19"/>
                    <a:pt x="89" y="19"/>
                    <a:pt x="88" y="19"/>
                  </a:cubicBezTo>
                  <a:cubicBezTo>
                    <a:pt x="88" y="19"/>
                    <a:pt x="88" y="19"/>
                    <a:pt x="88" y="19"/>
                  </a:cubicBezTo>
                  <a:cubicBezTo>
                    <a:pt x="87" y="19"/>
                    <a:pt x="87" y="19"/>
                    <a:pt x="86" y="19"/>
                  </a:cubicBezTo>
                  <a:cubicBezTo>
                    <a:pt x="86" y="19"/>
                    <a:pt x="85" y="19"/>
                    <a:pt x="85" y="19"/>
                  </a:cubicBezTo>
                  <a:cubicBezTo>
                    <a:pt x="85" y="19"/>
                    <a:pt x="85" y="19"/>
                    <a:pt x="85" y="19"/>
                  </a:cubicBezTo>
                  <a:cubicBezTo>
                    <a:pt x="84" y="19"/>
                    <a:pt x="84" y="19"/>
                    <a:pt x="83" y="19"/>
                  </a:cubicBezTo>
                  <a:cubicBezTo>
                    <a:pt x="83" y="19"/>
                    <a:pt x="83" y="19"/>
                    <a:pt x="83" y="19"/>
                  </a:cubicBezTo>
                  <a:cubicBezTo>
                    <a:pt x="83" y="19"/>
                    <a:pt x="82" y="19"/>
                    <a:pt x="82" y="19"/>
                  </a:cubicBezTo>
                  <a:cubicBezTo>
                    <a:pt x="82" y="19"/>
                    <a:pt x="82" y="19"/>
                    <a:pt x="82" y="19"/>
                  </a:cubicBezTo>
                  <a:cubicBezTo>
                    <a:pt x="81" y="19"/>
                    <a:pt x="81" y="19"/>
                    <a:pt x="81" y="19"/>
                  </a:cubicBezTo>
                  <a:cubicBezTo>
                    <a:pt x="80" y="19"/>
                    <a:pt x="80" y="19"/>
                    <a:pt x="80" y="19"/>
                  </a:cubicBezTo>
                  <a:cubicBezTo>
                    <a:pt x="80" y="19"/>
                    <a:pt x="80" y="19"/>
                    <a:pt x="79" y="19"/>
                  </a:cubicBezTo>
                  <a:cubicBezTo>
                    <a:pt x="79" y="19"/>
                    <a:pt x="79" y="19"/>
                    <a:pt x="79" y="19"/>
                  </a:cubicBezTo>
                  <a:cubicBezTo>
                    <a:pt x="79" y="19"/>
                    <a:pt x="78" y="19"/>
                    <a:pt x="78" y="19"/>
                  </a:cubicBezTo>
                  <a:cubicBezTo>
                    <a:pt x="9" y="14"/>
                    <a:pt x="9" y="14"/>
                    <a:pt x="9" y="14"/>
                  </a:cubicBezTo>
                  <a:cubicBezTo>
                    <a:pt x="9" y="14"/>
                    <a:pt x="9" y="14"/>
                    <a:pt x="8" y="14"/>
                  </a:cubicBezTo>
                  <a:cubicBezTo>
                    <a:pt x="8" y="14"/>
                    <a:pt x="8" y="14"/>
                    <a:pt x="8" y="14"/>
                  </a:cubicBezTo>
                  <a:cubicBezTo>
                    <a:pt x="8" y="14"/>
                    <a:pt x="8" y="14"/>
                    <a:pt x="7" y="14"/>
                  </a:cubicBezTo>
                  <a:cubicBezTo>
                    <a:pt x="7" y="14"/>
                    <a:pt x="7" y="14"/>
                    <a:pt x="7" y="14"/>
                  </a:cubicBezTo>
                  <a:cubicBezTo>
                    <a:pt x="7" y="14"/>
                    <a:pt x="7" y="14"/>
                    <a:pt x="6" y="13"/>
                  </a:cubicBezTo>
                  <a:cubicBezTo>
                    <a:pt x="6" y="13"/>
                    <a:pt x="6" y="13"/>
                    <a:pt x="6" y="13"/>
                  </a:cubicBezTo>
                  <a:cubicBezTo>
                    <a:pt x="6" y="13"/>
                    <a:pt x="6" y="13"/>
                    <a:pt x="6" y="13"/>
                  </a:cubicBezTo>
                  <a:cubicBezTo>
                    <a:pt x="1" y="16"/>
                    <a:pt x="1" y="16"/>
                    <a:pt x="1" y="16"/>
                  </a:cubicBezTo>
                  <a:cubicBezTo>
                    <a:pt x="1" y="16"/>
                    <a:pt x="0" y="16"/>
                    <a:pt x="0" y="16"/>
                  </a:cubicBezTo>
                  <a:cubicBezTo>
                    <a:pt x="1" y="37"/>
                    <a:pt x="1" y="37"/>
                    <a:pt x="1" y="37"/>
                  </a:cubicBezTo>
                  <a:cubicBezTo>
                    <a:pt x="1" y="37"/>
                    <a:pt x="1" y="37"/>
                    <a:pt x="1" y="37"/>
                  </a:cubicBezTo>
                  <a:cubicBezTo>
                    <a:pt x="1" y="37"/>
                    <a:pt x="1" y="37"/>
                    <a:pt x="1" y="37"/>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605"/>
            <p:cNvSpPr>
              <a:spLocks/>
            </p:cNvSpPr>
            <p:nvPr/>
          </p:nvSpPr>
          <p:spPr bwMode="auto">
            <a:xfrm>
              <a:off x="5387975" y="4600575"/>
              <a:ext cx="131762" cy="42863"/>
            </a:xfrm>
            <a:custGeom>
              <a:avLst/>
              <a:gdLst>
                <a:gd name="T0" fmla="*/ 1 w 137"/>
                <a:gd name="T1" fmla="*/ 38 h 45"/>
                <a:gd name="T2" fmla="*/ 2 w 137"/>
                <a:gd name="T3" fmla="*/ 38 h 45"/>
                <a:gd name="T4" fmla="*/ 2 w 137"/>
                <a:gd name="T5" fmla="*/ 38 h 45"/>
                <a:gd name="T6" fmla="*/ 3 w 137"/>
                <a:gd name="T7" fmla="*/ 38 h 45"/>
                <a:gd name="T8" fmla="*/ 4 w 137"/>
                <a:gd name="T9" fmla="*/ 38 h 45"/>
                <a:gd name="T10" fmla="*/ 5 w 137"/>
                <a:gd name="T11" fmla="*/ 39 h 45"/>
                <a:gd name="T12" fmla="*/ 6 w 137"/>
                <a:gd name="T13" fmla="*/ 39 h 45"/>
                <a:gd name="T14" fmla="*/ 6 w 137"/>
                <a:gd name="T15" fmla="*/ 39 h 45"/>
                <a:gd name="T16" fmla="*/ 7 w 137"/>
                <a:gd name="T17" fmla="*/ 39 h 45"/>
                <a:gd name="T18" fmla="*/ 8 w 137"/>
                <a:gd name="T19" fmla="*/ 39 h 45"/>
                <a:gd name="T20" fmla="*/ 78 w 137"/>
                <a:gd name="T21" fmla="*/ 45 h 45"/>
                <a:gd name="T22" fmla="*/ 79 w 137"/>
                <a:gd name="T23" fmla="*/ 45 h 45"/>
                <a:gd name="T24" fmla="*/ 81 w 137"/>
                <a:gd name="T25" fmla="*/ 45 h 45"/>
                <a:gd name="T26" fmla="*/ 82 w 137"/>
                <a:gd name="T27" fmla="*/ 45 h 45"/>
                <a:gd name="T28" fmla="*/ 83 w 137"/>
                <a:gd name="T29" fmla="*/ 45 h 45"/>
                <a:gd name="T30" fmla="*/ 85 w 137"/>
                <a:gd name="T31" fmla="*/ 45 h 45"/>
                <a:gd name="T32" fmla="*/ 88 w 137"/>
                <a:gd name="T33" fmla="*/ 45 h 45"/>
                <a:gd name="T34" fmla="*/ 90 w 137"/>
                <a:gd name="T35" fmla="*/ 44 h 45"/>
                <a:gd name="T36" fmla="*/ 91 w 137"/>
                <a:gd name="T37" fmla="*/ 44 h 45"/>
                <a:gd name="T38" fmla="*/ 92 w 137"/>
                <a:gd name="T39" fmla="*/ 44 h 45"/>
                <a:gd name="T40" fmla="*/ 93 w 137"/>
                <a:gd name="T41" fmla="*/ 44 h 45"/>
                <a:gd name="T42" fmla="*/ 94 w 137"/>
                <a:gd name="T43" fmla="*/ 44 h 45"/>
                <a:gd name="T44" fmla="*/ 95 w 137"/>
                <a:gd name="T45" fmla="*/ 44 h 45"/>
                <a:gd name="T46" fmla="*/ 96 w 137"/>
                <a:gd name="T47" fmla="*/ 43 h 45"/>
                <a:gd name="T48" fmla="*/ 96 w 137"/>
                <a:gd name="T49" fmla="*/ 43 h 45"/>
                <a:gd name="T50" fmla="*/ 136 w 137"/>
                <a:gd name="T51" fmla="*/ 23 h 45"/>
                <a:gd name="T52" fmla="*/ 136 w 137"/>
                <a:gd name="T53" fmla="*/ 23 h 45"/>
                <a:gd name="T54" fmla="*/ 136 w 137"/>
                <a:gd name="T55" fmla="*/ 22 h 45"/>
                <a:gd name="T56" fmla="*/ 137 w 137"/>
                <a:gd name="T57" fmla="*/ 22 h 45"/>
                <a:gd name="T58" fmla="*/ 137 w 137"/>
                <a:gd name="T59" fmla="*/ 7 h 45"/>
                <a:gd name="T60" fmla="*/ 137 w 137"/>
                <a:gd name="T61" fmla="*/ 7 h 45"/>
                <a:gd name="T62" fmla="*/ 59 w 137"/>
                <a:gd name="T63" fmla="*/ 0 h 45"/>
                <a:gd name="T64" fmla="*/ 1 w 137"/>
                <a:gd name="T65" fmla="*/ 17 h 45"/>
                <a:gd name="T66" fmla="*/ 0 w 137"/>
                <a:gd name="T67" fmla="*/ 37 h 45"/>
                <a:gd name="T68" fmla="*/ 1 w 137"/>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45">
                  <a:moveTo>
                    <a:pt x="1" y="37"/>
                  </a:moveTo>
                  <a:cubicBezTo>
                    <a:pt x="1" y="37"/>
                    <a:pt x="1" y="38"/>
                    <a:pt x="1" y="38"/>
                  </a:cubicBezTo>
                  <a:cubicBezTo>
                    <a:pt x="1" y="38"/>
                    <a:pt x="1" y="38"/>
                    <a:pt x="1" y="38"/>
                  </a:cubicBezTo>
                  <a:cubicBezTo>
                    <a:pt x="1" y="38"/>
                    <a:pt x="2" y="38"/>
                    <a:pt x="2" y="38"/>
                  </a:cubicBezTo>
                  <a:cubicBezTo>
                    <a:pt x="2" y="38"/>
                    <a:pt x="2" y="38"/>
                    <a:pt x="2" y="38"/>
                  </a:cubicBezTo>
                  <a:cubicBezTo>
                    <a:pt x="2" y="38"/>
                    <a:pt x="2" y="38"/>
                    <a:pt x="2" y="38"/>
                  </a:cubicBezTo>
                  <a:cubicBezTo>
                    <a:pt x="2" y="38"/>
                    <a:pt x="3" y="38"/>
                    <a:pt x="3" y="38"/>
                  </a:cubicBezTo>
                  <a:cubicBezTo>
                    <a:pt x="3" y="38"/>
                    <a:pt x="3" y="38"/>
                    <a:pt x="3" y="38"/>
                  </a:cubicBezTo>
                  <a:cubicBezTo>
                    <a:pt x="3" y="38"/>
                    <a:pt x="3" y="38"/>
                    <a:pt x="3" y="38"/>
                  </a:cubicBezTo>
                  <a:cubicBezTo>
                    <a:pt x="4" y="38"/>
                    <a:pt x="4" y="38"/>
                    <a:pt x="4" y="38"/>
                  </a:cubicBezTo>
                  <a:cubicBezTo>
                    <a:pt x="4" y="38"/>
                    <a:pt x="4" y="39"/>
                    <a:pt x="4" y="39"/>
                  </a:cubicBezTo>
                  <a:cubicBezTo>
                    <a:pt x="5" y="39"/>
                    <a:pt x="5" y="39"/>
                    <a:pt x="5" y="39"/>
                  </a:cubicBezTo>
                  <a:cubicBezTo>
                    <a:pt x="5" y="39"/>
                    <a:pt x="5" y="39"/>
                    <a:pt x="5" y="39"/>
                  </a:cubicBezTo>
                  <a:cubicBezTo>
                    <a:pt x="5" y="39"/>
                    <a:pt x="5" y="39"/>
                    <a:pt x="6" y="39"/>
                  </a:cubicBezTo>
                  <a:cubicBezTo>
                    <a:pt x="6" y="39"/>
                    <a:pt x="6" y="39"/>
                    <a:pt x="6" y="39"/>
                  </a:cubicBezTo>
                  <a:cubicBezTo>
                    <a:pt x="6" y="39"/>
                    <a:pt x="6" y="39"/>
                    <a:pt x="6" y="39"/>
                  </a:cubicBezTo>
                  <a:cubicBezTo>
                    <a:pt x="7" y="39"/>
                    <a:pt x="7" y="39"/>
                    <a:pt x="7" y="39"/>
                  </a:cubicBezTo>
                  <a:cubicBezTo>
                    <a:pt x="7" y="39"/>
                    <a:pt x="7" y="39"/>
                    <a:pt x="7" y="39"/>
                  </a:cubicBezTo>
                  <a:cubicBezTo>
                    <a:pt x="8" y="39"/>
                    <a:pt x="8" y="39"/>
                    <a:pt x="8" y="39"/>
                  </a:cubicBezTo>
                  <a:cubicBezTo>
                    <a:pt x="8" y="39"/>
                    <a:pt x="8" y="39"/>
                    <a:pt x="8" y="39"/>
                  </a:cubicBezTo>
                  <a:cubicBezTo>
                    <a:pt x="9" y="39"/>
                    <a:pt x="9" y="39"/>
                    <a:pt x="9" y="39"/>
                  </a:cubicBezTo>
                  <a:cubicBezTo>
                    <a:pt x="78" y="45"/>
                    <a:pt x="78" y="45"/>
                    <a:pt x="78" y="45"/>
                  </a:cubicBezTo>
                  <a:cubicBezTo>
                    <a:pt x="78" y="45"/>
                    <a:pt x="78" y="45"/>
                    <a:pt x="79" y="45"/>
                  </a:cubicBezTo>
                  <a:cubicBezTo>
                    <a:pt x="79" y="45"/>
                    <a:pt x="79" y="45"/>
                    <a:pt x="79" y="45"/>
                  </a:cubicBezTo>
                  <a:cubicBezTo>
                    <a:pt x="80" y="45"/>
                    <a:pt x="80" y="45"/>
                    <a:pt x="80" y="45"/>
                  </a:cubicBezTo>
                  <a:cubicBezTo>
                    <a:pt x="80" y="45"/>
                    <a:pt x="81" y="45"/>
                    <a:pt x="81" y="45"/>
                  </a:cubicBezTo>
                  <a:cubicBezTo>
                    <a:pt x="81" y="45"/>
                    <a:pt x="81" y="45"/>
                    <a:pt x="82" y="45"/>
                  </a:cubicBezTo>
                  <a:cubicBezTo>
                    <a:pt x="82" y="45"/>
                    <a:pt x="82" y="45"/>
                    <a:pt x="82" y="45"/>
                  </a:cubicBezTo>
                  <a:cubicBezTo>
                    <a:pt x="82" y="45"/>
                    <a:pt x="83" y="45"/>
                    <a:pt x="83" y="45"/>
                  </a:cubicBezTo>
                  <a:cubicBezTo>
                    <a:pt x="83" y="45"/>
                    <a:pt x="83" y="45"/>
                    <a:pt x="83" y="45"/>
                  </a:cubicBezTo>
                  <a:cubicBezTo>
                    <a:pt x="84" y="45"/>
                    <a:pt x="84" y="45"/>
                    <a:pt x="85" y="45"/>
                  </a:cubicBezTo>
                  <a:cubicBezTo>
                    <a:pt x="85" y="45"/>
                    <a:pt x="85" y="45"/>
                    <a:pt x="85" y="45"/>
                  </a:cubicBezTo>
                  <a:cubicBezTo>
                    <a:pt x="85" y="45"/>
                    <a:pt x="86" y="45"/>
                    <a:pt x="86" y="45"/>
                  </a:cubicBezTo>
                  <a:cubicBezTo>
                    <a:pt x="87" y="45"/>
                    <a:pt x="87" y="45"/>
                    <a:pt x="88" y="45"/>
                  </a:cubicBezTo>
                  <a:cubicBezTo>
                    <a:pt x="88" y="45"/>
                    <a:pt x="88" y="45"/>
                    <a:pt x="88" y="45"/>
                  </a:cubicBezTo>
                  <a:cubicBezTo>
                    <a:pt x="89" y="45"/>
                    <a:pt x="89" y="45"/>
                    <a:pt x="90" y="44"/>
                  </a:cubicBezTo>
                  <a:cubicBezTo>
                    <a:pt x="90" y="44"/>
                    <a:pt x="90" y="44"/>
                    <a:pt x="90" y="44"/>
                  </a:cubicBezTo>
                  <a:cubicBezTo>
                    <a:pt x="91" y="44"/>
                    <a:pt x="91" y="44"/>
                    <a:pt x="91" y="44"/>
                  </a:cubicBezTo>
                  <a:cubicBezTo>
                    <a:pt x="91" y="44"/>
                    <a:pt x="91" y="44"/>
                    <a:pt x="92" y="44"/>
                  </a:cubicBezTo>
                  <a:cubicBezTo>
                    <a:pt x="92" y="44"/>
                    <a:pt x="92" y="44"/>
                    <a:pt x="92" y="44"/>
                  </a:cubicBezTo>
                  <a:cubicBezTo>
                    <a:pt x="92" y="44"/>
                    <a:pt x="93" y="44"/>
                    <a:pt x="93" y="44"/>
                  </a:cubicBezTo>
                  <a:cubicBezTo>
                    <a:pt x="93" y="44"/>
                    <a:pt x="93" y="44"/>
                    <a:pt x="93" y="44"/>
                  </a:cubicBezTo>
                  <a:cubicBezTo>
                    <a:pt x="93" y="44"/>
                    <a:pt x="94" y="44"/>
                    <a:pt x="94" y="44"/>
                  </a:cubicBezTo>
                  <a:cubicBezTo>
                    <a:pt x="94" y="44"/>
                    <a:pt x="94" y="44"/>
                    <a:pt x="94" y="44"/>
                  </a:cubicBezTo>
                  <a:cubicBezTo>
                    <a:pt x="94" y="44"/>
                    <a:pt x="94" y="44"/>
                    <a:pt x="95" y="44"/>
                  </a:cubicBezTo>
                  <a:cubicBezTo>
                    <a:pt x="95" y="44"/>
                    <a:pt x="95" y="44"/>
                    <a:pt x="95" y="44"/>
                  </a:cubicBezTo>
                  <a:cubicBezTo>
                    <a:pt x="95" y="44"/>
                    <a:pt x="95" y="43"/>
                    <a:pt x="96" y="43"/>
                  </a:cubicBezTo>
                  <a:cubicBezTo>
                    <a:pt x="96" y="43"/>
                    <a:pt x="96" y="43"/>
                    <a:pt x="96" y="43"/>
                  </a:cubicBezTo>
                  <a:cubicBezTo>
                    <a:pt x="96" y="43"/>
                    <a:pt x="96" y="43"/>
                    <a:pt x="96" y="43"/>
                  </a:cubicBezTo>
                  <a:cubicBezTo>
                    <a:pt x="96" y="43"/>
                    <a:pt x="96" y="43"/>
                    <a:pt x="96" y="43"/>
                  </a:cubicBezTo>
                  <a:cubicBezTo>
                    <a:pt x="97" y="43"/>
                    <a:pt x="97" y="43"/>
                    <a:pt x="97" y="43"/>
                  </a:cubicBezTo>
                  <a:cubicBezTo>
                    <a:pt x="136" y="23"/>
                    <a:pt x="136" y="23"/>
                    <a:pt x="136" y="23"/>
                  </a:cubicBezTo>
                  <a:cubicBezTo>
                    <a:pt x="136" y="23"/>
                    <a:pt x="136" y="23"/>
                    <a:pt x="136" y="23"/>
                  </a:cubicBezTo>
                  <a:cubicBezTo>
                    <a:pt x="136" y="23"/>
                    <a:pt x="136" y="23"/>
                    <a:pt x="136" y="23"/>
                  </a:cubicBezTo>
                  <a:cubicBezTo>
                    <a:pt x="136" y="23"/>
                    <a:pt x="136" y="23"/>
                    <a:pt x="136" y="22"/>
                  </a:cubicBezTo>
                  <a:cubicBezTo>
                    <a:pt x="136" y="22"/>
                    <a:pt x="136" y="22"/>
                    <a:pt x="136" y="22"/>
                  </a:cubicBezTo>
                  <a:cubicBezTo>
                    <a:pt x="137" y="22"/>
                    <a:pt x="137" y="22"/>
                    <a:pt x="137" y="22"/>
                  </a:cubicBezTo>
                  <a:cubicBezTo>
                    <a:pt x="137" y="22"/>
                    <a:pt x="137" y="22"/>
                    <a:pt x="137" y="22"/>
                  </a:cubicBezTo>
                  <a:cubicBezTo>
                    <a:pt x="137" y="22"/>
                    <a:pt x="137" y="22"/>
                    <a:pt x="137" y="22"/>
                  </a:cubicBezTo>
                  <a:cubicBezTo>
                    <a:pt x="137" y="7"/>
                    <a:pt x="137" y="7"/>
                    <a:pt x="137" y="7"/>
                  </a:cubicBezTo>
                  <a:cubicBezTo>
                    <a:pt x="137" y="7"/>
                    <a:pt x="137" y="7"/>
                    <a:pt x="137" y="7"/>
                  </a:cubicBezTo>
                  <a:cubicBezTo>
                    <a:pt x="137" y="7"/>
                    <a:pt x="137" y="7"/>
                    <a:pt x="137" y="7"/>
                  </a:cubicBezTo>
                  <a:cubicBezTo>
                    <a:pt x="137" y="6"/>
                    <a:pt x="133" y="5"/>
                    <a:pt x="127" y="4"/>
                  </a:cubicBezTo>
                  <a:cubicBezTo>
                    <a:pt x="59" y="0"/>
                    <a:pt x="59" y="0"/>
                    <a:pt x="59" y="0"/>
                  </a:cubicBezTo>
                  <a:cubicBezTo>
                    <a:pt x="51" y="0"/>
                    <a:pt x="42" y="0"/>
                    <a:pt x="39" y="2"/>
                  </a:cubicBezTo>
                  <a:cubicBezTo>
                    <a:pt x="1" y="17"/>
                    <a:pt x="1" y="17"/>
                    <a:pt x="1" y="17"/>
                  </a:cubicBezTo>
                  <a:cubicBezTo>
                    <a:pt x="0" y="17"/>
                    <a:pt x="0" y="17"/>
                    <a:pt x="0" y="17"/>
                  </a:cubicBezTo>
                  <a:cubicBezTo>
                    <a:pt x="0" y="37"/>
                    <a:pt x="0" y="37"/>
                    <a:pt x="0" y="37"/>
                  </a:cubicBezTo>
                  <a:cubicBezTo>
                    <a:pt x="0" y="37"/>
                    <a:pt x="0" y="37"/>
                    <a:pt x="0" y="37"/>
                  </a:cubicBezTo>
                  <a:cubicBezTo>
                    <a:pt x="0" y="37"/>
                    <a:pt x="0" y="37"/>
                    <a:pt x="1" y="37"/>
                  </a:cubicBezTo>
                  <a:cubicBezTo>
                    <a:pt x="1" y="37"/>
                    <a:pt x="1" y="37"/>
                    <a:pt x="1" y="37"/>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606"/>
            <p:cNvSpPr>
              <a:spLocks noEditPoints="1"/>
            </p:cNvSpPr>
            <p:nvPr/>
          </p:nvSpPr>
          <p:spPr bwMode="auto">
            <a:xfrm>
              <a:off x="5387975" y="4692650"/>
              <a:ext cx="131762" cy="85725"/>
            </a:xfrm>
            <a:custGeom>
              <a:avLst/>
              <a:gdLst>
                <a:gd name="T0" fmla="*/ 129 w 136"/>
                <a:gd name="T1" fmla="*/ 0 h 89"/>
                <a:gd name="T2" fmla="*/ 95 w 136"/>
                <a:gd name="T3" fmla="*/ 19 h 89"/>
                <a:gd name="T4" fmla="*/ 95 w 136"/>
                <a:gd name="T5" fmla="*/ 20 h 89"/>
                <a:gd name="T6" fmla="*/ 94 w 136"/>
                <a:gd name="T7" fmla="*/ 20 h 89"/>
                <a:gd name="T8" fmla="*/ 93 w 136"/>
                <a:gd name="T9" fmla="*/ 20 h 89"/>
                <a:gd name="T10" fmla="*/ 92 w 136"/>
                <a:gd name="T11" fmla="*/ 20 h 89"/>
                <a:gd name="T12" fmla="*/ 91 w 136"/>
                <a:gd name="T13" fmla="*/ 21 h 89"/>
                <a:gd name="T14" fmla="*/ 90 w 136"/>
                <a:gd name="T15" fmla="*/ 21 h 89"/>
                <a:gd name="T16" fmla="*/ 89 w 136"/>
                <a:gd name="T17" fmla="*/ 21 h 89"/>
                <a:gd name="T18" fmla="*/ 87 w 136"/>
                <a:gd name="T19" fmla="*/ 21 h 89"/>
                <a:gd name="T20" fmla="*/ 84 w 136"/>
                <a:gd name="T21" fmla="*/ 21 h 89"/>
                <a:gd name="T22" fmla="*/ 82 w 136"/>
                <a:gd name="T23" fmla="*/ 21 h 89"/>
                <a:gd name="T24" fmla="*/ 81 w 136"/>
                <a:gd name="T25" fmla="*/ 21 h 89"/>
                <a:gd name="T26" fmla="*/ 80 w 136"/>
                <a:gd name="T27" fmla="*/ 21 h 89"/>
                <a:gd name="T28" fmla="*/ 78 w 136"/>
                <a:gd name="T29" fmla="*/ 21 h 89"/>
                <a:gd name="T30" fmla="*/ 77 w 136"/>
                <a:gd name="T31" fmla="*/ 21 h 89"/>
                <a:gd name="T32" fmla="*/ 7 w 136"/>
                <a:gd name="T33" fmla="*/ 15 h 89"/>
                <a:gd name="T34" fmla="*/ 6 w 136"/>
                <a:gd name="T35" fmla="*/ 15 h 89"/>
                <a:gd name="T36" fmla="*/ 5 w 136"/>
                <a:gd name="T37" fmla="*/ 15 h 89"/>
                <a:gd name="T38" fmla="*/ 5 w 136"/>
                <a:gd name="T39" fmla="*/ 15 h 89"/>
                <a:gd name="T40" fmla="*/ 1 w 136"/>
                <a:gd name="T41" fmla="*/ 79 h 89"/>
                <a:gd name="T42" fmla="*/ 2 w 136"/>
                <a:gd name="T43" fmla="*/ 79 h 89"/>
                <a:gd name="T44" fmla="*/ 3 w 136"/>
                <a:gd name="T45" fmla="*/ 80 h 89"/>
                <a:gd name="T46" fmla="*/ 3 w 136"/>
                <a:gd name="T47" fmla="*/ 80 h 89"/>
                <a:gd name="T48" fmla="*/ 4 w 136"/>
                <a:gd name="T49" fmla="*/ 80 h 89"/>
                <a:gd name="T50" fmla="*/ 5 w 136"/>
                <a:gd name="T51" fmla="*/ 80 h 89"/>
                <a:gd name="T52" fmla="*/ 6 w 136"/>
                <a:gd name="T53" fmla="*/ 80 h 89"/>
                <a:gd name="T54" fmla="*/ 7 w 136"/>
                <a:gd name="T55" fmla="*/ 80 h 89"/>
                <a:gd name="T56" fmla="*/ 8 w 136"/>
                <a:gd name="T57" fmla="*/ 80 h 89"/>
                <a:gd name="T58" fmla="*/ 8 w 136"/>
                <a:gd name="T59" fmla="*/ 81 h 89"/>
                <a:gd name="T60" fmla="*/ 77 w 136"/>
                <a:gd name="T61" fmla="*/ 89 h 89"/>
                <a:gd name="T62" fmla="*/ 78 w 136"/>
                <a:gd name="T63" fmla="*/ 89 h 89"/>
                <a:gd name="T64" fmla="*/ 80 w 136"/>
                <a:gd name="T65" fmla="*/ 89 h 89"/>
                <a:gd name="T66" fmla="*/ 81 w 136"/>
                <a:gd name="T67" fmla="*/ 89 h 89"/>
                <a:gd name="T68" fmla="*/ 82 w 136"/>
                <a:gd name="T69" fmla="*/ 89 h 89"/>
                <a:gd name="T70" fmla="*/ 84 w 136"/>
                <a:gd name="T71" fmla="*/ 89 h 89"/>
                <a:gd name="T72" fmla="*/ 87 w 136"/>
                <a:gd name="T73" fmla="*/ 89 h 89"/>
                <a:gd name="T74" fmla="*/ 89 w 136"/>
                <a:gd name="T75" fmla="*/ 89 h 89"/>
                <a:gd name="T76" fmla="*/ 90 w 136"/>
                <a:gd name="T77" fmla="*/ 89 h 89"/>
                <a:gd name="T78" fmla="*/ 91 w 136"/>
                <a:gd name="T79" fmla="*/ 88 h 89"/>
                <a:gd name="T80" fmla="*/ 92 w 136"/>
                <a:gd name="T81" fmla="*/ 88 h 89"/>
                <a:gd name="T82" fmla="*/ 93 w 136"/>
                <a:gd name="T83" fmla="*/ 88 h 89"/>
                <a:gd name="T84" fmla="*/ 94 w 136"/>
                <a:gd name="T85" fmla="*/ 88 h 89"/>
                <a:gd name="T86" fmla="*/ 95 w 136"/>
                <a:gd name="T87" fmla="*/ 88 h 89"/>
                <a:gd name="T88" fmla="*/ 95 w 136"/>
                <a:gd name="T89" fmla="*/ 87 h 89"/>
                <a:gd name="T90" fmla="*/ 96 w 136"/>
                <a:gd name="T91" fmla="*/ 87 h 89"/>
                <a:gd name="T92" fmla="*/ 136 w 136"/>
                <a:gd name="T93" fmla="*/ 2 h 89"/>
                <a:gd name="T94" fmla="*/ 43 w 136"/>
                <a:gd name="T95" fmla="*/ 63 h 89"/>
                <a:gd name="T96" fmla="*/ 43 w 136"/>
                <a:gd name="T97" fmla="*/ 52 h 89"/>
                <a:gd name="T98" fmla="*/ 43 w 136"/>
                <a:gd name="T99" fmla="*/ 6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89">
                  <a:moveTo>
                    <a:pt x="136" y="2"/>
                  </a:moveTo>
                  <a:cubicBezTo>
                    <a:pt x="136" y="1"/>
                    <a:pt x="134" y="0"/>
                    <a:pt x="129" y="0"/>
                  </a:cubicBezTo>
                  <a:cubicBezTo>
                    <a:pt x="96" y="19"/>
                    <a:pt x="96" y="19"/>
                    <a:pt x="96" y="19"/>
                  </a:cubicBezTo>
                  <a:cubicBezTo>
                    <a:pt x="96" y="19"/>
                    <a:pt x="96" y="19"/>
                    <a:pt x="95" y="19"/>
                  </a:cubicBezTo>
                  <a:cubicBezTo>
                    <a:pt x="95" y="20"/>
                    <a:pt x="95" y="20"/>
                    <a:pt x="95" y="20"/>
                  </a:cubicBezTo>
                  <a:cubicBezTo>
                    <a:pt x="95" y="20"/>
                    <a:pt x="95" y="20"/>
                    <a:pt x="95" y="20"/>
                  </a:cubicBezTo>
                  <a:cubicBezTo>
                    <a:pt x="95" y="20"/>
                    <a:pt x="95" y="20"/>
                    <a:pt x="95" y="20"/>
                  </a:cubicBezTo>
                  <a:cubicBezTo>
                    <a:pt x="94" y="20"/>
                    <a:pt x="94" y="20"/>
                    <a:pt x="94" y="20"/>
                  </a:cubicBezTo>
                  <a:cubicBezTo>
                    <a:pt x="94" y="20"/>
                    <a:pt x="94" y="20"/>
                    <a:pt x="94" y="20"/>
                  </a:cubicBezTo>
                  <a:cubicBezTo>
                    <a:pt x="93" y="20"/>
                    <a:pt x="93" y="20"/>
                    <a:pt x="93" y="20"/>
                  </a:cubicBezTo>
                  <a:cubicBezTo>
                    <a:pt x="93" y="20"/>
                    <a:pt x="93" y="20"/>
                    <a:pt x="93" y="20"/>
                  </a:cubicBezTo>
                  <a:cubicBezTo>
                    <a:pt x="93" y="20"/>
                    <a:pt x="92" y="20"/>
                    <a:pt x="92" y="20"/>
                  </a:cubicBezTo>
                  <a:cubicBezTo>
                    <a:pt x="92" y="20"/>
                    <a:pt x="92" y="20"/>
                    <a:pt x="92" y="20"/>
                  </a:cubicBezTo>
                  <a:cubicBezTo>
                    <a:pt x="92" y="20"/>
                    <a:pt x="91" y="20"/>
                    <a:pt x="91" y="21"/>
                  </a:cubicBezTo>
                  <a:cubicBezTo>
                    <a:pt x="91" y="21"/>
                    <a:pt x="91" y="21"/>
                    <a:pt x="91" y="21"/>
                  </a:cubicBezTo>
                  <a:cubicBezTo>
                    <a:pt x="90" y="21"/>
                    <a:pt x="90" y="21"/>
                    <a:pt x="90" y="21"/>
                  </a:cubicBezTo>
                  <a:cubicBezTo>
                    <a:pt x="90" y="21"/>
                    <a:pt x="90" y="21"/>
                    <a:pt x="89" y="21"/>
                  </a:cubicBezTo>
                  <a:cubicBezTo>
                    <a:pt x="89" y="21"/>
                    <a:pt x="89" y="21"/>
                    <a:pt x="89" y="21"/>
                  </a:cubicBezTo>
                  <a:cubicBezTo>
                    <a:pt x="88" y="21"/>
                    <a:pt x="88" y="21"/>
                    <a:pt x="87" y="21"/>
                  </a:cubicBezTo>
                  <a:cubicBezTo>
                    <a:pt x="87" y="21"/>
                    <a:pt x="87" y="21"/>
                    <a:pt x="87" y="21"/>
                  </a:cubicBezTo>
                  <a:cubicBezTo>
                    <a:pt x="86" y="21"/>
                    <a:pt x="86" y="21"/>
                    <a:pt x="85" y="21"/>
                  </a:cubicBezTo>
                  <a:cubicBezTo>
                    <a:pt x="85" y="21"/>
                    <a:pt x="84" y="21"/>
                    <a:pt x="84" y="21"/>
                  </a:cubicBezTo>
                  <a:cubicBezTo>
                    <a:pt x="84" y="21"/>
                    <a:pt x="84" y="21"/>
                    <a:pt x="84" y="21"/>
                  </a:cubicBezTo>
                  <a:cubicBezTo>
                    <a:pt x="83" y="21"/>
                    <a:pt x="83" y="21"/>
                    <a:pt x="82" y="21"/>
                  </a:cubicBezTo>
                  <a:cubicBezTo>
                    <a:pt x="82" y="21"/>
                    <a:pt x="82" y="21"/>
                    <a:pt x="82" y="21"/>
                  </a:cubicBezTo>
                  <a:cubicBezTo>
                    <a:pt x="82" y="21"/>
                    <a:pt x="81" y="21"/>
                    <a:pt x="81" y="21"/>
                  </a:cubicBezTo>
                  <a:cubicBezTo>
                    <a:pt x="81" y="21"/>
                    <a:pt x="81" y="21"/>
                    <a:pt x="81" y="21"/>
                  </a:cubicBezTo>
                  <a:cubicBezTo>
                    <a:pt x="80" y="21"/>
                    <a:pt x="80" y="21"/>
                    <a:pt x="80" y="21"/>
                  </a:cubicBezTo>
                  <a:cubicBezTo>
                    <a:pt x="80" y="21"/>
                    <a:pt x="79" y="21"/>
                    <a:pt x="79" y="21"/>
                  </a:cubicBezTo>
                  <a:cubicBezTo>
                    <a:pt x="79" y="21"/>
                    <a:pt x="79" y="21"/>
                    <a:pt x="78" y="21"/>
                  </a:cubicBezTo>
                  <a:cubicBezTo>
                    <a:pt x="78" y="21"/>
                    <a:pt x="78" y="21"/>
                    <a:pt x="78" y="21"/>
                  </a:cubicBezTo>
                  <a:cubicBezTo>
                    <a:pt x="77" y="21"/>
                    <a:pt x="77" y="21"/>
                    <a:pt x="77" y="21"/>
                  </a:cubicBezTo>
                  <a:cubicBezTo>
                    <a:pt x="8" y="16"/>
                    <a:pt x="8" y="16"/>
                    <a:pt x="8" y="16"/>
                  </a:cubicBezTo>
                  <a:cubicBezTo>
                    <a:pt x="8" y="15"/>
                    <a:pt x="8" y="15"/>
                    <a:pt x="7" y="15"/>
                  </a:cubicBezTo>
                  <a:cubicBezTo>
                    <a:pt x="7" y="15"/>
                    <a:pt x="7" y="15"/>
                    <a:pt x="7" y="15"/>
                  </a:cubicBezTo>
                  <a:cubicBezTo>
                    <a:pt x="7" y="15"/>
                    <a:pt x="7" y="15"/>
                    <a:pt x="6" y="15"/>
                  </a:cubicBezTo>
                  <a:cubicBezTo>
                    <a:pt x="6" y="15"/>
                    <a:pt x="6" y="15"/>
                    <a:pt x="6" y="15"/>
                  </a:cubicBezTo>
                  <a:cubicBezTo>
                    <a:pt x="6" y="15"/>
                    <a:pt x="6" y="15"/>
                    <a:pt x="5" y="15"/>
                  </a:cubicBezTo>
                  <a:cubicBezTo>
                    <a:pt x="5" y="15"/>
                    <a:pt x="5" y="15"/>
                    <a:pt x="5" y="15"/>
                  </a:cubicBezTo>
                  <a:cubicBezTo>
                    <a:pt x="5" y="15"/>
                    <a:pt x="5" y="15"/>
                    <a:pt x="5" y="15"/>
                  </a:cubicBezTo>
                  <a:cubicBezTo>
                    <a:pt x="0" y="18"/>
                    <a:pt x="0" y="18"/>
                    <a:pt x="0" y="18"/>
                  </a:cubicBezTo>
                  <a:cubicBezTo>
                    <a:pt x="1" y="79"/>
                    <a:pt x="1" y="79"/>
                    <a:pt x="1" y="79"/>
                  </a:cubicBezTo>
                  <a:cubicBezTo>
                    <a:pt x="1" y="79"/>
                    <a:pt x="2" y="79"/>
                    <a:pt x="2" y="79"/>
                  </a:cubicBezTo>
                  <a:cubicBezTo>
                    <a:pt x="2" y="79"/>
                    <a:pt x="2" y="79"/>
                    <a:pt x="2" y="79"/>
                  </a:cubicBezTo>
                  <a:cubicBezTo>
                    <a:pt x="2" y="79"/>
                    <a:pt x="2" y="79"/>
                    <a:pt x="2" y="79"/>
                  </a:cubicBezTo>
                  <a:cubicBezTo>
                    <a:pt x="2" y="80"/>
                    <a:pt x="2" y="80"/>
                    <a:pt x="3" y="80"/>
                  </a:cubicBezTo>
                  <a:cubicBezTo>
                    <a:pt x="3" y="80"/>
                    <a:pt x="3" y="80"/>
                    <a:pt x="3" y="80"/>
                  </a:cubicBezTo>
                  <a:cubicBezTo>
                    <a:pt x="3" y="80"/>
                    <a:pt x="3" y="80"/>
                    <a:pt x="3" y="80"/>
                  </a:cubicBezTo>
                  <a:cubicBezTo>
                    <a:pt x="4" y="80"/>
                    <a:pt x="4" y="80"/>
                    <a:pt x="4" y="80"/>
                  </a:cubicBezTo>
                  <a:cubicBezTo>
                    <a:pt x="4" y="80"/>
                    <a:pt x="4" y="80"/>
                    <a:pt x="4" y="80"/>
                  </a:cubicBezTo>
                  <a:cubicBezTo>
                    <a:pt x="4" y="80"/>
                    <a:pt x="5" y="80"/>
                    <a:pt x="5" y="80"/>
                  </a:cubicBezTo>
                  <a:cubicBezTo>
                    <a:pt x="5" y="80"/>
                    <a:pt x="5" y="80"/>
                    <a:pt x="5" y="80"/>
                  </a:cubicBezTo>
                  <a:cubicBezTo>
                    <a:pt x="5" y="80"/>
                    <a:pt x="5" y="80"/>
                    <a:pt x="5" y="80"/>
                  </a:cubicBezTo>
                  <a:cubicBezTo>
                    <a:pt x="6" y="80"/>
                    <a:pt x="6" y="80"/>
                    <a:pt x="6" y="80"/>
                  </a:cubicBezTo>
                  <a:cubicBezTo>
                    <a:pt x="6" y="80"/>
                    <a:pt x="6" y="80"/>
                    <a:pt x="6" y="80"/>
                  </a:cubicBezTo>
                  <a:cubicBezTo>
                    <a:pt x="7" y="80"/>
                    <a:pt x="7" y="80"/>
                    <a:pt x="7" y="80"/>
                  </a:cubicBezTo>
                  <a:cubicBezTo>
                    <a:pt x="7" y="80"/>
                    <a:pt x="7" y="80"/>
                    <a:pt x="7" y="80"/>
                  </a:cubicBezTo>
                  <a:cubicBezTo>
                    <a:pt x="7" y="80"/>
                    <a:pt x="8" y="80"/>
                    <a:pt x="8" y="80"/>
                  </a:cubicBezTo>
                  <a:cubicBezTo>
                    <a:pt x="8" y="80"/>
                    <a:pt x="8" y="80"/>
                    <a:pt x="8" y="80"/>
                  </a:cubicBezTo>
                  <a:cubicBezTo>
                    <a:pt x="8" y="80"/>
                    <a:pt x="8" y="81"/>
                    <a:pt x="8" y="81"/>
                  </a:cubicBezTo>
                  <a:cubicBezTo>
                    <a:pt x="9" y="81"/>
                    <a:pt x="9" y="81"/>
                    <a:pt x="9" y="81"/>
                  </a:cubicBezTo>
                  <a:cubicBezTo>
                    <a:pt x="77" y="89"/>
                    <a:pt x="77" y="89"/>
                    <a:pt x="77" y="89"/>
                  </a:cubicBezTo>
                  <a:cubicBezTo>
                    <a:pt x="77" y="89"/>
                    <a:pt x="77" y="89"/>
                    <a:pt x="78" y="89"/>
                  </a:cubicBezTo>
                  <a:cubicBezTo>
                    <a:pt x="78" y="89"/>
                    <a:pt x="78" y="89"/>
                    <a:pt x="78" y="89"/>
                  </a:cubicBezTo>
                  <a:cubicBezTo>
                    <a:pt x="79" y="89"/>
                    <a:pt x="79" y="89"/>
                    <a:pt x="79" y="89"/>
                  </a:cubicBezTo>
                  <a:cubicBezTo>
                    <a:pt x="79" y="89"/>
                    <a:pt x="80" y="89"/>
                    <a:pt x="80" y="89"/>
                  </a:cubicBezTo>
                  <a:cubicBezTo>
                    <a:pt x="80" y="89"/>
                    <a:pt x="80" y="89"/>
                    <a:pt x="81" y="89"/>
                  </a:cubicBezTo>
                  <a:cubicBezTo>
                    <a:pt x="81" y="89"/>
                    <a:pt x="81" y="89"/>
                    <a:pt x="81" y="89"/>
                  </a:cubicBezTo>
                  <a:cubicBezTo>
                    <a:pt x="81" y="89"/>
                    <a:pt x="82" y="89"/>
                    <a:pt x="82" y="89"/>
                  </a:cubicBezTo>
                  <a:cubicBezTo>
                    <a:pt x="82" y="89"/>
                    <a:pt x="82" y="89"/>
                    <a:pt x="82" y="89"/>
                  </a:cubicBezTo>
                  <a:cubicBezTo>
                    <a:pt x="83" y="89"/>
                    <a:pt x="83" y="89"/>
                    <a:pt x="84" y="89"/>
                  </a:cubicBezTo>
                  <a:cubicBezTo>
                    <a:pt x="84" y="89"/>
                    <a:pt x="84" y="89"/>
                    <a:pt x="84" y="89"/>
                  </a:cubicBezTo>
                  <a:cubicBezTo>
                    <a:pt x="84" y="89"/>
                    <a:pt x="85" y="89"/>
                    <a:pt x="85" y="89"/>
                  </a:cubicBezTo>
                  <a:cubicBezTo>
                    <a:pt x="86" y="89"/>
                    <a:pt x="86" y="89"/>
                    <a:pt x="87" y="89"/>
                  </a:cubicBezTo>
                  <a:cubicBezTo>
                    <a:pt x="87" y="89"/>
                    <a:pt x="87" y="89"/>
                    <a:pt x="87" y="89"/>
                  </a:cubicBezTo>
                  <a:cubicBezTo>
                    <a:pt x="88" y="89"/>
                    <a:pt x="88" y="89"/>
                    <a:pt x="89" y="89"/>
                  </a:cubicBezTo>
                  <a:cubicBezTo>
                    <a:pt x="89" y="89"/>
                    <a:pt x="89" y="89"/>
                    <a:pt x="89" y="89"/>
                  </a:cubicBezTo>
                  <a:cubicBezTo>
                    <a:pt x="90" y="89"/>
                    <a:pt x="90" y="89"/>
                    <a:pt x="90" y="89"/>
                  </a:cubicBezTo>
                  <a:cubicBezTo>
                    <a:pt x="90" y="89"/>
                    <a:pt x="90" y="88"/>
                    <a:pt x="91" y="88"/>
                  </a:cubicBezTo>
                  <a:cubicBezTo>
                    <a:pt x="91" y="88"/>
                    <a:pt x="91" y="88"/>
                    <a:pt x="91" y="88"/>
                  </a:cubicBezTo>
                  <a:cubicBezTo>
                    <a:pt x="92" y="88"/>
                    <a:pt x="92" y="88"/>
                    <a:pt x="92" y="88"/>
                  </a:cubicBezTo>
                  <a:cubicBezTo>
                    <a:pt x="92" y="88"/>
                    <a:pt x="92" y="88"/>
                    <a:pt x="92" y="88"/>
                  </a:cubicBezTo>
                  <a:cubicBezTo>
                    <a:pt x="92" y="88"/>
                    <a:pt x="93" y="88"/>
                    <a:pt x="93" y="88"/>
                  </a:cubicBezTo>
                  <a:cubicBezTo>
                    <a:pt x="93" y="88"/>
                    <a:pt x="93" y="88"/>
                    <a:pt x="93" y="88"/>
                  </a:cubicBezTo>
                  <a:cubicBezTo>
                    <a:pt x="93" y="88"/>
                    <a:pt x="93" y="88"/>
                    <a:pt x="93" y="88"/>
                  </a:cubicBezTo>
                  <a:cubicBezTo>
                    <a:pt x="93" y="88"/>
                    <a:pt x="93" y="88"/>
                    <a:pt x="94" y="88"/>
                  </a:cubicBezTo>
                  <a:cubicBezTo>
                    <a:pt x="94" y="88"/>
                    <a:pt x="94" y="88"/>
                    <a:pt x="94" y="88"/>
                  </a:cubicBezTo>
                  <a:cubicBezTo>
                    <a:pt x="94" y="88"/>
                    <a:pt x="94" y="88"/>
                    <a:pt x="95" y="88"/>
                  </a:cubicBezTo>
                  <a:cubicBezTo>
                    <a:pt x="95" y="88"/>
                    <a:pt x="95" y="88"/>
                    <a:pt x="95" y="88"/>
                  </a:cubicBezTo>
                  <a:cubicBezTo>
                    <a:pt x="95" y="88"/>
                    <a:pt x="95" y="87"/>
                    <a:pt x="95" y="87"/>
                  </a:cubicBezTo>
                  <a:cubicBezTo>
                    <a:pt x="95" y="87"/>
                    <a:pt x="95" y="87"/>
                    <a:pt x="95" y="87"/>
                  </a:cubicBezTo>
                  <a:cubicBezTo>
                    <a:pt x="96" y="87"/>
                    <a:pt x="96" y="87"/>
                    <a:pt x="96" y="87"/>
                  </a:cubicBezTo>
                  <a:cubicBezTo>
                    <a:pt x="135" y="57"/>
                    <a:pt x="135" y="57"/>
                    <a:pt x="135" y="57"/>
                  </a:cubicBezTo>
                  <a:cubicBezTo>
                    <a:pt x="135" y="57"/>
                    <a:pt x="136" y="23"/>
                    <a:pt x="136" y="2"/>
                  </a:cubicBezTo>
                  <a:cubicBezTo>
                    <a:pt x="136" y="2"/>
                    <a:pt x="136" y="2"/>
                    <a:pt x="136" y="2"/>
                  </a:cubicBezTo>
                  <a:close/>
                  <a:moveTo>
                    <a:pt x="43" y="63"/>
                  </a:moveTo>
                  <a:cubicBezTo>
                    <a:pt x="40" y="63"/>
                    <a:pt x="38" y="60"/>
                    <a:pt x="38" y="57"/>
                  </a:cubicBezTo>
                  <a:cubicBezTo>
                    <a:pt x="38" y="54"/>
                    <a:pt x="40" y="52"/>
                    <a:pt x="43" y="52"/>
                  </a:cubicBezTo>
                  <a:cubicBezTo>
                    <a:pt x="46" y="52"/>
                    <a:pt x="48" y="54"/>
                    <a:pt x="48" y="57"/>
                  </a:cubicBezTo>
                  <a:cubicBezTo>
                    <a:pt x="48" y="60"/>
                    <a:pt x="46" y="63"/>
                    <a:pt x="43" y="63"/>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07"/>
            <p:cNvSpPr>
              <a:spLocks/>
            </p:cNvSpPr>
            <p:nvPr/>
          </p:nvSpPr>
          <p:spPr bwMode="auto">
            <a:xfrm>
              <a:off x="5387975" y="4660900"/>
              <a:ext cx="131762" cy="44450"/>
            </a:xfrm>
            <a:custGeom>
              <a:avLst/>
              <a:gdLst>
                <a:gd name="T0" fmla="*/ 1 w 136"/>
                <a:gd name="T1" fmla="*/ 39 h 46"/>
                <a:gd name="T2" fmla="*/ 2 w 136"/>
                <a:gd name="T3" fmla="*/ 39 h 46"/>
                <a:gd name="T4" fmla="*/ 3 w 136"/>
                <a:gd name="T5" fmla="*/ 39 h 46"/>
                <a:gd name="T6" fmla="*/ 4 w 136"/>
                <a:gd name="T7" fmla="*/ 39 h 46"/>
                <a:gd name="T8" fmla="*/ 5 w 136"/>
                <a:gd name="T9" fmla="*/ 39 h 46"/>
                <a:gd name="T10" fmla="*/ 5 w 136"/>
                <a:gd name="T11" fmla="*/ 40 h 46"/>
                <a:gd name="T12" fmla="*/ 6 w 136"/>
                <a:gd name="T13" fmla="*/ 40 h 46"/>
                <a:gd name="T14" fmla="*/ 7 w 136"/>
                <a:gd name="T15" fmla="*/ 40 h 46"/>
                <a:gd name="T16" fmla="*/ 77 w 136"/>
                <a:gd name="T17" fmla="*/ 45 h 46"/>
                <a:gd name="T18" fmla="*/ 78 w 136"/>
                <a:gd name="T19" fmla="*/ 45 h 46"/>
                <a:gd name="T20" fmla="*/ 80 w 136"/>
                <a:gd name="T21" fmla="*/ 45 h 46"/>
                <a:gd name="T22" fmla="*/ 81 w 136"/>
                <a:gd name="T23" fmla="*/ 46 h 46"/>
                <a:gd name="T24" fmla="*/ 82 w 136"/>
                <a:gd name="T25" fmla="*/ 46 h 46"/>
                <a:gd name="T26" fmla="*/ 84 w 136"/>
                <a:gd name="T27" fmla="*/ 45 h 46"/>
                <a:gd name="T28" fmla="*/ 87 w 136"/>
                <a:gd name="T29" fmla="*/ 45 h 46"/>
                <a:gd name="T30" fmla="*/ 89 w 136"/>
                <a:gd name="T31" fmla="*/ 45 h 46"/>
                <a:gd name="T32" fmla="*/ 90 w 136"/>
                <a:gd name="T33" fmla="*/ 45 h 46"/>
                <a:gd name="T34" fmla="*/ 91 w 136"/>
                <a:gd name="T35" fmla="*/ 45 h 46"/>
                <a:gd name="T36" fmla="*/ 92 w 136"/>
                <a:gd name="T37" fmla="*/ 45 h 46"/>
                <a:gd name="T38" fmla="*/ 93 w 136"/>
                <a:gd name="T39" fmla="*/ 45 h 46"/>
                <a:gd name="T40" fmla="*/ 94 w 136"/>
                <a:gd name="T41" fmla="*/ 44 h 46"/>
                <a:gd name="T42" fmla="*/ 95 w 136"/>
                <a:gd name="T43" fmla="*/ 44 h 46"/>
                <a:gd name="T44" fmla="*/ 95 w 136"/>
                <a:gd name="T45" fmla="*/ 44 h 46"/>
                <a:gd name="T46" fmla="*/ 135 w 136"/>
                <a:gd name="T47" fmla="*/ 21 h 46"/>
                <a:gd name="T48" fmla="*/ 135 w 136"/>
                <a:gd name="T49" fmla="*/ 21 h 46"/>
                <a:gd name="T50" fmla="*/ 135 w 136"/>
                <a:gd name="T51" fmla="*/ 21 h 46"/>
                <a:gd name="T52" fmla="*/ 136 w 136"/>
                <a:gd name="T53" fmla="*/ 20 h 46"/>
                <a:gd name="T54" fmla="*/ 136 w 136"/>
                <a:gd name="T55" fmla="*/ 3 h 46"/>
                <a:gd name="T56" fmla="*/ 136 w 136"/>
                <a:gd name="T57" fmla="*/ 3 h 46"/>
                <a:gd name="T58" fmla="*/ 96 w 136"/>
                <a:gd name="T59" fmla="*/ 19 h 46"/>
                <a:gd name="T60" fmla="*/ 95 w 136"/>
                <a:gd name="T61" fmla="*/ 19 h 46"/>
                <a:gd name="T62" fmla="*/ 95 w 136"/>
                <a:gd name="T63" fmla="*/ 19 h 46"/>
                <a:gd name="T64" fmla="*/ 94 w 136"/>
                <a:gd name="T65" fmla="*/ 20 h 46"/>
                <a:gd name="T66" fmla="*/ 93 w 136"/>
                <a:gd name="T67" fmla="*/ 20 h 46"/>
                <a:gd name="T68" fmla="*/ 92 w 136"/>
                <a:gd name="T69" fmla="*/ 20 h 46"/>
                <a:gd name="T70" fmla="*/ 91 w 136"/>
                <a:gd name="T71" fmla="*/ 20 h 46"/>
                <a:gd name="T72" fmla="*/ 89 w 136"/>
                <a:gd name="T73" fmla="*/ 20 h 46"/>
                <a:gd name="T74" fmla="*/ 87 w 136"/>
                <a:gd name="T75" fmla="*/ 21 h 46"/>
                <a:gd name="T76" fmla="*/ 85 w 136"/>
                <a:gd name="T77" fmla="*/ 21 h 46"/>
                <a:gd name="T78" fmla="*/ 84 w 136"/>
                <a:gd name="T79" fmla="*/ 21 h 46"/>
                <a:gd name="T80" fmla="*/ 82 w 136"/>
                <a:gd name="T81" fmla="*/ 21 h 46"/>
                <a:gd name="T82" fmla="*/ 81 w 136"/>
                <a:gd name="T83" fmla="*/ 21 h 46"/>
                <a:gd name="T84" fmla="*/ 79 w 136"/>
                <a:gd name="T85" fmla="*/ 21 h 46"/>
                <a:gd name="T86" fmla="*/ 78 w 136"/>
                <a:gd name="T87" fmla="*/ 21 h 46"/>
                <a:gd name="T88" fmla="*/ 8 w 136"/>
                <a:gd name="T89" fmla="*/ 15 h 46"/>
                <a:gd name="T90" fmla="*/ 7 w 136"/>
                <a:gd name="T91" fmla="*/ 15 h 46"/>
                <a:gd name="T92" fmla="*/ 6 w 136"/>
                <a:gd name="T93" fmla="*/ 15 h 46"/>
                <a:gd name="T94" fmla="*/ 5 w 136"/>
                <a:gd name="T95" fmla="*/ 15 h 46"/>
                <a:gd name="T96" fmla="*/ 0 w 136"/>
                <a:gd name="T97" fmla="*/ 17 h 46"/>
                <a:gd name="T98" fmla="*/ 1 w 136"/>
                <a:gd name="T9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46">
                  <a:moveTo>
                    <a:pt x="1" y="39"/>
                  </a:moveTo>
                  <a:cubicBezTo>
                    <a:pt x="1" y="39"/>
                    <a:pt x="1" y="39"/>
                    <a:pt x="1" y="39"/>
                  </a:cubicBezTo>
                  <a:cubicBezTo>
                    <a:pt x="1" y="39"/>
                    <a:pt x="2" y="39"/>
                    <a:pt x="2" y="39"/>
                  </a:cubicBezTo>
                  <a:cubicBezTo>
                    <a:pt x="2" y="39"/>
                    <a:pt x="2" y="39"/>
                    <a:pt x="2" y="39"/>
                  </a:cubicBezTo>
                  <a:cubicBezTo>
                    <a:pt x="2" y="39"/>
                    <a:pt x="2" y="39"/>
                    <a:pt x="2" y="39"/>
                  </a:cubicBezTo>
                  <a:cubicBezTo>
                    <a:pt x="3" y="39"/>
                    <a:pt x="3" y="39"/>
                    <a:pt x="3" y="39"/>
                  </a:cubicBezTo>
                  <a:cubicBezTo>
                    <a:pt x="3" y="39"/>
                    <a:pt x="3" y="39"/>
                    <a:pt x="3" y="39"/>
                  </a:cubicBezTo>
                  <a:cubicBezTo>
                    <a:pt x="4" y="39"/>
                    <a:pt x="4" y="39"/>
                    <a:pt x="4" y="39"/>
                  </a:cubicBezTo>
                  <a:cubicBezTo>
                    <a:pt x="4" y="39"/>
                    <a:pt x="4" y="39"/>
                    <a:pt x="4" y="39"/>
                  </a:cubicBezTo>
                  <a:cubicBezTo>
                    <a:pt x="4" y="39"/>
                    <a:pt x="4" y="39"/>
                    <a:pt x="5" y="39"/>
                  </a:cubicBezTo>
                  <a:cubicBezTo>
                    <a:pt x="5" y="39"/>
                    <a:pt x="5" y="40"/>
                    <a:pt x="5" y="40"/>
                  </a:cubicBezTo>
                  <a:cubicBezTo>
                    <a:pt x="5" y="40"/>
                    <a:pt x="5" y="40"/>
                    <a:pt x="5" y="40"/>
                  </a:cubicBezTo>
                  <a:cubicBezTo>
                    <a:pt x="6" y="40"/>
                    <a:pt x="6" y="40"/>
                    <a:pt x="6" y="40"/>
                  </a:cubicBezTo>
                  <a:cubicBezTo>
                    <a:pt x="6" y="40"/>
                    <a:pt x="6" y="40"/>
                    <a:pt x="6" y="40"/>
                  </a:cubicBezTo>
                  <a:cubicBezTo>
                    <a:pt x="7" y="40"/>
                    <a:pt x="7" y="40"/>
                    <a:pt x="7" y="40"/>
                  </a:cubicBezTo>
                  <a:cubicBezTo>
                    <a:pt x="7" y="40"/>
                    <a:pt x="7" y="40"/>
                    <a:pt x="7" y="40"/>
                  </a:cubicBezTo>
                  <a:cubicBezTo>
                    <a:pt x="8" y="40"/>
                    <a:pt x="8" y="40"/>
                    <a:pt x="8" y="40"/>
                  </a:cubicBezTo>
                  <a:cubicBezTo>
                    <a:pt x="77" y="45"/>
                    <a:pt x="77" y="45"/>
                    <a:pt x="77" y="45"/>
                  </a:cubicBezTo>
                  <a:cubicBezTo>
                    <a:pt x="77" y="45"/>
                    <a:pt x="77" y="45"/>
                    <a:pt x="78" y="45"/>
                  </a:cubicBezTo>
                  <a:cubicBezTo>
                    <a:pt x="78" y="45"/>
                    <a:pt x="78" y="45"/>
                    <a:pt x="78" y="45"/>
                  </a:cubicBezTo>
                  <a:cubicBezTo>
                    <a:pt x="79" y="45"/>
                    <a:pt x="79" y="45"/>
                    <a:pt x="79" y="45"/>
                  </a:cubicBezTo>
                  <a:cubicBezTo>
                    <a:pt x="79" y="45"/>
                    <a:pt x="80" y="45"/>
                    <a:pt x="80" y="45"/>
                  </a:cubicBezTo>
                  <a:cubicBezTo>
                    <a:pt x="80" y="45"/>
                    <a:pt x="80" y="45"/>
                    <a:pt x="81" y="46"/>
                  </a:cubicBezTo>
                  <a:cubicBezTo>
                    <a:pt x="81" y="46"/>
                    <a:pt x="81" y="46"/>
                    <a:pt x="81" y="46"/>
                  </a:cubicBezTo>
                  <a:cubicBezTo>
                    <a:pt x="81" y="46"/>
                    <a:pt x="82" y="46"/>
                    <a:pt x="82" y="46"/>
                  </a:cubicBezTo>
                  <a:cubicBezTo>
                    <a:pt x="82" y="46"/>
                    <a:pt x="82" y="46"/>
                    <a:pt x="82" y="46"/>
                  </a:cubicBezTo>
                  <a:cubicBezTo>
                    <a:pt x="83" y="46"/>
                    <a:pt x="83" y="46"/>
                    <a:pt x="84" y="45"/>
                  </a:cubicBezTo>
                  <a:cubicBezTo>
                    <a:pt x="84" y="45"/>
                    <a:pt x="84" y="45"/>
                    <a:pt x="84" y="45"/>
                  </a:cubicBezTo>
                  <a:cubicBezTo>
                    <a:pt x="84" y="45"/>
                    <a:pt x="85" y="45"/>
                    <a:pt x="85" y="45"/>
                  </a:cubicBezTo>
                  <a:cubicBezTo>
                    <a:pt x="86" y="45"/>
                    <a:pt x="86" y="45"/>
                    <a:pt x="87" y="45"/>
                  </a:cubicBezTo>
                  <a:cubicBezTo>
                    <a:pt x="87" y="45"/>
                    <a:pt x="87" y="45"/>
                    <a:pt x="87" y="45"/>
                  </a:cubicBezTo>
                  <a:cubicBezTo>
                    <a:pt x="88" y="45"/>
                    <a:pt x="88" y="45"/>
                    <a:pt x="89" y="45"/>
                  </a:cubicBezTo>
                  <a:cubicBezTo>
                    <a:pt x="89" y="45"/>
                    <a:pt x="89" y="45"/>
                    <a:pt x="89" y="45"/>
                  </a:cubicBezTo>
                  <a:cubicBezTo>
                    <a:pt x="90" y="45"/>
                    <a:pt x="90" y="45"/>
                    <a:pt x="90" y="45"/>
                  </a:cubicBezTo>
                  <a:cubicBezTo>
                    <a:pt x="90" y="45"/>
                    <a:pt x="90" y="45"/>
                    <a:pt x="91" y="45"/>
                  </a:cubicBezTo>
                  <a:cubicBezTo>
                    <a:pt x="91" y="45"/>
                    <a:pt x="91" y="45"/>
                    <a:pt x="91" y="45"/>
                  </a:cubicBezTo>
                  <a:cubicBezTo>
                    <a:pt x="91" y="45"/>
                    <a:pt x="92" y="45"/>
                    <a:pt x="92" y="45"/>
                  </a:cubicBezTo>
                  <a:cubicBezTo>
                    <a:pt x="92" y="45"/>
                    <a:pt x="92" y="45"/>
                    <a:pt x="92" y="45"/>
                  </a:cubicBezTo>
                  <a:cubicBezTo>
                    <a:pt x="92" y="45"/>
                    <a:pt x="93" y="45"/>
                    <a:pt x="93" y="45"/>
                  </a:cubicBezTo>
                  <a:cubicBezTo>
                    <a:pt x="93" y="45"/>
                    <a:pt x="93" y="45"/>
                    <a:pt x="93" y="45"/>
                  </a:cubicBezTo>
                  <a:cubicBezTo>
                    <a:pt x="93" y="45"/>
                    <a:pt x="93" y="44"/>
                    <a:pt x="94" y="44"/>
                  </a:cubicBezTo>
                  <a:cubicBezTo>
                    <a:pt x="94" y="44"/>
                    <a:pt x="94" y="44"/>
                    <a:pt x="94" y="44"/>
                  </a:cubicBezTo>
                  <a:cubicBezTo>
                    <a:pt x="94" y="44"/>
                    <a:pt x="94" y="44"/>
                    <a:pt x="95" y="44"/>
                  </a:cubicBezTo>
                  <a:cubicBezTo>
                    <a:pt x="95" y="44"/>
                    <a:pt x="95" y="44"/>
                    <a:pt x="95" y="44"/>
                  </a:cubicBezTo>
                  <a:cubicBezTo>
                    <a:pt x="95" y="44"/>
                    <a:pt x="95" y="44"/>
                    <a:pt x="95" y="44"/>
                  </a:cubicBezTo>
                  <a:cubicBezTo>
                    <a:pt x="95" y="44"/>
                    <a:pt x="95" y="44"/>
                    <a:pt x="95" y="44"/>
                  </a:cubicBezTo>
                  <a:cubicBezTo>
                    <a:pt x="96" y="44"/>
                    <a:pt x="96" y="44"/>
                    <a:pt x="96" y="44"/>
                  </a:cubicBezTo>
                  <a:cubicBezTo>
                    <a:pt x="135" y="21"/>
                    <a:pt x="135" y="21"/>
                    <a:pt x="135" y="21"/>
                  </a:cubicBezTo>
                  <a:cubicBezTo>
                    <a:pt x="135" y="21"/>
                    <a:pt x="135" y="21"/>
                    <a:pt x="135" y="21"/>
                  </a:cubicBezTo>
                  <a:cubicBezTo>
                    <a:pt x="135" y="21"/>
                    <a:pt x="135" y="21"/>
                    <a:pt x="135" y="21"/>
                  </a:cubicBezTo>
                  <a:cubicBezTo>
                    <a:pt x="135" y="21"/>
                    <a:pt x="135" y="21"/>
                    <a:pt x="135" y="21"/>
                  </a:cubicBezTo>
                  <a:cubicBezTo>
                    <a:pt x="135" y="21"/>
                    <a:pt x="135" y="21"/>
                    <a:pt x="135" y="21"/>
                  </a:cubicBezTo>
                  <a:cubicBezTo>
                    <a:pt x="136" y="21"/>
                    <a:pt x="136" y="21"/>
                    <a:pt x="136" y="20"/>
                  </a:cubicBezTo>
                  <a:cubicBezTo>
                    <a:pt x="136" y="20"/>
                    <a:pt x="136" y="20"/>
                    <a:pt x="136" y="20"/>
                  </a:cubicBezTo>
                  <a:cubicBezTo>
                    <a:pt x="136" y="20"/>
                    <a:pt x="136" y="20"/>
                    <a:pt x="136" y="20"/>
                  </a:cubicBezTo>
                  <a:cubicBezTo>
                    <a:pt x="136" y="3"/>
                    <a:pt x="136" y="3"/>
                    <a:pt x="136" y="3"/>
                  </a:cubicBezTo>
                  <a:cubicBezTo>
                    <a:pt x="136" y="3"/>
                    <a:pt x="136" y="3"/>
                    <a:pt x="136" y="3"/>
                  </a:cubicBezTo>
                  <a:cubicBezTo>
                    <a:pt x="136" y="3"/>
                    <a:pt x="136" y="3"/>
                    <a:pt x="136" y="3"/>
                  </a:cubicBezTo>
                  <a:cubicBezTo>
                    <a:pt x="136" y="2"/>
                    <a:pt x="134" y="1"/>
                    <a:pt x="129" y="0"/>
                  </a:cubicBezTo>
                  <a:cubicBezTo>
                    <a:pt x="96" y="19"/>
                    <a:pt x="96" y="19"/>
                    <a:pt x="96" y="19"/>
                  </a:cubicBezTo>
                  <a:cubicBezTo>
                    <a:pt x="96" y="19"/>
                    <a:pt x="96" y="19"/>
                    <a:pt x="95" y="19"/>
                  </a:cubicBezTo>
                  <a:cubicBezTo>
                    <a:pt x="95" y="19"/>
                    <a:pt x="95" y="19"/>
                    <a:pt x="95" y="19"/>
                  </a:cubicBezTo>
                  <a:cubicBezTo>
                    <a:pt x="95" y="19"/>
                    <a:pt x="95" y="19"/>
                    <a:pt x="95" y="19"/>
                  </a:cubicBezTo>
                  <a:cubicBezTo>
                    <a:pt x="95" y="19"/>
                    <a:pt x="95" y="19"/>
                    <a:pt x="95" y="19"/>
                  </a:cubicBezTo>
                  <a:cubicBezTo>
                    <a:pt x="94" y="19"/>
                    <a:pt x="94" y="20"/>
                    <a:pt x="94" y="20"/>
                  </a:cubicBezTo>
                  <a:cubicBezTo>
                    <a:pt x="94" y="20"/>
                    <a:pt x="94" y="20"/>
                    <a:pt x="94" y="20"/>
                  </a:cubicBezTo>
                  <a:cubicBezTo>
                    <a:pt x="93" y="20"/>
                    <a:pt x="93" y="20"/>
                    <a:pt x="93" y="20"/>
                  </a:cubicBezTo>
                  <a:cubicBezTo>
                    <a:pt x="93" y="20"/>
                    <a:pt x="93" y="20"/>
                    <a:pt x="93" y="20"/>
                  </a:cubicBezTo>
                  <a:cubicBezTo>
                    <a:pt x="93" y="20"/>
                    <a:pt x="92" y="20"/>
                    <a:pt x="92" y="20"/>
                  </a:cubicBezTo>
                  <a:cubicBezTo>
                    <a:pt x="92" y="20"/>
                    <a:pt x="92" y="20"/>
                    <a:pt x="92" y="20"/>
                  </a:cubicBezTo>
                  <a:cubicBezTo>
                    <a:pt x="92" y="20"/>
                    <a:pt x="92" y="20"/>
                    <a:pt x="91" y="20"/>
                  </a:cubicBezTo>
                  <a:cubicBezTo>
                    <a:pt x="91" y="20"/>
                    <a:pt x="91" y="20"/>
                    <a:pt x="91" y="20"/>
                  </a:cubicBezTo>
                  <a:cubicBezTo>
                    <a:pt x="90" y="20"/>
                    <a:pt x="90" y="20"/>
                    <a:pt x="90" y="20"/>
                  </a:cubicBezTo>
                  <a:cubicBezTo>
                    <a:pt x="90" y="20"/>
                    <a:pt x="90" y="20"/>
                    <a:pt x="89" y="20"/>
                  </a:cubicBezTo>
                  <a:cubicBezTo>
                    <a:pt x="89" y="20"/>
                    <a:pt x="89" y="20"/>
                    <a:pt x="89" y="20"/>
                  </a:cubicBezTo>
                  <a:cubicBezTo>
                    <a:pt x="88" y="21"/>
                    <a:pt x="88" y="21"/>
                    <a:pt x="87" y="21"/>
                  </a:cubicBezTo>
                  <a:cubicBezTo>
                    <a:pt x="87" y="21"/>
                    <a:pt x="87" y="21"/>
                    <a:pt x="87" y="21"/>
                  </a:cubicBezTo>
                  <a:cubicBezTo>
                    <a:pt x="86" y="21"/>
                    <a:pt x="86" y="21"/>
                    <a:pt x="85" y="21"/>
                  </a:cubicBezTo>
                  <a:cubicBezTo>
                    <a:pt x="85" y="21"/>
                    <a:pt x="84" y="21"/>
                    <a:pt x="84" y="21"/>
                  </a:cubicBezTo>
                  <a:cubicBezTo>
                    <a:pt x="84" y="21"/>
                    <a:pt x="84" y="21"/>
                    <a:pt x="84" y="21"/>
                  </a:cubicBezTo>
                  <a:cubicBezTo>
                    <a:pt x="83" y="21"/>
                    <a:pt x="83" y="21"/>
                    <a:pt x="82" y="21"/>
                  </a:cubicBezTo>
                  <a:cubicBezTo>
                    <a:pt x="82" y="21"/>
                    <a:pt x="82" y="21"/>
                    <a:pt x="82" y="21"/>
                  </a:cubicBezTo>
                  <a:cubicBezTo>
                    <a:pt x="82" y="21"/>
                    <a:pt x="81" y="21"/>
                    <a:pt x="81" y="21"/>
                  </a:cubicBezTo>
                  <a:cubicBezTo>
                    <a:pt x="81" y="21"/>
                    <a:pt x="81" y="21"/>
                    <a:pt x="81" y="21"/>
                  </a:cubicBezTo>
                  <a:cubicBezTo>
                    <a:pt x="80" y="21"/>
                    <a:pt x="80" y="21"/>
                    <a:pt x="80" y="21"/>
                  </a:cubicBezTo>
                  <a:cubicBezTo>
                    <a:pt x="79" y="21"/>
                    <a:pt x="79" y="21"/>
                    <a:pt x="79" y="21"/>
                  </a:cubicBezTo>
                  <a:cubicBezTo>
                    <a:pt x="79" y="21"/>
                    <a:pt x="79" y="21"/>
                    <a:pt x="78" y="21"/>
                  </a:cubicBezTo>
                  <a:cubicBezTo>
                    <a:pt x="78" y="21"/>
                    <a:pt x="78" y="21"/>
                    <a:pt x="78" y="21"/>
                  </a:cubicBezTo>
                  <a:cubicBezTo>
                    <a:pt x="78" y="21"/>
                    <a:pt x="77" y="21"/>
                    <a:pt x="77" y="21"/>
                  </a:cubicBezTo>
                  <a:cubicBezTo>
                    <a:pt x="8" y="15"/>
                    <a:pt x="8" y="15"/>
                    <a:pt x="8" y="15"/>
                  </a:cubicBezTo>
                  <a:cubicBezTo>
                    <a:pt x="8" y="15"/>
                    <a:pt x="8" y="15"/>
                    <a:pt x="7" y="15"/>
                  </a:cubicBezTo>
                  <a:cubicBezTo>
                    <a:pt x="7" y="15"/>
                    <a:pt x="7" y="15"/>
                    <a:pt x="7" y="15"/>
                  </a:cubicBezTo>
                  <a:cubicBezTo>
                    <a:pt x="7" y="15"/>
                    <a:pt x="7" y="15"/>
                    <a:pt x="6" y="15"/>
                  </a:cubicBezTo>
                  <a:cubicBezTo>
                    <a:pt x="6" y="15"/>
                    <a:pt x="6" y="15"/>
                    <a:pt x="6" y="15"/>
                  </a:cubicBezTo>
                  <a:cubicBezTo>
                    <a:pt x="6" y="15"/>
                    <a:pt x="6" y="15"/>
                    <a:pt x="5" y="15"/>
                  </a:cubicBezTo>
                  <a:cubicBezTo>
                    <a:pt x="5" y="15"/>
                    <a:pt x="5" y="15"/>
                    <a:pt x="5" y="15"/>
                  </a:cubicBezTo>
                  <a:cubicBezTo>
                    <a:pt x="5" y="15"/>
                    <a:pt x="5" y="15"/>
                    <a:pt x="5" y="15"/>
                  </a:cubicBezTo>
                  <a:cubicBezTo>
                    <a:pt x="0" y="17"/>
                    <a:pt x="0" y="17"/>
                    <a:pt x="0" y="17"/>
                  </a:cubicBezTo>
                  <a:cubicBezTo>
                    <a:pt x="0" y="38"/>
                    <a:pt x="0" y="38"/>
                    <a:pt x="0" y="38"/>
                  </a:cubicBezTo>
                  <a:cubicBezTo>
                    <a:pt x="0" y="38"/>
                    <a:pt x="1" y="38"/>
                    <a:pt x="1" y="39"/>
                  </a:cubicBezTo>
                  <a:cubicBezTo>
                    <a:pt x="1" y="39"/>
                    <a:pt x="1" y="39"/>
                    <a:pt x="1" y="3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608"/>
            <p:cNvSpPr>
              <a:spLocks noEditPoints="1"/>
            </p:cNvSpPr>
            <p:nvPr/>
          </p:nvSpPr>
          <p:spPr bwMode="auto">
            <a:xfrm>
              <a:off x="4740275" y="4645025"/>
              <a:ext cx="171450" cy="109538"/>
            </a:xfrm>
            <a:custGeom>
              <a:avLst/>
              <a:gdLst>
                <a:gd name="T0" fmla="*/ 168 w 177"/>
                <a:gd name="T1" fmla="*/ 0 h 114"/>
                <a:gd name="T2" fmla="*/ 9 w 177"/>
                <a:gd name="T3" fmla="*/ 0 h 114"/>
                <a:gd name="T4" fmla="*/ 0 w 177"/>
                <a:gd name="T5" fmla="*/ 9 h 114"/>
                <a:gd name="T6" fmla="*/ 0 w 177"/>
                <a:gd name="T7" fmla="*/ 106 h 114"/>
                <a:gd name="T8" fmla="*/ 9 w 177"/>
                <a:gd name="T9" fmla="*/ 114 h 114"/>
                <a:gd name="T10" fmla="*/ 168 w 177"/>
                <a:gd name="T11" fmla="*/ 114 h 114"/>
                <a:gd name="T12" fmla="*/ 177 w 177"/>
                <a:gd name="T13" fmla="*/ 106 h 114"/>
                <a:gd name="T14" fmla="*/ 177 w 177"/>
                <a:gd name="T15" fmla="*/ 9 h 114"/>
                <a:gd name="T16" fmla="*/ 168 w 177"/>
                <a:gd name="T17" fmla="*/ 0 h 114"/>
                <a:gd name="T18" fmla="*/ 168 w 177"/>
                <a:gd name="T19" fmla="*/ 106 h 114"/>
                <a:gd name="T20" fmla="*/ 168 w 177"/>
                <a:gd name="T21" fmla="*/ 106 h 114"/>
                <a:gd name="T22" fmla="*/ 9 w 177"/>
                <a:gd name="T23" fmla="*/ 106 h 114"/>
                <a:gd name="T24" fmla="*/ 9 w 177"/>
                <a:gd name="T25" fmla="*/ 106 h 114"/>
                <a:gd name="T26" fmla="*/ 9 w 177"/>
                <a:gd name="T27" fmla="*/ 9 h 114"/>
                <a:gd name="T28" fmla="*/ 9 w 177"/>
                <a:gd name="T29" fmla="*/ 9 h 114"/>
                <a:gd name="T30" fmla="*/ 168 w 177"/>
                <a:gd name="T31" fmla="*/ 9 h 114"/>
                <a:gd name="T32" fmla="*/ 168 w 177"/>
                <a:gd name="T33" fmla="*/ 9 h 114"/>
                <a:gd name="T34" fmla="*/ 168 w 177"/>
                <a:gd name="T35" fmla="*/ 106 h 114"/>
                <a:gd name="T36" fmla="*/ 168 w 177"/>
                <a:gd name="T37" fmla="*/ 10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14">
                  <a:moveTo>
                    <a:pt x="168" y="0"/>
                  </a:moveTo>
                  <a:cubicBezTo>
                    <a:pt x="9" y="0"/>
                    <a:pt x="9" y="0"/>
                    <a:pt x="9" y="0"/>
                  </a:cubicBezTo>
                  <a:cubicBezTo>
                    <a:pt x="4" y="0"/>
                    <a:pt x="0" y="4"/>
                    <a:pt x="0" y="9"/>
                  </a:cubicBezTo>
                  <a:cubicBezTo>
                    <a:pt x="0" y="106"/>
                    <a:pt x="0" y="106"/>
                    <a:pt x="0" y="106"/>
                  </a:cubicBezTo>
                  <a:cubicBezTo>
                    <a:pt x="0" y="111"/>
                    <a:pt x="4" y="114"/>
                    <a:pt x="9" y="114"/>
                  </a:cubicBezTo>
                  <a:cubicBezTo>
                    <a:pt x="168" y="114"/>
                    <a:pt x="168" y="114"/>
                    <a:pt x="168" y="114"/>
                  </a:cubicBezTo>
                  <a:cubicBezTo>
                    <a:pt x="173" y="114"/>
                    <a:pt x="177" y="111"/>
                    <a:pt x="177" y="106"/>
                  </a:cubicBezTo>
                  <a:cubicBezTo>
                    <a:pt x="177" y="9"/>
                    <a:pt x="177" y="9"/>
                    <a:pt x="177" y="9"/>
                  </a:cubicBezTo>
                  <a:cubicBezTo>
                    <a:pt x="177" y="4"/>
                    <a:pt x="173" y="0"/>
                    <a:pt x="168" y="0"/>
                  </a:cubicBezTo>
                  <a:close/>
                  <a:moveTo>
                    <a:pt x="168" y="106"/>
                  </a:moveTo>
                  <a:cubicBezTo>
                    <a:pt x="168" y="106"/>
                    <a:pt x="168" y="106"/>
                    <a:pt x="168" y="106"/>
                  </a:cubicBezTo>
                  <a:cubicBezTo>
                    <a:pt x="9" y="106"/>
                    <a:pt x="9" y="106"/>
                    <a:pt x="9" y="106"/>
                  </a:cubicBezTo>
                  <a:cubicBezTo>
                    <a:pt x="9" y="106"/>
                    <a:pt x="9" y="106"/>
                    <a:pt x="9" y="106"/>
                  </a:cubicBezTo>
                  <a:cubicBezTo>
                    <a:pt x="9" y="9"/>
                    <a:pt x="9" y="9"/>
                    <a:pt x="9" y="9"/>
                  </a:cubicBezTo>
                  <a:cubicBezTo>
                    <a:pt x="9" y="9"/>
                    <a:pt x="9" y="9"/>
                    <a:pt x="9" y="9"/>
                  </a:cubicBezTo>
                  <a:cubicBezTo>
                    <a:pt x="168" y="9"/>
                    <a:pt x="168" y="9"/>
                    <a:pt x="168" y="9"/>
                  </a:cubicBezTo>
                  <a:cubicBezTo>
                    <a:pt x="168" y="9"/>
                    <a:pt x="168" y="9"/>
                    <a:pt x="168" y="9"/>
                  </a:cubicBezTo>
                  <a:cubicBezTo>
                    <a:pt x="168" y="106"/>
                    <a:pt x="168" y="106"/>
                    <a:pt x="168" y="106"/>
                  </a:cubicBezTo>
                  <a:cubicBezTo>
                    <a:pt x="168" y="106"/>
                    <a:pt x="168" y="106"/>
                    <a:pt x="168" y="106"/>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09"/>
            <p:cNvSpPr>
              <a:spLocks/>
            </p:cNvSpPr>
            <p:nvPr/>
          </p:nvSpPr>
          <p:spPr bwMode="auto">
            <a:xfrm>
              <a:off x="4740275" y="4622800"/>
              <a:ext cx="171450" cy="20638"/>
            </a:xfrm>
            <a:custGeom>
              <a:avLst/>
              <a:gdLst>
                <a:gd name="T0" fmla="*/ 168 w 177"/>
                <a:gd name="T1" fmla="*/ 0 h 21"/>
                <a:gd name="T2" fmla="*/ 9 w 177"/>
                <a:gd name="T3" fmla="*/ 0 h 21"/>
                <a:gd name="T4" fmla="*/ 0 w 177"/>
                <a:gd name="T5" fmla="*/ 9 h 21"/>
                <a:gd name="T6" fmla="*/ 0 w 177"/>
                <a:gd name="T7" fmla="*/ 20 h 21"/>
                <a:gd name="T8" fmla="*/ 6 w 177"/>
                <a:gd name="T9" fmla="*/ 18 h 21"/>
                <a:gd name="T10" fmla="*/ 170 w 177"/>
                <a:gd name="T11" fmla="*/ 18 h 21"/>
                <a:gd name="T12" fmla="*/ 177 w 177"/>
                <a:gd name="T13" fmla="*/ 21 h 21"/>
                <a:gd name="T14" fmla="*/ 177 w 177"/>
                <a:gd name="T15" fmla="*/ 9 h 21"/>
                <a:gd name="T16" fmla="*/ 168 w 177"/>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1">
                  <a:moveTo>
                    <a:pt x="168" y="0"/>
                  </a:moveTo>
                  <a:cubicBezTo>
                    <a:pt x="9" y="0"/>
                    <a:pt x="9" y="0"/>
                    <a:pt x="9" y="0"/>
                  </a:cubicBezTo>
                  <a:cubicBezTo>
                    <a:pt x="4" y="0"/>
                    <a:pt x="0" y="4"/>
                    <a:pt x="0" y="9"/>
                  </a:cubicBezTo>
                  <a:cubicBezTo>
                    <a:pt x="0" y="20"/>
                    <a:pt x="0" y="20"/>
                    <a:pt x="0" y="20"/>
                  </a:cubicBezTo>
                  <a:cubicBezTo>
                    <a:pt x="2" y="19"/>
                    <a:pt x="4" y="18"/>
                    <a:pt x="6" y="18"/>
                  </a:cubicBezTo>
                  <a:cubicBezTo>
                    <a:pt x="170" y="18"/>
                    <a:pt x="170" y="18"/>
                    <a:pt x="170" y="18"/>
                  </a:cubicBezTo>
                  <a:cubicBezTo>
                    <a:pt x="173" y="18"/>
                    <a:pt x="175" y="19"/>
                    <a:pt x="177" y="21"/>
                  </a:cubicBezTo>
                  <a:cubicBezTo>
                    <a:pt x="177" y="9"/>
                    <a:pt x="177" y="9"/>
                    <a:pt x="177" y="9"/>
                  </a:cubicBezTo>
                  <a:cubicBezTo>
                    <a:pt x="177" y="4"/>
                    <a:pt x="173" y="0"/>
                    <a:pt x="16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10"/>
            <p:cNvSpPr>
              <a:spLocks noEditPoints="1"/>
            </p:cNvSpPr>
            <p:nvPr/>
          </p:nvSpPr>
          <p:spPr bwMode="auto">
            <a:xfrm>
              <a:off x="4816475" y="4679950"/>
              <a:ext cx="52387" cy="52388"/>
            </a:xfrm>
            <a:custGeom>
              <a:avLst/>
              <a:gdLst>
                <a:gd name="T0" fmla="*/ 48 w 55"/>
                <a:gd name="T1" fmla="*/ 36 h 54"/>
                <a:gd name="T2" fmla="*/ 54 w 55"/>
                <a:gd name="T3" fmla="*/ 31 h 54"/>
                <a:gd name="T4" fmla="*/ 54 w 55"/>
                <a:gd name="T5" fmla="*/ 24 h 54"/>
                <a:gd name="T6" fmla="*/ 48 w 55"/>
                <a:gd name="T7" fmla="*/ 19 h 54"/>
                <a:gd name="T8" fmla="*/ 49 w 55"/>
                <a:gd name="T9" fmla="*/ 11 h 54"/>
                <a:gd name="T10" fmla="*/ 44 w 55"/>
                <a:gd name="T11" fmla="*/ 6 h 54"/>
                <a:gd name="T12" fmla="*/ 36 w 55"/>
                <a:gd name="T13" fmla="*/ 7 h 54"/>
                <a:gd name="T14" fmla="*/ 31 w 55"/>
                <a:gd name="T15" fmla="*/ 0 h 54"/>
                <a:gd name="T16" fmla="*/ 23 w 55"/>
                <a:gd name="T17" fmla="*/ 0 h 54"/>
                <a:gd name="T18" fmla="*/ 19 w 55"/>
                <a:gd name="T19" fmla="*/ 7 h 54"/>
                <a:gd name="T20" fmla="*/ 11 w 55"/>
                <a:gd name="T21" fmla="*/ 6 h 54"/>
                <a:gd name="T22" fmla="*/ 6 w 55"/>
                <a:gd name="T23" fmla="*/ 11 h 54"/>
                <a:gd name="T24" fmla="*/ 7 w 55"/>
                <a:gd name="T25" fmla="*/ 19 h 54"/>
                <a:gd name="T26" fmla="*/ 0 w 55"/>
                <a:gd name="T27" fmla="*/ 24 h 54"/>
                <a:gd name="T28" fmla="*/ 0 w 55"/>
                <a:gd name="T29" fmla="*/ 31 h 54"/>
                <a:gd name="T30" fmla="*/ 7 w 55"/>
                <a:gd name="T31" fmla="*/ 35 h 54"/>
                <a:gd name="T32" fmla="*/ 6 w 55"/>
                <a:gd name="T33" fmla="*/ 43 h 54"/>
                <a:gd name="T34" fmla="*/ 11 w 55"/>
                <a:gd name="T35" fmla="*/ 49 h 54"/>
                <a:gd name="T36" fmla="*/ 19 w 55"/>
                <a:gd name="T37" fmla="*/ 47 h 54"/>
                <a:gd name="T38" fmla="*/ 23 w 55"/>
                <a:gd name="T39" fmla="*/ 54 h 54"/>
                <a:gd name="T40" fmla="*/ 31 w 55"/>
                <a:gd name="T41" fmla="*/ 54 h 54"/>
                <a:gd name="T42" fmla="*/ 36 w 55"/>
                <a:gd name="T43" fmla="*/ 47 h 54"/>
                <a:gd name="T44" fmla="*/ 44 w 55"/>
                <a:gd name="T45" fmla="*/ 49 h 54"/>
                <a:gd name="T46" fmla="*/ 49 w 55"/>
                <a:gd name="T47" fmla="*/ 43 h 54"/>
                <a:gd name="T48" fmla="*/ 48 w 55"/>
                <a:gd name="T49" fmla="*/ 36 h 54"/>
                <a:gd name="T50" fmla="*/ 21 w 55"/>
                <a:gd name="T51" fmla="*/ 42 h 54"/>
                <a:gd name="T52" fmla="*/ 12 w 55"/>
                <a:gd name="T53" fmla="*/ 21 h 54"/>
                <a:gd name="T54" fmla="*/ 34 w 55"/>
                <a:gd name="T55" fmla="*/ 12 h 54"/>
                <a:gd name="T56" fmla="*/ 42 w 55"/>
                <a:gd name="T57" fmla="*/ 34 h 54"/>
                <a:gd name="T58" fmla="*/ 21 w 55"/>
                <a:gd name="T5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54">
                  <a:moveTo>
                    <a:pt x="48" y="36"/>
                  </a:moveTo>
                  <a:cubicBezTo>
                    <a:pt x="49" y="33"/>
                    <a:pt x="51" y="31"/>
                    <a:pt x="54" y="31"/>
                  </a:cubicBezTo>
                  <a:cubicBezTo>
                    <a:pt x="55" y="28"/>
                    <a:pt x="55" y="26"/>
                    <a:pt x="54" y="24"/>
                  </a:cubicBezTo>
                  <a:cubicBezTo>
                    <a:pt x="51" y="23"/>
                    <a:pt x="49" y="22"/>
                    <a:pt x="48" y="19"/>
                  </a:cubicBezTo>
                  <a:cubicBezTo>
                    <a:pt x="47" y="16"/>
                    <a:pt x="47" y="13"/>
                    <a:pt x="49" y="11"/>
                  </a:cubicBezTo>
                  <a:cubicBezTo>
                    <a:pt x="48" y="9"/>
                    <a:pt x="46" y="7"/>
                    <a:pt x="44" y="6"/>
                  </a:cubicBezTo>
                  <a:cubicBezTo>
                    <a:pt x="42" y="7"/>
                    <a:pt x="39" y="8"/>
                    <a:pt x="36" y="7"/>
                  </a:cubicBezTo>
                  <a:cubicBezTo>
                    <a:pt x="33" y="6"/>
                    <a:pt x="31" y="3"/>
                    <a:pt x="31" y="0"/>
                  </a:cubicBezTo>
                  <a:cubicBezTo>
                    <a:pt x="29" y="0"/>
                    <a:pt x="26" y="0"/>
                    <a:pt x="23" y="0"/>
                  </a:cubicBezTo>
                  <a:cubicBezTo>
                    <a:pt x="23" y="3"/>
                    <a:pt x="21" y="6"/>
                    <a:pt x="19" y="7"/>
                  </a:cubicBezTo>
                  <a:cubicBezTo>
                    <a:pt x="16" y="8"/>
                    <a:pt x="13" y="7"/>
                    <a:pt x="11" y="6"/>
                  </a:cubicBezTo>
                  <a:cubicBezTo>
                    <a:pt x="9" y="7"/>
                    <a:pt x="7" y="9"/>
                    <a:pt x="6" y="11"/>
                  </a:cubicBezTo>
                  <a:cubicBezTo>
                    <a:pt x="7" y="13"/>
                    <a:pt x="8" y="16"/>
                    <a:pt x="7" y="19"/>
                  </a:cubicBezTo>
                  <a:cubicBezTo>
                    <a:pt x="6" y="22"/>
                    <a:pt x="3" y="23"/>
                    <a:pt x="0" y="24"/>
                  </a:cubicBezTo>
                  <a:cubicBezTo>
                    <a:pt x="0" y="26"/>
                    <a:pt x="0" y="28"/>
                    <a:pt x="0" y="31"/>
                  </a:cubicBezTo>
                  <a:cubicBezTo>
                    <a:pt x="3" y="31"/>
                    <a:pt x="6" y="33"/>
                    <a:pt x="7" y="35"/>
                  </a:cubicBezTo>
                  <a:cubicBezTo>
                    <a:pt x="8" y="38"/>
                    <a:pt x="7" y="41"/>
                    <a:pt x="6" y="43"/>
                  </a:cubicBezTo>
                  <a:cubicBezTo>
                    <a:pt x="7" y="45"/>
                    <a:pt x="9" y="47"/>
                    <a:pt x="11" y="49"/>
                  </a:cubicBezTo>
                  <a:cubicBezTo>
                    <a:pt x="13" y="47"/>
                    <a:pt x="16" y="46"/>
                    <a:pt x="19" y="47"/>
                  </a:cubicBezTo>
                  <a:cubicBezTo>
                    <a:pt x="21" y="49"/>
                    <a:pt x="23" y="51"/>
                    <a:pt x="23" y="54"/>
                  </a:cubicBezTo>
                  <a:cubicBezTo>
                    <a:pt x="26" y="54"/>
                    <a:pt x="29" y="54"/>
                    <a:pt x="31" y="54"/>
                  </a:cubicBezTo>
                  <a:cubicBezTo>
                    <a:pt x="32" y="51"/>
                    <a:pt x="33" y="49"/>
                    <a:pt x="36" y="47"/>
                  </a:cubicBezTo>
                  <a:cubicBezTo>
                    <a:pt x="39" y="46"/>
                    <a:pt x="42" y="47"/>
                    <a:pt x="44" y="49"/>
                  </a:cubicBezTo>
                  <a:cubicBezTo>
                    <a:pt x="46" y="47"/>
                    <a:pt x="48" y="45"/>
                    <a:pt x="49" y="43"/>
                  </a:cubicBezTo>
                  <a:cubicBezTo>
                    <a:pt x="47" y="41"/>
                    <a:pt x="47" y="38"/>
                    <a:pt x="48" y="36"/>
                  </a:cubicBezTo>
                  <a:close/>
                  <a:moveTo>
                    <a:pt x="21" y="42"/>
                  </a:moveTo>
                  <a:cubicBezTo>
                    <a:pt x="13" y="39"/>
                    <a:pt x="9" y="29"/>
                    <a:pt x="12" y="21"/>
                  </a:cubicBezTo>
                  <a:cubicBezTo>
                    <a:pt x="16" y="12"/>
                    <a:pt x="25" y="8"/>
                    <a:pt x="34" y="12"/>
                  </a:cubicBezTo>
                  <a:cubicBezTo>
                    <a:pt x="42" y="16"/>
                    <a:pt x="46" y="25"/>
                    <a:pt x="42" y="34"/>
                  </a:cubicBezTo>
                  <a:cubicBezTo>
                    <a:pt x="39" y="42"/>
                    <a:pt x="29" y="46"/>
                    <a:pt x="21" y="42"/>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11"/>
            <p:cNvSpPr>
              <a:spLocks noEditPoints="1"/>
            </p:cNvSpPr>
            <p:nvPr/>
          </p:nvSpPr>
          <p:spPr bwMode="auto">
            <a:xfrm>
              <a:off x="4830763" y="4692650"/>
              <a:ext cx="23812" cy="25400"/>
            </a:xfrm>
            <a:custGeom>
              <a:avLst/>
              <a:gdLst>
                <a:gd name="T0" fmla="*/ 17 w 25"/>
                <a:gd name="T1" fmla="*/ 3 h 26"/>
                <a:gd name="T2" fmla="*/ 2 w 25"/>
                <a:gd name="T3" fmla="*/ 9 h 26"/>
                <a:gd name="T4" fmla="*/ 8 w 25"/>
                <a:gd name="T5" fmla="*/ 23 h 26"/>
                <a:gd name="T6" fmla="*/ 23 w 25"/>
                <a:gd name="T7" fmla="*/ 18 h 26"/>
                <a:gd name="T8" fmla="*/ 17 w 25"/>
                <a:gd name="T9" fmla="*/ 3 h 26"/>
                <a:gd name="T10" fmla="*/ 10 w 25"/>
                <a:gd name="T11" fmla="*/ 18 h 26"/>
                <a:gd name="T12" fmla="*/ 7 w 25"/>
                <a:gd name="T13" fmla="*/ 11 h 26"/>
                <a:gd name="T14" fmla="*/ 15 w 25"/>
                <a:gd name="T15" fmla="*/ 8 h 26"/>
                <a:gd name="T16" fmla="*/ 18 w 25"/>
                <a:gd name="T17" fmla="*/ 15 h 26"/>
                <a:gd name="T18" fmla="*/ 10 w 25"/>
                <a:gd name="T1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6">
                  <a:moveTo>
                    <a:pt x="17" y="3"/>
                  </a:moveTo>
                  <a:cubicBezTo>
                    <a:pt x="11" y="0"/>
                    <a:pt x="4" y="3"/>
                    <a:pt x="2" y="9"/>
                  </a:cubicBezTo>
                  <a:cubicBezTo>
                    <a:pt x="0" y="14"/>
                    <a:pt x="2" y="21"/>
                    <a:pt x="8" y="23"/>
                  </a:cubicBezTo>
                  <a:cubicBezTo>
                    <a:pt x="14" y="26"/>
                    <a:pt x="20" y="23"/>
                    <a:pt x="23" y="18"/>
                  </a:cubicBezTo>
                  <a:cubicBezTo>
                    <a:pt x="25" y="12"/>
                    <a:pt x="22" y="5"/>
                    <a:pt x="17" y="3"/>
                  </a:cubicBezTo>
                  <a:close/>
                  <a:moveTo>
                    <a:pt x="10" y="18"/>
                  </a:moveTo>
                  <a:cubicBezTo>
                    <a:pt x="7" y="17"/>
                    <a:pt x="6" y="14"/>
                    <a:pt x="7" y="11"/>
                  </a:cubicBezTo>
                  <a:cubicBezTo>
                    <a:pt x="8" y="8"/>
                    <a:pt x="12" y="7"/>
                    <a:pt x="15" y="8"/>
                  </a:cubicBezTo>
                  <a:cubicBezTo>
                    <a:pt x="18" y="9"/>
                    <a:pt x="19" y="12"/>
                    <a:pt x="18" y="15"/>
                  </a:cubicBezTo>
                  <a:cubicBezTo>
                    <a:pt x="16" y="18"/>
                    <a:pt x="13" y="20"/>
                    <a:pt x="10" y="18"/>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612"/>
            <p:cNvSpPr>
              <a:spLocks noEditPoints="1"/>
            </p:cNvSpPr>
            <p:nvPr/>
          </p:nvSpPr>
          <p:spPr bwMode="auto">
            <a:xfrm>
              <a:off x="4786313" y="4665663"/>
              <a:ext cx="33337" cy="34925"/>
            </a:xfrm>
            <a:custGeom>
              <a:avLst/>
              <a:gdLst>
                <a:gd name="T0" fmla="*/ 31 w 35"/>
                <a:gd name="T1" fmla="*/ 24 h 36"/>
                <a:gd name="T2" fmla="*/ 35 w 35"/>
                <a:gd name="T3" fmla="*/ 21 h 36"/>
                <a:gd name="T4" fmla="*/ 35 w 35"/>
                <a:gd name="T5" fmla="*/ 16 h 36"/>
                <a:gd name="T6" fmla="*/ 31 w 35"/>
                <a:gd name="T7" fmla="*/ 13 h 36"/>
                <a:gd name="T8" fmla="*/ 32 w 35"/>
                <a:gd name="T9" fmla="*/ 8 h 36"/>
                <a:gd name="T10" fmla="*/ 28 w 35"/>
                <a:gd name="T11" fmla="*/ 4 h 36"/>
                <a:gd name="T12" fmla="*/ 23 w 35"/>
                <a:gd name="T13" fmla="*/ 5 h 36"/>
                <a:gd name="T14" fmla="*/ 20 w 35"/>
                <a:gd name="T15" fmla="*/ 1 h 36"/>
                <a:gd name="T16" fmla="*/ 15 w 35"/>
                <a:gd name="T17" fmla="*/ 1 h 36"/>
                <a:gd name="T18" fmla="*/ 12 w 35"/>
                <a:gd name="T19" fmla="*/ 5 h 36"/>
                <a:gd name="T20" fmla="*/ 6 w 35"/>
                <a:gd name="T21" fmla="*/ 4 h 36"/>
                <a:gd name="T22" fmla="*/ 3 w 35"/>
                <a:gd name="T23" fmla="*/ 8 h 36"/>
                <a:gd name="T24" fmla="*/ 4 w 35"/>
                <a:gd name="T25" fmla="*/ 13 h 36"/>
                <a:gd name="T26" fmla="*/ 0 w 35"/>
                <a:gd name="T27" fmla="*/ 16 h 36"/>
                <a:gd name="T28" fmla="*/ 0 w 35"/>
                <a:gd name="T29" fmla="*/ 21 h 36"/>
                <a:gd name="T30" fmla="*/ 4 w 35"/>
                <a:gd name="T31" fmla="*/ 24 h 36"/>
                <a:gd name="T32" fmla="*/ 3 w 35"/>
                <a:gd name="T33" fmla="*/ 29 h 36"/>
                <a:gd name="T34" fmla="*/ 6 w 35"/>
                <a:gd name="T35" fmla="*/ 32 h 36"/>
                <a:gd name="T36" fmla="*/ 12 w 35"/>
                <a:gd name="T37" fmla="*/ 32 h 36"/>
                <a:gd name="T38" fmla="*/ 15 w 35"/>
                <a:gd name="T39" fmla="*/ 36 h 36"/>
                <a:gd name="T40" fmla="*/ 20 w 35"/>
                <a:gd name="T41" fmla="*/ 36 h 36"/>
                <a:gd name="T42" fmla="*/ 23 w 35"/>
                <a:gd name="T43" fmla="*/ 32 h 36"/>
                <a:gd name="T44" fmla="*/ 28 w 35"/>
                <a:gd name="T45" fmla="*/ 32 h 36"/>
                <a:gd name="T46" fmla="*/ 32 w 35"/>
                <a:gd name="T47" fmla="*/ 29 h 36"/>
                <a:gd name="T48" fmla="*/ 31 w 35"/>
                <a:gd name="T49" fmla="*/ 24 h 36"/>
                <a:gd name="T50" fmla="*/ 13 w 35"/>
                <a:gd name="T51" fmla="*/ 28 h 36"/>
                <a:gd name="T52" fmla="*/ 7 w 35"/>
                <a:gd name="T53" fmla="*/ 14 h 36"/>
                <a:gd name="T54" fmla="*/ 22 w 35"/>
                <a:gd name="T55" fmla="*/ 8 h 36"/>
                <a:gd name="T56" fmla="*/ 27 w 35"/>
                <a:gd name="T57" fmla="*/ 23 h 36"/>
                <a:gd name="T58" fmla="*/ 13 w 35"/>
                <a:gd name="T59"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36">
                  <a:moveTo>
                    <a:pt x="31" y="24"/>
                  </a:moveTo>
                  <a:cubicBezTo>
                    <a:pt x="32" y="22"/>
                    <a:pt x="33" y="21"/>
                    <a:pt x="35" y="21"/>
                  </a:cubicBezTo>
                  <a:cubicBezTo>
                    <a:pt x="35" y="19"/>
                    <a:pt x="35" y="18"/>
                    <a:pt x="35" y="16"/>
                  </a:cubicBezTo>
                  <a:cubicBezTo>
                    <a:pt x="33" y="16"/>
                    <a:pt x="32" y="15"/>
                    <a:pt x="31" y="13"/>
                  </a:cubicBezTo>
                  <a:cubicBezTo>
                    <a:pt x="30" y="11"/>
                    <a:pt x="30" y="9"/>
                    <a:pt x="32" y="8"/>
                  </a:cubicBezTo>
                  <a:cubicBezTo>
                    <a:pt x="31" y="6"/>
                    <a:pt x="30" y="5"/>
                    <a:pt x="28" y="4"/>
                  </a:cubicBezTo>
                  <a:cubicBezTo>
                    <a:pt x="27" y="5"/>
                    <a:pt x="25" y="6"/>
                    <a:pt x="23" y="5"/>
                  </a:cubicBezTo>
                  <a:cubicBezTo>
                    <a:pt x="21" y="4"/>
                    <a:pt x="20" y="3"/>
                    <a:pt x="20" y="1"/>
                  </a:cubicBezTo>
                  <a:cubicBezTo>
                    <a:pt x="18" y="0"/>
                    <a:pt x="16" y="0"/>
                    <a:pt x="15" y="1"/>
                  </a:cubicBezTo>
                  <a:cubicBezTo>
                    <a:pt x="15" y="3"/>
                    <a:pt x="13" y="4"/>
                    <a:pt x="12" y="5"/>
                  </a:cubicBezTo>
                  <a:cubicBezTo>
                    <a:pt x="10" y="6"/>
                    <a:pt x="8" y="5"/>
                    <a:pt x="6" y="4"/>
                  </a:cubicBezTo>
                  <a:cubicBezTo>
                    <a:pt x="5" y="5"/>
                    <a:pt x="4" y="6"/>
                    <a:pt x="3" y="8"/>
                  </a:cubicBezTo>
                  <a:cubicBezTo>
                    <a:pt x="4" y="9"/>
                    <a:pt x="5" y="11"/>
                    <a:pt x="4" y="13"/>
                  </a:cubicBezTo>
                  <a:cubicBezTo>
                    <a:pt x="3" y="15"/>
                    <a:pt x="2" y="16"/>
                    <a:pt x="0" y="16"/>
                  </a:cubicBezTo>
                  <a:cubicBezTo>
                    <a:pt x="0" y="18"/>
                    <a:pt x="0" y="19"/>
                    <a:pt x="0" y="21"/>
                  </a:cubicBezTo>
                  <a:cubicBezTo>
                    <a:pt x="2" y="21"/>
                    <a:pt x="3" y="22"/>
                    <a:pt x="4" y="24"/>
                  </a:cubicBezTo>
                  <a:cubicBezTo>
                    <a:pt x="5" y="26"/>
                    <a:pt x="4" y="28"/>
                    <a:pt x="3" y="29"/>
                  </a:cubicBezTo>
                  <a:cubicBezTo>
                    <a:pt x="4" y="30"/>
                    <a:pt x="5" y="31"/>
                    <a:pt x="6" y="32"/>
                  </a:cubicBezTo>
                  <a:cubicBezTo>
                    <a:pt x="8" y="31"/>
                    <a:pt x="10" y="31"/>
                    <a:pt x="12" y="32"/>
                  </a:cubicBezTo>
                  <a:cubicBezTo>
                    <a:pt x="13" y="32"/>
                    <a:pt x="15" y="34"/>
                    <a:pt x="15" y="36"/>
                  </a:cubicBezTo>
                  <a:cubicBezTo>
                    <a:pt x="17" y="36"/>
                    <a:pt x="18" y="36"/>
                    <a:pt x="20" y="36"/>
                  </a:cubicBezTo>
                  <a:cubicBezTo>
                    <a:pt x="20" y="34"/>
                    <a:pt x="21" y="32"/>
                    <a:pt x="23" y="32"/>
                  </a:cubicBezTo>
                  <a:cubicBezTo>
                    <a:pt x="25" y="31"/>
                    <a:pt x="27" y="31"/>
                    <a:pt x="28" y="32"/>
                  </a:cubicBezTo>
                  <a:cubicBezTo>
                    <a:pt x="29" y="31"/>
                    <a:pt x="31" y="30"/>
                    <a:pt x="32" y="29"/>
                  </a:cubicBezTo>
                  <a:cubicBezTo>
                    <a:pt x="30" y="28"/>
                    <a:pt x="30" y="26"/>
                    <a:pt x="31" y="24"/>
                  </a:cubicBezTo>
                  <a:close/>
                  <a:moveTo>
                    <a:pt x="13" y="28"/>
                  </a:moveTo>
                  <a:cubicBezTo>
                    <a:pt x="8" y="26"/>
                    <a:pt x="5" y="20"/>
                    <a:pt x="7" y="14"/>
                  </a:cubicBezTo>
                  <a:cubicBezTo>
                    <a:pt x="10" y="9"/>
                    <a:pt x="16" y="6"/>
                    <a:pt x="22" y="8"/>
                  </a:cubicBezTo>
                  <a:cubicBezTo>
                    <a:pt x="27" y="11"/>
                    <a:pt x="30" y="17"/>
                    <a:pt x="27" y="23"/>
                  </a:cubicBezTo>
                  <a:cubicBezTo>
                    <a:pt x="25" y="28"/>
                    <a:pt x="19" y="31"/>
                    <a:pt x="13" y="28"/>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613"/>
            <p:cNvSpPr>
              <a:spLocks noEditPoints="1"/>
            </p:cNvSpPr>
            <p:nvPr/>
          </p:nvSpPr>
          <p:spPr bwMode="auto">
            <a:xfrm>
              <a:off x="4794250" y="4675188"/>
              <a:ext cx="17462" cy="15875"/>
            </a:xfrm>
            <a:custGeom>
              <a:avLst/>
              <a:gdLst>
                <a:gd name="T0" fmla="*/ 11 w 17"/>
                <a:gd name="T1" fmla="*/ 2 h 17"/>
                <a:gd name="T2" fmla="*/ 2 w 17"/>
                <a:gd name="T3" fmla="*/ 5 h 17"/>
                <a:gd name="T4" fmla="*/ 5 w 17"/>
                <a:gd name="T5" fmla="*/ 15 h 17"/>
                <a:gd name="T6" fmla="*/ 15 w 17"/>
                <a:gd name="T7" fmla="*/ 11 h 17"/>
                <a:gd name="T8" fmla="*/ 11 w 17"/>
                <a:gd name="T9" fmla="*/ 2 h 17"/>
                <a:gd name="T10" fmla="*/ 7 w 17"/>
                <a:gd name="T11" fmla="*/ 12 h 17"/>
                <a:gd name="T12" fmla="*/ 5 w 17"/>
                <a:gd name="T13" fmla="*/ 7 h 17"/>
                <a:gd name="T14" fmla="*/ 10 w 17"/>
                <a:gd name="T15" fmla="*/ 5 h 17"/>
                <a:gd name="T16" fmla="*/ 12 w 17"/>
                <a:gd name="T17" fmla="*/ 10 h 17"/>
                <a:gd name="T18" fmla="*/ 7 w 17"/>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11" y="2"/>
                  </a:moveTo>
                  <a:cubicBezTo>
                    <a:pt x="7" y="0"/>
                    <a:pt x="3" y="2"/>
                    <a:pt x="2" y="5"/>
                  </a:cubicBezTo>
                  <a:cubicBezTo>
                    <a:pt x="0" y="9"/>
                    <a:pt x="2" y="14"/>
                    <a:pt x="5" y="15"/>
                  </a:cubicBezTo>
                  <a:cubicBezTo>
                    <a:pt x="9" y="17"/>
                    <a:pt x="14" y="15"/>
                    <a:pt x="15" y="11"/>
                  </a:cubicBezTo>
                  <a:cubicBezTo>
                    <a:pt x="17" y="7"/>
                    <a:pt x="15" y="3"/>
                    <a:pt x="11" y="2"/>
                  </a:cubicBezTo>
                  <a:close/>
                  <a:moveTo>
                    <a:pt x="7" y="12"/>
                  </a:moveTo>
                  <a:cubicBezTo>
                    <a:pt x="5" y="11"/>
                    <a:pt x="4" y="9"/>
                    <a:pt x="5" y="7"/>
                  </a:cubicBezTo>
                  <a:cubicBezTo>
                    <a:pt x="6" y="5"/>
                    <a:pt x="8" y="4"/>
                    <a:pt x="10" y="5"/>
                  </a:cubicBezTo>
                  <a:cubicBezTo>
                    <a:pt x="12" y="6"/>
                    <a:pt x="13" y="8"/>
                    <a:pt x="12" y="10"/>
                  </a:cubicBezTo>
                  <a:cubicBezTo>
                    <a:pt x="11" y="12"/>
                    <a:pt x="9" y="13"/>
                    <a:pt x="7" y="12"/>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614"/>
            <p:cNvSpPr>
              <a:spLocks noEditPoints="1"/>
            </p:cNvSpPr>
            <p:nvPr/>
          </p:nvSpPr>
          <p:spPr bwMode="auto">
            <a:xfrm>
              <a:off x="4540250" y="4003675"/>
              <a:ext cx="176212" cy="187325"/>
            </a:xfrm>
            <a:custGeom>
              <a:avLst/>
              <a:gdLst>
                <a:gd name="T0" fmla="*/ 183 w 183"/>
                <a:gd name="T1" fmla="*/ 77 h 193"/>
                <a:gd name="T2" fmla="*/ 107 w 183"/>
                <a:gd name="T3" fmla="*/ 122 h 193"/>
                <a:gd name="T4" fmla="*/ 7 w 183"/>
                <a:gd name="T5" fmla="*/ 52 h 193"/>
                <a:gd name="T6" fmla="*/ 2 w 183"/>
                <a:gd name="T7" fmla="*/ 55 h 193"/>
                <a:gd name="T8" fmla="*/ 1 w 183"/>
                <a:gd name="T9" fmla="*/ 57 h 193"/>
                <a:gd name="T10" fmla="*/ 0 w 183"/>
                <a:gd name="T11" fmla="*/ 59 h 193"/>
                <a:gd name="T12" fmla="*/ 0 w 183"/>
                <a:gd name="T13" fmla="*/ 80 h 193"/>
                <a:gd name="T14" fmla="*/ 1 w 183"/>
                <a:gd name="T15" fmla="*/ 82 h 193"/>
                <a:gd name="T16" fmla="*/ 4 w 183"/>
                <a:gd name="T17" fmla="*/ 85 h 193"/>
                <a:gd name="T18" fmla="*/ 8 w 183"/>
                <a:gd name="T19" fmla="*/ 84 h 193"/>
                <a:gd name="T20" fmla="*/ 21 w 183"/>
                <a:gd name="T21" fmla="*/ 106 h 193"/>
                <a:gd name="T22" fmla="*/ 15 w 183"/>
                <a:gd name="T23" fmla="*/ 74 h 193"/>
                <a:gd name="T24" fmla="*/ 6 w 183"/>
                <a:gd name="T25" fmla="*/ 82 h 193"/>
                <a:gd name="T26" fmla="*/ 4 w 183"/>
                <a:gd name="T27" fmla="*/ 82 h 193"/>
                <a:gd name="T28" fmla="*/ 3 w 183"/>
                <a:gd name="T29" fmla="*/ 81 h 193"/>
                <a:gd name="T30" fmla="*/ 3 w 183"/>
                <a:gd name="T31" fmla="*/ 79 h 193"/>
                <a:gd name="T32" fmla="*/ 3 w 183"/>
                <a:gd name="T33" fmla="*/ 59 h 193"/>
                <a:gd name="T34" fmla="*/ 4 w 183"/>
                <a:gd name="T35" fmla="*/ 57 h 193"/>
                <a:gd name="T36" fmla="*/ 15 w 183"/>
                <a:gd name="T37" fmla="*/ 55 h 193"/>
                <a:gd name="T38" fmla="*/ 82 w 183"/>
                <a:gd name="T39" fmla="*/ 115 h 193"/>
                <a:gd name="T40" fmla="*/ 82 w 183"/>
                <a:gd name="T41" fmla="*/ 104 h 193"/>
                <a:gd name="T42" fmla="*/ 82 w 183"/>
                <a:gd name="T43" fmla="*/ 104 h 193"/>
                <a:gd name="T44" fmla="*/ 90 w 183"/>
                <a:gd name="T45" fmla="*/ 131 h 193"/>
                <a:gd name="T46" fmla="*/ 87 w 183"/>
                <a:gd name="T47" fmla="*/ 131 h 193"/>
                <a:gd name="T48" fmla="*/ 86 w 183"/>
                <a:gd name="T49" fmla="*/ 130 h 193"/>
                <a:gd name="T50" fmla="*/ 86 w 183"/>
                <a:gd name="T51" fmla="*/ 129 h 193"/>
                <a:gd name="T52" fmla="*/ 85 w 183"/>
                <a:gd name="T53" fmla="*/ 108 h 193"/>
                <a:gd name="T54" fmla="*/ 86 w 183"/>
                <a:gd name="T55" fmla="*/ 107 h 193"/>
                <a:gd name="T56" fmla="*/ 87 w 183"/>
                <a:gd name="T57" fmla="*/ 106 h 193"/>
                <a:gd name="T58" fmla="*/ 91 w 183"/>
                <a:gd name="T59" fmla="*/ 124 h 193"/>
                <a:gd name="T60" fmla="*/ 3 w 183"/>
                <a:gd name="T61" fmla="*/ 113 h 193"/>
                <a:gd name="T62" fmla="*/ 1 w 183"/>
                <a:gd name="T63" fmla="*/ 115 h 193"/>
                <a:gd name="T64" fmla="*/ 0 w 183"/>
                <a:gd name="T65" fmla="*/ 117 h 193"/>
                <a:gd name="T66" fmla="*/ 0 w 183"/>
                <a:gd name="T67" fmla="*/ 138 h 193"/>
                <a:gd name="T68" fmla="*/ 1 w 183"/>
                <a:gd name="T69" fmla="*/ 141 h 193"/>
                <a:gd name="T70" fmla="*/ 3 w 183"/>
                <a:gd name="T71" fmla="*/ 143 h 193"/>
                <a:gd name="T72" fmla="*/ 7 w 183"/>
                <a:gd name="T73" fmla="*/ 144 h 193"/>
                <a:gd name="T74" fmla="*/ 14 w 183"/>
                <a:gd name="T75" fmla="*/ 140 h 193"/>
                <a:gd name="T76" fmla="*/ 83 w 183"/>
                <a:gd name="T77" fmla="*/ 188 h 193"/>
                <a:gd name="T78" fmla="*/ 83 w 183"/>
                <a:gd name="T79" fmla="*/ 190 h 193"/>
                <a:gd name="T80" fmla="*/ 87 w 183"/>
                <a:gd name="T81" fmla="*/ 193 h 193"/>
                <a:gd name="T82" fmla="*/ 90 w 183"/>
                <a:gd name="T83" fmla="*/ 193 h 193"/>
                <a:gd name="T84" fmla="*/ 100 w 183"/>
                <a:gd name="T85" fmla="*/ 191 h 193"/>
                <a:gd name="T86" fmla="*/ 85 w 183"/>
                <a:gd name="T87" fmla="*/ 167 h 193"/>
                <a:gd name="T88" fmla="*/ 86 w 183"/>
                <a:gd name="T89" fmla="*/ 166 h 193"/>
                <a:gd name="T90" fmla="*/ 87 w 183"/>
                <a:gd name="T91" fmla="*/ 165 h 193"/>
                <a:gd name="T92" fmla="*/ 96 w 183"/>
                <a:gd name="T93" fmla="*/ 166 h 193"/>
                <a:gd name="T94" fmla="*/ 96 w 183"/>
                <a:gd name="T95" fmla="*/ 186 h 193"/>
                <a:gd name="T96" fmla="*/ 88 w 183"/>
                <a:gd name="T97" fmla="*/ 190 h 193"/>
                <a:gd name="T98" fmla="*/ 86 w 183"/>
                <a:gd name="T99" fmla="*/ 189 h 193"/>
                <a:gd name="T100" fmla="*/ 86 w 183"/>
                <a:gd name="T101" fmla="*/ 188 h 193"/>
                <a:gd name="T102" fmla="*/ 85 w 183"/>
                <a:gd name="T103" fmla="*/ 167 h 193"/>
                <a:gd name="T104" fmla="*/ 57 w 183"/>
                <a:gd name="T105" fmla="*/ 141 h 193"/>
                <a:gd name="T106" fmla="*/ 57 w 183"/>
                <a:gd name="T107" fmla="*/ 152 h 193"/>
                <a:gd name="T108" fmla="*/ 11 w 183"/>
                <a:gd name="T109" fmla="*/ 132 h 193"/>
                <a:gd name="T110" fmla="*/ 7 w 183"/>
                <a:gd name="T111" fmla="*/ 141 h 193"/>
                <a:gd name="T112" fmla="*/ 4 w 183"/>
                <a:gd name="T113" fmla="*/ 141 h 193"/>
                <a:gd name="T114" fmla="*/ 3 w 183"/>
                <a:gd name="T115" fmla="*/ 140 h 193"/>
                <a:gd name="T116" fmla="*/ 3 w 183"/>
                <a:gd name="T117" fmla="*/ 138 h 193"/>
                <a:gd name="T118" fmla="*/ 3 w 183"/>
                <a:gd name="T119" fmla="*/ 118 h 193"/>
                <a:gd name="T120" fmla="*/ 4 w 183"/>
                <a:gd name="T121" fmla="*/ 116 h 193"/>
                <a:gd name="T122" fmla="*/ 11 w 183"/>
                <a:gd name="T123" fmla="*/ 11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 h="193">
                  <a:moveTo>
                    <a:pt x="101" y="191"/>
                  </a:moveTo>
                  <a:cubicBezTo>
                    <a:pt x="183" y="134"/>
                    <a:pt x="183" y="134"/>
                    <a:pt x="183" y="134"/>
                  </a:cubicBezTo>
                  <a:cubicBezTo>
                    <a:pt x="183" y="106"/>
                    <a:pt x="183" y="106"/>
                    <a:pt x="183" y="106"/>
                  </a:cubicBezTo>
                  <a:cubicBezTo>
                    <a:pt x="159" y="92"/>
                    <a:pt x="159" y="92"/>
                    <a:pt x="159" y="92"/>
                  </a:cubicBezTo>
                  <a:cubicBezTo>
                    <a:pt x="183" y="77"/>
                    <a:pt x="183" y="77"/>
                    <a:pt x="183" y="77"/>
                  </a:cubicBezTo>
                  <a:cubicBezTo>
                    <a:pt x="183" y="47"/>
                    <a:pt x="183" y="47"/>
                    <a:pt x="183" y="47"/>
                  </a:cubicBezTo>
                  <a:cubicBezTo>
                    <a:pt x="102" y="0"/>
                    <a:pt x="102" y="0"/>
                    <a:pt x="102" y="0"/>
                  </a:cubicBezTo>
                  <a:cubicBezTo>
                    <a:pt x="21" y="47"/>
                    <a:pt x="21" y="47"/>
                    <a:pt x="21" y="47"/>
                  </a:cubicBezTo>
                  <a:cubicBezTo>
                    <a:pt x="107" y="96"/>
                    <a:pt x="107" y="96"/>
                    <a:pt x="107" y="96"/>
                  </a:cubicBezTo>
                  <a:cubicBezTo>
                    <a:pt x="107" y="122"/>
                    <a:pt x="107" y="122"/>
                    <a:pt x="107" y="122"/>
                  </a:cubicBezTo>
                  <a:cubicBezTo>
                    <a:pt x="101" y="132"/>
                    <a:pt x="101" y="132"/>
                    <a:pt x="101" y="132"/>
                  </a:cubicBezTo>
                  <a:cubicBezTo>
                    <a:pt x="101" y="99"/>
                    <a:pt x="101" y="99"/>
                    <a:pt x="101" y="99"/>
                  </a:cubicBezTo>
                  <a:cubicBezTo>
                    <a:pt x="67" y="80"/>
                    <a:pt x="67" y="80"/>
                    <a:pt x="67" y="80"/>
                  </a:cubicBezTo>
                  <a:cubicBezTo>
                    <a:pt x="7" y="46"/>
                    <a:pt x="7" y="46"/>
                    <a:pt x="7" y="46"/>
                  </a:cubicBezTo>
                  <a:cubicBezTo>
                    <a:pt x="7" y="52"/>
                    <a:pt x="7" y="52"/>
                    <a:pt x="7" y="52"/>
                  </a:cubicBezTo>
                  <a:cubicBezTo>
                    <a:pt x="3" y="54"/>
                    <a:pt x="3" y="54"/>
                    <a:pt x="3" y="54"/>
                  </a:cubicBezTo>
                  <a:cubicBezTo>
                    <a:pt x="3" y="55"/>
                    <a:pt x="3" y="55"/>
                    <a:pt x="3" y="55"/>
                  </a:cubicBezTo>
                  <a:cubicBezTo>
                    <a:pt x="3" y="55"/>
                    <a:pt x="3" y="55"/>
                    <a:pt x="3" y="55"/>
                  </a:cubicBezTo>
                  <a:cubicBezTo>
                    <a:pt x="3" y="55"/>
                    <a:pt x="2" y="55"/>
                    <a:pt x="2" y="55"/>
                  </a:cubicBezTo>
                  <a:cubicBezTo>
                    <a:pt x="2" y="55"/>
                    <a:pt x="2" y="55"/>
                    <a:pt x="2" y="55"/>
                  </a:cubicBezTo>
                  <a:cubicBezTo>
                    <a:pt x="2" y="55"/>
                    <a:pt x="2" y="56"/>
                    <a:pt x="2" y="56"/>
                  </a:cubicBezTo>
                  <a:cubicBezTo>
                    <a:pt x="1" y="56"/>
                    <a:pt x="1" y="56"/>
                    <a:pt x="1" y="56"/>
                  </a:cubicBezTo>
                  <a:cubicBezTo>
                    <a:pt x="1" y="56"/>
                    <a:pt x="1" y="56"/>
                    <a:pt x="1" y="56"/>
                  </a:cubicBezTo>
                  <a:cubicBezTo>
                    <a:pt x="1" y="57"/>
                    <a:pt x="1" y="57"/>
                    <a:pt x="1" y="57"/>
                  </a:cubicBezTo>
                  <a:cubicBezTo>
                    <a:pt x="1" y="57"/>
                    <a:pt x="1" y="57"/>
                    <a:pt x="1" y="57"/>
                  </a:cubicBezTo>
                  <a:cubicBezTo>
                    <a:pt x="1" y="57"/>
                    <a:pt x="1" y="57"/>
                    <a:pt x="1" y="57"/>
                  </a:cubicBezTo>
                  <a:cubicBezTo>
                    <a:pt x="1" y="57"/>
                    <a:pt x="0" y="57"/>
                    <a:pt x="0" y="58"/>
                  </a:cubicBezTo>
                  <a:cubicBezTo>
                    <a:pt x="0" y="58"/>
                    <a:pt x="0" y="58"/>
                    <a:pt x="0" y="58"/>
                  </a:cubicBezTo>
                  <a:cubicBezTo>
                    <a:pt x="0" y="58"/>
                    <a:pt x="0" y="58"/>
                    <a:pt x="0" y="59"/>
                  </a:cubicBezTo>
                  <a:cubicBezTo>
                    <a:pt x="0" y="59"/>
                    <a:pt x="0" y="59"/>
                    <a:pt x="0" y="59"/>
                  </a:cubicBezTo>
                  <a:cubicBezTo>
                    <a:pt x="0" y="59"/>
                    <a:pt x="0" y="59"/>
                    <a:pt x="0" y="59"/>
                  </a:cubicBezTo>
                  <a:cubicBezTo>
                    <a:pt x="0" y="79"/>
                    <a:pt x="0" y="79"/>
                    <a:pt x="0" y="79"/>
                  </a:cubicBezTo>
                  <a:cubicBezTo>
                    <a:pt x="0" y="80"/>
                    <a:pt x="0" y="80"/>
                    <a:pt x="0" y="80"/>
                  </a:cubicBezTo>
                  <a:cubicBezTo>
                    <a:pt x="0" y="80"/>
                    <a:pt x="0" y="80"/>
                    <a:pt x="0" y="80"/>
                  </a:cubicBezTo>
                  <a:cubicBezTo>
                    <a:pt x="0" y="80"/>
                    <a:pt x="0" y="80"/>
                    <a:pt x="0" y="80"/>
                  </a:cubicBezTo>
                  <a:cubicBezTo>
                    <a:pt x="0" y="80"/>
                    <a:pt x="0" y="81"/>
                    <a:pt x="0" y="81"/>
                  </a:cubicBezTo>
                  <a:cubicBezTo>
                    <a:pt x="0" y="81"/>
                    <a:pt x="0" y="81"/>
                    <a:pt x="0" y="81"/>
                  </a:cubicBezTo>
                  <a:cubicBezTo>
                    <a:pt x="0" y="82"/>
                    <a:pt x="1" y="82"/>
                    <a:pt x="1" y="82"/>
                  </a:cubicBezTo>
                  <a:cubicBezTo>
                    <a:pt x="1" y="82"/>
                    <a:pt x="1" y="82"/>
                    <a:pt x="1" y="82"/>
                  </a:cubicBezTo>
                  <a:cubicBezTo>
                    <a:pt x="1" y="82"/>
                    <a:pt x="1" y="82"/>
                    <a:pt x="1" y="82"/>
                  </a:cubicBezTo>
                  <a:cubicBezTo>
                    <a:pt x="1" y="82"/>
                    <a:pt x="1" y="82"/>
                    <a:pt x="1" y="82"/>
                  </a:cubicBezTo>
                  <a:cubicBezTo>
                    <a:pt x="1" y="83"/>
                    <a:pt x="1" y="83"/>
                    <a:pt x="2" y="83"/>
                  </a:cubicBezTo>
                  <a:cubicBezTo>
                    <a:pt x="2" y="84"/>
                    <a:pt x="2" y="84"/>
                    <a:pt x="3" y="84"/>
                  </a:cubicBezTo>
                  <a:cubicBezTo>
                    <a:pt x="3" y="84"/>
                    <a:pt x="3" y="84"/>
                    <a:pt x="3" y="84"/>
                  </a:cubicBezTo>
                  <a:cubicBezTo>
                    <a:pt x="3" y="85"/>
                    <a:pt x="4" y="85"/>
                    <a:pt x="4" y="85"/>
                  </a:cubicBezTo>
                  <a:cubicBezTo>
                    <a:pt x="4" y="85"/>
                    <a:pt x="4" y="85"/>
                    <a:pt x="4" y="85"/>
                  </a:cubicBezTo>
                  <a:cubicBezTo>
                    <a:pt x="5" y="85"/>
                    <a:pt x="5" y="85"/>
                    <a:pt x="6" y="85"/>
                  </a:cubicBezTo>
                  <a:cubicBezTo>
                    <a:pt x="6" y="85"/>
                    <a:pt x="7" y="85"/>
                    <a:pt x="7" y="85"/>
                  </a:cubicBezTo>
                  <a:cubicBezTo>
                    <a:pt x="7" y="85"/>
                    <a:pt x="7" y="85"/>
                    <a:pt x="7" y="85"/>
                  </a:cubicBezTo>
                  <a:cubicBezTo>
                    <a:pt x="8" y="85"/>
                    <a:pt x="8" y="85"/>
                    <a:pt x="8" y="84"/>
                  </a:cubicBezTo>
                  <a:cubicBezTo>
                    <a:pt x="9" y="84"/>
                    <a:pt x="9" y="84"/>
                    <a:pt x="9" y="84"/>
                  </a:cubicBezTo>
                  <a:cubicBezTo>
                    <a:pt x="9" y="84"/>
                    <a:pt x="9" y="84"/>
                    <a:pt x="9" y="84"/>
                  </a:cubicBezTo>
                  <a:cubicBezTo>
                    <a:pt x="14" y="82"/>
                    <a:pt x="14" y="82"/>
                    <a:pt x="14" y="82"/>
                  </a:cubicBezTo>
                  <a:cubicBezTo>
                    <a:pt x="38" y="96"/>
                    <a:pt x="38" y="96"/>
                    <a:pt x="38" y="96"/>
                  </a:cubicBezTo>
                  <a:cubicBezTo>
                    <a:pt x="21" y="106"/>
                    <a:pt x="21" y="106"/>
                    <a:pt x="21" y="106"/>
                  </a:cubicBezTo>
                  <a:cubicBezTo>
                    <a:pt x="107" y="155"/>
                    <a:pt x="107" y="155"/>
                    <a:pt x="107" y="155"/>
                  </a:cubicBezTo>
                  <a:cubicBezTo>
                    <a:pt x="107" y="180"/>
                    <a:pt x="107" y="180"/>
                    <a:pt x="107" y="180"/>
                  </a:cubicBezTo>
                  <a:lnTo>
                    <a:pt x="101" y="191"/>
                  </a:lnTo>
                  <a:close/>
                  <a:moveTo>
                    <a:pt x="11" y="73"/>
                  </a:moveTo>
                  <a:cubicBezTo>
                    <a:pt x="12" y="72"/>
                    <a:pt x="14" y="73"/>
                    <a:pt x="15" y="74"/>
                  </a:cubicBezTo>
                  <a:cubicBezTo>
                    <a:pt x="16" y="76"/>
                    <a:pt x="15" y="78"/>
                    <a:pt x="14" y="78"/>
                  </a:cubicBezTo>
                  <a:cubicBezTo>
                    <a:pt x="7" y="82"/>
                    <a:pt x="7" y="82"/>
                    <a:pt x="7" y="82"/>
                  </a:cubicBezTo>
                  <a:cubicBezTo>
                    <a:pt x="7" y="82"/>
                    <a:pt x="7" y="82"/>
                    <a:pt x="7" y="82"/>
                  </a:cubicBezTo>
                  <a:cubicBezTo>
                    <a:pt x="7" y="82"/>
                    <a:pt x="7" y="82"/>
                    <a:pt x="7" y="82"/>
                  </a:cubicBezTo>
                  <a:cubicBezTo>
                    <a:pt x="7" y="82"/>
                    <a:pt x="6" y="82"/>
                    <a:pt x="6" y="82"/>
                  </a:cubicBezTo>
                  <a:cubicBezTo>
                    <a:pt x="6" y="82"/>
                    <a:pt x="6" y="82"/>
                    <a:pt x="6" y="82"/>
                  </a:cubicBezTo>
                  <a:cubicBezTo>
                    <a:pt x="6" y="82"/>
                    <a:pt x="5" y="82"/>
                    <a:pt x="5" y="82"/>
                  </a:cubicBezTo>
                  <a:cubicBezTo>
                    <a:pt x="5" y="82"/>
                    <a:pt x="5" y="82"/>
                    <a:pt x="5" y="82"/>
                  </a:cubicBezTo>
                  <a:cubicBezTo>
                    <a:pt x="5" y="82"/>
                    <a:pt x="5" y="82"/>
                    <a:pt x="4" y="82"/>
                  </a:cubicBezTo>
                  <a:cubicBezTo>
                    <a:pt x="4" y="82"/>
                    <a:pt x="4" y="82"/>
                    <a:pt x="4" y="82"/>
                  </a:cubicBezTo>
                  <a:cubicBezTo>
                    <a:pt x="4" y="82"/>
                    <a:pt x="4" y="82"/>
                    <a:pt x="4" y="81"/>
                  </a:cubicBezTo>
                  <a:cubicBezTo>
                    <a:pt x="4" y="81"/>
                    <a:pt x="4" y="81"/>
                    <a:pt x="4" y="81"/>
                  </a:cubicBezTo>
                  <a:cubicBezTo>
                    <a:pt x="4" y="81"/>
                    <a:pt x="3" y="81"/>
                    <a:pt x="3" y="81"/>
                  </a:cubicBezTo>
                  <a:cubicBezTo>
                    <a:pt x="3" y="81"/>
                    <a:pt x="3" y="81"/>
                    <a:pt x="3" y="81"/>
                  </a:cubicBezTo>
                  <a:cubicBezTo>
                    <a:pt x="3" y="81"/>
                    <a:pt x="3" y="81"/>
                    <a:pt x="3" y="81"/>
                  </a:cubicBezTo>
                  <a:cubicBezTo>
                    <a:pt x="3" y="81"/>
                    <a:pt x="3" y="80"/>
                    <a:pt x="3" y="80"/>
                  </a:cubicBezTo>
                  <a:cubicBezTo>
                    <a:pt x="3" y="80"/>
                    <a:pt x="3" y="80"/>
                    <a:pt x="3" y="80"/>
                  </a:cubicBezTo>
                  <a:cubicBezTo>
                    <a:pt x="3" y="80"/>
                    <a:pt x="3" y="80"/>
                    <a:pt x="3" y="80"/>
                  </a:cubicBezTo>
                  <a:cubicBezTo>
                    <a:pt x="3" y="80"/>
                    <a:pt x="3" y="80"/>
                    <a:pt x="3" y="79"/>
                  </a:cubicBezTo>
                  <a:cubicBezTo>
                    <a:pt x="3" y="79"/>
                    <a:pt x="3" y="79"/>
                    <a:pt x="3" y="79"/>
                  </a:cubicBezTo>
                  <a:cubicBezTo>
                    <a:pt x="3" y="60"/>
                    <a:pt x="3" y="60"/>
                    <a:pt x="3" y="60"/>
                  </a:cubicBezTo>
                  <a:cubicBezTo>
                    <a:pt x="3" y="59"/>
                    <a:pt x="3" y="59"/>
                    <a:pt x="3" y="59"/>
                  </a:cubicBezTo>
                  <a:cubicBezTo>
                    <a:pt x="3" y="59"/>
                    <a:pt x="3" y="59"/>
                    <a:pt x="3" y="59"/>
                  </a:cubicBezTo>
                  <a:cubicBezTo>
                    <a:pt x="3" y="59"/>
                    <a:pt x="3" y="59"/>
                    <a:pt x="3" y="59"/>
                  </a:cubicBezTo>
                  <a:cubicBezTo>
                    <a:pt x="3" y="59"/>
                    <a:pt x="3" y="59"/>
                    <a:pt x="3" y="59"/>
                  </a:cubicBezTo>
                  <a:cubicBezTo>
                    <a:pt x="3" y="58"/>
                    <a:pt x="3" y="58"/>
                    <a:pt x="3" y="58"/>
                  </a:cubicBezTo>
                  <a:cubicBezTo>
                    <a:pt x="3" y="58"/>
                    <a:pt x="3" y="58"/>
                    <a:pt x="3" y="58"/>
                  </a:cubicBezTo>
                  <a:cubicBezTo>
                    <a:pt x="3" y="58"/>
                    <a:pt x="3" y="58"/>
                    <a:pt x="3" y="58"/>
                  </a:cubicBezTo>
                  <a:cubicBezTo>
                    <a:pt x="4" y="58"/>
                    <a:pt x="4" y="58"/>
                    <a:pt x="4" y="58"/>
                  </a:cubicBezTo>
                  <a:cubicBezTo>
                    <a:pt x="4" y="58"/>
                    <a:pt x="4" y="57"/>
                    <a:pt x="4" y="57"/>
                  </a:cubicBezTo>
                  <a:cubicBezTo>
                    <a:pt x="4" y="57"/>
                    <a:pt x="4" y="57"/>
                    <a:pt x="4" y="57"/>
                  </a:cubicBezTo>
                  <a:cubicBezTo>
                    <a:pt x="4" y="57"/>
                    <a:pt x="4" y="57"/>
                    <a:pt x="4" y="57"/>
                  </a:cubicBezTo>
                  <a:cubicBezTo>
                    <a:pt x="4" y="57"/>
                    <a:pt x="4" y="57"/>
                    <a:pt x="4" y="57"/>
                  </a:cubicBezTo>
                  <a:cubicBezTo>
                    <a:pt x="11" y="53"/>
                    <a:pt x="11" y="53"/>
                    <a:pt x="11" y="53"/>
                  </a:cubicBezTo>
                  <a:cubicBezTo>
                    <a:pt x="12" y="53"/>
                    <a:pt x="14" y="53"/>
                    <a:pt x="15" y="55"/>
                  </a:cubicBezTo>
                  <a:cubicBezTo>
                    <a:pt x="16" y="56"/>
                    <a:pt x="15" y="58"/>
                    <a:pt x="14" y="58"/>
                  </a:cubicBezTo>
                  <a:cubicBezTo>
                    <a:pt x="9" y="61"/>
                    <a:pt x="9" y="61"/>
                    <a:pt x="9" y="61"/>
                  </a:cubicBezTo>
                  <a:cubicBezTo>
                    <a:pt x="9" y="74"/>
                    <a:pt x="9" y="74"/>
                    <a:pt x="9" y="74"/>
                  </a:cubicBezTo>
                  <a:lnTo>
                    <a:pt x="11" y="73"/>
                  </a:lnTo>
                  <a:close/>
                  <a:moveTo>
                    <a:pt x="82" y="115"/>
                  </a:moveTo>
                  <a:cubicBezTo>
                    <a:pt x="57" y="100"/>
                    <a:pt x="57" y="100"/>
                    <a:pt x="57" y="100"/>
                  </a:cubicBezTo>
                  <a:cubicBezTo>
                    <a:pt x="57" y="93"/>
                    <a:pt x="57" y="93"/>
                    <a:pt x="57" y="93"/>
                  </a:cubicBezTo>
                  <a:cubicBezTo>
                    <a:pt x="82" y="108"/>
                    <a:pt x="82" y="108"/>
                    <a:pt x="82" y="108"/>
                  </a:cubicBezTo>
                  <a:lnTo>
                    <a:pt x="82" y="115"/>
                  </a:lnTo>
                  <a:close/>
                  <a:moveTo>
                    <a:pt x="82" y="104"/>
                  </a:moveTo>
                  <a:cubicBezTo>
                    <a:pt x="57" y="89"/>
                    <a:pt x="57" y="89"/>
                    <a:pt x="57" y="89"/>
                  </a:cubicBezTo>
                  <a:cubicBezTo>
                    <a:pt x="57" y="82"/>
                    <a:pt x="57" y="82"/>
                    <a:pt x="57" y="82"/>
                  </a:cubicBezTo>
                  <a:cubicBezTo>
                    <a:pt x="59" y="84"/>
                    <a:pt x="59" y="84"/>
                    <a:pt x="59" y="84"/>
                  </a:cubicBezTo>
                  <a:cubicBezTo>
                    <a:pt x="82" y="97"/>
                    <a:pt x="82" y="97"/>
                    <a:pt x="82" y="97"/>
                  </a:cubicBezTo>
                  <a:lnTo>
                    <a:pt x="82" y="104"/>
                  </a:lnTo>
                  <a:close/>
                  <a:moveTo>
                    <a:pt x="93" y="122"/>
                  </a:moveTo>
                  <a:cubicBezTo>
                    <a:pt x="95" y="122"/>
                    <a:pt x="97" y="122"/>
                    <a:pt x="97" y="123"/>
                  </a:cubicBezTo>
                  <a:cubicBezTo>
                    <a:pt x="98" y="125"/>
                    <a:pt x="98" y="127"/>
                    <a:pt x="96" y="127"/>
                  </a:cubicBezTo>
                  <a:cubicBezTo>
                    <a:pt x="90" y="131"/>
                    <a:pt x="90" y="131"/>
                    <a:pt x="90" y="131"/>
                  </a:cubicBezTo>
                  <a:cubicBezTo>
                    <a:pt x="90" y="131"/>
                    <a:pt x="90" y="131"/>
                    <a:pt x="90" y="131"/>
                  </a:cubicBezTo>
                  <a:cubicBezTo>
                    <a:pt x="89" y="131"/>
                    <a:pt x="89" y="131"/>
                    <a:pt x="89" y="131"/>
                  </a:cubicBezTo>
                  <a:cubicBezTo>
                    <a:pt x="89" y="131"/>
                    <a:pt x="89" y="131"/>
                    <a:pt x="89" y="131"/>
                  </a:cubicBezTo>
                  <a:cubicBezTo>
                    <a:pt x="89" y="131"/>
                    <a:pt x="89" y="131"/>
                    <a:pt x="88" y="131"/>
                  </a:cubicBezTo>
                  <a:cubicBezTo>
                    <a:pt x="88" y="131"/>
                    <a:pt x="88" y="131"/>
                    <a:pt x="88" y="131"/>
                  </a:cubicBezTo>
                  <a:cubicBezTo>
                    <a:pt x="88" y="131"/>
                    <a:pt x="88" y="131"/>
                    <a:pt x="87" y="131"/>
                  </a:cubicBezTo>
                  <a:cubicBezTo>
                    <a:pt x="87" y="131"/>
                    <a:pt x="87" y="131"/>
                    <a:pt x="87" y="131"/>
                  </a:cubicBezTo>
                  <a:cubicBezTo>
                    <a:pt x="87" y="131"/>
                    <a:pt x="87" y="131"/>
                    <a:pt x="87" y="131"/>
                  </a:cubicBezTo>
                  <a:cubicBezTo>
                    <a:pt x="87" y="131"/>
                    <a:pt x="86" y="131"/>
                    <a:pt x="86" y="130"/>
                  </a:cubicBezTo>
                  <a:cubicBezTo>
                    <a:pt x="86" y="130"/>
                    <a:pt x="86" y="130"/>
                    <a:pt x="86" y="130"/>
                  </a:cubicBezTo>
                  <a:cubicBezTo>
                    <a:pt x="86" y="130"/>
                    <a:pt x="86" y="130"/>
                    <a:pt x="86" y="130"/>
                  </a:cubicBezTo>
                  <a:cubicBezTo>
                    <a:pt x="86" y="130"/>
                    <a:pt x="86" y="130"/>
                    <a:pt x="86" y="130"/>
                  </a:cubicBezTo>
                  <a:cubicBezTo>
                    <a:pt x="86" y="130"/>
                    <a:pt x="86" y="130"/>
                    <a:pt x="86" y="130"/>
                  </a:cubicBezTo>
                  <a:cubicBezTo>
                    <a:pt x="86" y="130"/>
                    <a:pt x="86" y="129"/>
                    <a:pt x="86" y="129"/>
                  </a:cubicBezTo>
                  <a:cubicBezTo>
                    <a:pt x="86" y="129"/>
                    <a:pt x="86" y="129"/>
                    <a:pt x="86" y="129"/>
                  </a:cubicBezTo>
                  <a:cubicBezTo>
                    <a:pt x="86" y="129"/>
                    <a:pt x="86" y="129"/>
                    <a:pt x="86" y="129"/>
                  </a:cubicBezTo>
                  <a:cubicBezTo>
                    <a:pt x="85" y="129"/>
                    <a:pt x="85" y="129"/>
                    <a:pt x="85" y="129"/>
                  </a:cubicBezTo>
                  <a:cubicBezTo>
                    <a:pt x="85" y="129"/>
                    <a:pt x="85" y="128"/>
                    <a:pt x="85" y="128"/>
                  </a:cubicBezTo>
                  <a:cubicBezTo>
                    <a:pt x="85" y="109"/>
                    <a:pt x="85" y="109"/>
                    <a:pt x="85" y="109"/>
                  </a:cubicBezTo>
                  <a:cubicBezTo>
                    <a:pt x="85" y="109"/>
                    <a:pt x="85" y="108"/>
                    <a:pt x="85" y="108"/>
                  </a:cubicBezTo>
                  <a:cubicBezTo>
                    <a:pt x="85" y="108"/>
                    <a:pt x="85" y="108"/>
                    <a:pt x="85" y="108"/>
                  </a:cubicBezTo>
                  <a:cubicBezTo>
                    <a:pt x="86" y="108"/>
                    <a:pt x="86" y="108"/>
                    <a:pt x="86" y="108"/>
                  </a:cubicBezTo>
                  <a:cubicBezTo>
                    <a:pt x="86" y="108"/>
                    <a:pt x="86" y="108"/>
                    <a:pt x="86" y="108"/>
                  </a:cubicBezTo>
                  <a:cubicBezTo>
                    <a:pt x="86" y="108"/>
                    <a:pt x="86" y="107"/>
                    <a:pt x="86" y="107"/>
                  </a:cubicBezTo>
                  <a:cubicBezTo>
                    <a:pt x="86" y="107"/>
                    <a:pt x="86" y="107"/>
                    <a:pt x="86" y="107"/>
                  </a:cubicBezTo>
                  <a:cubicBezTo>
                    <a:pt x="86" y="107"/>
                    <a:pt x="86" y="107"/>
                    <a:pt x="86" y="107"/>
                  </a:cubicBezTo>
                  <a:cubicBezTo>
                    <a:pt x="86" y="107"/>
                    <a:pt x="86" y="107"/>
                    <a:pt x="86" y="107"/>
                  </a:cubicBezTo>
                  <a:cubicBezTo>
                    <a:pt x="86" y="107"/>
                    <a:pt x="86" y="107"/>
                    <a:pt x="86" y="106"/>
                  </a:cubicBezTo>
                  <a:cubicBezTo>
                    <a:pt x="86" y="106"/>
                    <a:pt x="87" y="106"/>
                    <a:pt x="87" y="106"/>
                  </a:cubicBezTo>
                  <a:cubicBezTo>
                    <a:pt x="87" y="106"/>
                    <a:pt x="87" y="106"/>
                    <a:pt x="87" y="106"/>
                  </a:cubicBezTo>
                  <a:cubicBezTo>
                    <a:pt x="87" y="106"/>
                    <a:pt x="87" y="106"/>
                    <a:pt x="87" y="106"/>
                  </a:cubicBezTo>
                  <a:cubicBezTo>
                    <a:pt x="93" y="102"/>
                    <a:pt x="93" y="102"/>
                    <a:pt x="93" y="102"/>
                  </a:cubicBezTo>
                  <a:cubicBezTo>
                    <a:pt x="95" y="102"/>
                    <a:pt x="97" y="102"/>
                    <a:pt x="97" y="104"/>
                  </a:cubicBezTo>
                  <a:cubicBezTo>
                    <a:pt x="98" y="105"/>
                    <a:pt x="98" y="107"/>
                    <a:pt x="96" y="107"/>
                  </a:cubicBezTo>
                  <a:cubicBezTo>
                    <a:pt x="91" y="110"/>
                    <a:pt x="91" y="110"/>
                    <a:pt x="91" y="110"/>
                  </a:cubicBezTo>
                  <a:cubicBezTo>
                    <a:pt x="91" y="124"/>
                    <a:pt x="91" y="124"/>
                    <a:pt x="91" y="124"/>
                  </a:cubicBezTo>
                  <a:lnTo>
                    <a:pt x="93" y="122"/>
                  </a:lnTo>
                  <a:close/>
                  <a:moveTo>
                    <a:pt x="7" y="111"/>
                  </a:moveTo>
                  <a:cubicBezTo>
                    <a:pt x="3" y="113"/>
                    <a:pt x="3" y="113"/>
                    <a:pt x="3" y="113"/>
                  </a:cubicBezTo>
                  <a:cubicBezTo>
                    <a:pt x="3" y="113"/>
                    <a:pt x="3" y="113"/>
                    <a:pt x="3" y="113"/>
                  </a:cubicBezTo>
                  <a:cubicBezTo>
                    <a:pt x="3" y="113"/>
                    <a:pt x="3" y="113"/>
                    <a:pt x="3" y="113"/>
                  </a:cubicBezTo>
                  <a:cubicBezTo>
                    <a:pt x="3" y="113"/>
                    <a:pt x="2" y="114"/>
                    <a:pt x="2" y="114"/>
                  </a:cubicBezTo>
                  <a:cubicBezTo>
                    <a:pt x="2" y="114"/>
                    <a:pt x="2" y="114"/>
                    <a:pt x="2" y="114"/>
                  </a:cubicBezTo>
                  <a:cubicBezTo>
                    <a:pt x="2" y="114"/>
                    <a:pt x="2" y="114"/>
                    <a:pt x="2" y="114"/>
                  </a:cubicBezTo>
                  <a:cubicBezTo>
                    <a:pt x="1" y="115"/>
                    <a:pt x="1" y="115"/>
                    <a:pt x="1" y="115"/>
                  </a:cubicBezTo>
                  <a:cubicBezTo>
                    <a:pt x="1" y="115"/>
                    <a:pt x="1" y="115"/>
                    <a:pt x="1" y="115"/>
                  </a:cubicBezTo>
                  <a:cubicBezTo>
                    <a:pt x="1" y="115"/>
                    <a:pt x="1" y="115"/>
                    <a:pt x="1" y="115"/>
                  </a:cubicBezTo>
                  <a:cubicBezTo>
                    <a:pt x="1" y="115"/>
                    <a:pt x="1" y="115"/>
                    <a:pt x="1" y="115"/>
                  </a:cubicBezTo>
                  <a:cubicBezTo>
                    <a:pt x="1" y="116"/>
                    <a:pt x="1" y="116"/>
                    <a:pt x="1" y="116"/>
                  </a:cubicBezTo>
                  <a:cubicBezTo>
                    <a:pt x="1" y="116"/>
                    <a:pt x="0" y="116"/>
                    <a:pt x="0" y="116"/>
                  </a:cubicBezTo>
                  <a:cubicBezTo>
                    <a:pt x="0" y="117"/>
                    <a:pt x="0" y="117"/>
                    <a:pt x="0" y="117"/>
                  </a:cubicBezTo>
                  <a:cubicBezTo>
                    <a:pt x="0" y="117"/>
                    <a:pt x="0" y="117"/>
                    <a:pt x="0" y="117"/>
                  </a:cubicBezTo>
                  <a:cubicBezTo>
                    <a:pt x="0" y="118"/>
                    <a:pt x="0" y="118"/>
                    <a:pt x="0" y="118"/>
                  </a:cubicBezTo>
                  <a:cubicBezTo>
                    <a:pt x="0" y="118"/>
                    <a:pt x="0" y="118"/>
                    <a:pt x="0" y="118"/>
                  </a:cubicBezTo>
                  <a:cubicBezTo>
                    <a:pt x="0" y="138"/>
                    <a:pt x="0" y="138"/>
                    <a:pt x="0" y="138"/>
                  </a:cubicBezTo>
                  <a:cubicBezTo>
                    <a:pt x="0" y="138"/>
                    <a:pt x="0" y="138"/>
                    <a:pt x="0" y="138"/>
                  </a:cubicBezTo>
                  <a:cubicBezTo>
                    <a:pt x="0" y="138"/>
                    <a:pt x="0" y="138"/>
                    <a:pt x="0" y="138"/>
                  </a:cubicBezTo>
                  <a:cubicBezTo>
                    <a:pt x="0" y="139"/>
                    <a:pt x="0" y="139"/>
                    <a:pt x="0" y="139"/>
                  </a:cubicBezTo>
                  <a:cubicBezTo>
                    <a:pt x="0" y="139"/>
                    <a:pt x="0" y="139"/>
                    <a:pt x="0" y="140"/>
                  </a:cubicBezTo>
                  <a:cubicBezTo>
                    <a:pt x="0" y="140"/>
                    <a:pt x="0" y="140"/>
                    <a:pt x="0" y="140"/>
                  </a:cubicBezTo>
                  <a:cubicBezTo>
                    <a:pt x="0" y="140"/>
                    <a:pt x="1" y="140"/>
                    <a:pt x="1" y="141"/>
                  </a:cubicBezTo>
                  <a:cubicBezTo>
                    <a:pt x="1" y="141"/>
                    <a:pt x="1" y="141"/>
                    <a:pt x="1" y="141"/>
                  </a:cubicBezTo>
                  <a:cubicBezTo>
                    <a:pt x="1" y="141"/>
                    <a:pt x="1" y="141"/>
                    <a:pt x="1" y="141"/>
                  </a:cubicBezTo>
                  <a:cubicBezTo>
                    <a:pt x="1" y="141"/>
                    <a:pt x="1" y="141"/>
                    <a:pt x="1" y="141"/>
                  </a:cubicBezTo>
                  <a:cubicBezTo>
                    <a:pt x="1" y="141"/>
                    <a:pt x="1" y="142"/>
                    <a:pt x="2" y="142"/>
                  </a:cubicBezTo>
                  <a:cubicBezTo>
                    <a:pt x="2" y="142"/>
                    <a:pt x="2" y="143"/>
                    <a:pt x="3" y="143"/>
                  </a:cubicBezTo>
                  <a:cubicBezTo>
                    <a:pt x="3" y="143"/>
                    <a:pt x="3" y="143"/>
                    <a:pt x="3" y="143"/>
                  </a:cubicBezTo>
                  <a:cubicBezTo>
                    <a:pt x="3" y="143"/>
                    <a:pt x="4" y="144"/>
                    <a:pt x="4" y="144"/>
                  </a:cubicBezTo>
                  <a:cubicBezTo>
                    <a:pt x="4" y="144"/>
                    <a:pt x="4" y="144"/>
                    <a:pt x="4" y="144"/>
                  </a:cubicBezTo>
                  <a:cubicBezTo>
                    <a:pt x="5" y="144"/>
                    <a:pt x="5" y="144"/>
                    <a:pt x="6" y="144"/>
                  </a:cubicBezTo>
                  <a:cubicBezTo>
                    <a:pt x="6" y="144"/>
                    <a:pt x="7" y="144"/>
                    <a:pt x="7" y="144"/>
                  </a:cubicBezTo>
                  <a:cubicBezTo>
                    <a:pt x="7" y="144"/>
                    <a:pt x="7" y="144"/>
                    <a:pt x="7" y="144"/>
                  </a:cubicBezTo>
                  <a:cubicBezTo>
                    <a:pt x="8" y="144"/>
                    <a:pt x="8" y="143"/>
                    <a:pt x="8" y="143"/>
                  </a:cubicBezTo>
                  <a:cubicBezTo>
                    <a:pt x="9" y="143"/>
                    <a:pt x="9" y="143"/>
                    <a:pt x="9" y="143"/>
                  </a:cubicBezTo>
                  <a:cubicBezTo>
                    <a:pt x="9" y="143"/>
                    <a:pt x="9" y="143"/>
                    <a:pt x="9" y="143"/>
                  </a:cubicBezTo>
                  <a:cubicBezTo>
                    <a:pt x="14" y="140"/>
                    <a:pt x="14" y="140"/>
                    <a:pt x="14" y="140"/>
                  </a:cubicBezTo>
                  <a:cubicBezTo>
                    <a:pt x="83" y="181"/>
                    <a:pt x="83" y="181"/>
                    <a:pt x="83" y="181"/>
                  </a:cubicBezTo>
                  <a:cubicBezTo>
                    <a:pt x="83" y="187"/>
                    <a:pt x="83" y="187"/>
                    <a:pt x="83" y="187"/>
                  </a:cubicBezTo>
                  <a:cubicBezTo>
                    <a:pt x="83" y="187"/>
                    <a:pt x="83" y="187"/>
                    <a:pt x="83" y="187"/>
                  </a:cubicBezTo>
                  <a:cubicBezTo>
                    <a:pt x="83" y="187"/>
                    <a:pt x="83" y="187"/>
                    <a:pt x="83" y="187"/>
                  </a:cubicBezTo>
                  <a:cubicBezTo>
                    <a:pt x="83" y="188"/>
                    <a:pt x="83" y="188"/>
                    <a:pt x="83" y="188"/>
                  </a:cubicBezTo>
                  <a:cubicBezTo>
                    <a:pt x="83" y="188"/>
                    <a:pt x="83" y="188"/>
                    <a:pt x="83" y="189"/>
                  </a:cubicBezTo>
                  <a:cubicBezTo>
                    <a:pt x="83" y="189"/>
                    <a:pt x="83" y="189"/>
                    <a:pt x="83" y="189"/>
                  </a:cubicBezTo>
                  <a:cubicBezTo>
                    <a:pt x="83" y="189"/>
                    <a:pt x="83" y="189"/>
                    <a:pt x="83" y="190"/>
                  </a:cubicBezTo>
                  <a:cubicBezTo>
                    <a:pt x="83" y="190"/>
                    <a:pt x="83" y="190"/>
                    <a:pt x="83" y="190"/>
                  </a:cubicBezTo>
                  <a:cubicBezTo>
                    <a:pt x="83" y="190"/>
                    <a:pt x="83" y="190"/>
                    <a:pt x="83" y="190"/>
                  </a:cubicBezTo>
                  <a:cubicBezTo>
                    <a:pt x="83" y="190"/>
                    <a:pt x="83" y="190"/>
                    <a:pt x="83" y="190"/>
                  </a:cubicBezTo>
                  <a:cubicBezTo>
                    <a:pt x="84" y="191"/>
                    <a:pt x="84" y="191"/>
                    <a:pt x="84" y="191"/>
                  </a:cubicBezTo>
                  <a:cubicBezTo>
                    <a:pt x="85" y="192"/>
                    <a:pt x="85" y="192"/>
                    <a:pt x="85" y="192"/>
                  </a:cubicBezTo>
                  <a:cubicBezTo>
                    <a:pt x="86" y="192"/>
                    <a:pt x="86" y="192"/>
                    <a:pt x="86" y="192"/>
                  </a:cubicBezTo>
                  <a:cubicBezTo>
                    <a:pt x="86" y="192"/>
                    <a:pt x="86" y="193"/>
                    <a:pt x="87" y="193"/>
                  </a:cubicBezTo>
                  <a:cubicBezTo>
                    <a:pt x="87" y="193"/>
                    <a:pt x="87" y="193"/>
                    <a:pt x="87" y="193"/>
                  </a:cubicBezTo>
                  <a:cubicBezTo>
                    <a:pt x="87" y="193"/>
                    <a:pt x="87" y="193"/>
                    <a:pt x="87" y="193"/>
                  </a:cubicBezTo>
                  <a:cubicBezTo>
                    <a:pt x="87" y="193"/>
                    <a:pt x="88" y="193"/>
                    <a:pt x="88" y="193"/>
                  </a:cubicBezTo>
                  <a:cubicBezTo>
                    <a:pt x="89" y="193"/>
                    <a:pt x="89" y="193"/>
                    <a:pt x="90" y="193"/>
                  </a:cubicBezTo>
                  <a:cubicBezTo>
                    <a:pt x="90" y="193"/>
                    <a:pt x="90" y="193"/>
                    <a:pt x="90" y="193"/>
                  </a:cubicBezTo>
                  <a:cubicBezTo>
                    <a:pt x="90" y="193"/>
                    <a:pt x="91" y="192"/>
                    <a:pt x="91" y="192"/>
                  </a:cubicBezTo>
                  <a:cubicBezTo>
                    <a:pt x="91" y="192"/>
                    <a:pt x="91" y="192"/>
                    <a:pt x="91" y="192"/>
                  </a:cubicBezTo>
                  <a:cubicBezTo>
                    <a:pt x="91" y="192"/>
                    <a:pt x="91" y="192"/>
                    <a:pt x="91" y="192"/>
                  </a:cubicBezTo>
                  <a:cubicBezTo>
                    <a:pt x="97" y="189"/>
                    <a:pt x="97" y="189"/>
                    <a:pt x="97" y="189"/>
                  </a:cubicBezTo>
                  <a:cubicBezTo>
                    <a:pt x="100" y="191"/>
                    <a:pt x="100" y="191"/>
                    <a:pt x="100" y="191"/>
                  </a:cubicBezTo>
                  <a:cubicBezTo>
                    <a:pt x="101" y="191"/>
                    <a:pt x="101" y="191"/>
                    <a:pt x="101" y="191"/>
                  </a:cubicBezTo>
                  <a:cubicBezTo>
                    <a:pt x="101" y="158"/>
                    <a:pt x="101" y="158"/>
                    <a:pt x="101" y="158"/>
                  </a:cubicBezTo>
                  <a:cubicBezTo>
                    <a:pt x="7" y="104"/>
                    <a:pt x="7" y="104"/>
                    <a:pt x="7" y="104"/>
                  </a:cubicBezTo>
                  <a:lnTo>
                    <a:pt x="7" y="111"/>
                  </a:lnTo>
                  <a:close/>
                  <a:moveTo>
                    <a:pt x="85" y="167"/>
                  </a:moveTo>
                  <a:cubicBezTo>
                    <a:pt x="85" y="167"/>
                    <a:pt x="85" y="167"/>
                    <a:pt x="85" y="167"/>
                  </a:cubicBezTo>
                  <a:cubicBezTo>
                    <a:pt x="85" y="167"/>
                    <a:pt x="85" y="167"/>
                    <a:pt x="85" y="167"/>
                  </a:cubicBezTo>
                  <a:cubicBezTo>
                    <a:pt x="86" y="167"/>
                    <a:pt x="86" y="167"/>
                    <a:pt x="86" y="167"/>
                  </a:cubicBezTo>
                  <a:cubicBezTo>
                    <a:pt x="86" y="167"/>
                    <a:pt x="86" y="166"/>
                    <a:pt x="86" y="166"/>
                  </a:cubicBezTo>
                  <a:cubicBezTo>
                    <a:pt x="86" y="166"/>
                    <a:pt x="86" y="166"/>
                    <a:pt x="86" y="166"/>
                  </a:cubicBezTo>
                  <a:cubicBezTo>
                    <a:pt x="86" y="166"/>
                    <a:pt x="86" y="166"/>
                    <a:pt x="86" y="166"/>
                  </a:cubicBezTo>
                  <a:cubicBezTo>
                    <a:pt x="86" y="166"/>
                    <a:pt x="86" y="166"/>
                    <a:pt x="86" y="166"/>
                  </a:cubicBezTo>
                  <a:cubicBezTo>
                    <a:pt x="86" y="166"/>
                    <a:pt x="86" y="165"/>
                    <a:pt x="86" y="165"/>
                  </a:cubicBezTo>
                  <a:cubicBezTo>
                    <a:pt x="86" y="165"/>
                    <a:pt x="86" y="165"/>
                    <a:pt x="86" y="165"/>
                  </a:cubicBezTo>
                  <a:cubicBezTo>
                    <a:pt x="86" y="165"/>
                    <a:pt x="87" y="165"/>
                    <a:pt x="87" y="165"/>
                  </a:cubicBezTo>
                  <a:cubicBezTo>
                    <a:pt x="87" y="165"/>
                    <a:pt x="87" y="165"/>
                    <a:pt x="87" y="165"/>
                  </a:cubicBezTo>
                  <a:cubicBezTo>
                    <a:pt x="87" y="165"/>
                    <a:pt x="87" y="165"/>
                    <a:pt x="87" y="165"/>
                  </a:cubicBezTo>
                  <a:cubicBezTo>
                    <a:pt x="93" y="161"/>
                    <a:pt x="93" y="161"/>
                    <a:pt x="93" y="161"/>
                  </a:cubicBezTo>
                  <a:cubicBezTo>
                    <a:pt x="95" y="160"/>
                    <a:pt x="97" y="161"/>
                    <a:pt x="97" y="162"/>
                  </a:cubicBezTo>
                  <a:cubicBezTo>
                    <a:pt x="98" y="164"/>
                    <a:pt x="98" y="165"/>
                    <a:pt x="96" y="166"/>
                  </a:cubicBezTo>
                  <a:cubicBezTo>
                    <a:pt x="91" y="169"/>
                    <a:pt x="91" y="169"/>
                    <a:pt x="91" y="169"/>
                  </a:cubicBezTo>
                  <a:cubicBezTo>
                    <a:pt x="91" y="182"/>
                    <a:pt x="91" y="182"/>
                    <a:pt x="91" y="182"/>
                  </a:cubicBezTo>
                  <a:cubicBezTo>
                    <a:pt x="93" y="181"/>
                    <a:pt x="93" y="181"/>
                    <a:pt x="93" y="181"/>
                  </a:cubicBezTo>
                  <a:cubicBezTo>
                    <a:pt x="95" y="180"/>
                    <a:pt x="97" y="181"/>
                    <a:pt x="97" y="182"/>
                  </a:cubicBezTo>
                  <a:cubicBezTo>
                    <a:pt x="98" y="184"/>
                    <a:pt x="98" y="185"/>
                    <a:pt x="96" y="186"/>
                  </a:cubicBezTo>
                  <a:cubicBezTo>
                    <a:pt x="90" y="190"/>
                    <a:pt x="90" y="190"/>
                    <a:pt x="90" y="190"/>
                  </a:cubicBezTo>
                  <a:cubicBezTo>
                    <a:pt x="90" y="190"/>
                    <a:pt x="90" y="190"/>
                    <a:pt x="90" y="190"/>
                  </a:cubicBezTo>
                  <a:cubicBezTo>
                    <a:pt x="89" y="190"/>
                    <a:pt x="89" y="190"/>
                    <a:pt x="89" y="190"/>
                  </a:cubicBezTo>
                  <a:cubicBezTo>
                    <a:pt x="89" y="190"/>
                    <a:pt x="89" y="190"/>
                    <a:pt x="89" y="190"/>
                  </a:cubicBezTo>
                  <a:cubicBezTo>
                    <a:pt x="89" y="190"/>
                    <a:pt x="89" y="190"/>
                    <a:pt x="88" y="190"/>
                  </a:cubicBezTo>
                  <a:cubicBezTo>
                    <a:pt x="88" y="190"/>
                    <a:pt x="88" y="190"/>
                    <a:pt x="88" y="190"/>
                  </a:cubicBezTo>
                  <a:cubicBezTo>
                    <a:pt x="88" y="190"/>
                    <a:pt x="88" y="190"/>
                    <a:pt x="87" y="190"/>
                  </a:cubicBezTo>
                  <a:cubicBezTo>
                    <a:pt x="87" y="190"/>
                    <a:pt x="87" y="190"/>
                    <a:pt x="87" y="190"/>
                  </a:cubicBezTo>
                  <a:cubicBezTo>
                    <a:pt x="87" y="190"/>
                    <a:pt x="87" y="190"/>
                    <a:pt x="87" y="190"/>
                  </a:cubicBezTo>
                  <a:cubicBezTo>
                    <a:pt x="87" y="190"/>
                    <a:pt x="86" y="189"/>
                    <a:pt x="86" y="189"/>
                  </a:cubicBezTo>
                  <a:cubicBezTo>
                    <a:pt x="86" y="189"/>
                    <a:pt x="86" y="189"/>
                    <a:pt x="86" y="189"/>
                  </a:cubicBezTo>
                  <a:cubicBezTo>
                    <a:pt x="86" y="189"/>
                    <a:pt x="86" y="189"/>
                    <a:pt x="86" y="189"/>
                  </a:cubicBezTo>
                  <a:cubicBezTo>
                    <a:pt x="86" y="189"/>
                    <a:pt x="86" y="189"/>
                    <a:pt x="86" y="189"/>
                  </a:cubicBezTo>
                  <a:cubicBezTo>
                    <a:pt x="86" y="189"/>
                    <a:pt x="86" y="188"/>
                    <a:pt x="86" y="188"/>
                  </a:cubicBezTo>
                  <a:cubicBezTo>
                    <a:pt x="86" y="188"/>
                    <a:pt x="86" y="188"/>
                    <a:pt x="86" y="188"/>
                  </a:cubicBezTo>
                  <a:cubicBezTo>
                    <a:pt x="86" y="188"/>
                    <a:pt x="86" y="188"/>
                    <a:pt x="86" y="188"/>
                  </a:cubicBezTo>
                  <a:cubicBezTo>
                    <a:pt x="86" y="188"/>
                    <a:pt x="86" y="188"/>
                    <a:pt x="86" y="188"/>
                  </a:cubicBezTo>
                  <a:cubicBezTo>
                    <a:pt x="85" y="188"/>
                    <a:pt x="85" y="187"/>
                    <a:pt x="85" y="187"/>
                  </a:cubicBezTo>
                  <a:cubicBezTo>
                    <a:pt x="85" y="187"/>
                    <a:pt x="85" y="187"/>
                    <a:pt x="85" y="187"/>
                  </a:cubicBezTo>
                  <a:lnTo>
                    <a:pt x="85" y="167"/>
                  </a:lnTo>
                  <a:close/>
                  <a:moveTo>
                    <a:pt x="57" y="141"/>
                  </a:moveTo>
                  <a:cubicBezTo>
                    <a:pt x="82" y="156"/>
                    <a:pt x="82" y="156"/>
                    <a:pt x="82" y="156"/>
                  </a:cubicBezTo>
                  <a:cubicBezTo>
                    <a:pt x="82" y="163"/>
                    <a:pt x="82" y="163"/>
                    <a:pt x="82" y="163"/>
                  </a:cubicBezTo>
                  <a:cubicBezTo>
                    <a:pt x="57" y="148"/>
                    <a:pt x="57" y="148"/>
                    <a:pt x="57" y="148"/>
                  </a:cubicBezTo>
                  <a:lnTo>
                    <a:pt x="57" y="141"/>
                  </a:lnTo>
                  <a:close/>
                  <a:moveTo>
                    <a:pt x="57" y="152"/>
                  </a:moveTo>
                  <a:cubicBezTo>
                    <a:pt x="82" y="167"/>
                    <a:pt x="82" y="167"/>
                    <a:pt x="82" y="167"/>
                  </a:cubicBezTo>
                  <a:cubicBezTo>
                    <a:pt x="82" y="174"/>
                    <a:pt x="82" y="174"/>
                    <a:pt x="82" y="174"/>
                  </a:cubicBezTo>
                  <a:cubicBezTo>
                    <a:pt x="57" y="159"/>
                    <a:pt x="57" y="159"/>
                    <a:pt x="57" y="159"/>
                  </a:cubicBezTo>
                  <a:lnTo>
                    <a:pt x="57" y="152"/>
                  </a:lnTo>
                  <a:close/>
                  <a:moveTo>
                    <a:pt x="15" y="113"/>
                  </a:moveTo>
                  <a:cubicBezTo>
                    <a:pt x="16" y="115"/>
                    <a:pt x="15" y="116"/>
                    <a:pt x="14" y="117"/>
                  </a:cubicBezTo>
                  <a:cubicBezTo>
                    <a:pt x="9" y="120"/>
                    <a:pt x="9" y="120"/>
                    <a:pt x="9" y="120"/>
                  </a:cubicBezTo>
                  <a:cubicBezTo>
                    <a:pt x="9" y="133"/>
                    <a:pt x="9" y="133"/>
                    <a:pt x="9" y="133"/>
                  </a:cubicBezTo>
                  <a:cubicBezTo>
                    <a:pt x="11" y="132"/>
                    <a:pt x="11" y="132"/>
                    <a:pt x="11" y="132"/>
                  </a:cubicBezTo>
                  <a:cubicBezTo>
                    <a:pt x="12" y="131"/>
                    <a:pt x="14" y="132"/>
                    <a:pt x="15" y="133"/>
                  </a:cubicBezTo>
                  <a:cubicBezTo>
                    <a:pt x="16" y="135"/>
                    <a:pt x="15" y="136"/>
                    <a:pt x="14" y="137"/>
                  </a:cubicBezTo>
                  <a:cubicBezTo>
                    <a:pt x="7" y="141"/>
                    <a:pt x="7" y="141"/>
                    <a:pt x="7" y="141"/>
                  </a:cubicBezTo>
                  <a:cubicBezTo>
                    <a:pt x="7" y="141"/>
                    <a:pt x="7" y="141"/>
                    <a:pt x="7" y="141"/>
                  </a:cubicBezTo>
                  <a:cubicBezTo>
                    <a:pt x="7" y="141"/>
                    <a:pt x="7" y="141"/>
                    <a:pt x="7" y="141"/>
                  </a:cubicBezTo>
                  <a:cubicBezTo>
                    <a:pt x="7" y="141"/>
                    <a:pt x="6" y="141"/>
                    <a:pt x="6" y="141"/>
                  </a:cubicBezTo>
                  <a:cubicBezTo>
                    <a:pt x="6" y="141"/>
                    <a:pt x="6" y="141"/>
                    <a:pt x="6" y="141"/>
                  </a:cubicBezTo>
                  <a:cubicBezTo>
                    <a:pt x="6" y="141"/>
                    <a:pt x="5" y="141"/>
                    <a:pt x="5" y="141"/>
                  </a:cubicBezTo>
                  <a:cubicBezTo>
                    <a:pt x="5" y="141"/>
                    <a:pt x="5" y="141"/>
                    <a:pt x="5" y="141"/>
                  </a:cubicBezTo>
                  <a:cubicBezTo>
                    <a:pt x="5" y="141"/>
                    <a:pt x="5" y="141"/>
                    <a:pt x="4" y="141"/>
                  </a:cubicBezTo>
                  <a:cubicBezTo>
                    <a:pt x="4" y="141"/>
                    <a:pt x="4" y="141"/>
                    <a:pt x="4" y="141"/>
                  </a:cubicBezTo>
                  <a:cubicBezTo>
                    <a:pt x="4" y="140"/>
                    <a:pt x="4" y="140"/>
                    <a:pt x="4" y="140"/>
                  </a:cubicBezTo>
                  <a:cubicBezTo>
                    <a:pt x="4" y="140"/>
                    <a:pt x="4" y="140"/>
                    <a:pt x="4" y="140"/>
                  </a:cubicBezTo>
                  <a:cubicBezTo>
                    <a:pt x="4" y="140"/>
                    <a:pt x="3" y="140"/>
                    <a:pt x="3" y="140"/>
                  </a:cubicBezTo>
                  <a:cubicBezTo>
                    <a:pt x="3" y="140"/>
                    <a:pt x="3" y="140"/>
                    <a:pt x="3" y="140"/>
                  </a:cubicBezTo>
                  <a:cubicBezTo>
                    <a:pt x="3" y="139"/>
                    <a:pt x="3" y="139"/>
                    <a:pt x="3" y="139"/>
                  </a:cubicBezTo>
                  <a:cubicBezTo>
                    <a:pt x="3" y="139"/>
                    <a:pt x="3" y="139"/>
                    <a:pt x="3" y="139"/>
                  </a:cubicBezTo>
                  <a:cubicBezTo>
                    <a:pt x="3" y="139"/>
                    <a:pt x="3" y="139"/>
                    <a:pt x="3" y="139"/>
                  </a:cubicBezTo>
                  <a:cubicBezTo>
                    <a:pt x="3" y="139"/>
                    <a:pt x="3" y="139"/>
                    <a:pt x="3" y="139"/>
                  </a:cubicBezTo>
                  <a:cubicBezTo>
                    <a:pt x="3" y="138"/>
                    <a:pt x="3" y="138"/>
                    <a:pt x="3" y="138"/>
                  </a:cubicBezTo>
                  <a:cubicBezTo>
                    <a:pt x="3" y="138"/>
                    <a:pt x="3" y="138"/>
                    <a:pt x="3" y="138"/>
                  </a:cubicBezTo>
                  <a:cubicBezTo>
                    <a:pt x="3" y="118"/>
                    <a:pt x="3" y="118"/>
                    <a:pt x="3" y="118"/>
                  </a:cubicBezTo>
                  <a:cubicBezTo>
                    <a:pt x="3" y="118"/>
                    <a:pt x="3" y="118"/>
                    <a:pt x="3" y="118"/>
                  </a:cubicBezTo>
                  <a:cubicBezTo>
                    <a:pt x="3" y="118"/>
                    <a:pt x="3" y="118"/>
                    <a:pt x="3" y="118"/>
                  </a:cubicBezTo>
                  <a:cubicBezTo>
                    <a:pt x="3" y="118"/>
                    <a:pt x="3" y="118"/>
                    <a:pt x="3" y="118"/>
                  </a:cubicBezTo>
                  <a:cubicBezTo>
                    <a:pt x="3" y="118"/>
                    <a:pt x="3" y="117"/>
                    <a:pt x="3" y="117"/>
                  </a:cubicBezTo>
                  <a:cubicBezTo>
                    <a:pt x="3" y="117"/>
                    <a:pt x="3" y="117"/>
                    <a:pt x="3" y="117"/>
                  </a:cubicBezTo>
                  <a:cubicBezTo>
                    <a:pt x="3" y="117"/>
                    <a:pt x="3" y="117"/>
                    <a:pt x="3" y="117"/>
                  </a:cubicBezTo>
                  <a:cubicBezTo>
                    <a:pt x="3" y="117"/>
                    <a:pt x="3" y="117"/>
                    <a:pt x="3" y="117"/>
                  </a:cubicBezTo>
                  <a:cubicBezTo>
                    <a:pt x="4" y="117"/>
                    <a:pt x="4" y="116"/>
                    <a:pt x="4" y="116"/>
                  </a:cubicBezTo>
                  <a:cubicBezTo>
                    <a:pt x="4" y="116"/>
                    <a:pt x="4" y="116"/>
                    <a:pt x="4" y="116"/>
                  </a:cubicBezTo>
                  <a:cubicBezTo>
                    <a:pt x="4" y="116"/>
                    <a:pt x="4" y="116"/>
                    <a:pt x="4" y="116"/>
                  </a:cubicBezTo>
                  <a:cubicBezTo>
                    <a:pt x="4" y="116"/>
                    <a:pt x="4" y="116"/>
                    <a:pt x="4" y="116"/>
                  </a:cubicBezTo>
                  <a:cubicBezTo>
                    <a:pt x="4" y="116"/>
                    <a:pt x="4" y="116"/>
                    <a:pt x="4" y="116"/>
                  </a:cubicBezTo>
                  <a:cubicBezTo>
                    <a:pt x="11" y="112"/>
                    <a:pt x="11" y="112"/>
                    <a:pt x="11" y="112"/>
                  </a:cubicBezTo>
                  <a:cubicBezTo>
                    <a:pt x="12" y="111"/>
                    <a:pt x="14" y="112"/>
                    <a:pt x="15" y="113"/>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615"/>
            <p:cNvSpPr>
              <a:spLocks noEditPoints="1"/>
            </p:cNvSpPr>
            <p:nvPr/>
          </p:nvSpPr>
          <p:spPr bwMode="auto">
            <a:xfrm>
              <a:off x="4529138" y="3994150"/>
              <a:ext cx="196850" cy="204788"/>
            </a:xfrm>
            <a:custGeom>
              <a:avLst/>
              <a:gdLst>
                <a:gd name="T0" fmla="*/ 86 w 203"/>
                <a:gd name="T1" fmla="*/ 207 h 212"/>
                <a:gd name="T2" fmla="*/ 93 w 203"/>
                <a:gd name="T3" fmla="*/ 207 h 212"/>
                <a:gd name="T4" fmla="*/ 99 w 203"/>
                <a:gd name="T5" fmla="*/ 212 h 212"/>
                <a:gd name="T6" fmla="*/ 106 w 203"/>
                <a:gd name="T7" fmla="*/ 206 h 212"/>
                <a:gd name="T8" fmla="*/ 119 w 203"/>
                <a:gd name="T9" fmla="*/ 205 h 212"/>
                <a:gd name="T10" fmla="*/ 136 w 203"/>
                <a:gd name="T11" fmla="*/ 190 h 212"/>
                <a:gd name="T12" fmla="*/ 73 w 203"/>
                <a:gd name="T13" fmla="*/ 190 h 212"/>
                <a:gd name="T14" fmla="*/ 83 w 203"/>
                <a:gd name="T15" fmla="*/ 196 h 212"/>
                <a:gd name="T16" fmla="*/ 147 w 203"/>
                <a:gd name="T17" fmla="*/ 187 h 212"/>
                <a:gd name="T18" fmla="*/ 65 w 203"/>
                <a:gd name="T19" fmla="*/ 183 h 212"/>
                <a:gd name="T20" fmla="*/ 179 w 203"/>
                <a:gd name="T21" fmla="*/ 164 h 212"/>
                <a:gd name="T22" fmla="*/ 31 w 203"/>
                <a:gd name="T23" fmla="*/ 163 h 212"/>
                <a:gd name="T24" fmla="*/ 11 w 203"/>
                <a:gd name="T25" fmla="*/ 162 h 212"/>
                <a:gd name="T26" fmla="*/ 13 w 203"/>
                <a:gd name="T27" fmla="*/ 159 h 212"/>
                <a:gd name="T28" fmla="*/ 24 w 203"/>
                <a:gd name="T29" fmla="*/ 159 h 212"/>
                <a:gd name="T30" fmla="*/ 12 w 203"/>
                <a:gd name="T31" fmla="*/ 163 h 212"/>
                <a:gd name="T32" fmla="*/ 187 w 203"/>
                <a:gd name="T33" fmla="*/ 160 h 212"/>
                <a:gd name="T34" fmla="*/ 0 w 203"/>
                <a:gd name="T35" fmla="*/ 149 h 212"/>
                <a:gd name="T36" fmla="*/ 4 w 203"/>
                <a:gd name="T37" fmla="*/ 139 h 212"/>
                <a:gd name="T38" fmla="*/ 5 w 203"/>
                <a:gd name="T39" fmla="*/ 150 h 212"/>
                <a:gd name="T40" fmla="*/ 199 w 203"/>
                <a:gd name="T41" fmla="*/ 129 h 212"/>
                <a:gd name="T42" fmla="*/ 0 w 203"/>
                <a:gd name="T43" fmla="*/ 127 h 212"/>
                <a:gd name="T44" fmla="*/ 1 w 203"/>
                <a:gd name="T45" fmla="*/ 124 h 212"/>
                <a:gd name="T46" fmla="*/ 4 w 203"/>
                <a:gd name="T47" fmla="*/ 118 h 212"/>
                <a:gd name="T48" fmla="*/ 5 w 203"/>
                <a:gd name="T49" fmla="*/ 116 h 212"/>
                <a:gd name="T50" fmla="*/ 5 w 203"/>
                <a:gd name="T51" fmla="*/ 116 h 212"/>
                <a:gd name="T52" fmla="*/ 8 w 203"/>
                <a:gd name="T53" fmla="*/ 119 h 212"/>
                <a:gd name="T54" fmla="*/ 7 w 203"/>
                <a:gd name="T55" fmla="*/ 120 h 212"/>
                <a:gd name="T56" fmla="*/ 5 w 203"/>
                <a:gd name="T57" fmla="*/ 125 h 212"/>
                <a:gd name="T58" fmla="*/ 4 w 203"/>
                <a:gd name="T59" fmla="*/ 127 h 212"/>
                <a:gd name="T60" fmla="*/ 194 w 203"/>
                <a:gd name="T61" fmla="*/ 106 h 212"/>
                <a:gd name="T62" fmla="*/ 10 w 203"/>
                <a:gd name="T63" fmla="*/ 108 h 212"/>
                <a:gd name="T64" fmla="*/ 13 w 203"/>
                <a:gd name="T65" fmla="*/ 100 h 212"/>
                <a:gd name="T66" fmla="*/ 17 w 203"/>
                <a:gd name="T67" fmla="*/ 108 h 212"/>
                <a:gd name="T68" fmla="*/ 184 w 203"/>
                <a:gd name="T69" fmla="*/ 99 h 212"/>
                <a:gd name="T70" fmla="*/ 186 w 203"/>
                <a:gd name="T71" fmla="*/ 103 h 212"/>
                <a:gd name="T72" fmla="*/ 1 w 203"/>
                <a:gd name="T73" fmla="*/ 93 h 212"/>
                <a:gd name="T74" fmla="*/ 4 w 203"/>
                <a:gd name="T75" fmla="*/ 83 h 212"/>
                <a:gd name="T76" fmla="*/ 5 w 203"/>
                <a:gd name="T77" fmla="*/ 93 h 212"/>
                <a:gd name="T78" fmla="*/ 2 w 203"/>
                <a:gd name="T79" fmla="*/ 96 h 212"/>
                <a:gd name="T80" fmla="*/ 199 w 203"/>
                <a:gd name="T81" fmla="*/ 86 h 212"/>
                <a:gd name="T82" fmla="*/ 1 w 203"/>
                <a:gd name="T83" fmla="*/ 65 h 212"/>
                <a:gd name="T84" fmla="*/ 3 w 203"/>
                <a:gd name="T85" fmla="*/ 59 h 212"/>
                <a:gd name="T86" fmla="*/ 6 w 203"/>
                <a:gd name="T87" fmla="*/ 62 h 212"/>
                <a:gd name="T88" fmla="*/ 5 w 203"/>
                <a:gd name="T89" fmla="*/ 66 h 212"/>
                <a:gd name="T90" fmla="*/ 199 w 203"/>
                <a:gd name="T91" fmla="*/ 62 h 212"/>
                <a:gd name="T92" fmla="*/ 203 w 203"/>
                <a:gd name="T93" fmla="*/ 56 h 212"/>
                <a:gd name="T94" fmla="*/ 9 w 203"/>
                <a:gd name="T95" fmla="*/ 49 h 212"/>
                <a:gd name="T96" fmla="*/ 21 w 203"/>
                <a:gd name="T97" fmla="*/ 49 h 212"/>
                <a:gd name="T98" fmla="*/ 10 w 203"/>
                <a:gd name="T99" fmla="*/ 52 h 212"/>
                <a:gd name="T100" fmla="*/ 34 w 203"/>
                <a:gd name="T101" fmla="*/ 48 h 212"/>
                <a:gd name="T102" fmla="*/ 190 w 203"/>
                <a:gd name="T103" fmla="*/ 43 h 212"/>
                <a:gd name="T104" fmla="*/ 66 w 203"/>
                <a:gd name="T105" fmla="*/ 27 h 212"/>
                <a:gd name="T106" fmla="*/ 156 w 203"/>
                <a:gd name="T107" fmla="*/ 26 h 212"/>
                <a:gd name="T108" fmla="*/ 72 w 203"/>
                <a:gd name="T109" fmla="*/ 23 h 212"/>
                <a:gd name="T110" fmla="*/ 74 w 203"/>
                <a:gd name="T111" fmla="*/ 24 h 212"/>
                <a:gd name="T112" fmla="*/ 149 w 203"/>
                <a:gd name="T113" fmla="*/ 21 h 212"/>
                <a:gd name="T114" fmla="*/ 106 w 203"/>
                <a:gd name="T115" fmla="*/ 6 h 212"/>
                <a:gd name="T116" fmla="*/ 118 w 203"/>
                <a:gd name="T117"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212">
                  <a:moveTo>
                    <a:pt x="95" y="212"/>
                  </a:moveTo>
                  <a:cubicBezTo>
                    <a:pt x="95" y="212"/>
                    <a:pt x="94" y="212"/>
                    <a:pt x="94" y="211"/>
                  </a:cubicBezTo>
                  <a:cubicBezTo>
                    <a:pt x="94" y="211"/>
                    <a:pt x="94" y="211"/>
                    <a:pt x="94" y="211"/>
                  </a:cubicBezTo>
                  <a:cubicBezTo>
                    <a:pt x="93" y="211"/>
                    <a:pt x="92" y="211"/>
                    <a:pt x="91" y="210"/>
                  </a:cubicBezTo>
                  <a:cubicBezTo>
                    <a:pt x="91" y="210"/>
                    <a:pt x="91" y="210"/>
                    <a:pt x="91" y="210"/>
                  </a:cubicBezTo>
                  <a:cubicBezTo>
                    <a:pt x="91" y="210"/>
                    <a:pt x="91" y="210"/>
                    <a:pt x="90" y="210"/>
                  </a:cubicBezTo>
                  <a:cubicBezTo>
                    <a:pt x="90" y="210"/>
                    <a:pt x="90" y="210"/>
                    <a:pt x="90" y="210"/>
                  </a:cubicBezTo>
                  <a:cubicBezTo>
                    <a:pt x="89" y="209"/>
                    <a:pt x="88" y="208"/>
                    <a:pt x="87" y="208"/>
                  </a:cubicBezTo>
                  <a:cubicBezTo>
                    <a:pt x="87" y="208"/>
                    <a:pt x="87" y="208"/>
                    <a:pt x="87" y="208"/>
                  </a:cubicBezTo>
                  <a:cubicBezTo>
                    <a:pt x="87" y="207"/>
                    <a:pt x="87" y="207"/>
                    <a:pt x="86" y="207"/>
                  </a:cubicBezTo>
                  <a:cubicBezTo>
                    <a:pt x="86" y="207"/>
                    <a:pt x="86" y="207"/>
                    <a:pt x="86" y="207"/>
                  </a:cubicBezTo>
                  <a:cubicBezTo>
                    <a:pt x="86" y="206"/>
                    <a:pt x="86" y="204"/>
                    <a:pt x="87" y="204"/>
                  </a:cubicBezTo>
                  <a:cubicBezTo>
                    <a:pt x="87" y="204"/>
                    <a:pt x="87" y="204"/>
                    <a:pt x="87" y="204"/>
                  </a:cubicBezTo>
                  <a:cubicBezTo>
                    <a:pt x="88" y="203"/>
                    <a:pt x="89" y="203"/>
                    <a:pt x="90" y="204"/>
                  </a:cubicBezTo>
                  <a:cubicBezTo>
                    <a:pt x="90" y="204"/>
                    <a:pt x="90" y="204"/>
                    <a:pt x="90" y="204"/>
                  </a:cubicBezTo>
                  <a:cubicBezTo>
                    <a:pt x="90" y="204"/>
                    <a:pt x="90" y="205"/>
                    <a:pt x="90" y="205"/>
                  </a:cubicBezTo>
                  <a:cubicBezTo>
                    <a:pt x="90" y="205"/>
                    <a:pt x="90" y="205"/>
                    <a:pt x="90" y="205"/>
                  </a:cubicBezTo>
                  <a:cubicBezTo>
                    <a:pt x="91" y="205"/>
                    <a:pt x="92" y="206"/>
                    <a:pt x="92" y="206"/>
                  </a:cubicBezTo>
                  <a:cubicBezTo>
                    <a:pt x="92" y="206"/>
                    <a:pt x="92" y="206"/>
                    <a:pt x="92" y="206"/>
                  </a:cubicBezTo>
                  <a:cubicBezTo>
                    <a:pt x="92" y="206"/>
                    <a:pt x="93" y="207"/>
                    <a:pt x="93" y="207"/>
                  </a:cubicBezTo>
                  <a:cubicBezTo>
                    <a:pt x="93" y="207"/>
                    <a:pt x="93" y="207"/>
                    <a:pt x="93" y="207"/>
                  </a:cubicBezTo>
                  <a:cubicBezTo>
                    <a:pt x="94" y="207"/>
                    <a:pt x="94" y="207"/>
                    <a:pt x="95" y="208"/>
                  </a:cubicBezTo>
                  <a:cubicBezTo>
                    <a:pt x="95" y="208"/>
                    <a:pt x="95" y="208"/>
                    <a:pt x="95" y="208"/>
                  </a:cubicBezTo>
                  <a:cubicBezTo>
                    <a:pt x="95" y="208"/>
                    <a:pt x="96" y="208"/>
                    <a:pt x="96" y="208"/>
                  </a:cubicBezTo>
                  <a:cubicBezTo>
                    <a:pt x="96" y="208"/>
                    <a:pt x="96" y="208"/>
                    <a:pt x="96" y="208"/>
                  </a:cubicBezTo>
                  <a:cubicBezTo>
                    <a:pt x="97" y="208"/>
                    <a:pt x="98" y="208"/>
                    <a:pt x="99" y="208"/>
                  </a:cubicBezTo>
                  <a:cubicBezTo>
                    <a:pt x="99" y="208"/>
                    <a:pt x="99" y="208"/>
                    <a:pt x="99" y="208"/>
                  </a:cubicBezTo>
                  <a:cubicBezTo>
                    <a:pt x="100" y="208"/>
                    <a:pt x="101" y="209"/>
                    <a:pt x="101" y="210"/>
                  </a:cubicBezTo>
                  <a:cubicBezTo>
                    <a:pt x="101" y="210"/>
                    <a:pt x="101" y="210"/>
                    <a:pt x="101" y="210"/>
                  </a:cubicBezTo>
                  <a:cubicBezTo>
                    <a:pt x="101" y="211"/>
                    <a:pt x="100" y="212"/>
                    <a:pt x="99" y="212"/>
                  </a:cubicBezTo>
                  <a:cubicBezTo>
                    <a:pt x="99" y="212"/>
                    <a:pt x="99" y="212"/>
                    <a:pt x="99" y="212"/>
                  </a:cubicBezTo>
                  <a:cubicBezTo>
                    <a:pt x="97" y="212"/>
                    <a:pt x="96" y="212"/>
                    <a:pt x="95" y="212"/>
                  </a:cubicBezTo>
                  <a:close/>
                  <a:moveTo>
                    <a:pt x="110" y="210"/>
                  </a:moveTo>
                  <a:cubicBezTo>
                    <a:pt x="109" y="210"/>
                    <a:pt x="108" y="210"/>
                    <a:pt x="107" y="210"/>
                  </a:cubicBezTo>
                  <a:cubicBezTo>
                    <a:pt x="107" y="210"/>
                    <a:pt x="107" y="210"/>
                    <a:pt x="107" y="210"/>
                  </a:cubicBezTo>
                  <a:cubicBezTo>
                    <a:pt x="106" y="210"/>
                    <a:pt x="105" y="209"/>
                    <a:pt x="105" y="209"/>
                  </a:cubicBezTo>
                  <a:cubicBezTo>
                    <a:pt x="105" y="209"/>
                    <a:pt x="105" y="209"/>
                    <a:pt x="105" y="209"/>
                  </a:cubicBezTo>
                  <a:cubicBezTo>
                    <a:pt x="104" y="208"/>
                    <a:pt x="105" y="207"/>
                    <a:pt x="106" y="206"/>
                  </a:cubicBezTo>
                  <a:cubicBezTo>
                    <a:pt x="106" y="206"/>
                    <a:pt x="106" y="206"/>
                    <a:pt x="106" y="206"/>
                  </a:cubicBezTo>
                  <a:cubicBezTo>
                    <a:pt x="106" y="206"/>
                    <a:pt x="106" y="206"/>
                    <a:pt x="106" y="206"/>
                  </a:cubicBezTo>
                  <a:cubicBezTo>
                    <a:pt x="106" y="206"/>
                    <a:pt x="107" y="206"/>
                    <a:pt x="108" y="206"/>
                  </a:cubicBezTo>
                  <a:cubicBezTo>
                    <a:pt x="108" y="206"/>
                    <a:pt x="108" y="206"/>
                    <a:pt x="108" y="206"/>
                  </a:cubicBezTo>
                  <a:cubicBezTo>
                    <a:pt x="108" y="206"/>
                    <a:pt x="109" y="206"/>
                    <a:pt x="110" y="206"/>
                  </a:cubicBezTo>
                  <a:cubicBezTo>
                    <a:pt x="110" y="206"/>
                    <a:pt x="110" y="206"/>
                    <a:pt x="110" y="206"/>
                  </a:cubicBezTo>
                  <a:cubicBezTo>
                    <a:pt x="111" y="206"/>
                    <a:pt x="111" y="206"/>
                    <a:pt x="111" y="206"/>
                  </a:cubicBezTo>
                  <a:cubicBezTo>
                    <a:pt x="113" y="206"/>
                    <a:pt x="114" y="206"/>
                    <a:pt x="115" y="205"/>
                  </a:cubicBezTo>
                  <a:cubicBezTo>
                    <a:pt x="115" y="205"/>
                    <a:pt x="115" y="205"/>
                    <a:pt x="115" y="205"/>
                  </a:cubicBezTo>
                  <a:cubicBezTo>
                    <a:pt x="117" y="204"/>
                    <a:pt x="117" y="204"/>
                    <a:pt x="117" y="204"/>
                  </a:cubicBezTo>
                  <a:cubicBezTo>
                    <a:pt x="117" y="204"/>
                    <a:pt x="119" y="204"/>
                    <a:pt x="119" y="205"/>
                  </a:cubicBezTo>
                  <a:cubicBezTo>
                    <a:pt x="119" y="205"/>
                    <a:pt x="119" y="205"/>
                    <a:pt x="119" y="205"/>
                  </a:cubicBezTo>
                  <a:cubicBezTo>
                    <a:pt x="120" y="206"/>
                    <a:pt x="120" y="207"/>
                    <a:pt x="119" y="207"/>
                  </a:cubicBezTo>
                  <a:cubicBezTo>
                    <a:pt x="119" y="207"/>
                    <a:pt x="119" y="207"/>
                    <a:pt x="119" y="207"/>
                  </a:cubicBezTo>
                  <a:cubicBezTo>
                    <a:pt x="117" y="209"/>
                    <a:pt x="117" y="209"/>
                    <a:pt x="117" y="209"/>
                  </a:cubicBezTo>
                  <a:cubicBezTo>
                    <a:pt x="115" y="210"/>
                    <a:pt x="113" y="210"/>
                    <a:pt x="111" y="210"/>
                  </a:cubicBezTo>
                  <a:cubicBezTo>
                    <a:pt x="111" y="210"/>
                    <a:pt x="111" y="210"/>
                    <a:pt x="111" y="210"/>
                  </a:cubicBezTo>
                  <a:cubicBezTo>
                    <a:pt x="110" y="210"/>
                    <a:pt x="110" y="210"/>
                    <a:pt x="110" y="210"/>
                  </a:cubicBezTo>
                  <a:close/>
                  <a:moveTo>
                    <a:pt x="126" y="200"/>
                  </a:moveTo>
                  <a:cubicBezTo>
                    <a:pt x="125" y="199"/>
                    <a:pt x="126" y="198"/>
                    <a:pt x="126" y="197"/>
                  </a:cubicBezTo>
                  <a:cubicBezTo>
                    <a:pt x="126" y="197"/>
                    <a:pt x="126" y="197"/>
                    <a:pt x="126" y="197"/>
                  </a:cubicBezTo>
                  <a:cubicBezTo>
                    <a:pt x="136" y="190"/>
                    <a:pt x="136" y="190"/>
                    <a:pt x="136" y="190"/>
                  </a:cubicBezTo>
                  <a:cubicBezTo>
                    <a:pt x="137" y="190"/>
                    <a:pt x="138" y="190"/>
                    <a:pt x="139" y="191"/>
                  </a:cubicBezTo>
                  <a:cubicBezTo>
                    <a:pt x="139" y="191"/>
                    <a:pt x="139" y="191"/>
                    <a:pt x="139" y="191"/>
                  </a:cubicBezTo>
                  <a:cubicBezTo>
                    <a:pt x="140" y="192"/>
                    <a:pt x="139" y="193"/>
                    <a:pt x="139" y="194"/>
                  </a:cubicBezTo>
                  <a:cubicBezTo>
                    <a:pt x="139" y="194"/>
                    <a:pt x="139" y="194"/>
                    <a:pt x="139" y="194"/>
                  </a:cubicBezTo>
                  <a:cubicBezTo>
                    <a:pt x="129" y="201"/>
                    <a:pt x="129" y="201"/>
                    <a:pt x="129" y="201"/>
                  </a:cubicBezTo>
                  <a:cubicBezTo>
                    <a:pt x="128" y="201"/>
                    <a:pt x="128" y="201"/>
                    <a:pt x="128" y="201"/>
                  </a:cubicBezTo>
                  <a:cubicBezTo>
                    <a:pt x="128" y="201"/>
                    <a:pt x="128" y="201"/>
                    <a:pt x="128" y="201"/>
                  </a:cubicBezTo>
                  <a:cubicBezTo>
                    <a:pt x="127" y="201"/>
                    <a:pt x="126" y="201"/>
                    <a:pt x="126" y="200"/>
                  </a:cubicBezTo>
                  <a:close/>
                  <a:moveTo>
                    <a:pt x="83" y="196"/>
                  </a:moveTo>
                  <a:cubicBezTo>
                    <a:pt x="73" y="190"/>
                    <a:pt x="73" y="190"/>
                    <a:pt x="73" y="190"/>
                  </a:cubicBezTo>
                  <a:cubicBezTo>
                    <a:pt x="72" y="189"/>
                    <a:pt x="72" y="188"/>
                    <a:pt x="72" y="187"/>
                  </a:cubicBezTo>
                  <a:cubicBezTo>
                    <a:pt x="72" y="187"/>
                    <a:pt x="72" y="187"/>
                    <a:pt x="72" y="187"/>
                  </a:cubicBezTo>
                  <a:cubicBezTo>
                    <a:pt x="73" y="186"/>
                    <a:pt x="74" y="186"/>
                    <a:pt x="75" y="187"/>
                  </a:cubicBezTo>
                  <a:cubicBezTo>
                    <a:pt x="75" y="187"/>
                    <a:pt x="75" y="187"/>
                    <a:pt x="75" y="187"/>
                  </a:cubicBezTo>
                  <a:cubicBezTo>
                    <a:pt x="85" y="193"/>
                    <a:pt x="85" y="193"/>
                    <a:pt x="85" y="193"/>
                  </a:cubicBezTo>
                  <a:cubicBezTo>
                    <a:pt x="86" y="193"/>
                    <a:pt x="86" y="194"/>
                    <a:pt x="86" y="195"/>
                  </a:cubicBezTo>
                  <a:cubicBezTo>
                    <a:pt x="86" y="195"/>
                    <a:pt x="86" y="195"/>
                    <a:pt x="86" y="195"/>
                  </a:cubicBezTo>
                  <a:cubicBezTo>
                    <a:pt x="86" y="196"/>
                    <a:pt x="85" y="196"/>
                    <a:pt x="84" y="196"/>
                  </a:cubicBezTo>
                  <a:cubicBezTo>
                    <a:pt x="84" y="196"/>
                    <a:pt x="84" y="196"/>
                    <a:pt x="84" y="196"/>
                  </a:cubicBezTo>
                  <a:cubicBezTo>
                    <a:pt x="84" y="196"/>
                    <a:pt x="83" y="196"/>
                    <a:pt x="83" y="196"/>
                  </a:cubicBezTo>
                  <a:close/>
                  <a:moveTo>
                    <a:pt x="146" y="186"/>
                  </a:moveTo>
                  <a:cubicBezTo>
                    <a:pt x="145" y="185"/>
                    <a:pt x="145" y="184"/>
                    <a:pt x="146" y="184"/>
                  </a:cubicBezTo>
                  <a:cubicBezTo>
                    <a:pt x="146" y="184"/>
                    <a:pt x="146" y="184"/>
                    <a:pt x="146" y="184"/>
                  </a:cubicBezTo>
                  <a:cubicBezTo>
                    <a:pt x="156" y="177"/>
                    <a:pt x="156" y="177"/>
                    <a:pt x="156" y="177"/>
                  </a:cubicBezTo>
                  <a:cubicBezTo>
                    <a:pt x="157" y="176"/>
                    <a:pt x="158" y="176"/>
                    <a:pt x="159" y="177"/>
                  </a:cubicBezTo>
                  <a:cubicBezTo>
                    <a:pt x="159" y="177"/>
                    <a:pt x="159" y="177"/>
                    <a:pt x="159" y="177"/>
                  </a:cubicBezTo>
                  <a:cubicBezTo>
                    <a:pt x="159" y="178"/>
                    <a:pt x="159" y="179"/>
                    <a:pt x="158" y="180"/>
                  </a:cubicBezTo>
                  <a:cubicBezTo>
                    <a:pt x="158" y="180"/>
                    <a:pt x="158" y="180"/>
                    <a:pt x="158" y="180"/>
                  </a:cubicBezTo>
                  <a:cubicBezTo>
                    <a:pt x="148" y="187"/>
                    <a:pt x="148" y="187"/>
                    <a:pt x="148" y="187"/>
                  </a:cubicBezTo>
                  <a:cubicBezTo>
                    <a:pt x="148" y="187"/>
                    <a:pt x="148" y="187"/>
                    <a:pt x="147" y="187"/>
                  </a:cubicBezTo>
                  <a:cubicBezTo>
                    <a:pt x="147" y="187"/>
                    <a:pt x="147" y="187"/>
                    <a:pt x="147" y="187"/>
                  </a:cubicBezTo>
                  <a:cubicBezTo>
                    <a:pt x="147" y="187"/>
                    <a:pt x="146" y="187"/>
                    <a:pt x="146" y="186"/>
                  </a:cubicBezTo>
                  <a:close/>
                  <a:moveTo>
                    <a:pt x="62" y="184"/>
                  </a:moveTo>
                  <a:cubicBezTo>
                    <a:pt x="52" y="178"/>
                    <a:pt x="52" y="178"/>
                    <a:pt x="52" y="178"/>
                  </a:cubicBezTo>
                  <a:cubicBezTo>
                    <a:pt x="51" y="177"/>
                    <a:pt x="51" y="176"/>
                    <a:pt x="51" y="175"/>
                  </a:cubicBezTo>
                  <a:cubicBezTo>
                    <a:pt x="51" y="175"/>
                    <a:pt x="51" y="175"/>
                    <a:pt x="51" y="175"/>
                  </a:cubicBezTo>
                  <a:cubicBezTo>
                    <a:pt x="52" y="174"/>
                    <a:pt x="53" y="174"/>
                    <a:pt x="54" y="174"/>
                  </a:cubicBezTo>
                  <a:cubicBezTo>
                    <a:pt x="54" y="174"/>
                    <a:pt x="54" y="174"/>
                    <a:pt x="54" y="174"/>
                  </a:cubicBezTo>
                  <a:cubicBezTo>
                    <a:pt x="65" y="180"/>
                    <a:pt x="65" y="180"/>
                    <a:pt x="65" y="180"/>
                  </a:cubicBezTo>
                  <a:cubicBezTo>
                    <a:pt x="65" y="181"/>
                    <a:pt x="66" y="182"/>
                    <a:pt x="65" y="183"/>
                  </a:cubicBezTo>
                  <a:cubicBezTo>
                    <a:pt x="65" y="183"/>
                    <a:pt x="65" y="183"/>
                    <a:pt x="65" y="183"/>
                  </a:cubicBezTo>
                  <a:cubicBezTo>
                    <a:pt x="65" y="184"/>
                    <a:pt x="64" y="184"/>
                    <a:pt x="63" y="184"/>
                  </a:cubicBezTo>
                  <a:cubicBezTo>
                    <a:pt x="63" y="184"/>
                    <a:pt x="63" y="184"/>
                    <a:pt x="63" y="184"/>
                  </a:cubicBezTo>
                  <a:cubicBezTo>
                    <a:pt x="63" y="184"/>
                    <a:pt x="63" y="184"/>
                    <a:pt x="62" y="184"/>
                  </a:cubicBezTo>
                  <a:close/>
                  <a:moveTo>
                    <a:pt x="165" y="173"/>
                  </a:moveTo>
                  <a:cubicBezTo>
                    <a:pt x="165" y="172"/>
                    <a:pt x="165" y="171"/>
                    <a:pt x="166" y="170"/>
                  </a:cubicBezTo>
                  <a:cubicBezTo>
                    <a:pt x="166" y="170"/>
                    <a:pt x="166" y="170"/>
                    <a:pt x="166" y="170"/>
                  </a:cubicBezTo>
                  <a:cubicBezTo>
                    <a:pt x="176" y="163"/>
                    <a:pt x="176" y="163"/>
                    <a:pt x="176" y="163"/>
                  </a:cubicBezTo>
                  <a:cubicBezTo>
                    <a:pt x="177" y="162"/>
                    <a:pt x="178" y="163"/>
                    <a:pt x="179" y="164"/>
                  </a:cubicBezTo>
                  <a:cubicBezTo>
                    <a:pt x="179" y="164"/>
                    <a:pt x="179" y="164"/>
                    <a:pt x="179" y="164"/>
                  </a:cubicBezTo>
                  <a:cubicBezTo>
                    <a:pt x="179" y="164"/>
                    <a:pt x="179" y="166"/>
                    <a:pt x="178" y="166"/>
                  </a:cubicBezTo>
                  <a:cubicBezTo>
                    <a:pt x="178" y="166"/>
                    <a:pt x="178" y="166"/>
                    <a:pt x="178" y="166"/>
                  </a:cubicBezTo>
                  <a:cubicBezTo>
                    <a:pt x="168" y="173"/>
                    <a:pt x="168" y="173"/>
                    <a:pt x="168" y="173"/>
                  </a:cubicBezTo>
                  <a:cubicBezTo>
                    <a:pt x="168" y="173"/>
                    <a:pt x="167" y="174"/>
                    <a:pt x="167" y="174"/>
                  </a:cubicBezTo>
                  <a:cubicBezTo>
                    <a:pt x="167" y="174"/>
                    <a:pt x="167" y="174"/>
                    <a:pt x="167" y="174"/>
                  </a:cubicBezTo>
                  <a:cubicBezTo>
                    <a:pt x="166" y="174"/>
                    <a:pt x="166" y="173"/>
                    <a:pt x="165" y="173"/>
                  </a:cubicBezTo>
                  <a:close/>
                  <a:moveTo>
                    <a:pt x="42" y="172"/>
                  </a:moveTo>
                  <a:cubicBezTo>
                    <a:pt x="31" y="166"/>
                    <a:pt x="31" y="166"/>
                    <a:pt x="31" y="166"/>
                  </a:cubicBezTo>
                  <a:cubicBezTo>
                    <a:pt x="30" y="165"/>
                    <a:pt x="30" y="164"/>
                    <a:pt x="31" y="163"/>
                  </a:cubicBezTo>
                  <a:cubicBezTo>
                    <a:pt x="31" y="163"/>
                    <a:pt x="31" y="163"/>
                    <a:pt x="31" y="163"/>
                  </a:cubicBezTo>
                  <a:cubicBezTo>
                    <a:pt x="31" y="162"/>
                    <a:pt x="33" y="162"/>
                    <a:pt x="33" y="162"/>
                  </a:cubicBezTo>
                  <a:cubicBezTo>
                    <a:pt x="33" y="162"/>
                    <a:pt x="33" y="162"/>
                    <a:pt x="33" y="162"/>
                  </a:cubicBezTo>
                  <a:cubicBezTo>
                    <a:pt x="44" y="168"/>
                    <a:pt x="44" y="168"/>
                    <a:pt x="44" y="168"/>
                  </a:cubicBezTo>
                  <a:cubicBezTo>
                    <a:pt x="45" y="169"/>
                    <a:pt x="45" y="170"/>
                    <a:pt x="45" y="171"/>
                  </a:cubicBezTo>
                  <a:cubicBezTo>
                    <a:pt x="45" y="171"/>
                    <a:pt x="45" y="171"/>
                    <a:pt x="45" y="171"/>
                  </a:cubicBezTo>
                  <a:cubicBezTo>
                    <a:pt x="44" y="172"/>
                    <a:pt x="43" y="172"/>
                    <a:pt x="43" y="172"/>
                  </a:cubicBezTo>
                  <a:cubicBezTo>
                    <a:pt x="43" y="172"/>
                    <a:pt x="43" y="172"/>
                    <a:pt x="43" y="172"/>
                  </a:cubicBezTo>
                  <a:cubicBezTo>
                    <a:pt x="42" y="172"/>
                    <a:pt x="42" y="172"/>
                    <a:pt x="42" y="172"/>
                  </a:cubicBezTo>
                  <a:close/>
                  <a:moveTo>
                    <a:pt x="12" y="163"/>
                  </a:moveTo>
                  <a:cubicBezTo>
                    <a:pt x="12" y="163"/>
                    <a:pt x="11" y="162"/>
                    <a:pt x="11" y="162"/>
                  </a:cubicBezTo>
                  <a:cubicBezTo>
                    <a:pt x="11" y="162"/>
                    <a:pt x="11" y="162"/>
                    <a:pt x="11" y="162"/>
                  </a:cubicBezTo>
                  <a:cubicBezTo>
                    <a:pt x="10" y="162"/>
                    <a:pt x="10" y="162"/>
                    <a:pt x="10" y="162"/>
                  </a:cubicBezTo>
                  <a:cubicBezTo>
                    <a:pt x="10" y="162"/>
                    <a:pt x="10" y="162"/>
                    <a:pt x="10" y="162"/>
                  </a:cubicBezTo>
                  <a:cubicBezTo>
                    <a:pt x="9" y="161"/>
                    <a:pt x="8" y="160"/>
                    <a:pt x="9" y="159"/>
                  </a:cubicBezTo>
                  <a:cubicBezTo>
                    <a:pt x="9" y="159"/>
                    <a:pt x="9" y="159"/>
                    <a:pt x="9" y="159"/>
                  </a:cubicBezTo>
                  <a:cubicBezTo>
                    <a:pt x="9" y="158"/>
                    <a:pt x="10" y="158"/>
                    <a:pt x="11" y="158"/>
                  </a:cubicBezTo>
                  <a:cubicBezTo>
                    <a:pt x="11" y="158"/>
                    <a:pt x="11" y="158"/>
                    <a:pt x="11" y="158"/>
                  </a:cubicBezTo>
                  <a:cubicBezTo>
                    <a:pt x="12" y="158"/>
                    <a:pt x="12" y="158"/>
                    <a:pt x="12" y="158"/>
                  </a:cubicBezTo>
                  <a:cubicBezTo>
                    <a:pt x="12" y="158"/>
                    <a:pt x="12" y="158"/>
                    <a:pt x="12" y="158"/>
                  </a:cubicBezTo>
                  <a:cubicBezTo>
                    <a:pt x="12" y="159"/>
                    <a:pt x="13" y="159"/>
                    <a:pt x="13" y="159"/>
                  </a:cubicBezTo>
                  <a:cubicBezTo>
                    <a:pt x="13" y="159"/>
                    <a:pt x="13" y="159"/>
                    <a:pt x="13" y="159"/>
                  </a:cubicBezTo>
                  <a:cubicBezTo>
                    <a:pt x="14" y="159"/>
                    <a:pt x="15" y="159"/>
                    <a:pt x="16" y="159"/>
                  </a:cubicBezTo>
                  <a:cubicBezTo>
                    <a:pt x="16" y="159"/>
                    <a:pt x="16" y="159"/>
                    <a:pt x="16" y="159"/>
                  </a:cubicBezTo>
                  <a:cubicBezTo>
                    <a:pt x="17" y="159"/>
                    <a:pt x="18" y="159"/>
                    <a:pt x="19" y="159"/>
                  </a:cubicBezTo>
                  <a:cubicBezTo>
                    <a:pt x="19" y="159"/>
                    <a:pt x="19" y="159"/>
                    <a:pt x="19" y="159"/>
                  </a:cubicBezTo>
                  <a:cubicBezTo>
                    <a:pt x="19" y="159"/>
                    <a:pt x="19" y="159"/>
                    <a:pt x="19" y="159"/>
                  </a:cubicBezTo>
                  <a:cubicBezTo>
                    <a:pt x="19" y="159"/>
                    <a:pt x="19" y="159"/>
                    <a:pt x="19" y="159"/>
                  </a:cubicBezTo>
                  <a:cubicBezTo>
                    <a:pt x="20" y="158"/>
                    <a:pt x="21" y="158"/>
                    <a:pt x="21" y="158"/>
                  </a:cubicBezTo>
                  <a:cubicBezTo>
                    <a:pt x="21" y="158"/>
                    <a:pt x="21" y="158"/>
                    <a:pt x="21" y="158"/>
                  </a:cubicBezTo>
                  <a:cubicBezTo>
                    <a:pt x="22" y="157"/>
                    <a:pt x="23" y="158"/>
                    <a:pt x="24" y="159"/>
                  </a:cubicBezTo>
                  <a:cubicBezTo>
                    <a:pt x="24" y="159"/>
                    <a:pt x="24" y="159"/>
                    <a:pt x="24" y="159"/>
                  </a:cubicBezTo>
                  <a:cubicBezTo>
                    <a:pt x="24" y="160"/>
                    <a:pt x="24" y="161"/>
                    <a:pt x="23" y="161"/>
                  </a:cubicBezTo>
                  <a:cubicBezTo>
                    <a:pt x="23" y="161"/>
                    <a:pt x="23" y="161"/>
                    <a:pt x="23" y="161"/>
                  </a:cubicBezTo>
                  <a:cubicBezTo>
                    <a:pt x="22" y="162"/>
                    <a:pt x="21" y="162"/>
                    <a:pt x="20" y="162"/>
                  </a:cubicBezTo>
                  <a:cubicBezTo>
                    <a:pt x="20" y="162"/>
                    <a:pt x="20" y="162"/>
                    <a:pt x="20" y="162"/>
                  </a:cubicBezTo>
                  <a:cubicBezTo>
                    <a:pt x="20" y="163"/>
                    <a:pt x="20" y="163"/>
                    <a:pt x="20" y="163"/>
                  </a:cubicBezTo>
                  <a:cubicBezTo>
                    <a:pt x="20" y="163"/>
                    <a:pt x="20" y="163"/>
                    <a:pt x="20" y="163"/>
                  </a:cubicBezTo>
                  <a:cubicBezTo>
                    <a:pt x="18" y="163"/>
                    <a:pt x="17" y="163"/>
                    <a:pt x="16" y="163"/>
                  </a:cubicBezTo>
                  <a:cubicBezTo>
                    <a:pt x="16" y="163"/>
                    <a:pt x="16" y="163"/>
                    <a:pt x="16" y="163"/>
                  </a:cubicBezTo>
                  <a:cubicBezTo>
                    <a:pt x="15" y="163"/>
                    <a:pt x="13" y="163"/>
                    <a:pt x="12" y="163"/>
                  </a:cubicBezTo>
                  <a:close/>
                  <a:moveTo>
                    <a:pt x="185" y="159"/>
                  </a:moveTo>
                  <a:cubicBezTo>
                    <a:pt x="184" y="158"/>
                    <a:pt x="185" y="157"/>
                    <a:pt x="186" y="156"/>
                  </a:cubicBezTo>
                  <a:cubicBezTo>
                    <a:pt x="186" y="156"/>
                    <a:pt x="186" y="156"/>
                    <a:pt x="186" y="156"/>
                  </a:cubicBezTo>
                  <a:cubicBezTo>
                    <a:pt x="195" y="149"/>
                    <a:pt x="195" y="149"/>
                    <a:pt x="195" y="149"/>
                  </a:cubicBezTo>
                  <a:cubicBezTo>
                    <a:pt x="196" y="149"/>
                    <a:pt x="198" y="149"/>
                    <a:pt x="198" y="150"/>
                  </a:cubicBezTo>
                  <a:cubicBezTo>
                    <a:pt x="198" y="150"/>
                    <a:pt x="198" y="150"/>
                    <a:pt x="198" y="150"/>
                  </a:cubicBezTo>
                  <a:cubicBezTo>
                    <a:pt x="199" y="151"/>
                    <a:pt x="199" y="152"/>
                    <a:pt x="198" y="153"/>
                  </a:cubicBezTo>
                  <a:cubicBezTo>
                    <a:pt x="198" y="153"/>
                    <a:pt x="198" y="153"/>
                    <a:pt x="198" y="153"/>
                  </a:cubicBezTo>
                  <a:cubicBezTo>
                    <a:pt x="188" y="160"/>
                    <a:pt x="188" y="160"/>
                    <a:pt x="188" y="160"/>
                  </a:cubicBezTo>
                  <a:cubicBezTo>
                    <a:pt x="188" y="160"/>
                    <a:pt x="187" y="160"/>
                    <a:pt x="187" y="160"/>
                  </a:cubicBezTo>
                  <a:cubicBezTo>
                    <a:pt x="187" y="160"/>
                    <a:pt x="187" y="160"/>
                    <a:pt x="187" y="160"/>
                  </a:cubicBezTo>
                  <a:cubicBezTo>
                    <a:pt x="186" y="160"/>
                    <a:pt x="185" y="160"/>
                    <a:pt x="185" y="159"/>
                  </a:cubicBezTo>
                  <a:close/>
                  <a:moveTo>
                    <a:pt x="1" y="152"/>
                  </a:moveTo>
                  <a:cubicBezTo>
                    <a:pt x="1" y="152"/>
                    <a:pt x="1" y="152"/>
                    <a:pt x="1" y="151"/>
                  </a:cubicBezTo>
                  <a:cubicBezTo>
                    <a:pt x="1" y="151"/>
                    <a:pt x="1" y="151"/>
                    <a:pt x="1" y="151"/>
                  </a:cubicBezTo>
                  <a:cubicBezTo>
                    <a:pt x="1" y="151"/>
                    <a:pt x="0" y="150"/>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8"/>
                    <a:pt x="0" y="148"/>
                  </a:cubicBezTo>
                  <a:cubicBezTo>
                    <a:pt x="0" y="148"/>
                    <a:pt x="0" y="148"/>
                    <a:pt x="0" y="148"/>
                  </a:cubicBezTo>
                  <a:cubicBezTo>
                    <a:pt x="0" y="148"/>
                    <a:pt x="0" y="148"/>
                    <a:pt x="0" y="147"/>
                  </a:cubicBezTo>
                  <a:cubicBezTo>
                    <a:pt x="0" y="147"/>
                    <a:pt x="0" y="147"/>
                    <a:pt x="0" y="147"/>
                  </a:cubicBezTo>
                  <a:cubicBezTo>
                    <a:pt x="0" y="139"/>
                    <a:pt x="0" y="139"/>
                    <a:pt x="0" y="139"/>
                  </a:cubicBezTo>
                  <a:cubicBezTo>
                    <a:pt x="0" y="138"/>
                    <a:pt x="1" y="137"/>
                    <a:pt x="2" y="137"/>
                  </a:cubicBezTo>
                  <a:cubicBezTo>
                    <a:pt x="2" y="137"/>
                    <a:pt x="2" y="137"/>
                    <a:pt x="2" y="137"/>
                  </a:cubicBezTo>
                  <a:cubicBezTo>
                    <a:pt x="3" y="137"/>
                    <a:pt x="4" y="138"/>
                    <a:pt x="4" y="139"/>
                  </a:cubicBezTo>
                  <a:cubicBezTo>
                    <a:pt x="4" y="139"/>
                    <a:pt x="4" y="139"/>
                    <a:pt x="4" y="139"/>
                  </a:cubicBezTo>
                  <a:cubicBezTo>
                    <a:pt x="4" y="147"/>
                    <a:pt x="4" y="147"/>
                    <a:pt x="4" y="147"/>
                  </a:cubicBezTo>
                  <a:cubicBezTo>
                    <a:pt x="4" y="147"/>
                    <a:pt x="4" y="148"/>
                    <a:pt x="4" y="148"/>
                  </a:cubicBezTo>
                  <a:cubicBezTo>
                    <a:pt x="4" y="148"/>
                    <a:pt x="4" y="148"/>
                    <a:pt x="4" y="148"/>
                  </a:cubicBezTo>
                  <a:cubicBezTo>
                    <a:pt x="4" y="148"/>
                    <a:pt x="4" y="148"/>
                    <a:pt x="4" y="148"/>
                  </a:cubicBezTo>
                  <a:cubicBezTo>
                    <a:pt x="4" y="148"/>
                    <a:pt x="4" y="148"/>
                    <a:pt x="4" y="148"/>
                  </a:cubicBezTo>
                  <a:cubicBezTo>
                    <a:pt x="4" y="149"/>
                    <a:pt x="4" y="149"/>
                    <a:pt x="4" y="149"/>
                  </a:cubicBezTo>
                  <a:cubicBezTo>
                    <a:pt x="4" y="149"/>
                    <a:pt x="4" y="149"/>
                    <a:pt x="4" y="149"/>
                  </a:cubicBezTo>
                  <a:cubicBezTo>
                    <a:pt x="4" y="149"/>
                    <a:pt x="4" y="149"/>
                    <a:pt x="4" y="149"/>
                  </a:cubicBezTo>
                  <a:cubicBezTo>
                    <a:pt x="4" y="149"/>
                    <a:pt x="4" y="149"/>
                    <a:pt x="4" y="149"/>
                  </a:cubicBezTo>
                  <a:cubicBezTo>
                    <a:pt x="4" y="149"/>
                    <a:pt x="4" y="150"/>
                    <a:pt x="5" y="150"/>
                  </a:cubicBezTo>
                  <a:cubicBezTo>
                    <a:pt x="5" y="150"/>
                    <a:pt x="5" y="150"/>
                    <a:pt x="5" y="150"/>
                  </a:cubicBezTo>
                  <a:cubicBezTo>
                    <a:pt x="5" y="150"/>
                    <a:pt x="5" y="151"/>
                    <a:pt x="5" y="151"/>
                  </a:cubicBezTo>
                  <a:cubicBezTo>
                    <a:pt x="5" y="151"/>
                    <a:pt x="5" y="151"/>
                    <a:pt x="5" y="151"/>
                  </a:cubicBezTo>
                  <a:cubicBezTo>
                    <a:pt x="5" y="152"/>
                    <a:pt x="4" y="153"/>
                    <a:pt x="3" y="153"/>
                  </a:cubicBezTo>
                  <a:cubicBezTo>
                    <a:pt x="3" y="153"/>
                    <a:pt x="3" y="153"/>
                    <a:pt x="3" y="153"/>
                  </a:cubicBezTo>
                  <a:cubicBezTo>
                    <a:pt x="3" y="153"/>
                    <a:pt x="3" y="153"/>
                    <a:pt x="3" y="153"/>
                  </a:cubicBezTo>
                  <a:cubicBezTo>
                    <a:pt x="3" y="153"/>
                    <a:pt x="3" y="153"/>
                    <a:pt x="3" y="153"/>
                  </a:cubicBezTo>
                  <a:cubicBezTo>
                    <a:pt x="2" y="153"/>
                    <a:pt x="1" y="153"/>
                    <a:pt x="1" y="152"/>
                  </a:cubicBezTo>
                  <a:close/>
                  <a:moveTo>
                    <a:pt x="199" y="141"/>
                  </a:moveTo>
                  <a:cubicBezTo>
                    <a:pt x="199" y="129"/>
                    <a:pt x="199" y="129"/>
                    <a:pt x="199" y="129"/>
                  </a:cubicBezTo>
                  <a:cubicBezTo>
                    <a:pt x="199" y="128"/>
                    <a:pt x="200" y="127"/>
                    <a:pt x="201" y="127"/>
                  </a:cubicBezTo>
                  <a:cubicBezTo>
                    <a:pt x="201" y="127"/>
                    <a:pt x="201" y="127"/>
                    <a:pt x="201" y="127"/>
                  </a:cubicBezTo>
                  <a:cubicBezTo>
                    <a:pt x="203" y="127"/>
                    <a:pt x="203" y="128"/>
                    <a:pt x="203" y="129"/>
                  </a:cubicBezTo>
                  <a:cubicBezTo>
                    <a:pt x="203" y="129"/>
                    <a:pt x="203" y="129"/>
                    <a:pt x="203" y="129"/>
                  </a:cubicBezTo>
                  <a:cubicBezTo>
                    <a:pt x="203" y="141"/>
                    <a:pt x="203" y="141"/>
                    <a:pt x="203" y="141"/>
                  </a:cubicBezTo>
                  <a:cubicBezTo>
                    <a:pt x="203" y="142"/>
                    <a:pt x="203" y="143"/>
                    <a:pt x="201" y="143"/>
                  </a:cubicBezTo>
                  <a:cubicBezTo>
                    <a:pt x="201" y="143"/>
                    <a:pt x="201" y="143"/>
                    <a:pt x="201" y="143"/>
                  </a:cubicBezTo>
                  <a:cubicBezTo>
                    <a:pt x="200" y="143"/>
                    <a:pt x="199" y="142"/>
                    <a:pt x="199" y="141"/>
                  </a:cubicBezTo>
                  <a:close/>
                  <a:moveTo>
                    <a:pt x="2" y="129"/>
                  </a:moveTo>
                  <a:cubicBezTo>
                    <a:pt x="1" y="129"/>
                    <a:pt x="0" y="129"/>
                    <a:pt x="0" y="127"/>
                  </a:cubicBezTo>
                  <a:cubicBezTo>
                    <a:pt x="0" y="127"/>
                    <a:pt x="0" y="127"/>
                    <a:pt x="0" y="127"/>
                  </a:cubicBezTo>
                  <a:cubicBezTo>
                    <a:pt x="0" y="127"/>
                    <a:pt x="0" y="126"/>
                    <a:pt x="0" y="125"/>
                  </a:cubicBezTo>
                  <a:cubicBezTo>
                    <a:pt x="0" y="125"/>
                    <a:pt x="0" y="125"/>
                    <a:pt x="0" y="125"/>
                  </a:cubicBezTo>
                  <a:cubicBezTo>
                    <a:pt x="0" y="125"/>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3"/>
                    <a:pt x="1" y="123"/>
                    <a:pt x="1" y="123"/>
                  </a:cubicBezTo>
                  <a:cubicBezTo>
                    <a:pt x="1" y="123"/>
                    <a:pt x="1" y="123"/>
                    <a:pt x="1" y="123"/>
                  </a:cubicBezTo>
                  <a:cubicBezTo>
                    <a:pt x="1" y="122"/>
                    <a:pt x="2" y="121"/>
                    <a:pt x="2" y="120"/>
                  </a:cubicBezTo>
                  <a:cubicBezTo>
                    <a:pt x="2" y="120"/>
                    <a:pt x="2" y="120"/>
                    <a:pt x="2" y="120"/>
                  </a:cubicBezTo>
                  <a:cubicBezTo>
                    <a:pt x="2" y="120"/>
                    <a:pt x="2" y="120"/>
                    <a:pt x="2" y="120"/>
                  </a:cubicBezTo>
                  <a:cubicBezTo>
                    <a:pt x="2" y="120"/>
                    <a:pt x="2" y="120"/>
                    <a:pt x="2" y="120"/>
                  </a:cubicBezTo>
                  <a:cubicBezTo>
                    <a:pt x="2" y="119"/>
                    <a:pt x="3" y="119"/>
                    <a:pt x="3" y="119"/>
                  </a:cubicBezTo>
                  <a:cubicBezTo>
                    <a:pt x="3" y="119"/>
                    <a:pt x="3" y="119"/>
                    <a:pt x="3" y="119"/>
                  </a:cubicBezTo>
                  <a:cubicBezTo>
                    <a:pt x="3" y="119"/>
                    <a:pt x="3" y="118"/>
                    <a:pt x="4" y="118"/>
                  </a:cubicBezTo>
                  <a:cubicBezTo>
                    <a:pt x="4" y="118"/>
                    <a:pt x="4" y="118"/>
                    <a:pt x="4" y="118"/>
                  </a:cubicBezTo>
                  <a:cubicBezTo>
                    <a:pt x="4" y="117"/>
                    <a:pt x="4" y="117"/>
                    <a:pt x="4" y="117"/>
                  </a:cubicBezTo>
                  <a:cubicBezTo>
                    <a:pt x="4" y="117"/>
                    <a:pt x="4" y="117"/>
                    <a:pt x="4" y="117"/>
                  </a:cubicBezTo>
                  <a:cubicBezTo>
                    <a:pt x="5" y="117"/>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6" y="115"/>
                    <a:pt x="8" y="115"/>
                    <a:pt x="8" y="116"/>
                  </a:cubicBezTo>
                  <a:cubicBezTo>
                    <a:pt x="8" y="116"/>
                    <a:pt x="8" y="116"/>
                    <a:pt x="8" y="116"/>
                  </a:cubicBezTo>
                  <a:cubicBezTo>
                    <a:pt x="9" y="117"/>
                    <a:pt x="9" y="118"/>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7" y="119"/>
                    <a:pt x="7" y="120"/>
                  </a:cubicBezTo>
                  <a:cubicBezTo>
                    <a:pt x="7" y="120"/>
                    <a:pt x="7" y="120"/>
                    <a:pt x="7" y="120"/>
                  </a:cubicBezTo>
                  <a:cubicBezTo>
                    <a:pt x="7" y="120"/>
                    <a:pt x="7" y="120"/>
                    <a:pt x="7" y="120"/>
                  </a:cubicBezTo>
                  <a:cubicBezTo>
                    <a:pt x="7" y="120"/>
                    <a:pt x="7" y="120"/>
                    <a:pt x="7" y="120"/>
                  </a:cubicBezTo>
                  <a:cubicBezTo>
                    <a:pt x="7" y="120"/>
                    <a:pt x="6" y="121"/>
                    <a:pt x="6" y="121"/>
                  </a:cubicBezTo>
                  <a:cubicBezTo>
                    <a:pt x="6" y="121"/>
                    <a:pt x="6" y="121"/>
                    <a:pt x="6" y="121"/>
                  </a:cubicBezTo>
                  <a:cubicBezTo>
                    <a:pt x="6" y="121"/>
                    <a:pt x="6" y="122"/>
                    <a:pt x="6" y="122"/>
                  </a:cubicBezTo>
                  <a:cubicBezTo>
                    <a:pt x="6" y="122"/>
                    <a:pt x="6" y="122"/>
                    <a:pt x="6" y="122"/>
                  </a:cubicBezTo>
                  <a:cubicBezTo>
                    <a:pt x="6" y="122"/>
                    <a:pt x="6" y="122"/>
                    <a:pt x="6" y="122"/>
                  </a:cubicBezTo>
                  <a:cubicBezTo>
                    <a:pt x="6" y="122"/>
                    <a:pt x="6" y="122"/>
                    <a:pt x="6" y="122"/>
                  </a:cubicBezTo>
                  <a:cubicBezTo>
                    <a:pt x="5" y="123"/>
                    <a:pt x="5" y="123"/>
                    <a:pt x="5" y="124"/>
                  </a:cubicBezTo>
                  <a:cubicBezTo>
                    <a:pt x="5" y="124"/>
                    <a:pt x="5" y="124"/>
                    <a:pt x="5" y="124"/>
                  </a:cubicBezTo>
                  <a:cubicBezTo>
                    <a:pt x="5" y="124"/>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4" y="125"/>
                    <a:pt x="4" y="126"/>
                    <a:pt x="4" y="126"/>
                  </a:cubicBezTo>
                  <a:cubicBezTo>
                    <a:pt x="4" y="126"/>
                    <a:pt x="4" y="126"/>
                    <a:pt x="4" y="126"/>
                  </a:cubicBezTo>
                  <a:cubicBezTo>
                    <a:pt x="4" y="126"/>
                    <a:pt x="4" y="127"/>
                    <a:pt x="4" y="127"/>
                  </a:cubicBezTo>
                  <a:cubicBezTo>
                    <a:pt x="4" y="127"/>
                    <a:pt x="4" y="127"/>
                    <a:pt x="4" y="127"/>
                  </a:cubicBezTo>
                  <a:cubicBezTo>
                    <a:pt x="4" y="129"/>
                    <a:pt x="3" y="129"/>
                    <a:pt x="2" y="129"/>
                  </a:cubicBezTo>
                  <a:cubicBezTo>
                    <a:pt x="2" y="129"/>
                    <a:pt x="2" y="129"/>
                    <a:pt x="2" y="129"/>
                  </a:cubicBezTo>
                  <a:cubicBezTo>
                    <a:pt x="2" y="129"/>
                    <a:pt x="2" y="129"/>
                    <a:pt x="2" y="129"/>
                  </a:cubicBezTo>
                  <a:close/>
                  <a:moveTo>
                    <a:pt x="199" y="117"/>
                  </a:moveTo>
                  <a:cubicBezTo>
                    <a:pt x="199" y="115"/>
                    <a:pt x="199" y="115"/>
                    <a:pt x="199" y="115"/>
                  </a:cubicBezTo>
                  <a:cubicBezTo>
                    <a:pt x="199" y="113"/>
                    <a:pt x="198" y="111"/>
                    <a:pt x="196" y="110"/>
                  </a:cubicBezTo>
                  <a:cubicBezTo>
                    <a:pt x="196" y="110"/>
                    <a:pt x="196" y="110"/>
                    <a:pt x="196" y="110"/>
                  </a:cubicBezTo>
                  <a:cubicBezTo>
                    <a:pt x="195" y="109"/>
                    <a:pt x="195" y="109"/>
                    <a:pt x="195" y="109"/>
                  </a:cubicBezTo>
                  <a:cubicBezTo>
                    <a:pt x="194" y="108"/>
                    <a:pt x="194" y="107"/>
                    <a:pt x="194" y="106"/>
                  </a:cubicBezTo>
                  <a:cubicBezTo>
                    <a:pt x="194" y="106"/>
                    <a:pt x="194" y="106"/>
                    <a:pt x="194" y="106"/>
                  </a:cubicBezTo>
                  <a:cubicBezTo>
                    <a:pt x="195" y="105"/>
                    <a:pt x="196" y="105"/>
                    <a:pt x="197" y="105"/>
                  </a:cubicBezTo>
                  <a:cubicBezTo>
                    <a:pt x="197" y="105"/>
                    <a:pt x="197" y="105"/>
                    <a:pt x="197" y="105"/>
                  </a:cubicBezTo>
                  <a:cubicBezTo>
                    <a:pt x="198" y="106"/>
                    <a:pt x="198" y="106"/>
                    <a:pt x="198" y="106"/>
                  </a:cubicBezTo>
                  <a:cubicBezTo>
                    <a:pt x="202" y="108"/>
                    <a:pt x="203" y="111"/>
                    <a:pt x="203" y="115"/>
                  </a:cubicBezTo>
                  <a:cubicBezTo>
                    <a:pt x="203" y="115"/>
                    <a:pt x="203" y="115"/>
                    <a:pt x="203" y="115"/>
                  </a:cubicBezTo>
                  <a:cubicBezTo>
                    <a:pt x="203" y="117"/>
                    <a:pt x="203" y="117"/>
                    <a:pt x="203" y="117"/>
                  </a:cubicBezTo>
                  <a:cubicBezTo>
                    <a:pt x="203" y="118"/>
                    <a:pt x="203" y="119"/>
                    <a:pt x="201" y="119"/>
                  </a:cubicBezTo>
                  <a:cubicBezTo>
                    <a:pt x="201" y="119"/>
                    <a:pt x="201" y="119"/>
                    <a:pt x="201" y="119"/>
                  </a:cubicBezTo>
                  <a:cubicBezTo>
                    <a:pt x="200" y="119"/>
                    <a:pt x="199" y="118"/>
                    <a:pt x="199" y="117"/>
                  </a:cubicBezTo>
                  <a:close/>
                  <a:moveTo>
                    <a:pt x="10" y="108"/>
                  </a:moveTo>
                  <a:cubicBezTo>
                    <a:pt x="10" y="108"/>
                    <a:pt x="10" y="106"/>
                    <a:pt x="11" y="106"/>
                  </a:cubicBezTo>
                  <a:cubicBezTo>
                    <a:pt x="11" y="106"/>
                    <a:pt x="11" y="106"/>
                    <a:pt x="11" y="106"/>
                  </a:cubicBezTo>
                  <a:cubicBezTo>
                    <a:pt x="11" y="105"/>
                    <a:pt x="12" y="105"/>
                    <a:pt x="13" y="104"/>
                  </a:cubicBezTo>
                  <a:cubicBezTo>
                    <a:pt x="13" y="104"/>
                    <a:pt x="13" y="104"/>
                    <a:pt x="13" y="104"/>
                  </a:cubicBezTo>
                  <a:cubicBezTo>
                    <a:pt x="13" y="104"/>
                    <a:pt x="13" y="104"/>
                    <a:pt x="12" y="104"/>
                  </a:cubicBezTo>
                  <a:cubicBezTo>
                    <a:pt x="12" y="104"/>
                    <a:pt x="12" y="104"/>
                    <a:pt x="12" y="104"/>
                  </a:cubicBezTo>
                  <a:cubicBezTo>
                    <a:pt x="11" y="104"/>
                    <a:pt x="11" y="103"/>
                    <a:pt x="11" y="102"/>
                  </a:cubicBezTo>
                  <a:cubicBezTo>
                    <a:pt x="11" y="102"/>
                    <a:pt x="11" y="102"/>
                    <a:pt x="11" y="102"/>
                  </a:cubicBezTo>
                  <a:cubicBezTo>
                    <a:pt x="11" y="100"/>
                    <a:pt x="12" y="100"/>
                    <a:pt x="13" y="100"/>
                  </a:cubicBezTo>
                  <a:cubicBezTo>
                    <a:pt x="13" y="100"/>
                    <a:pt x="13" y="100"/>
                    <a:pt x="13" y="100"/>
                  </a:cubicBezTo>
                  <a:cubicBezTo>
                    <a:pt x="14" y="100"/>
                    <a:pt x="15" y="100"/>
                    <a:pt x="16" y="100"/>
                  </a:cubicBezTo>
                  <a:cubicBezTo>
                    <a:pt x="16" y="100"/>
                    <a:pt x="16" y="100"/>
                    <a:pt x="16" y="100"/>
                  </a:cubicBezTo>
                  <a:cubicBezTo>
                    <a:pt x="18" y="100"/>
                    <a:pt x="18" y="102"/>
                    <a:pt x="19" y="102"/>
                  </a:cubicBezTo>
                  <a:cubicBezTo>
                    <a:pt x="19" y="102"/>
                    <a:pt x="19" y="102"/>
                    <a:pt x="19" y="102"/>
                  </a:cubicBezTo>
                  <a:cubicBezTo>
                    <a:pt x="19" y="103"/>
                    <a:pt x="19" y="104"/>
                    <a:pt x="19" y="105"/>
                  </a:cubicBezTo>
                  <a:cubicBezTo>
                    <a:pt x="19" y="105"/>
                    <a:pt x="19" y="105"/>
                    <a:pt x="19" y="105"/>
                  </a:cubicBezTo>
                  <a:cubicBezTo>
                    <a:pt x="19" y="105"/>
                    <a:pt x="19" y="106"/>
                    <a:pt x="19" y="106"/>
                  </a:cubicBezTo>
                  <a:cubicBezTo>
                    <a:pt x="19" y="106"/>
                    <a:pt x="19" y="106"/>
                    <a:pt x="19" y="106"/>
                  </a:cubicBezTo>
                  <a:cubicBezTo>
                    <a:pt x="18" y="106"/>
                    <a:pt x="18" y="107"/>
                    <a:pt x="17" y="108"/>
                  </a:cubicBezTo>
                  <a:cubicBezTo>
                    <a:pt x="17" y="108"/>
                    <a:pt x="17" y="108"/>
                    <a:pt x="17" y="108"/>
                  </a:cubicBezTo>
                  <a:cubicBezTo>
                    <a:pt x="15" y="108"/>
                    <a:pt x="14" y="108"/>
                    <a:pt x="13" y="109"/>
                  </a:cubicBezTo>
                  <a:cubicBezTo>
                    <a:pt x="13" y="109"/>
                    <a:pt x="13" y="109"/>
                    <a:pt x="13" y="109"/>
                  </a:cubicBezTo>
                  <a:cubicBezTo>
                    <a:pt x="13" y="109"/>
                    <a:pt x="12" y="109"/>
                    <a:pt x="12" y="109"/>
                  </a:cubicBezTo>
                  <a:cubicBezTo>
                    <a:pt x="12" y="109"/>
                    <a:pt x="12" y="109"/>
                    <a:pt x="12" y="109"/>
                  </a:cubicBezTo>
                  <a:cubicBezTo>
                    <a:pt x="11" y="109"/>
                    <a:pt x="11" y="109"/>
                    <a:pt x="10" y="108"/>
                  </a:cubicBezTo>
                  <a:close/>
                  <a:moveTo>
                    <a:pt x="185" y="103"/>
                  </a:moveTo>
                  <a:cubicBezTo>
                    <a:pt x="184" y="102"/>
                    <a:pt x="184" y="102"/>
                    <a:pt x="184" y="102"/>
                  </a:cubicBezTo>
                  <a:cubicBezTo>
                    <a:pt x="183" y="102"/>
                    <a:pt x="183" y="101"/>
                    <a:pt x="183" y="101"/>
                  </a:cubicBezTo>
                  <a:cubicBezTo>
                    <a:pt x="183" y="101"/>
                    <a:pt x="183" y="101"/>
                    <a:pt x="183" y="101"/>
                  </a:cubicBezTo>
                  <a:cubicBezTo>
                    <a:pt x="183" y="100"/>
                    <a:pt x="183" y="99"/>
                    <a:pt x="184" y="99"/>
                  </a:cubicBezTo>
                  <a:cubicBezTo>
                    <a:pt x="184" y="99"/>
                    <a:pt x="184" y="99"/>
                    <a:pt x="184" y="99"/>
                  </a:cubicBezTo>
                  <a:cubicBezTo>
                    <a:pt x="193" y="93"/>
                    <a:pt x="193" y="93"/>
                    <a:pt x="193" y="93"/>
                  </a:cubicBezTo>
                  <a:cubicBezTo>
                    <a:pt x="194" y="93"/>
                    <a:pt x="196" y="93"/>
                    <a:pt x="196" y="94"/>
                  </a:cubicBezTo>
                  <a:cubicBezTo>
                    <a:pt x="196" y="94"/>
                    <a:pt x="196" y="94"/>
                    <a:pt x="196" y="94"/>
                  </a:cubicBezTo>
                  <a:cubicBezTo>
                    <a:pt x="197" y="95"/>
                    <a:pt x="196" y="96"/>
                    <a:pt x="195" y="97"/>
                  </a:cubicBezTo>
                  <a:cubicBezTo>
                    <a:pt x="195" y="97"/>
                    <a:pt x="195" y="97"/>
                    <a:pt x="195" y="97"/>
                  </a:cubicBezTo>
                  <a:cubicBezTo>
                    <a:pt x="188" y="101"/>
                    <a:pt x="188" y="101"/>
                    <a:pt x="188" y="101"/>
                  </a:cubicBezTo>
                  <a:cubicBezTo>
                    <a:pt x="187" y="102"/>
                    <a:pt x="187" y="102"/>
                    <a:pt x="187" y="102"/>
                  </a:cubicBezTo>
                  <a:cubicBezTo>
                    <a:pt x="187" y="102"/>
                    <a:pt x="187" y="102"/>
                    <a:pt x="187" y="102"/>
                  </a:cubicBezTo>
                  <a:cubicBezTo>
                    <a:pt x="187" y="103"/>
                    <a:pt x="186" y="103"/>
                    <a:pt x="186" y="103"/>
                  </a:cubicBezTo>
                  <a:cubicBezTo>
                    <a:pt x="186" y="103"/>
                    <a:pt x="186" y="103"/>
                    <a:pt x="186" y="103"/>
                  </a:cubicBezTo>
                  <a:cubicBezTo>
                    <a:pt x="185" y="103"/>
                    <a:pt x="185" y="103"/>
                    <a:pt x="185" y="103"/>
                  </a:cubicBezTo>
                  <a:close/>
                  <a:moveTo>
                    <a:pt x="2" y="96"/>
                  </a:moveTo>
                  <a:cubicBezTo>
                    <a:pt x="2" y="96"/>
                    <a:pt x="2" y="96"/>
                    <a:pt x="2" y="96"/>
                  </a:cubicBezTo>
                  <a:cubicBezTo>
                    <a:pt x="2" y="96"/>
                    <a:pt x="2" y="96"/>
                    <a:pt x="2" y="96"/>
                  </a:cubicBezTo>
                  <a:cubicBezTo>
                    <a:pt x="2" y="95"/>
                    <a:pt x="2" y="95"/>
                    <a:pt x="1" y="95"/>
                  </a:cubicBezTo>
                  <a:cubicBezTo>
                    <a:pt x="1" y="95"/>
                    <a:pt x="1" y="95"/>
                    <a:pt x="1" y="95"/>
                  </a:cubicBezTo>
                  <a:cubicBezTo>
                    <a:pt x="1" y="94"/>
                    <a:pt x="1" y="94"/>
                    <a:pt x="1" y="94"/>
                  </a:cubicBezTo>
                  <a:cubicBezTo>
                    <a:pt x="1" y="94"/>
                    <a:pt x="1" y="93"/>
                    <a:pt x="1" y="93"/>
                  </a:cubicBezTo>
                  <a:cubicBezTo>
                    <a:pt x="1" y="93"/>
                    <a:pt x="1" y="93"/>
                    <a:pt x="1" y="93"/>
                  </a:cubicBezTo>
                  <a:cubicBezTo>
                    <a:pt x="1" y="92"/>
                    <a:pt x="0" y="91"/>
                    <a:pt x="0" y="91"/>
                  </a:cubicBezTo>
                  <a:cubicBezTo>
                    <a:pt x="0" y="91"/>
                    <a:pt x="0" y="91"/>
                    <a:pt x="0" y="91"/>
                  </a:cubicBezTo>
                  <a:cubicBezTo>
                    <a:pt x="0" y="90"/>
                    <a:pt x="0" y="90"/>
                    <a:pt x="0" y="90"/>
                  </a:cubicBezTo>
                  <a:cubicBezTo>
                    <a:pt x="0" y="90"/>
                    <a:pt x="0" y="90"/>
                    <a:pt x="0" y="90"/>
                  </a:cubicBezTo>
                  <a:cubicBezTo>
                    <a:pt x="0" y="90"/>
                    <a:pt x="0" y="89"/>
                    <a:pt x="0" y="89"/>
                  </a:cubicBezTo>
                  <a:cubicBezTo>
                    <a:pt x="0" y="89"/>
                    <a:pt x="0" y="89"/>
                    <a:pt x="0" y="89"/>
                  </a:cubicBezTo>
                  <a:cubicBezTo>
                    <a:pt x="0" y="83"/>
                    <a:pt x="0" y="83"/>
                    <a:pt x="0" y="83"/>
                  </a:cubicBezTo>
                  <a:cubicBezTo>
                    <a:pt x="0" y="82"/>
                    <a:pt x="1" y="81"/>
                    <a:pt x="2" y="81"/>
                  </a:cubicBezTo>
                  <a:cubicBezTo>
                    <a:pt x="2" y="81"/>
                    <a:pt x="2" y="81"/>
                    <a:pt x="2" y="81"/>
                  </a:cubicBezTo>
                  <a:cubicBezTo>
                    <a:pt x="3" y="81"/>
                    <a:pt x="4" y="82"/>
                    <a:pt x="4" y="83"/>
                  </a:cubicBezTo>
                  <a:cubicBezTo>
                    <a:pt x="4" y="83"/>
                    <a:pt x="4" y="83"/>
                    <a:pt x="4" y="83"/>
                  </a:cubicBezTo>
                  <a:cubicBezTo>
                    <a:pt x="4" y="89"/>
                    <a:pt x="4" y="89"/>
                    <a:pt x="4" y="89"/>
                  </a:cubicBezTo>
                  <a:cubicBezTo>
                    <a:pt x="4" y="89"/>
                    <a:pt x="4" y="89"/>
                    <a:pt x="4" y="90"/>
                  </a:cubicBezTo>
                  <a:cubicBezTo>
                    <a:pt x="4" y="90"/>
                    <a:pt x="4" y="90"/>
                    <a:pt x="4" y="90"/>
                  </a:cubicBezTo>
                  <a:cubicBezTo>
                    <a:pt x="4" y="90"/>
                    <a:pt x="4" y="90"/>
                    <a:pt x="4" y="90"/>
                  </a:cubicBezTo>
                  <a:cubicBezTo>
                    <a:pt x="4" y="90"/>
                    <a:pt x="4" y="90"/>
                    <a:pt x="4" y="90"/>
                  </a:cubicBezTo>
                  <a:cubicBezTo>
                    <a:pt x="4" y="91"/>
                    <a:pt x="4" y="91"/>
                    <a:pt x="5" y="92"/>
                  </a:cubicBezTo>
                  <a:cubicBezTo>
                    <a:pt x="5" y="92"/>
                    <a:pt x="5" y="92"/>
                    <a:pt x="5" y="92"/>
                  </a:cubicBezTo>
                  <a:cubicBezTo>
                    <a:pt x="5" y="92"/>
                    <a:pt x="5" y="92"/>
                    <a:pt x="5" y="93"/>
                  </a:cubicBezTo>
                  <a:cubicBezTo>
                    <a:pt x="5" y="93"/>
                    <a:pt x="5" y="93"/>
                    <a:pt x="5" y="93"/>
                  </a:cubicBezTo>
                  <a:cubicBezTo>
                    <a:pt x="5" y="93"/>
                    <a:pt x="5" y="93"/>
                    <a:pt x="5" y="93"/>
                  </a:cubicBezTo>
                  <a:cubicBezTo>
                    <a:pt x="5" y="93"/>
                    <a:pt x="5" y="94"/>
                    <a:pt x="5" y="94"/>
                  </a:cubicBezTo>
                  <a:cubicBezTo>
                    <a:pt x="5" y="94"/>
                    <a:pt x="5" y="94"/>
                    <a:pt x="5" y="94"/>
                  </a:cubicBezTo>
                  <a:cubicBezTo>
                    <a:pt x="5" y="94"/>
                    <a:pt x="5" y="94"/>
                    <a:pt x="5" y="94"/>
                  </a:cubicBezTo>
                  <a:cubicBezTo>
                    <a:pt x="5" y="94"/>
                    <a:pt x="5" y="94"/>
                    <a:pt x="5" y="94"/>
                  </a:cubicBezTo>
                  <a:cubicBezTo>
                    <a:pt x="6" y="95"/>
                    <a:pt x="6" y="96"/>
                    <a:pt x="5" y="97"/>
                  </a:cubicBezTo>
                  <a:cubicBezTo>
                    <a:pt x="5" y="97"/>
                    <a:pt x="5" y="97"/>
                    <a:pt x="5" y="97"/>
                  </a:cubicBezTo>
                  <a:cubicBezTo>
                    <a:pt x="4" y="97"/>
                    <a:pt x="4" y="97"/>
                    <a:pt x="4" y="97"/>
                  </a:cubicBezTo>
                  <a:cubicBezTo>
                    <a:pt x="4" y="97"/>
                    <a:pt x="4" y="97"/>
                    <a:pt x="4" y="97"/>
                  </a:cubicBezTo>
                  <a:cubicBezTo>
                    <a:pt x="3" y="97"/>
                    <a:pt x="2" y="96"/>
                    <a:pt x="2" y="96"/>
                  </a:cubicBezTo>
                  <a:close/>
                  <a:moveTo>
                    <a:pt x="199" y="86"/>
                  </a:moveTo>
                  <a:cubicBezTo>
                    <a:pt x="199" y="74"/>
                    <a:pt x="199" y="74"/>
                    <a:pt x="199" y="74"/>
                  </a:cubicBezTo>
                  <a:cubicBezTo>
                    <a:pt x="199" y="73"/>
                    <a:pt x="200" y="72"/>
                    <a:pt x="201" y="72"/>
                  </a:cubicBezTo>
                  <a:cubicBezTo>
                    <a:pt x="201" y="72"/>
                    <a:pt x="201" y="72"/>
                    <a:pt x="201" y="72"/>
                  </a:cubicBezTo>
                  <a:cubicBezTo>
                    <a:pt x="203" y="72"/>
                    <a:pt x="203" y="73"/>
                    <a:pt x="203" y="74"/>
                  </a:cubicBezTo>
                  <a:cubicBezTo>
                    <a:pt x="203" y="74"/>
                    <a:pt x="203" y="74"/>
                    <a:pt x="203" y="74"/>
                  </a:cubicBezTo>
                  <a:cubicBezTo>
                    <a:pt x="203" y="86"/>
                    <a:pt x="203" y="86"/>
                    <a:pt x="203" y="86"/>
                  </a:cubicBezTo>
                  <a:cubicBezTo>
                    <a:pt x="203" y="87"/>
                    <a:pt x="203" y="88"/>
                    <a:pt x="201" y="88"/>
                  </a:cubicBezTo>
                  <a:cubicBezTo>
                    <a:pt x="201" y="88"/>
                    <a:pt x="201" y="88"/>
                    <a:pt x="201" y="88"/>
                  </a:cubicBezTo>
                  <a:cubicBezTo>
                    <a:pt x="200" y="88"/>
                    <a:pt x="199" y="87"/>
                    <a:pt x="199" y="86"/>
                  </a:cubicBezTo>
                  <a:close/>
                  <a:moveTo>
                    <a:pt x="0" y="71"/>
                  </a:moveTo>
                  <a:cubicBezTo>
                    <a:pt x="0" y="69"/>
                    <a:pt x="0" y="69"/>
                    <a:pt x="0" y="69"/>
                  </a:cubicBezTo>
                  <a:cubicBezTo>
                    <a:pt x="0" y="68"/>
                    <a:pt x="0" y="67"/>
                    <a:pt x="0" y="66"/>
                  </a:cubicBezTo>
                  <a:cubicBezTo>
                    <a:pt x="0" y="66"/>
                    <a:pt x="0" y="66"/>
                    <a:pt x="0" y="66"/>
                  </a:cubicBezTo>
                  <a:cubicBezTo>
                    <a:pt x="0" y="66"/>
                    <a:pt x="1" y="66"/>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4"/>
                    <a:pt x="1" y="64"/>
                  </a:cubicBezTo>
                  <a:cubicBezTo>
                    <a:pt x="1" y="64"/>
                    <a:pt x="1" y="64"/>
                    <a:pt x="1" y="64"/>
                  </a:cubicBezTo>
                  <a:cubicBezTo>
                    <a:pt x="1" y="63"/>
                    <a:pt x="2" y="62"/>
                    <a:pt x="2" y="62"/>
                  </a:cubicBezTo>
                  <a:cubicBezTo>
                    <a:pt x="2" y="62"/>
                    <a:pt x="2" y="62"/>
                    <a:pt x="2" y="62"/>
                  </a:cubicBezTo>
                  <a:cubicBezTo>
                    <a:pt x="2" y="61"/>
                    <a:pt x="3" y="61"/>
                    <a:pt x="3" y="60"/>
                  </a:cubicBezTo>
                  <a:cubicBezTo>
                    <a:pt x="3" y="60"/>
                    <a:pt x="3" y="60"/>
                    <a:pt x="3" y="60"/>
                  </a:cubicBezTo>
                  <a:cubicBezTo>
                    <a:pt x="3" y="60"/>
                    <a:pt x="3" y="60"/>
                    <a:pt x="3" y="59"/>
                  </a:cubicBezTo>
                  <a:cubicBezTo>
                    <a:pt x="3" y="59"/>
                    <a:pt x="3" y="59"/>
                    <a:pt x="3" y="59"/>
                  </a:cubicBezTo>
                  <a:cubicBezTo>
                    <a:pt x="4" y="59"/>
                    <a:pt x="4" y="59"/>
                    <a:pt x="4" y="59"/>
                  </a:cubicBezTo>
                  <a:cubicBezTo>
                    <a:pt x="4" y="59"/>
                    <a:pt x="4" y="59"/>
                    <a:pt x="4" y="59"/>
                  </a:cubicBezTo>
                  <a:cubicBezTo>
                    <a:pt x="4" y="58"/>
                    <a:pt x="6" y="58"/>
                    <a:pt x="7" y="59"/>
                  </a:cubicBezTo>
                  <a:cubicBezTo>
                    <a:pt x="7" y="59"/>
                    <a:pt x="7" y="59"/>
                    <a:pt x="7" y="59"/>
                  </a:cubicBezTo>
                  <a:cubicBezTo>
                    <a:pt x="7" y="59"/>
                    <a:pt x="8" y="61"/>
                    <a:pt x="7" y="61"/>
                  </a:cubicBezTo>
                  <a:cubicBezTo>
                    <a:pt x="7" y="61"/>
                    <a:pt x="7" y="61"/>
                    <a:pt x="7" y="61"/>
                  </a:cubicBezTo>
                  <a:cubicBezTo>
                    <a:pt x="7" y="61"/>
                    <a:pt x="7" y="62"/>
                    <a:pt x="7" y="62"/>
                  </a:cubicBezTo>
                  <a:cubicBezTo>
                    <a:pt x="7" y="62"/>
                    <a:pt x="7" y="62"/>
                    <a:pt x="7" y="62"/>
                  </a:cubicBezTo>
                  <a:cubicBezTo>
                    <a:pt x="6" y="62"/>
                    <a:pt x="6" y="62"/>
                    <a:pt x="6" y="62"/>
                  </a:cubicBezTo>
                  <a:cubicBezTo>
                    <a:pt x="6" y="62"/>
                    <a:pt x="6" y="62"/>
                    <a:pt x="6" y="62"/>
                  </a:cubicBezTo>
                  <a:cubicBezTo>
                    <a:pt x="6" y="62"/>
                    <a:pt x="6" y="62"/>
                    <a:pt x="6" y="62"/>
                  </a:cubicBezTo>
                  <a:cubicBezTo>
                    <a:pt x="6" y="62"/>
                    <a:pt x="6" y="62"/>
                    <a:pt x="6" y="62"/>
                  </a:cubicBezTo>
                  <a:cubicBezTo>
                    <a:pt x="6" y="62"/>
                    <a:pt x="6" y="62"/>
                    <a:pt x="6" y="62"/>
                  </a:cubicBezTo>
                  <a:cubicBezTo>
                    <a:pt x="6" y="62"/>
                    <a:pt x="6" y="63"/>
                    <a:pt x="6" y="63"/>
                  </a:cubicBezTo>
                  <a:cubicBezTo>
                    <a:pt x="6" y="63"/>
                    <a:pt x="6" y="63"/>
                    <a:pt x="6" y="63"/>
                  </a:cubicBezTo>
                  <a:cubicBezTo>
                    <a:pt x="5" y="64"/>
                    <a:pt x="5" y="64"/>
                    <a:pt x="5" y="65"/>
                  </a:cubicBezTo>
                  <a:cubicBezTo>
                    <a:pt x="5" y="65"/>
                    <a:pt x="5" y="65"/>
                    <a:pt x="5" y="65"/>
                  </a:cubicBezTo>
                  <a:cubicBezTo>
                    <a:pt x="5" y="65"/>
                    <a:pt x="5" y="66"/>
                    <a:pt x="5" y="66"/>
                  </a:cubicBezTo>
                  <a:cubicBezTo>
                    <a:pt x="5" y="66"/>
                    <a:pt x="5" y="66"/>
                    <a:pt x="5" y="66"/>
                  </a:cubicBezTo>
                  <a:cubicBezTo>
                    <a:pt x="5" y="66"/>
                    <a:pt x="5" y="66"/>
                    <a:pt x="5" y="66"/>
                  </a:cubicBezTo>
                  <a:cubicBezTo>
                    <a:pt x="5" y="66"/>
                    <a:pt x="5" y="66"/>
                    <a:pt x="5" y="66"/>
                  </a:cubicBezTo>
                  <a:cubicBezTo>
                    <a:pt x="4" y="67"/>
                    <a:pt x="4" y="67"/>
                    <a:pt x="4" y="67"/>
                  </a:cubicBezTo>
                  <a:cubicBezTo>
                    <a:pt x="4" y="67"/>
                    <a:pt x="4" y="67"/>
                    <a:pt x="4" y="67"/>
                  </a:cubicBezTo>
                  <a:cubicBezTo>
                    <a:pt x="4" y="68"/>
                    <a:pt x="4" y="68"/>
                    <a:pt x="4" y="69"/>
                  </a:cubicBezTo>
                  <a:cubicBezTo>
                    <a:pt x="4" y="69"/>
                    <a:pt x="4" y="69"/>
                    <a:pt x="4" y="69"/>
                  </a:cubicBezTo>
                  <a:cubicBezTo>
                    <a:pt x="4" y="71"/>
                    <a:pt x="4" y="71"/>
                    <a:pt x="4" y="71"/>
                  </a:cubicBezTo>
                  <a:cubicBezTo>
                    <a:pt x="4" y="72"/>
                    <a:pt x="3" y="73"/>
                    <a:pt x="2" y="73"/>
                  </a:cubicBezTo>
                  <a:cubicBezTo>
                    <a:pt x="2" y="73"/>
                    <a:pt x="2" y="73"/>
                    <a:pt x="2" y="73"/>
                  </a:cubicBezTo>
                  <a:cubicBezTo>
                    <a:pt x="1" y="73"/>
                    <a:pt x="0" y="72"/>
                    <a:pt x="0" y="71"/>
                  </a:cubicBezTo>
                  <a:close/>
                  <a:moveTo>
                    <a:pt x="199" y="62"/>
                  </a:moveTo>
                  <a:cubicBezTo>
                    <a:pt x="199" y="56"/>
                    <a:pt x="199" y="56"/>
                    <a:pt x="199" y="56"/>
                  </a:cubicBezTo>
                  <a:cubicBezTo>
                    <a:pt x="199" y="55"/>
                    <a:pt x="199" y="53"/>
                    <a:pt x="198" y="52"/>
                  </a:cubicBezTo>
                  <a:cubicBezTo>
                    <a:pt x="198" y="52"/>
                    <a:pt x="198" y="52"/>
                    <a:pt x="198" y="52"/>
                  </a:cubicBezTo>
                  <a:cubicBezTo>
                    <a:pt x="198" y="52"/>
                    <a:pt x="198" y="52"/>
                    <a:pt x="198" y="52"/>
                  </a:cubicBezTo>
                  <a:cubicBezTo>
                    <a:pt x="197" y="51"/>
                    <a:pt x="197" y="50"/>
                    <a:pt x="198" y="49"/>
                  </a:cubicBezTo>
                  <a:cubicBezTo>
                    <a:pt x="198" y="49"/>
                    <a:pt x="198" y="49"/>
                    <a:pt x="198" y="49"/>
                  </a:cubicBezTo>
                  <a:cubicBezTo>
                    <a:pt x="199" y="49"/>
                    <a:pt x="200" y="49"/>
                    <a:pt x="201" y="50"/>
                  </a:cubicBezTo>
                  <a:cubicBezTo>
                    <a:pt x="201" y="50"/>
                    <a:pt x="201" y="50"/>
                    <a:pt x="201" y="50"/>
                  </a:cubicBezTo>
                  <a:cubicBezTo>
                    <a:pt x="202" y="51"/>
                    <a:pt x="203" y="54"/>
                    <a:pt x="203" y="56"/>
                  </a:cubicBezTo>
                  <a:cubicBezTo>
                    <a:pt x="203" y="56"/>
                    <a:pt x="203" y="56"/>
                    <a:pt x="203" y="56"/>
                  </a:cubicBezTo>
                  <a:cubicBezTo>
                    <a:pt x="203" y="62"/>
                    <a:pt x="203" y="62"/>
                    <a:pt x="203" y="62"/>
                  </a:cubicBezTo>
                  <a:cubicBezTo>
                    <a:pt x="203" y="63"/>
                    <a:pt x="203" y="64"/>
                    <a:pt x="201" y="64"/>
                  </a:cubicBezTo>
                  <a:cubicBezTo>
                    <a:pt x="201" y="64"/>
                    <a:pt x="201" y="64"/>
                    <a:pt x="201" y="64"/>
                  </a:cubicBezTo>
                  <a:cubicBezTo>
                    <a:pt x="200" y="64"/>
                    <a:pt x="199" y="63"/>
                    <a:pt x="199" y="62"/>
                  </a:cubicBezTo>
                  <a:close/>
                  <a:moveTo>
                    <a:pt x="6" y="62"/>
                  </a:moveTo>
                  <a:cubicBezTo>
                    <a:pt x="6" y="62"/>
                    <a:pt x="6" y="62"/>
                    <a:pt x="6" y="62"/>
                  </a:cubicBezTo>
                  <a:cubicBezTo>
                    <a:pt x="6" y="62"/>
                    <a:pt x="6" y="62"/>
                    <a:pt x="6" y="62"/>
                  </a:cubicBezTo>
                  <a:close/>
                  <a:moveTo>
                    <a:pt x="9" y="52"/>
                  </a:moveTo>
                  <a:cubicBezTo>
                    <a:pt x="8" y="51"/>
                    <a:pt x="8" y="50"/>
                    <a:pt x="9" y="49"/>
                  </a:cubicBezTo>
                  <a:cubicBezTo>
                    <a:pt x="9" y="49"/>
                    <a:pt x="9" y="49"/>
                    <a:pt x="9" y="49"/>
                  </a:cubicBezTo>
                  <a:cubicBezTo>
                    <a:pt x="9" y="48"/>
                    <a:pt x="9" y="48"/>
                    <a:pt x="10" y="47"/>
                  </a:cubicBezTo>
                  <a:cubicBezTo>
                    <a:pt x="10" y="47"/>
                    <a:pt x="10" y="47"/>
                    <a:pt x="10" y="47"/>
                  </a:cubicBezTo>
                  <a:cubicBezTo>
                    <a:pt x="12" y="46"/>
                    <a:pt x="14" y="45"/>
                    <a:pt x="17" y="45"/>
                  </a:cubicBezTo>
                  <a:cubicBezTo>
                    <a:pt x="17" y="45"/>
                    <a:pt x="17" y="45"/>
                    <a:pt x="17" y="45"/>
                  </a:cubicBezTo>
                  <a:cubicBezTo>
                    <a:pt x="17" y="45"/>
                    <a:pt x="17" y="45"/>
                    <a:pt x="18" y="45"/>
                  </a:cubicBezTo>
                  <a:cubicBezTo>
                    <a:pt x="18" y="45"/>
                    <a:pt x="18" y="45"/>
                    <a:pt x="18" y="45"/>
                  </a:cubicBezTo>
                  <a:cubicBezTo>
                    <a:pt x="21" y="45"/>
                    <a:pt x="21" y="45"/>
                    <a:pt x="21" y="45"/>
                  </a:cubicBezTo>
                  <a:cubicBezTo>
                    <a:pt x="23" y="45"/>
                    <a:pt x="23" y="46"/>
                    <a:pt x="23" y="47"/>
                  </a:cubicBezTo>
                  <a:cubicBezTo>
                    <a:pt x="23" y="47"/>
                    <a:pt x="23" y="47"/>
                    <a:pt x="23" y="47"/>
                  </a:cubicBezTo>
                  <a:cubicBezTo>
                    <a:pt x="23" y="49"/>
                    <a:pt x="22" y="49"/>
                    <a:pt x="21" y="49"/>
                  </a:cubicBezTo>
                  <a:cubicBezTo>
                    <a:pt x="21" y="49"/>
                    <a:pt x="21" y="49"/>
                    <a:pt x="21" y="49"/>
                  </a:cubicBezTo>
                  <a:cubicBezTo>
                    <a:pt x="17" y="49"/>
                    <a:pt x="17" y="49"/>
                    <a:pt x="17" y="49"/>
                  </a:cubicBezTo>
                  <a:cubicBezTo>
                    <a:pt x="17" y="49"/>
                    <a:pt x="17" y="49"/>
                    <a:pt x="17" y="49"/>
                  </a:cubicBezTo>
                  <a:cubicBezTo>
                    <a:pt x="17" y="49"/>
                    <a:pt x="17" y="49"/>
                    <a:pt x="17" y="49"/>
                  </a:cubicBezTo>
                  <a:cubicBezTo>
                    <a:pt x="15" y="49"/>
                    <a:pt x="14" y="49"/>
                    <a:pt x="13" y="50"/>
                  </a:cubicBezTo>
                  <a:cubicBezTo>
                    <a:pt x="13" y="50"/>
                    <a:pt x="13" y="50"/>
                    <a:pt x="13" y="50"/>
                  </a:cubicBezTo>
                  <a:cubicBezTo>
                    <a:pt x="12" y="51"/>
                    <a:pt x="12" y="51"/>
                    <a:pt x="12" y="51"/>
                  </a:cubicBezTo>
                  <a:cubicBezTo>
                    <a:pt x="12" y="51"/>
                    <a:pt x="12" y="51"/>
                    <a:pt x="12" y="51"/>
                  </a:cubicBezTo>
                  <a:cubicBezTo>
                    <a:pt x="11" y="52"/>
                    <a:pt x="11" y="52"/>
                    <a:pt x="10" y="52"/>
                  </a:cubicBezTo>
                  <a:cubicBezTo>
                    <a:pt x="10" y="52"/>
                    <a:pt x="10" y="52"/>
                    <a:pt x="10" y="52"/>
                  </a:cubicBezTo>
                  <a:cubicBezTo>
                    <a:pt x="10" y="52"/>
                    <a:pt x="9" y="52"/>
                    <a:pt x="9" y="52"/>
                  </a:cubicBezTo>
                  <a:close/>
                  <a:moveTo>
                    <a:pt x="31" y="47"/>
                  </a:moveTo>
                  <a:cubicBezTo>
                    <a:pt x="30" y="46"/>
                    <a:pt x="31" y="45"/>
                    <a:pt x="32" y="45"/>
                  </a:cubicBezTo>
                  <a:cubicBezTo>
                    <a:pt x="32" y="45"/>
                    <a:pt x="32" y="45"/>
                    <a:pt x="32" y="45"/>
                  </a:cubicBezTo>
                  <a:cubicBezTo>
                    <a:pt x="42" y="39"/>
                    <a:pt x="42" y="39"/>
                    <a:pt x="42" y="39"/>
                  </a:cubicBezTo>
                  <a:cubicBezTo>
                    <a:pt x="43" y="38"/>
                    <a:pt x="44" y="38"/>
                    <a:pt x="45" y="39"/>
                  </a:cubicBezTo>
                  <a:cubicBezTo>
                    <a:pt x="45" y="39"/>
                    <a:pt x="45" y="39"/>
                    <a:pt x="45" y="39"/>
                  </a:cubicBezTo>
                  <a:cubicBezTo>
                    <a:pt x="45" y="40"/>
                    <a:pt x="45" y="41"/>
                    <a:pt x="44" y="42"/>
                  </a:cubicBezTo>
                  <a:cubicBezTo>
                    <a:pt x="44" y="42"/>
                    <a:pt x="44" y="42"/>
                    <a:pt x="44" y="42"/>
                  </a:cubicBezTo>
                  <a:cubicBezTo>
                    <a:pt x="34" y="48"/>
                    <a:pt x="34" y="48"/>
                    <a:pt x="34" y="48"/>
                  </a:cubicBezTo>
                  <a:cubicBezTo>
                    <a:pt x="33" y="48"/>
                    <a:pt x="33" y="48"/>
                    <a:pt x="33" y="48"/>
                  </a:cubicBezTo>
                  <a:cubicBezTo>
                    <a:pt x="33" y="48"/>
                    <a:pt x="33" y="48"/>
                    <a:pt x="33" y="48"/>
                  </a:cubicBezTo>
                  <a:cubicBezTo>
                    <a:pt x="32" y="48"/>
                    <a:pt x="31" y="48"/>
                    <a:pt x="31" y="47"/>
                  </a:cubicBezTo>
                  <a:close/>
                  <a:moveTo>
                    <a:pt x="188" y="46"/>
                  </a:moveTo>
                  <a:cubicBezTo>
                    <a:pt x="178" y="40"/>
                    <a:pt x="178" y="40"/>
                    <a:pt x="178" y="40"/>
                  </a:cubicBezTo>
                  <a:cubicBezTo>
                    <a:pt x="177" y="40"/>
                    <a:pt x="177" y="38"/>
                    <a:pt x="177" y="38"/>
                  </a:cubicBezTo>
                  <a:cubicBezTo>
                    <a:pt x="177" y="38"/>
                    <a:pt x="177" y="38"/>
                    <a:pt x="177" y="38"/>
                  </a:cubicBezTo>
                  <a:cubicBezTo>
                    <a:pt x="178" y="37"/>
                    <a:pt x="179" y="36"/>
                    <a:pt x="180" y="37"/>
                  </a:cubicBezTo>
                  <a:cubicBezTo>
                    <a:pt x="180" y="37"/>
                    <a:pt x="180" y="37"/>
                    <a:pt x="180" y="37"/>
                  </a:cubicBezTo>
                  <a:cubicBezTo>
                    <a:pt x="190" y="43"/>
                    <a:pt x="190" y="43"/>
                    <a:pt x="190" y="43"/>
                  </a:cubicBezTo>
                  <a:cubicBezTo>
                    <a:pt x="191" y="43"/>
                    <a:pt x="191" y="45"/>
                    <a:pt x="191" y="46"/>
                  </a:cubicBezTo>
                  <a:cubicBezTo>
                    <a:pt x="191" y="46"/>
                    <a:pt x="191" y="46"/>
                    <a:pt x="191" y="46"/>
                  </a:cubicBezTo>
                  <a:cubicBezTo>
                    <a:pt x="191" y="46"/>
                    <a:pt x="190" y="47"/>
                    <a:pt x="189" y="47"/>
                  </a:cubicBezTo>
                  <a:cubicBezTo>
                    <a:pt x="189" y="47"/>
                    <a:pt x="189" y="47"/>
                    <a:pt x="189" y="47"/>
                  </a:cubicBezTo>
                  <a:cubicBezTo>
                    <a:pt x="189" y="47"/>
                    <a:pt x="189" y="46"/>
                    <a:pt x="188" y="46"/>
                  </a:cubicBezTo>
                  <a:close/>
                  <a:moveTo>
                    <a:pt x="52" y="35"/>
                  </a:moveTo>
                  <a:cubicBezTo>
                    <a:pt x="51" y="34"/>
                    <a:pt x="51" y="33"/>
                    <a:pt x="52" y="33"/>
                  </a:cubicBezTo>
                  <a:cubicBezTo>
                    <a:pt x="52" y="33"/>
                    <a:pt x="52" y="33"/>
                    <a:pt x="52" y="33"/>
                  </a:cubicBezTo>
                  <a:cubicBezTo>
                    <a:pt x="63" y="27"/>
                    <a:pt x="63" y="27"/>
                    <a:pt x="63" y="27"/>
                  </a:cubicBezTo>
                  <a:cubicBezTo>
                    <a:pt x="64" y="26"/>
                    <a:pt x="65" y="26"/>
                    <a:pt x="66" y="27"/>
                  </a:cubicBezTo>
                  <a:cubicBezTo>
                    <a:pt x="66" y="27"/>
                    <a:pt x="66" y="27"/>
                    <a:pt x="66" y="27"/>
                  </a:cubicBezTo>
                  <a:cubicBezTo>
                    <a:pt x="66" y="28"/>
                    <a:pt x="66" y="29"/>
                    <a:pt x="65" y="30"/>
                  </a:cubicBezTo>
                  <a:cubicBezTo>
                    <a:pt x="65" y="30"/>
                    <a:pt x="65" y="30"/>
                    <a:pt x="65" y="30"/>
                  </a:cubicBezTo>
                  <a:cubicBezTo>
                    <a:pt x="54" y="36"/>
                    <a:pt x="54" y="36"/>
                    <a:pt x="54" y="36"/>
                  </a:cubicBezTo>
                  <a:cubicBezTo>
                    <a:pt x="54" y="36"/>
                    <a:pt x="54" y="36"/>
                    <a:pt x="53" y="36"/>
                  </a:cubicBezTo>
                  <a:cubicBezTo>
                    <a:pt x="53" y="36"/>
                    <a:pt x="53" y="36"/>
                    <a:pt x="53" y="36"/>
                  </a:cubicBezTo>
                  <a:cubicBezTo>
                    <a:pt x="53" y="36"/>
                    <a:pt x="52" y="36"/>
                    <a:pt x="52" y="35"/>
                  </a:cubicBezTo>
                  <a:close/>
                  <a:moveTo>
                    <a:pt x="167" y="34"/>
                  </a:moveTo>
                  <a:cubicBezTo>
                    <a:pt x="157" y="28"/>
                    <a:pt x="157" y="28"/>
                    <a:pt x="157" y="28"/>
                  </a:cubicBezTo>
                  <a:cubicBezTo>
                    <a:pt x="156" y="28"/>
                    <a:pt x="156" y="26"/>
                    <a:pt x="156" y="26"/>
                  </a:cubicBezTo>
                  <a:cubicBezTo>
                    <a:pt x="156" y="26"/>
                    <a:pt x="156" y="26"/>
                    <a:pt x="156" y="26"/>
                  </a:cubicBezTo>
                  <a:cubicBezTo>
                    <a:pt x="157" y="25"/>
                    <a:pt x="158" y="24"/>
                    <a:pt x="159" y="25"/>
                  </a:cubicBezTo>
                  <a:cubicBezTo>
                    <a:pt x="159" y="25"/>
                    <a:pt x="159" y="25"/>
                    <a:pt x="159" y="25"/>
                  </a:cubicBezTo>
                  <a:cubicBezTo>
                    <a:pt x="169" y="31"/>
                    <a:pt x="169" y="31"/>
                    <a:pt x="169" y="31"/>
                  </a:cubicBezTo>
                  <a:cubicBezTo>
                    <a:pt x="170" y="31"/>
                    <a:pt x="171" y="33"/>
                    <a:pt x="170" y="34"/>
                  </a:cubicBezTo>
                  <a:cubicBezTo>
                    <a:pt x="170" y="34"/>
                    <a:pt x="170" y="34"/>
                    <a:pt x="170" y="34"/>
                  </a:cubicBezTo>
                  <a:cubicBezTo>
                    <a:pt x="170" y="34"/>
                    <a:pt x="169" y="35"/>
                    <a:pt x="168" y="35"/>
                  </a:cubicBezTo>
                  <a:cubicBezTo>
                    <a:pt x="168" y="35"/>
                    <a:pt x="168" y="35"/>
                    <a:pt x="168" y="35"/>
                  </a:cubicBezTo>
                  <a:cubicBezTo>
                    <a:pt x="168" y="35"/>
                    <a:pt x="168" y="34"/>
                    <a:pt x="167" y="34"/>
                  </a:cubicBezTo>
                  <a:close/>
                  <a:moveTo>
                    <a:pt x="72" y="23"/>
                  </a:moveTo>
                  <a:cubicBezTo>
                    <a:pt x="72" y="22"/>
                    <a:pt x="72" y="21"/>
                    <a:pt x="73" y="21"/>
                  </a:cubicBezTo>
                  <a:cubicBezTo>
                    <a:pt x="73" y="21"/>
                    <a:pt x="73" y="21"/>
                    <a:pt x="73" y="21"/>
                  </a:cubicBezTo>
                  <a:cubicBezTo>
                    <a:pt x="84" y="15"/>
                    <a:pt x="84" y="15"/>
                    <a:pt x="84" y="15"/>
                  </a:cubicBezTo>
                  <a:cubicBezTo>
                    <a:pt x="85" y="14"/>
                    <a:pt x="86" y="14"/>
                    <a:pt x="86" y="15"/>
                  </a:cubicBezTo>
                  <a:cubicBezTo>
                    <a:pt x="86" y="15"/>
                    <a:pt x="86" y="15"/>
                    <a:pt x="86" y="15"/>
                  </a:cubicBezTo>
                  <a:cubicBezTo>
                    <a:pt x="87" y="16"/>
                    <a:pt x="87" y="17"/>
                    <a:pt x="86" y="18"/>
                  </a:cubicBezTo>
                  <a:cubicBezTo>
                    <a:pt x="86" y="18"/>
                    <a:pt x="86" y="18"/>
                    <a:pt x="86" y="18"/>
                  </a:cubicBezTo>
                  <a:cubicBezTo>
                    <a:pt x="75" y="24"/>
                    <a:pt x="75" y="24"/>
                    <a:pt x="75" y="24"/>
                  </a:cubicBezTo>
                  <a:cubicBezTo>
                    <a:pt x="75" y="24"/>
                    <a:pt x="75" y="24"/>
                    <a:pt x="74" y="24"/>
                  </a:cubicBezTo>
                  <a:cubicBezTo>
                    <a:pt x="74" y="24"/>
                    <a:pt x="74" y="24"/>
                    <a:pt x="74" y="24"/>
                  </a:cubicBezTo>
                  <a:cubicBezTo>
                    <a:pt x="74" y="24"/>
                    <a:pt x="73" y="24"/>
                    <a:pt x="72" y="23"/>
                  </a:cubicBezTo>
                  <a:close/>
                  <a:moveTo>
                    <a:pt x="147" y="22"/>
                  </a:moveTo>
                  <a:cubicBezTo>
                    <a:pt x="136" y="16"/>
                    <a:pt x="136" y="16"/>
                    <a:pt x="136" y="16"/>
                  </a:cubicBezTo>
                  <a:cubicBezTo>
                    <a:pt x="135" y="16"/>
                    <a:pt x="135" y="14"/>
                    <a:pt x="136" y="13"/>
                  </a:cubicBezTo>
                  <a:cubicBezTo>
                    <a:pt x="136" y="13"/>
                    <a:pt x="136" y="13"/>
                    <a:pt x="136" y="13"/>
                  </a:cubicBezTo>
                  <a:cubicBezTo>
                    <a:pt x="136" y="13"/>
                    <a:pt x="137" y="12"/>
                    <a:pt x="138" y="13"/>
                  </a:cubicBezTo>
                  <a:cubicBezTo>
                    <a:pt x="138" y="13"/>
                    <a:pt x="138" y="13"/>
                    <a:pt x="138" y="13"/>
                  </a:cubicBezTo>
                  <a:cubicBezTo>
                    <a:pt x="149" y="19"/>
                    <a:pt x="149" y="19"/>
                    <a:pt x="149" y="19"/>
                  </a:cubicBezTo>
                  <a:cubicBezTo>
                    <a:pt x="150" y="19"/>
                    <a:pt x="150" y="21"/>
                    <a:pt x="149" y="21"/>
                  </a:cubicBezTo>
                  <a:cubicBezTo>
                    <a:pt x="149" y="21"/>
                    <a:pt x="149" y="21"/>
                    <a:pt x="149" y="21"/>
                  </a:cubicBezTo>
                  <a:cubicBezTo>
                    <a:pt x="149" y="22"/>
                    <a:pt x="148" y="22"/>
                    <a:pt x="148" y="22"/>
                  </a:cubicBezTo>
                  <a:cubicBezTo>
                    <a:pt x="148" y="22"/>
                    <a:pt x="148" y="22"/>
                    <a:pt x="148" y="22"/>
                  </a:cubicBezTo>
                  <a:cubicBezTo>
                    <a:pt x="147" y="22"/>
                    <a:pt x="147" y="22"/>
                    <a:pt x="147" y="22"/>
                  </a:cubicBezTo>
                  <a:close/>
                  <a:moveTo>
                    <a:pt x="93" y="11"/>
                  </a:moveTo>
                  <a:cubicBezTo>
                    <a:pt x="93" y="10"/>
                    <a:pt x="93" y="9"/>
                    <a:pt x="94" y="9"/>
                  </a:cubicBezTo>
                  <a:cubicBezTo>
                    <a:pt x="94" y="9"/>
                    <a:pt x="94" y="9"/>
                    <a:pt x="94" y="9"/>
                  </a:cubicBezTo>
                  <a:cubicBezTo>
                    <a:pt x="104" y="3"/>
                    <a:pt x="104" y="3"/>
                    <a:pt x="104" y="3"/>
                  </a:cubicBezTo>
                  <a:cubicBezTo>
                    <a:pt x="105" y="2"/>
                    <a:pt x="107" y="2"/>
                    <a:pt x="107" y="3"/>
                  </a:cubicBezTo>
                  <a:cubicBezTo>
                    <a:pt x="107" y="3"/>
                    <a:pt x="107" y="3"/>
                    <a:pt x="107" y="3"/>
                  </a:cubicBezTo>
                  <a:cubicBezTo>
                    <a:pt x="108" y="4"/>
                    <a:pt x="107" y="5"/>
                    <a:pt x="106" y="6"/>
                  </a:cubicBezTo>
                  <a:cubicBezTo>
                    <a:pt x="106" y="6"/>
                    <a:pt x="106" y="6"/>
                    <a:pt x="106" y="6"/>
                  </a:cubicBezTo>
                  <a:cubicBezTo>
                    <a:pt x="96" y="12"/>
                    <a:pt x="96" y="12"/>
                    <a:pt x="96" y="12"/>
                  </a:cubicBezTo>
                  <a:cubicBezTo>
                    <a:pt x="96" y="12"/>
                    <a:pt x="95" y="12"/>
                    <a:pt x="95" y="12"/>
                  </a:cubicBezTo>
                  <a:cubicBezTo>
                    <a:pt x="95" y="12"/>
                    <a:pt x="95" y="12"/>
                    <a:pt x="95" y="12"/>
                  </a:cubicBezTo>
                  <a:cubicBezTo>
                    <a:pt x="94" y="12"/>
                    <a:pt x="94" y="12"/>
                    <a:pt x="93" y="11"/>
                  </a:cubicBezTo>
                  <a:close/>
                  <a:moveTo>
                    <a:pt x="126" y="10"/>
                  </a:moveTo>
                  <a:cubicBezTo>
                    <a:pt x="116" y="4"/>
                    <a:pt x="116" y="4"/>
                    <a:pt x="116" y="4"/>
                  </a:cubicBezTo>
                  <a:cubicBezTo>
                    <a:pt x="115" y="4"/>
                    <a:pt x="114" y="2"/>
                    <a:pt x="115" y="1"/>
                  </a:cubicBezTo>
                  <a:cubicBezTo>
                    <a:pt x="115" y="1"/>
                    <a:pt x="115" y="1"/>
                    <a:pt x="115" y="1"/>
                  </a:cubicBezTo>
                  <a:cubicBezTo>
                    <a:pt x="115" y="0"/>
                    <a:pt x="117" y="0"/>
                    <a:pt x="118" y="1"/>
                  </a:cubicBezTo>
                  <a:cubicBezTo>
                    <a:pt x="118" y="1"/>
                    <a:pt x="118" y="1"/>
                    <a:pt x="118" y="1"/>
                  </a:cubicBezTo>
                  <a:cubicBezTo>
                    <a:pt x="118" y="1"/>
                    <a:pt x="118" y="1"/>
                    <a:pt x="118" y="1"/>
                  </a:cubicBezTo>
                  <a:cubicBezTo>
                    <a:pt x="128" y="7"/>
                    <a:pt x="128" y="7"/>
                    <a:pt x="128" y="7"/>
                  </a:cubicBezTo>
                  <a:cubicBezTo>
                    <a:pt x="129" y="7"/>
                    <a:pt x="129" y="9"/>
                    <a:pt x="129" y="9"/>
                  </a:cubicBezTo>
                  <a:cubicBezTo>
                    <a:pt x="129" y="9"/>
                    <a:pt x="129" y="9"/>
                    <a:pt x="129" y="9"/>
                  </a:cubicBezTo>
                  <a:cubicBezTo>
                    <a:pt x="128" y="10"/>
                    <a:pt x="128" y="10"/>
                    <a:pt x="127" y="10"/>
                  </a:cubicBezTo>
                  <a:cubicBezTo>
                    <a:pt x="127" y="10"/>
                    <a:pt x="127" y="10"/>
                    <a:pt x="127" y="10"/>
                  </a:cubicBezTo>
                  <a:cubicBezTo>
                    <a:pt x="127" y="10"/>
                    <a:pt x="126" y="10"/>
                    <a:pt x="126" y="1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616"/>
            <p:cNvSpPr>
              <a:spLocks noEditPoints="1"/>
            </p:cNvSpPr>
            <p:nvPr/>
          </p:nvSpPr>
          <p:spPr bwMode="auto">
            <a:xfrm>
              <a:off x="5094288" y="4049713"/>
              <a:ext cx="269875" cy="320675"/>
            </a:xfrm>
            <a:custGeom>
              <a:avLst/>
              <a:gdLst>
                <a:gd name="T0" fmla="*/ 6 w 279"/>
                <a:gd name="T1" fmla="*/ 0 h 333"/>
                <a:gd name="T2" fmla="*/ 12 w 279"/>
                <a:gd name="T3" fmla="*/ 50 h 333"/>
                <a:gd name="T4" fmla="*/ 254 w 279"/>
                <a:gd name="T5" fmla="*/ 43 h 333"/>
                <a:gd name="T6" fmla="*/ 33 w 279"/>
                <a:gd name="T7" fmla="*/ 202 h 333"/>
                <a:gd name="T8" fmla="*/ 110 w 279"/>
                <a:gd name="T9" fmla="*/ 239 h 333"/>
                <a:gd name="T10" fmla="*/ 98 w 279"/>
                <a:gd name="T11" fmla="*/ 330 h 333"/>
                <a:gd name="T12" fmla="*/ 233 w 279"/>
                <a:gd name="T13" fmla="*/ 285 h 333"/>
                <a:gd name="T14" fmla="*/ 243 w 279"/>
                <a:gd name="T15" fmla="*/ 267 h 333"/>
                <a:gd name="T16" fmla="*/ 279 w 279"/>
                <a:gd name="T17" fmla="*/ 44 h 333"/>
                <a:gd name="T18" fmla="*/ 56 w 279"/>
                <a:gd name="T19" fmla="*/ 108 h 333"/>
                <a:gd name="T20" fmla="*/ 87 w 279"/>
                <a:gd name="T21" fmla="*/ 118 h 333"/>
                <a:gd name="T22" fmla="*/ 94 w 279"/>
                <a:gd name="T23" fmla="*/ 130 h 333"/>
                <a:gd name="T24" fmla="*/ 83 w 279"/>
                <a:gd name="T25" fmla="*/ 148 h 333"/>
                <a:gd name="T26" fmla="*/ 102 w 279"/>
                <a:gd name="T27" fmla="*/ 177 h 333"/>
                <a:gd name="T28" fmla="*/ 96 w 279"/>
                <a:gd name="T29" fmla="*/ 150 h 333"/>
                <a:gd name="T30" fmla="*/ 107 w 279"/>
                <a:gd name="T31" fmla="*/ 132 h 333"/>
                <a:gd name="T32" fmla="*/ 88 w 279"/>
                <a:gd name="T33" fmla="*/ 104 h 333"/>
                <a:gd name="T34" fmla="*/ 72 w 279"/>
                <a:gd name="T35" fmla="*/ 110 h 333"/>
                <a:gd name="T36" fmla="*/ 83 w 279"/>
                <a:gd name="T37" fmla="*/ 89 h 333"/>
                <a:gd name="T38" fmla="*/ 65 w 279"/>
                <a:gd name="T39" fmla="*/ 62 h 333"/>
                <a:gd name="T40" fmla="*/ 70 w 279"/>
                <a:gd name="T41" fmla="*/ 88 h 333"/>
                <a:gd name="T42" fmla="*/ 56 w 279"/>
                <a:gd name="T43" fmla="*/ 108 h 333"/>
                <a:gd name="T44" fmla="*/ 126 w 279"/>
                <a:gd name="T45" fmla="*/ 181 h 333"/>
                <a:gd name="T46" fmla="*/ 151 w 279"/>
                <a:gd name="T47" fmla="*/ 159 h 333"/>
                <a:gd name="T48" fmla="*/ 145 w 279"/>
                <a:gd name="T49" fmla="*/ 138 h 333"/>
                <a:gd name="T50" fmla="*/ 155 w 279"/>
                <a:gd name="T51" fmla="*/ 128 h 333"/>
                <a:gd name="T52" fmla="*/ 191 w 279"/>
                <a:gd name="T53" fmla="*/ 145 h 333"/>
                <a:gd name="T54" fmla="*/ 197 w 279"/>
                <a:gd name="T55" fmla="*/ 166 h 333"/>
                <a:gd name="T56" fmla="*/ 185 w 279"/>
                <a:gd name="T57" fmla="*/ 190 h 333"/>
                <a:gd name="T58" fmla="*/ 211 w 279"/>
                <a:gd name="T59" fmla="*/ 168 h 333"/>
                <a:gd name="T60" fmla="*/ 205 w 279"/>
                <a:gd name="T61" fmla="*/ 147 h 333"/>
                <a:gd name="T62" fmla="*/ 216 w 279"/>
                <a:gd name="T63" fmla="*/ 122 h 333"/>
                <a:gd name="T64" fmla="*/ 193 w 279"/>
                <a:gd name="T65" fmla="*/ 128 h 333"/>
                <a:gd name="T66" fmla="*/ 179 w 279"/>
                <a:gd name="T67" fmla="*/ 103 h 333"/>
                <a:gd name="T68" fmla="*/ 191 w 279"/>
                <a:gd name="T69" fmla="*/ 78 h 333"/>
                <a:gd name="T70" fmla="*/ 166 w 279"/>
                <a:gd name="T71" fmla="*/ 101 h 333"/>
                <a:gd name="T72" fmla="*/ 171 w 279"/>
                <a:gd name="T73" fmla="*/ 125 h 333"/>
                <a:gd name="T74" fmla="*/ 156 w 279"/>
                <a:gd name="T75" fmla="*/ 114 h 333"/>
                <a:gd name="T76" fmla="*/ 132 w 279"/>
                <a:gd name="T77" fmla="*/ 136 h 333"/>
                <a:gd name="T78" fmla="*/ 138 w 279"/>
                <a:gd name="T79" fmla="*/ 15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33">
                  <a:moveTo>
                    <a:pt x="271" y="34"/>
                  </a:moveTo>
                  <a:cubicBezTo>
                    <a:pt x="6" y="0"/>
                    <a:pt x="6" y="0"/>
                    <a:pt x="6" y="0"/>
                  </a:cubicBezTo>
                  <a:cubicBezTo>
                    <a:pt x="0" y="45"/>
                    <a:pt x="0" y="45"/>
                    <a:pt x="0" y="45"/>
                  </a:cubicBezTo>
                  <a:cubicBezTo>
                    <a:pt x="4" y="46"/>
                    <a:pt x="8" y="48"/>
                    <a:pt x="12" y="50"/>
                  </a:cubicBezTo>
                  <a:cubicBezTo>
                    <a:pt x="17" y="13"/>
                    <a:pt x="17" y="13"/>
                    <a:pt x="17" y="13"/>
                  </a:cubicBezTo>
                  <a:cubicBezTo>
                    <a:pt x="254" y="43"/>
                    <a:pt x="254" y="43"/>
                    <a:pt x="254" y="43"/>
                  </a:cubicBezTo>
                  <a:cubicBezTo>
                    <a:pt x="229" y="240"/>
                    <a:pt x="229" y="240"/>
                    <a:pt x="229" y="240"/>
                  </a:cubicBezTo>
                  <a:cubicBezTo>
                    <a:pt x="33" y="202"/>
                    <a:pt x="33" y="202"/>
                    <a:pt x="33" y="202"/>
                  </a:cubicBezTo>
                  <a:cubicBezTo>
                    <a:pt x="45" y="209"/>
                    <a:pt x="56" y="219"/>
                    <a:pt x="65" y="230"/>
                  </a:cubicBezTo>
                  <a:cubicBezTo>
                    <a:pt x="110" y="239"/>
                    <a:pt x="110" y="239"/>
                    <a:pt x="110" y="239"/>
                  </a:cubicBezTo>
                  <a:cubicBezTo>
                    <a:pt x="98" y="241"/>
                    <a:pt x="87" y="244"/>
                    <a:pt x="77" y="247"/>
                  </a:cubicBezTo>
                  <a:cubicBezTo>
                    <a:pt x="90" y="270"/>
                    <a:pt x="97" y="298"/>
                    <a:pt x="98" y="330"/>
                  </a:cubicBezTo>
                  <a:cubicBezTo>
                    <a:pt x="109" y="332"/>
                    <a:pt x="122" y="333"/>
                    <a:pt x="136" y="333"/>
                  </a:cubicBezTo>
                  <a:cubicBezTo>
                    <a:pt x="189" y="333"/>
                    <a:pt x="233" y="312"/>
                    <a:pt x="233" y="285"/>
                  </a:cubicBezTo>
                  <a:cubicBezTo>
                    <a:pt x="233" y="277"/>
                    <a:pt x="228" y="269"/>
                    <a:pt x="220" y="262"/>
                  </a:cubicBezTo>
                  <a:cubicBezTo>
                    <a:pt x="243" y="267"/>
                    <a:pt x="243" y="267"/>
                    <a:pt x="243" y="267"/>
                  </a:cubicBezTo>
                  <a:cubicBezTo>
                    <a:pt x="256" y="249"/>
                    <a:pt x="256" y="249"/>
                    <a:pt x="256" y="249"/>
                  </a:cubicBezTo>
                  <a:cubicBezTo>
                    <a:pt x="279" y="44"/>
                    <a:pt x="279" y="44"/>
                    <a:pt x="279" y="44"/>
                  </a:cubicBezTo>
                  <a:lnTo>
                    <a:pt x="271" y="34"/>
                  </a:lnTo>
                  <a:close/>
                  <a:moveTo>
                    <a:pt x="56" y="108"/>
                  </a:moveTo>
                  <a:cubicBezTo>
                    <a:pt x="56" y="110"/>
                    <a:pt x="57" y="112"/>
                    <a:pt x="57" y="114"/>
                  </a:cubicBezTo>
                  <a:cubicBezTo>
                    <a:pt x="87" y="118"/>
                    <a:pt x="87" y="118"/>
                    <a:pt x="87" y="118"/>
                  </a:cubicBezTo>
                  <a:cubicBezTo>
                    <a:pt x="86" y="129"/>
                    <a:pt x="86" y="129"/>
                    <a:pt x="86" y="129"/>
                  </a:cubicBezTo>
                  <a:cubicBezTo>
                    <a:pt x="94" y="130"/>
                    <a:pt x="94" y="130"/>
                    <a:pt x="94" y="130"/>
                  </a:cubicBezTo>
                  <a:cubicBezTo>
                    <a:pt x="91" y="150"/>
                    <a:pt x="91" y="150"/>
                    <a:pt x="91" y="150"/>
                  </a:cubicBezTo>
                  <a:cubicBezTo>
                    <a:pt x="83" y="148"/>
                    <a:pt x="83" y="148"/>
                    <a:pt x="83" y="148"/>
                  </a:cubicBezTo>
                  <a:cubicBezTo>
                    <a:pt x="81" y="173"/>
                    <a:pt x="81" y="173"/>
                    <a:pt x="81" y="173"/>
                  </a:cubicBezTo>
                  <a:cubicBezTo>
                    <a:pt x="102" y="177"/>
                    <a:pt x="102" y="177"/>
                    <a:pt x="102" y="177"/>
                  </a:cubicBezTo>
                  <a:cubicBezTo>
                    <a:pt x="105" y="152"/>
                    <a:pt x="105" y="152"/>
                    <a:pt x="105" y="152"/>
                  </a:cubicBezTo>
                  <a:cubicBezTo>
                    <a:pt x="96" y="150"/>
                    <a:pt x="96" y="150"/>
                    <a:pt x="96" y="150"/>
                  </a:cubicBezTo>
                  <a:cubicBezTo>
                    <a:pt x="99" y="131"/>
                    <a:pt x="99" y="131"/>
                    <a:pt x="99" y="131"/>
                  </a:cubicBezTo>
                  <a:cubicBezTo>
                    <a:pt x="107" y="132"/>
                    <a:pt x="107" y="132"/>
                    <a:pt x="107" y="132"/>
                  </a:cubicBezTo>
                  <a:cubicBezTo>
                    <a:pt x="110" y="107"/>
                    <a:pt x="110" y="107"/>
                    <a:pt x="110" y="107"/>
                  </a:cubicBezTo>
                  <a:cubicBezTo>
                    <a:pt x="88" y="104"/>
                    <a:pt x="88" y="104"/>
                    <a:pt x="88" y="104"/>
                  </a:cubicBezTo>
                  <a:cubicBezTo>
                    <a:pt x="87" y="113"/>
                    <a:pt x="87" y="113"/>
                    <a:pt x="87" y="113"/>
                  </a:cubicBezTo>
                  <a:cubicBezTo>
                    <a:pt x="72" y="110"/>
                    <a:pt x="72" y="110"/>
                    <a:pt x="72" y="110"/>
                  </a:cubicBezTo>
                  <a:cubicBezTo>
                    <a:pt x="75" y="88"/>
                    <a:pt x="75" y="88"/>
                    <a:pt x="75" y="88"/>
                  </a:cubicBezTo>
                  <a:cubicBezTo>
                    <a:pt x="83" y="89"/>
                    <a:pt x="83" y="89"/>
                    <a:pt x="83" y="89"/>
                  </a:cubicBezTo>
                  <a:cubicBezTo>
                    <a:pt x="85" y="64"/>
                    <a:pt x="85" y="64"/>
                    <a:pt x="85" y="64"/>
                  </a:cubicBezTo>
                  <a:cubicBezTo>
                    <a:pt x="65" y="62"/>
                    <a:pt x="65" y="62"/>
                    <a:pt x="65" y="62"/>
                  </a:cubicBezTo>
                  <a:cubicBezTo>
                    <a:pt x="62" y="87"/>
                    <a:pt x="62" y="87"/>
                    <a:pt x="62" y="87"/>
                  </a:cubicBezTo>
                  <a:cubicBezTo>
                    <a:pt x="70" y="88"/>
                    <a:pt x="70" y="88"/>
                    <a:pt x="70" y="88"/>
                  </a:cubicBezTo>
                  <a:cubicBezTo>
                    <a:pt x="67" y="110"/>
                    <a:pt x="67" y="110"/>
                    <a:pt x="67" y="110"/>
                  </a:cubicBezTo>
                  <a:lnTo>
                    <a:pt x="56" y="108"/>
                  </a:lnTo>
                  <a:close/>
                  <a:moveTo>
                    <a:pt x="129" y="155"/>
                  </a:moveTo>
                  <a:cubicBezTo>
                    <a:pt x="126" y="181"/>
                    <a:pt x="126" y="181"/>
                    <a:pt x="126" y="181"/>
                  </a:cubicBezTo>
                  <a:cubicBezTo>
                    <a:pt x="148" y="184"/>
                    <a:pt x="148" y="184"/>
                    <a:pt x="148" y="184"/>
                  </a:cubicBezTo>
                  <a:cubicBezTo>
                    <a:pt x="151" y="159"/>
                    <a:pt x="151" y="159"/>
                    <a:pt x="151" y="159"/>
                  </a:cubicBezTo>
                  <a:cubicBezTo>
                    <a:pt x="143" y="157"/>
                    <a:pt x="143" y="157"/>
                    <a:pt x="143" y="157"/>
                  </a:cubicBezTo>
                  <a:cubicBezTo>
                    <a:pt x="145" y="138"/>
                    <a:pt x="145" y="138"/>
                    <a:pt x="145" y="138"/>
                  </a:cubicBezTo>
                  <a:cubicBezTo>
                    <a:pt x="153" y="139"/>
                    <a:pt x="153" y="139"/>
                    <a:pt x="153" y="139"/>
                  </a:cubicBezTo>
                  <a:cubicBezTo>
                    <a:pt x="155" y="128"/>
                    <a:pt x="155" y="128"/>
                    <a:pt x="155" y="128"/>
                  </a:cubicBezTo>
                  <a:cubicBezTo>
                    <a:pt x="192" y="134"/>
                    <a:pt x="192" y="134"/>
                    <a:pt x="192" y="134"/>
                  </a:cubicBezTo>
                  <a:cubicBezTo>
                    <a:pt x="191" y="145"/>
                    <a:pt x="191" y="145"/>
                    <a:pt x="191" y="145"/>
                  </a:cubicBezTo>
                  <a:cubicBezTo>
                    <a:pt x="199" y="146"/>
                    <a:pt x="199" y="146"/>
                    <a:pt x="199" y="146"/>
                  </a:cubicBezTo>
                  <a:cubicBezTo>
                    <a:pt x="197" y="166"/>
                    <a:pt x="197" y="166"/>
                    <a:pt x="197" y="166"/>
                  </a:cubicBezTo>
                  <a:cubicBezTo>
                    <a:pt x="188" y="164"/>
                    <a:pt x="188" y="164"/>
                    <a:pt x="188" y="164"/>
                  </a:cubicBezTo>
                  <a:cubicBezTo>
                    <a:pt x="185" y="190"/>
                    <a:pt x="185" y="190"/>
                    <a:pt x="185" y="190"/>
                  </a:cubicBezTo>
                  <a:cubicBezTo>
                    <a:pt x="208" y="194"/>
                    <a:pt x="208" y="194"/>
                    <a:pt x="208" y="194"/>
                  </a:cubicBezTo>
                  <a:cubicBezTo>
                    <a:pt x="211" y="168"/>
                    <a:pt x="211" y="168"/>
                    <a:pt x="211" y="168"/>
                  </a:cubicBezTo>
                  <a:cubicBezTo>
                    <a:pt x="202" y="167"/>
                    <a:pt x="202" y="167"/>
                    <a:pt x="202" y="167"/>
                  </a:cubicBezTo>
                  <a:cubicBezTo>
                    <a:pt x="205" y="147"/>
                    <a:pt x="205" y="147"/>
                    <a:pt x="205" y="147"/>
                  </a:cubicBezTo>
                  <a:cubicBezTo>
                    <a:pt x="213" y="148"/>
                    <a:pt x="213" y="148"/>
                    <a:pt x="213" y="148"/>
                  </a:cubicBezTo>
                  <a:cubicBezTo>
                    <a:pt x="216" y="122"/>
                    <a:pt x="216" y="122"/>
                    <a:pt x="216" y="122"/>
                  </a:cubicBezTo>
                  <a:cubicBezTo>
                    <a:pt x="194" y="119"/>
                    <a:pt x="194" y="119"/>
                    <a:pt x="194" y="119"/>
                  </a:cubicBezTo>
                  <a:cubicBezTo>
                    <a:pt x="193" y="128"/>
                    <a:pt x="193" y="128"/>
                    <a:pt x="193" y="128"/>
                  </a:cubicBezTo>
                  <a:cubicBezTo>
                    <a:pt x="176" y="125"/>
                    <a:pt x="176" y="125"/>
                    <a:pt x="176" y="125"/>
                  </a:cubicBezTo>
                  <a:cubicBezTo>
                    <a:pt x="179" y="103"/>
                    <a:pt x="179" y="103"/>
                    <a:pt x="179" y="103"/>
                  </a:cubicBezTo>
                  <a:cubicBezTo>
                    <a:pt x="188" y="104"/>
                    <a:pt x="188" y="104"/>
                    <a:pt x="188" y="104"/>
                  </a:cubicBezTo>
                  <a:cubicBezTo>
                    <a:pt x="191" y="78"/>
                    <a:pt x="191" y="78"/>
                    <a:pt x="191" y="78"/>
                  </a:cubicBezTo>
                  <a:cubicBezTo>
                    <a:pt x="168" y="75"/>
                    <a:pt x="168" y="75"/>
                    <a:pt x="168" y="75"/>
                  </a:cubicBezTo>
                  <a:cubicBezTo>
                    <a:pt x="166" y="101"/>
                    <a:pt x="166" y="101"/>
                    <a:pt x="166" y="101"/>
                  </a:cubicBezTo>
                  <a:cubicBezTo>
                    <a:pt x="174" y="102"/>
                    <a:pt x="174" y="102"/>
                    <a:pt x="174" y="102"/>
                  </a:cubicBezTo>
                  <a:cubicBezTo>
                    <a:pt x="171" y="125"/>
                    <a:pt x="171" y="125"/>
                    <a:pt x="171" y="125"/>
                  </a:cubicBezTo>
                  <a:cubicBezTo>
                    <a:pt x="155" y="122"/>
                    <a:pt x="155" y="122"/>
                    <a:pt x="155" y="122"/>
                  </a:cubicBezTo>
                  <a:cubicBezTo>
                    <a:pt x="156" y="114"/>
                    <a:pt x="156" y="114"/>
                    <a:pt x="156" y="114"/>
                  </a:cubicBezTo>
                  <a:cubicBezTo>
                    <a:pt x="135" y="110"/>
                    <a:pt x="135" y="110"/>
                    <a:pt x="135" y="110"/>
                  </a:cubicBezTo>
                  <a:cubicBezTo>
                    <a:pt x="132" y="136"/>
                    <a:pt x="132" y="136"/>
                    <a:pt x="132" y="136"/>
                  </a:cubicBezTo>
                  <a:cubicBezTo>
                    <a:pt x="140" y="137"/>
                    <a:pt x="140" y="137"/>
                    <a:pt x="140" y="137"/>
                  </a:cubicBezTo>
                  <a:cubicBezTo>
                    <a:pt x="138" y="157"/>
                    <a:pt x="138" y="157"/>
                    <a:pt x="138" y="157"/>
                  </a:cubicBezTo>
                  <a:lnTo>
                    <a:pt x="129" y="15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60" name="Picture 1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12378" y="4148918"/>
            <a:ext cx="434160" cy="49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73686" y="2791325"/>
            <a:ext cx="2526598" cy="1231106"/>
          </a:xfrm>
          <a:prstGeom prst="rect">
            <a:avLst/>
          </a:prstGeom>
          <a:noFill/>
        </p:spPr>
        <p:txBody>
          <a:bodyPr wrap="square" lIns="0" tIns="0" rIns="0" bIns="0" rtlCol="0">
            <a:spAutoFit/>
          </a:bodyPr>
          <a:lstStyle/>
          <a:p>
            <a:pPr algn="ctr"/>
            <a:r>
              <a:rPr lang="en-US" sz="4000" dirty="0" smtClean="0">
                <a:latin typeface="Segoe UI Light" pitchFamily="34" charset="0"/>
              </a:rPr>
              <a:t>Hybrid </a:t>
            </a:r>
          </a:p>
          <a:p>
            <a:pPr algn="ctr"/>
            <a:r>
              <a:rPr lang="en-US" sz="4000" dirty="0" smtClean="0">
                <a:latin typeface="Segoe UI Light" pitchFamily="34" charset="0"/>
              </a:rPr>
              <a:t>Network</a:t>
            </a:r>
          </a:p>
        </p:txBody>
      </p:sp>
    </p:spTree>
    <p:extLst>
      <p:ext uri="{BB962C8B-B14F-4D97-AF65-F5344CB8AC3E}">
        <p14:creationId xmlns:p14="http://schemas.microsoft.com/office/powerpoint/2010/main" val="212393780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Katal"/>
          <p:cNvGrpSpPr/>
          <p:nvPr/>
        </p:nvGrpSpPr>
        <p:grpSpPr>
          <a:xfrm>
            <a:off x="4632309" y="1990118"/>
            <a:ext cx="2817260" cy="2965299"/>
            <a:chOff x="4631720" y="1989540"/>
            <a:chExt cx="2818394" cy="2966491"/>
          </a:xfrm>
        </p:grpSpPr>
        <p:cxnSp>
          <p:nvCxnSpPr>
            <p:cNvPr id="95" name="Straight Connector 94"/>
            <p:cNvCxnSpPr/>
            <p:nvPr/>
          </p:nvCxnSpPr>
          <p:spPr>
            <a:xfrm flipH="1" flipV="1">
              <a:off x="4906802" y="1989540"/>
              <a:ext cx="16398" cy="2090248"/>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009074" y="3646025"/>
              <a:ext cx="2441040" cy="794009"/>
            </a:xfrm>
            <a:prstGeom prst="rect">
              <a:avLst/>
            </a:prstGeom>
            <a:noFill/>
          </p:spPr>
          <p:txBody>
            <a:bodyPr wrap="square" lIns="182807" tIns="146246" rIns="182807" bIns="146246" rtlCol="0">
              <a:spAutoFit/>
            </a:bodyPr>
            <a:lstStyle/>
            <a:p>
              <a:pPr>
                <a:lnSpc>
                  <a:spcPct val="90000"/>
                </a:lnSpc>
                <a:spcAft>
                  <a:spcPts val="600"/>
                </a:spcAft>
              </a:pPr>
              <a:r>
                <a:rPr lang="en-US" sz="1799" dirty="0"/>
                <a:t>Windows Azure </a:t>
              </a:r>
              <a:r>
                <a:rPr lang="en-US" sz="1799" dirty="0" smtClean="0"/>
                <a:t>Pack</a:t>
              </a:r>
              <a:endParaRPr lang="en-US" sz="1799" dirty="0"/>
            </a:p>
          </p:txBody>
        </p:sp>
        <p:cxnSp>
          <p:nvCxnSpPr>
            <p:cNvPr id="61" name="Straight Connector 60"/>
            <p:cNvCxnSpPr/>
            <p:nvPr/>
          </p:nvCxnSpPr>
          <p:spPr>
            <a:xfrm>
              <a:off x="4972334" y="4430948"/>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3"/>
            <a:stretch>
              <a:fillRect/>
            </a:stretch>
          </p:blipFill>
          <p:spPr>
            <a:xfrm>
              <a:off x="4631720" y="3757543"/>
              <a:ext cx="582958" cy="855000"/>
            </a:xfrm>
            <a:prstGeom prst="rect">
              <a:avLst/>
            </a:prstGeom>
          </p:spPr>
        </p:pic>
      </p:grpSp>
      <p:grpSp>
        <p:nvGrpSpPr>
          <p:cNvPr id="134" name="Gateway"/>
          <p:cNvGrpSpPr/>
          <p:nvPr/>
        </p:nvGrpSpPr>
        <p:grpSpPr>
          <a:xfrm>
            <a:off x="801502" y="1785127"/>
            <a:ext cx="2125349" cy="3184202"/>
            <a:chOff x="799371" y="1784465"/>
            <a:chExt cx="2126204" cy="3185483"/>
          </a:xfrm>
        </p:grpSpPr>
        <p:sp>
          <p:nvSpPr>
            <p:cNvPr id="131" name="TextBox 130"/>
            <p:cNvSpPr txBox="1"/>
            <p:nvPr/>
          </p:nvSpPr>
          <p:spPr>
            <a:xfrm>
              <a:off x="799371" y="2400624"/>
              <a:ext cx="1353127" cy="577979"/>
            </a:xfrm>
            <a:prstGeom prst="rect">
              <a:avLst/>
            </a:prstGeom>
            <a:noFill/>
          </p:spPr>
          <p:txBody>
            <a:bodyPr wrap="none" lIns="182807" tIns="146246" rIns="182807" bIns="146246" rtlCol="0">
              <a:spAutoFit/>
            </a:bodyPr>
            <a:lstStyle/>
            <a:p>
              <a:pPr>
                <a:lnSpc>
                  <a:spcPct val="90000"/>
                </a:lnSpc>
                <a:spcAft>
                  <a:spcPts val="600"/>
                </a:spcAft>
              </a:pPr>
              <a:r>
                <a:rPr lang="en-US" sz="1999" dirty="0"/>
                <a:t>Gateway</a:t>
              </a:r>
            </a:p>
          </p:txBody>
        </p:sp>
        <p:cxnSp>
          <p:nvCxnSpPr>
            <p:cNvPr id="75" name="Straight Connector 74"/>
            <p:cNvCxnSpPr/>
            <p:nvPr/>
          </p:nvCxnSpPr>
          <p:spPr>
            <a:xfrm>
              <a:off x="2103911" y="2753522"/>
              <a:ext cx="0" cy="2210039"/>
            </a:xfrm>
            <a:prstGeom prst="line">
              <a:avLst/>
            </a:prstGeom>
            <a:ln>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731986" y="2759909"/>
              <a:ext cx="0" cy="2210039"/>
            </a:xfrm>
            <a:prstGeom prst="line">
              <a:avLst/>
            </a:prstGeom>
            <a:ln>
              <a:solidFill>
                <a:srgbClr val="7030A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422332" y="1784465"/>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73" name="Picture 72"/>
            <p:cNvPicPr>
              <a:picLocks noChangeAspect="1"/>
            </p:cNvPicPr>
            <p:nvPr/>
          </p:nvPicPr>
          <p:blipFill>
            <a:blip r:embed="rId4"/>
            <a:stretch>
              <a:fillRect/>
            </a:stretch>
          </p:blipFill>
          <p:spPr>
            <a:xfrm>
              <a:off x="1966278" y="2314186"/>
              <a:ext cx="959297" cy="825000"/>
            </a:xfrm>
            <a:prstGeom prst="rect">
              <a:avLst/>
            </a:prstGeom>
          </p:spPr>
        </p:pic>
      </p:grpSp>
      <p:grpSp>
        <p:nvGrpSpPr>
          <p:cNvPr id="116" name="Corporate Firewall"/>
          <p:cNvGrpSpPr/>
          <p:nvPr/>
        </p:nvGrpSpPr>
        <p:grpSpPr>
          <a:xfrm>
            <a:off x="5669571" y="1785127"/>
            <a:ext cx="653349" cy="1430178"/>
            <a:chOff x="5669400" y="1784465"/>
            <a:chExt cx="653612" cy="1430753"/>
          </a:xfrm>
        </p:grpSpPr>
        <p:cxnSp>
          <p:nvCxnSpPr>
            <p:cNvPr id="26" name="Straight Connector 25"/>
            <p:cNvCxnSpPr/>
            <p:nvPr/>
          </p:nvCxnSpPr>
          <p:spPr>
            <a:xfrm>
              <a:off x="5996206" y="1784465"/>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996206" y="2690135"/>
              <a:ext cx="0" cy="525083"/>
            </a:xfrm>
            <a:prstGeom prst="line">
              <a:avLst/>
            </a:prstGeom>
            <a:ln w="28575">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stretch>
              <a:fillRect/>
            </a:stretch>
          </p:blipFill>
          <p:spPr>
            <a:xfrm>
              <a:off x="5669400" y="2306959"/>
              <a:ext cx="653612" cy="524183"/>
            </a:xfrm>
            <a:prstGeom prst="rect">
              <a:avLst/>
            </a:prstGeom>
          </p:spPr>
        </p:pic>
      </p:grpSp>
      <p:grpSp>
        <p:nvGrpSpPr>
          <p:cNvPr id="114" name="Tenant 2"/>
          <p:cNvGrpSpPr/>
          <p:nvPr/>
        </p:nvGrpSpPr>
        <p:grpSpPr>
          <a:xfrm>
            <a:off x="2329651" y="4748717"/>
            <a:ext cx="2240481" cy="2190739"/>
            <a:chOff x="2328135" y="4749248"/>
            <a:chExt cx="2241383" cy="2191621"/>
          </a:xfrm>
        </p:grpSpPr>
        <p:cxnSp>
          <p:nvCxnSpPr>
            <p:cNvPr id="66" name="Straight Connector 65"/>
            <p:cNvCxnSpPr/>
            <p:nvPr/>
          </p:nvCxnSpPr>
          <p:spPr>
            <a:xfrm>
              <a:off x="3884612" y="4963561"/>
              <a:ext cx="0" cy="525083"/>
            </a:xfrm>
            <a:prstGeom prst="line">
              <a:avLst/>
            </a:prstGeom>
            <a:ln w="28575">
              <a:solidFill>
                <a:srgbClr val="7030A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137272" y="4963561"/>
              <a:ext cx="0" cy="525083"/>
            </a:xfrm>
            <a:prstGeom prst="line">
              <a:avLst/>
            </a:prstGeom>
            <a:ln w="28575">
              <a:solidFill>
                <a:srgbClr val="7030A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6"/>
            <a:stretch>
              <a:fillRect/>
            </a:stretch>
          </p:blipFill>
          <p:spPr>
            <a:xfrm>
              <a:off x="2731986" y="5451336"/>
              <a:ext cx="582958" cy="855000"/>
            </a:xfrm>
            <a:prstGeom prst="rect">
              <a:avLst/>
            </a:prstGeom>
          </p:spPr>
        </p:pic>
        <p:pic>
          <p:nvPicPr>
            <p:cNvPr id="52" name="Picture 51"/>
            <p:cNvPicPr>
              <a:picLocks noChangeAspect="1"/>
            </p:cNvPicPr>
            <p:nvPr/>
          </p:nvPicPr>
          <p:blipFill>
            <a:blip r:embed="rId6"/>
            <a:stretch>
              <a:fillRect/>
            </a:stretch>
          </p:blipFill>
          <p:spPr>
            <a:xfrm>
              <a:off x="3758854" y="5451336"/>
              <a:ext cx="582958" cy="855000"/>
            </a:xfrm>
            <a:prstGeom prst="rect">
              <a:avLst/>
            </a:prstGeom>
          </p:spPr>
        </p:pic>
        <p:sp>
          <p:nvSpPr>
            <p:cNvPr id="57" name="TextBox 56"/>
            <p:cNvSpPr txBox="1"/>
            <p:nvPr/>
          </p:nvSpPr>
          <p:spPr>
            <a:xfrm>
              <a:off x="2328135" y="6306336"/>
              <a:ext cx="2241383" cy="634533"/>
            </a:xfrm>
            <a:prstGeom prst="rect">
              <a:avLst/>
            </a:prstGeom>
            <a:noFill/>
          </p:spPr>
          <p:txBody>
            <a:bodyPr wrap="none" lIns="182807" tIns="146246" rIns="182807" bIns="146246" rtlCol="0">
              <a:spAutoFit/>
            </a:bodyPr>
            <a:lstStyle/>
            <a:p>
              <a:pPr>
                <a:lnSpc>
                  <a:spcPct val="90000"/>
                </a:lnSpc>
                <a:spcAft>
                  <a:spcPts val="600"/>
                </a:spcAft>
              </a:pPr>
              <a:r>
                <a:rPr lang="en-US" sz="2399" dirty="0"/>
                <a:t>Tenant 2 VMs</a:t>
              </a:r>
            </a:p>
          </p:txBody>
        </p:sp>
        <p:sp>
          <p:nvSpPr>
            <p:cNvPr id="64" name="Can 63"/>
            <p:cNvSpPr/>
            <p:nvPr/>
          </p:nvSpPr>
          <p:spPr bwMode="auto">
            <a:xfrm rot="5400000">
              <a:off x="3108355" y="4243597"/>
              <a:ext cx="383618" cy="1394919"/>
            </a:xfrm>
            <a:prstGeom prst="can">
              <a:avLst/>
            </a:prstGeom>
            <a:solidFill>
              <a:srgbClr val="7030A0"/>
            </a:solidFill>
            <a:ln>
              <a:solidFill>
                <a:srgbClr val="7030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solidFill>
                    <a:schemeClr val="tx1"/>
                  </a:solidFill>
                </a:rPr>
                <a:t>Tenant 2</a:t>
              </a:r>
            </a:p>
          </p:txBody>
        </p:sp>
      </p:grpSp>
      <p:grpSp>
        <p:nvGrpSpPr>
          <p:cNvPr id="113" name="Tenant 1"/>
          <p:cNvGrpSpPr/>
          <p:nvPr/>
        </p:nvGrpSpPr>
        <p:grpSpPr>
          <a:xfrm>
            <a:off x="77035" y="4743063"/>
            <a:ext cx="2240481" cy="2196395"/>
            <a:chOff x="74612" y="4743590"/>
            <a:chExt cx="2241383" cy="2197279"/>
          </a:xfrm>
        </p:grpSpPr>
        <p:cxnSp>
          <p:nvCxnSpPr>
            <p:cNvPr id="68" name="Straight Connector 67"/>
            <p:cNvCxnSpPr/>
            <p:nvPr/>
          </p:nvCxnSpPr>
          <p:spPr>
            <a:xfrm>
              <a:off x="1813878" y="4963561"/>
              <a:ext cx="0" cy="525083"/>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280478" y="5100669"/>
              <a:ext cx="0" cy="525083"/>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20855" y="5077809"/>
              <a:ext cx="0" cy="525083"/>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7"/>
            <a:stretch>
              <a:fillRect/>
            </a:stretch>
          </p:blipFill>
          <p:spPr>
            <a:xfrm>
              <a:off x="309919" y="5451336"/>
              <a:ext cx="582958" cy="855000"/>
            </a:xfrm>
            <a:prstGeom prst="rect">
              <a:avLst/>
            </a:prstGeom>
          </p:spPr>
        </p:pic>
        <p:pic>
          <p:nvPicPr>
            <p:cNvPr id="50" name="Picture 49"/>
            <p:cNvPicPr>
              <a:picLocks noChangeAspect="1"/>
            </p:cNvPicPr>
            <p:nvPr/>
          </p:nvPicPr>
          <p:blipFill>
            <a:blip r:embed="rId7"/>
            <a:stretch>
              <a:fillRect/>
            </a:stretch>
          </p:blipFill>
          <p:spPr>
            <a:xfrm>
              <a:off x="937994" y="5451336"/>
              <a:ext cx="582958" cy="855000"/>
            </a:xfrm>
            <a:prstGeom prst="rect">
              <a:avLst/>
            </a:prstGeom>
          </p:spPr>
        </p:pic>
        <p:pic>
          <p:nvPicPr>
            <p:cNvPr id="51" name="Picture 50"/>
            <p:cNvPicPr>
              <a:picLocks noChangeAspect="1"/>
            </p:cNvPicPr>
            <p:nvPr/>
          </p:nvPicPr>
          <p:blipFill>
            <a:blip r:embed="rId7"/>
            <a:stretch>
              <a:fillRect/>
            </a:stretch>
          </p:blipFill>
          <p:spPr>
            <a:xfrm>
              <a:off x="1520953" y="5451336"/>
              <a:ext cx="582958" cy="855000"/>
            </a:xfrm>
            <a:prstGeom prst="rect">
              <a:avLst/>
            </a:prstGeom>
          </p:spPr>
        </p:pic>
        <p:sp>
          <p:nvSpPr>
            <p:cNvPr id="56" name="TextBox 55"/>
            <p:cNvSpPr txBox="1"/>
            <p:nvPr/>
          </p:nvSpPr>
          <p:spPr>
            <a:xfrm>
              <a:off x="74612" y="6306336"/>
              <a:ext cx="2241383" cy="634533"/>
            </a:xfrm>
            <a:prstGeom prst="rect">
              <a:avLst/>
            </a:prstGeom>
            <a:noFill/>
          </p:spPr>
          <p:txBody>
            <a:bodyPr wrap="none" lIns="182807" tIns="146246" rIns="182807" bIns="146246" rtlCol="0">
              <a:spAutoFit/>
            </a:bodyPr>
            <a:lstStyle/>
            <a:p>
              <a:pPr>
                <a:lnSpc>
                  <a:spcPct val="90000"/>
                </a:lnSpc>
                <a:spcAft>
                  <a:spcPts val="600"/>
                </a:spcAft>
              </a:pPr>
              <a:r>
                <a:rPr lang="en-US" sz="2399" dirty="0"/>
                <a:t>Tenant 1 VMs</a:t>
              </a:r>
            </a:p>
          </p:txBody>
        </p:sp>
        <p:sp>
          <p:nvSpPr>
            <p:cNvPr id="65" name="Can 64"/>
            <p:cNvSpPr/>
            <p:nvPr/>
          </p:nvSpPr>
          <p:spPr bwMode="auto">
            <a:xfrm rot="5400000">
              <a:off x="1126508" y="3950446"/>
              <a:ext cx="389277" cy="1975565"/>
            </a:xfrm>
            <a:prstGeom prst="can">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solidFill>
                    <a:schemeClr val="tx1"/>
                  </a:solidFill>
                </a:rPr>
                <a:t>Tenant 1</a:t>
              </a:r>
            </a:p>
          </p:txBody>
        </p:sp>
      </p:grpSp>
      <p:grpSp>
        <p:nvGrpSpPr>
          <p:cNvPr id="122" name="Host Networks"/>
          <p:cNvGrpSpPr/>
          <p:nvPr/>
        </p:nvGrpSpPr>
        <p:grpSpPr>
          <a:xfrm>
            <a:off x="5379987" y="6009424"/>
            <a:ext cx="3299108" cy="791166"/>
            <a:chOff x="5379699" y="6010461"/>
            <a:chExt cx="3300436" cy="791485"/>
          </a:xfrm>
          <a:solidFill>
            <a:schemeClr val="accent1"/>
          </a:solidFill>
        </p:grpSpPr>
        <p:cxnSp>
          <p:nvCxnSpPr>
            <p:cNvPr id="118" name="Straight Connector 117"/>
            <p:cNvCxnSpPr/>
            <p:nvPr/>
          </p:nvCxnSpPr>
          <p:spPr>
            <a:xfrm>
              <a:off x="5974088" y="6047769"/>
              <a:ext cx="0" cy="525083"/>
            </a:xfrm>
            <a:prstGeom prst="line">
              <a:avLst/>
            </a:prstGeom>
            <a:grpFill/>
            <a:ln w="28575">
              <a:solidFill>
                <a:schemeClr val="bg2">
                  <a:lumMod val="25000"/>
                  <a:lumOff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114519" y="6217074"/>
              <a:ext cx="0" cy="525083"/>
            </a:xfrm>
            <a:prstGeom prst="line">
              <a:avLst/>
            </a:prstGeom>
            <a:grpFill/>
            <a:ln w="28575">
              <a:solidFill>
                <a:schemeClr val="bg2">
                  <a:lumMod val="25000"/>
                  <a:lumOff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189359" y="6010461"/>
              <a:ext cx="0" cy="525083"/>
            </a:xfrm>
            <a:prstGeom prst="line">
              <a:avLst/>
            </a:prstGeom>
            <a:grpFill/>
            <a:ln w="28575">
              <a:solidFill>
                <a:schemeClr val="bg2">
                  <a:lumMod val="25000"/>
                  <a:lumOff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7" name="Can 116"/>
            <p:cNvSpPr/>
            <p:nvPr/>
          </p:nvSpPr>
          <p:spPr bwMode="auto">
            <a:xfrm rot="5400000">
              <a:off x="6897161" y="5018972"/>
              <a:ext cx="265512" cy="3300436"/>
            </a:xfrm>
            <a:prstGeom prst="ca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799" dirty="0">
                  <a:solidFill>
                    <a:schemeClr val="tx1"/>
                  </a:solidFill>
                </a:rPr>
                <a:t>LM, Cluster, Storage</a:t>
              </a:r>
            </a:p>
          </p:txBody>
        </p:sp>
      </p:grpSp>
      <p:grpSp>
        <p:nvGrpSpPr>
          <p:cNvPr id="123" name="Hyper-V Hosts"/>
          <p:cNvGrpSpPr/>
          <p:nvPr/>
        </p:nvGrpSpPr>
        <p:grpSpPr>
          <a:xfrm>
            <a:off x="5633255" y="5027205"/>
            <a:ext cx="5262634" cy="1339459"/>
            <a:chOff x="5633069" y="5027848"/>
            <a:chExt cx="5264751" cy="1339998"/>
          </a:xfrm>
        </p:grpSpPr>
        <p:cxnSp>
          <p:nvCxnSpPr>
            <p:cNvPr id="47" name="Straight Connector 46"/>
            <p:cNvCxnSpPr/>
            <p:nvPr/>
          </p:nvCxnSpPr>
          <p:spPr>
            <a:xfrm>
              <a:off x="8191728" y="5027848"/>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76457" y="5065156"/>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16888" y="5234461"/>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8"/>
            <a:stretch>
              <a:fillRect/>
            </a:stretch>
          </p:blipFill>
          <p:spPr>
            <a:xfrm>
              <a:off x="7788995" y="5407846"/>
              <a:ext cx="811713" cy="960000"/>
            </a:xfrm>
            <a:prstGeom prst="rect">
              <a:avLst/>
            </a:prstGeom>
          </p:spPr>
        </p:pic>
        <p:pic>
          <p:nvPicPr>
            <p:cNvPr id="39" name="Picture 38"/>
            <p:cNvPicPr>
              <a:picLocks noChangeAspect="1"/>
            </p:cNvPicPr>
            <p:nvPr/>
          </p:nvPicPr>
          <p:blipFill>
            <a:blip r:embed="rId8"/>
            <a:stretch>
              <a:fillRect/>
            </a:stretch>
          </p:blipFill>
          <p:spPr>
            <a:xfrm>
              <a:off x="6711032" y="5407846"/>
              <a:ext cx="811713" cy="960000"/>
            </a:xfrm>
            <a:prstGeom prst="rect">
              <a:avLst/>
            </a:prstGeom>
          </p:spPr>
        </p:pic>
        <p:pic>
          <p:nvPicPr>
            <p:cNvPr id="40" name="Picture 39"/>
            <p:cNvPicPr>
              <a:picLocks noChangeAspect="1"/>
            </p:cNvPicPr>
            <p:nvPr/>
          </p:nvPicPr>
          <p:blipFill>
            <a:blip r:embed="rId8"/>
            <a:stretch>
              <a:fillRect/>
            </a:stretch>
          </p:blipFill>
          <p:spPr>
            <a:xfrm>
              <a:off x="5633069" y="5407846"/>
              <a:ext cx="811713" cy="960000"/>
            </a:xfrm>
            <a:prstGeom prst="rect">
              <a:avLst/>
            </a:prstGeom>
          </p:spPr>
        </p:pic>
        <p:sp>
          <p:nvSpPr>
            <p:cNvPr id="53" name="TextBox 52"/>
            <p:cNvSpPr txBox="1"/>
            <p:nvPr/>
          </p:nvSpPr>
          <p:spPr>
            <a:xfrm>
              <a:off x="8555191" y="5594753"/>
              <a:ext cx="2342629" cy="634533"/>
            </a:xfrm>
            <a:prstGeom prst="rect">
              <a:avLst/>
            </a:prstGeom>
            <a:noFill/>
          </p:spPr>
          <p:txBody>
            <a:bodyPr wrap="none" lIns="182807" tIns="146246" rIns="182807" bIns="146246" rtlCol="0">
              <a:spAutoFit/>
            </a:bodyPr>
            <a:lstStyle/>
            <a:p>
              <a:pPr>
                <a:lnSpc>
                  <a:spcPct val="90000"/>
                </a:lnSpc>
                <a:spcAft>
                  <a:spcPts val="600"/>
                </a:spcAft>
              </a:pPr>
              <a:r>
                <a:rPr lang="en-US" sz="2399" dirty="0"/>
                <a:t>Hyper-V hosts</a:t>
              </a:r>
            </a:p>
          </p:txBody>
        </p:sp>
      </p:grpSp>
      <p:grpSp>
        <p:nvGrpSpPr>
          <p:cNvPr id="111" name="Management Network"/>
          <p:cNvGrpSpPr/>
          <p:nvPr/>
        </p:nvGrpSpPr>
        <p:grpSpPr>
          <a:xfrm>
            <a:off x="4632309" y="3317202"/>
            <a:ext cx="7452562" cy="1916533"/>
            <a:chOff x="4631720" y="3317157"/>
            <a:chExt cx="7455561" cy="1917304"/>
          </a:xfrm>
        </p:grpSpPr>
        <p:cxnSp>
          <p:nvCxnSpPr>
            <p:cNvPr id="42" name="Straight Connector 41"/>
            <p:cNvCxnSpPr/>
            <p:nvPr/>
          </p:nvCxnSpPr>
          <p:spPr>
            <a:xfrm>
              <a:off x="7628642" y="4409983"/>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134341" y="4409983"/>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453122" y="4409983"/>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661569" y="3317157"/>
              <a:ext cx="0" cy="525083"/>
            </a:xfrm>
            <a:prstGeom prst="line">
              <a:avLst/>
            </a:prstGeom>
            <a:ln w="28575">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7307459" y="3742918"/>
              <a:ext cx="582958" cy="855000"/>
            </a:xfrm>
            <a:prstGeom prst="rect">
              <a:avLst/>
            </a:prstGeom>
          </p:spPr>
        </p:pic>
        <p:pic>
          <p:nvPicPr>
            <p:cNvPr id="6" name="Picture 5"/>
            <p:cNvPicPr>
              <a:picLocks noChangeAspect="1"/>
            </p:cNvPicPr>
            <p:nvPr/>
          </p:nvPicPr>
          <p:blipFill>
            <a:blip r:embed="rId3"/>
            <a:stretch>
              <a:fillRect/>
            </a:stretch>
          </p:blipFill>
          <p:spPr>
            <a:xfrm>
              <a:off x="10161643" y="3742918"/>
              <a:ext cx="582958" cy="855000"/>
            </a:xfrm>
            <a:prstGeom prst="rect">
              <a:avLst/>
            </a:prstGeom>
          </p:spPr>
        </p:pic>
        <p:sp>
          <p:nvSpPr>
            <p:cNvPr id="29" name="TextBox 28"/>
            <p:cNvSpPr txBox="1"/>
            <p:nvPr/>
          </p:nvSpPr>
          <p:spPr>
            <a:xfrm>
              <a:off x="9223468" y="3838619"/>
              <a:ext cx="920765" cy="634533"/>
            </a:xfrm>
            <a:prstGeom prst="rect">
              <a:avLst/>
            </a:prstGeom>
            <a:noFill/>
          </p:spPr>
          <p:txBody>
            <a:bodyPr wrap="none" lIns="182807" tIns="146246" rIns="182807" bIns="146246" rtlCol="0">
              <a:spAutoFit/>
            </a:bodyPr>
            <a:lstStyle/>
            <a:p>
              <a:pPr>
                <a:lnSpc>
                  <a:spcPct val="90000"/>
                </a:lnSpc>
                <a:spcAft>
                  <a:spcPts val="600"/>
                </a:spcAft>
              </a:pPr>
              <a:r>
                <a:rPr lang="en-US" sz="2399" dirty="0"/>
                <a:t>SQL</a:t>
              </a:r>
            </a:p>
          </p:txBody>
        </p:sp>
        <p:sp>
          <p:nvSpPr>
            <p:cNvPr id="30" name="TextBox 29"/>
            <p:cNvSpPr txBox="1"/>
            <p:nvPr/>
          </p:nvSpPr>
          <p:spPr>
            <a:xfrm>
              <a:off x="10613993" y="3838619"/>
              <a:ext cx="1473288" cy="634533"/>
            </a:xfrm>
            <a:prstGeom prst="rect">
              <a:avLst/>
            </a:prstGeom>
            <a:noFill/>
          </p:spPr>
          <p:txBody>
            <a:bodyPr wrap="none" lIns="182807" tIns="146246" rIns="182807" bIns="146246" rtlCol="0">
              <a:spAutoFit/>
            </a:bodyPr>
            <a:lstStyle/>
            <a:p>
              <a:pPr>
                <a:lnSpc>
                  <a:spcPct val="90000"/>
                </a:lnSpc>
                <a:spcAft>
                  <a:spcPts val="600"/>
                </a:spcAft>
              </a:pPr>
              <a:r>
                <a:rPr lang="en-US" sz="2399" dirty="0"/>
                <a:t>SPF, etc.</a:t>
              </a:r>
            </a:p>
          </p:txBody>
        </p:sp>
        <p:sp>
          <p:nvSpPr>
            <p:cNvPr id="31" name="TextBox 30"/>
            <p:cNvSpPr txBox="1"/>
            <p:nvPr/>
          </p:nvSpPr>
          <p:spPr>
            <a:xfrm>
              <a:off x="7661569" y="3838619"/>
              <a:ext cx="1129155" cy="634533"/>
            </a:xfrm>
            <a:prstGeom prst="rect">
              <a:avLst/>
            </a:prstGeom>
            <a:noFill/>
          </p:spPr>
          <p:txBody>
            <a:bodyPr wrap="none" lIns="182807" tIns="146246" rIns="182807" bIns="146246" rtlCol="0">
              <a:spAutoFit/>
            </a:bodyPr>
            <a:lstStyle/>
            <a:p>
              <a:pPr>
                <a:lnSpc>
                  <a:spcPct val="90000"/>
                </a:lnSpc>
                <a:spcAft>
                  <a:spcPts val="600"/>
                </a:spcAft>
              </a:pPr>
              <a:r>
                <a:rPr lang="en-US" sz="2399" dirty="0"/>
                <a:t>VMM</a:t>
              </a:r>
            </a:p>
          </p:txBody>
        </p:sp>
        <p:pic>
          <p:nvPicPr>
            <p:cNvPr id="32" name="Picture 31"/>
            <p:cNvPicPr>
              <a:picLocks noChangeAspect="1"/>
            </p:cNvPicPr>
            <p:nvPr/>
          </p:nvPicPr>
          <p:blipFill>
            <a:blip r:embed="rId3"/>
            <a:stretch>
              <a:fillRect/>
            </a:stretch>
          </p:blipFill>
          <p:spPr>
            <a:xfrm>
              <a:off x="8845158" y="3742918"/>
              <a:ext cx="582958" cy="855000"/>
            </a:xfrm>
            <a:prstGeom prst="rect">
              <a:avLst/>
            </a:prstGeom>
          </p:spPr>
        </p:pic>
        <p:sp>
          <p:nvSpPr>
            <p:cNvPr id="33" name="Can 32"/>
            <p:cNvSpPr/>
            <p:nvPr/>
          </p:nvSpPr>
          <p:spPr bwMode="auto">
            <a:xfrm rot="5400000">
              <a:off x="7842726" y="1648774"/>
              <a:ext cx="374681" cy="6796693"/>
            </a:xfrm>
            <a:prstGeom prst="can">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solidFill>
                    <a:schemeClr val="tx1"/>
                  </a:solidFill>
                </a:rPr>
                <a:t>Management</a:t>
              </a:r>
            </a:p>
          </p:txBody>
        </p:sp>
      </p:grpSp>
      <p:grpSp>
        <p:nvGrpSpPr>
          <p:cNvPr id="109" name="Corporate Network"/>
          <p:cNvGrpSpPr/>
          <p:nvPr/>
        </p:nvGrpSpPr>
        <p:grpSpPr>
          <a:xfrm>
            <a:off x="5408889" y="1895857"/>
            <a:ext cx="5735359" cy="1498645"/>
            <a:chOff x="5408612" y="1777852"/>
            <a:chExt cx="5737667" cy="1499248"/>
          </a:xfrm>
        </p:grpSpPr>
        <p:sp>
          <p:nvSpPr>
            <p:cNvPr id="10" name="Can 9"/>
            <p:cNvSpPr/>
            <p:nvPr/>
          </p:nvSpPr>
          <p:spPr bwMode="auto">
            <a:xfrm rot="5400000">
              <a:off x="8098389" y="229210"/>
              <a:ext cx="358113" cy="5737667"/>
            </a:xfrm>
            <a:prstGeom prst="can">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b="1" dirty="0">
                  <a:solidFill>
                    <a:schemeClr val="tx1"/>
                  </a:solidFill>
                </a:rPr>
                <a:t>Corporate</a:t>
              </a:r>
            </a:p>
          </p:txBody>
        </p:sp>
        <p:pic>
          <p:nvPicPr>
            <p:cNvPr id="16" name="Picture 15"/>
            <p:cNvPicPr>
              <a:picLocks noChangeAspect="1"/>
            </p:cNvPicPr>
            <p:nvPr/>
          </p:nvPicPr>
          <p:blipFill>
            <a:blip r:embed="rId9"/>
            <a:stretch>
              <a:fillRect/>
            </a:stretch>
          </p:blipFill>
          <p:spPr>
            <a:xfrm>
              <a:off x="10590212" y="1777852"/>
              <a:ext cx="376340" cy="727500"/>
            </a:xfrm>
            <a:prstGeom prst="rect">
              <a:avLst/>
            </a:prstGeom>
          </p:spPr>
        </p:pic>
        <p:pic>
          <p:nvPicPr>
            <p:cNvPr id="22" name="Picture 21"/>
            <p:cNvPicPr>
              <a:picLocks noChangeAspect="1"/>
            </p:cNvPicPr>
            <p:nvPr/>
          </p:nvPicPr>
          <p:blipFill>
            <a:blip r:embed="rId10"/>
            <a:stretch>
              <a:fillRect/>
            </a:stretch>
          </p:blipFill>
          <p:spPr>
            <a:xfrm>
              <a:off x="9950182" y="2049609"/>
              <a:ext cx="640030" cy="525409"/>
            </a:xfrm>
            <a:prstGeom prst="rect">
              <a:avLst/>
            </a:prstGeom>
          </p:spPr>
        </p:pic>
        <p:cxnSp>
          <p:nvCxnSpPr>
            <p:cNvPr id="24" name="Straight Connector 23"/>
            <p:cNvCxnSpPr>
              <a:stCxn id="22" idx="2"/>
            </p:cNvCxnSpPr>
            <p:nvPr/>
          </p:nvCxnSpPr>
          <p:spPr>
            <a:xfrm>
              <a:off x="10270197" y="2575018"/>
              <a:ext cx="0" cy="525083"/>
            </a:xfrm>
            <a:prstGeom prst="line">
              <a:avLst/>
            </a:prstGeom>
            <a:ln w="28575">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8" name="Public Internet Network"/>
          <p:cNvGrpSpPr/>
          <p:nvPr/>
        </p:nvGrpSpPr>
        <p:grpSpPr>
          <a:xfrm>
            <a:off x="467377" y="860070"/>
            <a:ext cx="6007882" cy="1240586"/>
            <a:chOff x="465113" y="741648"/>
            <a:chExt cx="6010300" cy="1241085"/>
          </a:xfrm>
        </p:grpSpPr>
        <p:cxnSp>
          <p:nvCxnSpPr>
            <p:cNvPr id="84" name="Straight Connector 83"/>
            <p:cNvCxnSpPr/>
            <p:nvPr/>
          </p:nvCxnSpPr>
          <p:spPr>
            <a:xfrm>
              <a:off x="4678217" y="1095323"/>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2716569" y="1122974"/>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547096" y="1039157"/>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9" name="Can 8"/>
            <p:cNvSpPr/>
            <p:nvPr/>
          </p:nvSpPr>
          <p:spPr bwMode="auto">
            <a:xfrm rot="5400000">
              <a:off x="3278996" y="-1213683"/>
              <a:ext cx="382533" cy="6010300"/>
            </a:xfrm>
            <a:prstGeom prst="can">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b="1" dirty="0">
                  <a:solidFill>
                    <a:schemeClr val="tx1"/>
                  </a:solidFill>
                </a:rPr>
                <a:t>Public Internet</a:t>
              </a:r>
            </a:p>
          </p:txBody>
        </p:sp>
        <p:pic>
          <p:nvPicPr>
            <p:cNvPr id="18" name="Picture 17"/>
            <p:cNvPicPr>
              <a:picLocks noChangeAspect="1"/>
            </p:cNvPicPr>
            <p:nvPr/>
          </p:nvPicPr>
          <p:blipFill>
            <a:blip r:embed="rId11"/>
            <a:stretch>
              <a:fillRect/>
            </a:stretch>
          </p:blipFill>
          <p:spPr>
            <a:xfrm>
              <a:off x="4425700" y="892597"/>
              <a:ext cx="601912" cy="522353"/>
            </a:xfrm>
            <a:prstGeom prst="rect">
              <a:avLst/>
            </a:prstGeom>
          </p:spPr>
        </p:pic>
        <p:pic>
          <p:nvPicPr>
            <p:cNvPr id="20" name="Picture 19"/>
            <p:cNvPicPr>
              <a:picLocks noChangeAspect="1"/>
            </p:cNvPicPr>
            <p:nvPr/>
          </p:nvPicPr>
          <p:blipFill>
            <a:blip r:embed="rId11"/>
            <a:stretch>
              <a:fillRect/>
            </a:stretch>
          </p:blipFill>
          <p:spPr>
            <a:xfrm>
              <a:off x="2477384" y="892597"/>
              <a:ext cx="601912" cy="522353"/>
            </a:xfrm>
            <a:prstGeom prst="rect">
              <a:avLst/>
            </a:prstGeom>
          </p:spPr>
        </p:pic>
        <p:pic>
          <p:nvPicPr>
            <p:cNvPr id="100" name="Picture 99"/>
            <p:cNvPicPr>
              <a:picLocks noChangeAspect="1"/>
            </p:cNvPicPr>
            <p:nvPr/>
          </p:nvPicPr>
          <p:blipFill>
            <a:blip r:embed="rId12"/>
            <a:stretch>
              <a:fillRect/>
            </a:stretch>
          </p:blipFill>
          <p:spPr>
            <a:xfrm>
              <a:off x="4125315" y="772939"/>
              <a:ext cx="292697" cy="565811"/>
            </a:xfrm>
            <a:prstGeom prst="rect">
              <a:avLst/>
            </a:prstGeom>
          </p:spPr>
        </p:pic>
        <p:pic>
          <p:nvPicPr>
            <p:cNvPr id="101" name="Picture 100"/>
            <p:cNvPicPr>
              <a:picLocks noChangeAspect="1"/>
            </p:cNvPicPr>
            <p:nvPr/>
          </p:nvPicPr>
          <p:blipFill>
            <a:blip r:embed="rId12"/>
            <a:stretch>
              <a:fillRect/>
            </a:stretch>
          </p:blipFill>
          <p:spPr>
            <a:xfrm>
              <a:off x="3137272" y="958189"/>
              <a:ext cx="292697" cy="565811"/>
            </a:xfrm>
            <a:prstGeom prst="rect">
              <a:avLst/>
            </a:prstGeom>
          </p:spPr>
        </p:pic>
        <p:pic>
          <p:nvPicPr>
            <p:cNvPr id="102" name="Picture 101"/>
            <p:cNvPicPr>
              <a:picLocks noChangeAspect="1"/>
            </p:cNvPicPr>
            <p:nvPr/>
          </p:nvPicPr>
          <p:blipFill>
            <a:blip r:embed="rId12"/>
            <a:stretch>
              <a:fillRect/>
            </a:stretch>
          </p:blipFill>
          <p:spPr>
            <a:xfrm>
              <a:off x="2132012" y="881989"/>
              <a:ext cx="292697" cy="565811"/>
            </a:xfrm>
            <a:prstGeom prst="rect">
              <a:avLst/>
            </a:prstGeom>
          </p:spPr>
        </p:pic>
        <p:pic>
          <p:nvPicPr>
            <p:cNvPr id="103" name="Picture 102"/>
            <p:cNvPicPr>
              <a:picLocks noChangeAspect="1"/>
            </p:cNvPicPr>
            <p:nvPr/>
          </p:nvPicPr>
          <p:blipFill>
            <a:blip r:embed="rId12"/>
            <a:stretch>
              <a:fillRect/>
            </a:stretch>
          </p:blipFill>
          <p:spPr>
            <a:xfrm>
              <a:off x="989012" y="849139"/>
              <a:ext cx="292697" cy="565811"/>
            </a:xfrm>
            <a:prstGeom prst="rect">
              <a:avLst/>
            </a:prstGeom>
          </p:spPr>
        </p:pic>
        <p:pic>
          <p:nvPicPr>
            <p:cNvPr id="104" name="Picture 103"/>
            <p:cNvPicPr>
              <a:picLocks noChangeAspect="1"/>
            </p:cNvPicPr>
            <p:nvPr/>
          </p:nvPicPr>
          <p:blipFill>
            <a:blip r:embed="rId13"/>
            <a:stretch>
              <a:fillRect/>
            </a:stretch>
          </p:blipFill>
          <p:spPr>
            <a:xfrm>
              <a:off x="1349706" y="741648"/>
              <a:ext cx="386039" cy="707349"/>
            </a:xfrm>
            <a:prstGeom prst="rect">
              <a:avLst/>
            </a:prstGeom>
          </p:spPr>
        </p:pic>
        <p:cxnSp>
          <p:nvCxnSpPr>
            <p:cNvPr id="105" name="Straight Connector 104"/>
            <p:cNvCxnSpPr/>
            <p:nvPr/>
          </p:nvCxnSpPr>
          <p:spPr>
            <a:xfrm>
              <a:off x="6204331" y="1005159"/>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06" name="Picture 105"/>
            <p:cNvPicPr>
              <a:picLocks noChangeAspect="1"/>
            </p:cNvPicPr>
            <p:nvPr/>
          </p:nvPicPr>
          <p:blipFill>
            <a:blip r:embed="rId12"/>
            <a:stretch>
              <a:fillRect/>
            </a:stretch>
          </p:blipFill>
          <p:spPr>
            <a:xfrm>
              <a:off x="5646247" y="869491"/>
              <a:ext cx="292697" cy="565811"/>
            </a:xfrm>
            <a:prstGeom prst="rect">
              <a:avLst/>
            </a:prstGeom>
          </p:spPr>
        </p:pic>
        <p:pic>
          <p:nvPicPr>
            <p:cNvPr id="107" name="Picture 106"/>
            <p:cNvPicPr>
              <a:picLocks noChangeAspect="1"/>
            </p:cNvPicPr>
            <p:nvPr/>
          </p:nvPicPr>
          <p:blipFill>
            <a:blip r:embed="rId13"/>
            <a:stretch>
              <a:fillRect/>
            </a:stretch>
          </p:blipFill>
          <p:spPr>
            <a:xfrm>
              <a:off x="6006941" y="762000"/>
              <a:ext cx="386039" cy="707349"/>
            </a:xfrm>
            <a:prstGeom prst="rect">
              <a:avLst/>
            </a:prstGeom>
          </p:spPr>
        </p:pic>
      </p:grpSp>
      <p:sp>
        <p:nvSpPr>
          <p:cNvPr id="110" name="Title 1"/>
          <p:cNvSpPr txBox="1">
            <a:spLocks/>
          </p:cNvSpPr>
          <p:nvPr/>
        </p:nvSpPr>
        <p:spPr>
          <a:xfrm>
            <a:off x="153204" y="105974"/>
            <a:ext cx="10628770" cy="733269"/>
          </a:xfrm>
          <a:prstGeom prst="rect">
            <a:avLst/>
          </a:prstGeom>
        </p:spPr>
        <p:txBody>
          <a:bodyPr/>
          <a:lstStyle>
            <a:lvl1pPr algn="l" defTabSz="914180" rtl="0" eaLnBrk="1" latinLnBrk="0" hangingPunct="1">
              <a:lnSpc>
                <a:spcPct val="90000"/>
              </a:lnSpc>
              <a:spcBef>
                <a:spcPct val="0"/>
              </a:spcBef>
              <a:buNone/>
              <a:defRPr lang="en-US" sz="431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310" dirty="0">
                <a:solidFill>
                  <a:schemeClr val="tx1"/>
                </a:solidFill>
              </a:rPr>
              <a:t>Network </a:t>
            </a:r>
            <a:r>
              <a:rPr sz="4310" dirty="0" smtClean="0">
                <a:solidFill>
                  <a:schemeClr val="tx1"/>
                </a:solidFill>
              </a:rPr>
              <a:t>Overview</a:t>
            </a:r>
            <a:endParaRPr sz="4310" dirty="0">
              <a:solidFill>
                <a:schemeClr val="tx1"/>
              </a:solidFill>
            </a:endParaRPr>
          </a:p>
        </p:txBody>
      </p:sp>
      <p:pic>
        <p:nvPicPr>
          <p:cNvPr id="87" name="Picture 86"/>
          <p:cNvPicPr>
            <a:picLocks noChangeAspect="1"/>
          </p:cNvPicPr>
          <p:nvPr/>
        </p:nvPicPr>
        <p:blipFill>
          <a:blip r:embed="rId14"/>
          <a:stretch>
            <a:fillRect/>
          </a:stretch>
        </p:blipFill>
        <p:spPr>
          <a:xfrm>
            <a:off x="5651988" y="5426187"/>
            <a:ext cx="805335" cy="692592"/>
          </a:xfrm>
          <a:prstGeom prst="rect">
            <a:avLst/>
          </a:prstGeom>
        </p:spPr>
      </p:pic>
      <p:pic>
        <p:nvPicPr>
          <p:cNvPr id="89" name="Picture 88"/>
          <p:cNvPicPr>
            <a:picLocks noChangeAspect="1"/>
          </p:cNvPicPr>
          <p:nvPr/>
        </p:nvPicPr>
        <p:blipFill>
          <a:blip r:embed="rId14"/>
          <a:stretch>
            <a:fillRect/>
          </a:stretch>
        </p:blipFill>
        <p:spPr>
          <a:xfrm>
            <a:off x="6732556" y="5426720"/>
            <a:ext cx="805335" cy="692592"/>
          </a:xfrm>
          <a:prstGeom prst="rect">
            <a:avLst/>
          </a:prstGeom>
        </p:spPr>
      </p:pic>
      <p:pic>
        <p:nvPicPr>
          <p:cNvPr id="90" name="Picture 89"/>
          <p:cNvPicPr>
            <a:picLocks noChangeAspect="1"/>
          </p:cNvPicPr>
          <p:nvPr/>
        </p:nvPicPr>
        <p:blipFill>
          <a:blip r:embed="rId14"/>
          <a:stretch>
            <a:fillRect/>
          </a:stretch>
        </p:blipFill>
        <p:spPr>
          <a:xfrm>
            <a:off x="7802666" y="5420569"/>
            <a:ext cx="805335" cy="692592"/>
          </a:xfrm>
          <a:prstGeom prst="rect">
            <a:avLst/>
          </a:prstGeom>
        </p:spPr>
      </p:pic>
      <p:sp>
        <p:nvSpPr>
          <p:cNvPr id="93" name="TextBox 92"/>
          <p:cNvSpPr txBox="1"/>
          <p:nvPr/>
        </p:nvSpPr>
        <p:spPr>
          <a:xfrm>
            <a:off x="8566883" y="5939825"/>
            <a:ext cx="2512306" cy="1050122"/>
          </a:xfrm>
          <a:prstGeom prst="rect">
            <a:avLst/>
          </a:prstGeom>
          <a:noFill/>
        </p:spPr>
        <p:txBody>
          <a:bodyPr wrap="none" lIns="182807" tIns="146246" rIns="182807" bIns="146246" rtlCol="0">
            <a:spAutoFit/>
          </a:bodyPr>
          <a:lstStyle/>
          <a:p>
            <a:pPr defTabSz="914001">
              <a:lnSpc>
                <a:spcPct val="90000"/>
              </a:lnSpc>
              <a:spcAft>
                <a:spcPts val="600"/>
              </a:spcAft>
            </a:pPr>
            <a:r>
              <a:rPr lang="en-US" sz="2399" dirty="0"/>
              <a:t>with extensible </a:t>
            </a:r>
          </a:p>
          <a:p>
            <a:pPr defTabSz="914001">
              <a:lnSpc>
                <a:spcPct val="90000"/>
              </a:lnSpc>
              <a:spcAft>
                <a:spcPts val="600"/>
              </a:spcAft>
            </a:pPr>
            <a:r>
              <a:rPr lang="en-US" sz="2399" dirty="0"/>
              <a:t>Virtual switch</a:t>
            </a:r>
          </a:p>
        </p:txBody>
      </p:sp>
    </p:spTree>
    <p:extLst>
      <p:ext uri="{BB962C8B-B14F-4D97-AF65-F5344CB8AC3E}">
        <p14:creationId xmlns:p14="http://schemas.microsoft.com/office/powerpoint/2010/main" val="142692613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 Brand Template Light 16x9</Template>
  <TotalTime>0</TotalTime>
  <Words>3067</Words>
  <Application>Microsoft Office PowerPoint</Application>
  <PresentationFormat>Custom</PresentationFormat>
  <Paragraphs>810</Paragraphs>
  <Slides>58</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Calibri</vt:lpstr>
      <vt:lpstr>Consolas</vt:lpstr>
      <vt:lpstr>Courier New</vt:lpstr>
      <vt:lpstr>Segoe UI</vt:lpstr>
      <vt:lpstr>Segoe UI Light</vt:lpstr>
      <vt:lpstr>Times New Roman</vt:lpstr>
      <vt:lpstr>Wingdings</vt:lpstr>
      <vt:lpstr>1_TechEd_2013_Template_16x9</vt:lpstr>
      <vt:lpstr>PowerPoint Presentation</vt:lpstr>
      <vt:lpstr>How to Design and Configure Networking in Microsoft System Center Part 2 of 2</vt:lpstr>
      <vt:lpstr>Session Objectives And Takeaways</vt:lpstr>
      <vt:lpstr>What is a hybrid network</vt:lpstr>
      <vt:lpstr>Hybrid networking in 2012 and 2012 SP1</vt:lpstr>
      <vt:lpstr>Benefits</vt:lpstr>
      <vt:lpstr>Working together for hybrid networking</vt:lpstr>
      <vt:lpstr>Scenario Walkthrough</vt:lpstr>
      <vt:lpstr>PowerPoint Presentation</vt:lpstr>
      <vt:lpstr>PowerPoint Presentation</vt:lpstr>
      <vt:lpstr> Network fabric configuration</vt:lpstr>
      <vt:lpstr>Enabling network virtualization in the fabric</vt:lpstr>
      <vt:lpstr>Enabling hybrid connectivity</vt:lpstr>
      <vt:lpstr>Windows Server Gateway  Charley Wen</vt:lpstr>
      <vt:lpstr>Hybrid cloud connectivity – WS2012</vt:lpstr>
      <vt:lpstr>Hybrid cloud connectivity – WS2012 R2</vt:lpstr>
      <vt:lpstr>PowerPoint Presentation</vt:lpstr>
      <vt:lpstr>Private Cloud with WS2012 R2</vt:lpstr>
      <vt:lpstr>Multitenant Networking Stack</vt:lpstr>
      <vt:lpstr>Multitenant Networking Stack</vt:lpstr>
      <vt:lpstr>Multitenant Networking Stack</vt:lpstr>
      <vt:lpstr>Multitenant Site-to-Site</vt:lpstr>
      <vt:lpstr>Multitenant Site-to-Site</vt:lpstr>
      <vt:lpstr>Multitenant Site-to-Site</vt:lpstr>
      <vt:lpstr>Multitenant Site-to-Site</vt:lpstr>
      <vt:lpstr>Multitenant Site-to-Site</vt:lpstr>
      <vt:lpstr>Multitenant Site-to-Site</vt:lpstr>
      <vt:lpstr>Multitenant Site-to-Site</vt:lpstr>
      <vt:lpstr>Multitenant NAT</vt:lpstr>
      <vt:lpstr>Multitenant NAT</vt:lpstr>
      <vt:lpstr>Multitenant NAT</vt:lpstr>
      <vt:lpstr>BGP Dynamic Route Learning &amp; Best Path Selection </vt:lpstr>
      <vt:lpstr>BGP Dynamic Route Learning &amp; Best Path Selection </vt:lpstr>
      <vt:lpstr>BGP Dynamic Route Learning &amp; Best Path Selection </vt:lpstr>
      <vt:lpstr>BGP Dynamic Route Learning &amp; Best Path Selection </vt:lpstr>
      <vt:lpstr>BGP Dynamic Route Learning &amp; Best Path Selection </vt:lpstr>
      <vt:lpstr>BGP Dynamic Route Learning &amp; Best Path Selection </vt:lpstr>
      <vt:lpstr>Multitenant BGP</vt:lpstr>
      <vt:lpstr>Guest Clustering for High Availability</vt:lpstr>
      <vt:lpstr>Guest Clustering for High Availability</vt:lpstr>
      <vt:lpstr>Guest Clustering for High Availability</vt:lpstr>
      <vt:lpstr>Guest Clustering for High Availability</vt:lpstr>
      <vt:lpstr>Guest Clustering for High Availability</vt:lpstr>
      <vt:lpstr>Guest Clustering for High Availability</vt:lpstr>
      <vt:lpstr>Back to VMM</vt:lpstr>
      <vt:lpstr>Provisioning process through VMM</vt:lpstr>
      <vt:lpstr>Demo – Enabling hybrid connectivity</vt:lpstr>
      <vt:lpstr>Gateway Deployment</vt:lpstr>
      <vt:lpstr>Enabling tenant self-service</vt:lpstr>
      <vt:lpstr>Demo – Tenant self-service</vt:lpstr>
      <vt:lpstr>Tenant self service</vt:lpstr>
      <vt:lpstr>Closing remarks</vt:lpstr>
      <vt:lpstr>Related content</vt:lpstr>
      <vt:lpstr>Track resources</vt:lpstr>
      <vt:lpstr>Resources</vt:lpstr>
      <vt:lpstr>Complete an evaluation on CommNet and enter to win!</vt:lpstr>
      <vt:lpstr>Evaluate this session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MDC-B351: How to Design and Configure Networking in Microsoft System Center - Virtual Machine Manager and HyperV (Part 2 of 2)</dc:title>
  <dc:subject>TechEd 2013</dc:subject>
  <dc:creator/>
  <cp:keywords>TechEd 2013</cp:keywords>
  <dc:description>Template by: Jordan Cayabyab, Artitudes Design, Inc.
Formatting by: Lynnette Spear, Silver Fox Productions, Inc.
Audience Type: Internal/External</dc:description>
  <cp:lastModifiedBy/>
  <cp:revision>1</cp:revision>
  <dcterms:created xsi:type="dcterms:W3CDTF">2013-05-15T04:45:49Z</dcterms:created>
  <dcterms:modified xsi:type="dcterms:W3CDTF">2013-06-04T22:34:05Z</dcterms:modified>
</cp:coreProperties>
</file>