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082" r:id="rId1"/>
    <p:sldMasterId id="2147484190" r:id="rId2"/>
    <p:sldMasterId id="2147484210" r:id="rId3"/>
    <p:sldMasterId id="2147484256" r:id="rId4"/>
  </p:sldMasterIdLst>
  <p:notesMasterIdLst>
    <p:notesMasterId r:id="rId48"/>
  </p:notesMasterIdLst>
  <p:handoutMasterIdLst>
    <p:handoutMasterId r:id="rId49"/>
  </p:handoutMasterIdLst>
  <p:sldIdLst>
    <p:sldId id="1135" r:id="rId5"/>
    <p:sldId id="1054" r:id="rId6"/>
    <p:sldId id="1152" r:id="rId7"/>
    <p:sldId id="1153" r:id="rId8"/>
    <p:sldId id="1155" r:id="rId9"/>
    <p:sldId id="1156" r:id="rId10"/>
    <p:sldId id="1189" r:id="rId11"/>
    <p:sldId id="1158" r:id="rId12"/>
    <p:sldId id="1159" r:id="rId13"/>
    <p:sldId id="1160" r:id="rId14"/>
    <p:sldId id="1161" r:id="rId15"/>
    <p:sldId id="1162" r:id="rId16"/>
    <p:sldId id="1190" r:id="rId17"/>
    <p:sldId id="1164" r:id="rId18"/>
    <p:sldId id="1165" r:id="rId19"/>
    <p:sldId id="1166" r:id="rId20"/>
    <p:sldId id="1167" r:id="rId21"/>
    <p:sldId id="1168" r:id="rId22"/>
    <p:sldId id="1169" r:id="rId23"/>
    <p:sldId id="1170" r:id="rId24"/>
    <p:sldId id="1171" r:id="rId25"/>
    <p:sldId id="1172" r:id="rId26"/>
    <p:sldId id="1173" r:id="rId27"/>
    <p:sldId id="1174" r:id="rId28"/>
    <p:sldId id="1175" r:id="rId29"/>
    <p:sldId id="1176" r:id="rId30"/>
    <p:sldId id="1191" r:id="rId31"/>
    <p:sldId id="1178" r:id="rId32"/>
    <p:sldId id="1179" r:id="rId33"/>
    <p:sldId id="1180" r:id="rId34"/>
    <p:sldId id="1181" r:id="rId35"/>
    <p:sldId id="1182" r:id="rId36"/>
    <p:sldId id="1183" r:id="rId37"/>
    <p:sldId id="1184" r:id="rId38"/>
    <p:sldId id="1185" r:id="rId39"/>
    <p:sldId id="1186" r:id="rId40"/>
    <p:sldId id="1188" r:id="rId41"/>
    <p:sldId id="1144" r:id="rId42"/>
    <p:sldId id="1192" r:id="rId43"/>
    <p:sldId id="1150" r:id="rId44"/>
    <p:sldId id="1147" r:id="rId45"/>
    <p:sldId id="1193" r:id="rId46"/>
    <p:sldId id="1076" r:id="rId4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50"/>
    <a:srgbClr val="FF6B6B"/>
    <a:srgbClr val="B0B186"/>
    <a:srgbClr val="FFFFFF"/>
    <a:srgbClr val="7FBA00"/>
    <a:srgbClr val="007233"/>
    <a:srgbClr val="0072C6"/>
    <a:srgbClr val="B4009E"/>
    <a:srgbClr val="FF66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532" autoAdjust="0"/>
    <p:restoredTop sz="96305" autoAdjust="0"/>
  </p:normalViewPr>
  <p:slideViewPr>
    <p:cSldViewPr snapToGrid="0">
      <p:cViewPr varScale="1">
        <p:scale>
          <a:sx n="68" d="100"/>
          <a:sy n="68" d="100"/>
        </p:scale>
        <p:origin x="48" y="60"/>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6/6/2013 2:23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6/6/2013 2:23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6/6/2013 2:23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63492"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5" tIns="46587" rIns="93175" bIns="46587" anchor="b"/>
          <a:lstStyle/>
          <a:p>
            <a:pPr algn="r"/>
            <a:fld id="{6D831546-B911-4C71-BEE2-DE1B36D2B204}" type="slidenum">
              <a:rPr lang="en-US" sz="1200">
                <a:latin typeface="Calibri" pitchFamily="34" charset="0"/>
              </a:rPr>
              <a:pPr algn="r"/>
              <a:t>17</a:t>
            </a:fld>
            <a:endParaRPr lang="en-US" sz="1200">
              <a:latin typeface="Calibri" pitchFamily="34" charset="0"/>
            </a:endParaRPr>
          </a:p>
        </p:txBody>
      </p:sp>
      <p:sp>
        <p:nvSpPr>
          <p:cNvPr id="2" name="Date Placeholder 1"/>
          <p:cNvSpPr>
            <a:spLocks noGrp="1"/>
          </p:cNvSpPr>
          <p:nvPr>
            <p:ph type="dt" idx="10"/>
          </p:nvPr>
        </p:nvSpPr>
        <p:spPr/>
        <p:txBody>
          <a:bodyPr/>
          <a:lstStyle/>
          <a:p>
            <a:pPr>
              <a:defRPr/>
            </a:pPr>
            <a:fld id="{83EDDAA5-EE98-443B-AC07-45A35AE36758}" type="datetime1">
              <a:rPr lang="en-US" smtClean="0"/>
              <a:t>6/6/2013</a:t>
            </a:fld>
            <a:endParaRPr lang="en-US"/>
          </a:p>
        </p:txBody>
      </p:sp>
      <p:sp>
        <p:nvSpPr>
          <p:cNvPr id="3" name="Footer Placeholder 2"/>
          <p:cNvSpPr>
            <a:spLocks noGrp="1"/>
          </p:cNvSpPr>
          <p:nvPr>
            <p:ph type="ftr" sz="quarter" idx="11"/>
          </p:nvPr>
        </p:nvSpPr>
        <p:spPr/>
        <p:txBody>
          <a:body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4" name="Slide Number Placeholder 3"/>
          <p:cNvSpPr>
            <a:spLocks noGrp="1"/>
          </p:cNvSpPr>
          <p:nvPr>
            <p:ph type="sldNum" sz="quarter" idx="12"/>
          </p:nvPr>
        </p:nvSpPr>
        <p:spPr/>
        <p:txBody>
          <a:bodyPr/>
          <a:lstStyle/>
          <a:p>
            <a:fld id="{0EC9E9D6-92A0-482B-A603-C9BA7FFB8190}" type="slidenum">
              <a:rPr lang="en-US" smtClean="0">
                <a:latin typeface="Segoe UI" pitchFamily="34" charset="0"/>
                <a:ea typeface="Segoe UI" pitchFamily="34" charset="0"/>
                <a:cs typeface="Segoe UI" pitchFamily="34" charset="0"/>
              </a:rPr>
              <a:t>17</a:t>
            </a:fld>
            <a:endParaRPr lang="en-US" dirty="0">
              <a:latin typeface="Segoe UI" pitchFamily="34" charset="0"/>
              <a:ea typeface="Segoe UI" pitchFamily="34" charset="0"/>
              <a:cs typeface="Segoe UI" pitchFamily="34" charset="0"/>
            </a:endParaRPr>
          </a:p>
        </p:txBody>
      </p:sp>
      <p:sp>
        <p:nvSpPr>
          <p:cNvPr id="5" name="Header Placeholder 4"/>
          <p:cNvSpPr>
            <a:spLocks noGrp="1"/>
          </p:cNvSpPr>
          <p:nvPr>
            <p:ph type="hdr" sz="quarter" idx="13"/>
          </p:nvPr>
        </p:nvSpPr>
        <p:spPr/>
        <p:txBody>
          <a:bodyPr/>
          <a:lstStyle/>
          <a:p>
            <a:r>
              <a:rPr lang="en-US" smtClean="0">
                <a:latin typeface="Segoe UI" pitchFamily="34" charset="0"/>
                <a:ea typeface="Segoe UI" pitchFamily="34" charset="0"/>
                <a:cs typeface="Segoe UI" pitchFamily="34" charset="0"/>
              </a:rPr>
              <a:t>System Center Marketing</a:t>
            </a:r>
            <a:endParaRPr lang="en-US"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63089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a:p>
        </p:txBody>
      </p:sp>
      <p:sp>
        <p:nvSpPr>
          <p:cNvPr id="4" name="Header Placeholder 3"/>
          <p:cNvSpPr>
            <a:spLocks noGrp="1"/>
          </p:cNvSpPr>
          <p:nvPr>
            <p:ph type="hdr" sz="quarter" idx="10"/>
          </p:nvPr>
        </p:nvSpPr>
        <p:spPr/>
        <p:txBody>
          <a:bodyPr/>
          <a:lstStyle/>
          <a:p>
            <a:r>
              <a:rPr lang="en-US" smtClean="0"/>
              <a:t>Microsoft Management Summit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2:23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1433413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890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a:p>
        </p:txBody>
      </p:sp>
      <p:sp>
        <p:nvSpPr>
          <p:cNvPr id="2" name="Date Placeholder 1"/>
          <p:cNvSpPr>
            <a:spLocks noGrp="1"/>
          </p:cNvSpPr>
          <p:nvPr>
            <p:ph type="dt" idx="10"/>
          </p:nvPr>
        </p:nvSpPr>
        <p:spPr/>
        <p:txBody>
          <a:bodyPr/>
          <a:lstStyle/>
          <a:p>
            <a:pPr>
              <a:defRPr/>
            </a:pPr>
            <a:fld id="{AFBE1A54-D0DA-4774-B351-3707B4B2EA63}" type="datetime1">
              <a:rPr lang="en-US" smtClean="0">
                <a:solidFill>
                  <a:prstClr val="black"/>
                </a:solidFill>
              </a:rPr>
              <a:pPr>
                <a:defRPr/>
              </a:pPr>
              <a:t>6/6/2013</a:t>
            </a:fld>
            <a:endParaRPr lang="en-US">
              <a:solidFill>
                <a:prstClr val="black"/>
              </a:solidFill>
            </a:endParaRPr>
          </a:p>
        </p:txBody>
      </p:sp>
      <p:sp>
        <p:nvSpPr>
          <p:cNvPr id="3" name="Footer Placeholder 2"/>
          <p:cNvSpPr>
            <a:spLocks noGrp="1"/>
          </p:cNvSpPr>
          <p:nvPr>
            <p:ph type="ftr" sz="quarter" idx="11"/>
          </p:nvPr>
        </p:nvSpPr>
        <p:spPr/>
        <p:txBody>
          <a:bodyPr/>
          <a:lstStyle/>
          <a:p>
            <a:pPr marL="398463" defTabSz="914099" eaLnBrk="0" hangingPunct="0"/>
            <a:r>
              <a:rPr lang="en-US" sz="400" smtClean="0">
                <a:gradFill>
                  <a:gsLst>
                    <a:gs pos="0">
                      <a:prstClr val="black"/>
                    </a:gs>
                    <a:gs pos="100000">
                      <a:prstClr val="black"/>
                    </a:gs>
                  </a:gsLst>
                  <a:lin ang="5400000" scaled="0"/>
                </a:gradFill>
                <a:ea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smtClean="0">
                <a:gradFill>
                  <a:gsLst>
                    <a:gs pos="0">
                      <a:prstClr val="black"/>
                    </a:gs>
                    <a:gs pos="100000">
                      <a:prstClr val="black"/>
                    </a:gs>
                  </a:gsLst>
                  <a:lin ang="5400000" scaled="0"/>
                </a:gradFill>
                <a:ea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ea typeface="Segoe UI" pitchFamily="34" charset="0"/>
            </a:endParaRPr>
          </a:p>
        </p:txBody>
      </p:sp>
      <p:sp>
        <p:nvSpPr>
          <p:cNvPr id="5" name="Slide Number Placeholder 4"/>
          <p:cNvSpPr>
            <a:spLocks noGrp="1"/>
          </p:cNvSpPr>
          <p:nvPr>
            <p:ph type="sldNum" sz="quarter" idx="12"/>
          </p:nvPr>
        </p:nvSpPr>
        <p:spPr/>
        <p:txBody>
          <a:bodyPr/>
          <a:lstStyle/>
          <a:p>
            <a:fld id="{0EC9E9D6-92A0-482B-A603-C9BA7FFB8190}" type="slidenum">
              <a:rPr lang="en-US" smtClean="0">
                <a:solidFill>
                  <a:prstClr val="black"/>
                </a:solidFill>
                <a:ea typeface="Segoe UI" pitchFamily="34" charset="0"/>
              </a:rPr>
              <a:pPr/>
              <a:t>23</a:t>
            </a:fld>
            <a:endParaRPr lang="en-US" dirty="0">
              <a:solidFill>
                <a:prstClr val="black"/>
              </a:solidFill>
              <a:ea typeface="Segoe UI" pitchFamily="34" charset="0"/>
            </a:endParaRPr>
          </a:p>
        </p:txBody>
      </p:sp>
      <p:sp>
        <p:nvSpPr>
          <p:cNvPr id="6" name="Header Placeholder 5"/>
          <p:cNvSpPr>
            <a:spLocks noGrp="1"/>
          </p:cNvSpPr>
          <p:nvPr>
            <p:ph type="hdr" sz="quarter" idx="13"/>
          </p:nvPr>
        </p:nvSpPr>
        <p:spPr/>
        <p:txBody>
          <a:bodyPr/>
          <a:lstStyle/>
          <a:p>
            <a:r>
              <a:rPr lang="en-US" smtClean="0">
                <a:solidFill>
                  <a:prstClr val="black"/>
                </a:solidFill>
                <a:ea typeface="Segoe UI" pitchFamily="34" charset="0"/>
              </a:rPr>
              <a:t>System Center Marketing</a:t>
            </a:r>
            <a:endParaRPr lang="en-US" dirty="0">
              <a:solidFill>
                <a:prstClr val="black"/>
              </a:solidFill>
              <a:ea typeface="Segoe UI" pitchFamily="34" charset="0"/>
            </a:endParaRPr>
          </a:p>
        </p:txBody>
      </p:sp>
    </p:spTree>
    <p:extLst>
      <p:ext uri="{BB962C8B-B14F-4D97-AF65-F5344CB8AC3E}">
        <p14:creationId xmlns:p14="http://schemas.microsoft.com/office/powerpoint/2010/main" val="9786883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90116" name="Slide Number Placeholder 3"/>
          <p:cNvSpPr txBox="1">
            <a:spLocks noGrp="1"/>
          </p:cNvSpPr>
          <p:nvPr/>
        </p:nvSpPr>
        <p:spPr bwMode="auto">
          <a:xfrm>
            <a:off x="3970338" y="8829675"/>
            <a:ext cx="3038475" cy="465138"/>
          </a:xfrm>
          <a:prstGeom prst="rect">
            <a:avLst/>
          </a:prstGeom>
          <a:noFill/>
          <a:ln>
            <a:miter lim="800000"/>
            <a:headEnd/>
            <a:tailEnd/>
          </a:ln>
        </p:spPr>
        <p:txBody>
          <a:bodyPr lIns="93175" tIns="46587" rIns="93175" bIns="46587" anchor="b"/>
          <a:lstStyle/>
          <a:p>
            <a:pPr algn="r">
              <a:defRPr/>
            </a:pPr>
            <a:fld id="{2541DF2C-2700-430B-BDEA-221B2DB785CC}" type="slidenum">
              <a:rPr lang="en-US" sz="1200">
                <a:latin typeface="+mn-lt"/>
                <a:cs typeface="+mn-cs"/>
              </a:rPr>
              <a:pPr algn="r">
                <a:defRPr/>
              </a:pPr>
              <a:t>24</a:t>
            </a:fld>
            <a:endParaRPr lang="en-US" sz="1200" dirty="0">
              <a:latin typeface="+mn-lt"/>
              <a:cs typeface="+mn-cs"/>
            </a:endParaRPr>
          </a:p>
        </p:txBody>
      </p:sp>
      <p:sp>
        <p:nvSpPr>
          <p:cNvPr id="6" name="Date Placeholder 5"/>
          <p:cNvSpPr>
            <a:spLocks noGrp="1"/>
          </p:cNvSpPr>
          <p:nvPr>
            <p:ph type="dt" idx="10"/>
          </p:nvPr>
        </p:nvSpPr>
        <p:spPr/>
        <p:txBody>
          <a:bodyPr/>
          <a:lstStyle/>
          <a:p>
            <a:pPr>
              <a:defRPr/>
            </a:pPr>
            <a:fld id="{C633700E-2374-4DE3-BFAC-654EE37E9686}" type="datetime1">
              <a:rPr lang="en-US" smtClean="0"/>
              <a:t>6/6/2013</a:t>
            </a:fld>
            <a:endParaRPr lang="en-US" dirty="0"/>
          </a:p>
        </p:txBody>
      </p:sp>
      <p:sp>
        <p:nvSpPr>
          <p:cNvPr id="7" name="Footer Placeholder 6"/>
          <p:cNvSpPr>
            <a:spLocks noGrp="1"/>
          </p:cNvSpPr>
          <p:nvPr>
            <p:ph type="ftr" sz="quarter" idx="11"/>
          </p:nvPr>
        </p:nvSpPr>
        <p:spPr>
          <a:xfrm>
            <a:off x="0" y="8829675"/>
            <a:ext cx="3038475" cy="465138"/>
          </a:xfrm>
          <a:prstGeom prst="rect">
            <a:avLst/>
          </a:prstGeom>
        </p:spPr>
        <p:txBody>
          <a:body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8" name="Slide Number Placeholder 7"/>
          <p:cNvSpPr>
            <a:spLocks noGrp="1"/>
          </p:cNvSpPr>
          <p:nvPr>
            <p:ph type="sldNum" sz="quarter" idx="12"/>
          </p:nvPr>
        </p:nvSpPr>
        <p:spPr>
          <a:xfrm>
            <a:off x="3970338" y="8829675"/>
            <a:ext cx="3038475" cy="465138"/>
          </a:xfrm>
          <a:prstGeom prst="rect">
            <a:avLst/>
          </a:prstGeom>
        </p:spPr>
        <p:txBody>
          <a:bodyPr/>
          <a:lstStyle/>
          <a:p>
            <a:fld id="{0EC9E9D6-92A0-482B-A603-C9BA7FFB8190}" type="slidenum">
              <a:rPr lang="en-US" smtClean="0">
                <a:latin typeface="Segoe UI" pitchFamily="34" charset="0"/>
                <a:ea typeface="Segoe UI" pitchFamily="34" charset="0"/>
                <a:cs typeface="Segoe UI" pitchFamily="34" charset="0"/>
              </a:rPr>
              <a:t>24</a:t>
            </a:fld>
            <a:endParaRPr lang="en-US" dirty="0">
              <a:latin typeface="Segoe UI" pitchFamily="34" charset="0"/>
              <a:ea typeface="Segoe UI" pitchFamily="34" charset="0"/>
              <a:cs typeface="Segoe UI" pitchFamily="34" charset="0"/>
            </a:endParaRPr>
          </a:p>
        </p:txBody>
      </p:sp>
      <p:sp>
        <p:nvSpPr>
          <p:cNvPr id="9" name="Header Placeholder 8"/>
          <p:cNvSpPr>
            <a:spLocks noGrp="1"/>
          </p:cNvSpPr>
          <p:nvPr>
            <p:ph type="hdr" sz="quarter" idx="13"/>
          </p:nvPr>
        </p:nvSpPr>
        <p:spPr>
          <a:xfrm>
            <a:off x="0" y="0"/>
            <a:ext cx="3038475" cy="465138"/>
          </a:xfrm>
          <a:prstGeom prst="rect">
            <a:avLst/>
          </a:prstGeom>
        </p:spPr>
        <p:txBody>
          <a:bodyPr/>
          <a:lstStyle/>
          <a:p>
            <a:r>
              <a:rPr lang="en-US" smtClean="0">
                <a:latin typeface="Segoe UI" pitchFamily="34" charset="0"/>
                <a:ea typeface="Segoe UI" pitchFamily="34" charset="0"/>
                <a:cs typeface="Segoe UI" pitchFamily="34" charset="0"/>
              </a:rPr>
              <a:t>System Center Marketing</a:t>
            </a:r>
            <a:endParaRPr lang="en-US"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026871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6/6/2013 2:23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588603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39</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6/6/2013 2:23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4208777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2:23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2:23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6/6/2013 2:23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21770999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43</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6/6/2013 2:23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6/6/2013 2:23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Windows Server Management Marketing</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779E6A-31AB-419D-A757-065ACB40A091}"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435838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Windows Server Management Marketing</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779E6A-31AB-419D-A757-065ACB40A091}"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3828007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Windows Server Management Marketing</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779E6A-31AB-419D-A757-065ACB40A091}"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2590928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Windows Server Management Marketing</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779E6A-31AB-419D-A757-065ACB40A091}"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903765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1013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101380"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5" tIns="46587" rIns="93175" bIns="46587" anchor="b"/>
          <a:lstStyle/>
          <a:p>
            <a:pPr algn="r" defTabSz="914400" fontAlgn="base">
              <a:spcBef>
                <a:spcPct val="0"/>
              </a:spcBef>
              <a:spcAft>
                <a:spcPct val="0"/>
              </a:spcAft>
            </a:pPr>
            <a:fld id="{B0B8B425-454B-41C5-A56F-3D0615204AED}" type="slidenum">
              <a:rPr lang="en-US" sz="1200">
                <a:solidFill>
                  <a:srgbClr val="000000"/>
                </a:solidFill>
                <a:cs typeface="Segoe UI" pitchFamily="34" charset="0"/>
              </a:rPr>
              <a:pPr algn="r" defTabSz="914400" fontAlgn="base">
                <a:spcBef>
                  <a:spcPct val="0"/>
                </a:spcBef>
                <a:spcAft>
                  <a:spcPct val="0"/>
                </a:spcAft>
              </a:pPr>
              <a:t>14</a:t>
            </a:fld>
            <a:endParaRPr lang="en-US" sz="1200">
              <a:solidFill>
                <a:srgbClr val="000000"/>
              </a:solidFill>
              <a:cs typeface="Segoe UI" pitchFamily="34" charset="0"/>
            </a:endParaRPr>
          </a:p>
        </p:txBody>
      </p:sp>
      <p:sp>
        <p:nvSpPr>
          <p:cNvPr id="3" name="Footer Placeholder 2"/>
          <p:cNvSpPr>
            <a:spLocks noGrp="1"/>
          </p:cNvSpPr>
          <p:nvPr>
            <p:ph type="ftr" sz="quarter" idx="11"/>
          </p:nvPr>
        </p:nvSpPr>
        <p:spPr>
          <a:xfrm>
            <a:off x="0" y="8829675"/>
            <a:ext cx="3038475" cy="465138"/>
          </a:xfrm>
          <a:prstGeom prst="rect">
            <a:avLst/>
          </a:prstGeom>
        </p:spPr>
        <p:txBody>
          <a:bodyPr/>
          <a:lstStyle/>
          <a:p>
            <a:pPr marL="398463" defTabSz="914099" eaLnBrk="0" hangingPunct="0"/>
            <a:r>
              <a:rPr lang="en-US" sz="400" smtClean="0">
                <a:gradFill>
                  <a:gsLst>
                    <a:gs pos="0">
                      <a:prstClr val="black"/>
                    </a:gs>
                    <a:gs pos="100000">
                      <a:prstClr val="black"/>
                    </a:gs>
                  </a:gsLst>
                  <a:lin ang="5400000" scaled="0"/>
                </a:gradFill>
                <a:ea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smtClean="0">
                <a:gradFill>
                  <a:gsLst>
                    <a:gs pos="0">
                      <a:prstClr val="black"/>
                    </a:gs>
                    <a:gs pos="100000">
                      <a:prstClr val="black"/>
                    </a:gs>
                  </a:gsLst>
                  <a:lin ang="5400000" scaled="0"/>
                </a:gradFill>
                <a:ea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ea typeface="Segoe UI" pitchFamily="34" charset="0"/>
            </a:endParaRPr>
          </a:p>
        </p:txBody>
      </p:sp>
      <p:sp>
        <p:nvSpPr>
          <p:cNvPr id="5" name="Header Placeholder 4"/>
          <p:cNvSpPr>
            <a:spLocks noGrp="1"/>
          </p:cNvSpPr>
          <p:nvPr>
            <p:ph type="hdr" sz="quarter" idx="13"/>
          </p:nvPr>
        </p:nvSpPr>
        <p:spPr>
          <a:xfrm>
            <a:off x="0" y="0"/>
            <a:ext cx="3038475" cy="465138"/>
          </a:xfrm>
          <a:prstGeom prst="rect">
            <a:avLst/>
          </a:prstGeom>
        </p:spPr>
        <p:txBody>
          <a:bodyPr/>
          <a:lstStyle/>
          <a:p>
            <a:r>
              <a:rPr lang="en-US" smtClean="0">
                <a:solidFill>
                  <a:prstClr val="black"/>
                </a:solidFill>
                <a:ea typeface="Segoe UI" pitchFamily="34" charset="0"/>
              </a:rPr>
              <a:t>Windows Server Management Marketing</a:t>
            </a:r>
            <a:endParaRPr lang="en-US" dirty="0">
              <a:solidFill>
                <a:prstClr val="black"/>
              </a:solidFill>
              <a:ea typeface="Segoe UI" pitchFamily="34" charset="0"/>
            </a:endParaRPr>
          </a:p>
        </p:txBody>
      </p:sp>
      <p:sp>
        <p:nvSpPr>
          <p:cNvPr id="6" name="Date Placeholder 5"/>
          <p:cNvSpPr>
            <a:spLocks noGrp="1"/>
          </p:cNvSpPr>
          <p:nvPr>
            <p:ph type="dt" idx="14"/>
          </p:nvPr>
        </p:nvSpPr>
        <p:spPr/>
        <p:txBody>
          <a:bodyPr/>
          <a:lstStyle/>
          <a:p>
            <a:pPr>
              <a:defRPr/>
            </a:pPr>
            <a:fld id="{A6A81D32-1000-49DA-9846-C6784C059BDF}" type="datetime1">
              <a:rPr lang="en-US" smtClean="0">
                <a:solidFill>
                  <a:prstClr val="black"/>
                </a:solidFill>
              </a:rPr>
              <a:pPr>
                <a:defRPr/>
              </a:pPr>
              <a:t>6/6/2013</a:t>
            </a:fld>
            <a:endParaRPr lang="en-US">
              <a:solidFill>
                <a:prstClr val="black"/>
              </a:solidFill>
            </a:endParaRPr>
          </a:p>
        </p:txBody>
      </p:sp>
      <p:sp>
        <p:nvSpPr>
          <p:cNvPr id="7" name="Slide Number Placeholder 6"/>
          <p:cNvSpPr>
            <a:spLocks noGrp="1"/>
          </p:cNvSpPr>
          <p:nvPr>
            <p:ph type="sldNum" sz="quarter" idx="15"/>
          </p:nvPr>
        </p:nvSpPr>
        <p:spPr/>
        <p:txBody>
          <a:bodyPr/>
          <a:lstStyle/>
          <a:p>
            <a:fld id="{0EC9E9D6-92A0-482B-A603-C9BA7FFB8190}" type="slidenum">
              <a:rPr lang="en-US" smtClean="0">
                <a:solidFill>
                  <a:prstClr val="black"/>
                </a:solidFill>
                <a:ea typeface="Segoe UI" pitchFamily="34" charset="0"/>
              </a:rPr>
              <a:pPr/>
              <a:t>14</a:t>
            </a:fld>
            <a:endParaRPr lang="en-US" dirty="0">
              <a:solidFill>
                <a:prstClr val="black"/>
              </a:solidFill>
              <a:ea typeface="Segoe UI" pitchFamily="34" charset="0"/>
            </a:endParaRPr>
          </a:p>
        </p:txBody>
      </p:sp>
    </p:spTree>
    <p:extLst>
      <p:ext uri="{BB962C8B-B14F-4D97-AF65-F5344CB8AC3E}">
        <p14:creationId xmlns:p14="http://schemas.microsoft.com/office/powerpoint/2010/main" val="3440149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1013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101380"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5" tIns="46587" rIns="93175" bIns="46587" anchor="b"/>
          <a:lstStyle/>
          <a:p>
            <a:pPr algn="r" defTabSz="914400" fontAlgn="base">
              <a:spcBef>
                <a:spcPct val="0"/>
              </a:spcBef>
              <a:spcAft>
                <a:spcPct val="0"/>
              </a:spcAft>
            </a:pPr>
            <a:fld id="{B0B8B425-454B-41C5-A56F-3D0615204AED}" type="slidenum">
              <a:rPr lang="en-US" sz="1200">
                <a:solidFill>
                  <a:srgbClr val="000000"/>
                </a:solidFill>
                <a:cs typeface="Segoe UI" pitchFamily="34" charset="0"/>
              </a:rPr>
              <a:pPr algn="r" defTabSz="914400" fontAlgn="base">
                <a:spcBef>
                  <a:spcPct val="0"/>
                </a:spcBef>
                <a:spcAft>
                  <a:spcPct val="0"/>
                </a:spcAft>
              </a:pPr>
              <a:t>15</a:t>
            </a:fld>
            <a:endParaRPr lang="en-US" sz="1200">
              <a:solidFill>
                <a:srgbClr val="000000"/>
              </a:solidFill>
              <a:cs typeface="Segoe UI" pitchFamily="34" charset="0"/>
            </a:endParaRPr>
          </a:p>
        </p:txBody>
      </p:sp>
      <p:sp>
        <p:nvSpPr>
          <p:cNvPr id="3" name="Footer Placeholder 2"/>
          <p:cNvSpPr>
            <a:spLocks noGrp="1"/>
          </p:cNvSpPr>
          <p:nvPr>
            <p:ph type="ftr" sz="quarter" idx="11"/>
          </p:nvPr>
        </p:nvSpPr>
        <p:spPr>
          <a:xfrm>
            <a:off x="0" y="8829675"/>
            <a:ext cx="3038475" cy="465138"/>
          </a:xfrm>
          <a:prstGeom prst="rect">
            <a:avLst/>
          </a:prstGeom>
        </p:spPr>
        <p:txBody>
          <a:bodyPr/>
          <a:lstStyle/>
          <a:p>
            <a:pPr marL="398463" defTabSz="914099" eaLnBrk="0" hangingPunct="0"/>
            <a:r>
              <a:rPr lang="en-US" sz="400" smtClean="0">
                <a:gradFill>
                  <a:gsLst>
                    <a:gs pos="0">
                      <a:prstClr val="black"/>
                    </a:gs>
                    <a:gs pos="100000">
                      <a:prstClr val="black"/>
                    </a:gs>
                  </a:gsLst>
                  <a:lin ang="5400000" scaled="0"/>
                </a:gradFill>
                <a:ea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smtClean="0">
                <a:gradFill>
                  <a:gsLst>
                    <a:gs pos="0">
                      <a:prstClr val="black"/>
                    </a:gs>
                    <a:gs pos="100000">
                      <a:prstClr val="black"/>
                    </a:gs>
                  </a:gsLst>
                  <a:lin ang="5400000" scaled="0"/>
                </a:gradFill>
                <a:ea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ea typeface="Segoe UI" pitchFamily="34" charset="0"/>
            </a:endParaRPr>
          </a:p>
        </p:txBody>
      </p:sp>
      <p:sp>
        <p:nvSpPr>
          <p:cNvPr id="5" name="Header Placeholder 4"/>
          <p:cNvSpPr>
            <a:spLocks noGrp="1"/>
          </p:cNvSpPr>
          <p:nvPr>
            <p:ph type="hdr" sz="quarter" idx="13"/>
          </p:nvPr>
        </p:nvSpPr>
        <p:spPr>
          <a:xfrm>
            <a:off x="0" y="0"/>
            <a:ext cx="3038475" cy="465138"/>
          </a:xfrm>
          <a:prstGeom prst="rect">
            <a:avLst/>
          </a:prstGeom>
        </p:spPr>
        <p:txBody>
          <a:bodyPr/>
          <a:lstStyle/>
          <a:p>
            <a:r>
              <a:rPr lang="en-US" smtClean="0">
                <a:solidFill>
                  <a:prstClr val="black"/>
                </a:solidFill>
                <a:ea typeface="Segoe UI" pitchFamily="34" charset="0"/>
              </a:rPr>
              <a:t>Windows Server Management Marketing</a:t>
            </a:r>
            <a:endParaRPr lang="en-US" dirty="0">
              <a:solidFill>
                <a:prstClr val="black"/>
              </a:solidFill>
              <a:ea typeface="Segoe UI" pitchFamily="34" charset="0"/>
            </a:endParaRPr>
          </a:p>
        </p:txBody>
      </p:sp>
      <p:sp>
        <p:nvSpPr>
          <p:cNvPr id="6" name="Date Placeholder 5"/>
          <p:cNvSpPr>
            <a:spLocks noGrp="1"/>
          </p:cNvSpPr>
          <p:nvPr>
            <p:ph type="dt" idx="14"/>
          </p:nvPr>
        </p:nvSpPr>
        <p:spPr/>
        <p:txBody>
          <a:bodyPr/>
          <a:lstStyle/>
          <a:p>
            <a:pPr>
              <a:defRPr/>
            </a:pPr>
            <a:fld id="{08F7A36B-6EB9-4AD6-BFA0-22584AE3BB82}" type="datetime1">
              <a:rPr lang="en-US" smtClean="0">
                <a:solidFill>
                  <a:prstClr val="black"/>
                </a:solidFill>
              </a:rPr>
              <a:pPr>
                <a:defRPr/>
              </a:pPr>
              <a:t>6/6/2013</a:t>
            </a:fld>
            <a:endParaRPr lang="en-US">
              <a:solidFill>
                <a:prstClr val="black"/>
              </a:solidFill>
            </a:endParaRPr>
          </a:p>
        </p:txBody>
      </p:sp>
      <p:sp>
        <p:nvSpPr>
          <p:cNvPr id="7" name="Slide Number Placeholder 6"/>
          <p:cNvSpPr>
            <a:spLocks noGrp="1"/>
          </p:cNvSpPr>
          <p:nvPr>
            <p:ph type="sldNum" sz="quarter" idx="15"/>
          </p:nvPr>
        </p:nvSpPr>
        <p:spPr/>
        <p:txBody>
          <a:bodyPr/>
          <a:lstStyle/>
          <a:p>
            <a:fld id="{0EC9E9D6-92A0-482B-A603-C9BA7FFB8190}" type="slidenum">
              <a:rPr lang="en-US" smtClean="0">
                <a:solidFill>
                  <a:prstClr val="black"/>
                </a:solidFill>
                <a:ea typeface="Segoe UI" pitchFamily="34" charset="0"/>
              </a:rPr>
              <a:pPr/>
              <a:t>15</a:t>
            </a:fld>
            <a:endParaRPr lang="en-US" dirty="0">
              <a:solidFill>
                <a:prstClr val="black"/>
              </a:solidFill>
              <a:ea typeface="Segoe UI" pitchFamily="34" charset="0"/>
            </a:endParaRPr>
          </a:p>
        </p:txBody>
      </p:sp>
    </p:spTree>
    <p:extLst>
      <p:ext uri="{BB962C8B-B14F-4D97-AF65-F5344CB8AC3E}">
        <p14:creationId xmlns:p14="http://schemas.microsoft.com/office/powerpoint/2010/main" val="1106528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890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2" name="Date Placeholder 1"/>
          <p:cNvSpPr>
            <a:spLocks noGrp="1"/>
          </p:cNvSpPr>
          <p:nvPr>
            <p:ph type="dt" idx="10"/>
          </p:nvPr>
        </p:nvSpPr>
        <p:spPr/>
        <p:txBody>
          <a:bodyPr/>
          <a:lstStyle/>
          <a:p>
            <a:pPr>
              <a:defRPr/>
            </a:pPr>
            <a:fld id="{745903BF-D8ED-44E6-B08A-23C8B1AC7AA2}" type="datetime1">
              <a:rPr lang="en-US" smtClean="0">
                <a:solidFill>
                  <a:prstClr val="black"/>
                </a:solidFill>
              </a:rPr>
              <a:pPr>
                <a:defRPr/>
              </a:pPr>
              <a:t>6/6/2013</a:t>
            </a:fld>
            <a:endParaRPr lang="en-US">
              <a:solidFill>
                <a:prstClr val="black"/>
              </a:solidFill>
            </a:endParaRPr>
          </a:p>
        </p:txBody>
      </p:sp>
      <p:sp>
        <p:nvSpPr>
          <p:cNvPr id="3" name="Footer Placeholder 2"/>
          <p:cNvSpPr>
            <a:spLocks noGrp="1"/>
          </p:cNvSpPr>
          <p:nvPr>
            <p:ph type="ftr" sz="quarter" idx="11"/>
          </p:nvPr>
        </p:nvSpPr>
        <p:spPr/>
        <p:txBody>
          <a:bodyPr/>
          <a:lstStyle/>
          <a:p>
            <a:pPr marL="398463" defTabSz="914099" eaLnBrk="0" hangingPunct="0"/>
            <a:r>
              <a:rPr lang="en-US" sz="400" smtClean="0">
                <a:gradFill>
                  <a:gsLst>
                    <a:gs pos="0">
                      <a:prstClr val="black"/>
                    </a:gs>
                    <a:gs pos="100000">
                      <a:prstClr val="black"/>
                    </a:gs>
                  </a:gsLst>
                  <a:lin ang="5400000" scaled="0"/>
                </a:gradFill>
                <a:ea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smtClean="0">
                <a:gradFill>
                  <a:gsLst>
                    <a:gs pos="0">
                      <a:prstClr val="black"/>
                    </a:gs>
                    <a:gs pos="100000">
                      <a:prstClr val="black"/>
                    </a:gs>
                  </a:gsLst>
                  <a:lin ang="5400000" scaled="0"/>
                </a:gradFill>
                <a:ea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ea typeface="Segoe UI" pitchFamily="34" charset="0"/>
            </a:endParaRPr>
          </a:p>
        </p:txBody>
      </p:sp>
      <p:sp>
        <p:nvSpPr>
          <p:cNvPr id="5" name="Slide Number Placeholder 4"/>
          <p:cNvSpPr>
            <a:spLocks noGrp="1"/>
          </p:cNvSpPr>
          <p:nvPr>
            <p:ph type="sldNum" sz="quarter" idx="12"/>
          </p:nvPr>
        </p:nvSpPr>
        <p:spPr/>
        <p:txBody>
          <a:bodyPr/>
          <a:lstStyle/>
          <a:p>
            <a:fld id="{0EC9E9D6-92A0-482B-A603-C9BA7FFB8190}" type="slidenum">
              <a:rPr lang="en-US" smtClean="0">
                <a:solidFill>
                  <a:prstClr val="black"/>
                </a:solidFill>
                <a:ea typeface="Segoe UI" pitchFamily="34" charset="0"/>
              </a:rPr>
              <a:pPr/>
              <a:t>16</a:t>
            </a:fld>
            <a:endParaRPr lang="en-US" dirty="0">
              <a:solidFill>
                <a:prstClr val="black"/>
              </a:solidFill>
              <a:ea typeface="Segoe UI" pitchFamily="34" charset="0"/>
            </a:endParaRPr>
          </a:p>
        </p:txBody>
      </p:sp>
      <p:sp>
        <p:nvSpPr>
          <p:cNvPr id="6" name="Header Placeholder 5"/>
          <p:cNvSpPr>
            <a:spLocks noGrp="1"/>
          </p:cNvSpPr>
          <p:nvPr>
            <p:ph type="hdr" sz="quarter" idx="13"/>
          </p:nvPr>
        </p:nvSpPr>
        <p:spPr/>
        <p:txBody>
          <a:bodyPr/>
          <a:lstStyle/>
          <a:p>
            <a:r>
              <a:rPr lang="en-US" smtClean="0">
                <a:solidFill>
                  <a:prstClr val="black"/>
                </a:solidFill>
                <a:ea typeface="Segoe UI" pitchFamily="34" charset="0"/>
              </a:rPr>
              <a:t>System Center Marketing</a:t>
            </a:r>
            <a:endParaRPr lang="en-US" dirty="0">
              <a:solidFill>
                <a:prstClr val="black"/>
              </a:solidFill>
              <a:ea typeface="Segoe UI" pitchFamily="34" charset="0"/>
            </a:endParaRPr>
          </a:p>
        </p:txBody>
      </p:sp>
    </p:spTree>
    <p:extLst>
      <p:ext uri="{BB962C8B-B14F-4D97-AF65-F5344CB8AC3E}">
        <p14:creationId xmlns:p14="http://schemas.microsoft.com/office/powerpoint/2010/main" val="18342920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4178106"/>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1652967"/>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0793601"/>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4068883"/>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635313"/>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1143736"/>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211976"/>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33942355"/>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140213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03240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1280" y="3168587"/>
            <a:ext cx="11378776" cy="1017048"/>
          </a:xfrm>
        </p:spPr>
        <p:txBody>
          <a:bodyPr anchor="b" anchorCtr="0"/>
          <a:lstStyle>
            <a:lvl1pPr>
              <a:defRPr sz="7309" spc="-154"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531280" y="4749131"/>
            <a:ext cx="11378776" cy="508524"/>
          </a:xfrm>
        </p:spPr>
        <p:txBody>
          <a:bodyPr>
            <a:noAutofit/>
          </a:bodyPr>
          <a:lstStyle>
            <a:lvl1pPr marL="0" indent="0">
              <a:spcBef>
                <a:spcPts val="0"/>
              </a:spcBef>
              <a:buNone/>
              <a:defRPr spc="-72"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998631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Title Slide_Option 2">
    <p:bg>
      <p:bgPr>
        <a:solidFill>
          <a:schemeClr val="accent1"/>
        </a:solidFill>
        <a:effectLst/>
      </p:bgPr>
    </p:bg>
    <p:spTree>
      <p:nvGrpSpPr>
        <p:cNvPr id="1" name=""/>
        <p:cNvGrpSpPr/>
        <p:nvPr/>
      </p:nvGrpSpPr>
      <p:grpSpPr>
        <a:xfrm>
          <a:off x="0" y="0"/>
          <a:ext cx="0" cy="0"/>
          <a:chOff x="0" y="0"/>
          <a:chExt cx="0" cy="0"/>
        </a:xfrm>
      </p:grpSpPr>
      <p:pic>
        <p:nvPicPr>
          <p:cNvPr id="8" name="Picture 9" descr="\\sfp\resources\Microsoft\Archive\Exec_Tier_Archive\Brand_Specific\_BrandPhotography\Brand\144 ppi RGB jpg\MSC12_Herman_001.jpg"/>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ltGray">
          <a:xfrm>
            <a:off x="523927" y="869495"/>
            <a:ext cx="5490968" cy="5401547"/>
          </a:xfrm>
          <a:prstGeom prst="rect">
            <a:avLst/>
          </a:prstGeom>
          <a:noFill/>
          <a:ln>
            <a:noFill/>
          </a:ln>
          <a:extLst>
            <a:ext uri="{909E8E84-426E-40DD-AFC4-6F175D3DCCD1}">
              <a14:hiddenFill xmlns:a14="http://schemas.microsoft.com/office/drawing/2010/main">
                <a:solidFill>
                  <a:srgbClr val="FFFFFF"/>
                </a:solidFill>
              </a14:hiddenFill>
            </a:ext>
          </a:extLst>
        </p:spPr>
      </p:pic>
      <p:sp useBgFill="1">
        <p:nvSpPr>
          <p:cNvPr id="4" name="Rectangle 1"/>
          <p:cNvSpPr/>
          <p:nvPr userDrawn="1"/>
        </p:nvSpPr>
        <p:spPr bwMode="auto">
          <a:xfrm>
            <a:off x="323822" y="0"/>
            <a:ext cx="12128721" cy="6994525"/>
          </a:xfrm>
          <a:custGeom>
            <a:avLst/>
            <a:gdLst/>
            <a:ahLst/>
            <a:cxnLst/>
            <a:rect l="l" t="t" r="r" b="b"/>
            <a:pathLst>
              <a:path w="12188952" h="6858000">
                <a:moveTo>
                  <a:pt x="514344" y="919950"/>
                </a:moveTo>
                <a:cubicBezTo>
                  <a:pt x="508127" y="2575229"/>
                  <a:pt x="516335" y="4288195"/>
                  <a:pt x="510118" y="5943474"/>
                </a:cubicBezTo>
                <a:lnTo>
                  <a:pt x="5537327" y="5218261"/>
                </a:lnTo>
                <a:cubicBezTo>
                  <a:pt x="5531110" y="4020361"/>
                  <a:pt x="5530863" y="2808040"/>
                  <a:pt x="5524646" y="1610140"/>
                </a:cubicBezTo>
                <a:close/>
                <a:moveTo>
                  <a:pt x="0" y="0"/>
                </a:moveTo>
                <a:lnTo>
                  <a:pt x="12188952" y="0"/>
                </a:lnTo>
                <a:lnTo>
                  <a:pt x="12188952" y="6858000"/>
                </a:lnTo>
                <a:lnTo>
                  <a:pt x="0" y="6858000"/>
                </a:lnTo>
                <a:close/>
              </a:path>
            </a:pathLst>
          </a:cu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377" fontAlgn="base">
              <a:lnSpc>
                <a:spcPct val="90000"/>
              </a:lnSpc>
              <a:spcBef>
                <a:spcPct val="0"/>
              </a:spcBef>
              <a:spcAft>
                <a:spcPct val="0"/>
              </a:spcAft>
            </a:pPr>
            <a:endParaRPr lang="en-US" sz="2040" spc="-52" dirty="0">
              <a:gradFill>
                <a:gsLst>
                  <a:gs pos="0">
                    <a:srgbClr val="EFEFEF"/>
                  </a:gs>
                  <a:gs pos="100000">
                    <a:srgbClr val="EFEFEF"/>
                  </a:gs>
                </a:gsLst>
                <a:lin ang="5400000" scaled="0"/>
              </a:gradFill>
            </a:endParaRPr>
          </a:p>
        </p:txBody>
      </p:sp>
      <p:sp>
        <p:nvSpPr>
          <p:cNvPr id="2" name="Title 1"/>
          <p:cNvSpPr>
            <a:spLocks noGrp="1"/>
          </p:cNvSpPr>
          <p:nvPr>
            <p:ph type="title" hasCustomPrompt="1"/>
          </p:nvPr>
        </p:nvSpPr>
        <p:spPr>
          <a:xfrm>
            <a:off x="6214999" y="2151538"/>
            <a:ext cx="5695057" cy="2034095"/>
          </a:xfrm>
        </p:spPr>
        <p:txBody>
          <a:bodyPr anchor="b" anchorCtr="0"/>
          <a:lstStyle>
            <a:lvl1pPr>
              <a:defRPr sz="7309" spc="-154"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6214999" y="4507584"/>
            <a:ext cx="5695057" cy="508524"/>
          </a:xfrm>
        </p:spPr>
        <p:txBody>
          <a:bodyPr>
            <a:noAutofit/>
          </a:bodyPr>
          <a:lstStyle>
            <a:lvl1pPr marL="0" indent="0">
              <a:spcBef>
                <a:spcPts val="0"/>
              </a:spcBef>
              <a:buNone/>
              <a:defRPr sz="2889" spc="-72" baseline="0">
                <a:gradFill>
                  <a:gsLst>
                    <a:gs pos="125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8396687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3">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1280" y="3168587"/>
            <a:ext cx="11378776" cy="1017048"/>
          </a:xfrm>
        </p:spPr>
        <p:txBody>
          <a:bodyPr anchor="b" anchorCtr="0"/>
          <a:lstStyle>
            <a:lvl1pPr>
              <a:defRPr sz="7309" spc="-154" baseline="0">
                <a:gradFill>
                  <a:gsLst>
                    <a:gs pos="1250">
                      <a:schemeClr val="accent1"/>
                    </a:gs>
                    <a:gs pos="100000">
                      <a:schemeClr val="accent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531280" y="4749131"/>
            <a:ext cx="11378776" cy="508524"/>
          </a:xfrm>
        </p:spPr>
        <p:txBody>
          <a:bodyPr>
            <a:noAutofit/>
          </a:bodyPr>
          <a:lstStyle>
            <a:lvl1pPr marL="0" indent="0">
              <a:spcBef>
                <a:spcPts val="0"/>
              </a:spcBef>
              <a:buNone/>
              <a:defRPr spc="-72" baseline="0">
                <a:gradFill>
                  <a:gsLst>
                    <a:gs pos="1250">
                      <a:schemeClr val="accent1"/>
                    </a:gs>
                    <a:gs pos="100000">
                      <a:schemeClr val="accent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453663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Title">
    <p:bg>
      <p:bgPr>
        <a:solidFill>
          <a:srgbClr val="FFFFFF"/>
        </a:solidFill>
        <a:effectLst/>
      </p:bgPr>
    </p:bg>
    <p:spTree>
      <p:nvGrpSpPr>
        <p:cNvPr id="1" name=""/>
        <p:cNvGrpSpPr/>
        <p:nvPr/>
      </p:nvGrpSpPr>
      <p:grpSpPr>
        <a:xfrm>
          <a:off x="0" y="0"/>
          <a:ext cx="0" cy="0"/>
          <a:chOff x="0" y="0"/>
          <a:chExt cx="0" cy="0"/>
        </a:xfrm>
      </p:grpSpPr>
      <p:sp>
        <p:nvSpPr>
          <p:cNvPr id="11" name="Picture Placeholder 9"/>
          <p:cNvSpPr>
            <a:spLocks noGrp="1"/>
          </p:cNvSpPr>
          <p:nvPr>
            <p:ph type="pic" sz="quarter" idx="10" hasCustomPrompt="1"/>
          </p:nvPr>
        </p:nvSpPr>
        <p:spPr bwMode="hidden">
          <a:xfrm>
            <a:off x="0" y="0"/>
            <a:ext cx="12436475" cy="6994525"/>
          </a:xfrm>
          <a:prstGeom prst="rect">
            <a:avLst/>
          </a:prstGeom>
          <a:noFill/>
        </p:spPr>
        <p:txBody>
          <a:bodyPr lIns="329227" tIns="329227" rIns="329227">
            <a:noAutofit/>
          </a:bodyPr>
          <a:lstStyle>
            <a:lvl1pPr marL="0" indent="0">
              <a:buNone/>
              <a:defRPr sz="2465" baseline="0">
                <a:gradFill>
                  <a:gsLst>
                    <a:gs pos="1250">
                      <a:schemeClr val="accent1"/>
                    </a:gs>
                    <a:gs pos="100000">
                      <a:schemeClr val="accent1"/>
                    </a:gs>
                  </a:gsLst>
                  <a:lin ang="5400000" scaled="0"/>
                </a:gradFill>
              </a:defRPr>
            </a:lvl1pPr>
          </a:lstStyle>
          <a:p>
            <a:r>
              <a:rPr lang="en-US" dirty="0" smtClean="0"/>
              <a:t>Picture placeholder</a:t>
            </a:r>
            <a:endParaRPr lang="en-US" dirty="0"/>
          </a:p>
        </p:txBody>
      </p:sp>
      <p:sp>
        <p:nvSpPr>
          <p:cNvPr id="10" name="Title 1"/>
          <p:cNvSpPr>
            <a:spLocks noGrp="1"/>
          </p:cNvSpPr>
          <p:nvPr>
            <p:ph type="ctrTitle"/>
          </p:nvPr>
        </p:nvSpPr>
        <p:spPr bwMode="ltGray">
          <a:xfrm>
            <a:off x="522876" y="938270"/>
            <a:ext cx="5125828" cy="511798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1">
              <a:alpha val="92000"/>
            </a:schemeClr>
          </a:solidFill>
          <a:ln>
            <a:noFill/>
          </a:ln>
          <a:extLst/>
        </p:spPr>
        <p:txBody>
          <a:bodyPr vert="horz" wrap="square" lIns="384099" tIns="1042555" rIns="1481525" bIns="1042555" numCol="1" anchor="ctr" anchorCtr="0" compatLnSpc="1">
            <a:prstTxWarp prst="textNoShape">
              <a:avLst/>
            </a:prstTxWarp>
            <a:noAutofit/>
          </a:bodyPr>
          <a:lstStyle>
            <a:lvl1pPr algn="l">
              <a:defRPr lang="en-US" sz="6119" b="0" kern="1200" cap="none" spc="-204" baseline="0" dirty="0">
                <a:ln w="3175">
                  <a:noFill/>
                </a:ln>
                <a:gradFill>
                  <a:gsLst>
                    <a:gs pos="100000">
                      <a:schemeClr val="bg1"/>
                    </a:gs>
                    <a:gs pos="0">
                      <a:schemeClr val="bg1"/>
                    </a:gs>
                  </a:gsLst>
                  <a:lin ang="5400000" scaled="0"/>
                </a:gradFill>
                <a:effectLst/>
                <a:latin typeface="+mj-lt"/>
                <a:ea typeface="+mn-ea"/>
                <a:cs typeface="Arial" charset="0"/>
              </a:defRPr>
            </a:lvl1pPr>
          </a:lstStyle>
          <a:p>
            <a:pPr marL="0" lvl="0" indent="0" algn="l" defTabSz="932683" rtl="0" eaLnBrk="1" fontAlgn="base" latinLnBrk="0" hangingPunct="1">
              <a:lnSpc>
                <a:spcPct val="100000"/>
              </a:lnSpc>
              <a:spcBef>
                <a:spcPct val="0"/>
              </a:spcBef>
              <a:spcAft>
                <a:spcPct val="0"/>
              </a:spcAft>
              <a:buFontTx/>
              <a:buNone/>
            </a:pPr>
            <a:r>
              <a:rPr lang="en-US" smtClean="0"/>
              <a:t>Click to edit Master title style</a:t>
            </a:r>
            <a:endParaRPr lang="en-US" dirty="0"/>
          </a:p>
        </p:txBody>
      </p:sp>
    </p:spTree>
    <p:extLst>
      <p:ext uri="{BB962C8B-B14F-4D97-AF65-F5344CB8AC3E}">
        <p14:creationId xmlns:p14="http://schemas.microsoft.com/office/powerpoint/2010/main" val="5792831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emo, Video etc. &quot;special&quot; slides">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ctrTitle"/>
          </p:nvPr>
        </p:nvSpPr>
        <p:spPr>
          <a:xfrm>
            <a:off x="522876" y="941007"/>
            <a:ext cx="5125828" cy="5115249"/>
          </a:xfrm>
          <a:prstGeom prst="rect">
            <a:avLst/>
          </a:prstGeom>
          <a:noFill/>
          <a:ln>
            <a:noFill/>
          </a:ln>
          <a:extLst/>
        </p:spPr>
        <p:txBody>
          <a:bodyPr vert="horz" wrap="square" lIns="384099" tIns="1042555" rIns="1481525" bIns="1042555" numCol="1" rtlCol="0" anchor="ctr" anchorCtr="0" compatLnSpc="1">
            <a:prstTxWarp prst="textNoShape">
              <a:avLst/>
            </a:prstTxWarp>
            <a:noAutofit/>
          </a:bodyPr>
          <a:lstStyle>
            <a:lvl1pPr>
              <a:defRPr lang="en-US" sz="6119" spc="-204" dirty="0">
                <a:gradFill>
                  <a:gsLst>
                    <a:gs pos="100000">
                      <a:schemeClr val="accent1"/>
                    </a:gs>
                    <a:gs pos="0">
                      <a:schemeClr val="accent1"/>
                    </a:gs>
                  </a:gsLst>
                  <a:lin ang="5400000" scaled="0"/>
                </a:gradFill>
              </a:defRPr>
            </a:lvl1pPr>
          </a:lstStyle>
          <a:p>
            <a:pPr marL="0" lvl="0" indent="0" defTabSz="932683" fontAlgn="base">
              <a:lnSpc>
                <a:spcPct val="100000"/>
              </a:lnSpc>
              <a:spcAft>
                <a:spcPct val="0"/>
              </a:spcAft>
              <a:buFontTx/>
            </a:pPr>
            <a:r>
              <a:rPr lang="en-US" smtClean="0"/>
              <a:t>Click to edit Master title style</a:t>
            </a:r>
            <a:endParaRPr lang="en-US" dirty="0"/>
          </a:p>
        </p:txBody>
      </p:sp>
      <p:sp>
        <p:nvSpPr>
          <p:cNvPr id="3" name="Subtitle 2"/>
          <p:cNvSpPr>
            <a:spLocks noGrp="1"/>
          </p:cNvSpPr>
          <p:nvPr>
            <p:ph type="subTitle" idx="1" hasCustomPrompt="1"/>
          </p:nvPr>
        </p:nvSpPr>
        <p:spPr>
          <a:xfrm>
            <a:off x="6214999" y="4345844"/>
            <a:ext cx="5695057" cy="1032350"/>
          </a:xfrm>
        </p:spPr>
        <p:txBody>
          <a:bodyPr>
            <a:spAutoFit/>
          </a:bodyPr>
          <a:lstStyle>
            <a:lvl1pPr marL="0" indent="0" algn="l">
              <a:lnSpc>
                <a:spcPct val="90000"/>
              </a:lnSpc>
              <a:spcBef>
                <a:spcPts val="0"/>
              </a:spcBef>
              <a:buNone/>
              <a:defRPr lang="en-US" sz="3654" kern="1200" spc="-72" baseline="0" dirty="0">
                <a:gradFill>
                  <a:gsLst>
                    <a:gs pos="100000">
                      <a:schemeClr val="bg1"/>
                    </a:gs>
                    <a:gs pos="0">
                      <a:schemeClr val="bg1"/>
                    </a:gs>
                  </a:gsLst>
                  <a:lin ang="5400000" scaled="0"/>
                </a:gradFill>
                <a:latin typeface="+mj-lt"/>
                <a:ea typeface="+mn-ea"/>
                <a:cs typeface="+mn-cs"/>
              </a:defRPr>
            </a:lvl1pPr>
            <a:lvl2pPr marL="466323" indent="0" algn="ctr">
              <a:buNone/>
              <a:defRPr>
                <a:solidFill>
                  <a:schemeClr val="tx1">
                    <a:tint val="75000"/>
                  </a:schemeClr>
                </a:solidFill>
              </a:defRPr>
            </a:lvl2pPr>
            <a:lvl3pPr marL="932646" indent="0" algn="ctr">
              <a:buNone/>
              <a:defRPr>
                <a:solidFill>
                  <a:schemeClr val="tx1">
                    <a:tint val="75000"/>
                  </a:schemeClr>
                </a:solidFill>
              </a:defRPr>
            </a:lvl3pPr>
            <a:lvl4pPr marL="1398969" indent="0" algn="ctr">
              <a:buNone/>
              <a:defRPr>
                <a:solidFill>
                  <a:schemeClr val="tx1">
                    <a:tint val="75000"/>
                  </a:schemeClr>
                </a:solidFill>
              </a:defRPr>
            </a:lvl4pPr>
            <a:lvl5pPr marL="1865293" indent="0" algn="ctr">
              <a:buNone/>
              <a:defRPr>
                <a:solidFill>
                  <a:schemeClr val="tx1">
                    <a:tint val="75000"/>
                  </a:schemeClr>
                </a:solidFill>
              </a:defRPr>
            </a:lvl5pPr>
            <a:lvl6pPr marL="2331616" indent="0" algn="ctr">
              <a:buNone/>
              <a:defRPr>
                <a:solidFill>
                  <a:schemeClr val="tx1">
                    <a:tint val="75000"/>
                  </a:schemeClr>
                </a:solidFill>
              </a:defRPr>
            </a:lvl6pPr>
            <a:lvl7pPr marL="2797939" indent="0" algn="ctr">
              <a:buNone/>
              <a:defRPr>
                <a:solidFill>
                  <a:schemeClr val="tx1">
                    <a:tint val="75000"/>
                  </a:schemeClr>
                </a:solidFill>
              </a:defRPr>
            </a:lvl7pPr>
            <a:lvl8pPr marL="3264261" indent="0" algn="ctr">
              <a:buNone/>
              <a:defRPr>
                <a:solidFill>
                  <a:schemeClr val="tx1">
                    <a:tint val="75000"/>
                  </a:schemeClr>
                </a:solidFill>
              </a:defRPr>
            </a:lvl8pPr>
            <a:lvl9pPr marL="3730585" indent="0" algn="ctr">
              <a:buNone/>
              <a:defRPr>
                <a:solidFill>
                  <a:schemeClr val="tx1">
                    <a:tint val="75000"/>
                  </a:schemeClr>
                </a:solidFill>
              </a:defRPr>
            </a:lvl9pPr>
          </a:lstStyle>
          <a:p>
            <a:pPr marL="0" marR="0" lvl="0" indent="0" algn="l" defTabSz="932646"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5" name="Text Placeholder 4"/>
          <p:cNvSpPr>
            <a:spLocks noGrp="1"/>
          </p:cNvSpPr>
          <p:nvPr>
            <p:ph type="body" sz="quarter" idx="11" hasCustomPrompt="1"/>
          </p:nvPr>
        </p:nvSpPr>
        <p:spPr>
          <a:xfrm>
            <a:off x="6214999" y="1109029"/>
            <a:ext cx="5695057" cy="2825132"/>
          </a:xfrm>
        </p:spPr>
        <p:txBody>
          <a:bodyPr wrap="square" anchor="b">
            <a:spAutoFit/>
          </a:bodyPr>
          <a:lstStyle>
            <a:lvl1pPr marL="0" indent="0">
              <a:buNone/>
              <a:defRPr sz="6799" spc="-154">
                <a:gradFill>
                  <a:gsLst>
                    <a:gs pos="100000">
                      <a:schemeClr val="bg1"/>
                    </a:gs>
                    <a:gs pos="0">
                      <a:schemeClr val="bg1"/>
                    </a:gs>
                  </a:gsLst>
                  <a:lin ang="5400000" scaled="0"/>
                </a:gradFill>
              </a:defRPr>
            </a:lvl1pPr>
          </a:lstStyle>
          <a:p>
            <a:pPr lvl="0"/>
            <a:r>
              <a:rPr lang="en-US" dirty="0" smtClean="0"/>
              <a:t>Click to edit master text styles</a:t>
            </a:r>
          </a:p>
        </p:txBody>
      </p:sp>
    </p:spTree>
    <p:extLst>
      <p:ext uri="{BB962C8B-B14F-4D97-AF65-F5344CB8AC3E}">
        <p14:creationId xmlns:p14="http://schemas.microsoft.com/office/powerpoint/2010/main" val="21021116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1" y="233151"/>
            <a:ext cx="11375537" cy="772204"/>
          </a:xfrm>
        </p:spPr>
        <p:txBody>
          <a:body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529661" y="1476622"/>
            <a:ext cx="11375537" cy="2084319"/>
          </a:xfrm>
          <a:prstGeom prst="rect">
            <a:avLst/>
          </a:prstGeom>
        </p:spPr>
        <p:txBody>
          <a:bodyPr/>
          <a:lstStyle>
            <a:lvl1pPr marL="289845" indent="-289845">
              <a:buFont typeface="Wingdings" pitchFamily="2" charset="2"/>
              <a:buChar char=""/>
              <a:defRPr sz="4080"/>
            </a:lvl1pPr>
            <a:lvl2pPr marL="527874" indent="-238030">
              <a:buFont typeface="Wingdings" pitchFamily="2" charset="2"/>
              <a:buChar char=""/>
              <a:defRPr spc="-52" baseline="0">
                <a:latin typeface="+mn-lt"/>
              </a:defRPr>
            </a:lvl2pPr>
            <a:lvl3pPr marL="756186" indent="-228314">
              <a:buFont typeface="Wingdings" pitchFamily="2" charset="2"/>
              <a:buChar char=""/>
              <a:tabLst/>
              <a:defRPr spc="-52" baseline="0">
                <a:latin typeface="+mn-lt"/>
              </a:defRPr>
            </a:lvl3pPr>
            <a:lvl4pPr marL="932683" indent="-176499">
              <a:buFont typeface="Wingdings" pitchFamily="2" charset="2"/>
              <a:buChar char=""/>
              <a:defRPr spc="-52" baseline="0">
                <a:latin typeface="+mn-lt"/>
              </a:defRPr>
            </a:lvl4pPr>
            <a:lvl5pPr marL="1109181" indent="-176499">
              <a:buFont typeface="Wingdings" pitchFamily="2" charset="2"/>
              <a:buChar char=""/>
              <a:tabLst/>
              <a:defRPr spc="-52" baseline="0">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45314425"/>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9661" y="1476621"/>
            <a:ext cx="11375537" cy="2015263"/>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spc="-52" baseline="0">
                <a:gradFill>
                  <a:gsLst>
                    <a:gs pos="100000">
                      <a:schemeClr val="tx1"/>
                    </a:gs>
                    <a:gs pos="6000">
                      <a:schemeClr val="tx1"/>
                    </a:gs>
                  </a:gsLst>
                  <a:lin ang="5400000" scaled="0"/>
                </a:gradFill>
              </a:defRPr>
            </a:lvl2pPr>
            <a:lvl3pPr marL="236409" indent="0">
              <a:buNone/>
              <a:defRPr sz="2040" spc="-52" baseline="0">
                <a:gradFill>
                  <a:gsLst>
                    <a:gs pos="100000">
                      <a:schemeClr val="tx1"/>
                    </a:gs>
                    <a:gs pos="6000">
                      <a:schemeClr val="tx1"/>
                    </a:gs>
                  </a:gsLst>
                  <a:lin ang="5400000" scaled="0"/>
                </a:gradFill>
              </a:defRPr>
            </a:lvl3pPr>
            <a:lvl4pPr marL="466342" indent="0">
              <a:buNone/>
              <a:defRPr sz="2040" spc="-52" baseline="0">
                <a:gradFill>
                  <a:gsLst>
                    <a:gs pos="100000">
                      <a:schemeClr val="tx1"/>
                    </a:gs>
                    <a:gs pos="6000">
                      <a:schemeClr val="tx1"/>
                    </a:gs>
                  </a:gsLst>
                  <a:lin ang="5400000" scaled="0"/>
                </a:gradFill>
              </a:defRPr>
            </a:lvl4pPr>
            <a:lvl5pPr marL="707610" indent="0">
              <a:buNone/>
              <a:defRPr sz="2040" spc="-52" baseline="0">
                <a:gradFill>
                  <a:gsLst>
                    <a:gs pos="100000">
                      <a:schemeClr val="tx1"/>
                    </a:gs>
                    <a:gs pos="6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01259645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9661" y="1476621"/>
            <a:ext cx="11375537" cy="2015263"/>
          </a:xfrm>
          <a:prstGeom prst="rect">
            <a:avLst/>
          </a:prstGeom>
        </p:spPr>
        <p:txBody>
          <a:bodyPr/>
          <a:lstStyle>
            <a:lvl1pPr marL="0" indent="0">
              <a:spcBef>
                <a:spcPts val="2448"/>
              </a:spcBef>
              <a:buNone/>
              <a:defRPr sz="4080">
                <a:gradFill>
                  <a:gsLst>
                    <a:gs pos="100000">
                      <a:schemeClr val="tx1"/>
                    </a:gs>
                    <a:gs pos="0">
                      <a:schemeClr val="tx1"/>
                    </a:gs>
                  </a:gsLst>
                  <a:lin ang="5400000" scaled="0"/>
                </a:gradFill>
                <a:latin typeface="+mj-lt"/>
              </a:defRPr>
            </a:lvl1pPr>
            <a:lvl2pPr marL="0" indent="0">
              <a:buNone/>
              <a:defRPr sz="2040" spc="-52" baseline="0">
                <a:gradFill>
                  <a:gsLst>
                    <a:gs pos="100000">
                      <a:schemeClr val="tx1"/>
                    </a:gs>
                    <a:gs pos="0">
                      <a:schemeClr val="tx1"/>
                    </a:gs>
                  </a:gsLst>
                  <a:lin ang="5400000" scaled="0"/>
                </a:gradFill>
              </a:defRPr>
            </a:lvl2pPr>
            <a:lvl3pPr marL="236409" indent="0">
              <a:buNone/>
              <a:defRPr sz="2040" spc="-52" baseline="0">
                <a:gradFill>
                  <a:gsLst>
                    <a:gs pos="100000">
                      <a:schemeClr val="tx1"/>
                    </a:gs>
                    <a:gs pos="0">
                      <a:schemeClr val="tx1"/>
                    </a:gs>
                  </a:gsLst>
                  <a:lin ang="5400000" scaled="0"/>
                </a:gradFill>
              </a:defRPr>
            </a:lvl3pPr>
            <a:lvl4pPr marL="466342" indent="0">
              <a:buNone/>
              <a:defRPr sz="2040" spc="-52" baseline="0">
                <a:gradFill>
                  <a:gsLst>
                    <a:gs pos="100000">
                      <a:schemeClr val="tx1"/>
                    </a:gs>
                    <a:gs pos="0">
                      <a:schemeClr val="tx1"/>
                    </a:gs>
                  </a:gsLst>
                  <a:lin ang="5400000" scaled="0"/>
                </a:gradFill>
              </a:defRPr>
            </a:lvl4pPr>
            <a:lvl5pPr marL="707610" indent="0">
              <a:buNone/>
              <a:defRPr sz="2040" spc="-52" baseline="0">
                <a:gradFill>
                  <a:gsLst>
                    <a:gs pos="100000">
                      <a:schemeClr val="tx1"/>
                    </a:gs>
                    <a:gs pos="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85994104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531281" y="1476622"/>
            <a:ext cx="5504573" cy="2398224"/>
          </a:xfrm>
        </p:spPr>
        <p:txBody>
          <a:bodyPr>
            <a:spAutoFit/>
          </a:bodyPr>
          <a:lstStyle>
            <a:lvl1pPr marL="297940" indent="-297940">
              <a:spcBef>
                <a:spcPts val="1224"/>
              </a:spcBef>
              <a:buClr>
                <a:schemeClr val="tx1"/>
              </a:buClr>
              <a:buFont typeface="Wingdings" pitchFamily="2" charset="2"/>
              <a:buChar char=""/>
              <a:defRPr/>
            </a:lvl1pPr>
            <a:lvl2pPr marL="531111" indent="-233172">
              <a:defRPr sz="2040" spc="-52" baseline="0"/>
            </a:lvl2pPr>
            <a:lvl3pPr marL="699513" indent="-168402">
              <a:tabLst/>
              <a:defRPr sz="2040" spc="-52" baseline="0"/>
            </a:lvl3pPr>
            <a:lvl4pPr marL="880867" indent="-181356">
              <a:defRPr spc="-52" baseline="0"/>
            </a:lvl4pPr>
            <a:lvl5pPr marL="1049269" indent="-168402">
              <a:tabLst/>
              <a:defRPr spc="-52"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hasCustomPrompt="1"/>
          </p:nvPr>
        </p:nvSpPr>
        <p:spPr>
          <a:xfrm>
            <a:off x="6405482" y="1476623"/>
            <a:ext cx="5504573" cy="2440992"/>
          </a:xfrm>
        </p:spPr>
        <p:txBody>
          <a:bodyPr>
            <a:spAutoFit/>
          </a:bodyPr>
          <a:lstStyle>
            <a:lvl1pPr marL="346518" indent="-346518">
              <a:spcBef>
                <a:spcPts val="1224"/>
              </a:spcBef>
              <a:buFont typeface="Wingdings" pitchFamily="2" charset="2"/>
              <a:buChar char=""/>
              <a:defRPr lang="en-US" sz="3654" kern="1200" spc="-72" baseline="0" dirty="0" smtClean="0">
                <a:gradFill>
                  <a:gsLst>
                    <a:gs pos="1250">
                      <a:schemeClr val="tx1"/>
                    </a:gs>
                    <a:gs pos="100000">
                      <a:schemeClr val="tx1"/>
                    </a:gs>
                  </a:gsLst>
                  <a:lin ang="5400000" scaled="0"/>
                </a:gradFill>
                <a:latin typeface="+mj-lt"/>
                <a:ea typeface="+mn-ea"/>
                <a:cs typeface="+mn-cs"/>
              </a:defRPr>
            </a:lvl1pPr>
            <a:lvl2pPr marL="647698" indent="-349755">
              <a:defRPr lang="en-US" sz="2040" kern="1200" spc="-52" baseline="0" dirty="0" smtClean="0">
                <a:gradFill>
                  <a:gsLst>
                    <a:gs pos="1250">
                      <a:schemeClr val="tx1"/>
                    </a:gs>
                    <a:gs pos="100000">
                      <a:schemeClr val="tx1"/>
                    </a:gs>
                  </a:gsLst>
                  <a:lin ang="5400000" scaled="0"/>
                </a:gradFill>
                <a:latin typeface="+mn-lt"/>
                <a:ea typeface="+mn-ea"/>
                <a:cs typeface="+mn-cs"/>
              </a:defRPr>
            </a:lvl2pPr>
            <a:lvl3pPr marL="880867" indent="-349755">
              <a:defRPr lang="en-US" sz="2040" kern="1200" spc="-52" baseline="0" dirty="0" smtClean="0">
                <a:gradFill>
                  <a:gsLst>
                    <a:gs pos="1250">
                      <a:schemeClr val="tx1"/>
                    </a:gs>
                    <a:gs pos="100000">
                      <a:schemeClr val="tx1"/>
                    </a:gs>
                  </a:gsLst>
                  <a:lin ang="5400000" scaled="0"/>
                </a:gradFill>
                <a:latin typeface="+mn-lt"/>
                <a:ea typeface="+mn-ea"/>
                <a:cs typeface="+mn-cs"/>
              </a:defRPr>
            </a:lvl3pPr>
            <a:lvl4pPr marL="1049269" indent="-349755">
              <a:defRPr lang="en-US" sz="2040" kern="1200" spc="-52" baseline="0" dirty="0" smtClean="0">
                <a:gradFill>
                  <a:gsLst>
                    <a:gs pos="1250">
                      <a:schemeClr val="tx1"/>
                    </a:gs>
                    <a:gs pos="100000">
                      <a:schemeClr val="tx1"/>
                    </a:gs>
                  </a:gsLst>
                  <a:lin ang="5400000" scaled="0"/>
                </a:gradFill>
                <a:latin typeface="+mn-lt"/>
                <a:ea typeface="+mn-ea"/>
                <a:cs typeface="+mn-cs"/>
              </a:defRPr>
            </a:lvl4pPr>
            <a:lvl5pPr marL="1230625" indent="-349755">
              <a:defRPr lang="en-US" sz="2040" kern="1200" spc="-52" baseline="0" dirty="0">
                <a:gradFill>
                  <a:gsLst>
                    <a:gs pos="1250">
                      <a:schemeClr val="tx1"/>
                    </a:gs>
                    <a:gs pos="100000">
                      <a:schemeClr val="tx1"/>
                    </a:gs>
                  </a:gsLst>
                  <a:lin ang="5400000" scaled="0"/>
                </a:gradFill>
                <a:latin typeface="+mn-lt"/>
                <a:ea typeface="+mn-ea"/>
                <a:cs typeface="+mn-cs"/>
              </a:defRPr>
            </a:lvl5pPr>
          </a:lstStyle>
          <a:p>
            <a:pPr marL="297940" marR="0" lvl="0" indent="-297940" algn="l" defTabSz="932646"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531111" marR="0" lvl="1" indent="-233172" algn="l" defTabSz="932646"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513" marR="0" lvl="2" indent="-168402" algn="l" defTabSz="932646"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867" marR="0" lvl="3" indent="-181356" algn="l" defTabSz="932646"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9269" marR="0" lvl="4" indent="-168402" algn="l" defTabSz="932646"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Tree>
    <p:extLst>
      <p:ext uri="{BB962C8B-B14F-4D97-AF65-F5344CB8AC3E}">
        <p14:creationId xmlns:p14="http://schemas.microsoft.com/office/powerpoint/2010/main" val="2913450569"/>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531281" y="1476623"/>
            <a:ext cx="5504573"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spc="-52" baseline="0"/>
            </a:lvl2pPr>
            <a:lvl3pPr marL="238030" indent="0">
              <a:buNone/>
              <a:defRPr sz="2040" spc="-52" baseline="0"/>
            </a:lvl3pPr>
            <a:lvl4pPr marL="466342" indent="0">
              <a:buNone/>
              <a:defRPr sz="2040" spc="-52" baseline="0"/>
            </a:lvl4pPr>
            <a:lvl5pPr marL="707610" indent="0">
              <a:buNone/>
              <a:defRPr sz="2040" spc="-52"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6405482" y="1476623"/>
            <a:ext cx="5504573" cy="2561323"/>
          </a:xfrm>
        </p:spPr>
        <p:txBody>
          <a:bodyPr/>
          <a:lstStyle>
            <a:lvl1pPr marL="0" indent="0">
              <a:spcBef>
                <a:spcPts val="1224"/>
              </a:spcBef>
              <a:buNone/>
              <a:defRPr lang="en-US" sz="4080" kern="1200" spc="-72" baseline="0" dirty="0" smtClean="0">
                <a:gradFill>
                  <a:gsLst>
                    <a:gs pos="100000">
                      <a:schemeClr val="tx2"/>
                    </a:gs>
                    <a:gs pos="0">
                      <a:schemeClr val="tx2"/>
                    </a:gs>
                  </a:gsLst>
                  <a:lin ang="5400000" scaled="0"/>
                </a:gradFill>
                <a:latin typeface="+mj-lt"/>
                <a:ea typeface="+mn-ea"/>
                <a:cs typeface="+mn-cs"/>
              </a:defRPr>
            </a:lvl1pPr>
            <a:lvl2pPr marL="3239" marR="0" indent="0" algn="l" defTabSz="932646" rtl="0" eaLnBrk="1" fontAlgn="auto" latinLnBrk="0" hangingPunct="1">
              <a:lnSpc>
                <a:spcPct val="90000"/>
              </a:lnSpc>
              <a:spcBef>
                <a:spcPct val="20000"/>
              </a:spcBef>
              <a:spcAft>
                <a:spcPts val="0"/>
              </a:spcAft>
              <a:buClrTx/>
              <a:buSzPct val="90000"/>
              <a:buFont typeface="Arial" pitchFamily="34" charset="0"/>
              <a:buNone/>
              <a:tabLst/>
              <a:defRPr lang="en-US" sz="2040" kern="1200" spc="-52" baseline="0" dirty="0" smtClean="0">
                <a:gradFill>
                  <a:gsLst>
                    <a:gs pos="1250">
                      <a:schemeClr val="tx1"/>
                    </a:gs>
                    <a:gs pos="100000">
                      <a:schemeClr val="tx1"/>
                    </a:gs>
                  </a:gsLst>
                  <a:lin ang="5400000" scaled="0"/>
                </a:gradFill>
                <a:latin typeface="+mn-lt"/>
                <a:ea typeface="+mn-ea"/>
                <a:cs typeface="+mn-cs"/>
              </a:defRPr>
            </a:lvl2pPr>
            <a:lvl3pPr marL="238030" marR="0" indent="0" algn="l" defTabSz="932646" rtl="0" eaLnBrk="1" fontAlgn="auto" latinLnBrk="0" hangingPunct="1">
              <a:lnSpc>
                <a:spcPct val="90000"/>
              </a:lnSpc>
              <a:spcBef>
                <a:spcPct val="20000"/>
              </a:spcBef>
              <a:spcAft>
                <a:spcPts val="0"/>
              </a:spcAft>
              <a:buClrTx/>
              <a:buSzPct val="90000"/>
              <a:buFont typeface="Arial" pitchFamily="34" charset="0"/>
              <a:buNone/>
              <a:tabLst/>
              <a:defRPr lang="en-US" sz="2040" kern="1200" spc="-52" baseline="0" dirty="0" smtClean="0">
                <a:gradFill>
                  <a:gsLst>
                    <a:gs pos="1250">
                      <a:schemeClr val="tx1"/>
                    </a:gs>
                    <a:gs pos="100000">
                      <a:schemeClr val="tx1"/>
                    </a:gs>
                  </a:gsLst>
                  <a:lin ang="5400000" scaled="0"/>
                </a:gradFill>
                <a:latin typeface="+mn-lt"/>
                <a:ea typeface="+mn-ea"/>
                <a:cs typeface="+mn-cs"/>
              </a:defRPr>
            </a:lvl3pPr>
            <a:lvl4pPr marL="469579" marR="0" indent="0" algn="l" defTabSz="932646" rtl="0" eaLnBrk="1" fontAlgn="auto" latinLnBrk="0" hangingPunct="1">
              <a:lnSpc>
                <a:spcPct val="90000"/>
              </a:lnSpc>
              <a:spcBef>
                <a:spcPct val="20000"/>
              </a:spcBef>
              <a:spcAft>
                <a:spcPts val="0"/>
              </a:spcAft>
              <a:buClrTx/>
              <a:buSzPct val="90000"/>
              <a:buFont typeface="Arial" pitchFamily="34" charset="0"/>
              <a:buNone/>
              <a:tabLst/>
              <a:defRPr lang="en-US" sz="2040" kern="1200" spc="-52" baseline="0" dirty="0" smtClean="0">
                <a:gradFill>
                  <a:gsLst>
                    <a:gs pos="1250">
                      <a:schemeClr val="tx1"/>
                    </a:gs>
                    <a:gs pos="100000">
                      <a:schemeClr val="tx1"/>
                    </a:gs>
                  </a:gsLst>
                  <a:lin ang="5400000" scaled="0"/>
                </a:gradFill>
                <a:latin typeface="+mn-lt"/>
                <a:ea typeface="+mn-ea"/>
                <a:cs typeface="+mn-cs"/>
              </a:defRPr>
            </a:lvl4pPr>
            <a:lvl5pPr marL="701133" marR="0" indent="0" algn="l" defTabSz="932646" rtl="0" eaLnBrk="1" fontAlgn="auto" latinLnBrk="0" hangingPunct="1">
              <a:lnSpc>
                <a:spcPct val="90000"/>
              </a:lnSpc>
              <a:spcBef>
                <a:spcPct val="20000"/>
              </a:spcBef>
              <a:spcAft>
                <a:spcPts val="0"/>
              </a:spcAft>
              <a:buClrTx/>
              <a:buSzPct val="90000"/>
              <a:buFont typeface="Arial" pitchFamily="34" charset="0"/>
              <a:buNone/>
              <a:tabLst/>
              <a:defRPr lang="en-US" sz="2040" kern="1200" spc="-52" baseline="0" dirty="0">
                <a:gradFill>
                  <a:gsLst>
                    <a:gs pos="1250">
                      <a:schemeClr val="tx1"/>
                    </a:gs>
                    <a:gs pos="100000">
                      <a:schemeClr val="tx1"/>
                    </a:gs>
                  </a:gsLst>
                  <a:lin ang="5400000" scaled="0"/>
                </a:gradFill>
                <a:latin typeface="+mn-lt"/>
                <a:ea typeface="+mn-ea"/>
                <a:cs typeface="+mn-cs"/>
              </a:defRPr>
            </a:lvl5pPr>
          </a:lstStyle>
          <a:p>
            <a:pPr marL="0" marR="0" lvl="0" indent="0" algn="l" defTabSz="932646"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152409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531281" y="1476623"/>
            <a:ext cx="5504573" cy="2511229"/>
          </a:xfrm>
        </p:spPr>
        <p:txBody>
          <a:bodyPr/>
          <a:lstStyle>
            <a:lvl1pPr marL="0" indent="0">
              <a:spcBef>
                <a:spcPts val="1224"/>
              </a:spcBef>
              <a:buNone/>
              <a:defRPr sz="4080">
                <a:gradFill>
                  <a:gsLst>
                    <a:gs pos="1000">
                      <a:schemeClr val="tx1"/>
                    </a:gs>
                    <a:gs pos="98000">
                      <a:schemeClr val="tx1"/>
                    </a:gs>
                  </a:gsLst>
                  <a:lin ang="5400000" scaled="0"/>
                </a:gradFill>
                <a:latin typeface="+mj-lt"/>
              </a:defRPr>
            </a:lvl1pPr>
            <a:lvl2pPr marL="0" indent="0">
              <a:buNone/>
              <a:defRPr sz="2040" spc="-52" baseline="0">
                <a:gradFill>
                  <a:gsLst>
                    <a:gs pos="1000">
                      <a:schemeClr val="tx1"/>
                    </a:gs>
                    <a:gs pos="98000">
                      <a:schemeClr val="tx1"/>
                    </a:gs>
                  </a:gsLst>
                  <a:lin ang="5400000" scaled="0"/>
                </a:gradFill>
              </a:defRPr>
            </a:lvl2pPr>
            <a:lvl3pPr marL="238030" indent="0">
              <a:buNone/>
              <a:defRPr sz="2040" spc="-52" baseline="0">
                <a:gradFill>
                  <a:gsLst>
                    <a:gs pos="1000">
                      <a:schemeClr val="tx1"/>
                    </a:gs>
                    <a:gs pos="98000">
                      <a:schemeClr val="tx1"/>
                    </a:gs>
                  </a:gsLst>
                  <a:lin ang="5400000" scaled="0"/>
                </a:gradFill>
              </a:defRPr>
            </a:lvl3pPr>
            <a:lvl4pPr marL="466342" indent="0">
              <a:buNone/>
              <a:defRPr sz="2040" spc="-52" baseline="0">
                <a:gradFill>
                  <a:gsLst>
                    <a:gs pos="1000">
                      <a:schemeClr val="tx1"/>
                    </a:gs>
                    <a:gs pos="98000">
                      <a:schemeClr val="tx1"/>
                    </a:gs>
                  </a:gsLst>
                  <a:lin ang="5400000" scaled="0"/>
                </a:gradFill>
              </a:defRPr>
            </a:lvl4pPr>
            <a:lvl5pPr marL="707610" indent="0">
              <a:buNone/>
              <a:defRPr sz="2040" spc="-52" baseline="0">
                <a:gradFill>
                  <a:gsLst>
                    <a:gs pos="1000">
                      <a:schemeClr val="tx1"/>
                    </a:gs>
                    <a:gs pos="98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6405482" y="1476623"/>
            <a:ext cx="5504573" cy="2561323"/>
          </a:xfrm>
        </p:spPr>
        <p:txBody>
          <a:bodyPr/>
          <a:lstStyle>
            <a:lvl1pPr marL="0" indent="0">
              <a:spcBef>
                <a:spcPts val="1224"/>
              </a:spcBef>
              <a:buNone/>
              <a:defRPr lang="en-US" sz="4080" kern="1200" spc="-72" baseline="0" dirty="0" smtClean="0">
                <a:gradFill>
                  <a:gsLst>
                    <a:gs pos="1000">
                      <a:schemeClr val="tx1"/>
                    </a:gs>
                    <a:gs pos="98000">
                      <a:schemeClr val="tx1"/>
                    </a:gs>
                  </a:gsLst>
                  <a:lin ang="5400000" scaled="0"/>
                </a:gradFill>
                <a:latin typeface="+mj-lt"/>
                <a:ea typeface="+mn-ea"/>
                <a:cs typeface="+mn-cs"/>
              </a:defRPr>
            </a:lvl1pPr>
            <a:lvl2pPr marL="3239" marR="0" indent="0" algn="l" defTabSz="932646" rtl="0" eaLnBrk="1" fontAlgn="auto" latinLnBrk="0" hangingPunct="1">
              <a:lnSpc>
                <a:spcPct val="90000"/>
              </a:lnSpc>
              <a:spcBef>
                <a:spcPct val="20000"/>
              </a:spcBef>
              <a:spcAft>
                <a:spcPts val="0"/>
              </a:spcAft>
              <a:buClrTx/>
              <a:buSzPct val="90000"/>
              <a:buFont typeface="Arial" pitchFamily="34" charset="0"/>
              <a:buNone/>
              <a:tabLst/>
              <a:defRPr lang="en-US" sz="2040" kern="1200" spc="-52" baseline="0" dirty="0" smtClean="0">
                <a:gradFill>
                  <a:gsLst>
                    <a:gs pos="1000">
                      <a:schemeClr val="tx1"/>
                    </a:gs>
                    <a:gs pos="98000">
                      <a:schemeClr val="tx1"/>
                    </a:gs>
                  </a:gsLst>
                  <a:lin ang="5400000" scaled="0"/>
                </a:gradFill>
                <a:latin typeface="+mn-lt"/>
                <a:ea typeface="+mn-ea"/>
                <a:cs typeface="+mn-cs"/>
              </a:defRPr>
            </a:lvl2pPr>
            <a:lvl3pPr marL="238030" marR="0" indent="0" algn="l" defTabSz="932646" rtl="0" eaLnBrk="1" fontAlgn="auto" latinLnBrk="0" hangingPunct="1">
              <a:lnSpc>
                <a:spcPct val="90000"/>
              </a:lnSpc>
              <a:spcBef>
                <a:spcPct val="20000"/>
              </a:spcBef>
              <a:spcAft>
                <a:spcPts val="0"/>
              </a:spcAft>
              <a:buClrTx/>
              <a:buSzPct val="90000"/>
              <a:buFont typeface="Arial" pitchFamily="34" charset="0"/>
              <a:buNone/>
              <a:tabLst/>
              <a:defRPr lang="en-US" sz="2040" kern="1200" spc="-52" baseline="0" dirty="0" smtClean="0">
                <a:gradFill>
                  <a:gsLst>
                    <a:gs pos="1000">
                      <a:schemeClr val="tx1"/>
                    </a:gs>
                    <a:gs pos="98000">
                      <a:schemeClr val="tx1"/>
                    </a:gs>
                  </a:gsLst>
                  <a:lin ang="5400000" scaled="0"/>
                </a:gradFill>
                <a:latin typeface="+mn-lt"/>
                <a:ea typeface="+mn-ea"/>
                <a:cs typeface="+mn-cs"/>
              </a:defRPr>
            </a:lvl3pPr>
            <a:lvl4pPr marL="469579" marR="0" indent="0" algn="l" defTabSz="932646" rtl="0" eaLnBrk="1" fontAlgn="auto" latinLnBrk="0" hangingPunct="1">
              <a:lnSpc>
                <a:spcPct val="90000"/>
              </a:lnSpc>
              <a:spcBef>
                <a:spcPct val="20000"/>
              </a:spcBef>
              <a:spcAft>
                <a:spcPts val="0"/>
              </a:spcAft>
              <a:buClrTx/>
              <a:buSzPct val="90000"/>
              <a:buFont typeface="Arial" pitchFamily="34" charset="0"/>
              <a:buNone/>
              <a:tabLst/>
              <a:defRPr lang="en-US" sz="2040" kern="1200" spc="-52" baseline="0" dirty="0" smtClean="0">
                <a:gradFill>
                  <a:gsLst>
                    <a:gs pos="1000">
                      <a:schemeClr val="tx1"/>
                    </a:gs>
                    <a:gs pos="98000">
                      <a:schemeClr val="tx1"/>
                    </a:gs>
                  </a:gsLst>
                  <a:lin ang="5400000" scaled="0"/>
                </a:gradFill>
                <a:latin typeface="+mn-lt"/>
                <a:ea typeface="+mn-ea"/>
                <a:cs typeface="+mn-cs"/>
              </a:defRPr>
            </a:lvl4pPr>
            <a:lvl5pPr marL="701133" marR="0" indent="0" algn="l" defTabSz="932646" rtl="0" eaLnBrk="1" fontAlgn="auto" latinLnBrk="0" hangingPunct="1">
              <a:lnSpc>
                <a:spcPct val="90000"/>
              </a:lnSpc>
              <a:spcBef>
                <a:spcPct val="20000"/>
              </a:spcBef>
              <a:spcAft>
                <a:spcPts val="0"/>
              </a:spcAft>
              <a:buClrTx/>
              <a:buSzPct val="90000"/>
              <a:buFont typeface="Arial" pitchFamily="34" charset="0"/>
              <a:buNone/>
              <a:tabLst/>
              <a:defRPr lang="en-US" sz="2040" kern="1200" spc="-52" baseline="0" dirty="0">
                <a:gradFill>
                  <a:gsLst>
                    <a:gs pos="1000">
                      <a:schemeClr val="tx1"/>
                    </a:gs>
                    <a:gs pos="98000">
                      <a:schemeClr val="tx1"/>
                    </a:gs>
                  </a:gsLst>
                  <a:lin ang="5400000" scaled="0"/>
                </a:gradFill>
                <a:latin typeface="+mn-lt"/>
                <a:ea typeface="+mn-ea"/>
                <a:cs typeface="+mn-cs"/>
              </a:defRPr>
            </a:lvl5pPr>
          </a:lstStyle>
          <a:p>
            <a:pPr marL="0" marR="0" lvl="0" indent="0" algn="l" defTabSz="932646"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0251142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325799552"/>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901254"/>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Rectangle 2"/>
          <p:cNvSpPr/>
          <p:nvPr userDrawn="1"/>
        </p:nvSpPr>
        <p:spPr bwMode="hidden">
          <a:xfrm>
            <a:off x="0" y="1178953"/>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7" tIns="46637" rIns="46637" bIns="46637" numCol="1" spcCol="0" rtlCol="0" fromWordArt="0" anchor="ctr" anchorCtr="0" forceAA="0" compatLnSpc="1">
            <a:prstTxWarp prst="textNoShape">
              <a:avLst/>
            </a:prstTxWarp>
            <a:noAutofit/>
          </a:bodyPr>
          <a:lstStyle/>
          <a:p>
            <a:pPr algn="ctr" defTabSz="932377" fontAlgn="base">
              <a:spcBef>
                <a:spcPct val="0"/>
              </a:spcBef>
              <a:spcAft>
                <a:spcPct val="0"/>
              </a:spcAft>
            </a:pPr>
            <a:endParaRPr lang="en-US" sz="1869"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28851" y="1476622"/>
            <a:ext cx="11378776" cy="2027819"/>
          </a:xfrm>
        </p:spPr>
        <p:txBody>
          <a:bodyPr/>
          <a:lstStyle>
            <a:lvl1pPr marL="0" indent="0">
              <a:buNone/>
              <a:defRPr sz="3230">
                <a:gradFill>
                  <a:gsLst>
                    <a:gs pos="1250">
                      <a:schemeClr val="tx1"/>
                    </a:gs>
                    <a:gs pos="100000">
                      <a:schemeClr val="tx1"/>
                    </a:gs>
                  </a:gsLst>
                  <a:lin ang="5400000" scaled="0"/>
                </a:gradFill>
                <a:latin typeface="Consolas" pitchFamily="49" charset="0"/>
                <a:cs typeface="Consolas" pitchFamily="49" charset="0"/>
              </a:defRPr>
            </a:lvl1pPr>
            <a:lvl2pPr marL="346518" indent="0">
              <a:buNone/>
              <a:defRPr>
                <a:gradFill>
                  <a:gsLst>
                    <a:gs pos="1250">
                      <a:schemeClr val="tx1"/>
                    </a:gs>
                    <a:gs pos="100000">
                      <a:schemeClr val="tx1"/>
                    </a:gs>
                  </a:gsLst>
                  <a:lin ang="5400000" scaled="0"/>
                </a:gradFill>
                <a:latin typeface="Consolas" pitchFamily="49" charset="0"/>
                <a:cs typeface="Consolas" pitchFamily="49" charset="0"/>
              </a:defRPr>
            </a:lvl2pPr>
            <a:lvl3pPr marL="584547" indent="0">
              <a:buNone/>
              <a:defRPr>
                <a:gradFill>
                  <a:gsLst>
                    <a:gs pos="1250">
                      <a:schemeClr val="tx1"/>
                    </a:gs>
                    <a:gs pos="100000">
                      <a:schemeClr val="tx1"/>
                    </a:gs>
                  </a:gsLst>
                  <a:lin ang="5400000" scaled="0"/>
                </a:gradFill>
                <a:latin typeface="Consolas" pitchFamily="49" charset="0"/>
                <a:cs typeface="Consolas" pitchFamily="49" charset="0"/>
              </a:defRPr>
            </a:lvl3pPr>
            <a:lvl4pPr marL="814480" indent="0">
              <a:buNone/>
              <a:defRPr>
                <a:gradFill>
                  <a:gsLst>
                    <a:gs pos="1250">
                      <a:schemeClr val="tx1"/>
                    </a:gs>
                    <a:gs pos="100000">
                      <a:schemeClr val="tx1"/>
                    </a:gs>
                  </a:gsLst>
                  <a:lin ang="5400000" scaled="0"/>
                </a:gradFill>
                <a:latin typeface="Consolas" pitchFamily="49" charset="0"/>
                <a:cs typeface="Consolas" pitchFamily="49" charset="0"/>
              </a:defRPr>
            </a:lvl4pPr>
            <a:lvl5pPr marL="1050889" indent="0">
              <a:buNone/>
              <a:defRPr>
                <a:gradFill>
                  <a:gsLst>
                    <a:gs pos="1250">
                      <a:schemeClr val="tx1"/>
                    </a:gs>
                    <a:gs pos="100000">
                      <a:schemeClr val="tx1"/>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9496297"/>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WALKIN - Prints in GRAYSCALE">
    <p:bg bwMode="ltGray">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8473369"/>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1"/>
            <a:ext cx="11378776" cy="678032"/>
          </a:xfrm>
        </p:spPr>
        <p:txBody>
          <a:bodyPr/>
          <a:lstStyle>
            <a:lvl1pPr>
              <a:defRPr sz="4929"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1" y="1476622"/>
            <a:ext cx="11375537" cy="2084319"/>
          </a:xfrm>
          <a:prstGeom prst="rect">
            <a:avLst/>
          </a:prstGeom>
        </p:spPr>
        <p:txBody>
          <a:bodyPr/>
          <a:lstStyle>
            <a:lvl1pPr marL="349755" indent="-34975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219" indent="-29146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683" indent="-29146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854" indent="-23317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9025" indent="-23317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7" cy="631450"/>
          </a:xfrm>
          <a:prstGeom prst="rect">
            <a:avLst/>
          </a:prstGeom>
          <a:solidFill>
            <a:srgbClr val="FFFF99"/>
          </a:solidFill>
        </p:spPr>
        <p:txBody>
          <a:bodyPr wrap="square" lIns="182898" tIns="91448" rIns="182898" bIns="91448" anchor="b" anchorCtr="0">
            <a:noAutofit/>
          </a:bodyPr>
          <a:lstStyle>
            <a:lvl1pPr algn="r">
              <a:buFont typeface="Arial" pitchFamily="34" charset="0"/>
              <a:buNone/>
              <a:defRPr sz="365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81528766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Microsoft logo 3">
    <p:spTree>
      <p:nvGrpSpPr>
        <p:cNvPr id="1" name=""/>
        <p:cNvGrpSpPr/>
        <p:nvPr/>
      </p:nvGrpSpPr>
      <p:grpSpPr>
        <a:xfrm>
          <a:off x="0" y="0"/>
          <a:ext cx="0" cy="0"/>
          <a:chOff x="0" y="0"/>
          <a:chExt cx="0" cy="0"/>
        </a:xfrm>
      </p:grpSpPr>
      <p:sp>
        <p:nvSpPr>
          <p:cNvPr id="8" name="Rectangle 7"/>
          <p:cNvSpPr/>
          <p:nvPr userDrawn="1"/>
        </p:nvSpPr>
        <p:spPr>
          <a:xfrm>
            <a:off x="1" y="0"/>
            <a:ext cx="12436475" cy="6994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7696" tIns="38847" rIns="77696" bIns="38847" rtlCol="0" anchor="ctr"/>
          <a:lstStyle/>
          <a:p>
            <a:pPr algn="ctr" defTabSz="1109713"/>
            <a:endParaRPr lang="en-US" sz="2244">
              <a:solidFill>
                <a:srgbClr val="505050"/>
              </a:solidFill>
            </a:endParaRPr>
          </a:p>
        </p:txBody>
      </p:sp>
      <p:pic>
        <p:nvPicPr>
          <p:cNvPr id="10" name="Picture 2" descr="C:\Users\eduardok\Documents\1 Microsoft\Microsoft Logo 2012\MSFT_logotype_rgb_Wht_D.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 y="2422278"/>
            <a:ext cx="5107086" cy="1955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6805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6_Section Title">
    <p:bg>
      <p:bgPr>
        <a:solidFill>
          <a:srgbClr val="FFFFFF"/>
        </a:solidFill>
        <a:effectLst/>
      </p:bgPr>
    </p:bg>
    <p:spTree>
      <p:nvGrpSpPr>
        <p:cNvPr id="1" name=""/>
        <p:cNvGrpSpPr/>
        <p:nvPr/>
      </p:nvGrpSpPr>
      <p:grpSpPr>
        <a:xfrm>
          <a:off x="0" y="0"/>
          <a:ext cx="0" cy="0"/>
          <a:chOff x="0" y="0"/>
          <a:chExt cx="0" cy="0"/>
        </a:xfrm>
      </p:grpSpPr>
      <p:pic>
        <p:nvPicPr>
          <p:cNvPr id="2" name="Picture 1" descr="iStock_000012586763Large.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0"/>
            <a:ext cx="12436475" cy="6994525"/>
          </a:xfrm>
          <a:prstGeom prst="rect">
            <a:avLst/>
          </a:prstGeom>
        </p:spPr>
      </p:pic>
      <p:sp>
        <p:nvSpPr>
          <p:cNvPr id="10" name="Title 1"/>
          <p:cNvSpPr>
            <a:spLocks noGrp="1"/>
          </p:cNvSpPr>
          <p:nvPr>
            <p:ph type="ctrTitle"/>
          </p:nvPr>
        </p:nvSpPr>
        <p:spPr bwMode="ltGray">
          <a:xfrm>
            <a:off x="522877" y="938270"/>
            <a:ext cx="5125829" cy="511798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1">
              <a:alpha val="92000"/>
            </a:schemeClr>
          </a:solidFill>
          <a:ln>
            <a:noFill/>
          </a:ln>
          <a:extLst/>
        </p:spPr>
        <p:txBody>
          <a:bodyPr vert="horz" wrap="square" lIns="319968" tIns="868483" rIns="1234160" bIns="868483" numCol="1" anchor="ctr" anchorCtr="0" compatLnSpc="1">
            <a:prstTxWarp prst="textNoShape">
              <a:avLst/>
            </a:prstTxWarp>
            <a:noAutofit/>
          </a:bodyPr>
          <a:lstStyle>
            <a:lvl1pPr algn="l">
              <a:defRPr lang="en-US" sz="6119" b="0" kern="1200" cap="none" spc="-204" baseline="0" dirty="0">
                <a:ln w="3175">
                  <a:noFill/>
                </a:ln>
                <a:gradFill>
                  <a:gsLst>
                    <a:gs pos="100000">
                      <a:schemeClr val="bg1"/>
                    </a:gs>
                    <a:gs pos="0">
                      <a:schemeClr val="bg1"/>
                    </a:gs>
                  </a:gsLst>
                  <a:lin ang="5400000" scaled="0"/>
                </a:gradFill>
                <a:effectLst/>
                <a:latin typeface="+mj-lt"/>
                <a:ea typeface="+mn-ea"/>
                <a:cs typeface="Arial" charset="0"/>
              </a:defRPr>
            </a:lvl1pPr>
          </a:lstStyle>
          <a:p>
            <a:pPr marL="0" lvl="0" indent="0" algn="l" defTabSz="932384" rtl="0" eaLnBrk="1" fontAlgn="base" latinLnBrk="0" hangingPunct="1">
              <a:lnSpc>
                <a:spcPct val="100000"/>
              </a:lnSpc>
              <a:spcBef>
                <a:spcPct val="0"/>
              </a:spcBef>
              <a:spcAft>
                <a:spcPct val="0"/>
              </a:spcAft>
              <a:buFontTx/>
              <a:buNone/>
            </a:pPr>
            <a:r>
              <a:rPr lang="en-US" smtClean="0"/>
              <a:t>Click to edit Master title style</a:t>
            </a:r>
            <a:endParaRPr lang="en-US" dirty="0"/>
          </a:p>
        </p:txBody>
      </p:sp>
    </p:spTree>
    <p:extLst>
      <p:ext uri="{BB962C8B-B14F-4D97-AF65-F5344CB8AC3E}">
        <p14:creationId xmlns:p14="http://schemas.microsoft.com/office/powerpoint/2010/main" val="21193206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172"/>
            <a:ext cx="12436475" cy="6992181"/>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9839" y="6048777"/>
            <a:ext cx="1849308" cy="680256"/>
          </a:xfrm>
          <a:prstGeom prst="rect">
            <a:avLst/>
          </a:prstGeom>
        </p:spPr>
      </p:pic>
      <p:sp>
        <p:nvSpPr>
          <p:cNvPr id="10" name="Rectangle 9"/>
          <p:cNvSpPr/>
          <p:nvPr userDrawn="1"/>
        </p:nvSpPr>
        <p:spPr bwMode="gray">
          <a:xfrm>
            <a:off x="274703" y="1211264"/>
            <a:ext cx="7315200"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ltGray">
          <a:xfrm>
            <a:off x="274639" y="1211263"/>
            <a:ext cx="7315200" cy="1019207"/>
          </a:xfrm>
          <a:noFill/>
        </p:spPr>
        <p:txBody>
          <a:bodyPr lIns="146304" tIns="91440" rIns="146304" bIns="91440" anchor="t" anchorCtr="0"/>
          <a:lstStyle>
            <a:lvl1pPr>
              <a:defRPr sz="5999" spc="-100"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ltGray">
          <a:xfrm>
            <a:off x="274703" y="3030538"/>
            <a:ext cx="7315200" cy="1830388"/>
          </a:xfrm>
          <a:noFill/>
        </p:spPr>
        <p:txBody>
          <a:bodyPr lIns="146304" tIns="109728" rIns="146304" bIns="109728">
            <a:noAutofit/>
          </a:bodyPr>
          <a:lstStyle>
            <a:lvl1pPr marL="0" indent="0">
              <a:spcBef>
                <a:spcPts val="0"/>
              </a:spcBef>
              <a:buNone/>
              <a:defRPr sz="3199" spc="0" baseline="0">
                <a:gradFill>
                  <a:gsLst>
                    <a:gs pos="1250">
                      <a:srgbClr val="FFFFFF"/>
                    </a:gs>
                    <a:gs pos="99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6702866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98221573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31165791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8" name="Group 97"/>
          <p:cNvGrpSpPr/>
          <p:nvPr userDrawn="1"/>
        </p:nvGrpSpPr>
        <p:grpSpPr>
          <a:xfrm>
            <a:off x="7136679"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22363208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46" tIns="109684" rIns="146246" bIns="10968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830688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7552439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2611422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9076111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1488210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952354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4130972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1999"/>
            </a:lvl2pPr>
            <a:lvl3pPr marL="228510" indent="0">
              <a:buNone/>
              <a:defRPr sz="1999"/>
            </a:lvl3pPr>
            <a:lvl4pPr marL="457019" indent="0">
              <a:buNone/>
              <a:defRPr sz="1799"/>
            </a:lvl4pPr>
            <a:lvl5pPr marL="685529" indent="0">
              <a:buNone/>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5641859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9"/>
            <a:ext cx="11887200" cy="22311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63197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717498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09416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89707638"/>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4388459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5891195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169467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843458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164135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03" fontAlgn="base">
              <a:spcBef>
                <a:spcPct val="0"/>
              </a:spcBef>
              <a:spcAft>
                <a:spcPct val="0"/>
              </a:spcAft>
            </a:pPr>
            <a:endParaRPr lang="en-US" sz="17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16153"/>
            <a:ext cx="11887199" cy="2131353"/>
          </a:xfrm>
        </p:spPr>
        <p:txBody>
          <a:bodyPr/>
          <a:lstStyle>
            <a:lvl1pPr marL="0" indent="0">
              <a:buNone/>
              <a:defRPr sz="329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7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4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58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0866818"/>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398" indent="-290398">
              <a:buClr>
                <a:schemeClr val="tx1"/>
              </a:buClr>
              <a:buSzPct val="90000"/>
              <a:buFont typeface="Arial" pitchFamily="34" charset="0"/>
              <a:buChar char="•"/>
              <a:defRPr sz="35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4" indent="-280876">
              <a:buClr>
                <a:schemeClr val="tx1"/>
              </a:buClr>
              <a:buSzPct val="90000"/>
              <a:buFont typeface="Arial" pitchFamily="34" charset="0"/>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2" indent="-290398">
              <a:buClr>
                <a:schemeClr val="tx1"/>
              </a:buClr>
              <a:buSzPct val="90000"/>
              <a:buFont typeface="Arial" pitchFamily="34" charset="0"/>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1" indent="-228510">
              <a:buClr>
                <a:schemeClr val="tx1"/>
              </a:buClr>
              <a:buSzPct val="90000"/>
              <a:buFont typeface="Arial" pitchFamily="34" charset="0"/>
              <a:buChar char="•"/>
              <a:defRPr sz="2399">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1" indent="-228510">
              <a:buClr>
                <a:schemeClr val="tx1"/>
              </a:buClr>
              <a:buSzPct val="90000"/>
              <a:buFont typeface="Arial" pitchFamily="34" charset="0"/>
              <a:buChar char="•"/>
              <a:defRPr sz="199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2675965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9571707"/>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251078852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23085825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8" name="Group 97"/>
          <p:cNvGrpSpPr/>
          <p:nvPr userDrawn="1"/>
        </p:nvGrpSpPr>
        <p:grpSpPr>
          <a:xfrm>
            <a:off x="7136679"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4082576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46" tIns="109684" rIns="146246" bIns="10968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542412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6486452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0514246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77097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1243764"/>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77165369"/>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04158775"/>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1999"/>
            </a:lvl2pPr>
            <a:lvl3pPr marL="228510" indent="0">
              <a:buNone/>
              <a:defRPr sz="1999"/>
            </a:lvl3pPr>
            <a:lvl4pPr marL="457019" indent="0">
              <a:buNone/>
              <a:defRPr sz="1799"/>
            </a:lvl4pPr>
            <a:lvl5pPr marL="685529" indent="0">
              <a:buNone/>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81908674"/>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9"/>
            <a:ext cx="11887200" cy="22311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2609920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5612070"/>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99102183"/>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127983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4322105"/>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471124"/>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176570"/>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951511"/>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1789328"/>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03" fontAlgn="base">
              <a:spcBef>
                <a:spcPct val="0"/>
              </a:spcBef>
              <a:spcAft>
                <a:spcPct val="0"/>
              </a:spcAft>
            </a:pPr>
            <a:endParaRPr lang="en-US" sz="17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16153"/>
            <a:ext cx="11887199" cy="2131353"/>
          </a:xfrm>
        </p:spPr>
        <p:txBody>
          <a:bodyPr/>
          <a:lstStyle>
            <a:lvl1pPr marL="0" indent="0">
              <a:buNone/>
              <a:defRPr sz="329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7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4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58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22789166"/>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398" indent="-290398">
              <a:buClr>
                <a:schemeClr val="tx1"/>
              </a:buClr>
              <a:buSzPct val="90000"/>
              <a:buFont typeface="Arial" pitchFamily="34" charset="0"/>
              <a:buChar char="•"/>
              <a:defRPr sz="35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4" indent="-280876">
              <a:buClr>
                <a:schemeClr val="tx1"/>
              </a:buClr>
              <a:buSzPct val="90000"/>
              <a:buFont typeface="Arial" pitchFamily="34" charset="0"/>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2" indent="-290398">
              <a:buClr>
                <a:schemeClr val="tx1"/>
              </a:buClr>
              <a:buSzPct val="90000"/>
              <a:buFont typeface="Arial" pitchFamily="34" charset="0"/>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1" indent="-228510">
              <a:buClr>
                <a:schemeClr val="tx1"/>
              </a:buClr>
              <a:buSzPct val="90000"/>
              <a:buFont typeface="Arial" pitchFamily="34" charset="0"/>
              <a:buChar char="•"/>
              <a:defRPr sz="2399">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1" indent="-228510">
              <a:buClr>
                <a:schemeClr val="tx1"/>
              </a:buClr>
              <a:buSzPct val="90000"/>
              <a:buFont typeface="Arial" pitchFamily="34" charset="0"/>
              <a:buChar char="•"/>
              <a:defRPr sz="199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259207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191661881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970879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3447635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4059284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498404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6133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7416806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3349770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89769224"/>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061253"/>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5411417"/>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225417"/>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5561324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slideLayout" Target="../slideLayouts/slideLayout83.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 Id="rId46" Type="http://schemas.openxmlformats.org/officeDocument/2006/relationships/theme" Target="../theme/theme3.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45" Type="http://schemas.openxmlformats.org/officeDocument/2006/relationships/slideLayout" Target="../slideLayouts/slideLayout86.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4" Type="http://schemas.openxmlformats.org/officeDocument/2006/relationships/slideLayout" Target="../slideLayouts/slideLayout85.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slideLayout" Target="../slideLayouts/slideLayout8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3" Type="http://schemas.openxmlformats.org/officeDocument/2006/relationships/slideLayout" Target="../slideLayouts/slideLayout89.xml"/><Relationship Id="rId21" Type="http://schemas.openxmlformats.org/officeDocument/2006/relationships/slideLayout" Target="../slideLayouts/slideLayout107.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theme" Target="../theme/theme4.xml"/><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1"/>
            <a:ext cx="11375537" cy="772204"/>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531280" y="1476624"/>
            <a:ext cx="11378776" cy="2096876"/>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0921730"/>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8" r:id="rId18"/>
    <p:sldLayoutId id="2147484209" r:id="rId19"/>
  </p:sldLayoutIdLst>
  <p:transition>
    <p:fade/>
  </p:transition>
  <p:timing>
    <p:tnLst>
      <p:par>
        <p:cTn id="1" dur="indefinite" restart="never" nodeType="tmRoot"/>
      </p:par>
    </p:tnLst>
  </p:timing>
  <p:hf hdr="0" dt="0"/>
  <p:txStyles>
    <p:titleStyle>
      <a:lvl1pPr algn="l" defTabSz="932646" rtl="0" eaLnBrk="1" latinLnBrk="0" hangingPunct="1">
        <a:lnSpc>
          <a:spcPct val="90000"/>
        </a:lnSpc>
        <a:spcBef>
          <a:spcPct val="0"/>
        </a:spcBef>
        <a:buNone/>
        <a:defRPr lang="en-US" sz="5609"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518" marR="0" indent="-346518" algn="l" defTabSz="932646" rtl="0" eaLnBrk="1" fontAlgn="auto" latinLnBrk="0" hangingPunct="1">
        <a:lnSpc>
          <a:spcPct val="90000"/>
        </a:lnSpc>
        <a:spcBef>
          <a:spcPct val="20000"/>
        </a:spcBef>
        <a:spcAft>
          <a:spcPts val="0"/>
        </a:spcAft>
        <a:buClrTx/>
        <a:buSzPct val="90000"/>
        <a:buFont typeface="Arial" pitchFamily="34" charset="0"/>
        <a:buChar char="•"/>
        <a:tabLst/>
        <a:defRPr sz="3654" kern="1200" spc="-72" baseline="0">
          <a:gradFill>
            <a:gsLst>
              <a:gs pos="1250">
                <a:schemeClr val="tx1"/>
              </a:gs>
              <a:gs pos="100000">
                <a:schemeClr val="tx1"/>
              </a:gs>
            </a:gsLst>
            <a:lin ang="5400000" scaled="0"/>
          </a:gradFill>
          <a:latin typeface="+mj-lt"/>
          <a:ea typeface="+mn-ea"/>
          <a:cs typeface="+mn-cs"/>
        </a:defRPr>
      </a:lvl1pPr>
      <a:lvl2pPr marL="584547" marR="0" indent="-238030" algn="l" defTabSz="932646" rtl="0" eaLnBrk="1" fontAlgn="auto" latinLnBrk="0" hangingPunct="1">
        <a:lnSpc>
          <a:spcPct val="90000"/>
        </a:lnSpc>
        <a:spcBef>
          <a:spcPct val="20000"/>
        </a:spcBef>
        <a:spcAft>
          <a:spcPts val="0"/>
        </a:spcAft>
        <a:buClrTx/>
        <a:buSzPct val="90000"/>
        <a:buFont typeface="Wingdings" pitchFamily="2" charset="2"/>
        <a:buChar char=""/>
        <a:tabLst/>
        <a:defRPr sz="2465" kern="1200" spc="0" baseline="0">
          <a:gradFill>
            <a:gsLst>
              <a:gs pos="1250">
                <a:schemeClr val="tx1"/>
              </a:gs>
              <a:gs pos="100000">
                <a:schemeClr val="tx1"/>
              </a:gs>
            </a:gsLst>
            <a:lin ang="5400000" scaled="0"/>
          </a:gradFill>
          <a:latin typeface="+mn-lt"/>
          <a:ea typeface="+mn-ea"/>
          <a:cs typeface="+mn-cs"/>
        </a:defRPr>
      </a:lvl2pPr>
      <a:lvl3pPr marL="814480" marR="0" indent="-229932" algn="l" defTabSz="932646" rtl="0" eaLnBrk="1" fontAlgn="auto" latinLnBrk="0" hangingPunct="1">
        <a:lnSpc>
          <a:spcPct val="90000"/>
        </a:lnSpc>
        <a:spcBef>
          <a:spcPct val="20000"/>
        </a:spcBef>
        <a:spcAft>
          <a:spcPts val="0"/>
        </a:spcAft>
        <a:buClrTx/>
        <a:buSzPct val="90000"/>
        <a:buFont typeface="Wingdings" pitchFamily="2" charset="2"/>
        <a:buChar char=""/>
        <a:tabLst>
          <a:tab pos="814480" algn="l"/>
        </a:tabLst>
        <a:defRPr sz="2465" kern="1200" spc="0" baseline="0">
          <a:gradFill>
            <a:gsLst>
              <a:gs pos="1250">
                <a:schemeClr val="tx1"/>
              </a:gs>
              <a:gs pos="100000">
                <a:schemeClr val="tx1"/>
              </a:gs>
            </a:gsLst>
            <a:lin ang="5400000" scaled="0"/>
          </a:gradFill>
          <a:latin typeface="+mn-lt"/>
          <a:ea typeface="+mn-ea"/>
          <a:cs typeface="+mn-cs"/>
        </a:defRPr>
      </a:lvl3pPr>
      <a:lvl4pPr marL="1050889" marR="0" indent="-236409" algn="l" defTabSz="932646"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tx1"/>
              </a:gs>
              <a:gs pos="100000">
                <a:schemeClr val="tx1"/>
              </a:gs>
            </a:gsLst>
            <a:lin ang="5400000" scaled="0"/>
          </a:gradFill>
          <a:latin typeface="+mn-lt"/>
          <a:ea typeface="+mn-ea"/>
          <a:cs typeface="+mn-cs"/>
        </a:defRPr>
      </a:lvl4pPr>
      <a:lvl5pPr marL="1280821" marR="0" indent="-229932" algn="l" defTabSz="932646" rtl="0" eaLnBrk="1" fontAlgn="auto" latinLnBrk="0" hangingPunct="1">
        <a:lnSpc>
          <a:spcPct val="90000"/>
        </a:lnSpc>
        <a:spcBef>
          <a:spcPct val="20000"/>
        </a:spcBef>
        <a:spcAft>
          <a:spcPts val="0"/>
        </a:spcAft>
        <a:buClrTx/>
        <a:buSzPct val="90000"/>
        <a:buFont typeface="Wingdings" pitchFamily="2" charset="2"/>
        <a:buChar char=""/>
        <a:tabLst>
          <a:tab pos="1280821" algn="l"/>
        </a:tabLst>
        <a:defRPr sz="2040" kern="1200" spc="0" baseline="0">
          <a:gradFill>
            <a:gsLst>
              <a:gs pos="1250">
                <a:schemeClr val="tx1"/>
              </a:gs>
              <a:gs pos="100000">
                <a:schemeClr val="tx1"/>
              </a:gs>
            </a:gsLst>
            <a:lin ang="5400000" scaled="0"/>
          </a:gradFill>
          <a:latin typeface="+mn-lt"/>
          <a:ea typeface="+mn-ea"/>
          <a:cs typeface="+mn-cs"/>
        </a:defRPr>
      </a:lvl5pPr>
      <a:lvl6pPr marL="2564777" indent="-233162" algn="l" defTabSz="932646"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1101" indent="-233162" algn="l" defTabSz="932646"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424" indent="-233162" algn="l" defTabSz="932646"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746" indent="-233162" algn="l" defTabSz="932646"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646" rtl="0" eaLnBrk="1" latinLnBrk="0" hangingPunct="1">
        <a:defRPr sz="1869" kern="1200">
          <a:solidFill>
            <a:schemeClr val="tx1"/>
          </a:solidFill>
          <a:latin typeface="+mn-lt"/>
          <a:ea typeface="+mn-ea"/>
          <a:cs typeface="+mn-cs"/>
        </a:defRPr>
      </a:lvl1pPr>
      <a:lvl2pPr marL="466323" algn="l" defTabSz="932646" rtl="0" eaLnBrk="1" latinLnBrk="0" hangingPunct="1">
        <a:defRPr sz="1869" kern="1200">
          <a:solidFill>
            <a:schemeClr val="tx1"/>
          </a:solidFill>
          <a:latin typeface="+mn-lt"/>
          <a:ea typeface="+mn-ea"/>
          <a:cs typeface="+mn-cs"/>
        </a:defRPr>
      </a:lvl2pPr>
      <a:lvl3pPr marL="932646" algn="l" defTabSz="932646" rtl="0" eaLnBrk="1" latinLnBrk="0" hangingPunct="1">
        <a:defRPr sz="1869" kern="1200">
          <a:solidFill>
            <a:schemeClr val="tx1"/>
          </a:solidFill>
          <a:latin typeface="+mn-lt"/>
          <a:ea typeface="+mn-ea"/>
          <a:cs typeface="+mn-cs"/>
        </a:defRPr>
      </a:lvl3pPr>
      <a:lvl4pPr marL="1398969" algn="l" defTabSz="932646" rtl="0" eaLnBrk="1" latinLnBrk="0" hangingPunct="1">
        <a:defRPr sz="1869" kern="1200">
          <a:solidFill>
            <a:schemeClr val="tx1"/>
          </a:solidFill>
          <a:latin typeface="+mn-lt"/>
          <a:ea typeface="+mn-ea"/>
          <a:cs typeface="+mn-cs"/>
        </a:defRPr>
      </a:lvl4pPr>
      <a:lvl5pPr marL="1865293" algn="l" defTabSz="932646" rtl="0" eaLnBrk="1" latinLnBrk="0" hangingPunct="1">
        <a:defRPr sz="1869" kern="1200">
          <a:solidFill>
            <a:schemeClr val="tx1"/>
          </a:solidFill>
          <a:latin typeface="+mn-lt"/>
          <a:ea typeface="+mn-ea"/>
          <a:cs typeface="+mn-cs"/>
        </a:defRPr>
      </a:lvl5pPr>
      <a:lvl6pPr marL="2331616" algn="l" defTabSz="932646" rtl="0" eaLnBrk="1" latinLnBrk="0" hangingPunct="1">
        <a:defRPr sz="1869" kern="1200">
          <a:solidFill>
            <a:schemeClr val="tx1"/>
          </a:solidFill>
          <a:latin typeface="+mn-lt"/>
          <a:ea typeface="+mn-ea"/>
          <a:cs typeface="+mn-cs"/>
        </a:defRPr>
      </a:lvl6pPr>
      <a:lvl7pPr marL="2797939" algn="l" defTabSz="932646" rtl="0" eaLnBrk="1" latinLnBrk="0" hangingPunct="1">
        <a:defRPr sz="1869" kern="1200">
          <a:solidFill>
            <a:schemeClr val="tx1"/>
          </a:solidFill>
          <a:latin typeface="+mn-lt"/>
          <a:ea typeface="+mn-ea"/>
          <a:cs typeface="+mn-cs"/>
        </a:defRPr>
      </a:lvl7pPr>
      <a:lvl8pPr marL="3264261" algn="l" defTabSz="932646" rtl="0" eaLnBrk="1" latinLnBrk="0" hangingPunct="1">
        <a:defRPr sz="1869" kern="1200">
          <a:solidFill>
            <a:schemeClr val="tx1"/>
          </a:solidFill>
          <a:latin typeface="+mn-lt"/>
          <a:ea typeface="+mn-ea"/>
          <a:cs typeface="+mn-cs"/>
        </a:defRPr>
      </a:lvl8pPr>
      <a:lvl9pPr marL="3730585" algn="l" defTabSz="932646" rtl="0" eaLnBrk="1" latinLnBrk="0" hangingPunct="1">
        <a:defRPr sz="186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8"/>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8021381"/>
      </p:ext>
    </p:extLst>
  </p:cSld>
  <p:clrMap bg1="dk1" tx1="lt1" bg2="dk2" tx2="lt2" accent1="accent1" accent2="accent2" accent3="accent3" accent4="accent4" accent5="accent5" accent6="accent6" hlink="hlink" folHlink="folHlink"/>
  <p:sldLayoutIdLst>
    <p:sldLayoutId id="2147484211" r:id="rId1"/>
    <p:sldLayoutId id="2147484212" r:id="rId2"/>
    <p:sldLayoutId id="2147484213" r:id="rId3"/>
    <p:sldLayoutId id="2147484214" r:id="rId4"/>
    <p:sldLayoutId id="2147484215" r:id="rId5"/>
    <p:sldLayoutId id="2147484216" r:id="rId6"/>
    <p:sldLayoutId id="2147484217" r:id="rId7"/>
    <p:sldLayoutId id="2147484218" r:id="rId8"/>
    <p:sldLayoutId id="2147484219" r:id="rId9"/>
    <p:sldLayoutId id="2147484220" r:id="rId10"/>
    <p:sldLayoutId id="2147484221" r:id="rId11"/>
    <p:sldLayoutId id="2147484222" r:id="rId12"/>
    <p:sldLayoutId id="2147484223" r:id="rId13"/>
    <p:sldLayoutId id="2147484224" r:id="rId14"/>
    <p:sldLayoutId id="2147484225" r:id="rId15"/>
    <p:sldLayoutId id="2147484226" r:id="rId16"/>
    <p:sldLayoutId id="2147484227" r:id="rId17"/>
    <p:sldLayoutId id="2147484228" r:id="rId18"/>
    <p:sldLayoutId id="2147484229" r:id="rId19"/>
    <p:sldLayoutId id="2147484230" r:id="rId20"/>
    <p:sldLayoutId id="2147484231" r:id="rId21"/>
    <p:sldLayoutId id="2147484232" r:id="rId22"/>
    <p:sldLayoutId id="2147484233" r:id="rId23"/>
    <p:sldLayoutId id="2147484234" r:id="rId24"/>
    <p:sldLayoutId id="2147484235" r:id="rId25"/>
    <p:sldLayoutId id="2147484236" r:id="rId26"/>
    <p:sldLayoutId id="2147484237" r:id="rId27"/>
    <p:sldLayoutId id="2147484238" r:id="rId28"/>
    <p:sldLayoutId id="2147484239" r:id="rId29"/>
    <p:sldLayoutId id="2147484240" r:id="rId30"/>
    <p:sldLayoutId id="2147484241" r:id="rId31"/>
    <p:sldLayoutId id="2147484242" r:id="rId32"/>
    <p:sldLayoutId id="2147484243" r:id="rId33"/>
    <p:sldLayoutId id="2147484244" r:id="rId34"/>
    <p:sldLayoutId id="2147484245" r:id="rId35"/>
    <p:sldLayoutId id="2147484246" r:id="rId36"/>
    <p:sldLayoutId id="2147484247" r:id="rId37"/>
    <p:sldLayoutId id="2147484248" r:id="rId38"/>
    <p:sldLayoutId id="2147484249" r:id="rId39"/>
    <p:sldLayoutId id="2147484250" r:id="rId40"/>
    <p:sldLayoutId id="2147484251" r:id="rId41"/>
    <p:sldLayoutId id="2147484252" r:id="rId42"/>
    <p:sldLayoutId id="2147484253" r:id="rId43"/>
    <p:sldLayoutId id="2147484254" r:id="rId44"/>
    <p:sldLayoutId id="2147484255" r:id="rId45"/>
  </p:sldLayoutIdLst>
  <p:transition>
    <p:fade/>
  </p:transition>
  <p:timing>
    <p:tnLst>
      <p:par>
        <p:cTn id="1" dur="indefinite" restart="never" nodeType="tmRoot"/>
      </p:par>
    </p:tnLst>
  </p:timing>
  <p:txStyles>
    <p:titleStyle>
      <a:lvl1pPr algn="l" defTabSz="932372" rtl="0" eaLnBrk="1" latinLnBrk="0" hangingPunct="1">
        <a:lnSpc>
          <a:spcPct val="90000"/>
        </a:lnSpc>
        <a:spcBef>
          <a:spcPct val="0"/>
        </a:spcBef>
        <a:buNone/>
        <a:defRPr lang="en-US" sz="5398"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4" marR="0" indent="-342764" algn="l" defTabSz="932372" rtl="0" eaLnBrk="1" fontAlgn="auto" latinLnBrk="0" hangingPunct="1">
        <a:lnSpc>
          <a:spcPct val="90000"/>
        </a:lnSpc>
        <a:spcBef>
          <a:spcPct val="20000"/>
        </a:spcBef>
        <a:spcAft>
          <a:spcPts val="0"/>
        </a:spcAft>
        <a:buClrTx/>
        <a:buSzPct val="90000"/>
        <a:buFont typeface="Arial" pitchFamily="34" charset="0"/>
        <a:buChar char="•"/>
        <a:tabLst/>
        <a:defRPr sz="3998" kern="1200" spc="0" baseline="0">
          <a:gradFill>
            <a:gsLst>
              <a:gs pos="1250">
                <a:schemeClr val="tx1"/>
              </a:gs>
              <a:gs pos="100000">
                <a:schemeClr val="tx1"/>
              </a:gs>
            </a:gsLst>
            <a:lin ang="5400000" scaled="0"/>
          </a:gradFill>
          <a:latin typeface="+mj-lt"/>
          <a:ea typeface="+mn-ea"/>
          <a:cs typeface="+mn-cs"/>
        </a:defRPr>
      </a:lvl1pPr>
      <a:lvl2pPr marL="583968" marR="0" indent="-241204" algn="l" defTabSz="932372" rtl="0" eaLnBrk="1" fontAlgn="auto" latinLnBrk="0" hangingPunct="1">
        <a:lnSpc>
          <a:spcPct val="90000"/>
        </a:lnSpc>
        <a:spcBef>
          <a:spcPct val="20000"/>
        </a:spcBef>
        <a:spcAft>
          <a:spcPts val="0"/>
        </a:spcAft>
        <a:buClrTx/>
        <a:buSzPct val="90000"/>
        <a:buFont typeface="Arial" pitchFamily="34" charset="0"/>
        <a:buChar char="•"/>
        <a:tabLst/>
        <a:defRPr sz="2399" kern="1200" spc="0" baseline="0">
          <a:gradFill>
            <a:gsLst>
              <a:gs pos="1250">
                <a:schemeClr val="tx1"/>
              </a:gs>
              <a:gs pos="100000">
                <a:schemeClr val="tx1"/>
              </a:gs>
            </a:gsLst>
            <a:lin ang="5400000" scaled="0"/>
          </a:gradFill>
          <a:latin typeface="+mn-lt"/>
          <a:ea typeface="+mn-ea"/>
          <a:cs typeface="+mn-cs"/>
        </a:defRPr>
      </a:lvl2pPr>
      <a:lvl3pPr marL="799783"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2399" kern="1200" spc="0" baseline="0">
          <a:gradFill>
            <a:gsLst>
              <a:gs pos="1250">
                <a:schemeClr val="tx1"/>
              </a:gs>
              <a:gs pos="100000">
                <a:schemeClr val="tx1"/>
              </a:gs>
            </a:gsLst>
            <a:lin ang="5400000" scaled="0"/>
          </a:gradFill>
          <a:latin typeface="+mn-lt"/>
          <a:ea typeface="+mn-ea"/>
          <a:cs typeface="+mn-cs"/>
        </a:defRPr>
      </a:lvl3pPr>
      <a:lvl4pPr marL="1028293"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1999" kern="1200" spc="0" baseline="0">
          <a:gradFill>
            <a:gsLst>
              <a:gs pos="1250">
                <a:schemeClr val="tx1"/>
              </a:gs>
              <a:gs pos="100000">
                <a:schemeClr val="tx1"/>
              </a:gs>
            </a:gsLst>
            <a:lin ang="5400000" scaled="0"/>
          </a:gradFill>
          <a:latin typeface="+mn-lt"/>
          <a:ea typeface="+mn-ea"/>
          <a:cs typeface="+mn-cs"/>
        </a:defRPr>
      </a:lvl4pPr>
      <a:lvl5pPr marL="1256802"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1999" kern="1200" spc="0" baseline="0">
          <a:gradFill>
            <a:gsLst>
              <a:gs pos="1250">
                <a:schemeClr val="tx1"/>
              </a:gs>
              <a:gs pos="100000">
                <a:schemeClr val="tx1"/>
              </a:gs>
            </a:gsLst>
            <a:lin ang="5400000" scaled="0"/>
          </a:gradFill>
          <a:latin typeface="+mn-lt"/>
          <a:ea typeface="+mn-ea"/>
          <a:cs typeface="+mn-cs"/>
        </a:defRPr>
      </a:lvl5pPr>
      <a:lvl6pPr marL="256402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3030212"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96398"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96258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32372" rtl="0" eaLnBrk="1" latinLnBrk="0" hangingPunct="1">
        <a:defRPr sz="1799" kern="1200">
          <a:solidFill>
            <a:schemeClr val="tx1"/>
          </a:solidFill>
          <a:latin typeface="+mn-lt"/>
          <a:ea typeface="+mn-ea"/>
          <a:cs typeface="+mn-cs"/>
        </a:defRPr>
      </a:lvl1pPr>
      <a:lvl2pPr marL="466186" algn="l" defTabSz="932372" rtl="0" eaLnBrk="1" latinLnBrk="0" hangingPunct="1">
        <a:defRPr sz="1799" kern="1200">
          <a:solidFill>
            <a:schemeClr val="tx1"/>
          </a:solidFill>
          <a:latin typeface="+mn-lt"/>
          <a:ea typeface="+mn-ea"/>
          <a:cs typeface="+mn-cs"/>
        </a:defRPr>
      </a:lvl2pPr>
      <a:lvl3pPr marL="932372" algn="l" defTabSz="932372" rtl="0" eaLnBrk="1" latinLnBrk="0" hangingPunct="1">
        <a:defRPr sz="1799" kern="1200">
          <a:solidFill>
            <a:schemeClr val="tx1"/>
          </a:solidFill>
          <a:latin typeface="+mn-lt"/>
          <a:ea typeface="+mn-ea"/>
          <a:cs typeface="+mn-cs"/>
        </a:defRPr>
      </a:lvl3pPr>
      <a:lvl4pPr marL="1398559" algn="l" defTabSz="932372" rtl="0" eaLnBrk="1" latinLnBrk="0" hangingPunct="1">
        <a:defRPr sz="1799" kern="1200">
          <a:solidFill>
            <a:schemeClr val="tx1"/>
          </a:solidFill>
          <a:latin typeface="+mn-lt"/>
          <a:ea typeface="+mn-ea"/>
          <a:cs typeface="+mn-cs"/>
        </a:defRPr>
      </a:lvl4pPr>
      <a:lvl5pPr marL="1864745" algn="l" defTabSz="932372" rtl="0" eaLnBrk="1" latinLnBrk="0" hangingPunct="1">
        <a:defRPr sz="1799" kern="1200">
          <a:solidFill>
            <a:schemeClr val="tx1"/>
          </a:solidFill>
          <a:latin typeface="+mn-lt"/>
          <a:ea typeface="+mn-ea"/>
          <a:cs typeface="+mn-cs"/>
        </a:defRPr>
      </a:lvl5pPr>
      <a:lvl6pPr marL="2330932" algn="l" defTabSz="932372" rtl="0" eaLnBrk="1" latinLnBrk="0" hangingPunct="1">
        <a:defRPr sz="1799" kern="1200">
          <a:solidFill>
            <a:schemeClr val="tx1"/>
          </a:solidFill>
          <a:latin typeface="+mn-lt"/>
          <a:ea typeface="+mn-ea"/>
          <a:cs typeface="+mn-cs"/>
        </a:defRPr>
      </a:lvl6pPr>
      <a:lvl7pPr marL="2797118" algn="l" defTabSz="932372" rtl="0" eaLnBrk="1" latinLnBrk="0" hangingPunct="1">
        <a:defRPr sz="1799" kern="1200">
          <a:solidFill>
            <a:schemeClr val="tx1"/>
          </a:solidFill>
          <a:latin typeface="+mn-lt"/>
          <a:ea typeface="+mn-ea"/>
          <a:cs typeface="+mn-cs"/>
        </a:defRPr>
      </a:lvl7pPr>
      <a:lvl8pPr marL="3263305" algn="l" defTabSz="932372" rtl="0" eaLnBrk="1" latinLnBrk="0" hangingPunct="1">
        <a:defRPr sz="1799" kern="1200">
          <a:solidFill>
            <a:schemeClr val="tx1"/>
          </a:solidFill>
          <a:latin typeface="+mn-lt"/>
          <a:ea typeface="+mn-ea"/>
          <a:cs typeface="+mn-cs"/>
        </a:defRPr>
      </a:lvl8pPr>
      <a:lvl9pPr marL="3729492" algn="l" defTabSz="932372"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0129183"/>
      </p:ext>
    </p:extLst>
  </p:cSld>
  <p:clrMap bg1="dk1" tx1="lt1" bg2="dk2" tx2="lt2" accent1="accent1" accent2="accent2" accent3="accent3" accent4="accent4" accent5="accent5" accent6="accent6" hlink="hlink" folHlink="folHlink"/>
  <p:sldLayoutIdLst>
    <p:sldLayoutId id="2147484257" r:id="rId1"/>
    <p:sldLayoutId id="2147484258" r:id="rId2"/>
    <p:sldLayoutId id="2147484259" r:id="rId3"/>
    <p:sldLayoutId id="2147484260" r:id="rId4"/>
    <p:sldLayoutId id="2147484261" r:id="rId5"/>
    <p:sldLayoutId id="2147484262" r:id="rId6"/>
    <p:sldLayoutId id="2147484263" r:id="rId7"/>
    <p:sldLayoutId id="2147484264" r:id="rId8"/>
    <p:sldLayoutId id="2147484265" r:id="rId9"/>
    <p:sldLayoutId id="2147484266" r:id="rId10"/>
    <p:sldLayoutId id="2147484267" r:id="rId11"/>
    <p:sldLayoutId id="2147484268" r:id="rId12"/>
    <p:sldLayoutId id="2147484269" r:id="rId13"/>
    <p:sldLayoutId id="2147484270" r:id="rId14"/>
    <p:sldLayoutId id="2147484271" r:id="rId15"/>
    <p:sldLayoutId id="2147484272" r:id="rId16"/>
    <p:sldLayoutId id="2147484273" r:id="rId17"/>
    <p:sldLayoutId id="2147484274" r:id="rId18"/>
    <p:sldLayoutId id="2147484275" r:id="rId19"/>
    <p:sldLayoutId id="2147484276" r:id="rId20"/>
    <p:sldLayoutId id="2147484277" r:id="rId21"/>
    <p:sldLayoutId id="2147484278" r:id="rId22"/>
    <p:sldLayoutId id="2147484279"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http://www.vmware.com/files/pdf/management/vmw-vcloud-automation-center-faq.pdf" TargetMode="External"/><Relationship Id="rId2" Type="http://schemas.openxmlformats.org/officeDocument/2006/relationships/hyperlink" Target="http://www.vmware.com/products/datacenter-virtualization/vcloud-automation-center/features.html" TargetMode="Externa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18.emf"/><Relationship Id="rId5" Type="http://schemas.microsoft.com/office/2007/relationships/hdphoto" Target="../media/hdphoto2.wdp"/><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emf"/><Relationship Id="rId7" Type="http://schemas.openxmlformats.org/officeDocument/2006/relationships/image" Target="../media/image41.png"/><Relationship Id="rId2" Type="http://schemas.openxmlformats.org/officeDocument/2006/relationships/image" Target="../media/image36.emf"/><Relationship Id="rId1" Type="http://schemas.openxmlformats.org/officeDocument/2006/relationships/slideLayout" Target="../slideLayouts/slideLayout16.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emf"/><Relationship Id="rId10" Type="http://schemas.openxmlformats.org/officeDocument/2006/relationships/image" Target="../media/image44.png"/><Relationship Id="rId4" Type="http://schemas.openxmlformats.org/officeDocument/2006/relationships/image" Target="../media/image38.emf"/><Relationship Id="rId9" Type="http://schemas.openxmlformats.org/officeDocument/2006/relationships/image" Target="../media/image4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hyperlink" Target="http://www.vmware.com/products/datacenter-virtualization/vcloud-automation-center/overview.html" TargetMode="External"/><Relationship Id="rId7" Type="http://schemas.openxmlformats.org/officeDocument/2006/relationships/hyperlink" Target="http://www.vmware.com/products/labmanager/overview.html" TargetMode="External"/><Relationship Id="rId2" Type="http://schemas.openxmlformats.org/officeDocument/2006/relationships/hyperlink" Target="http://www.vmware.com/products/datacenter-virtualization/vcloud-suite/compare.html" TargetMode="External"/><Relationship Id="rId1" Type="http://schemas.openxmlformats.org/officeDocument/2006/relationships/slideLayout" Target="../slideLayouts/slideLayout16.xml"/><Relationship Id="rId6" Type="http://schemas.openxmlformats.org/officeDocument/2006/relationships/hyperlink" Target="https://solutionexchange.vmware.com/store/categories/21/view_all" TargetMode="External"/><Relationship Id="rId5" Type="http://schemas.openxmlformats.org/officeDocument/2006/relationships/hyperlink" Target="http://www.vmware.com/products/application-platform/vfabric-hyperic/buy.html" TargetMode="External"/><Relationship Id="rId4" Type="http://schemas.openxmlformats.org/officeDocument/2006/relationships/hyperlink" Target="http://www.vmware.com/products/datacenter-virtualization/vcloud-automation-center/buy.html" TargetMode="Externa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18.emf"/><Relationship Id="rId5" Type="http://schemas.microsoft.com/office/2007/relationships/hdphoto" Target="../media/hdphoto2.wdp"/><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microsoft.com/office/2007/relationships/hdphoto" Target="../media/hdphoto3.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hyperlink" Target="http://pubs.vmware.com/vsphere-51/topic/com.vmware.ICbase/PDF/vmware-data-protection-administration-guide-51.pdf" TargetMode="External"/><Relationship Id="rId2" Type="http://schemas.openxmlformats.org/officeDocument/2006/relationships/hyperlink" Target="http://www.vmware.com/files/pdf/techpaper/Introduction-to-Data-Protection.pdf" TargetMode="Externa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18.emf"/><Relationship Id="rId5" Type="http://schemas.microsoft.com/office/2007/relationships/hdphoto" Target="../media/hdphoto2.wdp"/><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8" Type="http://schemas.openxmlformats.org/officeDocument/2006/relationships/image" Target="../media/image54.png"/><Relationship Id="rId13" Type="http://schemas.microsoft.com/office/2007/relationships/hdphoto" Target="../media/hdphoto5.wdp"/><Relationship Id="rId18" Type="http://schemas.openxmlformats.org/officeDocument/2006/relationships/image" Target="../media/image62.png"/><Relationship Id="rId26" Type="http://schemas.microsoft.com/office/2007/relationships/hdphoto" Target="../media/hdphoto7.wdp"/><Relationship Id="rId3" Type="http://schemas.openxmlformats.org/officeDocument/2006/relationships/image" Target="../media/image49.png"/><Relationship Id="rId21" Type="http://schemas.openxmlformats.org/officeDocument/2006/relationships/image" Target="../media/image65.png"/><Relationship Id="rId7" Type="http://schemas.openxmlformats.org/officeDocument/2006/relationships/image" Target="../media/image53.png"/><Relationship Id="rId12" Type="http://schemas.openxmlformats.org/officeDocument/2006/relationships/image" Target="../media/image57.png"/><Relationship Id="rId17" Type="http://schemas.openxmlformats.org/officeDocument/2006/relationships/image" Target="../media/image61.png"/><Relationship Id="rId25" Type="http://schemas.openxmlformats.org/officeDocument/2006/relationships/image" Target="../media/image68.png"/><Relationship Id="rId2" Type="http://schemas.openxmlformats.org/officeDocument/2006/relationships/image" Target="../media/image48.png"/><Relationship Id="rId16" Type="http://schemas.openxmlformats.org/officeDocument/2006/relationships/image" Target="../media/image60.png"/><Relationship Id="rId20" Type="http://schemas.openxmlformats.org/officeDocument/2006/relationships/image" Target="../media/image64.png"/><Relationship Id="rId1" Type="http://schemas.openxmlformats.org/officeDocument/2006/relationships/slideLayout" Target="../slideLayouts/slideLayout16.xml"/><Relationship Id="rId6" Type="http://schemas.openxmlformats.org/officeDocument/2006/relationships/image" Target="../media/image52.png"/><Relationship Id="rId11" Type="http://schemas.microsoft.com/office/2007/relationships/hdphoto" Target="../media/hdphoto4.wdp"/><Relationship Id="rId24" Type="http://schemas.microsoft.com/office/2007/relationships/hdphoto" Target="../media/hdphoto6.wdp"/><Relationship Id="rId5" Type="http://schemas.openxmlformats.org/officeDocument/2006/relationships/image" Target="../media/image51.png"/><Relationship Id="rId15" Type="http://schemas.openxmlformats.org/officeDocument/2006/relationships/image" Target="../media/image59.png"/><Relationship Id="rId23" Type="http://schemas.openxmlformats.org/officeDocument/2006/relationships/image" Target="../media/image67.png"/><Relationship Id="rId10" Type="http://schemas.openxmlformats.org/officeDocument/2006/relationships/image" Target="../media/image56.png"/><Relationship Id="rId19" Type="http://schemas.openxmlformats.org/officeDocument/2006/relationships/image" Target="../media/image63.png"/><Relationship Id="rId4" Type="http://schemas.openxmlformats.org/officeDocument/2006/relationships/image" Target="../media/image50.png"/><Relationship Id="rId9" Type="http://schemas.openxmlformats.org/officeDocument/2006/relationships/image" Target="../media/image55.png"/><Relationship Id="rId14" Type="http://schemas.openxmlformats.org/officeDocument/2006/relationships/image" Target="../media/image58.png"/><Relationship Id="rId22" Type="http://schemas.openxmlformats.org/officeDocument/2006/relationships/image" Target="../media/image66.png"/><Relationship Id="rId27" Type="http://schemas.openxmlformats.org/officeDocument/2006/relationships/image" Target="../media/image69.png"/></Relationships>
</file>

<file path=ppt/slides/_rels/slide29.xml.rels><?xml version="1.0" encoding="UTF-8" standalone="yes"?>
<Relationships xmlns="http://schemas.openxmlformats.org/package/2006/relationships"><Relationship Id="rId3" Type="http://schemas.openxmlformats.org/officeDocument/2006/relationships/hyperlink" Target="http://communities.vmware.com/community/vmtn/beta/vcenter-mhm" TargetMode="External"/><Relationship Id="rId2" Type="http://schemas.openxmlformats.org/officeDocument/2006/relationships/hyperlink" Target="http://www.vmware.com/support/mhm/doc/vcenter-multi-hypervisor-manager-10-release-notes.html" TargetMode="Externa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18.emf"/><Relationship Id="rId5" Type="http://schemas.microsoft.com/office/2007/relationships/hdphoto" Target="../media/hdphoto2.wdp"/><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18.emf"/><Relationship Id="rId5" Type="http://schemas.microsoft.com/office/2007/relationships/hdphoto" Target="../media/hdphoto2.wdp"/><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hyperlink" Target="http://download.microsoft.com/download/1/1/1/11128EC7-2BE7-480C-9D46-4ECECA9E481A/System%20Center%202012%20Licensing%20Datasheet.pdf" TargetMode="Externa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hyperlink" Target="http://www.vmware.com/products/vcenter-server/buy.html" TargetMode="External"/><Relationship Id="rId2" Type="http://schemas.openxmlformats.org/officeDocument/2006/relationships/hyperlink" Target="http://www.vmware.com/products/datacenter-virtualization/vcloud-suite/pricing.html" TargetMode="Externa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18.emf"/><Relationship Id="rId5" Type="http://schemas.microsoft.com/office/2007/relationships/hdphoto" Target="../media/hdphoto2.wdp"/><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5.xml"/><Relationship Id="rId1" Type="http://schemas.openxmlformats.org/officeDocument/2006/relationships/slideLayout" Target="../slideLayouts/slideLayout52.xml"/><Relationship Id="rId5" Type="http://schemas.openxmlformats.org/officeDocument/2006/relationships/hyperlink" Target="http://aka.ms/SC2012R2" TargetMode="External"/><Relationship Id="rId4" Type="http://schemas.openxmlformats.org/officeDocument/2006/relationships/hyperlink" Target="http://aka.ms/WS2012R2"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71.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41.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2.png"/><Relationship Id="rId7" Type="http://schemas.openxmlformats.org/officeDocument/2006/relationships/image" Target="../media/image76.jpe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png"/><Relationship Id="rId9" Type="http://schemas.openxmlformats.org/officeDocument/2006/relationships/image" Target="../media/image78.jpeg"/></Relationships>
</file>

<file path=ppt/slides/_rels/slide4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8.xml"/><Relationship Id="rId1" Type="http://schemas.openxmlformats.org/officeDocument/2006/relationships/slideLayout" Target="../slideLayouts/slideLayout102.xml"/><Relationship Id="rId5" Type="http://schemas.openxmlformats.org/officeDocument/2006/relationships/image" Target="../media/image81.png"/><Relationship Id="rId4" Type="http://schemas.openxmlformats.org/officeDocument/2006/relationships/image" Target="../media/image80.png"/></Relationships>
</file>

<file path=ppt/slides/_rels/slide4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18.emf"/><Relationship Id="rId5" Type="http://schemas.microsoft.com/office/2007/relationships/hdphoto" Target="../media/hdphoto2.wdp"/><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18.emf"/><Relationship Id="rId5" Type="http://schemas.microsoft.com/office/2007/relationships/hdphoto" Target="../media/hdphoto2.wdp"/><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g"/></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Orchestrator</a:t>
            </a:r>
            <a:endParaRPr lang="en-US" dirty="0"/>
          </a:p>
        </p:txBody>
      </p:sp>
      <p:pic>
        <p:nvPicPr>
          <p:cNvPr id="4" name="Picture 2"/>
          <p:cNvPicPr>
            <a:picLocks noChangeAspect="1" noChangeArrowheads="1"/>
          </p:cNvPicPr>
          <p:nvPr/>
        </p:nvPicPr>
        <p:blipFill rotWithShape="1">
          <a:blip r:embed="rId3"/>
          <a:srcRect l="425" t="440" r="593" b="5064"/>
          <a:stretch/>
        </p:blipFill>
        <p:spPr bwMode="auto">
          <a:xfrm>
            <a:off x="4694492" y="1335065"/>
            <a:ext cx="7304219" cy="5222342"/>
          </a:xfrm>
          <a:prstGeom prst="rect">
            <a:avLst/>
          </a:prstGeom>
          <a:noFill/>
          <a:ln>
            <a:noFill/>
          </a:ln>
          <a:effectLst>
            <a:softEdge rad="31750"/>
          </a:effectLst>
        </p:spPr>
      </p:pic>
      <p:grpSp>
        <p:nvGrpSpPr>
          <p:cNvPr id="5" name="Group 4"/>
          <p:cNvGrpSpPr/>
          <p:nvPr/>
        </p:nvGrpSpPr>
        <p:grpSpPr>
          <a:xfrm>
            <a:off x="699215" y="1439582"/>
            <a:ext cx="3550693" cy="664797"/>
            <a:chOff x="-778453" y="1568977"/>
            <a:chExt cx="4812485" cy="651821"/>
          </a:xfrm>
        </p:grpSpPr>
        <p:sp>
          <p:nvSpPr>
            <p:cNvPr id="6" name="Right Arrow 5"/>
            <p:cNvSpPr/>
            <p:nvPr/>
          </p:nvSpPr>
          <p:spPr bwMode="auto">
            <a:xfrm>
              <a:off x="3353392" y="1673447"/>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pc="-51" dirty="0">
                <a:gradFill>
                  <a:gsLst>
                    <a:gs pos="0">
                      <a:schemeClr val="bg1"/>
                    </a:gs>
                    <a:gs pos="100000">
                      <a:schemeClr val="bg1"/>
                    </a:gs>
                  </a:gsLst>
                  <a:lin ang="5400000" scaled="0"/>
                </a:gradFill>
              </a:endParaRPr>
            </a:p>
          </p:txBody>
        </p:sp>
        <p:sp>
          <p:nvSpPr>
            <p:cNvPr id="7" name="TextBox 6"/>
            <p:cNvSpPr txBox="1"/>
            <p:nvPr/>
          </p:nvSpPr>
          <p:spPr>
            <a:xfrm>
              <a:off x="-778453" y="1568977"/>
              <a:ext cx="4015469" cy="651821"/>
            </a:xfrm>
            <a:prstGeom prst="rect">
              <a:avLst/>
            </a:prstGeom>
            <a:noFill/>
          </p:spPr>
          <p:txBody>
            <a:bodyPr wrap="square" lIns="0" tIns="0" rIns="0" bIns="0" rtlCol="0">
              <a:spAutoFit/>
            </a:bodyPr>
            <a:lstStyle/>
            <a:p>
              <a:pPr>
                <a:lnSpc>
                  <a:spcPct val="90000"/>
                </a:lnSpc>
              </a:pPr>
              <a:r>
                <a:rPr lang="en-US" sz="1600" b="1" spc="-51" dirty="0">
                  <a:gradFill>
                    <a:gsLst>
                      <a:gs pos="2917">
                        <a:schemeClr val="tx1"/>
                      </a:gs>
                      <a:gs pos="30000">
                        <a:schemeClr val="tx1"/>
                      </a:gs>
                    </a:gsLst>
                    <a:lin ang="5400000" scaled="0"/>
                  </a:gradFill>
                </a:rPr>
                <a:t>Custom Automation – </a:t>
              </a:r>
              <a:r>
                <a:rPr lang="en-US" sz="1600" spc="-51" dirty="0">
                  <a:gradFill>
                    <a:gsLst>
                      <a:gs pos="2917">
                        <a:schemeClr val="tx1"/>
                      </a:gs>
                      <a:gs pos="30000">
                        <a:schemeClr val="tx1"/>
                      </a:gs>
                    </a:gsLst>
                    <a:lin ang="5400000" scaled="0"/>
                  </a:gradFill>
                </a:rPr>
                <a:t>build, test, debug, deploy, and manage automation in your environment.</a:t>
              </a:r>
            </a:p>
          </p:txBody>
        </p:sp>
      </p:grpSp>
      <p:grpSp>
        <p:nvGrpSpPr>
          <p:cNvPr id="8" name="Group 7"/>
          <p:cNvGrpSpPr/>
          <p:nvPr/>
        </p:nvGrpSpPr>
        <p:grpSpPr>
          <a:xfrm>
            <a:off x="699215" y="2283462"/>
            <a:ext cx="3550693" cy="1107996"/>
            <a:chOff x="-778453" y="1568977"/>
            <a:chExt cx="4812485" cy="1086369"/>
          </a:xfrm>
        </p:grpSpPr>
        <p:sp>
          <p:nvSpPr>
            <p:cNvPr id="9" name="Right Arrow 8"/>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pc="-51" dirty="0">
                <a:gradFill>
                  <a:gsLst>
                    <a:gs pos="0">
                      <a:schemeClr val="bg1"/>
                    </a:gs>
                    <a:gs pos="100000">
                      <a:schemeClr val="bg1"/>
                    </a:gs>
                  </a:gsLst>
                  <a:lin ang="5400000" scaled="0"/>
                </a:gradFill>
              </a:endParaRPr>
            </a:p>
          </p:txBody>
        </p:sp>
        <p:sp>
          <p:nvSpPr>
            <p:cNvPr id="10" name="TextBox 9"/>
            <p:cNvSpPr txBox="1"/>
            <p:nvPr/>
          </p:nvSpPr>
          <p:spPr>
            <a:xfrm>
              <a:off x="-778453" y="1568977"/>
              <a:ext cx="4015469" cy="1086369"/>
            </a:xfrm>
            <a:prstGeom prst="rect">
              <a:avLst/>
            </a:prstGeom>
            <a:noFill/>
          </p:spPr>
          <p:txBody>
            <a:bodyPr wrap="square" lIns="0" tIns="0" rIns="0" bIns="0" rtlCol="0">
              <a:spAutoFit/>
            </a:bodyPr>
            <a:lstStyle/>
            <a:p>
              <a:pPr>
                <a:lnSpc>
                  <a:spcPct val="90000"/>
                </a:lnSpc>
              </a:pPr>
              <a:r>
                <a:rPr lang="en-US" sz="1600" b="1" spc="-51" dirty="0">
                  <a:gradFill>
                    <a:gsLst>
                      <a:gs pos="2917">
                        <a:schemeClr val="tx1"/>
                      </a:gs>
                      <a:gs pos="30000">
                        <a:schemeClr val="tx1"/>
                      </a:gs>
                    </a:gsLst>
                    <a:lin ang="5400000" scaled="0"/>
                  </a:gradFill>
                </a:rPr>
                <a:t>Integration – </a:t>
              </a:r>
              <a:r>
                <a:rPr lang="en-US" sz="1600" spc="-51" dirty="0">
                  <a:gradFill>
                    <a:gsLst>
                      <a:gs pos="2917">
                        <a:schemeClr val="tx1"/>
                      </a:gs>
                      <a:gs pos="30000">
                        <a:schemeClr val="tx1"/>
                      </a:gs>
                    </a:gsLst>
                    <a:lin ang="5400000" scaled="0"/>
                  </a:gradFill>
                </a:rPr>
                <a:t>integrates with System Center, other Microsoft products, and non-Microsoft products to enable interoperability across the data center</a:t>
              </a:r>
            </a:p>
          </p:txBody>
        </p:sp>
      </p:grpSp>
      <p:grpSp>
        <p:nvGrpSpPr>
          <p:cNvPr id="11" name="Group 10"/>
          <p:cNvGrpSpPr/>
          <p:nvPr/>
        </p:nvGrpSpPr>
        <p:grpSpPr>
          <a:xfrm>
            <a:off x="699215" y="3503037"/>
            <a:ext cx="3550693" cy="886397"/>
            <a:chOff x="-778453" y="1568977"/>
            <a:chExt cx="4812485" cy="869096"/>
          </a:xfrm>
        </p:grpSpPr>
        <p:sp>
          <p:nvSpPr>
            <p:cNvPr id="12" name="Right Arrow 11"/>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pc="-51" dirty="0">
                <a:gradFill>
                  <a:gsLst>
                    <a:gs pos="0">
                      <a:schemeClr val="bg1"/>
                    </a:gs>
                    <a:gs pos="100000">
                      <a:schemeClr val="bg1"/>
                    </a:gs>
                  </a:gsLst>
                  <a:lin ang="5400000" scaled="0"/>
                </a:gradFill>
              </a:endParaRPr>
            </a:p>
          </p:txBody>
        </p:sp>
        <p:sp>
          <p:nvSpPr>
            <p:cNvPr id="13" name="TextBox 12"/>
            <p:cNvSpPr txBox="1"/>
            <p:nvPr/>
          </p:nvSpPr>
          <p:spPr>
            <a:xfrm>
              <a:off x="-778453" y="1568977"/>
              <a:ext cx="4015469" cy="869096"/>
            </a:xfrm>
            <a:prstGeom prst="rect">
              <a:avLst/>
            </a:prstGeom>
            <a:noFill/>
          </p:spPr>
          <p:txBody>
            <a:bodyPr wrap="square" lIns="0" tIns="0" rIns="0" bIns="0" rtlCol="0">
              <a:spAutoFit/>
            </a:bodyPr>
            <a:lstStyle/>
            <a:p>
              <a:pPr>
                <a:lnSpc>
                  <a:spcPct val="90000"/>
                </a:lnSpc>
              </a:pPr>
              <a:r>
                <a:rPr lang="en-US" sz="1600" b="1" spc="-51" dirty="0">
                  <a:gradFill>
                    <a:gsLst>
                      <a:gs pos="2917">
                        <a:schemeClr val="tx1"/>
                      </a:gs>
                      <a:gs pos="30000">
                        <a:schemeClr val="tx1"/>
                      </a:gs>
                    </a:gsLst>
                    <a:lin ang="5400000" scaled="0"/>
                  </a:gradFill>
                </a:rPr>
                <a:t>Orchestration – </a:t>
              </a:r>
              <a:r>
                <a:rPr lang="en-US" sz="1600" spc="-51" dirty="0">
                  <a:gradFill>
                    <a:gsLst>
                      <a:gs pos="2917">
                        <a:schemeClr val="tx1"/>
                      </a:gs>
                      <a:gs pos="30000">
                        <a:schemeClr val="tx1"/>
                      </a:gs>
                    </a:gsLst>
                    <a:lin ang="5400000" scaled="0"/>
                  </a:gradFill>
                </a:rPr>
                <a:t>provides the tools for orchestration to combine software, hardware, and manual processes into a seamless system</a:t>
              </a:r>
            </a:p>
          </p:txBody>
        </p:sp>
      </p:grpSp>
      <p:grpSp>
        <p:nvGrpSpPr>
          <p:cNvPr id="14" name="Group 13"/>
          <p:cNvGrpSpPr/>
          <p:nvPr/>
        </p:nvGrpSpPr>
        <p:grpSpPr>
          <a:xfrm>
            <a:off x="699215" y="4563092"/>
            <a:ext cx="3550693" cy="727912"/>
            <a:chOff x="-778453" y="1568977"/>
            <a:chExt cx="4812485" cy="713704"/>
          </a:xfrm>
        </p:grpSpPr>
        <p:sp>
          <p:nvSpPr>
            <p:cNvPr id="15" name="Right Arrow 14"/>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pc="-51" dirty="0">
                <a:gradFill>
                  <a:gsLst>
                    <a:gs pos="0">
                      <a:schemeClr val="bg1"/>
                    </a:gs>
                    <a:gs pos="100000">
                      <a:schemeClr val="bg1"/>
                    </a:gs>
                  </a:gsLst>
                  <a:lin ang="5400000" scaled="0"/>
                </a:gradFill>
              </a:endParaRPr>
            </a:p>
          </p:txBody>
        </p:sp>
        <p:sp>
          <p:nvSpPr>
            <p:cNvPr id="16" name="TextBox 15"/>
            <p:cNvSpPr txBox="1"/>
            <p:nvPr/>
          </p:nvSpPr>
          <p:spPr>
            <a:xfrm>
              <a:off x="-778453" y="1568977"/>
              <a:ext cx="4015469" cy="651821"/>
            </a:xfrm>
            <a:prstGeom prst="rect">
              <a:avLst/>
            </a:prstGeom>
            <a:noFill/>
          </p:spPr>
          <p:txBody>
            <a:bodyPr wrap="square" lIns="0" tIns="0" rIns="0" bIns="0" rtlCol="0">
              <a:spAutoFit/>
            </a:bodyPr>
            <a:lstStyle/>
            <a:p>
              <a:pPr>
                <a:lnSpc>
                  <a:spcPct val="90000"/>
                </a:lnSpc>
              </a:pPr>
              <a:r>
                <a:rPr lang="en-US" sz="1600" b="1" spc="-51" dirty="0">
                  <a:gradFill>
                    <a:gsLst>
                      <a:gs pos="2917">
                        <a:schemeClr val="tx1"/>
                      </a:gs>
                      <a:gs pos="30000">
                        <a:schemeClr val="tx1"/>
                      </a:gs>
                    </a:gsLst>
                    <a:lin ang="5400000" scaled="0"/>
                  </a:gradFill>
                </a:rPr>
                <a:t>Extensible – </a:t>
              </a:r>
              <a:r>
                <a:rPr lang="en-US" sz="1600" spc="-51" dirty="0">
                  <a:gradFill>
                    <a:gsLst>
                      <a:gs pos="2917">
                        <a:schemeClr val="tx1"/>
                      </a:gs>
                      <a:gs pos="30000">
                        <a:schemeClr val="tx1"/>
                      </a:gs>
                    </a:gsLst>
                    <a:lin ang="5400000" scaled="0"/>
                  </a:gradFill>
                </a:rPr>
                <a:t>provides extensible integration to any system through the Orchestrator Integration Toolkit</a:t>
              </a:r>
            </a:p>
          </p:txBody>
        </p:sp>
      </p:grpSp>
    </p:spTree>
    <p:extLst>
      <p:ext uri="{BB962C8B-B14F-4D97-AF65-F5344CB8AC3E}">
        <p14:creationId xmlns:p14="http://schemas.microsoft.com/office/powerpoint/2010/main" val="37583289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77509465"/>
              </p:ext>
            </p:extLst>
          </p:nvPr>
        </p:nvGraphicFramePr>
        <p:xfrm>
          <a:off x="1624012" y="1396022"/>
          <a:ext cx="8940800" cy="3474720"/>
        </p:xfrm>
        <a:graphic>
          <a:graphicData uri="http://schemas.openxmlformats.org/drawingml/2006/table">
            <a:tbl>
              <a:tblPr firstRow="1" firstCol="1">
                <a:tableStyleId>{073A0DAA-6AF3-43AB-8588-CEC1D06C72B9}</a:tableStyleId>
              </a:tblPr>
              <a:tblGrid>
                <a:gridCol w="4724400"/>
                <a:gridCol w="2108200"/>
                <a:gridCol w="2108200"/>
              </a:tblGrid>
              <a:tr h="531648">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50" normalizeH="0" baseline="0" noProof="0" dirty="0" smtClean="0">
                          <a:ln>
                            <a:noFill/>
                          </a:ln>
                          <a:solidFill>
                            <a:srgbClr val="FFFFFF"/>
                          </a:solidFill>
                          <a:effectLst/>
                          <a:uLnTx/>
                          <a:uFillTx/>
                          <a:latin typeface="Segoe UI Light" pitchFamily="34" charset="0"/>
                          <a:ea typeface="+mn-ea"/>
                          <a:cs typeface="Segoe UI Light" pitchFamily="34" charset="0"/>
                        </a:rPr>
                        <a:t>Granular App &amp; Service Deployment </a:t>
                      </a:r>
                    </a:p>
                  </a:txBody>
                  <a:tcPr anchor="ctr"/>
                </a:tc>
                <a:tc hMerge="1">
                  <a:txBody>
                    <a:bodyPr/>
                    <a:lstStyle/>
                    <a:p>
                      <a:pPr algn="ctr"/>
                      <a:endParaRPr lang="en-US" sz="1600" dirty="0"/>
                    </a:p>
                  </a:txBody>
                  <a:tcPr anchor="ctr">
                    <a:solidFill>
                      <a:schemeClr val="tx2"/>
                    </a:solidFill>
                  </a:tcPr>
                </a:tc>
                <a:tc hMerge="1">
                  <a:txBody>
                    <a:bodyPr/>
                    <a:lstStyle/>
                    <a:p>
                      <a:pPr algn="ctr"/>
                      <a:endParaRPr lang="en-US" sz="1600" dirty="0"/>
                    </a:p>
                  </a:txBody>
                  <a:tcPr anchor="ctr">
                    <a:solidFill>
                      <a:schemeClr val="accent3"/>
                    </a:solidFill>
                  </a:tcPr>
                </a:tc>
              </a:tr>
              <a:tr h="300030">
                <a:tc>
                  <a:txBody>
                    <a:bodyPr/>
                    <a:lstStyle/>
                    <a:p>
                      <a:r>
                        <a:rPr lang="en-US" sz="1600" dirty="0" smtClean="0"/>
                        <a:t>Capability</a:t>
                      </a:r>
                      <a:endParaRPr lang="en-US" sz="1600" dirty="0"/>
                    </a:p>
                  </a:txBody>
                  <a:tcPr anchor="ctr"/>
                </a:tc>
                <a:tc>
                  <a:txBody>
                    <a:bodyPr/>
                    <a:lstStyle/>
                    <a:p>
                      <a:pPr algn="ctr"/>
                      <a:r>
                        <a:rPr lang="en-US" sz="1600" b="1" dirty="0" smtClean="0">
                          <a:solidFill>
                            <a:schemeClr val="tx1"/>
                          </a:solidFill>
                        </a:rPr>
                        <a:t>Microsoft</a:t>
                      </a:r>
                      <a:endParaRPr lang="en-US" sz="1600" b="1" dirty="0">
                        <a:solidFill>
                          <a:schemeClr val="tx1"/>
                        </a:solidFill>
                      </a:endParaRPr>
                    </a:p>
                  </a:txBody>
                  <a:tcPr anchor="ctr">
                    <a:solidFill>
                      <a:schemeClr val="accent1"/>
                    </a:solidFill>
                  </a:tcPr>
                </a:tc>
                <a:tc>
                  <a:txBody>
                    <a:bodyPr/>
                    <a:lstStyle/>
                    <a:p>
                      <a:pPr algn="ctr"/>
                      <a:r>
                        <a:rPr lang="en-US" sz="1600" b="1" dirty="0" smtClean="0">
                          <a:solidFill>
                            <a:schemeClr val="tx1"/>
                          </a:solidFill>
                        </a:rPr>
                        <a:t>VMware</a:t>
                      </a:r>
                      <a:endParaRPr lang="en-US" sz="1600" b="1" dirty="0">
                        <a:solidFill>
                          <a:schemeClr val="tx1"/>
                        </a:solidFill>
                      </a:endParaRPr>
                    </a:p>
                  </a:txBody>
                  <a:tcPr anchor="ctr">
                    <a:solidFill>
                      <a:schemeClr val="accent1"/>
                    </a:solidFill>
                  </a:tcPr>
                </a:tc>
              </a:tr>
              <a:tr h="327305">
                <a:tc>
                  <a:txBody>
                    <a:bodyPr/>
                    <a:lstStyle/>
                    <a:p>
                      <a:r>
                        <a:rPr lang="en-US" sz="1600" b="0" dirty="0" smtClean="0"/>
                        <a:t>Request Private Cloud Resources w/ CMDB</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b="1" dirty="0" smtClean="0">
                          <a:solidFill>
                            <a:srgbClr val="FF9900"/>
                          </a:solidFill>
                        </a:rPr>
                        <a:t>No</a:t>
                      </a:r>
                      <a:r>
                        <a:rPr lang="en-US" sz="1800" b="1" kern="1200" baseline="30000" dirty="0" smtClean="0">
                          <a:solidFill>
                            <a:srgbClr val="FF9900"/>
                          </a:solidFill>
                          <a:effectLst/>
                        </a:rPr>
                        <a:t>1</a:t>
                      </a:r>
                      <a:endParaRPr lang="en-US" b="1" dirty="0">
                        <a:solidFill>
                          <a:srgbClr val="FF9900"/>
                        </a:solidFill>
                      </a:endParaRPr>
                    </a:p>
                  </a:txBody>
                  <a:tcPr anchor="ctr"/>
                </a:tc>
              </a:tr>
              <a:tr h="327305">
                <a:tc>
                  <a:txBody>
                    <a:bodyPr/>
                    <a:lstStyle/>
                    <a:p>
                      <a:r>
                        <a:rPr lang="en-US" sz="1600" b="0" dirty="0" smtClean="0"/>
                        <a:t>Role-Based</a:t>
                      </a:r>
                      <a:r>
                        <a:rPr lang="en-US" sz="1600" b="0" baseline="0" dirty="0" smtClean="0"/>
                        <a:t> Self-Service</a:t>
                      </a:r>
                      <a:endParaRPr lang="en-US" sz="1600" b="0" dirty="0"/>
                    </a:p>
                  </a:txBody>
                  <a:tcPr anchor="ctr"/>
                </a:tc>
                <a:tc>
                  <a:txBody>
                    <a:bodyPr/>
                    <a:lstStyle/>
                    <a:p>
                      <a:pPr algn="ctr"/>
                      <a:r>
                        <a:rPr lang="en-US" sz="1800" b="1" dirty="0" smtClean="0">
                          <a:solidFill>
                            <a:srgbClr val="16395D"/>
                          </a:solidFill>
                        </a:rPr>
                        <a:t>Yes</a:t>
                      </a:r>
                      <a:endParaRPr lang="en-US" sz="1800" b="1" dirty="0">
                        <a:solidFill>
                          <a:srgbClr val="16395D"/>
                        </a:solidFill>
                      </a:endParaRPr>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r>
              <a:tr h="327305">
                <a:tc>
                  <a:txBody>
                    <a:bodyPr/>
                    <a:lstStyle/>
                    <a:p>
                      <a:r>
                        <a:rPr lang="en-US" sz="1600" b="0" dirty="0" smtClean="0"/>
                        <a:t>Standardized Templates</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b="1" dirty="0" smtClean="0">
                          <a:solidFill>
                            <a:srgbClr val="FF9900"/>
                          </a:solidFill>
                        </a:rPr>
                        <a:t>Yes</a:t>
                      </a:r>
                      <a:r>
                        <a:rPr lang="en-US" sz="1800" b="1" kern="1200" baseline="30000" dirty="0" smtClean="0">
                          <a:solidFill>
                            <a:srgbClr val="FF9900"/>
                          </a:solidFill>
                          <a:effectLst/>
                        </a:rPr>
                        <a:t>2</a:t>
                      </a:r>
                      <a:endParaRPr lang="en-US" b="1" dirty="0">
                        <a:solidFill>
                          <a:srgbClr val="FF9900"/>
                        </a:solidFill>
                      </a:endParaRPr>
                    </a:p>
                  </a:txBody>
                  <a:tcPr anchor="ctr"/>
                </a:tc>
              </a:tr>
              <a:tr h="327305">
                <a:tc>
                  <a:txBody>
                    <a:bodyPr/>
                    <a:lstStyle/>
                    <a:p>
                      <a:r>
                        <a:rPr lang="en-US" sz="1600" b="0" dirty="0" smtClean="0"/>
                        <a:t>Template</a:t>
                      </a:r>
                      <a:r>
                        <a:rPr lang="en-US" sz="1600" b="0" baseline="0" dirty="0" smtClean="0"/>
                        <a:t> Granularity: Roles / Features</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sz="1800" b="1" kern="1200" dirty="0" smtClean="0">
                          <a:solidFill>
                            <a:srgbClr val="FF0000"/>
                          </a:solidFill>
                          <a:effectLst/>
                          <a:latin typeface="+mn-lt"/>
                          <a:ea typeface="+mn-ea"/>
                          <a:cs typeface="+mn-cs"/>
                        </a:rPr>
                        <a:t>No</a:t>
                      </a:r>
                      <a:endParaRPr lang="en-US" sz="1800" b="1" kern="1200" dirty="0">
                        <a:solidFill>
                          <a:srgbClr val="FF0000"/>
                        </a:solidFill>
                        <a:effectLst/>
                        <a:latin typeface="+mn-lt"/>
                        <a:ea typeface="+mn-ea"/>
                        <a:cs typeface="+mn-cs"/>
                      </a:endParaRPr>
                    </a:p>
                  </a:txBody>
                  <a:tcPr anchor="ctr"/>
                </a:tc>
              </a:tr>
              <a:tr h="327305">
                <a:tc>
                  <a:txBody>
                    <a:bodyPr/>
                    <a:lstStyle/>
                    <a:p>
                      <a:r>
                        <a:rPr lang="en-US" sz="1600" b="0" dirty="0" smtClean="0"/>
                        <a:t>Template Granularity: Application Layer</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sz="1800" b="1" kern="1200" dirty="0" smtClean="0">
                          <a:solidFill>
                            <a:srgbClr val="FF9900"/>
                          </a:solidFill>
                          <a:effectLst/>
                          <a:latin typeface="+mn-lt"/>
                          <a:ea typeface="+mn-ea"/>
                          <a:cs typeface="+mn-cs"/>
                        </a:rPr>
                        <a:t>Yes</a:t>
                      </a:r>
                      <a:r>
                        <a:rPr lang="en-US" sz="1800" b="1" kern="1200" baseline="30000" dirty="0" smtClean="0">
                          <a:solidFill>
                            <a:srgbClr val="FF9900"/>
                          </a:solidFill>
                          <a:effectLst/>
                        </a:rPr>
                        <a:t>3</a:t>
                      </a:r>
                      <a:endParaRPr lang="en-US" sz="1800" b="1" kern="1200" dirty="0">
                        <a:solidFill>
                          <a:srgbClr val="FF9900"/>
                        </a:solidFill>
                        <a:effectLst/>
                        <a:latin typeface="+mn-lt"/>
                        <a:ea typeface="+mn-ea"/>
                        <a:cs typeface="+mn-cs"/>
                      </a:endParaRPr>
                    </a:p>
                  </a:txBody>
                  <a:tcPr anchor="ctr"/>
                </a:tc>
              </a:tr>
              <a:tr h="327305">
                <a:tc>
                  <a:txBody>
                    <a:bodyPr/>
                    <a:lstStyle/>
                    <a:p>
                      <a:r>
                        <a:rPr lang="en-US" sz="1600" b="0" dirty="0" smtClean="0"/>
                        <a:t>Service</a:t>
                      </a:r>
                      <a:r>
                        <a:rPr lang="en-US" sz="1600" b="0" baseline="0" dirty="0" smtClean="0"/>
                        <a:t>/Multi-Tier Templates</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b="1" dirty="0" smtClean="0">
                          <a:solidFill>
                            <a:srgbClr val="FF9900"/>
                          </a:solidFill>
                        </a:rPr>
                        <a:t>Yes</a:t>
                      </a:r>
                      <a:r>
                        <a:rPr lang="en-US" sz="1800" b="1" kern="1200" baseline="30000" dirty="0" smtClean="0">
                          <a:solidFill>
                            <a:srgbClr val="FF9900"/>
                          </a:solidFill>
                          <a:effectLst/>
                        </a:rPr>
                        <a:t>3</a:t>
                      </a:r>
                      <a:endParaRPr lang="en-US" b="1" dirty="0">
                        <a:solidFill>
                          <a:srgbClr val="FF9900"/>
                        </a:solidFill>
                      </a:endParaRPr>
                    </a:p>
                  </a:txBody>
                  <a:tcPr anchor="ctr"/>
                </a:tc>
              </a:tr>
              <a:tr h="327305">
                <a:tc>
                  <a:txBody>
                    <a:bodyPr/>
                    <a:lstStyle/>
                    <a:p>
                      <a:r>
                        <a:rPr lang="en-US" sz="1600" b="0" dirty="0" smtClean="0"/>
                        <a:t>Deployment Across</a:t>
                      </a:r>
                      <a:r>
                        <a:rPr lang="en-US" sz="1600" b="0" baseline="0" dirty="0" smtClean="0"/>
                        <a:t> Heterogeneous Clouds</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b="1" dirty="0" smtClean="0">
                          <a:solidFill>
                            <a:srgbClr val="FF9900"/>
                          </a:solidFill>
                        </a:rPr>
                        <a:t>Yes</a:t>
                      </a:r>
                      <a:r>
                        <a:rPr lang="en-US" sz="1800" b="1" kern="1200" baseline="30000" dirty="0" smtClean="0">
                          <a:solidFill>
                            <a:srgbClr val="FF9900"/>
                          </a:solidFill>
                          <a:effectLst/>
                        </a:rPr>
                        <a:t>4</a:t>
                      </a:r>
                      <a:endParaRPr lang="en-US" b="1" dirty="0">
                        <a:solidFill>
                          <a:srgbClr val="FF9900"/>
                        </a:solidFill>
                      </a:endParaRPr>
                    </a:p>
                  </a:txBody>
                  <a:tcPr anchor="ctr"/>
                </a:tc>
              </a:tr>
            </a:tbl>
          </a:graphicData>
        </a:graphic>
      </p:graphicFrame>
      <p:sp>
        <p:nvSpPr>
          <p:cNvPr id="5" name="TextBox 4"/>
          <p:cNvSpPr txBox="1"/>
          <p:nvPr/>
        </p:nvSpPr>
        <p:spPr>
          <a:xfrm>
            <a:off x="1635956" y="5061881"/>
            <a:ext cx="8144540" cy="1546577"/>
          </a:xfrm>
          <a:prstGeom prst="rect">
            <a:avLst/>
          </a:prstGeom>
          <a:noFill/>
        </p:spPr>
        <p:txBody>
          <a:bodyPr wrap="square" rtlCol="0">
            <a:spAutoFit/>
          </a:bodyPr>
          <a:lstStyle/>
          <a:p>
            <a:pPr marL="457200" indent="-457200">
              <a:buFont typeface="+mj-lt"/>
              <a:buAutoNum type="arabicPeriod"/>
            </a:pPr>
            <a:r>
              <a:rPr lang="en-US" sz="1050" dirty="0" smtClean="0"/>
              <a:t>vCloud Automation Center allows for the requesting of private cloud resources but lacks a true CMDB capability in box.</a:t>
            </a:r>
          </a:p>
          <a:p>
            <a:pPr marL="457200" indent="-457200">
              <a:buFont typeface="+mj-lt"/>
              <a:buAutoNum type="arabicPeriod"/>
            </a:pPr>
            <a:r>
              <a:rPr lang="en-US" sz="1050" dirty="0" smtClean="0"/>
              <a:t>Each VMware VM template will have it’s own VMDK, even  if the template varies only slightly in it’s configuration options.</a:t>
            </a:r>
          </a:p>
          <a:p>
            <a:pPr marL="457200" indent="-457200">
              <a:buFont typeface="+mj-lt"/>
              <a:buAutoNum type="arabicPeriod"/>
            </a:pPr>
            <a:r>
              <a:rPr lang="en-US" sz="1050" dirty="0" smtClean="0"/>
              <a:t>No alternatives to Server Application Virtualization (App-V) thus relies on regular installation methods or inflexible scripts.  vFabric AD for Provisioning included with vCloud Suite, not </a:t>
            </a:r>
            <a:r>
              <a:rPr lang="en-US" sz="1050" dirty="0"/>
              <a:t>release management ~$</a:t>
            </a:r>
            <a:r>
              <a:rPr lang="en-US" sz="1050" dirty="0" smtClean="0"/>
              <a:t>9,375 for 25 VMs.</a:t>
            </a:r>
          </a:p>
          <a:p>
            <a:pPr marL="457200" indent="-457200">
              <a:buFont typeface="+mj-lt"/>
              <a:buAutoNum type="arabicPeriod"/>
            </a:pPr>
            <a:r>
              <a:rPr lang="en-US" sz="1050" dirty="0" smtClean="0"/>
              <a:t>vCloud Automation Center allows deployment onto non-VMware infrastructure at a cost of $400 per managed machine + S&amp;S</a:t>
            </a:r>
            <a:br>
              <a:rPr lang="en-US" sz="1050" dirty="0" smtClean="0"/>
            </a:br>
            <a:r>
              <a:rPr lang="en-US" sz="1050" dirty="0" smtClean="0"/>
              <a:t>however once deployed, it could not be managed from vCloud Director along with other VMware-based VMs.</a:t>
            </a:r>
            <a:r>
              <a:rPr lang="en-US" sz="1050" dirty="0"/>
              <a:t/>
            </a:r>
            <a:br>
              <a:rPr lang="en-US" sz="1050" dirty="0"/>
            </a:br>
            <a:endParaRPr lang="en-US" sz="1050" dirty="0"/>
          </a:p>
          <a:p>
            <a:pPr marL="18"/>
            <a:r>
              <a:rPr lang="en-US" sz="1050" dirty="0" smtClean="0"/>
              <a:t>VMware </a:t>
            </a:r>
            <a:r>
              <a:rPr lang="en-US" sz="1050" dirty="0"/>
              <a:t>Information: </a:t>
            </a:r>
            <a:r>
              <a:rPr lang="en-US" sz="1050" dirty="0">
                <a:hlinkClick r:id="rId2"/>
              </a:rPr>
              <a:t>http://</a:t>
            </a:r>
            <a:r>
              <a:rPr lang="en-US" sz="1050" dirty="0" smtClean="0">
                <a:hlinkClick r:id="rId2"/>
              </a:rPr>
              <a:t>www.vmware.com/products/datacenter-virtualization/vcloud-automation-center/features.html</a:t>
            </a:r>
            <a:r>
              <a:rPr lang="en-US" sz="1050" dirty="0"/>
              <a:t>, </a:t>
            </a:r>
            <a:r>
              <a:rPr lang="en-US" sz="1050" dirty="0">
                <a:hlinkClick r:id="rId3"/>
              </a:rPr>
              <a:t>http://</a:t>
            </a:r>
            <a:r>
              <a:rPr lang="en-US" sz="1050" dirty="0" smtClean="0">
                <a:hlinkClick r:id="rId3"/>
              </a:rPr>
              <a:t>www.vmware.com/files/pdf/management/vmw-vcloud-automation-center-faq.pdf</a:t>
            </a:r>
            <a:r>
              <a:rPr lang="en-US" sz="1050" dirty="0" smtClean="0"/>
              <a:t> </a:t>
            </a:r>
            <a:endParaRPr lang="en-US" sz="1050" dirty="0"/>
          </a:p>
        </p:txBody>
      </p:sp>
    </p:spTree>
    <p:extLst>
      <p:ext uri="{BB962C8B-B14F-4D97-AF65-F5344CB8AC3E}">
        <p14:creationId xmlns:p14="http://schemas.microsoft.com/office/powerpoint/2010/main" val="81162022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Focus Areas</a:t>
            </a:r>
            <a:endParaRPr lang="en-US" dirty="0"/>
          </a:p>
        </p:txBody>
      </p:sp>
      <p:grpSp>
        <p:nvGrpSpPr>
          <p:cNvPr id="10" name="Group 9"/>
          <p:cNvGrpSpPr/>
          <p:nvPr/>
        </p:nvGrpSpPr>
        <p:grpSpPr>
          <a:xfrm>
            <a:off x="274320" y="1473158"/>
            <a:ext cx="10965180" cy="818229"/>
            <a:chOff x="274320" y="1529429"/>
            <a:chExt cx="10965180" cy="818229"/>
          </a:xfrm>
        </p:grpSpPr>
        <p:grpSp>
          <p:nvGrpSpPr>
            <p:cNvPr id="4" name="Group 3"/>
            <p:cNvGrpSpPr/>
            <p:nvPr/>
          </p:nvGrpSpPr>
          <p:grpSpPr>
            <a:xfrm>
              <a:off x="274320" y="1529429"/>
              <a:ext cx="10965180" cy="818229"/>
              <a:chOff x="595143" y="5261638"/>
              <a:chExt cx="10661745" cy="818229"/>
            </a:xfrm>
          </p:grpSpPr>
          <p:sp>
            <p:nvSpPr>
              <p:cNvPr id="5" name="Rectangle 4"/>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6" name="TextBox 5"/>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Granular App &amp; Service Deployment </a:t>
                </a:r>
                <a:endParaRPr lang="en-US" sz="3264" b="1" spc="-102" dirty="0">
                  <a:latin typeface="+mj-lt"/>
                </a:endParaRPr>
              </a:p>
            </p:txBody>
          </p:sp>
        </p:grpSp>
        <p:pic>
          <p:nvPicPr>
            <p:cNvPr id="9" name="Picture 8"/>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26663" t="16807" r="22886" b="15580"/>
            <a:stretch/>
          </p:blipFill>
          <p:spPr>
            <a:xfrm>
              <a:off x="451031" y="1574400"/>
              <a:ext cx="603069" cy="728284"/>
            </a:xfrm>
            <a:prstGeom prst="rect">
              <a:avLst/>
            </a:prstGeom>
          </p:spPr>
        </p:pic>
      </p:grpSp>
      <p:grpSp>
        <p:nvGrpSpPr>
          <p:cNvPr id="23" name="Group 22"/>
          <p:cNvGrpSpPr/>
          <p:nvPr/>
        </p:nvGrpSpPr>
        <p:grpSpPr>
          <a:xfrm>
            <a:off x="274320" y="2311647"/>
            <a:ext cx="10965180" cy="818229"/>
            <a:chOff x="274320" y="2369297"/>
            <a:chExt cx="10965180" cy="818229"/>
          </a:xfrm>
        </p:grpSpPr>
        <p:grpSp>
          <p:nvGrpSpPr>
            <p:cNvPr id="17" name="Group 16"/>
            <p:cNvGrpSpPr/>
            <p:nvPr/>
          </p:nvGrpSpPr>
          <p:grpSpPr>
            <a:xfrm>
              <a:off x="274320" y="2369297"/>
              <a:ext cx="10965180" cy="818229"/>
              <a:chOff x="595143" y="5261638"/>
              <a:chExt cx="10661745" cy="818229"/>
            </a:xfrm>
          </p:grpSpPr>
          <p:sp>
            <p:nvSpPr>
              <p:cNvPr id="19" name="Rectangle 18"/>
              <p:cNvSpPr/>
              <p:nvPr/>
            </p:nvSpPr>
            <p:spPr bwMode="auto">
              <a:xfrm>
                <a:off x="595143" y="5261638"/>
                <a:ext cx="10661745" cy="818229"/>
              </a:xfrm>
              <a:prstGeom prst="rect">
                <a:avLst/>
              </a:prstGeom>
              <a:solidFill>
                <a:srgbClr val="16395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0" name="TextBox 19"/>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Deeper Insight &amp; Remediation Guidance</a:t>
                </a:r>
                <a:endParaRPr lang="en-US" sz="3264" b="1" spc="-102" dirty="0">
                  <a:latin typeface="+mj-lt"/>
                </a:endParaRPr>
              </a:p>
            </p:txBody>
          </p:sp>
        </p:grpSp>
        <p:sp>
          <p:nvSpPr>
            <p:cNvPr id="21" name="Freeform 20"/>
            <p:cNvSpPr/>
            <p:nvPr/>
          </p:nvSpPr>
          <p:spPr bwMode="auto">
            <a:xfrm>
              <a:off x="426415" y="2465969"/>
              <a:ext cx="671170" cy="624883"/>
            </a:xfrm>
            <a:custGeom>
              <a:avLst/>
              <a:gdLst>
                <a:gd name="connsiteX0" fmla="*/ 0 w 920750"/>
                <a:gd name="connsiteY0" fmla="*/ 425450 h 857250"/>
                <a:gd name="connsiteX1" fmla="*/ 146050 w 920750"/>
                <a:gd name="connsiteY1" fmla="*/ 342900 h 857250"/>
                <a:gd name="connsiteX2" fmla="*/ 285750 w 920750"/>
                <a:gd name="connsiteY2" fmla="*/ 425450 h 857250"/>
                <a:gd name="connsiteX3" fmla="*/ 419100 w 920750"/>
                <a:gd name="connsiteY3" fmla="*/ 0 h 857250"/>
                <a:gd name="connsiteX4" fmla="*/ 495300 w 920750"/>
                <a:gd name="connsiteY4" fmla="*/ 857250 h 857250"/>
                <a:gd name="connsiteX5" fmla="*/ 596900 w 920750"/>
                <a:gd name="connsiteY5" fmla="*/ 431800 h 857250"/>
                <a:gd name="connsiteX6" fmla="*/ 711200 w 920750"/>
                <a:gd name="connsiteY6" fmla="*/ 349250 h 857250"/>
                <a:gd name="connsiteX7" fmla="*/ 825500 w 920750"/>
                <a:gd name="connsiteY7" fmla="*/ 596900 h 857250"/>
                <a:gd name="connsiteX8" fmla="*/ 920750 w 920750"/>
                <a:gd name="connsiteY8" fmla="*/ 4064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0750" h="857250">
                  <a:moveTo>
                    <a:pt x="0" y="425450"/>
                  </a:moveTo>
                  <a:lnTo>
                    <a:pt x="146050" y="342900"/>
                  </a:lnTo>
                  <a:lnTo>
                    <a:pt x="285750" y="425450"/>
                  </a:lnTo>
                  <a:lnTo>
                    <a:pt x="419100" y="0"/>
                  </a:lnTo>
                  <a:lnTo>
                    <a:pt x="495300" y="857250"/>
                  </a:lnTo>
                  <a:lnTo>
                    <a:pt x="596900" y="431800"/>
                  </a:lnTo>
                  <a:lnTo>
                    <a:pt x="711200" y="349250"/>
                  </a:lnTo>
                  <a:lnTo>
                    <a:pt x="825500" y="596900"/>
                  </a:lnTo>
                  <a:lnTo>
                    <a:pt x="920750" y="406400"/>
                  </a:lnTo>
                </a:path>
              </a:pathLst>
            </a:custGeom>
            <a:no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0" name="Group 29"/>
          <p:cNvGrpSpPr/>
          <p:nvPr/>
        </p:nvGrpSpPr>
        <p:grpSpPr>
          <a:xfrm>
            <a:off x="274320" y="3136068"/>
            <a:ext cx="10965180" cy="818229"/>
            <a:chOff x="274320" y="3207097"/>
            <a:chExt cx="10965180" cy="818229"/>
          </a:xfrm>
        </p:grpSpPr>
        <p:grpSp>
          <p:nvGrpSpPr>
            <p:cNvPr id="25" name="Group 24"/>
            <p:cNvGrpSpPr/>
            <p:nvPr/>
          </p:nvGrpSpPr>
          <p:grpSpPr>
            <a:xfrm>
              <a:off x="274320" y="3207097"/>
              <a:ext cx="10965180" cy="818229"/>
              <a:chOff x="595143" y="5261638"/>
              <a:chExt cx="10661745" cy="818229"/>
            </a:xfrm>
          </p:grpSpPr>
          <p:sp>
            <p:nvSpPr>
              <p:cNvPr id="27" name="Rectangle 26"/>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8" name="TextBox 27"/>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Protection for Key Apps &amp; Workloads</a:t>
                </a:r>
                <a:endParaRPr lang="en-US" sz="3264" b="1" spc="-102" dirty="0">
                  <a:latin typeface="+mj-lt"/>
                </a:endParaRPr>
              </a:p>
            </p:txBody>
          </p:sp>
        </p:grpSp>
        <p:sp>
          <p:nvSpPr>
            <p:cNvPr id="29" name="Freeform 63"/>
            <p:cNvSpPr>
              <a:spLocks noEditPoints="1"/>
            </p:cNvSpPr>
            <p:nvPr/>
          </p:nvSpPr>
          <p:spPr bwMode="auto">
            <a:xfrm>
              <a:off x="451816" y="3326604"/>
              <a:ext cx="596992" cy="573998"/>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tx1"/>
            </a:solidFill>
            <a:ln>
              <a:noFill/>
            </a:ln>
          </p:spPr>
          <p:txBody>
            <a:bodyPr vert="horz" wrap="square" lIns="89619" tIns="44809" rIns="89619" bIns="44809" numCol="1" anchor="t" anchorCtr="0" compatLnSpc="1">
              <a:prstTxWarp prst="textNoShape">
                <a:avLst/>
              </a:prstTxWarp>
            </a:bodyPr>
            <a:lstStyle/>
            <a:p>
              <a:pPr defTabSz="896166" fontAlgn="base">
                <a:spcBef>
                  <a:spcPct val="0"/>
                </a:spcBef>
                <a:spcAft>
                  <a:spcPct val="0"/>
                </a:spcAft>
              </a:pPr>
              <a:endParaRPr lang="en-US" sz="1568" spc="-29">
                <a:cs typeface="Segoe UI" pitchFamily="34" charset="0"/>
              </a:endParaRPr>
            </a:p>
          </p:txBody>
        </p:sp>
      </p:grpSp>
      <p:grpSp>
        <p:nvGrpSpPr>
          <p:cNvPr id="37" name="Group 36"/>
          <p:cNvGrpSpPr/>
          <p:nvPr/>
        </p:nvGrpSpPr>
        <p:grpSpPr>
          <a:xfrm>
            <a:off x="274320" y="3960490"/>
            <a:ext cx="10965180" cy="830200"/>
            <a:chOff x="274320" y="4044897"/>
            <a:chExt cx="10965180" cy="830200"/>
          </a:xfrm>
        </p:grpSpPr>
        <p:grpSp>
          <p:nvGrpSpPr>
            <p:cNvPr id="32" name="Group 31"/>
            <p:cNvGrpSpPr/>
            <p:nvPr/>
          </p:nvGrpSpPr>
          <p:grpSpPr>
            <a:xfrm>
              <a:off x="274320" y="4044897"/>
              <a:ext cx="10965180" cy="818229"/>
              <a:chOff x="595143" y="5261638"/>
              <a:chExt cx="10661745" cy="818229"/>
            </a:xfrm>
          </p:grpSpPr>
          <p:sp>
            <p:nvSpPr>
              <p:cNvPr id="34" name="Rectangle 33"/>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35" name="TextBox 34"/>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Heterogeneous Management</a:t>
                </a:r>
                <a:endParaRPr lang="en-US" sz="3264" b="1" spc="-102" dirty="0">
                  <a:latin typeface="+mj-lt"/>
                </a:endParaRPr>
              </a:p>
            </p:txBody>
          </p:sp>
        </p:grpSp>
        <p:pic>
          <p:nvPicPr>
            <p:cNvPr id="36" name="Picture 35"/>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22625" t="16794" r="19455" b="12953"/>
            <a:stretch/>
          </p:blipFill>
          <p:spPr>
            <a:xfrm>
              <a:off x="451031" y="4130765"/>
              <a:ext cx="681011" cy="744332"/>
            </a:xfrm>
            <a:prstGeom prst="rect">
              <a:avLst/>
            </a:prstGeom>
          </p:spPr>
        </p:pic>
      </p:grpSp>
      <p:grpSp>
        <p:nvGrpSpPr>
          <p:cNvPr id="49" name="Group 48"/>
          <p:cNvGrpSpPr/>
          <p:nvPr/>
        </p:nvGrpSpPr>
        <p:grpSpPr>
          <a:xfrm>
            <a:off x="274320" y="5627452"/>
            <a:ext cx="10965180" cy="818229"/>
            <a:chOff x="274320" y="5627452"/>
            <a:chExt cx="10965180" cy="818229"/>
          </a:xfrm>
        </p:grpSpPr>
        <p:grpSp>
          <p:nvGrpSpPr>
            <p:cNvPr id="44" name="Group 43"/>
            <p:cNvGrpSpPr/>
            <p:nvPr/>
          </p:nvGrpSpPr>
          <p:grpSpPr>
            <a:xfrm>
              <a:off x="274320" y="5627452"/>
              <a:ext cx="10965180" cy="818229"/>
              <a:chOff x="595143" y="5261638"/>
              <a:chExt cx="10661745" cy="818229"/>
            </a:xfrm>
          </p:grpSpPr>
          <p:sp>
            <p:nvSpPr>
              <p:cNvPr id="46" name="Rectangle 45"/>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7" name="TextBox 46"/>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Costs</a:t>
                </a:r>
                <a:endParaRPr lang="en-US" sz="3264" b="1" spc="-102" dirty="0">
                  <a:latin typeface="+mj-lt"/>
                </a:endParaRPr>
              </a:p>
            </p:txBody>
          </p:sp>
        </p:grpSp>
        <p:pic>
          <p:nvPicPr>
            <p:cNvPr id="48" name="Picture 13"/>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531195" y="5744425"/>
              <a:ext cx="497505" cy="620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1" name="Group 50"/>
          <p:cNvGrpSpPr/>
          <p:nvPr/>
        </p:nvGrpSpPr>
        <p:grpSpPr>
          <a:xfrm>
            <a:off x="274320" y="4798290"/>
            <a:ext cx="10965180" cy="818229"/>
            <a:chOff x="274320" y="4798290"/>
            <a:chExt cx="10965180" cy="818229"/>
          </a:xfrm>
        </p:grpSpPr>
        <p:grpSp>
          <p:nvGrpSpPr>
            <p:cNvPr id="39" name="Group 38"/>
            <p:cNvGrpSpPr/>
            <p:nvPr/>
          </p:nvGrpSpPr>
          <p:grpSpPr>
            <a:xfrm>
              <a:off x="274320" y="4798290"/>
              <a:ext cx="10965180" cy="818229"/>
              <a:chOff x="595143" y="5261638"/>
              <a:chExt cx="10661745" cy="818229"/>
            </a:xfrm>
          </p:grpSpPr>
          <p:sp>
            <p:nvSpPr>
              <p:cNvPr id="41" name="Rectangle 40"/>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2" name="TextBox 41"/>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Hybrid Infrastructure</a:t>
                </a:r>
                <a:endParaRPr lang="en-US" sz="3264" b="1" spc="-102" dirty="0">
                  <a:latin typeface="+mj-lt"/>
                </a:endParaRPr>
              </a:p>
            </p:txBody>
          </p:sp>
        </p:grpSp>
        <p:pic>
          <p:nvPicPr>
            <p:cNvPr id="50" name="Picture 16"/>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a:off x="465099" y="4909760"/>
              <a:ext cx="681011" cy="5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95858169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7689"/>
            <a:ext cx="10056812" cy="1003982"/>
          </a:xfrm>
        </p:spPr>
        <p:txBody>
          <a:bodyPr/>
          <a:lstStyle/>
          <a:p>
            <a:r>
              <a:rPr lang="en-US" dirty="0" smtClean="0"/>
              <a:t>Demo</a:t>
            </a:r>
            <a:endParaRPr lang="en-US" dirty="0"/>
          </a:p>
        </p:txBody>
      </p:sp>
    </p:spTree>
    <p:extLst>
      <p:ext uri="{BB962C8B-B14F-4D97-AF65-F5344CB8AC3E}">
        <p14:creationId xmlns:p14="http://schemas.microsoft.com/office/powerpoint/2010/main" val="8340476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cstate="print"/>
          <a:stretch>
            <a:fillRect/>
          </a:stretch>
        </p:blipFill>
        <p:spPr bwMode="auto">
          <a:xfrm>
            <a:off x="4731823" y="1400033"/>
            <a:ext cx="7253851" cy="5135782"/>
          </a:xfrm>
          <a:prstGeom prst="rect">
            <a:avLst/>
          </a:prstGeom>
          <a:noFill/>
          <a:ln>
            <a:noFill/>
          </a:ln>
        </p:spPr>
      </p:pic>
      <p:sp>
        <p:nvSpPr>
          <p:cNvPr id="2" name="Title 1"/>
          <p:cNvSpPr>
            <a:spLocks noGrp="1"/>
          </p:cNvSpPr>
          <p:nvPr>
            <p:ph type="title"/>
          </p:nvPr>
        </p:nvSpPr>
        <p:spPr/>
        <p:txBody>
          <a:bodyPr/>
          <a:lstStyle/>
          <a:p>
            <a:r>
              <a:rPr lang="en-US" dirty="0" smtClean="0"/>
              <a:t>Operations Manager | Network Views</a:t>
            </a:r>
            <a:endParaRPr lang="en-US" dirty="0"/>
          </a:p>
        </p:txBody>
      </p:sp>
      <p:grpSp>
        <p:nvGrpSpPr>
          <p:cNvPr id="8" name="Group 7"/>
          <p:cNvGrpSpPr/>
          <p:nvPr/>
        </p:nvGrpSpPr>
        <p:grpSpPr>
          <a:xfrm>
            <a:off x="701530" y="1554379"/>
            <a:ext cx="3787936" cy="1037190"/>
            <a:chOff x="-778453" y="1568977"/>
            <a:chExt cx="4812485" cy="1016945"/>
          </a:xfrm>
        </p:grpSpPr>
        <p:sp>
          <p:nvSpPr>
            <p:cNvPr id="9" name="Right Arrow 8"/>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0">
                      <a:schemeClr val="bg1"/>
                    </a:gs>
                    <a:gs pos="100000">
                      <a:schemeClr val="bg1"/>
                    </a:gs>
                  </a:gsLst>
                  <a:lin ang="5400000" scaled="0"/>
                </a:gradFill>
              </a:endParaRPr>
            </a:p>
          </p:txBody>
        </p:sp>
        <p:sp>
          <p:nvSpPr>
            <p:cNvPr id="10" name="TextBox 9"/>
            <p:cNvSpPr txBox="1"/>
            <p:nvPr/>
          </p:nvSpPr>
          <p:spPr>
            <a:xfrm>
              <a:off x="-778453" y="1568977"/>
              <a:ext cx="4015471" cy="1016945"/>
            </a:xfrm>
            <a:prstGeom prst="rect">
              <a:avLst/>
            </a:prstGeom>
            <a:noFill/>
          </p:spPr>
          <p:txBody>
            <a:bodyPr wrap="square" lIns="0" tIns="0" rIns="0" bIns="0" rtlCol="0">
              <a:spAutoFit/>
            </a:bodyPr>
            <a:lstStyle/>
            <a:p>
              <a:pPr>
                <a:lnSpc>
                  <a:spcPct val="90000"/>
                </a:lnSpc>
              </a:pPr>
              <a:r>
                <a:rPr lang="en-US" sz="1836" b="1" spc="-51" dirty="0">
                  <a:gradFill>
                    <a:gsLst>
                      <a:gs pos="2917">
                        <a:schemeClr val="tx1"/>
                      </a:gs>
                      <a:gs pos="30000">
                        <a:schemeClr val="tx1"/>
                      </a:gs>
                    </a:gsLst>
                    <a:lin ang="5400000" scaled="0"/>
                  </a:gradFill>
                </a:rPr>
                <a:t>Network Summary Dashboard – </a:t>
              </a:r>
              <a:r>
                <a:rPr lang="en-US" sz="1836" spc="-51" dirty="0">
                  <a:gradFill>
                    <a:gsLst>
                      <a:gs pos="2917">
                        <a:schemeClr val="tx1"/>
                      </a:gs>
                      <a:gs pos="30000">
                        <a:schemeClr val="tx1"/>
                      </a:gs>
                    </a:gsLst>
                    <a:lin ang="5400000" scaled="0"/>
                  </a:gradFill>
                </a:rPr>
                <a:t>provides a view of important data for the nodes and interfaces of the network</a:t>
              </a:r>
            </a:p>
          </p:txBody>
        </p:sp>
      </p:grpSp>
      <p:grpSp>
        <p:nvGrpSpPr>
          <p:cNvPr id="11" name="Group 10"/>
          <p:cNvGrpSpPr/>
          <p:nvPr/>
        </p:nvGrpSpPr>
        <p:grpSpPr>
          <a:xfrm>
            <a:off x="701530" y="2671436"/>
            <a:ext cx="3787936" cy="1296488"/>
            <a:chOff x="-778453" y="1568977"/>
            <a:chExt cx="4812485" cy="1271182"/>
          </a:xfrm>
        </p:grpSpPr>
        <p:sp>
          <p:nvSpPr>
            <p:cNvPr id="12" name="Right Arrow 11"/>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0">
                      <a:schemeClr val="bg1"/>
                    </a:gs>
                    <a:gs pos="100000">
                      <a:schemeClr val="bg1"/>
                    </a:gs>
                  </a:gsLst>
                  <a:lin ang="5400000" scaled="0"/>
                </a:gradFill>
              </a:endParaRPr>
            </a:p>
          </p:txBody>
        </p:sp>
        <p:sp>
          <p:nvSpPr>
            <p:cNvPr id="13" name="TextBox 12"/>
            <p:cNvSpPr txBox="1"/>
            <p:nvPr/>
          </p:nvSpPr>
          <p:spPr>
            <a:xfrm>
              <a:off x="-778453" y="1568977"/>
              <a:ext cx="4015471" cy="1271182"/>
            </a:xfrm>
            <a:prstGeom prst="rect">
              <a:avLst/>
            </a:prstGeom>
            <a:noFill/>
          </p:spPr>
          <p:txBody>
            <a:bodyPr wrap="square" lIns="0" tIns="0" rIns="0" bIns="0" rtlCol="0">
              <a:spAutoFit/>
            </a:bodyPr>
            <a:lstStyle/>
            <a:p>
              <a:pPr>
                <a:lnSpc>
                  <a:spcPct val="90000"/>
                </a:lnSpc>
              </a:pPr>
              <a:r>
                <a:rPr lang="en-US" sz="1836" b="1" spc="-51" dirty="0">
                  <a:gradFill>
                    <a:gsLst>
                      <a:gs pos="2917">
                        <a:schemeClr val="tx1"/>
                      </a:gs>
                      <a:gs pos="30000">
                        <a:schemeClr val="tx1"/>
                      </a:gs>
                    </a:gsLst>
                    <a:lin ang="5400000" scaled="0"/>
                  </a:gradFill>
                </a:rPr>
                <a:t>Nodes – </a:t>
              </a:r>
              <a:r>
                <a:rPr lang="en-US" sz="1836" spc="-51" dirty="0">
                  <a:gradFill>
                    <a:gsLst>
                      <a:gs pos="2917">
                        <a:schemeClr val="tx1"/>
                      </a:gs>
                      <a:gs pos="30000">
                        <a:schemeClr val="tx1"/>
                      </a:gs>
                    </a:gsLst>
                    <a:lin ang="5400000" scaled="0"/>
                  </a:gradFill>
                </a:rPr>
                <a:t>A node can be any device connected to a network. Nodes can be switches, routers, firewalls, load balancers, or any other networked device</a:t>
              </a:r>
            </a:p>
          </p:txBody>
        </p:sp>
      </p:grpSp>
    </p:spTree>
    <p:extLst>
      <p:ext uri="{BB962C8B-B14F-4D97-AF65-F5344CB8AC3E}">
        <p14:creationId xmlns:p14="http://schemas.microsoft.com/office/powerpoint/2010/main" val="1269457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39" t="4762"/>
          <a:stretch/>
        </p:blipFill>
        <p:spPr bwMode="auto">
          <a:xfrm>
            <a:off x="5826429" y="1574658"/>
            <a:ext cx="5750786" cy="4621510"/>
          </a:xfrm>
          <a:prstGeom prst="rect">
            <a:avLst/>
          </a:prstGeom>
          <a:noFill/>
          <a:ln w="12700">
            <a:solidFill>
              <a:schemeClr val="bg1">
                <a:lumMod val="50000"/>
              </a:schemeClr>
            </a:solidFill>
          </a:ln>
        </p:spPr>
      </p:pic>
      <p:sp>
        <p:nvSpPr>
          <p:cNvPr id="3" name="Title 2"/>
          <p:cNvSpPr>
            <a:spLocks noGrp="1"/>
          </p:cNvSpPr>
          <p:nvPr>
            <p:ph type="title"/>
          </p:nvPr>
        </p:nvSpPr>
        <p:spPr/>
        <p:txBody>
          <a:bodyPr/>
          <a:lstStyle/>
          <a:p>
            <a:r>
              <a:rPr lang="en-US" dirty="0" smtClean="0"/>
              <a:t>Operations Manager | Network Views</a:t>
            </a:r>
            <a:endParaRPr lang="en-US" dirty="0"/>
          </a:p>
        </p:txBody>
      </p:sp>
      <p:grpSp>
        <p:nvGrpSpPr>
          <p:cNvPr id="11" name="Group 10"/>
          <p:cNvGrpSpPr/>
          <p:nvPr/>
        </p:nvGrpSpPr>
        <p:grpSpPr>
          <a:xfrm>
            <a:off x="615001" y="1630930"/>
            <a:ext cx="5003652" cy="762709"/>
            <a:chOff x="-843389" y="1601634"/>
            <a:chExt cx="4877421" cy="747822"/>
          </a:xfrm>
        </p:grpSpPr>
        <p:sp>
          <p:nvSpPr>
            <p:cNvPr id="12" name="Right Arrow 11"/>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0">
                      <a:schemeClr val="bg1"/>
                    </a:gs>
                    <a:gs pos="100000">
                      <a:schemeClr val="bg1"/>
                    </a:gs>
                  </a:gsLst>
                  <a:lin ang="5400000" scaled="0"/>
                </a:gradFill>
              </a:endParaRPr>
            </a:p>
          </p:txBody>
        </p:sp>
        <p:sp>
          <p:nvSpPr>
            <p:cNvPr id="13" name="TextBox 12"/>
            <p:cNvSpPr txBox="1"/>
            <p:nvPr/>
          </p:nvSpPr>
          <p:spPr>
            <a:xfrm>
              <a:off x="-843389" y="1601634"/>
              <a:ext cx="4131845" cy="747822"/>
            </a:xfrm>
            <a:prstGeom prst="rect">
              <a:avLst/>
            </a:prstGeom>
            <a:noFill/>
          </p:spPr>
          <p:txBody>
            <a:bodyPr wrap="square" lIns="0" tIns="0" rIns="0" bIns="0" rtlCol="0">
              <a:spAutoFit/>
            </a:bodyPr>
            <a:lstStyle/>
            <a:p>
              <a:pPr>
                <a:lnSpc>
                  <a:spcPct val="90000"/>
                </a:lnSpc>
              </a:pPr>
              <a:r>
                <a:rPr lang="en-US" sz="1836" b="1" spc="-51" dirty="0">
                  <a:gradFill>
                    <a:gsLst>
                      <a:gs pos="2917">
                        <a:schemeClr val="tx1"/>
                      </a:gs>
                      <a:gs pos="30000">
                        <a:schemeClr val="tx1"/>
                      </a:gs>
                    </a:gsLst>
                    <a:lin ang="5400000" scaled="0"/>
                  </a:gradFill>
                </a:rPr>
                <a:t>Network Vicinity View – </a:t>
              </a:r>
              <a:r>
                <a:rPr lang="en-US" sz="1836" spc="-51" dirty="0">
                  <a:gradFill>
                    <a:gsLst>
                      <a:gs pos="2917">
                        <a:schemeClr val="tx1"/>
                      </a:gs>
                      <a:gs pos="30000">
                        <a:schemeClr val="tx1"/>
                      </a:gs>
                    </a:gsLst>
                    <a:lin ang="5400000" scaled="0"/>
                  </a:gradFill>
                </a:rPr>
                <a:t>to view a diagram of a node and all nodes and agent computers that are connected to that node</a:t>
              </a:r>
            </a:p>
          </p:txBody>
        </p:sp>
      </p:grpSp>
      <p:grpSp>
        <p:nvGrpSpPr>
          <p:cNvPr id="14" name="Group 13"/>
          <p:cNvGrpSpPr/>
          <p:nvPr/>
        </p:nvGrpSpPr>
        <p:grpSpPr>
          <a:xfrm>
            <a:off x="615001" y="2585984"/>
            <a:ext cx="5003652" cy="1037190"/>
            <a:chOff x="-843389" y="1601634"/>
            <a:chExt cx="4877421" cy="1016945"/>
          </a:xfrm>
        </p:grpSpPr>
        <p:sp>
          <p:nvSpPr>
            <p:cNvPr id="15" name="Right Arrow 14"/>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0">
                      <a:schemeClr val="bg1"/>
                    </a:gs>
                    <a:gs pos="100000">
                      <a:schemeClr val="bg1"/>
                    </a:gs>
                  </a:gsLst>
                  <a:lin ang="5400000" scaled="0"/>
                </a:gradFill>
              </a:endParaRPr>
            </a:p>
          </p:txBody>
        </p:sp>
        <p:sp>
          <p:nvSpPr>
            <p:cNvPr id="16" name="TextBox 15"/>
            <p:cNvSpPr txBox="1"/>
            <p:nvPr/>
          </p:nvSpPr>
          <p:spPr>
            <a:xfrm>
              <a:off x="-843389" y="1601634"/>
              <a:ext cx="4131845" cy="1016945"/>
            </a:xfrm>
            <a:prstGeom prst="rect">
              <a:avLst/>
            </a:prstGeom>
            <a:noFill/>
          </p:spPr>
          <p:txBody>
            <a:bodyPr wrap="square" lIns="0" tIns="0" rIns="0" bIns="0" rtlCol="0">
              <a:spAutoFit/>
            </a:bodyPr>
            <a:lstStyle/>
            <a:p>
              <a:pPr>
                <a:lnSpc>
                  <a:spcPct val="90000"/>
                </a:lnSpc>
              </a:pPr>
              <a:r>
                <a:rPr lang="en-US" sz="1836" b="1" spc="-51" dirty="0">
                  <a:gradFill>
                    <a:gsLst>
                      <a:gs pos="2917">
                        <a:schemeClr val="tx1"/>
                      </a:gs>
                      <a:gs pos="30000">
                        <a:schemeClr val="tx1"/>
                      </a:gs>
                    </a:gsLst>
                    <a:lin ang="5400000" scaled="0"/>
                  </a:gradFill>
                </a:rPr>
                <a:t>VM-to-Network Relationship – </a:t>
              </a:r>
              <a:r>
                <a:rPr lang="en-US" sz="1836" spc="-51" dirty="0">
                  <a:gradFill>
                    <a:gsLst>
                      <a:gs pos="2917">
                        <a:schemeClr val="tx1"/>
                      </a:gs>
                      <a:gs pos="30000">
                        <a:schemeClr val="tx1"/>
                      </a:gs>
                    </a:gsLst>
                    <a:lin ang="5400000" scaled="0"/>
                  </a:gradFill>
                </a:rPr>
                <a:t>understand the relationships between virtual machines, hosts and the networks they are connected to</a:t>
              </a:r>
            </a:p>
          </p:txBody>
        </p:sp>
      </p:grpSp>
      <p:sp>
        <p:nvSpPr>
          <p:cNvPr id="17" name="Rectangle 16"/>
          <p:cNvSpPr>
            <a:spLocks noChangeArrowheads="1"/>
          </p:cNvSpPr>
          <p:nvPr/>
        </p:nvSpPr>
        <p:spPr bwMode="auto">
          <a:xfrm>
            <a:off x="7850174" y="2096086"/>
            <a:ext cx="1277484" cy="2574387"/>
          </a:xfrm>
          <a:prstGeom prst="rect">
            <a:avLst/>
          </a:prstGeom>
          <a:noFill/>
          <a:ln w="34925" cap="sq" algn="ctr">
            <a:solidFill>
              <a:srgbClr val="FF9900"/>
            </a:solidFill>
            <a:miter lim="800000"/>
            <a:headEnd/>
            <a:tailEnd/>
          </a:ln>
          <a:effectLst/>
        </p:spPr>
        <p:txBody>
          <a:bodyPr lIns="93237" tIns="46618" rIns="93237" bIns="46618" anchor="ctr"/>
          <a:lstStyle/>
          <a:p>
            <a:pPr algn="ctr" defTabSz="932063" fontAlgn="base">
              <a:spcBef>
                <a:spcPct val="0"/>
              </a:spcBef>
              <a:spcAft>
                <a:spcPct val="0"/>
              </a:spcAft>
            </a:pPr>
            <a:endParaRPr lang="en-US" sz="2199">
              <a:gradFill>
                <a:gsLst>
                  <a:gs pos="0">
                    <a:srgbClr val="FFFFFF"/>
                  </a:gs>
                  <a:gs pos="100000">
                    <a:srgbClr val="FFFFFF"/>
                  </a:gs>
                </a:gsLst>
                <a:lin ang="5400000" scaled="0"/>
              </a:gradFill>
              <a:cs typeface="Segoe UI"/>
            </a:endParaRPr>
          </a:p>
        </p:txBody>
      </p:sp>
      <p:grpSp>
        <p:nvGrpSpPr>
          <p:cNvPr id="18" name="Group 17"/>
          <p:cNvGrpSpPr/>
          <p:nvPr/>
        </p:nvGrpSpPr>
        <p:grpSpPr>
          <a:xfrm>
            <a:off x="615001" y="3795298"/>
            <a:ext cx="5003652" cy="1037190"/>
            <a:chOff x="-843389" y="1601634"/>
            <a:chExt cx="4877421" cy="1016945"/>
          </a:xfrm>
        </p:grpSpPr>
        <p:sp>
          <p:nvSpPr>
            <p:cNvPr id="19" name="Right Arrow 18"/>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0">
                      <a:schemeClr val="bg1"/>
                    </a:gs>
                    <a:gs pos="100000">
                      <a:schemeClr val="bg1"/>
                    </a:gs>
                  </a:gsLst>
                  <a:lin ang="5400000" scaled="0"/>
                </a:gradFill>
              </a:endParaRPr>
            </a:p>
          </p:txBody>
        </p:sp>
        <p:sp>
          <p:nvSpPr>
            <p:cNvPr id="20" name="TextBox 19"/>
            <p:cNvSpPr txBox="1"/>
            <p:nvPr/>
          </p:nvSpPr>
          <p:spPr>
            <a:xfrm>
              <a:off x="-843389" y="1601634"/>
              <a:ext cx="4131845" cy="1016945"/>
            </a:xfrm>
            <a:prstGeom prst="rect">
              <a:avLst/>
            </a:prstGeom>
            <a:noFill/>
          </p:spPr>
          <p:txBody>
            <a:bodyPr wrap="square" lIns="0" tIns="0" rIns="0" bIns="0" rtlCol="0">
              <a:spAutoFit/>
            </a:bodyPr>
            <a:lstStyle/>
            <a:p>
              <a:pPr>
                <a:lnSpc>
                  <a:spcPct val="90000"/>
                </a:lnSpc>
              </a:pPr>
              <a:r>
                <a:rPr lang="en-US" sz="1836" b="1" spc="-51" dirty="0">
                  <a:gradFill>
                    <a:gsLst>
                      <a:gs pos="2917">
                        <a:schemeClr val="tx1"/>
                      </a:gs>
                      <a:gs pos="30000">
                        <a:schemeClr val="tx1"/>
                      </a:gs>
                    </a:gsLst>
                    <a:lin ang="5400000" scaled="0"/>
                  </a:gradFill>
                </a:rPr>
                <a:t>Detailed Knowledge – </a:t>
              </a:r>
              <a:r>
                <a:rPr lang="en-US" sz="1836" spc="-51" dirty="0">
                  <a:gradFill>
                    <a:gsLst>
                      <a:gs pos="2917">
                        <a:schemeClr val="tx1"/>
                      </a:gs>
                      <a:gs pos="30000">
                        <a:schemeClr val="tx1"/>
                      </a:gs>
                    </a:gsLst>
                    <a:lin ang="5400000" scaled="0"/>
                  </a:gradFill>
                </a:rPr>
                <a:t>Operations Manager provides granular information about the specific network infrastructure nodes</a:t>
              </a:r>
            </a:p>
          </p:txBody>
        </p:sp>
      </p:grpSp>
      <p:pic>
        <p:nvPicPr>
          <p:cNvPr id="21"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79" t="491" r="798" b="897"/>
          <a:stretch/>
        </p:blipFill>
        <p:spPr bwMode="auto">
          <a:xfrm>
            <a:off x="6157574" y="1492810"/>
            <a:ext cx="5088496" cy="478520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5402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7"/>
                                        </p:tgtEl>
                                      </p:cBhvr>
                                    </p:animEffect>
                                    <p:set>
                                      <p:cBhvr>
                                        <p:cTn id="26" dur="1" fill="hold">
                                          <p:stCondLst>
                                            <p:cond delay="499"/>
                                          </p:stCondLst>
                                        </p:cTn>
                                        <p:tgtEl>
                                          <p:spTgt spid="1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4239361" y="1514010"/>
            <a:ext cx="3912058" cy="3237727"/>
            <a:chOff x="4238564" y="1629833"/>
            <a:chExt cx="3913632" cy="3239029"/>
          </a:xfrm>
        </p:grpSpPr>
        <p:sp>
          <p:nvSpPr>
            <p:cNvPr id="46" name="Rectangle 45"/>
            <p:cNvSpPr/>
            <p:nvPr/>
          </p:nvSpPr>
          <p:spPr bwMode="auto">
            <a:xfrm>
              <a:off x="4238564" y="1629833"/>
              <a:ext cx="3913632" cy="323902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06" tIns="146246" rIns="182806" bIns="146246" numCol="1" rtlCol="0" anchor="t" anchorCtr="0" compatLnSpc="1">
              <a:prstTxWarp prst="textNoShape">
                <a:avLst/>
              </a:prstTxWarp>
            </a:bodyPr>
            <a:lstStyle/>
            <a:p>
              <a:pPr marL="0" lvl="1" defTabSz="932063" fontAlgn="base">
                <a:lnSpc>
                  <a:spcPct val="90000"/>
                </a:lnSpc>
                <a:spcBef>
                  <a:spcPct val="0"/>
                </a:spcBef>
                <a:spcAft>
                  <a:spcPct val="0"/>
                </a:spcAft>
              </a:pPr>
              <a:r>
                <a:rPr lang="en-US" sz="3999" spc="-51" dirty="0">
                  <a:solidFill>
                    <a:schemeClr val="tx1"/>
                  </a:solidFill>
                  <a:latin typeface="Segoe UI Light"/>
                </a:rPr>
                <a:t>Client-side</a:t>
              </a:r>
            </a:p>
            <a:p>
              <a:pPr marL="0" lvl="1" defTabSz="932063" fontAlgn="base">
                <a:lnSpc>
                  <a:spcPct val="90000"/>
                </a:lnSpc>
                <a:spcBef>
                  <a:spcPts val="1000"/>
                </a:spcBef>
                <a:spcAft>
                  <a:spcPct val="0"/>
                </a:spcAft>
              </a:pPr>
              <a:r>
                <a:rPr lang="en-US" dirty="0">
                  <a:solidFill>
                    <a:schemeClr val="tx1"/>
                  </a:solidFill>
                  <a:cs typeface="Arial" pitchFamily="34" charset="0"/>
                </a:rPr>
                <a:t>End user experiences related </a:t>
              </a:r>
              <a:br>
                <a:rPr lang="en-US" dirty="0">
                  <a:solidFill>
                    <a:schemeClr val="tx1"/>
                  </a:solidFill>
                  <a:cs typeface="Arial" pitchFamily="34" charset="0"/>
                </a:rPr>
              </a:br>
              <a:r>
                <a:rPr lang="en-US" dirty="0">
                  <a:solidFill>
                    <a:schemeClr val="tx1"/>
                  </a:solidFill>
                  <a:cs typeface="Arial" pitchFamily="34" charset="0"/>
                </a:rPr>
                <a:t>to page load times, server and network latency, and client-side scripting exceptions</a:t>
              </a:r>
            </a:p>
          </p:txBody>
        </p:sp>
        <p:grpSp>
          <p:nvGrpSpPr>
            <p:cNvPr id="54" name="Group 53"/>
            <p:cNvGrpSpPr/>
            <p:nvPr/>
          </p:nvGrpSpPr>
          <p:grpSpPr bwMode="black">
            <a:xfrm>
              <a:off x="4473024" y="3759475"/>
              <a:ext cx="1211991" cy="737759"/>
              <a:chOff x="10387012" y="4179358"/>
              <a:chExt cx="974726" cy="593725"/>
            </a:xfrm>
            <a:solidFill>
              <a:schemeClr val="tx2"/>
            </a:solidFill>
          </p:grpSpPr>
          <p:sp>
            <p:nvSpPr>
              <p:cNvPr id="55"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sz="1599">
                  <a:solidFill>
                    <a:srgbClr val="505050"/>
                  </a:solidFill>
                  <a:cs typeface="Segoe UI" pitchFamily="34" charset="0"/>
                </a:endParaRPr>
              </a:p>
            </p:txBody>
          </p:sp>
          <p:sp>
            <p:nvSpPr>
              <p:cNvPr id="56"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sz="1599">
                  <a:solidFill>
                    <a:srgbClr val="505050"/>
                  </a:solidFill>
                  <a:cs typeface="Segoe UI" pitchFamily="34" charset="0"/>
                </a:endParaRPr>
              </a:p>
            </p:txBody>
          </p:sp>
          <p:sp>
            <p:nvSpPr>
              <p:cNvPr id="57"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sz="1599">
                  <a:solidFill>
                    <a:srgbClr val="505050"/>
                  </a:solidFill>
                  <a:cs typeface="Segoe UI" pitchFamily="34" charset="0"/>
                </a:endParaRPr>
              </a:p>
            </p:txBody>
          </p:sp>
          <p:sp>
            <p:nvSpPr>
              <p:cNvPr id="58"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sz="1599">
                  <a:solidFill>
                    <a:srgbClr val="505050"/>
                  </a:solidFill>
                  <a:cs typeface="Segoe UI" pitchFamily="34" charset="0"/>
                </a:endParaRPr>
              </a:p>
            </p:txBody>
          </p:sp>
          <p:sp>
            <p:nvSpPr>
              <p:cNvPr id="59"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sz="1599">
                  <a:solidFill>
                    <a:srgbClr val="505050"/>
                  </a:solidFill>
                  <a:cs typeface="Segoe UI" pitchFamily="34" charset="0"/>
                </a:endParaRPr>
              </a:p>
            </p:txBody>
          </p:sp>
        </p:grpSp>
      </p:grpSp>
      <p:grpSp>
        <p:nvGrpSpPr>
          <p:cNvPr id="6" name="Group 5"/>
          <p:cNvGrpSpPr/>
          <p:nvPr/>
        </p:nvGrpSpPr>
        <p:grpSpPr>
          <a:xfrm>
            <a:off x="600591" y="1515093"/>
            <a:ext cx="3912058" cy="3227091"/>
            <a:chOff x="274640" y="1630915"/>
            <a:chExt cx="3913632" cy="3228391"/>
          </a:xfrm>
        </p:grpSpPr>
        <p:sp>
          <p:nvSpPr>
            <p:cNvPr id="45" name="Rectangle 44"/>
            <p:cNvSpPr/>
            <p:nvPr/>
          </p:nvSpPr>
          <p:spPr bwMode="auto">
            <a:xfrm>
              <a:off x="274640" y="1630915"/>
              <a:ext cx="3913632" cy="322839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06" tIns="146246" rIns="182806" bIns="146246" numCol="1" rtlCol="0" anchor="t" anchorCtr="0" compatLnSpc="1">
              <a:prstTxWarp prst="textNoShape">
                <a:avLst/>
              </a:prstTxWarp>
            </a:bodyPr>
            <a:lstStyle/>
            <a:p>
              <a:pPr marL="0" lvl="1" defTabSz="932063" fontAlgn="base">
                <a:lnSpc>
                  <a:spcPct val="90000"/>
                </a:lnSpc>
                <a:spcBef>
                  <a:spcPct val="0"/>
                </a:spcBef>
                <a:spcAft>
                  <a:spcPct val="0"/>
                </a:spcAft>
              </a:pPr>
              <a:r>
                <a:rPr lang="en-US" sz="3999" spc="-51" dirty="0">
                  <a:solidFill>
                    <a:schemeClr val="tx1"/>
                  </a:solidFill>
                  <a:latin typeface="Segoe UI Light"/>
                </a:rPr>
                <a:t>Server-side</a:t>
              </a:r>
            </a:p>
            <a:p>
              <a:pPr marL="0" lvl="1" defTabSz="932063" fontAlgn="base">
                <a:lnSpc>
                  <a:spcPct val="90000"/>
                </a:lnSpc>
                <a:spcBef>
                  <a:spcPts val="1000"/>
                </a:spcBef>
                <a:spcAft>
                  <a:spcPct val="0"/>
                </a:spcAft>
              </a:pPr>
              <a:r>
                <a:rPr lang="en-US" dirty="0">
                  <a:solidFill>
                    <a:schemeClr val="tx1"/>
                  </a:solidFill>
                  <a:cs typeface="Arial" pitchFamily="34" charset="0"/>
                </a:rPr>
                <a:t>Monitoring the actual code </a:t>
              </a:r>
              <a:br>
                <a:rPr lang="en-US" dirty="0">
                  <a:solidFill>
                    <a:schemeClr val="tx1"/>
                  </a:solidFill>
                  <a:cs typeface="Arial" pitchFamily="34" charset="0"/>
                </a:rPr>
              </a:br>
              <a:r>
                <a:rPr lang="en-US" dirty="0">
                  <a:solidFill>
                    <a:schemeClr val="tx1"/>
                  </a:solidFill>
                  <a:cs typeface="Arial" pitchFamily="34" charset="0"/>
                </a:rPr>
                <a:t>that is executed and delivered </a:t>
              </a:r>
              <a:br>
                <a:rPr lang="en-US" dirty="0">
                  <a:solidFill>
                    <a:schemeClr val="tx1"/>
                  </a:solidFill>
                  <a:cs typeface="Arial" pitchFamily="34" charset="0"/>
                </a:rPr>
              </a:br>
              <a:r>
                <a:rPr lang="en-US" dirty="0">
                  <a:solidFill>
                    <a:schemeClr val="tx1"/>
                  </a:solidFill>
                  <a:cs typeface="Arial" pitchFamily="34" charset="0"/>
                </a:rPr>
                <a:t>by the application</a:t>
              </a:r>
            </a:p>
          </p:txBody>
        </p:sp>
        <p:grpSp>
          <p:nvGrpSpPr>
            <p:cNvPr id="11" name="Group 10"/>
            <p:cNvGrpSpPr/>
            <p:nvPr/>
          </p:nvGrpSpPr>
          <p:grpSpPr>
            <a:xfrm>
              <a:off x="509100" y="3657944"/>
              <a:ext cx="1407386" cy="839290"/>
              <a:chOff x="1240175" y="2198899"/>
              <a:chExt cx="1835930" cy="1095291"/>
            </a:xfrm>
          </p:grpSpPr>
          <p:sp>
            <p:nvSpPr>
              <p:cNvPr id="60" name="Freeform 59"/>
              <p:cNvSpPr>
                <a:spLocks noEditPoints="1"/>
              </p:cNvSpPr>
              <p:nvPr/>
            </p:nvSpPr>
            <p:spPr bwMode="black">
              <a:xfrm>
                <a:off x="2623696" y="2381869"/>
                <a:ext cx="452409" cy="912321"/>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755298" fontAlgn="base">
                  <a:spcBef>
                    <a:spcPct val="0"/>
                  </a:spcBef>
                  <a:spcAft>
                    <a:spcPct val="0"/>
                  </a:spcAft>
                </a:pPr>
                <a:endParaRPr lang="en-US" spc="-124" dirty="0">
                  <a:solidFill>
                    <a:srgbClr val="505050">
                      <a:lumMod val="50000"/>
                    </a:srgbClr>
                  </a:solidFill>
                  <a:latin typeface="Segoe Light" pitchFamily="34" charset="0"/>
                </a:endParaRPr>
              </a:p>
            </p:txBody>
          </p:sp>
          <p:sp>
            <p:nvSpPr>
              <p:cNvPr id="61" name="Freeform 88"/>
              <p:cNvSpPr>
                <a:spLocks noEditPoints="1"/>
              </p:cNvSpPr>
              <p:nvPr/>
            </p:nvSpPr>
            <p:spPr bwMode="black">
              <a:xfrm>
                <a:off x="1240175" y="2198899"/>
                <a:ext cx="1291628" cy="1095291"/>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99" tIns="45699" rIns="91399" bIns="45699" numCol="1" rtlCol="0" anchor="ctr" anchorCtr="0" compatLnSpc="1">
                <a:prstTxWarp prst="textNoShape">
                  <a:avLst/>
                </a:prstTxWarp>
              </a:bodyPr>
              <a:lstStyle/>
              <a:p>
                <a:pPr defTabSz="755298" fontAlgn="base">
                  <a:spcBef>
                    <a:spcPct val="0"/>
                  </a:spcBef>
                  <a:spcAft>
                    <a:spcPct val="0"/>
                  </a:spcAft>
                </a:pPr>
                <a:endParaRPr lang="en-US" spc="-124" dirty="0">
                  <a:solidFill>
                    <a:srgbClr val="505050">
                      <a:lumMod val="50000"/>
                    </a:srgbClr>
                  </a:solidFill>
                  <a:latin typeface="Segoe Light" pitchFamily="34" charset="0"/>
                </a:endParaRPr>
              </a:p>
            </p:txBody>
          </p:sp>
        </p:grpSp>
      </p:grpSp>
      <p:grpSp>
        <p:nvGrpSpPr>
          <p:cNvPr id="8" name="Group 7"/>
          <p:cNvGrpSpPr/>
          <p:nvPr/>
        </p:nvGrpSpPr>
        <p:grpSpPr>
          <a:xfrm>
            <a:off x="8046946" y="1514010"/>
            <a:ext cx="3957759" cy="3237727"/>
            <a:chOff x="8258784" y="1629833"/>
            <a:chExt cx="3959352" cy="3239029"/>
          </a:xfrm>
        </p:grpSpPr>
        <p:sp>
          <p:nvSpPr>
            <p:cNvPr id="44" name="Rectangle 43"/>
            <p:cNvSpPr/>
            <p:nvPr/>
          </p:nvSpPr>
          <p:spPr bwMode="auto">
            <a:xfrm>
              <a:off x="8258784" y="1629833"/>
              <a:ext cx="3959352" cy="323902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06" tIns="146246" rIns="182806" bIns="146246" numCol="1" rtlCol="0" anchor="t" anchorCtr="0" compatLnSpc="1">
              <a:prstTxWarp prst="textNoShape">
                <a:avLst/>
              </a:prstTxWarp>
            </a:bodyPr>
            <a:lstStyle/>
            <a:p>
              <a:pPr marL="0" lvl="1" defTabSz="932063" fontAlgn="base">
                <a:lnSpc>
                  <a:spcPct val="90000"/>
                </a:lnSpc>
                <a:spcBef>
                  <a:spcPct val="0"/>
                </a:spcBef>
                <a:spcAft>
                  <a:spcPct val="0"/>
                </a:spcAft>
              </a:pPr>
              <a:r>
                <a:rPr lang="en-US" sz="3999" spc="-51" dirty="0">
                  <a:solidFill>
                    <a:schemeClr val="tx1"/>
                  </a:solidFill>
                  <a:latin typeface="Segoe UI Light"/>
                </a:rPr>
                <a:t>Synthetic</a:t>
              </a:r>
            </a:p>
            <a:p>
              <a:pPr marL="0" lvl="1" defTabSz="932063" fontAlgn="base">
                <a:lnSpc>
                  <a:spcPct val="90000"/>
                </a:lnSpc>
                <a:spcBef>
                  <a:spcPts val="1000"/>
                </a:spcBef>
                <a:spcAft>
                  <a:spcPct val="0"/>
                </a:spcAft>
              </a:pPr>
              <a:r>
                <a:rPr lang="en-US" dirty="0">
                  <a:solidFill>
                    <a:schemeClr val="tx1"/>
                  </a:solidFill>
                  <a:cs typeface="Arial" pitchFamily="34" charset="0"/>
                </a:rPr>
                <a:t>Pre-recorded testing paths </a:t>
              </a:r>
              <a:br>
                <a:rPr lang="en-US" dirty="0">
                  <a:solidFill>
                    <a:schemeClr val="tx1"/>
                  </a:solidFill>
                  <a:cs typeface="Arial" pitchFamily="34" charset="0"/>
                </a:rPr>
              </a:br>
              <a:r>
                <a:rPr lang="en-US" dirty="0">
                  <a:solidFill>
                    <a:schemeClr val="tx1"/>
                  </a:solidFill>
                  <a:cs typeface="Arial" pitchFamily="34" charset="0"/>
                </a:rPr>
                <a:t>through the application that highlight availability, response times, and unexpected responses</a:t>
              </a:r>
            </a:p>
          </p:txBody>
        </p:sp>
        <p:sp>
          <p:nvSpPr>
            <p:cNvPr id="62" name="Freeform 84"/>
            <p:cNvSpPr>
              <a:spLocks noEditPoints="1"/>
            </p:cNvSpPr>
            <p:nvPr/>
          </p:nvSpPr>
          <p:spPr bwMode="black">
            <a:xfrm rot="5460000">
              <a:off x="8513959" y="3696443"/>
              <a:ext cx="722534" cy="864077"/>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chemeClr val="tx1"/>
            </a:solidFill>
            <a:ln>
              <a:noFill/>
            </a:ln>
          </p:spPr>
          <p:txBody>
            <a:bodyPr vert="horz" wrap="square" lIns="83925" tIns="41963" rIns="83925" bIns="41963" numCol="1" anchor="t" anchorCtr="0" compatLnSpc="1">
              <a:prstTxWarp prst="textNoShape">
                <a:avLst/>
              </a:prstTxWarp>
            </a:bodyPr>
            <a:lstStyle/>
            <a:p>
              <a:pPr defTabSz="914000" fontAlgn="base">
                <a:spcBef>
                  <a:spcPct val="0"/>
                </a:spcBef>
                <a:spcAft>
                  <a:spcPct val="0"/>
                </a:spcAft>
              </a:pPr>
              <a:endParaRPr lang="en-US" sz="1599">
                <a:solidFill>
                  <a:srgbClr val="505050"/>
                </a:solidFill>
                <a:cs typeface="Segoe UI" pitchFamily="34" charset="0"/>
              </a:endParaRPr>
            </a:p>
          </p:txBody>
        </p:sp>
      </p:grpSp>
      <p:sp>
        <p:nvSpPr>
          <p:cNvPr id="66" name="Rectangle 25"/>
          <p:cNvSpPr>
            <a:spLocks noChangeArrowheads="1"/>
          </p:cNvSpPr>
          <p:nvPr/>
        </p:nvSpPr>
        <p:spPr bwMode="auto">
          <a:xfrm>
            <a:off x="277031" y="5707975"/>
            <a:ext cx="11882419" cy="941864"/>
          </a:xfrm>
          <a:prstGeom prst="rect">
            <a:avLst/>
          </a:prstGeom>
          <a:solidFill>
            <a:schemeClr val="accent1">
              <a:lumMod val="50000"/>
            </a:schemeClr>
          </a:solidFill>
          <a:ln w="9525">
            <a:noFill/>
            <a:miter lim="800000"/>
            <a:headEnd/>
            <a:tailEnd/>
          </a:ln>
        </p:spPr>
        <p:txBody>
          <a:bodyPr lIns="182806" tIns="46616" rIns="93232" bIns="46616" anchor="ctr"/>
          <a:lstStyle/>
          <a:p>
            <a:pPr defTabSz="914000" fontAlgn="base">
              <a:spcBef>
                <a:spcPct val="0"/>
              </a:spcBef>
              <a:spcAft>
                <a:spcPct val="0"/>
              </a:spcAft>
            </a:pPr>
            <a:r>
              <a:rPr lang="en-US" sz="2400" dirty="0">
                <a:gradFill>
                  <a:gsLst>
                    <a:gs pos="10000">
                      <a:srgbClr val="FFFFFF"/>
                    </a:gs>
                    <a:gs pos="38000">
                      <a:srgbClr val="FFFFFF"/>
                    </a:gs>
                  </a:gsLst>
                  <a:lin ang="5400000" scaled="0"/>
                </a:gradFill>
                <a:cs typeface="Segoe UI" pitchFamily="34" charset="0"/>
              </a:rPr>
              <a:t>Use the same tools to monitor with visibility across infrastructure and applications</a:t>
            </a:r>
          </a:p>
        </p:txBody>
      </p:sp>
      <p:grpSp>
        <p:nvGrpSpPr>
          <p:cNvPr id="5" name="Group 4"/>
          <p:cNvGrpSpPr/>
          <p:nvPr/>
        </p:nvGrpSpPr>
        <p:grpSpPr>
          <a:xfrm>
            <a:off x="277031" y="4751738"/>
            <a:ext cx="11882419" cy="914033"/>
            <a:chOff x="274640" y="4868863"/>
            <a:chExt cx="11887200" cy="914400"/>
          </a:xfrm>
        </p:grpSpPr>
        <p:sp>
          <p:nvSpPr>
            <p:cNvPr id="33" name="Rectangle 24"/>
            <p:cNvSpPr>
              <a:spLocks noChangeArrowheads="1"/>
            </p:cNvSpPr>
            <p:nvPr/>
          </p:nvSpPr>
          <p:spPr bwMode="auto">
            <a:xfrm>
              <a:off x="274640" y="4868863"/>
              <a:ext cx="11887200" cy="914400"/>
            </a:xfrm>
            <a:prstGeom prst="rect">
              <a:avLst/>
            </a:prstGeom>
            <a:solidFill>
              <a:schemeClr val="accent1">
                <a:lumMod val="75000"/>
              </a:schemeClr>
            </a:solidFill>
            <a:ln w="9525">
              <a:noFill/>
              <a:miter lim="800000"/>
              <a:headEnd/>
              <a:tailEnd/>
            </a:ln>
          </p:spPr>
          <p:txBody>
            <a:bodyPr wrap="none" lIns="182806" tIns="146246" rIns="91394" bIns="146246" anchor="ctr">
              <a:noAutofit/>
            </a:bodyPr>
            <a:lstStyle/>
            <a:p>
              <a:pPr defTabSz="914000" fontAlgn="base">
                <a:spcBef>
                  <a:spcPct val="0"/>
                </a:spcBef>
                <a:spcAft>
                  <a:spcPct val="0"/>
                </a:spcAft>
              </a:pPr>
              <a:r>
                <a:rPr lang="en-US" sz="3598" spc="-69" dirty="0">
                  <a:gradFill>
                    <a:gsLst>
                      <a:gs pos="2083">
                        <a:srgbClr val="EFEFEF"/>
                      </a:gs>
                      <a:gs pos="31000">
                        <a:srgbClr val="EFEFEF"/>
                      </a:gs>
                    </a:gsLst>
                    <a:lin ang="5400000" scaled="0"/>
                  </a:gradFill>
                  <a:latin typeface="Segoe UI Light"/>
                  <a:cs typeface="Segoe UI" pitchFamily="34" charset="0"/>
                </a:rPr>
                <a:t>Infrastructure monitoring</a:t>
              </a:r>
            </a:p>
          </p:txBody>
        </p:sp>
        <p:grpSp>
          <p:nvGrpSpPr>
            <p:cNvPr id="4" name="Group 3"/>
            <p:cNvGrpSpPr/>
            <p:nvPr/>
          </p:nvGrpSpPr>
          <p:grpSpPr>
            <a:xfrm>
              <a:off x="7251400" y="5029506"/>
              <a:ext cx="4425459" cy="593115"/>
              <a:chOff x="6076317" y="5029506"/>
              <a:chExt cx="4425459" cy="593115"/>
            </a:xfrm>
          </p:grpSpPr>
          <p:sp>
            <p:nvSpPr>
              <p:cNvPr id="35" name="Freeform 34"/>
              <p:cNvSpPr>
                <a:spLocks noChangeAspect="1" noEditPoints="1"/>
              </p:cNvSpPr>
              <p:nvPr/>
            </p:nvSpPr>
            <p:spPr bwMode="auto">
              <a:xfrm>
                <a:off x="8221874" y="5038603"/>
                <a:ext cx="507599" cy="515446"/>
              </a:xfrm>
              <a:custGeom>
                <a:avLst/>
                <a:gdLst>
                  <a:gd name="T0" fmla="*/ 288 w 647"/>
                  <a:gd name="T1" fmla="*/ 314 h 657"/>
                  <a:gd name="T2" fmla="*/ 288 w 647"/>
                  <a:gd name="T3" fmla="*/ 52 h 657"/>
                  <a:gd name="T4" fmla="*/ 647 w 647"/>
                  <a:gd name="T5" fmla="*/ 0 h 657"/>
                  <a:gd name="T6" fmla="*/ 647 w 647"/>
                  <a:gd name="T7" fmla="*/ 314 h 657"/>
                  <a:gd name="T8" fmla="*/ 288 w 647"/>
                  <a:gd name="T9" fmla="*/ 314 h 657"/>
                  <a:gd name="T10" fmla="*/ 262 w 647"/>
                  <a:gd name="T11" fmla="*/ 57 h 657"/>
                  <a:gd name="T12" fmla="*/ 0 w 647"/>
                  <a:gd name="T13" fmla="*/ 95 h 657"/>
                  <a:gd name="T14" fmla="*/ 0 w 647"/>
                  <a:gd name="T15" fmla="*/ 314 h 657"/>
                  <a:gd name="T16" fmla="*/ 262 w 647"/>
                  <a:gd name="T17" fmla="*/ 314 h 657"/>
                  <a:gd name="T18" fmla="*/ 262 w 647"/>
                  <a:gd name="T19" fmla="*/ 57 h 657"/>
                  <a:gd name="T20" fmla="*/ 0 w 647"/>
                  <a:gd name="T21" fmla="*/ 338 h 657"/>
                  <a:gd name="T22" fmla="*/ 0 w 647"/>
                  <a:gd name="T23" fmla="*/ 560 h 657"/>
                  <a:gd name="T24" fmla="*/ 262 w 647"/>
                  <a:gd name="T25" fmla="*/ 600 h 657"/>
                  <a:gd name="T26" fmla="*/ 262 w 647"/>
                  <a:gd name="T27" fmla="*/ 338 h 657"/>
                  <a:gd name="T28" fmla="*/ 0 w 647"/>
                  <a:gd name="T29" fmla="*/ 338 h 657"/>
                  <a:gd name="T30" fmla="*/ 288 w 647"/>
                  <a:gd name="T31" fmla="*/ 602 h 657"/>
                  <a:gd name="T32" fmla="*/ 647 w 647"/>
                  <a:gd name="T33" fmla="*/ 657 h 657"/>
                  <a:gd name="T34" fmla="*/ 647 w 647"/>
                  <a:gd name="T35" fmla="*/ 338 h 657"/>
                  <a:gd name="T36" fmla="*/ 288 w 647"/>
                  <a:gd name="T37" fmla="*/ 338 h 657"/>
                  <a:gd name="T38" fmla="*/ 288 w 647"/>
                  <a:gd name="T39" fmla="*/ 602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7" h="657">
                    <a:moveTo>
                      <a:pt x="288" y="314"/>
                    </a:moveTo>
                    <a:lnTo>
                      <a:pt x="288" y="52"/>
                    </a:lnTo>
                    <a:lnTo>
                      <a:pt x="647" y="0"/>
                    </a:lnTo>
                    <a:lnTo>
                      <a:pt x="647" y="314"/>
                    </a:lnTo>
                    <a:lnTo>
                      <a:pt x="288" y="314"/>
                    </a:lnTo>
                    <a:close/>
                    <a:moveTo>
                      <a:pt x="262" y="57"/>
                    </a:moveTo>
                    <a:lnTo>
                      <a:pt x="0" y="95"/>
                    </a:lnTo>
                    <a:lnTo>
                      <a:pt x="0" y="314"/>
                    </a:lnTo>
                    <a:lnTo>
                      <a:pt x="262" y="314"/>
                    </a:lnTo>
                    <a:lnTo>
                      <a:pt x="262" y="57"/>
                    </a:lnTo>
                    <a:close/>
                    <a:moveTo>
                      <a:pt x="0" y="338"/>
                    </a:moveTo>
                    <a:lnTo>
                      <a:pt x="0" y="560"/>
                    </a:lnTo>
                    <a:lnTo>
                      <a:pt x="262" y="600"/>
                    </a:lnTo>
                    <a:lnTo>
                      <a:pt x="262" y="338"/>
                    </a:lnTo>
                    <a:lnTo>
                      <a:pt x="0" y="338"/>
                    </a:lnTo>
                    <a:close/>
                    <a:moveTo>
                      <a:pt x="288" y="602"/>
                    </a:moveTo>
                    <a:lnTo>
                      <a:pt x="647" y="657"/>
                    </a:lnTo>
                    <a:lnTo>
                      <a:pt x="647" y="338"/>
                    </a:lnTo>
                    <a:lnTo>
                      <a:pt x="288" y="338"/>
                    </a:lnTo>
                    <a:lnTo>
                      <a:pt x="288" y="602"/>
                    </a:lnTo>
                    <a:close/>
                  </a:path>
                </a:pathLst>
              </a:custGeom>
              <a:solidFill>
                <a:schemeClr val="bg1"/>
              </a:solidFill>
              <a:ln>
                <a:noFill/>
              </a:ln>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solidFill>
                    <a:srgbClr val="FFFFFF"/>
                  </a:solidFill>
                  <a:cs typeface="Segoe UI" pitchFamily="34" charset="0"/>
                </a:endParaRPr>
              </a:p>
            </p:txBody>
          </p:sp>
          <p:sp>
            <p:nvSpPr>
              <p:cNvPr id="36" name="Freeform 35"/>
              <p:cNvSpPr>
                <a:spLocks noChangeAspect="1" noEditPoints="1"/>
              </p:cNvSpPr>
              <p:nvPr/>
            </p:nvSpPr>
            <p:spPr bwMode="auto">
              <a:xfrm>
                <a:off x="6076317" y="5068546"/>
                <a:ext cx="709122" cy="515035"/>
              </a:xfrm>
              <a:custGeom>
                <a:avLst/>
                <a:gdLst>
                  <a:gd name="T0" fmla="*/ 138 w 277"/>
                  <a:gd name="T1" fmla="*/ 0 h 201"/>
                  <a:gd name="T2" fmla="*/ 0 w 277"/>
                  <a:gd name="T3" fmla="*/ 119 h 201"/>
                  <a:gd name="T4" fmla="*/ 138 w 277"/>
                  <a:gd name="T5" fmla="*/ 201 h 201"/>
                  <a:gd name="T6" fmla="*/ 277 w 277"/>
                  <a:gd name="T7" fmla="*/ 81 h 201"/>
                  <a:gd name="T8" fmla="*/ 4 w 277"/>
                  <a:gd name="T9" fmla="*/ 117 h 201"/>
                  <a:gd name="T10" fmla="*/ 4 w 277"/>
                  <a:gd name="T11" fmla="*/ 88 h 201"/>
                  <a:gd name="T12" fmla="*/ 134 w 277"/>
                  <a:gd name="T13" fmla="*/ 194 h 201"/>
                  <a:gd name="T14" fmla="*/ 4 w 277"/>
                  <a:gd name="T15" fmla="*/ 84 h 201"/>
                  <a:gd name="T16" fmla="*/ 273 w 277"/>
                  <a:gd name="T17" fmla="*/ 84 h 201"/>
                  <a:gd name="T18" fmla="*/ 119 w 277"/>
                  <a:gd name="T19" fmla="*/ 181 h 201"/>
                  <a:gd name="T20" fmla="*/ 128 w 277"/>
                  <a:gd name="T21" fmla="*/ 177 h 201"/>
                  <a:gd name="T22" fmla="*/ 112 w 277"/>
                  <a:gd name="T23" fmla="*/ 169 h 201"/>
                  <a:gd name="T24" fmla="*/ 117 w 277"/>
                  <a:gd name="T25" fmla="*/ 167 h 201"/>
                  <a:gd name="T26" fmla="*/ 125 w 277"/>
                  <a:gd name="T27" fmla="*/ 177 h 201"/>
                  <a:gd name="T28" fmla="*/ 121 w 277"/>
                  <a:gd name="T29" fmla="*/ 178 h 201"/>
                  <a:gd name="T30" fmla="*/ 117 w 277"/>
                  <a:gd name="T31" fmla="*/ 167 h 201"/>
                  <a:gd name="T32" fmla="*/ 103 w 277"/>
                  <a:gd name="T33" fmla="*/ 169 h 201"/>
                  <a:gd name="T34" fmla="*/ 101 w 277"/>
                  <a:gd name="T35" fmla="*/ 153 h 201"/>
                  <a:gd name="T36" fmla="*/ 99 w 277"/>
                  <a:gd name="T37" fmla="*/ 168 h 201"/>
                  <a:gd name="T38" fmla="*/ 99 w 277"/>
                  <a:gd name="T39" fmla="*/ 156 h 201"/>
                  <a:gd name="T40" fmla="*/ 103 w 277"/>
                  <a:gd name="T41" fmla="*/ 166 h 201"/>
                  <a:gd name="T42" fmla="*/ 95 w 277"/>
                  <a:gd name="T43" fmla="*/ 157 h 201"/>
                  <a:gd name="T44" fmla="*/ 78 w 277"/>
                  <a:gd name="T45" fmla="*/ 156 h 201"/>
                  <a:gd name="T46" fmla="*/ 87 w 277"/>
                  <a:gd name="T47" fmla="*/ 152 h 201"/>
                  <a:gd name="T48" fmla="*/ 71 w 277"/>
                  <a:gd name="T49" fmla="*/ 145 h 201"/>
                  <a:gd name="T50" fmla="*/ 76 w 277"/>
                  <a:gd name="T51" fmla="*/ 143 h 201"/>
                  <a:gd name="T52" fmla="*/ 83 w 277"/>
                  <a:gd name="T53" fmla="*/ 152 h 201"/>
                  <a:gd name="T54" fmla="*/ 80 w 277"/>
                  <a:gd name="T55" fmla="*/ 153 h 201"/>
                  <a:gd name="T56" fmla="*/ 76 w 277"/>
                  <a:gd name="T57" fmla="*/ 143 h 201"/>
                  <a:gd name="T58" fmla="*/ 17 w 277"/>
                  <a:gd name="T59" fmla="*/ 105 h 201"/>
                  <a:gd name="T60" fmla="*/ 17 w 277"/>
                  <a:gd name="T61" fmla="*/ 117 h 201"/>
                  <a:gd name="T62" fmla="*/ 37 w 277"/>
                  <a:gd name="T63" fmla="*/ 131 h 201"/>
                  <a:gd name="T64" fmla="*/ 45 w 277"/>
                  <a:gd name="T65" fmla="*/ 127 h 201"/>
                  <a:gd name="T66" fmla="*/ 30 w 277"/>
                  <a:gd name="T67" fmla="*/ 120 h 201"/>
                  <a:gd name="T68" fmla="*/ 34 w 277"/>
                  <a:gd name="T69" fmla="*/ 118 h 201"/>
                  <a:gd name="T70" fmla="*/ 42 w 277"/>
                  <a:gd name="T71" fmla="*/ 127 h 201"/>
                  <a:gd name="T72" fmla="*/ 38 w 277"/>
                  <a:gd name="T73" fmla="*/ 128 h 201"/>
                  <a:gd name="T74" fmla="*/ 34 w 277"/>
                  <a:gd name="T75" fmla="*/ 118 h 201"/>
                  <a:gd name="T76" fmla="*/ 62 w 277"/>
                  <a:gd name="T77" fmla="*/ 145 h 201"/>
                  <a:gd name="T78" fmla="*/ 59 w 277"/>
                  <a:gd name="T79" fmla="*/ 128 h 201"/>
                  <a:gd name="T80" fmla="*/ 58 w 277"/>
                  <a:gd name="T81" fmla="*/ 144 h 201"/>
                  <a:gd name="T82" fmla="*/ 58 w 277"/>
                  <a:gd name="T83" fmla="*/ 131 h 201"/>
                  <a:gd name="T84" fmla="*/ 62 w 277"/>
                  <a:gd name="T85" fmla="*/ 142 h 201"/>
                  <a:gd name="T86" fmla="*/ 54 w 277"/>
                  <a:gd name="T87" fmla="*/ 13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7" h="201">
                    <a:moveTo>
                      <a:pt x="277" y="81"/>
                    </a:moveTo>
                    <a:cubicBezTo>
                      <a:pt x="138" y="0"/>
                      <a:pt x="138" y="0"/>
                      <a:pt x="138" y="0"/>
                    </a:cubicBezTo>
                    <a:cubicBezTo>
                      <a:pt x="0" y="81"/>
                      <a:pt x="0" y="81"/>
                      <a:pt x="0" y="81"/>
                    </a:cubicBezTo>
                    <a:cubicBezTo>
                      <a:pt x="0" y="119"/>
                      <a:pt x="0" y="119"/>
                      <a:pt x="0" y="119"/>
                    </a:cubicBezTo>
                    <a:cubicBezTo>
                      <a:pt x="5" y="122"/>
                      <a:pt x="21" y="132"/>
                      <a:pt x="21" y="132"/>
                    </a:cubicBezTo>
                    <a:cubicBezTo>
                      <a:pt x="138" y="201"/>
                      <a:pt x="138" y="201"/>
                      <a:pt x="138" y="201"/>
                    </a:cubicBezTo>
                    <a:cubicBezTo>
                      <a:pt x="202" y="163"/>
                      <a:pt x="277" y="119"/>
                      <a:pt x="277" y="119"/>
                    </a:cubicBezTo>
                    <a:cubicBezTo>
                      <a:pt x="277" y="81"/>
                      <a:pt x="277" y="81"/>
                      <a:pt x="277" y="81"/>
                    </a:cubicBezTo>
                    <a:close/>
                    <a:moveTo>
                      <a:pt x="134" y="194"/>
                    </a:moveTo>
                    <a:cubicBezTo>
                      <a:pt x="4" y="117"/>
                      <a:pt x="4" y="117"/>
                      <a:pt x="4" y="117"/>
                    </a:cubicBezTo>
                    <a:cubicBezTo>
                      <a:pt x="4" y="112"/>
                      <a:pt x="4" y="112"/>
                      <a:pt x="4" y="112"/>
                    </a:cubicBezTo>
                    <a:cubicBezTo>
                      <a:pt x="4" y="88"/>
                      <a:pt x="4" y="88"/>
                      <a:pt x="4" y="88"/>
                    </a:cubicBezTo>
                    <a:cubicBezTo>
                      <a:pt x="134" y="165"/>
                      <a:pt x="134" y="165"/>
                      <a:pt x="134" y="165"/>
                    </a:cubicBezTo>
                    <a:cubicBezTo>
                      <a:pt x="134" y="194"/>
                      <a:pt x="134" y="194"/>
                      <a:pt x="134" y="194"/>
                    </a:cubicBezTo>
                    <a:close/>
                    <a:moveTo>
                      <a:pt x="138" y="163"/>
                    </a:moveTo>
                    <a:cubicBezTo>
                      <a:pt x="4" y="84"/>
                      <a:pt x="4" y="84"/>
                      <a:pt x="4" y="84"/>
                    </a:cubicBezTo>
                    <a:cubicBezTo>
                      <a:pt x="138" y="4"/>
                      <a:pt x="138" y="4"/>
                      <a:pt x="138" y="4"/>
                    </a:cubicBezTo>
                    <a:cubicBezTo>
                      <a:pt x="273" y="84"/>
                      <a:pt x="273" y="84"/>
                      <a:pt x="273" y="84"/>
                    </a:cubicBezTo>
                    <a:cubicBezTo>
                      <a:pt x="138" y="163"/>
                      <a:pt x="138" y="163"/>
                      <a:pt x="138" y="163"/>
                    </a:cubicBezTo>
                    <a:close/>
                    <a:moveTo>
                      <a:pt x="119" y="181"/>
                    </a:moveTo>
                    <a:cubicBezTo>
                      <a:pt x="121" y="182"/>
                      <a:pt x="122" y="182"/>
                      <a:pt x="123" y="182"/>
                    </a:cubicBezTo>
                    <a:cubicBezTo>
                      <a:pt x="126" y="182"/>
                      <a:pt x="128" y="180"/>
                      <a:pt x="128" y="177"/>
                    </a:cubicBezTo>
                    <a:cubicBezTo>
                      <a:pt x="128" y="172"/>
                      <a:pt x="125" y="167"/>
                      <a:pt x="121" y="165"/>
                    </a:cubicBezTo>
                    <a:cubicBezTo>
                      <a:pt x="116" y="162"/>
                      <a:pt x="112" y="164"/>
                      <a:pt x="112" y="169"/>
                    </a:cubicBezTo>
                    <a:cubicBezTo>
                      <a:pt x="112" y="173"/>
                      <a:pt x="115" y="179"/>
                      <a:pt x="119" y="181"/>
                    </a:cubicBezTo>
                    <a:close/>
                    <a:moveTo>
                      <a:pt x="117" y="167"/>
                    </a:moveTo>
                    <a:cubicBezTo>
                      <a:pt x="117" y="167"/>
                      <a:pt x="118" y="167"/>
                      <a:pt x="119" y="167"/>
                    </a:cubicBezTo>
                    <a:cubicBezTo>
                      <a:pt x="122" y="169"/>
                      <a:pt x="125" y="173"/>
                      <a:pt x="125" y="177"/>
                    </a:cubicBezTo>
                    <a:cubicBezTo>
                      <a:pt x="125" y="179"/>
                      <a:pt x="124" y="179"/>
                      <a:pt x="123" y="179"/>
                    </a:cubicBezTo>
                    <a:cubicBezTo>
                      <a:pt x="123" y="179"/>
                      <a:pt x="122" y="179"/>
                      <a:pt x="121" y="178"/>
                    </a:cubicBezTo>
                    <a:cubicBezTo>
                      <a:pt x="118" y="177"/>
                      <a:pt x="115" y="172"/>
                      <a:pt x="115" y="169"/>
                    </a:cubicBezTo>
                    <a:cubicBezTo>
                      <a:pt x="115" y="167"/>
                      <a:pt x="116" y="167"/>
                      <a:pt x="117" y="167"/>
                    </a:cubicBezTo>
                    <a:close/>
                    <a:moveTo>
                      <a:pt x="99" y="168"/>
                    </a:moveTo>
                    <a:cubicBezTo>
                      <a:pt x="101" y="168"/>
                      <a:pt x="102" y="169"/>
                      <a:pt x="103" y="169"/>
                    </a:cubicBezTo>
                    <a:cubicBezTo>
                      <a:pt x="106" y="169"/>
                      <a:pt x="107" y="167"/>
                      <a:pt x="107" y="164"/>
                    </a:cubicBezTo>
                    <a:cubicBezTo>
                      <a:pt x="107" y="161"/>
                      <a:pt x="105" y="156"/>
                      <a:pt x="101" y="153"/>
                    </a:cubicBezTo>
                    <a:cubicBezTo>
                      <a:pt x="96" y="151"/>
                      <a:pt x="92" y="153"/>
                      <a:pt x="92" y="157"/>
                    </a:cubicBezTo>
                    <a:cubicBezTo>
                      <a:pt x="92" y="161"/>
                      <a:pt x="95" y="165"/>
                      <a:pt x="99" y="168"/>
                    </a:cubicBezTo>
                    <a:close/>
                    <a:moveTo>
                      <a:pt x="97" y="155"/>
                    </a:moveTo>
                    <a:cubicBezTo>
                      <a:pt x="97" y="155"/>
                      <a:pt x="98" y="155"/>
                      <a:pt x="99" y="156"/>
                    </a:cubicBezTo>
                    <a:cubicBezTo>
                      <a:pt x="102" y="158"/>
                      <a:pt x="105" y="161"/>
                      <a:pt x="105" y="164"/>
                    </a:cubicBezTo>
                    <a:cubicBezTo>
                      <a:pt x="105" y="166"/>
                      <a:pt x="104" y="166"/>
                      <a:pt x="103" y="166"/>
                    </a:cubicBezTo>
                    <a:cubicBezTo>
                      <a:pt x="103" y="166"/>
                      <a:pt x="102" y="166"/>
                      <a:pt x="101" y="165"/>
                    </a:cubicBezTo>
                    <a:cubicBezTo>
                      <a:pt x="98" y="163"/>
                      <a:pt x="95" y="160"/>
                      <a:pt x="95" y="157"/>
                    </a:cubicBezTo>
                    <a:cubicBezTo>
                      <a:pt x="95" y="155"/>
                      <a:pt x="97" y="155"/>
                      <a:pt x="97" y="155"/>
                    </a:cubicBezTo>
                    <a:close/>
                    <a:moveTo>
                      <a:pt x="78" y="156"/>
                    </a:moveTo>
                    <a:cubicBezTo>
                      <a:pt x="80" y="157"/>
                      <a:pt x="80" y="157"/>
                      <a:pt x="81" y="157"/>
                    </a:cubicBezTo>
                    <a:cubicBezTo>
                      <a:pt x="84" y="157"/>
                      <a:pt x="87" y="155"/>
                      <a:pt x="87" y="152"/>
                    </a:cubicBezTo>
                    <a:cubicBezTo>
                      <a:pt x="87" y="148"/>
                      <a:pt x="83" y="143"/>
                      <a:pt x="80" y="141"/>
                    </a:cubicBezTo>
                    <a:cubicBezTo>
                      <a:pt x="76" y="138"/>
                      <a:pt x="71" y="140"/>
                      <a:pt x="71" y="145"/>
                    </a:cubicBezTo>
                    <a:cubicBezTo>
                      <a:pt x="71" y="149"/>
                      <a:pt x="75" y="154"/>
                      <a:pt x="78" y="156"/>
                    </a:cubicBezTo>
                    <a:close/>
                    <a:moveTo>
                      <a:pt x="76" y="143"/>
                    </a:moveTo>
                    <a:cubicBezTo>
                      <a:pt x="77" y="143"/>
                      <a:pt x="77" y="143"/>
                      <a:pt x="78" y="143"/>
                    </a:cubicBezTo>
                    <a:cubicBezTo>
                      <a:pt x="80" y="145"/>
                      <a:pt x="83" y="149"/>
                      <a:pt x="83" y="152"/>
                    </a:cubicBezTo>
                    <a:cubicBezTo>
                      <a:pt x="83" y="154"/>
                      <a:pt x="82" y="154"/>
                      <a:pt x="81" y="154"/>
                    </a:cubicBezTo>
                    <a:cubicBezTo>
                      <a:pt x="81" y="154"/>
                      <a:pt x="80" y="154"/>
                      <a:pt x="80" y="153"/>
                    </a:cubicBezTo>
                    <a:cubicBezTo>
                      <a:pt x="77" y="152"/>
                      <a:pt x="75" y="148"/>
                      <a:pt x="75" y="145"/>
                    </a:cubicBezTo>
                    <a:cubicBezTo>
                      <a:pt x="75" y="143"/>
                      <a:pt x="76" y="143"/>
                      <a:pt x="76" y="143"/>
                    </a:cubicBezTo>
                    <a:close/>
                    <a:moveTo>
                      <a:pt x="10" y="107"/>
                    </a:moveTo>
                    <a:cubicBezTo>
                      <a:pt x="10" y="104"/>
                      <a:pt x="13" y="103"/>
                      <a:pt x="17" y="105"/>
                    </a:cubicBezTo>
                    <a:cubicBezTo>
                      <a:pt x="20" y="107"/>
                      <a:pt x="23" y="111"/>
                      <a:pt x="23" y="115"/>
                    </a:cubicBezTo>
                    <a:cubicBezTo>
                      <a:pt x="23" y="118"/>
                      <a:pt x="20" y="119"/>
                      <a:pt x="17" y="117"/>
                    </a:cubicBezTo>
                    <a:cubicBezTo>
                      <a:pt x="13" y="115"/>
                      <a:pt x="10" y="111"/>
                      <a:pt x="10" y="107"/>
                    </a:cubicBezTo>
                    <a:close/>
                    <a:moveTo>
                      <a:pt x="37" y="131"/>
                    </a:moveTo>
                    <a:cubicBezTo>
                      <a:pt x="38" y="132"/>
                      <a:pt x="39" y="132"/>
                      <a:pt x="41" y="132"/>
                    </a:cubicBezTo>
                    <a:cubicBezTo>
                      <a:pt x="44" y="132"/>
                      <a:pt x="45" y="130"/>
                      <a:pt x="45" y="127"/>
                    </a:cubicBezTo>
                    <a:cubicBezTo>
                      <a:pt x="45" y="123"/>
                      <a:pt x="42" y="118"/>
                      <a:pt x="38" y="116"/>
                    </a:cubicBezTo>
                    <a:cubicBezTo>
                      <a:pt x="34" y="113"/>
                      <a:pt x="30" y="115"/>
                      <a:pt x="30" y="120"/>
                    </a:cubicBezTo>
                    <a:cubicBezTo>
                      <a:pt x="30" y="124"/>
                      <a:pt x="33" y="129"/>
                      <a:pt x="37" y="131"/>
                    </a:cubicBezTo>
                    <a:close/>
                    <a:moveTo>
                      <a:pt x="34" y="118"/>
                    </a:moveTo>
                    <a:cubicBezTo>
                      <a:pt x="35" y="118"/>
                      <a:pt x="36" y="118"/>
                      <a:pt x="37" y="118"/>
                    </a:cubicBezTo>
                    <a:cubicBezTo>
                      <a:pt x="40" y="120"/>
                      <a:pt x="42" y="124"/>
                      <a:pt x="42" y="127"/>
                    </a:cubicBezTo>
                    <a:cubicBezTo>
                      <a:pt x="42" y="129"/>
                      <a:pt x="41" y="129"/>
                      <a:pt x="41" y="129"/>
                    </a:cubicBezTo>
                    <a:cubicBezTo>
                      <a:pt x="40" y="129"/>
                      <a:pt x="39" y="129"/>
                      <a:pt x="38" y="128"/>
                    </a:cubicBezTo>
                    <a:cubicBezTo>
                      <a:pt x="35" y="127"/>
                      <a:pt x="33" y="123"/>
                      <a:pt x="33" y="120"/>
                    </a:cubicBezTo>
                    <a:cubicBezTo>
                      <a:pt x="33" y="118"/>
                      <a:pt x="34" y="118"/>
                      <a:pt x="34" y="118"/>
                    </a:cubicBezTo>
                    <a:close/>
                    <a:moveTo>
                      <a:pt x="58" y="144"/>
                    </a:moveTo>
                    <a:cubicBezTo>
                      <a:pt x="59" y="144"/>
                      <a:pt x="60" y="145"/>
                      <a:pt x="62" y="145"/>
                    </a:cubicBezTo>
                    <a:cubicBezTo>
                      <a:pt x="64" y="145"/>
                      <a:pt x="66" y="143"/>
                      <a:pt x="66" y="140"/>
                    </a:cubicBezTo>
                    <a:cubicBezTo>
                      <a:pt x="66" y="136"/>
                      <a:pt x="63" y="131"/>
                      <a:pt x="59" y="128"/>
                    </a:cubicBezTo>
                    <a:cubicBezTo>
                      <a:pt x="55" y="126"/>
                      <a:pt x="50" y="128"/>
                      <a:pt x="50" y="132"/>
                    </a:cubicBezTo>
                    <a:cubicBezTo>
                      <a:pt x="50" y="136"/>
                      <a:pt x="54" y="141"/>
                      <a:pt x="58" y="144"/>
                    </a:cubicBezTo>
                    <a:close/>
                    <a:moveTo>
                      <a:pt x="55" y="130"/>
                    </a:moveTo>
                    <a:cubicBezTo>
                      <a:pt x="56" y="130"/>
                      <a:pt x="56" y="130"/>
                      <a:pt x="58" y="131"/>
                    </a:cubicBezTo>
                    <a:cubicBezTo>
                      <a:pt x="61" y="133"/>
                      <a:pt x="63" y="137"/>
                      <a:pt x="63" y="140"/>
                    </a:cubicBezTo>
                    <a:cubicBezTo>
                      <a:pt x="63" y="142"/>
                      <a:pt x="62" y="142"/>
                      <a:pt x="62" y="142"/>
                    </a:cubicBezTo>
                    <a:cubicBezTo>
                      <a:pt x="61" y="142"/>
                      <a:pt x="60" y="142"/>
                      <a:pt x="59" y="141"/>
                    </a:cubicBezTo>
                    <a:cubicBezTo>
                      <a:pt x="56" y="139"/>
                      <a:pt x="54" y="135"/>
                      <a:pt x="54" y="132"/>
                    </a:cubicBezTo>
                    <a:cubicBezTo>
                      <a:pt x="54" y="130"/>
                      <a:pt x="55" y="130"/>
                      <a:pt x="55" y="130"/>
                    </a:cubicBezTo>
                    <a:close/>
                  </a:path>
                </a:pathLst>
              </a:custGeom>
              <a:solidFill>
                <a:schemeClr val="bg1"/>
              </a:solidFill>
              <a:ln>
                <a:noFill/>
              </a:ln>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solidFill>
                    <a:srgbClr val="FFFFFF"/>
                  </a:solidFill>
                  <a:cs typeface="Segoe UI" pitchFamily="34" charset="0"/>
                </a:endParaRPr>
              </a:p>
            </p:txBody>
          </p:sp>
          <p:sp>
            <p:nvSpPr>
              <p:cNvPr id="37" name="Freeform 11"/>
              <p:cNvSpPr>
                <a:spLocks noChangeAspect="1" noEditPoints="1"/>
              </p:cNvSpPr>
              <p:nvPr/>
            </p:nvSpPr>
            <p:spPr bwMode="auto">
              <a:xfrm>
                <a:off x="7264654" y="5122134"/>
                <a:ext cx="478005" cy="418318"/>
              </a:xfrm>
              <a:custGeom>
                <a:avLst/>
                <a:gdLst>
                  <a:gd name="T0" fmla="*/ 0 w 945"/>
                  <a:gd name="T1" fmla="*/ 354 h 827"/>
                  <a:gd name="T2" fmla="*/ 472 w 945"/>
                  <a:gd name="T3" fmla="*/ 473 h 827"/>
                  <a:gd name="T4" fmla="*/ 945 w 945"/>
                  <a:gd name="T5" fmla="*/ 354 h 827"/>
                  <a:gd name="T6" fmla="*/ 945 w 945"/>
                  <a:gd name="T7" fmla="*/ 473 h 827"/>
                  <a:gd name="T8" fmla="*/ 472 w 945"/>
                  <a:gd name="T9" fmla="*/ 591 h 827"/>
                  <a:gd name="T10" fmla="*/ 0 w 945"/>
                  <a:gd name="T11" fmla="*/ 473 h 827"/>
                  <a:gd name="T12" fmla="*/ 0 w 945"/>
                  <a:gd name="T13" fmla="*/ 354 h 827"/>
                  <a:gd name="T14" fmla="*/ 0 w 945"/>
                  <a:gd name="T15" fmla="*/ 591 h 827"/>
                  <a:gd name="T16" fmla="*/ 472 w 945"/>
                  <a:gd name="T17" fmla="*/ 709 h 827"/>
                  <a:gd name="T18" fmla="*/ 945 w 945"/>
                  <a:gd name="T19" fmla="*/ 591 h 827"/>
                  <a:gd name="T20" fmla="*/ 945 w 945"/>
                  <a:gd name="T21" fmla="*/ 709 h 827"/>
                  <a:gd name="T22" fmla="*/ 472 w 945"/>
                  <a:gd name="T23" fmla="*/ 827 h 827"/>
                  <a:gd name="T24" fmla="*/ 0 w 945"/>
                  <a:gd name="T25" fmla="*/ 709 h 827"/>
                  <a:gd name="T26" fmla="*/ 0 w 945"/>
                  <a:gd name="T27" fmla="*/ 591 h 827"/>
                  <a:gd name="T28" fmla="*/ 0 w 945"/>
                  <a:gd name="T29" fmla="*/ 118 h 827"/>
                  <a:gd name="T30" fmla="*/ 472 w 945"/>
                  <a:gd name="T31" fmla="*/ 0 h 827"/>
                  <a:gd name="T32" fmla="*/ 945 w 945"/>
                  <a:gd name="T33" fmla="*/ 118 h 827"/>
                  <a:gd name="T34" fmla="*/ 945 w 945"/>
                  <a:gd name="T35" fmla="*/ 236 h 827"/>
                  <a:gd name="T36" fmla="*/ 472 w 945"/>
                  <a:gd name="T37" fmla="*/ 354 h 827"/>
                  <a:gd name="T38" fmla="*/ 0 w 945"/>
                  <a:gd name="T39" fmla="*/ 236 h 827"/>
                  <a:gd name="T40" fmla="*/ 0 w 945"/>
                  <a:gd name="T41" fmla="*/ 118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5" h="827">
                    <a:moveTo>
                      <a:pt x="0" y="354"/>
                    </a:moveTo>
                    <a:lnTo>
                      <a:pt x="472" y="473"/>
                    </a:lnTo>
                    <a:lnTo>
                      <a:pt x="945" y="354"/>
                    </a:lnTo>
                    <a:lnTo>
                      <a:pt x="945" y="473"/>
                    </a:lnTo>
                    <a:lnTo>
                      <a:pt x="472" y="591"/>
                    </a:lnTo>
                    <a:lnTo>
                      <a:pt x="0" y="473"/>
                    </a:lnTo>
                    <a:lnTo>
                      <a:pt x="0" y="354"/>
                    </a:lnTo>
                    <a:close/>
                    <a:moveTo>
                      <a:pt x="0" y="591"/>
                    </a:moveTo>
                    <a:lnTo>
                      <a:pt x="472" y="709"/>
                    </a:lnTo>
                    <a:lnTo>
                      <a:pt x="945" y="591"/>
                    </a:lnTo>
                    <a:lnTo>
                      <a:pt x="945" y="709"/>
                    </a:lnTo>
                    <a:lnTo>
                      <a:pt x="472" y="827"/>
                    </a:lnTo>
                    <a:lnTo>
                      <a:pt x="0" y="709"/>
                    </a:lnTo>
                    <a:lnTo>
                      <a:pt x="0" y="591"/>
                    </a:lnTo>
                    <a:close/>
                    <a:moveTo>
                      <a:pt x="0" y="118"/>
                    </a:moveTo>
                    <a:lnTo>
                      <a:pt x="472" y="0"/>
                    </a:lnTo>
                    <a:lnTo>
                      <a:pt x="945" y="118"/>
                    </a:lnTo>
                    <a:lnTo>
                      <a:pt x="945" y="236"/>
                    </a:lnTo>
                    <a:lnTo>
                      <a:pt x="472" y="354"/>
                    </a:lnTo>
                    <a:lnTo>
                      <a:pt x="0" y="236"/>
                    </a:lnTo>
                    <a:lnTo>
                      <a:pt x="0" y="118"/>
                    </a:lnTo>
                    <a:close/>
                  </a:path>
                </a:pathLst>
              </a:custGeom>
              <a:solidFill>
                <a:schemeClr val="bg1"/>
              </a:solidFill>
              <a:ln>
                <a:noFill/>
              </a:ln>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solidFill>
                    <a:srgbClr val="FFFFFF"/>
                  </a:solidFill>
                  <a:cs typeface="Segoe UI" pitchFamily="34" charset="0"/>
                </a:endParaRPr>
              </a:p>
            </p:txBody>
          </p:sp>
          <p:grpSp>
            <p:nvGrpSpPr>
              <p:cNvPr id="3" name="Group 2"/>
              <p:cNvGrpSpPr>
                <a:grpSpLocks noChangeAspect="1"/>
              </p:cNvGrpSpPr>
              <p:nvPr/>
            </p:nvGrpSpPr>
            <p:grpSpPr>
              <a:xfrm>
                <a:off x="9208688" y="5029506"/>
                <a:ext cx="519751" cy="593115"/>
                <a:chOff x="3630662" y="5741045"/>
                <a:chExt cx="390496" cy="445615"/>
              </a:xfrm>
              <a:solidFill>
                <a:schemeClr val="bg1"/>
              </a:solidFill>
            </p:grpSpPr>
            <p:sp>
              <p:nvSpPr>
                <p:cNvPr id="38" name="Freeform 37"/>
                <p:cNvSpPr>
                  <a:spLocks noEditPoints="1"/>
                </p:cNvSpPr>
                <p:nvPr/>
              </p:nvSpPr>
              <p:spPr bwMode="black">
                <a:xfrm>
                  <a:off x="3800180" y="5741045"/>
                  <a:ext cx="220978" cy="445615"/>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ln>
                  <a:noFill/>
                </a:ln>
                <a:extLst/>
              </p:spPr>
              <p:txBody>
                <a:bodyPr vert="horz" wrap="square" lIns="91403" tIns="45701" rIns="91403" bIns="45701" numCol="1" anchor="t" anchorCtr="0" compatLnSpc="1">
                  <a:prstTxWarp prst="textNoShape">
                    <a:avLst/>
                  </a:prstTxWarp>
                </a:bodyPr>
                <a:lstStyle/>
                <a:p>
                  <a:pPr defTabSz="914000" fontAlgn="base">
                    <a:lnSpc>
                      <a:spcPct val="90000"/>
                    </a:lnSpc>
                    <a:spcBef>
                      <a:spcPct val="0"/>
                    </a:spcBef>
                    <a:spcAft>
                      <a:spcPct val="0"/>
                    </a:spcAft>
                  </a:pPr>
                  <a:endParaRPr lang="en-US" dirty="0">
                    <a:solidFill>
                      <a:srgbClr val="505050"/>
                    </a:solidFill>
                    <a:cs typeface="Segoe UI" pitchFamily="34" charset="0"/>
                  </a:endParaRPr>
                </a:p>
              </p:txBody>
            </p:sp>
            <p:sp>
              <p:nvSpPr>
                <p:cNvPr id="39" name="Oval 38"/>
                <p:cNvSpPr/>
                <p:nvPr/>
              </p:nvSpPr>
              <p:spPr bwMode="auto">
                <a:xfrm>
                  <a:off x="3630662" y="5847675"/>
                  <a:ext cx="285397" cy="285396"/>
                </a:xfrm>
                <a:prstGeom prst="ellipse">
                  <a:avLst/>
                </a:prstGeom>
                <a:solidFill>
                  <a:schemeClr val="tx1"/>
                </a:solidFill>
                <a:ln w="254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13699" fontAlgn="base">
                    <a:lnSpc>
                      <a:spcPct val="90000"/>
                    </a:lnSpc>
                    <a:spcBef>
                      <a:spcPct val="0"/>
                    </a:spcBef>
                    <a:spcAft>
                      <a:spcPct val="0"/>
                    </a:spcAft>
                  </a:pPr>
                  <a:endParaRPr lang="en-US" sz="1999" spc="-50" dirty="0">
                    <a:gradFill>
                      <a:gsLst>
                        <a:gs pos="1250">
                          <a:srgbClr val="EFEFEF"/>
                        </a:gs>
                        <a:gs pos="10417">
                          <a:srgbClr val="EFEFEF"/>
                        </a:gs>
                      </a:gsLst>
                      <a:lin ang="5400000" scaled="0"/>
                    </a:gradFill>
                  </a:endParaRPr>
                </a:p>
              </p:txBody>
            </p:sp>
            <p:sp>
              <p:nvSpPr>
                <p:cNvPr id="40" name="Freeform 561"/>
                <p:cNvSpPr>
                  <a:spLocks noChangeAspect="1" noEditPoints="1"/>
                </p:cNvSpPr>
                <p:nvPr/>
              </p:nvSpPr>
              <p:spPr bwMode="auto">
                <a:xfrm>
                  <a:off x="3680472" y="5897485"/>
                  <a:ext cx="185778" cy="185777"/>
                </a:xfrm>
                <a:custGeom>
                  <a:avLst/>
                  <a:gdLst>
                    <a:gd name="T0" fmla="*/ 294 w 297"/>
                    <a:gd name="T1" fmla="*/ 144 h 297"/>
                    <a:gd name="T2" fmla="*/ 279 w 297"/>
                    <a:gd name="T3" fmla="*/ 168 h 297"/>
                    <a:gd name="T4" fmla="*/ 263 w 297"/>
                    <a:gd name="T5" fmla="*/ 139 h 297"/>
                    <a:gd name="T6" fmla="*/ 230 w 297"/>
                    <a:gd name="T7" fmla="*/ 126 h 297"/>
                    <a:gd name="T8" fmla="*/ 233 w 297"/>
                    <a:gd name="T9" fmla="*/ 146 h 297"/>
                    <a:gd name="T10" fmla="*/ 221 w 297"/>
                    <a:gd name="T11" fmla="*/ 166 h 297"/>
                    <a:gd name="T12" fmla="*/ 197 w 297"/>
                    <a:gd name="T13" fmla="*/ 133 h 297"/>
                    <a:gd name="T14" fmla="*/ 218 w 297"/>
                    <a:gd name="T15" fmla="*/ 178 h 297"/>
                    <a:gd name="T16" fmla="*/ 208 w 297"/>
                    <a:gd name="T17" fmla="*/ 203 h 297"/>
                    <a:gd name="T18" fmla="*/ 180 w 297"/>
                    <a:gd name="T19" fmla="*/ 251 h 297"/>
                    <a:gd name="T20" fmla="*/ 156 w 297"/>
                    <a:gd name="T21" fmla="*/ 215 h 297"/>
                    <a:gd name="T22" fmla="*/ 93 w 297"/>
                    <a:gd name="T23" fmla="*/ 168 h 297"/>
                    <a:gd name="T24" fmla="*/ 149 w 297"/>
                    <a:gd name="T25" fmla="*/ 119 h 297"/>
                    <a:gd name="T26" fmla="*/ 173 w 297"/>
                    <a:gd name="T27" fmla="*/ 123 h 297"/>
                    <a:gd name="T28" fmla="*/ 202 w 297"/>
                    <a:gd name="T29" fmla="*/ 124 h 297"/>
                    <a:gd name="T30" fmla="*/ 203 w 297"/>
                    <a:gd name="T31" fmla="*/ 113 h 297"/>
                    <a:gd name="T32" fmla="*/ 179 w 297"/>
                    <a:gd name="T33" fmla="*/ 100 h 297"/>
                    <a:gd name="T34" fmla="*/ 174 w 297"/>
                    <a:gd name="T35" fmla="*/ 108 h 297"/>
                    <a:gd name="T36" fmla="*/ 160 w 297"/>
                    <a:gd name="T37" fmla="*/ 88 h 297"/>
                    <a:gd name="T38" fmla="*/ 152 w 297"/>
                    <a:gd name="T39" fmla="*/ 94 h 297"/>
                    <a:gd name="T40" fmla="*/ 153 w 297"/>
                    <a:gd name="T41" fmla="*/ 96 h 297"/>
                    <a:gd name="T42" fmla="*/ 130 w 297"/>
                    <a:gd name="T43" fmla="*/ 97 h 297"/>
                    <a:gd name="T44" fmla="*/ 126 w 297"/>
                    <a:gd name="T45" fmla="*/ 96 h 297"/>
                    <a:gd name="T46" fmla="*/ 127 w 297"/>
                    <a:gd name="T47" fmla="*/ 93 h 297"/>
                    <a:gd name="T48" fmla="*/ 132 w 297"/>
                    <a:gd name="T49" fmla="*/ 76 h 297"/>
                    <a:gd name="T50" fmla="*/ 147 w 297"/>
                    <a:gd name="T51" fmla="*/ 66 h 297"/>
                    <a:gd name="T52" fmla="*/ 150 w 297"/>
                    <a:gd name="T53" fmla="*/ 66 h 297"/>
                    <a:gd name="T54" fmla="*/ 172 w 297"/>
                    <a:gd name="T55" fmla="*/ 58 h 297"/>
                    <a:gd name="T56" fmla="*/ 179 w 297"/>
                    <a:gd name="T57" fmla="*/ 56 h 297"/>
                    <a:gd name="T58" fmla="*/ 185 w 297"/>
                    <a:gd name="T59" fmla="*/ 48 h 297"/>
                    <a:gd name="T60" fmla="*/ 173 w 297"/>
                    <a:gd name="T61" fmla="*/ 47 h 297"/>
                    <a:gd name="T62" fmla="*/ 174 w 297"/>
                    <a:gd name="T63" fmla="*/ 39 h 297"/>
                    <a:gd name="T64" fmla="*/ 168 w 297"/>
                    <a:gd name="T65" fmla="*/ 36 h 297"/>
                    <a:gd name="T66" fmla="*/ 159 w 297"/>
                    <a:gd name="T67" fmla="*/ 46 h 297"/>
                    <a:gd name="T68" fmla="*/ 159 w 297"/>
                    <a:gd name="T69" fmla="*/ 57 h 297"/>
                    <a:gd name="T70" fmla="*/ 142 w 297"/>
                    <a:gd name="T71" fmla="*/ 52 h 297"/>
                    <a:gd name="T72" fmla="*/ 147 w 297"/>
                    <a:gd name="T73" fmla="*/ 43 h 297"/>
                    <a:gd name="T74" fmla="*/ 239 w 297"/>
                    <a:gd name="T75" fmla="*/ 35 h 297"/>
                    <a:gd name="T76" fmla="*/ 56 w 297"/>
                    <a:gd name="T77" fmla="*/ 33 h 297"/>
                    <a:gd name="T78" fmla="*/ 63 w 297"/>
                    <a:gd name="T79" fmla="*/ 44 h 297"/>
                    <a:gd name="T80" fmla="*/ 56 w 297"/>
                    <a:gd name="T81" fmla="*/ 60 h 297"/>
                    <a:gd name="T82" fmla="*/ 43 w 297"/>
                    <a:gd name="T83" fmla="*/ 75 h 297"/>
                    <a:gd name="T84" fmla="*/ 37 w 297"/>
                    <a:gd name="T85" fmla="*/ 51 h 297"/>
                    <a:gd name="T86" fmla="*/ 28 w 297"/>
                    <a:gd name="T87" fmla="*/ 108 h 297"/>
                    <a:gd name="T88" fmla="*/ 0 w 297"/>
                    <a:gd name="T89" fmla="*/ 148 h 297"/>
                    <a:gd name="T90" fmla="*/ 30 w 297"/>
                    <a:gd name="T91" fmla="*/ 205 h 297"/>
                    <a:gd name="T92" fmla="*/ 53 w 297"/>
                    <a:gd name="T93" fmla="*/ 249 h 297"/>
                    <a:gd name="T94" fmla="*/ 149 w 297"/>
                    <a:gd name="T95" fmla="*/ 297 h 297"/>
                    <a:gd name="T96" fmla="*/ 216 w 297"/>
                    <a:gd name="T97" fmla="*/ 226 h 297"/>
                    <a:gd name="T98" fmla="*/ 214 w 297"/>
                    <a:gd name="T99" fmla="*/ 237 h 297"/>
                    <a:gd name="T100" fmla="*/ 115 w 297"/>
                    <a:gd name="T101" fmla="*/ 55 h 297"/>
                    <a:gd name="T102" fmla="*/ 119 w 297"/>
                    <a:gd name="T103" fmla="*/ 47 h 297"/>
                    <a:gd name="T104" fmla="*/ 128 w 297"/>
                    <a:gd name="T105" fmla="*/ 55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7" h="297">
                      <a:moveTo>
                        <a:pt x="297" y="152"/>
                      </a:moveTo>
                      <a:cubicBezTo>
                        <a:pt x="296" y="150"/>
                        <a:pt x="296" y="150"/>
                        <a:pt x="296" y="150"/>
                      </a:cubicBezTo>
                      <a:cubicBezTo>
                        <a:pt x="296" y="148"/>
                        <a:pt x="296" y="147"/>
                        <a:pt x="295" y="146"/>
                      </a:cubicBezTo>
                      <a:cubicBezTo>
                        <a:pt x="295" y="145"/>
                        <a:pt x="295" y="145"/>
                        <a:pt x="294" y="144"/>
                      </a:cubicBezTo>
                      <a:cubicBezTo>
                        <a:pt x="293" y="144"/>
                        <a:pt x="292" y="144"/>
                        <a:pt x="292" y="145"/>
                      </a:cubicBezTo>
                      <a:cubicBezTo>
                        <a:pt x="289" y="149"/>
                        <a:pt x="285" y="154"/>
                        <a:pt x="280" y="158"/>
                      </a:cubicBezTo>
                      <a:cubicBezTo>
                        <a:pt x="280" y="159"/>
                        <a:pt x="279" y="159"/>
                        <a:pt x="279" y="160"/>
                      </a:cubicBezTo>
                      <a:cubicBezTo>
                        <a:pt x="279" y="162"/>
                        <a:pt x="279" y="165"/>
                        <a:pt x="279" y="168"/>
                      </a:cubicBezTo>
                      <a:cubicBezTo>
                        <a:pt x="278" y="169"/>
                        <a:pt x="277" y="170"/>
                        <a:pt x="277" y="171"/>
                      </a:cubicBezTo>
                      <a:cubicBezTo>
                        <a:pt x="275" y="165"/>
                        <a:pt x="273" y="158"/>
                        <a:pt x="271" y="152"/>
                      </a:cubicBezTo>
                      <a:cubicBezTo>
                        <a:pt x="271" y="152"/>
                        <a:pt x="271" y="152"/>
                        <a:pt x="271" y="152"/>
                      </a:cubicBezTo>
                      <a:cubicBezTo>
                        <a:pt x="268" y="148"/>
                        <a:pt x="266" y="143"/>
                        <a:pt x="263" y="139"/>
                      </a:cubicBezTo>
                      <a:cubicBezTo>
                        <a:pt x="262" y="139"/>
                        <a:pt x="262" y="138"/>
                        <a:pt x="261" y="138"/>
                      </a:cubicBezTo>
                      <a:cubicBezTo>
                        <a:pt x="255" y="137"/>
                        <a:pt x="247" y="135"/>
                        <a:pt x="240" y="133"/>
                      </a:cubicBezTo>
                      <a:cubicBezTo>
                        <a:pt x="237" y="131"/>
                        <a:pt x="235" y="129"/>
                        <a:pt x="233" y="127"/>
                      </a:cubicBezTo>
                      <a:cubicBezTo>
                        <a:pt x="232" y="126"/>
                        <a:pt x="231" y="126"/>
                        <a:pt x="230" y="126"/>
                      </a:cubicBezTo>
                      <a:cubicBezTo>
                        <a:pt x="227" y="129"/>
                        <a:pt x="227" y="129"/>
                        <a:pt x="227" y="129"/>
                      </a:cubicBezTo>
                      <a:cubicBezTo>
                        <a:pt x="226" y="129"/>
                        <a:pt x="226" y="130"/>
                        <a:pt x="226" y="131"/>
                      </a:cubicBezTo>
                      <a:cubicBezTo>
                        <a:pt x="228" y="136"/>
                        <a:pt x="230" y="140"/>
                        <a:pt x="231" y="144"/>
                      </a:cubicBezTo>
                      <a:cubicBezTo>
                        <a:pt x="232" y="145"/>
                        <a:pt x="232" y="145"/>
                        <a:pt x="233" y="146"/>
                      </a:cubicBezTo>
                      <a:cubicBezTo>
                        <a:pt x="233" y="146"/>
                        <a:pt x="234" y="146"/>
                        <a:pt x="234" y="145"/>
                      </a:cubicBezTo>
                      <a:cubicBezTo>
                        <a:pt x="237" y="144"/>
                        <a:pt x="239" y="143"/>
                        <a:pt x="241" y="142"/>
                      </a:cubicBezTo>
                      <a:cubicBezTo>
                        <a:pt x="243" y="144"/>
                        <a:pt x="246" y="146"/>
                        <a:pt x="248" y="148"/>
                      </a:cubicBezTo>
                      <a:cubicBezTo>
                        <a:pt x="240" y="154"/>
                        <a:pt x="231" y="160"/>
                        <a:pt x="221" y="166"/>
                      </a:cubicBezTo>
                      <a:cubicBezTo>
                        <a:pt x="216" y="155"/>
                        <a:pt x="210" y="143"/>
                        <a:pt x="205" y="132"/>
                      </a:cubicBezTo>
                      <a:cubicBezTo>
                        <a:pt x="204" y="132"/>
                        <a:pt x="204" y="131"/>
                        <a:pt x="203" y="131"/>
                      </a:cubicBezTo>
                      <a:cubicBezTo>
                        <a:pt x="199" y="132"/>
                        <a:pt x="199" y="132"/>
                        <a:pt x="199" y="132"/>
                      </a:cubicBezTo>
                      <a:cubicBezTo>
                        <a:pt x="198" y="132"/>
                        <a:pt x="198" y="132"/>
                        <a:pt x="197" y="133"/>
                      </a:cubicBezTo>
                      <a:cubicBezTo>
                        <a:pt x="197" y="133"/>
                        <a:pt x="197" y="134"/>
                        <a:pt x="197" y="135"/>
                      </a:cubicBezTo>
                      <a:cubicBezTo>
                        <a:pt x="204" y="150"/>
                        <a:pt x="210" y="164"/>
                        <a:pt x="215" y="177"/>
                      </a:cubicBezTo>
                      <a:cubicBezTo>
                        <a:pt x="215" y="177"/>
                        <a:pt x="216" y="178"/>
                        <a:pt x="216" y="178"/>
                      </a:cubicBezTo>
                      <a:cubicBezTo>
                        <a:pt x="217" y="178"/>
                        <a:pt x="217" y="178"/>
                        <a:pt x="218" y="178"/>
                      </a:cubicBezTo>
                      <a:cubicBezTo>
                        <a:pt x="222" y="176"/>
                        <a:pt x="226" y="174"/>
                        <a:pt x="230" y="171"/>
                      </a:cubicBezTo>
                      <a:cubicBezTo>
                        <a:pt x="229" y="176"/>
                        <a:pt x="227" y="181"/>
                        <a:pt x="226" y="186"/>
                      </a:cubicBezTo>
                      <a:cubicBezTo>
                        <a:pt x="221" y="191"/>
                        <a:pt x="215" y="196"/>
                        <a:pt x="209" y="201"/>
                      </a:cubicBezTo>
                      <a:cubicBezTo>
                        <a:pt x="208" y="201"/>
                        <a:pt x="208" y="202"/>
                        <a:pt x="208" y="203"/>
                      </a:cubicBezTo>
                      <a:cubicBezTo>
                        <a:pt x="208" y="210"/>
                        <a:pt x="208" y="216"/>
                        <a:pt x="208" y="222"/>
                      </a:cubicBezTo>
                      <a:cubicBezTo>
                        <a:pt x="205" y="224"/>
                        <a:pt x="202" y="226"/>
                        <a:pt x="199" y="228"/>
                      </a:cubicBezTo>
                      <a:cubicBezTo>
                        <a:pt x="199" y="228"/>
                        <a:pt x="199" y="229"/>
                        <a:pt x="199" y="229"/>
                      </a:cubicBezTo>
                      <a:cubicBezTo>
                        <a:pt x="192" y="238"/>
                        <a:pt x="185" y="245"/>
                        <a:pt x="180" y="251"/>
                      </a:cubicBezTo>
                      <a:cubicBezTo>
                        <a:pt x="175" y="252"/>
                        <a:pt x="170" y="252"/>
                        <a:pt x="165" y="253"/>
                      </a:cubicBezTo>
                      <a:cubicBezTo>
                        <a:pt x="162" y="247"/>
                        <a:pt x="158" y="239"/>
                        <a:pt x="153" y="230"/>
                      </a:cubicBezTo>
                      <a:cubicBezTo>
                        <a:pt x="154" y="225"/>
                        <a:pt x="155" y="221"/>
                        <a:pt x="156" y="216"/>
                      </a:cubicBezTo>
                      <a:cubicBezTo>
                        <a:pt x="156" y="215"/>
                        <a:pt x="156" y="215"/>
                        <a:pt x="156" y="215"/>
                      </a:cubicBezTo>
                      <a:cubicBezTo>
                        <a:pt x="153" y="205"/>
                        <a:pt x="150" y="195"/>
                        <a:pt x="146" y="185"/>
                      </a:cubicBezTo>
                      <a:cubicBezTo>
                        <a:pt x="146" y="184"/>
                        <a:pt x="145" y="184"/>
                        <a:pt x="144" y="184"/>
                      </a:cubicBezTo>
                      <a:cubicBezTo>
                        <a:pt x="133" y="185"/>
                        <a:pt x="122" y="185"/>
                        <a:pt x="111" y="186"/>
                      </a:cubicBezTo>
                      <a:cubicBezTo>
                        <a:pt x="105" y="180"/>
                        <a:pt x="99" y="174"/>
                        <a:pt x="93" y="168"/>
                      </a:cubicBezTo>
                      <a:cubicBezTo>
                        <a:pt x="93" y="159"/>
                        <a:pt x="94" y="149"/>
                        <a:pt x="96" y="139"/>
                      </a:cubicBezTo>
                      <a:cubicBezTo>
                        <a:pt x="101" y="132"/>
                        <a:pt x="107" y="125"/>
                        <a:pt x="114" y="118"/>
                      </a:cubicBezTo>
                      <a:cubicBezTo>
                        <a:pt x="125" y="115"/>
                        <a:pt x="136" y="113"/>
                        <a:pt x="147" y="112"/>
                      </a:cubicBezTo>
                      <a:cubicBezTo>
                        <a:pt x="149" y="119"/>
                        <a:pt x="149" y="119"/>
                        <a:pt x="149" y="119"/>
                      </a:cubicBezTo>
                      <a:cubicBezTo>
                        <a:pt x="149" y="120"/>
                        <a:pt x="150" y="120"/>
                        <a:pt x="150" y="120"/>
                      </a:cubicBezTo>
                      <a:cubicBezTo>
                        <a:pt x="155" y="124"/>
                        <a:pt x="160" y="127"/>
                        <a:pt x="165" y="130"/>
                      </a:cubicBezTo>
                      <a:cubicBezTo>
                        <a:pt x="166" y="131"/>
                        <a:pt x="167" y="130"/>
                        <a:pt x="168" y="130"/>
                      </a:cubicBezTo>
                      <a:cubicBezTo>
                        <a:pt x="173" y="123"/>
                        <a:pt x="173" y="123"/>
                        <a:pt x="173" y="123"/>
                      </a:cubicBezTo>
                      <a:cubicBezTo>
                        <a:pt x="180" y="125"/>
                        <a:pt x="187" y="127"/>
                        <a:pt x="194" y="128"/>
                      </a:cubicBezTo>
                      <a:cubicBezTo>
                        <a:pt x="194" y="129"/>
                        <a:pt x="195" y="128"/>
                        <a:pt x="195" y="128"/>
                      </a:cubicBezTo>
                      <a:cubicBezTo>
                        <a:pt x="201" y="125"/>
                        <a:pt x="201" y="125"/>
                        <a:pt x="201" y="125"/>
                      </a:cubicBezTo>
                      <a:cubicBezTo>
                        <a:pt x="201" y="125"/>
                        <a:pt x="202" y="124"/>
                        <a:pt x="202" y="124"/>
                      </a:cubicBezTo>
                      <a:cubicBezTo>
                        <a:pt x="203" y="121"/>
                        <a:pt x="203" y="119"/>
                        <a:pt x="204" y="117"/>
                      </a:cubicBezTo>
                      <a:cubicBezTo>
                        <a:pt x="204" y="115"/>
                        <a:pt x="204" y="115"/>
                        <a:pt x="204" y="115"/>
                      </a:cubicBezTo>
                      <a:cubicBezTo>
                        <a:pt x="204" y="115"/>
                        <a:pt x="204" y="114"/>
                        <a:pt x="204" y="114"/>
                      </a:cubicBezTo>
                      <a:cubicBezTo>
                        <a:pt x="204" y="113"/>
                        <a:pt x="203" y="113"/>
                        <a:pt x="203" y="113"/>
                      </a:cubicBezTo>
                      <a:cubicBezTo>
                        <a:pt x="198" y="112"/>
                        <a:pt x="193" y="111"/>
                        <a:pt x="188" y="110"/>
                      </a:cubicBezTo>
                      <a:cubicBezTo>
                        <a:pt x="187" y="108"/>
                        <a:pt x="185" y="105"/>
                        <a:pt x="183" y="102"/>
                      </a:cubicBezTo>
                      <a:cubicBezTo>
                        <a:pt x="183" y="102"/>
                        <a:pt x="183" y="102"/>
                        <a:pt x="183" y="102"/>
                      </a:cubicBezTo>
                      <a:cubicBezTo>
                        <a:pt x="181" y="101"/>
                        <a:pt x="180" y="101"/>
                        <a:pt x="179" y="100"/>
                      </a:cubicBezTo>
                      <a:cubicBezTo>
                        <a:pt x="178" y="100"/>
                        <a:pt x="178" y="100"/>
                        <a:pt x="177" y="100"/>
                      </a:cubicBezTo>
                      <a:cubicBezTo>
                        <a:pt x="177" y="100"/>
                        <a:pt x="176" y="101"/>
                        <a:pt x="176" y="101"/>
                      </a:cubicBezTo>
                      <a:cubicBezTo>
                        <a:pt x="175" y="104"/>
                        <a:pt x="175" y="104"/>
                        <a:pt x="175" y="104"/>
                      </a:cubicBezTo>
                      <a:cubicBezTo>
                        <a:pt x="175" y="106"/>
                        <a:pt x="175" y="107"/>
                        <a:pt x="174" y="108"/>
                      </a:cubicBezTo>
                      <a:cubicBezTo>
                        <a:pt x="173" y="106"/>
                        <a:pt x="171" y="105"/>
                        <a:pt x="170" y="103"/>
                      </a:cubicBezTo>
                      <a:cubicBezTo>
                        <a:pt x="170" y="101"/>
                        <a:pt x="170" y="99"/>
                        <a:pt x="170" y="97"/>
                      </a:cubicBezTo>
                      <a:cubicBezTo>
                        <a:pt x="170" y="96"/>
                        <a:pt x="170" y="96"/>
                        <a:pt x="170" y="95"/>
                      </a:cubicBezTo>
                      <a:cubicBezTo>
                        <a:pt x="167" y="93"/>
                        <a:pt x="163" y="91"/>
                        <a:pt x="160" y="88"/>
                      </a:cubicBezTo>
                      <a:cubicBezTo>
                        <a:pt x="158" y="87"/>
                        <a:pt x="156" y="87"/>
                        <a:pt x="155" y="86"/>
                      </a:cubicBezTo>
                      <a:cubicBezTo>
                        <a:pt x="154" y="86"/>
                        <a:pt x="153" y="86"/>
                        <a:pt x="153" y="86"/>
                      </a:cubicBezTo>
                      <a:cubicBezTo>
                        <a:pt x="152" y="86"/>
                        <a:pt x="152" y="87"/>
                        <a:pt x="152" y="88"/>
                      </a:cubicBezTo>
                      <a:cubicBezTo>
                        <a:pt x="152" y="94"/>
                        <a:pt x="152" y="94"/>
                        <a:pt x="152" y="94"/>
                      </a:cubicBezTo>
                      <a:cubicBezTo>
                        <a:pt x="152" y="95"/>
                        <a:pt x="153" y="96"/>
                        <a:pt x="153" y="96"/>
                      </a:cubicBezTo>
                      <a:cubicBezTo>
                        <a:pt x="156" y="98"/>
                        <a:pt x="160" y="100"/>
                        <a:pt x="163" y="102"/>
                      </a:cubicBezTo>
                      <a:cubicBezTo>
                        <a:pt x="162" y="103"/>
                        <a:pt x="161" y="104"/>
                        <a:pt x="160" y="105"/>
                      </a:cubicBezTo>
                      <a:cubicBezTo>
                        <a:pt x="158" y="102"/>
                        <a:pt x="155" y="99"/>
                        <a:pt x="153" y="96"/>
                      </a:cubicBezTo>
                      <a:cubicBezTo>
                        <a:pt x="151" y="94"/>
                        <a:pt x="149" y="92"/>
                        <a:pt x="147" y="90"/>
                      </a:cubicBezTo>
                      <a:cubicBezTo>
                        <a:pt x="147" y="89"/>
                        <a:pt x="146" y="89"/>
                        <a:pt x="145" y="90"/>
                      </a:cubicBezTo>
                      <a:cubicBezTo>
                        <a:pt x="140" y="92"/>
                        <a:pt x="136" y="94"/>
                        <a:pt x="131" y="96"/>
                      </a:cubicBezTo>
                      <a:cubicBezTo>
                        <a:pt x="131" y="96"/>
                        <a:pt x="131" y="96"/>
                        <a:pt x="130" y="97"/>
                      </a:cubicBezTo>
                      <a:cubicBezTo>
                        <a:pt x="127" y="101"/>
                        <a:pt x="124" y="106"/>
                        <a:pt x="121" y="110"/>
                      </a:cubicBezTo>
                      <a:cubicBezTo>
                        <a:pt x="117" y="110"/>
                        <a:pt x="113" y="109"/>
                        <a:pt x="110" y="109"/>
                      </a:cubicBezTo>
                      <a:cubicBezTo>
                        <a:pt x="110" y="104"/>
                        <a:pt x="110" y="100"/>
                        <a:pt x="110" y="95"/>
                      </a:cubicBezTo>
                      <a:cubicBezTo>
                        <a:pt x="115" y="96"/>
                        <a:pt x="120" y="96"/>
                        <a:pt x="126" y="96"/>
                      </a:cubicBezTo>
                      <a:cubicBezTo>
                        <a:pt x="126" y="96"/>
                        <a:pt x="126" y="96"/>
                        <a:pt x="126" y="96"/>
                      </a:cubicBezTo>
                      <a:cubicBezTo>
                        <a:pt x="126" y="96"/>
                        <a:pt x="126" y="96"/>
                        <a:pt x="126" y="96"/>
                      </a:cubicBezTo>
                      <a:cubicBezTo>
                        <a:pt x="127" y="96"/>
                        <a:pt x="128" y="95"/>
                        <a:pt x="128" y="94"/>
                      </a:cubicBezTo>
                      <a:cubicBezTo>
                        <a:pt x="128" y="93"/>
                        <a:pt x="128" y="93"/>
                        <a:pt x="127" y="93"/>
                      </a:cubicBezTo>
                      <a:cubicBezTo>
                        <a:pt x="125" y="90"/>
                        <a:pt x="124" y="87"/>
                        <a:pt x="122" y="85"/>
                      </a:cubicBezTo>
                      <a:cubicBezTo>
                        <a:pt x="120" y="80"/>
                        <a:pt x="120" y="80"/>
                        <a:pt x="120" y="80"/>
                      </a:cubicBezTo>
                      <a:cubicBezTo>
                        <a:pt x="124" y="79"/>
                        <a:pt x="128" y="78"/>
                        <a:pt x="132" y="77"/>
                      </a:cubicBezTo>
                      <a:cubicBezTo>
                        <a:pt x="132" y="77"/>
                        <a:pt x="132" y="76"/>
                        <a:pt x="132" y="76"/>
                      </a:cubicBezTo>
                      <a:cubicBezTo>
                        <a:pt x="135" y="73"/>
                        <a:pt x="137" y="71"/>
                        <a:pt x="140" y="68"/>
                      </a:cubicBezTo>
                      <a:cubicBezTo>
                        <a:pt x="145" y="68"/>
                        <a:pt x="145" y="68"/>
                        <a:pt x="145" y="68"/>
                      </a:cubicBezTo>
                      <a:cubicBezTo>
                        <a:pt x="145" y="68"/>
                        <a:pt x="146" y="68"/>
                        <a:pt x="146" y="67"/>
                      </a:cubicBezTo>
                      <a:cubicBezTo>
                        <a:pt x="147" y="67"/>
                        <a:pt x="147" y="66"/>
                        <a:pt x="147" y="66"/>
                      </a:cubicBezTo>
                      <a:cubicBezTo>
                        <a:pt x="146" y="64"/>
                        <a:pt x="146" y="63"/>
                        <a:pt x="146" y="62"/>
                      </a:cubicBezTo>
                      <a:cubicBezTo>
                        <a:pt x="147" y="61"/>
                        <a:pt x="147" y="61"/>
                        <a:pt x="147" y="61"/>
                      </a:cubicBezTo>
                      <a:cubicBezTo>
                        <a:pt x="147" y="63"/>
                        <a:pt x="148" y="64"/>
                        <a:pt x="148" y="65"/>
                      </a:cubicBezTo>
                      <a:cubicBezTo>
                        <a:pt x="149" y="66"/>
                        <a:pt x="149" y="66"/>
                        <a:pt x="150" y="66"/>
                      </a:cubicBezTo>
                      <a:cubicBezTo>
                        <a:pt x="156" y="66"/>
                        <a:pt x="161" y="67"/>
                        <a:pt x="167" y="67"/>
                      </a:cubicBezTo>
                      <a:cubicBezTo>
                        <a:pt x="168" y="67"/>
                        <a:pt x="168" y="66"/>
                        <a:pt x="169" y="66"/>
                      </a:cubicBezTo>
                      <a:cubicBezTo>
                        <a:pt x="169" y="65"/>
                        <a:pt x="169" y="65"/>
                        <a:pt x="169" y="65"/>
                      </a:cubicBezTo>
                      <a:cubicBezTo>
                        <a:pt x="170" y="63"/>
                        <a:pt x="171" y="60"/>
                        <a:pt x="172" y="58"/>
                      </a:cubicBezTo>
                      <a:cubicBezTo>
                        <a:pt x="177" y="59"/>
                        <a:pt x="177" y="59"/>
                        <a:pt x="177" y="59"/>
                      </a:cubicBezTo>
                      <a:cubicBezTo>
                        <a:pt x="177" y="59"/>
                        <a:pt x="177" y="60"/>
                        <a:pt x="177" y="60"/>
                      </a:cubicBezTo>
                      <a:cubicBezTo>
                        <a:pt x="178" y="60"/>
                        <a:pt x="179" y="59"/>
                        <a:pt x="179" y="58"/>
                      </a:cubicBezTo>
                      <a:cubicBezTo>
                        <a:pt x="179" y="57"/>
                        <a:pt x="179" y="57"/>
                        <a:pt x="179" y="56"/>
                      </a:cubicBezTo>
                      <a:cubicBezTo>
                        <a:pt x="178" y="55"/>
                        <a:pt x="178" y="54"/>
                        <a:pt x="178" y="53"/>
                      </a:cubicBezTo>
                      <a:cubicBezTo>
                        <a:pt x="180" y="53"/>
                        <a:pt x="182" y="52"/>
                        <a:pt x="184" y="52"/>
                      </a:cubicBezTo>
                      <a:cubicBezTo>
                        <a:pt x="185" y="52"/>
                        <a:pt x="185" y="51"/>
                        <a:pt x="186" y="51"/>
                      </a:cubicBezTo>
                      <a:cubicBezTo>
                        <a:pt x="186" y="50"/>
                        <a:pt x="185" y="49"/>
                        <a:pt x="185" y="48"/>
                      </a:cubicBezTo>
                      <a:cubicBezTo>
                        <a:pt x="184" y="48"/>
                        <a:pt x="183" y="47"/>
                        <a:pt x="182" y="46"/>
                      </a:cubicBezTo>
                      <a:cubicBezTo>
                        <a:pt x="181" y="46"/>
                        <a:pt x="181" y="46"/>
                        <a:pt x="180" y="46"/>
                      </a:cubicBezTo>
                      <a:cubicBezTo>
                        <a:pt x="178" y="46"/>
                        <a:pt x="176" y="46"/>
                        <a:pt x="174" y="47"/>
                      </a:cubicBezTo>
                      <a:cubicBezTo>
                        <a:pt x="173" y="47"/>
                        <a:pt x="173" y="47"/>
                        <a:pt x="173" y="47"/>
                      </a:cubicBezTo>
                      <a:cubicBezTo>
                        <a:pt x="172" y="46"/>
                        <a:pt x="171" y="45"/>
                        <a:pt x="171" y="43"/>
                      </a:cubicBezTo>
                      <a:cubicBezTo>
                        <a:pt x="171" y="43"/>
                        <a:pt x="171" y="43"/>
                        <a:pt x="171" y="43"/>
                      </a:cubicBezTo>
                      <a:cubicBezTo>
                        <a:pt x="171" y="43"/>
                        <a:pt x="172" y="43"/>
                        <a:pt x="172" y="42"/>
                      </a:cubicBezTo>
                      <a:cubicBezTo>
                        <a:pt x="173" y="41"/>
                        <a:pt x="173" y="40"/>
                        <a:pt x="174" y="39"/>
                      </a:cubicBezTo>
                      <a:cubicBezTo>
                        <a:pt x="175" y="38"/>
                        <a:pt x="175" y="38"/>
                        <a:pt x="174" y="37"/>
                      </a:cubicBezTo>
                      <a:cubicBezTo>
                        <a:pt x="174" y="36"/>
                        <a:pt x="173" y="36"/>
                        <a:pt x="173" y="36"/>
                      </a:cubicBezTo>
                      <a:cubicBezTo>
                        <a:pt x="170" y="36"/>
                        <a:pt x="170" y="36"/>
                        <a:pt x="170" y="36"/>
                      </a:cubicBezTo>
                      <a:cubicBezTo>
                        <a:pt x="169" y="36"/>
                        <a:pt x="169" y="36"/>
                        <a:pt x="168" y="36"/>
                      </a:cubicBezTo>
                      <a:cubicBezTo>
                        <a:pt x="167" y="37"/>
                        <a:pt x="166" y="38"/>
                        <a:pt x="164" y="39"/>
                      </a:cubicBezTo>
                      <a:cubicBezTo>
                        <a:pt x="164" y="39"/>
                        <a:pt x="164" y="39"/>
                        <a:pt x="164" y="39"/>
                      </a:cubicBezTo>
                      <a:cubicBezTo>
                        <a:pt x="162" y="41"/>
                        <a:pt x="161" y="43"/>
                        <a:pt x="160" y="45"/>
                      </a:cubicBezTo>
                      <a:cubicBezTo>
                        <a:pt x="159" y="45"/>
                        <a:pt x="159" y="46"/>
                        <a:pt x="159" y="46"/>
                      </a:cubicBezTo>
                      <a:cubicBezTo>
                        <a:pt x="159" y="47"/>
                        <a:pt x="160" y="47"/>
                        <a:pt x="160" y="47"/>
                      </a:cubicBezTo>
                      <a:cubicBezTo>
                        <a:pt x="161" y="48"/>
                        <a:pt x="163" y="49"/>
                        <a:pt x="164" y="50"/>
                      </a:cubicBezTo>
                      <a:cubicBezTo>
                        <a:pt x="163" y="52"/>
                        <a:pt x="162" y="54"/>
                        <a:pt x="161" y="57"/>
                      </a:cubicBezTo>
                      <a:cubicBezTo>
                        <a:pt x="159" y="57"/>
                        <a:pt x="159" y="57"/>
                        <a:pt x="159" y="57"/>
                      </a:cubicBezTo>
                      <a:cubicBezTo>
                        <a:pt x="158" y="57"/>
                        <a:pt x="157" y="58"/>
                        <a:pt x="156" y="58"/>
                      </a:cubicBezTo>
                      <a:cubicBezTo>
                        <a:pt x="154" y="55"/>
                        <a:pt x="153" y="52"/>
                        <a:pt x="152" y="50"/>
                      </a:cubicBezTo>
                      <a:cubicBezTo>
                        <a:pt x="152" y="49"/>
                        <a:pt x="151" y="49"/>
                        <a:pt x="150" y="49"/>
                      </a:cubicBezTo>
                      <a:cubicBezTo>
                        <a:pt x="147" y="50"/>
                        <a:pt x="144" y="51"/>
                        <a:pt x="142" y="52"/>
                      </a:cubicBezTo>
                      <a:cubicBezTo>
                        <a:pt x="140" y="51"/>
                        <a:pt x="140" y="51"/>
                        <a:pt x="140" y="51"/>
                      </a:cubicBezTo>
                      <a:cubicBezTo>
                        <a:pt x="140" y="49"/>
                        <a:pt x="140" y="48"/>
                        <a:pt x="140" y="46"/>
                      </a:cubicBezTo>
                      <a:cubicBezTo>
                        <a:pt x="142" y="45"/>
                        <a:pt x="145" y="44"/>
                        <a:pt x="146" y="43"/>
                      </a:cubicBezTo>
                      <a:cubicBezTo>
                        <a:pt x="147" y="43"/>
                        <a:pt x="147" y="43"/>
                        <a:pt x="147" y="43"/>
                      </a:cubicBezTo>
                      <a:cubicBezTo>
                        <a:pt x="149" y="40"/>
                        <a:pt x="151" y="38"/>
                        <a:pt x="152" y="37"/>
                      </a:cubicBezTo>
                      <a:cubicBezTo>
                        <a:pt x="156" y="36"/>
                        <a:pt x="160" y="35"/>
                        <a:pt x="164" y="35"/>
                      </a:cubicBezTo>
                      <a:cubicBezTo>
                        <a:pt x="174" y="35"/>
                        <a:pt x="185" y="36"/>
                        <a:pt x="197" y="37"/>
                      </a:cubicBezTo>
                      <a:cubicBezTo>
                        <a:pt x="209" y="37"/>
                        <a:pt x="230" y="36"/>
                        <a:pt x="239" y="35"/>
                      </a:cubicBezTo>
                      <a:cubicBezTo>
                        <a:pt x="240" y="35"/>
                        <a:pt x="241" y="35"/>
                        <a:pt x="241" y="34"/>
                      </a:cubicBezTo>
                      <a:cubicBezTo>
                        <a:pt x="241" y="33"/>
                        <a:pt x="241" y="32"/>
                        <a:pt x="240" y="32"/>
                      </a:cubicBezTo>
                      <a:cubicBezTo>
                        <a:pt x="214" y="11"/>
                        <a:pt x="182" y="0"/>
                        <a:pt x="149" y="0"/>
                      </a:cubicBezTo>
                      <a:cubicBezTo>
                        <a:pt x="115" y="0"/>
                        <a:pt x="82" y="12"/>
                        <a:pt x="56" y="33"/>
                      </a:cubicBezTo>
                      <a:cubicBezTo>
                        <a:pt x="55" y="34"/>
                        <a:pt x="55" y="34"/>
                        <a:pt x="55" y="35"/>
                      </a:cubicBezTo>
                      <a:cubicBezTo>
                        <a:pt x="55" y="36"/>
                        <a:pt x="56" y="36"/>
                        <a:pt x="56" y="37"/>
                      </a:cubicBezTo>
                      <a:cubicBezTo>
                        <a:pt x="58" y="37"/>
                        <a:pt x="59" y="37"/>
                        <a:pt x="60" y="37"/>
                      </a:cubicBezTo>
                      <a:cubicBezTo>
                        <a:pt x="61" y="39"/>
                        <a:pt x="62" y="42"/>
                        <a:pt x="63" y="44"/>
                      </a:cubicBezTo>
                      <a:cubicBezTo>
                        <a:pt x="64" y="45"/>
                        <a:pt x="64" y="47"/>
                        <a:pt x="64" y="48"/>
                      </a:cubicBezTo>
                      <a:cubicBezTo>
                        <a:pt x="62" y="50"/>
                        <a:pt x="60" y="53"/>
                        <a:pt x="57" y="55"/>
                      </a:cubicBezTo>
                      <a:cubicBezTo>
                        <a:pt x="57" y="56"/>
                        <a:pt x="57" y="56"/>
                        <a:pt x="57" y="56"/>
                      </a:cubicBezTo>
                      <a:cubicBezTo>
                        <a:pt x="57" y="57"/>
                        <a:pt x="56" y="58"/>
                        <a:pt x="56" y="60"/>
                      </a:cubicBezTo>
                      <a:cubicBezTo>
                        <a:pt x="54" y="61"/>
                        <a:pt x="52" y="62"/>
                        <a:pt x="51" y="63"/>
                      </a:cubicBezTo>
                      <a:cubicBezTo>
                        <a:pt x="50" y="63"/>
                        <a:pt x="50" y="63"/>
                        <a:pt x="50" y="64"/>
                      </a:cubicBezTo>
                      <a:cubicBezTo>
                        <a:pt x="49" y="67"/>
                        <a:pt x="48" y="71"/>
                        <a:pt x="47" y="75"/>
                      </a:cubicBezTo>
                      <a:cubicBezTo>
                        <a:pt x="46" y="75"/>
                        <a:pt x="44" y="75"/>
                        <a:pt x="43" y="75"/>
                      </a:cubicBezTo>
                      <a:cubicBezTo>
                        <a:pt x="43" y="75"/>
                        <a:pt x="43" y="75"/>
                        <a:pt x="43" y="75"/>
                      </a:cubicBezTo>
                      <a:cubicBezTo>
                        <a:pt x="42" y="66"/>
                        <a:pt x="41" y="58"/>
                        <a:pt x="40" y="52"/>
                      </a:cubicBezTo>
                      <a:cubicBezTo>
                        <a:pt x="40" y="52"/>
                        <a:pt x="40" y="51"/>
                        <a:pt x="39" y="51"/>
                      </a:cubicBezTo>
                      <a:cubicBezTo>
                        <a:pt x="38" y="50"/>
                        <a:pt x="37" y="51"/>
                        <a:pt x="37" y="51"/>
                      </a:cubicBezTo>
                      <a:cubicBezTo>
                        <a:pt x="30" y="59"/>
                        <a:pt x="24" y="68"/>
                        <a:pt x="19" y="77"/>
                      </a:cubicBezTo>
                      <a:cubicBezTo>
                        <a:pt x="18" y="78"/>
                        <a:pt x="18" y="79"/>
                        <a:pt x="19" y="80"/>
                      </a:cubicBezTo>
                      <a:cubicBezTo>
                        <a:pt x="20" y="80"/>
                        <a:pt x="21" y="80"/>
                        <a:pt x="21" y="80"/>
                      </a:cubicBezTo>
                      <a:cubicBezTo>
                        <a:pt x="23" y="90"/>
                        <a:pt x="25" y="99"/>
                        <a:pt x="28" y="108"/>
                      </a:cubicBezTo>
                      <a:cubicBezTo>
                        <a:pt x="22" y="112"/>
                        <a:pt x="16" y="116"/>
                        <a:pt x="12" y="119"/>
                      </a:cubicBezTo>
                      <a:cubicBezTo>
                        <a:pt x="8" y="123"/>
                        <a:pt x="5" y="126"/>
                        <a:pt x="2" y="129"/>
                      </a:cubicBezTo>
                      <a:cubicBezTo>
                        <a:pt x="2" y="130"/>
                        <a:pt x="2" y="130"/>
                        <a:pt x="1" y="130"/>
                      </a:cubicBezTo>
                      <a:cubicBezTo>
                        <a:pt x="1" y="137"/>
                        <a:pt x="0" y="143"/>
                        <a:pt x="0" y="148"/>
                      </a:cubicBezTo>
                      <a:cubicBezTo>
                        <a:pt x="0" y="160"/>
                        <a:pt x="2" y="173"/>
                        <a:pt x="5" y="185"/>
                      </a:cubicBezTo>
                      <a:cubicBezTo>
                        <a:pt x="5" y="186"/>
                        <a:pt x="6" y="186"/>
                        <a:pt x="6" y="186"/>
                      </a:cubicBezTo>
                      <a:cubicBezTo>
                        <a:pt x="9" y="187"/>
                        <a:pt x="11" y="188"/>
                        <a:pt x="14" y="189"/>
                      </a:cubicBezTo>
                      <a:cubicBezTo>
                        <a:pt x="19" y="194"/>
                        <a:pt x="24" y="200"/>
                        <a:pt x="30" y="205"/>
                      </a:cubicBezTo>
                      <a:cubicBezTo>
                        <a:pt x="31" y="209"/>
                        <a:pt x="33" y="212"/>
                        <a:pt x="34" y="216"/>
                      </a:cubicBezTo>
                      <a:cubicBezTo>
                        <a:pt x="34" y="217"/>
                        <a:pt x="35" y="217"/>
                        <a:pt x="35" y="217"/>
                      </a:cubicBezTo>
                      <a:cubicBezTo>
                        <a:pt x="42" y="222"/>
                        <a:pt x="50" y="226"/>
                        <a:pt x="59" y="230"/>
                      </a:cubicBezTo>
                      <a:cubicBezTo>
                        <a:pt x="57" y="237"/>
                        <a:pt x="55" y="244"/>
                        <a:pt x="53" y="249"/>
                      </a:cubicBezTo>
                      <a:cubicBezTo>
                        <a:pt x="50" y="249"/>
                        <a:pt x="48" y="249"/>
                        <a:pt x="45" y="250"/>
                      </a:cubicBezTo>
                      <a:cubicBezTo>
                        <a:pt x="44" y="250"/>
                        <a:pt x="43" y="250"/>
                        <a:pt x="43" y="251"/>
                      </a:cubicBezTo>
                      <a:cubicBezTo>
                        <a:pt x="43" y="251"/>
                        <a:pt x="43" y="252"/>
                        <a:pt x="43" y="253"/>
                      </a:cubicBezTo>
                      <a:cubicBezTo>
                        <a:pt x="71" y="281"/>
                        <a:pt x="109" y="297"/>
                        <a:pt x="149" y="297"/>
                      </a:cubicBezTo>
                      <a:cubicBezTo>
                        <a:pt x="230" y="297"/>
                        <a:pt x="295" y="233"/>
                        <a:pt x="297" y="153"/>
                      </a:cubicBezTo>
                      <a:cubicBezTo>
                        <a:pt x="297" y="152"/>
                        <a:pt x="297" y="152"/>
                        <a:pt x="297" y="152"/>
                      </a:cubicBezTo>
                      <a:close/>
                      <a:moveTo>
                        <a:pt x="214" y="237"/>
                      </a:moveTo>
                      <a:cubicBezTo>
                        <a:pt x="215" y="233"/>
                        <a:pt x="216" y="230"/>
                        <a:pt x="216" y="226"/>
                      </a:cubicBezTo>
                      <a:cubicBezTo>
                        <a:pt x="219" y="224"/>
                        <a:pt x="222" y="222"/>
                        <a:pt x="225" y="220"/>
                      </a:cubicBezTo>
                      <a:cubicBezTo>
                        <a:pt x="225" y="221"/>
                        <a:pt x="225" y="222"/>
                        <a:pt x="225" y="223"/>
                      </a:cubicBezTo>
                      <a:cubicBezTo>
                        <a:pt x="222" y="228"/>
                        <a:pt x="219" y="233"/>
                        <a:pt x="217" y="238"/>
                      </a:cubicBezTo>
                      <a:lnTo>
                        <a:pt x="214" y="237"/>
                      </a:lnTo>
                      <a:close/>
                      <a:moveTo>
                        <a:pt x="121" y="48"/>
                      </a:moveTo>
                      <a:cubicBezTo>
                        <a:pt x="121" y="48"/>
                        <a:pt x="120" y="48"/>
                        <a:pt x="120" y="48"/>
                      </a:cubicBezTo>
                      <a:cubicBezTo>
                        <a:pt x="120" y="48"/>
                        <a:pt x="119" y="48"/>
                        <a:pt x="118" y="49"/>
                      </a:cubicBezTo>
                      <a:cubicBezTo>
                        <a:pt x="117" y="51"/>
                        <a:pt x="116" y="53"/>
                        <a:pt x="115" y="55"/>
                      </a:cubicBezTo>
                      <a:cubicBezTo>
                        <a:pt x="114" y="55"/>
                        <a:pt x="112" y="55"/>
                        <a:pt x="111" y="55"/>
                      </a:cubicBezTo>
                      <a:cubicBezTo>
                        <a:pt x="111" y="55"/>
                        <a:pt x="112" y="54"/>
                        <a:pt x="112" y="53"/>
                      </a:cubicBezTo>
                      <a:cubicBezTo>
                        <a:pt x="114" y="51"/>
                        <a:pt x="116" y="50"/>
                        <a:pt x="118" y="49"/>
                      </a:cubicBezTo>
                      <a:cubicBezTo>
                        <a:pt x="118" y="48"/>
                        <a:pt x="119" y="48"/>
                        <a:pt x="119" y="47"/>
                      </a:cubicBezTo>
                      <a:cubicBezTo>
                        <a:pt x="119" y="46"/>
                        <a:pt x="119" y="46"/>
                        <a:pt x="119" y="45"/>
                      </a:cubicBezTo>
                      <a:cubicBezTo>
                        <a:pt x="120" y="44"/>
                        <a:pt x="122" y="44"/>
                        <a:pt x="123" y="43"/>
                      </a:cubicBezTo>
                      <a:cubicBezTo>
                        <a:pt x="125" y="46"/>
                        <a:pt x="128" y="50"/>
                        <a:pt x="130" y="54"/>
                      </a:cubicBezTo>
                      <a:cubicBezTo>
                        <a:pt x="130" y="54"/>
                        <a:pt x="129" y="55"/>
                        <a:pt x="128" y="55"/>
                      </a:cubicBezTo>
                      <a:cubicBezTo>
                        <a:pt x="126" y="56"/>
                        <a:pt x="124" y="57"/>
                        <a:pt x="121" y="58"/>
                      </a:cubicBezTo>
                      <a:cubicBezTo>
                        <a:pt x="121" y="55"/>
                        <a:pt x="122" y="53"/>
                        <a:pt x="122" y="50"/>
                      </a:cubicBezTo>
                      <a:cubicBezTo>
                        <a:pt x="122" y="50"/>
                        <a:pt x="122" y="49"/>
                        <a:pt x="121" y="48"/>
                      </a:cubicBezTo>
                      <a:close/>
                    </a:path>
                  </a:pathLst>
                </a:custGeom>
                <a:solidFill>
                  <a:schemeClr val="bg1"/>
                </a:solidFill>
                <a:ln>
                  <a:noFill/>
                </a:ln>
                <a:extLst/>
              </p:spPr>
              <p:txBody>
                <a:bodyPr vert="horz" wrap="square" lIns="91403" tIns="45701" rIns="91403" bIns="45701" numCol="1" anchor="t" anchorCtr="0" compatLnSpc="1">
                  <a:prstTxWarp prst="textNoShape">
                    <a:avLst/>
                  </a:prstTxWarp>
                </a:bodyPr>
                <a:lstStyle/>
                <a:p>
                  <a:pPr defTabSz="914000" fontAlgn="base">
                    <a:lnSpc>
                      <a:spcPct val="90000"/>
                    </a:lnSpc>
                    <a:spcBef>
                      <a:spcPct val="0"/>
                    </a:spcBef>
                    <a:spcAft>
                      <a:spcPct val="0"/>
                    </a:spcAft>
                  </a:pPr>
                  <a:endParaRPr lang="en-US">
                    <a:solidFill>
                      <a:srgbClr val="505050"/>
                    </a:solidFill>
                    <a:cs typeface="Segoe UI" pitchFamily="34" charset="0"/>
                  </a:endParaRPr>
                </a:p>
              </p:txBody>
            </p:sp>
          </p:grpSp>
          <p:sp>
            <p:nvSpPr>
              <p:cNvPr id="41" name="Freeform 40"/>
              <p:cNvSpPr>
                <a:spLocks noChangeAspect="1" noEditPoints="1"/>
              </p:cNvSpPr>
              <p:nvPr/>
            </p:nvSpPr>
            <p:spPr bwMode="black">
              <a:xfrm>
                <a:off x="10207652" y="5029506"/>
                <a:ext cx="294124" cy="593115"/>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chemeClr val="bg1"/>
              </a:solidFill>
              <a:ln>
                <a:noFill/>
              </a:ln>
              <a:extLst/>
            </p:spPr>
            <p:txBody>
              <a:bodyPr vert="horz" wrap="square" lIns="91403" tIns="45701" rIns="91403" bIns="45701" numCol="1" anchor="t" anchorCtr="0" compatLnSpc="1">
                <a:prstTxWarp prst="textNoShape">
                  <a:avLst/>
                </a:prstTxWarp>
              </a:bodyPr>
              <a:lstStyle/>
              <a:p>
                <a:pPr defTabSz="914000" fontAlgn="base">
                  <a:lnSpc>
                    <a:spcPct val="90000"/>
                  </a:lnSpc>
                  <a:spcBef>
                    <a:spcPct val="0"/>
                  </a:spcBef>
                  <a:spcAft>
                    <a:spcPct val="0"/>
                  </a:spcAft>
                </a:pPr>
                <a:endParaRPr lang="en-US" dirty="0">
                  <a:solidFill>
                    <a:srgbClr val="505050"/>
                  </a:solidFill>
                  <a:cs typeface="Segoe UI" pitchFamily="34" charset="0"/>
                </a:endParaRPr>
              </a:p>
            </p:txBody>
          </p:sp>
        </p:grpSp>
      </p:grpSp>
      <p:sp>
        <p:nvSpPr>
          <p:cNvPr id="2" name="Title 1"/>
          <p:cNvSpPr>
            <a:spLocks noGrp="1"/>
          </p:cNvSpPr>
          <p:nvPr>
            <p:ph type="title"/>
          </p:nvPr>
        </p:nvSpPr>
        <p:spPr/>
        <p:txBody>
          <a:bodyPr/>
          <a:lstStyle/>
          <a:p>
            <a:r>
              <a:rPr lang="en-US" dirty="0" smtClean="0"/>
              <a:t>Operations Manager | App Monitoring</a:t>
            </a:r>
            <a:endParaRPr lang="en-US" dirty="0"/>
          </a:p>
        </p:txBody>
      </p:sp>
    </p:spTree>
    <p:extLst>
      <p:ext uri="{BB962C8B-B14F-4D97-AF65-F5344CB8AC3E}">
        <p14:creationId xmlns:p14="http://schemas.microsoft.com/office/powerpoint/2010/main" val="1395485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10000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750" fill="hold"/>
                                        <p:tgtEl>
                                          <p:spTgt spid="6"/>
                                        </p:tgtEl>
                                        <p:attrNameLst>
                                          <p:attrName>ppt_x</p:attrName>
                                        </p:attrNameLst>
                                      </p:cBhvr>
                                      <p:tavLst>
                                        <p:tav tm="0">
                                          <p:val>
                                            <p:strVal val="#ppt_x"/>
                                          </p:val>
                                        </p:tav>
                                        <p:tav tm="100000">
                                          <p:val>
                                            <p:strVal val="#ppt_x"/>
                                          </p:val>
                                        </p:tav>
                                      </p:tavLst>
                                    </p:anim>
                                    <p:anim calcmode="lin" valueType="num">
                                      <p:cBhvr additive="base">
                                        <p:cTn id="14" dur="75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decel="10000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ppt_x"/>
                                          </p:val>
                                        </p:tav>
                                        <p:tav tm="100000">
                                          <p:val>
                                            <p:strVal val="#ppt_x"/>
                                          </p:val>
                                        </p:tav>
                                      </p:tavLst>
                                    </p:anim>
                                    <p:anim calcmode="lin" valueType="num">
                                      <p:cBhvr additive="base">
                                        <p:cTn id="20" dur="75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decel="10000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fill="hold"/>
                                        <p:tgtEl>
                                          <p:spTgt spid="8"/>
                                        </p:tgtEl>
                                        <p:attrNameLst>
                                          <p:attrName>ppt_x</p:attrName>
                                        </p:attrNameLst>
                                      </p:cBhvr>
                                      <p:tavLst>
                                        <p:tav tm="0">
                                          <p:val>
                                            <p:strVal val="#ppt_x"/>
                                          </p:val>
                                        </p:tav>
                                        <p:tav tm="100000">
                                          <p:val>
                                            <p:strVal val="#ppt_x"/>
                                          </p:val>
                                        </p:tav>
                                      </p:tavLst>
                                    </p:anim>
                                    <p:anim calcmode="lin" valueType="num">
                                      <p:cBhvr additive="base">
                                        <p:cTn id="26" dur="75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decel="100000" fill="hold" grpId="0" nodeType="click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500" fill="hold"/>
                                        <p:tgtEl>
                                          <p:spTgt spid="66"/>
                                        </p:tgtEl>
                                        <p:attrNameLst>
                                          <p:attrName>ppt_x</p:attrName>
                                        </p:attrNameLst>
                                      </p:cBhvr>
                                      <p:tavLst>
                                        <p:tav tm="0">
                                          <p:val>
                                            <p:strVal val="#ppt_x"/>
                                          </p:val>
                                        </p:tav>
                                        <p:tav tm="100000">
                                          <p:val>
                                            <p:strVal val="#ppt_x"/>
                                          </p:val>
                                        </p:tav>
                                      </p:tavLst>
                                    </p:anim>
                                    <p:anim calcmode="lin" valueType="num">
                                      <p:cBhvr additive="base">
                                        <p:cTn id="32"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6" descr="C:\userdata\Work Content\Screenshots\OM Network monitoring vicinity view.PNG"/>
          <p:cNvPicPr>
            <a:picLocks noChangeAspect="1" noChangeArrowheads="1"/>
          </p:cNvPicPr>
          <p:nvPr/>
        </p:nvPicPr>
        <p:blipFill>
          <a:blip r:embed="rId3"/>
          <a:srcRect l="13960" t="19031" r="27805" b="24857"/>
          <a:stretch>
            <a:fillRect/>
          </a:stretch>
        </p:blipFill>
        <p:spPr bwMode="auto">
          <a:xfrm>
            <a:off x="3675872" y="1302107"/>
            <a:ext cx="5160081" cy="3351046"/>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IT Pro &amp; Developers</a:t>
            </a:r>
          </a:p>
        </p:txBody>
      </p:sp>
      <p:pic>
        <p:nvPicPr>
          <p:cNvPr id="221188" name="Picture 3"/>
          <p:cNvPicPr>
            <a:picLocks noChangeAspect="1" noChangeArrowheads="1"/>
          </p:cNvPicPr>
          <p:nvPr/>
        </p:nvPicPr>
        <p:blipFill>
          <a:blip r:embed="rId4"/>
          <a:srcRect/>
          <a:stretch>
            <a:fillRect/>
          </a:stretch>
        </p:blipFill>
        <p:spPr bwMode="auto">
          <a:xfrm>
            <a:off x="2572116" y="1771947"/>
            <a:ext cx="7432718" cy="2166648"/>
          </a:xfrm>
          <a:prstGeom prst="rect">
            <a:avLst/>
          </a:prstGeom>
          <a:noFill/>
          <a:ln w="9525">
            <a:noFill/>
            <a:miter lim="800000"/>
            <a:headEnd/>
            <a:tailEnd/>
          </a:ln>
        </p:spPr>
      </p:pic>
      <p:pic>
        <p:nvPicPr>
          <p:cNvPr id="221197" name="Picture 9"/>
          <p:cNvPicPr>
            <a:picLocks noChangeAspect="1" noChangeArrowheads="1"/>
          </p:cNvPicPr>
          <p:nvPr/>
        </p:nvPicPr>
        <p:blipFill>
          <a:blip r:embed="rId5"/>
          <a:srcRect/>
          <a:stretch>
            <a:fillRect/>
          </a:stretch>
        </p:blipFill>
        <p:spPr bwMode="auto">
          <a:xfrm>
            <a:off x="2380207" y="1865207"/>
            <a:ext cx="7746942" cy="1982909"/>
          </a:xfrm>
          <a:prstGeom prst="rect">
            <a:avLst/>
          </a:prstGeom>
          <a:noFill/>
          <a:ln w="9525">
            <a:noFill/>
            <a:miter lim="800000"/>
            <a:headEnd/>
            <a:tailEnd/>
          </a:ln>
        </p:spPr>
      </p:pic>
      <p:sp>
        <p:nvSpPr>
          <p:cNvPr id="221203" name="TextBox 5"/>
          <p:cNvSpPr txBox="1">
            <a:spLocks noChangeArrowheads="1"/>
          </p:cNvSpPr>
          <p:nvPr/>
        </p:nvSpPr>
        <p:spPr bwMode="auto">
          <a:xfrm>
            <a:off x="2706134" y="5998120"/>
            <a:ext cx="7081309" cy="654118"/>
          </a:xfrm>
          <a:prstGeom prst="rect">
            <a:avLst/>
          </a:prstGeom>
          <a:noFill/>
          <a:ln w="34925" cap="sq" algn="ctr">
            <a:solidFill>
              <a:schemeClr val="accent3"/>
            </a:solidFill>
            <a:miter lim="800000"/>
            <a:headEnd/>
            <a:tailEnd/>
          </a:ln>
          <a:effectLst/>
        </p:spPr>
        <p:txBody>
          <a:bodyPr wrap="square" lIns="93278" tIns="46639" rIns="93278" bIns="46639">
            <a:spAutoFit/>
          </a:bodyPr>
          <a:lstStyle/>
          <a:p>
            <a:r>
              <a:rPr lang="en-US" dirty="0">
                <a:gradFill>
                  <a:gsLst>
                    <a:gs pos="10000">
                      <a:schemeClr val="tx1"/>
                    </a:gs>
                    <a:gs pos="38000">
                      <a:schemeClr val="tx1"/>
                    </a:gs>
                  </a:gsLst>
                  <a:lin ang="5400000" scaled="0"/>
                </a:gradFill>
              </a:rPr>
              <a:t>Application performance monitoring pinpoints exactly where the issue is, reducing the mean time to </a:t>
            </a:r>
            <a:r>
              <a:rPr lang="en-US" dirty="0" smtClean="0">
                <a:gradFill>
                  <a:gsLst>
                    <a:gs pos="10000">
                      <a:schemeClr val="tx1"/>
                    </a:gs>
                    <a:gs pos="38000">
                      <a:schemeClr val="tx1"/>
                    </a:gs>
                  </a:gsLst>
                  <a:lin ang="5400000" scaled="0"/>
                </a:gradFill>
              </a:rPr>
              <a:t>resolution</a:t>
            </a:r>
            <a:endParaRPr lang="en-US" dirty="0">
              <a:gradFill>
                <a:gsLst>
                  <a:gs pos="10000">
                    <a:schemeClr val="tx1"/>
                  </a:gs>
                  <a:gs pos="38000">
                    <a:schemeClr val="tx1"/>
                  </a:gs>
                </a:gsLst>
                <a:lin ang="5400000" scaled="0"/>
              </a:gradFill>
            </a:endParaRPr>
          </a:p>
        </p:txBody>
      </p:sp>
      <p:pic>
        <p:nvPicPr>
          <p:cNvPr id="2050" name="Picture 2"/>
          <p:cNvPicPr>
            <a:picLocks noChangeAspect="1" noChangeArrowheads="1"/>
          </p:cNvPicPr>
          <p:nvPr/>
        </p:nvPicPr>
        <p:blipFill>
          <a:blip r:embed="rId6"/>
          <a:srcRect/>
          <a:stretch>
            <a:fillRect/>
          </a:stretch>
        </p:blipFill>
        <p:spPr bwMode="auto">
          <a:xfrm>
            <a:off x="2645385" y="1552209"/>
            <a:ext cx="7147978" cy="4271562"/>
          </a:xfrm>
          <a:prstGeom prst="rect">
            <a:avLst/>
          </a:prstGeom>
          <a:noFill/>
          <a:ln w="9525">
            <a:solidFill>
              <a:srgbClr val="FF9900"/>
            </a:solidFill>
            <a:miter lim="800000"/>
            <a:headEnd/>
            <a:tailEnd/>
          </a:ln>
        </p:spPr>
      </p:pic>
      <p:sp>
        <p:nvSpPr>
          <p:cNvPr id="12" name="Rectangle 11"/>
          <p:cNvSpPr/>
          <p:nvPr/>
        </p:nvSpPr>
        <p:spPr>
          <a:xfrm>
            <a:off x="5033440" y="1719865"/>
            <a:ext cx="2368796" cy="1374681"/>
          </a:xfrm>
          <a:prstGeom prst="rect">
            <a:avLst/>
          </a:prstGeom>
          <a:noFill/>
          <a:ln w="34925" cap="sq" algn="ctr">
            <a:solidFill>
              <a:srgbClr val="FF9900"/>
            </a:solidFill>
            <a:miter lim="800000"/>
            <a:headEnd/>
            <a:tailEnd/>
          </a:ln>
          <a:effectLst/>
        </p:spPr>
        <p:txBody>
          <a:bodyPr lIns="93274" tIns="46637" rIns="93274" bIns="46637" anchor="ctr"/>
          <a:lstStyle/>
          <a:p>
            <a:pPr algn="ctr" defTabSz="932472"/>
            <a:endParaRPr lang="en-US" sz="2200">
              <a:gradFill>
                <a:gsLst>
                  <a:gs pos="0">
                    <a:srgbClr val="FFFFFF"/>
                  </a:gs>
                  <a:gs pos="100000">
                    <a:srgbClr val="FFFFFF"/>
                  </a:gs>
                </a:gsLst>
                <a:lin ang="5400000" scaled="0"/>
              </a:gradFill>
              <a:latin typeface="Segoe UI"/>
              <a:cs typeface="Segoe UI"/>
            </a:endParaRPr>
          </a:p>
        </p:txBody>
      </p:sp>
      <p:sp>
        <p:nvSpPr>
          <p:cNvPr id="30" name="Rectangle 29"/>
          <p:cNvSpPr/>
          <p:nvPr/>
        </p:nvSpPr>
        <p:spPr>
          <a:xfrm>
            <a:off x="2645384" y="1719865"/>
            <a:ext cx="2388056" cy="1374470"/>
          </a:xfrm>
          <a:prstGeom prst="rect">
            <a:avLst/>
          </a:prstGeom>
          <a:noFill/>
          <a:ln w="34925" cap="sq" algn="ctr">
            <a:solidFill>
              <a:srgbClr val="FF9900"/>
            </a:solidFill>
            <a:miter lim="800000"/>
            <a:headEnd/>
            <a:tailEnd/>
          </a:ln>
          <a:effectLst/>
        </p:spPr>
        <p:txBody>
          <a:bodyPr lIns="93274" tIns="46637" rIns="93274" bIns="46637" anchor="ctr"/>
          <a:lstStyle/>
          <a:p>
            <a:pPr algn="ctr" defTabSz="932472"/>
            <a:endParaRPr lang="en-US" sz="2200">
              <a:gradFill>
                <a:gsLst>
                  <a:gs pos="0">
                    <a:srgbClr val="FFFFFF"/>
                  </a:gs>
                  <a:gs pos="100000">
                    <a:srgbClr val="FFFFFF"/>
                  </a:gs>
                </a:gsLst>
                <a:lin ang="5400000" scaled="0"/>
              </a:gradFill>
              <a:latin typeface="Segoe UI"/>
              <a:cs typeface="Segoe UI"/>
            </a:endParaRPr>
          </a:p>
        </p:txBody>
      </p:sp>
      <p:sp>
        <p:nvSpPr>
          <p:cNvPr id="31" name="Rectangle 30"/>
          <p:cNvSpPr/>
          <p:nvPr/>
        </p:nvSpPr>
        <p:spPr>
          <a:xfrm>
            <a:off x="9888407" y="1552209"/>
            <a:ext cx="2273431" cy="147875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lIns="186556" tIns="149245" rIns="186556" bIns="149245" anchor="t"/>
          <a:lstStyle/>
          <a:p>
            <a:pPr>
              <a:defRPr/>
            </a:pPr>
            <a:r>
              <a:rPr lang="en-US" dirty="0">
                <a:gradFill>
                  <a:gsLst>
                    <a:gs pos="10000">
                      <a:schemeClr val="tx1"/>
                    </a:gs>
                    <a:gs pos="38000">
                      <a:schemeClr val="tx1"/>
                    </a:gs>
                  </a:gsLst>
                  <a:lin ang="5400000" scaled="0"/>
                </a:gradFill>
              </a:rPr>
              <a:t>Server-side monitoring shows the application </a:t>
            </a:r>
            <a:r>
              <a:rPr lang="en-US" dirty="0" smtClean="0">
                <a:gradFill>
                  <a:gsLst>
                    <a:gs pos="10000">
                      <a:schemeClr val="tx1"/>
                    </a:gs>
                    <a:gs pos="38000">
                      <a:schemeClr val="tx1"/>
                    </a:gs>
                  </a:gsLst>
                  <a:lin ang="5400000" scaled="0"/>
                </a:gradFill>
              </a:rPr>
              <a:t/>
            </a:r>
            <a:br>
              <a:rPr lang="en-US" dirty="0" smtClean="0">
                <a:gradFill>
                  <a:gsLst>
                    <a:gs pos="10000">
                      <a:schemeClr val="tx1"/>
                    </a:gs>
                    <a:gs pos="38000">
                      <a:schemeClr val="tx1"/>
                    </a:gs>
                  </a:gsLst>
                  <a:lin ang="5400000" scaled="0"/>
                </a:gradFill>
              </a:rPr>
            </a:br>
            <a:r>
              <a:rPr lang="en-US" dirty="0" smtClean="0">
                <a:gradFill>
                  <a:gsLst>
                    <a:gs pos="10000">
                      <a:schemeClr val="tx1"/>
                    </a:gs>
                    <a:gs pos="38000">
                      <a:schemeClr val="tx1"/>
                    </a:gs>
                  </a:gsLst>
                  <a:lin ang="5400000" scaled="0"/>
                </a:gradFill>
              </a:rPr>
              <a:t>is functioning</a:t>
            </a:r>
            <a:endParaRPr lang="en-US" dirty="0">
              <a:gradFill>
                <a:gsLst>
                  <a:gs pos="10000">
                    <a:schemeClr val="tx1"/>
                  </a:gs>
                  <a:gs pos="38000">
                    <a:schemeClr val="tx1"/>
                  </a:gs>
                </a:gsLst>
                <a:lin ang="5400000" scaled="0"/>
              </a:gradFill>
            </a:endParaRPr>
          </a:p>
        </p:txBody>
      </p:sp>
      <p:sp>
        <p:nvSpPr>
          <p:cNvPr id="13" name="Rounded Rectangle 12"/>
          <p:cNvSpPr/>
          <p:nvPr/>
        </p:nvSpPr>
        <p:spPr>
          <a:xfrm>
            <a:off x="2645385" y="3552438"/>
            <a:ext cx="7142058" cy="869459"/>
          </a:xfrm>
          <a:prstGeom prst="roundRect">
            <a:avLst>
              <a:gd name="adj" fmla="val 0"/>
            </a:avLst>
          </a:prstGeom>
          <a:noFill/>
          <a:ln w="34925" cap="sq" algn="ctr">
            <a:solidFill>
              <a:srgbClr val="FF9900"/>
            </a:solidFill>
            <a:miter lim="800000"/>
            <a:headEnd/>
            <a:tailEnd/>
          </a:ln>
          <a:effectLst/>
        </p:spPr>
        <p:txBody>
          <a:bodyPr lIns="93274" tIns="46637" rIns="93274" bIns="46637" anchor="ctr"/>
          <a:lstStyle/>
          <a:p>
            <a:pPr algn="ctr" defTabSz="932472"/>
            <a:endParaRPr lang="en-US" sz="2200">
              <a:gradFill>
                <a:gsLst>
                  <a:gs pos="0">
                    <a:srgbClr val="FFFFFF"/>
                  </a:gs>
                  <a:gs pos="100000">
                    <a:srgbClr val="FFFFFF"/>
                  </a:gs>
                </a:gsLst>
                <a:lin ang="5400000" scaled="0"/>
              </a:gradFill>
              <a:latin typeface="Segoe UI"/>
              <a:cs typeface="Segoe UI"/>
            </a:endParaRPr>
          </a:p>
        </p:txBody>
      </p:sp>
      <p:sp>
        <p:nvSpPr>
          <p:cNvPr id="40" name="TextBox 39"/>
          <p:cNvSpPr txBox="1"/>
          <p:nvPr/>
        </p:nvSpPr>
        <p:spPr>
          <a:xfrm>
            <a:off x="708320" y="5801833"/>
            <a:ext cx="2410805" cy="866374"/>
          </a:xfrm>
          <a:prstGeom prst="rect">
            <a:avLst/>
          </a:prstGeom>
          <a:noFill/>
        </p:spPr>
        <p:txBody>
          <a:bodyPr wrap="square" lIns="186556" tIns="149245" rIns="186556" bIns="149245" rtlCol="0">
            <a:spAutoFit/>
          </a:bodyPr>
          <a:lstStyle/>
          <a:p>
            <a:pPr marL="117475" indent="-117475">
              <a:lnSpc>
                <a:spcPct val="90000"/>
              </a:lnSpc>
            </a:pPr>
            <a:r>
              <a:rPr lang="en-US" sz="2000" spc="-30" dirty="0">
                <a:gradFill>
                  <a:gsLst>
                    <a:gs pos="10000">
                      <a:schemeClr val="tx1"/>
                    </a:gs>
                    <a:gs pos="38000">
                      <a:schemeClr val="tx1"/>
                    </a:gs>
                  </a:gsLst>
                  <a:lin ang="5400000" scaled="0"/>
                </a:gradFill>
              </a:rPr>
              <a:t>“My application is running slowly!”</a:t>
            </a:r>
          </a:p>
        </p:txBody>
      </p:sp>
      <p:sp>
        <p:nvSpPr>
          <p:cNvPr id="41" name="TextBox 40"/>
          <p:cNvSpPr txBox="1"/>
          <p:nvPr/>
        </p:nvSpPr>
        <p:spPr>
          <a:xfrm>
            <a:off x="6378105" y="5801833"/>
            <a:ext cx="2410805" cy="866374"/>
          </a:xfrm>
          <a:prstGeom prst="rect">
            <a:avLst/>
          </a:prstGeom>
          <a:noFill/>
        </p:spPr>
        <p:txBody>
          <a:bodyPr wrap="square" lIns="186556" tIns="149245" rIns="186556" bIns="149245" rtlCol="0">
            <a:spAutoFit/>
          </a:bodyPr>
          <a:lstStyle/>
          <a:p>
            <a:pPr marL="117475" indent="-117475">
              <a:lnSpc>
                <a:spcPct val="90000"/>
              </a:lnSpc>
            </a:pPr>
            <a:r>
              <a:rPr lang="en-US" sz="2000" spc="-30" dirty="0">
                <a:gradFill>
                  <a:gsLst>
                    <a:gs pos="10000">
                      <a:schemeClr val="tx1"/>
                    </a:gs>
                    <a:gs pos="38000">
                      <a:schemeClr val="tx1"/>
                    </a:gs>
                  </a:gsLst>
                  <a:lin ang="5400000" scaled="0"/>
                </a:gradFill>
              </a:rPr>
              <a:t>“The code passed </a:t>
            </a:r>
            <a:br>
              <a:rPr lang="en-US" sz="2000" spc="-30" dirty="0">
                <a:gradFill>
                  <a:gsLst>
                    <a:gs pos="10000">
                      <a:schemeClr val="tx1"/>
                    </a:gs>
                    <a:gs pos="38000">
                      <a:schemeClr val="tx1"/>
                    </a:gs>
                  </a:gsLst>
                  <a:lin ang="5400000" scaled="0"/>
                </a:gradFill>
              </a:rPr>
            </a:br>
            <a:r>
              <a:rPr lang="en-US" sz="2000" spc="-30" dirty="0">
                <a:gradFill>
                  <a:gsLst>
                    <a:gs pos="10000">
                      <a:schemeClr val="tx1"/>
                    </a:gs>
                    <a:gs pos="38000">
                      <a:schemeClr val="tx1"/>
                    </a:gs>
                  </a:gsLst>
                  <a:lin ang="5400000" scaled="0"/>
                </a:gradFill>
              </a:rPr>
              <a:t>all testing.”</a:t>
            </a:r>
          </a:p>
        </p:txBody>
      </p:sp>
      <p:sp>
        <p:nvSpPr>
          <p:cNvPr id="42" name="TextBox 41"/>
          <p:cNvSpPr txBox="1"/>
          <p:nvPr/>
        </p:nvSpPr>
        <p:spPr>
          <a:xfrm>
            <a:off x="3543213" y="5801833"/>
            <a:ext cx="2410805" cy="866374"/>
          </a:xfrm>
          <a:prstGeom prst="rect">
            <a:avLst/>
          </a:prstGeom>
          <a:noFill/>
        </p:spPr>
        <p:txBody>
          <a:bodyPr wrap="square" lIns="186556" tIns="149245" rIns="186556" bIns="149245" rtlCol="0">
            <a:spAutoFit/>
          </a:bodyPr>
          <a:lstStyle/>
          <a:p>
            <a:pPr marL="117475" indent="-117475">
              <a:lnSpc>
                <a:spcPct val="90000"/>
              </a:lnSpc>
            </a:pPr>
            <a:r>
              <a:rPr lang="en-US" sz="2000" spc="-30" dirty="0">
                <a:gradFill>
                  <a:gsLst>
                    <a:gs pos="10000">
                      <a:schemeClr val="tx1"/>
                    </a:gs>
                    <a:gs pos="38000">
                      <a:schemeClr val="tx1"/>
                    </a:gs>
                  </a:gsLst>
                  <a:lin ang="5400000" scaled="0"/>
                </a:gradFill>
              </a:rPr>
              <a:t>“The network </a:t>
            </a:r>
            <a:br>
              <a:rPr lang="en-US" sz="2000" spc="-30" dirty="0">
                <a:gradFill>
                  <a:gsLst>
                    <a:gs pos="10000">
                      <a:schemeClr val="tx1"/>
                    </a:gs>
                    <a:gs pos="38000">
                      <a:schemeClr val="tx1"/>
                    </a:gs>
                  </a:gsLst>
                  <a:lin ang="5400000" scaled="0"/>
                </a:gradFill>
              </a:rPr>
            </a:br>
            <a:r>
              <a:rPr lang="en-US" sz="2000" spc="-30" dirty="0">
                <a:gradFill>
                  <a:gsLst>
                    <a:gs pos="10000">
                      <a:schemeClr val="tx1"/>
                    </a:gs>
                    <a:gs pos="38000">
                      <a:schemeClr val="tx1"/>
                    </a:gs>
                  </a:gsLst>
                  <a:lin ang="5400000" scaled="0"/>
                </a:gradFill>
              </a:rPr>
              <a:t>looks good.”</a:t>
            </a:r>
          </a:p>
        </p:txBody>
      </p:sp>
      <p:sp>
        <p:nvSpPr>
          <p:cNvPr id="43" name="TextBox 42"/>
          <p:cNvSpPr txBox="1"/>
          <p:nvPr/>
        </p:nvSpPr>
        <p:spPr>
          <a:xfrm>
            <a:off x="9212999" y="5801833"/>
            <a:ext cx="2410805" cy="866374"/>
          </a:xfrm>
          <a:prstGeom prst="rect">
            <a:avLst/>
          </a:prstGeom>
          <a:noFill/>
        </p:spPr>
        <p:txBody>
          <a:bodyPr wrap="square" lIns="186556" tIns="149245" rIns="186556" bIns="149245" rtlCol="0">
            <a:spAutoFit/>
          </a:bodyPr>
          <a:lstStyle/>
          <a:p>
            <a:pPr marL="117475" indent="-117475">
              <a:lnSpc>
                <a:spcPct val="90000"/>
              </a:lnSpc>
            </a:pPr>
            <a:r>
              <a:rPr lang="en-US" sz="2000" spc="-30" dirty="0">
                <a:gradFill>
                  <a:gsLst>
                    <a:gs pos="10000">
                      <a:schemeClr val="tx1"/>
                    </a:gs>
                    <a:gs pos="38000">
                      <a:schemeClr val="tx1"/>
                    </a:gs>
                  </a:gsLst>
                  <a:lin ang="5400000" scaled="0"/>
                </a:gradFill>
              </a:rPr>
              <a:t>“The servers are running fine.”</a:t>
            </a:r>
          </a:p>
        </p:txBody>
      </p:sp>
      <p:grpSp>
        <p:nvGrpSpPr>
          <p:cNvPr id="14" name="Group 13"/>
          <p:cNvGrpSpPr/>
          <p:nvPr/>
        </p:nvGrpSpPr>
        <p:grpSpPr>
          <a:xfrm>
            <a:off x="4183211" y="5053629"/>
            <a:ext cx="1297583" cy="748204"/>
            <a:chOff x="4099910" y="4960489"/>
            <a:chExt cx="1271744" cy="733600"/>
          </a:xfrm>
        </p:grpSpPr>
        <p:sp>
          <p:nvSpPr>
            <p:cNvPr id="37" name="Freeform 237"/>
            <p:cNvSpPr>
              <a:spLocks noChangeAspect="1"/>
            </p:cNvSpPr>
            <p:nvPr/>
          </p:nvSpPr>
          <p:spPr bwMode="auto">
            <a:xfrm>
              <a:off x="4099910" y="5146578"/>
              <a:ext cx="612881" cy="547511"/>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 name="Rectangle 3"/>
            <p:cNvSpPr/>
            <p:nvPr/>
          </p:nvSpPr>
          <p:spPr>
            <a:xfrm>
              <a:off x="4445200" y="4960489"/>
              <a:ext cx="926454" cy="707886"/>
            </a:xfrm>
            <a:prstGeom prst="rect">
              <a:avLst/>
            </a:prstGeom>
          </p:spPr>
          <p:txBody>
            <a:bodyPr wrap="square">
              <a:spAutoFit/>
            </a:bodyPr>
            <a:lstStyle/>
            <a:p>
              <a:pPr algn="ctr" defTabSz="620234" eaLnBrk="0" hangingPunct="0">
                <a:spcBef>
                  <a:spcPct val="20000"/>
                </a:spcBef>
              </a:pPr>
              <a:r>
                <a:rPr lang="en-US" sz="4100" dirty="0">
                  <a:gradFill>
                    <a:gsLst>
                      <a:gs pos="10000">
                        <a:schemeClr val="accent2"/>
                      </a:gs>
                      <a:gs pos="38000">
                        <a:schemeClr val="accent2"/>
                      </a:gs>
                    </a:gsLst>
                    <a:lin ang="5400000" scaled="0"/>
                  </a:gradFill>
                  <a:cs typeface="Arial" pitchFamily="34" charset="0"/>
                  <a:sym typeface="Wingdings" pitchFamily="2" charset="2"/>
                </a:rPr>
                <a:t></a:t>
              </a:r>
            </a:p>
          </p:txBody>
        </p:sp>
      </p:grpSp>
      <p:grpSp>
        <p:nvGrpSpPr>
          <p:cNvPr id="15" name="Group 14"/>
          <p:cNvGrpSpPr/>
          <p:nvPr/>
        </p:nvGrpSpPr>
        <p:grpSpPr>
          <a:xfrm>
            <a:off x="6765367" y="5053629"/>
            <a:ext cx="2023544" cy="748204"/>
            <a:chOff x="6630646" y="4960489"/>
            <a:chExt cx="1983249" cy="733600"/>
          </a:xfrm>
        </p:grpSpPr>
        <p:grpSp>
          <p:nvGrpSpPr>
            <p:cNvPr id="3" name="Group 2"/>
            <p:cNvGrpSpPr/>
            <p:nvPr/>
          </p:nvGrpSpPr>
          <p:grpSpPr>
            <a:xfrm>
              <a:off x="6630646" y="5002567"/>
              <a:ext cx="1355997" cy="691522"/>
              <a:chOff x="3601282" y="5570989"/>
              <a:chExt cx="1355997" cy="691522"/>
            </a:xfrm>
          </p:grpSpPr>
          <p:sp>
            <p:nvSpPr>
              <p:cNvPr id="34" name="Freeform 237"/>
              <p:cNvSpPr>
                <a:spLocks noChangeAspect="1"/>
              </p:cNvSpPr>
              <p:nvPr/>
            </p:nvSpPr>
            <p:spPr bwMode="auto">
              <a:xfrm>
                <a:off x="3601282" y="5715000"/>
                <a:ext cx="612881" cy="547511"/>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5" name="Freeform 237"/>
              <p:cNvSpPr>
                <a:spLocks noChangeAspect="1"/>
              </p:cNvSpPr>
              <p:nvPr/>
            </p:nvSpPr>
            <p:spPr bwMode="auto">
              <a:xfrm>
                <a:off x="3972840" y="5570989"/>
                <a:ext cx="612881" cy="547511"/>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6" name="Freeform 237"/>
              <p:cNvSpPr>
                <a:spLocks noChangeAspect="1"/>
              </p:cNvSpPr>
              <p:nvPr/>
            </p:nvSpPr>
            <p:spPr bwMode="auto">
              <a:xfrm>
                <a:off x="4344398" y="5715000"/>
                <a:ext cx="612881" cy="547511"/>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47" name="Rectangle 46"/>
            <p:cNvSpPr/>
            <p:nvPr/>
          </p:nvSpPr>
          <p:spPr>
            <a:xfrm>
              <a:off x="7687441" y="4960489"/>
              <a:ext cx="926454" cy="707886"/>
            </a:xfrm>
            <a:prstGeom prst="rect">
              <a:avLst/>
            </a:prstGeom>
          </p:spPr>
          <p:txBody>
            <a:bodyPr wrap="square">
              <a:spAutoFit/>
            </a:bodyPr>
            <a:lstStyle/>
            <a:p>
              <a:pPr algn="ctr" defTabSz="620234" eaLnBrk="0" hangingPunct="0">
                <a:spcBef>
                  <a:spcPct val="20000"/>
                </a:spcBef>
              </a:pPr>
              <a:r>
                <a:rPr lang="en-US" sz="4100" dirty="0">
                  <a:gradFill>
                    <a:gsLst>
                      <a:gs pos="10000">
                        <a:schemeClr val="accent2"/>
                      </a:gs>
                      <a:gs pos="38000">
                        <a:schemeClr val="accent2"/>
                      </a:gs>
                    </a:gsLst>
                  </a:gradFill>
                  <a:cs typeface="Arial" pitchFamily="34" charset="0"/>
                  <a:sym typeface="Wingdings" pitchFamily="2" charset="2"/>
                </a:rPr>
                <a:t></a:t>
              </a:r>
            </a:p>
          </p:txBody>
        </p:sp>
      </p:grpSp>
      <p:grpSp>
        <p:nvGrpSpPr>
          <p:cNvPr id="11" name="Group 10"/>
          <p:cNvGrpSpPr/>
          <p:nvPr/>
        </p:nvGrpSpPr>
        <p:grpSpPr>
          <a:xfrm>
            <a:off x="10105736" y="5053629"/>
            <a:ext cx="1293233" cy="748204"/>
            <a:chOff x="9904498" y="4960489"/>
            <a:chExt cx="1267481" cy="733600"/>
          </a:xfrm>
        </p:grpSpPr>
        <p:sp>
          <p:nvSpPr>
            <p:cNvPr id="38" name="Freeform 237"/>
            <p:cNvSpPr>
              <a:spLocks noChangeAspect="1"/>
            </p:cNvSpPr>
            <p:nvPr/>
          </p:nvSpPr>
          <p:spPr bwMode="auto">
            <a:xfrm>
              <a:off x="9904498" y="5146578"/>
              <a:ext cx="612881" cy="547511"/>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8" name="Rectangle 47"/>
            <p:cNvSpPr/>
            <p:nvPr/>
          </p:nvSpPr>
          <p:spPr>
            <a:xfrm>
              <a:off x="10245525" y="4960489"/>
              <a:ext cx="926454" cy="707886"/>
            </a:xfrm>
            <a:prstGeom prst="rect">
              <a:avLst/>
            </a:prstGeom>
          </p:spPr>
          <p:txBody>
            <a:bodyPr wrap="square">
              <a:spAutoFit/>
            </a:bodyPr>
            <a:lstStyle/>
            <a:p>
              <a:pPr algn="ctr" defTabSz="620234" eaLnBrk="0" hangingPunct="0">
                <a:spcBef>
                  <a:spcPct val="20000"/>
                </a:spcBef>
              </a:pPr>
              <a:r>
                <a:rPr lang="en-US" sz="4100" dirty="0">
                  <a:gradFill>
                    <a:gsLst>
                      <a:gs pos="10000">
                        <a:schemeClr val="accent2"/>
                      </a:gs>
                      <a:gs pos="38000">
                        <a:schemeClr val="accent2"/>
                      </a:gs>
                    </a:gsLst>
                  </a:gradFill>
                  <a:cs typeface="Arial" pitchFamily="34" charset="0"/>
                  <a:sym typeface="Wingdings" pitchFamily="2" charset="2"/>
                </a:rPr>
                <a:t></a:t>
              </a:r>
            </a:p>
          </p:txBody>
        </p:sp>
      </p:grpSp>
      <p:grpSp>
        <p:nvGrpSpPr>
          <p:cNvPr id="21" name="Group 20"/>
          <p:cNvGrpSpPr/>
          <p:nvPr/>
        </p:nvGrpSpPr>
        <p:grpSpPr>
          <a:xfrm>
            <a:off x="1601057" y="5232282"/>
            <a:ext cx="871536" cy="569552"/>
            <a:chOff x="1569174" y="5135654"/>
            <a:chExt cx="854181" cy="558435"/>
          </a:xfrm>
        </p:grpSpPr>
        <p:sp>
          <p:nvSpPr>
            <p:cNvPr id="33" name="Freeform 237"/>
            <p:cNvSpPr>
              <a:spLocks noChangeAspect="1"/>
            </p:cNvSpPr>
            <p:nvPr/>
          </p:nvSpPr>
          <p:spPr bwMode="auto">
            <a:xfrm>
              <a:off x="1569174" y="5146578"/>
              <a:ext cx="612881" cy="547511"/>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20" name="Group 19"/>
            <p:cNvGrpSpPr/>
            <p:nvPr/>
          </p:nvGrpSpPr>
          <p:grpSpPr>
            <a:xfrm>
              <a:off x="2169355" y="5135654"/>
              <a:ext cx="254000" cy="273755"/>
              <a:chOff x="5245100" y="5171978"/>
              <a:chExt cx="254000" cy="273755"/>
            </a:xfrm>
          </p:grpSpPr>
          <p:cxnSp>
            <p:nvCxnSpPr>
              <p:cNvPr id="17" name="Straight Connector 16"/>
              <p:cNvCxnSpPr/>
              <p:nvPr/>
            </p:nvCxnSpPr>
            <p:spPr>
              <a:xfrm>
                <a:off x="5245100" y="5171978"/>
                <a:ext cx="254000" cy="273755"/>
              </a:xfrm>
              <a:prstGeom prst="line">
                <a:avLst/>
              </a:prstGeom>
              <a:ln w="381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5245100" y="5171978"/>
                <a:ext cx="254000" cy="273755"/>
              </a:xfrm>
              <a:prstGeom prst="line">
                <a:avLst/>
              </a:prstGeom>
              <a:ln w="381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60" name="Rectangle 59"/>
          <p:cNvSpPr/>
          <p:nvPr/>
        </p:nvSpPr>
        <p:spPr>
          <a:xfrm>
            <a:off x="274638" y="3070837"/>
            <a:ext cx="2275701" cy="1482839"/>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lIns="186556" tIns="149245" rIns="186556" bIns="149245" anchor="t"/>
          <a:lstStyle/>
          <a:p>
            <a:pPr>
              <a:defRPr/>
            </a:pPr>
            <a:r>
              <a:rPr lang="en-US" dirty="0" smtClean="0">
                <a:gradFill>
                  <a:gsLst>
                    <a:gs pos="10000">
                      <a:schemeClr val="tx1"/>
                    </a:gs>
                    <a:gs pos="38000">
                      <a:schemeClr val="tx1"/>
                    </a:gs>
                  </a:gsLst>
                  <a:lin ang="5400000" scaled="0"/>
                </a:gradFill>
              </a:rPr>
              <a:t>Client-side, however, shows there is a problem..</a:t>
            </a:r>
            <a:endParaRPr lang="en-US" dirty="0">
              <a:gradFill>
                <a:gsLst>
                  <a:gs pos="10000">
                    <a:schemeClr val="tx1"/>
                  </a:gs>
                  <a:gs pos="38000">
                    <a:schemeClr val="tx1"/>
                  </a:gs>
                </a:gsLst>
                <a:lin ang="5400000" scaled="0"/>
              </a:gradFill>
            </a:endParaRPr>
          </a:p>
        </p:txBody>
      </p:sp>
    </p:spTree>
    <p:extLst>
      <p:ext uri="{BB962C8B-B14F-4D97-AF65-F5344CB8AC3E}">
        <p14:creationId xmlns:p14="http://schemas.microsoft.com/office/powerpoint/2010/main" val="183502802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par>
                                <p:cTn id="19" presetID="10" presetClass="entr" presetSubtype="0" fill="hold" nodeType="withEffect">
                                  <p:stCondLst>
                                    <p:cond delay="200"/>
                                  </p:stCondLst>
                                  <p:childTnLst>
                                    <p:set>
                                      <p:cBhvr>
                                        <p:cTn id="20" dur="1" fill="hold">
                                          <p:stCondLst>
                                            <p:cond delay="0"/>
                                          </p:stCondLst>
                                        </p:cTn>
                                        <p:tgtEl>
                                          <p:spTgt spid="221186"/>
                                        </p:tgtEl>
                                        <p:attrNameLst>
                                          <p:attrName>style.visibility</p:attrName>
                                        </p:attrNameLst>
                                      </p:cBhvr>
                                      <p:to>
                                        <p:strVal val="visible"/>
                                      </p:to>
                                    </p:set>
                                    <p:animEffect transition="in" filter="fade">
                                      <p:cBhvr>
                                        <p:cTn id="21" dur="500"/>
                                        <p:tgtEl>
                                          <p:spTgt spid="22118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221186"/>
                                        </p:tgtEl>
                                      </p:cBhvr>
                                    </p:animEffect>
                                    <p:set>
                                      <p:cBhvr>
                                        <p:cTn id="26" dur="1" fill="hold">
                                          <p:stCondLst>
                                            <p:cond delay="499"/>
                                          </p:stCondLst>
                                        </p:cTn>
                                        <p:tgtEl>
                                          <p:spTgt spid="221186"/>
                                        </p:tgtEl>
                                        <p:attrNameLst>
                                          <p:attrName>style.visibility</p:attrName>
                                        </p:attrNameLst>
                                      </p:cBhvr>
                                      <p:to>
                                        <p:strVal val="hidden"/>
                                      </p:to>
                                    </p:set>
                                  </p:childTnLst>
                                </p:cTn>
                              </p:par>
                              <p:par>
                                <p:cTn id="27" presetID="10" presetClass="entr" presetSubtype="0" fill="hold" nodeType="withEffect">
                                  <p:stCondLst>
                                    <p:cond delay="2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par>
                                <p:cTn id="33" presetID="10" presetClass="entr" presetSubtype="0" fill="hold" nodeType="withEffect">
                                  <p:stCondLst>
                                    <p:cond delay="400"/>
                                  </p:stCondLst>
                                  <p:childTnLst>
                                    <p:set>
                                      <p:cBhvr>
                                        <p:cTn id="34" dur="1" fill="hold">
                                          <p:stCondLst>
                                            <p:cond delay="0"/>
                                          </p:stCondLst>
                                        </p:cTn>
                                        <p:tgtEl>
                                          <p:spTgt spid="221188"/>
                                        </p:tgtEl>
                                        <p:attrNameLst>
                                          <p:attrName>style.visibility</p:attrName>
                                        </p:attrNameLst>
                                      </p:cBhvr>
                                      <p:to>
                                        <p:strVal val="visible"/>
                                      </p:to>
                                    </p:set>
                                    <p:animEffect transition="in" filter="fade">
                                      <p:cBhvr>
                                        <p:cTn id="35" dur="500"/>
                                        <p:tgtEl>
                                          <p:spTgt spid="22118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221188"/>
                                        </p:tgtEl>
                                      </p:cBhvr>
                                    </p:animEffect>
                                    <p:set>
                                      <p:cBhvr>
                                        <p:cTn id="40" dur="1" fill="hold">
                                          <p:stCondLst>
                                            <p:cond delay="499"/>
                                          </p:stCondLst>
                                        </p:cTn>
                                        <p:tgtEl>
                                          <p:spTgt spid="221188"/>
                                        </p:tgtEl>
                                        <p:attrNameLst>
                                          <p:attrName>style.visibility</p:attrName>
                                        </p:attrNameLst>
                                      </p:cBhvr>
                                      <p:to>
                                        <p:strVal val="hidden"/>
                                      </p:to>
                                    </p:set>
                                  </p:childTnLst>
                                </p:cTn>
                              </p:par>
                              <p:par>
                                <p:cTn id="41" presetID="10" presetClass="entr" presetSubtype="0" fill="hold" nodeType="withEffect">
                                  <p:stCondLst>
                                    <p:cond delay="20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grpId="0" nodeType="withEffect">
                                  <p:stCondLst>
                                    <p:cond delay="2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nodeType="withEffect">
                                  <p:stCondLst>
                                    <p:cond delay="400"/>
                                  </p:stCondLst>
                                  <p:childTnLst>
                                    <p:set>
                                      <p:cBhvr>
                                        <p:cTn id="48" dur="1" fill="hold">
                                          <p:stCondLst>
                                            <p:cond delay="0"/>
                                          </p:stCondLst>
                                        </p:cTn>
                                        <p:tgtEl>
                                          <p:spTgt spid="221197"/>
                                        </p:tgtEl>
                                        <p:attrNameLst>
                                          <p:attrName>style.visibility</p:attrName>
                                        </p:attrNameLst>
                                      </p:cBhvr>
                                      <p:to>
                                        <p:strVal val="visible"/>
                                      </p:to>
                                    </p:set>
                                    <p:animEffect transition="in" filter="fade">
                                      <p:cBhvr>
                                        <p:cTn id="49" dur="500"/>
                                        <p:tgtEl>
                                          <p:spTgt spid="22119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221197"/>
                                        </p:tgtEl>
                                      </p:cBhvr>
                                    </p:animEffect>
                                    <p:set>
                                      <p:cBhvr>
                                        <p:cTn id="54" dur="1" fill="hold">
                                          <p:stCondLst>
                                            <p:cond delay="499"/>
                                          </p:stCondLst>
                                        </p:cTn>
                                        <p:tgtEl>
                                          <p:spTgt spid="221197"/>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21"/>
                                        </p:tgtEl>
                                      </p:cBhvr>
                                    </p:animEffect>
                                    <p:set>
                                      <p:cBhvr>
                                        <p:cTn id="57" dur="1" fill="hold">
                                          <p:stCondLst>
                                            <p:cond delay="499"/>
                                          </p:stCondLst>
                                        </p:cTn>
                                        <p:tgtEl>
                                          <p:spTgt spid="21"/>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14"/>
                                        </p:tgtEl>
                                      </p:cBhvr>
                                    </p:animEffect>
                                    <p:set>
                                      <p:cBhvr>
                                        <p:cTn id="60" dur="1" fill="hold">
                                          <p:stCondLst>
                                            <p:cond delay="499"/>
                                          </p:stCondLst>
                                        </p:cTn>
                                        <p:tgtEl>
                                          <p:spTgt spid="14"/>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15"/>
                                        </p:tgtEl>
                                      </p:cBhvr>
                                    </p:animEffect>
                                    <p:set>
                                      <p:cBhvr>
                                        <p:cTn id="63" dur="1" fill="hold">
                                          <p:stCondLst>
                                            <p:cond delay="499"/>
                                          </p:stCondLst>
                                        </p:cTn>
                                        <p:tgtEl>
                                          <p:spTgt spid="15"/>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11"/>
                                        </p:tgtEl>
                                      </p:cBhvr>
                                    </p:animEffect>
                                    <p:set>
                                      <p:cBhvr>
                                        <p:cTn id="66" dur="1" fill="hold">
                                          <p:stCondLst>
                                            <p:cond delay="499"/>
                                          </p:stCondLst>
                                        </p:cTn>
                                        <p:tgtEl>
                                          <p:spTgt spid="11"/>
                                        </p:tgtEl>
                                        <p:attrNameLst>
                                          <p:attrName>style.visibility</p:attrName>
                                        </p:attrNameLst>
                                      </p:cBhvr>
                                      <p:to>
                                        <p:strVal val="hidden"/>
                                      </p:to>
                                    </p:set>
                                  </p:childTnLst>
                                </p:cTn>
                              </p:par>
                              <p:par>
                                <p:cTn id="67" presetID="10" presetClass="entr" presetSubtype="0" fill="hold" nodeType="withEffect">
                                  <p:stCondLst>
                                    <p:cond delay="500"/>
                                  </p:stCondLst>
                                  <p:childTnLst>
                                    <p:set>
                                      <p:cBhvr>
                                        <p:cTn id="68" dur="1" fill="hold">
                                          <p:stCondLst>
                                            <p:cond delay="0"/>
                                          </p:stCondLst>
                                        </p:cTn>
                                        <p:tgtEl>
                                          <p:spTgt spid="2050"/>
                                        </p:tgtEl>
                                        <p:attrNameLst>
                                          <p:attrName>style.visibility</p:attrName>
                                        </p:attrNameLst>
                                      </p:cBhvr>
                                      <p:to>
                                        <p:strVal val="visible"/>
                                      </p:to>
                                    </p:set>
                                    <p:animEffect transition="in" filter="fade">
                                      <p:cBhvr>
                                        <p:cTn id="69" dur="500"/>
                                        <p:tgtEl>
                                          <p:spTgt spid="2050"/>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5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fade">
                                      <p:cBhvr>
                                        <p:cTn id="85" dur="500"/>
                                        <p:tgtEl>
                                          <p:spTgt spid="1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0"/>
                                        </p:tgtEl>
                                        <p:attrNameLst>
                                          <p:attrName>style.visibility</p:attrName>
                                        </p:attrNameLst>
                                      </p:cBhvr>
                                      <p:to>
                                        <p:strVal val="visible"/>
                                      </p:to>
                                    </p:set>
                                    <p:animEffect transition="in" filter="fade">
                                      <p:cBhvr>
                                        <p:cTn id="88" dur="500"/>
                                        <p:tgtEl>
                                          <p:spTgt spid="60"/>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1" nodeType="clickEffect">
                                  <p:stCondLst>
                                    <p:cond delay="0"/>
                                  </p:stCondLst>
                                  <p:childTnLst>
                                    <p:animEffect transition="out" filter="fade">
                                      <p:cBhvr>
                                        <p:cTn id="92" dur="500"/>
                                        <p:tgtEl>
                                          <p:spTgt spid="40"/>
                                        </p:tgtEl>
                                      </p:cBhvr>
                                    </p:animEffect>
                                    <p:set>
                                      <p:cBhvr>
                                        <p:cTn id="93" dur="1" fill="hold">
                                          <p:stCondLst>
                                            <p:cond delay="499"/>
                                          </p:stCondLst>
                                        </p:cTn>
                                        <p:tgtEl>
                                          <p:spTgt spid="40"/>
                                        </p:tgtEl>
                                        <p:attrNameLst>
                                          <p:attrName>style.visibility</p:attrName>
                                        </p:attrNameLst>
                                      </p:cBhvr>
                                      <p:to>
                                        <p:strVal val="hidden"/>
                                      </p:to>
                                    </p:set>
                                  </p:childTnLst>
                                </p:cTn>
                              </p:par>
                              <p:par>
                                <p:cTn id="94" presetID="10" presetClass="exit" presetSubtype="0" fill="hold" grpId="1" nodeType="withEffect">
                                  <p:stCondLst>
                                    <p:cond delay="0"/>
                                  </p:stCondLst>
                                  <p:childTnLst>
                                    <p:animEffect transition="out" filter="fade">
                                      <p:cBhvr>
                                        <p:cTn id="95" dur="500"/>
                                        <p:tgtEl>
                                          <p:spTgt spid="42"/>
                                        </p:tgtEl>
                                      </p:cBhvr>
                                    </p:animEffect>
                                    <p:set>
                                      <p:cBhvr>
                                        <p:cTn id="96" dur="1" fill="hold">
                                          <p:stCondLst>
                                            <p:cond delay="499"/>
                                          </p:stCondLst>
                                        </p:cTn>
                                        <p:tgtEl>
                                          <p:spTgt spid="42"/>
                                        </p:tgtEl>
                                        <p:attrNameLst>
                                          <p:attrName>style.visibility</p:attrName>
                                        </p:attrNameLst>
                                      </p:cBhvr>
                                      <p:to>
                                        <p:strVal val="hidden"/>
                                      </p:to>
                                    </p:set>
                                  </p:childTnLst>
                                </p:cTn>
                              </p:par>
                              <p:par>
                                <p:cTn id="97" presetID="10" presetClass="exit" presetSubtype="0" fill="hold" grpId="1" nodeType="withEffect">
                                  <p:stCondLst>
                                    <p:cond delay="0"/>
                                  </p:stCondLst>
                                  <p:childTnLst>
                                    <p:animEffect transition="out" filter="fade">
                                      <p:cBhvr>
                                        <p:cTn id="98" dur="500"/>
                                        <p:tgtEl>
                                          <p:spTgt spid="41"/>
                                        </p:tgtEl>
                                      </p:cBhvr>
                                    </p:animEffect>
                                    <p:set>
                                      <p:cBhvr>
                                        <p:cTn id="99" dur="1" fill="hold">
                                          <p:stCondLst>
                                            <p:cond delay="499"/>
                                          </p:stCondLst>
                                        </p:cTn>
                                        <p:tgtEl>
                                          <p:spTgt spid="41"/>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43"/>
                                        </p:tgtEl>
                                      </p:cBhvr>
                                    </p:animEffect>
                                    <p:set>
                                      <p:cBhvr>
                                        <p:cTn id="102" dur="1" fill="hold">
                                          <p:stCondLst>
                                            <p:cond delay="499"/>
                                          </p:stCondLst>
                                        </p:cTn>
                                        <p:tgtEl>
                                          <p:spTgt spid="43"/>
                                        </p:tgtEl>
                                        <p:attrNameLst>
                                          <p:attrName>style.visibility</p:attrName>
                                        </p:attrNameLst>
                                      </p:cBhvr>
                                      <p:to>
                                        <p:strVal val="hidden"/>
                                      </p:to>
                                    </p:set>
                                  </p:childTnLst>
                                </p:cTn>
                              </p:par>
                            </p:childTnLst>
                          </p:cTn>
                        </p:par>
                        <p:par>
                          <p:cTn id="103" fill="hold">
                            <p:stCondLst>
                              <p:cond delay="500"/>
                            </p:stCondLst>
                            <p:childTnLst>
                              <p:par>
                                <p:cTn id="104" presetID="10" presetClass="entr" presetSubtype="0" fill="hold" grpId="0" nodeType="afterEffect">
                                  <p:stCondLst>
                                    <p:cond delay="0"/>
                                  </p:stCondLst>
                                  <p:childTnLst>
                                    <p:set>
                                      <p:cBhvr>
                                        <p:cTn id="105" dur="1" fill="hold">
                                          <p:stCondLst>
                                            <p:cond delay="0"/>
                                          </p:stCondLst>
                                        </p:cTn>
                                        <p:tgtEl>
                                          <p:spTgt spid="221203"/>
                                        </p:tgtEl>
                                        <p:attrNameLst>
                                          <p:attrName>style.visibility</p:attrName>
                                        </p:attrNameLst>
                                      </p:cBhvr>
                                      <p:to>
                                        <p:strVal val="visible"/>
                                      </p:to>
                                    </p:set>
                                    <p:animEffect transition="in" filter="fade">
                                      <p:cBhvr>
                                        <p:cTn id="106" dur="500"/>
                                        <p:tgtEl>
                                          <p:spTgt spid="221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203" grpId="0" animBg="1"/>
      <p:bldP spid="12" grpId="0" animBg="1"/>
      <p:bldP spid="30" grpId="0" animBg="1"/>
      <p:bldP spid="31" grpId="0" animBg="1"/>
      <p:bldP spid="13" grpId="0" animBg="1"/>
      <p:bldP spid="40" grpId="0"/>
      <p:bldP spid="40" grpId="1"/>
      <p:bldP spid="41" grpId="0"/>
      <p:bldP spid="41" grpId="1"/>
      <p:bldP spid="42" grpId="0"/>
      <p:bldP spid="42" grpId="1"/>
      <p:bldP spid="43" grpId="0"/>
      <p:bldP spid="43" grpId="1"/>
      <p:bldP spid="6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Service Monitor</a:t>
            </a:r>
            <a:endParaRPr lang="en-US" dirty="0"/>
          </a:p>
        </p:txBody>
      </p:sp>
      <p:sp>
        <p:nvSpPr>
          <p:cNvPr id="73" name="Oval 72"/>
          <p:cNvSpPr/>
          <p:nvPr/>
        </p:nvSpPr>
        <p:spPr bwMode="auto">
          <a:xfrm>
            <a:off x="7943091" y="1941775"/>
            <a:ext cx="3067844" cy="3006281"/>
          </a:xfrm>
          <a:prstGeom prst="ellipse">
            <a:avLst/>
          </a:prstGeom>
          <a:solidFill>
            <a:srgbClr val="002050">
              <a:lumMod val="25000"/>
              <a:lumOff val="75000"/>
            </a:srgbClr>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0">
                    <a:srgbClr val="EFEFEF"/>
                  </a:gs>
                  <a:gs pos="100000">
                    <a:srgbClr val="EFEFEF"/>
                  </a:gs>
                </a:gsLst>
                <a:lin ang="5400000" scaled="0"/>
              </a:gradFill>
              <a:effectLst/>
              <a:uLnTx/>
              <a:uFillTx/>
              <a:latin typeface="Segoe UI"/>
            </a:endParaRPr>
          </a:p>
        </p:txBody>
      </p:sp>
      <p:sp>
        <p:nvSpPr>
          <p:cNvPr id="74" name="Freeform 73"/>
          <p:cNvSpPr>
            <a:spLocks noEditPoints="1"/>
          </p:cNvSpPr>
          <p:nvPr/>
        </p:nvSpPr>
        <p:spPr bwMode="auto">
          <a:xfrm>
            <a:off x="7943091" y="1941775"/>
            <a:ext cx="3067844" cy="3006280"/>
          </a:xfrm>
          <a:custGeom>
            <a:avLst/>
            <a:gdLst/>
            <a:ahLst/>
            <a:cxnLst>
              <a:cxn ang="0">
                <a:pos x="457" y="449"/>
              </a:cxn>
              <a:cxn ang="0">
                <a:pos x="78" y="450"/>
              </a:cxn>
              <a:cxn ang="0">
                <a:pos x="78" y="76"/>
              </a:cxn>
              <a:cxn ang="0">
                <a:pos x="457" y="75"/>
              </a:cxn>
              <a:cxn ang="0">
                <a:pos x="522" y="260"/>
              </a:cxn>
              <a:cxn ang="0">
                <a:pos x="268" y="12"/>
              </a:cxn>
              <a:cxn ang="0">
                <a:pos x="271" y="75"/>
              </a:cxn>
              <a:cxn ang="0">
                <a:pos x="335" y="54"/>
              </a:cxn>
              <a:cxn ang="0">
                <a:pos x="319" y="101"/>
              </a:cxn>
              <a:cxn ang="0">
                <a:pos x="335" y="119"/>
              </a:cxn>
              <a:cxn ang="0">
                <a:pos x="369" y="90"/>
              </a:cxn>
              <a:cxn ang="0">
                <a:pos x="379" y="120"/>
              </a:cxn>
              <a:cxn ang="0">
                <a:pos x="374" y="140"/>
              </a:cxn>
              <a:cxn ang="0">
                <a:pos x="363" y="156"/>
              </a:cxn>
              <a:cxn ang="0">
                <a:pos x="330" y="196"/>
              </a:cxn>
              <a:cxn ang="0">
                <a:pos x="312" y="175"/>
              </a:cxn>
              <a:cxn ang="0">
                <a:pos x="278" y="182"/>
              </a:cxn>
              <a:cxn ang="0">
                <a:pos x="247" y="196"/>
              </a:cxn>
              <a:cxn ang="0">
                <a:pos x="262" y="236"/>
              </a:cxn>
              <a:cxn ang="0">
                <a:pos x="372" y="258"/>
              </a:cxn>
              <a:cxn ang="0">
                <a:pos x="399" y="332"/>
              </a:cxn>
              <a:cxn ang="0">
                <a:pos x="322" y="432"/>
              </a:cxn>
              <a:cxn ang="0">
                <a:pos x="307" y="483"/>
              </a:cxn>
              <a:cxn ang="0">
                <a:pos x="264" y="329"/>
              </a:cxn>
              <a:cxn ang="0">
                <a:pos x="260" y="250"/>
              </a:cxn>
              <a:cxn ang="0">
                <a:pos x="199" y="215"/>
              </a:cxn>
              <a:cxn ang="0">
                <a:pos x="177" y="212"/>
              </a:cxn>
              <a:cxn ang="0">
                <a:pos x="146" y="174"/>
              </a:cxn>
              <a:cxn ang="0">
                <a:pos x="143" y="107"/>
              </a:cxn>
              <a:cxn ang="0">
                <a:pos x="106" y="82"/>
              </a:cxn>
              <a:cxn ang="0">
                <a:pos x="77" y="96"/>
              </a:cxn>
              <a:cxn ang="0">
                <a:pos x="88" y="440"/>
              </a:cxn>
              <a:cxn ang="0">
                <a:pos x="448" y="439"/>
              </a:cxn>
            </a:cxnLst>
            <a:rect l="0" t="0" r="r" b="b"/>
            <a:pathLst>
              <a:path w="536" h="526">
                <a:moveTo>
                  <a:pt x="536" y="261"/>
                </a:moveTo>
                <a:cubicBezTo>
                  <a:pt x="536" y="335"/>
                  <a:pt x="509" y="398"/>
                  <a:pt x="457" y="449"/>
                </a:cubicBezTo>
                <a:cubicBezTo>
                  <a:pt x="405" y="501"/>
                  <a:pt x="342" y="526"/>
                  <a:pt x="268" y="526"/>
                </a:cubicBezTo>
                <a:cubicBezTo>
                  <a:pt x="194" y="526"/>
                  <a:pt x="131" y="501"/>
                  <a:pt x="78" y="450"/>
                </a:cubicBezTo>
                <a:cubicBezTo>
                  <a:pt x="26" y="399"/>
                  <a:pt x="0" y="337"/>
                  <a:pt x="0" y="263"/>
                </a:cubicBezTo>
                <a:cubicBezTo>
                  <a:pt x="0" y="190"/>
                  <a:pt x="26" y="128"/>
                  <a:pt x="78" y="76"/>
                </a:cubicBezTo>
                <a:cubicBezTo>
                  <a:pt x="131" y="25"/>
                  <a:pt x="194" y="0"/>
                  <a:pt x="268" y="0"/>
                </a:cubicBezTo>
                <a:cubicBezTo>
                  <a:pt x="342" y="0"/>
                  <a:pt x="405" y="25"/>
                  <a:pt x="457" y="75"/>
                </a:cubicBezTo>
                <a:cubicBezTo>
                  <a:pt x="509" y="126"/>
                  <a:pt x="536" y="188"/>
                  <a:pt x="536" y="261"/>
                </a:cubicBezTo>
                <a:close/>
                <a:moveTo>
                  <a:pt x="522" y="260"/>
                </a:moveTo>
                <a:cubicBezTo>
                  <a:pt x="522" y="191"/>
                  <a:pt x="497" y="132"/>
                  <a:pt x="447" y="84"/>
                </a:cubicBezTo>
                <a:cubicBezTo>
                  <a:pt x="397" y="36"/>
                  <a:pt x="337" y="12"/>
                  <a:pt x="268" y="12"/>
                </a:cubicBezTo>
                <a:cubicBezTo>
                  <a:pt x="240" y="69"/>
                  <a:pt x="240" y="69"/>
                  <a:pt x="240" y="69"/>
                </a:cubicBezTo>
                <a:cubicBezTo>
                  <a:pt x="271" y="75"/>
                  <a:pt x="271" y="75"/>
                  <a:pt x="271" y="75"/>
                </a:cubicBezTo>
                <a:cubicBezTo>
                  <a:pt x="294" y="51"/>
                  <a:pt x="294" y="51"/>
                  <a:pt x="294" y="51"/>
                </a:cubicBezTo>
                <a:cubicBezTo>
                  <a:pt x="335" y="54"/>
                  <a:pt x="335" y="54"/>
                  <a:pt x="335" y="54"/>
                </a:cubicBezTo>
                <a:cubicBezTo>
                  <a:pt x="344" y="76"/>
                  <a:pt x="344" y="76"/>
                  <a:pt x="344" y="76"/>
                </a:cubicBezTo>
                <a:cubicBezTo>
                  <a:pt x="319" y="101"/>
                  <a:pt x="319" y="101"/>
                  <a:pt x="319" y="101"/>
                </a:cubicBezTo>
                <a:cubicBezTo>
                  <a:pt x="319" y="116"/>
                  <a:pt x="319" y="116"/>
                  <a:pt x="319" y="116"/>
                </a:cubicBezTo>
                <a:cubicBezTo>
                  <a:pt x="335" y="119"/>
                  <a:pt x="335" y="119"/>
                  <a:pt x="335" y="119"/>
                </a:cubicBezTo>
                <a:cubicBezTo>
                  <a:pt x="342" y="107"/>
                  <a:pt x="342" y="107"/>
                  <a:pt x="342" y="107"/>
                </a:cubicBezTo>
                <a:cubicBezTo>
                  <a:pt x="369" y="90"/>
                  <a:pt x="369" y="90"/>
                  <a:pt x="369" y="90"/>
                </a:cubicBezTo>
                <a:cubicBezTo>
                  <a:pt x="368" y="101"/>
                  <a:pt x="368" y="101"/>
                  <a:pt x="368" y="101"/>
                </a:cubicBezTo>
                <a:cubicBezTo>
                  <a:pt x="379" y="120"/>
                  <a:pt x="379" y="120"/>
                  <a:pt x="379" y="120"/>
                </a:cubicBezTo>
                <a:cubicBezTo>
                  <a:pt x="366" y="132"/>
                  <a:pt x="366" y="132"/>
                  <a:pt x="366" y="132"/>
                </a:cubicBezTo>
                <a:cubicBezTo>
                  <a:pt x="374" y="140"/>
                  <a:pt x="374" y="140"/>
                  <a:pt x="374" y="140"/>
                </a:cubicBezTo>
                <a:cubicBezTo>
                  <a:pt x="356" y="141"/>
                  <a:pt x="356" y="141"/>
                  <a:pt x="356" y="141"/>
                </a:cubicBezTo>
                <a:cubicBezTo>
                  <a:pt x="363" y="156"/>
                  <a:pt x="363" y="156"/>
                  <a:pt x="363" y="156"/>
                </a:cubicBezTo>
                <a:cubicBezTo>
                  <a:pt x="323" y="174"/>
                  <a:pt x="323" y="174"/>
                  <a:pt x="323" y="174"/>
                </a:cubicBezTo>
                <a:cubicBezTo>
                  <a:pt x="330" y="196"/>
                  <a:pt x="330" y="196"/>
                  <a:pt x="330" y="196"/>
                </a:cubicBezTo>
                <a:cubicBezTo>
                  <a:pt x="317" y="196"/>
                  <a:pt x="317" y="196"/>
                  <a:pt x="317" y="196"/>
                </a:cubicBezTo>
                <a:cubicBezTo>
                  <a:pt x="312" y="175"/>
                  <a:pt x="312" y="175"/>
                  <a:pt x="312" y="175"/>
                </a:cubicBezTo>
                <a:cubicBezTo>
                  <a:pt x="283" y="174"/>
                  <a:pt x="283" y="174"/>
                  <a:pt x="283" y="174"/>
                </a:cubicBezTo>
                <a:cubicBezTo>
                  <a:pt x="278" y="182"/>
                  <a:pt x="278" y="182"/>
                  <a:pt x="278" y="182"/>
                </a:cubicBezTo>
                <a:cubicBezTo>
                  <a:pt x="266" y="177"/>
                  <a:pt x="266" y="177"/>
                  <a:pt x="266" y="177"/>
                </a:cubicBezTo>
                <a:cubicBezTo>
                  <a:pt x="247" y="196"/>
                  <a:pt x="247" y="196"/>
                  <a:pt x="247" y="196"/>
                </a:cubicBezTo>
                <a:cubicBezTo>
                  <a:pt x="262" y="215"/>
                  <a:pt x="262" y="215"/>
                  <a:pt x="262" y="215"/>
                </a:cubicBezTo>
                <a:cubicBezTo>
                  <a:pt x="262" y="236"/>
                  <a:pt x="262" y="236"/>
                  <a:pt x="262" y="236"/>
                </a:cubicBezTo>
                <a:cubicBezTo>
                  <a:pt x="278" y="247"/>
                  <a:pt x="278" y="247"/>
                  <a:pt x="278" y="247"/>
                </a:cubicBezTo>
                <a:cubicBezTo>
                  <a:pt x="372" y="258"/>
                  <a:pt x="372" y="258"/>
                  <a:pt x="372" y="258"/>
                </a:cubicBezTo>
                <a:cubicBezTo>
                  <a:pt x="403" y="279"/>
                  <a:pt x="403" y="279"/>
                  <a:pt x="403" y="279"/>
                </a:cubicBezTo>
                <a:cubicBezTo>
                  <a:pt x="399" y="332"/>
                  <a:pt x="399" y="332"/>
                  <a:pt x="399" y="332"/>
                </a:cubicBezTo>
                <a:cubicBezTo>
                  <a:pt x="334" y="397"/>
                  <a:pt x="334" y="397"/>
                  <a:pt x="334" y="397"/>
                </a:cubicBezTo>
                <a:cubicBezTo>
                  <a:pt x="330" y="401"/>
                  <a:pt x="326" y="413"/>
                  <a:pt x="322" y="432"/>
                </a:cubicBezTo>
                <a:cubicBezTo>
                  <a:pt x="318" y="450"/>
                  <a:pt x="316" y="464"/>
                  <a:pt x="317" y="472"/>
                </a:cubicBezTo>
                <a:cubicBezTo>
                  <a:pt x="307" y="483"/>
                  <a:pt x="307" y="483"/>
                  <a:pt x="307" y="483"/>
                </a:cubicBezTo>
                <a:cubicBezTo>
                  <a:pt x="294" y="457"/>
                  <a:pt x="284" y="433"/>
                  <a:pt x="278" y="413"/>
                </a:cubicBezTo>
                <a:cubicBezTo>
                  <a:pt x="274" y="403"/>
                  <a:pt x="270" y="376"/>
                  <a:pt x="264" y="329"/>
                </a:cubicBezTo>
                <a:cubicBezTo>
                  <a:pt x="223" y="293"/>
                  <a:pt x="223" y="293"/>
                  <a:pt x="223" y="293"/>
                </a:cubicBezTo>
                <a:cubicBezTo>
                  <a:pt x="260" y="250"/>
                  <a:pt x="260" y="250"/>
                  <a:pt x="260" y="250"/>
                </a:cubicBezTo>
                <a:cubicBezTo>
                  <a:pt x="245" y="228"/>
                  <a:pt x="245" y="228"/>
                  <a:pt x="245" y="228"/>
                </a:cubicBezTo>
                <a:cubicBezTo>
                  <a:pt x="222" y="224"/>
                  <a:pt x="207" y="219"/>
                  <a:pt x="199" y="215"/>
                </a:cubicBezTo>
                <a:cubicBezTo>
                  <a:pt x="191" y="211"/>
                  <a:pt x="179" y="201"/>
                  <a:pt x="163" y="184"/>
                </a:cubicBezTo>
                <a:cubicBezTo>
                  <a:pt x="177" y="212"/>
                  <a:pt x="177" y="212"/>
                  <a:pt x="177" y="212"/>
                </a:cubicBezTo>
                <a:cubicBezTo>
                  <a:pt x="168" y="216"/>
                  <a:pt x="168" y="216"/>
                  <a:pt x="168" y="216"/>
                </a:cubicBezTo>
                <a:cubicBezTo>
                  <a:pt x="146" y="174"/>
                  <a:pt x="146" y="174"/>
                  <a:pt x="146" y="174"/>
                </a:cubicBezTo>
                <a:cubicBezTo>
                  <a:pt x="150" y="134"/>
                  <a:pt x="150" y="134"/>
                  <a:pt x="150" y="134"/>
                </a:cubicBezTo>
                <a:cubicBezTo>
                  <a:pt x="143" y="107"/>
                  <a:pt x="143" y="107"/>
                  <a:pt x="143" y="107"/>
                </a:cubicBezTo>
                <a:cubicBezTo>
                  <a:pt x="121" y="86"/>
                  <a:pt x="121" y="86"/>
                  <a:pt x="121" y="86"/>
                </a:cubicBezTo>
                <a:cubicBezTo>
                  <a:pt x="106" y="82"/>
                  <a:pt x="106" y="82"/>
                  <a:pt x="106" y="82"/>
                </a:cubicBezTo>
                <a:cubicBezTo>
                  <a:pt x="92" y="92"/>
                  <a:pt x="92" y="92"/>
                  <a:pt x="92" y="92"/>
                </a:cubicBezTo>
                <a:cubicBezTo>
                  <a:pt x="77" y="96"/>
                  <a:pt x="77" y="96"/>
                  <a:pt x="77" y="96"/>
                </a:cubicBezTo>
                <a:cubicBezTo>
                  <a:pt x="35" y="144"/>
                  <a:pt x="14" y="199"/>
                  <a:pt x="14" y="262"/>
                </a:cubicBezTo>
                <a:cubicBezTo>
                  <a:pt x="14" y="332"/>
                  <a:pt x="39" y="391"/>
                  <a:pt x="88" y="440"/>
                </a:cubicBezTo>
                <a:cubicBezTo>
                  <a:pt x="138" y="488"/>
                  <a:pt x="198" y="512"/>
                  <a:pt x="268" y="512"/>
                </a:cubicBezTo>
                <a:cubicBezTo>
                  <a:pt x="339" y="512"/>
                  <a:pt x="399" y="488"/>
                  <a:pt x="448" y="439"/>
                </a:cubicBezTo>
                <a:cubicBezTo>
                  <a:pt x="497" y="390"/>
                  <a:pt x="522" y="331"/>
                  <a:pt x="522" y="260"/>
                </a:cubicBezTo>
                <a:close/>
              </a:path>
            </a:pathLst>
          </a:custGeom>
          <a:solidFill>
            <a:srgbClr val="007233"/>
          </a:solidFill>
          <a:ln w="9525">
            <a:noFill/>
            <a:round/>
            <a:headEnd/>
            <a:tailEnd/>
          </a:ln>
        </p:spPr>
        <p:txBody>
          <a:bodyPr vert="horz" wrap="square" lIns="93260" tIns="46630" rIns="93260" bIns="46630" numCol="1" anchor="t" anchorCtr="0" compatLnSpc="1">
            <a:prstTxWarp prst="textNoShape">
              <a:avLst/>
            </a:prstTxWarp>
          </a:bodyPr>
          <a:lstStyle>
            <a:defPPr>
              <a:defRPr lang="en-US"/>
            </a:defPPr>
            <a:lvl1pPr marL="0" algn="l" defTabSz="1097280" rtl="0" eaLnBrk="1" latinLnBrk="0" hangingPunct="1">
              <a:defRPr sz="2200" kern="1200">
                <a:solidFill>
                  <a:schemeClr val="tx1"/>
                </a:solidFill>
                <a:latin typeface="+mn-lt"/>
                <a:ea typeface="+mn-ea"/>
                <a:cs typeface="+mn-cs"/>
              </a:defRPr>
            </a:lvl1pPr>
            <a:lvl2pPr marL="548640" algn="l" defTabSz="1097280" rtl="0" eaLnBrk="1" latinLnBrk="0" hangingPunct="1">
              <a:defRPr sz="2200" kern="1200">
                <a:solidFill>
                  <a:schemeClr val="tx1"/>
                </a:solidFill>
                <a:latin typeface="+mn-lt"/>
                <a:ea typeface="+mn-ea"/>
                <a:cs typeface="+mn-cs"/>
              </a:defRPr>
            </a:lvl2pPr>
            <a:lvl3pPr marL="1097280" algn="l" defTabSz="1097280" rtl="0" eaLnBrk="1" latinLnBrk="0" hangingPunct="1">
              <a:defRPr sz="2200" kern="1200">
                <a:solidFill>
                  <a:schemeClr val="tx1"/>
                </a:solidFill>
                <a:latin typeface="+mn-lt"/>
                <a:ea typeface="+mn-ea"/>
                <a:cs typeface="+mn-cs"/>
              </a:defRPr>
            </a:lvl3pPr>
            <a:lvl4pPr marL="1645920" algn="l" defTabSz="1097280" rtl="0" eaLnBrk="1" latinLnBrk="0" hangingPunct="1">
              <a:defRPr sz="2200" kern="1200">
                <a:solidFill>
                  <a:schemeClr val="tx1"/>
                </a:solidFill>
                <a:latin typeface="+mn-lt"/>
                <a:ea typeface="+mn-ea"/>
                <a:cs typeface="+mn-cs"/>
              </a:defRPr>
            </a:lvl4pPr>
            <a:lvl5pPr marL="2194560" algn="l" defTabSz="1097280" rtl="0" eaLnBrk="1" latinLnBrk="0" hangingPunct="1">
              <a:defRPr sz="2200" kern="1200">
                <a:solidFill>
                  <a:schemeClr val="tx1"/>
                </a:solidFill>
                <a:latin typeface="+mn-lt"/>
                <a:ea typeface="+mn-ea"/>
                <a:cs typeface="+mn-cs"/>
              </a:defRPr>
            </a:lvl5pPr>
            <a:lvl6pPr marL="2743200" algn="l" defTabSz="1097280" rtl="0" eaLnBrk="1" latinLnBrk="0" hangingPunct="1">
              <a:defRPr sz="2200" kern="1200">
                <a:solidFill>
                  <a:schemeClr val="tx1"/>
                </a:solidFill>
                <a:latin typeface="+mn-lt"/>
                <a:ea typeface="+mn-ea"/>
                <a:cs typeface="+mn-cs"/>
              </a:defRPr>
            </a:lvl6pPr>
            <a:lvl7pPr marL="3291840" algn="l" defTabSz="1097280" rtl="0" eaLnBrk="1" latinLnBrk="0" hangingPunct="1">
              <a:defRPr sz="2200" kern="1200">
                <a:solidFill>
                  <a:schemeClr val="tx1"/>
                </a:solidFill>
                <a:latin typeface="+mn-lt"/>
                <a:ea typeface="+mn-ea"/>
                <a:cs typeface="+mn-cs"/>
              </a:defRPr>
            </a:lvl7pPr>
            <a:lvl8pPr marL="3840480" algn="l" defTabSz="1097280" rtl="0" eaLnBrk="1" latinLnBrk="0" hangingPunct="1">
              <a:defRPr sz="2200" kern="1200">
                <a:solidFill>
                  <a:schemeClr val="tx1"/>
                </a:solidFill>
                <a:latin typeface="+mn-lt"/>
                <a:ea typeface="+mn-ea"/>
                <a:cs typeface="+mn-cs"/>
              </a:defRPr>
            </a:lvl8pPr>
            <a:lvl9pPr marL="4389120" algn="l" defTabSz="1097280" rtl="0" eaLnBrk="1" latinLnBrk="0" hangingPunct="1">
              <a:defRPr sz="2200" kern="1200">
                <a:solidFill>
                  <a:schemeClr val="tx1"/>
                </a:solidFill>
                <a:latin typeface="+mn-lt"/>
                <a:ea typeface="+mn-ea"/>
                <a:cs typeface="+mn-cs"/>
              </a:defRPr>
            </a:lvl9pPr>
          </a:lstStyle>
          <a:p>
            <a:pPr marL="0" marR="0" lvl="0" indent="0" algn="l" defTabSz="1097280" rtl="0" eaLnBrk="1" fontAlgn="base" latinLnBrk="0" hangingPunct="1">
              <a:lnSpc>
                <a:spcPct val="100000"/>
              </a:lnSpc>
              <a:spcBef>
                <a:spcPct val="0"/>
              </a:spcBef>
              <a:spcAft>
                <a:spcPct val="0"/>
              </a:spcAft>
              <a:buClrTx/>
              <a:buSzTx/>
              <a:buFontTx/>
              <a:buNone/>
              <a:tabLst/>
              <a:defRPr/>
            </a:pPr>
            <a:endParaRPr kumimoji="0" lang="en-US" sz="2244" b="0" i="0" u="none" strike="noStrike" kern="1200" cap="none" spc="0" normalizeH="0" baseline="0" noProof="0">
              <a:ln>
                <a:noFill/>
              </a:ln>
              <a:solidFill>
                <a:srgbClr val="505050"/>
              </a:solidFill>
              <a:effectLst/>
              <a:uLnTx/>
              <a:uFillTx/>
              <a:latin typeface="Segoe UI"/>
            </a:endParaRPr>
          </a:p>
        </p:txBody>
      </p:sp>
      <p:grpSp>
        <p:nvGrpSpPr>
          <p:cNvPr id="75" name="Group 1"/>
          <p:cNvGrpSpPr>
            <a:grpSpLocks/>
          </p:cNvGrpSpPr>
          <p:nvPr/>
        </p:nvGrpSpPr>
        <p:grpSpPr bwMode="auto">
          <a:xfrm>
            <a:off x="4533892" y="2865889"/>
            <a:ext cx="1787490" cy="1321188"/>
            <a:chOff x="4646613" y="2514600"/>
            <a:chExt cx="1752600" cy="1295400"/>
          </a:xfrm>
        </p:grpSpPr>
        <p:sp>
          <p:nvSpPr>
            <p:cNvPr id="76" name="Rectangle 35"/>
            <p:cNvSpPr>
              <a:spLocks noChangeArrowheads="1"/>
            </p:cNvSpPr>
            <p:nvPr/>
          </p:nvSpPr>
          <p:spPr bwMode="auto">
            <a:xfrm>
              <a:off x="4646613" y="2514600"/>
              <a:ext cx="1752600" cy="1295400"/>
            </a:xfrm>
            <a:prstGeom prst="rect">
              <a:avLst/>
            </a:prstGeom>
            <a:solidFill>
              <a:srgbClr val="00188F"/>
            </a:solidFill>
            <a:ln w="9525">
              <a:noFill/>
              <a:miter lim="800000"/>
              <a:headEnd/>
              <a:tailEnd/>
            </a:ln>
          </p:spPr>
          <p:txBody>
            <a:bodyPr bIns="93260" anchor="b"/>
            <a:lstStyle/>
            <a:p>
              <a:pPr marL="0" marR="0" lvl="0" indent="0" algn="r" defTabSz="932597"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gradFill>
                    <a:gsLst>
                      <a:gs pos="1250">
                        <a:srgbClr val="EFEFEF"/>
                      </a:gs>
                      <a:gs pos="100000">
                        <a:srgbClr val="EFEFEF"/>
                      </a:gs>
                    </a:gsLst>
                    <a:lin ang="5400000" scaled="0"/>
                  </a:gradFill>
                  <a:effectLst/>
                  <a:uLnTx/>
                  <a:uFillTx/>
                  <a:cs typeface="Segoe UI" pitchFamily="34" charset="0"/>
                </a:rPr>
                <a:t>Operations Manager</a:t>
              </a:r>
            </a:p>
          </p:txBody>
        </p:sp>
        <p:grpSp>
          <p:nvGrpSpPr>
            <p:cNvPr id="77" name="Group 42"/>
            <p:cNvGrpSpPr>
              <a:grpSpLocks/>
            </p:cNvGrpSpPr>
            <p:nvPr/>
          </p:nvGrpSpPr>
          <p:grpSpPr bwMode="auto">
            <a:xfrm>
              <a:off x="4717952" y="2665085"/>
              <a:ext cx="533400" cy="496887"/>
              <a:chOff x="5789612" y="2057400"/>
              <a:chExt cx="2514600" cy="2133600"/>
            </a:xfrm>
          </p:grpSpPr>
          <p:cxnSp>
            <p:nvCxnSpPr>
              <p:cNvPr id="78" name="Straight Connector 77"/>
              <p:cNvCxnSpPr/>
              <p:nvPr/>
            </p:nvCxnSpPr>
            <p:spPr>
              <a:xfrm flipV="1">
                <a:off x="5790074" y="2897251"/>
                <a:ext cx="389164" cy="231765"/>
              </a:xfrm>
              <a:prstGeom prst="line">
                <a:avLst/>
              </a:prstGeom>
              <a:noFill/>
              <a:ln w="38100" cap="flat" cmpd="sng" algn="ctr">
                <a:solidFill>
                  <a:srgbClr val="EFEFEF"/>
                </a:solidFill>
                <a:prstDash val="solid"/>
                <a:headEnd type="none"/>
                <a:tailEnd type="none"/>
              </a:ln>
              <a:effectLst/>
            </p:spPr>
          </p:cxnSp>
          <p:cxnSp>
            <p:nvCxnSpPr>
              <p:cNvPr id="79" name="Straight Connector 78"/>
              <p:cNvCxnSpPr/>
              <p:nvPr/>
            </p:nvCxnSpPr>
            <p:spPr>
              <a:xfrm>
                <a:off x="6179238" y="2897251"/>
                <a:ext cx="396651" cy="231765"/>
              </a:xfrm>
              <a:prstGeom prst="line">
                <a:avLst/>
              </a:prstGeom>
              <a:noFill/>
              <a:ln w="38100" cap="flat" cmpd="sng" algn="ctr">
                <a:solidFill>
                  <a:srgbClr val="EFEFEF"/>
                </a:solidFill>
                <a:prstDash val="solid"/>
                <a:headEnd type="none"/>
                <a:tailEnd type="none"/>
              </a:ln>
              <a:effectLst/>
            </p:spPr>
          </p:cxnSp>
          <p:cxnSp>
            <p:nvCxnSpPr>
              <p:cNvPr id="80" name="Straight Connector 79"/>
              <p:cNvCxnSpPr/>
              <p:nvPr/>
            </p:nvCxnSpPr>
            <p:spPr>
              <a:xfrm flipV="1">
                <a:off x="6560921" y="2058808"/>
                <a:ext cx="389164" cy="1056574"/>
              </a:xfrm>
              <a:prstGeom prst="line">
                <a:avLst/>
              </a:prstGeom>
              <a:noFill/>
              <a:ln w="38100" cap="flat" cmpd="sng" algn="ctr">
                <a:solidFill>
                  <a:srgbClr val="EFEFEF"/>
                </a:solidFill>
                <a:prstDash val="solid"/>
                <a:headEnd type="none"/>
                <a:tailEnd type="none"/>
              </a:ln>
              <a:effectLst/>
            </p:spPr>
          </p:cxnSp>
          <p:cxnSp>
            <p:nvCxnSpPr>
              <p:cNvPr id="81" name="Straight Connector 80"/>
              <p:cNvCxnSpPr/>
              <p:nvPr/>
            </p:nvCxnSpPr>
            <p:spPr>
              <a:xfrm>
                <a:off x="6950085" y="2079256"/>
                <a:ext cx="209550" cy="2113152"/>
              </a:xfrm>
              <a:prstGeom prst="line">
                <a:avLst/>
              </a:prstGeom>
              <a:noFill/>
              <a:ln w="38100" cap="flat" cmpd="sng" algn="ctr">
                <a:solidFill>
                  <a:srgbClr val="EFEFEF"/>
                </a:solidFill>
                <a:prstDash val="solid"/>
                <a:headEnd type="none"/>
                <a:tailEnd type="none"/>
              </a:ln>
              <a:effectLst/>
            </p:spPr>
          </p:cxnSp>
          <p:cxnSp>
            <p:nvCxnSpPr>
              <p:cNvPr id="82" name="Straight Connector 81"/>
              <p:cNvCxnSpPr/>
              <p:nvPr/>
            </p:nvCxnSpPr>
            <p:spPr>
              <a:xfrm flipV="1">
                <a:off x="7159635" y="3060849"/>
                <a:ext cx="306839" cy="1131559"/>
              </a:xfrm>
              <a:prstGeom prst="line">
                <a:avLst/>
              </a:prstGeom>
              <a:noFill/>
              <a:ln w="38100" cap="flat" cmpd="sng" algn="ctr">
                <a:solidFill>
                  <a:srgbClr val="EFEFEF"/>
                </a:solidFill>
                <a:prstDash val="solid"/>
                <a:headEnd type="none"/>
                <a:tailEnd type="none"/>
              </a:ln>
              <a:effectLst/>
            </p:spPr>
          </p:cxnSp>
          <p:cxnSp>
            <p:nvCxnSpPr>
              <p:cNvPr id="83" name="Straight Connector 82"/>
              <p:cNvCxnSpPr/>
              <p:nvPr/>
            </p:nvCxnSpPr>
            <p:spPr>
              <a:xfrm>
                <a:off x="7466474" y="3060849"/>
                <a:ext cx="74839" cy="143151"/>
              </a:xfrm>
              <a:prstGeom prst="line">
                <a:avLst/>
              </a:prstGeom>
              <a:noFill/>
              <a:ln w="38100" cap="flat" cmpd="sng" algn="ctr">
                <a:solidFill>
                  <a:srgbClr val="EFEFEF"/>
                </a:solidFill>
                <a:prstDash val="solid"/>
                <a:headEnd type="none"/>
                <a:tailEnd type="none"/>
              </a:ln>
              <a:effectLst/>
            </p:spPr>
          </p:cxnSp>
          <p:cxnSp>
            <p:nvCxnSpPr>
              <p:cNvPr id="84" name="Straight Connector 83"/>
              <p:cNvCxnSpPr/>
              <p:nvPr/>
            </p:nvCxnSpPr>
            <p:spPr>
              <a:xfrm flipV="1">
                <a:off x="7541313" y="2897251"/>
                <a:ext cx="232004" cy="306750"/>
              </a:xfrm>
              <a:prstGeom prst="line">
                <a:avLst/>
              </a:prstGeom>
              <a:noFill/>
              <a:ln w="38100" cap="flat" cmpd="sng" algn="ctr">
                <a:solidFill>
                  <a:srgbClr val="EFEFEF"/>
                </a:solidFill>
                <a:prstDash val="solid"/>
                <a:headEnd type="none"/>
                <a:tailEnd type="none"/>
              </a:ln>
              <a:effectLst/>
            </p:spPr>
          </p:cxnSp>
          <p:cxnSp>
            <p:nvCxnSpPr>
              <p:cNvPr id="85" name="Straight Connector 84"/>
              <p:cNvCxnSpPr/>
              <p:nvPr/>
            </p:nvCxnSpPr>
            <p:spPr>
              <a:xfrm>
                <a:off x="7773317" y="2897251"/>
                <a:ext cx="299357" cy="606681"/>
              </a:xfrm>
              <a:prstGeom prst="line">
                <a:avLst/>
              </a:prstGeom>
              <a:noFill/>
              <a:ln w="38100" cap="flat" cmpd="sng" algn="ctr">
                <a:solidFill>
                  <a:srgbClr val="EFEFEF"/>
                </a:solidFill>
                <a:prstDash val="solid"/>
                <a:headEnd type="none"/>
                <a:tailEnd type="none"/>
              </a:ln>
              <a:effectLst/>
            </p:spPr>
          </p:cxnSp>
          <p:cxnSp>
            <p:nvCxnSpPr>
              <p:cNvPr id="86" name="Straight Connector 85"/>
              <p:cNvCxnSpPr/>
              <p:nvPr/>
            </p:nvCxnSpPr>
            <p:spPr>
              <a:xfrm flipV="1">
                <a:off x="8072675" y="3060849"/>
                <a:ext cx="231999" cy="443082"/>
              </a:xfrm>
              <a:prstGeom prst="line">
                <a:avLst/>
              </a:prstGeom>
              <a:noFill/>
              <a:ln w="38100" cap="flat" cmpd="sng" algn="ctr">
                <a:solidFill>
                  <a:srgbClr val="EFEFEF"/>
                </a:solidFill>
                <a:prstDash val="solid"/>
                <a:headEnd type="none"/>
                <a:tailEnd type="none"/>
              </a:ln>
              <a:effectLst/>
            </p:spPr>
          </p:cxnSp>
        </p:grpSp>
      </p:grpSp>
      <p:sp>
        <p:nvSpPr>
          <p:cNvPr id="87" name="Freeform 39"/>
          <p:cNvSpPr>
            <a:spLocks/>
          </p:cNvSpPr>
          <p:nvPr/>
        </p:nvSpPr>
        <p:spPr bwMode="auto">
          <a:xfrm>
            <a:off x="1036629" y="1622418"/>
            <a:ext cx="5828771" cy="4507583"/>
          </a:xfrm>
          <a:custGeom>
            <a:avLst/>
            <a:gdLst>
              <a:gd name="T0" fmla="*/ 228600 w 3600"/>
              <a:gd name="T1" fmla="*/ 4419600 h 2784"/>
              <a:gd name="T2" fmla="*/ 204788 w 3600"/>
              <a:gd name="T3" fmla="*/ 1295400 h 2784"/>
              <a:gd name="T4" fmla="*/ 0 w 3600"/>
              <a:gd name="T5" fmla="*/ 1295400 h 2784"/>
              <a:gd name="T6" fmla="*/ 0 w 3600"/>
              <a:gd name="T7" fmla="*/ 990600 h 2784"/>
              <a:gd name="T8" fmla="*/ 2819400 w 3600"/>
              <a:gd name="T9" fmla="*/ 0 h 2784"/>
              <a:gd name="T10" fmla="*/ 5715000 w 3600"/>
              <a:gd name="T11" fmla="*/ 990600 h 2784"/>
              <a:gd name="T12" fmla="*/ 5715000 w 3600"/>
              <a:gd name="T13" fmla="*/ 1295400 h 2784"/>
              <a:gd name="T14" fmla="*/ 5486400 w 3600"/>
              <a:gd name="T15" fmla="*/ 1295400 h 2784"/>
              <a:gd name="T16" fmla="*/ 5486400 w 3600"/>
              <a:gd name="T17" fmla="*/ 4419600 h 27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00"/>
              <a:gd name="T28" fmla="*/ 0 h 2784"/>
              <a:gd name="T29" fmla="*/ 3600 w 3600"/>
              <a:gd name="T30" fmla="*/ 2784 h 27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00" h="2784">
                <a:moveTo>
                  <a:pt x="144" y="2784"/>
                </a:moveTo>
                <a:lnTo>
                  <a:pt x="129" y="816"/>
                </a:lnTo>
                <a:lnTo>
                  <a:pt x="0" y="816"/>
                </a:lnTo>
                <a:lnTo>
                  <a:pt x="0" y="624"/>
                </a:lnTo>
                <a:lnTo>
                  <a:pt x="1776" y="0"/>
                </a:lnTo>
                <a:lnTo>
                  <a:pt x="3600" y="624"/>
                </a:lnTo>
                <a:lnTo>
                  <a:pt x="3600" y="816"/>
                </a:lnTo>
                <a:lnTo>
                  <a:pt x="3456" y="816"/>
                </a:lnTo>
                <a:lnTo>
                  <a:pt x="3456" y="2784"/>
                </a:lnTo>
              </a:path>
            </a:pathLst>
          </a:custGeom>
          <a:noFill/>
          <a:ln w="38100" cap="rnd" cmpd="sng">
            <a:solidFill>
              <a:schemeClr val="tx1"/>
            </a:solidFill>
            <a:prstDash val="sysDot"/>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505050"/>
              </a:solidFill>
              <a:effectLst/>
              <a:uLnTx/>
              <a:uFillTx/>
              <a:cs typeface="Segoe UI" pitchFamily="34" charset="0"/>
            </a:endParaRPr>
          </a:p>
        </p:txBody>
      </p:sp>
      <p:sp>
        <p:nvSpPr>
          <p:cNvPr id="88" name="Line 31"/>
          <p:cNvSpPr>
            <a:spLocks noChangeShapeType="1"/>
          </p:cNvSpPr>
          <p:nvPr/>
        </p:nvSpPr>
        <p:spPr bwMode="auto">
          <a:xfrm flipV="1">
            <a:off x="6243665" y="4420228"/>
            <a:ext cx="2495037" cy="1554339"/>
          </a:xfrm>
          <a:prstGeom prst="line">
            <a:avLst/>
          </a:prstGeom>
          <a:noFill/>
          <a:ln w="31750">
            <a:solidFill>
              <a:srgbClr val="FF8C00"/>
            </a:solidFill>
            <a:round/>
            <a:headEnd/>
            <a:tailEnd type="triangle" w="lg" len="lg"/>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505050"/>
              </a:solidFill>
              <a:effectLst/>
              <a:uLnTx/>
              <a:uFillTx/>
              <a:cs typeface="Segoe UI" pitchFamily="34" charset="0"/>
            </a:endParaRPr>
          </a:p>
        </p:txBody>
      </p:sp>
      <p:sp>
        <p:nvSpPr>
          <p:cNvPr id="89" name="Line 33"/>
          <p:cNvSpPr>
            <a:spLocks noChangeShapeType="1"/>
          </p:cNvSpPr>
          <p:nvPr/>
        </p:nvSpPr>
        <p:spPr bwMode="auto">
          <a:xfrm flipV="1">
            <a:off x="6321382" y="3409908"/>
            <a:ext cx="1795585" cy="0"/>
          </a:xfrm>
          <a:prstGeom prst="line">
            <a:avLst/>
          </a:prstGeom>
          <a:noFill/>
          <a:ln w="31750">
            <a:solidFill>
              <a:srgbClr val="7FBA00"/>
            </a:solidFill>
            <a:round/>
            <a:headEnd/>
            <a:tailEnd type="triangle" w="lg" len="lg"/>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505050"/>
              </a:solidFill>
              <a:effectLst/>
              <a:uLnTx/>
              <a:uFillTx/>
              <a:cs typeface="Segoe UI" pitchFamily="34" charset="0"/>
            </a:endParaRPr>
          </a:p>
        </p:txBody>
      </p:sp>
      <p:sp>
        <p:nvSpPr>
          <p:cNvPr id="90" name="Text Box 40"/>
          <p:cNvSpPr txBox="1">
            <a:spLocks noChangeArrowheads="1"/>
          </p:cNvSpPr>
          <p:nvPr/>
        </p:nvSpPr>
        <p:spPr bwMode="auto">
          <a:xfrm>
            <a:off x="3256420" y="2229582"/>
            <a:ext cx="1259662" cy="286306"/>
          </a:xfrm>
          <a:prstGeom prst="wedgeRectCallout">
            <a:avLst>
              <a:gd name="adj1" fmla="val -21638"/>
              <a:gd name="adj2" fmla="val 342375"/>
            </a:avLst>
          </a:prstGeom>
          <a:solidFill>
            <a:srgbClr val="969696"/>
          </a:solidFill>
          <a:ln w="9525">
            <a:noFill/>
            <a:miter lim="800000"/>
            <a:headEnd/>
            <a:tailEnd/>
          </a:ln>
        </p:spPr>
        <p:txBody>
          <a:bodyPr>
            <a:spAutoFit/>
          </a:bodyPr>
          <a:lstStyle/>
          <a:p>
            <a:pPr marL="0" marR="0" lvl="0" indent="0" algn="ctr" defTabSz="932597" eaLnBrk="1" fontAlgn="base" latinLnBrk="0" hangingPunct="1">
              <a:lnSpc>
                <a:spcPct val="10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1250">
                      <a:srgbClr val="EFEFEF"/>
                    </a:gs>
                    <a:gs pos="100000">
                      <a:srgbClr val="EFEFEF"/>
                    </a:gs>
                  </a:gsLst>
                  <a:lin ang="5400000" scaled="0"/>
                </a:gradFill>
                <a:effectLst/>
                <a:uLnTx/>
                <a:uFillTx/>
                <a:cs typeface="Segoe UI" pitchFamily="34" charset="0"/>
              </a:rPr>
              <a:t>Web Test</a:t>
            </a:r>
          </a:p>
        </p:txBody>
      </p:sp>
      <p:sp>
        <p:nvSpPr>
          <p:cNvPr id="91" name="Line 63"/>
          <p:cNvSpPr>
            <a:spLocks noChangeShapeType="1"/>
          </p:cNvSpPr>
          <p:nvPr/>
        </p:nvSpPr>
        <p:spPr bwMode="auto">
          <a:xfrm flipH="1" flipV="1">
            <a:off x="3368138" y="3565342"/>
            <a:ext cx="1165754" cy="0"/>
          </a:xfrm>
          <a:prstGeom prst="line">
            <a:avLst/>
          </a:prstGeom>
          <a:noFill/>
          <a:ln w="31750">
            <a:solidFill>
              <a:srgbClr val="FF8C00"/>
            </a:solidFill>
            <a:round/>
            <a:headEnd/>
            <a:tailEnd type="triangle" w="lg" len="lg"/>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505050"/>
              </a:solidFill>
              <a:effectLst/>
              <a:uLnTx/>
              <a:uFillTx/>
              <a:cs typeface="Segoe UI" pitchFamily="34" charset="0"/>
            </a:endParaRPr>
          </a:p>
        </p:txBody>
      </p:sp>
      <p:sp>
        <p:nvSpPr>
          <p:cNvPr id="92" name="Line 28"/>
          <p:cNvSpPr>
            <a:spLocks noChangeShapeType="1"/>
          </p:cNvSpPr>
          <p:nvPr/>
        </p:nvSpPr>
        <p:spPr bwMode="auto">
          <a:xfrm flipV="1">
            <a:off x="3290421" y="3409908"/>
            <a:ext cx="1165754" cy="0"/>
          </a:xfrm>
          <a:prstGeom prst="line">
            <a:avLst/>
          </a:prstGeom>
          <a:noFill/>
          <a:ln w="31750">
            <a:solidFill>
              <a:srgbClr val="7FBA00"/>
            </a:solidFill>
            <a:round/>
            <a:headEnd/>
            <a:tailEnd type="triangle" w="lg" len="lg"/>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505050"/>
              </a:solidFill>
              <a:effectLst/>
              <a:uLnTx/>
              <a:uFillTx/>
              <a:cs typeface="Segoe UI" pitchFamily="34" charset="0"/>
            </a:endParaRPr>
          </a:p>
        </p:txBody>
      </p:sp>
      <p:sp>
        <p:nvSpPr>
          <p:cNvPr id="93" name="Line 32"/>
          <p:cNvSpPr>
            <a:spLocks noChangeShapeType="1"/>
          </p:cNvSpPr>
          <p:nvPr/>
        </p:nvSpPr>
        <p:spPr bwMode="auto">
          <a:xfrm flipH="1">
            <a:off x="6484911" y="4109360"/>
            <a:ext cx="2409225" cy="1476622"/>
          </a:xfrm>
          <a:prstGeom prst="line">
            <a:avLst/>
          </a:prstGeom>
          <a:noFill/>
          <a:ln w="31750">
            <a:solidFill>
              <a:srgbClr val="7FBA00"/>
            </a:solidFill>
            <a:round/>
            <a:headEnd/>
            <a:tailEnd type="triangle" w="lg" len="lg"/>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505050"/>
              </a:solidFill>
              <a:effectLst/>
              <a:uLnTx/>
              <a:uFillTx/>
              <a:cs typeface="Segoe UI" pitchFamily="34" charset="0"/>
            </a:endParaRPr>
          </a:p>
        </p:txBody>
      </p:sp>
      <p:sp>
        <p:nvSpPr>
          <p:cNvPr id="94" name="Line 34"/>
          <p:cNvSpPr>
            <a:spLocks noChangeShapeType="1"/>
          </p:cNvSpPr>
          <p:nvPr/>
        </p:nvSpPr>
        <p:spPr bwMode="auto">
          <a:xfrm flipH="1" flipV="1">
            <a:off x="6407193" y="3565342"/>
            <a:ext cx="2098358" cy="0"/>
          </a:xfrm>
          <a:prstGeom prst="line">
            <a:avLst/>
          </a:prstGeom>
          <a:noFill/>
          <a:ln w="31750">
            <a:solidFill>
              <a:srgbClr val="FF8C00"/>
            </a:solidFill>
            <a:round/>
            <a:headEnd/>
            <a:tailEnd type="triangle" w="lg" len="lg"/>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505050"/>
              </a:solidFill>
              <a:effectLst/>
              <a:uLnTx/>
              <a:uFillTx/>
              <a:cs typeface="Segoe UI" pitchFamily="34" charset="0"/>
            </a:endParaRPr>
          </a:p>
        </p:txBody>
      </p:sp>
      <p:sp>
        <p:nvSpPr>
          <p:cNvPr id="95" name="Rectangle 36"/>
          <p:cNvSpPr>
            <a:spLocks noChangeArrowheads="1"/>
          </p:cNvSpPr>
          <p:nvPr/>
        </p:nvSpPr>
        <p:spPr bwMode="auto">
          <a:xfrm>
            <a:off x="4533892" y="4808813"/>
            <a:ext cx="1787490" cy="1321188"/>
          </a:xfrm>
          <a:prstGeom prst="rect">
            <a:avLst/>
          </a:prstGeom>
          <a:solidFill>
            <a:srgbClr val="00188F"/>
          </a:solidFill>
          <a:ln w="9525">
            <a:noFill/>
            <a:miter lim="800000"/>
            <a:headEnd/>
            <a:tailEnd/>
          </a:ln>
        </p:spPr>
        <p:txBody>
          <a:bodyPr bIns="93260" anchor="b"/>
          <a:lstStyle/>
          <a:p>
            <a:pPr marL="0" marR="0" lvl="0" indent="0" algn="r" defTabSz="932597"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gradFill>
                  <a:gsLst>
                    <a:gs pos="1250">
                      <a:srgbClr val="EFEFEF"/>
                    </a:gs>
                    <a:gs pos="100000">
                      <a:srgbClr val="EFEFEF"/>
                    </a:gs>
                  </a:gsLst>
                  <a:lin ang="5400000" scaled="0"/>
                </a:gradFill>
                <a:effectLst/>
                <a:uLnTx/>
                <a:uFillTx/>
                <a:cs typeface="Segoe UI" pitchFamily="34" charset="0"/>
              </a:rPr>
              <a:t>Production Application</a:t>
            </a:r>
          </a:p>
        </p:txBody>
      </p:sp>
      <p:sp>
        <p:nvSpPr>
          <p:cNvPr id="96" name="Rectangle 37"/>
          <p:cNvSpPr>
            <a:spLocks noChangeArrowheads="1"/>
          </p:cNvSpPr>
          <p:nvPr/>
        </p:nvSpPr>
        <p:spPr bwMode="auto">
          <a:xfrm>
            <a:off x="1502931" y="2865889"/>
            <a:ext cx="1787490" cy="1321188"/>
          </a:xfrm>
          <a:prstGeom prst="rect">
            <a:avLst/>
          </a:prstGeom>
          <a:solidFill>
            <a:srgbClr val="00188F"/>
          </a:solidFill>
          <a:ln w="9525">
            <a:noFill/>
            <a:miter lim="800000"/>
            <a:headEnd/>
            <a:tailEnd/>
          </a:ln>
        </p:spPr>
        <p:txBody>
          <a:bodyPr bIns="93260" anchor="b"/>
          <a:lstStyle/>
          <a:p>
            <a:pPr marL="0" marR="0" lvl="0" indent="0" algn="r" defTabSz="932597"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gradFill>
                  <a:gsLst>
                    <a:gs pos="1250">
                      <a:srgbClr val="EFEFEF"/>
                    </a:gs>
                    <a:gs pos="100000">
                      <a:srgbClr val="EFEFEF"/>
                    </a:gs>
                  </a:gsLst>
                  <a:lin ang="5400000" scaled="0"/>
                </a:gradFill>
                <a:effectLst/>
                <a:uLnTx/>
                <a:uFillTx/>
                <a:cs typeface="Segoe UI" pitchFamily="34" charset="0"/>
              </a:rPr>
              <a:t>Microsoft Visual </a:t>
            </a:r>
            <a:br>
              <a:rPr kumimoji="0" lang="en-US" sz="1800" b="0" i="0" u="none" strike="noStrike" kern="0" cap="none" spc="0" normalizeH="0" baseline="0" noProof="0" dirty="0" smtClean="0">
                <a:ln>
                  <a:noFill/>
                </a:ln>
                <a:gradFill>
                  <a:gsLst>
                    <a:gs pos="1250">
                      <a:srgbClr val="EFEFEF"/>
                    </a:gs>
                    <a:gs pos="100000">
                      <a:srgbClr val="EFEFEF"/>
                    </a:gs>
                  </a:gsLst>
                  <a:lin ang="5400000" scaled="0"/>
                </a:gradFill>
                <a:effectLst/>
                <a:uLnTx/>
                <a:uFillTx/>
                <a:cs typeface="Segoe UI" pitchFamily="34" charset="0"/>
              </a:rPr>
            </a:br>
            <a:r>
              <a:rPr kumimoji="0" lang="en-US" sz="1800" b="0" i="0" u="none" strike="noStrike" kern="0" cap="none" spc="0" normalizeH="0" baseline="0" noProof="0" dirty="0" smtClean="0">
                <a:ln>
                  <a:noFill/>
                </a:ln>
                <a:gradFill>
                  <a:gsLst>
                    <a:gs pos="1250">
                      <a:srgbClr val="EFEFEF"/>
                    </a:gs>
                    <a:gs pos="100000">
                      <a:srgbClr val="EFEFEF"/>
                    </a:gs>
                  </a:gsLst>
                  <a:lin ang="5400000" scaled="0"/>
                </a:gradFill>
                <a:effectLst/>
                <a:uLnTx/>
                <a:uFillTx/>
                <a:cs typeface="Segoe UI" pitchFamily="34" charset="0"/>
              </a:rPr>
              <a:t>Studio 2012</a:t>
            </a:r>
          </a:p>
        </p:txBody>
      </p:sp>
      <p:sp>
        <p:nvSpPr>
          <p:cNvPr id="97" name="Text Box 41"/>
          <p:cNvSpPr txBox="1">
            <a:spLocks noChangeArrowheads="1"/>
          </p:cNvSpPr>
          <p:nvPr/>
        </p:nvSpPr>
        <p:spPr bwMode="auto">
          <a:xfrm>
            <a:off x="3109082" y="4444515"/>
            <a:ext cx="1259662" cy="478442"/>
          </a:xfrm>
          <a:prstGeom prst="wedgeRectCallout">
            <a:avLst>
              <a:gd name="adj1" fmla="val 20209"/>
              <a:gd name="adj2" fmla="val -177393"/>
            </a:avLst>
          </a:prstGeom>
          <a:solidFill>
            <a:srgbClr val="969696"/>
          </a:solidFill>
          <a:ln w="9525">
            <a:noFill/>
            <a:miter lim="800000"/>
            <a:headEnd/>
            <a:tailEnd/>
          </a:ln>
        </p:spPr>
        <p:txBody>
          <a:bodyPr>
            <a:spAutoFit/>
          </a:bodyPr>
          <a:lstStyle/>
          <a:p>
            <a:pPr marL="0" marR="0" lvl="0" indent="0" defTabSz="932597" eaLnBrk="1" fontAlgn="base" latinLnBrk="0" hangingPunct="1">
              <a:lnSpc>
                <a:spcPct val="10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1250">
                      <a:srgbClr val="EFEFEF"/>
                    </a:gs>
                    <a:gs pos="100000">
                      <a:srgbClr val="EFEFEF"/>
                    </a:gs>
                  </a:gsLst>
                  <a:lin ang="5400000" scaled="0"/>
                </a:gradFill>
                <a:effectLst/>
                <a:uLnTx/>
                <a:uFillTx/>
                <a:cs typeface="Segoe UI" pitchFamily="34" charset="0"/>
              </a:rPr>
              <a:t>Workitem +</a:t>
            </a:r>
          </a:p>
          <a:p>
            <a:pPr marL="0" marR="0" lvl="0" indent="0" defTabSz="932597" eaLnBrk="1" fontAlgn="base" latinLnBrk="0" hangingPunct="1">
              <a:lnSpc>
                <a:spcPct val="10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1250">
                      <a:srgbClr val="EFEFEF"/>
                    </a:gs>
                    <a:gs pos="100000">
                      <a:srgbClr val="EFEFEF"/>
                    </a:gs>
                  </a:gsLst>
                  <a:lin ang="5400000" scaled="0"/>
                </a:gradFill>
                <a:effectLst/>
                <a:uLnTx/>
                <a:uFillTx/>
                <a:cs typeface="Segoe UI" pitchFamily="34" charset="0"/>
              </a:rPr>
              <a:t>Results</a:t>
            </a:r>
          </a:p>
        </p:txBody>
      </p:sp>
      <p:sp>
        <p:nvSpPr>
          <p:cNvPr id="98" name="Text Box 42"/>
          <p:cNvSpPr txBox="1">
            <a:spLocks noChangeArrowheads="1"/>
          </p:cNvSpPr>
          <p:nvPr/>
        </p:nvSpPr>
        <p:spPr bwMode="auto">
          <a:xfrm>
            <a:off x="7386752" y="5665319"/>
            <a:ext cx="1259662" cy="286306"/>
          </a:xfrm>
          <a:prstGeom prst="wedgeRectCallout">
            <a:avLst>
              <a:gd name="adj1" fmla="val -29685"/>
              <a:gd name="adj2" fmla="val -224552"/>
            </a:avLst>
          </a:prstGeom>
          <a:solidFill>
            <a:srgbClr val="969696"/>
          </a:solidFill>
          <a:ln w="9525">
            <a:noFill/>
            <a:miter lim="800000"/>
            <a:headEnd/>
            <a:tailEnd/>
          </a:ln>
        </p:spPr>
        <p:txBody>
          <a:bodyPr>
            <a:spAutoFit/>
          </a:bodyPr>
          <a:lstStyle/>
          <a:p>
            <a:pPr marL="0" marR="0" lvl="0" indent="0" algn="ctr" defTabSz="932597" eaLnBrk="1" fontAlgn="base" latinLnBrk="0" hangingPunct="1">
              <a:lnSpc>
                <a:spcPct val="10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1250">
                      <a:srgbClr val="EFEFEF"/>
                    </a:gs>
                    <a:gs pos="100000">
                      <a:srgbClr val="EFEFEF"/>
                    </a:gs>
                  </a:gsLst>
                  <a:lin ang="5400000" scaled="0"/>
                </a:gradFill>
                <a:effectLst/>
                <a:uLnTx/>
                <a:uFillTx/>
                <a:cs typeface="Segoe UI" pitchFamily="34" charset="0"/>
              </a:rPr>
              <a:t>Results</a:t>
            </a:r>
          </a:p>
        </p:txBody>
      </p:sp>
      <p:sp>
        <p:nvSpPr>
          <p:cNvPr id="99" name="Text Box 43"/>
          <p:cNvSpPr txBox="1">
            <a:spLocks noChangeArrowheads="1"/>
          </p:cNvSpPr>
          <p:nvPr/>
        </p:nvSpPr>
        <p:spPr bwMode="auto">
          <a:xfrm>
            <a:off x="6680822" y="3720776"/>
            <a:ext cx="1008701" cy="286306"/>
          </a:xfrm>
          <a:prstGeom prst="wedgeRectCallout">
            <a:avLst>
              <a:gd name="adj1" fmla="val -23848"/>
              <a:gd name="adj2" fmla="val -70979"/>
            </a:avLst>
          </a:prstGeom>
          <a:solidFill>
            <a:srgbClr val="969696"/>
          </a:solidFill>
          <a:ln w="9525">
            <a:noFill/>
            <a:miter lim="800000"/>
            <a:headEnd/>
            <a:tailEnd/>
          </a:ln>
        </p:spPr>
        <p:txBody>
          <a:bodyPr>
            <a:spAutoFit/>
          </a:bodyPr>
          <a:lstStyle/>
          <a:p>
            <a:pPr marL="0" marR="0" lvl="0" indent="0" algn="ctr" defTabSz="932597" eaLnBrk="1" fontAlgn="base" latinLnBrk="0" hangingPunct="1">
              <a:lnSpc>
                <a:spcPct val="10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1250">
                      <a:srgbClr val="EFEFEF"/>
                    </a:gs>
                    <a:gs pos="100000">
                      <a:srgbClr val="EFEFEF"/>
                    </a:gs>
                  </a:gsLst>
                  <a:lin ang="5400000" scaled="0"/>
                </a:gradFill>
                <a:effectLst/>
                <a:uLnTx/>
                <a:uFillTx/>
                <a:cs typeface="Segoe UI" pitchFamily="34" charset="0"/>
              </a:rPr>
              <a:t>Results</a:t>
            </a:r>
          </a:p>
        </p:txBody>
      </p:sp>
      <p:sp>
        <p:nvSpPr>
          <p:cNvPr id="100" name="Text Box 44"/>
          <p:cNvSpPr txBox="1">
            <a:spLocks noChangeArrowheads="1"/>
          </p:cNvSpPr>
          <p:nvPr/>
        </p:nvSpPr>
        <p:spPr bwMode="auto">
          <a:xfrm>
            <a:off x="6658155" y="4342511"/>
            <a:ext cx="939080" cy="478442"/>
          </a:xfrm>
          <a:prstGeom prst="wedgeRectCallout">
            <a:avLst>
              <a:gd name="adj1" fmla="val -20833"/>
              <a:gd name="adj2" fmla="val 135698"/>
            </a:avLst>
          </a:prstGeom>
          <a:solidFill>
            <a:srgbClr val="969696"/>
          </a:solidFill>
          <a:ln w="9525">
            <a:noFill/>
            <a:miter lim="800000"/>
            <a:headEnd/>
            <a:tailEnd/>
          </a:ln>
        </p:spPr>
        <p:txBody>
          <a:bodyPr>
            <a:spAutoFit/>
          </a:bodyPr>
          <a:lstStyle/>
          <a:p>
            <a:pPr marL="0" marR="0" lvl="0" indent="0" algn="ctr" defTabSz="932597" eaLnBrk="1" fontAlgn="base" latinLnBrk="0" hangingPunct="1">
              <a:lnSpc>
                <a:spcPct val="10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1250">
                      <a:srgbClr val="EFEFEF"/>
                    </a:gs>
                    <a:gs pos="100000">
                      <a:srgbClr val="EFEFEF"/>
                    </a:gs>
                  </a:gsLst>
                  <a:lin ang="5400000" scaled="0"/>
                </a:gradFill>
                <a:effectLst/>
                <a:uLnTx/>
                <a:uFillTx/>
                <a:cs typeface="Segoe UI" pitchFamily="34" charset="0"/>
              </a:rPr>
              <a:t>Call Web App</a:t>
            </a:r>
          </a:p>
        </p:txBody>
      </p:sp>
      <p:sp>
        <p:nvSpPr>
          <p:cNvPr id="101" name="Text Box 45"/>
          <p:cNvSpPr txBox="1">
            <a:spLocks noChangeArrowheads="1"/>
          </p:cNvSpPr>
          <p:nvPr/>
        </p:nvSpPr>
        <p:spPr bwMode="auto">
          <a:xfrm>
            <a:off x="6849210" y="1622418"/>
            <a:ext cx="1259662" cy="478442"/>
          </a:xfrm>
          <a:prstGeom prst="wedgeRectCallout">
            <a:avLst>
              <a:gd name="adj1" fmla="val -18419"/>
              <a:gd name="adj2" fmla="val 210126"/>
            </a:avLst>
          </a:prstGeom>
          <a:solidFill>
            <a:srgbClr val="969696"/>
          </a:solidFill>
          <a:ln w="9525">
            <a:noFill/>
            <a:miter lim="800000"/>
            <a:headEnd/>
            <a:tailEnd/>
          </a:ln>
        </p:spPr>
        <p:txBody>
          <a:bodyPr>
            <a:spAutoFit/>
          </a:bodyPr>
          <a:lstStyle/>
          <a:p>
            <a:pPr marL="0" marR="0" lvl="0" indent="0" defTabSz="932597" eaLnBrk="1" fontAlgn="base" latinLnBrk="0" hangingPunct="1">
              <a:lnSpc>
                <a:spcPct val="10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1250">
                      <a:srgbClr val="EFEFEF"/>
                    </a:gs>
                    <a:gs pos="100000">
                      <a:srgbClr val="EFEFEF"/>
                    </a:gs>
                  </a:gsLst>
                  <a:lin ang="5400000" scaled="0"/>
                </a:gradFill>
                <a:effectLst/>
                <a:uLnTx/>
                <a:uFillTx/>
                <a:cs typeface="Segoe UI" pitchFamily="34" charset="0"/>
              </a:rPr>
              <a:t>Web Test + Schedule</a:t>
            </a:r>
          </a:p>
        </p:txBody>
      </p:sp>
      <p:sp>
        <p:nvSpPr>
          <p:cNvPr id="102" name="Rectangle 73"/>
          <p:cNvSpPr>
            <a:spLocks noChangeArrowheads="1"/>
          </p:cNvSpPr>
          <p:nvPr/>
        </p:nvSpPr>
        <p:spPr bwMode="auto">
          <a:xfrm>
            <a:off x="988150" y="5444307"/>
            <a:ext cx="3264112" cy="715644"/>
          </a:xfrm>
          <a:prstGeom prst="rect">
            <a:avLst/>
          </a:prstGeom>
          <a:noFill/>
          <a:ln w="9525" algn="ctr">
            <a:noFill/>
            <a:miter lim="800000"/>
            <a:headEnd/>
            <a:tailEnd/>
          </a:ln>
        </p:spPr>
        <p:txBody>
          <a:bodyPr lIns="93215" tIns="46609" rIns="93215" bIns="139891" anchor="b"/>
          <a:lstStyle/>
          <a:p>
            <a:pPr algn="ctr" defTabSz="914400" fontAlgn="base">
              <a:spcBef>
                <a:spcPct val="0"/>
              </a:spcBef>
              <a:spcAft>
                <a:spcPct val="0"/>
              </a:spcAft>
            </a:pPr>
            <a:r>
              <a:rPr lang="en-US" sz="3264" dirty="0">
                <a:cs typeface="Segoe UI" pitchFamily="34" charset="0"/>
              </a:rPr>
              <a:t>On-premises</a:t>
            </a:r>
          </a:p>
        </p:txBody>
      </p:sp>
      <p:pic>
        <p:nvPicPr>
          <p:cNvPr id="103" name="Picture 42" descr="App-Controller-White"/>
          <p:cNvPicPr>
            <a:picLocks noChangeAspect="1" noChangeArrowheads="1"/>
          </p:cNvPicPr>
          <p:nvPr/>
        </p:nvPicPr>
        <p:blipFill>
          <a:blip r:embed="rId3"/>
          <a:srcRect/>
          <a:stretch>
            <a:fillRect/>
          </a:stretch>
        </p:blipFill>
        <p:spPr bwMode="auto">
          <a:xfrm>
            <a:off x="4689326" y="4948056"/>
            <a:ext cx="544019" cy="425825"/>
          </a:xfrm>
          <a:prstGeom prst="rect">
            <a:avLst/>
          </a:prstGeom>
          <a:noFill/>
          <a:ln w="9525">
            <a:noFill/>
            <a:miter lim="800000"/>
            <a:headEnd/>
            <a:tailEnd/>
          </a:ln>
        </p:spPr>
      </p:pic>
      <p:pic>
        <p:nvPicPr>
          <p:cNvPr id="104" name="Picture 43" descr="developer-white"/>
          <p:cNvPicPr>
            <a:picLocks noChangeAspect="1" noChangeArrowheads="1"/>
          </p:cNvPicPr>
          <p:nvPr/>
        </p:nvPicPr>
        <p:blipFill>
          <a:blip r:embed="rId4"/>
          <a:srcRect/>
          <a:stretch>
            <a:fillRect/>
          </a:stretch>
        </p:blipFill>
        <p:spPr bwMode="auto">
          <a:xfrm>
            <a:off x="1658365" y="3021323"/>
            <a:ext cx="297915" cy="1010320"/>
          </a:xfrm>
          <a:prstGeom prst="rect">
            <a:avLst/>
          </a:prstGeom>
          <a:noFill/>
          <a:ln w="9525">
            <a:noFill/>
            <a:miter lim="800000"/>
            <a:headEnd/>
            <a:tailEnd/>
          </a:ln>
        </p:spPr>
      </p:pic>
      <p:sp>
        <p:nvSpPr>
          <p:cNvPr id="105" name="Freeform 128"/>
          <p:cNvSpPr>
            <a:spLocks noChangeAspect="1"/>
          </p:cNvSpPr>
          <p:nvPr/>
        </p:nvSpPr>
        <p:spPr bwMode="white">
          <a:xfrm>
            <a:off x="8154489" y="2579711"/>
            <a:ext cx="2710364" cy="1497245"/>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00188F"/>
          </a:solidFill>
          <a:ln>
            <a:noFill/>
          </a:ln>
          <a:extLst/>
        </p:spPr>
        <p:txBody>
          <a:bodyPr vert="horz" wrap="square" lIns="91440" tIns="45720" rIns="91440" bIns="45720" numCol="1" anchor="t" anchorCtr="0" compatLnSpc="1">
            <a:prstTxWarp prst="textNoShape">
              <a:avLst/>
            </a:prstTxWarp>
          </a:bodyPr>
          <a:lstStyle/>
          <a:p>
            <a:pPr marL="0" marR="0" lvl="0" indent="0" defTabSz="914363"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cs typeface="Segoe UI" pitchFamily="34" charset="0"/>
            </a:endParaRPr>
          </a:p>
        </p:txBody>
      </p:sp>
      <p:sp>
        <p:nvSpPr>
          <p:cNvPr id="106" name="Text Box 62"/>
          <p:cNvSpPr txBox="1">
            <a:spLocks noChangeArrowheads="1"/>
          </p:cNvSpPr>
          <p:nvPr/>
        </p:nvSpPr>
        <p:spPr bwMode="auto">
          <a:xfrm>
            <a:off x="8646414" y="3217598"/>
            <a:ext cx="1885430" cy="646331"/>
          </a:xfrm>
          <a:prstGeom prst="rect">
            <a:avLst/>
          </a:prstGeom>
          <a:noFill/>
          <a:ln w="9525">
            <a:noFill/>
            <a:miter lim="800000"/>
            <a:headEnd/>
            <a:tailEnd/>
          </a:ln>
        </p:spPr>
        <p:txBody>
          <a:bodyPr wrap="square">
            <a:spAutoFit/>
          </a:bodyPr>
          <a:lstStyle/>
          <a:p>
            <a:pPr algn="ctr" defTabSz="932597" fontAlgn="base">
              <a:spcBef>
                <a:spcPct val="0"/>
              </a:spcBef>
              <a:spcAft>
                <a:spcPct val="0"/>
              </a:spcAft>
            </a:pPr>
            <a:r>
              <a:rPr lang="en-US" dirty="0">
                <a:gradFill>
                  <a:gsLst>
                    <a:gs pos="1250">
                      <a:srgbClr val="EFEFEF"/>
                    </a:gs>
                    <a:gs pos="100000">
                      <a:srgbClr val="EFEFEF"/>
                    </a:gs>
                  </a:gsLst>
                  <a:lin ang="5400000" scaled="0"/>
                </a:gradFill>
                <a:cs typeface="Segoe UI" pitchFamily="34" charset="0"/>
              </a:rPr>
              <a:t>Global Service Monitor</a:t>
            </a:r>
          </a:p>
        </p:txBody>
      </p:sp>
      <p:sp>
        <p:nvSpPr>
          <p:cNvPr id="107" name="Oval 64"/>
          <p:cNvSpPr>
            <a:spLocks noChangeArrowheads="1"/>
          </p:cNvSpPr>
          <p:nvPr/>
        </p:nvSpPr>
        <p:spPr bwMode="auto">
          <a:xfrm>
            <a:off x="5777363" y="4420228"/>
            <a:ext cx="777169" cy="777169"/>
          </a:xfrm>
          <a:prstGeom prst="ellipse">
            <a:avLst/>
          </a:prstGeom>
          <a:solidFill>
            <a:srgbClr val="FFB900"/>
          </a:solidFill>
          <a:ln w="9525">
            <a:noFill/>
            <a:round/>
            <a:headEnd/>
            <a:tailEnd/>
          </a:ln>
        </p:spPr>
        <p:txBody>
          <a:bodyPr wrap="none" anchor="ctr"/>
          <a:lstStyle/>
          <a:p>
            <a:pPr marL="0" marR="0" lvl="0" indent="0" algn="ctr" defTabSz="932597" eaLnBrk="1" fontAlgn="base" latinLnBrk="0" hangingPunct="1">
              <a:lnSpc>
                <a:spcPct val="100000"/>
              </a:lnSpc>
              <a:spcBef>
                <a:spcPct val="0"/>
              </a:spcBef>
              <a:spcAft>
                <a:spcPct val="0"/>
              </a:spcAft>
              <a:buClrTx/>
              <a:buSzTx/>
              <a:buFontTx/>
              <a:buNone/>
              <a:tabLst/>
              <a:defRPr/>
            </a:pPr>
            <a:r>
              <a:rPr kumimoji="0" lang="en-US" sz="4080" b="1" i="0" u="none" strike="noStrike" kern="0" cap="none" spc="0" normalizeH="0" baseline="0" noProof="0" dirty="0" smtClean="0">
                <a:ln>
                  <a:noFill/>
                </a:ln>
                <a:solidFill>
                  <a:srgbClr val="FFFFFF"/>
                </a:solidFill>
                <a:effectLst/>
                <a:uLnTx/>
                <a:uFillTx/>
                <a:cs typeface="Segoe UI" pitchFamily="34" charset="0"/>
              </a:rPr>
              <a:t>!</a:t>
            </a:r>
          </a:p>
        </p:txBody>
      </p:sp>
    </p:spTree>
    <p:extLst>
      <p:ext uri="{BB962C8B-B14F-4D97-AF65-F5344CB8AC3E}">
        <p14:creationId xmlns:p14="http://schemas.microsoft.com/office/powerpoint/2010/main" val="20110851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wipe(left)">
                                      <p:cBhvr>
                                        <p:cTn id="10" dur="500"/>
                                        <p:tgtEl>
                                          <p:spTgt spid="9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1"/>
                                        </p:tgtEl>
                                        <p:attrNameLst>
                                          <p:attrName>style.visibility</p:attrName>
                                        </p:attrNameLst>
                                      </p:cBhvr>
                                      <p:to>
                                        <p:strVal val="visible"/>
                                      </p:to>
                                    </p:set>
                                    <p:animEffect transition="in" filter="fade">
                                      <p:cBhvr>
                                        <p:cTn id="15" dur="500"/>
                                        <p:tgtEl>
                                          <p:spTgt spid="10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9"/>
                                        </p:tgtEl>
                                        <p:attrNameLst>
                                          <p:attrName>style.visibility</p:attrName>
                                        </p:attrNameLst>
                                      </p:cBhvr>
                                      <p:to>
                                        <p:strVal val="visible"/>
                                      </p:to>
                                    </p:set>
                                    <p:animEffect transition="in" filter="wipe(left)">
                                      <p:cBhvr>
                                        <p:cTn id="18" dur="500"/>
                                        <p:tgtEl>
                                          <p:spTgt spid="8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fade">
                                      <p:cBhvr>
                                        <p:cTn id="21" dur="500"/>
                                        <p:tgtEl>
                                          <p:spTgt spid="10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5"/>
                                        </p:tgtEl>
                                        <p:attrNameLst>
                                          <p:attrName>style.visibility</p:attrName>
                                        </p:attrNameLst>
                                      </p:cBhvr>
                                      <p:to>
                                        <p:strVal val="visible"/>
                                      </p:to>
                                    </p:set>
                                    <p:animEffect transition="in" filter="fade">
                                      <p:cBhvr>
                                        <p:cTn id="24" dur="500"/>
                                        <p:tgtEl>
                                          <p:spTgt spid="10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500"/>
                                        <p:tgtEl>
                                          <p:spTgt spid="7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500"/>
                                        <p:tgtEl>
                                          <p:spTgt spid="7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repeatCount="indefinite" fill="hold" grpId="0" nodeType="clickEffect">
                                  <p:stCondLst>
                                    <p:cond delay="0"/>
                                  </p:stCondLst>
                                  <p:childTnLst>
                                    <p:set>
                                      <p:cBhvr>
                                        <p:cTn id="35" dur="1" fill="hold">
                                          <p:stCondLst>
                                            <p:cond delay="0"/>
                                          </p:stCondLst>
                                        </p:cTn>
                                        <p:tgtEl>
                                          <p:spTgt spid="93"/>
                                        </p:tgtEl>
                                        <p:attrNameLst>
                                          <p:attrName>style.visibility</p:attrName>
                                        </p:attrNameLst>
                                      </p:cBhvr>
                                      <p:to>
                                        <p:strVal val="visible"/>
                                      </p:to>
                                    </p:set>
                                    <p:animEffect transition="in" filter="wipe(right)">
                                      <p:cBhvr>
                                        <p:cTn id="36" dur="1000"/>
                                        <p:tgtEl>
                                          <p:spTgt spid="9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0"/>
                                        </p:tgtEl>
                                        <p:attrNameLst>
                                          <p:attrName>style.visibility</p:attrName>
                                        </p:attrNameLst>
                                      </p:cBhvr>
                                      <p:to>
                                        <p:strVal val="visible"/>
                                      </p:to>
                                    </p:set>
                                    <p:animEffect transition="in" filter="fade">
                                      <p:cBhvr>
                                        <p:cTn id="39" dur="500"/>
                                        <p:tgtEl>
                                          <p:spTgt spid="10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500"/>
                                        <p:tgtEl>
                                          <p:spTgt spid="98"/>
                                        </p:tgtEl>
                                      </p:cBhvr>
                                    </p:animEffect>
                                  </p:childTnLst>
                                </p:cTn>
                              </p:par>
                              <p:par>
                                <p:cTn id="43" presetID="22" presetClass="entr" presetSubtype="8" repeatCount="indefinite" fill="hold" nodeType="withEffect">
                                  <p:stCondLst>
                                    <p:cond delay="0"/>
                                  </p:stCondLst>
                                  <p:childTnLst>
                                    <p:set>
                                      <p:cBhvr>
                                        <p:cTn id="44" dur="1" fill="hold">
                                          <p:stCondLst>
                                            <p:cond delay="0"/>
                                          </p:stCondLst>
                                        </p:cTn>
                                        <p:tgtEl>
                                          <p:spTgt spid="88"/>
                                        </p:tgtEl>
                                        <p:attrNameLst>
                                          <p:attrName>style.visibility</p:attrName>
                                        </p:attrNameLst>
                                      </p:cBhvr>
                                      <p:to>
                                        <p:strVal val="visible"/>
                                      </p:to>
                                    </p:set>
                                    <p:animEffect transition="in" filter="wipe(left)">
                                      <p:cBhvr>
                                        <p:cTn id="45" dur="1000"/>
                                        <p:tgtEl>
                                          <p:spTgt spid="8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07"/>
                                        </p:tgtEl>
                                        <p:attrNameLst>
                                          <p:attrName>style.visibility</p:attrName>
                                        </p:attrNameLst>
                                      </p:cBhvr>
                                      <p:to>
                                        <p:strVal val="visible"/>
                                      </p:to>
                                    </p:set>
                                    <p:animEffect transition="in" filter="fade">
                                      <p:cBhvr>
                                        <p:cTn id="50" dur="500"/>
                                        <p:tgtEl>
                                          <p:spTgt spid="107"/>
                                        </p:tgtEl>
                                      </p:cBhvr>
                                    </p:animEffect>
                                  </p:childTnLst>
                                </p:cTn>
                              </p:par>
                            </p:childTnLst>
                          </p:cTn>
                        </p:par>
                      </p:childTnLst>
                    </p:cTn>
                  </p:par>
                  <p:par>
                    <p:cTn id="51" fill="hold">
                      <p:stCondLst>
                        <p:cond delay="indefinite"/>
                      </p:stCondLst>
                      <p:childTnLst>
                        <p:par>
                          <p:cTn id="52" fill="hold">
                            <p:stCondLst>
                              <p:cond delay="0"/>
                            </p:stCondLst>
                            <p:childTnLst>
                              <p:par>
                                <p:cTn id="53" presetID="64" presetClass="path" presetSubtype="0" accel="50000" decel="50000" fill="hold" grpId="1" nodeType="clickEffect">
                                  <p:stCondLst>
                                    <p:cond delay="0"/>
                                  </p:stCondLst>
                                  <p:childTnLst>
                                    <p:animMotion origin="layout" path="M 2.40745E-6 -1.6296E-6 L 0.20628 -0.28892 " pathEditMode="relative" rAng="0" ptsTypes="AA">
                                      <p:cBhvr>
                                        <p:cTn id="54" dur="2000" fill="hold"/>
                                        <p:tgtEl>
                                          <p:spTgt spid="107"/>
                                        </p:tgtEl>
                                        <p:attrNameLst>
                                          <p:attrName>ppt_x</p:attrName>
                                          <p:attrName>ppt_y</p:attrName>
                                        </p:attrNameLst>
                                      </p:cBhvr>
                                      <p:rCtr x="10314" y="-14458"/>
                                    </p:animMotion>
                                  </p:childTnLst>
                                </p:cTn>
                              </p:par>
                            </p:childTnLst>
                          </p:cTn>
                        </p:par>
                      </p:childTnLst>
                    </p:cTn>
                  </p:par>
                  <p:par>
                    <p:cTn id="55" fill="hold">
                      <p:stCondLst>
                        <p:cond delay="indefinite"/>
                      </p:stCondLst>
                      <p:childTnLst>
                        <p:par>
                          <p:cTn id="56" fill="hold">
                            <p:stCondLst>
                              <p:cond delay="0"/>
                            </p:stCondLst>
                            <p:childTnLst>
                              <p:par>
                                <p:cTn id="57" presetID="35" presetClass="path" presetSubtype="0" accel="50000" decel="50000" fill="hold" grpId="2" nodeType="clickEffect">
                                  <p:stCondLst>
                                    <p:cond delay="0"/>
                                  </p:stCondLst>
                                  <p:childTnLst>
                                    <p:animMotion origin="layout" path="M 0.20628 -0.28892 L -0.01251 -0.28892 " pathEditMode="relative" rAng="0" ptsTypes="AA">
                                      <p:cBhvr>
                                        <p:cTn id="58" dur="2000" fill="hold"/>
                                        <p:tgtEl>
                                          <p:spTgt spid="107"/>
                                        </p:tgtEl>
                                        <p:attrNameLst>
                                          <p:attrName>ppt_x</p:attrName>
                                          <p:attrName>ppt_y</p:attrName>
                                        </p:attrNameLst>
                                      </p:cBhvr>
                                      <p:rCtr x="-10939" y="0"/>
                                    </p:animMotion>
                                  </p:childTnLst>
                                </p:cTn>
                              </p:par>
                              <p:par>
                                <p:cTn id="59" presetID="22" presetClass="entr" presetSubtype="2" fill="hold" nodeType="with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wipe(right)">
                                      <p:cBhvr>
                                        <p:cTn id="61" dur="500"/>
                                        <p:tgtEl>
                                          <p:spTgt spid="9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99"/>
                                        </p:tgtEl>
                                        <p:attrNameLst>
                                          <p:attrName>style.visibility</p:attrName>
                                        </p:attrNameLst>
                                      </p:cBhvr>
                                      <p:to>
                                        <p:strVal val="visible"/>
                                      </p:to>
                                    </p:set>
                                    <p:animEffect transition="in" filter="fade">
                                      <p:cBhvr>
                                        <p:cTn id="64" dur="500"/>
                                        <p:tgtEl>
                                          <p:spTgt spid="99"/>
                                        </p:tgtEl>
                                      </p:cBhvr>
                                    </p:animEffect>
                                  </p:childTnLst>
                                </p:cTn>
                              </p:par>
                            </p:childTnLst>
                          </p:cTn>
                        </p:par>
                      </p:childTnLst>
                    </p:cTn>
                  </p:par>
                  <p:par>
                    <p:cTn id="65" fill="hold">
                      <p:stCondLst>
                        <p:cond delay="indefinite"/>
                      </p:stCondLst>
                      <p:childTnLst>
                        <p:par>
                          <p:cTn id="66" fill="hold">
                            <p:stCondLst>
                              <p:cond delay="0"/>
                            </p:stCondLst>
                            <p:childTnLst>
                              <p:par>
                                <p:cTn id="67" presetID="35" presetClass="path" presetSubtype="0" accel="50000" decel="50000" fill="hold" grpId="3" nodeType="clickEffect">
                                  <p:stCondLst>
                                    <p:cond delay="0"/>
                                  </p:stCondLst>
                                  <p:childTnLst>
                                    <p:animMotion origin="layout" path="M -0.01251 -0.28892 L -0.28121 -0.28892 " pathEditMode="relative" rAng="0" ptsTypes="AA">
                                      <p:cBhvr>
                                        <p:cTn id="68" dur="2000" fill="hold"/>
                                        <p:tgtEl>
                                          <p:spTgt spid="107"/>
                                        </p:tgtEl>
                                        <p:attrNameLst>
                                          <p:attrName>ppt_x</p:attrName>
                                          <p:attrName>ppt_y</p:attrName>
                                        </p:attrNameLst>
                                      </p:cBhvr>
                                      <p:rCtr x="-13441" y="0"/>
                                    </p:animMotion>
                                  </p:childTnLst>
                                </p:cTn>
                              </p:par>
                              <p:par>
                                <p:cTn id="69" presetID="22" presetClass="entr" presetSubtype="2" fill="hold" nodeType="withEffect">
                                  <p:stCondLst>
                                    <p:cond delay="0"/>
                                  </p:stCondLst>
                                  <p:childTnLst>
                                    <p:set>
                                      <p:cBhvr>
                                        <p:cTn id="70" dur="1" fill="hold">
                                          <p:stCondLst>
                                            <p:cond delay="0"/>
                                          </p:stCondLst>
                                        </p:cTn>
                                        <p:tgtEl>
                                          <p:spTgt spid="91"/>
                                        </p:tgtEl>
                                        <p:attrNameLst>
                                          <p:attrName>style.visibility</p:attrName>
                                        </p:attrNameLst>
                                      </p:cBhvr>
                                      <p:to>
                                        <p:strVal val="visible"/>
                                      </p:to>
                                    </p:set>
                                    <p:animEffect transition="in" filter="wipe(right)">
                                      <p:cBhvr>
                                        <p:cTn id="71" dur="500"/>
                                        <p:tgtEl>
                                          <p:spTgt spid="9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97"/>
                                        </p:tgtEl>
                                        <p:attrNameLst>
                                          <p:attrName>style.visibility</p:attrName>
                                        </p:attrNameLst>
                                      </p:cBhvr>
                                      <p:to>
                                        <p:strVal val="visible"/>
                                      </p:to>
                                    </p:set>
                                    <p:animEffect transition="in" filter="fade">
                                      <p:cBhvr>
                                        <p:cTn id="74"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89" grpId="0" animBg="1"/>
      <p:bldP spid="90" grpId="0" animBg="1"/>
      <p:bldP spid="92" grpId="0" animBg="1"/>
      <p:bldP spid="93" grpId="0" animBg="1"/>
      <p:bldP spid="97" grpId="0" animBg="1"/>
      <p:bldP spid="98" grpId="0" animBg="1"/>
      <p:bldP spid="99" grpId="0" animBg="1"/>
      <p:bldP spid="100" grpId="0" animBg="1"/>
      <p:bldP spid="101" grpId="0" animBg="1"/>
      <p:bldP spid="105" grpId="0" animBg="1"/>
      <p:bldP spid="106" grpId="0"/>
      <p:bldP spid="107" grpId="0" animBg="1"/>
      <p:bldP spid="107" grpId="1" animBg="1"/>
      <p:bldP spid="107" grpId="2" animBg="1"/>
      <p:bldP spid="107" grpId="3"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 Studio Integration</a:t>
            </a:r>
            <a:endParaRPr lang="en-US" dirty="0"/>
          </a:p>
        </p:txBody>
      </p:sp>
      <p:grpSp>
        <p:nvGrpSpPr>
          <p:cNvPr id="3" name="Group 2"/>
          <p:cNvGrpSpPr/>
          <p:nvPr/>
        </p:nvGrpSpPr>
        <p:grpSpPr>
          <a:xfrm>
            <a:off x="6694639" y="2152982"/>
            <a:ext cx="4495800" cy="1230810"/>
            <a:chOff x="6399212" y="2068576"/>
            <a:chExt cx="4495800" cy="1230810"/>
          </a:xfrm>
        </p:grpSpPr>
        <p:pic>
          <p:nvPicPr>
            <p:cNvPr id="4" name="Picture 5"/>
            <p:cNvPicPr>
              <a:picLocks noChangeAspect="1" noChangeArrowheads="1"/>
            </p:cNvPicPr>
            <p:nvPr/>
          </p:nvPicPr>
          <p:blipFill>
            <a:blip r:embed="rId2" cstate="email">
              <a:biLevel thresh="25000"/>
              <a:extLst>
                <a:ext uri="{28A0092B-C50C-407E-A947-70E740481C1C}">
                  <a14:useLocalDpi xmlns:a14="http://schemas.microsoft.com/office/drawing/2010/main"/>
                </a:ext>
              </a:extLst>
            </a:blip>
            <a:srcRect/>
            <a:stretch>
              <a:fillRect/>
            </a:stretch>
          </p:blipFill>
          <p:spPr bwMode="auto">
            <a:xfrm>
              <a:off x="7999412" y="2068576"/>
              <a:ext cx="716308" cy="1230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399212" y="2117524"/>
              <a:ext cx="1409700" cy="1181862"/>
            </a:xfrm>
            <a:prstGeom prst="rect">
              <a:avLst/>
            </a:prstGeom>
            <a:noFill/>
          </p:spPr>
          <p:txBody>
            <a:bodyPr wrap="square" lIns="91440" tIns="91440" rIns="91440" bIns="91440" rtlCol="0">
              <a:spAutoFit/>
            </a:bodyPr>
            <a:lstStyle/>
            <a:p>
              <a:pPr algn="ctr">
                <a:lnSpc>
                  <a:spcPct val="90000"/>
                </a:lnSpc>
                <a:spcBef>
                  <a:spcPct val="20000"/>
                </a:spcBef>
                <a:buClr>
                  <a:srgbClr val="84A8D8"/>
                </a:buClr>
                <a:buSzPct val="100000"/>
              </a:pPr>
              <a:r>
                <a:rPr lang="en-US" sz="2400" dirty="0" smtClean="0">
                  <a:solidFill>
                    <a:schemeClr val="tx1">
                      <a:alpha val="99000"/>
                    </a:schemeClr>
                  </a:solidFill>
                  <a:latin typeface="+mj-lt"/>
                </a:rPr>
                <a:t>Virtual Machine Manager</a:t>
              </a:r>
            </a:p>
          </p:txBody>
        </p:sp>
        <p:pic>
          <p:nvPicPr>
            <p:cNvPr id="6" name="Picture 18"/>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8914955" y="2514600"/>
              <a:ext cx="532257" cy="784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9485312" y="2607135"/>
              <a:ext cx="1409700" cy="517065"/>
            </a:xfrm>
            <a:prstGeom prst="rect">
              <a:avLst/>
            </a:prstGeom>
            <a:noFill/>
          </p:spPr>
          <p:txBody>
            <a:bodyPr wrap="square" lIns="91440" tIns="91440" rIns="91440" bIns="91440" rtlCol="0">
              <a:spAutoFit/>
            </a:bodyPr>
            <a:lstStyle/>
            <a:p>
              <a:pPr algn="ctr">
                <a:lnSpc>
                  <a:spcPct val="90000"/>
                </a:lnSpc>
                <a:spcBef>
                  <a:spcPct val="20000"/>
                </a:spcBef>
                <a:buClr>
                  <a:srgbClr val="84A8D8"/>
                </a:buClr>
                <a:buSzPct val="100000"/>
              </a:pPr>
              <a:r>
                <a:rPr lang="en-US" sz="2400" dirty="0" smtClean="0">
                  <a:solidFill>
                    <a:schemeClr val="tx1">
                      <a:alpha val="99000"/>
                    </a:schemeClr>
                  </a:solidFill>
                  <a:latin typeface="+mj-lt"/>
                </a:rPr>
                <a:t>Library</a:t>
              </a:r>
            </a:p>
          </p:txBody>
        </p:sp>
      </p:grpSp>
      <p:grpSp>
        <p:nvGrpSpPr>
          <p:cNvPr id="8" name="Group 7"/>
          <p:cNvGrpSpPr/>
          <p:nvPr/>
        </p:nvGrpSpPr>
        <p:grpSpPr>
          <a:xfrm>
            <a:off x="6694639" y="3383792"/>
            <a:ext cx="3188094" cy="2349821"/>
            <a:chOff x="6399212" y="3299386"/>
            <a:chExt cx="3188094" cy="2349821"/>
          </a:xfrm>
        </p:grpSpPr>
        <p:grpSp>
          <p:nvGrpSpPr>
            <p:cNvPr id="9" name="Group 8"/>
            <p:cNvGrpSpPr/>
            <p:nvPr/>
          </p:nvGrpSpPr>
          <p:grpSpPr>
            <a:xfrm>
              <a:off x="7999412" y="3299386"/>
              <a:ext cx="1587894" cy="2349821"/>
              <a:chOff x="7999412" y="3299386"/>
              <a:chExt cx="1587894" cy="2349821"/>
            </a:xfrm>
          </p:grpSpPr>
          <p:pic>
            <p:nvPicPr>
              <p:cNvPr id="11" name="Picture 14"/>
              <p:cNvPicPr>
                <a:picLocks noChangeAspect="1" noChangeArrowheads="1"/>
              </p:cNvPicPr>
              <p:nvPr/>
            </p:nvPicPr>
            <p:blipFill>
              <a:blip r:embed="rId4" cstate="email">
                <a:biLevel thresh="25000"/>
                <a:extLst>
                  <a:ext uri="{28A0092B-C50C-407E-A947-70E740481C1C}">
                    <a14:useLocalDpi xmlns:a14="http://schemas.microsoft.com/office/drawing/2010/main"/>
                  </a:ext>
                </a:extLst>
              </a:blip>
              <a:srcRect/>
              <a:stretch>
                <a:fillRect/>
              </a:stretch>
            </p:blipFill>
            <p:spPr bwMode="auto">
              <a:xfrm>
                <a:off x="7999412" y="4191000"/>
                <a:ext cx="1587894" cy="1458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Straight Connector 11"/>
              <p:cNvCxnSpPr/>
              <p:nvPr/>
            </p:nvCxnSpPr>
            <p:spPr>
              <a:xfrm>
                <a:off x="8609012" y="3299386"/>
                <a:ext cx="0" cy="104401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6399212" y="4484537"/>
              <a:ext cx="1409700" cy="849463"/>
            </a:xfrm>
            <a:prstGeom prst="rect">
              <a:avLst/>
            </a:prstGeom>
            <a:noFill/>
          </p:spPr>
          <p:txBody>
            <a:bodyPr wrap="square" lIns="91440" tIns="91440" rIns="91440" bIns="91440" rtlCol="0">
              <a:spAutoFit/>
            </a:bodyPr>
            <a:lstStyle/>
            <a:p>
              <a:pPr algn="ctr">
                <a:lnSpc>
                  <a:spcPct val="90000"/>
                </a:lnSpc>
                <a:spcBef>
                  <a:spcPct val="20000"/>
                </a:spcBef>
                <a:buClr>
                  <a:srgbClr val="84A8D8"/>
                </a:buClr>
                <a:buSzPct val="100000"/>
              </a:pPr>
              <a:r>
                <a:rPr lang="en-US" sz="2400" dirty="0" smtClean="0">
                  <a:solidFill>
                    <a:schemeClr val="tx1">
                      <a:alpha val="99000"/>
                    </a:schemeClr>
                  </a:solidFill>
                  <a:latin typeface="+mj-lt"/>
                </a:rPr>
                <a:t>Hyper-V Hosts</a:t>
              </a:r>
            </a:p>
          </p:txBody>
        </p:sp>
      </p:grpSp>
      <p:grpSp>
        <p:nvGrpSpPr>
          <p:cNvPr id="18" name="Group 17"/>
          <p:cNvGrpSpPr/>
          <p:nvPr/>
        </p:nvGrpSpPr>
        <p:grpSpPr>
          <a:xfrm>
            <a:off x="1766314" y="3208606"/>
            <a:ext cx="3023325" cy="2417472"/>
            <a:chOff x="1470887" y="3124200"/>
            <a:chExt cx="3023325" cy="2417472"/>
          </a:xfrm>
        </p:grpSpPr>
        <p:grpSp>
          <p:nvGrpSpPr>
            <p:cNvPr id="19" name="Group 18"/>
            <p:cNvGrpSpPr/>
            <p:nvPr/>
          </p:nvGrpSpPr>
          <p:grpSpPr>
            <a:xfrm>
              <a:off x="1470887" y="3124200"/>
              <a:ext cx="1124158" cy="2417472"/>
              <a:chOff x="1470887" y="3124200"/>
              <a:chExt cx="1124158" cy="2417472"/>
            </a:xfrm>
          </p:grpSpPr>
          <p:pic>
            <p:nvPicPr>
              <p:cNvPr id="21" name="Picture 9"/>
              <p:cNvPicPr>
                <a:picLocks noChangeAspect="1" noChangeArrowheads="1"/>
              </p:cNvPicPr>
              <p:nvPr/>
            </p:nvPicPr>
            <p:blipFill>
              <a:blip r:embed="rId5" cstate="email">
                <a:biLevel thresh="25000"/>
                <a:extLst>
                  <a:ext uri="{28A0092B-C50C-407E-A947-70E740481C1C}">
                    <a14:useLocalDpi xmlns:a14="http://schemas.microsoft.com/office/drawing/2010/main"/>
                  </a:ext>
                </a:extLst>
              </a:blip>
              <a:srcRect/>
              <a:stretch>
                <a:fillRect/>
              </a:stretch>
            </p:blipFill>
            <p:spPr bwMode="auto">
              <a:xfrm>
                <a:off x="1470887" y="4298534"/>
                <a:ext cx="1124158" cy="1243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2" name="Straight Connector 21"/>
              <p:cNvCxnSpPr/>
              <p:nvPr/>
            </p:nvCxnSpPr>
            <p:spPr>
              <a:xfrm>
                <a:off x="2132012" y="3124200"/>
                <a:ext cx="0" cy="1219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2436812" y="4484537"/>
              <a:ext cx="2057400" cy="849463"/>
            </a:xfrm>
            <a:prstGeom prst="rect">
              <a:avLst/>
            </a:prstGeom>
            <a:noFill/>
          </p:spPr>
          <p:txBody>
            <a:bodyPr wrap="square" lIns="91440" tIns="91440" rIns="91440" bIns="91440" rtlCol="0">
              <a:spAutoFit/>
            </a:bodyPr>
            <a:lstStyle/>
            <a:p>
              <a:pPr algn="ctr">
                <a:lnSpc>
                  <a:spcPct val="90000"/>
                </a:lnSpc>
                <a:spcBef>
                  <a:spcPct val="20000"/>
                </a:spcBef>
                <a:buClr>
                  <a:srgbClr val="84A8D8"/>
                </a:buClr>
                <a:buSzPct val="100000"/>
              </a:pPr>
              <a:r>
                <a:rPr lang="en-US" sz="2400" dirty="0" smtClean="0">
                  <a:solidFill>
                    <a:schemeClr val="tx1">
                      <a:alpha val="99000"/>
                    </a:schemeClr>
                  </a:solidFill>
                  <a:latin typeface="+mj-lt"/>
                </a:rPr>
                <a:t>Test &amp; Lab Manager</a:t>
              </a:r>
            </a:p>
          </p:txBody>
        </p:sp>
      </p:grpSp>
      <p:cxnSp>
        <p:nvCxnSpPr>
          <p:cNvPr id="25" name="Straight Arrow Connector 24"/>
          <p:cNvCxnSpPr/>
          <p:nvPr/>
        </p:nvCxnSpPr>
        <p:spPr>
          <a:xfrm>
            <a:off x="4630596" y="2768387"/>
            <a:ext cx="1924949" cy="0"/>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1970239" y="2152982"/>
            <a:ext cx="2819400" cy="1230810"/>
            <a:chOff x="1674812" y="2068576"/>
            <a:chExt cx="2819400" cy="1230810"/>
          </a:xfrm>
        </p:grpSpPr>
        <p:sp>
          <p:nvSpPr>
            <p:cNvPr id="14" name="TextBox 13"/>
            <p:cNvSpPr txBox="1"/>
            <p:nvPr/>
          </p:nvSpPr>
          <p:spPr>
            <a:xfrm>
              <a:off x="2436812" y="2117524"/>
              <a:ext cx="2057400" cy="1181862"/>
            </a:xfrm>
            <a:prstGeom prst="rect">
              <a:avLst/>
            </a:prstGeom>
            <a:noFill/>
          </p:spPr>
          <p:txBody>
            <a:bodyPr wrap="square" lIns="91440" tIns="91440" rIns="91440" bIns="91440" rtlCol="0">
              <a:spAutoFit/>
            </a:bodyPr>
            <a:lstStyle/>
            <a:p>
              <a:pPr algn="ctr">
                <a:lnSpc>
                  <a:spcPct val="90000"/>
                </a:lnSpc>
                <a:spcBef>
                  <a:spcPct val="20000"/>
                </a:spcBef>
                <a:buClr>
                  <a:srgbClr val="84A8D8"/>
                </a:buClr>
                <a:buSzPct val="100000"/>
              </a:pPr>
              <a:r>
                <a:rPr lang="en-US" sz="2400" dirty="0" smtClean="0">
                  <a:solidFill>
                    <a:schemeClr val="tx1">
                      <a:alpha val="99000"/>
                    </a:schemeClr>
                  </a:solidFill>
                  <a:latin typeface="+mj-lt"/>
                </a:rPr>
                <a:t>Team Foundation Server</a:t>
              </a:r>
            </a:p>
          </p:txBody>
        </p:sp>
        <p:pic>
          <p:nvPicPr>
            <p:cNvPr id="16" name="Picture 5"/>
            <p:cNvPicPr>
              <a:picLocks noChangeAspect="1" noChangeArrowheads="1"/>
            </p:cNvPicPr>
            <p:nvPr/>
          </p:nvPicPr>
          <p:blipFill>
            <a:blip r:embed="rId2" cstate="email">
              <a:biLevel thresh="25000"/>
              <a:extLst>
                <a:ext uri="{28A0092B-C50C-407E-A947-70E740481C1C}">
                  <a14:useLocalDpi xmlns:a14="http://schemas.microsoft.com/office/drawing/2010/main"/>
                </a:ext>
              </a:extLst>
            </a:blip>
            <a:srcRect/>
            <a:stretch>
              <a:fillRect/>
            </a:stretch>
          </p:blipFill>
          <p:spPr bwMode="auto">
            <a:xfrm>
              <a:off x="1674812" y="2068576"/>
              <a:ext cx="716308" cy="1230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80159" y="1529447"/>
            <a:ext cx="6947486" cy="4294434"/>
          </a:xfrm>
          <a:prstGeom prst="rect">
            <a:avLst/>
          </a:prstGeom>
        </p:spPr>
      </p:pic>
      <p:pic>
        <p:nvPicPr>
          <p:cNvPr id="26" name="Picture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23001" y="1658882"/>
            <a:ext cx="6162675" cy="4457700"/>
          </a:xfrm>
          <a:prstGeom prst="rect">
            <a:avLst/>
          </a:prstGeom>
        </p:spPr>
      </p:pic>
      <p:pic>
        <p:nvPicPr>
          <p:cNvPr id="27" name="Picture 2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80159" y="1398856"/>
            <a:ext cx="6477000" cy="4838700"/>
          </a:xfrm>
          <a:prstGeom prst="rect">
            <a:avLst/>
          </a:prstGeom>
        </p:spPr>
      </p:pic>
      <p:pic>
        <p:nvPicPr>
          <p:cNvPr id="28" name="Picture 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16107" y="1769890"/>
            <a:ext cx="6801953" cy="4096631"/>
          </a:xfrm>
          <a:prstGeom prst="rect">
            <a:avLst/>
          </a:prstGeom>
        </p:spPr>
      </p:pic>
      <p:pic>
        <p:nvPicPr>
          <p:cNvPr id="29" name="Picture 2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93781" y="2025389"/>
            <a:ext cx="6846604" cy="2848436"/>
          </a:xfrm>
          <a:prstGeom prst="rect">
            <a:avLst/>
          </a:prstGeom>
        </p:spPr>
      </p:pic>
      <p:pic>
        <p:nvPicPr>
          <p:cNvPr id="30" name="Picture 2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30908" y="2041101"/>
            <a:ext cx="6864270" cy="3484757"/>
          </a:xfrm>
          <a:prstGeom prst="rect">
            <a:avLst/>
          </a:prstGeom>
        </p:spPr>
      </p:pic>
    </p:spTree>
    <p:extLst>
      <p:ext uri="{BB962C8B-B14F-4D97-AF65-F5344CB8AC3E}">
        <p14:creationId xmlns:p14="http://schemas.microsoft.com/office/powerpoint/2010/main" val="21515558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xit" presetSubtype="0" fill="hold" nodeType="withEffect">
                                  <p:stCondLst>
                                    <p:cond delay="0"/>
                                  </p:stCondLst>
                                  <p:childTnLst>
                                    <p:animEffect transition="out" filter="fade">
                                      <p:cBhvr>
                                        <p:cTn id="37" dur="500"/>
                                        <p:tgtEl>
                                          <p:spTgt spid="23"/>
                                        </p:tgtEl>
                                      </p:cBhvr>
                                    </p:animEffect>
                                    <p:set>
                                      <p:cBhvr>
                                        <p:cTn id="38" dur="1" fill="hold">
                                          <p:stCondLst>
                                            <p:cond delay="499"/>
                                          </p:stCondLst>
                                        </p:cTn>
                                        <p:tgtEl>
                                          <p:spTgt spid="2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xit" presetSubtype="0" fill="hold" nodeType="withEffect">
                                  <p:stCondLst>
                                    <p:cond delay="0"/>
                                  </p:stCondLst>
                                  <p:childTnLst>
                                    <p:animEffect transition="out" filter="fade">
                                      <p:cBhvr>
                                        <p:cTn id="45" dur="500"/>
                                        <p:tgtEl>
                                          <p:spTgt spid="26"/>
                                        </p:tgtEl>
                                      </p:cBhvr>
                                    </p:animEffect>
                                    <p:set>
                                      <p:cBhvr>
                                        <p:cTn id="46" dur="1" fill="hold">
                                          <p:stCondLst>
                                            <p:cond delay="499"/>
                                          </p:stCondLst>
                                        </p:cTn>
                                        <p:tgtEl>
                                          <p:spTgt spid="26"/>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xit" presetSubtype="0" fill="hold" nodeType="withEffect">
                                  <p:stCondLst>
                                    <p:cond delay="0"/>
                                  </p:stCondLst>
                                  <p:childTnLst>
                                    <p:animEffect transition="out" filter="fade">
                                      <p:cBhvr>
                                        <p:cTn id="53" dur="500"/>
                                        <p:tgtEl>
                                          <p:spTgt spid="27"/>
                                        </p:tgtEl>
                                      </p:cBhvr>
                                    </p:animEffect>
                                    <p:set>
                                      <p:cBhvr>
                                        <p:cTn id="54" dur="1" fill="hold">
                                          <p:stCondLst>
                                            <p:cond delay="499"/>
                                          </p:stCondLst>
                                        </p:cTn>
                                        <p:tgtEl>
                                          <p:spTgt spid="27"/>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par>
                                <p:cTn id="60" presetID="10" presetClass="exit" presetSubtype="0" fill="hold" nodeType="withEffect">
                                  <p:stCondLst>
                                    <p:cond delay="0"/>
                                  </p:stCondLst>
                                  <p:childTnLst>
                                    <p:animEffect transition="out" filter="fade">
                                      <p:cBhvr>
                                        <p:cTn id="61" dur="500"/>
                                        <p:tgtEl>
                                          <p:spTgt spid="28"/>
                                        </p:tgtEl>
                                      </p:cBhvr>
                                    </p:animEffect>
                                    <p:set>
                                      <p:cBhvr>
                                        <p:cTn id="62" dur="1" fill="hold">
                                          <p:stCondLst>
                                            <p:cond delay="499"/>
                                          </p:stCondLst>
                                        </p:cTn>
                                        <p:tgtEl>
                                          <p:spTgt spid="28"/>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3"/>
                                        </p:tgtEl>
                                      </p:cBhvr>
                                    </p:animEffect>
                                    <p:set>
                                      <p:cBhvr>
                                        <p:cTn id="65" dur="1" fill="hold">
                                          <p:stCondLst>
                                            <p:cond delay="499"/>
                                          </p:stCondLst>
                                        </p:cTn>
                                        <p:tgtEl>
                                          <p:spTgt spid="3"/>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8"/>
                                        </p:tgtEl>
                                      </p:cBhvr>
                                    </p:animEffect>
                                    <p:set>
                                      <p:cBhvr>
                                        <p:cTn id="68" dur="1" fill="hold">
                                          <p:stCondLst>
                                            <p:cond delay="499"/>
                                          </p:stCondLst>
                                        </p:cTn>
                                        <p:tgtEl>
                                          <p:spTgt spid="8"/>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childTnLst>
                                </p:cTn>
                              </p:par>
                              <p:par>
                                <p:cTn id="74" presetID="10" presetClass="exit" presetSubtype="0" fill="hold" nodeType="withEffect">
                                  <p:stCondLst>
                                    <p:cond delay="0"/>
                                  </p:stCondLst>
                                  <p:childTnLst>
                                    <p:animEffect transition="out" filter="fade">
                                      <p:cBhvr>
                                        <p:cTn id="75" dur="500"/>
                                        <p:tgtEl>
                                          <p:spTgt spid="29"/>
                                        </p:tgtEl>
                                      </p:cBhvr>
                                    </p:animEffect>
                                    <p:set>
                                      <p:cBhvr>
                                        <p:cTn id="76"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lIns="274320" anchor="ctr"/>
          <a:lstStyle/>
          <a:p>
            <a:r>
              <a:rPr lang="en-US" sz="4800" dirty="0"/>
              <a:t>Comparing </a:t>
            </a:r>
            <a:r>
              <a:rPr lang="en-US" sz="4800" dirty="0" smtClean="0"/>
              <a:t>the Microsoft Private Cloud &amp; the VMware vCloud</a:t>
            </a:r>
            <a:endParaRPr lang="en-US" sz="4800" dirty="0"/>
          </a:p>
        </p:txBody>
      </p:sp>
      <p:sp>
        <p:nvSpPr>
          <p:cNvPr id="5" name="Text Placeholder 4"/>
          <p:cNvSpPr>
            <a:spLocks noGrp="1"/>
          </p:cNvSpPr>
          <p:nvPr>
            <p:ph type="body" sz="quarter" idx="12"/>
          </p:nvPr>
        </p:nvSpPr>
        <p:spPr/>
        <p:txBody>
          <a:bodyPr lIns="274320"/>
          <a:lstStyle/>
          <a:p>
            <a:r>
              <a:rPr lang="en-US" dirty="0" smtClean="0"/>
              <a:t>Matt McSpirit</a:t>
            </a:r>
            <a:br>
              <a:rPr lang="en-US" dirty="0" smtClean="0"/>
            </a:br>
            <a:r>
              <a:rPr lang="en-US" dirty="0" smtClean="0"/>
              <a:t>Technical Product Manager</a:t>
            </a:r>
            <a:br>
              <a:rPr lang="en-US" dirty="0" smtClean="0"/>
            </a:br>
            <a:r>
              <a:rPr lang="en-US" dirty="0" smtClean="0"/>
              <a:t>Microsoft</a:t>
            </a:r>
            <a:endParaRPr lang="en-US" dirty="0"/>
          </a:p>
        </p:txBody>
      </p:sp>
      <p:sp>
        <p:nvSpPr>
          <p:cNvPr id="14" name="Text Placeholder 13"/>
          <p:cNvSpPr>
            <a:spLocks noGrp="1"/>
          </p:cNvSpPr>
          <p:nvPr>
            <p:ph type="body" sz="quarter" idx="13"/>
          </p:nvPr>
        </p:nvSpPr>
        <p:spPr/>
        <p:txBody>
          <a:bodyPr/>
          <a:lstStyle/>
          <a:p>
            <a:r>
              <a:rPr lang="en-US" dirty="0" smtClean="0"/>
              <a:t>MDC-B352</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Center Advisor</a:t>
            </a:r>
            <a:endParaRPr lang="en-US" dirty="0"/>
          </a:p>
        </p:txBody>
      </p:sp>
      <p:pic>
        <p:nvPicPr>
          <p:cNvPr id="3" name="Picture 2"/>
          <p:cNvPicPr>
            <a:picLocks noChangeAspect="1"/>
          </p:cNvPicPr>
          <p:nvPr/>
        </p:nvPicPr>
        <p:blipFill>
          <a:blip r:embed="rId2"/>
          <a:stretch>
            <a:fillRect/>
          </a:stretch>
        </p:blipFill>
        <p:spPr>
          <a:xfrm>
            <a:off x="4058781" y="1448050"/>
            <a:ext cx="7845989" cy="4960273"/>
          </a:xfrm>
          <a:prstGeom prst="rect">
            <a:avLst/>
          </a:prstGeom>
          <a:effectLst>
            <a:softEdge rad="31750"/>
          </a:effectLst>
        </p:spPr>
      </p:pic>
      <p:grpSp>
        <p:nvGrpSpPr>
          <p:cNvPr id="4" name="Group 3"/>
          <p:cNvGrpSpPr/>
          <p:nvPr/>
        </p:nvGrpSpPr>
        <p:grpSpPr>
          <a:xfrm>
            <a:off x="586866" y="1588727"/>
            <a:ext cx="3267682" cy="762709"/>
            <a:chOff x="-843389" y="1601634"/>
            <a:chExt cx="4877421" cy="747822"/>
          </a:xfrm>
        </p:grpSpPr>
        <p:sp>
          <p:nvSpPr>
            <p:cNvPr id="5" name="Right Arrow 4"/>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0">
                      <a:schemeClr val="bg1"/>
                    </a:gs>
                    <a:gs pos="100000">
                      <a:schemeClr val="bg1"/>
                    </a:gs>
                  </a:gsLst>
                  <a:lin ang="5400000" scaled="0"/>
                </a:gradFill>
              </a:endParaRPr>
            </a:p>
          </p:txBody>
        </p:sp>
        <p:sp>
          <p:nvSpPr>
            <p:cNvPr id="6" name="TextBox 5"/>
            <p:cNvSpPr txBox="1"/>
            <p:nvPr/>
          </p:nvSpPr>
          <p:spPr>
            <a:xfrm>
              <a:off x="-843389" y="1601634"/>
              <a:ext cx="4131845" cy="747822"/>
            </a:xfrm>
            <a:prstGeom prst="rect">
              <a:avLst/>
            </a:prstGeom>
            <a:noFill/>
          </p:spPr>
          <p:txBody>
            <a:bodyPr wrap="square" lIns="0" tIns="0" rIns="0" bIns="0" rtlCol="0">
              <a:spAutoFit/>
            </a:bodyPr>
            <a:lstStyle/>
            <a:p>
              <a:pPr>
                <a:lnSpc>
                  <a:spcPct val="90000"/>
                </a:lnSpc>
              </a:pPr>
              <a:r>
                <a:rPr lang="en-US" sz="1836" b="1" spc="-51" dirty="0" smtClean="0">
                  <a:gradFill>
                    <a:gsLst>
                      <a:gs pos="2917">
                        <a:schemeClr val="tx1"/>
                      </a:gs>
                      <a:gs pos="30000">
                        <a:schemeClr val="tx1"/>
                      </a:gs>
                    </a:gsLst>
                    <a:lin ang="5400000" scaled="0"/>
                  </a:gradFill>
                </a:rPr>
                <a:t>Cloud Service </a:t>
              </a:r>
              <a:r>
                <a:rPr lang="en-US" sz="1836" b="1" spc="-51" dirty="0">
                  <a:gradFill>
                    <a:gsLst>
                      <a:gs pos="2917">
                        <a:schemeClr val="tx1"/>
                      </a:gs>
                      <a:gs pos="30000">
                        <a:schemeClr val="tx1"/>
                      </a:gs>
                    </a:gsLst>
                    <a:lin ang="5400000" scaled="0"/>
                  </a:gradFill>
                </a:rPr>
                <a:t>– </a:t>
              </a:r>
              <a:r>
                <a:rPr lang="en-US" sz="1836" spc="-51" dirty="0">
                  <a:gradFill>
                    <a:gsLst>
                      <a:gs pos="2917">
                        <a:schemeClr val="tx1"/>
                      </a:gs>
                      <a:gs pos="30000">
                        <a:schemeClr val="tx1"/>
                      </a:gs>
                    </a:gsLst>
                    <a:lin ang="5400000" scaled="0"/>
                  </a:gradFill>
                </a:rPr>
                <a:t>assess your server configurations and proactively avoid problems</a:t>
              </a:r>
            </a:p>
          </p:txBody>
        </p:sp>
      </p:grpSp>
      <p:grpSp>
        <p:nvGrpSpPr>
          <p:cNvPr id="7" name="Group 6"/>
          <p:cNvGrpSpPr/>
          <p:nvPr/>
        </p:nvGrpSpPr>
        <p:grpSpPr>
          <a:xfrm>
            <a:off x="586866" y="2515466"/>
            <a:ext cx="3267682" cy="762709"/>
            <a:chOff x="-843389" y="1601634"/>
            <a:chExt cx="4877421" cy="747822"/>
          </a:xfrm>
        </p:grpSpPr>
        <p:sp>
          <p:nvSpPr>
            <p:cNvPr id="8" name="Right Arrow 7"/>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0">
                      <a:schemeClr val="bg1"/>
                    </a:gs>
                    <a:gs pos="100000">
                      <a:schemeClr val="bg1"/>
                    </a:gs>
                  </a:gsLst>
                  <a:lin ang="5400000" scaled="0"/>
                </a:gradFill>
              </a:endParaRPr>
            </a:p>
          </p:txBody>
        </p:sp>
        <p:sp>
          <p:nvSpPr>
            <p:cNvPr id="9" name="TextBox 8"/>
            <p:cNvSpPr txBox="1"/>
            <p:nvPr/>
          </p:nvSpPr>
          <p:spPr>
            <a:xfrm>
              <a:off x="-843389" y="1601634"/>
              <a:ext cx="4131845" cy="747822"/>
            </a:xfrm>
            <a:prstGeom prst="rect">
              <a:avLst/>
            </a:prstGeom>
            <a:noFill/>
          </p:spPr>
          <p:txBody>
            <a:bodyPr wrap="square" lIns="0" tIns="0" rIns="0" bIns="0" rtlCol="0">
              <a:spAutoFit/>
            </a:bodyPr>
            <a:lstStyle/>
            <a:p>
              <a:pPr>
                <a:lnSpc>
                  <a:spcPct val="90000"/>
                </a:lnSpc>
              </a:pPr>
              <a:r>
                <a:rPr lang="en-US" sz="1836" b="1" spc="-51" dirty="0" smtClean="0">
                  <a:gradFill>
                    <a:gsLst>
                      <a:gs pos="2917">
                        <a:schemeClr val="tx1"/>
                      </a:gs>
                      <a:gs pos="30000">
                        <a:schemeClr val="tx1"/>
                      </a:gs>
                    </a:gsLst>
                    <a:lin ang="5400000" scaled="0"/>
                  </a:gradFill>
                </a:rPr>
                <a:t>Resolve Issues – </a:t>
              </a:r>
              <a:r>
                <a:rPr lang="en-US" sz="1836" spc="-51" dirty="0">
                  <a:gradFill>
                    <a:gsLst>
                      <a:gs pos="2917">
                        <a:schemeClr val="tx1"/>
                      </a:gs>
                      <a:gs pos="30000">
                        <a:schemeClr val="tx1"/>
                      </a:gs>
                    </a:gsLst>
                    <a:lin ang="5400000" scaled="0"/>
                  </a:gradFill>
                </a:rPr>
                <a:t>accessing current and historical configuration </a:t>
              </a:r>
              <a:r>
                <a:rPr lang="en-US" sz="1836" spc="-51" dirty="0" smtClean="0">
                  <a:gradFill>
                    <a:gsLst>
                      <a:gs pos="2917">
                        <a:schemeClr val="tx1"/>
                      </a:gs>
                      <a:gs pos="30000">
                        <a:schemeClr val="tx1"/>
                      </a:gs>
                    </a:gsLst>
                    <a:lin ang="5400000" scaled="0"/>
                  </a:gradFill>
                </a:rPr>
                <a:t>data</a:t>
              </a:r>
              <a:endParaRPr lang="en-US" sz="1836" spc="-51" dirty="0">
                <a:gradFill>
                  <a:gsLst>
                    <a:gs pos="2917">
                      <a:schemeClr val="tx1"/>
                    </a:gs>
                    <a:gs pos="30000">
                      <a:schemeClr val="tx1"/>
                    </a:gs>
                  </a:gsLst>
                  <a:lin ang="5400000" scaled="0"/>
                </a:gradFill>
              </a:endParaRPr>
            </a:p>
          </p:txBody>
        </p:sp>
      </p:grpSp>
      <p:grpSp>
        <p:nvGrpSpPr>
          <p:cNvPr id="11" name="Group 10"/>
          <p:cNvGrpSpPr/>
          <p:nvPr/>
        </p:nvGrpSpPr>
        <p:grpSpPr>
          <a:xfrm>
            <a:off x="581846" y="3442205"/>
            <a:ext cx="3267682" cy="1525418"/>
            <a:chOff x="-843389" y="1601634"/>
            <a:chExt cx="4877421" cy="1495644"/>
          </a:xfrm>
        </p:grpSpPr>
        <p:sp>
          <p:nvSpPr>
            <p:cNvPr id="12" name="Right Arrow 11"/>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0">
                      <a:schemeClr val="bg1"/>
                    </a:gs>
                    <a:gs pos="100000">
                      <a:schemeClr val="bg1"/>
                    </a:gs>
                  </a:gsLst>
                  <a:lin ang="5400000" scaled="0"/>
                </a:gradFill>
              </a:endParaRPr>
            </a:p>
          </p:txBody>
        </p:sp>
        <p:sp>
          <p:nvSpPr>
            <p:cNvPr id="13" name="TextBox 12"/>
            <p:cNvSpPr txBox="1"/>
            <p:nvPr/>
          </p:nvSpPr>
          <p:spPr>
            <a:xfrm>
              <a:off x="-843389" y="1601634"/>
              <a:ext cx="4131845" cy="1495644"/>
            </a:xfrm>
            <a:prstGeom prst="rect">
              <a:avLst/>
            </a:prstGeom>
            <a:noFill/>
          </p:spPr>
          <p:txBody>
            <a:bodyPr wrap="square" lIns="0" tIns="0" rIns="0" bIns="0" rtlCol="0">
              <a:spAutoFit/>
            </a:bodyPr>
            <a:lstStyle/>
            <a:p>
              <a:pPr>
                <a:lnSpc>
                  <a:spcPct val="90000"/>
                </a:lnSpc>
              </a:pPr>
              <a:r>
                <a:rPr lang="en-US" sz="1836" b="1" spc="-51" dirty="0" smtClean="0">
                  <a:gradFill>
                    <a:gsLst>
                      <a:gs pos="2917">
                        <a:schemeClr val="tx1"/>
                      </a:gs>
                      <a:gs pos="30000">
                        <a:schemeClr val="tx1"/>
                      </a:gs>
                    </a:gsLst>
                    <a:lin ang="5400000" scaled="0"/>
                  </a:gradFill>
                </a:rPr>
                <a:t>Specific Guidance – </a:t>
              </a:r>
              <a:r>
                <a:rPr lang="en-US" sz="1836" spc="-51" dirty="0">
                  <a:gradFill>
                    <a:gsLst>
                      <a:gs pos="2917">
                        <a:schemeClr val="tx1"/>
                      </a:gs>
                      <a:gs pos="30000">
                        <a:schemeClr val="tx1"/>
                      </a:gs>
                    </a:gsLst>
                    <a:lin ang="5400000" scaled="0"/>
                  </a:gradFill>
                </a:rPr>
                <a:t>helps reduce downtime by providing </a:t>
              </a:r>
              <a:r>
                <a:rPr lang="en-US" sz="1836" spc="-51" dirty="0" smtClean="0">
                  <a:gradFill>
                    <a:gsLst>
                      <a:gs pos="2917">
                        <a:schemeClr val="tx1"/>
                      </a:gs>
                      <a:gs pos="30000">
                        <a:schemeClr val="tx1"/>
                      </a:gs>
                    </a:gsLst>
                    <a:lin ang="5400000" scaled="0"/>
                  </a:gradFill>
                </a:rPr>
                <a:t>suggestions for </a:t>
              </a:r>
              <a:r>
                <a:rPr lang="en-US" sz="1836" spc="-51" dirty="0">
                  <a:gradFill>
                    <a:gsLst>
                      <a:gs pos="2917">
                        <a:schemeClr val="tx1"/>
                      </a:gs>
                      <a:gs pos="30000">
                        <a:schemeClr val="tx1"/>
                      </a:gs>
                    </a:gsLst>
                    <a:lin ang="5400000" scaled="0"/>
                  </a:gradFill>
                </a:rPr>
                <a:t>improvement and notifying you of </a:t>
              </a:r>
              <a:r>
                <a:rPr lang="en-US" sz="1836" spc="-51" dirty="0" smtClean="0">
                  <a:gradFill>
                    <a:gsLst>
                      <a:gs pos="2917">
                        <a:schemeClr val="tx1"/>
                      </a:gs>
                      <a:gs pos="30000">
                        <a:schemeClr val="tx1"/>
                      </a:gs>
                    </a:gsLst>
                    <a:lin ang="5400000" scaled="0"/>
                  </a:gradFill>
                </a:rPr>
                <a:t>key updates </a:t>
              </a:r>
              <a:r>
                <a:rPr lang="en-US" sz="1836" spc="-51" dirty="0">
                  <a:gradFill>
                    <a:gsLst>
                      <a:gs pos="2917">
                        <a:schemeClr val="tx1"/>
                      </a:gs>
                      <a:gs pos="30000">
                        <a:schemeClr val="tx1"/>
                      </a:gs>
                    </a:gsLst>
                    <a:lin ang="5400000" scaled="0"/>
                  </a:gradFill>
                </a:rPr>
                <a:t>specific to your configuration</a:t>
              </a:r>
            </a:p>
          </p:txBody>
        </p:sp>
      </p:grpSp>
      <p:grpSp>
        <p:nvGrpSpPr>
          <p:cNvPr id="14" name="Group 13"/>
          <p:cNvGrpSpPr/>
          <p:nvPr/>
        </p:nvGrpSpPr>
        <p:grpSpPr>
          <a:xfrm>
            <a:off x="581846" y="5101938"/>
            <a:ext cx="3267682" cy="1016945"/>
            <a:chOff x="-843389" y="1601634"/>
            <a:chExt cx="4877421" cy="997095"/>
          </a:xfrm>
        </p:grpSpPr>
        <p:sp>
          <p:nvSpPr>
            <p:cNvPr id="15" name="Right Arrow 14"/>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0">
                      <a:schemeClr val="bg1"/>
                    </a:gs>
                    <a:gs pos="100000">
                      <a:schemeClr val="bg1"/>
                    </a:gs>
                  </a:gsLst>
                  <a:lin ang="5400000" scaled="0"/>
                </a:gradFill>
              </a:endParaRPr>
            </a:p>
          </p:txBody>
        </p:sp>
        <p:sp>
          <p:nvSpPr>
            <p:cNvPr id="16" name="TextBox 15"/>
            <p:cNvSpPr txBox="1"/>
            <p:nvPr/>
          </p:nvSpPr>
          <p:spPr>
            <a:xfrm>
              <a:off x="-843389" y="1601634"/>
              <a:ext cx="4131845" cy="997095"/>
            </a:xfrm>
            <a:prstGeom prst="rect">
              <a:avLst/>
            </a:prstGeom>
            <a:noFill/>
          </p:spPr>
          <p:txBody>
            <a:bodyPr wrap="square" lIns="0" tIns="0" rIns="0" bIns="0" rtlCol="0">
              <a:spAutoFit/>
            </a:bodyPr>
            <a:lstStyle/>
            <a:p>
              <a:pPr>
                <a:lnSpc>
                  <a:spcPct val="90000"/>
                </a:lnSpc>
              </a:pPr>
              <a:r>
                <a:rPr lang="en-US" sz="1836" b="1" spc="-51" dirty="0" smtClean="0">
                  <a:gradFill>
                    <a:gsLst>
                      <a:gs pos="2917">
                        <a:schemeClr val="tx1"/>
                      </a:gs>
                      <a:gs pos="30000">
                        <a:schemeClr val="tx1"/>
                      </a:gs>
                    </a:gsLst>
                    <a:lin ang="5400000" scaled="0"/>
                  </a:gradFill>
                </a:rPr>
                <a:t>Supports – </a:t>
              </a:r>
              <a:r>
                <a:rPr lang="en-US" sz="1836" spc="-51" dirty="0">
                  <a:gradFill>
                    <a:gsLst>
                      <a:gs pos="2917">
                        <a:schemeClr val="tx1"/>
                      </a:gs>
                      <a:gs pos="30000">
                        <a:schemeClr val="tx1"/>
                      </a:gs>
                    </a:gsLst>
                    <a:lin ang="5400000" scaled="0"/>
                  </a:gradFill>
                </a:rPr>
                <a:t> System Center 2012, SQL Server, Windows Server, SharePoint Server, Exchange Server, and </a:t>
              </a:r>
              <a:r>
                <a:rPr lang="en-US" sz="1836" spc="-51" dirty="0" smtClean="0">
                  <a:gradFill>
                    <a:gsLst>
                      <a:gs pos="2917">
                        <a:schemeClr val="tx1"/>
                      </a:gs>
                      <a:gs pos="30000">
                        <a:schemeClr val="tx1"/>
                      </a:gs>
                    </a:gsLst>
                    <a:lin ang="5400000" scaled="0"/>
                  </a:gradFill>
                </a:rPr>
                <a:t>Lync.</a:t>
              </a:r>
              <a:endParaRPr lang="en-US" sz="1836" spc="-51" dirty="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40516499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a:t>
            </a:r>
            <a:endParaRPr lang="en-US" dirty="0"/>
          </a:p>
        </p:txBody>
      </p:sp>
      <p:sp>
        <p:nvSpPr>
          <p:cNvPr id="7" name="TextBox 6"/>
          <p:cNvSpPr txBox="1"/>
          <p:nvPr/>
        </p:nvSpPr>
        <p:spPr>
          <a:xfrm>
            <a:off x="1688759" y="4027496"/>
            <a:ext cx="9016755" cy="1323439"/>
          </a:xfrm>
          <a:prstGeom prst="rect">
            <a:avLst/>
          </a:prstGeom>
          <a:noFill/>
        </p:spPr>
        <p:txBody>
          <a:bodyPr wrap="square" rtlCol="0">
            <a:spAutoFit/>
          </a:bodyPr>
          <a:lstStyle/>
          <a:p>
            <a:pPr marL="457200" indent="-457200">
              <a:buFont typeface="+mj-lt"/>
              <a:buAutoNum type="arabicPeriod"/>
            </a:pPr>
            <a:r>
              <a:rPr lang="en-US" sz="1000" dirty="0" smtClean="0"/>
              <a:t>Would require purchases outside of the vCloud Suite including vFabric Hyperic, vCenter Operations Management Suite Enterprise Edition</a:t>
            </a:r>
          </a:p>
          <a:p>
            <a:pPr marL="457200" indent="-457200">
              <a:buFont typeface="+mj-lt"/>
              <a:buAutoNum type="arabicPeriod"/>
            </a:pPr>
            <a:r>
              <a:rPr lang="en-US" sz="1000" dirty="0" smtClean="0"/>
              <a:t>Remediation limited to VMware best practices thus lacking in application-specific remediation guidance</a:t>
            </a:r>
          </a:p>
          <a:p>
            <a:pPr marL="457200" indent="-457200">
              <a:buFont typeface="+mj-lt"/>
              <a:buAutoNum type="arabicPeriod"/>
            </a:pPr>
            <a:r>
              <a:rPr lang="en-US" sz="1000" dirty="0" smtClean="0"/>
              <a:t>Lab Manager deprecated, with customers expected to upgrade to vCloud Director, which has no connections with Development IDE.</a:t>
            </a:r>
          </a:p>
          <a:p>
            <a:pPr marL="457200" indent="-457200">
              <a:buFont typeface="+mj-lt"/>
              <a:buAutoNum type="arabicPeriod"/>
            </a:pPr>
            <a:endParaRPr lang="en-US" sz="1000" dirty="0"/>
          </a:p>
          <a:p>
            <a:pPr marL="18"/>
            <a:r>
              <a:rPr lang="en-US" sz="1000" dirty="0" smtClean="0"/>
              <a:t>VMware </a:t>
            </a:r>
            <a:r>
              <a:rPr lang="en-US" sz="1000" dirty="0"/>
              <a:t>Information: </a:t>
            </a:r>
            <a:r>
              <a:rPr lang="en-US" sz="1000" dirty="0">
                <a:hlinkClick r:id="rId2"/>
              </a:rPr>
              <a:t>http://</a:t>
            </a:r>
            <a:r>
              <a:rPr lang="en-US" sz="1000" dirty="0" smtClean="0">
                <a:hlinkClick r:id="rId2"/>
              </a:rPr>
              <a:t>www.vmware.com/products/datacenter-virtualization/vcloud-suite/compare.html</a:t>
            </a:r>
            <a:r>
              <a:rPr lang="en-US" sz="1000" dirty="0"/>
              <a:t>, </a:t>
            </a:r>
            <a:r>
              <a:rPr lang="en-US" sz="1000" dirty="0">
                <a:hlinkClick r:id="rId3"/>
              </a:rPr>
              <a:t>http://</a:t>
            </a:r>
            <a:r>
              <a:rPr lang="en-US" sz="1000" dirty="0" smtClean="0">
                <a:hlinkClick r:id="rId3"/>
              </a:rPr>
              <a:t>www.vmware.com/products/datacenter-virtualization/vcloud-automation-center/overview.html</a:t>
            </a:r>
            <a:r>
              <a:rPr lang="en-US" sz="1000" dirty="0"/>
              <a:t>, </a:t>
            </a:r>
            <a:r>
              <a:rPr lang="en-US" sz="1000" dirty="0">
                <a:hlinkClick r:id="rId4"/>
              </a:rPr>
              <a:t>http://</a:t>
            </a:r>
            <a:r>
              <a:rPr lang="en-US" sz="1000" dirty="0" smtClean="0">
                <a:hlinkClick r:id="rId4"/>
              </a:rPr>
              <a:t>www.vmware.com/products/datacenter-virtualization/vcloud-automation-center/buy.html</a:t>
            </a:r>
            <a:r>
              <a:rPr lang="en-US" sz="1000" dirty="0"/>
              <a:t>, </a:t>
            </a:r>
            <a:r>
              <a:rPr lang="en-US" sz="1000" dirty="0">
                <a:hlinkClick r:id="rId5"/>
              </a:rPr>
              <a:t>http://</a:t>
            </a:r>
            <a:r>
              <a:rPr lang="en-US" sz="1000" dirty="0" smtClean="0">
                <a:hlinkClick r:id="rId5"/>
              </a:rPr>
              <a:t>www.vmware.com/products/application-platform/vfabric-hyperic/buy.html</a:t>
            </a:r>
            <a:r>
              <a:rPr lang="en-US" sz="1000" dirty="0"/>
              <a:t>, </a:t>
            </a:r>
            <a:r>
              <a:rPr lang="en-US" sz="1000" dirty="0">
                <a:hlinkClick r:id="rId6"/>
              </a:rPr>
              <a:t>https://</a:t>
            </a:r>
            <a:r>
              <a:rPr lang="en-US" sz="1000" dirty="0" smtClean="0">
                <a:hlinkClick r:id="rId6"/>
              </a:rPr>
              <a:t>solutionexchange.vmware.com/store/categories/21/view_all</a:t>
            </a:r>
            <a:r>
              <a:rPr lang="en-US" sz="1000" dirty="0"/>
              <a:t>, </a:t>
            </a:r>
            <a:r>
              <a:rPr lang="en-US" sz="1000" dirty="0">
                <a:hlinkClick r:id="rId7"/>
              </a:rPr>
              <a:t>http://</a:t>
            </a:r>
            <a:r>
              <a:rPr lang="en-US" sz="1000" dirty="0" smtClean="0">
                <a:hlinkClick r:id="rId7"/>
              </a:rPr>
              <a:t>www.vmware.com/products/labmanager/overview.html</a:t>
            </a:r>
            <a:r>
              <a:rPr lang="en-US" sz="1000" dirty="0" smtClean="0"/>
              <a:t> </a:t>
            </a:r>
            <a:endParaRPr lang="en-US" sz="1000" dirty="0"/>
          </a:p>
        </p:txBody>
      </p:sp>
      <p:graphicFrame>
        <p:nvGraphicFramePr>
          <p:cNvPr id="8" name="Table 7"/>
          <p:cNvGraphicFramePr>
            <a:graphicFrameLocks noGrp="1"/>
          </p:cNvGraphicFramePr>
          <p:nvPr>
            <p:extLst>
              <p:ext uri="{D42A27DB-BD31-4B8C-83A1-F6EECF244321}">
                <p14:modId xmlns:p14="http://schemas.microsoft.com/office/powerpoint/2010/main" val="452915246"/>
              </p:ext>
            </p:extLst>
          </p:nvPr>
        </p:nvGraphicFramePr>
        <p:xfrm>
          <a:off x="1682420" y="1460699"/>
          <a:ext cx="9049068" cy="2377440"/>
        </p:xfrm>
        <a:graphic>
          <a:graphicData uri="http://schemas.openxmlformats.org/drawingml/2006/table">
            <a:tbl>
              <a:tblPr firstRow="1" firstCol="1">
                <a:tableStyleId>{073A0DAA-6AF3-43AB-8588-CEC1D06C72B9}</a:tableStyleId>
              </a:tblPr>
              <a:tblGrid>
                <a:gridCol w="4724400"/>
                <a:gridCol w="2108200"/>
                <a:gridCol w="2216468"/>
              </a:tblGrid>
              <a:tr h="510469">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50" normalizeH="0" baseline="0" noProof="0" dirty="0" smtClean="0">
                          <a:ln>
                            <a:noFill/>
                          </a:ln>
                          <a:solidFill>
                            <a:srgbClr val="FFFFFF"/>
                          </a:solidFill>
                          <a:effectLst/>
                          <a:uLnTx/>
                          <a:uFillTx/>
                          <a:latin typeface="Segoe UI Light" pitchFamily="34" charset="0"/>
                          <a:ea typeface="+mn-ea"/>
                          <a:cs typeface="Segoe UI Light" pitchFamily="34" charset="0"/>
                        </a:rPr>
                        <a:t>Deeper Insight &amp; Remediation Guidance</a:t>
                      </a:r>
                    </a:p>
                  </a:txBody>
                  <a:tcPr anchor="ctr"/>
                </a:tc>
                <a:tc hMerge="1">
                  <a:txBody>
                    <a:bodyPr/>
                    <a:lstStyle/>
                    <a:p>
                      <a:pPr algn="ctr"/>
                      <a:endParaRPr lang="en-US" sz="1600" dirty="0"/>
                    </a:p>
                  </a:txBody>
                  <a:tcPr anchor="ctr">
                    <a:solidFill>
                      <a:schemeClr val="tx2"/>
                    </a:solidFill>
                  </a:tcPr>
                </a:tc>
                <a:tc hMerge="1">
                  <a:txBody>
                    <a:bodyPr/>
                    <a:lstStyle/>
                    <a:p>
                      <a:pPr algn="ctr"/>
                      <a:endParaRPr lang="en-US" sz="1600" dirty="0"/>
                    </a:p>
                  </a:txBody>
                  <a:tcPr anchor="ctr">
                    <a:solidFill>
                      <a:schemeClr val="accent3"/>
                    </a:solidFill>
                  </a:tcPr>
                </a:tc>
              </a:tr>
              <a:tr h="328803">
                <a:tc>
                  <a:txBody>
                    <a:bodyPr/>
                    <a:lstStyle/>
                    <a:p>
                      <a:r>
                        <a:rPr lang="en-US" sz="1600" dirty="0" smtClean="0"/>
                        <a:t>Capability</a:t>
                      </a:r>
                      <a:endParaRPr lang="en-US" sz="1600" dirty="0"/>
                    </a:p>
                  </a:txBody>
                  <a:tcPr anchor="ctr"/>
                </a:tc>
                <a:tc>
                  <a:txBody>
                    <a:bodyPr/>
                    <a:lstStyle/>
                    <a:p>
                      <a:pPr algn="ctr"/>
                      <a:r>
                        <a:rPr lang="en-US" sz="1600" b="1" dirty="0" smtClean="0">
                          <a:solidFill>
                            <a:schemeClr val="tx1"/>
                          </a:solidFill>
                        </a:rPr>
                        <a:t>Microsoft</a:t>
                      </a:r>
                      <a:endParaRPr lang="en-US" sz="1600" b="1" dirty="0">
                        <a:solidFill>
                          <a:schemeClr val="tx1"/>
                        </a:solidFill>
                      </a:endParaRPr>
                    </a:p>
                  </a:txBody>
                  <a:tcPr anchor="ctr">
                    <a:solidFill>
                      <a:schemeClr val="accent1"/>
                    </a:solidFill>
                  </a:tcPr>
                </a:tc>
                <a:tc>
                  <a:txBody>
                    <a:bodyPr/>
                    <a:lstStyle/>
                    <a:p>
                      <a:pPr algn="ctr"/>
                      <a:r>
                        <a:rPr lang="en-US" sz="1600" b="1" dirty="0" smtClean="0">
                          <a:solidFill>
                            <a:schemeClr val="tx1"/>
                          </a:solidFill>
                        </a:rPr>
                        <a:t>VMware</a:t>
                      </a:r>
                      <a:endParaRPr lang="en-US" sz="1600" b="1" dirty="0">
                        <a:solidFill>
                          <a:schemeClr val="tx1"/>
                        </a:solidFill>
                      </a:endParaRPr>
                    </a:p>
                  </a:txBody>
                  <a:tcPr anchor="ctr">
                    <a:solidFill>
                      <a:schemeClr val="accent1"/>
                    </a:solidFill>
                  </a:tcPr>
                </a:tc>
              </a:tr>
              <a:tr h="322401">
                <a:tc>
                  <a:txBody>
                    <a:bodyPr/>
                    <a:lstStyle/>
                    <a:p>
                      <a:r>
                        <a:rPr lang="en-US" sz="1600" b="0" dirty="0" smtClean="0"/>
                        <a:t>Non-Virtualized</a:t>
                      </a:r>
                      <a:r>
                        <a:rPr lang="en-US" sz="1600" b="0" baseline="0" dirty="0" smtClean="0"/>
                        <a:t> Infrastructure Monitoring</a:t>
                      </a:r>
                      <a:endParaRPr lang="en-US" sz="1600" b="0" dirty="0"/>
                    </a:p>
                  </a:txBody>
                  <a:tcPr anchor="ctr"/>
                </a:tc>
                <a:tc>
                  <a:txBody>
                    <a:bodyPr/>
                    <a:lstStyle/>
                    <a:p>
                      <a:pPr algn="ctr"/>
                      <a:r>
                        <a:rPr lang="en-US" sz="1800" b="1" dirty="0" smtClean="0">
                          <a:solidFill>
                            <a:srgbClr val="16395D"/>
                          </a:solidFill>
                        </a:rPr>
                        <a:t>Yes</a:t>
                      </a:r>
                      <a:endParaRPr lang="en-US" sz="1800" b="1" dirty="0">
                        <a:solidFill>
                          <a:srgbClr val="16395D"/>
                        </a:solidFill>
                      </a:endParaRPr>
                    </a:p>
                  </a:txBody>
                  <a:tcPr anchor="ctr"/>
                </a:tc>
                <a:tc>
                  <a:txBody>
                    <a:bodyPr/>
                    <a:lstStyle/>
                    <a:p>
                      <a:pPr algn="ctr"/>
                      <a:r>
                        <a:rPr lang="en-US" b="1" dirty="0" smtClean="0">
                          <a:solidFill>
                            <a:srgbClr val="FFC000"/>
                          </a:solidFill>
                        </a:rPr>
                        <a:t>Yes</a:t>
                      </a:r>
                      <a:r>
                        <a:rPr lang="en-US" sz="1800" b="1" kern="1200" baseline="30000" dirty="0" smtClean="0">
                          <a:solidFill>
                            <a:srgbClr val="FFC000"/>
                          </a:solidFill>
                          <a:effectLst/>
                          <a:latin typeface="+mn-lt"/>
                          <a:ea typeface="+mn-ea"/>
                          <a:cs typeface="+mn-cs"/>
                        </a:rPr>
                        <a:t>1</a:t>
                      </a:r>
                      <a:endParaRPr lang="en-US" b="1" dirty="0">
                        <a:solidFill>
                          <a:srgbClr val="FFC000"/>
                        </a:solidFill>
                      </a:endParaRPr>
                    </a:p>
                  </a:txBody>
                  <a:tcPr anchor="ctr"/>
                </a:tc>
              </a:tr>
              <a:tr h="322401">
                <a:tc>
                  <a:txBody>
                    <a:bodyPr/>
                    <a:lstStyle/>
                    <a:p>
                      <a:r>
                        <a:rPr lang="en-US" sz="1600" b="0" dirty="0" smtClean="0"/>
                        <a:t>Deep Application Insight &amp; Remediation Guidance</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sz="1800" b="1" kern="1200" dirty="0" smtClean="0">
                          <a:solidFill>
                            <a:srgbClr val="FFC000"/>
                          </a:solidFill>
                          <a:effectLst/>
                          <a:latin typeface="+mn-lt"/>
                          <a:ea typeface="+mn-ea"/>
                          <a:cs typeface="+mn-cs"/>
                        </a:rPr>
                        <a:t>Yes</a:t>
                      </a:r>
                      <a:r>
                        <a:rPr lang="en-US" sz="1800" b="1" kern="1200" baseline="30000" dirty="0" smtClean="0">
                          <a:solidFill>
                            <a:srgbClr val="FFC000"/>
                          </a:solidFill>
                          <a:effectLst/>
                          <a:latin typeface="+mn-lt"/>
                          <a:ea typeface="+mn-ea"/>
                          <a:cs typeface="+mn-cs"/>
                        </a:rPr>
                        <a:t>2</a:t>
                      </a:r>
                      <a:endParaRPr lang="en-US" sz="1800" b="1" kern="1200" dirty="0">
                        <a:solidFill>
                          <a:srgbClr val="FFC000"/>
                        </a:solidFill>
                        <a:effectLst/>
                        <a:latin typeface="+mn-lt"/>
                        <a:ea typeface="+mn-ea"/>
                        <a:cs typeface="+mn-cs"/>
                      </a:endParaRPr>
                    </a:p>
                  </a:txBody>
                  <a:tcPr anchor="ctr"/>
                </a:tc>
              </a:tr>
              <a:tr h="322401">
                <a:tc>
                  <a:txBody>
                    <a:bodyPr/>
                    <a:lstStyle/>
                    <a:p>
                      <a:r>
                        <a:rPr lang="en-US" sz="1600" b="0" dirty="0" smtClean="0"/>
                        <a:t>Outside-In Monitoring</a:t>
                      </a:r>
                      <a:r>
                        <a:rPr lang="en-US" sz="1600" b="0" baseline="0" dirty="0" smtClean="0"/>
                        <a:t> &amp; Configuration Guidance</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b="1" dirty="0" smtClean="0">
                          <a:solidFill>
                            <a:srgbClr val="FF0000"/>
                          </a:solidFill>
                        </a:rPr>
                        <a:t>No</a:t>
                      </a:r>
                      <a:endParaRPr lang="en-US" b="1" dirty="0">
                        <a:solidFill>
                          <a:srgbClr val="FF0000"/>
                        </a:solidFill>
                      </a:endParaRPr>
                    </a:p>
                  </a:txBody>
                  <a:tcPr anchor="ctr"/>
                </a:tc>
              </a:tr>
              <a:tr h="322401">
                <a:tc>
                  <a:txBody>
                    <a:bodyPr/>
                    <a:lstStyle/>
                    <a:p>
                      <a:r>
                        <a:rPr lang="en-US" sz="1600" b="0" dirty="0" smtClean="0"/>
                        <a:t>Integration</a:t>
                      </a:r>
                      <a:r>
                        <a:rPr lang="en-US" sz="1600" b="0" baseline="0" dirty="0" smtClean="0"/>
                        <a:t> with Development Tools</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b="1" dirty="0" smtClean="0">
                          <a:solidFill>
                            <a:srgbClr val="FF0000"/>
                          </a:solidFill>
                        </a:rPr>
                        <a:t>No</a:t>
                      </a:r>
                      <a:r>
                        <a:rPr lang="en-US" sz="1800" b="1" kern="1200" baseline="30000" dirty="0" smtClean="0">
                          <a:solidFill>
                            <a:srgbClr val="FF0000"/>
                          </a:solidFill>
                          <a:effectLst/>
                          <a:latin typeface="+mn-lt"/>
                          <a:ea typeface="+mn-ea"/>
                          <a:cs typeface="+mn-cs"/>
                        </a:rPr>
                        <a:t>3</a:t>
                      </a:r>
                      <a:endParaRPr lang="en-US" b="1" dirty="0">
                        <a:solidFill>
                          <a:srgbClr val="FF0000"/>
                        </a:solidFill>
                      </a:endParaRPr>
                    </a:p>
                  </a:txBody>
                  <a:tcPr anchor="ctr"/>
                </a:tc>
              </a:tr>
            </a:tbl>
          </a:graphicData>
        </a:graphic>
      </p:graphicFrame>
    </p:spTree>
    <p:extLst>
      <p:ext uri="{BB962C8B-B14F-4D97-AF65-F5344CB8AC3E}">
        <p14:creationId xmlns:p14="http://schemas.microsoft.com/office/powerpoint/2010/main" val="225117110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Focus Areas</a:t>
            </a:r>
            <a:endParaRPr lang="en-US" dirty="0"/>
          </a:p>
        </p:txBody>
      </p:sp>
      <p:grpSp>
        <p:nvGrpSpPr>
          <p:cNvPr id="10" name="Group 9"/>
          <p:cNvGrpSpPr/>
          <p:nvPr/>
        </p:nvGrpSpPr>
        <p:grpSpPr>
          <a:xfrm>
            <a:off x="274320" y="1473158"/>
            <a:ext cx="10965180" cy="818229"/>
            <a:chOff x="274320" y="1529429"/>
            <a:chExt cx="10965180" cy="818229"/>
          </a:xfrm>
        </p:grpSpPr>
        <p:grpSp>
          <p:nvGrpSpPr>
            <p:cNvPr id="4" name="Group 3"/>
            <p:cNvGrpSpPr/>
            <p:nvPr/>
          </p:nvGrpSpPr>
          <p:grpSpPr>
            <a:xfrm>
              <a:off x="274320" y="1529429"/>
              <a:ext cx="10965180" cy="818229"/>
              <a:chOff x="595143" y="5261638"/>
              <a:chExt cx="10661745" cy="818229"/>
            </a:xfrm>
          </p:grpSpPr>
          <p:sp>
            <p:nvSpPr>
              <p:cNvPr id="5" name="Rectangle 4"/>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6" name="TextBox 5"/>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Granular App &amp; Service Deployment </a:t>
                </a:r>
                <a:endParaRPr lang="en-US" sz="3264" b="1" spc="-102" dirty="0">
                  <a:latin typeface="+mj-lt"/>
                </a:endParaRPr>
              </a:p>
            </p:txBody>
          </p:sp>
        </p:grpSp>
        <p:pic>
          <p:nvPicPr>
            <p:cNvPr id="9" name="Picture 8"/>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26663" t="16807" r="22886" b="15580"/>
            <a:stretch/>
          </p:blipFill>
          <p:spPr>
            <a:xfrm>
              <a:off x="451031" y="1574400"/>
              <a:ext cx="603069" cy="728284"/>
            </a:xfrm>
            <a:prstGeom prst="rect">
              <a:avLst/>
            </a:prstGeom>
          </p:spPr>
        </p:pic>
      </p:grpSp>
      <p:grpSp>
        <p:nvGrpSpPr>
          <p:cNvPr id="23" name="Group 22"/>
          <p:cNvGrpSpPr/>
          <p:nvPr/>
        </p:nvGrpSpPr>
        <p:grpSpPr>
          <a:xfrm>
            <a:off x="274320" y="2311647"/>
            <a:ext cx="10965180" cy="818229"/>
            <a:chOff x="274320" y="2369297"/>
            <a:chExt cx="10965180" cy="818229"/>
          </a:xfrm>
        </p:grpSpPr>
        <p:grpSp>
          <p:nvGrpSpPr>
            <p:cNvPr id="17" name="Group 16"/>
            <p:cNvGrpSpPr/>
            <p:nvPr/>
          </p:nvGrpSpPr>
          <p:grpSpPr>
            <a:xfrm>
              <a:off x="274320" y="2369297"/>
              <a:ext cx="10965180" cy="818229"/>
              <a:chOff x="595143" y="5261638"/>
              <a:chExt cx="10661745" cy="818229"/>
            </a:xfrm>
          </p:grpSpPr>
          <p:sp>
            <p:nvSpPr>
              <p:cNvPr id="19" name="Rectangle 18"/>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0" name="TextBox 19"/>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Deeper Insight &amp; Remediation Guidance</a:t>
                </a:r>
                <a:endParaRPr lang="en-US" sz="3264" b="1" spc="-102" dirty="0">
                  <a:latin typeface="+mj-lt"/>
                </a:endParaRPr>
              </a:p>
            </p:txBody>
          </p:sp>
        </p:grpSp>
        <p:sp>
          <p:nvSpPr>
            <p:cNvPr id="21" name="Freeform 20"/>
            <p:cNvSpPr/>
            <p:nvPr/>
          </p:nvSpPr>
          <p:spPr bwMode="auto">
            <a:xfrm>
              <a:off x="426415" y="2465969"/>
              <a:ext cx="671170" cy="624883"/>
            </a:xfrm>
            <a:custGeom>
              <a:avLst/>
              <a:gdLst>
                <a:gd name="connsiteX0" fmla="*/ 0 w 920750"/>
                <a:gd name="connsiteY0" fmla="*/ 425450 h 857250"/>
                <a:gd name="connsiteX1" fmla="*/ 146050 w 920750"/>
                <a:gd name="connsiteY1" fmla="*/ 342900 h 857250"/>
                <a:gd name="connsiteX2" fmla="*/ 285750 w 920750"/>
                <a:gd name="connsiteY2" fmla="*/ 425450 h 857250"/>
                <a:gd name="connsiteX3" fmla="*/ 419100 w 920750"/>
                <a:gd name="connsiteY3" fmla="*/ 0 h 857250"/>
                <a:gd name="connsiteX4" fmla="*/ 495300 w 920750"/>
                <a:gd name="connsiteY4" fmla="*/ 857250 h 857250"/>
                <a:gd name="connsiteX5" fmla="*/ 596900 w 920750"/>
                <a:gd name="connsiteY5" fmla="*/ 431800 h 857250"/>
                <a:gd name="connsiteX6" fmla="*/ 711200 w 920750"/>
                <a:gd name="connsiteY6" fmla="*/ 349250 h 857250"/>
                <a:gd name="connsiteX7" fmla="*/ 825500 w 920750"/>
                <a:gd name="connsiteY7" fmla="*/ 596900 h 857250"/>
                <a:gd name="connsiteX8" fmla="*/ 920750 w 920750"/>
                <a:gd name="connsiteY8" fmla="*/ 4064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0750" h="857250">
                  <a:moveTo>
                    <a:pt x="0" y="425450"/>
                  </a:moveTo>
                  <a:lnTo>
                    <a:pt x="146050" y="342900"/>
                  </a:lnTo>
                  <a:lnTo>
                    <a:pt x="285750" y="425450"/>
                  </a:lnTo>
                  <a:lnTo>
                    <a:pt x="419100" y="0"/>
                  </a:lnTo>
                  <a:lnTo>
                    <a:pt x="495300" y="857250"/>
                  </a:lnTo>
                  <a:lnTo>
                    <a:pt x="596900" y="431800"/>
                  </a:lnTo>
                  <a:lnTo>
                    <a:pt x="711200" y="349250"/>
                  </a:lnTo>
                  <a:lnTo>
                    <a:pt x="825500" y="596900"/>
                  </a:lnTo>
                  <a:lnTo>
                    <a:pt x="920750" y="406400"/>
                  </a:lnTo>
                </a:path>
              </a:pathLst>
            </a:custGeom>
            <a:no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0" name="Group 29"/>
          <p:cNvGrpSpPr/>
          <p:nvPr/>
        </p:nvGrpSpPr>
        <p:grpSpPr>
          <a:xfrm>
            <a:off x="274320" y="3136068"/>
            <a:ext cx="10965180" cy="818229"/>
            <a:chOff x="274320" y="3207097"/>
            <a:chExt cx="10965180" cy="818229"/>
          </a:xfrm>
        </p:grpSpPr>
        <p:grpSp>
          <p:nvGrpSpPr>
            <p:cNvPr id="25" name="Group 24"/>
            <p:cNvGrpSpPr/>
            <p:nvPr/>
          </p:nvGrpSpPr>
          <p:grpSpPr>
            <a:xfrm>
              <a:off x="274320" y="3207097"/>
              <a:ext cx="10965180" cy="818229"/>
              <a:chOff x="595143" y="5261638"/>
              <a:chExt cx="10661745" cy="818229"/>
            </a:xfrm>
          </p:grpSpPr>
          <p:sp>
            <p:nvSpPr>
              <p:cNvPr id="27" name="Rectangle 26"/>
              <p:cNvSpPr/>
              <p:nvPr/>
            </p:nvSpPr>
            <p:spPr bwMode="auto">
              <a:xfrm>
                <a:off x="595143" y="5261638"/>
                <a:ext cx="10661745" cy="818229"/>
              </a:xfrm>
              <a:prstGeom prst="rect">
                <a:avLst/>
              </a:prstGeom>
              <a:solidFill>
                <a:srgbClr val="16395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8" name="TextBox 27"/>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Protection for Key Apps &amp; Workloads</a:t>
                </a:r>
                <a:endParaRPr lang="en-US" sz="3264" b="1" spc="-102" dirty="0">
                  <a:latin typeface="+mj-lt"/>
                </a:endParaRPr>
              </a:p>
            </p:txBody>
          </p:sp>
        </p:grpSp>
        <p:sp>
          <p:nvSpPr>
            <p:cNvPr id="29" name="Freeform 63"/>
            <p:cNvSpPr>
              <a:spLocks noEditPoints="1"/>
            </p:cNvSpPr>
            <p:nvPr/>
          </p:nvSpPr>
          <p:spPr bwMode="auto">
            <a:xfrm>
              <a:off x="451816" y="3326604"/>
              <a:ext cx="596992" cy="573998"/>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tx1"/>
            </a:solidFill>
            <a:ln>
              <a:noFill/>
            </a:ln>
          </p:spPr>
          <p:txBody>
            <a:bodyPr vert="horz" wrap="square" lIns="89619" tIns="44809" rIns="89619" bIns="44809" numCol="1" anchor="t" anchorCtr="0" compatLnSpc="1">
              <a:prstTxWarp prst="textNoShape">
                <a:avLst/>
              </a:prstTxWarp>
            </a:bodyPr>
            <a:lstStyle/>
            <a:p>
              <a:pPr defTabSz="896166" fontAlgn="base">
                <a:spcBef>
                  <a:spcPct val="0"/>
                </a:spcBef>
                <a:spcAft>
                  <a:spcPct val="0"/>
                </a:spcAft>
              </a:pPr>
              <a:endParaRPr lang="en-US" sz="1568" spc="-29">
                <a:cs typeface="Segoe UI" pitchFamily="34" charset="0"/>
              </a:endParaRPr>
            </a:p>
          </p:txBody>
        </p:sp>
      </p:grpSp>
      <p:grpSp>
        <p:nvGrpSpPr>
          <p:cNvPr id="37" name="Group 36"/>
          <p:cNvGrpSpPr/>
          <p:nvPr/>
        </p:nvGrpSpPr>
        <p:grpSpPr>
          <a:xfrm>
            <a:off x="274320" y="3960490"/>
            <a:ext cx="10965180" cy="830200"/>
            <a:chOff x="274320" y="4044897"/>
            <a:chExt cx="10965180" cy="830200"/>
          </a:xfrm>
        </p:grpSpPr>
        <p:grpSp>
          <p:nvGrpSpPr>
            <p:cNvPr id="32" name="Group 31"/>
            <p:cNvGrpSpPr/>
            <p:nvPr/>
          </p:nvGrpSpPr>
          <p:grpSpPr>
            <a:xfrm>
              <a:off x="274320" y="4044897"/>
              <a:ext cx="10965180" cy="818229"/>
              <a:chOff x="595143" y="5261638"/>
              <a:chExt cx="10661745" cy="818229"/>
            </a:xfrm>
          </p:grpSpPr>
          <p:sp>
            <p:nvSpPr>
              <p:cNvPr id="34" name="Rectangle 33"/>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35" name="TextBox 34"/>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Heterogeneous Management</a:t>
                </a:r>
                <a:endParaRPr lang="en-US" sz="3264" b="1" spc="-102" dirty="0">
                  <a:latin typeface="+mj-lt"/>
                </a:endParaRPr>
              </a:p>
            </p:txBody>
          </p:sp>
        </p:grpSp>
        <p:pic>
          <p:nvPicPr>
            <p:cNvPr id="36" name="Picture 35"/>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22625" t="16794" r="19455" b="12953"/>
            <a:stretch/>
          </p:blipFill>
          <p:spPr>
            <a:xfrm>
              <a:off x="451031" y="4130765"/>
              <a:ext cx="681011" cy="744332"/>
            </a:xfrm>
            <a:prstGeom prst="rect">
              <a:avLst/>
            </a:prstGeom>
          </p:spPr>
        </p:pic>
      </p:grpSp>
      <p:grpSp>
        <p:nvGrpSpPr>
          <p:cNvPr id="49" name="Group 48"/>
          <p:cNvGrpSpPr/>
          <p:nvPr/>
        </p:nvGrpSpPr>
        <p:grpSpPr>
          <a:xfrm>
            <a:off x="274320" y="5627452"/>
            <a:ext cx="10965180" cy="818229"/>
            <a:chOff x="274320" y="5627452"/>
            <a:chExt cx="10965180" cy="818229"/>
          </a:xfrm>
        </p:grpSpPr>
        <p:grpSp>
          <p:nvGrpSpPr>
            <p:cNvPr id="44" name="Group 43"/>
            <p:cNvGrpSpPr/>
            <p:nvPr/>
          </p:nvGrpSpPr>
          <p:grpSpPr>
            <a:xfrm>
              <a:off x="274320" y="5627452"/>
              <a:ext cx="10965180" cy="818229"/>
              <a:chOff x="595143" y="5261638"/>
              <a:chExt cx="10661745" cy="818229"/>
            </a:xfrm>
          </p:grpSpPr>
          <p:sp>
            <p:nvSpPr>
              <p:cNvPr id="46" name="Rectangle 45"/>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7" name="TextBox 46"/>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Costs</a:t>
                </a:r>
                <a:endParaRPr lang="en-US" sz="3264" b="1" spc="-102" dirty="0">
                  <a:latin typeface="+mj-lt"/>
                </a:endParaRPr>
              </a:p>
            </p:txBody>
          </p:sp>
        </p:grpSp>
        <p:pic>
          <p:nvPicPr>
            <p:cNvPr id="48" name="Picture 13"/>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531195" y="5744425"/>
              <a:ext cx="497505" cy="620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1" name="Group 50"/>
          <p:cNvGrpSpPr/>
          <p:nvPr/>
        </p:nvGrpSpPr>
        <p:grpSpPr>
          <a:xfrm>
            <a:off x="274320" y="4798290"/>
            <a:ext cx="10965180" cy="818229"/>
            <a:chOff x="274320" y="4798290"/>
            <a:chExt cx="10965180" cy="818229"/>
          </a:xfrm>
        </p:grpSpPr>
        <p:grpSp>
          <p:nvGrpSpPr>
            <p:cNvPr id="39" name="Group 38"/>
            <p:cNvGrpSpPr/>
            <p:nvPr/>
          </p:nvGrpSpPr>
          <p:grpSpPr>
            <a:xfrm>
              <a:off x="274320" y="4798290"/>
              <a:ext cx="10965180" cy="818229"/>
              <a:chOff x="595143" y="5261638"/>
              <a:chExt cx="10661745" cy="818229"/>
            </a:xfrm>
          </p:grpSpPr>
          <p:sp>
            <p:nvSpPr>
              <p:cNvPr id="41" name="Rectangle 40"/>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2" name="TextBox 41"/>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Hybrid Infrastructure</a:t>
                </a:r>
                <a:endParaRPr lang="en-US" sz="3264" b="1" spc="-102" dirty="0">
                  <a:latin typeface="+mj-lt"/>
                </a:endParaRPr>
              </a:p>
            </p:txBody>
          </p:sp>
        </p:grpSp>
        <p:pic>
          <p:nvPicPr>
            <p:cNvPr id="50" name="Picture 16"/>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a:off x="465099" y="4909760"/>
              <a:ext cx="681011" cy="5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85063443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hidden="1"/>
          <p:cNvSpPr/>
          <p:nvPr/>
        </p:nvSpPr>
        <p:spPr bwMode="auto">
          <a:xfrm>
            <a:off x="2502" y="2126215"/>
            <a:ext cx="12436377" cy="4570161"/>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13699" fontAlgn="base">
              <a:lnSpc>
                <a:spcPct val="90000"/>
              </a:lnSpc>
              <a:spcBef>
                <a:spcPct val="0"/>
              </a:spcBef>
              <a:spcAft>
                <a:spcPct val="0"/>
              </a:spcAft>
            </a:pPr>
            <a:endParaRPr lang="en-US" sz="1999" spc="-50" dirty="0">
              <a:gradFill>
                <a:gsLst>
                  <a:gs pos="1250">
                    <a:srgbClr val="EFEFEF"/>
                  </a:gs>
                  <a:gs pos="10417">
                    <a:srgbClr val="EFEFEF"/>
                  </a:gs>
                </a:gsLst>
                <a:lin ang="5400000" scaled="0"/>
              </a:gradFill>
            </a:endParaRPr>
          </a:p>
        </p:txBody>
      </p:sp>
      <p:grpSp>
        <p:nvGrpSpPr>
          <p:cNvPr id="35851" name="Group 35850"/>
          <p:cNvGrpSpPr/>
          <p:nvPr/>
        </p:nvGrpSpPr>
        <p:grpSpPr>
          <a:xfrm>
            <a:off x="9361156" y="4060671"/>
            <a:ext cx="2386379" cy="2281657"/>
            <a:chOff x="9521804" y="3577216"/>
            <a:chExt cx="2387339" cy="2282575"/>
          </a:xfrm>
        </p:grpSpPr>
        <p:sp>
          <p:nvSpPr>
            <p:cNvPr id="209" name="Freeform 63"/>
            <p:cNvSpPr>
              <a:spLocks noEditPoints="1"/>
            </p:cNvSpPr>
            <p:nvPr/>
          </p:nvSpPr>
          <p:spPr bwMode="auto">
            <a:xfrm>
              <a:off x="10550569" y="3577216"/>
              <a:ext cx="675241" cy="649234"/>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sz="1599" spc="-30">
                <a:cs typeface="Segoe UI" pitchFamily="34" charset="0"/>
              </a:endParaRPr>
            </a:p>
          </p:txBody>
        </p:sp>
        <p:grpSp>
          <p:nvGrpSpPr>
            <p:cNvPr id="35847" name="Group 35846"/>
            <p:cNvGrpSpPr/>
            <p:nvPr/>
          </p:nvGrpSpPr>
          <p:grpSpPr>
            <a:xfrm>
              <a:off x="9521804" y="3577596"/>
              <a:ext cx="2387339" cy="2282195"/>
              <a:chOff x="8635114" y="3598974"/>
              <a:chExt cx="2387339" cy="2282195"/>
            </a:xfrm>
          </p:grpSpPr>
          <p:sp>
            <p:nvSpPr>
              <p:cNvPr id="200" name="TextBox 199"/>
              <p:cNvSpPr txBox="1"/>
              <p:nvPr/>
            </p:nvSpPr>
            <p:spPr>
              <a:xfrm>
                <a:off x="8635114" y="4675939"/>
                <a:ext cx="2387339" cy="1205230"/>
              </a:xfrm>
              <a:prstGeom prst="rect">
                <a:avLst/>
              </a:prstGeom>
              <a:noFill/>
            </p:spPr>
            <p:txBody>
              <a:bodyPr wrap="square" lIns="186446" tIns="149156" rIns="186446" bIns="149156" rtlCol="0">
                <a:spAutoFit/>
              </a:bodyPr>
              <a:lstStyle/>
              <a:p>
                <a:pPr defTabSz="914000" fontAlgn="base">
                  <a:lnSpc>
                    <a:spcPct val="90000"/>
                  </a:lnSpc>
                  <a:spcBef>
                    <a:spcPct val="0"/>
                  </a:spcBef>
                  <a:spcAft>
                    <a:spcPct val="0"/>
                  </a:spcAft>
                </a:pPr>
                <a:r>
                  <a:rPr lang="en-US" sz="1599" spc="-30" dirty="0">
                    <a:cs typeface="Segoe UI" pitchFamily="34" charset="0"/>
                  </a:rPr>
                  <a:t>Data protection manager disaster recovery (with offsite replication and tape)</a:t>
                </a:r>
              </a:p>
            </p:txBody>
          </p:sp>
          <p:grpSp>
            <p:nvGrpSpPr>
              <p:cNvPr id="35843" name="Group 35842"/>
              <p:cNvGrpSpPr/>
              <p:nvPr/>
            </p:nvGrpSpPr>
            <p:grpSpPr>
              <a:xfrm>
                <a:off x="8816402" y="3598974"/>
                <a:ext cx="1713689" cy="1070280"/>
                <a:chOff x="8526978" y="3598974"/>
                <a:chExt cx="1713689" cy="1070280"/>
              </a:xfrm>
            </p:grpSpPr>
            <p:sp>
              <p:nvSpPr>
                <p:cNvPr id="202" name="Freeform 15"/>
                <p:cNvSpPr>
                  <a:spLocks noEditPoints="1"/>
                </p:cNvSpPr>
                <p:nvPr/>
              </p:nvSpPr>
              <p:spPr bwMode="auto">
                <a:xfrm>
                  <a:off x="8526978" y="3598974"/>
                  <a:ext cx="622611" cy="1070280"/>
                </a:xfrm>
                <a:custGeom>
                  <a:avLst/>
                  <a:gdLst>
                    <a:gd name="T0" fmla="*/ 248 w 312"/>
                    <a:gd name="T1" fmla="*/ 48 h 641"/>
                    <a:gd name="T2" fmla="*/ 71 w 312"/>
                    <a:gd name="T3" fmla="*/ 0 h 641"/>
                    <a:gd name="T4" fmla="*/ 258 w 312"/>
                    <a:gd name="T5" fmla="*/ 641 h 641"/>
                    <a:gd name="T6" fmla="*/ 312 w 312"/>
                    <a:gd name="T7" fmla="*/ 10 h 641"/>
                    <a:gd name="T8" fmla="*/ 258 w 312"/>
                    <a:gd name="T9" fmla="*/ 641 h 641"/>
                    <a:gd name="T10" fmla="*/ 248 w 312"/>
                    <a:gd name="T11" fmla="*/ 55 h 641"/>
                    <a:gd name="T12" fmla="*/ 0 w 312"/>
                    <a:gd name="T13" fmla="*/ 641 h 641"/>
                    <a:gd name="T14" fmla="*/ 19 w 312"/>
                    <a:gd name="T15" fmla="*/ 107 h 641"/>
                    <a:gd name="T16" fmla="*/ 232 w 312"/>
                    <a:gd name="T17" fmla="*/ 78 h 641"/>
                    <a:gd name="T18" fmla="*/ 19 w 312"/>
                    <a:gd name="T19" fmla="*/ 107 h 641"/>
                    <a:gd name="T20" fmla="*/ 232 w 312"/>
                    <a:gd name="T21" fmla="*/ 135 h 641"/>
                    <a:gd name="T22" fmla="*/ 19 w 312"/>
                    <a:gd name="T23" fmla="*/ 121 h 641"/>
                    <a:gd name="T24" fmla="*/ 19 w 312"/>
                    <a:gd name="T25" fmla="*/ 166 h 641"/>
                    <a:gd name="T26" fmla="*/ 232 w 312"/>
                    <a:gd name="T27" fmla="*/ 152 h 641"/>
                    <a:gd name="T28" fmla="*/ 19 w 312"/>
                    <a:gd name="T29" fmla="*/ 166 h 641"/>
                    <a:gd name="T30" fmla="*/ 232 w 312"/>
                    <a:gd name="T31" fmla="*/ 196 h 641"/>
                    <a:gd name="T32" fmla="*/ 19 w 312"/>
                    <a:gd name="T33" fmla="*/ 182 h 641"/>
                    <a:gd name="T34" fmla="*/ 19 w 312"/>
                    <a:gd name="T35" fmla="*/ 227 h 641"/>
                    <a:gd name="T36" fmla="*/ 232 w 312"/>
                    <a:gd name="T37" fmla="*/ 213 h 641"/>
                    <a:gd name="T38" fmla="*/ 19 w 312"/>
                    <a:gd name="T39" fmla="*/ 227 h 641"/>
                    <a:gd name="T40" fmla="*/ 232 w 312"/>
                    <a:gd name="T41" fmla="*/ 258 h 641"/>
                    <a:gd name="T42" fmla="*/ 19 w 312"/>
                    <a:gd name="T43" fmla="*/ 244 h 641"/>
                    <a:gd name="T44" fmla="*/ 19 w 312"/>
                    <a:gd name="T45" fmla="*/ 289 h 641"/>
                    <a:gd name="T46" fmla="*/ 232 w 312"/>
                    <a:gd name="T47" fmla="*/ 274 h 641"/>
                    <a:gd name="T48" fmla="*/ 19 w 312"/>
                    <a:gd name="T49" fmla="*/ 289 h 641"/>
                    <a:gd name="T50" fmla="*/ 232 w 312"/>
                    <a:gd name="T51" fmla="*/ 319 h 641"/>
                    <a:gd name="T52" fmla="*/ 19 w 312"/>
                    <a:gd name="T53" fmla="*/ 305 h 641"/>
                    <a:gd name="T54" fmla="*/ 19 w 312"/>
                    <a:gd name="T55" fmla="*/ 352 h 641"/>
                    <a:gd name="T56" fmla="*/ 232 w 312"/>
                    <a:gd name="T57" fmla="*/ 338 h 641"/>
                    <a:gd name="T58" fmla="*/ 19 w 312"/>
                    <a:gd name="T59" fmla="*/ 352 h 641"/>
                    <a:gd name="T60" fmla="*/ 232 w 312"/>
                    <a:gd name="T61" fmla="*/ 383 h 641"/>
                    <a:gd name="T62" fmla="*/ 19 w 312"/>
                    <a:gd name="T63" fmla="*/ 369 h 641"/>
                    <a:gd name="T64" fmla="*/ 19 w 312"/>
                    <a:gd name="T65" fmla="*/ 414 h 641"/>
                    <a:gd name="T66" fmla="*/ 232 w 312"/>
                    <a:gd name="T67" fmla="*/ 400 h 641"/>
                    <a:gd name="T68" fmla="*/ 19 w 312"/>
                    <a:gd name="T69" fmla="*/ 414 h 641"/>
                    <a:gd name="T70" fmla="*/ 232 w 312"/>
                    <a:gd name="T71" fmla="*/ 445 h 641"/>
                    <a:gd name="T72" fmla="*/ 19 w 312"/>
                    <a:gd name="T73" fmla="*/ 43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2" h="641">
                      <a:moveTo>
                        <a:pt x="312" y="0"/>
                      </a:moveTo>
                      <a:lnTo>
                        <a:pt x="248" y="48"/>
                      </a:lnTo>
                      <a:lnTo>
                        <a:pt x="5" y="48"/>
                      </a:lnTo>
                      <a:lnTo>
                        <a:pt x="71" y="0"/>
                      </a:lnTo>
                      <a:lnTo>
                        <a:pt x="312" y="0"/>
                      </a:lnTo>
                      <a:close/>
                      <a:moveTo>
                        <a:pt x="258" y="641"/>
                      </a:moveTo>
                      <a:lnTo>
                        <a:pt x="312" y="572"/>
                      </a:lnTo>
                      <a:lnTo>
                        <a:pt x="312" y="10"/>
                      </a:lnTo>
                      <a:lnTo>
                        <a:pt x="258" y="52"/>
                      </a:lnTo>
                      <a:lnTo>
                        <a:pt x="258" y="641"/>
                      </a:lnTo>
                      <a:close/>
                      <a:moveTo>
                        <a:pt x="0" y="55"/>
                      </a:moveTo>
                      <a:lnTo>
                        <a:pt x="248" y="55"/>
                      </a:lnTo>
                      <a:lnTo>
                        <a:pt x="248" y="641"/>
                      </a:lnTo>
                      <a:lnTo>
                        <a:pt x="0" y="641"/>
                      </a:lnTo>
                      <a:lnTo>
                        <a:pt x="0" y="55"/>
                      </a:lnTo>
                      <a:close/>
                      <a:moveTo>
                        <a:pt x="19" y="107"/>
                      </a:moveTo>
                      <a:lnTo>
                        <a:pt x="232" y="107"/>
                      </a:lnTo>
                      <a:lnTo>
                        <a:pt x="232" y="78"/>
                      </a:lnTo>
                      <a:lnTo>
                        <a:pt x="19" y="78"/>
                      </a:lnTo>
                      <a:lnTo>
                        <a:pt x="19" y="107"/>
                      </a:lnTo>
                      <a:close/>
                      <a:moveTo>
                        <a:pt x="19" y="135"/>
                      </a:moveTo>
                      <a:lnTo>
                        <a:pt x="232" y="135"/>
                      </a:lnTo>
                      <a:lnTo>
                        <a:pt x="232" y="121"/>
                      </a:lnTo>
                      <a:lnTo>
                        <a:pt x="19" y="121"/>
                      </a:lnTo>
                      <a:lnTo>
                        <a:pt x="19" y="135"/>
                      </a:lnTo>
                      <a:close/>
                      <a:moveTo>
                        <a:pt x="19" y="166"/>
                      </a:moveTo>
                      <a:lnTo>
                        <a:pt x="232" y="166"/>
                      </a:lnTo>
                      <a:lnTo>
                        <a:pt x="232" y="152"/>
                      </a:lnTo>
                      <a:lnTo>
                        <a:pt x="19" y="152"/>
                      </a:lnTo>
                      <a:lnTo>
                        <a:pt x="19" y="166"/>
                      </a:lnTo>
                      <a:close/>
                      <a:moveTo>
                        <a:pt x="19" y="196"/>
                      </a:moveTo>
                      <a:lnTo>
                        <a:pt x="232" y="196"/>
                      </a:lnTo>
                      <a:lnTo>
                        <a:pt x="232" y="182"/>
                      </a:lnTo>
                      <a:lnTo>
                        <a:pt x="19" y="182"/>
                      </a:lnTo>
                      <a:lnTo>
                        <a:pt x="19" y="196"/>
                      </a:lnTo>
                      <a:close/>
                      <a:moveTo>
                        <a:pt x="19" y="227"/>
                      </a:moveTo>
                      <a:lnTo>
                        <a:pt x="232" y="227"/>
                      </a:lnTo>
                      <a:lnTo>
                        <a:pt x="232" y="213"/>
                      </a:lnTo>
                      <a:lnTo>
                        <a:pt x="19" y="213"/>
                      </a:lnTo>
                      <a:lnTo>
                        <a:pt x="19" y="227"/>
                      </a:lnTo>
                      <a:close/>
                      <a:moveTo>
                        <a:pt x="19" y="258"/>
                      </a:moveTo>
                      <a:lnTo>
                        <a:pt x="232" y="258"/>
                      </a:lnTo>
                      <a:lnTo>
                        <a:pt x="232" y="244"/>
                      </a:lnTo>
                      <a:lnTo>
                        <a:pt x="19" y="244"/>
                      </a:lnTo>
                      <a:lnTo>
                        <a:pt x="19" y="258"/>
                      </a:lnTo>
                      <a:close/>
                      <a:moveTo>
                        <a:pt x="19" y="289"/>
                      </a:moveTo>
                      <a:lnTo>
                        <a:pt x="232" y="289"/>
                      </a:lnTo>
                      <a:lnTo>
                        <a:pt x="232" y="274"/>
                      </a:lnTo>
                      <a:lnTo>
                        <a:pt x="19" y="274"/>
                      </a:lnTo>
                      <a:lnTo>
                        <a:pt x="19" y="289"/>
                      </a:lnTo>
                      <a:close/>
                      <a:moveTo>
                        <a:pt x="19" y="319"/>
                      </a:moveTo>
                      <a:lnTo>
                        <a:pt x="232" y="319"/>
                      </a:lnTo>
                      <a:lnTo>
                        <a:pt x="232" y="305"/>
                      </a:lnTo>
                      <a:lnTo>
                        <a:pt x="19" y="305"/>
                      </a:lnTo>
                      <a:lnTo>
                        <a:pt x="19" y="319"/>
                      </a:lnTo>
                      <a:close/>
                      <a:moveTo>
                        <a:pt x="19" y="352"/>
                      </a:moveTo>
                      <a:lnTo>
                        <a:pt x="232" y="352"/>
                      </a:lnTo>
                      <a:lnTo>
                        <a:pt x="232" y="338"/>
                      </a:lnTo>
                      <a:lnTo>
                        <a:pt x="19" y="338"/>
                      </a:lnTo>
                      <a:lnTo>
                        <a:pt x="19" y="352"/>
                      </a:lnTo>
                      <a:close/>
                      <a:moveTo>
                        <a:pt x="19" y="383"/>
                      </a:moveTo>
                      <a:lnTo>
                        <a:pt x="232" y="383"/>
                      </a:lnTo>
                      <a:lnTo>
                        <a:pt x="232" y="369"/>
                      </a:lnTo>
                      <a:lnTo>
                        <a:pt x="19" y="369"/>
                      </a:lnTo>
                      <a:lnTo>
                        <a:pt x="19" y="383"/>
                      </a:lnTo>
                      <a:close/>
                      <a:moveTo>
                        <a:pt x="19" y="414"/>
                      </a:moveTo>
                      <a:lnTo>
                        <a:pt x="232" y="414"/>
                      </a:lnTo>
                      <a:lnTo>
                        <a:pt x="232" y="400"/>
                      </a:lnTo>
                      <a:lnTo>
                        <a:pt x="19" y="400"/>
                      </a:lnTo>
                      <a:lnTo>
                        <a:pt x="19" y="414"/>
                      </a:lnTo>
                      <a:close/>
                      <a:moveTo>
                        <a:pt x="19" y="445"/>
                      </a:moveTo>
                      <a:lnTo>
                        <a:pt x="232" y="445"/>
                      </a:lnTo>
                      <a:lnTo>
                        <a:pt x="232" y="430"/>
                      </a:lnTo>
                      <a:lnTo>
                        <a:pt x="19" y="430"/>
                      </a:lnTo>
                      <a:lnTo>
                        <a:pt x="19" y="445"/>
                      </a:lnTo>
                      <a:close/>
                    </a:path>
                  </a:pathLst>
                </a:custGeom>
                <a:solidFill>
                  <a:schemeClr val="tx1"/>
                </a:solidFill>
                <a:ln>
                  <a:noFill/>
                </a:ln>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sz="1599" spc="-30">
                    <a:cs typeface="Segoe UI" pitchFamily="34" charset="0"/>
                  </a:endParaRPr>
                </a:p>
              </p:txBody>
            </p:sp>
            <p:sp>
              <p:nvSpPr>
                <p:cNvPr id="203" name="Freeform 31"/>
                <p:cNvSpPr>
                  <a:spLocks noEditPoints="1"/>
                </p:cNvSpPr>
                <p:nvPr/>
              </p:nvSpPr>
              <p:spPr bwMode="auto">
                <a:xfrm>
                  <a:off x="9204305" y="4118931"/>
                  <a:ext cx="1036362" cy="550323"/>
                </a:xfrm>
                <a:custGeom>
                  <a:avLst/>
                  <a:gdLst>
                    <a:gd name="T0" fmla="*/ 176 w 266"/>
                    <a:gd name="T1" fmla="*/ 42 h 116"/>
                    <a:gd name="T2" fmla="*/ 176 w 266"/>
                    <a:gd name="T3" fmla="*/ 100 h 116"/>
                    <a:gd name="T4" fmla="*/ 176 w 266"/>
                    <a:gd name="T5" fmla="*/ 100 h 116"/>
                    <a:gd name="T6" fmla="*/ 133 w 266"/>
                    <a:gd name="T7" fmla="*/ 116 h 116"/>
                    <a:gd name="T8" fmla="*/ 89 w 266"/>
                    <a:gd name="T9" fmla="*/ 100 h 116"/>
                    <a:gd name="T10" fmla="*/ 89 w 266"/>
                    <a:gd name="T11" fmla="*/ 100 h 116"/>
                    <a:gd name="T12" fmla="*/ 89 w 266"/>
                    <a:gd name="T13" fmla="*/ 100 h 116"/>
                    <a:gd name="T14" fmla="*/ 89 w 266"/>
                    <a:gd name="T15" fmla="*/ 99 h 116"/>
                    <a:gd name="T16" fmla="*/ 89 w 266"/>
                    <a:gd name="T17" fmla="*/ 99 h 116"/>
                    <a:gd name="T18" fmla="*/ 89 w 266"/>
                    <a:gd name="T19" fmla="*/ 42 h 116"/>
                    <a:gd name="T20" fmla="*/ 133 w 266"/>
                    <a:gd name="T21" fmla="*/ 54 h 116"/>
                    <a:gd name="T22" fmla="*/ 176 w 266"/>
                    <a:gd name="T23" fmla="*/ 42 h 116"/>
                    <a:gd name="T24" fmla="*/ 133 w 266"/>
                    <a:gd name="T25" fmla="*/ 51 h 116"/>
                    <a:gd name="T26" fmla="*/ 176 w 266"/>
                    <a:gd name="T27" fmla="*/ 35 h 116"/>
                    <a:gd name="T28" fmla="*/ 133 w 266"/>
                    <a:gd name="T29" fmla="*/ 19 h 116"/>
                    <a:gd name="T30" fmla="*/ 89 w 266"/>
                    <a:gd name="T31" fmla="*/ 35 h 116"/>
                    <a:gd name="T32" fmla="*/ 133 w 266"/>
                    <a:gd name="T33" fmla="*/ 51 h 116"/>
                    <a:gd name="T34" fmla="*/ 222 w 266"/>
                    <a:gd name="T35" fmla="*/ 36 h 116"/>
                    <a:gd name="T36" fmla="*/ 179 w 266"/>
                    <a:gd name="T37" fmla="*/ 24 h 116"/>
                    <a:gd name="T38" fmla="*/ 179 w 266"/>
                    <a:gd name="T39" fmla="*/ 80 h 116"/>
                    <a:gd name="T40" fmla="*/ 178 w 266"/>
                    <a:gd name="T41" fmla="*/ 81 h 116"/>
                    <a:gd name="T42" fmla="*/ 179 w 266"/>
                    <a:gd name="T43" fmla="*/ 81 h 116"/>
                    <a:gd name="T44" fmla="*/ 179 w 266"/>
                    <a:gd name="T45" fmla="*/ 82 h 116"/>
                    <a:gd name="T46" fmla="*/ 179 w 266"/>
                    <a:gd name="T47" fmla="*/ 82 h 116"/>
                    <a:gd name="T48" fmla="*/ 222 w 266"/>
                    <a:gd name="T49" fmla="*/ 97 h 116"/>
                    <a:gd name="T50" fmla="*/ 266 w 266"/>
                    <a:gd name="T51" fmla="*/ 82 h 116"/>
                    <a:gd name="T52" fmla="*/ 266 w 266"/>
                    <a:gd name="T53" fmla="*/ 82 h 116"/>
                    <a:gd name="T54" fmla="*/ 266 w 266"/>
                    <a:gd name="T55" fmla="*/ 23 h 116"/>
                    <a:gd name="T56" fmla="*/ 222 w 266"/>
                    <a:gd name="T57" fmla="*/ 36 h 116"/>
                    <a:gd name="T58" fmla="*/ 222 w 266"/>
                    <a:gd name="T59" fmla="*/ 33 h 116"/>
                    <a:gd name="T60" fmla="*/ 266 w 266"/>
                    <a:gd name="T61" fmla="*/ 16 h 116"/>
                    <a:gd name="T62" fmla="*/ 222 w 266"/>
                    <a:gd name="T63" fmla="*/ 0 h 116"/>
                    <a:gd name="T64" fmla="*/ 178 w 266"/>
                    <a:gd name="T65" fmla="*/ 16 h 116"/>
                    <a:gd name="T66" fmla="*/ 222 w 266"/>
                    <a:gd name="T67" fmla="*/ 33 h 116"/>
                    <a:gd name="T68" fmla="*/ 43 w 266"/>
                    <a:gd name="T69" fmla="*/ 36 h 116"/>
                    <a:gd name="T70" fmla="*/ 0 w 266"/>
                    <a:gd name="T71" fmla="*/ 24 h 116"/>
                    <a:gd name="T72" fmla="*/ 0 w 266"/>
                    <a:gd name="T73" fmla="*/ 81 h 116"/>
                    <a:gd name="T74" fmla="*/ 0 w 266"/>
                    <a:gd name="T75" fmla="*/ 81 h 116"/>
                    <a:gd name="T76" fmla="*/ 0 w 266"/>
                    <a:gd name="T77" fmla="*/ 82 h 116"/>
                    <a:gd name="T78" fmla="*/ 0 w 266"/>
                    <a:gd name="T79" fmla="*/ 82 h 116"/>
                    <a:gd name="T80" fmla="*/ 0 w 266"/>
                    <a:gd name="T81" fmla="*/ 82 h 116"/>
                    <a:gd name="T82" fmla="*/ 43 w 266"/>
                    <a:gd name="T83" fmla="*/ 98 h 116"/>
                    <a:gd name="T84" fmla="*/ 87 w 266"/>
                    <a:gd name="T85" fmla="*/ 82 h 116"/>
                    <a:gd name="T86" fmla="*/ 87 w 266"/>
                    <a:gd name="T87" fmla="*/ 82 h 116"/>
                    <a:gd name="T88" fmla="*/ 87 w 266"/>
                    <a:gd name="T89" fmla="*/ 24 h 116"/>
                    <a:gd name="T90" fmla="*/ 43 w 266"/>
                    <a:gd name="T91" fmla="*/ 36 h 116"/>
                    <a:gd name="T92" fmla="*/ 43 w 266"/>
                    <a:gd name="T93" fmla="*/ 33 h 116"/>
                    <a:gd name="T94" fmla="*/ 87 w 266"/>
                    <a:gd name="T95" fmla="*/ 17 h 116"/>
                    <a:gd name="T96" fmla="*/ 43 w 266"/>
                    <a:gd name="T97" fmla="*/ 1 h 116"/>
                    <a:gd name="T98" fmla="*/ 0 w 266"/>
                    <a:gd name="T99" fmla="*/ 17 h 116"/>
                    <a:gd name="T100" fmla="*/ 43 w 266"/>
                    <a:gd name="T101"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116">
                      <a:moveTo>
                        <a:pt x="176" y="42"/>
                      </a:moveTo>
                      <a:cubicBezTo>
                        <a:pt x="176" y="100"/>
                        <a:pt x="176" y="100"/>
                        <a:pt x="176" y="100"/>
                      </a:cubicBezTo>
                      <a:cubicBezTo>
                        <a:pt x="176" y="100"/>
                        <a:pt x="176" y="100"/>
                        <a:pt x="176" y="100"/>
                      </a:cubicBezTo>
                      <a:cubicBezTo>
                        <a:pt x="175" y="109"/>
                        <a:pt x="156" y="116"/>
                        <a:pt x="133" y="116"/>
                      </a:cubicBezTo>
                      <a:cubicBezTo>
                        <a:pt x="110" y="116"/>
                        <a:pt x="91" y="109"/>
                        <a:pt x="89" y="100"/>
                      </a:cubicBezTo>
                      <a:cubicBezTo>
                        <a:pt x="89" y="100"/>
                        <a:pt x="89" y="100"/>
                        <a:pt x="89" y="100"/>
                      </a:cubicBezTo>
                      <a:cubicBezTo>
                        <a:pt x="89" y="100"/>
                        <a:pt x="89" y="100"/>
                        <a:pt x="89" y="100"/>
                      </a:cubicBezTo>
                      <a:cubicBezTo>
                        <a:pt x="89" y="100"/>
                        <a:pt x="89" y="100"/>
                        <a:pt x="89" y="99"/>
                      </a:cubicBezTo>
                      <a:cubicBezTo>
                        <a:pt x="89" y="99"/>
                        <a:pt x="89" y="99"/>
                        <a:pt x="89" y="99"/>
                      </a:cubicBezTo>
                      <a:cubicBezTo>
                        <a:pt x="89" y="42"/>
                        <a:pt x="89" y="42"/>
                        <a:pt x="89" y="42"/>
                      </a:cubicBezTo>
                      <a:cubicBezTo>
                        <a:pt x="96" y="50"/>
                        <a:pt x="115" y="54"/>
                        <a:pt x="133" y="54"/>
                      </a:cubicBezTo>
                      <a:cubicBezTo>
                        <a:pt x="151" y="54"/>
                        <a:pt x="170" y="50"/>
                        <a:pt x="176" y="42"/>
                      </a:cubicBezTo>
                      <a:close/>
                      <a:moveTo>
                        <a:pt x="133" y="51"/>
                      </a:moveTo>
                      <a:cubicBezTo>
                        <a:pt x="157" y="51"/>
                        <a:pt x="176" y="44"/>
                        <a:pt x="176" y="35"/>
                      </a:cubicBezTo>
                      <a:cubicBezTo>
                        <a:pt x="176" y="26"/>
                        <a:pt x="157" y="19"/>
                        <a:pt x="133" y="19"/>
                      </a:cubicBezTo>
                      <a:cubicBezTo>
                        <a:pt x="109" y="19"/>
                        <a:pt x="89" y="26"/>
                        <a:pt x="89" y="35"/>
                      </a:cubicBezTo>
                      <a:cubicBezTo>
                        <a:pt x="89" y="44"/>
                        <a:pt x="109" y="51"/>
                        <a:pt x="133" y="51"/>
                      </a:cubicBezTo>
                      <a:close/>
                      <a:moveTo>
                        <a:pt x="222" y="36"/>
                      </a:moveTo>
                      <a:cubicBezTo>
                        <a:pt x="204" y="36"/>
                        <a:pt x="186" y="31"/>
                        <a:pt x="179" y="24"/>
                      </a:cubicBezTo>
                      <a:cubicBezTo>
                        <a:pt x="179" y="80"/>
                        <a:pt x="179" y="80"/>
                        <a:pt x="179" y="80"/>
                      </a:cubicBezTo>
                      <a:cubicBezTo>
                        <a:pt x="179" y="80"/>
                        <a:pt x="178" y="80"/>
                        <a:pt x="178" y="81"/>
                      </a:cubicBezTo>
                      <a:cubicBezTo>
                        <a:pt x="178" y="81"/>
                        <a:pt x="179" y="81"/>
                        <a:pt x="179" y="81"/>
                      </a:cubicBezTo>
                      <a:cubicBezTo>
                        <a:pt x="179" y="82"/>
                        <a:pt x="179" y="82"/>
                        <a:pt x="179" y="82"/>
                      </a:cubicBezTo>
                      <a:cubicBezTo>
                        <a:pt x="179" y="82"/>
                        <a:pt x="179" y="82"/>
                        <a:pt x="179" y="82"/>
                      </a:cubicBezTo>
                      <a:cubicBezTo>
                        <a:pt x="180" y="90"/>
                        <a:pt x="199" y="97"/>
                        <a:pt x="222" y="97"/>
                      </a:cubicBezTo>
                      <a:cubicBezTo>
                        <a:pt x="245" y="97"/>
                        <a:pt x="264" y="90"/>
                        <a:pt x="266" y="82"/>
                      </a:cubicBezTo>
                      <a:cubicBezTo>
                        <a:pt x="266" y="82"/>
                        <a:pt x="266" y="82"/>
                        <a:pt x="266" y="82"/>
                      </a:cubicBezTo>
                      <a:cubicBezTo>
                        <a:pt x="266" y="23"/>
                        <a:pt x="266" y="23"/>
                        <a:pt x="266" y="23"/>
                      </a:cubicBezTo>
                      <a:cubicBezTo>
                        <a:pt x="259" y="31"/>
                        <a:pt x="240" y="36"/>
                        <a:pt x="222" y="36"/>
                      </a:cubicBezTo>
                      <a:close/>
                      <a:moveTo>
                        <a:pt x="222" y="33"/>
                      </a:moveTo>
                      <a:cubicBezTo>
                        <a:pt x="246" y="33"/>
                        <a:pt x="266" y="25"/>
                        <a:pt x="266" y="16"/>
                      </a:cubicBezTo>
                      <a:cubicBezTo>
                        <a:pt x="266" y="8"/>
                        <a:pt x="246" y="0"/>
                        <a:pt x="222" y="0"/>
                      </a:cubicBezTo>
                      <a:cubicBezTo>
                        <a:pt x="198" y="0"/>
                        <a:pt x="178" y="8"/>
                        <a:pt x="178" y="16"/>
                      </a:cubicBezTo>
                      <a:cubicBezTo>
                        <a:pt x="178" y="25"/>
                        <a:pt x="198" y="33"/>
                        <a:pt x="222" y="33"/>
                      </a:cubicBezTo>
                      <a:close/>
                      <a:moveTo>
                        <a:pt x="43" y="36"/>
                      </a:moveTo>
                      <a:cubicBezTo>
                        <a:pt x="26" y="36"/>
                        <a:pt x="7" y="32"/>
                        <a:pt x="0" y="24"/>
                      </a:cubicBezTo>
                      <a:cubicBezTo>
                        <a:pt x="0" y="81"/>
                        <a:pt x="0" y="81"/>
                        <a:pt x="0" y="81"/>
                      </a:cubicBezTo>
                      <a:cubicBezTo>
                        <a:pt x="0" y="81"/>
                        <a:pt x="0" y="81"/>
                        <a:pt x="0" y="81"/>
                      </a:cubicBezTo>
                      <a:cubicBezTo>
                        <a:pt x="0" y="82"/>
                        <a:pt x="0" y="82"/>
                        <a:pt x="0" y="82"/>
                      </a:cubicBezTo>
                      <a:cubicBezTo>
                        <a:pt x="0" y="82"/>
                        <a:pt x="0" y="82"/>
                        <a:pt x="0" y="82"/>
                      </a:cubicBezTo>
                      <a:cubicBezTo>
                        <a:pt x="0" y="82"/>
                        <a:pt x="0" y="82"/>
                        <a:pt x="0" y="82"/>
                      </a:cubicBezTo>
                      <a:cubicBezTo>
                        <a:pt x="1" y="91"/>
                        <a:pt x="20" y="98"/>
                        <a:pt x="43" y="98"/>
                      </a:cubicBezTo>
                      <a:cubicBezTo>
                        <a:pt x="67" y="98"/>
                        <a:pt x="85" y="91"/>
                        <a:pt x="87" y="82"/>
                      </a:cubicBezTo>
                      <a:cubicBezTo>
                        <a:pt x="87" y="82"/>
                        <a:pt x="87" y="82"/>
                        <a:pt x="87" y="82"/>
                      </a:cubicBezTo>
                      <a:cubicBezTo>
                        <a:pt x="87" y="24"/>
                        <a:pt x="87" y="24"/>
                        <a:pt x="87" y="24"/>
                      </a:cubicBezTo>
                      <a:cubicBezTo>
                        <a:pt x="80" y="32"/>
                        <a:pt x="61" y="36"/>
                        <a:pt x="43" y="36"/>
                      </a:cubicBezTo>
                      <a:close/>
                      <a:moveTo>
                        <a:pt x="43" y="33"/>
                      </a:moveTo>
                      <a:cubicBezTo>
                        <a:pt x="68" y="33"/>
                        <a:pt x="87" y="26"/>
                        <a:pt x="87" y="17"/>
                      </a:cubicBezTo>
                      <a:cubicBezTo>
                        <a:pt x="87" y="8"/>
                        <a:pt x="68" y="1"/>
                        <a:pt x="43" y="1"/>
                      </a:cubicBezTo>
                      <a:cubicBezTo>
                        <a:pt x="19" y="1"/>
                        <a:pt x="0" y="8"/>
                        <a:pt x="0" y="17"/>
                      </a:cubicBezTo>
                      <a:cubicBezTo>
                        <a:pt x="0" y="26"/>
                        <a:pt x="19" y="33"/>
                        <a:pt x="43" y="33"/>
                      </a:cubicBezTo>
                      <a:close/>
                    </a:path>
                  </a:pathLst>
                </a:custGeom>
                <a:solidFill>
                  <a:schemeClr val="tx1"/>
                </a:solidFill>
                <a:ln>
                  <a:noFill/>
                </a:ln>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sz="1599" spc="-30">
                    <a:cs typeface="Segoe UI" pitchFamily="34" charset="0"/>
                  </a:endParaRPr>
                </a:p>
              </p:txBody>
            </p:sp>
          </p:grpSp>
        </p:grpSp>
      </p:grpSp>
      <p:grpSp>
        <p:nvGrpSpPr>
          <p:cNvPr id="35858" name="Group 35857"/>
          <p:cNvGrpSpPr/>
          <p:nvPr/>
        </p:nvGrpSpPr>
        <p:grpSpPr>
          <a:xfrm>
            <a:off x="6905757" y="5076177"/>
            <a:ext cx="2112957" cy="1251738"/>
            <a:chOff x="6866812" y="5443202"/>
            <a:chExt cx="2113807" cy="1252242"/>
          </a:xfrm>
        </p:grpSpPr>
        <p:sp>
          <p:nvSpPr>
            <p:cNvPr id="214" name="TextBox 213"/>
            <p:cNvSpPr txBox="1"/>
            <p:nvPr/>
          </p:nvSpPr>
          <p:spPr>
            <a:xfrm>
              <a:off x="6866812" y="6230849"/>
              <a:ext cx="2113807" cy="464595"/>
            </a:xfrm>
            <a:prstGeom prst="rect">
              <a:avLst/>
            </a:prstGeom>
            <a:noFill/>
          </p:spPr>
          <p:txBody>
            <a:bodyPr wrap="square" lIns="186446" tIns="91403" rIns="186446" bIns="149156" rtlCol="0">
              <a:spAutoFit/>
            </a:bodyPr>
            <a:lstStyle/>
            <a:p>
              <a:pPr defTabSz="914000" fontAlgn="base">
                <a:lnSpc>
                  <a:spcPct val="90000"/>
                </a:lnSpc>
                <a:spcBef>
                  <a:spcPct val="0"/>
                </a:spcBef>
                <a:spcAft>
                  <a:spcPct val="0"/>
                </a:spcAft>
              </a:pPr>
              <a:r>
                <a:rPr lang="en-US" sz="1599" spc="-30" dirty="0">
                  <a:cs typeface="Segoe UI" pitchFamily="34" charset="0"/>
                </a:rPr>
                <a:t>Tape-based backup</a:t>
              </a:r>
            </a:p>
          </p:txBody>
        </p:sp>
        <p:sp>
          <p:nvSpPr>
            <p:cNvPr id="210" name="Freeform 63"/>
            <p:cNvSpPr>
              <a:spLocks noEditPoints="1"/>
            </p:cNvSpPr>
            <p:nvPr/>
          </p:nvSpPr>
          <p:spPr bwMode="auto">
            <a:xfrm>
              <a:off x="7033708" y="5443202"/>
              <a:ext cx="769067" cy="739446"/>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sz="1599" spc="-30">
                <a:cs typeface="Segoe UI" pitchFamily="34" charset="0"/>
              </a:endParaRPr>
            </a:p>
          </p:txBody>
        </p:sp>
      </p:grpSp>
      <p:cxnSp>
        <p:nvCxnSpPr>
          <p:cNvPr id="211" name="Straight Arrow Connector 210"/>
          <p:cNvCxnSpPr/>
          <p:nvPr/>
        </p:nvCxnSpPr>
        <p:spPr>
          <a:xfrm>
            <a:off x="6540762" y="4871728"/>
            <a:ext cx="364997" cy="228223"/>
          </a:xfrm>
          <a:prstGeom prst="straightConnector1">
            <a:avLst/>
          </a:prstGeom>
          <a:ln w="9525">
            <a:solidFill>
              <a:schemeClr val="tx1"/>
            </a:solidFill>
            <a:prstDash val="solid"/>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35859" name="Group 35858"/>
          <p:cNvGrpSpPr/>
          <p:nvPr/>
        </p:nvGrpSpPr>
        <p:grpSpPr>
          <a:xfrm>
            <a:off x="6906924" y="1984260"/>
            <a:ext cx="2568501" cy="1155211"/>
            <a:chOff x="6595259" y="2256171"/>
            <a:chExt cx="2569535" cy="1155676"/>
          </a:xfrm>
        </p:grpSpPr>
        <p:grpSp>
          <p:nvGrpSpPr>
            <p:cNvPr id="205" name="Group 76"/>
            <p:cNvGrpSpPr>
              <a:grpSpLocks noChangeAspect="1"/>
            </p:cNvGrpSpPr>
            <p:nvPr/>
          </p:nvGrpSpPr>
          <p:grpSpPr bwMode="auto">
            <a:xfrm>
              <a:off x="7033572" y="2256171"/>
              <a:ext cx="677748" cy="677748"/>
              <a:chOff x="17290" y="3900"/>
              <a:chExt cx="1890" cy="1890"/>
            </a:xfrm>
            <a:solidFill>
              <a:schemeClr val="tx2"/>
            </a:solidFill>
          </p:grpSpPr>
          <p:sp>
            <p:nvSpPr>
              <p:cNvPr id="206" name="Freeform 77"/>
              <p:cNvSpPr>
                <a:spLocks noEditPoints="1"/>
              </p:cNvSpPr>
              <p:nvPr/>
            </p:nvSpPr>
            <p:spPr bwMode="auto">
              <a:xfrm>
                <a:off x="18041" y="4651"/>
                <a:ext cx="388" cy="388"/>
              </a:xfrm>
              <a:custGeom>
                <a:avLst/>
                <a:gdLst>
                  <a:gd name="T0" fmla="*/ 82 w 164"/>
                  <a:gd name="T1" fmla="*/ 164 h 164"/>
                  <a:gd name="T2" fmla="*/ 0 w 164"/>
                  <a:gd name="T3" fmla="*/ 82 h 164"/>
                  <a:gd name="T4" fmla="*/ 82 w 164"/>
                  <a:gd name="T5" fmla="*/ 0 h 164"/>
                  <a:gd name="T6" fmla="*/ 164 w 164"/>
                  <a:gd name="T7" fmla="*/ 82 h 164"/>
                  <a:gd name="T8" fmla="*/ 82 w 164"/>
                  <a:gd name="T9" fmla="*/ 164 h 164"/>
                  <a:gd name="T10" fmla="*/ 82 w 164"/>
                  <a:gd name="T11" fmla="*/ 22 h 164"/>
                  <a:gd name="T12" fmla="*/ 22 w 164"/>
                  <a:gd name="T13" fmla="*/ 82 h 164"/>
                  <a:gd name="T14" fmla="*/ 82 w 164"/>
                  <a:gd name="T15" fmla="*/ 142 h 164"/>
                  <a:gd name="T16" fmla="*/ 142 w 164"/>
                  <a:gd name="T17" fmla="*/ 82 h 164"/>
                  <a:gd name="T18" fmla="*/ 82 w 164"/>
                  <a:gd name="T19" fmla="*/ 2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64">
                    <a:moveTo>
                      <a:pt x="82" y="164"/>
                    </a:moveTo>
                    <a:cubicBezTo>
                      <a:pt x="37" y="164"/>
                      <a:pt x="0" y="127"/>
                      <a:pt x="0" y="82"/>
                    </a:cubicBezTo>
                    <a:cubicBezTo>
                      <a:pt x="0" y="37"/>
                      <a:pt x="37" y="0"/>
                      <a:pt x="82" y="0"/>
                    </a:cubicBezTo>
                    <a:cubicBezTo>
                      <a:pt x="127" y="0"/>
                      <a:pt x="164" y="37"/>
                      <a:pt x="164" y="82"/>
                    </a:cubicBezTo>
                    <a:cubicBezTo>
                      <a:pt x="164" y="127"/>
                      <a:pt x="127" y="164"/>
                      <a:pt x="82" y="164"/>
                    </a:cubicBezTo>
                    <a:close/>
                    <a:moveTo>
                      <a:pt x="82" y="22"/>
                    </a:moveTo>
                    <a:cubicBezTo>
                      <a:pt x="49" y="22"/>
                      <a:pt x="22" y="49"/>
                      <a:pt x="22" y="82"/>
                    </a:cubicBezTo>
                    <a:cubicBezTo>
                      <a:pt x="22" y="115"/>
                      <a:pt x="49" y="142"/>
                      <a:pt x="82" y="142"/>
                    </a:cubicBezTo>
                    <a:cubicBezTo>
                      <a:pt x="115" y="142"/>
                      <a:pt x="142" y="115"/>
                      <a:pt x="142" y="82"/>
                    </a:cubicBezTo>
                    <a:cubicBezTo>
                      <a:pt x="142" y="49"/>
                      <a:pt x="115" y="22"/>
                      <a:pt x="82" y="2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913963" fontAlgn="base">
                  <a:spcBef>
                    <a:spcPct val="0"/>
                  </a:spcBef>
                  <a:spcAft>
                    <a:spcPct val="0"/>
                  </a:spcAft>
                </a:pPr>
                <a:endParaRPr lang="en-US" sz="1599" spc="-30">
                  <a:cs typeface="Segoe UI" pitchFamily="34" charset="0"/>
                </a:endParaRPr>
              </a:p>
            </p:txBody>
          </p:sp>
          <p:sp>
            <p:nvSpPr>
              <p:cNvPr id="207" name="Freeform 78"/>
              <p:cNvSpPr>
                <a:spLocks noEditPoints="1"/>
              </p:cNvSpPr>
              <p:nvPr/>
            </p:nvSpPr>
            <p:spPr bwMode="auto">
              <a:xfrm>
                <a:off x="17290" y="3900"/>
                <a:ext cx="1890" cy="1890"/>
              </a:xfrm>
              <a:custGeom>
                <a:avLst/>
                <a:gdLst>
                  <a:gd name="T0" fmla="*/ 400 w 800"/>
                  <a:gd name="T1" fmla="*/ 0 h 800"/>
                  <a:gd name="T2" fmla="*/ 0 w 800"/>
                  <a:gd name="T3" fmla="*/ 400 h 800"/>
                  <a:gd name="T4" fmla="*/ 400 w 800"/>
                  <a:gd name="T5" fmla="*/ 800 h 800"/>
                  <a:gd name="T6" fmla="*/ 800 w 800"/>
                  <a:gd name="T7" fmla="*/ 400 h 800"/>
                  <a:gd name="T8" fmla="*/ 400 w 800"/>
                  <a:gd name="T9" fmla="*/ 0 h 800"/>
                  <a:gd name="T10" fmla="*/ 648 w 800"/>
                  <a:gd name="T11" fmla="*/ 116 h 800"/>
                  <a:gd name="T12" fmla="*/ 486 w 800"/>
                  <a:gd name="T13" fmla="*/ 302 h 800"/>
                  <a:gd name="T14" fmla="*/ 469 w 800"/>
                  <a:gd name="T15" fmla="*/ 290 h 800"/>
                  <a:gd name="T16" fmla="*/ 600 w 800"/>
                  <a:gd name="T17" fmla="*/ 80 h 800"/>
                  <a:gd name="T18" fmla="*/ 648 w 800"/>
                  <a:gd name="T19" fmla="*/ 116 h 800"/>
                  <a:gd name="T20" fmla="*/ 292 w 800"/>
                  <a:gd name="T21" fmla="*/ 400 h 800"/>
                  <a:gd name="T22" fmla="*/ 400 w 800"/>
                  <a:gd name="T23" fmla="*/ 292 h 800"/>
                  <a:gd name="T24" fmla="*/ 508 w 800"/>
                  <a:gd name="T25" fmla="*/ 400 h 800"/>
                  <a:gd name="T26" fmla="*/ 400 w 800"/>
                  <a:gd name="T27" fmla="*/ 508 h 800"/>
                  <a:gd name="T28" fmla="*/ 292 w 800"/>
                  <a:gd name="T29" fmla="*/ 400 h 800"/>
                  <a:gd name="T30" fmla="*/ 49 w 800"/>
                  <a:gd name="T31" fmla="*/ 538 h 800"/>
                  <a:gd name="T32" fmla="*/ 23 w 800"/>
                  <a:gd name="T33" fmla="*/ 400 h 800"/>
                  <a:gd name="T34" fmla="*/ 400 w 800"/>
                  <a:gd name="T35" fmla="*/ 23 h 800"/>
                  <a:gd name="T36" fmla="*/ 563 w 800"/>
                  <a:gd name="T37" fmla="*/ 60 h 800"/>
                  <a:gd name="T38" fmla="*/ 456 w 800"/>
                  <a:gd name="T39" fmla="*/ 282 h 800"/>
                  <a:gd name="T40" fmla="*/ 400 w 800"/>
                  <a:gd name="T41" fmla="*/ 270 h 800"/>
                  <a:gd name="T42" fmla="*/ 270 w 800"/>
                  <a:gd name="T43" fmla="*/ 400 h 800"/>
                  <a:gd name="T44" fmla="*/ 279 w 800"/>
                  <a:gd name="T45" fmla="*/ 448 h 800"/>
                  <a:gd name="T46" fmla="*/ 49 w 800"/>
                  <a:gd name="T47" fmla="*/ 538 h 800"/>
                  <a:gd name="T48" fmla="*/ 152 w 800"/>
                  <a:gd name="T49" fmla="*/ 684 h 800"/>
                  <a:gd name="T50" fmla="*/ 314 w 800"/>
                  <a:gd name="T51" fmla="*/ 498 h 800"/>
                  <a:gd name="T52" fmla="*/ 331 w 800"/>
                  <a:gd name="T53" fmla="*/ 511 h 800"/>
                  <a:gd name="T54" fmla="*/ 200 w 800"/>
                  <a:gd name="T55" fmla="*/ 720 h 800"/>
                  <a:gd name="T56" fmla="*/ 152 w 800"/>
                  <a:gd name="T57" fmla="*/ 684 h 800"/>
                  <a:gd name="T58" fmla="*/ 400 w 800"/>
                  <a:gd name="T59" fmla="*/ 777 h 800"/>
                  <a:gd name="T60" fmla="*/ 237 w 800"/>
                  <a:gd name="T61" fmla="*/ 740 h 800"/>
                  <a:gd name="T62" fmla="*/ 344 w 800"/>
                  <a:gd name="T63" fmla="*/ 518 h 800"/>
                  <a:gd name="T64" fmla="*/ 400 w 800"/>
                  <a:gd name="T65" fmla="*/ 531 h 800"/>
                  <a:gd name="T66" fmla="*/ 530 w 800"/>
                  <a:gd name="T67" fmla="*/ 400 h 800"/>
                  <a:gd name="T68" fmla="*/ 521 w 800"/>
                  <a:gd name="T69" fmla="*/ 352 h 800"/>
                  <a:gd name="T70" fmla="*/ 751 w 800"/>
                  <a:gd name="T71" fmla="*/ 262 h 800"/>
                  <a:gd name="T72" fmla="*/ 777 w 800"/>
                  <a:gd name="T73" fmla="*/ 400 h 800"/>
                  <a:gd name="T74" fmla="*/ 400 w 800"/>
                  <a:gd name="T75" fmla="*/ 77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0" h="800">
                    <a:moveTo>
                      <a:pt x="400" y="0"/>
                    </a:moveTo>
                    <a:cubicBezTo>
                      <a:pt x="179" y="0"/>
                      <a:pt x="0" y="179"/>
                      <a:pt x="0" y="400"/>
                    </a:cubicBezTo>
                    <a:cubicBezTo>
                      <a:pt x="0" y="621"/>
                      <a:pt x="179" y="800"/>
                      <a:pt x="400" y="800"/>
                    </a:cubicBezTo>
                    <a:cubicBezTo>
                      <a:pt x="621" y="800"/>
                      <a:pt x="800" y="621"/>
                      <a:pt x="800" y="400"/>
                    </a:cubicBezTo>
                    <a:cubicBezTo>
                      <a:pt x="800" y="179"/>
                      <a:pt x="621" y="0"/>
                      <a:pt x="400" y="0"/>
                    </a:cubicBezTo>
                    <a:close/>
                    <a:moveTo>
                      <a:pt x="648" y="116"/>
                    </a:moveTo>
                    <a:cubicBezTo>
                      <a:pt x="486" y="302"/>
                      <a:pt x="486" y="302"/>
                      <a:pt x="486" y="302"/>
                    </a:cubicBezTo>
                    <a:cubicBezTo>
                      <a:pt x="481" y="297"/>
                      <a:pt x="475" y="293"/>
                      <a:pt x="469" y="290"/>
                    </a:cubicBezTo>
                    <a:cubicBezTo>
                      <a:pt x="600" y="80"/>
                      <a:pt x="600" y="80"/>
                      <a:pt x="600" y="80"/>
                    </a:cubicBezTo>
                    <a:cubicBezTo>
                      <a:pt x="617" y="91"/>
                      <a:pt x="633" y="103"/>
                      <a:pt x="648" y="116"/>
                    </a:cubicBezTo>
                    <a:close/>
                    <a:moveTo>
                      <a:pt x="292" y="400"/>
                    </a:moveTo>
                    <a:cubicBezTo>
                      <a:pt x="292" y="341"/>
                      <a:pt x="341" y="292"/>
                      <a:pt x="400" y="292"/>
                    </a:cubicBezTo>
                    <a:cubicBezTo>
                      <a:pt x="459" y="292"/>
                      <a:pt x="508" y="341"/>
                      <a:pt x="508" y="400"/>
                    </a:cubicBezTo>
                    <a:cubicBezTo>
                      <a:pt x="508" y="459"/>
                      <a:pt x="459" y="508"/>
                      <a:pt x="400" y="508"/>
                    </a:cubicBezTo>
                    <a:cubicBezTo>
                      <a:pt x="341" y="508"/>
                      <a:pt x="292" y="459"/>
                      <a:pt x="292" y="400"/>
                    </a:cubicBezTo>
                    <a:close/>
                    <a:moveTo>
                      <a:pt x="49" y="538"/>
                    </a:moveTo>
                    <a:cubicBezTo>
                      <a:pt x="32" y="495"/>
                      <a:pt x="23" y="449"/>
                      <a:pt x="23" y="400"/>
                    </a:cubicBezTo>
                    <a:cubicBezTo>
                      <a:pt x="23" y="192"/>
                      <a:pt x="192" y="23"/>
                      <a:pt x="400" y="23"/>
                    </a:cubicBezTo>
                    <a:cubicBezTo>
                      <a:pt x="458" y="23"/>
                      <a:pt x="513" y="36"/>
                      <a:pt x="563" y="60"/>
                    </a:cubicBezTo>
                    <a:cubicBezTo>
                      <a:pt x="456" y="282"/>
                      <a:pt x="456" y="282"/>
                      <a:pt x="456" y="282"/>
                    </a:cubicBezTo>
                    <a:cubicBezTo>
                      <a:pt x="439" y="274"/>
                      <a:pt x="420" y="270"/>
                      <a:pt x="400" y="270"/>
                    </a:cubicBezTo>
                    <a:cubicBezTo>
                      <a:pt x="328" y="270"/>
                      <a:pt x="270" y="328"/>
                      <a:pt x="270" y="400"/>
                    </a:cubicBezTo>
                    <a:cubicBezTo>
                      <a:pt x="270" y="417"/>
                      <a:pt x="273" y="433"/>
                      <a:pt x="279" y="448"/>
                    </a:cubicBezTo>
                    <a:lnTo>
                      <a:pt x="49" y="538"/>
                    </a:lnTo>
                    <a:close/>
                    <a:moveTo>
                      <a:pt x="152" y="684"/>
                    </a:moveTo>
                    <a:cubicBezTo>
                      <a:pt x="314" y="498"/>
                      <a:pt x="314" y="498"/>
                      <a:pt x="314" y="498"/>
                    </a:cubicBezTo>
                    <a:cubicBezTo>
                      <a:pt x="320" y="503"/>
                      <a:pt x="325" y="507"/>
                      <a:pt x="331" y="511"/>
                    </a:cubicBezTo>
                    <a:cubicBezTo>
                      <a:pt x="200" y="720"/>
                      <a:pt x="200" y="720"/>
                      <a:pt x="200" y="720"/>
                    </a:cubicBezTo>
                    <a:cubicBezTo>
                      <a:pt x="183" y="709"/>
                      <a:pt x="167" y="697"/>
                      <a:pt x="152" y="684"/>
                    </a:cubicBezTo>
                    <a:close/>
                    <a:moveTo>
                      <a:pt x="400" y="777"/>
                    </a:moveTo>
                    <a:cubicBezTo>
                      <a:pt x="342" y="777"/>
                      <a:pt x="287" y="764"/>
                      <a:pt x="237" y="740"/>
                    </a:cubicBezTo>
                    <a:cubicBezTo>
                      <a:pt x="344" y="518"/>
                      <a:pt x="344" y="518"/>
                      <a:pt x="344" y="518"/>
                    </a:cubicBezTo>
                    <a:cubicBezTo>
                      <a:pt x="361" y="526"/>
                      <a:pt x="380" y="531"/>
                      <a:pt x="400" y="531"/>
                    </a:cubicBezTo>
                    <a:cubicBezTo>
                      <a:pt x="472" y="531"/>
                      <a:pt x="530" y="472"/>
                      <a:pt x="530" y="400"/>
                    </a:cubicBezTo>
                    <a:cubicBezTo>
                      <a:pt x="530" y="383"/>
                      <a:pt x="527" y="367"/>
                      <a:pt x="521" y="352"/>
                    </a:cubicBezTo>
                    <a:cubicBezTo>
                      <a:pt x="751" y="262"/>
                      <a:pt x="751" y="262"/>
                      <a:pt x="751" y="262"/>
                    </a:cubicBezTo>
                    <a:cubicBezTo>
                      <a:pt x="768" y="305"/>
                      <a:pt x="777" y="351"/>
                      <a:pt x="777" y="400"/>
                    </a:cubicBezTo>
                    <a:cubicBezTo>
                      <a:pt x="777" y="608"/>
                      <a:pt x="608" y="777"/>
                      <a:pt x="400" y="77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913963" fontAlgn="base">
                  <a:spcBef>
                    <a:spcPct val="0"/>
                  </a:spcBef>
                  <a:spcAft>
                    <a:spcPct val="0"/>
                  </a:spcAft>
                </a:pPr>
                <a:endParaRPr lang="en-US" sz="1599" spc="-30">
                  <a:cs typeface="Segoe UI" pitchFamily="34" charset="0"/>
                </a:endParaRPr>
              </a:p>
            </p:txBody>
          </p:sp>
        </p:grpSp>
        <p:sp>
          <p:nvSpPr>
            <p:cNvPr id="215" name="TextBox 214"/>
            <p:cNvSpPr txBox="1"/>
            <p:nvPr/>
          </p:nvSpPr>
          <p:spPr>
            <a:xfrm>
              <a:off x="6595259" y="2947252"/>
              <a:ext cx="2569535" cy="464595"/>
            </a:xfrm>
            <a:prstGeom prst="rect">
              <a:avLst/>
            </a:prstGeom>
            <a:noFill/>
          </p:spPr>
          <p:txBody>
            <a:bodyPr wrap="square" lIns="186446" tIns="91403" rIns="186446" bIns="149156" rtlCol="0">
              <a:spAutoFit/>
            </a:bodyPr>
            <a:lstStyle/>
            <a:p>
              <a:pPr defTabSz="914000" fontAlgn="base">
                <a:lnSpc>
                  <a:spcPct val="90000"/>
                </a:lnSpc>
                <a:spcBef>
                  <a:spcPct val="0"/>
                </a:spcBef>
                <a:spcAft>
                  <a:spcPct val="0"/>
                </a:spcAft>
              </a:pPr>
              <a:r>
                <a:rPr lang="en-US" sz="1599" spc="-30" dirty="0">
                  <a:cs typeface="Segoe UI" pitchFamily="34" charset="0"/>
                </a:rPr>
                <a:t>Disk-based recovery</a:t>
              </a:r>
            </a:p>
          </p:txBody>
        </p:sp>
      </p:grpSp>
      <p:cxnSp>
        <p:nvCxnSpPr>
          <p:cNvPr id="213" name="Straight Arrow Connector 212"/>
          <p:cNvCxnSpPr/>
          <p:nvPr/>
        </p:nvCxnSpPr>
        <p:spPr>
          <a:xfrm>
            <a:off x="2832102" y="3734232"/>
            <a:ext cx="1896863" cy="0"/>
          </a:xfrm>
          <a:prstGeom prst="straightConnector1">
            <a:avLst/>
          </a:prstGeom>
          <a:ln w="9525">
            <a:solidFill>
              <a:schemeClr val="tx1"/>
            </a:solidFill>
            <a:prstDash val="solid"/>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2484547" y="2346519"/>
            <a:ext cx="347557" cy="3081593"/>
            <a:chOff x="2585576" y="2373633"/>
            <a:chExt cx="274320" cy="2907692"/>
          </a:xfrm>
        </p:grpSpPr>
        <p:cxnSp>
          <p:nvCxnSpPr>
            <p:cNvPr id="35867" name="Straight Connector 35866"/>
            <p:cNvCxnSpPr/>
            <p:nvPr/>
          </p:nvCxnSpPr>
          <p:spPr>
            <a:xfrm>
              <a:off x="2859896" y="2373633"/>
              <a:ext cx="0" cy="2907692"/>
            </a:xfrm>
            <a:prstGeom prst="line">
              <a:avLst/>
            </a:prstGeom>
            <a:ln w="9525">
              <a:solidFill>
                <a:schemeClr val="tx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flipH="1">
              <a:off x="2585576" y="3097217"/>
              <a:ext cx="274320" cy="0"/>
            </a:xfrm>
            <a:prstGeom prst="line">
              <a:avLst/>
            </a:prstGeom>
            <a:ln w="9525">
              <a:solidFill>
                <a:schemeClr val="tx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flipH="1">
              <a:off x="2585576" y="3820815"/>
              <a:ext cx="274320" cy="0"/>
            </a:xfrm>
            <a:prstGeom prst="line">
              <a:avLst/>
            </a:prstGeom>
            <a:ln w="9525">
              <a:solidFill>
                <a:schemeClr val="tx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flipH="1">
              <a:off x="2585576" y="4538221"/>
              <a:ext cx="274320" cy="0"/>
            </a:xfrm>
            <a:prstGeom prst="line">
              <a:avLst/>
            </a:prstGeom>
            <a:ln w="9525">
              <a:solidFill>
                <a:schemeClr val="tx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flipH="1">
              <a:off x="2585576" y="5281325"/>
              <a:ext cx="274320" cy="0"/>
            </a:xfrm>
            <a:prstGeom prst="line">
              <a:avLst/>
            </a:prstGeom>
            <a:ln w="9525">
              <a:solidFill>
                <a:schemeClr val="tx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2585576" y="2375993"/>
              <a:ext cx="274320" cy="0"/>
            </a:xfrm>
            <a:prstGeom prst="line">
              <a:avLst/>
            </a:prstGeom>
            <a:ln w="9525">
              <a:solidFill>
                <a:schemeClr val="tx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sp>
        <p:nvSpPr>
          <p:cNvPr id="257" name="TextBox 256"/>
          <p:cNvSpPr txBox="1"/>
          <p:nvPr/>
        </p:nvSpPr>
        <p:spPr>
          <a:xfrm>
            <a:off x="2832104" y="3734234"/>
            <a:ext cx="1576682" cy="752985"/>
          </a:xfrm>
          <a:prstGeom prst="rect">
            <a:avLst/>
          </a:prstGeom>
          <a:noFill/>
        </p:spPr>
        <p:txBody>
          <a:bodyPr wrap="square" lIns="186446" tIns="149156" rIns="186446" bIns="149156" rtlCol="0">
            <a:spAutoFit/>
          </a:bodyPr>
          <a:lstStyle/>
          <a:p>
            <a:pPr defTabSz="914000" fontAlgn="base">
              <a:lnSpc>
                <a:spcPct val="90000"/>
              </a:lnSpc>
              <a:spcBef>
                <a:spcPct val="0"/>
              </a:spcBef>
              <a:spcAft>
                <a:spcPct val="0"/>
              </a:spcAft>
            </a:pPr>
            <a:r>
              <a:rPr lang="en-US" sz="1599" spc="-30" dirty="0">
                <a:cs typeface="Segoe UI" pitchFamily="34" charset="0"/>
              </a:rPr>
              <a:t>Up to every 15 minutes</a:t>
            </a:r>
          </a:p>
        </p:txBody>
      </p:sp>
      <p:sp>
        <p:nvSpPr>
          <p:cNvPr id="77" name="SQL Server"/>
          <p:cNvSpPr>
            <a:spLocks noChangeAspect="1" noEditPoints="1"/>
          </p:cNvSpPr>
          <p:nvPr/>
        </p:nvSpPr>
        <p:spPr bwMode="auto">
          <a:xfrm>
            <a:off x="868023" y="2871133"/>
            <a:ext cx="1482959" cy="373923"/>
          </a:xfrm>
          <a:custGeom>
            <a:avLst/>
            <a:gdLst>
              <a:gd name="T0" fmla="*/ 221 w 11184"/>
              <a:gd name="T1" fmla="*/ 1967 h 2824"/>
              <a:gd name="T2" fmla="*/ 2605 w 11184"/>
              <a:gd name="T3" fmla="*/ 1136 h 2824"/>
              <a:gd name="T4" fmla="*/ 1638 w 11184"/>
              <a:gd name="T5" fmla="*/ 627 h 2824"/>
              <a:gd name="T6" fmla="*/ 1175 w 11184"/>
              <a:gd name="T7" fmla="*/ 921 h 2824"/>
              <a:gd name="T8" fmla="*/ 816 w 11184"/>
              <a:gd name="T9" fmla="*/ 1997 h 2824"/>
              <a:gd name="T10" fmla="*/ 1141 w 11184"/>
              <a:gd name="T11" fmla="*/ 1938 h 2824"/>
              <a:gd name="T12" fmla="*/ 1122 w 11184"/>
              <a:gd name="T13" fmla="*/ 1468 h 2824"/>
              <a:gd name="T14" fmla="*/ 1188 w 11184"/>
              <a:gd name="T15" fmla="*/ 536 h 2824"/>
              <a:gd name="T16" fmla="*/ 1150 w 11184"/>
              <a:gd name="T17" fmla="*/ 306 h 2824"/>
              <a:gd name="T18" fmla="*/ 580 w 11184"/>
              <a:gd name="T19" fmla="*/ 405 h 2824"/>
              <a:gd name="T20" fmla="*/ 783 w 11184"/>
              <a:gd name="T21" fmla="*/ 1429 h 2824"/>
              <a:gd name="T22" fmla="*/ 564 w 11184"/>
              <a:gd name="T23" fmla="*/ 1773 h 2824"/>
              <a:gd name="T24" fmla="*/ 105 w 11184"/>
              <a:gd name="T25" fmla="*/ 2239 h 2824"/>
              <a:gd name="T26" fmla="*/ 640 w 11184"/>
              <a:gd name="T27" fmla="*/ 2691 h 2824"/>
              <a:gd name="T28" fmla="*/ 718 w 11184"/>
              <a:gd name="T29" fmla="*/ 2712 h 2824"/>
              <a:gd name="T30" fmla="*/ 1508 w 11184"/>
              <a:gd name="T31" fmla="*/ 2062 h 2824"/>
              <a:gd name="T32" fmla="*/ 1513 w 11184"/>
              <a:gd name="T33" fmla="*/ 1400 h 2824"/>
              <a:gd name="T34" fmla="*/ 1586 w 11184"/>
              <a:gd name="T35" fmla="*/ 1005 h 2824"/>
              <a:gd name="T36" fmla="*/ 5765 w 11184"/>
              <a:gd name="T37" fmla="*/ 600 h 2824"/>
              <a:gd name="T38" fmla="*/ 5778 w 11184"/>
              <a:gd name="T39" fmla="*/ 663 h 2824"/>
              <a:gd name="T40" fmla="*/ 5675 w 11184"/>
              <a:gd name="T41" fmla="*/ 663 h 2824"/>
              <a:gd name="T42" fmla="*/ 5687 w 11184"/>
              <a:gd name="T43" fmla="*/ 663 h 2824"/>
              <a:gd name="T44" fmla="*/ 3127 w 11184"/>
              <a:gd name="T45" fmla="*/ 835 h 2824"/>
              <a:gd name="T46" fmla="*/ 3323 w 11184"/>
              <a:gd name="T47" fmla="*/ 613 h 2824"/>
              <a:gd name="T48" fmla="*/ 3565 w 11184"/>
              <a:gd name="T49" fmla="*/ 494 h 2824"/>
              <a:gd name="T50" fmla="*/ 3512 w 11184"/>
              <a:gd name="T51" fmla="*/ 640 h 2824"/>
              <a:gd name="T52" fmla="*/ 3702 w 11184"/>
              <a:gd name="T53" fmla="*/ 815 h 2824"/>
              <a:gd name="T54" fmla="*/ 4040 w 11184"/>
              <a:gd name="T55" fmla="*/ 709 h 2824"/>
              <a:gd name="T56" fmla="*/ 4473 w 11184"/>
              <a:gd name="T57" fmla="*/ 941 h 2824"/>
              <a:gd name="T58" fmla="*/ 4433 w 11184"/>
              <a:gd name="T59" fmla="*/ 709 h 2824"/>
              <a:gd name="T60" fmla="*/ 4669 w 11184"/>
              <a:gd name="T61" fmla="*/ 941 h 2824"/>
              <a:gd name="T62" fmla="*/ 4703 w 11184"/>
              <a:gd name="T63" fmla="*/ 676 h 2824"/>
              <a:gd name="T64" fmla="*/ 5013 w 11184"/>
              <a:gd name="T65" fmla="*/ 629 h 2824"/>
              <a:gd name="T66" fmla="*/ 4928 w 11184"/>
              <a:gd name="T67" fmla="*/ 908 h 2824"/>
              <a:gd name="T68" fmla="*/ 5272 w 11184"/>
              <a:gd name="T69" fmla="*/ 640 h 2824"/>
              <a:gd name="T70" fmla="*/ 5408 w 11184"/>
              <a:gd name="T71" fmla="*/ 684 h 2824"/>
              <a:gd name="T72" fmla="*/ 5552 w 11184"/>
              <a:gd name="T73" fmla="*/ 539 h 2824"/>
              <a:gd name="T74" fmla="*/ 5584 w 11184"/>
              <a:gd name="T75" fmla="*/ 987 h 2824"/>
              <a:gd name="T76" fmla="*/ 2998 w 11184"/>
              <a:gd name="T77" fmla="*/ 2303 h 2824"/>
              <a:gd name="T78" fmla="*/ 3528 w 11184"/>
              <a:gd name="T79" fmla="*/ 1330 h 2824"/>
              <a:gd name="T80" fmla="*/ 3867 w 11184"/>
              <a:gd name="T81" fmla="*/ 2283 h 2824"/>
              <a:gd name="T82" fmla="*/ 4316 w 11184"/>
              <a:gd name="T83" fmla="*/ 2336 h 2824"/>
              <a:gd name="T84" fmla="*/ 5832 w 11184"/>
              <a:gd name="T85" fmla="*/ 2452 h 2824"/>
              <a:gd name="T86" fmla="*/ 6184 w 11184"/>
              <a:gd name="T87" fmla="*/ 2401 h 2824"/>
              <a:gd name="T88" fmla="*/ 6609 w 11184"/>
              <a:gd name="T89" fmla="*/ 1115 h 2824"/>
              <a:gd name="T90" fmla="*/ 7163 w 11184"/>
              <a:gd name="T91" fmla="*/ 1620 h 2824"/>
              <a:gd name="T92" fmla="*/ 7856 w 11184"/>
              <a:gd name="T93" fmla="*/ 1939 h 2824"/>
              <a:gd name="T94" fmla="*/ 8508 w 11184"/>
              <a:gd name="T95" fmla="*/ 1506 h 2824"/>
              <a:gd name="T96" fmla="*/ 8177 w 11184"/>
              <a:gd name="T97" fmla="*/ 1704 h 2824"/>
              <a:gd name="T98" fmla="*/ 8993 w 11184"/>
              <a:gd name="T99" fmla="*/ 2321 h 2824"/>
              <a:gd name="T100" fmla="*/ 9923 w 11184"/>
              <a:gd name="T101" fmla="*/ 2342 h 2824"/>
              <a:gd name="T102" fmla="*/ 10067 w 11184"/>
              <a:gd name="T103" fmla="*/ 1690 h 2824"/>
              <a:gd name="T104" fmla="*/ 10448 w 11184"/>
              <a:gd name="T105" fmla="*/ 2452 h 2824"/>
              <a:gd name="T106" fmla="*/ 11052 w 11184"/>
              <a:gd name="T107" fmla="*/ 1512 h 2824"/>
              <a:gd name="T108" fmla="*/ 11119 w 11184"/>
              <a:gd name="T109" fmla="*/ 1570 h 2824"/>
              <a:gd name="T110" fmla="*/ 11086 w 11184"/>
              <a:gd name="T111" fmla="*/ 1477 h 2824"/>
              <a:gd name="T112" fmla="*/ 11027 w 11184"/>
              <a:gd name="T113" fmla="*/ 1637 h 2824"/>
              <a:gd name="T114" fmla="*/ 1464 w 11184"/>
              <a:gd name="T115" fmla="*/ 2708 h 2824"/>
              <a:gd name="T116" fmla="*/ 1636 w 11184"/>
              <a:gd name="T117" fmla="*/ 2735 h 2824"/>
              <a:gd name="T118" fmla="*/ 1524 w 11184"/>
              <a:gd name="T119" fmla="*/ 2696 h 2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84" h="2824">
                <a:moveTo>
                  <a:pt x="1501" y="529"/>
                </a:moveTo>
                <a:cubicBezTo>
                  <a:pt x="1441" y="519"/>
                  <a:pt x="1377" y="508"/>
                  <a:pt x="1303" y="496"/>
                </a:cubicBezTo>
                <a:cubicBezTo>
                  <a:pt x="1197" y="308"/>
                  <a:pt x="1123" y="145"/>
                  <a:pt x="1085" y="0"/>
                </a:cubicBezTo>
                <a:cubicBezTo>
                  <a:pt x="1006" y="26"/>
                  <a:pt x="562" y="182"/>
                  <a:pt x="477" y="293"/>
                </a:cubicBezTo>
                <a:cubicBezTo>
                  <a:pt x="476" y="294"/>
                  <a:pt x="475" y="296"/>
                  <a:pt x="475" y="297"/>
                </a:cubicBezTo>
                <a:cubicBezTo>
                  <a:pt x="461" y="320"/>
                  <a:pt x="477" y="342"/>
                  <a:pt x="489" y="353"/>
                </a:cubicBezTo>
                <a:cubicBezTo>
                  <a:pt x="652" y="536"/>
                  <a:pt x="881" y="647"/>
                  <a:pt x="881" y="1018"/>
                </a:cubicBezTo>
                <a:cubicBezTo>
                  <a:pt x="881" y="1358"/>
                  <a:pt x="574" y="1677"/>
                  <a:pt x="267" y="1932"/>
                </a:cubicBezTo>
                <a:cubicBezTo>
                  <a:pt x="247" y="1945"/>
                  <a:pt x="234" y="1958"/>
                  <a:pt x="214" y="1971"/>
                </a:cubicBezTo>
                <a:cubicBezTo>
                  <a:pt x="217" y="1969"/>
                  <a:pt x="219" y="1968"/>
                  <a:pt x="221" y="1967"/>
                </a:cubicBezTo>
                <a:cubicBezTo>
                  <a:pt x="216" y="1970"/>
                  <a:pt x="216" y="1970"/>
                  <a:pt x="216" y="1970"/>
                </a:cubicBezTo>
                <a:cubicBezTo>
                  <a:pt x="138" y="2036"/>
                  <a:pt x="53" y="2141"/>
                  <a:pt x="27" y="2233"/>
                </a:cubicBezTo>
                <a:cubicBezTo>
                  <a:pt x="0" y="2370"/>
                  <a:pt x="105" y="2482"/>
                  <a:pt x="216" y="2560"/>
                </a:cubicBezTo>
                <a:cubicBezTo>
                  <a:pt x="333" y="2645"/>
                  <a:pt x="464" y="2692"/>
                  <a:pt x="614" y="2731"/>
                </a:cubicBezTo>
                <a:cubicBezTo>
                  <a:pt x="771" y="2777"/>
                  <a:pt x="1097" y="2824"/>
                  <a:pt x="1267" y="2824"/>
                </a:cubicBezTo>
                <a:cubicBezTo>
                  <a:pt x="1280" y="2824"/>
                  <a:pt x="1293" y="2824"/>
                  <a:pt x="1293" y="2824"/>
                </a:cubicBezTo>
                <a:cubicBezTo>
                  <a:pt x="1293" y="2824"/>
                  <a:pt x="1299" y="2810"/>
                  <a:pt x="1306" y="2810"/>
                </a:cubicBezTo>
                <a:cubicBezTo>
                  <a:pt x="1319" y="2784"/>
                  <a:pt x="1508" y="2416"/>
                  <a:pt x="1560" y="2108"/>
                </a:cubicBezTo>
                <a:cubicBezTo>
                  <a:pt x="1598" y="1912"/>
                  <a:pt x="1624" y="1642"/>
                  <a:pt x="1573" y="1382"/>
                </a:cubicBezTo>
                <a:cubicBezTo>
                  <a:pt x="1921" y="1276"/>
                  <a:pt x="2329" y="1175"/>
                  <a:pt x="2605" y="1136"/>
                </a:cubicBezTo>
                <a:cubicBezTo>
                  <a:pt x="2592" y="1123"/>
                  <a:pt x="2592" y="1123"/>
                  <a:pt x="2592" y="1123"/>
                </a:cubicBezTo>
                <a:cubicBezTo>
                  <a:pt x="2442" y="881"/>
                  <a:pt x="2207" y="660"/>
                  <a:pt x="1501" y="529"/>
                </a:cubicBezTo>
                <a:close/>
                <a:moveTo>
                  <a:pt x="1991" y="731"/>
                </a:moveTo>
                <a:cubicBezTo>
                  <a:pt x="2037" y="744"/>
                  <a:pt x="2076" y="764"/>
                  <a:pt x="2115" y="784"/>
                </a:cubicBezTo>
                <a:cubicBezTo>
                  <a:pt x="1913" y="823"/>
                  <a:pt x="1736" y="881"/>
                  <a:pt x="1580" y="947"/>
                </a:cubicBezTo>
                <a:cubicBezTo>
                  <a:pt x="1638" y="829"/>
                  <a:pt x="1664" y="718"/>
                  <a:pt x="1671" y="627"/>
                </a:cubicBezTo>
                <a:cubicBezTo>
                  <a:pt x="1782" y="660"/>
                  <a:pt x="1887" y="692"/>
                  <a:pt x="1991" y="731"/>
                </a:cubicBezTo>
                <a:close/>
                <a:moveTo>
                  <a:pt x="1508" y="953"/>
                </a:moveTo>
                <a:cubicBezTo>
                  <a:pt x="1436" y="914"/>
                  <a:pt x="1357" y="875"/>
                  <a:pt x="1279" y="849"/>
                </a:cubicBezTo>
                <a:cubicBezTo>
                  <a:pt x="1384" y="771"/>
                  <a:pt x="1508" y="699"/>
                  <a:pt x="1638" y="627"/>
                </a:cubicBezTo>
                <a:cubicBezTo>
                  <a:pt x="1632" y="705"/>
                  <a:pt x="1593" y="816"/>
                  <a:pt x="1508" y="953"/>
                </a:cubicBezTo>
                <a:close/>
                <a:moveTo>
                  <a:pt x="907" y="810"/>
                </a:moveTo>
                <a:cubicBezTo>
                  <a:pt x="972" y="816"/>
                  <a:pt x="1057" y="842"/>
                  <a:pt x="1148" y="881"/>
                </a:cubicBezTo>
                <a:cubicBezTo>
                  <a:pt x="1077" y="934"/>
                  <a:pt x="998" y="1005"/>
                  <a:pt x="913" y="1090"/>
                </a:cubicBezTo>
                <a:cubicBezTo>
                  <a:pt x="926" y="992"/>
                  <a:pt x="920" y="894"/>
                  <a:pt x="907" y="810"/>
                </a:cubicBezTo>
                <a:close/>
                <a:moveTo>
                  <a:pt x="920" y="738"/>
                </a:moveTo>
                <a:cubicBezTo>
                  <a:pt x="979" y="666"/>
                  <a:pt x="1064" y="601"/>
                  <a:pt x="1162" y="529"/>
                </a:cubicBezTo>
                <a:cubicBezTo>
                  <a:pt x="1194" y="621"/>
                  <a:pt x="1201" y="718"/>
                  <a:pt x="1194" y="816"/>
                </a:cubicBezTo>
                <a:cubicBezTo>
                  <a:pt x="1103" y="784"/>
                  <a:pt x="1011" y="757"/>
                  <a:pt x="920" y="738"/>
                </a:cubicBezTo>
                <a:close/>
                <a:moveTo>
                  <a:pt x="1175" y="921"/>
                </a:moveTo>
                <a:cubicBezTo>
                  <a:pt x="1155" y="1025"/>
                  <a:pt x="1109" y="1129"/>
                  <a:pt x="1044" y="1234"/>
                </a:cubicBezTo>
                <a:cubicBezTo>
                  <a:pt x="1005" y="1181"/>
                  <a:pt x="953" y="1155"/>
                  <a:pt x="920" y="1142"/>
                </a:cubicBezTo>
                <a:cubicBezTo>
                  <a:pt x="966" y="1097"/>
                  <a:pt x="1057" y="1018"/>
                  <a:pt x="1175" y="921"/>
                </a:cubicBezTo>
                <a:close/>
                <a:moveTo>
                  <a:pt x="1031" y="1325"/>
                </a:moveTo>
                <a:cubicBezTo>
                  <a:pt x="1070" y="1377"/>
                  <a:pt x="1090" y="1429"/>
                  <a:pt x="1096" y="1482"/>
                </a:cubicBezTo>
                <a:cubicBezTo>
                  <a:pt x="926" y="1547"/>
                  <a:pt x="789" y="1599"/>
                  <a:pt x="665" y="1664"/>
                </a:cubicBezTo>
                <a:cubicBezTo>
                  <a:pt x="822" y="1553"/>
                  <a:pt x="939" y="1442"/>
                  <a:pt x="1031" y="1325"/>
                </a:cubicBezTo>
                <a:close/>
                <a:moveTo>
                  <a:pt x="892" y="1624"/>
                </a:moveTo>
                <a:cubicBezTo>
                  <a:pt x="928" y="1748"/>
                  <a:pt x="1021" y="1842"/>
                  <a:pt x="1091" y="1898"/>
                </a:cubicBezTo>
                <a:cubicBezTo>
                  <a:pt x="1006" y="1931"/>
                  <a:pt x="921" y="1964"/>
                  <a:pt x="816" y="1997"/>
                </a:cubicBezTo>
                <a:cubicBezTo>
                  <a:pt x="777" y="2010"/>
                  <a:pt x="732" y="2023"/>
                  <a:pt x="673" y="2042"/>
                </a:cubicBezTo>
                <a:cubicBezTo>
                  <a:pt x="721" y="1976"/>
                  <a:pt x="825" y="1775"/>
                  <a:pt x="877" y="1631"/>
                </a:cubicBezTo>
                <a:cubicBezTo>
                  <a:pt x="882" y="1629"/>
                  <a:pt x="887" y="1627"/>
                  <a:pt x="892" y="1624"/>
                </a:cubicBezTo>
                <a:close/>
                <a:moveTo>
                  <a:pt x="862" y="2042"/>
                </a:moveTo>
                <a:cubicBezTo>
                  <a:pt x="940" y="2016"/>
                  <a:pt x="1012" y="1990"/>
                  <a:pt x="1084" y="1957"/>
                </a:cubicBezTo>
                <a:cubicBezTo>
                  <a:pt x="1032" y="2088"/>
                  <a:pt x="960" y="2213"/>
                  <a:pt x="895" y="2331"/>
                </a:cubicBezTo>
                <a:cubicBezTo>
                  <a:pt x="862" y="2311"/>
                  <a:pt x="829" y="2292"/>
                  <a:pt x="803" y="2265"/>
                </a:cubicBezTo>
                <a:cubicBezTo>
                  <a:pt x="738" y="2219"/>
                  <a:pt x="679" y="2167"/>
                  <a:pt x="634" y="2115"/>
                </a:cubicBezTo>
                <a:cubicBezTo>
                  <a:pt x="712" y="2088"/>
                  <a:pt x="790" y="2069"/>
                  <a:pt x="862" y="2042"/>
                </a:cubicBezTo>
                <a:close/>
                <a:moveTo>
                  <a:pt x="1141" y="1938"/>
                </a:moveTo>
                <a:cubicBezTo>
                  <a:pt x="1298" y="2029"/>
                  <a:pt x="1456" y="2069"/>
                  <a:pt x="1500" y="2075"/>
                </a:cubicBezTo>
                <a:cubicBezTo>
                  <a:pt x="1500" y="2082"/>
                  <a:pt x="1500" y="2082"/>
                  <a:pt x="1500" y="2082"/>
                </a:cubicBezTo>
                <a:cubicBezTo>
                  <a:pt x="1416" y="2134"/>
                  <a:pt x="1122" y="2246"/>
                  <a:pt x="985" y="2292"/>
                </a:cubicBezTo>
                <a:cubicBezTo>
                  <a:pt x="1057" y="2167"/>
                  <a:pt x="1109" y="2042"/>
                  <a:pt x="1141" y="1938"/>
                </a:cubicBezTo>
                <a:close/>
                <a:moveTo>
                  <a:pt x="1117" y="1859"/>
                </a:moveTo>
                <a:cubicBezTo>
                  <a:pt x="1039" y="1793"/>
                  <a:pt x="961" y="1699"/>
                  <a:pt x="933" y="1608"/>
                </a:cubicBezTo>
                <a:cubicBezTo>
                  <a:pt x="991" y="1585"/>
                  <a:pt x="1048" y="1563"/>
                  <a:pt x="1109" y="1540"/>
                </a:cubicBezTo>
                <a:cubicBezTo>
                  <a:pt x="1127" y="1533"/>
                  <a:pt x="1146" y="1526"/>
                  <a:pt x="1166" y="1518"/>
                </a:cubicBezTo>
                <a:cubicBezTo>
                  <a:pt x="1178" y="1624"/>
                  <a:pt x="1153" y="1744"/>
                  <a:pt x="1117" y="1859"/>
                </a:cubicBezTo>
                <a:close/>
                <a:moveTo>
                  <a:pt x="1122" y="1468"/>
                </a:moveTo>
                <a:cubicBezTo>
                  <a:pt x="1129" y="1384"/>
                  <a:pt x="1103" y="1325"/>
                  <a:pt x="1077" y="1273"/>
                </a:cubicBezTo>
                <a:cubicBezTo>
                  <a:pt x="1175" y="1214"/>
                  <a:pt x="1292" y="1149"/>
                  <a:pt x="1423" y="1084"/>
                </a:cubicBezTo>
                <a:cubicBezTo>
                  <a:pt x="1351" y="1195"/>
                  <a:pt x="1246" y="1325"/>
                  <a:pt x="1122" y="1468"/>
                </a:cubicBezTo>
                <a:close/>
                <a:moveTo>
                  <a:pt x="1129" y="1181"/>
                </a:moveTo>
                <a:cubicBezTo>
                  <a:pt x="1181" y="1090"/>
                  <a:pt x="1214" y="999"/>
                  <a:pt x="1227" y="914"/>
                </a:cubicBezTo>
                <a:cubicBezTo>
                  <a:pt x="1299" y="940"/>
                  <a:pt x="1364" y="973"/>
                  <a:pt x="1429" y="1012"/>
                </a:cubicBezTo>
                <a:cubicBezTo>
                  <a:pt x="1318" y="1064"/>
                  <a:pt x="1220" y="1123"/>
                  <a:pt x="1129" y="1181"/>
                </a:cubicBezTo>
                <a:close/>
                <a:moveTo>
                  <a:pt x="1599" y="614"/>
                </a:moveTo>
                <a:cubicBezTo>
                  <a:pt x="1469" y="666"/>
                  <a:pt x="1364" y="725"/>
                  <a:pt x="1240" y="810"/>
                </a:cubicBezTo>
                <a:cubicBezTo>
                  <a:pt x="1246" y="705"/>
                  <a:pt x="1227" y="614"/>
                  <a:pt x="1188" y="536"/>
                </a:cubicBezTo>
                <a:cubicBezTo>
                  <a:pt x="1325" y="562"/>
                  <a:pt x="1462" y="581"/>
                  <a:pt x="1599" y="614"/>
                </a:cubicBezTo>
                <a:close/>
                <a:moveTo>
                  <a:pt x="1241" y="486"/>
                </a:moveTo>
                <a:cubicBezTo>
                  <a:pt x="1169" y="474"/>
                  <a:pt x="1087" y="461"/>
                  <a:pt x="988" y="445"/>
                </a:cubicBezTo>
                <a:cubicBezTo>
                  <a:pt x="1056" y="408"/>
                  <a:pt x="1106" y="376"/>
                  <a:pt x="1163" y="325"/>
                </a:cubicBezTo>
                <a:cubicBezTo>
                  <a:pt x="1180" y="377"/>
                  <a:pt x="1208" y="429"/>
                  <a:pt x="1241" y="486"/>
                </a:cubicBezTo>
                <a:close/>
                <a:moveTo>
                  <a:pt x="1078" y="26"/>
                </a:moveTo>
                <a:cubicBezTo>
                  <a:pt x="1085" y="111"/>
                  <a:pt x="1104" y="189"/>
                  <a:pt x="1137" y="273"/>
                </a:cubicBezTo>
                <a:cubicBezTo>
                  <a:pt x="1032" y="247"/>
                  <a:pt x="784" y="208"/>
                  <a:pt x="693" y="202"/>
                </a:cubicBezTo>
                <a:cubicBezTo>
                  <a:pt x="843" y="111"/>
                  <a:pt x="1052" y="32"/>
                  <a:pt x="1078" y="26"/>
                </a:cubicBezTo>
                <a:close/>
                <a:moveTo>
                  <a:pt x="1150" y="306"/>
                </a:moveTo>
                <a:cubicBezTo>
                  <a:pt x="1106" y="331"/>
                  <a:pt x="1020" y="374"/>
                  <a:pt x="927" y="435"/>
                </a:cubicBezTo>
                <a:cubicBezTo>
                  <a:pt x="915" y="433"/>
                  <a:pt x="903" y="431"/>
                  <a:pt x="891" y="429"/>
                </a:cubicBezTo>
                <a:cubicBezTo>
                  <a:pt x="828" y="371"/>
                  <a:pt x="705" y="253"/>
                  <a:pt x="667" y="215"/>
                </a:cubicBezTo>
                <a:cubicBezTo>
                  <a:pt x="745" y="247"/>
                  <a:pt x="1013" y="299"/>
                  <a:pt x="1150" y="306"/>
                </a:cubicBezTo>
                <a:close/>
                <a:moveTo>
                  <a:pt x="608" y="260"/>
                </a:moveTo>
                <a:cubicBezTo>
                  <a:pt x="621" y="247"/>
                  <a:pt x="634" y="241"/>
                  <a:pt x="654" y="228"/>
                </a:cubicBezTo>
                <a:cubicBezTo>
                  <a:pt x="683" y="267"/>
                  <a:pt x="753" y="353"/>
                  <a:pt x="802" y="413"/>
                </a:cubicBezTo>
                <a:cubicBezTo>
                  <a:pt x="724" y="400"/>
                  <a:pt x="617" y="380"/>
                  <a:pt x="547" y="354"/>
                </a:cubicBezTo>
                <a:cubicBezTo>
                  <a:pt x="544" y="319"/>
                  <a:pt x="580" y="279"/>
                  <a:pt x="608" y="260"/>
                </a:cubicBezTo>
                <a:close/>
                <a:moveTo>
                  <a:pt x="580" y="405"/>
                </a:moveTo>
                <a:cubicBezTo>
                  <a:pt x="632" y="425"/>
                  <a:pt x="698" y="438"/>
                  <a:pt x="763" y="457"/>
                </a:cubicBezTo>
                <a:cubicBezTo>
                  <a:pt x="796" y="542"/>
                  <a:pt x="815" y="614"/>
                  <a:pt x="835" y="686"/>
                </a:cubicBezTo>
                <a:cubicBezTo>
                  <a:pt x="776" y="581"/>
                  <a:pt x="691" y="484"/>
                  <a:pt x="580" y="405"/>
                </a:cubicBezTo>
                <a:close/>
                <a:moveTo>
                  <a:pt x="789" y="464"/>
                </a:moveTo>
                <a:cubicBezTo>
                  <a:pt x="920" y="490"/>
                  <a:pt x="1050" y="516"/>
                  <a:pt x="1129" y="529"/>
                </a:cubicBezTo>
                <a:cubicBezTo>
                  <a:pt x="1070" y="555"/>
                  <a:pt x="946" y="634"/>
                  <a:pt x="881" y="705"/>
                </a:cubicBezTo>
                <a:cubicBezTo>
                  <a:pt x="855" y="594"/>
                  <a:pt x="815" y="503"/>
                  <a:pt x="789" y="464"/>
                </a:cubicBezTo>
                <a:close/>
                <a:moveTo>
                  <a:pt x="887" y="1214"/>
                </a:moveTo>
                <a:cubicBezTo>
                  <a:pt x="926" y="1234"/>
                  <a:pt x="959" y="1253"/>
                  <a:pt x="985" y="1279"/>
                </a:cubicBezTo>
                <a:cubicBezTo>
                  <a:pt x="907" y="1332"/>
                  <a:pt x="841" y="1384"/>
                  <a:pt x="783" y="1429"/>
                </a:cubicBezTo>
                <a:cubicBezTo>
                  <a:pt x="835" y="1358"/>
                  <a:pt x="868" y="1286"/>
                  <a:pt x="887" y="1214"/>
                </a:cubicBezTo>
                <a:close/>
                <a:moveTo>
                  <a:pt x="730" y="1501"/>
                </a:moveTo>
                <a:cubicBezTo>
                  <a:pt x="789" y="1462"/>
                  <a:pt x="868" y="1403"/>
                  <a:pt x="966" y="1345"/>
                </a:cubicBezTo>
                <a:cubicBezTo>
                  <a:pt x="874" y="1462"/>
                  <a:pt x="750" y="1573"/>
                  <a:pt x="593" y="1664"/>
                </a:cubicBezTo>
                <a:cubicBezTo>
                  <a:pt x="646" y="1612"/>
                  <a:pt x="691" y="1553"/>
                  <a:pt x="730" y="1501"/>
                </a:cubicBezTo>
                <a:close/>
                <a:moveTo>
                  <a:pt x="564" y="1773"/>
                </a:moveTo>
                <a:cubicBezTo>
                  <a:pt x="649" y="1730"/>
                  <a:pt x="728" y="1694"/>
                  <a:pt x="807" y="1660"/>
                </a:cubicBezTo>
                <a:cubicBezTo>
                  <a:pt x="736" y="1818"/>
                  <a:pt x="643" y="1969"/>
                  <a:pt x="601" y="2036"/>
                </a:cubicBezTo>
                <a:cubicBezTo>
                  <a:pt x="594" y="2036"/>
                  <a:pt x="594" y="2042"/>
                  <a:pt x="594" y="2049"/>
                </a:cubicBezTo>
                <a:cubicBezTo>
                  <a:pt x="551" y="1967"/>
                  <a:pt x="531" y="1874"/>
                  <a:pt x="564" y="1773"/>
                </a:cubicBezTo>
                <a:close/>
                <a:moveTo>
                  <a:pt x="104" y="2200"/>
                </a:moveTo>
                <a:cubicBezTo>
                  <a:pt x="124" y="2095"/>
                  <a:pt x="228" y="1957"/>
                  <a:pt x="352" y="1892"/>
                </a:cubicBezTo>
                <a:cubicBezTo>
                  <a:pt x="354" y="1890"/>
                  <a:pt x="355" y="1888"/>
                  <a:pt x="356" y="1886"/>
                </a:cubicBezTo>
                <a:cubicBezTo>
                  <a:pt x="403" y="1859"/>
                  <a:pt x="447" y="1835"/>
                  <a:pt x="489" y="1812"/>
                </a:cubicBezTo>
                <a:cubicBezTo>
                  <a:pt x="488" y="1818"/>
                  <a:pt x="486" y="1825"/>
                  <a:pt x="483" y="1833"/>
                </a:cubicBezTo>
                <a:cubicBezTo>
                  <a:pt x="477" y="1859"/>
                  <a:pt x="477" y="1885"/>
                  <a:pt x="477" y="1911"/>
                </a:cubicBezTo>
                <a:cubicBezTo>
                  <a:pt x="477" y="1970"/>
                  <a:pt x="496" y="2029"/>
                  <a:pt x="535" y="2088"/>
                </a:cubicBezTo>
                <a:cubicBezTo>
                  <a:pt x="398" y="2128"/>
                  <a:pt x="248" y="2174"/>
                  <a:pt x="104" y="2213"/>
                </a:cubicBezTo>
                <a:cubicBezTo>
                  <a:pt x="104" y="2206"/>
                  <a:pt x="104" y="2200"/>
                  <a:pt x="104" y="2200"/>
                </a:cubicBezTo>
                <a:close/>
                <a:moveTo>
                  <a:pt x="105" y="2239"/>
                </a:moveTo>
                <a:cubicBezTo>
                  <a:pt x="242" y="2206"/>
                  <a:pt x="386" y="2174"/>
                  <a:pt x="536" y="2141"/>
                </a:cubicBezTo>
                <a:cubicBezTo>
                  <a:pt x="425" y="2298"/>
                  <a:pt x="333" y="2416"/>
                  <a:pt x="275" y="2508"/>
                </a:cubicBezTo>
                <a:cubicBezTo>
                  <a:pt x="196" y="2442"/>
                  <a:pt x="111" y="2344"/>
                  <a:pt x="105" y="2239"/>
                </a:cubicBezTo>
                <a:close/>
                <a:moveTo>
                  <a:pt x="294" y="2521"/>
                </a:moveTo>
                <a:cubicBezTo>
                  <a:pt x="386" y="2396"/>
                  <a:pt x="490" y="2278"/>
                  <a:pt x="588" y="2160"/>
                </a:cubicBezTo>
                <a:cubicBezTo>
                  <a:pt x="608" y="2187"/>
                  <a:pt x="634" y="2213"/>
                  <a:pt x="660" y="2239"/>
                </a:cubicBezTo>
                <a:cubicBezTo>
                  <a:pt x="712" y="2285"/>
                  <a:pt x="764" y="2324"/>
                  <a:pt x="823" y="2357"/>
                </a:cubicBezTo>
                <a:cubicBezTo>
                  <a:pt x="653" y="2416"/>
                  <a:pt x="484" y="2475"/>
                  <a:pt x="314" y="2534"/>
                </a:cubicBezTo>
                <a:cubicBezTo>
                  <a:pt x="307" y="2528"/>
                  <a:pt x="301" y="2528"/>
                  <a:pt x="294" y="2521"/>
                </a:cubicBezTo>
                <a:close/>
                <a:moveTo>
                  <a:pt x="640" y="2691"/>
                </a:moveTo>
                <a:cubicBezTo>
                  <a:pt x="497" y="2639"/>
                  <a:pt x="425" y="2613"/>
                  <a:pt x="333" y="2547"/>
                </a:cubicBezTo>
                <a:cubicBezTo>
                  <a:pt x="405" y="2528"/>
                  <a:pt x="705" y="2449"/>
                  <a:pt x="849" y="2403"/>
                </a:cubicBezTo>
                <a:cubicBezTo>
                  <a:pt x="771" y="2541"/>
                  <a:pt x="699" y="2645"/>
                  <a:pt x="666" y="2698"/>
                </a:cubicBezTo>
                <a:cubicBezTo>
                  <a:pt x="660" y="2691"/>
                  <a:pt x="653" y="2691"/>
                  <a:pt x="640" y="2691"/>
                </a:cubicBezTo>
                <a:close/>
                <a:moveTo>
                  <a:pt x="1280" y="2803"/>
                </a:moveTo>
                <a:cubicBezTo>
                  <a:pt x="1162" y="2790"/>
                  <a:pt x="921" y="2757"/>
                  <a:pt x="764" y="2718"/>
                </a:cubicBezTo>
                <a:cubicBezTo>
                  <a:pt x="986" y="2672"/>
                  <a:pt x="1130" y="2645"/>
                  <a:pt x="1378" y="2528"/>
                </a:cubicBezTo>
                <a:cubicBezTo>
                  <a:pt x="1339" y="2645"/>
                  <a:pt x="1299" y="2757"/>
                  <a:pt x="1280" y="2803"/>
                </a:cubicBezTo>
                <a:close/>
                <a:moveTo>
                  <a:pt x="725" y="2712"/>
                </a:moveTo>
                <a:cubicBezTo>
                  <a:pt x="718" y="2712"/>
                  <a:pt x="718" y="2712"/>
                  <a:pt x="718" y="2712"/>
                </a:cubicBezTo>
                <a:cubicBezTo>
                  <a:pt x="712" y="2712"/>
                  <a:pt x="705" y="2705"/>
                  <a:pt x="699" y="2705"/>
                </a:cubicBezTo>
                <a:cubicBezTo>
                  <a:pt x="790" y="2600"/>
                  <a:pt x="862" y="2502"/>
                  <a:pt x="921" y="2403"/>
                </a:cubicBezTo>
                <a:cubicBezTo>
                  <a:pt x="1136" y="2488"/>
                  <a:pt x="1352" y="2508"/>
                  <a:pt x="1378" y="2508"/>
                </a:cubicBezTo>
                <a:cubicBezTo>
                  <a:pt x="1280" y="2548"/>
                  <a:pt x="751" y="2696"/>
                  <a:pt x="725" y="2712"/>
                </a:cubicBezTo>
                <a:close/>
                <a:moveTo>
                  <a:pt x="1489" y="2141"/>
                </a:moveTo>
                <a:cubicBezTo>
                  <a:pt x="1469" y="2226"/>
                  <a:pt x="1430" y="2364"/>
                  <a:pt x="1391" y="2495"/>
                </a:cubicBezTo>
                <a:cubicBezTo>
                  <a:pt x="1247" y="2468"/>
                  <a:pt x="1091" y="2429"/>
                  <a:pt x="960" y="2364"/>
                </a:cubicBezTo>
                <a:cubicBezTo>
                  <a:pt x="1104" y="2298"/>
                  <a:pt x="1410" y="2160"/>
                  <a:pt x="1502" y="2101"/>
                </a:cubicBezTo>
                <a:cubicBezTo>
                  <a:pt x="1495" y="2115"/>
                  <a:pt x="1495" y="2128"/>
                  <a:pt x="1489" y="2141"/>
                </a:cubicBezTo>
                <a:close/>
                <a:moveTo>
                  <a:pt x="1508" y="2062"/>
                </a:moveTo>
                <a:cubicBezTo>
                  <a:pt x="1391" y="2029"/>
                  <a:pt x="1280" y="1977"/>
                  <a:pt x="1182" y="1911"/>
                </a:cubicBezTo>
                <a:cubicBezTo>
                  <a:pt x="1384" y="1807"/>
                  <a:pt x="1521" y="1708"/>
                  <a:pt x="1534" y="1689"/>
                </a:cubicBezTo>
                <a:cubicBezTo>
                  <a:pt x="1534" y="1826"/>
                  <a:pt x="1528" y="1957"/>
                  <a:pt x="1508" y="2062"/>
                </a:cubicBezTo>
                <a:close/>
                <a:moveTo>
                  <a:pt x="1169" y="1866"/>
                </a:moveTo>
                <a:cubicBezTo>
                  <a:pt x="1212" y="1704"/>
                  <a:pt x="1226" y="1577"/>
                  <a:pt x="1222" y="1498"/>
                </a:cubicBezTo>
                <a:cubicBezTo>
                  <a:pt x="1226" y="1496"/>
                  <a:pt x="1229" y="1495"/>
                  <a:pt x="1233" y="1494"/>
                </a:cubicBezTo>
                <a:cubicBezTo>
                  <a:pt x="1306" y="1543"/>
                  <a:pt x="1473" y="1644"/>
                  <a:pt x="1534" y="1662"/>
                </a:cubicBezTo>
                <a:cubicBezTo>
                  <a:pt x="1450" y="1728"/>
                  <a:pt x="1332" y="1793"/>
                  <a:pt x="1169" y="1866"/>
                </a:cubicBezTo>
                <a:close/>
                <a:moveTo>
                  <a:pt x="1273" y="1479"/>
                </a:moveTo>
                <a:cubicBezTo>
                  <a:pt x="1347" y="1453"/>
                  <a:pt x="1428" y="1427"/>
                  <a:pt x="1513" y="1400"/>
                </a:cubicBezTo>
                <a:cubicBezTo>
                  <a:pt x="1529" y="1483"/>
                  <a:pt x="1534" y="1566"/>
                  <a:pt x="1534" y="1643"/>
                </a:cubicBezTo>
                <a:cubicBezTo>
                  <a:pt x="1463" y="1609"/>
                  <a:pt x="1335" y="1524"/>
                  <a:pt x="1273" y="1479"/>
                </a:cubicBezTo>
                <a:close/>
                <a:moveTo>
                  <a:pt x="1175" y="1449"/>
                </a:moveTo>
                <a:cubicBezTo>
                  <a:pt x="1325" y="1312"/>
                  <a:pt x="1436" y="1181"/>
                  <a:pt x="1514" y="1064"/>
                </a:cubicBezTo>
                <a:cubicBezTo>
                  <a:pt x="1606" y="1123"/>
                  <a:pt x="1691" y="1188"/>
                  <a:pt x="1762" y="1260"/>
                </a:cubicBezTo>
                <a:cubicBezTo>
                  <a:pt x="1593" y="1305"/>
                  <a:pt x="1390" y="1371"/>
                  <a:pt x="1175" y="1449"/>
                </a:cubicBezTo>
                <a:close/>
                <a:moveTo>
                  <a:pt x="1586" y="1005"/>
                </a:moveTo>
                <a:cubicBezTo>
                  <a:pt x="1756" y="934"/>
                  <a:pt x="1945" y="862"/>
                  <a:pt x="2141" y="810"/>
                </a:cubicBezTo>
                <a:cubicBezTo>
                  <a:pt x="2076" y="921"/>
                  <a:pt x="1971" y="1038"/>
                  <a:pt x="1808" y="1247"/>
                </a:cubicBezTo>
                <a:cubicBezTo>
                  <a:pt x="1743" y="1149"/>
                  <a:pt x="1671" y="1071"/>
                  <a:pt x="1586" y="1005"/>
                </a:cubicBezTo>
                <a:close/>
                <a:moveTo>
                  <a:pt x="1860" y="1234"/>
                </a:moveTo>
                <a:cubicBezTo>
                  <a:pt x="2017" y="1090"/>
                  <a:pt x="2089" y="999"/>
                  <a:pt x="2174" y="816"/>
                </a:cubicBezTo>
                <a:cubicBezTo>
                  <a:pt x="2357" y="914"/>
                  <a:pt x="2481" y="1031"/>
                  <a:pt x="2546" y="1110"/>
                </a:cubicBezTo>
                <a:cubicBezTo>
                  <a:pt x="2546" y="1110"/>
                  <a:pt x="2553" y="1116"/>
                  <a:pt x="2566" y="1123"/>
                </a:cubicBezTo>
                <a:cubicBezTo>
                  <a:pt x="2474" y="1123"/>
                  <a:pt x="2233" y="1142"/>
                  <a:pt x="1860" y="1234"/>
                </a:cubicBezTo>
                <a:close/>
                <a:moveTo>
                  <a:pt x="5778" y="663"/>
                </a:moveTo>
                <a:cubicBezTo>
                  <a:pt x="5791" y="663"/>
                  <a:pt x="5797" y="657"/>
                  <a:pt x="5803" y="651"/>
                </a:cubicBezTo>
                <a:cubicBezTo>
                  <a:pt x="5810" y="644"/>
                  <a:pt x="5810" y="638"/>
                  <a:pt x="5810" y="632"/>
                </a:cubicBezTo>
                <a:cubicBezTo>
                  <a:pt x="5810" y="625"/>
                  <a:pt x="5810" y="619"/>
                  <a:pt x="5803" y="613"/>
                </a:cubicBezTo>
                <a:cubicBezTo>
                  <a:pt x="5791" y="606"/>
                  <a:pt x="5784" y="600"/>
                  <a:pt x="5765" y="600"/>
                </a:cubicBezTo>
                <a:cubicBezTo>
                  <a:pt x="5765" y="600"/>
                  <a:pt x="5764" y="600"/>
                  <a:pt x="5732" y="600"/>
                </a:cubicBezTo>
                <a:cubicBezTo>
                  <a:pt x="5732" y="600"/>
                  <a:pt x="5732" y="600"/>
                  <a:pt x="5732" y="720"/>
                </a:cubicBezTo>
                <a:cubicBezTo>
                  <a:pt x="5732" y="720"/>
                  <a:pt x="5732" y="720"/>
                  <a:pt x="5752" y="720"/>
                </a:cubicBezTo>
                <a:cubicBezTo>
                  <a:pt x="5752" y="720"/>
                  <a:pt x="5752" y="720"/>
                  <a:pt x="5752" y="668"/>
                </a:cubicBezTo>
                <a:cubicBezTo>
                  <a:pt x="5752" y="668"/>
                  <a:pt x="5752" y="668"/>
                  <a:pt x="5758" y="668"/>
                </a:cubicBezTo>
                <a:cubicBezTo>
                  <a:pt x="5771" y="668"/>
                  <a:pt x="5778" y="675"/>
                  <a:pt x="5784" y="688"/>
                </a:cubicBezTo>
                <a:cubicBezTo>
                  <a:pt x="5784" y="688"/>
                  <a:pt x="5784" y="688"/>
                  <a:pt x="5797" y="720"/>
                </a:cubicBezTo>
                <a:cubicBezTo>
                  <a:pt x="5797" y="720"/>
                  <a:pt x="5797" y="720"/>
                  <a:pt x="5816" y="720"/>
                </a:cubicBezTo>
                <a:cubicBezTo>
                  <a:pt x="5803" y="689"/>
                  <a:pt x="5803" y="689"/>
                  <a:pt x="5803" y="689"/>
                </a:cubicBezTo>
                <a:cubicBezTo>
                  <a:pt x="5797" y="676"/>
                  <a:pt x="5784" y="670"/>
                  <a:pt x="5778" y="663"/>
                </a:cubicBezTo>
                <a:close/>
                <a:moveTo>
                  <a:pt x="5771" y="656"/>
                </a:moveTo>
                <a:cubicBezTo>
                  <a:pt x="5771" y="656"/>
                  <a:pt x="5770" y="656"/>
                  <a:pt x="5752" y="656"/>
                </a:cubicBezTo>
                <a:cubicBezTo>
                  <a:pt x="5752" y="656"/>
                  <a:pt x="5752" y="656"/>
                  <a:pt x="5752" y="612"/>
                </a:cubicBezTo>
                <a:cubicBezTo>
                  <a:pt x="5752" y="612"/>
                  <a:pt x="5752" y="612"/>
                  <a:pt x="5765" y="612"/>
                </a:cubicBezTo>
                <a:cubicBezTo>
                  <a:pt x="5778" y="612"/>
                  <a:pt x="5784" y="619"/>
                  <a:pt x="5784" y="619"/>
                </a:cubicBezTo>
                <a:cubicBezTo>
                  <a:pt x="5791" y="625"/>
                  <a:pt x="5791" y="625"/>
                  <a:pt x="5791" y="631"/>
                </a:cubicBezTo>
                <a:cubicBezTo>
                  <a:pt x="5791" y="650"/>
                  <a:pt x="5784" y="656"/>
                  <a:pt x="5771" y="656"/>
                </a:cubicBezTo>
                <a:close/>
                <a:moveTo>
                  <a:pt x="5771" y="568"/>
                </a:moveTo>
                <a:cubicBezTo>
                  <a:pt x="5745" y="568"/>
                  <a:pt x="5720" y="574"/>
                  <a:pt x="5700" y="593"/>
                </a:cubicBezTo>
                <a:cubicBezTo>
                  <a:pt x="5687" y="612"/>
                  <a:pt x="5675" y="638"/>
                  <a:pt x="5675" y="663"/>
                </a:cubicBezTo>
                <a:cubicBezTo>
                  <a:pt x="5675" y="689"/>
                  <a:pt x="5687" y="708"/>
                  <a:pt x="5700" y="727"/>
                </a:cubicBezTo>
                <a:cubicBezTo>
                  <a:pt x="5720" y="746"/>
                  <a:pt x="5745" y="753"/>
                  <a:pt x="5771" y="753"/>
                </a:cubicBezTo>
                <a:cubicBezTo>
                  <a:pt x="5797" y="753"/>
                  <a:pt x="5816" y="746"/>
                  <a:pt x="5836" y="727"/>
                </a:cubicBezTo>
                <a:cubicBezTo>
                  <a:pt x="5855" y="708"/>
                  <a:pt x="5868" y="689"/>
                  <a:pt x="5868" y="657"/>
                </a:cubicBezTo>
                <a:cubicBezTo>
                  <a:pt x="5868" y="632"/>
                  <a:pt x="5855" y="612"/>
                  <a:pt x="5836" y="593"/>
                </a:cubicBezTo>
                <a:cubicBezTo>
                  <a:pt x="5816" y="574"/>
                  <a:pt x="5797" y="568"/>
                  <a:pt x="5771" y="568"/>
                </a:cubicBezTo>
                <a:close/>
                <a:moveTo>
                  <a:pt x="5829" y="721"/>
                </a:moveTo>
                <a:cubicBezTo>
                  <a:pt x="5810" y="734"/>
                  <a:pt x="5791" y="746"/>
                  <a:pt x="5771" y="746"/>
                </a:cubicBezTo>
                <a:cubicBezTo>
                  <a:pt x="5745" y="746"/>
                  <a:pt x="5726" y="734"/>
                  <a:pt x="5713" y="721"/>
                </a:cubicBezTo>
                <a:cubicBezTo>
                  <a:pt x="5694" y="702"/>
                  <a:pt x="5687" y="683"/>
                  <a:pt x="5687" y="663"/>
                </a:cubicBezTo>
                <a:cubicBezTo>
                  <a:pt x="5687" y="638"/>
                  <a:pt x="5694" y="619"/>
                  <a:pt x="5713" y="600"/>
                </a:cubicBezTo>
                <a:cubicBezTo>
                  <a:pt x="5726" y="587"/>
                  <a:pt x="5745" y="580"/>
                  <a:pt x="5771" y="580"/>
                </a:cubicBezTo>
                <a:cubicBezTo>
                  <a:pt x="5791" y="580"/>
                  <a:pt x="5816" y="587"/>
                  <a:pt x="5829" y="600"/>
                </a:cubicBezTo>
                <a:cubicBezTo>
                  <a:pt x="5849" y="619"/>
                  <a:pt x="5855" y="638"/>
                  <a:pt x="5855" y="663"/>
                </a:cubicBezTo>
                <a:cubicBezTo>
                  <a:pt x="5855" y="683"/>
                  <a:pt x="5849" y="702"/>
                  <a:pt x="5829" y="721"/>
                </a:cubicBezTo>
                <a:close/>
                <a:moveTo>
                  <a:pt x="2956" y="980"/>
                </a:moveTo>
                <a:cubicBezTo>
                  <a:pt x="2904" y="980"/>
                  <a:pt x="2904" y="980"/>
                  <a:pt x="2904" y="980"/>
                </a:cubicBezTo>
                <a:cubicBezTo>
                  <a:pt x="2904" y="500"/>
                  <a:pt x="2904" y="500"/>
                  <a:pt x="2904" y="500"/>
                </a:cubicBezTo>
                <a:cubicBezTo>
                  <a:pt x="2984" y="500"/>
                  <a:pt x="2984" y="500"/>
                  <a:pt x="2984" y="500"/>
                </a:cubicBezTo>
                <a:cubicBezTo>
                  <a:pt x="3127" y="836"/>
                  <a:pt x="3127" y="835"/>
                  <a:pt x="3127" y="835"/>
                </a:cubicBezTo>
                <a:cubicBezTo>
                  <a:pt x="3140" y="861"/>
                  <a:pt x="3147" y="880"/>
                  <a:pt x="3147" y="896"/>
                </a:cubicBezTo>
                <a:cubicBezTo>
                  <a:pt x="3153" y="896"/>
                  <a:pt x="3153" y="896"/>
                  <a:pt x="3153" y="896"/>
                </a:cubicBezTo>
                <a:cubicBezTo>
                  <a:pt x="3160" y="868"/>
                  <a:pt x="3167" y="848"/>
                  <a:pt x="3173" y="835"/>
                </a:cubicBezTo>
                <a:cubicBezTo>
                  <a:pt x="3323" y="502"/>
                  <a:pt x="3323" y="500"/>
                  <a:pt x="3323" y="500"/>
                </a:cubicBezTo>
                <a:cubicBezTo>
                  <a:pt x="3395" y="500"/>
                  <a:pt x="3396" y="500"/>
                  <a:pt x="3396" y="500"/>
                </a:cubicBezTo>
                <a:cubicBezTo>
                  <a:pt x="3396" y="980"/>
                  <a:pt x="3396" y="980"/>
                  <a:pt x="3396" y="980"/>
                </a:cubicBezTo>
                <a:cubicBezTo>
                  <a:pt x="3336" y="980"/>
                  <a:pt x="3336" y="980"/>
                  <a:pt x="3336" y="980"/>
                </a:cubicBezTo>
                <a:cubicBezTo>
                  <a:pt x="3336" y="660"/>
                  <a:pt x="3336" y="659"/>
                  <a:pt x="3336" y="659"/>
                </a:cubicBezTo>
                <a:cubicBezTo>
                  <a:pt x="3336" y="633"/>
                  <a:pt x="3336" y="607"/>
                  <a:pt x="3343" y="567"/>
                </a:cubicBezTo>
                <a:cubicBezTo>
                  <a:pt x="3336" y="587"/>
                  <a:pt x="3330" y="607"/>
                  <a:pt x="3323" y="613"/>
                </a:cubicBezTo>
                <a:cubicBezTo>
                  <a:pt x="3167" y="980"/>
                  <a:pt x="3167" y="980"/>
                  <a:pt x="3167" y="980"/>
                </a:cubicBezTo>
                <a:cubicBezTo>
                  <a:pt x="3134" y="980"/>
                  <a:pt x="3134" y="980"/>
                  <a:pt x="3134" y="980"/>
                </a:cubicBezTo>
                <a:cubicBezTo>
                  <a:pt x="2971" y="612"/>
                  <a:pt x="2970" y="613"/>
                  <a:pt x="2970" y="613"/>
                </a:cubicBezTo>
                <a:cubicBezTo>
                  <a:pt x="2970" y="607"/>
                  <a:pt x="2964" y="587"/>
                  <a:pt x="2956" y="567"/>
                </a:cubicBezTo>
                <a:cubicBezTo>
                  <a:pt x="2956" y="587"/>
                  <a:pt x="2956" y="619"/>
                  <a:pt x="2956" y="659"/>
                </a:cubicBezTo>
                <a:cubicBezTo>
                  <a:pt x="2956" y="979"/>
                  <a:pt x="2956" y="980"/>
                  <a:pt x="2956" y="980"/>
                </a:cubicBezTo>
                <a:close/>
                <a:moveTo>
                  <a:pt x="3498" y="514"/>
                </a:moveTo>
                <a:cubicBezTo>
                  <a:pt x="3498" y="507"/>
                  <a:pt x="3505" y="501"/>
                  <a:pt x="3511" y="494"/>
                </a:cubicBezTo>
                <a:cubicBezTo>
                  <a:pt x="3518" y="488"/>
                  <a:pt x="3525" y="481"/>
                  <a:pt x="3538" y="481"/>
                </a:cubicBezTo>
                <a:cubicBezTo>
                  <a:pt x="3545" y="481"/>
                  <a:pt x="3558" y="488"/>
                  <a:pt x="3565" y="494"/>
                </a:cubicBezTo>
                <a:cubicBezTo>
                  <a:pt x="3572" y="501"/>
                  <a:pt x="3572" y="507"/>
                  <a:pt x="3572" y="514"/>
                </a:cubicBezTo>
                <a:cubicBezTo>
                  <a:pt x="3572" y="527"/>
                  <a:pt x="3572" y="534"/>
                  <a:pt x="3565" y="540"/>
                </a:cubicBezTo>
                <a:cubicBezTo>
                  <a:pt x="3558" y="547"/>
                  <a:pt x="3545" y="553"/>
                  <a:pt x="3538" y="553"/>
                </a:cubicBezTo>
                <a:cubicBezTo>
                  <a:pt x="3525" y="553"/>
                  <a:pt x="3518" y="547"/>
                  <a:pt x="3511" y="540"/>
                </a:cubicBezTo>
                <a:cubicBezTo>
                  <a:pt x="3505" y="534"/>
                  <a:pt x="3498" y="527"/>
                  <a:pt x="3498" y="514"/>
                </a:cubicBezTo>
                <a:close/>
                <a:moveTo>
                  <a:pt x="3512" y="640"/>
                </a:moveTo>
                <a:cubicBezTo>
                  <a:pt x="3564" y="640"/>
                  <a:pt x="3564" y="640"/>
                  <a:pt x="3564" y="640"/>
                </a:cubicBezTo>
                <a:cubicBezTo>
                  <a:pt x="3564" y="980"/>
                  <a:pt x="3564" y="980"/>
                  <a:pt x="3564" y="980"/>
                </a:cubicBezTo>
                <a:cubicBezTo>
                  <a:pt x="3512" y="980"/>
                  <a:pt x="3512" y="980"/>
                  <a:pt x="3512" y="980"/>
                </a:cubicBezTo>
                <a:cubicBezTo>
                  <a:pt x="3512" y="640"/>
                  <a:pt x="3512" y="640"/>
                  <a:pt x="3512" y="640"/>
                </a:cubicBezTo>
                <a:close/>
                <a:moveTo>
                  <a:pt x="3806" y="987"/>
                </a:moveTo>
                <a:cubicBezTo>
                  <a:pt x="3761" y="987"/>
                  <a:pt x="3722" y="974"/>
                  <a:pt x="3689" y="941"/>
                </a:cubicBezTo>
                <a:cubicBezTo>
                  <a:pt x="3663" y="908"/>
                  <a:pt x="3650" y="868"/>
                  <a:pt x="3650" y="815"/>
                </a:cubicBezTo>
                <a:cubicBezTo>
                  <a:pt x="3650" y="762"/>
                  <a:pt x="3663" y="716"/>
                  <a:pt x="3696" y="682"/>
                </a:cubicBezTo>
                <a:cubicBezTo>
                  <a:pt x="3728" y="643"/>
                  <a:pt x="3774" y="629"/>
                  <a:pt x="3826" y="629"/>
                </a:cubicBezTo>
                <a:cubicBezTo>
                  <a:pt x="3852" y="629"/>
                  <a:pt x="3880" y="636"/>
                  <a:pt x="3904" y="643"/>
                </a:cubicBezTo>
                <a:cubicBezTo>
                  <a:pt x="3904" y="702"/>
                  <a:pt x="3904" y="702"/>
                  <a:pt x="3904" y="702"/>
                </a:cubicBezTo>
                <a:cubicBezTo>
                  <a:pt x="3880" y="682"/>
                  <a:pt x="3852" y="676"/>
                  <a:pt x="3820" y="676"/>
                </a:cubicBezTo>
                <a:cubicBezTo>
                  <a:pt x="3787" y="676"/>
                  <a:pt x="3761" y="689"/>
                  <a:pt x="3742" y="709"/>
                </a:cubicBezTo>
                <a:cubicBezTo>
                  <a:pt x="3715" y="735"/>
                  <a:pt x="3702" y="769"/>
                  <a:pt x="3702" y="815"/>
                </a:cubicBezTo>
                <a:cubicBezTo>
                  <a:pt x="3702" y="855"/>
                  <a:pt x="3715" y="881"/>
                  <a:pt x="3735" y="908"/>
                </a:cubicBezTo>
                <a:cubicBezTo>
                  <a:pt x="3754" y="928"/>
                  <a:pt x="3787" y="941"/>
                  <a:pt x="3820" y="941"/>
                </a:cubicBezTo>
                <a:cubicBezTo>
                  <a:pt x="3846" y="941"/>
                  <a:pt x="3880" y="934"/>
                  <a:pt x="3904" y="914"/>
                </a:cubicBezTo>
                <a:cubicBezTo>
                  <a:pt x="3904" y="967"/>
                  <a:pt x="3904" y="967"/>
                  <a:pt x="3904" y="967"/>
                </a:cubicBezTo>
                <a:cubicBezTo>
                  <a:pt x="3880" y="981"/>
                  <a:pt x="3846" y="987"/>
                  <a:pt x="3806" y="987"/>
                </a:cubicBezTo>
                <a:close/>
                <a:moveTo>
                  <a:pt x="4040" y="980"/>
                </a:moveTo>
                <a:cubicBezTo>
                  <a:pt x="3984" y="980"/>
                  <a:pt x="3984" y="980"/>
                  <a:pt x="3984" y="980"/>
                </a:cubicBezTo>
                <a:cubicBezTo>
                  <a:pt x="3984" y="636"/>
                  <a:pt x="3984" y="636"/>
                  <a:pt x="3984" y="636"/>
                </a:cubicBezTo>
                <a:cubicBezTo>
                  <a:pt x="4040" y="636"/>
                  <a:pt x="4040" y="636"/>
                  <a:pt x="4040" y="636"/>
                </a:cubicBezTo>
                <a:cubicBezTo>
                  <a:pt x="4040" y="708"/>
                  <a:pt x="4040" y="709"/>
                  <a:pt x="4040" y="709"/>
                </a:cubicBezTo>
                <a:cubicBezTo>
                  <a:pt x="4048" y="682"/>
                  <a:pt x="4060" y="662"/>
                  <a:pt x="4079" y="649"/>
                </a:cubicBezTo>
                <a:cubicBezTo>
                  <a:pt x="4092" y="636"/>
                  <a:pt x="4111" y="629"/>
                  <a:pt x="4124" y="629"/>
                </a:cubicBezTo>
                <a:cubicBezTo>
                  <a:pt x="4143" y="629"/>
                  <a:pt x="4148" y="629"/>
                  <a:pt x="4156" y="636"/>
                </a:cubicBezTo>
                <a:cubicBezTo>
                  <a:pt x="4156" y="689"/>
                  <a:pt x="4156" y="689"/>
                  <a:pt x="4156" y="689"/>
                </a:cubicBezTo>
                <a:cubicBezTo>
                  <a:pt x="4148" y="682"/>
                  <a:pt x="4137" y="682"/>
                  <a:pt x="4117" y="682"/>
                </a:cubicBezTo>
                <a:cubicBezTo>
                  <a:pt x="4098" y="682"/>
                  <a:pt x="4079" y="689"/>
                  <a:pt x="4066" y="709"/>
                </a:cubicBezTo>
                <a:cubicBezTo>
                  <a:pt x="4047" y="735"/>
                  <a:pt x="4040" y="761"/>
                  <a:pt x="4040" y="808"/>
                </a:cubicBezTo>
                <a:cubicBezTo>
                  <a:pt x="4040" y="979"/>
                  <a:pt x="4040" y="980"/>
                  <a:pt x="4040" y="980"/>
                </a:cubicBezTo>
                <a:close/>
                <a:moveTo>
                  <a:pt x="4355" y="987"/>
                </a:moveTo>
                <a:cubicBezTo>
                  <a:pt x="4401" y="987"/>
                  <a:pt x="4446" y="974"/>
                  <a:pt x="4473" y="941"/>
                </a:cubicBezTo>
                <a:cubicBezTo>
                  <a:pt x="4505" y="908"/>
                  <a:pt x="4518" y="861"/>
                  <a:pt x="4518" y="808"/>
                </a:cubicBezTo>
                <a:cubicBezTo>
                  <a:pt x="4518" y="749"/>
                  <a:pt x="4505" y="709"/>
                  <a:pt x="4479" y="676"/>
                </a:cubicBezTo>
                <a:cubicBezTo>
                  <a:pt x="4453" y="643"/>
                  <a:pt x="4407" y="629"/>
                  <a:pt x="4361" y="629"/>
                </a:cubicBezTo>
                <a:cubicBezTo>
                  <a:pt x="4309" y="629"/>
                  <a:pt x="4270" y="643"/>
                  <a:pt x="4237" y="676"/>
                </a:cubicBezTo>
                <a:cubicBezTo>
                  <a:pt x="4205" y="709"/>
                  <a:pt x="4185" y="755"/>
                  <a:pt x="4185" y="815"/>
                </a:cubicBezTo>
                <a:cubicBezTo>
                  <a:pt x="4185" y="868"/>
                  <a:pt x="4198" y="908"/>
                  <a:pt x="4231" y="941"/>
                </a:cubicBezTo>
                <a:cubicBezTo>
                  <a:pt x="4257" y="974"/>
                  <a:pt x="4303" y="987"/>
                  <a:pt x="4355" y="987"/>
                </a:cubicBezTo>
                <a:close/>
                <a:moveTo>
                  <a:pt x="4277" y="709"/>
                </a:moveTo>
                <a:cubicBezTo>
                  <a:pt x="4296" y="689"/>
                  <a:pt x="4322" y="676"/>
                  <a:pt x="4355" y="676"/>
                </a:cubicBezTo>
                <a:cubicBezTo>
                  <a:pt x="4388" y="676"/>
                  <a:pt x="4414" y="689"/>
                  <a:pt x="4433" y="709"/>
                </a:cubicBezTo>
                <a:cubicBezTo>
                  <a:pt x="4453" y="729"/>
                  <a:pt x="4466" y="762"/>
                  <a:pt x="4466" y="808"/>
                </a:cubicBezTo>
                <a:cubicBezTo>
                  <a:pt x="4466" y="848"/>
                  <a:pt x="4453" y="881"/>
                  <a:pt x="4440" y="908"/>
                </a:cubicBezTo>
                <a:cubicBezTo>
                  <a:pt x="4420" y="928"/>
                  <a:pt x="4394" y="941"/>
                  <a:pt x="4355" y="941"/>
                </a:cubicBezTo>
                <a:cubicBezTo>
                  <a:pt x="4322" y="941"/>
                  <a:pt x="4296" y="928"/>
                  <a:pt x="4270" y="908"/>
                </a:cubicBezTo>
                <a:cubicBezTo>
                  <a:pt x="4250" y="881"/>
                  <a:pt x="4244" y="855"/>
                  <a:pt x="4244" y="808"/>
                </a:cubicBezTo>
                <a:cubicBezTo>
                  <a:pt x="4244" y="769"/>
                  <a:pt x="4250" y="735"/>
                  <a:pt x="4277" y="709"/>
                </a:cubicBezTo>
                <a:close/>
                <a:moveTo>
                  <a:pt x="4669" y="987"/>
                </a:moveTo>
                <a:cubicBezTo>
                  <a:pt x="4637" y="987"/>
                  <a:pt x="4604" y="981"/>
                  <a:pt x="4584" y="967"/>
                </a:cubicBezTo>
                <a:cubicBezTo>
                  <a:pt x="4584" y="908"/>
                  <a:pt x="4584" y="908"/>
                  <a:pt x="4584" y="908"/>
                </a:cubicBezTo>
                <a:cubicBezTo>
                  <a:pt x="4612" y="934"/>
                  <a:pt x="4637" y="941"/>
                  <a:pt x="4669" y="941"/>
                </a:cubicBezTo>
                <a:cubicBezTo>
                  <a:pt x="4715" y="941"/>
                  <a:pt x="4735" y="928"/>
                  <a:pt x="4735" y="895"/>
                </a:cubicBezTo>
                <a:cubicBezTo>
                  <a:pt x="4735" y="881"/>
                  <a:pt x="4728" y="868"/>
                  <a:pt x="4722" y="861"/>
                </a:cubicBezTo>
                <a:cubicBezTo>
                  <a:pt x="4715" y="855"/>
                  <a:pt x="4696" y="841"/>
                  <a:pt x="4663" y="828"/>
                </a:cubicBezTo>
                <a:cubicBezTo>
                  <a:pt x="4637" y="815"/>
                  <a:pt x="4617" y="802"/>
                  <a:pt x="4604" y="788"/>
                </a:cubicBezTo>
                <a:cubicBezTo>
                  <a:pt x="4591" y="775"/>
                  <a:pt x="4584" y="755"/>
                  <a:pt x="4584" y="729"/>
                </a:cubicBezTo>
                <a:cubicBezTo>
                  <a:pt x="4584" y="696"/>
                  <a:pt x="4598" y="676"/>
                  <a:pt x="4617" y="656"/>
                </a:cubicBezTo>
                <a:cubicBezTo>
                  <a:pt x="4637" y="636"/>
                  <a:pt x="4670" y="629"/>
                  <a:pt x="4703" y="629"/>
                </a:cubicBezTo>
                <a:cubicBezTo>
                  <a:pt x="4729" y="629"/>
                  <a:pt x="4756" y="636"/>
                  <a:pt x="4776" y="643"/>
                </a:cubicBezTo>
                <a:cubicBezTo>
                  <a:pt x="4776" y="702"/>
                  <a:pt x="4776" y="702"/>
                  <a:pt x="4776" y="702"/>
                </a:cubicBezTo>
                <a:cubicBezTo>
                  <a:pt x="4756" y="682"/>
                  <a:pt x="4729" y="676"/>
                  <a:pt x="4703" y="676"/>
                </a:cubicBezTo>
                <a:cubicBezTo>
                  <a:pt x="4683" y="676"/>
                  <a:pt x="4669" y="682"/>
                  <a:pt x="4656" y="689"/>
                </a:cubicBezTo>
                <a:cubicBezTo>
                  <a:pt x="4643" y="696"/>
                  <a:pt x="4637" y="709"/>
                  <a:pt x="4637" y="722"/>
                </a:cubicBezTo>
                <a:cubicBezTo>
                  <a:pt x="4637" y="735"/>
                  <a:pt x="4643" y="749"/>
                  <a:pt x="4650" y="755"/>
                </a:cubicBezTo>
                <a:cubicBezTo>
                  <a:pt x="4663" y="769"/>
                  <a:pt x="4676" y="775"/>
                  <a:pt x="4702" y="788"/>
                </a:cubicBezTo>
                <a:cubicBezTo>
                  <a:pt x="4735" y="802"/>
                  <a:pt x="4755" y="815"/>
                  <a:pt x="4768" y="828"/>
                </a:cubicBezTo>
                <a:cubicBezTo>
                  <a:pt x="4781" y="841"/>
                  <a:pt x="4794" y="861"/>
                  <a:pt x="4794" y="888"/>
                </a:cubicBezTo>
                <a:cubicBezTo>
                  <a:pt x="4794" y="914"/>
                  <a:pt x="4781" y="941"/>
                  <a:pt x="4761" y="961"/>
                </a:cubicBezTo>
                <a:cubicBezTo>
                  <a:pt x="4735" y="981"/>
                  <a:pt x="4709" y="987"/>
                  <a:pt x="4669" y="987"/>
                </a:cubicBezTo>
                <a:close/>
                <a:moveTo>
                  <a:pt x="5137" y="676"/>
                </a:moveTo>
                <a:cubicBezTo>
                  <a:pt x="5105" y="643"/>
                  <a:pt x="5066" y="629"/>
                  <a:pt x="5013" y="629"/>
                </a:cubicBezTo>
                <a:cubicBezTo>
                  <a:pt x="4968" y="629"/>
                  <a:pt x="4922" y="643"/>
                  <a:pt x="4896" y="676"/>
                </a:cubicBezTo>
                <a:cubicBezTo>
                  <a:pt x="4856" y="709"/>
                  <a:pt x="4843" y="755"/>
                  <a:pt x="4843" y="815"/>
                </a:cubicBezTo>
                <a:cubicBezTo>
                  <a:pt x="4843" y="868"/>
                  <a:pt x="4856" y="908"/>
                  <a:pt x="4889" y="941"/>
                </a:cubicBezTo>
                <a:cubicBezTo>
                  <a:pt x="4915" y="974"/>
                  <a:pt x="4954" y="987"/>
                  <a:pt x="5007" y="987"/>
                </a:cubicBezTo>
                <a:cubicBezTo>
                  <a:pt x="5059" y="987"/>
                  <a:pt x="5098" y="974"/>
                  <a:pt x="5131" y="941"/>
                </a:cubicBezTo>
                <a:cubicBezTo>
                  <a:pt x="5164" y="908"/>
                  <a:pt x="5177" y="861"/>
                  <a:pt x="5177" y="808"/>
                </a:cubicBezTo>
                <a:cubicBezTo>
                  <a:pt x="5177" y="749"/>
                  <a:pt x="5164" y="709"/>
                  <a:pt x="5137" y="676"/>
                </a:cubicBezTo>
                <a:close/>
                <a:moveTo>
                  <a:pt x="5092" y="908"/>
                </a:moveTo>
                <a:cubicBezTo>
                  <a:pt x="5072" y="928"/>
                  <a:pt x="5046" y="941"/>
                  <a:pt x="5013" y="941"/>
                </a:cubicBezTo>
                <a:cubicBezTo>
                  <a:pt x="4981" y="941"/>
                  <a:pt x="4948" y="928"/>
                  <a:pt x="4928" y="908"/>
                </a:cubicBezTo>
                <a:cubicBezTo>
                  <a:pt x="4909" y="881"/>
                  <a:pt x="4896" y="855"/>
                  <a:pt x="4896" y="808"/>
                </a:cubicBezTo>
                <a:cubicBezTo>
                  <a:pt x="4896" y="769"/>
                  <a:pt x="4909" y="735"/>
                  <a:pt x="4928" y="709"/>
                </a:cubicBezTo>
                <a:cubicBezTo>
                  <a:pt x="4948" y="689"/>
                  <a:pt x="4981" y="676"/>
                  <a:pt x="5013" y="676"/>
                </a:cubicBezTo>
                <a:cubicBezTo>
                  <a:pt x="5046" y="676"/>
                  <a:pt x="5072" y="689"/>
                  <a:pt x="5092" y="709"/>
                </a:cubicBezTo>
                <a:cubicBezTo>
                  <a:pt x="5111" y="729"/>
                  <a:pt x="5124" y="762"/>
                  <a:pt x="5124" y="808"/>
                </a:cubicBezTo>
                <a:cubicBezTo>
                  <a:pt x="5124" y="848"/>
                  <a:pt x="5111" y="881"/>
                  <a:pt x="5092" y="908"/>
                </a:cubicBezTo>
                <a:close/>
                <a:moveTo>
                  <a:pt x="5272" y="684"/>
                </a:moveTo>
                <a:cubicBezTo>
                  <a:pt x="5212" y="684"/>
                  <a:pt x="5212" y="684"/>
                  <a:pt x="5212" y="684"/>
                </a:cubicBezTo>
                <a:cubicBezTo>
                  <a:pt x="5212" y="640"/>
                  <a:pt x="5212" y="640"/>
                  <a:pt x="5212" y="640"/>
                </a:cubicBezTo>
                <a:cubicBezTo>
                  <a:pt x="5272" y="640"/>
                  <a:pt x="5272" y="640"/>
                  <a:pt x="5272" y="640"/>
                </a:cubicBezTo>
                <a:cubicBezTo>
                  <a:pt x="5272" y="588"/>
                  <a:pt x="5272" y="587"/>
                  <a:pt x="5272" y="587"/>
                </a:cubicBezTo>
                <a:cubicBezTo>
                  <a:pt x="5272" y="547"/>
                  <a:pt x="5285" y="515"/>
                  <a:pt x="5310" y="495"/>
                </a:cubicBezTo>
                <a:cubicBezTo>
                  <a:pt x="5330" y="475"/>
                  <a:pt x="5349" y="469"/>
                  <a:pt x="5381" y="469"/>
                </a:cubicBezTo>
                <a:cubicBezTo>
                  <a:pt x="5394" y="469"/>
                  <a:pt x="5408" y="469"/>
                  <a:pt x="5420" y="475"/>
                </a:cubicBezTo>
                <a:cubicBezTo>
                  <a:pt x="5420" y="521"/>
                  <a:pt x="5420" y="521"/>
                  <a:pt x="5420" y="521"/>
                </a:cubicBezTo>
                <a:cubicBezTo>
                  <a:pt x="5408" y="515"/>
                  <a:pt x="5393" y="515"/>
                  <a:pt x="5380" y="515"/>
                </a:cubicBezTo>
                <a:cubicBezTo>
                  <a:pt x="5342" y="515"/>
                  <a:pt x="5328" y="541"/>
                  <a:pt x="5328" y="587"/>
                </a:cubicBezTo>
                <a:cubicBezTo>
                  <a:pt x="5328" y="639"/>
                  <a:pt x="5328" y="640"/>
                  <a:pt x="5328" y="640"/>
                </a:cubicBezTo>
                <a:cubicBezTo>
                  <a:pt x="5408" y="640"/>
                  <a:pt x="5408" y="640"/>
                  <a:pt x="5408" y="640"/>
                </a:cubicBezTo>
                <a:cubicBezTo>
                  <a:pt x="5408" y="684"/>
                  <a:pt x="5408" y="684"/>
                  <a:pt x="5408" y="684"/>
                </a:cubicBezTo>
                <a:cubicBezTo>
                  <a:pt x="5328" y="684"/>
                  <a:pt x="5328" y="684"/>
                  <a:pt x="5328" y="684"/>
                </a:cubicBezTo>
                <a:cubicBezTo>
                  <a:pt x="5328" y="980"/>
                  <a:pt x="5328" y="980"/>
                  <a:pt x="5328" y="980"/>
                </a:cubicBezTo>
                <a:cubicBezTo>
                  <a:pt x="5272" y="980"/>
                  <a:pt x="5272" y="980"/>
                  <a:pt x="5272" y="980"/>
                </a:cubicBezTo>
                <a:cubicBezTo>
                  <a:pt x="5272" y="684"/>
                  <a:pt x="5272" y="684"/>
                  <a:pt x="5272" y="684"/>
                </a:cubicBezTo>
                <a:close/>
                <a:moveTo>
                  <a:pt x="5492" y="684"/>
                </a:moveTo>
                <a:cubicBezTo>
                  <a:pt x="5432" y="684"/>
                  <a:pt x="5432" y="684"/>
                  <a:pt x="5432" y="684"/>
                </a:cubicBezTo>
                <a:cubicBezTo>
                  <a:pt x="5432" y="636"/>
                  <a:pt x="5432" y="636"/>
                  <a:pt x="5432" y="636"/>
                </a:cubicBezTo>
                <a:cubicBezTo>
                  <a:pt x="5492" y="636"/>
                  <a:pt x="5492" y="636"/>
                  <a:pt x="5492" y="636"/>
                </a:cubicBezTo>
                <a:cubicBezTo>
                  <a:pt x="5492" y="552"/>
                  <a:pt x="5492" y="552"/>
                  <a:pt x="5492" y="552"/>
                </a:cubicBezTo>
                <a:cubicBezTo>
                  <a:pt x="5512" y="545"/>
                  <a:pt x="5532" y="545"/>
                  <a:pt x="5552" y="539"/>
                </a:cubicBezTo>
                <a:cubicBezTo>
                  <a:pt x="5552" y="634"/>
                  <a:pt x="5552" y="636"/>
                  <a:pt x="5552" y="636"/>
                </a:cubicBezTo>
                <a:cubicBezTo>
                  <a:pt x="5636" y="636"/>
                  <a:pt x="5636" y="636"/>
                  <a:pt x="5636" y="636"/>
                </a:cubicBezTo>
                <a:cubicBezTo>
                  <a:pt x="5636" y="684"/>
                  <a:pt x="5636" y="684"/>
                  <a:pt x="5636" y="684"/>
                </a:cubicBezTo>
                <a:cubicBezTo>
                  <a:pt x="5552" y="684"/>
                  <a:pt x="5552" y="684"/>
                  <a:pt x="5552" y="684"/>
                </a:cubicBezTo>
                <a:cubicBezTo>
                  <a:pt x="5552" y="876"/>
                  <a:pt x="5552" y="875"/>
                  <a:pt x="5552" y="875"/>
                </a:cubicBezTo>
                <a:cubicBezTo>
                  <a:pt x="5552" y="902"/>
                  <a:pt x="5551" y="915"/>
                  <a:pt x="5558" y="928"/>
                </a:cubicBezTo>
                <a:cubicBezTo>
                  <a:pt x="5571" y="935"/>
                  <a:pt x="5584" y="941"/>
                  <a:pt x="5597" y="941"/>
                </a:cubicBezTo>
                <a:cubicBezTo>
                  <a:pt x="5610" y="941"/>
                  <a:pt x="5624" y="941"/>
                  <a:pt x="5636" y="928"/>
                </a:cubicBezTo>
                <a:cubicBezTo>
                  <a:pt x="5636" y="981"/>
                  <a:pt x="5636" y="981"/>
                  <a:pt x="5636" y="981"/>
                </a:cubicBezTo>
                <a:cubicBezTo>
                  <a:pt x="5624" y="987"/>
                  <a:pt x="5604" y="987"/>
                  <a:pt x="5584" y="987"/>
                </a:cubicBezTo>
                <a:cubicBezTo>
                  <a:pt x="5524" y="987"/>
                  <a:pt x="5492" y="954"/>
                  <a:pt x="5492" y="888"/>
                </a:cubicBezTo>
                <a:cubicBezTo>
                  <a:pt x="5492" y="684"/>
                  <a:pt x="5492" y="684"/>
                  <a:pt x="5492" y="684"/>
                </a:cubicBezTo>
                <a:close/>
                <a:moveTo>
                  <a:pt x="3502" y="1905"/>
                </a:moveTo>
                <a:cubicBezTo>
                  <a:pt x="3554" y="1970"/>
                  <a:pt x="3580" y="2042"/>
                  <a:pt x="3580" y="2120"/>
                </a:cubicBezTo>
                <a:cubicBezTo>
                  <a:pt x="3580" y="2218"/>
                  <a:pt x="3548" y="2303"/>
                  <a:pt x="3482" y="2368"/>
                </a:cubicBezTo>
                <a:cubicBezTo>
                  <a:pt x="3404" y="2440"/>
                  <a:pt x="3292" y="2473"/>
                  <a:pt x="3142" y="2473"/>
                </a:cubicBezTo>
                <a:cubicBezTo>
                  <a:pt x="3096" y="2473"/>
                  <a:pt x="3038" y="2466"/>
                  <a:pt x="2979" y="2453"/>
                </a:cubicBezTo>
                <a:cubicBezTo>
                  <a:pt x="2920" y="2434"/>
                  <a:pt x="2872" y="2420"/>
                  <a:pt x="2848" y="2401"/>
                </a:cubicBezTo>
                <a:cubicBezTo>
                  <a:pt x="2848" y="2218"/>
                  <a:pt x="2848" y="2218"/>
                  <a:pt x="2848" y="2218"/>
                </a:cubicBezTo>
                <a:cubicBezTo>
                  <a:pt x="2888" y="2251"/>
                  <a:pt x="2939" y="2283"/>
                  <a:pt x="2998" y="2303"/>
                </a:cubicBezTo>
                <a:cubicBezTo>
                  <a:pt x="3057" y="2323"/>
                  <a:pt x="3116" y="2336"/>
                  <a:pt x="3168" y="2336"/>
                </a:cubicBezTo>
                <a:cubicBezTo>
                  <a:pt x="3332" y="2336"/>
                  <a:pt x="3417" y="2270"/>
                  <a:pt x="3417" y="2133"/>
                </a:cubicBezTo>
                <a:cubicBezTo>
                  <a:pt x="3417" y="2081"/>
                  <a:pt x="3397" y="2029"/>
                  <a:pt x="3351" y="1983"/>
                </a:cubicBezTo>
                <a:cubicBezTo>
                  <a:pt x="3319" y="1944"/>
                  <a:pt x="3247" y="1898"/>
                  <a:pt x="3142" y="1839"/>
                </a:cubicBezTo>
                <a:cubicBezTo>
                  <a:pt x="3031" y="1781"/>
                  <a:pt x="2959" y="1722"/>
                  <a:pt x="2913" y="1663"/>
                </a:cubicBezTo>
                <a:cubicBezTo>
                  <a:pt x="2867" y="1605"/>
                  <a:pt x="2848" y="1539"/>
                  <a:pt x="2848" y="1461"/>
                </a:cubicBezTo>
                <a:cubicBezTo>
                  <a:pt x="2848" y="1363"/>
                  <a:pt x="2887" y="1278"/>
                  <a:pt x="2959" y="1213"/>
                </a:cubicBezTo>
                <a:cubicBezTo>
                  <a:pt x="3037" y="1148"/>
                  <a:pt x="3142" y="1115"/>
                  <a:pt x="3266" y="1115"/>
                </a:cubicBezTo>
                <a:cubicBezTo>
                  <a:pt x="3384" y="1115"/>
                  <a:pt x="3468" y="1128"/>
                  <a:pt x="3528" y="1161"/>
                </a:cubicBezTo>
                <a:cubicBezTo>
                  <a:pt x="3528" y="1330"/>
                  <a:pt x="3528" y="1330"/>
                  <a:pt x="3528" y="1330"/>
                </a:cubicBezTo>
                <a:cubicBezTo>
                  <a:pt x="3456" y="1278"/>
                  <a:pt x="3371" y="1252"/>
                  <a:pt x="3260" y="1252"/>
                </a:cubicBezTo>
                <a:cubicBezTo>
                  <a:pt x="3181" y="1252"/>
                  <a:pt x="3122" y="1272"/>
                  <a:pt x="3077" y="1311"/>
                </a:cubicBezTo>
                <a:cubicBezTo>
                  <a:pt x="3031" y="1343"/>
                  <a:pt x="3011" y="1396"/>
                  <a:pt x="3011" y="1448"/>
                </a:cubicBezTo>
                <a:cubicBezTo>
                  <a:pt x="3011" y="1513"/>
                  <a:pt x="3031" y="1559"/>
                  <a:pt x="3070" y="1605"/>
                </a:cubicBezTo>
                <a:cubicBezTo>
                  <a:pt x="3103" y="1637"/>
                  <a:pt x="3168" y="1683"/>
                  <a:pt x="3266" y="1735"/>
                </a:cubicBezTo>
                <a:cubicBezTo>
                  <a:pt x="3377" y="1794"/>
                  <a:pt x="3456" y="1853"/>
                  <a:pt x="3502" y="1905"/>
                </a:cubicBezTo>
                <a:close/>
                <a:moveTo>
                  <a:pt x="4342" y="1115"/>
                </a:moveTo>
                <a:cubicBezTo>
                  <a:pt x="4134" y="1115"/>
                  <a:pt x="3977" y="1180"/>
                  <a:pt x="3860" y="1311"/>
                </a:cubicBezTo>
                <a:cubicBezTo>
                  <a:pt x="3756" y="1441"/>
                  <a:pt x="3704" y="1605"/>
                  <a:pt x="3704" y="1807"/>
                </a:cubicBezTo>
                <a:cubicBezTo>
                  <a:pt x="3704" y="2003"/>
                  <a:pt x="3756" y="2159"/>
                  <a:pt x="3867" y="2283"/>
                </a:cubicBezTo>
                <a:cubicBezTo>
                  <a:pt x="3977" y="2408"/>
                  <a:pt x="4127" y="2472"/>
                  <a:pt x="4310" y="2472"/>
                </a:cubicBezTo>
                <a:cubicBezTo>
                  <a:pt x="4310" y="2472"/>
                  <a:pt x="4310" y="2472"/>
                  <a:pt x="4564" y="2772"/>
                </a:cubicBezTo>
                <a:cubicBezTo>
                  <a:pt x="4564" y="2772"/>
                  <a:pt x="4564" y="2772"/>
                  <a:pt x="4779" y="2772"/>
                </a:cubicBezTo>
                <a:cubicBezTo>
                  <a:pt x="4779" y="2772"/>
                  <a:pt x="4779" y="2773"/>
                  <a:pt x="4473" y="2453"/>
                </a:cubicBezTo>
                <a:cubicBezTo>
                  <a:pt x="4623" y="2420"/>
                  <a:pt x="4740" y="2342"/>
                  <a:pt x="4818" y="2224"/>
                </a:cubicBezTo>
                <a:cubicBezTo>
                  <a:pt x="4903" y="2107"/>
                  <a:pt x="4942" y="1957"/>
                  <a:pt x="4942" y="1774"/>
                </a:cubicBezTo>
                <a:cubicBezTo>
                  <a:pt x="4942" y="1578"/>
                  <a:pt x="4890" y="1415"/>
                  <a:pt x="4779" y="1298"/>
                </a:cubicBezTo>
                <a:cubicBezTo>
                  <a:pt x="4668" y="1174"/>
                  <a:pt x="4518" y="1115"/>
                  <a:pt x="4342" y="1115"/>
                </a:cubicBezTo>
                <a:close/>
                <a:moveTo>
                  <a:pt x="4655" y="2199"/>
                </a:moveTo>
                <a:cubicBezTo>
                  <a:pt x="4571" y="2290"/>
                  <a:pt x="4460" y="2336"/>
                  <a:pt x="4316" y="2336"/>
                </a:cubicBezTo>
                <a:cubicBezTo>
                  <a:pt x="4179" y="2336"/>
                  <a:pt x="4075" y="2283"/>
                  <a:pt x="3990" y="2186"/>
                </a:cubicBezTo>
                <a:cubicBezTo>
                  <a:pt x="3906" y="2088"/>
                  <a:pt x="3860" y="1957"/>
                  <a:pt x="3860" y="1794"/>
                </a:cubicBezTo>
                <a:cubicBezTo>
                  <a:pt x="3860" y="1631"/>
                  <a:pt x="3906" y="1500"/>
                  <a:pt x="3990" y="1402"/>
                </a:cubicBezTo>
                <a:cubicBezTo>
                  <a:pt x="4075" y="1298"/>
                  <a:pt x="4192" y="1252"/>
                  <a:pt x="4329" y="1252"/>
                </a:cubicBezTo>
                <a:cubicBezTo>
                  <a:pt x="4466" y="1252"/>
                  <a:pt x="4577" y="1298"/>
                  <a:pt x="4655" y="1389"/>
                </a:cubicBezTo>
                <a:cubicBezTo>
                  <a:pt x="4740" y="1487"/>
                  <a:pt x="4786" y="1618"/>
                  <a:pt x="4786" y="1794"/>
                </a:cubicBezTo>
                <a:cubicBezTo>
                  <a:pt x="4786" y="1970"/>
                  <a:pt x="4740" y="2101"/>
                  <a:pt x="4655" y="2199"/>
                </a:cubicBezTo>
                <a:close/>
                <a:moveTo>
                  <a:pt x="5304" y="2312"/>
                </a:moveTo>
                <a:cubicBezTo>
                  <a:pt x="5832" y="2312"/>
                  <a:pt x="5832" y="2312"/>
                  <a:pt x="5832" y="2312"/>
                </a:cubicBezTo>
                <a:cubicBezTo>
                  <a:pt x="5832" y="2452"/>
                  <a:pt x="5832" y="2452"/>
                  <a:pt x="5832" y="2452"/>
                </a:cubicBezTo>
                <a:cubicBezTo>
                  <a:pt x="5144" y="2452"/>
                  <a:pt x="5144" y="2452"/>
                  <a:pt x="5144" y="2452"/>
                </a:cubicBezTo>
                <a:cubicBezTo>
                  <a:pt x="5144" y="1136"/>
                  <a:pt x="5144" y="1136"/>
                  <a:pt x="5144" y="1136"/>
                </a:cubicBezTo>
                <a:cubicBezTo>
                  <a:pt x="5304" y="1136"/>
                  <a:pt x="5304" y="1136"/>
                  <a:pt x="5304" y="1136"/>
                </a:cubicBezTo>
                <a:lnTo>
                  <a:pt x="5304" y="2312"/>
                </a:lnTo>
                <a:close/>
                <a:moveTo>
                  <a:pt x="6836" y="1905"/>
                </a:moveTo>
                <a:cubicBezTo>
                  <a:pt x="6895" y="1970"/>
                  <a:pt x="6921" y="2042"/>
                  <a:pt x="6921" y="2120"/>
                </a:cubicBezTo>
                <a:cubicBezTo>
                  <a:pt x="6921" y="2218"/>
                  <a:pt x="6889" y="2303"/>
                  <a:pt x="6817" y="2368"/>
                </a:cubicBezTo>
                <a:cubicBezTo>
                  <a:pt x="6739" y="2440"/>
                  <a:pt x="6628" y="2473"/>
                  <a:pt x="6484" y="2473"/>
                </a:cubicBezTo>
                <a:cubicBezTo>
                  <a:pt x="6432" y="2473"/>
                  <a:pt x="6380" y="2466"/>
                  <a:pt x="6321" y="2453"/>
                </a:cubicBezTo>
                <a:cubicBezTo>
                  <a:pt x="6263" y="2434"/>
                  <a:pt x="6216" y="2420"/>
                  <a:pt x="6184" y="2401"/>
                </a:cubicBezTo>
                <a:cubicBezTo>
                  <a:pt x="6184" y="2218"/>
                  <a:pt x="6184" y="2218"/>
                  <a:pt x="6184" y="2218"/>
                </a:cubicBezTo>
                <a:cubicBezTo>
                  <a:pt x="6232" y="2251"/>
                  <a:pt x="6282" y="2283"/>
                  <a:pt x="6341" y="2303"/>
                </a:cubicBezTo>
                <a:cubicBezTo>
                  <a:pt x="6399" y="2323"/>
                  <a:pt x="6452" y="2336"/>
                  <a:pt x="6504" y="2336"/>
                </a:cubicBezTo>
                <a:cubicBezTo>
                  <a:pt x="6674" y="2336"/>
                  <a:pt x="6758" y="2270"/>
                  <a:pt x="6758" y="2133"/>
                </a:cubicBezTo>
                <a:cubicBezTo>
                  <a:pt x="6758" y="2081"/>
                  <a:pt x="6739" y="2029"/>
                  <a:pt x="6693" y="1983"/>
                </a:cubicBezTo>
                <a:cubicBezTo>
                  <a:pt x="6654" y="1944"/>
                  <a:pt x="6582" y="1898"/>
                  <a:pt x="6485" y="1839"/>
                </a:cubicBezTo>
                <a:cubicBezTo>
                  <a:pt x="6374" y="1781"/>
                  <a:pt x="6296" y="1722"/>
                  <a:pt x="6256" y="1663"/>
                </a:cubicBezTo>
                <a:cubicBezTo>
                  <a:pt x="6211" y="1605"/>
                  <a:pt x="6191" y="1539"/>
                  <a:pt x="6191" y="1461"/>
                </a:cubicBezTo>
                <a:cubicBezTo>
                  <a:pt x="6191" y="1363"/>
                  <a:pt x="6224" y="1278"/>
                  <a:pt x="6302" y="1213"/>
                </a:cubicBezTo>
                <a:cubicBezTo>
                  <a:pt x="6381" y="1148"/>
                  <a:pt x="6479" y="1115"/>
                  <a:pt x="6609" y="1115"/>
                </a:cubicBezTo>
                <a:cubicBezTo>
                  <a:pt x="6726" y="1115"/>
                  <a:pt x="6812" y="1128"/>
                  <a:pt x="6864" y="1161"/>
                </a:cubicBezTo>
                <a:cubicBezTo>
                  <a:pt x="6864" y="1330"/>
                  <a:pt x="6864" y="1330"/>
                  <a:pt x="6864" y="1330"/>
                </a:cubicBezTo>
                <a:cubicBezTo>
                  <a:pt x="6796" y="1278"/>
                  <a:pt x="6707" y="1252"/>
                  <a:pt x="6596" y="1252"/>
                </a:cubicBezTo>
                <a:cubicBezTo>
                  <a:pt x="6524" y="1252"/>
                  <a:pt x="6458" y="1272"/>
                  <a:pt x="6413" y="1311"/>
                </a:cubicBezTo>
                <a:cubicBezTo>
                  <a:pt x="6374" y="1343"/>
                  <a:pt x="6348" y="1396"/>
                  <a:pt x="6348" y="1448"/>
                </a:cubicBezTo>
                <a:cubicBezTo>
                  <a:pt x="6348" y="1513"/>
                  <a:pt x="6367" y="1559"/>
                  <a:pt x="6406" y="1605"/>
                </a:cubicBezTo>
                <a:cubicBezTo>
                  <a:pt x="6439" y="1637"/>
                  <a:pt x="6511" y="1683"/>
                  <a:pt x="6608" y="1735"/>
                </a:cubicBezTo>
                <a:cubicBezTo>
                  <a:pt x="6713" y="1794"/>
                  <a:pt x="6791" y="1853"/>
                  <a:pt x="6836" y="1905"/>
                </a:cubicBezTo>
                <a:close/>
                <a:moveTo>
                  <a:pt x="7463" y="1489"/>
                </a:moveTo>
                <a:cubicBezTo>
                  <a:pt x="7346" y="1489"/>
                  <a:pt x="7248" y="1535"/>
                  <a:pt x="7163" y="1620"/>
                </a:cubicBezTo>
                <a:cubicBezTo>
                  <a:pt x="7078" y="1711"/>
                  <a:pt x="7032" y="1834"/>
                  <a:pt x="7032" y="1984"/>
                </a:cubicBezTo>
                <a:cubicBezTo>
                  <a:pt x="7032" y="2147"/>
                  <a:pt x="7071" y="2264"/>
                  <a:pt x="7156" y="2349"/>
                </a:cubicBezTo>
                <a:cubicBezTo>
                  <a:pt x="7228" y="2434"/>
                  <a:pt x="7332" y="2473"/>
                  <a:pt x="7462" y="2473"/>
                </a:cubicBezTo>
                <a:cubicBezTo>
                  <a:pt x="7593" y="2473"/>
                  <a:pt x="7704" y="2440"/>
                  <a:pt x="7788" y="2382"/>
                </a:cubicBezTo>
                <a:cubicBezTo>
                  <a:pt x="7788" y="2382"/>
                  <a:pt x="7788" y="2382"/>
                  <a:pt x="7788" y="2245"/>
                </a:cubicBezTo>
                <a:cubicBezTo>
                  <a:pt x="7700" y="2310"/>
                  <a:pt x="7600" y="2342"/>
                  <a:pt x="7495" y="2342"/>
                </a:cubicBezTo>
                <a:cubicBezTo>
                  <a:pt x="7404" y="2342"/>
                  <a:pt x="7326" y="2316"/>
                  <a:pt x="7273" y="2257"/>
                </a:cubicBezTo>
                <a:cubicBezTo>
                  <a:pt x="7221" y="2205"/>
                  <a:pt x="7196" y="2120"/>
                  <a:pt x="7189" y="2016"/>
                </a:cubicBezTo>
                <a:cubicBezTo>
                  <a:pt x="7189" y="2016"/>
                  <a:pt x="7188" y="2016"/>
                  <a:pt x="7856" y="2016"/>
                </a:cubicBezTo>
                <a:cubicBezTo>
                  <a:pt x="7856" y="1939"/>
                  <a:pt x="7856" y="1939"/>
                  <a:pt x="7856" y="1939"/>
                </a:cubicBezTo>
                <a:cubicBezTo>
                  <a:pt x="7856" y="1802"/>
                  <a:pt x="7823" y="1698"/>
                  <a:pt x="7758" y="1620"/>
                </a:cubicBezTo>
                <a:cubicBezTo>
                  <a:pt x="7692" y="1535"/>
                  <a:pt x="7594" y="1489"/>
                  <a:pt x="7463" y="1489"/>
                </a:cubicBezTo>
                <a:close/>
                <a:moveTo>
                  <a:pt x="7189" y="1892"/>
                </a:moveTo>
                <a:cubicBezTo>
                  <a:pt x="7202" y="1808"/>
                  <a:pt x="7235" y="1743"/>
                  <a:pt x="7287" y="1691"/>
                </a:cubicBezTo>
                <a:cubicBezTo>
                  <a:pt x="7333" y="1645"/>
                  <a:pt x="7392" y="1619"/>
                  <a:pt x="7463" y="1619"/>
                </a:cubicBezTo>
                <a:cubicBezTo>
                  <a:pt x="7542" y="1619"/>
                  <a:pt x="7601" y="1645"/>
                  <a:pt x="7640" y="1690"/>
                </a:cubicBezTo>
                <a:cubicBezTo>
                  <a:pt x="7679" y="1736"/>
                  <a:pt x="7698" y="1808"/>
                  <a:pt x="7698" y="1892"/>
                </a:cubicBezTo>
                <a:lnTo>
                  <a:pt x="7189" y="1892"/>
                </a:lnTo>
                <a:close/>
                <a:moveTo>
                  <a:pt x="8417" y="1494"/>
                </a:moveTo>
                <a:cubicBezTo>
                  <a:pt x="8456" y="1494"/>
                  <a:pt x="8488" y="1500"/>
                  <a:pt x="8508" y="1506"/>
                </a:cubicBezTo>
                <a:cubicBezTo>
                  <a:pt x="8508" y="1663"/>
                  <a:pt x="8508" y="1663"/>
                  <a:pt x="8508" y="1663"/>
                </a:cubicBezTo>
                <a:cubicBezTo>
                  <a:pt x="8484" y="1643"/>
                  <a:pt x="8443" y="1630"/>
                  <a:pt x="8391" y="1630"/>
                </a:cubicBezTo>
                <a:cubicBezTo>
                  <a:pt x="8332" y="1630"/>
                  <a:pt x="8280" y="1656"/>
                  <a:pt x="8241" y="1715"/>
                </a:cubicBezTo>
                <a:cubicBezTo>
                  <a:pt x="8195" y="1774"/>
                  <a:pt x="8168" y="1859"/>
                  <a:pt x="8168" y="1970"/>
                </a:cubicBezTo>
                <a:cubicBezTo>
                  <a:pt x="8168" y="2452"/>
                  <a:pt x="8168" y="2452"/>
                  <a:pt x="8168" y="2452"/>
                </a:cubicBezTo>
                <a:cubicBezTo>
                  <a:pt x="8020" y="2452"/>
                  <a:pt x="8020" y="2452"/>
                  <a:pt x="8020" y="2452"/>
                </a:cubicBezTo>
                <a:cubicBezTo>
                  <a:pt x="8020" y="1512"/>
                  <a:pt x="8020" y="1512"/>
                  <a:pt x="8020" y="1512"/>
                </a:cubicBezTo>
                <a:cubicBezTo>
                  <a:pt x="8168" y="1512"/>
                  <a:pt x="8168" y="1512"/>
                  <a:pt x="8168" y="1512"/>
                </a:cubicBezTo>
                <a:cubicBezTo>
                  <a:pt x="8168" y="1704"/>
                  <a:pt x="8168" y="1704"/>
                  <a:pt x="8168" y="1704"/>
                </a:cubicBezTo>
                <a:cubicBezTo>
                  <a:pt x="8176" y="1704"/>
                  <a:pt x="8177" y="1704"/>
                  <a:pt x="8177" y="1704"/>
                </a:cubicBezTo>
                <a:cubicBezTo>
                  <a:pt x="8196" y="1636"/>
                  <a:pt x="8229" y="1586"/>
                  <a:pt x="8274" y="1547"/>
                </a:cubicBezTo>
                <a:cubicBezTo>
                  <a:pt x="8320" y="1514"/>
                  <a:pt x="8365" y="1494"/>
                  <a:pt x="8417" y="1494"/>
                </a:cubicBezTo>
                <a:close/>
                <a:moveTo>
                  <a:pt x="9274" y="1512"/>
                </a:moveTo>
                <a:cubicBezTo>
                  <a:pt x="9431" y="1512"/>
                  <a:pt x="9431" y="1512"/>
                  <a:pt x="9431" y="1512"/>
                </a:cubicBezTo>
                <a:cubicBezTo>
                  <a:pt x="9058" y="2452"/>
                  <a:pt x="9058" y="2452"/>
                  <a:pt x="9058" y="2452"/>
                </a:cubicBezTo>
                <a:cubicBezTo>
                  <a:pt x="8908" y="2452"/>
                  <a:pt x="8908" y="2452"/>
                  <a:pt x="8908" y="2452"/>
                </a:cubicBezTo>
                <a:cubicBezTo>
                  <a:pt x="8555" y="1512"/>
                  <a:pt x="8555" y="1512"/>
                  <a:pt x="8555" y="1512"/>
                </a:cubicBezTo>
                <a:cubicBezTo>
                  <a:pt x="8718" y="1512"/>
                  <a:pt x="8718" y="1512"/>
                  <a:pt x="8718" y="1512"/>
                </a:cubicBezTo>
                <a:cubicBezTo>
                  <a:pt x="8960" y="2192"/>
                  <a:pt x="8960" y="2190"/>
                  <a:pt x="8960" y="2190"/>
                </a:cubicBezTo>
                <a:cubicBezTo>
                  <a:pt x="8973" y="2242"/>
                  <a:pt x="8986" y="2282"/>
                  <a:pt x="8993" y="2321"/>
                </a:cubicBezTo>
                <a:cubicBezTo>
                  <a:pt x="8999" y="2276"/>
                  <a:pt x="9013" y="2236"/>
                  <a:pt x="9026" y="2197"/>
                </a:cubicBezTo>
                <a:cubicBezTo>
                  <a:pt x="9274" y="1513"/>
                  <a:pt x="9274" y="1512"/>
                  <a:pt x="9274" y="1512"/>
                </a:cubicBezTo>
                <a:close/>
                <a:moveTo>
                  <a:pt x="9898" y="1489"/>
                </a:moveTo>
                <a:cubicBezTo>
                  <a:pt x="9773" y="1489"/>
                  <a:pt x="9675" y="1535"/>
                  <a:pt x="9597" y="1620"/>
                </a:cubicBezTo>
                <a:cubicBezTo>
                  <a:pt x="9506" y="1711"/>
                  <a:pt x="9460" y="1834"/>
                  <a:pt x="9460" y="1984"/>
                </a:cubicBezTo>
                <a:cubicBezTo>
                  <a:pt x="9460" y="2147"/>
                  <a:pt x="9506" y="2264"/>
                  <a:pt x="9584" y="2349"/>
                </a:cubicBezTo>
                <a:cubicBezTo>
                  <a:pt x="9662" y="2434"/>
                  <a:pt x="9760" y="2473"/>
                  <a:pt x="9890" y="2473"/>
                </a:cubicBezTo>
                <a:cubicBezTo>
                  <a:pt x="10027" y="2473"/>
                  <a:pt x="10132" y="2440"/>
                  <a:pt x="10216" y="2382"/>
                </a:cubicBezTo>
                <a:cubicBezTo>
                  <a:pt x="10216" y="2382"/>
                  <a:pt x="10216" y="2382"/>
                  <a:pt x="10216" y="2245"/>
                </a:cubicBezTo>
                <a:cubicBezTo>
                  <a:pt x="10128" y="2310"/>
                  <a:pt x="10034" y="2342"/>
                  <a:pt x="9923" y="2342"/>
                </a:cubicBezTo>
                <a:cubicBezTo>
                  <a:pt x="9831" y="2342"/>
                  <a:pt x="9760" y="2316"/>
                  <a:pt x="9701" y="2257"/>
                </a:cubicBezTo>
                <a:cubicBezTo>
                  <a:pt x="9649" y="2205"/>
                  <a:pt x="9623" y="2120"/>
                  <a:pt x="9617" y="2016"/>
                </a:cubicBezTo>
                <a:cubicBezTo>
                  <a:pt x="9617" y="2016"/>
                  <a:pt x="9616" y="2016"/>
                  <a:pt x="10284" y="2016"/>
                </a:cubicBezTo>
                <a:cubicBezTo>
                  <a:pt x="10284" y="1939"/>
                  <a:pt x="10284" y="1939"/>
                  <a:pt x="10284" y="1939"/>
                </a:cubicBezTo>
                <a:cubicBezTo>
                  <a:pt x="10284" y="1802"/>
                  <a:pt x="10251" y="1698"/>
                  <a:pt x="10185" y="1620"/>
                </a:cubicBezTo>
                <a:cubicBezTo>
                  <a:pt x="10120" y="1535"/>
                  <a:pt x="10022" y="1489"/>
                  <a:pt x="9898" y="1489"/>
                </a:cubicBezTo>
                <a:close/>
                <a:moveTo>
                  <a:pt x="9623" y="1892"/>
                </a:moveTo>
                <a:cubicBezTo>
                  <a:pt x="9630" y="1808"/>
                  <a:pt x="9662" y="1743"/>
                  <a:pt x="9715" y="1691"/>
                </a:cubicBezTo>
                <a:cubicBezTo>
                  <a:pt x="9760" y="1645"/>
                  <a:pt x="9826" y="1619"/>
                  <a:pt x="9891" y="1619"/>
                </a:cubicBezTo>
                <a:cubicBezTo>
                  <a:pt x="9969" y="1619"/>
                  <a:pt x="10028" y="1645"/>
                  <a:pt x="10067" y="1690"/>
                </a:cubicBezTo>
                <a:cubicBezTo>
                  <a:pt x="10107" y="1736"/>
                  <a:pt x="10126" y="1808"/>
                  <a:pt x="10126" y="1892"/>
                </a:cubicBezTo>
                <a:lnTo>
                  <a:pt x="9623" y="1892"/>
                </a:lnTo>
                <a:close/>
                <a:moveTo>
                  <a:pt x="10845" y="1494"/>
                </a:moveTo>
                <a:cubicBezTo>
                  <a:pt x="10891" y="1494"/>
                  <a:pt x="10916" y="1500"/>
                  <a:pt x="10936" y="1506"/>
                </a:cubicBezTo>
                <a:cubicBezTo>
                  <a:pt x="10936" y="1663"/>
                  <a:pt x="10936" y="1663"/>
                  <a:pt x="10936" y="1663"/>
                </a:cubicBezTo>
                <a:cubicBezTo>
                  <a:pt x="10912" y="1643"/>
                  <a:pt x="10871" y="1630"/>
                  <a:pt x="10825" y="1630"/>
                </a:cubicBezTo>
                <a:cubicBezTo>
                  <a:pt x="10760" y="1630"/>
                  <a:pt x="10708" y="1656"/>
                  <a:pt x="10669" y="1715"/>
                </a:cubicBezTo>
                <a:cubicBezTo>
                  <a:pt x="10623" y="1774"/>
                  <a:pt x="10596" y="1859"/>
                  <a:pt x="10596" y="1970"/>
                </a:cubicBezTo>
                <a:cubicBezTo>
                  <a:pt x="10596" y="2452"/>
                  <a:pt x="10596" y="2452"/>
                  <a:pt x="10596" y="2452"/>
                </a:cubicBezTo>
                <a:cubicBezTo>
                  <a:pt x="10448" y="2452"/>
                  <a:pt x="10448" y="2452"/>
                  <a:pt x="10448" y="2452"/>
                </a:cubicBezTo>
                <a:cubicBezTo>
                  <a:pt x="10448" y="1512"/>
                  <a:pt x="10448" y="1512"/>
                  <a:pt x="10448" y="1512"/>
                </a:cubicBezTo>
                <a:cubicBezTo>
                  <a:pt x="10596" y="1512"/>
                  <a:pt x="10596" y="1512"/>
                  <a:pt x="10596" y="1512"/>
                </a:cubicBezTo>
                <a:cubicBezTo>
                  <a:pt x="10596" y="1704"/>
                  <a:pt x="10596" y="1704"/>
                  <a:pt x="10596" y="1704"/>
                </a:cubicBezTo>
                <a:cubicBezTo>
                  <a:pt x="10604" y="1704"/>
                  <a:pt x="10604" y="1704"/>
                  <a:pt x="10604" y="1704"/>
                </a:cubicBezTo>
                <a:cubicBezTo>
                  <a:pt x="10624" y="1636"/>
                  <a:pt x="10656" y="1586"/>
                  <a:pt x="10702" y="1547"/>
                </a:cubicBezTo>
                <a:cubicBezTo>
                  <a:pt x="10748" y="1514"/>
                  <a:pt x="10793" y="1494"/>
                  <a:pt x="10845" y="1494"/>
                </a:cubicBezTo>
                <a:close/>
                <a:moveTo>
                  <a:pt x="11132" y="1544"/>
                </a:moveTo>
                <a:cubicBezTo>
                  <a:pt x="11132" y="1537"/>
                  <a:pt x="11125" y="1531"/>
                  <a:pt x="11119" y="1525"/>
                </a:cubicBezTo>
                <a:cubicBezTo>
                  <a:pt x="11112" y="1518"/>
                  <a:pt x="11099" y="1512"/>
                  <a:pt x="11086" y="1512"/>
                </a:cubicBezTo>
                <a:cubicBezTo>
                  <a:pt x="11086" y="1512"/>
                  <a:pt x="11083" y="1512"/>
                  <a:pt x="11052" y="1512"/>
                </a:cubicBezTo>
                <a:cubicBezTo>
                  <a:pt x="11052" y="1512"/>
                  <a:pt x="11052" y="1512"/>
                  <a:pt x="11052" y="1636"/>
                </a:cubicBezTo>
                <a:cubicBezTo>
                  <a:pt x="11052" y="1636"/>
                  <a:pt x="11052" y="1636"/>
                  <a:pt x="11068" y="1636"/>
                </a:cubicBezTo>
                <a:cubicBezTo>
                  <a:pt x="11068" y="1636"/>
                  <a:pt x="11068" y="1636"/>
                  <a:pt x="11068" y="1584"/>
                </a:cubicBezTo>
                <a:cubicBezTo>
                  <a:pt x="11068" y="1584"/>
                  <a:pt x="11070" y="1584"/>
                  <a:pt x="11080" y="1584"/>
                </a:cubicBezTo>
                <a:cubicBezTo>
                  <a:pt x="11086" y="1584"/>
                  <a:pt x="11093" y="1590"/>
                  <a:pt x="11099" y="1603"/>
                </a:cubicBezTo>
                <a:cubicBezTo>
                  <a:pt x="11099" y="1603"/>
                  <a:pt x="11099" y="1604"/>
                  <a:pt x="11112" y="1636"/>
                </a:cubicBezTo>
                <a:cubicBezTo>
                  <a:pt x="11112" y="1636"/>
                  <a:pt x="11112" y="1636"/>
                  <a:pt x="11132" y="1636"/>
                </a:cubicBezTo>
                <a:cubicBezTo>
                  <a:pt x="11119" y="1603"/>
                  <a:pt x="11119" y="1603"/>
                  <a:pt x="11119" y="1603"/>
                </a:cubicBezTo>
                <a:cubicBezTo>
                  <a:pt x="11112" y="1590"/>
                  <a:pt x="11106" y="1583"/>
                  <a:pt x="11099" y="1577"/>
                </a:cubicBezTo>
                <a:cubicBezTo>
                  <a:pt x="11106" y="1577"/>
                  <a:pt x="11119" y="1570"/>
                  <a:pt x="11119" y="1570"/>
                </a:cubicBezTo>
                <a:cubicBezTo>
                  <a:pt x="11125" y="1564"/>
                  <a:pt x="11132" y="1557"/>
                  <a:pt x="11132" y="1544"/>
                </a:cubicBezTo>
                <a:close/>
                <a:moveTo>
                  <a:pt x="11086" y="1572"/>
                </a:moveTo>
                <a:cubicBezTo>
                  <a:pt x="11086" y="1572"/>
                  <a:pt x="11083" y="1572"/>
                  <a:pt x="11068" y="1572"/>
                </a:cubicBezTo>
                <a:cubicBezTo>
                  <a:pt x="11068" y="1572"/>
                  <a:pt x="11068" y="1572"/>
                  <a:pt x="11068" y="1524"/>
                </a:cubicBezTo>
                <a:cubicBezTo>
                  <a:pt x="11068" y="1524"/>
                  <a:pt x="11070" y="1524"/>
                  <a:pt x="11086" y="1524"/>
                </a:cubicBezTo>
                <a:cubicBezTo>
                  <a:pt x="11093" y="1524"/>
                  <a:pt x="11099" y="1531"/>
                  <a:pt x="11106" y="1531"/>
                </a:cubicBezTo>
                <a:cubicBezTo>
                  <a:pt x="11112" y="1537"/>
                  <a:pt x="11112" y="1538"/>
                  <a:pt x="11112" y="1551"/>
                </a:cubicBezTo>
                <a:cubicBezTo>
                  <a:pt x="11112" y="1565"/>
                  <a:pt x="11106" y="1572"/>
                  <a:pt x="11086" y="1572"/>
                </a:cubicBezTo>
                <a:close/>
                <a:moveTo>
                  <a:pt x="11158" y="1504"/>
                </a:moveTo>
                <a:cubicBezTo>
                  <a:pt x="11138" y="1490"/>
                  <a:pt x="11119" y="1477"/>
                  <a:pt x="11086" y="1477"/>
                </a:cubicBezTo>
                <a:cubicBezTo>
                  <a:pt x="11060" y="1477"/>
                  <a:pt x="11040" y="1490"/>
                  <a:pt x="11021" y="1504"/>
                </a:cubicBezTo>
                <a:cubicBezTo>
                  <a:pt x="11001" y="1524"/>
                  <a:pt x="10995" y="1550"/>
                  <a:pt x="10995" y="1577"/>
                </a:cubicBezTo>
                <a:cubicBezTo>
                  <a:pt x="10995" y="1604"/>
                  <a:pt x="11001" y="1624"/>
                  <a:pt x="11021" y="1644"/>
                </a:cubicBezTo>
                <a:cubicBezTo>
                  <a:pt x="11040" y="1664"/>
                  <a:pt x="11060" y="1670"/>
                  <a:pt x="11086" y="1670"/>
                </a:cubicBezTo>
                <a:cubicBezTo>
                  <a:pt x="11112" y="1670"/>
                  <a:pt x="11138" y="1664"/>
                  <a:pt x="11158" y="1644"/>
                </a:cubicBezTo>
                <a:cubicBezTo>
                  <a:pt x="11177" y="1624"/>
                  <a:pt x="11184" y="1604"/>
                  <a:pt x="11184" y="1577"/>
                </a:cubicBezTo>
                <a:cubicBezTo>
                  <a:pt x="11184" y="1544"/>
                  <a:pt x="11177" y="1524"/>
                  <a:pt x="11158" y="1504"/>
                </a:cubicBezTo>
                <a:close/>
                <a:moveTo>
                  <a:pt x="11151" y="1637"/>
                </a:moveTo>
                <a:cubicBezTo>
                  <a:pt x="11132" y="1650"/>
                  <a:pt x="11112" y="1664"/>
                  <a:pt x="11086" y="1664"/>
                </a:cubicBezTo>
                <a:cubicBezTo>
                  <a:pt x="11066" y="1664"/>
                  <a:pt x="11047" y="1650"/>
                  <a:pt x="11027" y="1637"/>
                </a:cubicBezTo>
                <a:cubicBezTo>
                  <a:pt x="11014" y="1617"/>
                  <a:pt x="11001" y="1597"/>
                  <a:pt x="11001" y="1577"/>
                </a:cubicBezTo>
                <a:cubicBezTo>
                  <a:pt x="11001" y="1550"/>
                  <a:pt x="11014" y="1530"/>
                  <a:pt x="11027" y="1510"/>
                </a:cubicBezTo>
                <a:cubicBezTo>
                  <a:pt x="11047" y="1497"/>
                  <a:pt x="11066" y="1490"/>
                  <a:pt x="11086" y="1490"/>
                </a:cubicBezTo>
                <a:cubicBezTo>
                  <a:pt x="11112" y="1490"/>
                  <a:pt x="11132" y="1497"/>
                  <a:pt x="11151" y="1510"/>
                </a:cubicBezTo>
                <a:cubicBezTo>
                  <a:pt x="11164" y="1530"/>
                  <a:pt x="11171" y="1550"/>
                  <a:pt x="11171" y="1577"/>
                </a:cubicBezTo>
                <a:cubicBezTo>
                  <a:pt x="11171" y="1597"/>
                  <a:pt x="11164" y="1617"/>
                  <a:pt x="11151" y="1637"/>
                </a:cubicBezTo>
                <a:close/>
                <a:moveTo>
                  <a:pt x="1412" y="2696"/>
                </a:moveTo>
                <a:cubicBezTo>
                  <a:pt x="1504" y="2696"/>
                  <a:pt x="1504" y="2696"/>
                  <a:pt x="1504" y="2696"/>
                </a:cubicBezTo>
                <a:cubicBezTo>
                  <a:pt x="1504" y="2708"/>
                  <a:pt x="1504" y="2708"/>
                  <a:pt x="1504" y="2708"/>
                </a:cubicBezTo>
                <a:cubicBezTo>
                  <a:pt x="1464" y="2708"/>
                  <a:pt x="1464" y="2708"/>
                  <a:pt x="1464" y="2708"/>
                </a:cubicBezTo>
                <a:cubicBezTo>
                  <a:pt x="1464" y="2824"/>
                  <a:pt x="1464" y="2824"/>
                  <a:pt x="1464" y="2824"/>
                </a:cubicBezTo>
                <a:cubicBezTo>
                  <a:pt x="1452" y="2824"/>
                  <a:pt x="1452" y="2824"/>
                  <a:pt x="1452" y="2824"/>
                </a:cubicBezTo>
                <a:cubicBezTo>
                  <a:pt x="1452" y="2708"/>
                  <a:pt x="1452" y="2708"/>
                  <a:pt x="1452" y="2708"/>
                </a:cubicBezTo>
                <a:cubicBezTo>
                  <a:pt x="1412" y="2708"/>
                  <a:pt x="1412" y="2708"/>
                  <a:pt x="1412" y="2708"/>
                </a:cubicBezTo>
                <a:lnTo>
                  <a:pt x="1412" y="2696"/>
                </a:lnTo>
                <a:close/>
                <a:moveTo>
                  <a:pt x="1631" y="2696"/>
                </a:moveTo>
                <a:cubicBezTo>
                  <a:pt x="1650" y="2696"/>
                  <a:pt x="1652" y="2696"/>
                  <a:pt x="1652" y="2696"/>
                </a:cubicBezTo>
                <a:cubicBezTo>
                  <a:pt x="1652" y="2824"/>
                  <a:pt x="1652" y="2824"/>
                  <a:pt x="1652" y="2824"/>
                </a:cubicBezTo>
                <a:cubicBezTo>
                  <a:pt x="1636" y="2824"/>
                  <a:pt x="1636" y="2824"/>
                  <a:pt x="1636" y="2824"/>
                </a:cubicBezTo>
                <a:cubicBezTo>
                  <a:pt x="1636" y="2736"/>
                  <a:pt x="1636" y="2735"/>
                  <a:pt x="1636" y="2735"/>
                </a:cubicBezTo>
                <a:cubicBezTo>
                  <a:pt x="1636" y="2728"/>
                  <a:pt x="1636" y="2722"/>
                  <a:pt x="1636" y="2708"/>
                </a:cubicBezTo>
                <a:cubicBezTo>
                  <a:pt x="1636" y="2715"/>
                  <a:pt x="1630" y="2722"/>
                  <a:pt x="1630" y="2722"/>
                </a:cubicBezTo>
                <a:cubicBezTo>
                  <a:pt x="1592" y="2823"/>
                  <a:pt x="1593" y="2824"/>
                  <a:pt x="1593" y="2824"/>
                </a:cubicBezTo>
                <a:cubicBezTo>
                  <a:pt x="1580" y="2824"/>
                  <a:pt x="1580" y="2824"/>
                  <a:pt x="1580" y="2824"/>
                </a:cubicBezTo>
                <a:cubicBezTo>
                  <a:pt x="1542" y="2720"/>
                  <a:pt x="1542" y="2722"/>
                  <a:pt x="1542" y="2722"/>
                </a:cubicBezTo>
                <a:cubicBezTo>
                  <a:pt x="1542" y="2722"/>
                  <a:pt x="1536" y="2715"/>
                  <a:pt x="1536" y="2708"/>
                </a:cubicBezTo>
                <a:cubicBezTo>
                  <a:pt x="1536" y="2715"/>
                  <a:pt x="1536" y="2722"/>
                  <a:pt x="1536" y="2735"/>
                </a:cubicBezTo>
                <a:cubicBezTo>
                  <a:pt x="1536" y="2822"/>
                  <a:pt x="1536" y="2824"/>
                  <a:pt x="1536" y="2824"/>
                </a:cubicBezTo>
                <a:cubicBezTo>
                  <a:pt x="1524" y="2824"/>
                  <a:pt x="1524" y="2824"/>
                  <a:pt x="1524" y="2824"/>
                </a:cubicBezTo>
                <a:cubicBezTo>
                  <a:pt x="1524" y="2696"/>
                  <a:pt x="1524" y="2696"/>
                  <a:pt x="1524" y="2696"/>
                </a:cubicBezTo>
                <a:cubicBezTo>
                  <a:pt x="1539" y="2696"/>
                  <a:pt x="1542" y="2696"/>
                  <a:pt x="1542" y="2696"/>
                </a:cubicBezTo>
                <a:cubicBezTo>
                  <a:pt x="1580" y="2784"/>
                  <a:pt x="1580" y="2783"/>
                  <a:pt x="1580" y="2783"/>
                </a:cubicBezTo>
                <a:cubicBezTo>
                  <a:pt x="1587" y="2790"/>
                  <a:pt x="1587" y="2796"/>
                  <a:pt x="1587" y="2803"/>
                </a:cubicBezTo>
                <a:cubicBezTo>
                  <a:pt x="1587" y="2796"/>
                  <a:pt x="1593" y="2789"/>
                  <a:pt x="1593" y="2783"/>
                </a:cubicBezTo>
                <a:cubicBezTo>
                  <a:pt x="1631" y="2695"/>
                  <a:pt x="1631" y="2696"/>
                  <a:pt x="1631" y="2696"/>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sp>
        <p:nvSpPr>
          <p:cNvPr id="78" name="SharePoint"/>
          <p:cNvSpPr>
            <a:spLocks noChangeAspect="1" noEditPoints="1"/>
          </p:cNvSpPr>
          <p:nvPr/>
        </p:nvSpPr>
        <p:spPr bwMode="auto">
          <a:xfrm>
            <a:off x="847954" y="3656106"/>
            <a:ext cx="1503028" cy="373923"/>
          </a:xfrm>
          <a:custGeom>
            <a:avLst/>
            <a:gdLst>
              <a:gd name="T0" fmla="*/ 35 w 12150"/>
              <a:gd name="T1" fmla="*/ 2387 h 3023"/>
              <a:gd name="T2" fmla="*/ 1622 w 12150"/>
              <a:gd name="T3" fmla="*/ 561 h 3023"/>
              <a:gd name="T4" fmla="*/ 604 w 12150"/>
              <a:gd name="T5" fmla="*/ 1905 h 3023"/>
              <a:gd name="T6" fmla="*/ 1251 w 12150"/>
              <a:gd name="T7" fmla="*/ 568 h 3023"/>
              <a:gd name="T8" fmla="*/ 1111 w 12150"/>
              <a:gd name="T9" fmla="*/ 1423 h 3023"/>
              <a:gd name="T10" fmla="*/ 687 w 12150"/>
              <a:gd name="T11" fmla="*/ 2261 h 3023"/>
              <a:gd name="T12" fmla="*/ 1647 w 12150"/>
              <a:gd name="T13" fmla="*/ 1786 h 3023"/>
              <a:gd name="T14" fmla="*/ 1216 w 12150"/>
              <a:gd name="T15" fmla="*/ 1262 h 3023"/>
              <a:gd name="T16" fmla="*/ 1223 w 12150"/>
              <a:gd name="T17" fmla="*/ 285 h 3023"/>
              <a:gd name="T18" fmla="*/ 654 w 12150"/>
              <a:gd name="T19" fmla="*/ 271 h 3023"/>
              <a:gd name="T20" fmla="*/ 1216 w 12150"/>
              <a:gd name="T21" fmla="*/ 561 h 3023"/>
              <a:gd name="T22" fmla="*/ 795 w 12150"/>
              <a:gd name="T23" fmla="*/ 1613 h 3023"/>
              <a:gd name="T24" fmla="*/ 575 w 12150"/>
              <a:gd name="T25" fmla="*/ 2289 h 3023"/>
              <a:gd name="T26" fmla="*/ 364 w 12150"/>
              <a:gd name="T27" fmla="*/ 2730 h 3023"/>
              <a:gd name="T28" fmla="*/ 995 w 12150"/>
              <a:gd name="T29" fmla="*/ 2569 h 3023"/>
              <a:gd name="T30" fmla="*/ 1619 w 12150"/>
              <a:gd name="T31" fmla="*/ 2226 h 3023"/>
              <a:gd name="T32" fmla="*/ 1265 w 12150"/>
              <a:gd name="T33" fmla="*/ 1549 h 3023"/>
              <a:gd name="T34" fmla="*/ 2738 w 12150"/>
              <a:gd name="T35" fmla="*/ 1185 h 3023"/>
              <a:gd name="T36" fmla="*/ 3232 w 12150"/>
              <a:gd name="T37" fmla="*/ 2465 h 3023"/>
              <a:gd name="T38" fmla="*/ 3795 w 12150"/>
              <a:gd name="T39" fmla="*/ 1423 h 3023"/>
              <a:gd name="T40" fmla="*/ 4727 w 12150"/>
              <a:gd name="T41" fmla="*/ 2046 h 3023"/>
              <a:gd name="T42" fmla="*/ 4552 w 12150"/>
              <a:gd name="T43" fmla="*/ 1589 h 3023"/>
              <a:gd name="T44" fmla="*/ 5133 w 12150"/>
              <a:gd name="T45" fmla="*/ 2563 h 3023"/>
              <a:gd name="T46" fmla="*/ 5267 w 12150"/>
              <a:gd name="T47" fmla="*/ 2465 h 3023"/>
              <a:gd name="T48" fmla="*/ 6329 w 12150"/>
              <a:gd name="T49" fmla="*/ 1836 h 3023"/>
              <a:gd name="T50" fmla="*/ 7126 w 12150"/>
              <a:gd name="T51" fmla="*/ 1591 h 3023"/>
              <a:gd name="T52" fmla="*/ 7539 w 12150"/>
              <a:gd name="T53" fmla="*/ 2159 h 3023"/>
              <a:gd name="T54" fmla="*/ 8481 w 12150"/>
              <a:gd name="T55" fmla="*/ 1323 h 3023"/>
              <a:gd name="T56" fmla="*/ 8340 w 12150"/>
              <a:gd name="T57" fmla="*/ 1862 h 3023"/>
              <a:gd name="T58" fmla="*/ 8844 w 12150"/>
              <a:gd name="T59" fmla="*/ 2500 h 3023"/>
              <a:gd name="T60" fmla="*/ 8970 w 12150"/>
              <a:gd name="T61" fmla="*/ 1829 h 3023"/>
              <a:gd name="T62" fmla="*/ 10050 w 12150"/>
              <a:gd name="T63" fmla="*/ 1175 h 3023"/>
              <a:gd name="T64" fmla="*/ 11163 w 12150"/>
              <a:gd name="T65" fmla="*/ 2005 h 3023"/>
              <a:gd name="T66" fmla="*/ 10487 w 12150"/>
              <a:gd name="T67" fmla="*/ 1619 h 3023"/>
              <a:gd name="T68" fmla="*/ 11657 w 12150"/>
              <a:gd name="T69" fmla="*/ 2465 h 3023"/>
              <a:gd name="T70" fmla="*/ 11459 w 12150"/>
              <a:gd name="T71" fmla="*/ 1367 h 3023"/>
              <a:gd name="T72" fmla="*/ 12150 w 12150"/>
              <a:gd name="T73" fmla="*/ 1686 h 3023"/>
              <a:gd name="T74" fmla="*/ 12107 w 12150"/>
              <a:gd name="T75" fmla="*/ 1750 h 3023"/>
              <a:gd name="T76" fmla="*/ 12037 w 12150"/>
              <a:gd name="T77" fmla="*/ 1695 h 3023"/>
              <a:gd name="T78" fmla="*/ 12065 w 12150"/>
              <a:gd name="T79" fmla="*/ 1637 h 3023"/>
              <a:gd name="T80" fmla="*/ 3568 w 12150"/>
              <a:gd name="T81" fmla="*/ 535 h 3023"/>
              <a:gd name="T82" fmla="*/ 3183 w 12150"/>
              <a:gd name="T83" fmla="*/ 607 h 3023"/>
              <a:gd name="T84" fmla="*/ 3801 w 12150"/>
              <a:gd name="T85" fmla="*/ 519 h 3023"/>
              <a:gd name="T86" fmla="*/ 3974 w 12150"/>
              <a:gd name="T87" fmla="*/ 729 h 3023"/>
              <a:gd name="T88" fmla="*/ 4191 w 12150"/>
              <a:gd name="T89" fmla="*/ 1028 h 3023"/>
              <a:gd name="T90" fmla="*/ 4479 w 12150"/>
              <a:gd name="T91" fmla="*/ 679 h 3023"/>
              <a:gd name="T92" fmla="*/ 4818 w 12150"/>
              <a:gd name="T93" fmla="*/ 729 h 3023"/>
              <a:gd name="T94" fmla="*/ 4684 w 12150"/>
              <a:gd name="T95" fmla="*/ 1007 h 3023"/>
              <a:gd name="T96" fmla="*/ 5076 w 12150"/>
              <a:gd name="T97" fmla="*/ 923 h 3023"/>
              <a:gd name="T98" fmla="*/ 4985 w 12150"/>
              <a:gd name="T99" fmla="*/ 777 h 3023"/>
              <a:gd name="T100" fmla="*/ 5394 w 12150"/>
              <a:gd name="T101" fmla="*/ 673 h 3023"/>
              <a:gd name="T102" fmla="*/ 5387 w 12150"/>
              <a:gd name="T103" fmla="*/ 1007 h 3023"/>
              <a:gd name="T104" fmla="*/ 5776 w 12150"/>
              <a:gd name="T105" fmla="*/ 503 h 3023"/>
              <a:gd name="T106" fmla="*/ 5663 w 12150"/>
              <a:gd name="T107" fmla="*/ 1051 h 3023"/>
              <a:gd name="T108" fmla="*/ 6051 w 12150"/>
              <a:gd name="T109" fmla="*/ 1041 h 3023"/>
              <a:gd name="T110" fmla="*/ 6179 w 12150"/>
              <a:gd name="T111" fmla="*/ 715 h 3023"/>
              <a:gd name="T112" fmla="*/ 6200 w 12150"/>
              <a:gd name="T113" fmla="*/ 643 h 3023"/>
              <a:gd name="T114" fmla="*/ 6179 w 12150"/>
              <a:gd name="T115" fmla="*/ 699 h 3023"/>
              <a:gd name="T116" fmla="*/ 6200 w 12150"/>
              <a:gd name="T117" fmla="*/ 810 h 3023"/>
              <a:gd name="T118" fmla="*/ 1523 w 12150"/>
              <a:gd name="T119" fmla="*/ 2887 h 3023"/>
              <a:gd name="T120" fmla="*/ 1775 w 12150"/>
              <a:gd name="T121" fmla="*/ 2887 h 3023"/>
              <a:gd name="T122" fmla="*/ 1651 w 12150"/>
              <a:gd name="T123" fmla="*/ 3023 h 3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150" h="3023">
                <a:moveTo>
                  <a:pt x="1622" y="561"/>
                </a:moveTo>
                <a:cubicBezTo>
                  <a:pt x="1559" y="550"/>
                  <a:pt x="1491" y="540"/>
                  <a:pt x="1412" y="528"/>
                </a:cubicBezTo>
                <a:cubicBezTo>
                  <a:pt x="1296" y="332"/>
                  <a:pt x="1208" y="149"/>
                  <a:pt x="1174" y="0"/>
                </a:cubicBezTo>
                <a:cubicBezTo>
                  <a:pt x="1083" y="21"/>
                  <a:pt x="604" y="188"/>
                  <a:pt x="520" y="306"/>
                </a:cubicBezTo>
                <a:cubicBezTo>
                  <a:pt x="515" y="313"/>
                  <a:pt x="513" y="319"/>
                  <a:pt x="513" y="325"/>
                </a:cubicBezTo>
                <a:cubicBezTo>
                  <a:pt x="506" y="347"/>
                  <a:pt x="517" y="367"/>
                  <a:pt x="528" y="378"/>
                </a:cubicBezTo>
                <a:cubicBezTo>
                  <a:pt x="704" y="575"/>
                  <a:pt x="949" y="687"/>
                  <a:pt x="949" y="1087"/>
                </a:cubicBezTo>
                <a:cubicBezTo>
                  <a:pt x="949" y="1449"/>
                  <a:pt x="623" y="1791"/>
                  <a:pt x="296" y="2064"/>
                </a:cubicBezTo>
                <a:cubicBezTo>
                  <a:pt x="231" y="2107"/>
                  <a:pt x="231" y="2107"/>
                  <a:pt x="231" y="2107"/>
                </a:cubicBezTo>
                <a:cubicBezTo>
                  <a:pt x="147" y="2177"/>
                  <a:pt x="56" y="2289"/>
                  <a:pt x="35" y="2387"/>
                </a:cubicBezTo>
                <a:cubicBezTo>
                  <a:pt x="0" y="2534"/>
                  <a:pt x="112" y="2653"/>
                  <a:pt x="231" y="2737"/>
                </a:cubicBezTo>
                <a:cubicBezTo>
                  <a:pt x="364" y="2827"/>
                  <a:pt x="498" y="2876"/>
                  <a:pt x="659" y="2925"/>
                </a:cubicBezTo>
                <a:cubicBezTo>
                  <a:pt x="834" y="2974"/>
                  <a:pt x="1185" y="3016"/>
                  <a:pt x="1360" y="3023"/>
                </a:cubicBezTo>
                <a:cubicBezTo>
                  <a:pt x="1374" y="3023"/>
                  <a:pt x="1395" y="3016"/>
                  <a:pt x="1395" y="3016"/>
                </a:cubicBezTo>
                <a:cubicBezTo>
                  <a:pt x="1402" y="3002"/>
                  <a:pt x="1402" y="3002"/>
                  <a:pt x="1402" y="3002"/>
                </a:cubicBezTo>
                <a:cubicBezTo>
                  <a:pt x="1416" y="2974"/>
                  <a:pt x="1626" y="2590"/>
                  <a:pt x="1682" y="2261"/>
                </a:cubicBezTo>
                <a:cubicBezTo>
                  <a:pt x="1716" y="2046"/>
                  <a:pt x="1743" y="1759"/>
                  <a:pt x="1695" y="1482"/>
                </a:cubicBezTo>
                <a:cubicBezTo>
                  <a:pt x="2071" y="1370"/>
                  <a:pt x="2509" y="1262"/>
                  <a:pt x="2801" y="1220"/>
                </a:cubicBezTo>
                <a:cubicBezTo>
                  <a:pt x="2794" y="1199"/>
                  <a:pt x="2794" y="1199"/>
                  <a:pt x="2794" y="1199"/>
                </a:cubicBezTo>
                <a:cubicBezTo>
                  <a:pt x="2625" y="939"/>
                  <a:pt x="2373" y="701"/>
                  <a:pt x="1622" y="561"/>
                </a:cubicBezTo>
                <a:close/>
                <a:moveTo>
                  <a:pt x="2141" y="778"/>
                </a:moveTo>
                <a:cubicBezTo>
                  <a:pt x="2191" y="799"/>
                  <a:pt x="2233" y="813"/>
                  <a:pt x="2275" y="834"/>
                </a:cubicBezTo>
                <a:cubicBezTo>
                  <a:pt x="2064" y="883"/>
                  <a:pt x="1868" y="946"/>
                  <a:pt x="1700" y="1016"/>
                </a:cubicBezTo>
                <a:cubicBezTo>
                  <a:pt x="1763" y="883"/>
                  <a:pt x="1791" y="771"/>
                  <a:pt x="1798" y="673"/>
                </a:cubicBezTo>
                <a:cubicBezTo>
                  <a:pt x="1917" y="701"/>
                  <a:pt x="2029" y="736"/>
                  <a:pt x="2141" y="778"/>
                </a:cubicBezTo>
                <a:close/>
                <a:moveTo>
                  <a:pt x="1622" y="1023"/>
                </a:moveTo>
                <a:cubicBezTo>
                  <a:pt x="1545" y="974"/>
                  <a:pt x="1461" y="939"/>
                  <a:pt x="1384" y="904"/>
                </a:cubicBezTo>
                <a:cubicBezTo>
                  <a:pt x="1489" y="827"/>
                  <a:pt x="1622" y="743"/>
                  <a:pt x="1770" y="666"/>
                </a:cubicBezTo>
                <a:cubicBezTo>
                  <a:pt x="1763" y="750"/>
                  <a:pt x="1714" y="869"/>
                  <a:pt x="1622" y="1023"/>
                </a:cubicBezTo>
                <a:close/>
                <a:moveTo>
                  <a:pt x="604" y="1905"/>
                </a:moveTo>
                <a:cubicBezTo>
                  <a:pt x="697" y="1858"/>
                  <a:pt x="783" y="1817"/>
                  <a:pt x="868" y="1780"/>
                </a:cubicBezTo>
                <a:cubicBezTo>
                  <a:pt x="797" y="1943"/>
                  <a:pt x="691" y="2106"/>
                  <a:pt x="645" y="2177"/>
                </a:cubicBezTo>
                <a:cubicBezTo>
                  <a:pt x="645" y="2184"/>
                  <a:pt x="638" y="2184"/>
                  <a:pt x="638" y="2191"/>
                </a:cubicBezTo>
                <a:cubicBezTo>
                  <a:pt x="592" y="2106"/>
                  <a:pt x="577" y="2009"/>
                  <a:pt x="604" y="1905"/>
                </a:cubicBezTo>
                <a:close/>
                <a:moveTo>
                  <a:pt x="977" y="862"/>
                </a:moveTo>
                <a:cubicBezTo>
                  <a:pt x="1047" y="876"/>
                  <a:pt x="1139" y="904"/>
                  <a:pt x="1237" y="939"/>
                </a:cubicBezTo>
                <a:cubicBezTo>
                  <a:pt x="1160" y="1002"/>
                  <a:pt x="1082" y="1073"/>
                  <a:pt x="984" y="1171"/>
                </a:cubicBezTo>
                <a:cubicBezTo>
                  <a:pt x="998" y="1059"/>
                  <a:pt x="991" y="953"/>
                  <a:pt x="977" y="862"/>
                </a:cubicBezTo>
                <a:close/>
                <a:moveTo>
                  <a:pt x="998" y="785"/>
                </a:moveTo>
                <a:cubicBezTo>
                  <a:pt x="1054" y="715"/>
                  <a:pt x="1146" y="645"/>
                  <a:pt x="1251" y="568"/>
                </a:cubicBezTo>
                <a:cubicBezTo>
                  <a:pt x="1286" y="659"/>
                  <a:pt x="1293" y="764"/>
                  <a:pt x="1286" y="869"/>
                </a:cubicBezTo>
                <a:cubicBezTo>
                  <a:pt x="1188" y="834"/>
                  <a:pt x="1089" y="813"/>
                  <a:pt x="998" y="785"/>
                </a:cubicBezTo>
                <a:close/>
                <a:moveTo>
                  <a:pt x="1265" y="988"/>
                </a:moveTo>
                <a:cubicBezTo>
                  <a:pt x="1244" y="1101"/>
                  <a:pt x="1195" y="1213"/>
                  <a:pt x="1125" y="1318"/>
                </a:cubicBezTo>
                <a:cubicBezTo>
                  <a:pt x="1082" y="1269"/>
                  <a:pt x="1033" y="1234"/>
                  <a:pt x="998" y="1220"/>
                </a:cubicBezTo>
                <a:cubicBezTo>
                  <a:pt x="1047" y="1171"/>
                  <a:pt x="1139" y="1087"/>
                  <a:pt x="1265" y="988"/>
                </a:cubicBezTo>
                <a:close/>
                <a:moveTo>
                  <a:pt x="1111" y="1423"/>
                </a:moveTo>
                <a:cubicBezTo>
                  <a:pt x="1160" y="1472"/>
                  <a:pt x="1174" y="1535"/>
                  <a:pt x="1181" y="1585"/>
                </a:cubicBezTo>
                <a:cubicBezTo>
                  <a:pt x="998" y="1655"/>
                  <a:pt x="858" y="1711"/>
                  <a:pt x="718" y="1781"/>
                </a:cubicBezTo>
                <a:cubicBezTo>
                  <a:pt x="886" y="1669"/>
                  <a:pt x="1019" y="1542"/>
                  <a:pt x="1111" y="1423"/>
                </a:cubicBezTo>
                <a:close/>
                <a:moveTo>
                  <a:pt x="876" y="2135"/>
                </a:moveTo>
                <a:cubicBezTo>
                  <a:pt x="834" y="2149"/>
                  <a:pt x="785" y="2170"/>
                  <a:pt x="729" y="2184"/>
                </a:cubicBezTo>
                <a:cubicBezTo>
                  <a:pt x="775" y="2113"/>
                  <a:pt x="887" y="1897"/>
                  <a:pt x="942" y="1749"/>
                </a:cubicBezTo>
                <a:cubicBezTo>
                  <a:pt x="948" y="1746"/>
                  <a:pt x="953" y="1744"/>
                  <a:pt x="959" y="1741"/>
                </a:cubicBezTo>
                <a:cubicBezTo>
                  <a:pt x="1005" y="1873"/>
                  <a:pt x="1104" y="1977"/>
                  <a:pt x="1171" y="2030"/>
                </a:cubicBezTo>
                <a:cubicBezTo>
                  <a:pt x="1087" y="2065"/>
                  <a:pt x="988" y="2100"/>
                  <a:pt x="876" y="2135"/>
                </a:cubicBezTo>
                <a:close/>
                <a:moveTo>
                  <a:pt x="1164" y="2093"/>
                </a:moveTo>
                <a:cubicBezTo>
                  <a:pt x="1108" y="2233"/>
                  <a:pt x="1037" y="2373"/>
                  <a:pt x="960" y="2492"/>
                </a:cubicBezTo>
                <a:cubicBezTo>
                  <a:pt x="925" y="2471"/>
                  <a:pt x="890" y="2450"/>
                  <a:pt x="862" y="2429"/>
                </a:cubicBezTo>
                <a:cubicBezTo>
                  <a:pt x="792" y="2380"/>
                  <a:pt x="729" y="2324"/>
                  <a:pt x="687" y="2261"/>
                </a:cubicBezTo>
                <a:cubicBezTo>
                  <a:pt x="764" y="2240"/>
                  <a:pt x="848" y="2212"/>
                  <a:pt x="932" y="2184"/>
                </a:cubicBezTo>
                <a:cubicBezTo>
                  <a:pt x="1009" y="2156"/>
                  <a:pt x="1087" y="2128"/>
                  <a:pt x="1164" y="2093"/>
                </a:cubicBezTo>
                <a:close/>
                <a:moveTo>
                  <a:pt x="1004" y="1723"/>
                </a:moveTo>
                <a:cubicBezTo>
                  <a:pt x="1066" y="1698"/>
                  <a:pt x="1129" y="1673"/>
                  <a:pt x="1195" y="1648"/>
                </a:cubicBezTo>
                <a:cubicBezTo>
                  <a:pt x="1214" y="1640"/>
                  <a:pt x="1235" y="1632"/>
                  <a:pt x="1257" y="1624"/>
                </a:cubicBezTo>
                <a:cubicBezTo>
                  <a:pt x="1265" y="1742"/>
                  <a:pt x="1238" y="1865"/>
                  <a:pt x="1199" y="1989"/>
                </a:cubicBezTo>
                <a:cubicBezTo>
                  <a:pt x="1116" y="1918"/>
                  <a:pt x="1038" y="1819"/>
                  <a:pt x="1004" y="1723"/>
                </a:cubicBezTo>
                <a:close/>
                <a:moveTo>
                  <a:pt x="1311" y="1605"/>
                </a:moveTo>
                <a:cubicBezTo>
                  <a:pt x="1314" y="1604"/>
                  <a:pt x="1317" y="1603"/>
                  <a:pt x="1319" y="1602"/>
                </a:cubicBezTo>
                <a:cubicBezTo>
                  <a:pt x="1401" y="1654"/>
                  <a:pt x="1580" y="1759"/>
                  <a:pt x="1647" y="1786"/>
                </a:cubicBezTo>
                <a:cubicBezTo>
                  <a:pt x="1556" y="1849"/>
                  <a:pt x="1437" y="1919"/>
                  <a:pt x="1255" y="1995"/>
                </a:cubicBezTo>
                <a:cubicBezTo>
                  <a:pt x="1302" y="1826"/>
                  <a:pt x="1317" y="1690"/>
                  <a:pt x="1311" y="1605"/>
                </a:cubicBezTo>
                <a:close/>
                <a:moveTo>
                  <a:pt x="1216" y="1570"/>
                </a:moveTo>
                <a:cubicBezTo>
                  <a:pt x="1216" y="1486"/>
                  <a:pt x="1195" y="1416"/>
                  <a:pt x="1160" y="1367"/>
                </a:cubicBezTo>
                <a:cubicBezTo>
                  <a:pt x="1272" y="1297"/>
                  <a:pt x="1398" y="1227"/>
                  <a:pt x="1538" y="1157"/>
                </a:cubicBezTo>
                <a:cubicBezTo>
                  <a:pt x="1454" y="1283"/>
                  <a:pt x="1349" y="1416"/>
                  <a:pt x="1216" y="1570"/>
                </a:cubicBezTo>
                <a:close/>
                <a:moveTo>
                  <a:pt x="1216" y="1262"/>
                </a:moveTo>
                <a:cubicBezTo>
                  <a:pt x="1272" y="1164"/>
                  <a:pt x="1307" y="1066"/>
                  <a:pt x="1328" y="974"/>
                </a:cubicBezTo>
                <a:cubicBezTo>
                  <a:pt x="1398" y="1009"/>
                  <a:pt x="1468" y="1044"/>
                  <a:pt x="1545" y="1087"/>
                </a:cubicBezTo>
                <a:cubicBezTo>
                  <a:pt x="1426" y="1143"/>
                  <a:pt x="1314" y="1199"/>
                  <a:pt x="1216" y="1262"/>
                </a:cubicBezTo>
                <a:close/>
                <a:moveTo>
                  <a:pt x="1721" y="652"/>
                </a:moveTo>
                <a:cubicBezTo>
                  <a:pt x="1587" y="715"/>
                  <a:pt x="1468" y="771"/>
                  <a:pt x="1342" y="862"/>
                </a:cubicBezTo>
                <a:cubicBezTo>
                  <a:pt x="1342" y="757"/>
                  <a:pt x="1321" y="652"/>
                  <a:pt x="1286" y="568"/>
                </a:cubicBezTo>
                <a:cubicBezTo>
                  <a:pt x="1433" y="596"/>
                  <a:pt x="1573" y="617"/>
                  <a:pt x="1721" y="652"/>
                </a:cubicBezTo>
                <a:close/>
                <a:moveTo>
                  <a:pt x="1339" y="517"/>
                </a:moveTo>
                <a:cubicBezTo>
                  <a:pt x="1261" y="505"/>
                  <a:pt x="1173" y="490"/>
                  <a:pt x="1069" y="472"/>
                </a:cubicBezTo>
                <a:cubicBezTo>
                  <a:pt x="1139" y="433"/>
                  <a:pt x="1192" y="393"/>
                  <a:pt x="1251" y="347"/>
                </a:cubicBezTo>
                <a:cubicBezTo>
                  <a:pt x="1277" y="398"/>
                  <a:pt x="1303" y="454"/>
                  <a:pt x="1339" y="517"/>
                </a:cubicBezTo>
                <a:close/>
                <a:moveTo>
                  <a:pt x="1160" y="21"/>
                </a:moveTo>
                <a:cubicBezTo>
                  <a:pt x="1167" y="111"/>
                  <a:pt x="1188" y="195"/>
                  <a:pt x="1223" y="285"/>
                </a:cubicBezTo>
                <a:cubicBezTo>
                  <a:pt x="1118" y="257"/>
                  <a:pt x="844" y="222"/>
                  <a:pt x="752" y="208"/>
                </a:cubicBezTo>
                <a:cubicBezTo>
                  <a:pt x="914" y="111"/>
                  <a:pt x="1132" y="35"/>
                  <a:pt x="1160" y="21"/>
                </a:cubicBezTo>
                <a:close/>
                <a:moveTo>
                  <a:pt x="724" y="222"/>
                </a:moveTo>
                <a:cubicBezTo>
                  <a:pt x="801" y="257"/>
                  <a:pt x="1090" y="313"/>
                  <a:pt x="1237" y="320"/>
                </a:cubicBezTo>
                <a:cubicBezTo>
                  <a:pt x="1237" y="327"/>
                  <a:pt x="1244" y="327"/>
                  <a:pt x="1244" y="327"/>
                </a:cubicBezTo>
                <a:cubicBezTo>
                  <a:pt x="1190" y="347"/>
                  <a:pt x="1096" y="393"/>
                  <a:pt x="1000" y="459"/>
                </a:cubicBezTo>
                <a:cubicBezTo>
                  <a:pt x="987" y="457"/>
                  <a:pt x="974" y="454"/>
                  <a:pt x="960" y="452"/>
                </a:cubicBezTo>
                <a:cubicBezTo>
                  <a:pt x="894" y="391"/>
                  <a:pt x="764" y="264"/>
                  <a:pt x="717" y="229"/>
                </a:cubicBezTo>
                <a:lnTo>
                  <a:pt x="724" y="222"/>
                </a:lnTo>
                <a:close/>
                <a:moveTo>
                  <a:pt x="654" y="271"/>
                </a:moveTo>
                <a:cubicBezTo>
                  <a:pt x="668" y="264"/>
                  <a:pt x="682" y="250"/>
                  <a:pt x="703" y="236"/>
                </a:cubicBezTo>
                <a:cubicBezTo>
                  <a:pt x="734" y="278"/>
                  <a:pt x="810" y="374"/>
                  <a:pt x="863" y="437"/>
                </a:cubicBezTo>
                <a:cubicBezTo>
                  <a:pt x="776" y="424"/>
                  <a:pt x="662" y="402"/>
                  <a:pt x="589" y="374"/>
                </a:cubicBezTo>
                <a:cubicBezTo>
                  <a:pt x="586" y="338"/>
                  <a:pt x="628" y="297"/>
                  <a:pt x="654" y="271"/>
                </a:cubicBezTo>
                <a:close/>
                <a:moveTo>
                  <a:pt x="634" y="427"/>
                </a:moveTo>
                <a:cubicBezTo>
                  <a:pt x="683" y="448"/>
                  <a:pt x="753" y="469"/>
                  <a:pt x="823" y="483"/>
                </a:cubicBezTo>
                <a:cubicBezTo>
                  <a:pt x="858" y="575"/>
                  <a:pt x="879" y="659"/>
                  <a:pt x="900" y="736"/>
                </a:cubicBezTo>
                <a:cubicBezTo>
                  <a:pt x="837" y="617"/>
                  <a:pt x="746" y="511"/>
                  <a:pt x="634" y="427"/>
                </a:cubicBezTo>
                <a:close/>
                <a:moveTo>
                  <a:pt x="858" y="490"/>
                </a:moveTo>
                <a:cubicBezTo>
                  <a:pt x="991" y="518"/>
                  <a:pt x="1132" y="547"/>
                  <a:pt x="1216" y="561"/>
                </a:cubicBezTo>
                <a:cubicBezTo>
                  <a:pt x="1153" y="589"/>
                  <a:pt x="1019" y="673"/>
                  <a:pt x="956" y="757"/>
                </a:cubicBezTo>
                <a:cubicBezTo>
                  <a:pt x="921" y="631"/>
                  <a:pt x="879" y="533"/>
                  <a:pt x="858" y="490"/>
                </a:cubicBezTo>
                <a:close/>
                <a:moveTo>
                  <a:pt x="956" y="1297"/>
                </a:moveTo>
                <a:cubicBezTo>
                  <a:pt x="998" y="1318"/>
                  <a:pt x="1033" y="1339"/>
                  <a:pt x="1061" y="1367"/>
                </a:cubicBezTo>
                <a:cubicBezTo>
                  <a:pt x="984" y="1423"/>
                  <a:pt x="907" y="1479"/>
                  <a:pt x="851" y="1528"/>
                </a:cubicBezTo>
                <a:cubicBezTo>
                  <a:pt x="900" y="1458"/>
                  <a:pt x="935" y="1381"/>
                  <a:pt x="956" y="1297"/>
                </a:cubicBezTo>
                <a:close/>
                <a:moveTo>
                  <a:pt x="795" y="1613"/>
                </a:moveTo>
                <a:cubicBezTo>
                  <a:pt x="851" y="1563"/>
                  <a:pt x="935" y="1507"/>
                  <a:pt x="1040" y="1437"/>
                </a:cubicBezTo>
                <a:cubicBezTo>
                  <a:pt x="942" y="1563"/>
                  <a:pt x="809" y="1683"/>
                  <a:pt x="641" y="1781"/>
                </a:cubicBezTo>
                <a:cubicBezTo>
                  <a:pt x="704" y="1725"/>
                  <a:pt x="753" y="1669"/>
                  <a:pt x="795" y="1613"/>
                </a:cubicBezTo>
                <a:close/>
                <a:moveTo>
                  <a:pt x="111" y="2352"/>
                </a:moveTo>
                <a:cubicBezTo>
                  <a:pt x="131" y="2250"/>
                  <a:pt x="231" y="2125"/>
                  <a:pt x="344" y="2045"/>
                </a:cubicBezTo>
                <a:cubicBezTo>
                  <a:pt x="407" y="2010"/>
                  <a:pt x="466" y="1977"/>
                  <a:pt x="522" y="1947"/>
                </a:cubicBezTo>
                <a:cubicBezTo>
                  <a:pt x="521" y="1951"/>
                  <a:pt x="520" y="1956"/>
                  <a:pt x="519" y="1961"/>
                </a:cubicBezTo>
                <a:cubicBezTo>
                  <a:pt x="519" y="1989"/>
                  <a:pt x="512" y="2016"/>
                  <a:pt x="512" y="2044"/>
                </a:cubicBezTo>
                <a:cubicBezTo>
                  <a:pt x="512" y="2107"/>
                  <a:pt x="539" y="2170"/>
                  <a:pt x="574" y="2233"/>
                </a:cubicBezTo>
                <a:cubicBezTo>
                  <a:pt x="434" y="2275"/>
                  <a:pt x="267" y="2324"/>
                  <a:pt x="111" y="2366"/>
                </a:cubicBezTo>
                <a:cubicBezTo>
                  <a:pt x="111" y="2359"/>
                  <a:pt x="111" y="2359"/>
                  <a:pt x="111" y="2352"/>
                </a:cubicBezTo>
                <a:close/>
                <a:moveTo>
                  <a:pt x="112" y="2394"/>
                </a:moveTo>
                <a:cubicBezTo>
                  <a:pt x="259" y="2359"/>
                  <a:pt x="421" y="2324"/>
                  <a:pt x="575" y="2289"/>
                </a:cubicBezTo>
                <a:cubicBezTo>
                  <a:pt x="456" y="2457"/>
                  <a:pt x="357" y="2583"/>
                  <a:pt x="301" y="2681"/>
                </a:cubicBezTo>
                <a:cubicBezTo>
                  <a:pt x="210" y="2611"/>
                  <a:pt x="119" y="2506"/>
                  <a:pt x="112" y="2394"/>
                </a:cubicBezTo>
                <a:close/>
                <a:moveTo>
                  <a:pt x="322" y="2702"/>
                </a:moveTo>
                <a:cubicBezTo>
                  <a:pt x="414" y="2562"/>
                  <a:pt x="526" y="2436"/>
                  <a:pt x="631" y="2310"/>
                </a:cubicBezTo>
                <a:cubicBezTo>
                  <a:pt x="652" y="2338"/>
                  <a:pt x="680" y="2373"/>
                  <a:pt x="715" y="2394"/>
                </a:cubicBezTo>
                <a:cubicBezTo>
                  <a:pt x="764" y="2443"/>
                  <a:pt x="827" y="2485"/>
                  <a:pt x="883" y="2520"/>
                </a:cubicBezTo>
                <a:cubicBezTo>
                  <a:pt x="708" y="2583"/>
                  <a:pt x="519" y="2653"/>
                  <a:pt x="336" y="2709"/>
                </a:cubicBezTo>
                <a:cubicBezTo>
                  <a:pt x="336" y="2709"/>
                  <a:pt x="329" y="2702"/>
                  <a:pt x="322" y="2702"/>
                </a:cubicBezTo>
                <a:close/>
                <a:moveTo>
                  <a:pt x="694" y="2876"/>
                </a:moveTo>
                <a:cubicBezTo>
                  <a:pt x="533" y="2820"/>
                  <a:pt x="456" y="2792"/>
                  <a:pt x="364" y="2730"/>
                </a:cubicBezTo>
                <a:cubicBezTo>
                  <a:pt x="435" y="2709"/>
                  <a:pt x="757" y="2625"/>
                  <a:pt x="918" y="2569"/>
                </a:cubicBezTo>
                <a:cubicBezTo>
                  <a:pt x="827" y="2716"/>
                  <a:pt x="750" y="2827"/>
                  <a:pt x="722" y="2883"/>
                </a:cubicBezTo>
                <a:cubicBezTo>
                  <a:pt x="708" y="2883"/>
                  <a:pt x="701" y="2876"/>
                  <a:pt x="694" y="2876"/>
                </a:cubicBezTo>
                <a:close/>
                <a:moveTo>
                  <a:pt x="1374" y="3002"/>
                </a:moveTo>
                <a:cubicBezTo>
                  <a:pt x="1248" y="2981"/>
                  <a:pt x="995" y="2946"/>
                  <a:pt x="820" y="2911"/>
                </a:cubicBezTo>
                <a:cubicBezTo>
                  <a:pt x="1058" y="2855"/>
                  <a:pt x="1213" y="2827"/>
                  <a:pt x="1479" y="2702"/>
                </a:cubicBezTo>
                <a:cubicBezTo>
                  <a:pt x="1437" y="2834"/>
                  <a:pt x="1395" y="2946"/>
                  <a:pt x="1374" y="3002"/>
                </a:cubicBezTo>
                <a:close/>
                <a:moveTo>
                  <a:pt x="778" y="2897"/>
                </a:moveTo>
                <a:cubicBezTo>
                  <a:pt x="764" y="2897"/>
                  <a:pt x="757" y="2897"/>
                  <a:pt x="750" y="2890"/>
                </a:cubicBezTo>
                <a:cubicBezTo>
                  <a:pt x="848" y="2785"/>
                  <a:pt x="925" y="2674"/>
                  <a:pt x="995" y="2569"/>
                </a:cubicBezTo>
                <a:cubicBezTo>
                  <a:pt x="1220" y="2667"/>
                  <a:pt x="1451" y="2681"/>
                  <a:pt x="1486" y="2688"/>
                </a:cubicBezTo>
                <a:cubicBezTo>
                  <a:pt x="1374" y="2730"/>
                  <a:pt x="806" y="2890"/>
                  <a:pt x="778" y="2897"/>
                </a:cubicBezTo>
                <a:close/>
                <a:moveTo>
                  <a:pt x="1605" y="2296"/>
                </a:moveTo>
                <a:cubicBezTo>
                  <a:pt x="1584" y="2387"/>
                  <a:pt x="1535" y="2534"/>
                  <a:pt x="1493" y="2667"/>
                </a:cubicBezTo>
                <a:cubicBezTo>
                  <a:pt x="1339" y="2646"/>
                  <a:pt x="1178" y="2597"/>
                  <a:pt x="1030" y="2527"/>
                </a:cubicBezTo>
                <a:cubicBezTo>
                  <a:pt x="1192" y="2464"/>
                  <a:pt x="1521" y="2310"/>
                  <a:pt x="1612" y="2247"/>
                </a:cubicBezTo>
                <a:cubicBezTo>
                  <a:pt x="1612" y="2268"/>
                  <a:pt x="1605" y="2282"/>
                  <a:pt x="1605" y="2296"/>
                </a:cubicBezTo>
                <a:close/>
                <a:moveTo>
                  <a:pt x="1058" y="2457"/>
                </a:moveTo>
                <a:cubicBezTo>
                  <a:pt x="1136" y="2317"/>
                  <a:pt x="1192" y="2191"/>
                  <a:pt x="1234" y="2072"/>
                </a:cubicBezTo>
                <a:cubicBezTo>
                  <a:pt x="1395" y="2170"/>
                  <a:pt x="1563" y="2212"/>
                  <a:pt x="1619" y="2226"/>
                </a:cubicBezTo>
                <a:cubicBezTo>
                  <a:pt x="1521" y="2282"/>
                  <a:pt x="1206" y="2401"/>
                  <a:pt x="1058" y="2457"/>
                </a:cubicBezTo>
                <a:close/>
                <a:moveTo>
                  <a:pt x="1619" y="2205"/>
                </a:moveTo>
                <a:cubicBezTo>
                  <a:pt x="1493" y="2170"/>
                  <a:pt x="1374" y="2114"/>
                  <a:pt x="1269" y="2044"/>
                </a:cubicBezTo>
                <a:cubicBezTo>
                  <a:pt x="1493" y="1933"/>
                  <a:pt x="1633" y="1828"/>
                  <a:pt x="1654" y="1814"/>
                </a:cubicBezTo>
                <a:cubicBezTo>
                  <a:pt x="1654" y="1961"/>
                  <a:pt x="1640" y="2093"/>
                  <a:pt x="1619" y="2205"/>
                </a:cubicBezTo>
                <a:close/>
                <a:moveTo>
                  <a:pt x="1647" y="1765"/>
                </a:moveTo>
                <a:cubicBezTo>
                  <a:pt x="1570" y="1723"/>
                  <a:pt x="1437" y="1636"/>
                  <a:pt x="1369" y="1585"/>
                </a:cubicBezTo>
                <a:cubicBezTo>
                  <a:pt x="1447" y="1559"/>
                  <a:pt x="1534" y="1531"/>
                  <a:pt x="1626" y="1503"/>
                </a:cubicBezTo>
                <a:cubicBezTo>
                  <a:pt x="1642" y="1590"/>
                  <a:pt x="1647" y="1678"/>
                  <a:pt x="1647" y="1765"/>
                </a:cubicBezTo>
                <a:close/>
                <a:moveTo>
                  <a:pt x="1265" y="1549"/>
                </a:moveTo>
                <a:cubicBezTo>
                  <a:pt x="1433" y="1409"/>
                  <a:pt x="1545" y="1269"/>
                  <a:pt x="1629" y="1136"/>
                </a:cubicBezTo>
                <a:cubicBezTo>
                  <a:pt x="1728" y="1199"/>
                  <a:pt x="1819" y="1269"/>
                  <a:pt x="1903" y="1346"/>
                </a:cubicBezTo>
                <a:cubicBezTo>
                  <a:pt x="1714" y="1395"/>
                  <a:pt x="1503" y="1465"/>
                  <a:pt x="1265" y="1549"/>
                </a:cubicBezTo>
                <a:close/>
                <a:moveTo>
                  <a:pt x="1707" y="1080"/>
                </a:moveTo>
                <a:cubicBezTo>
                  <a:pt x="1889" y="995"/>
                  <a:pt x="2092" y="925"/>
                  <a:pt x="2310" y="862"/>
                </a:cubicBezTo>
                <a:cubicBezTo>
                  <a:pt x="2240" y="981"/>
                  <a:pt x="2120" y="1115"/>
                  <a:pt x="1945" y="1339"/>
                </a:cubicBezTo>
                <a:cubicBezTo>
                  <a:pt x="1882" y="1227"/>
                  <a:pt x="1798" y="1150"/>
                  <a:pt x="1707" y="1080"/>
                </a:cubicBezTo>
                <a:close/>
                <a:moveTo>
                  <a:pt x="2001" y="1325"/>
                </a:moveTo>
                <a:cubicBezTo>
                  <a:pt x="2169" y="1164"/>
                  <a:pt x="2254" y="1073"/>
                  <a:pt x="2345" y="869"/>
                </a:cubicBezTo>
                <a:cubicBezTo>
                  <a:pt x="2534" y="974"/>
                  <a:pt x="2667" y="1101"/>
                  <a:pt x="2738" y="1185"/>
                </a:cubicBezTo>
                <a:cubicBezTo>
                  <a:pt x="2745" y="1192"/>
                  <a:pt x="2752" y="1192"/>
                  <a:pt x="2759" y="1199"/>
                </a:cubicBezTo>
                <a:cubicBezTo>
                  <a:pt x="2667" y="1206"/>
                  <a:pt x="2401" y="1227"/>
                  <a:pt x="2001" y="1325"/>
                </a:cubicBezTo>
                <a:close/>
                <a:moveTo>
                  <a:pt x="3766" y="2038"/>
                </a:moveTo>
                <a:cubicBezTo>
                  <a:pt x="3822" y="2108"/>
                  <a:pt x="3850" y="2185"/>
                  <a:pt x="3850" y="2269"/>
                </a:cubicBezTo>
                <a:cubicBezTo>
                  <a:pt x="3850" y="2374"/>
                  <a:pt x="3815" y="2465"/>
                  <a:pt x="3745" y="2535"/>
                </a:cubicBezTo>
                <a:cubicBezTo>
                  <a:pt x="3660" y="2612"/>
                  <a:pt x="3541" y="2647"/>
                  <a:pt x="3386" y="2647"/>
                </a:cubicBezTo>
                <a:cubicBezTo>
                  <a:pt x="3330" y="2647"/>
                  <a:pt x="3274" y="2640"/>
                  <a:pt x="3204" y="2626"/>
                </a:cubicBezTo>
                <a:cubicBezTo>
                  <a:pt x="3140" y="2605"/>
                  <a:pt x="3099" y="2591"/>
                  <a:pt x="3063" y="2570"/>
                </a:cubicBezTo>
                <a:cubicBezTo>
                  <a:pt x="3063" y="2374"/>
                  <a:pt x="3063" y="2374"/>
                  <a:pt x="3063" y="2374"/>
                </a:cubicBezTo>
                <a:cubicBezTo>
                  <a:pt x="3107" y="2409"/>
                  <a:pt x="3161" y="2444"/>
                  <a:pt x="3232" y="2465"/>
                </a:cubicBezTo>
                <a:cubicBezTo>
                  <a:pt x="3295" y="2486"/>
                  <a:pt x="3351" y="2500"/>
                  <a:pt x="3407" y="2500"/>
                </a:cubicBezTo>
                <a:cubicBezTo>
                  <a:pt x="3590" y="2500"/>
                  <a:pt x="3682" y="2430"/>
                  <a:pt x="3682" y="2283"/>
                </a:cubicBezTo>
                <a:cubicBezTo>
                  <a:pt x="3682" y="2227"/>
                  <a:pt x="3653" y="2171"/>
                  <a:pt x="3611" y="2122"/>
                </a:cubicBezTo>
                <a:cubicBezTo>
                  <a:pt x="3569" y="2080"/>
                  <a:pt x="3492" y="2031"/>
                  <a:pt x="3379" y="1968"/>
                </a:cubicBezTo>
                <a:cubicBezTo>
                  <a:pt x="3267" y="1905"/>
                  <a:pt x="3183" y="1843"/>
                  <a:pt x="3133" y="1780"/>
                </a:cubicBezTo>
                <a:cubicBezTo>
                  <a:pt x="3091" y="1717"/>
                  <a:pt x="3063" y="1647"/>
                  <a:pt x="3063" y="1563"/>
                </a:cubicBezTo>
                <a:cubicBezTo>
                  <a:pt x="3063" y="1458"/>
                  <a:pt x="3105" y="1367"/>
                  <a:pt x="3183" y="1297"/>
                </a:cubicBezTo>
                <a:cubicBezTo>
                  <a:pt x="3267" y="1227"/>
                  <a:pt x="3380" y="1192"/>
                  <a:pt x="3513" y="1192"/>
                </a:cubicBezTo>
                <a:cubicBezTo>
                  <a:pt x="3640" y="1192"/>
                  <a:pt x="3739" y="1206"/>
                  <a:pt x="3795" y="1241"/>
                </a:cubicBezTo>
                <a:cubicBezTo>
                  <a:pt x="3795" y="1423"/>
                  <a:pt x="3795" y="1423"/>
                  <a:pt x="3795" y="1423"/>
                </a:cubicBezTo>
                <a:cubicBezTo>
                  <a:pt x="3715" y="1367"/>
                  <a:pt x="3626" y="1339"/>
                  <a:pt x="3506" y="1339"/>
                </a:cubicBezTo>
                <a:cubicBezTo>
                  <a:pt x="3422" y="1339"/>
                  <a:pt x="3358" y="1360"/>
                  <a:pt x="3309" y="1402"/>
                </a:cubicBezTo>
                <a:cubicBezTo>
                  <a:pt x="3260" y="1437"/>
                  <a:pt x="3239" y="1493"/>
                  <a:pt x="3239" y="1549"/>
                </a:cubicBezTo>
                <a:cubicBezTo>
                  <a:pt x="3239" y="1619"/>
                  <a:pt x="3260" y="1668"/>
                  <a:pt x="3302" y="1717"/>
                </a:cubicBezTo>
                <a:cubicBezTo>
                  <a:pt x="3337" y="1752"/>
                  <a:pt x="3407" y="1801"/>
                  <a:pt x="3513" y="1857"/>
                </a:cubicBezTo>
                <a:cubicBezTo>
                  <a:pt x="3632" y="1919"/>
                  <a:pt x="3717" y="1982"/>
                  <a:pt x="3766" y="2038"/>
                </a:cubicBezTo>
                <a:close/>
                <a:moveTo>
                  <a:pt x="4887" y="2003"/>
                </a:moveTo>
                <a:cubicBezTo>
                  <a:pt x="4887" y="2631"/>
                  <a:pt x="4887" y="2631"/>
                  <a:pt x="4887" y="2631"/>
                </a:cubicBezTo>
                <a:cubicBezTo>
                  <a:pt x="4727" y="2631"/>
                  <a:pt x="4727" y="2631"/>
                  <a:pt x="4727" y="2631"/>
                </a:cubicBezTo>
                <a:cubicBezTo>
                  <a:pt x="4727" y="2047"/>
                  <a:pt x="4727" y="2046"/>
                  <a:pt x="4727" y="2046"/>
                </a:cubicBezTo>
                <a:cubicBezTo>
                  <a:pt x="4727" y="1834"/>
                  <a:pt x="4650" y="1729"/>
                  <a:pt x="4496" y="1729"/>
                </a:cubicBezTo>
                <a:cubicBezTo>
                  <a:pt x="4419" y="1729"/>
                  <a:pt x="4349" y="1757"/>
                  <a:pt x="4300" y="1813"/>
                </a:cubicBezTo>
                <a:cubicBezTo>
                  <a:pt x="4244" y="1877"/>
                  <a:pt x="4215" y="1954"/>
                  <a:pt x="4215" y="2053"/>
                </a:cubicBezTo>
                <a:cubicBezTo>
                  <a:pt x="4215" y="2630"/>
                  <a:pt x="4215" y="2631"/>
                  <a:pt x="4215" y="2631"/>
                </a:cubicBezTo>
                <a:cubicBezTo>
                  <a:pt x="4055" y="2631"/>
                  <a:pt x="4055" y="2631"/>
                  <a:pt x="4055" y="2631"/>
                </a:cubicBezTo>
                <a:cubicBezTo>
                  <a:pt x="4055" y="1123"/>
                  <a:pt x="4055" y="1123"/>
                  <a:pt x="4055" y="1123"/>
                </a:cubicBezTo>
                <a:cubicBezTo>
                  <a:pt x="4215" y="1123"/>
                  <a:pt x="4215" y="1123"/>
                  <a:pt x="4215" y="1123"/>
                </a:cubicBezTo>
                <a:cubicBezTo>
                  <a:pt x="4215" y="1779"/>
                  <a:pt x="4215" y="1779"/>
                  <a:pt x="4215" y="1779"/>
                </a:cubicBezTo>
                <a:cubicBezTo>
                  <a:pt x="4223" y="1779"/>
                  <a:pt x="4224" y="1779"/>
                  <a:pt x="4224" y="1779"/>
                </a:cubicBezTo>
                <a:cubicBezTo>
                  <a:pt x="4301" y="1651"/>
                  <a:pt x="4405" y="1589"/>
                  <a:pt x="4552" y="1589"/>
                </a:cubicBezTo>
                <a:cubicBezTo>
                  <a:pt x="4776" y="1589"/>
                  <a:pt x="4887" y="1729"/>
                  <a:pt x="4887" y="2003"/>
                </a:cubicBezTo>
                <a:close/>
                <a:moveTo>
                  <a:pt x="5492" y="1591"/>
                </a:moveTo>
                <a:cubicBezTo>
                  <a:pt x="5435" y="1591"/>
                  <a:pt x="5366" y="1605"/>
                  <a:pt x="5295" y="1626"/>
                </a:cubicBezTo>
                <a:cubicBezTo>
                  <a:pt x="5232" y="1647"/>
                  <a:pt x="5183" y="1668"/>
                  <a:pt x="5155" y="1689"/>
                </a:cubicBezTo>
                <a:cubicBezTo>
                  <a:pt x="5155" y="1689"/>
                  <a:pt x="5155" y="1689"/>
                  <a:pt x="5155" y="1850"/>
                </a:cubicBezTo>
                <a:cubicBezTo>
                  <a:pt x="5251" y="1773"/>
                  <a:pt x="5359" y="1731"/>
                  <a:pt x="5486" y="1731"/>
                </a:cubicBezTo>
                <a:cubicBezTo>
                  <a:pt x="5620" y="1731"/>
                  <a:pt x="5690" y="1815"/>
                  <a:pt x="5690" y="1983"/>
                </a:cubicBezTo>
                <a:cubicBezTo>
                  <a:pt x="5690" y="1983"/>
                  <a:pt x="5690" y="1983"/>
                  <a:pt x="5387" y="2025"/>
                </a:cubicBezTo>
                <a:cubicBezTo>
                  <a:pt x="5161" y="2060"/>
                  <a:pt x="5048" y="2165"/>
                  <a:pt x="5048" y="2353"/>
                </a:cubicBezTo>
                <a:cubicBezTo>
                  <a:pt x="5048" y="2444"/>
                  <a:pt x="5076" y="2507"/>
                  <a:pt x="5133" y="2563"/>
                </a:cubicBezTo>
                <a:cubicBezTo>
                  <a:pt x="5189" y="2619"/>
                  <a:pt x="5274" y="2647"/>
                  <a:pt x="5373" y="2647"/>
                </a:cubicBezTo>
                <a:cubicBezTo>
                  <a:pt x="5514" y="2647"/>
                  <a:pt x="5619" y="2584"/>
                  <a:pt x="5691" y="2465"/>
                </a:cubicBezTo>
                <a:cubicBezTo>
                  <a:pt x="5691" y="2465"/>
                  <a:pt x="5691" y="2467"/>
                  <a:pt x="5691" y="2627"/>
                </a:cubicBezTo>
                <a:cubicBezTo>
                  <a:pt x="5691" y="2627"/>
                  <a:pt x="5691" y="2627"/>
                  <a:pt x="5851" y="2627"/>
                </a:cubicBezTo>
                <a:cubicBezTo>
                  <a:pt x="5851" y="1969"/>
                  <a:pt x="5851" y="1969"/>
                  <a:pt x="5851" y="1969"/>
                </a:cubicBezTo>
                <a:cubicBezTo>
                  <a:pt x="5851" y="1717"/>
                  <a:pt x="5732" y="1591"/>
                  <a:pt x="5492" y="1591"/>
                </a:cubicBezTo>
                <a:close/>
                <a:moveTo>
                  <a:pt x="5691" y="2213"/>
                </a:moveTo>
                <a:cubicBezTo>
                  <a:pt x="5691" y="2297"/>
                  <a:pt x="5662" y="2367"/>
                  <a:pt x="5613" y="2423"/>
                </a:cubicBezTo>
                <a:cubicBezTo>
                  <a:pt x="5564" y="2479"/>
                  <a:pt x="5493" y="2507"/>
                  <a:pt x="5415" y="2507"/>
                </a:cubicBezTo>
                <a:cubicBezTo>
                  <a:pt x="5352" y="2507"/>
                  <a:pt x="5302" y="2493"/>
                  <a:pt x="5267" y="2465"/>
                </a:cubicBezTo>
                <a:cubicBezTo>
                  <a:pt x="5239" y="2430"/>
                  <a:pt x="5217" y="2388"/>
                  <a:pt x="5217" y="2339"/>
                </a:cubicBezTo>
                <a:cubicBezTo>
                  <a:pt x="5217" y="2283"/>
                  <a:pt x="5232" y="2241"/>
                  <a:pt x="5260" y="2213"/>
                </a:cubicBezTo>
                <a:cubicBezTo>
                  <a:pt x="5295" y="2186"/>
                  <a:pt x="5359" y="2158"/>
                  <a:pt x="5444" y="2151"/>
                </a:cubicBezTo>
                <a:cubicBezTo>
                  <a:pt x="5444" y="2151"/>
                  <a:pt x="5443" y="2151"/>
                  <a:pt x="5691" y="2116"/>
                </a:cubicBezTo>
                <a:lnTo>
                  <a:pt x="5691" y="2213"/>
                </a:lnTo>
                <a:close/>
                <a:moveTo>
                  <a:pt x="6518" y="1597"/>
                </a:moveTo>
                <a:cubicBezTo>
                  <a:pt x="6560" y="1597"/>
                  <a:pt x="6595" y="1604"/>
                  <a:pt x="6615" y="1611"/>
                </a:cubicBezTo>
                <a:cubicBezTo>
                  <a:pt x="6615" y="1780"/>
                  <a:pt x="6615" y="1780"/>
                  <a:pt x="6615" y="1780"/>
                </a:cubicBezTo>
                <a:cubicBezTo>
                  <a:pt x="6587" y="1759"/>
                  <a:pt x="6545" y="1745"/>
                  <a:pt x="6496" y="1745"/>
                </a:cubicBezTo>
                <a:cubicBezTo>
                  <a:pt x="6426" y="1745"/>
                  <a:pt x="6371" y="1773"/>
                  <a:pt x="6329" y="1836"/>
                </a:cubicBezTo>
                <a:cubicBezTo>
                  <a:pt x="6280" y="1899"/>
                  <a:pt x="6251" y="1991"/>
                  <a:pt x="6251" y="2110"/>
                </a:cubicBezTo>
                <a:cubicBezTo>
                  <a:pt x="6251" y="2630"/>
                  <a:pt x="6251" y="2631"/>
                  <a:pt x="6251" y="2631"/>
                </a:cubicBezTo>
                <a:cubicBezTo>
                  <a:pt x="6091" y="2631"/>
                  <a:pt x="6091" y="2631"/>
                  <a:pt x="6091" y="2631"/>
                </a:cubicBezTo>
                <a:cubicBezTo>
                  <a:pt x="6091" y="1619"/>
                  <a:pt x="6091" y="1619"/>
                  <a:pt x="6091" y="1619"/>
                </a:cubicBezTo>
                <a:cubicBezTo>
                  <a:pt x="6251" y="1619"/>
                  <a:pt x="6251" y="1619"/>
                  <a:pt x="6251" y="1619"/>
                </a:cubicBezTo>
                <a:cubicBezTo>
                  <a:pt x="6251" y="1823"/>
                  <a:pt x="6251" y="1823"/>
                  <a:pt x="6251" y="1823"/>
                </a:cubicBezTo>
                <a:cubicBezTo>
                  <a:pt x="6259" y="1823"/>
                  <a:pt x="6260" y="1823"/>
                  <a:pt x="6260" y="1823"/>
                </a:cubicBezTo>
                <a:cubicBezTo>
                  <a:pt x="6281" y="1751"/>
                  <a:pt x="6316" y="1696"/>
                  <a:pt x="6365" y="1654"/>
                </a:cubicBezTo>
                <a:cubicBezTo>
                  <a:pt x="6414" y="1619"/>
                  <a:pt x="6462" y="1597"/>
                  <a:pt x="6518" y="1597"/>
                </a:cubicBezTo>
                <a:close/>
                <a:moveTo>
                  <a:pt x="7126" y="1591"/>
                </a:moveTo>
                <a:cubicBezTo>
                  <a:pt x="7000" y="1591"/>
                  <a:pt x="6887" y="1640"/>
                  <a:pt x="6803" y="1731"/>
                </a:cubicBezTo>
                <a:cubicBezTo>
                  <a:pt x="6704" y="1829"/>
                  <a:pt x="6662" y="1962"/>
                  <a:pt x="6662" y="2123"/>
                </a:cubicBezTo>
                <a:cubicBezTo>
                  <a:pt x="6662" y="2297"/>
                  <a:pt x="6704" y="2423"/>
                  <a:pt x="6789" y="2521"/>
                </a:cubicBezTo>
                <a:cubicBezTo>
                  <a:pt x="6873" y="2605"/>
                  <a:pt x="6979" y="2647"/>
                  <a:pt x="7119" y="2647"/>
                </a:cubicBezTo>
                <a:cubicBezTo>
                  <a:pt x="7267" y="2647"/>
                  <a:pt x="7387" y="2612"/>
                  <a:pt x="7471" y="2549"/>
                </a:cubicBezTo>
                <a:cubicBezTo>
                  <a:pt x="7471" y="2549"/>
                  <a:pt x="7471" y="2549"/>
                  <a:pt x="7471" y="2402"/>
                </a:cubicBezTo>
                <a:cubicBezTo>
                  <a:pt x="7379" y="2472"/>
                  <a:pt x="7274" y="2507"/>
                  <a:pt x="7162" y="2507"/>
                </a:cubicBezTo>
                <a:cubicBezTo>
                  <a:pt x="7056" y="2507"/>
                  <a:pt x="6979" y="2480"/>
                  <a:pt x="6922" y="2417"/>
                </a:cubicBezTo>
                <a:cubicBezTo>
                  <a:pt x="6859" y="2361"/>
                  <a:pt x="6831" y="2271"/>
                  <a:pt x="6831" y="2159"/>
                </a:cubicBezTo>
                <a:cubicBezTo>
                  <a:pt x="6831" y="2159"/>
                  <a:pt x="6831" y="2159"/>
                  <a:pt x="7539" y="2159"/>
                </a:cubicBezTo>
                <a:cubicBezTo>
                  <a:pt x="7539" y="2074"/>
                  <a:pt x="7539" y="2074"/>
                  <a:pt x="7539" y="2074"/>
                </a:cubicBezTo>
                <a:cubicBezTo>
                  <a:pt x="7539" y="1927"/>
                  <a:pt x="7505" y="1815"/>
                  <a:pt x="7442" y="1731"/>
                </a:cubicBezTo>
                <a:cubicBezTo>
                  <a:pt x="7364" y="1640"/>
                  <a:pt x="7260" y="1591"/>
                  <a:pt x="7126" y="1591"/>
                </a:cubicBezTo>
                <a:close/>
                <a:moveTo>
                  <a:pt x="6831" y="2023"/>
                </a:moveTo>
                <a:cubicBezTo>
                  <a:pt x="6845" y="1935"/>
                  <a:pt x="6873" y="1863"/>
                  <a:pt x="6929" y="1807"/>
                </a:cubicBezTo>
                <a:cubicBezTo>
                  <a:pt x="6986" y="1758"/>
                  <a:pt x="7049" y="1731"/>
                  <a:pt x="7126" y="1731"/>
                </a:cubicBezTo>
                <a:cubicBezTo>
                  <a:pt x="7203" y="1731"/>
                  <a:pt x="7267" y="1758"/>
                  <a:pt x="7309" y="1807"/>
                </a:cubicBezTo>
                <a:cubicBezTo>
                  <a:pt x="7351" y="1856"/>
                  <a:pt x="7372" y="1935"/>
                  <a:pt x="7379" y="2023"/>
                </a:cubicBezTo>
                <a:lnTo>
                  <a:pt x="6831" y="2023"/>
                </a:lnTo>
                <a:close/>
                <a:moveTo>
                  <a:pt x="8481" y="1323"/>
                </a:moveTo>
                <a:cubicBezTo>
                  <a:pt x="8396" y="1245"/>
                  <a:pt x="8284" y="1211"/>
                  <a:pt x="8129" y="1211"/>
                </a:cubicBezTo>
                <a:cubicBezTo>
                  <a:pt x="8129" y="1211"/>
                  <a:pt x="8127" y="1211"/>
                  <a:pt x="7735" y="1211"/>
                </a:cubicBezTo>
                <a:cubicBezTo>
                  <a:pt x="7735" y="1211"/>
                  <a:pt x="7735" y="1211"/>
                  <a:pt x="7735" y="2631"/>
                </a:cubicBezTo>
                <a:cubicBezTo>
                  <a:pt x="7735" y="2631"/>
                  <a:pt x="7735" y="2631"/>
                  <a:pt x="7903" y="2631"/>
                </a:cubicBezTo>
                <a:cubicBezTo>
                  <a:pt x="7903" y="2631"/>
                  <a:pt x="7903" y="2631"/>
                  <a:pt x="7903" y="2087"/>
                </a:cubicBezTo>
                <a:cubicBezTo>
                  <a:pt x="7903" y="2087"/>
                  <a:pt x="7904" y="2087"/>
                  <a:pt x="8094" y="2087"/>
                </a:cubicBezTo>
                <a:cubicBezTo>
                  <a:pt x="8255" y="2087"/>
                  <a:pt x="8382" y="2045"/>
                  <a:pt x="8481" y="1954"/>
                </a:cubicBezTo>
                <a:cubicBezTo>
                  <a:pt x="8565" y="1870"/>
                  <a:pt x="8607" y="1758"/>
                  <a:pt x="8607" y="1631"/>
                </a:cubicBezTo>
                <a:cubicBezTo>
                  <a:pt x="8607" y="1498"/>
                  <a:pt x="8565" y="1393"/>
                  <a:pt x="8481" y="1323"/>
                </a:cubicBezTo>
                <a:close/>
                <a:moveTo>
                  <a:pt x="8340" y="1862"/>
                </a:moveTo>
                <a:cubicBezTo>
                  <a:pt x="8284" y="1912"/>
                  <a:pt x="8192" y="1939"/>
                  <a:pt x="8080" y="1939"/>
                </a:cubicBezTo>
                <a:cubicBezTo>
                  <a:pt x="8080" y="1939"/>
                  <a:pt x="8079" y="1939"/>
                  <a:pt x="7903" y="1939"/>
                </a:cubicBezTo>
                <a:cubicBezTo>
                  <a:pt x="7903" y="1939"/>
                  <a:pt x="7903" y="1939"/>
                  <a:pt x="7903" y="1355"/>
                </a:cubicBezTo>
                <a:cubicBezTo>
                  <a:pt x="7903" y="1355"/>
                  <a:pt x="7904" y="1355"/>
                  <a:pt x="8101" y="1355"/>
                </a:cubicBezTo>
                <a:cubicBezTo>
                  <a:pt x="8319" y="1355"/>
                  <a:pt x="8431" y="1454"/>
                  <a:pt x="8431" y="1637"/>
                </a:cubicBezTo>
                <a:cubicBezTo>
                  <a:pt x="8431" y="1735"/>
                  <a:pt x="8403" y="1806"/>
                  <a:pt x="8340" y="1862"/>
                </a:cubicBezTo>
                <a:close/>
                <a:moveTo>
                  <a:pt x="9223" y="1591"/>
                </a:moveTo>
                <a:cubicBezTo>
                  <a:pt x="9076" y="1591"/>
                  <a:pt x="8949" y="1633"/>
                  <a:pt x="8858" y="1724"/>
                </a:cubicBezTo>
                <a:cubicBezTo>
                  <a:pt x="8759" y="1822"/>
                  <a:pt x="8710" y="1955"/>
                  <a:pt x="8710" y="2130"/>
                </a:cubicBezTo>
                <a:cubicBezTo>
                  <a:pt x="8710" y="2283"/>
                  <a:pt x="8752" y="2409"/>
                  <a:pt x="8844" y="2500"/>
                </a:cubicBezTo>
                <a:cubicBezTo>
                  <a:pt x="8928" y="2598"/>
                  <a:pt x="9047" y="2647"/>
                  <a:pt x="9202" y="2647"/>
                </a:cubicBezTo>
                <a:cubicBezTo>
                  <a:pt x="9357" y="2647"/>
                  <a:pt x="9476" y="2598"/>
                  <a:pt x="9568" y="2500"/>
                </a:cubicBezTo>
                <a:cubicBezTo>
                  <a:pt x="9659" y="2402"/>
                  <a:pt x="9708" y="2276"/>
                  <a:pt x="9708" y="2116"/>
                </a:cubicBezTo>
                <a:cubicBezTo>
                  <a:pt x="9708" y="1955"/>
                  <a:pt x="9666" y="1822"/>
                  <a:pt x="9582" y="1731"/>
                </a:cubicBezTo>
                <a:cubicBezTo>
                  <a:pt x="9497" y="1640"/>
                  <a:pt x="9378" y="1591"/>
                  <a:pt x="9223" y="1591"/>
                </a:cubicBezTo>
                <a:close/>
                <a:moveTo>
                  <a:pt x="9462" y="2409"/>
                </a:moveTo>
                <a:cubicBezTo>
                  <a:pt x="9406" y="2472"/>
                  <a:pt x="9322" y="2507"/>
                  <a:pt x="9216" y="2507"/>
                </a:cubicBezTo>
                <a:cubicBezTo>
                  <a:pt x="9111" y="2507"/>
                  <a:pt x="9033" y="2479"/>
                  <a:pt x="8970" y="2409"/>
                </a:cubicBezTo>
                <a:cubicBezTo>
                  <a:pt x="8907" y="2339"/>
                  <a:pt x="8879" y="2248"/>
                  <a:pt x="8879" y="2123"/>
                </a:cubicBezTo>
                <a:cubicBezTo>
                  <a:pt x="8879" y="1997"/>
                  <a:pt x="8907" y="1899"/>
                  <a:pt x="8970" y="1829"/>
                </a:cubicBezTo>
                <a:cubicBezTo>
                  <a:pt x="9033" y="1759"/>
                  <a:pt x="9111" y="1731"/>
                  <a:pt x="9216" y="1731"/>
                </a:cubicBezTo>
                <a:cubicBezTo>
                  <a:pt x="9315" y="1731"/>
                  <a:pt x="9399" y="1759"/>
                  <a:pt x="9455" y="1829"/>
                </a:cubicBezTo>
                <a:cubicBezTo>
                  <a:pt x="9511" y="1892"/>
                  <a:pt x="9540" y="1990"/>
                  <a:pt x="9540" y="2123"/>
                </a:cubicBezTo>
                <a:cubicBezTo>
                  <a:pt x="9540" y="2241"/>
                  <a:pt x="9511" y="2339"/>
                  <a:pt x="9462" y="2409"/>
                </a:cubicBezTo>
                <a:close/>
                <a:moveTo>
                  <a:pt x="9895" y="1619"/>
                </a:moveTo>
                <a:cubicBezTo>
                  <a:pt x="10055" y="1619"/>
                  <a:pt x="10055" y="1619"/>
                  <a:pt x="10055" y="1619"/>
                </a:cubicBezTo>
                <a:cubicBezTo>
                  <a:pt x="10055" y="2631"/>
                  <a:pt x="10055" y="2631"/>
                  <a:pt x="10055" y="2631"/>
                </a:cubicBezTo>
                <a:cubicBezTo>
                  <a:pt x="9895" y="2631"/>
                  <a:pt x="9895" y="2631"/>
                  <a:pt x="9895" y="2631"/>
                </a:cubicBezTo>
                <a:cubicBezTo>
                  <a:pt x="9895" y="1619"/>
                  <a:pt x="9895" y="1619"/>
                  <a:pt x="9895" y="1619"/>
                </a:cubicBezTo>
                <a:close/>
                <a:moveTo>
                  <a:pt x="10050" y="1175"/>
                </a:moveTo>
                <a:cubicBezTo>
                  <a:pt x="10071" y="1196"/>
                  <a:pt x="10085" y="1224"/>
                  <a:pt x="10085" y="1252"/>
                </a:cubicBezTo>
                <a:cubicBezTo>
                  <a:pt x="10085" y="1280"/>
                  <a:pt x="10071" y="1308"/>
                  <a:pt x="10050" y="1329"/>
                </a:cubicBezTo>
                <a:cubicBezTo>
                  <a:pt x="10036" y="1350"/>
                  <a:pt x="10007" y="1357"/>
                  <a:pt x="9979" y="1357"/>
                </a:cubicBezTo>
                <a:cubicBezTo>
                  <a:pt x="9951" y="1357"/>
                  <a:pt x="9923" y="1350"/>
                  <a:pt x="9902" y="1329"/>
                </a:cubicBezTo>
                <a:cubicBezTo>
                  <a:pt x="9881" y="1308"/>
                  <a:pt x="9874" y="1280"/>
                  <a:pt x="9874" y="1252"/>
                </a:cubicBezTo>
                <a:cubicBezTo>
                  <a:pt x="9874" y="1224"/>
                  <a:pt x="9881" y="1196"/>
                  <a:pt x="9902" y="1175"/>
                </a:cubicBezTo>
                <a:cubicBezTo>
                  <a:pt x="9923" y="1154"/>
                  <a:pt x="9951" y="1147"/>
                  <a:pt x="9979" y="1147"/>
                </a:cubicBezTo>
                <a:cubicBezTo>
                  <a:pt x="10007" y="1147"/>
                  <a:pt x="10036" y="1154"/>
                  <a:pt x="10050" y="1175"/>
                </a:cubicBezTo>
                <a:close/>
                <a:moveTo>
                  <a:pt x="11072" y="1703"/>
                </a:moveTo>
                <a:cubicBezTo>
                  <a:pt x="11128" y="1773"/>
                  <a:pt x="11163" y="1872"/>
                  <a:pt x="11163" y="2005"/>
                </a:cubicBezTo>
                <a:cubicBezTo>
                  <a:pt x="11163" y="2631"/>
                  <a:pt x="11163" y="2631"/>
                  <a:pt x="11163" y="2631"/>
                </a:cubicBezTo>
                <a:cubicBezTo>
                  <a:pt x="10995" y="2631"/>
                  <a:pt x="10995" y="2631"/>
                  <a:pt x="10995" y="2631"/>
                </a:cubicBezTo>
                <a:cubicBezTo>
                  <a:pt x="10995" y="2047"/>
                  <a:pt x="10995" y="2047"/>
                  <a:pt x="10995" y="2047"/>
                </a:cubicBezTo>
                <a:cubicBezTo>
                  <a:pt x="10995" y="1837"/>
                  <a:pt x="10919" y="1732"/>
                  <a:pt x="10765" y="1732"/>
                </a:cubicBezTo>
                <a:cubicBezTo>
                  <a:pt x="10681" y="1732"/>
                  <a:pt x="10619" y="1760"/>
                  <a:pt x="10563" y="1823"/>
                </a:cubicBezTo>
                <a:cubicBezTo>
                  <a:pt x="10514" y="1879"/>
                  <a:pt x="10487" y="1956"/>
                  <a:pt x="10487" y="2047"/>
                </a:cubicBezTo>
                <a:cubicBezTo>
                  <a:pt x="10487" y="2630"/>
                  <a:pt x="10487" y="2631"/>
                  <a:pt x="10487" y="2631"/>
                </a:cubicBezTo>
                <a:cubicBezTo>
                  <a:pt x="10323" y="2631"/>
                  <a:pt x="10323" y="2631"/>
                  <a:pt x="10323" y="2631"/>
                </a:cubicBezTo>
                <a:cubicBezTo>
                  <a:pt x="10323" y="1619"/>
                  <a:pt x="10323" y="1619"/>
                  <a:pt x="10323" y="1619"/>
                </a:cubicBezTo>
                <a:cubicBezTo>
                  <a:pt x="10487" y="1619"/>
                  <a:pt x="10487" y="1619"/>
                  <a:pt x="10487" y="1619"/>
                </a:cubicBezTo>
                <a:cubicBezTo>
                  <a:pt x="10487" y="1779"/>
                  <a:pt x="10487" y="1779"/>
                  <a:pt x="10487" y="1779"/>
                </a:cubicBezTo>
                <a:cubicBezTo>
                  <a:pt x="10491" y="1779"/>
                  <a:pt x="10492" y="1779"/>
                  <a:pt x="10492" y="1779"/>
                </a:cubicBezTo>
                <a:cubicBezTo>
                  <a:pt x="10562" y="1655"/>
                  <a:pt x="10674" y="1591"/>
                  <a:pt x="10820" y="1591"/>
                </a:cubicBezTo>
                <a:cubicBezTo>
                  <a:pt x="10932" y="1591"/>
                  <a:pt x="11016" y="1626"/>
                  <a:pt x="11072" y="1703"/>
                </a:cubicBezTo>
                <a:close/>
                <a:moveTo>
                  <a:pt x="11623" y="1619"/>
                </a:moveTo>
                <a:cubicBezTo>
                  <a:pt x="11875" y="1619"/>
                  <a:pt x="11875" y="1619"/>
                  <a:pt x="11875" y="1619"/>
                </a:cubicBezTo>
                <a:cubicBezTo>
                  <a:pt x="11875" y="1751"/>
                  <a:pt x="11875" y="1751"/>
                  <a:pt x="11875" y="1751"/>
                </a:cubicBezTo>
                <a:cubicBezTo>
                  <a:pt x="11623" y="1751"/>
                  <a:pt x="11623" y="1751"/>
                  <a:pt x="11623" y="1751"/>
                </a:cubicBezTo>
                <a:cubicBezTo>
                  <a:pt x="11623" y="2319"/>
                  <a:pt x="11623" y="2318"/>
                  <a:pt x="11623" y="2318"/>
                </a:cubicBezTo>
                <a:cubicBezTo>
                  <a:pt x="11623" y="2388"/>
                  <a:pt x="11636" y="2437"/>
                  <a:pt x="11657" y="2465"/>
                </a:cubicBezTo>
                <a:cubicBezTo>
                  <a:pt x="11679" y="2493"/>
                  <a:pt x="11720" y="2507"/>
                  <a:pt x="11769" y="2507"/>
                </a:cubicBezTo>
                <a:cubicBezTo>
                  <a:pt x="11812" y="2507"/>
                  <a:pt x="11847" y="2500"/>
                  <a:pt x="11875" y="2472"/>
                </a:cubicBezTo>
                <a:cubicBezTo>
                  <a:pt x="11875" y="2612"/>
                  <a:pt x="11875" y="2612"/>
                  <a:pt x="11875" y="2612"/>
                </a:cubicBezTo>
                <a:cubicBezTo>
                  <a:pt x="11839" y="2633"/>
                  <a:pt x="11791" y="2647"/>
                  <a:pt x="11727" y="2647"/>
                </a:cubicBezTo>
                <a:cubicBezTo>
                  <a:pt x="11543" y="2647"/>
                  <a:pt x="11459" y="2549"/>
                  <a:pt x="11459" y="2346"/>
                </a:cubicBezTo>
                <a:cubicBezTo>
                  <a:pt x="11459" y="1751"/>
                  <a:pt x="11459" y="1751"/>
                  <a:pt x="11459" y="1751"/>
                </a:cubicBezTo>
                <a:cubicBezTo>
                  <a:pt x="11283" y="1751"/>
                  <a:pt x="11283" y="1751"/>
                  <a:pt x="11283" y="1751"/>
                </a:cubicBezTo>
                <a:cubicBezTo>
                  <a:pt x="11283" y="1619"/>
                  <a:pt x="11283" y="1619"/>
                  <a:pt x="11283" y="1619"/>
                </a:cubicBezTo>
                <a:cubicBezTo>
                  <a:pt x="11459" y="1619"/>
                  <a:pt x="11459" y="1619"/>
                  <a:pt x="11459" y="1619"/>
                </a:cubicBezTo>
                <a:cubicBezTo>
                  <a:pt x="11459" y="1367"/>
                  <a:pt x="11459" y="1367"/>
                  <a:pt x="11459" y="1367"/>
                </a:cubicBezTo>
                <a:cubicBezTo>
                  <a:pt x="11507" y="1353"/>
                  <a:pt x="11567" y="1339"/>
                  <a:pt x="11623" y="1318"/>
                </a:cubicBezTo>
                <a:cubicBezTo>
                  <a:pt x="11623" y="1618"/>
                  <a:pt x="11623" y="1619"/>
                  <a:pt x="11623" y="1619"/>
                </a:cubicBezTo>
                <a:close/>
                <a:moveTo>
                  <a:pt x="12114" y="1608"/>
                </a:moveTo>
                <a:cubicBezTo>
                  <a:pt x="12100" y="1587"/>
                  <a:pt x="12072" y="1580"/>
                  <a:pt x="12044" y="1580"/>
                </a:cubicBezTo>
                <a:cubicBezTo>
                  <a:pt x="12016" y="1580"/>
                  <a:pt x="11988" y="1594"/>
                  <a:pt x="11974" y="1608"/>
                </a:cubicBezTo>
                <a:cubicBezTo>
                  <a:pt x="11953" y="1630"/>
                  <a:pt x="11939" y="1658"/>
                  <a:pt x="11939" y="1686"/>
                </a:cubicBezTo>
                <a:cubicBezTo>
                  <a:pt x="11939" y="1715"/>
                  <a:pt x="11953" y="1736"/>
                  <a:pt x="11967" y="1757"/>
                </a:cubicBezTo>
                <a:cubicBezTo>
                  <a:pt x="11988" y="1778"/>
                  <a:pt x="12016" y="1785"/>
                  <a:pt x="12044" y="1785"/>
                </a:cubicBezTo>
                <a:cubicBezTo>
                  <a:pt x="12072" y="1785"/>
                  <a:pt x="12100" y="1778"/>
                  <a:pt x="12114" y="1757"/>
                </a:cubicBezTo>
                <a:cubicBezTo>
                  <a:pt x="12136" y="1736"/>
                  <a:pt x="12150" y="1715"/>
                  <a:pt x="12150" y="1686"/>
                </a:cubicBezTo>
                <a:cubicBezTo>
                  <a:pt x="12150" y="1651"/>
                  <a:pt x="12136" y="1630"/>
                  <a:pt x="12114" y="1608"/>
                </a:cubicBezTo>
                <a:close/>
                <a:moveTo>
                  <a:pt x="12107" y="1750"/>
                </a:moveTo>
                <a:cubicBezTo>
                  <a:pt x="12093" y="1764"/>
                  <a:pt x="12072" y="1778"/>
                  <a:pt x="12044" y="1778"/>
                </a:cubicBezTo>
                <a:cubicBezTo>
                  <a:pt x="12016" y="1778"/>
                  <a:pt x="11995" y="1764"/>
                  <a:pt x="11981" y="1750"/>
                </a:cubicBezTo>
                <a:cubicBezTo>
                  <a:pt x="11960" y="1729"/>
                  <a:pt x="11953" y="1708"/>
                  <a:pt x="11953" y="1686"/>
                </a:cubicBezTo>
                <a:cubicBezTo>
                  <a:pt x="11953" y="1658"/>
                  <a:pt x="11960" y="1637"/>
                  <a:pt x="11981" y="1615"/>
                </a:cubicBezTo>
                <a:cubicBezTo>
                  <a:pt x="11995" y="1601"/>
                  <a:pt x="12016" y="1594"/>
                  <a:pt x="12044" y="1594"/>
                </a:cubicBezTo>
                <a:cubicBezTo>
                  <a:pt x="12072" y="1594"/>
                  <a:pt x="12093" y="1601"/>
                  <a:pt x="12107" y="1615"/>
                </a:cubicBezTo>
                <a:cubicBezTo>
                  <a:pt x="12128" y="1637"/>
                  <a:pt x="12136" y="1658"/>
                  <a:pt x="12136" y="1686"/>
                </a:cubicBezTo>
                <a:cubicBezTo>
                  <a:pt x="12136" y="1708"/>
                  <a:pt x="12128" y="1729"/>
                  <a:pt x="12107" y="1750"/>
                </a:cubicBezTo>
                <a:close/>
                <a:moveTo>
                  <a:pt x="12058" y="1686"/>
                </a:moveTo>
                <a:cubicBezTo>
                  <a:pt x="12065" y="1686"/>
                  <a:pt x="12072" y="1679"/>
                  <a:pt x="12079" y="1672"/>
                </a:cubicBezTo>
                <a:cubicBezTo>
                  <a:pt x="12086" y="1672"/>
                  <a:pt x="12086" y="1658"/>
                  <a:pt x="12086" y="1651"/>
                </a:cubicBezTo>
                <a:cubicBezTo>
                  <a:pt x="12086" y="1644"/>
                  <a:pt x="12086" y="1636"/>
                  <a:pt x="12079" y="1629"/>
                </a:cubicBezTo>
                <a:cubicBezTo>
                  <a:pt x="12072" y="1622"/>
                  <a:pt x="12058" y="1615"/>
                  <a:pt x="12044" y="1615"/>
                </a:cubicBezTo>
                <a:cubicBezTo>
                  <a:pt x="12044" y="1615"/>
                  <a:pt x="12043" y="1615"/>
                  <a:pt x="12003" y="1615"/>
                </a:cubicBezTo>
                <a:cubicBezTo>
                  <a:pt x="12003" y="1615"/>
                  <a:pt x="12003" y="1615"/>
                  <a:pt x="12003" y="1751"/>
                </a:cubicBezTo>
                <a:cubicBezTo>
                  <a:pt x="12003" y="1751"/>
                  <a:pt x="12003" y="1751"/>
                  <a:pt x="12023" y="1751"/>
                </a:cubicBezTo>
                <a:cubicBezTo>
                  <a:pt x="12023" y="1751"/>
                  <a:pt x="12023" y="1751"/>
                  <a:pt x="12023" y="1695"/>
                </a:cubicBezTo>
                <a:cubicBezTo>
                  <a:pt x="12023" y="1695"/>
                  <a:pt x="12023" y="1695"/>
                  <a:pt x="12037" y="1695"/>
                </a:cubicBezTo>
                <a:cubicBezTo>
                  <a:pt x="12044" y="1695"/>
                  <a:pt x="12051" y="1702"/>
                  <a:pt x="12058" y="1716"/>
                </a:cubicBezTo>
                <a:cubicBezTo>
                  <a:pt x="12058" y="1716"/>
                  <a:pt x="12058" y="1715"/>
                  <a:pt x="12072" y="1751"/>
                </a:cubicBezTo>
                <a:cubicBezTo>
                  <a:pt x="12072" y="1751"/>
                  <a:pt x="12072" y="1751"/>
                  <a:pt x="12093" y="1751"/>
                </a:cubicBezTo>
                <a:cubicBezTo>
                  <a:pt x="12079" y="1715"/>
                  <a:pt x="12079" y="1715"/>
                  <a:pt x="12079" y="1715"/>
                </a:cubicBezTo>
                <a:cubicBezTo>
                  <a:pt x="12072" y="1701"/>
                  <a:pt x="12065" y="1693"/>
                  <a:pt x="12058" y="1686"/>
                </a:cubicBezTo>
                <a:close/>
                <a:moveTo>
                  <a:pt x="12044" y="1679"/>
                </a:moveTo>
                <a:cubicBezTo>
                  <a:pt x="12044" y="1679"/>
                  <a:pt x="12043" y="1679"/>
                  <a:pt x="12023" y="1679"/>
                </a:cubicBezTo>
                <a:cubicBezTo>
                  <a:pt x="12023" y="1679"/>
                  <a:pt x="12023" y="1679"/>
                  <a:pt x="12023" y="1631"/>
                </a:cubicBezTo>
                <a:cubicBezTo>
                  <a:pt x="12023" y="1631"/>
                  <a:pt x="12023" y="1631"/>
                  <a:pt x="12037" y="1631"/>
                </a:cubicBezTo>
                <a:cubicBezTo>
                  <a:pt x="12051" y="1631"/>
                  <a:pt x="12058" y="1637"/>
                  <a:pt x="12065" y="1637"/>
                </a:cubicBezTo>
                <a:cubicBezTo>
                  <a:pt x="12065" y="1644"/>
                  <a:pt x="12072" y="1644"/>
                  <a:pt x="12072" y="1651"/>
                </a:cubicBezTo>
                <a:cubicBezTo>
                  <a:pt x="12072" y="1672"/>
                  <a:pt x="12058" y="1679"/>
                  <a:pt x="12044" y="1679"/>
                </a:cubicBezTo>
                <a:close/>
                <a:moveTo>
                  <a:pt x="3183" y="1051"/>
                </a:moveTo>
                <a:cubicBezTo>
                  <a:pt x="3127" y="1051"/>
                  <a:pt x="3127" y="1051"/>
                  <a:pt x="3127" y="1051"/>
                </a:cubicBezTo>
                <a:cubicBezTo>
                  <a:pt x="3127" y="535"/>
                  <a:pt x="3127" y="535"/>
                  <a:pt x="3127" y="535"/>
                </a:cubicBezTo>
                <a:cubicBezTo>
                  <a:pt x="3203" y="535"/>
                  <a:pt x="3203" y="535"/>
                  <a:pt x="3203" y="535"/>
                </a:cubicBezTo>
                <a:cubicBezTo>
                  <a:pt x="3364" y="895"/>
                  <a:pt x="3364" y="894"/>
                  <a:pt x="3364" y="894"/>
                </a:cubicBezTo>
                <a:cubicBezTo>
                  <a:pt x="3371" y="915"/>
                  <a:pt x="3378" y="937"/>
                  <a:pt x="3385" y="951"/>
                </a:cubicBezTo>
                <a:cubicBezTo>
                  <a:pt x="3399" y="923"/>
                  <a:pt x="3406" y="901"/>
                  <a:pt x="3413" y="887"/>
                </a:cubicBezTo>
                <a:cubicBezTo>
                  <a:pt x="3568" y="536"/>
                  <a:pt x="3568" y="535"/>
                  <a:pt x="3568" y="535"/>
                </a:cubicBezTo>
                <a:cubicBezTo>
                  <a:pt x="3645" y="535"/>
                  <a:pt x="3643" y="535"/>
                  <a:pt x="3643" y="535"/>
                </a:cubicBezTo>
                <a:cubicBezTo>
                  <a:pt x="3643" y="1051"/>
                  <a:pt x="3643" y="1051"/>
                  <a:pt x="3643" y="1051"/>
                </a:cubicBezTo>
                <a:cubicBezTo>
                  <a:pt x="3587" y="1051"/>
                  <a:pt x="3587" y="1051"/>
                  <a:pt x="3587" y="1051"/>
                </a:cubicBezTo>
                <a:cubicBezTo>
                  <a:pt x="3587" y="707"/>
                  <a:pt x="3587" y="705"/>
                  <a:pt x="3587" y="705"/>
                </a:cubicBezTo>
                <a:cubicBezTo>
                  <a:pt x="3587" y="677"/>
                  <a:pt x="3587" y="642"/>
                  <a:pt x="3587" y="607"/>
                </a:cubicBezTo>
                <a:cubicBezTo>
                  <a:pt x="3583" y="628"/>
                  <a:pt x="3581" y="642"/>
                  <a:pt x="3574" y="656"/>
                </a:cubicBezTo>
                <a:cubicBezTo>
                  <a:pt x="3398" y="1050"/>
                  <a:pt x="3399" y="1051"/>
                  <a:pt x="3399" y="1051"/>
                </a:cubicBezTo>
                <a:cubicBezTo>
                  <a:pt x="3371" y="1051"/>
                  <a:pt x="3371" y="1051"/>
                  <a:pt x="3371" y="1051"/>
                </a:cubicBezTo>
                <a:cubicBezTo>
                  <a:pt x="3196" y="655"/>
                  <a:pt x="3197" y="656"/>
                  <a:pt x="3197" y="656"/>
                </a:cubicBezTo>
                <a:cubicBezTo>
                  <a:pt x="3189" y="649"/>
                  <a:pt x="3187" y="628"/>
                  <a:pt x="3183" y="607"/>
                </a:cubicBezTo>
                <a:cubicBezTo>
                  <a:pt x="3183" y="628"/>
                  <a:pt x="3183" y="656"/>
                  <a:pt x="3183" y="705"/>
                </a:cubicBezTo>
                <a:cubicBezTo>
                  <a:pt x="3183" y="1050"/>
                  <a:pt x="3183" y="1051"/>
                  <a:pt x="3183" y="1051"/>
                </a:cubicBezTo>
                <a:close/>
                <a:moveTo>
                  <a:pt x="3771" y="687"/>
                </a:moveTo>
                <a:cubicBezTo>
                  <a:pt x="3831" y="687"/>
                  <a:pt x="3831" y="687"/>
                  <a:pt x="3831" y="687"/>
                </a:cubicBezTo>
                <a:cubicBezTo>
                  <a:pt x="3831" y="1051"/>
                  <a:pt x="3831" y="1051"/>
                  <a:pt x="3831" y="1051"/>
                </a:cubicBezTo>
                <a:cubicBezTo>
                  <a:pt x="3771" y="1051"/>
                  <a:pt x="3771" y="1051"/>
                  <a:pt x="3771" y="1051"/>
                </a:cubicBezTo>
                <a:cubicBezTo>
                  <a:pt x="3771" y="687"/>
                  <a:pt x="3771" y="687"/>
                  <a:pt x="3771" y="687"/>
                </a:cubicBezTo>
                <a:close/>
                <a:moveTo>
                  <a:pt x="3765" y="554"/>
                </a:moveTo>
                <a:cubicBezTo>
                  <a:pt x="3765" y="540"/>
                  <a:pt x="3772" y="533"/>
                  <a:pt x="3779" y="526"/>
                </a:cubicBezTo>
                <a:cubicBezTo>
                  <a:pt x="3786" y="519"/>
                  <a:pt x="3794" y="519"/>
                  <a:pt x="3801" y="519"/>
                </a:cubicBezTo>
                <a:cubicBezTo>
                  <a:pt x="3815" y="519"/>
                  <a:pt x="3823" y="519"/>
                  <a:pt x="3830" y="526"/>
                </a:cubicBezTo>
                <a:cubicBezTo>
                  <a:pt x="3837" y="533"/>
                  <a:pt x="3845" y="540"/>
                  <a:pt x="3845" y="554"/>
                </a:cubicBezTo>
                <a:cubicBezTo>
                  <a:pt x="3845" y="568"/>
                  <a:pt x="3837" y="575"/>
                  <a:pt x="3830" y="582"/>
                </a:cubicBezTo>
                <a:cubicBezTo>
                  <a:pt x="3823" y="589"/>
                  <a:pt x="3815" y="589"/>
                  <a:pt x="3801" y="589"/>
                </a:cubicBezTo>
                <a:cubicBezTo>
                  <a:pt x="3794" y="589"/>
                  <a:pt x="3786" y="589"/>
                  <a:pt x="3779" y="582"/>
                </a:cubicBezTo>
                <a:cubicBezTo>
                  <a:pt x="3772" y="575"/>
                  <a:pt x="3765" y="568"/>
                  <a:pt x="3765" y="554"/>
                </a:cubicBezTo>
                <a:close/>
                <a:moveTo>
                  <a:pt x="4093" y="1055"/>
                </a:moveTo>
                <a:cubicBezTo>
                  <a:pt x="4044" y="1055"/>
                  <a:pt x="4003" y="1034"/>
                  <a:pt x="3968" y="1000"/>
                </a:cubicBezTo>
                <a:cubicBezTo>
                  <a:pt x="3940" y="972"/>
                  <a:pt x="3918" y="923"/>
                  <a:pt x="3918" y="875"/>
                </a:cubicBezTo>
                <a:cubicBezTo>
                  <a:pt x="3918" y="812"/>
                  <a:pt x="3939" y="763"/>
                  <a:pt x="3974" y="729"/>
                </a:cubicBezTo>
                <a:cubicBezTo>
                  <a:pt x="4010" y="694"/>
                  <a:pt x="4051" y="673"/>
                  <a:pt x="4108" y="673"/>
                </a:cubicBezTo>
                <a:cubicBezTo>
                  <a:pt x="4143" y="673"/>
                  <a:pt x="4171" y="680"/>
                  <a:pt x="4191" y="694"/>
                </a:cubicBezTo>
                <a:cubicBezTo>
                  <a:pt x="4191" y="757"/>
                  <a:pt x="4191" y="757"/>
                  <a:pt x="4191" y="757"/>
                </a:cubicBezTo>
                <a:cubicBezTo>
                  <a:pt x="4171" y="736"/>
                  <a:pt x="4143" y="722"/>
                  <a:pt x="4107" y="722"/>
                </a:cubicBezTo>
                <a:cubicBezTo>
                  <a:pt x="4072" y="722"/>
                  <a:pt x="4045" y="736"/>
                  <a:pt x="4017" y="763"/>
                </a:cubicBezTo>
                <a:cubicBezTo>
                  <a:pt x="3996" y="791"/>
                  <a:pt x="3982" y="826"/>
                  <a:pt x="3982" y="868"/>
                </a:cubicBezTo>
                <a:cubicBezTo>
                  <a:pt x="3982" y="909"/>
                  <a:pt x="3996" y="944"/>
                  <a:pt x="4017" y="972"/>
                </a:cubicBezTo>
                <a:cubicBezTo>
                  <a:pt x="4038" y="993"/>
                  <a:pt x="4065" y="1007"/>
                  <a:pt x="4108" y="1007"/>
                </a:cubicBezTo>
                <a:cubicBezTo>
                  <a:pt x="4136" y="1007"/>
                  <a:pt x="4163" y="993"/>
                  <a:pt x="4191" y="972"/>
                </a:cubicBezTo>
                <a:cubicBezTo>
                  <a:pt x="4191" y="1028"/>
                  <a:pt x="4191" y="1028"/>
                  <a:pt x="4191" y="1028"/>
                </a:cubicBezTo>
                <a:cubicBezTo>
                  <a:pt x="4163" y="1048"/>
                  <a:pt x="4136" y="1055"/>
                  <a:pt x="4093" y="1055"/>
                </a:cubicBezTo>
                <a:close/>
                <a:moveTo>
                  <a:pt x="4343" y="1051"/>
                </a:moveTo>
                <a:cubicBezTo>
                  <a:pt x="4283" y="1051"/>
                  <a:pt x="4283" y="1051"/>
                  <a:pt x="4283" y="1051"/>
                </a:cubicBezTo>
                <a:cubicBezTo>
                  <a:pt x="4283" y="687"/>
                  <a:pt x="4283" y="687"/>
                  <a:pt x="4283" y="687"/>
                </a:cubicBezTo>
                <a:cubicBezTo>
                  <a:pt x="4343" y="687"/>
                  <a:pt x="4343" y="687"/>
                  <a:pt x="4343" y="687"/>
                </a:cubicBezTo>
                <a:cubicBezTo>
                  <a:pt x="4343" y="755"/>
                  <a:pt x="4343" y="755"/>
                  <a:pt x="4343" y="755"/>
                </a:cubicBezTo>
                <a:cubicBezTo>
                  <a:pt x="4347" y="755"/>
                  <a:pt x="4348" y="755"/>
                  <a:pt x="4348" y="755"/>
                </a:cubicBezTo>
                <a:cubicBezTo>
                  <a:pt x="4356" y="735"/>
                  <a:pt x="4370" y="714"/>
                  <a:pt x="4384" y="700"/>
                </a:cubicBezTo>
                <a:cubicBezTo>
                  <a:pt x="4406" y="686"/>
                  <a:pt x="4420" y="679"/>
                  <a:pt x="4442" y="679"/>
                </a:cubicBezTo>
                <a:cubicBezTo>
                  <a:pt x="4456" y="679"/>
                  <a:pt x="4471" y="679"/>
                  <a:pt x="4479" y="679"/>
                </a:cubicBezTo>
                <a:cubicBezTo>
                  <a:pt x="4479" y="742"/>
                  <a:pt x="4479" y="742"/>
                  <a:pt x="4479" y="742"/>
                </a:cubicBezTo>
                <a:cubicBezTo>
                  <a:pt x="4471" y="735"/>
                  <a:pt x="4457" y="728"/>
                  <a:pt x="4436" y="728"/>
                </a:cubicBezTo>
                <a:cubicBezTo>
                  <a:pt x="4407" y="728"/>
                  <a:pt x="4392" y="742"/>
                  <a:pt x="4371" y="763"/>
                </a:cubicBezTo>
                <a:cubicBezTo>
                  <a:pt x="4356" y="784"/>
                  <a:pt x="4343" y="819"/>
                  <a:pt x="4343" y="861"/>
                </a:cubicBezTo>
                <a:cubicBezTo>
                  <a:pt x="4343" y="1050"/>
                  <a:pt x="4343" y="1051"/>
                  <a:pt x="4343" y="1051"/>
                </a:cubicBezTo>
                <a:close/>
                <a:moveTo>
                  <a:pt x="4550" y="1000"/>
                </a:moveTo>
                <a:cubicBezTo>
                  <a:pt x="4578" y="1034"/>
                  <a:pt x="4620" y="1055"/>
                  <a:pt x="4677" y="1055"/>
                </a:cubicBezTo>
                <a:cubicBezTo>
                  <a:pt x="4733" y="1055"/>
                  <a:pt x="4775" y="1034"/>
                  <a:pt x="4811" y="1000"/>
                </a:cubicBezTo>
                <a:cubicBezTo>
                  <a:pt x="4846" y="965"/>
                  <a:pt x="4860" y="923"/>
                  <a:pt x="4860" y="861"/>
                </a:cubicBezTo>
                <a:cubicBezTo>
                  <a:pt x="4860" y="805"/>
                  <a:pt x="4846" y="757"/>
                  <a:pt x="4818" y="729"/>
                </a:cubicBezTo>
                <a:cubicBezTo>
                  <a:pt x="4782" y="694"/>
                  <a:pt x="4740" y="673"/>
                  <a:pt x="4684" y="673"/>
                </a:cubicBezTo>
                <a:cubicBezTo>
                  <a:pt x="4627" y="673"/>
                  <a:pt x="4585" y="694"/>
                  <a:pt x="4550" y="722"/>
                </a:cubicBezTo>
                <a:cubicBezTo>
                  <a:pt x="4515" y="757"/>
                  <a:pt x="4500" y="805"/>
                  <a:pt x="4500" y="868"/>
                </a:cubicBezTo>
                <a:cubicBezTo>
                  <a:pt x="4500" y="923"/>
                  <a:pt x="4515" y="972"/>
                  <a:pt x="4550" y="1000"/>
                </a:cubicBezTo>
                <a:close/>
                <a:moveTo>
                  <a:pt x="4592" y="763"/>
                </a:moveTo>
                <a:cubicBezTo>
                  <a:pt x="4613" y="736"/>
                  <a:pt x="4648" y="722"/>
                  <a:pt x="4684" y="722"/>
                </a:cubicBezTo>
                <a:cubicBezTo>
                  <a:pt x="4719" y="722"/>
                  <a:pt x="4747" y="736"/>
                  <a:pt x="4768" y="757"/>
                </a:cubicBezTo>
                <a:cubicBezTo>
                  <a:pt x="4789" y="784"/>
                  <a:pt x="4803" y="819"/>
                  <a:pt x="4803" y="868"/>
                </a:cubicBezTo>
                <a:cubicBezTo>
                  <a:pt x="4803" y="909"/>
                  <a:pt x="4789" y="944"/>
                  <a:pt x="4768" y="965"/>
                </a:cubicBezTo>
                <a:cubicBezTo>
                  <a:pt x="4747" y="993"/>
                  <a:pt x="4719" y="1007"/>
                  <a:pt x="4684" y="1007"/>
                </a:cubicBezTo>
                <a:cubicBezTo>
                  <a:pt x="4641" y="1007"/>
                  <a:pt x="4613" y="993"/>
                  <a:pt x="4592" y="972"/>
                </a:cubicBezTo>
                <a:cubicBezTo>
                  <a:pt x="4571" y="944"/>
                  <a:pt x="4557" y="909"/>
                  <a:pt x="4557" y="868"/>
                </a:cubicBezTo>
                <a:cubicBezTo>
                  <a:pt x="4557" y="819"/>
                  <a:pt x="4571" y="784"/>
                  <a:pt x="4592" y="763"/>
                </a:cubicBezTo>
                <a:close/>
                <a:moveTo>
                  <a:pt x="5117" y="1021"/>
                </a:moveTo>
                <a:cubicBezTo>
                  <a:pt x="5090" y="1041"/>
                  <a:pt x="5055" y="1055"/>
                  <a:pt x="5013" y="1055"/>
                </a:cubicBezTo>
                <a:cubicBezTo>
                  <a:pt x="4978" y="1055"/>
                  <a:pt x="4951" y="1048"/>
                  <a:pt x="4923" y="1034"/>
                </a:cubicBezTo>
                <a:cubicBezTo>
                  <a:pt x="4923" y="972"/>
                  <a:pt x="4923" y="972"/>
                  <a:pt x="4923" y="972"/>
                </a:cubicBezTo>
                <a:cubicBezTo>
                  <a:pt x="4951" y="993"/>
                  <a:pt x="4985" y="1007"/>
                  <a:pt x="5020" y="1007"/>
                </a:cubicBezTo>
                <a:cubicBezTo>
                  <a:pt x="5069" y="1007"/>
                  <a:pt x="5089" y="986"/>
                  <a:pt x="5089" y="958"/>
                </a:cubicBezTo>
                <a:cubicBezTo>
                  <a:pt x="5089" y="937"/>
                  <a:pt x="5082" y="930"/>
                  <a:pt x="5076" y="923"/>
                </a:cubicBezTo>
                <a:cubicBezTo>
                  <a:pt x="5062" y="909"/>
                  <a:pt x="5041" y="902"/>
                  <a:pt x="5013" y="889"/>
                </a:cubicBezTo>
                <a:cubicBezTo>
                  <a:pt x="4985" y="875"/>
                  <a:pt x="4964" y="861"/>
                  <a:pt x="4950" y="847"/>
                </a:cubicBezTo>
                <a:cubicBezTo>
                  <a:pt x="4936" y="826"/>
                  <a:pt x="4923" y="805"/>
                  <a:pt x="4923" y="777"/>
                </a:cubicBezTo>
                <a:cubicBezTo>
                  <a:pt x="4923" y="750"/>
                  <a:pt x="4936" y="729"/>
                  <a:pt x="4964" y="708"/>
                </a:cubicBezTo>
                <a:cubicBezTo>
                  <a:pt x="4985" y="687"/>
                  <a:pt x="5013" y="673"/>
                  <a:pt x="5055" y="673"/>
                </a:cubicBezTo>
                <a:cubicBezTo>
                  <a:pt x="5082" y="673"/>
                  <a:pt x="5111" y="680"/>
                  <a:pt x="5131" y="694"/>
                </a:cubicBezTo>
                <a:cubicBezTo>
                  <a:pt x="5131" y="750"/>
                  <a:pt x="5131" y="750"/>
                  <a:pt x="5131" y="750"/>
                </a:cubicBezTo>
                <a:cubicBezTo>
                  <a:pt x="5111" y="736"/>
                  <a:pt x="5082" y="722"/>
                  <a:pt x="5048" y="722"/>
                </a:cubicBezTo>
                <a:cubicBezTo>
                  <a:pt x="5027" y="722"/>
                  <a:pt x="5013" y="729"/>
                  <a:pt x="5006" y="743"/>
                </a:cubicBezTo>
                <a:cubicBezTo>
                  <a:pt x="4992" y="750"/>
                  <a:pt x="4985" y="763"/>
                  <a:pt x="4985" y="777"/>
                </a:cubicBezTo>
                <a:cubicBezTo>
                  <a:pt x="4985" y="791"/>
                  <a:pt x="4992" y="805"/>
                  <a:pt x="4999" y="812"/>
                </a:cubicBezTo>
                <a:cubicBezTo>
                  <a:pt x="5006" y="819"/>
                  <a:pt x="5027" y="833"/>
                  <a:pt x="5055" y="840"/>
                </a:cubicBezTo>
                <a:cubicBezTo>
                  <a:pt x="5082" y="854"/>
                  <a:pt x="5110" y="868"/>
                  <a:pt x="5124" y="882"/>
                </a:cubicBezTo>
                <a:cubicBezTo>
                  <a:pt x="5138" y="902"/>
                  <a:pt x="5145" y="923"/>
                  <a:pt x="5145" y="951"/>
                </a:cubicBezTo>
                <a:cubicBezTo>
                  <a:pt x="5145" y="979"/>
                  <a:pt x="5138" y="1007"/>
                  <a:pt x="5117" y="1021"/>
                </a:cubicBezTo>
                <a:close/>
                <a:moveTo>
                  <a:pt x="5387" y="1055"/>
                </a:moveTo>
                <a:cubicBezTo>
                  <a:pt x="5442" y="1055"/>
                  <a:pt x="5484" y="1034"/>
                  <a:pt x="5519" y="1000"/>
                </a:cubicBezTo>
                <a:cubicBezTo>
                  <a:pt x="5546" y="965"/>
                  <a:pt x="5567" y="923"/>
                  <a:pt x="5567" y="861"/>
                </a:cubicBezTo>
                <a:cubicBezTo>
                  <a:pt x="5567" y="805"/>
                  <a:pt x="5553" y="757"/>
                  <a:pt x="5519" y="729"/>
                </a:cubicBezTo>
                <a:cubicBezTo>
                  <a:pt x="5491" y="694"/>
                  <a:pt x="5449" y="673"/>
                  <a:pt x="5394" y="673"/>
                </a:cubicBezTo>
                <a:cubicBezTo>
                  <a:pt x="5338" y="673"/>
                  <a:pt x="5297" y="694"/>
                  <a:pt x="5262" y="722"/>
                </a:cubicBezTo>
                <a:cubicBezTo>
                  <a:pt x="5227" y="757"/>
                  <a:pt x="5213" y="805"/>
                  <a:pt x="5213" y="868"/>
                </a:cubicBezTo>
                <a:cubicBezTo>
                  <a:pt x="5213" y="923"/>
                  <a:pt x="5227" y="972"/>
                  <a:pt x="5255" y="1000"/>
                </a:cubicBezTo>
                <a:cubicBezTo>
                  <a:pt x="5290" y="1034"/>
                  <a:pt x="5331" y="1055"/>
                  <a:pt x="5387" y="1055"/>
                </a:cubicBezTo>
                <a:close/>
                <a:moveTo>
                  <a:pt x="5304" y="763"/>
                </a:moveTo>
                <a:cubicBezTo>
                  <a:pt x="5324" y="736"/>
                  <a:pt x="5352" y="722"/>
                  <a:pt x="5387" y="722"/>
                </a:cubicBezTo>
                <a:cubicBezTo>
                  <a:pt x="5428" y="722"/>
                  <a:pt x="5456" y="736"/>
                  <a:pt x="5477" y="757"/>
                </a:cubicBezTo>
                <a:cubicBezTo>
                  <a:pt x="5498" y="784"/>
                  <a:pt x="5505" y="819"/>
                  <a:pt x="5505" y="868"/>
                </a:cubicBezTo>
                <a:cubicBezTo>
                  <a:pt x="5505" y="909"/>
                  <a:pt x="5498" y="944"/>
                  <a:pt x="5477" y="965"/>
                </a:cubicBezTo>
                <a:cubicBezTo>
                  <a:pt x="5456" y="993"/>
                  <a:pt x="5428" y="1007"/>
                  <a:pt x="5387" y="1007"/>
                </a:cubicBezTo>
                <a:cubicBezTo>
                  <a:pt x="5352" y="1007"/>
                  <a:pt x="5324" y="993"/>
                  <a:pt x="5304" y="972"/>
                </a:cubicBezTo>
                <a:cubicBezTo>
                  <a:pt x="5283" y="944"/>
                  <a:pt x="5269" y="909"/>
                  <a:pt x="5269" y="868"/>
                </a:cubicBezTo>
                <a:cubicBezTo>
                  <a:pt x="5269" y="819"/>
                  <a:pt x="5283" y="784"/>
                  <a:pt x="5304" y="763"/>
                </a:cubicBezTo>
                <a:close/>
                <a:moveTo>
                  <a:pt x="5663" y="735"/>
                </a:moveTo>
                <a:cubicBezTo>
                  <a:pt x="5603" y="735"/>
                  <a:pt x="5603" y="735"/>
                  <a:pt x="5603" y="735"/>
                </a:cubicBezTo>
                <a:cubicBezTo>
                  <a:pt x="5603" y="683"/>
                  <a:pt x="5603" y="683"/>
                  <a:pt x="5603" y="683"/>
                </a:cubicBezTo>
                <a:cubicBezTo>
                  <a:pt x="5663" y="683"/>
                  <a:pt x="5663" y="683"/>
                  <a:pt x="5663" y="683"/>
                </a:cubicBezTo>
                <a:cubicBezTo>
                  <a:pt x="5663" y="623"/>
                  <a:pt x="5663" y="621"/>
                  <a:pt x="5663" y="621"/>
                </a:cubicBezTo>
                <a:cubicBezTo>
                  <a:pt x="5663" y="579"/>
                  <a:pt x="5678" y="552"/>
                  <a:pt x="5699" y="531"/>
                </a:cubicBezTo>
                <a:cubicBezTo>
                  <a:pt x="5720" y="510"/>
                  <a:pt x="5748" y="503"/>
                  <a:pt x="5776" y="503"/>
                </a:cubicBezTo>
                <a:cubicBezTo>
                  <a:pt x="5797" y="503"/>
                  <a:pt x="5811" y="503"/>
                  <a:pt x="5819" y="503"/>
                </a:cubicBezTo>
                <a:cubicBezTo>
                  <a:pt x="5819" y="558"/>
                  <a:pt x="5819" y="558"/>
                  <a:pt x="5819" y="558"/>
                </a:cubicBezTo>
                <a:cubicBezTo>
                  <a:pt x="5811" y="551"/>
                  <a:pt x="5797" y="551"/>
                  <a:pt x="5783" y="551"/>
                </a:cubicBezTo>
                <a:cubicBezTo>
                  <a:pt x="5741" y="551"/>
                  <a:pt x="5719" y="572"/>
                  <a:pt x="5719" y="628"/>
                </a:cubicBezTo>
                <a:cubicBezTo>
                  <a:pt x="5719" y="685"/>
                  <a:pt x="5719" y="683"/>
                  <a:pt x="5719" y="683"/>
                </a:cubicBezTo>
                <a:cubicBezTo>
                  <a:pt x="5803" y="683"/>
                  <a:pt x="5803" y="683"/>
                  <a:pt x="5803" y="683"/>
                </a:cubicBezTo>
                <a:cubicBezTo>
                  <a:pt x="5803" y="735"/>
                  <a:pt x="5803" y="735"/>
                  <a:pt x="5803" y="735"/>
                </a:cubicBezTo>
                <a:cubicBezTo>
                  <a:pt x="5719" y="735"/>
                  <a:pt x="5719" y="735"/>
                  <a:pt x="5719" y="735"/>
                </a:cubicBezTo>
                <a:cubicBezTo>
                  <a:pt x="5719" y="1051"/>
                  <a:pt x="5719" y="1051"/>
                  <a:pt x="5719" y="1051"/>
                </a:cubicBezTo>
                <a:cubicBezTo>
                  <a:pt x="5663" y="1051"/>
                  <a:pt x="5663" y="1051"/>
                  <a:pt x="5663" y="1051"/>
                </a:cubicBezTo>
                <a:cubicBezTo>
                  <a:pt x="5663" y="735"/>
                  <a:pt x="5663" y="735"/>
                  <a:pt x="5663" y="735"/>
                </a:cubicBezTo>
                <a:close/>
                <a:moveTo>
                  <a:pt x="5959" y="687"/>
                </a:moveTo>
                <a:cubicBezTo>
                  <a:pt x="6051" y="687"/>
                  <a:pt x="6051" y="687"/>
                  <a:pt x="6051" y="687"/>
                </a:cubicBezTo>
                <a:cubicBezTo>
                  <a:pt x="6051" y="735"/>
                  <a:pt x="6051" y="735"/>
                  <a:pt x="6051" y="735"/>
                </a:cubicBezTo>
                <a:cubicBezTo>
                  <a:pt x="5959" y="735"/>
                  <a:pt x="5959" y="735"/>
                  <a:pt x="5959" y="735"/>
                </a:cubicBezTo>
                <a:cubicBezTo>
                  <a:pt x="5959" y="939"/>
                  <a:pt x="5959" y="937"/>
                  <a:pt x="5959" y="937"/>
                </a:cubicBezTo>
                <a:cubicBezTo>
                  <a:pt x="5959" y="965"/>
                  <a:pt x="5967" y="979"/>
                  <a:pt x="5974" y="986"/>
                </a:cubicBezTo>
                <a:cubicBezTo>
                  <a:pt x="5981" y="1000"/>
                  <a:pt x="5995" y="1007"/>
                  <a:pt x="6016" y="1007"/>
                </a:cubicBezTo>
                <a:cubicBezTo>
                  <a:pt x="6030" y="1007"/>
                  <a:pt x="6043" y="1000"/>
                  <a:pt x="6051" y="993"/>
                </a:cubicBezTo>
                <a:cubicBezTo>
                  <a:pt x="6051" y="1041"/>
                  <a:pt x="6051" y="1041"/>
                  <a:pt x="6051" y="1041"/>
                </a:cubicBezTo>
                <a:cubicBezTo>
                  <a:pt x="6039" y="1048"/>
                  <a:pt x="6023" y="1055"/>
                  <a:pt x="5995" y="1055"/>
                </a:cubicBezTo>
                <a:cubicBezTo>
                  <a:pt x="5931" y="1055"/>
                  <a:pt x="5903" y="1021"/>
                  <a:pt x="5903" y="944"/>
                </a:cubicBezTo>
                <a:cubicBezTo>
                  <a:pt x="5903" y="736"/>
                  <a:pt x="5903" y="735"/>
                  <a:pt x="5903" y="735"/>
                </a:cubicBezTo>
                <a:cubicBezTo>
                  <a:pt x="5839" y="735"/>
                  <a:pt x="5839" y="735"/>
                  <a:pt x="5839" y="735"/>
                </a:cubicBezTo>
                <a:cubicBezTo>
                  <a:pt x="5839" y="687"/>
                  <a:pt x="5839" y="687"/>
                  <a:pt x="5839" y="687"/>
                </a:cubicBezTo>
                <a:cubicBezTo>
                  <a:pt x="5903" y="687"/>
                  <a:pt x="5903" y="687"/>
                  <a:pt x="5903" y="687"/>
                </a:cubicBezTo>
                <a:cubicBezTo>
                  <a:pt x="5903" y="595"/>
                  <a:pt x="5903" y="597"/>
                  <a:pt x="5903" y="597"/>
                </a:cubicBezTo>
                <a:cubicBezTo>
                  <a:pt x="5927" y="590"/>
                  <a:pt x="5939" y="583"/>
                  <a:pt x="5959" y="576"/>
                </a:cubicBezTo>
                <a:cubicBezTo>
                  <a:pt x="5959" y="687"/>
                  <a:pt x="5959" y="687"/>
                  <a:pt x="5959" y="687"/>
                </a:cubicBezTo>
                <a:close/>
                <a:moveTo>
                  <a:pt x="6179" y="715"/>
                </a:moveTo>
                <a:cubicBezTo>
                  <a:pt x="6179" y="715"/>
                  <a:pt x="6179" y="715"/>
                  <a:pt x="6193" y="715"/>
                </a:cubicBezTo>
                <a:cubicBezTo>
                  <a:pt x="6200" y="715"/>
                  <a:pt x="6207" y="727"/>
                  <a:pt x="6213" y="741"/>
                </a:cubicBezTo>
                <a:cubicBezTo>
                  <a:pt x="6213" y="741"/>
                  <a:pt x="6213" y="743"/>
                  <a:pt x="6227" y="767"/>
                </a:cubicBezTo>
                <a:cubicBezTo>
                  <a:pt x="6227" y="767"/>
                  <a:pt x="6227" y="767"/>
                  <a:pt x="6255" y="767"/>
                </a:cubicBezTo>
                <a:cubicBezTo>
                  <a:pt x="6234" y="733"/>
                  <a:pt x="6234" y="733"/>
                  <a:pt x="6234" y="733"/>
                </a:cubicBezTo>
                <a:cubicBezTo>
                  <a:pt x="6227" y="720"/>
                  <a:pt x="6220" y="713"/>
                  <a:pt x="6213" y="713"/>
                </a:cubicBezTo>
                <a:cubicBezTo>
                  <a:pt x="6227" y="713"/>
                  <a:pt x="6234" y="707"/>
                  <a:pt x="6241" y="700"/>
                </a:cubicBezTo>
                <a:cubicBezTo>
                  <a:pt x="6241" y="693"/>
                  <a:pt x="6248" y="686"/>
                  <a:pt x="6248" y="679"/>
                </a:cubicBezTo>
                <a:cubicBezTo>
                  <a:pt x="6248" y="665"/>
                  <a:pt x="6241" y="658"/>
                  <a:pt x="6234" y="651"/>
                </a:cubicBezTo>
                <a:cubicBezTo>
                  <a:pt x="6227" y="644"/>
                  <a:pt x="6213" y="643"/>
                  <a:pt x="6200" y="643"/>
                </a:cubicBezTo>
                <a:cubicBezTo>
                  <a:pt x="6200" y="643"/>
                  <a:pt x="6199" y="643"/>
                  <a:pt x="6167" y="643"/>
                </a:cubicBezTo>
                <a:cubicBezTo>
                  <a:pt x="6167" y="643"/>
                  <a:pt x="6167" y="643"/>
                  <a:pt x="6167" y="767"/>
                </a:cubicBezTo>
                <a:cubicBezTo>
                  <a:pt x="6167" y="767"/>
                  <a:pt x="6167" y="767"/>
                  <a:pt x="6179" y="767"/>
                </a:cubicBezTo>
                <a:cubicBezTo>
                  <a:pt x="6179" y="767"/>
                  <a:pt x="6179" y="767"/>
                  <a:pt x="6179" y="715"/>
                </a:cubicBezTo>
                <a:close/>
                <a:moveTo>
                  <a:pt x="6179" y="659"/>
                </a:moveTo>
                <a:cubicBezTo>
                  <a:pt x="6179" y="659"/>
                  <a:pt x="6179" y="659"/>
                  <a:pt x="6200" y="659"/>
                </a:cubicBezTo>
                <a:cubicBezTo>
                  <a:pt x="6207" y="659"/>
                  <a:pt x="6213" y="659"/>
                  <a:pt x="6220" y="666"/>
                </a:cubicBezTo>
                <a:cubicBezTo>
                  <a:pt x="6227" y="666"/>
                  <a:pt x="6227" y="672"/>
                  <a:pt x="6227" y="679"/>
                </a:cubicBezTo>
                <a:cubicBezTo>
                  <a:pt x="6227" y="693"/>
                  <a:pt x="6220" y="699"/>
                  <a:pt x="6200" y="699"/>
                </a:cubicBezTo>
                <a:cubicBezTo>
                  <a:pt x="6200" y="699"/>
                  <a:pt x="6199" y="699"/>
                  <a:pt x="6179" y="699"/>
                </a:cubicBezTo>
                <a:cubicBezTo>
                  <a:pt x="6179" y="699"/>
                  <a:pt x="6179" y="699"/>
                  <a:pt x="6179" y="659"/>
                </a:cubicBezTo>
                <a:close/>
                <a:moveTo>
                  <a:pt x="6200" y="810"/>
                </a:moveTo>
                <a:cubicBezTo>
                  <a:pt x="6234" y="810"/>
                  <a:pt x="6255" y="796"/>
                  <a:pt x="6275" y="776"/>
                </a:cubicBezTo>
                <a:cubicBezTo>
                  <a:pt x="6296" y="762"/>
                  <a:pt x="6303" y="734"/>
                  <a:pt x="6303" y="707"/>
                </a:cubicBezTo>
                <a:cubicBezTo>
                  <a:pt x="6303" y="679"/>
                  <a:pt x="6296" y="652"/>
                  <a:pt x="6275" y="638"/>
                </a:cubicBezTo>
                <a:cubicBezTo>
                  <a:pt x="6255" y="617"/>
                  <a:pt x="6234" y="610"/>
                  <a:pt x="6207" y="610"/>
                </a:cubicBezTo>
                <a:cubicBezTo>
                  <a:pt x="6172" y="610"/>
                  <a:pt x="6151" y="617"/>
                  <a:pt x="6131" y="638"/>
                </a:cubicBezTo>
                <a:cubicBezTo>
                  <a:pt x="6110" y="659"/>
                  <a:pt x="6103" y="679"/>
                  <a:pt x="6103" y="707"/>
                </a:cubicBezTo>
                <a:cubicBezTo>
                  <a:pt x="6103" y="734"/>
                  <a:pt x="6110" y="762"/>
                  <a:pt x="6131" y="783"/>
                </a:cubicBezTo>
                <a:cubicBezTo>
                  <a:pt x="6151" y="796"/>
                  <a:pt x="6172" y="810"/>
                  <a:pt x="6200" y="810"/>
                </a:cubicBezTo>
                <a:close/>
                <a:moveTo>
                  <a:pt x="6138" y="645"/>
                </a:moveTo>
                <a:cubicBezTo>
                  <a:pt x="6158" y="631"/>
                  <a:pt x="6179" y="617"/>
                  <a:pt x="6207" y="617"/>
                </a:cubicBezTo>
                <a:cubicBezTo>
                  <a:pt x="6227" y="617"/>
                  <a:pt x="6248" y="631"/>
                  <a:pt x="6269" y="645"/>
                </a:cubicBezTo>
                <a:cubicBezTo>
                  <a:pt x="6282" y="659"/>
                  <a:pt x="6289" y="686"/>
                  <a:pt x="6289" y="707"/>
                </a:cubicBezTo>
                <a:cubicBezTo>
                  <a:pt x="6289" y="734"/>
                  <a:pt x="6282" y="755"/>
                  <a:pt x="6269" y="769"/>
                </a:cubicBezTo>
                <a:cubicBezTo>
                  <a:pt x="6248" y="789"/>
                  <a:pt x="6227" y="796"/>
                  <a:pt x="6207" y="796"/>
                </a:cubicBezTo>
                <a:cubicBezTo>
                  <a:pt x="6179" y="796"/>
                  <a:pt x="6158" y="789"/>
                  <a:pt x="6138" y="769"/>
                </a:cubicBezTo>
                <a:cubicBezTo>
                  <a:pt x="6124" y="755"/>
                  <a:pt x="6117" y="734"/>
                  <a:pt x="6117" y="707"/>
                </a:cubicBezTo>
                <a:cubicBezTo>
                  <a:pt x="6117" y="686"/>
                  <a:pt x="6124" y="659"/>
                  <a:pt x="6138" y="645"/>
                </a:cubicBezTo>
                <a:close/>
                <a:moveTo>
                  <a:pt x="1523" y="2887"/>
                </a:moveTo>
                <a:cubicBezTo>
                  <a:pt x="1615" y="2887"/>
                  <a:pt x="1615" y="2887"/>
                  <a:pt x="1615" y="2887"/>
                </a:cubicBezTo>
                <a:cubicBezTo>
                  <a:pt x="1615" y="2899"/>
                  <a:pt x="1615" y="2899"/>
                  <a:pt x="1615" y="2899"/>
                </a:cubicBezTo>
                <a:cubicBezTo>
                  <a:pt x="1579" y="2899"/>
                  <a:pt x="1579" y="2899"/>
                  <a:pt x="1579" y="2899"/>
                </a:cubicBezTo>
                <a:cubicBezTo>
                  <a:pt x="1579" y="3023"/>
                  <a:pt x="1579" y="3023"/>
                  <a:pt x="1579" y="3023"/>
                </a:cubicBezTo>
                <a:cubicBezTo>
                  <a:pt x="1559" y="3023"/>
                  <a:pt x="1559" y="3023"/>
                  <a:pt x="1559" y="3023"/>
                </a:cubicBezTo>
                <a:cubicBezTo>
                  <a:pt x="1559" y="2899"/>
                  <a:pt x="1559" y="2899"/>
                  <a:pt x="1559" y="2899"/>
                </a:cubicBezTo>
                <a:cubicBezTo>
                  <a:pt x="1523" y="2899"/>
                  <a:pt x="1523" y="2899"/>
                  <a:pt x="1523" y="2899"/>
                </a:cubicBezTo>
                <a:lnTo>
                  <a:pt x="1523" y="2887"/>
                </a:lnTo>
                <a:close/>
                <a:moveTo>
                  <a:pt x="1753" y="2887"/>
                </a:moveTo>
                <a:cubicBezTo>
                  <a:pt x="1774" y="2887"/>
                  <a:pt x="1775" y="2887"/>
                  <a:pt x="1775" y="2887"/>
                </a:cubicBezTo>
                <a:cubicBezTo>
                  <a:pt x="1775" y="3023"/>
                  <a:pt x="1775" y="3023"/>
                  <a:pt x="1775" y="3023"/>
                </a:cubicBezTo>
                <a:cubicBezTo>
                  <a:pt x="1759" y="3023"/>
                  <a:pt x="1759" y="3023"/>
                  <a:pt x="1759" y="3023"/>
                </a:cubicBezTo>
                <a:cubicBezTo>
                  <a:pt x="1759" y="2927"/>
                  <a:pt x="1759" y="2927"/>
                  <a:pt x="1759" y="2927"/>
                </a:cubicBezTo>
                <a:cubicBezTo>
                  <a:pt x="1759" y="2925"/>
                  <a:pt x="1759" y="2923"/>
                  <a:pt x="1759" y="2921"/>
                </a:cubicBezTo>
                <a:cubicBezTo>
                  <a:pt x="1711" y="3023"/>
                  <a:pt x="1712" y="3023"/>
                  <a:pt x="1712" y="3023"/>
                </a:cubicBezTo>
                <a:cubicBezTo>
                  <a:pt x="1706" y="3023"/>
                  <a:pt x="1706" y="3023"/>
                  <a:pt x="1706" y="3023"/>
                </a:cubicBezTo>
                <a:cubicBezTo>
                  <a:pt x="1658" y="2919"/>
                  <a:pt x="1658" y="2920"/>
                  <a:pt x="1658" y="2920"/>
                </a:cubicBezTo>
                <a:cubicBezTo>
                  <a:pt x="1658" y="2914"/>
                  <a:pt x="1659" y="2914"/>
                  <a:pt x="1651" y="2907"/>
                </a:cubicBezTo>
                <a:cubicBezTo>
                  <a:pt x="1651" y="2907"/>
                  <a:pt x="1651" y="2921"/>
                  <a:pt x="1651" y="2927"/>
                </a:cubicBezTo>
                <a:cubicBezTo>
                  <a:pt x="1651" y="3023"/>
                  <a:pt x="1651" y="3023"/>
                  <a:pt x="1651" y="3023"/>
                </a:cubicBezTo>
                <a:cubicBezTo>
                  <a:pt x="1639" y="3023"/>
                  <a:pt x="1639" y="3023"/>
                  <a:pt x="1639" y="3023"/>
                </a:cubicBezTo>
                <a:cubicBezTo>
                  <a:pt x="1639" y="2887"/>
                  <a:pt x="1639" y="2887"/>
                  <a:pt x="1639" y="2887"/>
                </a:cubicBezTo>
                <a:cubicBezTo>
                  <a:pt x="1659" y="2887"/>
                  <a:pt x="1658" y="2887"/>
                  <a:pt x="1658" y="2887"/>
                </a:cubicBezTo>
                <a:cubicBezTo>
                  <a:pt x="1699" y="2983"/>
                  <a:pt x="1699" y="2983"/>
                  <a:pt x="1699" y="2983"/>
                </a:cubicBezTo>
                <a:cubicBezTo>
                  <a:pt x="1706" y="2989"/>
                  <a:pt x="1706" y="2989"/>
                  <a:pt x="1706" y="2996"/>
                </a:cubicBezTo>
                <a:cubicBezTo>
                  <a:pt x="1712" y="2989"/>
                  <a:pt x="1712" y="2982"/>
                  <a:pt x="1712" y="2982"/>
                </a:cubicBezTo>
                <a:cubicBezTo>
                  <a:pt x="1753" y="2887"/>
                  <a:pt x="1753" y="2887"/>
                  <a:pt x="1753" y="2887"/>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sp>
        <p:nvSpPr>
          <p:cNvPr id="79" name="Dynamics"/>
          <p:cNvSpPr>
            <a:spLocks noChangeAspect="1" noEditPoints="1"/>
          </p:cNvSpPr>
          <p:nvPr/>
        </p:nvSpPr>
        <p:spPr bwMode="auto">
          <a:xfrm>
            <a:off x="1168781" y="5173865"/>
            <a:ext cx="1182200" cy="412680"/>
          </a:xfrm>
          <a:custGeom>
            <a:avLst/>
            <a:gdLst>
              <a:gd name="T0" fmla="*/ 2950 w 8380"/>
              <a:gd name="T1" fmla="*/ 2514 h 2925"/>
              <a:gd name="T2" fmla="*/ 2893 w 8380"/>
              <a:gd name="T3" fmla="*/ 2579 h 2925"/>
              <a:gd name="T4" fmla="*/ 2955 w 8380"/>
              <a:gd name="T5" fmla="*/ 2597 h 2925"/>
              <a:gd name="T6" fmla="*/ 2968 w 8380"/>
              <a:gd name="T7" fmla="*/ 2544 h 2925"/>
              <a:gd name="T8" fmla="*/ 2981 w 8380"/>
              <a:gd name="T9" fmla="*/ 2619 h 2925"/>
              <a:gd name="T10" fmla="*/ 2963 w 8380"/>
              <a:gd name="T11" fmla="*/ 2562 h 2925"/>
              <a:gd name="T12" fmla="*/ 3710 w 8380"/>
              <a:gd name="T13" fmla="*/ 1387 h 2925"/>
              <a:gd name="T14" fmla="*/ 3348 w 8380"/>
              <a:gd name="T15" fmla="*/ 769 h 2925"/>
              <a:gd name="T16" fmla="*/ 4072 w 8380"/>
              <a:gd name="T17" fmla="*/ 769 h 2925"/>
              <a:gd name="T18" fmla="*/ 4356 w 8380"/>
              <a:gd name="T19" fmla="*/ 724 h 2925"/>
              <a:gd name="T20" fmla="*/ 4351 w 8380"/>
              <a:gd name="T21" fmla="*/ 1552 h 2925"/>
              <a:gd name="T22" fmla="*/ 5052 w 8380"/>
              <a:gd name="T23" fmla="*/ 1421 h 2925"/>
              <a:gd name="T24" fmla="*/ 5056 w 8380"/>
              <a:gd name="T25" fmla="*/ 928 h 2925"/>
              <a:gd name="T26" fmla="*/ 5508 w 8380"/>
              <a:gd name="T27" fmla="*/ 1009 h 2925"/>
              <a:gd name="T28" fmla="*/ 5279 w 8380"/>
              <a:gd name="T29" fmla="*/ 905 h 2925"/>
              <a:gd name="T30" fmla="*/ 5508 w 8380"/>
              <a:gd name="T31" fmla="*/ 1009 h 2925"/>
              <a:gd name="T32" fmla="*/ 5843 w 8380"/>
              <a:gd name="T33" fmla="*/ 892 h 2925"/>
              <a:gd name="T34" fmla="*/ 5620 w 8380"/>
              <a:gd name="T35" fmla="*/ 1235 h 2925"/>
              <a:gd name="T36" fmla="*/ 6454 w 8380"/>
              <a:gd name="T37" fmla="*/ 1190 h 2925"/>
              <a:gd name="T38" fmla="*/ 6454 w 8380"/>
              <a:gd name="T39" fmla="*/ 892 h 2925"/>
              <a:gd name="T40" fmla="*/ 6391 w 8380"/>
              <a:gd name="T41" fmla="*/ 1479 h 2925"/>
              <a:gd name="T42" fmla="*/ 7226 w 8380"/>
              <a:gd name="T43" fmla="*/ 1475 h 2925"/>
              <a:gd name="T44" fmla="*/ 7315 w 8380"/>
              <a:gd name="T45" fmla="*/ 1226 h 2925"/>
              <a:gd name="T46" fmla="*/ 7004 w 8380"/>
              <a:gd name="T47" fmla="*/ 1479 h 2925"/>
              <a:gd name="T48" fmla="*/ 7515 w 8380"/>
              <a:gd name="T49" fmla="*/ 634 h 2925"/>
              <a:gd name="T50" fmla="*/ 7550 w 8380"/>
              <a:gd name="T51" fmla="*/ 1552 h 2925"/>
              <a:gd name="T52" fmla="*/ 7726 w 8380"/>
              <a:gd name="T53" fmla="*/ 688 h 2925"/>
              <a:gd name="T54" fmla="*/ 7932 w 8380"/>
              <a:gd name="T55" fmla="*/ 994 h 2925"/>
              <a:gd name="T56" fmla="*/ 7720 w 8380"/>
              <a:gd name="T57" fmla="*/ 910 h 2925"/>
              <a:gd name="T58" fmla="*/ 3844 w 8380"/>
              <a:gd name="T59" fmla="*/ 2489 h 2925"/>
              <a:gd name="T60" fmla="*/ 3493 w 8380"/>
              <a:gd name="T61" fmla="*/ 1818 h 2925"/>
              <a:gd name="T62" fmla="*/ 4610 w 8380"/>
              <a:gd name="T63" fmla="*/ 1975 h 2925"/>
              <a:gd name="T64" fmla="*/ 4002 w 8380"/>
              <a:gd name="T65" fmla="*/ 1975 h 2925"/>
              <a:gd name="T66" fmla="*/ 4315 w 8380"/>
              <a:gd name="T67" fmla="*/ 2723 h 2925"/>
              <a:gd name="T68" fmla="*/ 4786 w 8380"/>
              <a:gd name="T69" fmla="*/ 2082 h 2925"/>
              <a:gd name="T70" fmla="*/ 4835 w 8380"/>
              <a:gd name="T71" fmla="*/ 2105 h 2925"/>
              <a:gd name="T72" fmla="*/ 5724 w 8380"/>
              <a:gd name="T73" fmla="*/ 2519 h 2925"/>
              <a:gd name="T74" fmla="*/ 5589 w 8380"/>
              <a:gd name="T75" fmla="*/ 2047 h 2925"/>
              <a:gd name="T76" fmla="*/ 5826 w 8380"/>
              <a:gd name="T77" fmla="*/ 2622 h 2925"/>
              <a:gd name="T78" fmla="*/ 5670 w 8380"/>
              <a:gd name="T79" fmla="*/ 2496 h 2925"/>
              <a:gd name="T80" fmla="*/ 6678 w 8380"/>
              <a:gd name="T81" fmla="*/ 1958 h 2925"/>
              <a:gd name="T82" fmla="*/ 5977 w 8380"/>
              <a:gd name="T83" fmla="*/ 1975 h 2925"/>
              <a:gd name="T84" fmla="*/ 6383 w 8380"/>
              <a:gd name="T85" fmla="*/ 2618 h 2925"/>
              <a:gd name="T86" fmla="*/ 6789 w 8380"/>
              <a:gd name="T87" fmla="*/ 2618 h 2925"/>
              <a:gd name="T88" fmla="*/ 7048 w 8380"/>
              <a:gd name="T89" fmla="*/ 1702 h 2925"/>
              <a:gd name="T90" fmla="*/ 7146 w 8380"/>
              <a:gd name="T91" fmla="*/ 1978 h 2925"/>
              <a:gd name="T92" fmla="*/ 7433 w 8380"/>
              <a:gd name="T93" fmla="*/ 2483 h 2925"/>
              <a:gd name="T94" fmla="*/ 7357 w 8380"/>
              <a:gd name="T95" fmla="*/ 2056 h 2925"/>
              <a:gd name="T96" fmla="*/ 8054 w 8380"/>
              <a:gd name="T97" fmla="*/ 2258 h 2925"/>
              <a:gd name="T98" fmla="*/ 8050 w 8380"/>
              <a:gd name="T99" fmla="*/ 1958 h 2925"/>
              <a:gd name="T100" fmla="*/ 7993 w 8380"/>
              <a:gd name="T101" fmla="*/ 2550 h 2925"/>
              <a:gd name="T102" fmla="*/ 8362 w 8380"/>
              <a:gd name="T103" fmla="*/ 2072 h 2925"/>
              <a:gd name="T104" fmla="*/ 8380 w 8380"/>
              <a:gd name="T105" fmla="*/ 2026 h 2925"/>
              <a:gd name="T106" fmla="*/ 8316 w 8380"/>
              <a:gd name="T107" fmla="*/ 2086 h 2925"/>
              <a:gd name="T108" fmla="*/ 8302 w 8380"/>
              <a:gd name="T109" fmla="*/ 2031 h 2925"/>
              <a:gd name="T110" fmla="*/ 8339 w 8380"/>
              <a:gd name="T111" fmla="*/ 2022 h 2925"/>
              <a:gd name="T112" fmla="*/ 8325 w 8380"/>
              <a:gd name="T113" fmla="*/ 1999 h 2925"/>
              <a:gd name="T114" fmla="*/ 2114 w 8380"/>
              <a:gd name="T115" fmla="*/ 452 h 2925"/>
              <a:gd name="T116" fmla="*/ 2172 w 8380"/>
              <a:gd name="T117" fmla="*/ 2290 h 2925"/>
              <a:gd name="T118" fmla="*/ 2226 w 8380"/>
              <a:gd name="T119" fmla="*/ 1418 h 2925"/>
              <a:gd name="T120" fmla="*/ 2757 w 8380"/>
              <a:gd name="T121" fmla="*/ 2641 h 2925"/>
              <a:gd name="T122" fmla="*/ 1325 w 8380"/>
              <a:gd name="T123" fmla="*/ 0 h 2925"/>
              <a:gd name="T124" fmla="*/ 1316 w 8380"/>
              <a:gd name="T125" fmla="*/ 2095 h 2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80" h="2925">
                <a:moveTo>
                  <a:pt x="3012" y="2579"/>
                </a:moveTo>
                <a:cubicBezTo>
                  <a:pt x="3012" y="2597"/>
                  <a:pt x="3007" y="2610"/>
                  <a:pt x="2994" y="2623"/>
                </a:cubicBezTo>
                <a:cubicBezTo>
                  <a:pt x="2981" y="2637"/>
                  <a:pt x="2968" y="2641"/>
                  <a:pt x="2946" y="2641"/>
                </a:cubicBezTo>
                <a:cubicBezTo>
                  <a:pt x="2928" y="2641"/>
                  <a:pt x="2915" y="2637"/>
                  <a:pt x="2902" y="2623"/>
                </a:cubicBezTo>
                <a:cubicBezTo>
                  <a:pt x="2889" y="2610"/>
                  <a:pt x="2884" y="2597"/>
                  <a:pt x="2884" y="2579"/>
                </a:cubicBezTo>
                <a:cubicBezTo>
                  <a:pt x="2884" y="2562"/>
                  <a:pt x="2889" y="2544"/>
                  <a:pt x="2902" y="2536"/>
                </a:cubicBezTo>
                <a:cubicBezTo>
                  <a:pt x="2915" y="2522"/>
                  <a:pt x="2928" y="2514"/>
                  <a:pt x="2950" y="2514"/>
                </a:cubicBezTo>
                <a:cubicBezTo>
                  <a:pt x="2968" y="2514"/>
                  <a:pt x="2981" y="2522"/>
                  <a:pt x="2994" y="2531"/>
                </a:cubicBezTo>
                <a:cubicBezTo>
                  <a:pt x="3007" y="2544"/>
                  <a:pt x="3012" y="2562"/>
                  <a:pt x="3012" y="2579"/>
                </a:cubicBezTo>
                <a:close/>
                <a:moveTo>
                  <a:pt x="3003" y="2579"/>
                </a:moveTo>
                <a:cubicBezTo>
                  <a:pt x="3003" y="2562"/>
                  <a:pt x="2999" y="2549"/>
                  <a:pt x="2990" y="2540"/>
                </a:cubicBezTo>
                <a:cubicBezTo>
                  <a:pt x="2977" y="2527"/>
                  <a:pt x="2963" y="2522"/>
                  <a:pt x="2950" y="2522"/>
                </a:cubicBezTo>
                <a:cubicBezTo>
                  <a:pt x="2933" y="2522"/>
                  <a:pt x="2919" y="2527"/>
                  <a:pt x="2906" y="2540"/>
                </a:cubicBezTo>
                <a:cubicBezTo>
                  <a:pt x="2897" y="2549"/>
                  <a:pt x="2893" y="2562"/>
                  <a:pt x="2893" y="2579"/>
                </a:cubicBezTo>
                <a:cubicBezTo>
                  <a:pt x="2893" y="2597"/>
                  <a:pt x="2897" y="2610"/>
                  <a:pt x="2906" y="2619"/>
                </a:cubicBezTo>
                <a:cubicBezTo>
                  <a:pt x="2919" y="2632"/>
                  <a:pt x="2933" y="2637"/>
                  <a:pt x="2950" y="2637"/>
                </a:cubicBezTo>
                <a:cubicBezTo>
                  <a:pt x="2963" y="2637"/>
                  <a:pt x="2977" y="2632"/>
                  <a:pt x="2990" y="2619"/>
                </a:cubicBezTo>
                <a:cubicBezTo>
                  <a:pt x="2999" y="2610"/>
                  <a:pt x="3003" y="2597"/>
                  <a:pt x="3003" y="2579"/>
                </a:cubicBezTo>
                <a:close/>
                <a:moveTo>
                  <a:pt x="2981" y="2619"/>
                </a:moveTo>
                <a:cubicBezTo>
                  <a:pt x="2963" y="2619"/>
                  <a:pt x="2963" y="2619"/>
                  <a:pt x="2963" y="2619"/>
                </a:cubicBezTo>
                <a:cubicBezTo>
                  <a:pt x="2955" y="2597"/>
                  <a:pt x="2955" y="2597"/>
                  <a:pt x="2955" y="2597"/>
                </a:cubicBezTo>
                <a:cubicBezTo>
                  <a:pt x="2950" y="2588"/>
                  <a:pt x="2946" y="2584"/>
                  <a:pt x="2941" y="2584"/>
                </a:cubicBezTo>
                <a:cubicBezTo>
                  <a:pt x="2933" y="2584"/>
                  <a:pt x="2933" y="2584"/>
                  <a:pt x="2933" y="2584"/>
                </a:cubicBezTo>
                <a:cubicBezTo>
                  <a:pt x="2933" y="2619"/>
                  <a:pt x="2933" y="2619"/>
                  <a:pt x="2933" y="2619"/>
                </a:cubicBezTo>
                <a:cubicBezTo>
                  <a:pt x="2924" y="2619"/>
                  <a:pt x="2924" y="2619"/>
                  <a:pt x="2924" y="2619"/>
                </a:cubicBezTo>
                <a:cubicBezTo>
                  <a:pt x="2924" y="2536"/>
                  <a:pt x="2924" y="2536"/>
                  <a:pt x="2924" y="2536"/>
                </a:cubicBezTo>
                <a:cubicBezTo>
                  <a:pt x="2946" y="2536"/>
                  <a:pt x="2946" y="2536"/>
                  <a:pt x="2946" y="2536"/>
                </a:cubicBezTo>
                <a:cubicBezTo>
                  <a:pt x="2955" y="2536"/>
                  <a:pt x="2963" y="2540"/>
                  <a:pt x="2968" y="2544"/>
                </a:cubicBezTo>
                <a:cubicBezTo>
                  <a:pt x="2972" y="2549"/>
                  <a:pt x="2977" y="2553"/>
                  <a:pt x="2977" y="2557"/>
                </a:cubicBezTo>
                <a:cubicBezTo>
                  <a:pt x="2977" y="2566"/>
                  <a:pt x="2972" y="2571"/>
                  <a:pt x="2972" y="2575"/>
                </a:cubicBezTo>
                <a:cubicBezTo>
                  <a:pt x="2968" y="2579"/>
                  <a:pt x="2963" y="2579"/>
                  <a:pt x="2955" y="2579"/>
                </a:cubicBezTo>
                <a:cubicBezTo>
                  <a:pt x="2955" y="2584"/>
                  <a:pt x="2955" y="2584"/>
                  <a:pt x="2955" y="2584"/>
                </a:cubicBezTo>
                <a:cubicBezTo>
                  <a:pt x="2959" y="2584"/>
                  <a:pt x="2963" y="2588"/>
                  <a:pt x="2968" y="2597"/>
                </a:cubicBezTo>
                <a:cubicBezTo>
                  <a:pt x="2981" y="2619"/>
                  <a:pt x="2981" y="2619"/>
                  <a:pt x="2981" y="2619"/>
                </a:cubicBezTo>
                <a:cubicBezTo>
                  <a:pt x="2981" y="2619"/>
                  <a:pt x="2981" y="2619"/>
                  <a:pt x="2981" y="2619"/>
                </a:cubicBezTo>
                <a:close/>
                <a:moveTo>
                  <a:pt x="2963" y="2562"/>
                </a:moveTo>
                <a:cubicBezTo>
                  <a:pt x="2963" y="2557"/>
                  <a:pt x="2963" y="2553"/>
                  <a:pt x="2959" y="2549"/>
                </a:cubicBezTo>
                <a:cubicBezTo>
                  <a:pt x="2955" y="2549"/>
                  <a:pt x="2950" y="2549"/>
                  <a:pt x="2946" y="2549"/>
                </a:cubicBezTo>
                <a:cubicBezTo>
                  <a:pt x="2933" y="2549"/>
                  <a:pt x="2933" y="2549"/>
                  <a:pt x="2933" y="2549"/>
                </a:cubicBezTo>
                <a:cubicBezTo>
                  <a:pt x="2933" y="2575"/>
                  <a:pt x="2933" y="2575"/>
                  <a:pt x="2933" y="2575"/>
                </a:cubicBezTo>
                <a:cubicBezTo>
                  <a:pt x="2946" y="2575"/>
                  <a:pt x="2946" y="2575"/>
                  <a:pt x="2946" y="2575"/>
                </a:cubicBezTo>
                <a:cubicBezTo>
                  <a:pt x="2959" y="2575"/>
                  <a:pt x="2963" y="2571"/>
                  <a:pt x="2963" y="2562"/>
                </a:cubicBezTo>
                <a:close/>
                <a:moveTo>
                  <a:pt x="4170" y="1552"/>
                </a:moveTo>
                <a:cubicBezTo>
                  <a:pt x="4170" y="1552"/>
                  <a:pt x="4170" y="1552"/>
                  <a:pt x="4170" y="1552"/>
                </a:cubicBezTo>
                <a:cubicBezTo>
                  <a:pt x="4170" y="649"/>
                  <a:pt x="4170" y="649"/>
                  <a:pt x="4170" y="649"/>
                </a:cubicBezTo>
                <a:cubicBezTo>
                  <a:pt x="4170" y="649"/>
                  <a:pt x="4170" y="649"/>
                  <a:pt x="4036" y="649"/>
                </a:cubicBezTo>
                <a:cubicBezTo>
                  <a:pt x="4036" y="649"/>
                  <a:pt x="4036" y="649"/>
                  <a:pt x="3754" y="1275"/>
                </a:cubicBezTo>
                <a:cubicBezTo>
                  <a:pt x="3745" y="1302"/>
                  <a:pt x="3732" y="1337"/>
                  <a:pt x="3714" y="1387"/>
                </a:cubicBezTo>
                <a:cubicBezTo>
                  <a:pt x="3714" y="1387"/>
                  <a:pt x="3714" y="1387"/>
                  <a:pt x="3710" y="1387"/>
                </a:cubicBezTo>
                <a:cubicBezTo>
                  <a:pt x="3701" y="1364"/>
                  <a:pt x="3687" y="1324"/>
                  <a:pt x="3665" y="1279"/>
                </a:cubicBezTo>
                <a:cubicBezTo>
                  <a:pt x="3665" y="1279"/>
                  <a:pt x="3665" y="1279"/>
                  <a:pt x="3392" y="649"/>
                </a:cubicBezTo>
                <a:cubicBezTo>
                  <a:pt x="3392" y="649"/>
                  <a:pt x="3392" y="649"/>
                  <a:pt x="3249" y="649"/>
                </a:cubicBezTo>
                <a:cubicBezTo>
                  <a:pt x="3249" y="649"/>
                  <a:pt x="3249" y="649"/>
                  <a:pt x="3249" y="1552"/>
                </a:cubicBezTo>
                <a:cubicBezTo>
                  <a:pt x="3249" y="1552"/>
                  <a:pt x="3249" y="1552"/>
                  <a:pt x="3352" y="1552"/>
                </a:cubicBezTo>
                <a:cubicBezTo>
                  <a:pt x="3352" y="1552"/>
                  <a:pt x="3352" y="1552"/>
                  <a:pt x="3352" y="948"/>
                </a:cubicBezTo>
                <a:cubicBezTo>
                  <a:pt x="3352" y="868"/>
                  <a:pt x="3352" y="805"/>
                  <a:pt x="3348" y="769"/>
                </a:cubicBezTo>
                <a:cubicBezTo>
                  <a:pt x="3348" y="769"/>
                  <a:pt x="3348" y="769"/>
                  <a:pt x="3352" y="769"/>
                </a:cubicBezTo>
                <a:cubicBezTo>
                  <a:pt x="3361" y="814"/>
                  <a:pt x="3370" y="845"/>
                  <a:pt x="3379" y="863"/>
                </a:cubicBezTo>
                <a:cubicBezTo>
                  <a:pt x="3379" y="863"/>
                  <a:pt x="3379" y="863"/>
                  <a:pt x="3687" y="1552"/>
                </a:cubicBezTo>
                <a:cubicBezTo>
                  <a:pt x="3687" y="1552"/>
                  <a:pt x="3687" y="1552"/>
                  <a:pt x="3736" y="1552"/>
                </a:cubicBezTo>
                <a:cubicBezTo>
                  <a:pt x="3736" y="1552"/>
                  <a:pt x="3736" y="1552"/>
                  <a:pt x="4045" y="859"/>
                </a:cubicBezTo>
                <a:cubicBezTo>
                  <a:pt x="4054" y="841"/>
                  <a:pt x="4063" y="810"/>
                  <a:pt x="4072" y="769"/>
                </a:cubicBezTo>
                <a:cubicBezTo>
                  <a:pt x="4072" y="769"/>
                  <a:pt x="4072" y="769"/>
                  <a:pt x="4072" y="769"/>
                </a:cubicBezTo>
                <a:cubicBezTo>
                  <a:pt x="4067" y="841"/>
                  <a:pt x="4063" y="899"/>
                  <a:pt x="4063" y="944"/>
                </a:cubicBezTo>
                <a:cubicBezTo>
                  <a:pt x="4063" y="944"/>
                  <a:pt x="4063" y="944"/>
                  <a:pt x="4063" y="1552"/>
                </a:cubicBezTo>
                <a:cubicBezTo>
                  <a:pt x="4063" y="1552"/>
                  <a:pt x="4063" y="1552"/>
                  <a:pt x="4170" y="1552"/>
                </a:cubicBezTo>
                <a:close/>
                <a:moveTo>
                  <a:pt x="4471" y="675"/>
                </a:moveTo>
                <a:cubicBezTo>
                  <a:pt x="4471" y="693"/>
                  <a:pt x="4467" y="711"/>
                  <a:pt x="4453" y="724"/>
                </a:cubicBezTo>
                <a:cubicBezTo>
                  <a:pt x="4440" y="738"/>
                  <a:pt x="4422" y="742"/>
                  <a:pt x="4405" y="742"/>
                </a:cubicBezTo>
                <a:cubicBezTo>
                  <a:pt x="4387" y="742"/>
                  <a:pt x="4369" y="738"/>
                  <a:pt x="4356" y="724"/>
                </a:cubicBezTo>
                <a:cubicBezTo>
                  <a:pt x="4342" y="711"/>
                  <a:pt x="4338" y="698"/>
                  <a:pt x="4338" y="675"/>
                </a:cubicBezTo>
                <a:cubicBezTo>
                  <a:pt x="4338" y="657"/>
                  <a:pt x="4342" y="644"/>
                  <a:pt x="4356" y="631"/>
                </a:cubicBezTo>
                <a:cubicBezTo>
                  <a:pt x="4369" y="617"/>
                  <a:pt x="4387" y="608"/>
                  <a:pt x="4405" y="608"/>
                </a:cubicBezTo>
                <a:cubicBezTo>
                  <a:pt x="4422" y="608"/>
                  <a:pt x="4440" y="617"/>
                  <a:pt x="4453" y="631"/>
                </a:cubicBezTo>
                <a:cubicBezTo>
                  <a:pt x="4467" y="644"/>
                  <a:pt x="4471" y="657"/>
                  <a:pt x="4471" y="675"/>
                </a:cubicBezTo>
                <a:close/>
                <a:moveTo>
                  <a:pt x="4453" y="1552"/>
                </a:moveTo>
                <a:cubicBezTo>
                  <a:pt x="4351" y="1552"/>
                  <a:pt x="4351" y="1552"/>
                  <a:pt x="4351" y="1552"/>
                </a:cubicBezTo>
                <a:cubicBezTo>
                  <a:pt x="4351" y="908"/>
                  <a:pt x="4351" y="908"/>
                  <a:pt x="4351" y="908"/>
                </a:cubicBezTo>
                <a:cubicBezTo>
                  <a:pt x="4453" y="908"/>
                  <a:pt x="4453" y="908"/>
                  <a:pt x="4453" y="908"/>
                </a:cubicBezTo>
                <a:cubicBezTo>
                  <a:pt x="4453" y="1552"/>
                  <a:pt x="4453" y="1552"/>
                  <a:pt x="4453" y="1552"/>
                </a:cubicBezTo>
                <a:cubicBezTo>
                  <a:pt x="4453" y="1552"/>
                  <a:pt x="4453" y="1552"/>
                  <a:pt x="4453" y="1552"/>
                </a:cubicBezTo>
                <a:close/>
                <a:moveTo>
                  <a:pt x="5052" y="1519"/>
                </a:moveTo>
                <a:cubicBezTo>
                  <a:pt x="5052" y="1519"/>
                  <a:pt x="5052" y="1519"/>
                  <a:pt x="5052" y="1519"/>
                </a:cubicBezTo>
                <a:cubicBezTo>
                  <a:pt x="5052" y="1421"/>
                  <a:pt x="5052" y="1421"/>
                  <a:pt x="5052" y="1421"/>
                </a:cubicBezTo>
                <a:cubicBezTo>
                  <a:pt x="5003" y="1461"/>
                  <a:pt x="4955" y="1479"/>
                  <a:pt x="4897" y="1479"/>
                </a:cubicBezTo>
                <a:cubicBezTo>
                  <a:pt x="4831" y="1479"/>
                  <a:pt x="4778" y="1457"/>
                  <a:pt x="4739" y="1413"/>
                </a:cubicBezTo>
                <a:cubicBezTo>
                  <a:pt x="4699" y="1368"/>
                  <a:pt x="4681" y="1310"/>
                  <a:pt x="4681" y="1235"/>
                </a:cubicBezTo>
                <a:cubicBezTo>
                  <a:pt x="4681" y="1159"/>
                  <a:pt x="4703" y="1097"/>
                  <a:pt x="4743" y="1048"/>
                </a:cubicBezTo>
                <a:cubicBezTo>
                  <a:pt x="4787" y="1003"/>
                  <a:pt x="4840" y="981"/>
                  <a:pt x="4902" y="981"/>
                </a:cubicBezTo>
                <a:cubicBezTo>
                  <a:pt x="4959" y="981"/>
                  <a:pt x="5008" y="999"/>
                  <a:pt x="5056" y="1030"/>
                </a:cubicBezTo>
                <a:cubicBezTo>
                  <a:pt x="5056" y="1030"/>
                  <a:pt x="5056" y="1030"/>
                  <a:pt x="5056" y="928"/>
                </a:cubicBezTo>
                <a:cubicBezTo>
                  <a:pt x="5012" y="905"/>
                  <a:pt x="4963" y="892"/>
                  <a:pt x="4906" y="892"/>
                </a:cubicBezTo>
                <a:cubicBezTo>
                  <a:pt x="4805" y="892"/>
                  <a:pt x="4725" y="928"/>
                  <a:pt x="4668" y="990"/>
                </a:cubicBezTo>
                <a:cubicBezTo>
                  <a:pt x="4606" y="1057"/>
                  <a:pt x="4575" y="1141"/>
                  <a:pt x="4575" y="1243"/>
                </a:cubicBezTo>
                <a:cubicBezTo>
                  <a:pt x="4575" y="1337"/>
                  <a:pt x="4606" y="1417"/>
                  <a:pt x="4659" y="1475"/>
                </a:cubicBezTo>
                <a:cubicBezTo>
                  <a:pt x="4717" y="1537"/>
                  <a:pt x="4787" y="1564"/>
                  <a:pt x="4880" y="1564"/>
                </a:cubicBezTo>
                <a:cubicBezTo>
                  <a:pt x="4946" y="1564"/>
                  <a:pt x="5003" y="1550"/>
                  <a:pt x="5052" y="1519"/>
                </a:cubicBezTo>
                <a:close/>
                <a:moveTo>
                  <a:pt x="5508" y="1009"/>
                </a:moveTo>
                <a:cubicBezTo>
                  <a:pt x="5508" y="1009"/>
                  <a:pt x="5508" y="1009"/>
                  <a:pt x="5508" y="1009"/>
                </a:cubicBezTo>
                <a:cubicBezTo>
                  <a:pt x="5508" y="901"/>
                  <a:pt x="5508" y="901"/>
                  <a:pt x="5508" y="901"/>
                </a:cubicBezTo>
                <a:cubicBezTo>
                  <a:pt x="5495" y="896"/>
                  <a:pt x="5473" y="892"/>
                  <a:pt x="5446" y="892"/>
                </a:cubicBezTo>
                <a:cubicBezTo>
                  <a:pt x="5411" y="892"/>
                  <a:pt x="5376" y="905"/>
                  <a:pt x="5349" y="928"/>
                </a:cubicBezTo>
                <a:cubicBezTo>
                  <a:pt x="5319" y="955"/>
                  <a:pt x="5297" y="991"/>
                  <a:pt x="5279" y="1040"/>
                </a:cubicBezTo>
                <a:cubicBezTo>
                  <a:pt x="5279" y="1040"/>
                  <a:pt x="5279" y="1040"/>
                  <a:pt x="5279" y="1040"/>
                </a:cubicBezTo>
                <a:cubicBezTo>
                  <a:pt x="5279" y="1040"/>
                  <a:pt x="5279" y="1040"/>
                  <a:pt x="5279" y="905"/>
                </a:cubicBezTo>
                <a:cubicBezTo>
                  <a:pt x="5279" y="905"/>
                  <a:pt x="5279" y="905"/>
                  <a:pt x="5178" y="905"/>
                </a:cubicBezTo>
                <a:cubicBezTo>
                  <a:pt x="5178" y="905"/>
                  <a:pt x="5178" y="905"/>
                  <a:pt x="5178" y="1552"/>
                </a:cubicBezTo>
                <a:cubicBezTo>
                  <a:pt x="5178" y="1552"/>
                  <a:pt x="5178" y="1552"/>
                  <a:pt x="5279" y="1552"/>
                </a:cubicBezTo>
                <a:cubicBezTo>
                  <a:pt x="5279" y="1552"/>
                  <a:pt x="5279" y="1552"/>
                  <a:pt x="5279" y="1220"/>
                </a:cubicBezTo>
                <a:cubicBezTo>
                  <a:pt x="5279" y="1148"/>
                  <a:pt x="5292" y="1090"/>
                  <a:pt x="5327" y="1045"/>
                </a:cubicBezTo>
                <a:cubicBezTo>
                  <a:pt x="5354" y="1009"/>
                  <a:pt x="5389" y="991"/>
                  <a:pt x="5429" y="991"/>
                </a:cubicBezTo>
                <a:cubicBezTo>
                  <a:pt x="5464" y="991"/>
                  <a:pt x="5490" y="995"/>
                  <a:pt x="5508" y="1009"/>
                </a:cubicBezTo>
                <a:close/>
                <a:moveTo>
                  <a:pt x="6145" y="1226"/>
                </a:moveTo>
                <a:cubicBezTo>
                  <a:pt x="6145" y="1328"/>
                  <a:pt x="6118" y="1413"/>
                  <a:pt x="6060" y="1475"/>
                </a:cubicBezTo>
                <a:cubicBezTo>
                  <a:pt x="6003" y="1533"/>
                  <a:pt x="5923" y="1564"/>
                  <a:pt x="5829" y="1564"/>
                </a:cubicBezTo>
                <a:cubicBezTo>
                  <a:pt x="5731" y="1564"/>
                  <a:pt x="5656" y="1533"/>
                  <a:pt x="5598" y="1475"/>
                </a:cubicBezTo>
                <a:cubicBezTo>
                  <a:pt x="5545" y="1413"/>
                  <a:pt x="5514" y="1337"/>
                  <a:pt x="5514" y="1239"/>
                </a:cubicBezTo>
                <a:cubicBezTo>
                  <a:pt x="5514" y="1128"/>
                  <a:pt x="5549" y="1039"/>
                  <a:pt x="5611" y="976"/>
                </a:cubicBezTo>
                <a:cubicBezTo>
                  <a:pt x="5669" y="923"/>
                  <a:pt x="5745" y="892"/>
                  <a:pt x="5843" y="892"/>
                </a:cubicBezTo>
                <a:cubicBezTo>
                  <a:pt x="5936" y="892"/>
                  <a:pt x="6012" y="923"/>
                  <a:pt x="6065" y="981"/>
                </a:cubicBezTo>
                <a:cubicBezTo>
                  <a:pt x="6118" y="1043"/>
                  <a:pt x="6145" y="1123"/>
                  <a:pt x="6145" y="1226"/>
                </a:cubicBezTo>
                <a:close/>
                <a:moveTo>
                  <a:pt x="6043" y="1230"/>
                </a:moveTo>
                <a:cubicBezTo>
                  <a:pt x="6043" y="1150"/>
                  <a:pt x="6020" y="1088"/>
                  <a:pt x="5985" y="1043"/>
                </a:cubicBezTo>
                <a:cubicBezTo>
                  <a:pt x="5949" y="1003"/>
                  <a:pt x="5900" y="981"/>
                  <a:pt x="5834" y="981"/>
                </a:cubicBezTo>
                <a:cubicBezTo>
                  <a:pt x="5771" y="981"/>
                  <a:pt x="5718" y="1003"/>
                  <a:pt x="5683" y="1043"/>
                </a:cubicBezTo>
                <a:cubicBezTo>
                  <a:pt x="5643" y="1088"/>
                  <a:pt x="5620" y="1150"/>
                  <a:pt x="5620" y="1235"/>
                </a:cubicBezTo>
                <a:cubicBezTo>
                  <a:pt x="5620" y="1310"/>
                  <a:pt x="5638" y="1368"/>
                  <a:pt x="5678" y="1413"/>
                </a:cubicBezTo>
                <a:cubicBezTo>
                  <a:pt x="5718" y="1457"/>
                  <a:pt x="5771" y="1479"/>
                  <a:pt x="5834" y="1479"/>
                </a:cubicBezTo>
                <a:cubicBezTo>
                  <a:pt x="5900" y="1479"/>
                  <a:pt x="5954" y="1457"/>
                  <a:pt x="5989" y="1413"/>
                </a:cubicBezTo>
                <a:cubicBezTo>
                  <a:pt x="6025" y="1368"/>
                  <a:pt x="6043" y="1310"/>
                  <a:pt x="6043" y="1230"/>
                </a:cubicBezTo>
                <a:close/>
                <a:moveTo>
                  <a:pt x="6620" y="1377"/>
                </a:moveTo>
                <a:cubicBezTo>
                  <a:pt x="6620" y="1332"/>
                  <a:pt x="6602" y="1292"/>
                  <a:pt x="6570" y="1261"/>
                </a:cubicBezTo>
                <a:cubicBezTo>
                  <a:pt x="6548" y="1235"/>
                  <a:pt x="6508" y="1212"/>
                  <a:pt x="6454" y="1190"/>
                </a:cubicBezTo>
                <a:cubicBezTo>
                  <a:pt x="6404" y="1168"/>
                  <a:pt x="6373" y="1150"/>
                  <a:pt x="6355" y="1137"/>
                </a:cubicBezTo>
                <a:cubicBezTo>
                  <a:pt x="6337" y="1123"/>
                  <a:pt x="6328" y="1101"/>
                  <a:pt x="6328" y="1070"/>
                </a:cubicBezTo>
                <a:cubicBezTo>
                  <a:pt x="6328" y="1043"/>
                  <a:pt x="6341" y="1021"/>
                  <a:pt x="6359" y="1008"/>
                </a:cubicBezTo>
                <a:cubicBezTo>
                  <a:pt x="6382" y="990"/>
                  <a:pt x="6409" y="981"/>
                  <a:pt x="6445" y="981"/>
                </a:cubicBezTo>
                <a:cubicBezTo>
                  <a:pt x="6499" y="981"/>
                  <a:pt x="6548" y="994"/>
                  <a:pt x="6588" y="1025"/>
                </a:cubicBezTo>
                <a:cubicBezTo>
                  <a:pt x="6588" y="1025"/>
                  <a:pt x="6588" y="1025"/>
                  <a:pt x="6588" y="923"/>
                </a:cubicBezTo>
                <a:cubicBezTo>
                  <a:pt x="6548" y="905"/>
                  <a:pt x="6503" y="892"/>
                  <a:pt x="6454" y="892"/>
                </a:cubicBezTo>
                <a:cubicBezTo>
                  <a:pt x="6386" y="892"/>
                  <a:pt x="6328" y="910"/>
                  <a:pt x="6288" y="945"/>
                </a:cubicBezTo>
                <a:cubicBezTo>
                  <a:pt x="6243" y="981"/>
                  <a:pt x="6225" y="1025"/>
                  <a:pt x="6225" y="1079"/>
                </a:cubicBezTo>
                <a:cubicBezTo>
                  <a:pt x="6225" y="1128"/>
                  <a:pt x="6238" y="1163"/>
                  <a:pt x="6265" y="1194"/>
                </a:cubicBezTo>
                <a:cubicBezTo>
                  <a:pt x="6288" y="1221"/>
                  <a:pt x="6328" y="1243"/>
                  <a:pt x="6382" y="1266"/>
                </a:cubicBezTo>
                <a:cubicBezTo>
                  <a:pt x="6431" y="1292"/>
                  <a:pt x="6467" y="1310"/>
                  <a:pt x="6485" y="1328"/>
                </a:cubicBezTo>
                <a:cubicBezTo>
                  <a:pt x="6503" y="1341"/>
                  <a:pt x="6512" y="1364"/>
                  <a:pt x="6512" y="1390"/>
                </a:cubicBezTo>
                <a:cubicBezTo>
                  <a:pt x="6512" y="1448"/>
                  <a:pt x="6472" y="1479"/>
                  <a:pt x="6391" y="1479"/>
                </a:cubicBezTo>
                <a:cubicBezTo>
                  <a:pt x="6328" y="1479"/>
                  <a:pt x="6274" y="1457"/>
                  <a:pt x="6220" y="1417"/>
                </a:cubicBezTo>
                <a:cubicBezTo>
                  <a:pt x="6220" y="1417"/>
                  <a:pt x="6220" y="1417"/>
                  <a:pt x="6220" y="1528"/>
                </a:cubicBezTo>
                <a:cubicBezTo>
                  <a:pt x="6270" y="1550"/>
                  <a:pt x="6319" y="1564"/>
                  <a:pt x="6382" y="1564"/>
                </a:cubicBezTo>
                <a:cubicBezTo>
                  <a:pt x="6458" y="1564"/>
                  <a:pt x="6517" y="1546"/>
                  <a:pt x="6561" y="1510"/>
                </a:cubicBezTo>
                <a:cubicBezTo>
                  <a:pt x="6602" y="1475"/>
                  <a:pt x="6620" y="1430"/>
                  <a:pt x="6620" y="1377"/>
                </a:cubicBezTo>
                <a:close/>
                <a:moveTo>
                  <a:pt x="7315" y="1226"/>
                </a:moveTo>
                <a:cubicBezTo>
                  <a:pt x="7315" y="1328"/>
                  <a:pt x="7284" y="1413"/>
                  <a:pt x="7226" y="1475"/>
                </a:cubicBezTo>
                <a:cubicBezTo>
                  <a:pt x="7168" y="1533"/>
                  <a:pt x="7092" y="1564"/>
                  <a:pt x="6995" y="1564"/>
                </a:cubicBezTo>
                <a:cubicBezTo>
                  <a:pt x="6897" y="1564"/>
                  <a:pt x="6821" y="1533"/>
                  <a:pt x="6768" y="1475"/>
                </a:cubicBezTo>
                <a:cubicBezTo>
                  <a:pt x="6710" y="1413"/>
                  <a:pt x="6683" y="1337"/>
                  <a:pt x="6683" y="1239"/>
                </a:cubicBezTo>
                <a:cubicBezTo>
                  <a:pt x="6683" y="1128"/>
                  <a:pt x="6715" y="1039"/>
                  <a:pt x="6777" y="976"/>
                </a:cubicBezTo>
                <a:cubicBezTo>
                  <a:pt x="6835" y="923"/>
                  <a:pt x="6915" y="892"/>
                  <a:pt x="7008" y="892"/>
                </a:cubicBezTo>
                <a:cubicBezTo>
                  <a:pt x="7106" y="892"/>
                  <a:pt x="7181" y="923"/>
                  <a:pt x="7235" y="981"/>
                </a:cubicBezTo>
                <a:cubicBezTo>
                  <a:pt x="7288" y="1043"/>
                  <a:pt x="7315" y="1123"/>
                  <a:pt x="7315" y="1226"/>
                </a:cubicBezTo>
                <a:close/>
                <a:moveTo>
                  <a:pt x="7208" y="1230"/>
                </a:moveTo>
                <a:cubicBezTo>
                  <a:pt x="7208" y="1150"/>
                  <a:pt x="7190" y="1088"/>
                  <a:pt x="7155" y="1043"/>
                </a:cubicBezTo>
                <a:cubicBezTo>
                  <a:pt x="7119" y="1003"/>
                  <a:pt x="7066" y="981"/>
                  <a:pt x="7004" y="981"/>
                </a:cubicBezTo>
                <a:cubicBezTo>
                  <a:pt x="6937" y="981"/>
                  <a:pt x="6888" y="1003"/>
                  <a:pt x="6848" y="1043"/>
                </a:cubicBezTo>
                <a:cubicBezTo>
                  <a:pt x="6808" y="1088"/>
                  <a:pt x="6790" y="1150"/>
                  <a:pt x="6790" y="1235"/>
                </a:cubicBezTo>
                <a:cubicBezTo>
                  <a:pt x="6790" y="1310"/>
                  <a:pt x="6808" y="1368"/>
                  <a:pt x="6848" y="1413"/>
                </a:cubicBezTo>
                <a:cubicBezTo>
                  <a:pt x="6884" y="1457"/>
                  <a:pt x="6937" y="1479"/>
                  <a:pt x="7004" y="1479"/>
                </a:cubicBezTo>
                <a:cubicBezTo>
                  <a:pt x="7070" y="1479"/>
                  <a:pt x="7124" y="1457"/>
                  <a:pt x="7159" y="1413"/>
                </a:cubicBezTo>
                <a:cubicBezTo>
                  <a:pt x="7190" y="1368"/>
                  <a:pt x="7208" y="1310"/>
                  <a:pt x="7208" y="1230"/>
                </a:cubicBezTo>
                <a:close/>
                <a:moveTo>
                  <a:pt x="7726" y="688"/>
                </a:moveTo>
                <a:cubicBezTo>
                  <a:pt x="7726" y="688"/>
                  <a:pt x="7726" y="688"/>
                  <a:pt x="7726" y="688"/>
                </a:cubicBezTo>
                <a:cubicBezTo>
                  <a:pt x="7726" y="594"/>
                  <a:pt x="7726" y="594"/>
                  <a:pt x="7726" y="594"/>
                </a:cubicBezTo>
                <a:cubicBezTo>
                  <a:pt x="7708" y="585"/>
                  <a:pt x="7682" y="585"/>
                  <a:pt x="7651" y="585"/>
                </a:cubicBezTo>
                <a:cubicBezTo>
                  <a:pt x="7599" y="585"/>
                  <a:pt x="7550" y="598"/>
                  <a:pt x="7515" y="634"/>
                </a:cubicBezTo>
                <a:cubicBezTo>
                  <a:pt x="7471" y="675"/>
                  <a:pt x="7449" y="733"/>
                  <a:pt x="7449" y="804"/>
                </a:cubicBezTo>
                <a:cubicBezTo>
                  <a:pt x="7449" y="804"/>
                  <a:pt x="7449" y="804"/>
                  <a:pt x="7449" y="907"/>
                </a:cubicBezTo>
                <a:cubicBezTo>
                  <a:pt x="7449" y="907"/>
                  <a:pt x="7449" y="907"/>
                  <a:pt x="7344" y="907"/>
                </a:cubicBezTo>
                <a:cubicBezTo>
                  <a:pt x="7344" y="907"/>
                  <a:pt x="7344" y="907"/>
                  <a:pt x="7344" y="992"/>
                </a:cubicBezTo>
                <a:cubicBezTo>
                  <a:pt x="7344" y="992"/>
                  <a:pt x="7344" y="992"/>
                  <a:pt x="7449" y="992"/>
                </a:cubicBezTo>
                <a:cubicBezTo>
                  <a:pt x="7449" y="992"/>
                  <a:pt x="7449" y="992"/>
                  <a:pt x="7449" y="1552"/>
                </a:cubicBezTo>
                <a:cubicBezTo>
                  <a:pt x="7449" y="1552"/>
                  <a:pt x="7449" y="1552"/>
                  <a:pt x="7550" y="1552"/>
                </a:cubicBezTo>
                <a:cubicBezTo>
                  <a:pt x="7550" y="1552"/>
                  <a:pt x="7550" y="1552"/>
                  <a:pt x="7550" y="992"/>
                </a:cubicBezTo>
                <a:cubicBezTo>
                  <a:pt x="7550" y="992"/>
                  <a:pt x="7550" y="992"/>
                  <a:pt x="7700" y="992"/>
                </a:cubicBezTo>
                <a:cubicBezTo>
                  <a:pt x="7700" y="992"/>
                  <a:pt x="7700" y="992"/>
                  <a:pt x="7700" y="907"/>
                </a:cubicBezTo>
                <a:cubicBezTo>
                  <a:pt x="7700" y="907"/>
                  <a:pt x="7700" y="907"/>
                  <a:pt x="7550" y="907"/>
                </a:cubicBezTo>
                <a:cubicBezTo>
                  <a:pt x="7550" y="907"/>
                  <a:pt x="7550" y="907"/>
                  <a:pt x="7550" y="809"/>
                </a:cubicBezTo>
                <a:cubicBezTo>
                  <a:pt x="7550" y="715"/>
                  <a:pt x="7585" y="670"/>
                  <a:pt x="7660" y="670"/>
                </a:cubicBezTo>
                <a:cubicBezTo>
                  <a:pt x="7682" y="670"/>
                  <a:pt x="7704" y="675"/>
                  <a:pt x="7726" y="688"/>
                </a:cubicBezTo>
                <a:close/>
                <a:moveTo>
                  <a:pt x="8091" y="1541"/>
                </a:moveTo>
                <a:cubicBezTo>
                  <a:pt x="8091" y="1541"/>
                  <a:pt x="8091" y="1541"/>
                  <a:pt x="8091" y="1541"/>
                </a:cubicBezTo>
                <a:cubicBezTo>
                  <a:pt x="8091" y="1457"/>
                  <a:pt x="8091" y="1457"/>
                  <a:pt x="8091" y="1457"/>
                </a:cubicBezTo>
                <a:cubicBezTo>
                  <a:pt x="8073" y="1470"/>
                  <a:pt x="8051" y="1475"/>
                  <a:pt x="8025" y="1475"/>
                </a:cubicBezTo>
                <a:cubicBezTo>
                  <a:pt x="7994" y="1475"/>
                  <a:pt x="7967" y="1466"/>
                  <a:pt x="7954" y="1448"/>
                </a:cubicBezTo>
                <a:cubicBezTo>
                  <a:pt x="7941" y="1430"/>
                  <a:pt x="7932" y="1399"/>
                  <a:pt x="7932" y="1359"/>
                </a:cubicBezTo>
                <a:cubicBezTo>
                  <a:pt x="7932" y="1359"/>
                  <a:pt x="7932" y="1359"/>
                  <a:pt x="7932" y="994"/>
                </a:cubicBezTo>
                <a:cubicBezTo>
                  <a:pt x="7932" y="994"/>
                  <a:pt x="7932" y="994"/>
                  <a:pt x="8091" y="994"/>
                </a:cubicBezTo>
                <a:cubicBezTo>
                  <a:pt x="8091" y="994"/>
                  <a:pt x="8091" y="994"/>
                  <a:pt x="8091" y="910"/>
                </a:cubicBezTo>
                <a:cubicBezTo>
                  <a:pt x="8091" y="910"/>
                  <a:pt x="8091" y="910"/>
                  <a:pt x="7932" y="910"/>
                </a:cubicBezTo>
                <a:cubicBezTo>
                  <a:pt x="7932" y="910"/>
                  <a:pt x="7932" y="910"/>
                  <a:pt x="7932" y="718"/>
                </a:cubicBezTo>
                <a:cubicBezTo>
                  <a:pt x="7897" y="732"/>
                  <a:pt x="7861" y="740"/>
                  <a:pt x="7830" y="754"/>
                </a:cubicBezTo>
                <a:cubicBezTo>
                  <a:pt x="7830" y="754"/>
                  <a:pt x="7830" y="754"/>
                  <a:pt x="7830" y="910"/>
                </a:cubicBezTo>
                <a:cubicBezTo>
                  <a:pt x="7830" y="910"/>
                  <a:pt x="7830" y="910"/>
                  <a:pt x="7720" y="910"/>
                </a:cubicBezTo>
                <a:cubicBezTo>
                  <a:pt x="7720" y="910"/>
                  <a:pt x="7720" y="910"/>
                  <a:pt x="7720" y="994"/>
                </a:cubicBezTo>
                <a:cubicBezTo>
                  <a:pt x="7720" y="994"/>
                  <a:pt x="7720" y="994"/>
                  <a:pt x="7830" y="994"/>
                </a:cubicBezTo>
                <a:cubicBezTo>
                  <a:pt x="7830" y="994"/>
                  <a:pt x="7830" y="994"/>
                  <a:pt x="7830" y="1377"/>
                </a:cubicBezTo>
                <a:cubicBezTo>
                  <a:pt x="7830" y="1501"/>
                  <a:pt x="7883" y="1564"/>
                  <a:pt x="7998" y="1564"/>
                </a:cubicBezTo>
                <a:cubicBezTo>
                  <a:pt x="8038" y="1564"/>
                  <a:pt x="8069" y="1559"/>
                  <a:pt x="8091" y="1541"/>
                </a:cubicBezTo>
                <a:close/>
                <a:moveTo>
                  <a:pt x="3973" y="2160"/>
                </a:moveTo>
                <a:cubicBezTo>
                  <a:pt x="3973" y="2293"/>
                  <a:pt x="3929" y="2405"/>
                  <a:pt x="3844" y="2489"/>
                </a:cubicBezTo>
                <a:cubicBezTo>
                  <a:pt x="3755" y="2573"/>
                  <a:pt x="3636" y="2618"/>
                  <a:pt x="3489" y="2618"/>
                </a:cubicBezTo>
                <a:cubicBezTo>
                  <a:pt x="3249" y="2618"/>
                  <a:pt x="3249" y="2618"/>
                  <a:pt x="3249" y="2618"/>
                </a:cubicBezTo>
                <a:cubicBezTo>
                  <a:pt x="3249" y="1720"/>
                  <a:pt x="3249" y="1720"/>
                  <a:pt x="3249" y="1720"/>
                </a:cubicBezTo>
                <a:cubicBezTo>
                  <a:pt x="3498" y="1720"/>
                  <a:pt x="3498" y="1720"/>
                  <a:pt x="3498" y="1720"/>
                </a:cubicBezTo>
                <a:cubicBezTo>
                  <a:pt x="3813" y="1720"/>
                  <a:pt x="3973" y="1867"/>
                  <a:pt x="3973" y="2160"/>
                </a:cubicBezTo>
                <a:close/>
                <a:moveTo>
                  <a:pt x="3862" y="2160"/>
                </a:moveTo>
                <a:cubicBezTo>
                  <a:pt x="3862" y="1929"/>
                  <a:pt x="3738" y="1818"/>
                  <a:pt x="3493" y="1818"/>
                </a:cubicBezTo>
                <a:cubicBezTo>
                  <a:pt x="3356" y="1818"/>
                  <a:pt x="3356" y="1818"/>
                  <a:pt x="3356" y="1818"/>
                </a:cubicBezTo>
                <a:cubicBezTo>
                  <a:pt x="3356" y="2524"/>
                  <a:pt x="3356" y="2524"/>
                  <a:pt x="3356" y="2524"/>
                </a:cubicBezTo>
                <a:cubicBezTo>
                  <a:pt x="3489" y="2524"/>
                  <a:pt x="3489" y="2524"/>
                  <a:pt x="3489" y="2524"/>
                </a:cubicBezTo>
                <a:cubicBezTo>
                  <a:pt x="3609" y="2524"/>
                  <a:pt x="3698" y="2489"/>
                  <a:pt x="3764" y="2427"/>
                </a:cubicBezTo>
                <a:cubicBezTo>
                  <a:pt x="3827" y="2364"/>
                  <a:pt x="3862" y="2276"/>
                  <a:pt x="3862" y="2160"/>
                </a:cubicBezTo>
                <a:close/>
                <a:moveTo>
                  <a:pt x="4610" y="1975"/>
                </a:moveTo>
                <a:cubicBezTo>
                  <a:pt x="4610" y="1975"/>
                  <a:pt x="4610" y="1975"/>
                  <a:pt x="4610" y="1975"/>
                </a:cubicBezTo>
                <a:cubicBezTo>
                  <a:pt x="4503" y="1975"/>
                  <a:pt x="4503" y="1975"/>
                  <a:pt x="4503" y="1975"/>
                </a:cubicBezTo>
                <a:cubicBezTo>
                  <a:pt x="4503" y="1975"/>
                  <a:pt x="4503" y="1975"/>
                  <a:pt x="4320" y="2472"/>
                </a:cubicBezTo>
                <a:cubicBezTo>
                  <a:pt x="4315" y="2495"/>
                  <a:pt x="4311" y="2508"/>
                  <a:pt x="4311" y="2522"/>
                </a:cubicBezTo>
                <a:cubicBezTo>
                  <a:pt x="4311" y="2522"/>
                  <a:pt x="4311" y="2522"/>
                  <a:pt x="4306" y="2522"/>
                </a:cubicBezTo>
                <a:cubicBezTo>
                  <a:pt x="4297" y="2495"/>
                  <a:pt x="4293" y="2481"/>
                  <a:pt x="4293" y="2472"/>
                </a:cubicBezTo>
                <a:cubicBezTo>
                  <a:pt x="4293" y="2472"/>
                  <a:pt x="4293" y="2472"/>
                  <a:pt x="4118" y="1975"/>
                </a:cubicBezTo>
                <a:cubicBezTo>
                  <a:pt x="4118" y="1975"/>
                  <a:pt x="4118" y="1975"/>
                  <a:pt x="4002" y="1975"/>
                </a:cubicBezTo>
                <a:cubicBezTo>
                  <a:pt x="4002" y="1975"/>
                  <a:pt x="4002" y="1975"/>
                  <a:pt x="4252" y="2620"/>
                </a:cubicBezTo>
                <a:cubicBezTo>
                  <a:pt x="4252" y="2620"/>
                  <a:pt x="4252" y="2620"/>
                  <a:pt x="4203" y="2741"/>
                </a:cubicBezTo>
                <a:cubicBezTo>
                  <a:pt x="4176" y="2804"/>
                  <a:pt x="4136" y="2835"/>
                  <a:pt x="4087" y="2835"/>
                </a:cubicBezTo>
                <a:cubicBezTo>
                  <a:pt x="4069" y="2835"/>
                  <a:pt x="4047" y="2831"/>
                  <a:pt x="4024" y="2822"/>
                </a:cubicBezTo>
                <a:cubicBezTo>
                  <a:pt x="4024" y="2822"/>
                  <a:pt x="4024" y="2822"/>
                  <a:pt x="4024" y="2916"/>
                </a:cubicBezTo>
                <a:cubicBezTo>
                  <a:pt x="4042" y="2920"/>
                  <a:pt x="4065" y="2925"/>
                  <a:pt x="4091" y="2925"/>
                </a:cubicBezTo>
                <a:cubicBezTo>
                  <a:pt x="4190" y="2925"/>
                  <a:pt x="4261" y="2858"/>
                  <a:pt x="4315" y="2723"/>
                </a:cubicBezTo>
                <a:cubicBezTo>
                  <a:pt x="4315" y="2723"/>
                  <a:pt x="4315" y="2723"/>
                  <a:pt x="4610" y="1975"/>
                </a:cubicBezTo>
                <a:close/>
                <a:moveTo>
                  <a:pt x="5212" y="2618"/>
                </a:moveTo>
                <a:cubicBezTo>
                  <a:pt x="5212" y="2618"/>
                  <a:pt x="5212" y="2618"/>
                  <a:pt x="5212" y="2618"/>
                </a:cubicBezTo>
                <a:cubicBezTo>
                  <a:pt x="5212" y="2225"/>
                  <a:pt x="5212" y="2225"/>
                  <a:pt x="5212" y="2225"/>
                </a:cubicBezTo>
                <a:cubicBezTo>
                  <a:pt x="5212" y="2140"/>
                  <a:pt x="5195" y="2074"/>
                  <a:pt x="5155" y="2029"/>
                </a:cubicBezTo>
                <a:cubicBezTo>
                  <a:pt x="5119" y="1984"/>
                  <a:pt x="5066" y="1958"/>
                  <a:pt x="4995" y="1958"/>
                </a:cubicBezTo>
                <a:cubicBezTo>
                  <a:pt x="4902" y="1958"/>
                  <a:pt x="4835" y="2002"/>
                  <a:pt x="4786" y="2082"/>
                </a:cubicBezTo>
                <a:cubicBezTo>
                  <a:pt x="4786" y="2082"/>
                  <a:pt x="4786" y="2082"/>
                  <a:pt x="4782" y="2082"/>
                </a:cubicBezTo>
                <a:cubicBezTo>
                  <a:pt x="4782" y="2082"/>
                  <a:pt x="4782" y="2082"/>
                  <a:pt x="4782" y="1975"/>
                </a:cubicBezTo>
                <a:cubicBezTo>
                  <a:pt x="4782" y="1975"/>
                  <a:pt x="4782" y="1975"/>
                  <a:pt x="4680" y="1975"/>
                </a:cubicBezTo>
                <a:cubicBezTo>
                  <a:pt x="4680" y="1975"/>
                  <a:pt x="4680" y="1975"/>
                  <a:pt x="4680" y="2618"/>
                </a:cubicBezTo>
                <a:cubicBezTo>
                  <a:pt x="4680" y="2618"/>
                  <a:pt x="4680" y="2618"/>
                  <a:pt x="4782" y="2618"/>
                </a:cubicBezTo>
                <a:cubicBezTo>
                  <a:pt x="4782" y="2618"/>
                  <a:pt x="4782" y="2618"/>
                  <a:pt x="4782" y="2252"/>
                </a:cubicBezTo>
                <a:cubicBezTo>
                  <a:pt x="4782" y="2194"/>
                  <a:pt x="4800" y="2145"/>
                  <a:pt x="4835" y="2105"/>
                </a:cubicBezTo>
                <a:cubicBezTo>
                  <a:pt x="4866" y="2065"/>
                  <a:pt x="4911" y="2047"/>
                  <a:pt x="4959" y="2047"/>
                </a:cubicBezTo>
                <a:cubicBezTo>
                  <a:pt x="5061" y="2047"/>
                  <a:pt x="5110" y="2114"/>
                  <a:pt x="5110" y="2252"/>
                </a:cubicBezTo>
                <a:cubicBezTo>
                  <a:pt x="5110" y="2252"/>
                  <a:pt x="5110" y="2252"/>
                  <a:pt x="5110" y="2618"/>
                </a:cubicBezTo>
                <a:cubicBezTo>
                  <a:pt x="5110" y="2618"/>
                  <a:pt x="5110" y="2618"/>
                  <a:pt x="5212" y="2618"/>
                </a:cubicBezTo>
                <a:close/>
                <a:moveTo>
                  <a:pt x="5826" y="2622"/>
                </a:moveTo>
                <a:cubicBezTo>
                  <a:pt x="5724" y="2622"/>
                  <a:pt x="5724" y="2622"/>
                  <a:pt x="5724" y="2622"/>
                </a:cubicBezTo>
                <a:cubicBezTo>
                  <a:pt x="5724" y="2519"/>
                  <a:pt x="5724" y="2519"/>
                  <a:pt x="5724" y="2519"/>
                </a:cubicBezTo>
                <a:cubicBezTo>
                  <a:pt x="5719" y="2519"/>
                  <a:pt x="5719" y="2519"/>
                  <a:pt x="5719" y="2519"/>
                </a:cubicBezTo>
                <a:cubicBezTo>
                  <a:pt x="5674" y="2599"/>
                  <a:pt x="5607" y="2635"/>
                  <a:pt x="5522" y="2635"/>
                </a:cubicBezTo>
                <a:cubicBezTo>
                  <a:pt x="5455" y="2635"/>
                  <a:pt x="5406" y="2617"/>
                  <a:pt x="5366" y="2581"/>
                </a:cubicBezTo>
                <a:cubicBezTo>
                  <a:pt x="5335" y="2550"/>
                  <a:pt x="5317" y="2505"/>
                  <a:pt x="5317" y="2451"/>
                </a:cubicBezTo>
                <a:cubicBezTo>
                  <a:pt x="5317" y="2330"/>
                  <a:pt x="5388" y="2258"/>
                  <a:pt x="5527" y="2240"/>
                </a:cubicBezTo>
                <a:cubicBezTo>
                  <a:pt x="5724" y="2213"/>
                  <a:pt x="5724" y="2213"/>
                  <a:pt x="5724" y="2213"/>
                </a:cubicBezTo>
                <a:cubicBezTo>
                  <a:pt x="5724" y="2101"/>
                  <a:pt x="5679" y="2047"/>
                  <a:pt x="5589" y="2047"/>
                </a:cubicBezTo>
                <a:cubicBezTo>
                  <a:pt x="5513" y="2047"/>
                  <a:pt x="5442" y="2074"/>
                  <a:pt x="5379" y="2128"/>
                </a:cubicBezTo>
                <a:cubicBezTo>
                  <a:pt x="5379" y="2020"/>
                  <a:pt x="5379" y="2020"/>
                  <a:pt x="5379" y="2020"/>
                </a:cubicBezTo>
                <a:cubicBezTo>
                  <a:pt x="5397" y="2007"/>
                  <a:pt x="5428" y="1993"/>
                  <a:pt x="5469" y="1980"/>
                </a:cubicBezTo>
                <a:cubicBezTo>
                  <a:pt x="5513" y="1967"/>
                  <a:pt x="5558" y="1958"/>
                  <a:pt x="5598" y="1958"/>
                </a:cubicBezTo>
                <a:cubicBezTo>
                  <a:pt x="5750" y="1958"/>
                  <a:pt x="5826" y="2038"/>
                  <a:pt x="5826" y="2200"/>
                </a:cubicBezTo>
                <a:cubicBezTo>
                  <a:pt x="5826" y="2622"/>
                  <a:pt x="5826" y="2622"/>
                  <a:pt x="5826" y="2622"/>
                </a:cubicBezTo>
                <a:cubicBezTo>
                  <a:pt x="5826" y="2622"/>
                  <a:pt x="5826" y="2622"/>
                  <a:pt x="5826" y="2622"/>
                </a:cubicBezTo>
                <a:close/>
                <a:moveTo>
                  <a:pt x="5724" y="2294"/>
                </a:moveTo>
                <a:cubicBezTo>
                  <a:pt x="5567" y="2317"/>
                  <a:pt x="5567" y="2317"/>
                  <a:pt x="5567" y="2317"/>
                </a:cubicBezTo>
                <a:cubicBezTo>
                  <a:pt x="5509" y="2326"/>
                  <a:pt x="5469" y="2339"/>
                  <a:pt x="5451" y="2357"/>
                </a:cubicBezTo>
                <a:cubicBezTo>
                  <a:pt x="5433" y="2375"/>
                  <a:pt x="5420" y="2402"/>
                  <a:pt x="5420" y="2442"/>
                </a:cubicBezTo>
                <a:cubicBezTo>
                  <a:pt x="5420" y="2474"/>
                  <a:pt x="5433" y="2496"/>
                  <a:pt x="5455" y="2519"/>
                </a:cubicBezTo>
                <a:cubicBezTo>
                  <a:pt x="5478" y="2536"/>
                  <a:pt x="5504" y="2550"/>
                  <a:pt x="5545" y="2550"/>
                </a:cubicBezTo>
                <a:cubicBezTo>
                  <a:pt x="5598" y="2550"/>
                  <a:pt x="5639" y="2532"/>
                  <a:pt x="5670" y="2496"/>
                </a:cubicBezTo>
                <a:cubicBezTo>
                  <a:pt x="5706" y="2460"/>
                  <a:pt x="5724" y="2411"/>
                  <a:pt x="5724" y="2357"/>
                </a:cubicBezTo>
                <a:cubicBezTo>
                  <a:pt x="5724" y="2294"/>
                  <a:pt x="5724" y="2294"/>
                  <a:pt x="5724" y="2294"/>
                </a:cubicBezTo>
                <a:cubicBezTo>
                  <a:pt x="5724" y="2294"/>
                  <a:pt x="5724" y="2294"/>
                  <a:pt x="5724" y="2294"/>
                </a:cubicBezTo>
                <a:close/>
                <a:moveTo>
                  <a:pt x="6892" y="2618"/>
                </a:moveTo>
                <a:cubicBezTo>
                  <a:pt x="6892" y="2618"/>
                  <a:pt x="6892" y="2618"/>
                  <a:pt x="6892" y="2618"/>
                </a:cubicBezTo>
                <a:cubicBezTo>
                  <a:pt x="6892" y="2221"/>
                  <a:pt x="6892" y="2221"/>
                  <a:pt x="6892" y="2221"/>
                </a:cubicBezTo>
                <a:cubicBezTo>
                  <a:pt x="6892" y="2047"/>
                  <a:pt x="6821" y="1958"/>
                  <a:pt x="6678" y="1958"/>
                </a:cubicBezTo>
                <a:cubicBezTo>
                  <a:pt x="6584" y="1958"/>
                  <a:pt x="6513" y="2002"/>
                  <a:pt x="6468" y="2091"/>
                </a:cubicBezTo>
                <a:cubicBezTo>
                  <a:pt x="6455" y="2051"/>
                  <a:pt x="6432" y="2020"/>
                  <a:pt x="6401" y="1998"/>
                </a:cubicBezTo>
                <a:cubicBezTo>
                  <a:pt x="6365" y="1971"/>
                  <a:pt x="6330" y="1958"/>
                  <a:pt x="6285" y="1958"/>
                </a:cubicBezTo>
                <a:cubicBezTo>
                  <a:pt x="6196" y="1958"/>
                  <a:pt x="6129" y="1998"/>
                  <a:pt x="6084" y="2078"/>
                </a:cubicBezTo>
                <a:cubicBezTo>
                  <a:pt x="6084" y="2078"/>
                  <a:pt x="6084" y="2078"/>
                  <a:pt x="6080" y="2078"/>
                </a:cubicBezTo>
                <a:cubicBezTo>
                  <a:pt x="6080" y="2078"/>
                  <a:pt x="6080" y="2078"/>
                  <a:pt x="6080" y="1975"/>
                </a:cubicBezTo>
                <a:cubicBezTo>
                  <a:pt x="6080" y="1975"/>
                  <a:pt x="6080" y="1975"/>
                  <a:pt x="5977" y="1975"/>
                </a:cubicBezTo>
                <a:cubicBezTo>
                  <a:pt x="5977" y="1975"/>
                  <a:pt x="5977" y="1975"/>
                  <a:pt x="5977" y="2618"/>
                </a:cubicBezTo>
                <a:cubicBezTo>
                  <a:pt x="5977" y="2618"/>
                  <a:pt x="5977" y="2618"/>
                  <a:pt x="6080" y="2618"/>
                </a:cubicBezTo>
                <a:cubicBezTo>
                  <a:pt x="6080" y="2618"/>
                  <a:pt x="6080" y="2618"/>
                  <a:pt x="6080" y="2252"/>
                </a:cubicBezTo>
                <a:cubicBezTo>
                  <a:pt x="6080" y="2190"/>
                  <a:pt x="6097" y="2140"/>
                  <a:pt x="6129" y="2100"/>
                </a:cubicBezTo>
                <a:cubicBezTo>
                  <a:pt x="6155" y="2065"/>
                  <a:pt x="6191" y="2047"/>
                  <a:pt x="6236" y="2047"/>
                </a:cubicBezTo>
                <a:cubicBezTo>
                  <a:pt x="6334" y="2047"/>
                  <a:pt x="6383" y="2109"/>
                  <a:pt x="6383" y="2234"/>
                </a:cubicBezTo>
                <a:cubicBezTo>
                  <a:pt x="6383" y="2234"/>
                  <a:pt x="6383" y="2234"/>
                  <a:pt x="6383" y="2618"/>
                </a:cubicBezTo>
                <a:cubicBezTo>
                  <a:pt x="6383" y="2618"/>
                  <a:pt x="6383" y="2618"/>
                  <a:pt x="6486" y="2618"/>
                </a:cubicBezTo>
                <a:cubicBezTo>
                  <a:pt x="6486" y="2618"/>
                  <a:pt x="6486" y="2618"/>
                  <a:pt x="6486" y="2252"/>
                </a:cubicBezTo>
                <a:cubicBezTo>
                  <a:pt x="6486" y="2194"/>
                  <a:pt x="6504" y="2145"/>
                  <a:pt x="6530" y="2105"/>
                </a:cubicBezTo>
                <a:cubicBezTo>
                  <a:pt x="6562" y="2069"/>
                  <a:pt x="6602" y="2047"/>
                  <a:pt x="6646" y="2047"/>
                </a:cubicBezTo>
                <a:cubicBezTo>
                  <a:pt x="6696" y="2047"/>
                  <a:pt x="6731" y="2060"/>
                  <a:pt x="6754" y="2091"/>
                </a:cubicBezTo>
                <a:cubicBezTo>
                  <a:pt x="6776" y="2123"/>
                  <a:pt x="6789" y="2176"/>
                  <a:pt x="6789" y="2248"/>
                </a:cubicBezTo>
                <a:cubicBezTo>
                  <a:pt x="6789" y="2248"/>
                  <a:pt x="6789" y="2248"/>
                  <a:pt x="6789" y="2618"/>
                </a:cubicBezTo>
                <a:cubicBezTo>
                  <a:pt x="6789" y="2618"/>
                  <a:pt x="6789" y="2618"/>
                  <a:pt x="6892" y="2618"/>
                </a:cubicBezTo>
                <a:close/>
                <a:moveTo>
                  <a:pt x="7164" y="1746"/>
                </a:moveTo>
                <a:cubicBezTo>
                  <a:pt x="7164" y="1764"/>
                  <a:pt x="7155" y="1782"/>
                  <a:pt x="7142" y="1795"/>
                </a:cubicBezTo>
                <a:cubicBezTo>
                  <a:pt x="7128" y="1809"/>
                  <a:pt x="7115" y="1813"/>
                  <a:pt x="7092" y="1813"/>
                </a:cubicBezTo>
                <a:cubicBezTo>
                  <a:pt x="7074" y="1813"/>
                  <a:pt x="7061" y="1809"/>
                  <a:pt x="7048" y="1795"/>
                </a:cubicBezTo>
                <a:cubicBezTo>
                  <a:pt x="7034" y="1782"/>
                  <a:pt x="7025" y="1769"/>
                  <a:pt x="7025" y="1746"/>
                </a:cubicBezTo>
                <a:cubicBezTo>
                  <a:pt x="7025" y="1729"/>
                  <a:pt x="7034" y="1715"/>
                  <a:pt x="7048" y="1702"/>
                </a:cubicBezTo>
                <a:cubicBezTo>
                  <a:pt x="7061" y="1688"/>
                  <a:pt x="7074" y="1680"/>
                  <a:pt x="7092" y="1680"/>
                </a:cubicBezTo>
                <a:cubicBezTo>
                  <a:pt x="7115" y="1680"/>
                  <a:pt x="7128" y="1688"/>
                  <a:pt x="7142" y="1702"/>
                </a:cubicBezTo>
                <a:cubicBezTo>
                  <a:pt x="7155" y="1715"/>
                  <a:pt x="7164" y="1729"/>
                  <a:pt x="7164" y="1746"/>
                </a:cubicBezTo>
                <a:close/>
                <a:moveTo>
                  <a:pt x="7146" y="2618"/>
                </a:moveTo>
                <a:cubicBezTo>
                  <a:pt x="7043" y="2618"/>
                  <a:pt x="7043" y="2618"/>
                  <a:pt x="7043" y="2618"/>
                </a:cubicBezTo>
                <a:cubicBezTo>
                  <a:pt x="7043" y="1978"/>
                  <a:pt x="7043" y="1978"/>
                  <a:pt x="7043" y="1978"/>
                </a:cubicBezTo>
                <a:cubicBezTo>
                  <a:pt x="7146" y="1978"/>
                  <a:pt x="7146" y="1978"/>
                  <a:pt x="7146" y="1978"/>
                </a:cubicBezTo>
                <a:cubicBezTo>
                  <a:pt x="7146" y="2618"/>
                  <a:pt x="7146" y="2618"/>
                  <a:pt x="7146" y="2618"/>
                </a:cubicBezTo>
                <a:cubicBezTo>
                  <a:pt x="7146" y="2618"/>
                  <a:pt x="7146" y="2618"/>
                  <a:pt x="7146" y="2618"/>
                </a:cubicBezTo>
                <a:close/>
                <a:moveTo>
                  <a:pt x="7749" y="2590"/>
                </a:moveTo>
                <a:cubicBezTo>
                  <a:pt x="7749" y="2590"/>
                  <a:pt x="7749" y="2590"/>
                  <a:pt x="7749" y="2590"/>
                </a:cubicBezTo>
                <a:cubicBezTo>
                  <a:pt x="7749" y="2492"/>
                  <a:pt x="7749" y="2492"/>
                  <a:pt x="7749" y="2492"/>
                </a:cubicBezTo>
                <a:cubicBezTo>
                  <a:pt x="7700" y="2532"/>
                  <a:pt x="7647" y="2550"/>
                  <a:pt x="7589" y="2550"/>
                </a:cubicBezTo>
                <a:cubicBezTo>
                  <a:pt x="7522" y="2550"/>
                  <a:pt x="7473" y="2527"/>
                  <a:pt x="7433" y="2483"/>
                </a:cubicBezTo>
                <a:cubicBezTo>
                  <a:pt x="7393" y="2438"/>
                  <a:pt x="7371" y="2379"/>
                  <a:pt x="7371" y="2303"/>
                </a:cubicBezTo>
                <a:cubicBezTo>
                  <a:pt x="7371" y="2227"/>
                  <a:pt x="7393" y="2164"/>
                  <a:pt x="7438" y="2115"/>
                </a:cubicBezTo>
                <a:cubicBezTo>
                  <a:pt x="7478" y="2070"/>
                  <a:pt x="7531" y="2047"/>
                  <a:pt x="7598" y="2047"/>
                </a:cubicBezTo>
                <a:cubicBezTo>
                  <a:pt x="7651" y="2047"/>
                  <a:pt x="7700" y="2065"/>
                  <a:pt x="7749" y="2097"/>
                </a:cubicBezTo>
                <a:cubicBezTo>
                  <a:pt x="7749" y="2097"/>
                  <a:pt x="7749" y="2097"/>
                  <a:pt x="7749" y="1993"/>
                </a:cubicBezTo>
                <a:cubicBezTo>
                  <a:pt x="7705" y="1971"/>
                  <a:pt x="7656" y="1958"/>
                  <a:pt x="7602" y="1958"/>
                </a:cubicBezTo>
                <a:cubicBezTo>
                  <a:pt x="7500" y="1958"/>
                  <a:pt x="7420" y="1993"/>
                  <a:pt x="7357" y="2056"/>
                </a:cubicBezTo>
                <a:cubicBezTo>
                  <a:pt x="7300" y="2124"/>
                  <a:pt x="7268" y="2209"/>
                  <a:pt x="7268" y="2312"/>
                </a:cubicBezTo>
                <a:cubicBezTo>
                  <a:pt x="7268" y="2406"/>
                  <a:pt x="7295" y="2487"/>
                  <a:pt x="7349" y="2545"/>
                </a:cubicBezTo>
                <a:cubicBezTo>
                  <a:pt x="7406" y="2608"/>
                  <a:pt x="7482" y="2635"/>
                  <a:pt x="7571" y="2635"/>
                </a:cubicBezTo>
                <a:cubicBezTo>
                  <a:pt x="7642" y="2635"/>
                  <a:pt x="7700" y="2622"/>
                  <a:pt x="7749" y="2590"/>
                </a:cubicBezTo>
                <a:close/>
                <a:moveTo>
                  <a:pt x="8218" y="2447"/>
                </a:moveTo>
                <a:cubicBezTo>
                  <a:pt x="8218" y="2402"/>
                  <a:pt x="8200" y="2361"/>
                  <a:pt x="8170" y="2330"/>
                </a:cubicBezTo>
                <a:cubicBezTo>
                  <a:pt x="8147" y="2303"/>
                  <a:pt x="8108" y="2281"/>
                  <a:pt x="8054" y="2258"/>
                </a:cubicBezTo>
                <a:cubicBezTo>
                  <a:pt x="8006" y="2236"/>
                  <a:pt x="7970" y="2218"/>
                  <a:pt x="7957" y="2204"/>
                </a:cubicBezTo>
                <a:cubicBezTo>
                  <a:pt x="7939" y="2191"/>
                  <a:pt x="7931" y="2168"/>
                  <a:pt x="7931" y="2137"/>
                </a:cubicBezTo>
                <a:cubicBezTo>
                  <a:pt x="7931" y="2110"/>
                  <a:pt x="7939" y="2088"/>
                  <a:pt x="7962" y="2074"/>
                </a:cubicBezTo>
                <a:cubicBezTo>
                  <a:pt x="7984" y="2056"/>
                  <a:pt x="8010" y="2047"/>
                  <a:pt x="8041" y="2047"/>
                </a:cubicBezTo>
                <a:cubicBezTo>
                  <a:pt x="8099" y="2047"/>
                  <a:pt x="8147" y="2061"/>
                  <a:pt x="8187" y="2092"/>
                </a:cubicBezTo>
                <a:cubicBezTo>
                  <a:pt x="8187" y="2092"/>
                  <a:pt x="8187" y="2092"/>
                  <a:pt x="8187" y="1989"/>
                </a:cubicBezTo>
                <a:cubicBezTo>
                  <a:pt x="8147" y="1971"/>
                  <a:pt x="8103" y="1958"/>
                  <a:pt x="8050" y="1958"/>
                </a:cubicBezTo>
                <a:cubicBezTo>
                  <a:pt x="7984" y="1958"/>
                  <a:pt x="7931" y="1976"/>
                  <a:pt x="7891" y="2011"/>
                </a:cubicBezTo>
                <a:cubicBezTo>
                  <a:pt x="7847" y="2047"/>
                  <a:pt x="7824" y="2092"/>
                  <a:pt x="7824" y="2146"/>
                </a:cubicBezTo>
                <a:cubicBezTo>
                  <a:pt x="7824" y="2195"/>
                  <a:pt x="7842" y="2231"/>
                  <a:pt x="7869" y="2263"/>
                </a:cubicBezTo>
                <a:cubicBezTo>
                  <a:pt x="7891" y="2290"/>
                  <a:pt x="7926" y="2312"/>
                  <a:pt x="7979" y="2335"/>
                </a:cubicBezTo>
                <a:cubicBezTo>
                  <a:pt x="8032" y="2361"/>
                  <a:pt x="8068" y="2379"/>
                  <a:pt x="8085" y="2397"/>
                </a:cubicBezTo>
                <a:cubicBezTo>
                  <a:pt x="8103" y="2411"/>
                  <a:pt x="8112" y="2433"/>
                  <a:pt x="8112" y="2460"/>
                </a:cubicBezTo>
                <a:cubicBezTo>
                  <a:pt x="8112" y="2519"/>
                  <a:pt x="8072" y="2550"/>
                  <a:pt x="7993" y="2550"/>
                </a:cubicBezTo>
                <a:cubicBezTo>
                  <a:pt x="7931" y="2550"/>
                  <a:pt x="7873" y="2527"/>
                  <a:pt x="7824" y="2487"/>
                </a:cubicBezTo>
                <a:cubicBezTo>
                  <a:pt x="7824" y="2487"/>
                  <a:pt x="7824" y="2487"/>
                  <a:pt x="7824" y="2599"/>
                </a:cubicBezTo>
                <a:cubicBezTo>
                  <a:pt x="7869" y="2622"/>
                  <a:pt x="7922" y="2635"/>
                  <a:pt x="7984" y="2635"/>
                </a:cubicBezTo>
                <a:cubicBezTo>
                  <a:pt x="8059" y="2635"/>
                  <a:pt x="8116" y="2617"/>
                  <a:pt x="8156" y="2581"/>
                </a:cubicBezTo>
                <a:cubicBezTo>
                  <a:pt x="8196" y="2545"/>
                  <a:pt x="8218" y="2501"/>
                  <a:pt x="8218" y="2447"/>
                </a:cubicBezTo>
                <a:close/>
                <a:moveTo>
                  <a:pt x="8380" y="2026"/>
                </a:moveTo>
                <a:cubicBezTo>
                  <a:pt x="8380" y="2045"/>
                  <a:pt x="8376" y="2059"/>
                  <a:pt x="8362" y="2072"/>
                </a:cubicBezTo>
                <a:cubicBezTo>
                  <a:pt x="8348" y="2086"/>
                  <a:pt x="8334" y="2091"/>
                  <a:pt x="8316" y="2091"/>
                </a:cubicBezTo>
                <a:cubicBezTo>
                  <a:pt x="8298" y="2091"/>
                  <a:pt x="8279" y="2086"/>
                  <a:pt x="8266" y="2072"/>
                </a:cubicBezTo>
                <a:cubicBezTo>
                  <a:pt x="8256" y="2063"/>
                  <a:pt x="8247" y="2045"/>
                  <a:pt x="8247" y="2026"/>
                </a:cubicBezTo>
                <a:cubicBezTo>
                  <a:pt x="8247" y="2008"/>
                  <a:pt x="8256" y="1990"/>
                  <a:pt x="8266" y="1981"/>
                </a:cubicBezTo>
                <a:cubicBezTo>
                  <a:pt x="8279" y="1967"/>
                  <a:pt x="8298" y="1958"/>
                  <a:pt x="8316" y="1958"/>
                </a:cubicBezTo>
                <a:cubicBezTo>
                  <a:pt x="8334" y="1958"/>
                  <a:pt x="8348" y="1967"/>
                  <a:pt x="8362" y="1976"/>
                </a:cubicBezTo>
                <a:cubicBezTo>
                  <a:pt x="8376" y="1990"/>
                  <a:pt x="8380" y="2008"/>
                  <a:pt x="8380" y="2026"/>
                </a:cubicBezTo>
                <a:close/>
                <a:moveTo>
                  <a:pt x="8376" y="2026"/>
                </a:moveTo>
                <a:cubicBezTo>
                  <a:pt x="8376" y="2008"/>
                  <a:pt x="8367" y="1994"/>
                  <a:pt x="8357" y="1985"/>
                </a:cubicBezTo>
                <a:cubicBezTo>
                  <a:pt x="8344" y="1971"/>
                  <a:pt x="8330" y="1967"/>
                  <a:pt x="8316" y="1967"/>
                </a:cubicBezTo>
                <a:cubicBezTo>
                  <a:pt x="8298" y="1967"/>
                  <a:pt x="8284" y="1971"/>
                  <a:pt x="8275" y="1985"/>
                </a:cubicBezTo>
                <a:cubicBezTo>
                  <a:pt x="8261" y="1994"/>
                  <a:pt x="8256" y="2008"/>
                  <a:pt x="8256" y="2026"/>
                </a:cubicBezTo>
                <a:cubicBezTo>
                  <a:pt x="8256" y="2045"/>
                  <a:pt x="8261" y="2059"/>
                  <a:pt x="8275" y="2068"/>
                </a:cubicBezTo>
                <a:cubicBezTo>
                  <a:pt x="8284" y="2082"/>
                  <a:pt x="8298" y="2086"/>
                  <a:pt x="8316" y="2086"/>
                </a:cubicBezTo>
                <a:cubicBezTo>
                  <a:pt x="8330" y="2086"/>
                  <a:pt x="8344" y="2082"/>
                  <a:pt x="8357" y="2068"/>
                </a:cubicBezTo>
                <a:cubicBezTo>
                  <a:pt x="8367" y="2059"/>
                  <a:pt x="8376" y="2045"/>
                  <a:pt x="8376" y="2026"/>
                </a:cubicBezTo>
                <a:close/>
                <a:moveTo>
                  <a:pt x="8348" y="2068"/>
                </a:moveTo>
                <a:cubicBezTo>
                  <a:pt x="8334" y="2068"/>
                  <a:pt x="8334" y="2068"/>
                  <a:pt x="8334" y="2068"/>
                </a:cubicBezTo>
                <a:cubicBezTo>
                  <a:pt x="8325" y="2049"/>
                  <a:pt x="8325" y="2049"/>
                  <a:pt x="8325" y="2049"/>
                </a:cubicBezTo>
                <a:cubicBezTo>
                  <a:pt x="8321" y="2036"/>
                  <a:pt x="8316" y="2031"/>
                  <a:pt x="8307" y="2031"/>
                </a:cubicBezTo>
                <a:cubicBezTo>
                  <a:pt x="8302" y="2031"/>
                  <a:pt x="8302" y="2031"/>
                  <a:pt x="8302" y="2031"/>
                </a:cubicBezTo>
                <a:cubicBezTo>
                  <a:pt x="8302" y="2068"/>
                  <a:pt x="8302" y="2068"/>
                  <a:pt x="8302" y="2068"/>
                </a:cubicBezTo>
                <a:cubicBezTo>
                  <a:pt x="8288" y="2068"/>
                  <a:pt x="8288" y="2068"/>
                  <a:pt x="8288" y="2068"/>
                </a:cubicBezTo>
                <a:cubicBezTo>
                  <a:pt x="8288" y="1981"/>
                  <a:pt x="8288" y="1981"/>
                  <a:pt x="8288" y="1981"/>
                </a:cubicBezTo>
                <a:cubicBezTo>
                  <a:pt x="8311" y="1981"/>
                  <a:pt x="8311" y="1981"/>
                  <a:pt x="8311" y="1981"/>
                </a:cubicBezTo>
                <a:cubicBezTo>
                  <a:pt x="8325" y="1981"/>
                  <a:pt x="8330" y="1985"/>
                  <a:pt x="8339" y="1990"/>
                </a:cubicBezTo>
                <a:cubicBezTo>
                  <a:pt x="8344" y="1994"/>
                  <a:pt x="8344" y="1999"/>
                  <a:pt x="8344" y="2008"/>
                </a:cubicBezTo>
                <a:cubicBezTo>
                  <a:pt x="8344" y="2013"/>
                  <a:pt x="8344" y="2017"/>
                  <a:pt x="8339" y="2022"/>
                </a:cubicBezTo>
                <a:cubicBezTo>
                  <a:pt x="8334" y="2026"/>
                  <a:pt x="8330" y="2026"/>
                  <a:pt x="8321" y="2031"/>
                </a:cubicBezTo>
                <a:cubicBezTo>
                  <a:pt x="8321" y="2031"/>
                  <a:pt x="8321" y="2031"/>
                  <a:pt x="8321" y="2031"/>
                </a:cubicBezTo>
                <a:cubicBezTo>
                  <a:pt x="8325" y="2031"/>
                  <a:pt x="8330" y="2036"/>
                  <a:pt x="8334" y="2045"/>
                </a:cubicBezTo>
                <a:cubicBezTo>
                  <a:pt x="8348" y="2068"/>
                  <a:pt x="8348" y="2068"/>
                  <a:pt x="8348" y="2068"/>
                </a:cubicBezTo>
                <a:cubicBezTo>
                  <a:pt x="8348" y="2068"/>
                  <a:pt x="8348" y="2068"/>
                  <a:pt x="8348" y="2068"/>
                </a:cubicBezTo>
                <a:close/>
                <a:moveTo>
                  <a:pt x="8330" y="2008"/>
                </a:moveTo>
                <a:cubicBezTo>
                  <a:pt x="8330" y="2004"/>
                  <a:pt x="8330" y="1999"/>
                  <a:pt x="8325" y="1999"/>
                </a:cubicBezTo>
                <a:cubicBezTo>
                  <a:pt x="8325" y="1994"/>
                  <a:pt x="8321" y="1994"/>
                  <a:pt x="8311" y="1994"/>
                </a:cubicBezTo>
                <a:cubicBezTo>
                  <a:pt x="8302" y="1994"/>
                  <a:pt x="8302" y="1994"/>
                  <a:pt x="8302" y="1994"/>
                </a:cubicBezTo>
                <a:cubicBezTo>
                  <a:pt x="8302" y="2022"/>
                  <a:pt x="8302" y="2022"/>
                  <a:pt x="8302" y="2022"/>
                </a:cubicBezTo>
                <a:cubicBezTo>
                  <a:pt x="8311" y="2022"/>
                  <a:pt x="8311" y="2022"/>
                  <a:pt x="8311" y="2022"/>
                </a:cubicBezTo>
                <a:cubicBezTo>
                  <a:pt x="8325" y="2022"/>
                  <a:pt x="8330" y="2017"/>
                  <a:pt x="8330" y="2008"/>
                </a:cubicBezTo>
                <a:close/>
                <a:moveTo>
                  <a:pt x="2114" y="456"/>
                </a:moveTo>
                <a:cubicBezTo>
                  <a:pt x="2114" y="452"/>
                  <a:pt x="2114" y="452"/>
                  <a:pt x="2114" y="452"/>
                </a:cubicBezTo>
                <a:cubicBezTo>
                  <a:pt x="1949" y="858"/>
                  <a:pt x="1699" y="1233"/>
                  <a:pt x="1445" y="1491"/>
                </a:cubicBezTo>
                <a:cubicBezTo>
                  <a:pt x="1445" y="2121"/>
                  <a:pt x="1445" y="2121"/>
                  <a:pt x="1445" y="2121"/>
                </a:cubicBezTo>
                <a:cubicBezTo>
                  <a:pt x="1423" y="2134"/>
                  <a:pt x="1423" y="2134"/>
                  <a:pt x="1423" y="2134"/>
                </a:cubicBezTo>
                <a:cubicBezTo>
                  <a:pt x="1383" y="2134"/>
                  <a:pt x="1383" y="2134"/>
                  <a:pt x="1383" y="2134"/>
                </a:cubicBezTo>
                <a:cubicBezTo>
                  <a:pt x="513" y="2197"/>
                  <a:pt x="0" y="2629"/>
                  <a:pt x="0" y="2629"/>
                </a:cubicBezTo>
                <a:cubicBezTo>
                  <a:pt x="977" y="2027"/>
                  <a:pt x="2083" y="2304"/>
                  <a:pt x="2087" y="2308"/>
                </a:cubicBezTo>
                <a:cubicBezTo>
                  <a:pt x="2172" y="2290"/>
                  <a:pt x="2172" y="2290"/>
                  <a:pt x="2172" y="2290"/>
                </a:cubicBezTo>
                <a:cubicBezTo>
                  <a:pt x="2172" y="474"/>
                  <a:pt x="2172" y="474"/>
                  <a:pt x="2172" y="474"/>
                </a:cubicBezTo>
                <a:cubicBezTo>
                  <a:pt x="2114" y="456"/>
                  <a:pt x="2114" y="456"/>
                  <a:pt x="2114" y="456"/>
                </a:cubicBezTo>
                <a:cubicBezTo>
                  <a:pt x="2114" y="456"/>
                  <a:pt x="2114" y="456"/>
                  <a:pt x="2114" y="456"/>
                </a:cubicBezTo>
                <a:close/>
                <a:moveTo>
                  <a:pt x="2770" y="892"/>
                </a:moveTo>
                <a:cubicBezTo>
                  <a:pt x="2770" y="892"/>
                  <a:pt x="2770" y="892"/>
                  <a:pt x="2770" y="892"/>
                </a:cubicBezTo>
                <a:cubicBezTo>
                  <a:pt x="2770" y="892"/>
                  <a:pt x="2677" y="1012"/>
                  <a:pt x="2391" y="1267"/>
                </a:cubicBezTo>
                <a:cubicBezTo>
                  <a:pt x="2324" y="1325"/>
                  <a:pt x="2288" y="1360"/>
                  <a:pt x="2226" y="1418"/>
                </a:cubicBezTo>
                <a:cubicBezTo>
                  <a:pt x="2226" y="2351"/>
                  <a:pt x="2226" y="2351"/>
                  <a:pt x="2226" y="2351"/>
                </a:cubicBezTo>
                <a:cubicBezTo>
                  <a:pt x="2168" y="2364"/>
                  <a:pt x="2168" y="2364"/>
                  <a:pt x="2168" y="2364"/>
                </a:cubicBezTo>
                <a:cubicBezTo>
                  <a:pt x="2168" y="2364"/>
                  <a:pt x="1923" y="2288"/>
                  <a:pt x="1503" y="2275"/>
                </a:cubicBezTo>
                <a:cubicBezTo>
                  <a:pt x="1089" y="2262"/>
                  <a:pt x="473" y="2373"/>
                  <a:pt x="0" y="2628"/>
                </a:cubicBezTo>
                <a:cubicBezTo>
                  <a:pt x="23" y="2628"/>
                  <a:pt x="23" y="2628"/>
                  <a:pt x="23" y="2628"/>
                </a:cubicBezTo>
                <a:cubicBezTo>
                  <a:pt x="23" y="2628"/>
                  <a:pt x="1285" y="2132"/>
                  <a:pt x="2757" y="2641"/>
                </a:cubicBezTo>
                <a:cubicBezTo>
                  <a:pt x="2757" y="2641"/>
                  <a:pt x="2757" y="2641"/>
                  <a:pt x="2757" y="2641"/>
                </a:cubicBezTo>
                <a:cubicBezTo>
                  <a:pt x="2815" y="2619"/>
                  <a:pt x="2815" y="2619"/>
                  <a:pt x="2815" y="2619"/>
                </a:cubicBezTo>
                <a:cubicBezTo>
                  <a:pt x="2815" y="914"/>
                  <a:pt x="2815" y="914"/>
                  <a:pt x="2815" y="914"/>
                </a:cubicBezTo>
                <a:cubicBezTo>
                  <a:pt x="2770" y="892"/>
                  <a:pt x="2770" y="892"/>
                  <a:pt x="2770" y="892"/>
                </a:cubicBezTo>
                <a:cubicBezTo>
                  <a:pt x="2770" y="892"/>
                  <a:pt x="2770" y="892"/>
                  <a:pt x="2770" y="892"/>
                </a:cubicBezTo>
                <a:close/>
                <a:moveTo>
                  <a:pt x="1396" y="18"/>
                </a:moveTo>
                <a:cubicBezTo>
                  <a:pt x="1325" y="0"/>
                  <a:pt x="1325" y="0"/>
                  <a:pt x="1325" y="0"/>
                </a:cubicBezTo>
                <a:cubicBezTo>
                  <a:pt x="1325" y="0"/>
                  <a:pt x="1325" y="0"/>
                  <a:pt x="1325" y="0"/>
                </a:cubicBezTo>
                <a:cubicBezTo>
                  <a:pt x="1325" y="0"/>
                  <a:pt x="1325" y="0"/>
                  <a:pt x="1325" y="0"/>
                </a:cubicBezTo>
                <a:cubicBezTo>
                  <a:pt x="1325" y="0"/>
                  <a:pt x="1325" y="0"/>
                  <a:pt x="1325" y="0"/>
                </a:cubicBezTo>
                <a:cubicBezTo>
                  <a:pt x="1325" y="5"/>
                  <a:pt x="1325" y="5"/>
                  <a:pt x="1325" y="5"/>
                </a:cubicBezTo>
                <a:cubicBezTo>
                  <a:pt x="1316" y="62"/>
                  <a:pt x="1244" y="508"/>
                  <a:pt x="923" y="1128"/>
                </a:cubicBezTo>
                <a:cubicBezTo>
                  <a:pt x="732" y="1497"/>
                  <a:pt x="442" y="1956"/>
                  <a:pt x="0" y="2420"/>
                </a:cubicBezTo>
                <a:cubicBezTo>
                  <a:pt x="0" y="2629"/>
                  <a:pt x="0" y="2629"/>
                  <a:pt x="0" y="2629"/>
                </a:cubicBezTo>
                <a:cubicBezTo>
                  <a:pt x="0" y="2629"/>
                  <a:pt x="473" y="2184"/>
                  <a:pt x="1316" y="2095"/>
                </a:cubicBezTo>
                <a:cubicBezTo>
                  <a:pt x="1347" y="2095"/>
                  <a:pt x="1347" y="2095"/>
                  <a:pt x="1347" y="2095"/>
                </a:cubicBezTo>
                <a:cubicBezTo>
                  <a:pt x="1396" y="2077"/>
                  <a:pt x="1396" y="2077"/>
                  <a:pt x="1396" y="2077"/>
                </a:cubicBezTo>
                <a:cubicBezTo>
                  <a:pt x="1396" y="18"/>
                  <a:pt x="1396" y="18"/>
                  <a:pt x="1396" y="18"/>
                </a:cubicBezTo>
                <a:cubicBezTo>
                  <a:pt x="1396" y="18"/>
                  <a:pt x="1396" y="18"/>
                  <a:pt x="1396" y="18"/>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cxnSp>
        <p:nvCxnSpPr>
          <p:cNvPr id="50" name="Straight Arrow Connector 49"/>
          <p:cNvCxnSpPr>
            <a:endCxn id="215" idx="1"/>
          </p:cNvCxnSpPr>
          <p:nvPr/>
        </p:nvCxnSpPr>
        <p:spPr>
          <a:xfrm flipV="1">
            <a:off x="6540760" y="2907267"/>
            <a:ext cx="366163" cy="266480"/>
          </a:xfrm>
          <a:prstGeom prst="straightConnector1">
            <a:avLst/>
          </a:prstGeom>
          <a:ln w="9525">
            <a:solidFill>
              <a:schemeClr val="tx1"/>
            </a:solidFill>
            <a:prstDash val="solid"/>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7268263" y="3029253"/>
            <a:ext cx="1914837" cy="788404"/>
          </a:xfrm>
          <a:prstGeom prst="straightConnector1">
            <a:avLst/>
          </a:prstGeom>
          <a:ln w="9525">
            <a:solidFill>
              <a:schemeClr val="tx1"/>
            </a:solidFill>
            <a:prstDash val="solid"/>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7266116" y="3981658"/>
            <a:ext cx="2119945" cy="534719"/>
          </a:xfrm>
          <a:prstGeom prst="straightConnector1">
            <a:avLst/>
          </a:prstGeom>
          <a:ln w="9525">
            <a:solidFill>
              <a:schemeClr val="tx1"/>
            </a:solidFill>
            <a:prstDash val="solid"/>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9386062" y="1966539"/>
            <a:ext cx="3018770" cy="1302405"/>
            <a:chOff x="9416491" y="2432411"/>
            <a:chExt cx="3019984" cy="1302929"/>
          </a:xfrm>
        </p:grpSpPr>
        <p:sp>
          <p:nvSpPr>
            <p:cNvPr id="204" name="Freeform 128"/>
            <p:cNvSpPr>
              <a:spLocks noChangeAspect="1"/>
            </p:cNvSpPr>
            <p:nvPr/>
          </p:nvSpPr>
          <p:spPr bwMode="white">
            <a:xfrm>
              <a:off x="9538743" y="2432411"/>
              <a:ext cx="1460331" cy="80670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1"/>
            </a:solidFill>
            <a:ln>
              <a:noFill/>
            </a:ln>
            <a:extLst/>
          </p:spPr>
          <p:txBody>
            <a:bodyPr vert="horz" wrap="square" lIns="91403" tIns="45701" rIns="91403" bIns="45701" numCol="1" anchor="t" anchorCtr="0" compatLnSpc="1">
              <a:prstTxWarp prst="textNoShape">
                <a:avLst/>
              </a:prstTxWarp>
            </a:bodyPr>
            <a:lstStyle/>
            <a:p>
              <a:pPr defTabSz="913963" fontAlgn="base">
                <a:spcBef>
                  <a:spcPct val="0"/>
                </a:spcBef>
                <a:spcAft>
                  <a:spcPct val="0"/>
                </a:spcAft>
              </a:pPr>
              <a:endParaRPr lang="en-US">
                <a:solidFill>
                  <a:srgbClr val="FFFFFF"/>
                </a:solidFill>
                <a:cs typeface="Segoe UI" pitchFamily="34" charset="0"/>
              </a:endParaRPr>
            </a:p>
          </p:txBody>
        </p:sp>
        <p:sp>
          <p:nvSpPr>
            <p:cNvPr id="56" name="TextBox 55"/>
            <p:cNvSpPr txBox="1"/>
            <p:nvPr/>
          </p:nvSpPr>
          <p:spPr>
            <a:xfrm>
              <a:off x="9416491" y="3270745"/>
              <a:ext cx="3019984" cy="464595"/>
            </a:xfrm>
            <a:prstGeom prst="rect">
              <a:avLst/>
            </a:prstGeom>
            <a:noFill/>
          </p:spPr>
          <p:txBody>
            <a:bodyPr wrap="square" lIns="186446" tIns="91403" rIns="186446" bIns="149156" rtlCol="0">
              <a:spAutoFit/>
            </a:bodyPr>
            <a:lstStyle/>
            <a:p>
              <a:pPr defTabSz="914000" fontAlgn="base">
                <a:lnSpc>
                  <a:spcPct val="90000"/>
                </a:lnSpc>
                <a:spcBef>
                  <a:spcPct val="0"/>
                </a:spcBef>
                <a:spcAft>
                  <a:spcPct val="0"/>
                </a:spcAft>
              </a:pPr>
              <a:r>
                <a:rPr lang="en-US" sz="1599" spc="-30" dirty="0">
                  <a:cs typeface="Segoe UI" pitchFamily="34" charset="0"/>
                </a:rPr>
                <a:t>Windows Azure Backup</a:t>
              </a:r>
            </a:p>
          </p:txBody>
        </p:sp>
      </p:grpSp>
      <p:cxnSp>
        <p:nvCxnSpPr>
          <p:cNvPr id="59" name="Straight Connector 58"/>
          <p:cNvCxnSpPr/>
          <p:nvPr/>
        </p:nvCxnSpPr>
        <p:spPr>
          <a:xfrm flipH="1">
            <a:off x="2837944" y="2692189"/>
            <a:ext cx="274209" cy="0"/>
          </a:xfrm>
          <a:prstGeom prst="line">
            <a:avLst/>
          </a:prstGeom>
          <a:ln w="9525">
            <a:solidFill>
              <a:schemeClr val="tx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2838161" y="5151856"/>
            <a:ext cx="274209" cy="0"/>
          </a:xfrm>
          <a:prstGeom prst="line">
            <a:avLst/>
          </a:prstGeom>
          <a:ln w="9525">
            <a:solidFill>
              <a:schemeClr val="tx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V="1">
            <a:off x="5712926" y="2253522"/>
            <a:ext cx="0" cy="890290"/>
          </a:xfrm>
          <a:prstGeom prst="straightConnector1">
            <a:avLst/>
          </a:prstGeom>
          <a:ln w="9525">
            <a:solidFill>
              <a:schemeClr val="tx1"/>
            </a:solidFill>
            <a:prstDash val="solid"/>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3034344" y="2207988"/>
            <a:ext cx="2729265" cy="978865"/>
          </a:xfrm>
          <a:prstGeom prst="rect">
            <a:avLst/>
          </a:prstGeom>
          <a:noFill/>
        </p:spPr>
        <p:txBody>
          <a:bodyPr wrap="square" lIns="186446" tIns="149156" rIns="186446" bIns="149156" rtlCol="0">
            <a:spAutoFit/>
          </a:bodyPr>
          <a:lstStyle/>
          <a:p>
            <a:pPr defTabSz="914000" fontAlgn="base">
              <a:lnSpc>
                <a:spcPct val="90000"/>
              </a:lnSpc>
              <a:spcBef>
                <a:spcPct val="0"/>
              </a:spcBef>
              <a:spcAft>
                <a:spcPct val="0"/>
              </a:spcAft>
            </a:pPr>
            <a:r>
              <a:rPr lang="en-US" sz="1599" spc="-30" dirty="0">
                <a:cs typeface="Segoe UI" pitchFamily="34" charset="0"/>
              </a:rPr>
              <a:t>Active Directory</a:t>
            </a:r>
            <a:br>
              <a:rPr lang="en-US" sz="1599" spc="-30" dirty="0">
                <a:cs typeface="Segoe UI" pitchFamily="34" charset="0"/>
              </a:rPr>
            </a:br>
            <a:r>
              <a:rPr lang="en-US" sz="1599" spc="-30" dirty="0">
                <a:cs typeface="Segoe UI" pitchFamily="34" charset="0"/>
              </a:rPr>
              <a:t>Hyper-V</a:t>
            </a:r>
            <a:br>
              <a:rPr lang="en-US" sz="1599" spc="-30" dirty="0">
                <a:cs typeface="Segoe UI" pitchFamily="34" charset="0"/>
              </a:rPr>
            </a:br>
            <a:r>
              <a:rPr lang="en-US" sz="1599" spc="-30" dirty="0">
                <a:cs typeface="Segoe UI" pitchFamily="34" charset="0"/>
              </a:rPr>
              <a:t>File Services</a:t>
            </a:r>
          </a:p>
        </p:txBody>
      </p:sp>
      <p:grpSp>
        <p:nvGrpSpPr>
          <p:cNvPr id="17" name="Group 16"/>
          <p:cNvGrpSpPr/>
          <p:nvPr/>
        </p:nvGrpSpPr>
        <p:grpSpPr>
          <a:xfrm>
            <a:off x="3046531" y="4636837"/>
            <a:ext cx="1818164" cy="1237786"/>
            <a:chOff x="3050026" y="5567084"/>
            <a:chExt cx="1818896" cy="1238285"/>
          </a:xfrm>
        </p:grpSpPr>
        <p:sp>
          <p:nvSpPr>
            <p:cNvPr id="89" name="TextBox 88"/>
            <p:cNvSpPr txBox="1"/>
            <p:nvPr/>
          </p:nvSpPr>
          <p:spPr>
            <a:xfrm>
              <a:off x="3050026" y="6052080"/>
              <a:ext cx="1818896" cy="753289"/>
            </a:xfrm>
            <a:prstGeom prst="rect">
              <a:avLst/>
            </a:prstGeom>
            <a:noFill/>
          </p:spPr>
          <p:txBody>
            <a:bodyPr wrap="square" lIns="186446" tIns="149156" rIns="186446" bIns="149156" rtlCol="0">
              <a:spAutoFit/>
            </a:bodyPr>
            <a:lstStyle/>
            <a:p>
              <a:pPr defTabSz="914000" fontAlgn="base">
                <a:lnSpc>
                  <a:spcPct val="90000"/>
                </a:lnSpc>
                <a:spcBef>
                  <a:spcPct val="0"/>
                </a:spcBef>
                <a:spcAft>
                  <a:spcPct val="0"/>
                </a:spcAft>
              </a:pPr>
              <a:r>
                <a:rPr lang="en-US" sz="1599" spc="-30" dirty="0">
                  <a:cs typeface="Segoe UI" pitchFamily="34" charset="0"/>
                </a:rPr>
                <a:t>Windows </a:t>
              </a:r>
              <a:br>
                <a:rPr lang="en-US" sz="1599" spc="-30" dirty="0">
                  <a:cs typeface="Segoe UI" pitchFamily="34" charset="0"/>
                </a:rPr>
              </a:br>
              <a:r>
                <a:rPr lang="en-US" sz="1599" spc="-30" dirty="0">
                  <a:cs typeface="Segoe UI" pitchFamily="34" charset="0"/>
                </a:rPr>
                <a:t>Client</a:t>
              </a:r>
            </a:p>
          </p:txBody>
        </p:sp>
        <p:grpSp>
          <p:nvGrpSpPr>
            <p:cNvPr id="90" name="Group 89"/>
            <p:cNvGrpSpPr/>
            <p:nvPr/>
          </p:nvGrpSpPr>
          <p:grpSpPr>
            <a:xfrm>
              <a:off x="3142403" y="5567084"/>
              <a:ext cx="614407" cy="559510"/>
              <a:chOff x="241228" y="-1619325"/>
              <a:chExt cx="1280479" cy="1166067"/>
            </a:xfrm>
            <a:solidFill>
              <a:schemeClr val="tx2"/>
            </a:solidFill>
          </p:grpSpPr>
          <p:sp>
            <p:nvSpPr>
              <p:cNvPr id="91" name="Freeform 43"/>
              <p:cNvSpPr>
                <a:spLocks noEditPoints="1"/>
              </p:cNvSpPr>
              <p:nvPr/>
            </p:nvSpPr>
            <p:spPr bwMode="auto">
              <a:xfrm>
                <a:off x="241228" y="-1619325"/>
                <a:ext cx="414578" cy="835438"/>
              </a:xfrm>
              <a:custGeom>
                <a:avLst/>
                <a:gdLst>
                  <a:gd name="T0" fmla="*/ 187 w 391"/>
                  <a:gd name="T1" fmla="*/ 274 h 788"/>
                  <a:gd name="T2" fmla="*/ 236 w 391"/>
                  <a:gd name="T3" fmla="*/ 218 h 788"/>
                  <a:gd name="T4" fmla="*/ 391 w 391"/>
                  <a:gd name="T5" fmla="*/ 218 h 788"/>
                  <a:gd name="T6" fmla="*/ 391 w 391"/>
                  <a:gd name="T7" fmla="*/ 175 h 788"/>
                  <a:gd name="T8" fmla="*/ 391 w 391"/>
                  <a:gd name="T9" fmla="*/ 166 h 788"/>
                  <a:gd name="T10" fmla="*/ 391 w 391"/>
                  <a:gd name="T11" fmla="*/ 164 h 788"/>
                  <a:gd name="T12" fmla="*/ 391 w 391"/>
                  <a:gd name="T13" fmla="*/ 40 h 788"/>
                  <a:gd name="T14" fmla="*/ 358 w 391"/>
                  <a:gd name="T15" fmla="*/ 0 h 788"/>
                  <a:gd name="T16" fmla="*/ 34 w 391"/>
                  <a:gd name="T17" fmla="*/ 0 h 788"/>
                  <a:gd name="T18" fmla="*/ 0 w 391"/>
                  <a:gd name="T19" fmla="*/ 38 h 788"/>
                  <a:gd name="T20" fmla="*/ 0 w 391"/>
                  <a:gd name="T21" fmla="*/ 164 h 788"/>
                  <a:gd name="T22" fmla="*/ 0 w 391"/>
                  <a:gd name="T23" fmla="*/ 174 h 788"/>
                  <a:gd name="T24" fmla="*/ 0 w 391"/>
                  <a:gd name="T25" fmla="*/ 175 h 788"/>
                  <a:gd name="T26" fmla="*/ 0 w 391"/>
                  <a:gd name="T27" fmla="*/ 753 h 788"/>
                  <a:gd name="T28" fmla="*/ 35 w 391"/>
                  <a:gd name="T29" fmla="*/ 788 h 788"/>
                  <a:gd name="T30" fmla="*/ 187 w 391"/>
                  <a:gd name="T31" fmla="*/ 788 h 788"/>
                  <a:gd name="T32" fmla="*/ 187 w 391"/>
                  <a:gd name="T33" fmla="*/ 274 h 788"/>
                  <a:gd name="T34" fmla="*/ 47 w 391"/>
                  <a:gd name="T35" fmla="*/ 83 h 788"/>
                  <a:gd name="T36" fmla="*/ 57 w 391"/>
                  <a:gd name="T37" fmla="*/ 73 h 788"/>
                  <a:gd name="T38" fmla="*/ 334 w 391"/>
                  <a:gd name="T39" fmla="*/ 73 h 788"/>
                  <a:gd name="T40" fmla="*/ 344 w 391"/>
                  <a:gd name="T41" fmla="*/ 83 h 788"/>
                  <a:gd name="T42" fmla="*/ 344 w 391"/>
                  <a:gd name="T43" fmla="*/ 120 h 788"/>
                  <a:gd name="T44" fmla="*/ 334 w 391"/>
                  <a:gd name="T45" fmla="*/ 130 h 788"/>
                  <a:gd name="T46" fmla="*/ 57 w 391"/>
                  <a:gd name="T47" fmla="*/ 130 h 788"/>
                  <a:gd name="T48" fmla="*/ 47 w 391"/>
                  <a:gd name="T49" fmla="*/ 120 h 788"/>
                  <a:gd name="T50" fmla="*/ 47 w 391"/>
                  <a:gd name="T51" fmla="*/ 83 h 788"/>
                  <a:gd name="T52" fmla="*/ 80 w 391"/>
                  <a:gd name="T53" fmla="*/ 214 h 788"/>
                  <a:gd name="T54" fmla="*/ 115 w 391"/>
                  <a:gd name="T55" fmla="*/ 249 h 788"/>
                  <a:gd name="T56" fmla="*/ 80 w 391"/>
                  <a:gd name="T57" fmla="*/ 284 h 788"/>
                  <a:gd name="T58" fmla="*/ 43 w 391"/>
                  <a:gd name="T59" fmla="*/ 249 h 788"/>
                  <a:gd name="T60" fmla="*/ 80 w 391"/>
                  <a:gd name="T61" fmla="*/ 214 h 788"/>
                  <a:gd name="T62" fmla="*/ 80 w 391"/>
                  <a:gd name="T63" fmla="*/ 372 h 788"/>
                  <a:gd name="T64" fmla="*/ 51 w 391"/>
                  <a:gd name="T65" fmla="*/ 346 h 788"/>
                  <a:gd name="T66" fmla="*/ 80 w 391"/>
                  <a:gd name="T67" fmla="*/ 319 h 788"/>
                  <a:gd name="T68" fmla="*/ 105 w 391"/>
                  <a:gd name="T69" fmla="*/ 346 h 788"/>
                  <a:gd name="T70" fmla="*/ 80 w 391"/>
                  <a:gd name="T71" fmla="*/ 372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1" h="788">
                    <a:moveTo>
                      <a:pt x="187" y="274"/>
                    </a:moveTo>
                    <a:cubicBezTo>
                      <a:pt x="185" y="246"/>
                      <a:pt x="210" y="219"/>
                      <a:pt x="236" y="218"/>
                    </a:cubicBezTo>
                    <a:cubicBezTo>
                      <a:pt x="391" y="218"/>
                      <a:pt x="391" y="218"/>
                      <a:pt x="391" y="218"/>
                    </a:cubicBezTo>
                    <a:cubicBezTo>
                      <a:pt x="391" y="203"/>
                      <a:pt x="391" y="191"/>
                      <a:pt x="391" y="175"/>
                    </a:cubicBezTo>
                    <a:cubicBezTo>
                      <a:pt x="391" y="175"/>
                      <a:pt x="391" y="175"/>
                      <a:pt x="391" y="166"/>
                    </a:cubicBezTo>
                    <a:cubicBezTo>
                      <a:pt x="391" y="166"/>
                      <a:pt x="391" y="165"/>
                      <a:pt x="391" y="164"/>
                    </a:cubicBezTo>
                    <a:cubicBezTo>
                      <a:pt x="391" y="157"/>
                      <a:pt x="391" y="129"/>
                      <a:pt x="391" y="40"/>
                    </a:cubicBezTo>
                    <a:cubicBezTo>
                      <a:pt x="391" y="0"/>
                      <a:pt x="363" y="0"/>
                      <a:pt x="358" y="0"/>
                    </a:cubicBezTo>
                    <a:cubicBezTo>
                      <a:pt x="347" y="0"/>
                      <a:pt x="290" y="0"/>
                      <a:pt x="34" y="0"/>
                    </a:cubicBezTo>
                    <a:cubicBezTo>
                      <a:pt x="5" y="0"/>
                      <a:pt x="0" y="22"/>
                      <a:pt x="0" y="38"/>
                    </a:cubicBezTo>
                    <a:cubicBezTo>
                      <a:pt x="0" y="44"/>
                      <a:pt x="0" y="71"/>
                      <a:pt x="0" y="164"/>
                    </a:cubicBezTo>
                    <a:cubicBezTo>
                      <a:pt x="0" y="164"/>
                      <a:pt x="0" y="164"/>
                      <a:pt x="0" y="174"/>
                    </a:cubicBezTo>
                    <a:cubicBezTo>
                      <a:pt x="0" y="174"/>
                      <a:pt x="0" y="174"/>
                      <a:pt x="0" y="175"/>
                    </a:cubicBezTo>
                    <a:cubicBezTo>
                      <a:pt x="0" y="177"/>
                      <a:pt x="0" y="218"/>
                      <a:pt x="0" y="753"/>
                    </a:cubicBezTo>
                    <a:cubicBezTo>
                      <a:pt x="0" y="788"/>
                      <a:pt x="29" y="788"/>
                      <a:pt x="35" y="788"/>
                    </a:cubicBezTo>
                    <a:cubicBezTo>
                      <a:pt x="40" y="788"/>
                      <a:pt x="66" y="788"/>
                      <a:pt x="187" y="788"/>
                    </a:cubicBezTo>
                    <a:lnTo>
                      <a:pt x="187" y="274"/>
                    </a:lnTo>
                    <a:close/>
                    <a:moveTo>
                      <a:pt x="47" y="83"/>
                    </a:moveTo>
                    <a:cubicBezTo>
                      <a:pt x="47" y="77"/>
                      <a:pt x="51" y="73"/>
                      <a:pt x="57" y="73"/>
                    </a:cubicBezTo>
                    <a:cubicBezTo>
                      <a:pt x="57" y="73"/>
                      <a:pt x="57" y="73"/>
                      <a:pt x="334" y="73"/>
                    </a:cubicBezTo>
                    <a:cubicBezTo>
                      <a:pt x="340" y="73"/>
                      <a:pt x="344" y="77"/>
                      <a:pt x="344" y="83"/>
                    </a:cubicBezTo>
                    <a:cubicBezTo>
                      <a:pt x="344" y="83"/>
                      <a:pt x="344" y="83"/>
                      <a:pt x="344" y="120"/>
                    </a:cubicBezTo>
                    <a:cubicBezTo>
                      <a:pt x="344" y="126"/>
                      <a:pt x="340" y="130"/>
                      <a:pt x="334" y="130"/>
                    </a:cubicBezTo>
                    <a:cubicBezTo>
                      <a:pt x="334" y="130"/>
                      <a:pt x="334" y="130"/>
                      <a:pt x="57" y="130"/>
                    </a:cubicBezTo>
                    <a:cubicBezTo>
                      <a:pt x="51" y="130"/>
                      <a:pt x="47" y="126"/>
                      <a:pt x="47" y="120"/>
                    </a:cubicBezTo>
                    <a:cubicBezTo>
                      <a:pt x="47" y="120"/>
                      <a:pt x="47" y="120"/>
                      <a:pt x="47" y="83"/>
                    </a:cubicBezTo>
                    <a:close/>
                    <a:moveTo>
                      <a:pt x="80" y="214"/>
                    </a:moveTo>
                    <a:cubicBezTo>
                      <a:pt x="98" y="214"/>
                      <a:pt x="115" y="229"/>
                      <a:pt x="115" y="249"/>
                    </a:cubicBezTo>
                    <a:cubicBezTo>
                      <a:pt x="115" y="268"/>
                      <a:pt x="98" y="284"/>
                      <a:pt x="80" y="284"/>
                    </a:cubicBezTo>
                    <a:cubicBezTo>
                      <a:pt x="59" y="284"/>
                      <a:pt x="43" y="268"/>
                      <a:pt x="43" y="249"/>
                    </a:cubicBezTo>
                    <a:cubicBezTo>
                      <a:pt x="43" y="229"/>
                      <a:pt x="59" y="214"/>
                      <a:pt x="80" y="214"/>
                    </a:cubicBezTo>
                    <a:close/>
                    <a:moveTo>
                      <a:pt x="80" y="372"/>
                    </a:moveTo>
                    <a:cubicBezTo>
                      <a:pt x="64" y="372"/>
                      <a:pt x="51" y="360"/>
                      <a:pt x="51" y="346"/>
                    </a:cubicBezTo>
                    <a:cubicBezTo>
                      <a:pt x="51" y="331"/>
                      <a:pt x="64" y="319"/>
                      <a:pt x="80" y="319"/>
                    </a:cubicBezTo>
                    <a:cubicBezTo>
                      <a:pt x="94" y="319"/>
                      <a:pt x="105" y="331"/>
                      <a:pt x="105" y="346"/>
                    </a:cubicBezTo>
                    <a:cubicBezTo>
                      <a:pt x="105" y="360"/>
                      <a:pt x="94" y="372"/>
                      <a:pt x="80" y="372"/>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sp>
            <p:nvSpPr>
              <p:cNvPr id="92" name="Freeform 44"/>
              <p:cNvSpPr>
                <a:spLocks noEditPoints="1"/>
              </p:cNvSpPr>
              <p:nvPr/>
            </p:nvSpPr>
            <p:spPr bwMode="auto">
              <a:xfrm>
                <a:off x="489300" y="-1338499"/>
                <a:ext cx="1032407" cy="88524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chemeClr val="tx1"/>
              </a:solidFill>
              <a:ln>
                <a:noFill/>
              </a:ln>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grpSp>
      </p:grpSp>
      <p:pic>
        <p:nvPicPr>
          <p:cNvPr id="19" name="Picture 18"/>
          <p:cNvPicPr>
            <a:picLocks noChangeAspect="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sharpenSoften amount="100000"/>
                    </a14:imgEffect>
                    <a14:imgEffect>
                      <a14:saturation sat="400000"/>
                    </a14:imgEffect>
                    <a14:imgEffect>
                      <a14:brightnessContrast bright="100000" contrast="2000"/>
                    </a14:imgEffect>
                  </a14:imgLayer>
                </a14:imgProps>
              </a:ext>
              <a:ext uri="{28A0092B-C50C-407E-A947-70E740481C1C}">
                <a14:useLocalDpi xmlns:a14="http://schemas.microsoft.com/office/drawing/2010/main" val="0"/>
              </a:ext>
            </a:extLst>
          </a:blip>
          <a:srcRect r="14802" b="29416"/>
          <a:stretch/>
        </p:blipFill>
        <p:spPr>
          <a:xfrm>
            <a:off x="707166" y="4441079"/>
            <a:ext cx="1643815" cy="321734"/>
          </a:xfrm>
          <a:prstGeom prst="rect">
            <a:avLst/>
          </a:prstGeom>
        </p:spPr>
      </p:pic>
      <p:sp>
        <p:nvSpPr>
          <p:cNvPr id="82" name="Freeform 22"/>
          <p:cNvSpPr>
            <a:spLocks noChangeAspect="1" noEditPoints="1"/>
          </p:cNvSpPr>
          <p:nvPr/>
        </p:nvSpPr>
        <p:spPr bwMode="auto">
          <a:xfrm>
            <a:off x="907865" y="2253522"/>
            <a:ext cx="1441602" cy="206562"/>
          </a:xfrm>
          <a:custGeom>
            <a:avLst/>
            <a:gdLst>
              <a:gd name="T0" fmla="*/ 383 w 6029"/>
              <a:gd name="T1" fmla="*/ 425 h 864"/>
              <a:gd name="T2" fmla="*/ 864 w 6029"/>
              <a:gd name="T3" fmla="*/ 864 h 864"/>
              <a:gd name="T4" fmla="*/ 368 w 6029"/>
              <a:gd name="T5" fmla="*/ 69 h 864"/>
              <a:gd name="T6" fmla="*/ 368 w 6029"/>
              <a:gd name="T7" fmla="*/ 440 h 864"/>
              <a:gd name="T8" fmla="*/ 368 w 6029"/>
              <a:gd name="T9" fmla="*/ 440 h 864"/>
              <a:gd name="T10" fmla="*/ 1836 w 6029"/>
              <a:gd name="T11" fmla="*/ 200 h 864"/>
              <a:gd name="T12" fmla="*/ 1914 w 6029"/>
              <a:gd name="T13" fmla="*/ 200 h 864"/>
              <a:gd name="T14" fmla="*/ 1614 w 6029"/>
              <a:gd name="T15" fmla="*/ 607 h 864"/>
              <a:gd name="T16" fmla="*/ 1310 w 6029"/>
              <a:gd name="T17" fmla="*/ 606 h 864"/>
              <a:gd name="T18" fmla="*/ 1345 w 6029"/>
              <a:gd name="T19" fmla="*/ 692 h 864"/>
              <a:gd name="T20" fmla="*/ 1650 w 6029"/>
              <a:gd name="T21" fmla="*/ 692 h 864"/>
              <a:gd name="T22" fmla="*/ 1846 w 6029"/>
              <a:gd name="T23" fmla="*/ 321 h 864"/>
              <a:gd name="T24" fmla="*/ 2302 w 6029"/>
              <a:gd name="T25" fmla="*/ 465 h 864"/>
              <a:gd name="T26" fmla="*/ 2053 w 6029"/>
              <a:gd name="T27" fmla="*/ 383 h 864"/>
              <a:gd name="T28" fmla="*/ 2053 w 6029"/>
              <a:gd name="T29" fmla="*/ 692 h 864"/>
              <a:gd name="T30" fmla="*/ 2242 w 6029"/>
              <a:gd name="T31" fmla="*/ 480 h 864"/>
              <a:gd name="T32" fmla="*/ 2710 w 6029"/>
              <a:gd name="T33" fmla="*/ 143 h 864"/>
              <a:gd name="T34" fmla="*/ 2539 w 6029"/>
              <a:gd name="T35" fmla="*/ 312 h 864"/>
              <a:gd name="T36" fmla="*/ 2522 w 6029"/>
              <a:gd name="T37" fmla="*/ 701 h 864"/>
              <a:gd name="T38" fmla="*/ 2710 w 6029"/>
              <a:gd name="T39" fmla="*/ 692 h 864"/>
              <a:gd name="T40" fmla="*/ 2459 w 6029"/>
              <a:gd name="T41" fmla="*/ 613 h 864"/>
              <a:gd name="T42" fmla="*/ 2621 w 6029"/>
              <a:gd name="T43" fmla="*/ 393 h 864"/>
              <a:gd name="T44" fmla="*/ 3104 w 6029"/>
              <a:gd name="T45" fmla="*/ 364 h 864"/>
              <a:gd name="T46" fmla="*/ 2835 w 6029"/>
              <a:gd name="T47" fmla="*/ 648 h 864"/>
              <a:gd name="T48" fmla="*/ 3104 w 6029"/>
              <a:gd name="T49" fmla="*/ 364 h 864"/>
              <a:gd name="T50" fmla="*/ 2847 w 6029"/>
              <a:gd name="T51" fmla="*/ 509 h 864"/>
              <a:gd name="T52" fmla="*/ 3090 w 6029"/>
              <a:gd name="T53" fmla="*/ 507 h 864"/>
              <a:gd name="T54" fmla="*/ 3547 w 6029"/>
              <a:gd name="T55" fmla="*/ 620 h 864"/>
              <a:gd name="T56" fmla="*/ 3316 w 6029"/>
              <a:gd name="T57" fmla="*/ 620 h 864"/>
              <a:gd name="T58" fmla="*/ 3343 w 6029"/>
              <a:gd name="T59" fmla="*/ 692 h 864"/>
              <a:gd name="T60" fmla="*/ 3578 w 6029"/>
              <a:gd name="T61" fmla="*/ 692 h 864"/>
              <a:gd name="T62" fmla="*/ 3845 w 6029"/>
              <a:gd name="T63" fmla="*/ 484 h 864"/>
              <a:gd name="T64" fmla="*/ 3840 w 6029"/>
              <a:gd name="T65" fmla="*/ 363 h 864"/>
              <a:gd name="T66" fmla="*/ 3751 w 6029"/>
              <a:gd name="T67" fmla="*/ 343 h 864"/>
              <a:gd name="T68" fmla="*/ 3866 w 6029"/>
              <a:gd name="T69" fmla="*/ 564 h 864"/>
              <a:gd name="T70" fmla="*/ 3713 w 6029"/>
              <a:gd name="T71" fmla="*/ 678 h 864"/>
              <a:gd name="T72" fmla="*/ 3920 w 6029"/>
              <a:gd name="T73" fmla="*/ 531 h 864"/>
              <a:gd name="T74" fmla="*/ 4213 w 6029"/>
              <a:gd name="T75" fmla="*/ 339 h 864"/>
              <a:gd name="T76" fmla="*/ 4408 w 6029"/>
              <a:gd name="T77" fmla="*/ 251 h 864"/>
              <a:gd name="T78" fmla="*/ 4142 w 6029"/>
              <a:gd name="T79" fmla="*/ 303 h 864"/>
              <a:gd name="T80" fmla="*/ 4366 w 6029"/>
              <a:gd name="T81" fmla="*/ 568 h 864"/>
              <a:gd name="T82" fmla="*/ 4141 w 6029"/>
              <a:gd name="T83" fmla="*/ 671 h 864"/>
              <a:gd name="T84" fmla="*/ 4430 w 6029"/>
              <a:gd name="T85" fmla="*/ 561 h 864"/>
              <a:gd name="T86" fmla="*/ 4648 w 6029"/>
              <a:gd name="T87" fmla="*/ 312 h 864"/>
              <a:gd name="T88" fmla="*/ 4522 w 6029"/>
              <a:gd name="T89" fmla="*/ 649 h 864"/>
              <a:gd name="T90" fmla="*/ 4660 w 6029"/>
              <a:gd name="T91" fmla="*/ 650 h 864"/>
              <a:gd name="T92" fmla="*/ 4801 w 6029"/>
              <a:gd name="T93" fmla="*/ 490 h 864"/>
              <a:gd name="T94" fmla="*/ 4715 w 6029"/>
              <a:gd name="T95" fmla="*/ 391 h 864"/>
              <a:gd name="T96" fmla="*/ 5025 w 6029"/>
              <a:gd name="T97" fmla="*/ 315 h 864"/>
              <a:gd name="T98" fmla="*/ 4927 w 6029"/>
              <a:gd name="T99" fmla="*/ 321 h 864"/>
              <a:gd name="T100" fmla="*/ 4927 w 6029"/>
              <a:gd name="T101" fmla="*/ 503 h 864"/>
              <a:gd name="T102" fmla="*/ 5061 w 6029"/>
              <a:gd name="T103" fmla="*/ 320 h 864"/>
              <a:gd name="T104" fmla="*/ 5153 w 6029"/>
              <a:gd name="T105" fmla="*/ 321 h 864"/>
              <a:gd name="T106" fmla="*/ 5434 w 6029"/>
              <a:gd name="T107" fmla="*/ 321 h 864"/>
              <a:gd name="T108" fmla="*/ 5616 w 6029"/>
              <a:gd name="T109" fmla="*/ 312 h 864"/>
              <a:gd name="T110" fmla="*/ 5490 w 6029"/>
              <a:gd name="T111" fmla="*/ 649 h 864"/>
              <a:gd name="T112" fmla="*/ 5628 w 6029"/>
              <a:gd name="T113" fmla="*/ 650 h 864"/>
              <a:gd name="T114" fmla="*/ 5769 w 6029"/>
              <a:gd name="T115" fmla="*/ 490 h 864"/>
              <a:gd name="T116" fmla="*/ 5683 w 6029"/>
              <a:gd name="T117" fmla="*/ 391 h 864"/>
              <a:gd name="T118" fmla="*/ 5993 w 6029"/>
              <a:gd name="T119" fmla="*/ 315 h 864"/>
              <a:gd name="T120" fmla="*/ 5895 w 6029"/>
              <a:gd name="T121" fmla="*/ 321 h 864"/>
              <a:gd name="T122" fmla="*/ 5895 w 6029"/>
              <a:gd name="T123" fmla="*/ 503 h 864"/>
              <a:gd name="T124" fmla="*/ 6029 w 6029"/>
              <a:gd name="T125" fmla="*/ 32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029" h="864">
                <a:moveTo>
                  <a:pt x="383" y="67"/>
                </a:moveTo>
                <a:cubicBezTo>
                  <a:pt x="864" y="0"/>
                  <a:pt x="864" y="0"/>
                  <a:pt x="864" y="0"/>
                </a:cubicBezTo>
                <a:cubicBezTo>
                  <a:pt x="864" y="425"/>
                  <a:pt x="864" y="425"/>
                  <a:pt x="864" y="425"/>
                </a:cubicBezTo>
                <a:cubicBezTo>
                  <a:pt x="383" y="425"/>
                  <a:pt x="383" y="425"/>
                  <a:pt x="383" y="425"/>
                </a:cubicBezTo>
                <a:lnTo>
                  <a:pt x="383" y="67"/>
                </a:lnTo>
                <a:close/>
                <a:moveTo>
                  <a:pt x="383" y="440"/>
                </a:moveTo>
                <a:cubicBezTo>
                  <a:pt x="383" y="797"/>
                  <a:pt x="383" y="797"/>
                  <a:pt x="383" y="797"/>
                </a:cubicBezTo>
                <a:cubicBezTo>
                  <a:pt x="864" y="864"/>
                  <a:pt x="864" y="864"/>
                  <a:pt x="864" y="864"/>
                </a:cubicBezTo>
                <a:cubicBezTo>
                  <a:pt x="864" y="440"/>
                  <a:pt x="864" y="440"/>
                  <a:pt x="864" y="440"/>
                </a:cubicBezTo>
                <a:lnTo>
                  <a:pt x="383" y="440"/>
                </a:lnTo>
                <a:close/>
                <a:moveTo>
                  <a:pt x="368" y="425"/>
                </a:moveTo>
                <a:cubicBezTo>
                  <a:pt x="368" y="69"/>
                  <a:pt x="368" y="69"/>
                  <a:pt x="368" y="69"/>
                </a:cubicBezTo>
                <a:cubicBezTo>
                  <a:pt x="0" y="121"/>
                  <a:pt x="0" y="121"/>
                  <a:pt x="0" y="121"/>
                </a:cubicBezTo>
                <a:cubicBezTo>
                  <a:pt x="0" y="425"/>
                  <a:pt x="0" y="425"/>
                  <a:pt x="0" y="425"/>
                </a:cubicBezTo>
                <a:lnTo>
                  <a:pt x="368" y="425"/>
                </a:lnTo>
                <a:close/>
                <a:moveTo>
                  <a:pt x="368" y="440"/>
                </a:moveTo>
                <a:cubicBezTo>
                  <a:pt x="0" y="440"/>
                  <a:pt x="0" y="440"/>
                  <a:pt x="0" y="440"/>
                </a:cubicBezTo>
                <a:cubicBezTo>
                  <a:pt x="0" y="744"/>
                  <a:pt x="0" y="744"/>
                  <a:pt x="0" y="744"/>
                </a:cubicBezTo>
                <a:cubicBezTo>
                  <a:pt x="368" y="795"/>
                  <a:pt x="368" y="795"/>
                  <a:pt x="368" y="795"/>
                </a:cubicBezTo>
                <a:lnTo>
                  <a:pt x="368" y="440"/>
                </a:lnTo>
                <a:close/>
                <a:moveTo>
                  <a:pt x="1902" y="173"/>
                </a:moveTo>
                <a:cubicBezTo>
                  <a:pt x="1895" y="165"/>
                  <a:pt x="1886" y="161"/>
                  <a:pt x="1874" y="161"/>
                </a:cubicBezTo>
                <a:cubicBezTo>
                  <a:pt x="1863" y="161"/>
                  <a:pt x="1854" y="165"/>
                  <a:pt x="1847" y="173"/>
                </a:cubicBezTo>
                <a:cubicBezTo>
                  <a:pt x="1839" y="180"/>
                  <a:pt x="1836" y="189"/>
                  <a:pt x="1836" y="200"/>
                </a:cubicBezTo>
                <a:cubicBezTo>
                  <a:pt x="1836" y="211"/>
                  <a:pt x="1840" y="221"/>
                  <a:pt x="1847" y="228"/>
                </a:cubicBezTo>
                <a:cubicBezTo>
                  <a:pt x="1854" y="235"/>
                  <a:pt x="1864" y="238"/>
                  <a:pt x="1874" y="238"/>
                </a:cubicBezTo>
                <a:cubicBezTo>
                  <a:pt x="1885" y="238"/>
                  <a:pt x="1894" y="235"/>
                  <a:pt x="1902" y="227"/>
                </a:cubicBezTo>
                <a:cubicBezTo>
                  <a:pt x="1910" y="220"/>
                  <a:pt x="1914" y="211"/>
                  <a:pt x="1914" y="200"/>
                </a:cubicBezTo>
                <a:cubicBezTo>
                  <a:pt x="1914" y="189"/>
                  <a:pt x="1910" y="180"/>
                  <a:pt x="1902" y="173"/>
                </a:cubicBezTo>
                <a:close/>
                <a:moveTo>
                  <a:pt x="1731" y="173"/>
                </a:moveTo>
                <a:cubicBezTo>
                  <a:pt x="1615" y="607"/>
                  <a:pt x="1615" y="607"/>
                  <a:pt x="1615" y="607"/>
                </a:cubicBezTo>
                <a:cubicBezTo>
                  <a:pt x="1614" y="607"/>
                  <a:pt x="1614" y="607"/>
                  <a:pt x="1614" y="607"/>
                </a:cubicBezTo>
                <a:cubicBezTo>
                  <a:pt x="1495" y="173"/>
                  <a:pt x="1495" y="173"/>
                  <a:pt x="1495" y="173"/>
                </a:cubicBezTo>
                <a:cubicBezTo>
                  <a:pt x="1436" y="173"/>
                  <a:pt x="1436" y="173"/>
                  <a:pt x="1436" y="173"/>
                </a:cubicBezTo>
                <a:cubicBezTo>
                  <a:pt x="1311" y="606"/>
                  <a:pt x="1311" y="606"/>
                  <a:pt x="1311" y="606"/>
                </a:cubicBezTo>
                <a:cubicBezTo>
                  <a:pt x="1310" y="606"/>
                  <a:pt x="1310" y="606"/>
                  <a:pt x="1310" y="606"/>
                </a:cubicBezTo>
                <a:cubicBezTo>
                  <a:pt x="1190" y="173"/>
                  <a:pt x="1190" y="173"/>
                  <a:pt x="1190" y="173"/>
                </a:cubicBezTo>
                <a:cubicBezTo>
                  <a:pt x="1123" y="173"/>
                  <a:pt x="1123" y="173"/>
                  <a:pt x="1123" y="173"/>
                </a:cubicBezTo>
                <a:cubicBezTo>
                  <a:pt x="1275" y="692"/>
                  <a:pt x="1275" y="692"/>
                  <a:pt x="1275" y="692"/>
                </a:cubicBezTo>
                <a:cubicBezTo>
                  <a:pt x="1345" y="692"/>
                  <a:pt x="1345" y="692"/>
                  <a:pt x="1345" y="692"/>
                </a:cubicBezTo>
                <a:cubicBezTo>
                  <a:pt x="1461" y="281"/>
                  <a:pt x="1461" y="281"/>
                  <a:pt x="1461" y="281"/>
                </a:cubicBezTo>
                <a:cubicBezTo>
                  <a:pt x="1463" y="281"/>
                  <a:pt x="1463" y="281"/>
                  <a:pt x="1463" y="281"/>
                </a:cubicBezTo>
                <a:cubicBezTo>
                  <a:pt x="1579" y="692"/>
                  <a:pt x="1579" y="692"/>
                  <a:pt x="1579" y="692"/>
                </a:cubicBezTo>
                <a:cubicBezTo>
                  <a:pt x="1650" y="692"/>
                  <a:pt x="1650" y="692"/>
                  <a:pt x="1650" y="692"/>
                </a:cubicBezTo>
                <a:cubicBezTo>
                  <a:pt x="1796" y="173"/>
                  <a:pt x="1796" y="173"/>
                  <a:pt x="1796" y="173"/>
                </a:cubicBezTo>
                <a:lnTo>
                  <a:pt x="1731" y="173"/>
                </a:lnTo>
                <a:close/>
                <a:moveTo>
                  <a:pt x="1905" y="321"/>
                </a:moveTo>
                <a:cubicBezTo>
                  <a:pt x="1846" y="321"/>
                  <a:pt x="1846" y="321"/>
                  <a:pt x="1846" y="321"/>
                </a:cubicBezTo>
                <a:cubicBezTo>
                  <a:pt x="1846" y="692"/>
                  <a:pt x="1846" y="692"/>
                  <a:pt x="1846" y="692"/>
                </a:cubicBezTo>
                <a:cubicBezTo>
                  <a:pt x="1905" y="692"/>
                  <a:pt x="1905" y="692"/>
                  <a:pt x="1905" y="692"/>
                </a:cubicBezTo>
                <a:lnTo>
                  <a:pt x="1905" y="321"/>
                </a:lnTo>
                <a:close/>
                <a:moveTo>
                  <a:pt x="2302" y="465"/>
                </a:moveTo>
                <a:cubicBezTo>
                  <a:pt x="2302" y="416"/>
                  <a:pt x="2291" y="378"/>
                  <a:pt x="2269" y="352"/>
                </a:cubicBezTo>
                <a:cubicBezTo>
                  <a:pt x="2248" y="325"/>
                  <a:pt x="2217" y="312"/>
                  <a:pt x="2176" y="312"/>
                </a:cubicBezTo>
                <a:cubicBezTo>
                  <a:pt x="2123" y="312"/>
                  <a:pt x="2082" y="336"/>
                  <a:pt x="2055" y="383"/>
                </a:cubicBezTo>
                <a:cubicBezTo>
                  <a:pt x="2053" y="383"/>
                  <a:pt x="2053" y="383"/>
                  <a:pt x="2053" y="383"/>
                </a:cubicBezTo>
                <a:cubicBezTo>
                  <a:pt x="2053" y="321"/>
                  <a:pt x="2053" y="321"/>
                  <a:pt x="2053" y="321"/>
                </a:cubicBezTo>
                <a:cubicBezTo>
                  <a:pt x="1994" y="321"/>
                  <a:pt x="1994" y="321"/>
                  <a:pt x="1994" y="321"/>
                </a:cubicBezTo>
                <a:cubicBezTo>
                  <a:pt x="1994" y="692"/>
                  <a:pt x="1994" y="692"/>
                  <a:pt x="1994" y="692"/>
                </a:cubicBezTo>
                <a:cubicBezTo>
                  <a:pt x="2053" y="692"/>
                  <a:pt x="2053" y="692"/>
                  <a:pt x="2053" y="692"/>
                </a:cubicBezTo>
                <a:cubicBezTo>
                  <a:pt x="2053" y="480"/>
                  <a:pt x="2053" y="480"/>
                  <a:pt x="2053" y="480"/>
                </a:cubicBezTo>
                <a:cubicBezTo>
                  <a:pt x="2053" y="446"/>
                  <a:pt x="2063" y="418"/>
                  <a:pt x="2083" y="396"/>
                </a:cubicBezTo>
                <a:cubicBezTo>
                  <a:pt x="2102" y="374"/>
                  <a:pt x="2127" y="363"/>
                  <a:pt x="2156" y="363"/>
                </a:cubicBezTo>
                <a:cubicBezTo>
                  <a:pt x="2213" y="363"/>
                  <a:pt x="2242" y="402"/>
                  <a:pt x="2242" y="480"/>
                </a:cubicBezTo>
                <a:cubicBezTo>
                  <a:pt x="2242" y="692"/>
                  <a:pt x="2242" y="692"/>
                  <a:pt x="2242" y="692"/>
                </a:cubicBezTo>
                <a:cubicBezTo>
                  <a:pt x="2302" y="692"/>
                  <a:pt x="2302" y="692"/>
                  <a:pt x="2302" y="692"/>
                </a:cubicBezTo>
                <a:lnTo>
                  <a:pt x="2302" y="465"/>
                </a:lnTo>
                <a:close/>
                <a:moveTo>
                  <a:pt x="2710" y="143"/>
                </a:moveTo>
                <a:cubicBezTo>
                  <a:pt x="2651" y="143"/>
                  <a:pt x="2651" y="143"/>
                  <a:pt x="2651" y="143"/>
                </a:cubicBezTo>
                <a:cubicBezTo>
                  <a:pt x="2651" y="372"/>
                  <a:pt x="2651" y="372"/>
                  <a:pt x="2651" y="372"/>
                </a:cubicBezTo>
                <a:cubicBezTo>
                  <a:pt x="2650" y="372"/>
                  <a:pt x="2650" y="372"/>
                  <a:pt x="2650" y="372"/>
                </a:cubicBezTo>
                <a:cubicBezTo>
                  <a:pt x="2626" y="332"/>
                  <a:pt x="2589" y="312"/>
                  <a:pt x="2539" y="312"/>
                </a:cubicBezTo>
                <a:cubicBezTo>
                  <a:pt x="2487" y="312"/>
                  <a:pt x="2446" y="331"/>
                  <a:pt x="2415" y="368"/>
                </a:cubicBezTo>
                <a:cubicBezTo>
                  <a:pt x="2384" y="405"/>
                  <a:pt x="2369" y="454"/>
                  <a:pt x="2369" y="515"/>
                </a:cubicBezTo>
                <a:cubicBezTo>
                  <a:pt x="2369" y="572"/>
                  <a:pt x="2383" y="617"/>
                  <a:pt x="2410" y="650"/>
                </a:cubicBezTo>
                <a:cubicBezTo>
                  <a:pt x="2438" y="684"/>
                  <a:pt x="2475" y="701"/>
                  <a:pt x="2522" y="701"/>
                </a:cubicBezTo>
                <a:cubicBezTo>
                  <a:pt x="2580" y="701"/>
                  <a:pt x="2622" y="677"/>
                  <a:pt x="2650" y="629"/>
                </a:cubicBezTo>
                <a:cubicBezTo>
                  <a:pt x="2651" y="629"/>
                  <a:pt x="2651" y="629"/>
                  <a:pt x="2651" y="629"/>
                </a:cubicBezTo>
                <a:cubicBezTo>
                  <a:pt x="2651" y="692"/>
                  <a:pt x="2651" y="692"/>
                  <a:pt x="2651" y="692"/>
                </a:cubicBezTo>
                <a:cubicBezTo>
                  <a:pt x="2710" y="692"/>
                  <a:pt x="2710" y="692"/>
                  <a:pt x="2710" y="692"/>
                </a:cubicBezTo>
                <a:lnTo>
                  <a:pt x="2710" y="143"/>
                </a:lnTo>
                <a:close/>
                <a:moveTo>
                  <a:pt x="2620" y="615"/>
                </a:moveTo>
                <a:cubicBezTo>
                  <a:pt x="2599" y="638"/>
                  <a:pt x="2572" y="650"/>
                  <a:pt x="2539" y="650"/>
                </a:cubicBezTo>
                <a:cubicBezTo>
                  <a:pt x="2506" y="650"/>
                  <a:pt x="2479" y="638"/>
                  <a:pt x="2459" y="613"/>
                </a:cubicBezTo>
                <a:cubicBezTo>
                  <a:pt x="2440" y="588"/>
                  <a:pt x="2430" y="555"/>
                  <a:pt x="2430" y="512"/>
                </a:cubicBezTo>
                <a:cubicBezTo>
                  <a:pt x="2430" y="465"/>
                  <a:pt x="2440" y="429"/>
                  <a:pt x="2461" y="402"/>
                </a:cubicBezTo>
                <a:cubicBezTo>
                  <a:pt x="2482" y="376"/>
                  <a:pt x="2510" y="363"/>
                  <a:pt x="2546" y="363"/>
                </a:cubicBezTo>
                <a:cubicBezTo>
                  <a:pt x="2575" y="363"/>
                  <a:pt x="2600" y="373"/>
                  <a:pt x="2621" y="393"/>
                </a:cubicBezTo>
                <a:cubicBezTo>
                  <a:pt x="2641" y="413"/>
                  <a:pt x="2651" y="439"/>
                  <a:pt x="2651" y="469"/>
                </a:cubicBezTo>
                <a:cubicBezTo>
                  <a:pt x="2651" y="524"/>
                  <a:pt x="2651" y="524"/>
                  <a:pt x="2651" y="524"/>
                </a:cubicBezTo>
                <a:cubicBezTo>
                  <a:pt x="2651" y="561"/>
                  <a:pt x="2641" y="591"/>
                  <a:pt x="2620" y="615"/>
                </a:cubicBezTo>
                <a:close/>
                <a:moveTo>
                  <a:pt x="3104" y="364"/>
                </a:moveTo>
                <a:cubicBezTo>
                  <a:pt x="3073" y="329"/>
                  <a:pt x="3030" y="312"/>
                  <a:pt x="2975" y="312"/>
                </a:cubicBezTo>
                <a:cubicBezTo>
                  <a:pt x="2916" y="312"/>
                  <a:pt x="2870" y="330"/>
                  <a:pt x="2836" y="365"/>
                </a:cubicBezTo>
                <a:cubicBezTo>
                  <a:pt x="2803" y="401"/>
                  <a:pt x="2786" y="449"/>
                  <a:pt x="2786" y="511"/>
                </a:cubicBezTo>
                <a:cubicBezTo>
                  <a:pt x="2786" y="568"/>
                  <a:pt x="2802" y="614"/>
                  <a:pt x="2835" y="648"/>
                </a:cubicBezTo>
                <a:cubicBezTo>
                  <a:pt x="2868" y="683"/>
                  <a:pt x="2912" y="701"/>
                  <a:pt x="2966" y="701"/>
                </a:cubicBezTo>
                <a:cubicBezTo>
                  <a:pt x="3022" y="701"/>
                  <a:pt x="3067" y="683"/>
                  <a:pt x="3101" y="647"/>
                </a:cubicBezTo>
                <a:cubicBezTo>
                  <a:pt x="3134" y="611"/>
                  <a:pt x="3151" y="564"/>
                  <a:pt x="3151" y="505"/>
                </a:cubicBezTo>
                <a:cubicBezTo>
                  <a:pt x="3151" y="445"/>
                  <a:pt x="3135" y="398"/>
                  <a:pt x="3104" y="364"/>
                </a:cubicBezTo>
                <a:close/>
                <a:moveTo>
                  <a:pt x="3059" y="613"/>
                </a:moveTo>
                <a:cubicBezTo>
                  <a:pt x="3039" y="638"/>
                  <a:pt x="3009" y="650"/>
                  <a:pt x="2971" y="650"/>
                </a:cubicBezTo>
                <a:cubicBezTo>
                  <a:pt x="2933" y="650"/>
                  <a:pt x="2903" y="638"/>
                  <a:pt x="2880" y="613"/>
                </a:cubicBezTo>
                <a:cubicBezTo>
                  <a:pt x="2858" y="588"/>
                  <a:pt x="2847" y="553"/>
                  <a:pt x="2847" y="509"/>
                </a:cubicBezTo>
                <a:cubicBezTo>
                  <a:pt x="2847" y="462"/>
                  <a:pt x="2858" y="426"/>
                  <a:pt x="2880" y="401"/>
                </a:cubicBezTo>
                <a:cubicBezTo>
                  <a:pt x="2902" y="375"/>
                  <a:pt x="2933" y="363"/>
                  <a:pt x="2971" y="363"/>
                </a:cubicBezTo>
                <a:cubicBezTo>
                  <a:pt x="3009" y="363"/>
                  <a:pt x="3038" y="375"/>
                  <a:pt x="3059" y="400"/>
                </a:cubicBezTo>
                <a:cubicBezTo>
                  <a:pt x="3080" y="425"/>
                  <a:pt x="3090" y="461"/>
                  <a:pt x="3090" y="507"/>
                </a:cubicBezTo>
                <a:cubicBezTo>
                  <a:pt x="3090" y="553"/>
                  <a:pt x="3080" y="589"/>
                  <a:pt x="3059" y="613"/>
                </a:cubicBezTo>
                <a:close/>
                <a:moveTo>
                  <a:pt x="3631" y="321"/>
                </a:moveTo>
                <a:cubicBezTo>
                  <a:pt x="3550" y="620"/>
                  <a:pt x="3550" y="620"/>
                  <a:pt x="3550" y="620"/>
                </a:cubicBezTo>
                <a:cubicBezTo>
                  <a:pt x="3547" y="620"/>
                  <a:pt x="3547" y="620"/>
                  <a:pt x="3547" y="620"/>
                </a:cubicBezTo>
                <a:cubicBezTo>
                  <a:pt x="3464" y="321"/>
                  <a:pt x="3464" y="321"/>
                  <a:pt x="3464" y="321"/>
                </a:cubicBezTo>
                <a:cubicBezTo>
                  <a:pt x="3410" y="321"/>
                  <a:pt x="3410" y="321"/>
                  <a:pt x="3410" y="321"/>
                </a:cubicBezTo>
                <a:cubicBezTo>
                  <a:pt x="3319" y="620"/>
                  <a:pt x="3319" y="620"/>
                  <a:pt x="3319" y="620"/>
                </a:cubicBezTo>
                <a:cubicBezTo>
                  <a:pt x="3316" y="620"/>
                  <a:pt x="3316" y="620"/>
                  <a:pt x="3316" y="620"/>
                </a:cubicBezTo>
                <a:cubicBezTo>
                  <a:pt x="3234" y="321"/>
                  <a:pt x="3234" y="321"/>
                  <a:pt x="3234" y="321"/>
                </a:cubicBezTo>
                <a:cubicBezTo>
                  <a:pt x="3172" y="321"/>
                  <a:pt x="3172" y="321"/>
                  <a:pt x="3172" y="321"/>
                </a:cubicBezTo>
                <a:cubicBezTo>
                  <a:pt x="3284" y="692"/>
                  <a:pt x="3284" y="692"/>
                  <a:pt x="3284" y="692"/>
                </a:cubicBezTo>
                <a:cubicBezTo>
                  <a:pt x="3343" y="692"/>
                  <a:pt x="3343" y="692"/>
                  <a:pt x="3343" y="692"/>
                </a:cubicBezTo>
                <a:cubicBezTo>
                  <a:pt x="3433" y="404"/>
                  <a:pt x="3433" y="404"/>
                  <a:pt x="3433" y="404"/>
                </a:cubicBezTo>
                <a:cubicBezTo>
                  <a:pt x="3434" y="404"/>
                  <a:pt x="3434" y="404"/>
                  <a:pt x="3434" y="404"/>
                </a:cubicBezTo>
                <a:cubicBezTo>
                  <a:pt x="3517" y="692"/>
                  <a:pt x="3517" y="692"/>
                  <a:pt x="3517" y="692"/>
                </a:cubicBezTo>
                <a:cubicBezTo>
                  <a:pt x="3578" y="692"/>
                  <a:pt x="3578" y="692"/>
                  <a:pt x="3578" y="692"/>
                </a:cubicBezTo>
                <a:cubicBezTo>
                  <a:pt x="3690" y="321"/>
                  <a:pt x="3690" y="321"/>
                  <a:pt x="3690" y="321"/>
                </a:cubicBezTo>
                <a:lnTo>
                  <a:pt x="3631" y="321"/>
                </a:lnTo>
                <a:close/>
                <a:moveTo>
                  <a:pt x="3920" y="531"/>
                </a:moveTo>
                <a:cubicBezTo>
                  <a:pt x="3905" y="514"/>
                  <a:pt x="3881" y="499"/>
                  <a:pt x="3845" y="484"/>
                </a:cubicBezTo>
                <a:cubicBezTo>
                  <a:pt x="3817" y="472"/>
                  <a:pt x="3798" y="461"/>
                  <a:pt x="3789" y="452"/>
                </a:cubicBezTo>
                <a:cubicBezTo>
                  <a:pt x="3779" y="443"/>
                  <a:pt x="3775" y="431"/>
                  <a:pt x="3775" y="414"/>
                </a:cubicBezTo>
                <a:cubicBezTo>
                  <a:pt x="3775" y="399"/>
                  <a:pt x="3781" y="387"/>
                  <a:pt x="3793" y="377"/>
                </a:cubicBezTo>
                <a:cubicBezTo>
                  <a:pt x="3805" y="368"/>
                  <a:pt x="3820" y="363"/>
                  <a:pt x="3840" y="363"/>
                </a:cubicBezTo>
                <a:cubicBezTo>
                  <a:pt x="3872" y="363"/>
                  <a:pt x="3900" y="372"/>
                  <a:pt x="3924" y="389"/>
                </a:cubicBezTo>
                <a:cubicBezTo>
                  <a:pt x="3924" y="329"/>
                  <a:pt x="3924" y="329"/>
                  <a:pt x="3924" y="329"/>
                </a:cubicBezTo>
                <a:cubicBezTo>
                  <a:pt x="3900" y="318"/>
                  <a:pt x="3874" y="312"/>
                  <a:pt x="3845" y="312"/>
                </a:cubicBezTo>
                <a:cubicBezTo>
                  <a:pt x="3807" y="312"/>
                  <a:pt x="3776" y="322"/>
                  <a:pt x="3751" y="343"/>
                </a:cubicBezTo>
                <a:cubicBezTo>
                  <a:pt x="3726" y="363"/>
                  <a:pt x="3714" y="389"/>
                  <a:pt x="3714" y="420"/>
                </a:cubicBezTo>
                <a:cubicBezTo>
                  <a:pt x="3714" y="446"/>
                  <a:pt x="3721" y="467"/>
                  <a:pt x="3734" y="483"/>
                </a:cubicBezTo>
                <a:cubicBezTo>
                  <a:pt x="3748" y="499"/>
                  <a:pt x="3771" y="514"/>
                  <a:pt x="3804" y="528"/>
                </a:cubicBezTo>
                <a:cubicBezTo>
                  <a:pt x="3836" y="543"/>
                  <a:pt x="3857" y="555"/>
                  <a:pt x="3866" y="564"/>
                </a:cubicBezTo>
                <a:cubicBezTo>
                  <a:pt x="3876" y="573"/>
                  <a:pt x="3880" y="584"/>
                  <a:pt x="3880" y="598"/>
                </a:cubicBezTo>
                <a:cubicBezTo>
                  <a:pt x="3880" y="633"/>
                  <a:pt x="3857" y="650"/>
                  <a:pt x="3810" y="650"/>
                </a:cubicBezTo>
                <a:cubicBezTo>
                  <a:pt x="3775" y="650"/>
                  <a:pt x="3743" y="638"/>
                  <a:pt x="3713" y="615"/>
                </a:cubicBezTo>
                <a:cubicBezTo>
                  <a:pt x="3713" y="678"/>
                  <a:pt x="3713" y="678"/>
                  <a:pt x="3713" y="678"/>
                </a:cubicBezTo>
                <a:cubicBezTo>
                  <a:pt x="3740" y="693"/>
                  <a:pt x="3770" y="701"/>
                  <a:pt x="3805" y="701"/>
                </a:cubicBezTo>
                <a:cubicBezTo>
                  <a:pt x="3846" y="701"/>
                  <a:pt x="3879" y="691"/>
                  <a:pt x="3904" y="671"/>
                </a:cubicBezTo>
                <a:cubicBezTo>
                  <a:pt x="3929" y="651"/>
                  <a:pt x="3941" y="625"/>
                  <a:pt x="3941" y="592"/>
                </a:cubicBezTo>
                <a:cubicBezTo>
                  <a:pt x="3941" y="568"/>
                  <a:pt x="3934" y="547"/>
                  <a:pt x="3920" y="531"/>
                </a:cubicBezTo>
                <a:close/>
                <a:moveTo>
                  <a:pt x="4403" y="483"/>
                </a:moveTo>
                <a:cubicBezTo>
                  <a:pt x="4384" y="460"/>
                  <a:pt x="4352" y="436"/>
                  <a:pt x="4306" y="410"/>
                </a:cubicBezTo>
                <a:cubicBezTo>
                  <a:pt x="4276" y="393"/>
                  <a:pt x="4254" y="379"/>
                  <a:pt x="4241" y="369"/>
                </a:cubicBezTo>
                <a:cubicBezTo>
                  <a:pt x="4228" y="359"/>
                  <a:pt x="4219" y="349"/>
                  <a:pt x="4213" y="339"/>
                </a:cubicBezTo>
                <a:cubicBezTo>
                  <a:pt x="4208" y="328"/>
                  <a:pt x="4205" y="314"/>
                  <a:pt x="4205" y="297"/>
                </a:cubicBezTo>
                <a:cubicBezTo>
                  <a:pt x="4205" y="274"/>
                  <a:pt x="4214" y="255"/>
                  <a:pt x="4233" y="240"/>
                </a:cubicBezTo>
                <a:cubicBezTo>
                  <a:pt x="4251" y="226"/>
                  <a:pt x="4274" y="219"/>
                  <a:pt x="4303" y="219"/>
                </a:cubicBezTo>
                <a:cubicBezTo>
                  <a:pt x="4346" y="219"/>
                  <a:pt x="4381" y="229"/>
                  <a:pt x="4408" y="251"/>
                </a:cubicBezTo>
                <a:cubicBezTo>
                  <a:pt x="4408" y="183"/>
                  <a:pt x="4408" y="183"/>
                  <a:pt x="4408" y="183"/>
                </a:cubicBezTo>
                <a:cubicBezTo>
                  <a:pt x="4387" y="170"/>
                  <a:pt x="4353" y="164"/>
                  <a:pt x="4306" y="164"/>
                </a:cubicBezTo>
                <a:cubicBezTo>
                  <a:pt x="4258" y="164"/>
                  <a:pt x="4218" y="177"/>
                  <a:pt x="4188" y="203"/>
                </a:cubicBezTo>
                <a:cubicBezTo>
                  <a:pt x="4157" y="228"/>
                  <a:pt x="4142" y="262"/>
                  <a:pt x="4142" y="303"/>
                </a:cubicBezTo>
                <a:cubicBezTo>
                  <a:pt x="4142" y="334"/>
                  <a:pt x="4150" y="360"/>
                  <a:pt x="4167" y="382"/>
                </a:cubicBezTo>
                <a:cubicBezTo>
                  <a:pt x="4184" y="404"/>
                  <a:pt x="4214" y="427"/>
                  <a:pt x="4257" y="451"/>
                </a:cubicBezTo>
                <a:cubicBezTo>
                  <a:pt x="4301" y="476"/>
                  <a:pt x="4330" y="496"/>
                  <a:pt x="4345" y="512"/>
                </a:cubicBezTo>
                <a:cubicBezTo>
                  <a:pt x="4359" y="528"/>
                  <a:pt x="4366" y="546"/>
                  <a:pt x="4366" y="568"/>
                </a:cubicBezTo>
                <a:cubicBezTo>
                  <a:pt x="4366" y="620"/>
                  <a:pt x="4333" y="646"/>
                  <a:pt x="4266" y="646"/>
                </a:cubicBezTo>
                <a:cubicBezTo>
                  <a:pt x="4245" y="646"/>
                  <a:pt x="4223" y="641"/>
                  <a:pt x="4199" y="632"/>
                </a:cubicBezTo>
                <a:cubicBezTo>
                  <a:pt x="4175" y="623"/>
                  <a:pt x="4156" y="612"/>
                  <a:pt x="4141" y="599"/>
                </a:cubicBezTo>
                <a:cubicBezTo>
                  <a:pt x="4141" y="671"/>
                  <a:pt x="4141" y="671"/>
                  <a:pt x="4141" y="671"/>
                </a:cubicBezTo>
                <a:cubicBezTo>
                  <a:pt x="4151" y="678"/>
                  <a:pt x="4168" y="685"/>
                  <a:pt x="4192" y="691"/>
                </a:cubicBezTo>
                <a:cubicBezTo>
                  <a:pt x="4217" y="697"/>
                  <a:pt x="4239" y="701"/>
                  <a:pt x="4258" y="701"/>
                </a:cubicBezTo>
                <a:cubicBezTo>
                  <a:pt x="4311" y="701"/>
                  <a:pt x="4353" y="688"/>
                  <a:pt x="4384" y="663"/>
                </a:cubicBezTo>
                <a:cubicBezTo>
                  <a:pt x="4415" y="639"/>
                  <a:pt x="4430" y="604"/>
                  <a:pt x="4430" y="561"/>
                </a:cubicBezTo>
                <a:cubicBezTo>
                  <a:pt x="4430" y="531"/>
                  <a:pt x="4421" y="505"/>
                  <a:pt x="4403" y="483"/>
                </a:cubicBezTo>
                <a:close/>
                <a:moveTo>
                  <a:pt x="4801" y="490"/>
                </a:moveTo>
                <a:cubicBezTo>
                  <a:pt x="4801" y="434"/>
                  <a:pt x="4787" y="390"/>
                  <a:pt x="4760" y="359"/>
                </a:cubicBezTo>
                <a:cubicBezTo>
                  <a:pt x="4733" y="328"/>
                  <a:pt x="4696" y="312"/>
                  <a:pt x="4648" y="312"/>
                </a:cubicBezTo>
                <a:cubicBezTo>
                  <a:pt x="4616" y="312"/>
                  <a:pt x="4587" y="320"/>
                  <a:pt x="4561" y="337"/>
                </a:cubicBezTo>
                <a:cubicBezTo>
                  <a:pt x="4535" y="354"/>
                  <a:pt x="4514" y="377"/>
                  <a:pt x="4500" y="407"/>
                </a:cubicBezTo>
                <a:cubicBezTo>
                  <a:pt x="4485" y="438"/>
                  <a:pt x="4477" y="471"/>
                  <a:pt x="4477" y="508"/>
                </a:cubicBezTo>
                <a:cubicBezTo>
                  <a:pt x="4477" y="568"/>
                  <a:pt x="4492" y="615"/>
                  <a:pt x="4522" y="649"/>
                </a:cubicBezTo>
                <a:cubicBezTo>
                  <a:pt x="4552" y="684"/>
                  <a:pt x="4593" y="701"/>
                  <a:pt x="4646" y="701"/>
                </a:cubicBezTo>
                <a:cubicBezTo>
                  <a:pt x="4699" y="701"/>
                  <a:pt x="4742" y="689"/>
                  <a:pt x="4774" y="665"/>
                </a:cubicBezTo>
                <a:cubicBezTo>
                  <a:pt x="4774" y="610"/>
                  <a:pt x="4774" y="610"/>
                  <a:pt x="4774" y="610"/>
                </a:cubicBezTo>
                <a:cubicBezTo>
                  <a:pt x="4740" y="637"/>
                  <a:pt x="4702" y="650"/>
                  <a:pt x="4660" y="650"/>
                </a:cubicBezTo>
                <a:cubicBezTo>
                  <a:pt x="4622" y="650"/>
                  <a:pt x="4593" y="639"/>
                  <a:pt x="4572" y="617"/>
                </a:cubicBezTo>
                <a:cubicBezTo>
                  <a:pt x="4551" y="595"/>
                  <a:pt x="4540" y="563"/>
                  <a:pt x="4539" y="521"/>
                </a:cubicBezTo>
                <a:cubicBezTo>
                  <a:pt x="4801" y="521"/>
                  <a:pt x="4801" y="521"/>
                  <a:pt x="4801" y="521"/>
                </a:cubicBezTo>
                <a:lnTo>
                  <a:pt x="4801" y="490"/>
                </a:lnTo>
                <a:close/>
                <a:moveTo>
                  <a:pt x="4540" y="471"/>
                </a:moveTo>
                <a:cubicBezTo>
                  <a:pt x="4545" y="438"/>
                  <a:pt x="4557" y="412"/>
                  <a:pt x="4577" y="392"/>
                </a:cubicBezTo>
                <a:cubicBezTo>
                  <a:pt x="4596" y="373"/>
                  <a:pt x="4620" y="363"/>
                  <a:pt x="4647" y="363"/>
                </a:cubicBezTo>
                <a:cubicBezTo>
                  <a:pt x="4676" y="363"/>
                  <a:pt x="4699" y="372"/>
                  <a:pt x="4715" y="391"/>
                </a:cubicBezTo>
                <a:cubicBezTo>
                  <a:pt x="4731" y="410"/>
                  <a:pt x="4739" y="437"/>
                  <a:pt x="4740" y="471"/>
                </a:cubicBezTo>
                <a:lnTo>
                  <a:pt x="4540" y="471"/>
                </a:lnTo>
                <a:close/>
                <a:moveTo>
                  <a:pt x="5061" y="320"/>
                </a:moveTo>
                <a:cubicBezTo>
                  <a:pt x="5052" y="316"/>
                  <a:pt x="5041" y="315"/>
                  <a:pt x="5025" y="315"/>
                </a:cubicBezTo>
                <a:cubicBezTo>
                  <a:pt x="5003" y="315"/>
                  <a:pt x="4983" y="322"/>
                  <a:pt x="4966" y="337"/>
                </a:cubicBezTo>
                <a:cubicBezTo>
                  <a:pt x="4949" y="352"/>
                  <a:pt x="4936" y="372"/>
                  <a:pt x="4928" y="397"/>
                </a:cubicBezTo>
                <a:cubicBezTo>
                  <a:pt x="4927" y="397"/>
                  <a:pt x="4927" y="397"/>
                  <a:pt x="4927" y="397"/>
                </a:cubicBezTo>
                <a:cubicBezTo>
                  <a:pt x="4927" y="321"/>
                  <a:pt x="4927" y="321"/>
                  <a:pt x="4927" y="321"/>
                </a:cubicBezTo>
                <a:cubicBezTo>
                  <a:pt x="4867" y="321"/>
                  <a:pt x="4867" y="321"/>
                  <a:pt x="4867" y="321"/>
                </a:cubicBezTo>
                <a:cubicBezTo>
                  <a:pt x="4867" y="692"/>
                  <a:pt x="4867" y="692"/>
                  <a:pt x="4867" y="692"/>
                </a:cubicBezTo>
                <a:cubicBezTo>
                  <a:pt x="4927" y="692"/>
                  <a:pt x="4927" y="692"/>
                  <a:pt x="4927" y="692"/>
                </a:cubicBezTo>
                <a:cubicBezTo>
                  <a:pt x="4927" y="503"/>
                  <a:pt x="4927" y="503"/>
                  <a:pt x="4927" y="503"/>
                </a:cubicBezTo>
                <a:cubicBezTo>
                  <a:pt x="4927" y="463"/>
                  <a:pt x="4935" y="431"/>
                  <a:pt x="4951" y="406"/>
                </a:cubicBezTo>
                <a:cubicBezTo>
                  <a:pt x="4968" y="382"/>
                  <a:pt x="4989" y="369"/>
                  <a:pt x="5015" y="369"/>
                </a:cubicBezTo>
                <a:cubicBezTo>
                  <a:pt x="5035" y="369"/>
                  <a:pt x="5050" y="373"/>
                  <a:pt x="5061" y="381"/>
                </a:cubicBezTo>
                <a:lnTo>
                  <a:pt x="5061" y="320"/>
                </a:lnTo>
                <a:close/>
                <a:moveTo>
                  <a:pt x="5372" y="321"/>
                </a:moveTo>
                <a:cubicBezTo>
                  <a:pt x="5261" y="624"/>
                  <a:pt x="5261" y="624"/>
                  <a:pt x="5261" y="624"/>
                </a:cubicBezTo>
                <a:cubicBezTo>
                  <a:pt x="5259" y="624"/>
                  <a:pt x="5259" y="624"/>
                  <a:pt x="5259" y="624"/>
                </a:cubicBezTo>
                <a:cubicBezTo>
                  <a:pt x="5153" y="321"/>
                  <a:pt x="5153" y="321"/>
                  <a:pt x="5153" y="321"/>
                </a:cubicBezTo>
                <a:cubicBezTo>
                  <a:pt x="5088" y="321"/>
                  <a:pt x="5088" y="321"/>
                  <a:pt x="5088" y="321"/>
                </a:cubicBezTo>
                <a:cubicBezTo>
                  <a:pt x="5228" y="692"/>
                  <a:pt x="5228" y="692"/>
                  <a:pt x="5228" y="692"/>
                </a:cubicBezTo>
                <a:cubicBezTo>
                  <a:pt x="5286" y="692"/>
                  <a:pt x="5286" y="692"/>
                  <a:pt x="5286" y="692"/>
                </a:cubicBezTo>
                <a:cubicBezTo>
                  <a:pt x="5434" y="321"/>
                  <a:pt x="5434" y="321"/>
                  <a:pt x="5434" y="321"/>
                </a:cubicBezTo>
                <a:lnTo>
                  <a:pt x="5372" y="321"/>
                </a:lnTo>
                <a:close/>
                <a:moveTo>
                  <a:pt x="5769" y="490"/>
                </a:moveTo>
                <a:cubicBezTo>
                  <a:pt x="5769" y="434"/>
                  <a:pt x="5755" y="390"/>
                  <a:pt x="5728" y="359"/>
                </a:cubicBezTo>
                <a:cubicBezTo>
                  <a:pt x="5702" y="328"/>
                  <a:pt x="5664" y="312"/>
                  <a:pt x="5616" y="312"/>
                </a:cubicBezTo>
                <a:cubicBezTo>
                  <a:pt x="5584" y="312"/>
                  <a:pt x="5555" y="320"/>
                  <a:pt x="5529" y="337"/>
                </a:cubicBezTo>
                <a:cubicBezTo>
                  <a:pt x="5503" y="354"/>
                  <a:pt x="5483" y="377"/>
                  <a:pt x="5468" y="407"/>
                </a:cubicBezTo>
                <a:cubicBezTo>
                  <a:pt x="5453" y="438"/>
                  <a:pt x="5446" y="471"/>
                  <a:pt x="5446" y="508"/>
                </a:cubicBezTo>
                <a:cubicBezTo>
                  <a:pt x="5446" y="568"/>
                  <a:pt x="5460" y="615"/>
                  <a:pt x="5490" y="649"/>
                </a:cubicBezTo>
                <a:cubicBezTo>
                  <a:pt x="5520" y="684"/>
                  <a:pt x="5561" y="701"/>
                  <a:pt x="5614" y="701"/>
                </a:cubicBezTo>
                <a:cubicBezTo>
                  <a:pt x="5667" y="701"/>
                  <a:pt x="5710" y="689"/>
                  <a:pt x="5743" y="665"/>
                </a:cubicBezTo>
                <a:cubicBezTo>
                  <a:pt x="5743" y="610"/>
                  <a:pt x="5743" y="610"/>
                  <a:pt x="5743" y="610"/>
                </a:cubicBezTo>
                <a:cubicBezTo>
                  <a:pt x="5708" y="637"/>
                  <a:pt x="5670" y="650"/>
                  <a:pt x="5628" y="650"/>
                </a:cubicBezTo>
                <a:cubicBezTo>
                  <a:pt x="5591" y="650"/>
                  <a:pt x="5561" y="639"/>
                  <a:pt x="5540" y="617"/>
                </a:cubicBezTo>
                <a:cubicBezTo>
                  <a:pt x="5519" y="595"/>
                  <a:pt x="5508" y="563"/>
                  <a:pt x="5507" y="521"/>
                </a:cubicBezTo>
                <a:cubicBezTo>
                  <a:pt x="5769" y="521"/>
                  <a:pt x="5769" y="521"/>
                  <a:pt x="5769" y="521"/>
                </a:cubicBezTo>
                <a:lnTo>
                  <a:pt x="5769" y="490"/>
                </a:lnTo>
                <a:close/>
                <a:moveTo>
                  <a:pt x="5508" y="471"/>
                </a:moveTo>
                <a:cubicBezTo>
                  <a:pt x="5513" y="438"/>
                  <a:pt x="5525" y="412"/>
                  <a:pt x="5545" y="392"/>
                </a:cubicBezTo>
                <a:cubicBezTo>
                  <a:pt x="5564" y="373"/>
                  <a:pt x="5588" y="363"/>
                  <a:pt x="5615" y="363"/>
                </a:cubicBezTo>
                <a:cubicBezTo>
                  <a:pt x="5645" y="363"/>
                  <a:pt x="5667" y="372"/>
                  <a:pt x="5683" y="391"/>
                </a:cubicBezTo>
                <a:cubicBezTo>
                  <a:pt x="5699" y="410"/>
                  <a:pt x="5707" y="437"/>
                  <a:pt x="5708" y="471"/>
                </a:cubicBezTo>
                <a:lnTo>
                  <a:pt x="5508" y="471"/>
                </a:lnTo>
                <a:close/>
                <a:moveTo>
                  <a:pt x="6029" y="320"/>
                </a:moveTo>
                <a:cubicBezTo>
                  <a:pt x="6021" y="316"/>
                  <a:pt x="6009" y="315"/>
                  <a:pt x="5993" y="315"/>
                </a:cubicBezTo>
                <a:cubicBezTo>
                  <a:pt x="5971" y="315"/>
                  <a:pt x="5952" y="322"/>
                  <a:pt x="5934" y="337"/>
                </a:cubicBezTo>
                <a:cubicBezTo>
                  <a:pt x="5917" y="352"/>
                  <a:pt x="5905" y="372"/>
                  <a:pt x="5896" y="397"/>
                </a:cubicBezTo>
                <a:cubicBezTo>
                  <a:pt x="5895" y="397"/>
                  <a:pt x="5895" y="397"/>
                  <a:pt x="5895" y="397"/>
                </a:cubicBezTo>
                <a:cubicBezTo>
                  <a:pt x="5895" y="321"/>
                  <a:pt x="5895" y="321"/>
                  <a:pt x="5895" y="321"/>
                </a:cubicBezTo>
                <a:cubicBezTo>
                  <a:pt x="5836" y="321"/>
                  <a:pt x="5836" y="321"/>
                  <a:pt x="5836" y="321"/>
                </a:cubicBezTo>
                <a:cubicBezTo>
                  <a:pt x="5836" y="692"/>
                  <a:pt x="5836" y="692"/>
                  <a:pt x="5836" y="692"/>
                </a:cubicBezTo>
                <a:cubicBezTo>
                  <a:pt x="5895" y="692"/>
                  <a:pt x="5895" y="692"/>
                  <a:pt x="5895" y="692"/>
                </a:cubicBezTo>
                <a:cubicBezTo>
                  <a:pt x="5895" y="503"/>
                  <a:pt x="5895" y="503"/>
                  <a:pt x="5895" y="503"/>
                </a:cubicBezTo>
                <a:cubicBezTo>
                  <a:pt x="5895" y="463"/>
                  <a:pt x="5903" y="431"/>
                  <a:pt x="5920" y="406"/>
                </a:cubicBezTo>
                <a:cubicBezTo>
                  <a:pt x="5936" y="382"/>
                  <a:pt x="5957" y="369"/>
                  <a:pt x="5984" y="369"/>
                </a:cubicBezTo>
                <a:cubicBezTo>
                  <a:pt x="6003" y="369"/>
                  <a:pt x="6018" y="373"/>
                  <a:pt x="6029" y="381"/>
                </a:cubicBezTo>
                <a:lnTo>
                  <a:pt x="6029" y="320"/>
                </a:lnTo>
                <a:close/>
              </a:path>
            </a:pathLst>
          </a:custGeom>
          <a:solidFill>
            <a:schemeClr val="tx1"/>
          </a:solidFill>
          <a:ln>
            <a:noFill/>
          </a:ln>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grpSp>
        <p:nvGrpSpPr>
          <p:cNvPr id="9" name="Group 8"/>
          <p:cNvGrpSpPr/>
          <p:nvPr/>
        </p:nvGrpSpPr>
        <p:grpSpPr>
          <a:xfrm>
            <a:off x="4529065" y="1593948"/>
            <a:ext cx="2781494" cy="747107"/>
            <a:chOff x="4557541" y="2270770"/>
            <a:chExt cx="2782613" cy="747408"/>
          </a:xfrm>
        </p:grpSpPr>
        <p:grpSp>
          <p:nvGrpSpPr>
            <p:cNvPr id="66" name="Group 65"/>
            <p:cNvGrpSpPr/>
            <p:nvPr/>
          </p:nvGrpSpPr>
          <p:grpSpPr>
            <a:xfrm>
              <a:off x="4557541" y="2389795"/>
              <a:ext cx="501846" cy="500615"/>
              <a:chOff x="5335588" y="3644900"/>
              <a:chExt cx="1293812" cy="1290638"/>
            </a:xfrm>
            <a:solidFill>
              <a:schemeClr val="tx2"/>
            </a:solidFill>
          </p:grpSpPr>
          <p:sp>
            <p:nvSpPr>
              <p:cNvPr id="67" name="Rectangle 42"/>
              <p:cNvSpPr>
                <a:spLocks noChangeArrowheads="1"/>
              </p:cNvSpPr>
              <p:nvPr/>
            </p:nvSpPr>
            <p:spPr bwMode="auto">
              <a:xfrm>
                <a:off x="5965825" y="4668838"/>
                <a:ext cx="38100"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sp>
            <p:nvSpPr>
              <p:cNvPr id="68" name="Freeform 43"/>
              <p:cNvSpPr>
                <a:spLocks/>
              </p:cNvSpPr>
              <p:nvPr/>
            </p:nvSpPr>
            <p:spPr bwMode="auto">
              <a:xfrm>
                <a:off x="5700713" y="4608513"/>
                <a:ext cx="107950" cy="146050"/>
              </a:xfrm>
              <a:custGeom>
                <a:avLst/>
                <a:gdLst>
                  <a:gd name="T0" fmla="*/ 49 w 68"/>
                  <a:gd name="T1" fmla="*/ 0 h 92"/>
                  <a:gd name="T2" fmla="*/ 68 w 68"/>
                  <a:gd name="T3" fmla="*/ 12 h 92"/>
                  <a:gd name="T4" fmla="*/ 21 w 68"/>
                  <a:gd name="T5" fmla="*/ 92 h 92"/>
                  <a:gd name="T6" fmla="*/ 0 w 68"/>
                  <a:gd name="T7" fmla="*/ 81 h 92"/>
                  <a:gd name="T8" fmla="*/ 49 w 68"/>
                  <a:gd name="T9" fmla="*/ 0 h 92"/>
                </a:gdLst>
                <a:ahLst/>
                <a:cxnLst>
                  <a:cxn ang="0">
                    <a:pos x="T0" y="T1"/>
                  </a:cxn>
                  <a:cxn ang="0">
                    <a:pos x="T2" y="T3"/>
                  </a:cxn>
                  <a:cxn ang="0">
                    <a:pos x="T4" y="T5"/>
                  </a:cxn>
                  <a:cxn ang="0">
                    <a:pos x="T6" y="T7"/>
                  </a:cxn>
                  <a:cxn ang="0">
                    <a:pos x="T8" y="T9"/>
                  </a:cxn>
                </a:cxnLst>
                <a:rect l="0" t="0" r="r" b="b"/>
                <a:pathLst>
                  <a:path w="68" h="92">
                    <a:moveTo>
                      <a:pt x="49" y="0"/>
                    </a:moveTo>
                    <a:lnTo>
                      <a:pt x="68" y="12"/>
                    </a:lnTo>
                    <a:lnTo>
                      <a:pt x="21" y="92"/>
                    </a:lnTo>
                    <a:lnTo>
                      <a:pt x="0" y="81"/>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sp>
            <p:nvSpPr>
              <p:cNvPr id="69" name="Freeform 44"/>
              <p:cNvSpPr>
                <a:spLocks/>
              </p:cNvSpPr>
              <p:nvPr/>
            </p:nvSpPr>
            <p:spPr bwMode="auto">
              <a:xfrm>
                <a:off x="5516563" y="4008438"/>
                <a:ext cx="149225" cy="104775"/>
              </a:xfrm>
              <a:custGeom>
                <a:avLst/>
                <a:gdLst>
                  <a:gd name="T0" fmla="*/ 12 w 94"/>
                  <a:gd name="T1" fmla="*/ 0 h 66"/>
                  <a:gd name="T2" fmla="*/ 94 w 94"/>
                  <a:gd name="T3" fmla="*/ 47 h 66"/>
                  <a:gd name="T4" fmla="*/ 82 w 94"/>
                  <a:gd name="T5" fmla="*/ 66 h 66"/>
                  <a:gd name="T6" fmla="*/ 0 w 94"/>
                  <a:gd name="T7" fmla="*/ 19 h 66"/>
                  <a:gd name="T8" fmla="*/ 12 w 94"/>
                  <a:gd name="T9" fmla="*/ 0 h 66"/>
                </a:gdLst>
                <a:ahLst/>
                <a:cxnLst>
                  <a:cxn ang="0">
                    <a:pos x="T0" y="T1"/>
                  </a:cxn>
                  <a:cxn ang="0">
                    <a:pos x="T2" y="T3"/>
                  </a:cxn>
                  <a:cxn ang="0">
                    <a:pos x="T4" y="T5"/>
                  </a:cxn>
                  <a:cxn ang="0">
                    <a:pos x="T6" y="T7"/>
                  </a:cxn>
                  <a:cxn ang="0">
                    <a:pos x="T8" y="T9"/>
                  </a:cxn>
                </a:cxnLst>
                <a:rect l="0" t="0" r="r" b="b"/>
                <a:pathLst>
                  <a:path w="94" h="66">
                    <a:moveTo>
                      <a:pt x="12" y="0"/>
                    </a:moveTo>
                    <a:lnTo>
                      <a:pt x="94" y="47"/>
                    </a:lnTo>
                    <a:lnTo>
                      <a:pt x="82" y="66"/>
                    </a:lnTo>
                    <a:lnTo>
                      <a:pt x="0" y="19"/>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sp>
            <p:nvSpPr>
              <p:cNvPr id="70" name="Freeform 45"/>
              <p:cNvSpPr>
                <a:spLocks/>
              </p:cNvSpPr>
              <p:nvPr/>
            </p:nvSpPr>
            <p:spPr bwMode="auto">
              <a:xfrm>
                <a:off x="5703888" y="3821113"/>
                <a:ext cx="104775" cy="150813"/>
              </a:xfrm>
              <a:custGeom>
                <a:avLst/>
                <a:gdLst>
                  <a:gd name="T0" fmla="*/ 19 w 66"/>
                  <a:gd name="T1" fmla="*/ 0 h 95"/>
                  <a:gd name="T2" fmla="*/ 66 w 66"/>
                  <a:gd name="T3" fmla="*/ 83 h 95"/>
                  <a:gd name="T4" fmla="*/ 47 w 66"/>
                  <a:gd name="T5" fmla="*/ 95 h 95"/>
                  <a:gd name="T6" fmla="*/ 0 w 66"/>
                  <a:gd name="T7" fmla="*/ 12 h 95"/>
                  <a:gd name="T8" fmla="*/ 19 w 66"/>
                  <a:gd name="T9" fmla="*/ 0 h 95"/>
                </a:gdLst>
                <a:ahLst/>
                <a:cxnLst>
                  <a:cxn ang="0">
                    <a:pos x="T0" y="T1"/>
                  </a:cxn>
                  <a:cxn ang="0">
                    <a:pos x="T2" y="T3"/>
                  </a:cxn>
                  <a:cxn ang="0">
                    <a:pos x="T4" y="T5"/>
                  </a:cxn>
                  <a:cxn ang="0">
                    <a:pos x="T6" y="T7"/>
                  </a:cxn>
                  <a:cxn ang="0">
                    <a:pos x="T8" y="T9"/>
                  </a:cxn>
                </a:cxnLst>
                <a:rect l="0" t="0" r="r" b="b"/>
                <a:pathLst>
                  <a:path w="66" h="95">
                    <a:moveTo>
                      <a:pt x="19" y="0"/>
                    </a:moveTo>
                    <a:lnTo>
                      <a:pt x="66" y="83"/>
                    </a:lnTo>
                    <a:lnTo>
                      <a:pt x="47" y="95"/>
                    </a:lnTo>
                    <a:lnTo>
                      <a:pt x="0" y="12"/>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sp>
            <p:nvSpPr>
              <p:cNvPr id="71" name="Freeform 46"/>
              <p:cNvSpPr>
                <a:spLocks/>
              </p:cNvSpPr>
              <p:nvPr/>
            </p:nvSpPr>
            <p:spPr bwMode="auto">
              <a:xfrm>
                <a:off x="6303963" y="4008438"/>
                <a:ext cx="149225" cy="109538"/>
              </a:xfrm>
              <a:custGeom>
                <a:avLst/>
                <a:gdLst>
                  <a:gd name="T0" fmla="*/ 83 w 94"/>
                  <a:gd name="T1" fmla="*/ 0 h 69"/>
                  <a:gd name="T2" fmla="*/ 94 w 94"/>
                  <a:gd name="T3" fmla="*/ 21 h 69"/>
                  <a:gd name="T4" fmla="*/ 12 w 94"/>
                  <a:gd name="T5" fmla="*/ 69 h 69"/>
                  <a:gd name="T6" fmla="*/ 0 w 94"/>
                  <a:gd name="T7" fmla="*/ 47 h 69"/>
                  <a:gd name="T8" fmla="*/ 83 w 94"/>
                  <a:gd name="T9" fmla="*/ 0 h 69"/>
                </a:gdLst>
                <a:ahLst/>
                <a:cxnLst>
                  <a:cxn ang="0">
                    <a:pos x="T0" y="T1"/>
                  </a:cxn>
                  <a:cxn ang="0">
                    <a:pos x="T2" y="T3"/>
                  </a:cxn>
                  <a:cxn ang="0">
                    <a:pos x="T4" y="T5"/>
                  </a:cxn>
                  <a:cxn ang="0">
                    <a:pos x="T6" y="T7"/>
                  </a:cxn>
                  <a:cxn ang="0">
                    <a:pos x="T8" y="T9"/>
                  </a:cxn>
                </a:cxnLst>
                <a:rect l="0" t="0" r="r" b="b"/>
                <a:pathLst>
                  <a:path w="94" h="69">
                    <a:moveTo>
                      <a:pt x="83" y="0"/>
                    </a:moveTo>
                    <a:lnTo>
                      <a:pt x="94" y="21"/>
                    </a:lnTo>
                    <a:lnTo>
                      <a:pt x="12" y="69"/>
                    </a:lnTo>
                    <a:lnTo>
                      <a:pt x="0" y="47"/>
                    </a:lnTo>
                    <a:lnTo>
                      <a:pt x="8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sp>
            <p:nvSpPr>
              <p:cNvPr id="72" name="Freeform 47"/>
              <p:cNvSpPr>
                <a:spLocks/>
              </p:cNvSpPr>
              <p:nvPr/>
            </p:nvSpPr>
            <p:spPr bwMode="auto">
              <a:xfrm>
                <a:off x="6157913" y="4608513"/>
                <a:ext cx="107950" cy="150813"/>
              </a:xfrm>
              <a:custGeom>
                <a:avLst/>
                <a:gdLst>
                  <a:gd name="T0" fmla="*/ 21 w 68"/>
                  <a:gd name="T1" fmla="*/ 0 h 95"/>
                  <a:gd name="T2" fmla="*/ 68 w 68"/>
                  <a:gd name="T3" fmla="*/ 83 h 95"/>
                  <a:gd name="T4" fmla="*/ 47 w 68"/>
                  <a:gd name="T5" fmla="*/ 95 h 95"/>
                  <a:gd name="T6" fmla="*/ 0 w 68"/>
                  <a:gd name="T7" fmla="*/ 12 h 95"/>
                  <a:gd name="T8" fmla="*/ 21 w 68"/>
                  <a:gd name="T9" fmla="*/ 0 h 95"/>
                </a:gdLst>
                <a:ahLst/>
                <a:cxnLst>
                  <a:cxn ang="0">
                    <a:pos x="T0" y="T1"/>
                  </a:cxn>
                  <a:cxn ang="0">
                    <a:pos x="T2" y="T3"/>
                  </a:cxn>
                  <a:cxn ang="0">
                    <a:pos x="T4" y="T5"/>
                  </a:cxn>
                  <a:cxn ang="0">
                    <a:pos x="T6" y="T7"/>
                  </a:cxn>
                  <a:cxn ang="0">
                    <a:pos x="T8" y="T9"/>
                  </a:cxn>
                </a:cxnLst>
                <a:rect l="0" t="0" r="r" b="b"/>
                <a:pathLst>
                  <a:path w="68" h="95">
                    <a:moveTo>
                      <a:pt x="21" y="0"/>
                    </a:moveTo>
                    <a:lnTo>
                      <a:pt x="68" y="83"/>
                    </a:lnTo>
                    <a:lnTo>
                      <a:pt x="47" y="95"/>
                    </a:lnTo>
                    <a:lnTo>
                      <a:pt x="0" y="1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sp>
            <p:nvSpPr>
              <p:cNvPr id="73" name="Freeform 48"/>
              <p:cNvSpPr>
                <a:spLocks/>
              </p:cNvSpPr>
              <p:nvPr/>
            </p:nvSpPr>
            <p:spPr bwMode="auto">
              <a:xfrm>
                <a:off x="6303963" y="4462463"/>
                <a:ext cx="149225" cy="109538"/>
              </a:xfrm>
              <a:custGeom>
                <a:avLst/>
                <a:gdLst>
                  <a:gd name="T0" fmla="*/ 12 w 94"/>
                  <a:gd name="T1" fmla="*/ 0 h 69"/>
                  <a:gd name="T2" fmla="*/ 94 w 94"/>
                  <a:gd name="T3" fmla="*/ 47 h 69"/>
                  <a:gd name="T4" fmla="*/ 83 w 94"/>
                  <a:gd name="T5" fmla="*/ 69 h 69"/>
                  <a:gd name="T6" fmla="*/ 0 w 94"/>
                  <a:gd name="T7" fmla="*/ 21 h 69"/>
                  <a:gd name="T8" fmla="*/ 12 w 94"/>
                  <a:gd name="T9" fmla="*/ 0 h 69"/>
                </a:gdLst>
                <a:ahLst/>
                <a:cxnLst>
                  <a:cxn ang="0">
                    <a:pos x="T0" y="T1"/>
                  </a:cxn>
                  <a:cxn ang="0">
                    <a:pos x="T2" y="T3"/>
                  </a:cxn>
                  <a:cxn ang="0">
                    <a:pos x="T4" y="T5"/>
                  </a:cxn>
                  <a:cxn ang="0">
                    <a:pos x="T6" y="T7"/>
                  </a:cxn>
                  <a:cxn ang="0">
                    <a:pos x="T8" y="T9"/>
                  </a:cxn>
                </a:cxnLst>
                <a:rect l="0" t="0" r="r" b="b"/>
                <a:pathLst>
                  <a:path w="94" h="69">
                    <a:moveTo>
                      <a:pt x="12" y="0"/>
                    </a:moveTo>
                    <a:lnTo>
                      <a:pt x="94" y="47"/>
                    </a:lnTo>
                    <a:lnTo>
                      <a:pt x="83" y="69"/>
                    </a:lnTo>
                    <a:lnTo>
                      <a:pt x="0" y="2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sp>
            <p:nvSpPr>
              <p:cNvPr id="74" name="Rectangle 49"/>
              <p:cNvSpPr>
                <a:spLocks noChangeArrowheads="1"/>
              </p:cNvSpPr>
              <p:nvPr/>
            </p:nvSpPr>
            <p:spPr bwMode="auto">
              <a:xfrm>
                <a:off x="5453063" y="4271963"/>
                <a:ext cx="152400" cy="36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sp>
            <p:nvSpPr>
              <p:cNvPr id="75" name="Rectangle 50"/>
              <p:cNvSpPr>
                <a:spLocks noChangeArrowheads="1"/>
              </p:cNvSpPr>
              <p:nvPr/>
            </p:nvSpPr>
            <p:spPr bwMode="auto">
              <a:xfrm>
                <a:off x="6364288" y="4271963"/>
                <a:ext cx="149225" cy="36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sp>
            <p:nvSpPr>
              <p:cNvPr id="83" name="Freeform 51"/>
              <p:cNvSpPr>
                <a:spLocks/>
              </p:cNvSpPr>
              <p:nvPr/>
            </p:nvSpPr>
            <p:spPr bwMode="auto">
              <a:xfrm>
                <a:off x="5511800" y="4459288"/>
                <a:ext cx="147637" cy="107950"/>
              </a:xfrm>
              <a:custGeom>
                <a:avLst/>
                <a:gdLst>
                  <a:gd name="T0" fmla="*/ 81 w 93"/>
                  <a:gd name="T1" fmla="*/ 0 h 68"/>
                  <a:gd name="T2" fmla="*/ 93 w 93"/>
                  <a:gd name="T3" fmla="*/ 21 h 68"/>
                  <a:gd name="T4" fmla="*/ 12 w 93"/>
                  <a:gd name="T5" fmla="*/ 68 h 68"/>
                  <a:gd name="T6" fmla="*/ 0 w 93"/>
                  <a:gd name="T7" fmla="*/ 47 h 68"/>
                  <a:gd name="T8" fmla="*/ 81 w 93"/>
                  <a:gd name="T9" fmla="*/ 0 h 68"/>
                </a:gdLst>
                <a:ahLst/>
                <a:cxnLst>
                  <a:cxn ang="0">
                    <a:pos x="T0" y="T1"/>
                  </a:cxn>
                  <a:cxn ang="0">
                    <a:pos x="T2" y="T3"/>
                  </a:cxn>
                  <a:cxn ang="0">
                    <a:pos x="T4" y="T5"/>
                  </a:cxn>
                  <a:cxn ang="0">
                    <a:pos x="T6" y="T7"/>
                  </a:cxn>
                  <a:cxn ang="0">
                    <a:pos x="T8" y="T9"/>
                  </a:cxn>
                </a:cxnLst>
                <a:rect l="0" t="0" r="r" b="b"/>
                <a:pathLst>
                  <a:path w="93" h="68">
                    <a:moveTo>
                      <a:pt x="81" y="0"/>
                    </a:moveTo>
                    <a:lnTo>
                      <a:pt x="93" y="21"/>
                    </a:lnTo>
                    <a:lnTo>
                      <a:pt x="12" y="68"/>
                    </a:lnTo>
                    <a:lnTo>
                      <a:pt x="0" y="47"/>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sp>
            <p:nvSpPr>
              <p:cNvPr id="85" name="Freeform 52"/>
              <p:cNvSpPr>
                <a:spLocks noEditPoints="1"/>
              </p:cNvSpPr>
              <p:nvPr/>
            </p:nvSpPr>
            <p:spPr bwMode="auto">
              <a:xfrm>
                <a:off x="5335588" y="3644900"/>
                <a:ext cx="1293812" cy="1290638"/>
              </a:xfrm>
              <a:custGeom>
                <a:avLst/>
                <a:gdLst>
                  <a:gd name="T0" fmla="*/ 173 w 345"/>
                  <a:gd name="T1" fmla="*/ 0 h 344"/>
                  <a:gd name="T2" fmla="*/ 0 w 345"/>
                  <a:gd name="T3" fmla="*/ 172 h 344"/>
                  <a:gd name="T4" fmla="*/ 173 w 345"/>
                  <a:gd name="T5" fmla="*/ 344 h 344"/>
                  <a:gd name="T6" fmla="*/ 345 w 345"/>
                  <a:gd name="T7" fmla="*/ 172 h 344"/>
                  <a:gd name="T8" fmla="*/ 173 w 345"/>
                  <a:gd name="T9" fmla="*/ 0 h 344"/>
                  <a:gd name="T10" fmla="*/ 173 w 345"/>
                  <a:gd name="T11" fmla="*/ 320 h 344"/>
                  <a:gd name="T12" fmla="*/ 24 w 345"/>
                  <a:gd name="T13" fmla="*/ 172 h 344"/>
                  <a:gd name="T14" fmla="*/ 168 w 345"/>
                  <a:gd name="T15" fmla="*/ 24 h 344"/>
                  <a:gd name="T16" fmla="*/ 168 w 345"/>
                  <a:gd name="T17" fmla="*/ 172 h 344"/>
                  <a:gd name="T18" fmla="*/ 171 w 345"/>
                  <a:gd name="T19" fmla="*/ 177 h 344"/>
                  <a:gd name="T20" fmla="*/ 173 w 345"/>
                  <a:gd name="T21" fmla="*/ 177 h 344"/>
                  <a:gd name="T22" fmla="*/ 177 w 345"/>
                  <a:gd name="T23" fmla="*/ 174 h 344"/>
                  <a:gd name="T24" fmla="*/ 251 w 345"/>
                  <a:gd name="T25" fmla="*/ 46 h 344"/>
                  <a:gd name="T26" fmla="*/ 321 w 345"/>
                  <a:gd name="T27" fmla="*/ 172 h 344"/>
                  <a:gd name="T28" fmla="*/ 173 w 345"/>
                  <a:gd name="T29" fmla="*/ 32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5" h="344">
                    <a:moveTo>
                      <a:pt x="173" y="0"/>
                    </a:moveTo>
                    <a:cubicBezTo>
                      <a:pt x="78" y="0"/>
                      <a:pt x="0" y="77"/>
                      <a:pt x="0" y="172"/>
                    </a:cubicBezTo>
                    <a:cubicBezTo>
                      <a:pt x="0" y="267"/>
                      <a:pt x="78" y="344"/>
                      <a:pt x="173" y="344"/>
                    </a:cubicBezTo>
                    <a:cubicBezTo>
                      <a:pt x="268" y="344"/>
                      <a:pt x="345" y="267"/>
                      <a:pt x="345" y="172"/>
                    </a:cubicBezTo>
                    <a:cubicBezTo>
                      <a:pt x="345" y="77"/>
                      <a:pt x="268" y="0"/>
                      <a:pt x="173" y="0"/>
                    </a:cubicBezTo>
                    <a:close/>
                    <a:moveTo>
                      <a:pt x="173" y="320"/>
                    </a:moveTo>
                    <a:cubicBezTo>
                      <a:pt x="91" y="320"/>
                      <a:pt x="24" y="254"/>
                      <a:pt x="24" y="172"/>
                    </a:cubicBezTo>
                    <a:cubicBezTo>
                      <a:pt x="24" y="92"/>
                      <a:pt x="88" y="26"/>
                      <a:pt x="168" y="24"/>
                    </a:cubicBezTo>
                    <a:cubicBezTo>
                      <a:pt x="168" y="172"/>
                      <a:pt x="168" y="172"/>
                      <a:pt x="168" y="172"/>
                    </a:cubicBezTo>
                    <a:cubicBezTo>
                      <a:pt x="168" y="174"/>
                      <a:pt x="169" y="176"/>
                      <a:pt x="171" y="177"/>
                    </a:cubicBezTo>
                    <a:cubicBezTo>
                      <a:pt x="172" y="177"/>
                      <a:pt x="172" y="177"/>
                      <a:pt x="173" y="177"/>
                    </a:cubicBezTo>
                    <a:cubicBezTo>
                      <a:pt x="174" y="177"/>
                      <a:pt x="176" y="176"/>
                      <a:pt x="177" y="174"/>
                    </a:cubicBezTo>
                    <a:cubicBezTo>
                      <a:pt x="251" y="46"/>
                      <a:pt x="251" y="46"/>
                      <a:pt x="251" y="46"/>
                    </a:cubicBezTo>
                    <a:cubicBezTo>
                      <a:pt x="293" y="72"/>
                      <a:pt x="321" y="119"/>
                      <a:pt x="321" y="172"/>
                    </a:cubicBezTo>
                    <a:cubicBezTo>
                      <a:pt x="321" y="254"/>
                      <a:pt x="254" y="320"/>
                      <a:pt x="173" y="32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a:cs typeface="Segoe UI" pitchFamily="34" charset="0"/>
                </a:endParaRPr>
              </a:p>
            </p:txBody>
          </p:sp>
        </p:grpSp>
        <p:sp>
          <p:nvSpPr>
            <p:cNvPr id="6" name="TextBox 5"/>
            <p:cNvSpPr txBox="1"/>
            <p:nvPr/>
          </p:nvSpPr>
          <p:spPr>
            <a:xfrm>
              <a:off x="4956939" y="2270770"/>
              <a:ext cx="2383215" cy="747408"/>
            </a:xfrm>
            <a:prstGeom prst="rect">
              <a:avLst/>
            </a:prstGeom>
            <a:noFill/>
          </p:spPr>
          <p:txBody>
            <a:bodyPr wrap="square" lIns="182806" tIns="146246" rIns="182806" bIns="146246" rtlCol="0">
              <a:spAutoFit/>
            </a:bodyPr>
            <a:lstStyle/>
            <a:p>
              <a:pPr defTabSz="914000" fontAlgn="base">
                <a:lnSpc>
                  <a:spcPct val="90000"/>
                </a:lnSpc>
                <a:spcBef>
                  <a:spcPct val="0"/>
                </a:spcBef>
                <a:spcAft>
                  <a:spcPct val="0"/>
                </a:spcAft>
              </a:pPr>
              <a:r>
                <a:rPr lang="en-US" sz="1599" spc="-30" dirty="0">
                  <a:cs typeface="Segoe UI" pitchFamily="34" charset="0"/>
                </a:rPr>
                <a:t>System Center Operations Manager</a:t>
              </a:r>
            </a:p>
          </p:txBody>
        </p:sp>
      </p:grpSp>
      <p:grpSp>
        <p:nvGrpSpPr>
          <p:cNvPr id="8" name="Group 7"/>
          <p:cNvGrpSpPr/>
          <p:nvPr/>
        </p:nvGrpSpPr>
        <p:grpSpPr>
          <a:xfrm>
            <a:off x="4716757" y="3118270"/>
            <a:ext cx="2905873" cy="1766532"/>
            <a:chOff x="4745308" y="3584605"/>
            <a:chExt cx="2907042" cy="1767243"/>
          </a:xfrm>
        </p:grpSpPr>
        <p:grpSp>
          <p:nvGrpSpPr>
            <p:cNvPr id="5" name="Group 4"/>
            <p:cNvGrpSpPr/>
            <p:nvPr/>
          </p:nvGrpSpPr>
          <p:grpSpPr>
            <a:xfrm>
              <a:off x="4947992" y="3584605"/>
              <a:ext cx="1713689" cy="1070280"/>
              <a:chOff x="5650409" y="3577596"/>
              <a:chExt cx="1713689" cy="1070280"/>
            </a:xfrm>
          </p:grpSpPr>
          <p:sp>
            <p:nvSpPr>
              <p:cNvPr id="111" name="Freeform 15"/>
              <p:cNvSpPr>
                <a:spLocks noEditPoints="1"/>
              </p:cNvSpPr>
              <p:nvPr/>
            </p:nvSpPr>
            <p:spPr bwMode="auto">
              <a:xfrm>
                <a:off x="5650409" y="3577596"/>
                <a:ext cx="622611" cy="1070280"/>
              </a:xfrm>
              <a:custGeom>
                <a:avLst/>
                <a:gdLst>
                  <a:gd name="T0" fmla="*/ 248 w 312"/>
                  <a:gd name="T1" fmla="*/ 48 h 641"/>
                  <a:gd name="T2" fmla="*/ 71 w 312"/>
                  <a:gd name="T3" fmla="*/ 0 h 641"/>
                  <a:gd name="T4" fmla="*/ 258 w 312"/>
                  <a:gd name="T5" fmla="*/ 641 h 641"/>
                  <a:gd name="T6" fmla="*/ 312 w 312"/>
                  <a:gd name="T7" fmla="*/ 10 h 641"/>
                  <a:gd name="T8" fmla="*/ 258 w 312"/>
                  <a:gd name="T9" fmla="*/ 641 h 641"/>
                  <a:gd name="T10" fmla="*/ 248 w 312"/>
                  <a:gd name="T11" fmla="*/ 55 h 641"/>
                  <a:gd name="T12" fmla="*/ 0 w 312"/>
                  <a:gd name="T13" fmla="*/ 641 h 641"/>
                  <a:gd name="T14" fmla="*/ 19 w 312"/>
                  <a:gd name="T15" fmla="*/ 107 h 641"/>
                  <a:gd name="T16" fmla="*/ 232 w 312"/>
                  <a:gd name="T17" fmla="*/ 78 h 641"/>
                  <a:gd name="T18" fmla="*/ 19 w 312"/>
                  <a:gd name="T19" fmla="*/ 107 h 641"/>
                  <a:gd name="T20" fmla="*/ 232 w 312"/>
                  <a:gd name="T21" fmla="*/ 135 h 641"/>
                  <a:gd name="T22" fmla="*/ 19 w 312"/>
                  <a:gd name="T23" fmla="*/ 121 h 641"/>
                  <a:gd name="T24" fmla="*/ 19 w 312"/>
                  <a:gd name="T25" fmla="*/ 166 h 641"/>
                  <a:gd name="T26" fmla="*/ 232 w 312"/>
                  <a:gd name="T27" fmla="*/ 152 h 641"/>
                  <a:gd name="T28" fmla="*/ 19 w 312"/>
                  <a:gd name="T29" fmla="*/ 166 h 641"/>
                  <a:gd name="T30" fmla="*/ 232 w 312"/>
                  <a:gd name="T31" fmla="*/ 196 h 641"/>
                  <a:gd name="T32" fmla="*/ 19 w 312"/>
                  <a:gd name="T33" fmla="*/ 182 h 641"/>
                  <a:gd name="T34" fmla="*/ 19 w 312"/>
                  <a:gd name="T35" fmla="*/ 227 h 641"/>
                  <a:gd name="T36" fmla="*/ 232 w 312"/>
                  <a:gd name="T37" fmla="*/ 213 h 641"/>
                  <a:gd name="T38" fmla="*/ 19 w 312"/>
                  <a:gd name="T39" fmla="*/ 227 h 641"/>
                  <a:gd name="T40" fmla="*/ 232 w 312"/>
                  <a:gd name="T41" fmla="*/ 258 h 641"/>
                  <a:gd name="T42" fmla="*/ 19 w 312"/>
                  <a:gd name="T43" fmla="*/ 244 h 641"/>
                  <a:gd name="T44" fmla="*/ 19 w 312"/>
                  <a:gd name="T45" fmla="*/ 289 h 641"/>
                  <a:gd name="T46" fmla="*/ 232 w 312"/>
                  <a:gd name="T47" fmla="*/ 274 h 641"/>
                  <a:gd name="T48" fmla="*/ 19 w 312"/>
                  <a:gd name="T49" fmla="*/ 289 h 641"/>
                  <a:gd name="T50" fmla="*/ 232 w 312"/>
                  <a:gd name="T51" fmla="*/ 319 h 641"/>
                  <a:gd name="T52" fmla="*/ 19 w 312"/>
                  <a:gd name="T53" fmla="*/ 305 h 641"/>
                  <a:gd name="T54" fmla="*/ 19 w 312"/>
                  <a:gd name="T55" fmla="*/ 352 h 641"/>
                  <a:gd name="T56" fmla="*/ 232 w 312"/>
                  <a:gd name="T57" fmla="*/ 338 h 641"/>
                  <a:gd name="T58" fmla="*/ 19 w 312"/>
                  <a:gd name="T59" fmla="*/ 352 h 641"/>
                  <a:gd name="T60" fmla="*/ 232 w 312"/>
                  <a:gd name="T61" fmla="*/ 383 h 641"/>
                  <a:gd name="T62" fmla="*/ 19 w 312"/>
                  <a:gd name="T63" fmla="*/ 369 h 641"/>
                  <a:gd name="T64" fmla="*/ 19 w 312"/>
                  <a:gd name="T65" fmla="*/ 414 h 641"/>
                  <a:gd name="T66" fmla="*/ 232 w 312"/>
                  <a:gd name="T67" fmla="*/ 400 h 641"/>
                  <a:gd name="T68" fmla="*/ 19 w 312"/>
                  <a:gd name="T69" fmla="*/ 414 h 641"/>
                  <a:gd name="T70" fmla="*/ 232 w 312"/>
                  <a:gd name="T71" fmla="*/ 445 h 641"/>
                  <a:gd name="T72" fmla="*/ 19 w 312"/>
                  <a:gd name="T73" fmla="*/ 43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2" h="641">
                    <a:moveTo>
                      <a:pt x="312" y="0"/>
                    </a:moveTo>
                    <a:lnTo>
                      <a:pt x="248" y="48"/>
                    </a:lnTo>
                    <a:lnTo>
                      <a:pt x="5" y="48"/>
                    </a:lnTo>
                    <a:lnTo>
                      <a:pt x="71" y="0"/>
                    </a:lnTo>
                    <a:lnTo>
                      <a:pt x="312" y="0"/>
                    </a:lnTo>
                    <a:close/>
                    <a:moveTo>
                      <a:pt x="258" y="641"/>
                    </a:moveTo>
                    <a:lnTo>
                      <a:pt x="312" y="572"/>
                    </a:lnTo>
                    <a:lnTo>
                      <a:pt x="312" y="10"/>
                    </a:lnTo>
                    <a:lnTo>
                      <a:pt x="258" y="52"/>
                    </a:lnTo>
                    <a:lnTo>
                      <a:pt x="258" y="641"/>
                    </a:lnTo>
                    <a:close/>
                    <a:moveTo>
                      <a:pt x="0" y="55"/>
                    </a:moveTo>
                    <a:lnTo>
                      <a:pt x="248" y="55"/>
                    </a:lnTo>
                    <a:lnTo>
                      <a:pt x="248" y="641"/>
                    </a:lnTo>
                    <a:lnTo>
                      <a:pt x="0" y="641"/>
                    </a:lnTo>
                    <a:lnTo>
                      <a:pt x="0" y="55"/>
                    </a:lnTo>
                    <a:close/>
                    <a:moveTo>
                      <a:pt x="19" y="107"/>
                    </a:moveTo>
                    <a:lnTo>
                      <a:pt x="232" y="107"/>
                    </a:lnTo>
                    <a:lnTo>
                      <a:pt x="232" y="78"/>
                    </a:lnTo>
                    <a:lnTo>
                      <a:pt x="19" y="78"/>
                    </a:lnTo>
                    <a:lnTo>
                      <a:pt x="19" y="107"/>
                    </a:lnTo>
                    <a:close/>
                    <a:moveTo>
                      <a:pt x="19" y="135"/>
                    </a:moveTo>
                    <a:lnTo>
                      <a:pt x="232" y="135"/>
                    </a:lnTo>
                    <a:lnTo>
                      <a:pt x="232" y="121"/>
                    </a:lnTo>
                    <a:lnTo>
                      <a:pt x="19" y="121"/>
                    </a:lnTo>
                    <a:lnTo>
                      <a:pt x="19" y="135"/>
                    </a:lnTo>
                    <a:close/>
                    <a:moveTo>
                      <a:pt x="19" y="166"/>
                    </a:moveTo>
                    <a:lnTo>
                      <a:pt x="232" y="166"/>
                    </a:lnTo>
                    <a:lnTo>
                      <a:pt x="232" y="152"/>
                    </a:lnTo>
                    <a:lnTo>
                      <a:pt x="19" y="152"/>
                    </a:lnTo>
                    <a:lnTo>
                      <a:pt x="19" y="166"/>
                    </a:lnTo>
                    <a:close/>
                    <a:moveTo>
                      <a:pt x="19" y="196"/>
                    </a:moveTo>
                    <a:lnTo>
                      <a:pt x="232" y="196"/>
                    </a:lnTo>
                    <a:lnTo>
                      <a:pt x="232" y="182"/>
                    </a:lnTo>
                    <a:lnTo>
                      <a:pt x="19" y="182"/>
                    </a:lnTo>
                    <a:lnTo>
                      <a:pt x="19" y="196"/>
                    </a:lnTo>
                    <a:close/>
                    <a:moveTo>
                      <a:pt x="19" y="227"/>
                    </a:moveTo>
                    <a:lnTo>
                      <a:pt x="232" y="227"/>
                    </a:lnTo>
                    <a:lnTo>
                      <a:pt x="232" y="213"/>
                    </a:lnTo>
                    <a:lnTo>
                      <a:pt x="19" y="213"/>
                    </a:lnTo>
                    <a:lnTo>
                      <a:pt x="19" y="227"/>
                    </a:lnTo>
                    <a:close/>
                    <a:moveTo>
                      <a:pt x="19" y="258"/>
                    </a:moveTo>
                    <a:lnTo>
                      <a:pt x="232" y="258"/>
                    </a:lnTo>
                    <a:lnTo>
                      <a:pt x="232" y="244"/>
                    </a:lnTo>
                    <a:lnTo>
                      <a:pt x="19" y="244"/>
                    </a:lnTo>
                    <a:lnTo>
                      <a:pt x="19" y="258"/>
                    </a:lnTo>
                    <a:close/>
                    <a:moveTo>
                      <a:pt x="19" y="289"/>
                    </a:moveTo>
                    <a:lnTo>
                      <a:pt x="232" y="289"/>
                    </a:lnTo>
                    <a:lnTo>
                      <a:pt x="232" y="274"/>
                    </a:lnTo>
                    <a:lnTo>
                      <a:pt x="19" y="274"/>
                    </a:lnTo>
                    <a:lnTo>
                      <a:pt x="19" y="289"/>
                    </a:lnTo>
                    <a:close/>
                    <a:moveTo>
                      <a:pt x="19" y="319"/>
                    </a:moveTo>
                    <a:lnTo>
                      <a:pt x="232" y="319"/>
                    </a:lnTo>
                    <a:lnTo>
                      <a:pt x="232" y="305"/>
                    </a:lnTo>
                    <a:lnTo>
                      <a:pt x="19" y="305"/>
                    </a:lnTo>
                    <a:lnTo>
                      <a:pt x="19" y="319"/>
                    </a:lnTo>
                    <a:close/>
                    <a:moveTo>
                      <a:pt x="19" y="352"/>
                    </a:moveTo>
                    <a:lnTo>
                      <a:pt x="232" y="352"/>
                    </a:lnTo>
                    <a:lnTo>
                      <a:pt x="232" y="338"/>
                    </a:lnTo>
                    <a:lnTo>
                      <a:pt x="19" y="338"/>
                    </a:lnTo>
                    <a:lnTo>
                      <a:pt x="19" y="352"/>
                    </a:lnTo>
                    <a:close/>
                    <a:moveTo>
                      <a:pt x="19" y="383"/>
                    </a:moveTo>
                    <a:lnTo>
                      <a:pt x="232" y="383"/>
                    </a:lnTo>
                    <a:lnTo>
                      <a:pt x="232" y="369"/>
                    </a:lnTo>
                    <a:lnTo>
                      <a:pt x="19" y="369"/>
                    </a:lnTo>
                    <a:lnTo>
                      <a:pt x="19" y="383"/>
                    </a:lnTo>
                    <a:close/>
                    <a:moveTo>
                      <a:pt x="19" y="414"/>
                    </a:moveTo>
                    <a:lnTo>
                      <a:pt x="232" y="414"/>
                    </a:lnTo>
                    <a:lnTo>
                      <a:pt x="232" y="400"/>
                    </a:lnTo>
                    <a:lnTo>
                      <a:pt x="19" y="400"/>
                    </a:lnTo>
                    <a:lnTo>
                      <a:pt x="19" y="414"/>
                    </a:lnTo>
                    <a:close/>
                    <a:moveTo>
                      <a:pt x="19" y="445"/>
                    </a:moveTo>
                    <a:lnTo>
                      <a:pt x="232" y="445"/>
                    </a:lnTo>
                    <a:lnTo>
                      <a:pt x="232" y="430"/>
                    </a:lnTo>
                    <a:lnTo>
                      <a:pt x="19" y="430"/>
                    </a:lnTo>
                    <a:lnTo>
                      <a:pt x="19" y="445"/>
                    </a:lnTo>
                    <a:close/>
                  </a:path>
                </a:pathLst>
              </a:custGeom>
              <a:solidFill>
                <a:schemeClr val="tx1"/>
              </a:solidFill>
              <a:ln>
                <a:noFill/>
              </a:ln>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sz="1599" spc="-30">
                  <a:cs typeface="Segoe UI" pitchFamily="34" charset="0"/>
                </a:endParaRPr>
              </a:p>
            </p:txBody>
          </p:sp>
          <p:sp>
            <p:nvSpPr>
              <p:cNvPr id="198" name="Freeform 31"/>
              <p:cNvSpPr>
                <a:spLocks noEditPoints="1"/>
              </p:cNvSpPr>
              <p:nvPr/>
            </p:nvSpPr>
            <p:spPr bwMode="auto">
              <a:xfrm>
                <a:off x="6327736" y="4097553"/>
                <a:ext cx="1036362" cy="550323"/>
              </a:xfrm>
              <a:custGeom>
                <a:avLst/>
                <a:gdLst>
                  <a:gd name="T0" fmla="*/ 176 w 266"/>
                  <a:gd name="T1" fmla="*/ 42 h 116"/>
                  <a:gd name="T2" fmla="*/ 176 w 266"/>
                  <a:gd name="T3" fmla="*/ 100 h 116"/>
                  <a:gd name="T4" fmla="*/ 176 w 266"/>
                  <a:gd name="T5" fmla="*/ 100 h 116"/>
                  <a:gd name="T6" fmla="*/ 133 w 266"/>
                  <a:gd name="T7" fmla="*/ 116 h 116"/>
                  <a:gd name="T8" fmla="*/ 89 w 266"/>
                  <a:gd name="T9" fmla="*/ 100 h 116"/>
                  <a:gd name="T10" fmla="*/ 89 w 266"/>
                  <a:gd name="T11" fmla="*/ 100 h 116"/>
                  <a:gd name="T12" fmla="*/ 89 w 266"/>
                  <a:gd name="T13" fmla="*/ 100 h 116"/>
                  <a:gd name="T14" fmla="*/ 89 w 266"/>
                  <a:gd name="T15" fmla="*/ 99 h 116"/>
                  <a:gd name="T16" fmla="*/ 89 w 266"/>
                  <a:gd name="T17" fmla="*/ 99 h 116"/>
                  <a:gd name="T18" fmla="*/ 89 w 266"/>
                  <a:gd name="T19" fmla="*/ 42 h 116"/>
                  <a:gd name="T20" fmla="*/ 133 w 266"/>
                  <a:gd name="T21" fmla="*/ 54 h 116"/>
                  <a:gd name="T22" fmla="*/ 176 w 266"/>
                  <a:gd name="T23" fmla="*/ 42 h 116"/>
                  <a:gd name="T24" fmla="*/ 133 w 266"/>
                  <a:gd name="T25" fmla="*/ 51 h 116"/>
                  <a:gd name="T26" fmla="*/ 176 w 266"/>
                  <a:gd name="T27" fmla="*/ 35 h 116"/>
                  <a:gd name="T28" fmla="*/ 133 w 266"/>
                  <a:gd name="T29" fmla="*/ 19 h 116"/>
                  <a:gd name="T30" fmla="*/ 89 w 266"/>
                  <a:gd name="T31" fmla="*/ 35 h 116"/>
                  <a:gd name="T32" fmla="*/ 133 w 266"/>
                  <a:gd name="T33" fmla="*/ 51 h 116"/>
                  <a:gd name="T34" fmla="*/ 222 w 266"/>
                  <a:gd name="T35" fmla="*/ 36 h 116"/>
                  <a:gd name="T36" fmla="*/ 179 w 266"/>
                  <a:gd name="T37" fmla="*/ 24 h 116"/>
                  <a:gd name="T38" fmla="*/ 179 w 266"/>
                  <a:gd name="T39" fmla="*/ 80 h 116"/>
                  <a:gd name="T40" fmla="*/ 178 w 266"/>
                  <a:gd name="T41" fmla="*/ 81 h 116"/>
                  <a:gd name="T42" fmla="*/ 179 w 266"/>
                  <a:gd name="T43" fmla="*/ 81 h 116"/>
                  <a:gd name="T44" fmla="*/ 179 w 266"/>
                  <a:gd name="T45" fmla="*/ 82 h 116"/>
                  <a:gd name="T46" fmla="*/ 179 w 266"/>
                  <a:gd name="T47" fmla="*/ 82 h 116"/>
                  <a:gd name="T48" fmla="*/ 222 w 266"/>
                  <a:gd name="T49" fmla="*/ 97 h 116"/>
                  <a:gd name="T50" fmla="*/ 266 w 266"/>
                  <a:gd name="T51" fmla="*/ 82 h 116"/>
                  <a:gd name="T52" fmla="*/ 266 w 266"/>
                  <a:gd name="T53" fmla="*/ 82 h 116"/>
                  <a:gd name="T54" fmla="*/ 266 w 266"/>
                  <a:gd name="T55" fmla="*/ 23 h 116"/>
                  <a:gd name="T56" fmla="*/ 222 w 266"/>
                  <a:gd name="T57" fmla="*/ 36 h 116"/>
                  <a:gd name="T58" fmla="*/ 222 w 266"/>
                  <a:gd name="T59" fmla="*/ 33 h 116"/>
                  <a:gd name="T60" fmla="*/ 266 w 266"/>
                  <a:gd name="T61" fmla="*/ 16 h 116"/>
                  <a:gd name="T62" fmla="*/ 222 w 266"/>
                  <a:gd name="T63" fmla="*/ 0 h 116"/>
                  <a:gd name="T64" fmla="*/ 178 w 266"/>
                  <a:gd name="T65" fmla="*/ 16 h 116"/>
                  <a:gd name="T66" fmla="*/ 222 w 266"/>
                  <a:gd name="T67" fmla="*/ 33 h 116"/>
                  <a:gd name="T68" fmla="*/ 43 w 266"/>
                  <a:gd name="T69" fmla="*/ 36 h 116"/>
                  <a:gd name="T70" fmla="*/ 0 w 266"/>
                  <a:gd name="T71" fmla="*/ 24 h 116"/>
                  <a:gd name="T72" fmla="*/ 0 w 266"/>
                  <a:gd name="T73" fmla="*/ 81 h 116"/>
                  <a:gd name="T74" fmla="*/ 0 w 266"/>
                  <a:gd name="T75" fmla="*/ 81 h 116"/>
                  <a:gd name="T76" fmla="*/ 0 w 266"/>
                  <a:gd name="T77" fmla="*/ 82 h 116"/>
                  <a:gd name="T78" fmla="*/ 0 w 266"/>
                  <a:gd name="T79" fmla="*/ 82 h 116"/>
                  <a:gd name="T80" fmla="*/ 0 w 266"/>
                  <a:gd name="T81" fmla="*/ 82 h 116"/>
                  <a:gd name="T82" fmla="*/ 43 w 266"/>
                  <a:gd name="T83" fmla="*/ 98 h 116"/>
                  <a:gd name="T84" fmla="*/ 87 w 266"/>
                  <a:gd name="T85" fmla="*/ 82 h 116"/>
                  <a:gd name="T86" fmla="*/ 87 w 266"/>
                  <a:gd name="T87" fmla="*/ 82 h 116"/>
                  <a:gd name="T88" fmla="*/ 87 w 266"/>
                  <a:gd name="T89" fmla="*/ 24 h 116"/>
                  <a:gd name="T90" fmla="*/ 43 w 266"/>
                  <a:gd name="T91" fmla="*/ 36 h 116"/>
                  <a:gd name="T92" fmla="*/ 43 w 266"/>
                  <a:gd name="T93" fmla="*/ 33 h 116"/>
                  <a:gd name="T94" fmla="*/ 87 w 266"/>
                  <a:gd name="T95" fmla="*/ 17 h 116"/>
                  <a:gd name="T96" fmla="*/ 43 w 266"/>
                  <a:gd name="T97" fmla="*/ 1 h 116"/>
                  <a:gd name="T98" fmla="*/ 0 w 266"/>
                  <a:gd name="T99" fmla="*/ 17 h 116"/>
                  <a:gd name="T100" fmla="*/ 43 w 266"/>
                  <a:gd name="T101"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116">
                    <a:moveTo>
                      <a:pt x="176" y="42"/>
                    </a:moveTo>
                    <a:cubicBezTo>
                      <a:pt x="176" y="100"/>
                      <a:pt x="176" y="100"/>
                      <a:pt x="176" y="100"/>
                    </a:cubicBezTo>
                    <a:cubicBezTo>
                      <a:pt x="176" y="100"/>
                      <a:pt x="176" y="100"/>
                      <a:pt x="176" y="100"/>
                    </a:cubicBezTo>
                    <a:cubicBezTo>
                      <a:pt x="175" y="109"/>
                      <a:pt x="156" y="116"/>
                      <a:pt x="133" y="116"/>
                    </a:cubicBezTo>
                    <a:cubicBezTo>
                      <a:pt x="110" y="116"/>
                      <a:pt x="91" y="109"/>
                      <a:pt x="89" y="100"/>
                    </a:cubicBezTo>
                    <a:cubicBezTo>
                      <a:pt x="89" y="100"/>
                      <a:pt x="89" y="100"/>
                      <a:pt x="89" y="100"/>
                    </a:cubicBezTo>
                    <a:cubicBezTo>
                      <a:pt x="89" y="100"/>
                      <a:pt x="89" y="100"/>
                      <a:pt x="89" y="100"/>
                    </a:cubicBezTo>
                    <a:cubicBezTo>
                      <a:pt x="89" y="100"/>
                      <a:pt x="89" y="100"/>
                      <a:pt x="89" y="99"/>
                    </a:cubicBezTo>
                    <a:cubicBezTo>
                      <a:pt x="89" y="99"/>
                      <a:pt x="89" y="99"/>
                      <a:pt x="89" y="99"/>
                    </a:cubicBezTo>
                    <a:cubicBezTo>
                      <a:pt x="89" y="42"/>
                      <a:pt x="89" y="42"/>
                      <a:pt x="89" y="42"/>
                    </a:cubicBezTo>
                    <a:cubicBezTo>
                      <a:pt x="96" y="50"/>
                      <a:pt x="115" y="54"/>
                      <a:pt x="133" y="54"/>
                    </a:cubicBezTo>
                    <a:cubicBezTo>
                      <a:pt x="151" y="54"/>
                      <a:pt x="170" y="50"/>
                      <a:pt x="176" y="42"/>
                    </a:cubicBezTo>
                    <a:close/>
                    <a:moveTo>
                      <a:pt x="133" y="51"/>
                    </a:moveTo>
                    <a:cubicBezTo>
                      <a:pt x="157" y="51"/>
                      <a:pt x="176" y="44"/>
                      <a:pt x="176" y="35"/>
                    </a:cubicBezTo>
                    <a:cubicBezTo>
                      <a:pt x="176" y="26"/>
                      <a:pt x="157" y="19"/>
                      <a:pt x="133" y="19"/>
                    </a:cubicBezTo>
                    <a:cubicBezTo>
                      <a:pt x="109" y="19"/>
                      <a:pt x="89" y="26"/>
                      <a:pt x="89" y="35"/>
                    </a:cubicBezTo>
                    <a:cubicBezTo>
                      <a:pt x="89" y="44"/>
                      <a:pt x="109" y="51"/>
                      <a:pt x="133" y="51"/>
                    </a:cubicBezTo>
                    <a:close/>
                    <a:moveTo>
                      <a:pt x="222" y="36"/>
                    </a:moveTo>
                    <a:cubicBezTo>
                      <a:pt x="204" y="36"/>
                      <a:pt x="186" y="31"/>
                      <a:pt x="179" y="24"/>
                    </a:cubicBezTo>
                    <a:cubicBezTo>
                      <a:pt x="179" y="80"/>
                      <a:pt x="179" y="80"/>
                      <a:pt x="179" y="80"/>
                    </a:cubicBezTo>
                    <a:cubicBezTo>
                      <a:pt x="179" y="80"/>
                      <a:pt x="178" y="80"/>
                      <a:pt x="178" y="81"/>
                    </a:cubicBezTo>
                    <a:cubicBezTo>
                      <a:pt x="178" y="81"/>
                      <a:pt x="179" y="81"/>
                      <a:pt x="179" y="81"/>
                    </a:cubicBezTo>
                    <a:cubicBezTo>
                      <a:pt x="179" y="82"/>
                      <a:pt x="179" y="82"/>
                      <a:pt x="179" y="82"/>
                    </a:cubicBezTo>
                    <a:cubicBezTo>
                      <a:pt x="179" y="82"/>
                      <a:pt x="179" y="82"/>
                      <a:pt x="179" y="82"/>
                    </a:cubicBezTo>
                    <a:cubicBezTo>
                      <a:pt x="180" y="90"/>
                      <a:pt x="199" y="97"/>
                      <a:pt x="222" y="97"/>
                    </a:cubicBezTo>
                    <a:cubicBezTo>
                      <a:pt x="245" y="97"/>
                      <a:pt x="264" y="90"/>
                      <a:pt x="266" y="82"/>
                    </a:cubicBezTo>
                    <a:cubicBezTo>
                      <a:pt x="266" y="82"/>
                      <a:pt x="266" y="82"/>
                      <a:pt x="266" y="82"/>
                    </a:cubicBezTo>
                    <a:cubicBezTo>
                      <a:pt x="266" y="23"/>
                      <a:pt x="266" y="23"/>
                      <a:pt x="266" y="23"/>
                    </a:cubicBezTo>
                    <a:cubicBezTo>
                      <a:pt x="259" y="31"/>
                      <a:pt x="240" y="36"/>
                      <a:pt x="222" y="36"/>
                    </a:cubicBezTo>
                    <a:close/>
                    <a:moveTo>
                      <a:pt x="222" y="33"/>
                    </a:moveTo>
                    <a:cubicBezTo>
                      <a:pt x="246" y="33"/>
                      <a:pt x="266" y="25"/>
                      <a:pt x="266" y="16"/>
                    </a:cubicBezTo>
                    <a:cubicBezTo>
                      <a:pt x="266" y="8"/>
                      <a:pt x="246" y="0"/>
                      <a:pt x="222" y="0"/>
                    </a:cubicBezTo>
                    <a:cubicBezTo>
                      <a:pt x="198" y="0"/>
                      <a:pt x="178" y="8"/>
                      <a:pt x="178" y="16"/>
                    </a:cubicBezTo>
                    <a:cubicBezTo>
                      <a:pt x="178" y="25"/>
                      <a:pt x="198" y="33"/>
                      <a:pt x="222" y="33"/>
                    </a:cubicBezTo>
                    <a:close/>
                    <a:moveTo>
                      <a:pt x="43" y="36"/>
                    </a:moveTo>
                    <a:cubicBezTo>
                      <a:pt x="26" y="36"/>
                      <a:pt x="7" y="32"/>
                      <a:pt x="0" y="24"/>
                    </a:cubicBezTo>
                    <a:cubicBezTo>
                      <a:pt x="0" y="81"/>
                      <a:pt x="0" y="81"/>
                      <a:pt x="0" y="81"/>
                    </a:cubicBezTo>
                    <a:cubicBezTo>
                      <a:pt x="0" y="81"/>
                      <a:pt x="0" y="81"/>
                      <a:pt x="0" y="81"/>
                    </a:cubicBezTo>
                    <a:cubicBezTo>
                      <a:pt x="0" y="82"/>
                      <a:pt x="0" y="82"/>
                      <a:pt x="0" y="82"/>
                    </a:cubicBezTo>
                    <a:cubicBezTo>
                      <a:pt x="0" y="82"/>
                      <a:pt x="0" y="82"/>
                      <a:pt x="0" y="82"/>
                    </a:cubicBezTo>
                    <a:cubicBezTo>
                      <a:pt x="0" y="82"/>
                      <a:pt x="0" y="82"/>
                      <a:pt x="0" y="82"/>
                    </a:cubicBezTo>
                    <a:cubicBezTo>
                      <a:pt x="1" y="91"/>
                      <a:pt x="20" y="98"/>
                      <a:pt x="43" y="98"/>
                    </a:cubicBezTo>
                    <a:cubicBezTo>
                      <a:pt x="67" y="98"/>
                      <a:pt x="85" y="91"/>
                      <a:pt x="87" y="82"/>
                    </a:cubicBezTo>
                    <a:cubicBezTo>
                      <a:pt x="87" y="82"/>
                      <a:pt x="87" y="82"/>
                      <a:pt x="87" y="82"/>
                    </a:cubicBezTo>
                    <a:cubicBezTo>
                      <a:pt x="87" y="24"/>
                      <a:pt x="87" y="24"/>
                      <a:pt x="87" y="24"/>
                    </a:cubicBezTo>
                    <a:cubicBezTo>
                      <a:pt x="80" y="32"/>
                      <a:pt x="61" y="36"/>
                      <a:pt x="43" y="36"/>
                    </a:cubicBezTo>
                    <a:close/>
                    <a:moveTo>
                      <a:pt x="43" y="33"/>
                    </a:moveTo>
                    <a:cubicBezTo>
                      <a:pt x="68" y="33"/>
                      <a:pt x="87" y="26"/>
                      <a:pt x="87" y="17"/>
                    </a:cubicBezTo>
                    <a:cubicBezTo>
                      <a:pt x="87" y="8"/>
                      <a:pt x="68" y="1"/>
                      <a:pt x="43" y="1"/>
                    </a:cubicBezTo>
                    <a:cubicBezTo>
                      <a:pt x="19" y="1"/>
                      <a:pt x="0" y="8"/>
                      <a:pt x="0" y="17"/>
                    </a:cubicBezTo>
                    <a:cubicBezTo>
                      <a:pt x="0" y="26"/>
                      <a:pt x="19" y="33"/>
                      <a:pt x="43" y="33"/>
                    </a:cubicBezTo>
                    <a:close/>
                  </a:path>
                </a:pathLst>
              </a:custGeom>
              <a:solidFill>
                <a:schemeClr val="tx1"/>
              </a:solidFill>
              <a:ln>
                <a:noFill/>
              </a:ln>
              <a:extLst/>
            </p:spPr>
            <p:txBody>
              <a:bodyPr vert="horz" wrap="square" lIns="91403" tIns="45701" rIns="91403" bIns="45701" numCol="1" anchor="t" anchorCtr="0" compatLnSpc="1">
                <a:prstTxWarp prst="textNoShape">
                  <a:avLst/>
                </a:prstTxWarp>
              </a:bodyPr>
              <a:lstStyle/>
              <a:p>
                <a:pPr defTabSz="914000" fontAlgn="base">
                  <a:spcBef>
                    <a:spcPct val="0"/>
                  </a:spcBef>
                  <a:spcAft>
                    <a:spcPct val="0"/>
                  </a:spcAft>
                </a:pPr>
                <a:endParaRPr lang="en-US" sz="1599" spc="-30">
                  <a:cs typeface="Segoe UI" pitchFamily="34" charset="0"/>
                </a:endParaRPr>
              </a:p>
            </p:txBody>
          </p:sp>
        </p:grpSp>
        <p:sp>
          <p:nvSpPr>
            <p:cNvPr id="76" name="TextBox 75"/>
            <p:cNvSpPr txBox="1"/>
            <p:nvPr/>
          </p:nvSpPr>
          <p:spPr>
            <a:xfrm>
              <a:off x="4745308" y="4604441"/>
              <a:ext cx="2907042" cy="747407"/>
            </a:xfrm>
            <a:prstGeom prst="rect">
              <a:avLst/>
            </a:prstGeom>
            <a:noFill/>
          </p:spPr>
          <p:txBody>
            <a:bodyPr wrap="square" lIns="182806" tIns="146246" rIns="182806" bIns="146246" rtlCol="0">
              <a:spAutoFit/>
            </a:bodyPr>
            <a:lstStyle/>
            <a:p>
              <a:pPr defTabSz="914000" fontAlgn="base">
                <a:lnSpc>
                  <a:spcPct val="90000"/>
                </a:lnSpc>
                <a:spcBef>
                  <a:spcPct val="0"/>
                </a:spcBef>
                <a:spcAft>
                  <a:spcPct val="0"/>
                </a:spcAft>
              </a:pPr>
              <a:r>
                <a:rPr lang="en-US" sz="1599" spc="-30" dirty="0">
                  <a:cs typeface="Segoe UI" pitchFamily="34" charset="0"/>
                </a:rPr>
                <a:t>System Center </a:t>
              </a:r>
              <a:br>
                <a:rPr lang="en-US" sz="1599" spc="-30" dirty="0">
                  <a:cs typeface="Segoe UI" pitchFamily="34" charset="0"/>
                </a:rPr>
              </a:br>
              <a:r>
                <a:rPr lang="en-US" sz="1599" spc="-30" dirty="0">
                  <a:cs typeface="Segoe UI" pitchFamily="34" charset="0"/>
                </a:rPr>
                <a:t>Data Protection Manager</a:t>
              </a:r>
            </a:p>
          </p:txBody>
        </p:sp>
      </p:grpSp>
      <p:sp>
        <p:nvSpPr>
          <p:cNvPr id="2" name="Title 1"/>
          <p:cNvSpPr>
            <a:spLocks noGrp="1"/>
          </p:cNvSpPr>
          <p:nvPr>
            <p:ph type="title"/>
          </p:nvPr>
        </p:nvSpPr>
        <p:spPr/>
        <p:txBody>
          <a:bodyPr/>
          <a:lstStyle/>
          <a:p>
            <a:r>
              <a:rPr lang="en-US" dirty="0" smtClean="0"/>
              <a:t>Data Protection Manager</a:t>
            </a:r>
            <a:endParaRPr lang="en-US" dirty="0"/>
          </a:p>
        </p:txBody>
      </p:sp>
    </p:spTree>
    <p:extLst>
      <p:ext uri="{BB962C8B-B14F-4D97-AF65-F5344CB8AC3E}">
        <p14:creationId xmlns:p14="http://schemas.microsoft.com/office/powerpoint/2010/main" val="119163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0-#ppt_w/2"/>
                                          </p:val>
                                        </p:tav>
                                        <p:tav tm="100000">
                                          <p:val>
                                            <p:strVal val="#ppt_x"/>
                                          </p:val>
                                        </p:tav>
                                      </p:tavLst>
                                    </p:anim>
                                    <p:anim calcmode="lin" valueType="num">
                                      <p:cBhvr additive="base">
                                        <p:cTn id="8" dur="500" fill="hold"/>
                                        <p:tgtEl>
                                          <p:spTgt spid="8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0-#ppt_w/2"/>
                                          </p:val>
                                        </p:tav>
                                        <p:tav tm="100000">
                                          <p:val>
                                            <p:strVal val="#ppt_x"/>
                                          </p:val>
                                        </p:tav>
                                      </p:tavLst>
                                    </p:anim>
                                    <p:anim calcmode="lin" valueType="num">
                                      <p:cBhvr additive="base">
                                        <p:cTn id="12" dur="500" fill="hold"/>
                                        <p:tgtEl>
                                          <p:spTgt spid="7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5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0-#ppt_w/2"/>
                                          </p:val>
                                        </p:tav>
                                        <p:tav tm="100000">
                                          <p:val>
                                            <p:strVal val="#ppt_x"/>
                                          </p:val>
                                        </p:tav>
                                      </p:tavLst>
                                    </p:anim>
                                    <p:anim calcmode="lin" valueType="num">
                                      <p:cBhvr additive="base">
                                        <p:cTn id="16" dur="500" fill="hold"/>
                                        <p:tgtEl>
                                          <p:spTgt spid="78"/>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50"/>
                                  </p:stCondLst>
                                  <p:childTnLst>
                                    <p:set>
                                      <p:cBhvr>
                                        <p:cTn id="22" dur="1" fill="hold">
                                          <p:stCondLst>
                                            <p:cond delay="0"/>
                                          </p:stCondLst>
                                        </p:cTn>
                                        <p:tgtEl>
                                          <p:spTgt spid="79"/>
                                        </p:tgtEl>
                                        <p:attrNameLst>
                                          <p:attrName>style.visibility</p:attrName>
                                        </p:attrNameLst>
                                      </p:cBhvr>
                                      <p:to>
                                        <p:strVal val="visible"/>
                                      </p:to>
                                    </p:set>
                                    <p:anim calcmode="lin" valueType="num">
                                      <p:cBhvr additive="base">
                                        <p:cTn id="23" dur="500" fill="hold"/>
                                        <p:tgtEl>
                                          <p:spTgt spid="79"/>
                                        </p:tgtEl>
                                        <p:attrNameLst>
                                          <p:attrName>ppt_x</p:attrName>
                                        </p:attrNameLst>
                                      </p:cBhvr>
                                      <p:tavLst>
                                        <p:tav tm="0">
                                          <p:val>
                                            <p:strVal val="0-#ppt_w/2"/>
                                          </p:val>
                                        </p:tav>
                                        <p:tav tm="100000">
                                          <p:val>
                                            <p:strVal val="#ppt_x"/>
                                          </p:val>
                                        </p:tav>
                                      </p:tavLst>
                                    </p:anim>
                                    <p:anim calcmode="lin" valueType="num">
                                      <p:cBhvr additive="base">
                                        <p:cTn id="24" dur="500" fill="hold"/>
                                        <p:tgtEl>
                                          <p:spTgt spid="79"/>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350"/>
                                  </p:stCondLst>
                                  <p:childTnLst>
                                    <p:set>
                                      <p:cBhvr>
                                        <p:cTn id="26" dur="1" fill="hold">
                                          <p:stCondLst>
                                            <p:cond delay="0"/>
                                          </p:stCondLst>
                                        </p:cTn>
                                        <p:tgtEl>
                                          <p:spTgt spid="59"/>
                                        </p:tgtEl>
                                        <p:attrNameLst>
                                          <p:attrName>style.visibility</p:attrName>
                                        </p:attrNameLst>
                                      </p:cBhvr>
                                      <p:to>
                                        <p:strVal val="visible"/>
                                      </p:to>
                                    </p:set>
                                    <p:animEffect transition="in" filter="wipe(down)">
                                      <p:cBhvr>
                                        <p:cTn id="27" dur="500"/>
                                        <p:tgtEl>
                                          <p:spTgt spid="59"/>
                                        </p:tgtEl>
                                      </p:cBhvr>
                                    </p:animEffect>
                                  </p:childTnLst>
                                </p:cTn>
                              </p:par>
                              <p:par>
                                <p:cTn id="28" presetID="22" presetClass="entr" presetSubtype="4" fill="hold" nodeType="withEffect">
                                  <p:stCondLst>
                                    <p:cond delay="350"/>
                                  </p:stCondLst>
                                  <p:childTnLst>
                                    <p:set>
                                      <p:cBhvr>
                                        <p:cTn id="29" dur="1" fill="hold">
                                          <p:stCondLst>
                                            <p:cond delay="0"/>
                                          </p:stCondLst>
                                        </p:cTn>
                                        <p:tgtEl>
                                          <p:spTgt spid="60"/>
                                        </p:tgtEl>
                                        <p:attrNameLst>
                                          <p:attrName>style.visibility</p:attrName>
                                        </p:attrNameLst>
                                      </p:cBhvr>
                                      <p:to>
                                        <p:strVal val="visible"/>
                                      </p:to>
                                    </p:set>
                                    <p:animEffect transition="in" filter="wipe(down)">
                                      <p:cBhvr>
                                        <p:cTn id="30" dur="500"/>
                                        <p:tgtEl>
                                          <p:spTgt spid="60"/>
                                        </p:tgtEl>
                                      </p:cBhvr>
                                    </p:animEffect>
                                  </p:childTnLst>
                                </p:cTn>
                              </p:par>
                              <p:par>
                                <p:cTn id="31" presetID="10" presetClass="entr" presetSubtype="0" fill="hold" nodeType="withEffect">
                                  <p:stCondLst>
                                    <p:cond delay="35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350"/>
                                  </p:stCondLst>
                                  <p:childTnLst>
                                    <p:set>
                                      <p:cBhvr>
                                        <p:cTn id="35" dur="1" fill="hold">
                                          <p:stCondLst>
                                            <p:cond delay="0"/>
                                          </p:stCondLst>
                                        </p:cTn>
                                        <p:tgtEl>
                                          <p:spTgt spid="87"/>
                                        </p:tgtEl>
                                        <p:attrNameLst>
                                          <p:attrName>style.visibility</p:attrName>
                                        </p:attrNameLst>
                                      </p:cBhvr>
                                      <p:to>
                                        <p:strVal val="visible"/>
                                      </p:to>
                                    </p:set>
                                    <p:animEffect transition="in" filter="fade">
                                      <p:cBhvr>
                                        <p:cTn id="36" dur="500"/>
                                        <p:tgtEl>
                                          <p:spTgt spid="87"/>
                                        </p:tgtEl>
                                      </p:cBhvr>
                                    </p:animEffect>
                                  </p:childTnLst>
                                </p:cTn>
                              </p:par>
                              <p:par>
                                <p:cTn id="37" presetID="22" presetClass="entr" presetSubtype="1" fill="hold" nodeType="withEffect">
                                  <p:stCondLst>
                                    <p:cond delay="350"/>
                                  </p:stCondLst>
                                  <p:childTnLst>
                                    <p:set>
                                      <p:cBhvr>
                                        <p:cTn id="38" dur="1" fill="hold">
                                          <p:stCondLst>
                                            <p:cond delay="0"/>
                                          </p:stCondLst>
                                        </p:cTn>
                                        <p:tgtEl>
                                          <p:spTgt spid="4"/>
                                        </p:tgtEl>
                                        <p:attrNameLst>
                                          <p:attrName>style.visibility</p:attrName>
                                        </p:attrNameLst>
                                      </p:cBhvr>
                                      <p:to>
                                        <p:strVal val="visible"/>
                                      </p:to>
                                    </p:set>
                                    <p:animEffect transition="in" filter="wipe(up)">
                                      <p:cBhvr>
                                        <p:cTn id="39" dur="800"/>
                                        <p:tgtEl>
                                          <p:spTgt spid="4"/>
                                        </p:tgtEl>
                                      </p:cBhvr>
                                    </p:animEffect>
                                  </p:childTnLst>
                                </p:cTn>
                              </p:par>
                              <p:par>
                                <p:cTn id="40" presetID="2" presetClass="entr" presetSubtype="8" decel="10000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1000" fill="hold"/>
                                        <p:tgtEl>
                                          <p:spTgt spid="3"/>
                                        </p:tgtEl>
                                        <p:attrNameLst>
                                          <p:attrName>ppt_x</p:attrName>
                                        </p:attrNameLst>
                                      </p:cBhvr>
                                      <p:tavLst>
                                        <p:tav tm="0">
                                          <p:val>
                                            <p:strVal val="0-#ppt_w/2"/>
                                          </p:val>
                                        </p:tav>
                                        <p:tav tm="100000">
                                          <p:val>
                                            <p:strVal val="#ppt_x"/>
                                          </p:val>
                                        </p:tav>
                                      </p:tavLst>
                                    </p:anim>
                                    <p:anim calcmode="lin" valueType="num">
                                      <p:cBhvr additive="base">
                                        <p:cTn id="43" dur="1000" fill="hold"/>
                                        <p:tgtEl>
                                          <p:spTgt spid="3"/>
                                        </p:tgtEl>
                                        <p:attrNameLst>
                                          <p:attrName>ppt_y</p:attrName>
                                        </p:attrNameLst>
                                      </p:cBhvr>
                                      <p:tavLst>
                                        <p:tav tm="0">
                                          <p:val>
                                            <p:strVal val="#ppt_y"/>
                                          </p:val>
                                        </p:tav>
                                        <p:tav tm="100000">
                                          <p:val>
                                            <p:strVal val="#ppt_y"/>
                                          </p:val>
                                        </p:tav>
                                      </p:tavLst>
                                    </p:anim>
                                  </p:childTnLst>
                                </p:cTn>
                              </p:par>
                            </p:childTnLst>
                          </p:cTn>
                        </p:par>
                        <p:par>
                          <p:cTn id="44" fill="hold">
                            <p:stCondLst>
                              <p:cond delay="1150"/>
                            </p:stCondLst>
                            <p:childTnLst>
                              <p:par>
                                <p:cTn id="45" presetID="10" presetClass="entr" presetSubtype="0" fill="hold" grpId="0" nodeType="afterEffect">
                                  <p:stCondLst>
                                    <p:cond delay="0"/>
                                  </p:stCondLst>
                                  <p:childTnLst>
                                    <p:set>
                                      <p:cBhvr>
                                        <p:cTn id="46" dur="1" fill="hold">
                                          <p:stCondLst>
                                            <p:cond delay="0"/>
                                          </p:stCondLst>
                                        </p:cTn>
                                        <p:tgtEl>
                                          <p:spTgt spid="257"/>
                                        </p:tgtEl>
                                        <p:attrNameLst>
                                          <p:attrName>style.visibility</p:attrName>
                                        </p:attrNameLst>
                                      </p:cBhvr>
                                      <p:to>
                                        <p:strVal val="visible"/>
                                      </p:to>
                                    </p:set>
                                    <p:animEffect transition="in" filter="fade">
                                      <p:cBhvr>
                                        <p:cTn id="47" dur="500"/>
                                        <p:tgtEl>
                                          <p:spTgt spid="257"/>
                                        </p:tgtEl>
                                      </p:cBhvr>
                                    </p:animEffect>
                                  </p:childTnLst>
                                </p:cTn>
                              </p:par>
                              <p:par>
                                <p:cTn id="48" presetID="22" presetClass="entr" presetSubtype="8" fill="hold" nodeType="withEffect">
                                  <p:stCondLst>
                                    <p:cond delay="0"/>
                                  </p:stCondLst>
                                  <p:childTnLst>
                                    <p:set>
                                      <p:cBhvr>
                                        <p:cTn id="49" dur="1" fill="hold">
                                          <p:stCondLst>
                                            <p:cond delay="0"/>
                                          </p:stCondLst>
                                        </p:cTn>
                                        <p:tgtEl>
                                          <p:spTgt spid="213"/>
                                        </p:tgtEl>
                                        <p:attrNameLst>
                                          <p:attrName>style.visibility</p:attrName>
                                        </p:attrNameLst>
                                      </p:cBhvr>
                                      <p:to>
                                        <p:strVal val="visible"/>
                                      </p:to>
                                    </p:set>
                                    <p:animEffect transition="in" filter="wipe(left)">
                                      <p:cBhvr>
                                        <p:cTn id="50" dur="500"/>
                                        <p:tgtEl>
                                          <p:spTgt spid="213"/>
                                        </p:tgtEl>
                                      </p:cBhvr>
                                    </p:animEffect>
                                  </p:childTnLst>
                                </p:cTn>
                              </p:par>
                              <p:par>
                                <p:cTn id="51" presetID="10" presetClass="entr" presetSubtype="0" fill="hold" nodeType="withEffect">
                                  <p:stCondLst>
                                    <p:cond delay="20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wipe(down)">
                                      <p:cBhvr>
                                        <p:cTn id="58" dur="750"/>
                                        <p:tgtEl>
                                          <p:spTgt spid="62"/>
                                        </p:tgtEl>
                                      </p:cBhvr>
                                    </p:animEffect>
                                  </p:childTnLst>
                                </p:cTn>
                              </p:par>
                              <p:par>
                                <p:cTn id="59" presetID="10" presetClass="entr" presetSubtype="0" fill="hold" nodeType="withEffect">
                                  <p:stCondLst>
                                    <p:cond delay="40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500"/>
                                        <p:tgtEl>
                                          <p:spTgt spid="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wipe(down)">
                                      <p:cBhvr>
                                        <p:cTn id="66" dur="750"/>
                                        <p:tgtEl>
                                          <p:spTgt spid="50"/>
                                        </p:tgtEl>
                                      </p:cBhvr>
                                    </p:animEffect>
                                  </p:childTnLst>
                                </p:cTn>
                              </p:par>
                            </p:childTnLst>
                          </p:cTn>
                        </p:par>
                        <p:par>
                          <p:cTn id="67" fill="hold">
                            <p:stCondLst>
                              <p:cond delay="750"/>
                            </p:stCondLst>
                            <p:childTnLst>
                              <p:par>
                                <p:cTn id="68" presetID="10" presetClass="entr" presetSubtype="0" fill="hold" nodeType="afterEffect">
                                  <p:stCondLst>
                                    <p:cond delay="0"/>
                                  </p:stCondLst>
                                  <p:childTnLst>
                                    <p:set>
                                      <p:cBhvr>
                                        <p:cTn id="69" dur="1" fill="hold">
                                          <p:stCondLst>
                                            <p:cond delay="0"/>
                                          </p:stCondLst>
                                        </p:cTn>
                                        <p:tgtEl>
                                          <p:spTgt spid="35859"/>
                                        </p:tgtEl>
                                        <p:attrNameLst>
                                          <p:attrName>style.visibility</p:attrName>
                                        </p:attrNameLst>
                                      </p:cBhvr>
                                      <p:to>
                                        <p:strVal val="visible"/>
                                      </p:to>
                                    </p:set>
                                    <p:animEffect transition="in" filter="fade">
                                      <p:cBhvr>
                                        <p:cTn id="70" dur="500"/>
                                        <p:tgtEl>
                                          <p:spTgt spid="35859"/>
                                        </p:tgtEl>
                                      </p:cBhvr>
                                    </p:animEffect>
                                  </p:childTnLst>
                                </p:cTn>
                              </p:par>
                            </p:childTnLst>
                          </p:cTn>
                        </p:par>
                        <p:par>
                          <p:cTn id="71" fill="hold">
                            <p:stCondLst>
                              <p:cond delay="1250"/>
                            </p:stCondLst>
                            <p:childTnLst>
                              <p:par>
                                <p:cTn id="72" presetID="22" presetClass="entr" presetSubtype="1" fill="hold" nodeType="afterEffect">
                                  <p:stCondLst>
                                    <p:cond delay="0"/>
                                  </p:stCondLst>
                                  <p:childTnLst>
                                    <p:set>
                                      <p:cBhvr>
                                        <p:cTn id="73" dur="1" fill="hold">
                                          <p:stCondLst>
                                            <p:cond delay="0"/>
                                          </p:stCondLst>
                                        </p:cTn>
                                        <p:tgtEl>
                                          <p:spTgt spid="211"/>
                                        </p:tgtEl>
                                        <p:attrNameLst>
                                          <p:attrName>style.visibility</p:attrName>
                                        </p:attrNameLst>
                                      </p:cBhvr>
                                      <p:to>
                                        <p:strVal val="visible"/>
                                      </p:to>
                                    </p:set>
                                    <p:animEffect transition="in" filter="wipe(up)">
                                      <p:cBhvr>
                                        <p:cTn id="74" dur="750"/>
                                        <p:tgtEl>
                                          <p:spTgt spid="211"/>
                                        </p:tgtEl>
                                      </p:cBhvr>
                                    </p:animEffect>
                                  </p:childTnLst>
                                </p:cTn>
                              </p:par>
                            </p:childTnLst>
                          </p:cTn>
                        </p:par>
                        <p:par>
                          <p:cTn id="75" fill="hold">
                            <p:stCondLst>
                              <p:cond delay="2000"/>
                            </p:stCondLst>
                            <p:childTnLst>
                              <p:par>
                                <p:cTn id="76" presetID="10" presetClass="entr" presetSubtype="0" fill="hold" nodeType="afterEffect">
                                  <p:stCondLst>
                                    <p:cond delay="0"/>
                                  </p:stCondLst>
                                  <p:childTnLst>
                                    <p:set>
                                      <p:cBhvr>
                                        <p:cTn id="77" dur="1" fill="hold">
                                          <p:stCondLst>
                                            <p:cond delay="0"/>
                                          </p:stCondLst>
                                        </p:cTn>
                                        <p:tgtEl>
                                          <p:spTgt spid="35858"/>
                                        </p:tgtEl>
                                        <p:attrNameLst>
                                          <p:attrName>style.visibility</p:attrName>
                                        </p:attrNameLst>
                                      </p:cBhvr>
                                      <p:to>
                                        <p:strVal val="visible"/>
                                      </p:to>
                                    </p:set>
                                    <p:animEffect transition="in" filter="fade">
                                      <p:cBhvr>
                                        <p:cTn id="78" dur="500"/>
                                        <p:tgtEl>
                                          <p:spTgt spid="3585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wipe(left)">
                                      <p:cBhvr>
                                        <p:cTn id="83" dur="750"/>
                                        <p:tgtEl>
                                          <p:spTgt spid="52"/>
                                        </p:tgtEl>
                                      </p:cBhvr>
                                    </p:animEffect>
                                  </p:childTnLst>
                                </p:cTn>
                              </p:par>
                            </p:childTnLst>
                          </p:cTn>
                        </p:par>
                        <p:par>
                          <p:cTn id="84" fill="hold">
                            <p:stCondLst>
                              <p:cond delay="750"/>
                            </p:stCondLst>
                            <p:childTnLst>
                              <p:par>
                                <p:cTn id="85" presetID="10" presetClass="entr" presetSubtype="0" fill="hold" nodeType="after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fade">
                                      <p:cBhvr>
                                        <p:cTn id="87" dur="500"/>
                                        <p:tgtEl>
                                          <p:spTgt spid="10"/>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wipe(left)">
                                      <p:cBhvr>
                                        <p:cTn id="92" dur="750"/>
                                        <p:tgtEl>
                                          <p:spTgt spid="55"/>
                                        </p:tgtEl>
                                      </p:cBhvr>
                                    </p:animEffect>
                                  </p:childTnLst>
                                </p:cTn>
                              </p:par>
                            </p:childTnLst>
                          </p:cTn>
                        </p:par>
                        <p:par>
                          <p:cTn id="93" fill="hold">
                            <p:stCondLst>
                              <p:cond delay="750"/>
                            </p:stCondLst>
                            <p:childTnLst>
                              <p:par>
                                <p:cTn id="94" presetID="10" presetClass="entr" presetSubtype="0" fill="hold" nodeType="afterEffect">
                                  <p:stCondLst>
                                    <p:cond delay="0"/>
                                  </p:stCondLst>
                                  <p:childTnLst>
                                    <p:set>
                                      <p:cBhvr>
                                        <p:cTn id="95" dur="1" fill="hold">
                                          <p:stCondLst>
                                            <p:cond delay="0"/>
                                          </p:stCondLst>
                                        </p:cTn>
                                        <p:tgtEl>
                                          <p:spTgt spid="35851"/>
                                        </p:tgtEl>
                                        <p:attrNameLst>
                                          <p:attrName>style.visibility</p:attrName>
                                        </p:attrNameLst>
                                      </p:cBhvr>
                                      <p:to>
                                        <p:strVal val="visible"/>
                                      </p:to>
                                    </p:set>
                                    <p:animEffect transition="in" filter="fade">
                                      <p:cBhvr>
                                        <p:cTn id="96" dur="500"/>
                                        <p:tgtEl>
                                          <p:spTgt spid="35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7" grpId="0"/>
      <p:bldP spid="77" grpId="0" animBg="1"/>
      <p:bldP spid="78" grpId="0" animBg="1"/>
      <p:bldP spid="79" grpId="0" animBg="1"/>
      <p:bldP spid="87" grpId="0"/>
      <p:bldP spid="8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8" name="Rectangle 19"/>
          <p:cNvSpPr>
            <a:spLocks noChangeArrowheads="1"/>
          </p:cNvSpPr>
          <p:nvPr/>
        </p:nvSpPr>
        <p:spPr bwMode="auto">
          <a:xfrm>
            <a:off x="1018476" y="1970681"/>
            <a:ext cx="2527902" cy="3656128"/>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nSpc>
                <a:spcPct val="90000"/>
              </a:lnSpc>
            </a:pPr>
            <a:r>
              <a:rPr lang="en-US" sz="3198" spc="-70" dirty="0">
                <a:solidFill>
                  <a:schemeClr val="tx1"/>
                </a:solidFill>
                <a:latin typeface="+mj-lt"/>
              </a:rPr>
              <a:t>Express Full</a:t>
            </a:r>
            <a:br>
              <a:rPr lang="en-US" sz="3198" spc="-70" dirty="0">
                <a:solidFill>
                  <a:schemeClr val="tx1"/>
                </a:solidFill>
                <a:latin typeface="+mj-lt"/>
              </a:rPr>
            </a:br>
            <a:r>
              <a:rPr lang="en-US" sz="3198" spc="-70" dirty="0">
                <a:solidFill>
                  <a:schemeClr val="tx1"/>
                </a:solidFill>
                <a:latin typeface="+mj-lt"/>
              </a:rPr>
              <a:t>Backups</a:t>
            </a:r>
          </a:p>
          <a:p>
            <a:pPr marL="0" lvl="1" defTabSz="1242117">
              <a:lnSpc>
                <a:spcPct val="90000"/>
              </a:lnSpc>
              <a:spcBef>
                <a:spcPts val="600"/>
              </a:spcBef>
              <a:buClr>
                <a:srgbClr val="003366"/>
              </a:buClr>
              <a:buSzPct val="90000"/>
              <a:tabLst>
                <a:tab pos="4658812" algn="r"/>
              </a:tabLst>
              <a:defRPr/>
            </a:pPr>
            <a:r>
              <a:rPr lang="en-US" sz="1599" spc="-20" dirty="0">
                <a:solidFill>
                  <a:schemeClr val="tx1"/>
                </a:solidFill>
                <a:latin typeface="Segoe UI"/>
                <a:cs typeface="Segoe UI"/>
              </a:rPr>
              <a:t>After initial replica, DPM uses block-level change tracking and applies these changes blocks onto initial replica</a:t>
            </a:r>
          </a:p>
          <a:p>
            <a:pPr marL="291436" lvl="1" indent="-291436" defTabSz="1242117">
              <a:lnSpc>
                <a:spcPct val="90000"/>
              </a:lnSpc>
              <a:spcBef>
                <a:spcPts val="600"/>
              </a:spcBef>
              <a:buClr>
                <a:srgbClr val="003366"/>
              </a:buClr>
              <a:buSzPct val="90000"/>
              <a:buFontTx/>
              <a:buChar char="-"/>
              <a:tabLst>
                <a:tab pos="4658812" algn="r"/>
              </a:tabLst>
              <a:defRPr/>
            </a:pPr>
            <a:r>
              <a:rPr lang="en-US" sz="1599" spc="-20" dirty="0">
                <a:solidFill>
                  <a:schemeClr val="tx1"/>
                </a:solidFill>
                <a:latin typeface="Segoe UI"/>
                <a:cs typeface="Segoe UI"/>
              </a:rPr>
              <a:t>Cluster Aware – Integrates with CSV</a:t>
            </a:r>
          </a:p>
          <a:p>
            <a:pPr marL="291436" lvl="1" indent="-291436" defTabSz="1242117">
              <a:lnSpc>
                <a:spcPct val="90000"/>
              </a:lnSpc>
              <a:spcBef>
                <a:spcPts val="600"/>
              </a:spcBef>
              <a:buClr>
                <a:srgbClr val="003366"/>
              </a:buClr>
              <a:buSzPct val="90000"/>
              <a:buFontTx/>
              <a:buChar char="-"/>
              <a:tabLst>
                <a:tab pos="4658812" algn="r"/>
              </a:tabLst>
              <a:defRPr/>
            </a:pPr>
            <a:r>
              <a:rPr lang="en-US" sz="1599" spc="-20" dirty="0">
                <a:solidFill>
                  <a:schemeClr val="tx1"/>
                </a:solidFill>
                <a:latin typeface="Segoe UI"/>
                <a:cs typeface="Segoe UI"/>
              </a:rPr>
              <a:t>Parallel Backups</a:t>
            </a:r>
          </a:p>
          <a:p>
            <a:pPr marL="291436" lvl="1" indent="-291436" defTabSz="1242117">
              <a:lnSpc>
                <a:spcPct val="90000"/>
              </a:lnSpc>
              <a:spcBef>
                <a:spcPts val="600"/>
              </a:spcBef>
              <a:buClr>
                <a:srgbClr val="003366"/>
              </a:buClr>
              <a:buSzPct val="90000"/>
              <a:buFontTx/>
              <a:buChar char="-"/>
              <a:tabLst>
                <a:tab pos="4658812" algn="r"/>
              </a:tabLst>
              <a:defRPr/>
            </a:pPr>
            <a:r>
              <a:rPr lang="en-US" sz="1599" spc="-20" dirty="0">
                <a:solidFill>
                  <a:schemeClr val="tx1"/>
                </a:solidFill>
                <a:latin typeface="Segoe UI"/>
                <a:cs typeface="Segoe UI"/>
              </a:rPr>
              <a:t>900% Performance Improvement</a:t>
            </a:r>
          </a:p>
        </p:txBody>
      </p:sp>
      <p:sp>
        <p:nvSpPr>
          <p:cNvPr id="64514" name="Rectangle 19"/>
          <p:cNvSpPr>
            <a:spLocks noChangeArrowheads="1"/>
          </p:cNvSpPr>
          <p:nvPr/>
        </p:nvSpPr>
        <p:spPr bwMode="auto">
          <a:xfrm>
            <a:off x="3546378" y="1970684"/>
            <a:ext cx="2656828" cy="365612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nSpc>
                <a:spcPct val="90000"/>
              </a:lnSpc>
            </a:pPr>
            <a:r>
              <a:rPr lang="en-US" sz="3198" spc="-70" dirty="0">
                <a:solidFill>
                  <a:schemeClr val="tx1"/>
                </a:solidFill>
                <a:latin typeface="+mj-lt"/>
              </a:rPr>
              <a:t>Optimized Performance</a:t>
            </a:r>
          </a:p>
          <a:p>
            <a:pPr marL="0" lvl="1" defTabSz="1242117">
              <a:lnSpc>
                <a:spcPct val="90000"/>
              </a:lnSpc>
              <a:spcBef>
                <a:spcPts val="600"/>
              </a:spcBef>
              <a:buClr>
                <a:srgbClr val="003366"/>
              </a:buClr>
              <a:buSzPct val="90000"/>
              <a:tabLst>
                <a:tab pos="4658812" algn="r"/>
              </a:tabLst>
              <a:defRPr/>
            </a:pPr>
            <a:r>
              <a:rPr lang="en-US" sz="1599" spc="-20" dirty="0">
                <a:solidFill>
                  <a:schemeClr val="tx1"/>
                </a:solidFill>
                <a:latin typeface="Segoe UI"/>
                <a:cs typeface="Segoe UI"/>
              </a:rPr>
              <a:t>DPM scales to protect up to 800 VMs per DPM Server, across standalone hosts and clusters</a:t>
            </a:r>
          </a:p>
          <a:p>
            <a:pPr marL="291436" lvl="1" indent="-291436" defTabSz="1242117">
              <a:lnSpc>
                <a:spcPct val="90000"/>
              </a:lnSpc>
              <a:spcBef>
                <a:spcPts val="600"/>
              </a:spcBef>
              <a:buClr>
                <a:srgbClr val="003366"/>
              </a:buClr>
              <a:buSzPct val="90000"/>
              <a:buFontTx/>
              <a:buChar char="-"/>
              <a:tabLst>
                <a:tab pos="4658812" algn="r"/>
              </a:tabLst>
              <a:defRPr/>
            </a:pPr>
            <a:r>
              <a:rPr lang="en-US" sz="1599" spc="-20" dirty="0">
                <a:solidFill>
                  <a:schemeClr val="tx1"/>
                </a:solidFill>
                <a:latin typeface="Segoe UI"/>
                <a:cs typeface="Segoe UI"/>
              </a:rPr>
              <a:t>Supports Page File Exclusion</a:t>
            </a:r>
          </a:p>
          <a:p>
            <a:pPr marL="291436" lvl="1" indent="-291436" defTabSz="1242117">
              <a:lnSpc>
                <a:spcPct val="90000"/>
              </a:lnSpc>
              <a:spcBef>
                <a:spcPts val="600"/>
              </a:spcBef>
              <a:buClr>
                <a:srgbClr val="003366"/>
              </a:buClr>
              <a:buSzPct val="90000"/>
              <a:buFontTx/>
              <a:buChar char="-"/>
              <a:tabLst>
                <a:tab pos="4658812" algn="r"/>
              </a:tabLst>
              <a:defRPr/>
            </a:pPr>
            <a:r>
              <a:rPr lang="en-US" sz="1599" spc="-20" dirty="0">
                <a:solidFill>
                  <a:schemeClr val="tx1"/>
                </a:solidFill>
                <a:latin typeface="Segoe UI"/>
                <a:cs typeface="Segoe UI"/>
              </a:rPr>
              <a:t>Supports Item-Level Restore</a:t>
            </a:r>
          </a:p>
          <a:p>
            <a:pPr marL="291436" lvl="1" indent="-291436" defTabSz="1242117">
              <a:lnSpc>
                <a:spcPct val="90000"/>
              </a:lnSpc>
              <a:spcBef>
                <a:spcPts val="600"/>
              </a:spcBef>
              <a:buClr>
                <a:srgbClr val="003366"/>
              </a:buClr>
              <a:buSzPct val="90000"/>
              <a:buFontTx/>
              <a:buChar char="-"/>
              <a:tabLst>
                <a:tab pos="4658812" algn="r"/>
              </a:tabLst>
              <a:defRPr/>
            </a:pPr>
            <a:r>
              <a:rPr lang="en-US" sz="1599" spc="-20" dirty="0">
                <a:solidFill>
                  <a:schemeClr val="tx1"/>
                </a:solidFill>
                <a:latin typeface="Segoe UI"/>
                <a:cs typeface="Segoe UI"/>
              </a:rPr>
              <a:t>Supports SMB Shares</a:t>
            </a:r>
          </a:p>
        </p:txBody>
      </p:sp>
      <p:sp>
        <p:nvSpPr>
          <p:cNvPr id="64521" name="Rectangle 19"/>
          <p:cNvSpPr>
            <a:spLocks noChangeArrowheads="1"/>
          </p:cNvSpPr>
          <p:nvPr/>
        </p:nvSpPr>
        <p:spPr bwMode="auto">
          <a:xfrm>
            <a:off x="6203206" y="1970681"/>
            <a:ext cx="2656833" cy="365613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nSpc>
                <a:spcPct val="90000"/>
              </a:lnSpc>
            </a:pPr>
            <a:r>
              <a:rPr lang="en-US" sz="3198" spc="-70" dirty="0">
                <a:solidFill>
                  <a:schemeClr val="tx1"/>
                </a:solidFill>
                <a:latin typeface="+mj-lt"/>
              </a:rPr>
              <a:t>Live Migration Aware</a:t>
            </a:r>
          </a:p>
          <a:p>
            <a:pPr marL="0" lvl="1" defTabSz="1242117">
              <a:lnSpc>
                <a:spcPct val="90000"/>
              </a:lnSpc>
              <a:spcBef>
                <a:spcPts val="600"/>
              </a:spcBef>
              <a:buClr>
                <a:srgbClr val="003366"/>
              </a:buClr>
              <a:buSzPct val="90000"/>
              <a:tabLst>
                <a:tab pos="4658812" algn="r"/>
              </a:tabLst>
              <a:defRPr/>
            </a:pPr>
            <a:r>
              <a:rPr lang="en-US" sz="1599" spc="-20" dirty="0">
                <a:solidFill>
                  <a:schemeClr val="tx1"/>
                </a:solidFill>
                <a:latin typeface="Segoe UI"/>
                <a:cs typeface="Segoe UI"/>
              </a:rPr>
              <a:t>DPM delivers uninterrupted protection capabilities, integrating with VMM to track VM locations</a:t>
            </a:r>
          </a:p>
          <a:p>
            <a:pPr marL="291436" lvl="1" indent="-291436" defTabSz="1242117">
              <a:lnSpc>
                <a:spcPct val="90000"/>
              </a:lnSpc>
              <a:spcBef>
                <a:spcPts val="600"/>
              </a:spcBef>
              <a:buClr>
                <a:srgbClr val="003366"/>
              </a:buClr>
              <a:buSzPct val="90000"/>
              <a:buFontTx/>
              <a:buChar char="-"/>
              <a:tabLst>
                <a:tab pos="4658812" algn="r"/>
              </a:tabLst>
              <a:defRPr/>
            </a:pPr>
            <a:r>
              <a:rPr lang="en-US" sz="1599" spc="-20" dirty="0">
                <a:solidFill>
                  <a:schemeClr val="tx1"/>
                </a:solidFill>
                <a:latin typeface="Segoe UI"/>
                <a:cs typeface="Segoe UI"/>
              </a:rPr>
              <a:t>Ensures VMs are protected as they are migrated in and out, and within clusters</a:t>
            </a:r>
          </a:p>
          <a:p>
            <a:pPr marL="291436" lvl="1" indent="-291436" defTabSz="1242117">
              <a:lnSpc>
                <a:spcPct val="90000"/>
              </a:lnSpc>
              <a:spcBef>
                <a:spcPts val="600"/>
              </a:spcBef>
              <a:buClr>
                <a:srgbClr val="003366"/>
              </a:buClr>
              <a:buSzPct val="90000"/>
              <a:buFontTx/>
              <a:buChar char="-"/>
              <a:tabLst>
                <a:tab pos="4658812" algn="r"/>
              </a:tabLst>
              <a:defRPr/>
            </a:pPr>
            <a:endParaRPr lang="en-US" sz="1599" spc="-20" dirty="0">
              <a:solidFill>
                <a:schemeClr val="tx1"/>
              </a:solidFill>
              <a:latin typeface="Segoe UI"/>
              <a:cs typeface="Segoe UI"/>
            </a:endParaRPr>
          </a:p>
        </p:txBody>
      </p:sp>
      <p:sp>
        <p:nvSpPr>
          <p:cNvPr id="64524" name="Rectangle 19"/>
          <p:cNvSpPr>
            <a:spLocks noChangeArrowheads="1"/>
          </p:cNvSpPr>
          <p:nvPr/>
        </p:nvSpPr>
        <p:spPr bwMode="auto">
          <a:xfrm>
            <a:off x="8860034" y="1970681"/>
            <a:ext cx="2656833" cy="3656128"/>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nSpc>
                <a:spcPct val="90000"/>
              </a:lnSpc>
            </a:pPr>
            <a:r>
              <a:rPr lang="en-US" sz="3198" spc="-70" dirty="0">
                <a:solidFill>
                  <a:schemeClr val="tx1"/>
                </a:solidFill>
                <a:latin typeface="+mj-lt"/>
              </a:rPr>
              <a:t>Backup to Cloud</a:t>
            </a:r>
          </a:p>
          <a:p>
            <a:pPr marL="0" lvl="1" defTabSz="1242117">
              <a:lnSpc>
                <a:spcPct val="90000"/>
              </a:lnSpc>
              <a:spcBef>
                <a:spcPts val="600"/>
              </a:spcBef>
              <a:buClr>
                <a:srgbClr val="003366"/>
              </a:buClr>
              <a:buSzPct val="90000"/>
              <a:tabLst>
                <a:tab pos="4658812" algn="r"/>
              </a:tabLst>
              <a:defRPr/>
            </a:pPr>
            <a:r>
              <a:rPr lang="en-US" sz="1599" spc="-20" dirty="0">
                <a:solidFill>
                  <a:schemeClr val="tx1"/>
                </a:solidFill>
                <a:latin typeface="Segoe UI"/>
                <a:cs typeface="Segoe UI"/>
              </a:rPr>
              <a:t>Customers can utilize DPM and Windows Azure to provide offsite, long-term storage for data</a:t>
            </a:r>
          </a:p>
          <a:p>
            <a:pPr marL="291436" lvl="1" indent="-291436" defTabSz="1242117">
              <a:lnSpc>
                <a:spcPct val="90000"/>
              </a:lnSpc>
              <a:spcBef>
                <a:spcPts val="600"/>
              </a:spcBef>
              <a:buClr>
                <a:srgbClr val="003366"/>
              </a:buClr>
              <a:buSzPct val="90000"/>
              <a:buFontTx/>
              <a:buChar char="-"/>
              <a:tabLst>
                <a:tab pos="4658812" algn="r"/>
              </a:tabLst>
              <a:defRPr/>
            </a:pPr>
            <a:r>
              <a:rPr lang="en-US" sz="1599" spc="-20" dirty="0">
                <a:solidFill>
                  <a:schemeClr val="tx1"/>
                </a:solidFill>
                <a:latin typeface="Segoe UI"/>
                <a:cs typeface="Segoe UI"/>
              </a:rPr>
              <a:t>Simple setup process</a:t>
            </a:r>
          </a:p>
          <a:p>
            <a:pPr marL="291436" lvl="1" indent="-291436" defTabSz="1242117">
              <a:lnSpc>
                <a:spcPct val="90000"/>
              </a:lnSpc>
              <a:spcBef>
                <a:spcPts val="600"/>
              </a:spcBef>
              <a:buClr>
                <a:srgbClr val="003366"/>
              </a:buClr>
              <a:buSzPct val="90000"/>
              <a:buFontTx/>
              <a:buChar char="-"/>
              <a:tabLst>
                <a:tab pos="4658812" algn="r"/>
              </a:tabLst>
              <a:defRPr/>
            </a:pPr>
            <a:r>
              <a:rPr lang="en-US" sz="1599" spc="-20" dirty="0">
                <a:solidFill>
                  <a:schemeClr val="tx1"/>
                </a:solidFill>
                <a:latin typeface="Segoe UI"/>
                <a:cs typeface="Segoe UI"/>
              </a:rPr>
              <a:t>Integrated into DPM wizards for ease of management</a:t>
            </a:r>
          </a:p>
          <a:p>
            <a:pPr marL="291436" lvl="1" indent="-291436" defTabSz="1242117">
              <a:lnSpc>
                <a:spcPct val="90000"/>
              </a:lnSpc>
              <a:spcBef>
                <a:spcPts val="600"/>
              </a:spcBef>
              <a:buClr>
                <a:srgbClr val="003366"/>
              </a:buClr>
              <a:buSzPct val="90000"/>
              <a:buFontTx/>
              <a:buChar char="-"/>
              <a:tabLst>
                <a:tab pos="4658812" algn="r"/>
              </a:tabLst>
              <a:defRPr/>
            </a:pPr>
            <a:r>
              <a:rPr lang="en-US" sz="1599" spc="-20" dirty="0">
                <a:solidFill>
                  <a:schemeClr val="tx1"/>
                </a:solidFill>
                <a:latin typeface="Segoe UI"/>
                <a:cs typeface="Segoe UI"/>
              </a:rPr>
              <a:t>Up to 120 Recovery Points</a:t>
            </a:r>
          </a:p>
        </p:txBody>
      </p:sp>
      <p:sp>
        <p:nvSpPr>
          <p:cNvPr id="2" name="Title 1"/>
          <p:cNvSpPr>
            <a:spLocks noGrp="1"/>
          </p:cNvSpPr>
          <p:nvPr>
            <p:ph type="title"/>
          </p:nvPr>
        </p:nvSpPr>
        <p:spPr/>
        <p:txBody>
          <a:bodyPr/>
          <a:lstStyle/>
          <a:p>
            <a:r>
              <a:rPr lang="en-US" dirty="0" smtClean="0"/>
              <a:t>Data Protection Manager | VMs</a:t>
            </a:r>
            <a:endParaRPr lang="en-US" dirty="0"/>
          </a:p>
        </p:txBody>
      </p:sp>
    </p:spTree>
    <p:extLst>
      <p:ext uri="{BB962C8B-B14F-4D97-AF65-F5344CB8AC3E}">
        <p14:creationId xmlns:p14="http://schemas.microsoft.com/office/powerpoint/2010/main" val="973540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4518"/>
                                        </p:tgtEl>
                                        <p:attrNameLst>
                                          <p:attrName>style.visibility</p:attrName>
                                        </p:attrNameLst>
                                      </p:cBhvr>
                                      <p:to>
                                        <p:strVal val="visible"/>
                                      </p:to>
                                    </p:set>
                                    <p:animEffect transition="in" filter="fade">
                                      <p:cBhvr>
                                        <p:cTn id="7" dur="1000"/>
                                        <p:tgtEl>
                                          <p:spTgt spid="64518"/>
                                        </p:tgtEl>
                                      </p:cBhvr>
                                    </p:animEffect>
                                    <p:anim calcmode="lin" valueType="num">
                                      <p:cBhvr>
                                        <p:cTn id="8" dur="1000" fill="hold"/>
                                        <p:tgtEl>
                                          <p:spTgt spid="64518"/>
                                        </p:tgtEl>
                                        <p:attrNameLst>
                                          <p:attrName>ppt_x</p:attrName>
                                        </p:attrNameLst>
                                      </p:cBhvr>
                                      <p:tavLst>
                                        <p:tav tm="0">
                                          <p:val>
                                            <p:strVal val="#ppt_x"/>
                                          </p:val>
                                        </p:tav>
                                        <p:tav tm="100000">
                                          <p:val>
                                            <p:strVal val="#ppt_x"/>
                                          </p:val>
                                        </p:tav>
                                      </p:tavLst>
                                    </p:anim>
                                    <p:anim calcmode="lin" valueType="num">
                                      <p:cBhvr>
                                        <p:cTn id="9" dur="1000" fill="hold"/>
                                        <p:tgtEl>
                                          <p:spTgt spid="645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4514"/>
                                        </p:tgtEl>
                                        <p:attrNameLst>
                                          <p:attrName>style.visibility</p:attrName>
                                        </p:attrNameLst>
                                      </p:cBhvr>
                                      <p:to>
                                        <p:strVal val="visible"/>
                                      </p:to>
                                    </p:set>
                                    <p:animEffect transition="in" filter="fade">
                                      <p:cBhvr>
                                        <p:cTn id="14" dur="1000"/>
                                        <p:tgtEl>
                                          <p:spTgt spid="64514"/>
                                        </p:tgtEl>
                                      </p:cBhvr>
                                    </p:animEffect>
                                    <p:anim calcmode="lin" valueType="num">
                                      <p:cBhvr>
                                        <p:cTn id="15" dur="1000" fill="hold"/>
                                        <p:tgtEl>
                                          <p:spTgt spid="64514"/>
                                        </p:tgtEl>
                                        <p:attrNameLst>
                                          <p:attrName>ppt_x</p:attrName>
                                        </p:attrNameLst>
                                      </p:cBhvr>
                                      <p:tavLst>
                                        <p:tav tm="0">
                                          <p:val>
                                            <p:strVal val="#ppt_x"/>
                                          </p:val>
                                        </p:tav>
                                        <p:tav tm="100000">
                                          <p:val>
                                            <p:strVal val="#ppt_x"/>
                                          </p:val>
                                        </p:tav>
                                      </p:tavLst>
                                    </p:anim>
                                    <p:anim calcmode="lin" valueType="num">
                                      <p:cBhvr>
                                        <p:cTn id="16" dur="1000" fill="hold"/>
                                        <p:tgtEl>
                                          <p:spTgt spid="645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4521"/>
                                        </p:tgtEl>
                                        <p:attrNameLst>
                                          <p:attrName>style.visibility</p:attrName>
                                        </p:attrNameLst>
                                      </p:cBhvr>
                                      <p:to>
                                        <p:strVal val="visible"/>
                                      </p:to>
                                    </p:set>
                                    <p:animEffect transition="in" filter="fade">
                                      <p:cBhvr>
                                        <p:cTn id="21" dur="1000"/>
                                        <p:tgtEl>
                                          <p:spTgt spid="64521"/>
                                        </p:tgtEl>
                                      </p:cBhvr>
                                    </p:animEffect>
                                    <p:anim calcmode="lin" valueType="num">
                                      <p:cBhvr>
                                        <p:cTn id="22" dur="1000" fill="hold"/>
                                        <p:tgtEl>
                                          <p:spTgt spid="64521"/>
                                        </p:tgtEl>
                                        <p:attrNameLst>
                                          <p:attrName>ppt_x</p:attrName>
                                        </p:attrNameLst>
                                      </p:cBhvr>
                                      <p:tavLst>
                                        <p:tav tm="0">
                                          <p:val>
                                            <p:strVal val="#ppt_x"/>
                                          </p:val>
                                        </p:tav>
                                        <p:tav tm="100000">
                                          <p:val>
                                            <p:strVal val="#ppt_x"/>
                                          </p:val>
                                        </p:tav>
                                      </p:tavLst>
                                    </p:anim>
                                    <p:anim calcmode="lin" valueType="num">
                                      <p:cBhvr>
                                        <p:cTn id="23" dur="1000" fill="hold"/>
                                        <p:tgtEl>
                                          <p:spTgt spid="645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4524"/>
                                        </p:tgtEl>
                                        <p:attrNameLst>
                                          <p:attrName>style.visibility</p:attrName>
                                        </p:attrNameLst>
                                      </p:cBhvr>
                                      <p:to>
                                        <p:strVal val="visible"/>
                                      </p:to>
                                    </p:set>
                                    <p:animEffect transition="in" filter="fade">
                                      <p:cBhvr>
                                        <p:cTn id="28" dur="1000"/>
                                        <p:tgtEl>
                                          <p:spTgt spid="64524"/>
                                        </p:tgtEl>
                                      </p:cBhvr>
                                    </p:animEffect>
                                    <p:anim calcmode="lin" valueType="num">
                                      <p:cBhvr>
                                        <p:cTn id="29" dur="1000" fill="hold"/>
                                        <p:tgtEl>
                                          <p:spTgt spid="64524"/>
                                        </p:tgtEl>
                                        <p:attrNameLst>
                                          <p:attrName>ppt_x</p:attrName>
                                        </p:attrNameLst>
                                      </p:cBhvr>
                                      <p:tavLst>
                                        <p:tav tm="0">
                                          <p:val>
                                            <p:strVal val="#ppt_x"/>
                                          </p:val>
                                        </p:tav>
                                        <p:tav tm="100000">
                                          <p:val>
                                            <p:strVal val="#ppt_x"/>
                                          </p:val>
                                        </p:tav>
                                      </p:tavLst>
                                    </p:anim>
                                    <p:anim calcmode="lin" valueType="num">
                                      <p:cBhvr>
                                        <p:cTn id="30" dur="1000" fill="hold"/>
                                        <p:tgtEl>
                                          <p:spTgt spid="645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animBg="1"/>
      <p:bldP spid="64514" grpId="0" animBg="1"/>
      <p:bldP spid="64521" grpId="0" animBg="1"/>
      <p:bldP spid="645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a:t>
            </a:r>
            <a:endParaRPr lang="en-US" dirty="0"/>
          </a:p>
        </p:txBody>
      </p:sp>
      <p:sp>
        <p:nvSpPr>
          <p:cNvPr id="3" name="TextBox 2"/>
          <p:cNvSpPr txBox="1"/>
          <p:nvPr/>
        </p:nvSpPr>
        <p:spPr>
          <a:xfrm>
            <a:off x="1605775" y="4792341"/>
            <a:ext cx="8965581" cy="1223412"/>
          </a:xfrm>
          <a:prstGeom prst="rect">
            <a:avLst/>
          </a:prstGeom>
          <a:noFill/>
        </p:spPr>
        <p:txBody>
          <a:bodyPr wrap="square" rtlCol="0">
            <a:spAutoFit/>
          </a:bodyPr>
          <a:lstStyle/>
          <a:p>
            <a:pPr marL="457200" indent="-457200">
              <a:buFont typeface="+mj-lt"/>
              <a:buAutoNum type="arabicPeriod"/>
            </a:pPr>
            <a:r>
              <a:rPr lang="en-US" sz="1050" dirty="0" smtClean="0"/>
              <a:t>VMware Data Protection (Advanced) offers protection for VMs &amp; SQL/Exchange only and offers no protection of physical machines</a:t>
            </a:r>
          </a:p>
          <a:p>
            <a:pPr marL="457200" indent="-457200">
              <a:buFont typeface="+mj-lt"/>
              <a:buAutoNum type="arabicPeriod"/>
            </a:pPr>
            <a:r>
              <a:rPr lang="en-US" sz="1050" dirty="0" smtClean="0"/>
              <a:t>VMware Data Protection is not extensible by 3</a:t>
            </a:r>
            <a:r>
              <a:rPr lang="en-US" sz="1050" baseline="30000" dirty="0" smtClean="0"/>
              <a:t>rd</a:t>
            </a:r>
            <a:r>
              <a:rPr lang="en-US" sz="1050" dirty="0" smtClean="0"/>
              <a:t> parties</a:t>
            </a:r>
          </a:p>
          <a:p>
            <a:pPr marL="457200" indent="-457200">
              <a:buFont typeface="+mj-lt"/>
              <a:buAutoNum type="arabicPeriod"/>
            </a:pPr>
            <a:r>
              <a:rPr lang="en-US" sz="1050" dirty="0" smtClean="0"/>
              <a:t>VMware Data Protection is capped at 10 appliances per vCenter with a maximum storage of 2TB/100 VMs per appliance.</a:t>
            </a:r>
          </a:p>
          <a:p>
            <a:pPr marL="457200" indent="-457200">
              <a:buFont typeface="+mj-lt"/>
              <a:buAutoNum type="arabicPeriod"/>
            </a:pPr>
            <a:r>
              <a:rPr lang="en-US" sz="1050" dirty="0" smtClean="0"/>
              <a:t>VMware Data Protection offers no protection to tape media.  Disk only</a:t>
            </a:r>
            <a:endParaRPr lang="en-US" sz="1050" dirty="0"/>
          </a:p>
          <a:p>
            <a:pPr marL="18"/>
            <a:endParaRPr lang="en-US" sz="1050" dirty="0" smtClean="0"/>
          </a:p>
          <a:p>
            <a:pPr marL="18"/>
            <a:r>
              <a:rPr lang="en-US" sz="1050" dirty="0" smtClean="0"/>
              <a:t>VMware </a:t>
            </a:r>
            <a:r>
              <a:rPr lang="en-US" sz="1050" dirty="0"/>
              <a:t>Information: </a:t>
            </a:r>
            <a:r>
              <a:rPr lang="en-US" sz="1050" dirty="0">
                <a:hlinkClick r:id="rId2"/>
              </a:rPr>
              <a:t>http://</a:t>
            </a:r>
            <a:r>
              <a:rPr lang="en-US" sz="1050" dirty="0" smtClean="0">
                <a:hlinkClick r:id="rId2"/>
              </a:rPr>
              <a:t>www.vmware.com/files/pdf/techpaper/Introduction-to-Data-Protection.pdf</a:t>
            </a:r>
            <a:r>
              <a:rPr lang="en-US" sz="1050" dirty="0"/>
              <a:t>, </a:t>
            </a:r>
            <a:r>
              <a:rPr lang="en-US" sz="1050" dirty="0">
                <a:hlinkClick r:id="rId3"/>
              </a:rPr>
              <a:t>http://</a:t>
            </a:r>
            <a:r>
              <a:rPr lang="en-US" sz="1050" dirty="0" smtClean="0">
                <a:hlinkClick r:id="rId3"/>
              </a:rPr>
              <a:t>pubs.vmware.com/vsphere-51/topic/com.vmware.ICbase/PDF/vmware-data-protection-administration-guide-51.pdf</a:t>
            </a:r>
            <a:r>
              <a:rPr lang="en-US" sz="1050" dirty="0" smtClean="0"/>
              <a:t> </a:t>
            </a:r>
            <a:endParaRPr lang="en-US" sz="1050" dirty="0"/>
          </a:p>
        </p:txBody>
      </p:sp>
      <p:graphicFrame>
        <p:nvGraphicFramePr>
          <p:cNvPr id="4" name="Table 3"/>
          <p:cNvGraphicFramePr>
            <a:graphicFrameLocks noGrp="1"/>
          </p:cNvGraphicFramePr>
          <p:nvPr>
            <p:extLst>
              <p:ext uri="{D42A27DB-BD31-4B8C-83A1-F6EECF244321}">
                <p14:modId xmlns:p14="http://schemas.microsoft.com/office/powerpoint/2010/main" val="4064572875"/>
              </p:ext>
            </p:extLst>
          </p:nvPr>
        </p:nvGraphicFramePr>
        <p:xfrm>
          <a:off x="1635163" y="1499839"/>
          <a:ext cx="8940800" cy="3121550"/>
        </p:xfrm>
        <a:graphic>
          <a:graphicData uri="http://schemas.openxmlformats.org/drawingml/2006/table">
            <a:tbl>
              <a:tblPr firstRow="1" firstCol="1">
                <a:tableStyleId>{073A0DAA-6AF3-43AB-8588-CEC1D06C72B9}</a:tableStyleId>
              </a:tblPr>
              <a:tblGrid>
                <a:gridCol w="4724400"/>
                <a:gridCol w="2108200"/>
                <a:gridCol w="2108200"/>
              </a:tblGrid>
              <a:tr h="510601">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50" normalizeH="0" baseline="0" noProof="0" dirty="0" smtClean="0">
                          <a:ln>
                            <a:noFill/>
                          </a:ln>
                          <a:solidFill>
                            <a:srgbClr val="FFFFFF"/>
                          </a:solidFill>
                          <a:effectLst/>
                          <a:uLnTx/>
                          <a:uFillTx/>
                          <a:latin typeface="Segoe UI Light" pitchFamily="34" charset="0"/>
                          <a:ea typeface="+mn-ea"/>
                          <a:cs typeface="Segoe UI Light" pitchFamily="34" charset="0"/>
                        </a:rPr>
                        <a:t>Protection of Key Applications &amp; Workloads</a:t>
                      </a:r>
                      <a:endParaRPr kumimoji="0" lang="en-US" sz="1200" b="0" i="0" u="none" strike="noStrike" kern="1200" cap="none" spc="-50" normalizeH="0" baseline="0" noProof="0" dirty="0" smtClean="0">
                        <a:ln>
                          <a:noFill/>
                        </a:ln>
                        <a:solidFill>
                          <a:srgbClr val="FFFFFF"/>
                        </a:solidFill>
                        <a:effectLst/>
                        <a:uLnTx/>
                        <a:uFillTx/>
                        <a:latin typeface="Segoe UI Light" pitchFamily="34" charset="0"/>
                        <a:ea typeface="+mn-ea"/>
                        <a:cs typeface="Segoe UI Light" pitchFamily="34" charset="0"/>
                      </a:endParaRPr>
                    </a:p>
                  </a:txBody>
                  <a:tcPr anchor="ctr"/>
                </a:tc>
                <a:tc hMerge="1">
                  <a:txBody>
                    <a:bodyPr/>
                    <a:lstStyle/>
                    <a:p>
                      <a:pPr algn="ctr"/>
                      <a:endParaRPr lang="en-US" sz="1600" dirty="0"/>
                    </a:p>
                  </a:txBody>
                  <a:tcPr anchor="ctr">
                    <a:solidFill>
                      <a:schemeClr val="tx2"/>
                    </a:solidFill>
                  </a:tcPr>
                </a:tc>
                <a:tc hMerge="1">
                  <a:txBody>
                    <a:bodyPr/>
                    <a:lstStyle/>
                    <a:p>
                      <a:pPr algn="ctr"/>
                      <a:endParaRPr lang="en-US" sz="1600" dirty="0"/>
                    </a:p>
                  </a:txBody>
                  <a:tcPr anchor="ctr">
                    <a:solidFill>
                      <a:schemeClr val="accent3"/>
                    </a:solidFill>
                  </a:tcPr>
                </a:tc>
              </a:tr>
              <a:tr h="347870">
                <a:tc>
                  <a:txBody>
                    <a:bodyPr/>
                    <a:lstStyle/>
                    <a:p>
                      <a:r>
                        <a:rPr lang="en-US" sz="1600" dirty="0" smtClean="0"/>
                        <a:t>Capability</a:t>
                      </a:r>
                      <a:endParaRPr lang="en-US" sz="1600" dirty="0"/>
                    </a:p>
                  </a:txBody>
                  <a:tcPr anchor="ctr"/>
                </a:tc>
                <a:tc>
                  <a:txBody>
                    <a:bodyPr/>
                    <a:lstStyle/>
                    <a:p>
                      <a:pPr algn="ctr"/>
                      <a:r>
                        <a:rPr lang="en-US" sz="1600" b="1" dirty="0" smtClean="0">
                          <a:solidFill>
                            <a:schemeClr val="bg1"/>
                          </a:solidFill>
                        </a:rPr>
                        <a:t>Microsoft</a:t>
                      </a:r>
                      <a:endParaRPr lang="en-US" sz="1600" b="1" dirty="0">
                        <a:solidFill>
                          <a:schemeClr val="bg1"/>
                        </a:solidFill>
                      </a:endParaRPr>
                    </a:p>
                  </a:txBody>
                  <a:tcPr anchor="ctr">
                    <a:solidFill>
                      <a:schemeClr val="accent1"/>
                    </a:solidFill>
                  </a:tcPr>
                </a:tc>
                <a:tc>
                  <a:txBody>
                    <a:bodyPr/>
                    <a:lstStyle/>
                    <a:p>
                      <a:pPr algn="ctr"/>
                      <a:r>
                        <a:rPr lang="en-US" sz="1600" b="1" dirty="0" smtClean="0">
                          <a:solidFill>
                            <a:schemeClr val="bg1"/>
                          </a:solidFill>
                        </a:rPr>
                        <a:t>VMware</a:t>
                      </a:r>
                      <a:endParaRPr lang="en-US" sz="1600" b="1" dirty="0">
                        <a:solidFill>
                          <a:schemeClr val="bg1"/>
                        </a:solidFill>
                      </a:endParaRPr>
                    </a:p>
                  </a:txBody>
                  <a:tcPr anchor="ctr">
                    <a:solidFill>
                      <a:schemeClr val="accent1"/>
                    </a:solidFill>
                  </a:tcPr>
                </a:tc>
              </a:tr>
              <a:tr h="322485">
                <a:tc>
                  <a:txBody>
                    <a:bodyPr/>
                    <a:lstStyle/>
                    <a:p>
                      <a:r>
                        <a:rPr lang="en-US" sz="1600" b="0" dirty="0" smtClean="0"/>
                        <a:t>Granular Workload Protection</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sz="1800" b="1" kern="1200" dirty="0" smtClean="0">
                          <a:solidFill>
                            <a:srgbClr val="FF9900"/>
                          </a:solidFill>
                          <a:effectLst/>
                          <a:latin typeface="+mn-lt"/>
                          <a:ea typeface="+mn-ea"/>
                          <a:cs typeface="+mn-cs"/>
                        </a:rPr>
                        <a:t>Yes</a:t>
                      </a:r>
                      <a:r>
                        <a:rPr lang="en-US" sz="1800" b="1" kern="1200" baseline="30000" dirty="0" smtClean="0">
                          <a:solidFill>
                            <a:srgbClr val="FF9900"/>
                          </a:solidFill>
                          <a:effectLst/>
                          <a:latin typeface="+mn-lt"/>
                          <a:ea typeface="+mn-ea"/>
                          <a:cs typeface="+mn-cs"/>
                        </a:rPr>
                        <a:t>1</a:t>
                      </a:r>
                      <a:endParaRPr lang="en-US" sz="1800" b="1" kern="1200" dirty="0">
                        <a:solidFill>
                          <a:srgbClr val="FF9900"/>
                        </a:solidFill>
                        <a:effectLst/>
                        <a:latin typeface="+mn-lt"/>
                        <a:ea typeface="+mn-ea"/>
                        <a:cs typeface="+mn-cs"/>
                      </a:endParaRPr>
                    </a:p>
                  </a:txBody>
                  <a:tcPr anchor="ctr"/>
                </a:tc>
              </a:tr>
              <a:tr h="322485">
                <a:tc>
                  <a:txBody>
                    <a:bodyPr/>
                    <a:lstStyle/>
                    <a:p>
                      <a:r>
                        <a:rPr lang="en-US" sz="1600" b="0" dirty="0" smtClean="0"/>
                        <a:t>Physical &amp; Virtual Protection</a:t>
                      </a:r>
                      <a:endParaRPr lang="en-US" sz="1600" b="0" dirty="0"/>
                    </a:p>
                  </a:txBody>
                  <a:tcPr anchor="ctr"/>
                </a:tc>
                <a:tc>
                  <a:txBody>
                    <a:bodyPr/>
                    <a:lstStyle/>
                    <a:p>
                      <a:pPr algn="ctr"/>
                      <a:r>
                        <a:rPr lang="en-US" sz="1800" b="1" dirty="0" smtClean="0">
                          <a:solidFill>
                            <a:srgbClr val="16395D"/>
                          </a:solidFill>
                        </a:rPr>
                        <a:t>Yes</a:t>
                      </a:r>
                      <a:endParaRPr lang="en-US" sz="1800" b="1" dirty="0">
                        <a:solidFill>
                          <a:srgbClr val="16395D"/>
                        </a:solidFill>
                      </a:endParaRPr>
                    </a:p>
                  </a:txBody>
                  <a:tcPr anchor="ctr"/>
                </a:tc>
                <a:tc>
                  <a:txBody>
                    <a:bodyPr/>
                    <a:lstStyle/>
                    <a:p>
                      <a:pPr algn="ctr"/>
                      <a:r>
                        <a:rPr lang="en-US" b="1" dirty="0" smtClean="0">
                          <a:solidFill>
                            <a:srgbClr val="FF0000"/>
                          </a:solidFill>
                        </a:rPr>
                        <a:t>No</a:t>
                      </a:r>
                      <a:r>
                        <a:rPr lang="en-US" sz="1800" b="1" kern="1200" baseline="30000" dirty="0" smtClean="0">
                          <a:solidFill>
                            <a:srgbClr val="FF0000"/>
                          </a:solidFill>
                          <a:effectLst/>
                          <a:latin typeface="+mn-lt"/>
                          <a:ea typeface="+mn-ea"/>
                          <a:cs typeface="+mn-cs"/>
                        </a:rPr>
                        <a:t>1</a:t>
                      </a:r>
                      <a:endParaRPr lang="en-US" b="1" dirty="0">
                        <a:solidFill>
                          <a:srgbClr val="FF0000"/>
                        </a:solidFill>
                      </a:endParaRPr>
                    </a:p>
                  </a:txBody>
                  <a:tcPr anchor="ctr"/>
                </a:tc>
              </a:tr>
              <a:tr h="322485">
                <a:tc>
                  <a:txBody>
                    <a:bodyPr/>
                    <a:lstStyle/>
                    <a:p>
                      <a:r>
                        <a:rPr lang="en-US" sz="1600" b="0" dirty="0" smtClean="0"/>
                        <a:t>3</a:t>
                      </a:r>
                      <a:r>
                        <a:rPr lang="en-US" sz="1600" b="0" baseline="30000" dirty="0" smtClean="0"/>
                        <a:t>rd</a:t>
                      </a:r>
                      <a:r>
                        <a:rPr lang="en-US" sz="1600" b="0" dirty="0" smtClean="0"/>
                        <a:t> Party Integration</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b="1" dirty="0" smtClean="0">
                          <a:solidFill>
                            <a:srgbClr val="FF0000"/>
                          </a:solidFill>
                        </a:rPr>
                        <a:t>No</a:t>
                      </a:r>
                      <a:r>
                        <a:rPr lang="en-US" sz="1800" b="1" kern="1200" baseline="30000" dirty="0" smtClean="0">
                          <a:solidFill>
                            <a:srgbClr val="FF0000"/>
                          </a:solidFill>
                          <a:effectLst/>
                          <a:latin typeface="+mn-lt"/>
                          <a:ea typeface="+mn-ea"/>
                          <a:cs typeface="+mn-cs"/>
                        </a:rPr>
                        <a:t>2</a:t>
                      </a:r>
                      <a:endParaRPr lang="en-US" b="1" dirty="0">
                        <a:solidFill>
                          <a:srgbClr val="FF0000"/>
                        </a:solidFill>
                      </a:endParaRPr>
                    </a:p>
                  </a:txBody>
                  <a:tcPr anchor="ctr"/>
                </a:tc>
              </a:tr>
              <a:tr h="322485">
                <a:tc>
                  <a:txBody>
                    <a:bodyPr/>
                    <a:lstStyle/>
                    <a:p>
                      <a:r>
                        <a:rPr lang="en-US" sz="1600" b="0" dirty="0" smtClean="0"/>
                        <a:t>Centralized Role-Based Management</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b="1" dirty="0" smtClean="0">
                          <a:solidFill>
                            <a:srgbClr val="FF9900"/>
                          </a:solidFill>
                        </a:rPr>
                        <a:t>Yes</a:t>
                      </a:r>
                      <a:r>
                        <a:rPr lang="en-US" sz="1800" b="1" kern="1200" baseline="30000" dirty="0" smtClean="0">
                          <a:solidFill>
                            <a:srgbClr val="FF9900"/>
                          </a:solidFill>
                          <a:effectLst/>
                          <a:latin typeface="+mn-lt"/>
                          <a:ea typeface="+mn-ea"/>
                          <a:cs typeface="+mn-cs"/>
                        </a:rPr>
                        <a:t>3</a:t>
                      </a:r>
                      <a:endParaRPr lang="en-US" sz="1800" b="1" kern="1200" dirty="0">
                        <a:solidFill>
                          <a:srgbClr val="FF9900"/>
                        </a:solidFill>
                        <a:effectLst/>
                        <a:latin typeface="+mn-lt"/>
                        <a:ea typeface="+mn-ea"/>
                        <a:cs typeface="+mn-cs"/>
                      </a:endParaRPr>
                    </a:p>
                  </a:txBody>
                  <a:tcPr anchor="ctr"/>
                </a:tc>
              </a:tr>
              <a:tr h="322485">
                <a:tc>
                  <a:txBody>
                    <a:bodyPr/>
                    <a:lstStyle/>
                    <a:p>
                      <a:r>
                        <a:rPr lang="en-US" sz="1600" b="0" dirty="0" smtClean="0"/>
                        <a:t>Tape Backup</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sz="1800" b="1" kern="1200" dirty="0" smtClean="0">
                          <a:solidFill>
                            <a:srgbClr val="FF0000"/>
                          </a:solidFill>
                          <a:effectLst/>
                          <a:latin typeface="+mn-lt"/>
                          <a:ea typeface="+mn-ea"/>
                          <a:cs typeface="+mn-cs"/>
                        </a:rPr>
                        <a:t>No</a:t>
                      </a:r>
                      <a:r>
                        <a:rPr lang="en-US" sz="1800" b="1" kern="1200" baseline="30000" dirty="0" smtClean="0">
                          <a:solidFill>
                            <a:srgbClr val="FF0000"/>
                          </a:solidFill>
                          <a:effectLst/>
                          <a:latin typeface="+mn-lt"/>
                          <a:ea typeface="+mn-ea"/>
                          <a:cs typeface="+mn-cs"/>
                        </a:rPr>
                        <a:t>4</a:t>
                      </a:r>
                      <a:endParaRPr lang="en-US" sz="1800" b="1" kern="1200" dirty="0">
                        <a:solidFill>
                          <a:srgbClr val="FF0000"/>
                        </a:solidFill>
                        <a:effectLst/>
                        <a:latin typeface="+mn-lt"/>
                        <a:ea typeface="+mn-ea"/>
                        <a:cs typeface="+mn-cs"/>
                      </a:endParaRPr>
                    </a:p>
                  </a:txBody>
                  <a:tcPr anchor="ctr"/>
                </a:tc>
              </a:tr>
              <a:tr h="322485">
                <a:tc>
                  <a:txBody>
                    <a:bodyPr/>
                    <a:lstStyle/>
                    <a:p>
                      <a:r>
                        <a:rPr lang="en-US" sz="1600" b="0" dirty="0" smtClean="0"/>
                        <a:t>Integrated Disaster Recovery</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r>
            </a:tbl>
          </a:graphicData>
        </a:graphic>
      </p:graphicFrame>
    </p:spTree>
    <p:extLst>
      <p:ext uri="{BB962C8B-B14F-4D97-AF65-F5344CB8AC3E}">
        <p14:creationId xmlns:p14="http://schemas.microsoft.com/office/powerpoint/2010/main" val="14593790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Focus Areas</a:t>
            </a:r>
            <a:endParaRPr lang="en-US" dirty="0"/>
          </a:p>
        </p:txBody>
      </p:sp>
      <p:grpSp>
        <p:nvGrpSpPr>
          <p:cNvPr id="10" name="Group 9"/>
          <p:cNvGrpSpPr/>
          <p:nvPr/>
        </p:nvGrpSpPr>
        <p:grpSpPr>
          <a:xfrm>
            <a:off x="274320" y="1473158"/>
            <a:ext cx="10965180" cy="818229"/>
            <a:chOff x="274320" y="1529429"/>
            <a:chExt cx="10965180" cy="818229"/>
          </a:xfrm>
        </p:grpSpPr>
        <p:grpSp>
          <p:nvGrpSpPr>
            <p:cNvPr id="4" name="Group 3"/>
            <p:cNvGrpSpPr/>
            <p:nvPr/>
          </p:nvGrpSpPr>
          <p:grpSpPr>
            <a:xfrm>
              <a:off x="274320" y="1529429"/>
              <a:ext cx="10965180" cy="818229"/>
              <a:chOff x="595143" y="5261638"/>
              <a:chExt cx="10661745" cy="818229"/>
            </a:xfrm>
          </p:grpSpPr>
          <p:sp>
            <p:nvSpPr>
              <p:cNvPr id="5" name="Rectangle 4"/>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6" name="TextBox 5"/>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Granular App &amp; Service Deployment </a:t>
                </a:r>
                <a:endParaRPr lang="en-US" sz="3264" b="1" spc="-102" dirty="0">
                  <a:latin typeface="+mj-lt"/>
                </a:endParaRPr>
              </a:p>
            </p:txBody>
          </p:sp>
        </p:grpSp>
        <p:pic>
          <p:nvPicPr>
            <p:cNvPr id="9" name="Picture 8"/>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26663" t="16807" r="22886" b="15580"/>
            <a:stretch/>
          </p:blipFill>
          <p:spPr>
            <a:xfrm>
              <a:off x="451031" y="1574400"/>
              <a:ext cx="603069" cy="728284"/>
            </a:xfrm>
            <a:prstGeom prst="rect">
              <a:avLst/>
            </a:prstGeom>
          </p:spPr>
        </p:pic>
      </p:grpSp>
      <p:grpSp>
        <p:nvGrpSpPr>
          <p:cNvPr id="23" name="Group 22"/>
          <p:cNvGrpSpPr/>
          <p:nvPr/>
        </p:nvGrpSpPr>
        <p:grpSpPr>
          <a:xfrm>
            <a:off x="274320" y="2311647"/>
            <a:ext cx="10965180" cy="818229"/>
            <a:chOff x="274320" y="2369297"/>
            <a:chExt cx="10965180" cy="818229"/>
          </a:xfrm>
        </p:grpSpPr>
        <p:grpSp>
          <p:nvGrpSpPr>
            <p:cNvPr id="17" name="Group 16"/>
            <p:cNvGrpSpPr/>
            <p:nvPr/>
          </p:nvGrpSpPr>
          <p:grpSpPr>
            <a:xfrm>
              <a:off x="274320" y="2369297"/>
              <a:ext cx="10965180" cy="818229"/>
              <a:chOff x="595143" y="5261638"/>
              <a:chExt cx="10661745" cy="818229"/>
            </a:xfrm>
          </p:grpSpPr>
          <p:sp>
            <p:nvSpPr>
              <p:cNvPr id="19" name="Rectangle 18"/>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0" name="TextBox 19"/>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Deeper Insight &amp; Remediation Guidance</a:t>
                </a:r>
                <a:endParaRPr lang="en-US" sz="3264" b="1" spc="-102" dirty="0">
                  <a:latin typeface="+mj-lt"/>
                </a:endParaRPr>
              </a:p>
            </p:txBody>
          </p:sp>
        </p:grpSp>
        <p:sp>
          <p:nvSpPr>
            <p:cNvPr id="21" name="Freeform 20"/>
            <p:cNvSpPr/>
            <p:nvPr/>
          </p:nvSpPr>
          <p:spPr bwMode="auto">
            <a:xfrm>
              <a:off x="426415" y="2465969"/>
              <a:ext cx="671170" cy="624883"/>
            </a:xfrm>
            <a:custGeom>
              <a:avLst/>
              <a:gdLst>
                <a:gd name="connsiteX0" fmla="*/ 0 w 920750"/>
                <a:gd name="connsiteY0" fmla="*/ 425450 h 857250"/>
                <a:gd name="connsiteX1" fmla="*/ 146050 w 920750"/>
                <a:gd name="connsiteY1" fmla="*/ 342900 h 857250"/>
                <a:gd name="connsiteX2" fmla="*/ 285750 w 920750"/>
                <a:gd name="connsiteY2" fmla="*/ 425450 h 857250"/>
                <a:gd name="connsiteX3" fmla="*/ 419100 w 920750"/>
                <a:gd name="connsiteY3" fmla="*/ 0 h 857250"/>
                <a:gd name="connsiteX4" fmla="*/ 495300 w 920750"/>
                <a:gd name="connsiteY4" fmla="*/ 857250 h 857250"/>
                <a:gd name="connsiteX5" fmla="*/ 596900 w 920750"/>
                <a:gd name="connsiteY5" fmla="*/ 431800 h 857250"/>
                <a:gd name="connsiteX6" fmla="*/ 711200 w 920750"/>
                <a:gd name="connsiteY6" fmla="*/ 349250 h 857250"/>
                <a:gd name="connsiteX7" fmla="*/ 825500 w 920750"/>
                <a:gd name="connsiteY7" fmla="*/ 596900 h 857250"/>
                <a:gd name="connsiteX8" fmla="*/ 920750 w 920750"/>
                <a:gd name="connsiteY8" fmla="*/ 4064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0750" h="857250">
                  <a:moveTo>
                    <a:pt x="0" y="425450"/>
                  </a:moveTo>
                  <a:lnTo>
                    <a:pt x="146050" y="342900"/>
                  </a:lnTo>
                  <a:lnTo>
                    <a:pt x="285750" y="425450"/>
                  </a:lnTo>
                  <a:lnTo>
                    <a:pt x="419100" y="0"/>
                  </a:lnTo>
                  <a:lnTo>
                    <a:pt x="495300" y="857250"/>
                  </a:lnTo>
                  <a:lnTo>
                    <a:pt x="596900" y="431800"/>
                  </a:lnTo>
                  <a:lnTo>
                    <a:pt x="711200" y="349250"/>
                  </a:lnTo>
                  <a:lnTo>
                    <a:pt x="825500" y="596900"/>
                  </a:lnTo>
                  <a:lnTo>
                    <a:pt x="920750" y="406400"/>
                  </a:lnTo>
                </a:path>
              </a:pathLst>
            </a:custGeom>
            <a:no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0" name="Group 29"/>
          <p:cNvGrpSpPr/>
          <p:nvPr/>
        </p:nvGrpSpPr>
        <p:grpSpPr>
          <a:xfrm>
            <a:off x="274320" y="3136068"/>
            <a:ext cx="10965180" cy="818229"/>
            <a:chOff x="274320" y="3207097"/>
            <a:chExt cx="10965180" cy="818229"/>
          </a:xfrm>
        </p:grpSpPr>
        <p:grpSp>
          <p:nvGrpSpPr>
            <p:cNvPr id="25" name="Group 24"/>
            <p:cNvGrpSpPr/>
            <p:nvPr/>
          </p:nvGrpSpPr>
          <p:grpSpPr>
            <a:xfrm>
              <a:off x="274320" y="3207097"/>
              <a:ext cx="10965180" cy="818229"/>
              <a:chOff x="595143" y="5261638"/>
              <a:chExt cx="10661745" cy="818229"/>
            </a:xfrm>
          </p:grpSpPr>
          <p:sp>
            <p:nvSpPr>
              <p:cNvPr id="27" name="Rectangle 26"/>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8" name="TextBox 27"/>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Protection for Key Apps &amp; Workloads</a:t>
                </a:r>
                <a:endParaRPr lang="en-US" sz="3264" b="1" spc="-102" dirty="0">
                  <a:latin typeface="+mj-lt"/>
                </a:endParaRPr>
              </a:p>
            </p:txBody>
          </p:sp>
        </p:grpSp>
        <p:sp>
          <p:nvSpPr>
            <p:cNvPr id="29" name="Freeform 63"/>
            <p:cNvSpPr>
              <a:spLocks noEditPoints="1"/>
            </p:cNvSpPr>
            <p:nvPr/>
          </p:nvSpPr>
          <p:spPr bwMode="auto">
            <a:xfrm>
              <a:off x="451816" y="3326604"/>
              <a:ext cx="596992" cy="573998"/>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tx1"/>
            </a:solidFill>
            <a:ln>
              <a:noFill/>
            </a:ln>
          </p:spPr>
          <p:txBody>
            <a:bodyPr vert="horz" wrap="square" lIns="89619" tIns="44809" rIns="89619" bIns="44809" numCol="1" anchor="t" anchorCtr="0" compatLnSpc="1">
              <a:prstTxWarp prst="textNoShape">
                <a:avLst/>
              </a:prstTxWarp>
            </a:bodyPr>
            <a:lstStyle/>
            <a:p>
              <a:pPr defTabSz="896166" fontAlgn="base">
                <a:spcBef>
                  <a:spcPct val="0"/>
                </a:spcBef>
                <a:spcAft>
                  <a:spcPct val="0"/>
                </a:spcAft>
              </a:pPr>
              <a:endParaRPr lang="en-US" sz="1568" spc="-29">
                <a:cs typeface="Segoe UI" pitchFamily="34" charset="0"/>
              </a:endParaRPr>
            </a:p>
          </p:txBody>
        </p:sp>
      </p:grpSp>
      <p:grpSp>
        <p:nvGrpSpPr>
          <p:cNvPr id="37" name="Group 36"/>
          <p:cNvGrpSpPr/>
          <p:nvPr/>
        </p:nvGrpSpPr>
        <p:grpSpPr>
          <a:xfrm>
            <a:off x="274320" y="3960490"/>
            <a:ext cx="10965180" cy="830200"/>
            <a:chOff x="274320" y="4044897"/>
            <a:chExt cx="10965180" cy="830200"/>
          </a:xfrm>
        </p:grpSpPr>
        <p:grpSp>
          <p:nvGrpSpPr>
            <p:cNvPr id="32" name="Group 31"/>
            <p:cNvGrpSpPr/>
            <p:nvPr/>
          </p:nvGrpSpPr>
          <p:grpSpPr>
            <a:xfrm>
              <a:off x="274320" y="4044897"/>
              <a:ext cx="10965180" cy="818229"/>
              <a:chOff x="595143" y="5261638"/>
              <a:chExt cx="10661745" cy="818229"/>
            </a:xfrm>
          </p:grpSpPr>
          <p:sp>
            <p:nvSpPr>
              <p:cNvPr id="34" name="Rectangle 33"/>
              <p:cNvSpPr/>
              <p:nvPr/>
            </p:nvSpPr>
            <p:spPr bwMode="auto">
              <a:xfrm>
                <a:off x="595143" y="5261638"/>
                <a:ext cx="10661745" cy="818229"/>
              </a:xfrm>
              <a:prstGeom prst="rect">
                <a:avLst/>
              </a:prstGeom>
              <a:solidFill>
                <a:srgbClr val="16395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35" name="TextBox 34"/>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Heterogeneous Management</a:t>
                </a:r>
                <a:endParaRPr lang="en-US" sz="3264" b="1" spc="-102" dirty="0">
                  <a:latin typeface="+mj-lt"/>
                </a:endParaRPr>
              </a:p>
            </p:txBody>
          </p:sp>
        </p:grpSp>
        <p:pic>
          <p:nvPicPr>
            <p:cNvPr id="36" name="Picture 35"/>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22625" t="16794" r="19455" b="12953"/>
            <a:stretch/>
          </p:blipFill>
          <p:spPr>
            <a:xfrm>
              <a:off x="451031" y="4130765"/>
              <a:ext cx="681011" cy="744332"/>
            </a:xfrm>
            <a:prstGeom prst="rect">
              <a:avLst/>
            </a:prstGeom>
          </p:spPr>
        </p:pic>
      </p:grpSp>
      <p:grpSp>
        <p:nvGrpSpPr>
          <p:cNvPr id="49" name="Group 48"/>
          <p:cNvGrpSpPr/>
          <p:nvPr/>
        </p:nvGrpSpPr>
        <p:grpSpPr>
          <a:xfrm>
            <a:off x="274320" y="5627452"/>
            <a:ext cx="10965180" cy="818229"/>
            <a:chOff x="274320" y="5627452"/>
            <a:chExt cx="10965180" cy="818229"/>
          </a:xfrm>
        </p:grpSpPr>
        <p:grpSp>
          <p:nvGrpSpPr>
            <p:cNvPr id="44" name="Group 43"/>
            <p:cNvGrpSpPr/>
            <p:nvPr/>
          </p:nvGrpSpPr>
          <p:grpSpPr>
            <a:xfrm>
              <a:off x="274320" y="5627452"/>
              <a:ext cx="10965180" cy="818229"/>
              <a:chOff x="595143" y="5261638"/>
              <a:chExt cx="10661745" cy="818229"/>
            </a:xfrm>
          </p:grpSpPr>
          <p:sp>
            <p:nvSpPr>
              <p:cNvPr id="46" name="Rectangle 45"/>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7" name="TextBox 46"/>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Costs</a:t>
                </a:r>
                <a:endParaRPr lang="en-US" sz="3264" b="1" spc="-102" dirty="0">
                  <a:latin typeface="+mj-lt"/>
                </a:endParaRPr>
              </a:p>
            </p:txBody>
          </p:sp>
        </p:grpSp>
        <p:pic>
          <p:nvPicPr>
            <p:cNvPr id="48" name="Picture 13"/>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531195" y="5744425"/>
              <a:ext cx="497505" cy="620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1" name="Group 50"/>
          <p:cNvGrpSpPr/>
          <p:nvPr/>
        </p:nvGrpSpPr>
        <p:grpSpPr>
          <a:xfrm>
            <a:off x="274320" y="4798290"/>
            <a:ext cx="10965180" cy="818229"/>
            <a:chOff x="274320" y="4798290"/>
            <a:chExt cx="10965180" cy="818229"/>
          </a:xfrm>
        </p:grpSpPr>
        <p:grpSp>
          <p:nvGrpSpPr>
            <p:cNvPr id="39" name="Group 38"/>
            <p:cNvGrpSpPr/>
            <p:nvPr/>
          </p:nvGrpSpPr>
          <p:grpSpPr>
            <a:xfrm>
              <a:off x="274320" y="4798290"/>
              <a:ext cx="10965180" cy="818229"/>
              <a:chOff x="595143" y="5261638"/>
              <a:chExt cx="10661745" cy="818229"/>
            </a:xfrm>
          </p:grpSpPr>
          <p:sp>
            <p:nvSpPr>
              <p:cNvPr id="41" name="Rectangle 40"/>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2" name="TextBox 41"/>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Hybrid Infrastructure</a:t>
                </a:r>
                <a:endParaRPr lang="en-US" sz="3264" b="1" spc="-102" dirty="0">
                  <a:latin typeface="+mj-lt"/>
                </a:endParaRPr>
              </a:p>
            </p:txBody>
          </p:sp>
        </p:grpSp>
        <p:pic>
          <p:nvPicPr>
            <p:cNvPr id="50" name="Picture 16"/>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a:off x="465099" y="4909760"/>
              <a:ext cx="681011" cy="5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54099009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7689"/>
            <a:ext cx="10056812" cy="1003982"/>
          </a:xfrm>
        </p:spPr>
        <p:txBody>
          <a:bodyPr/>
          <a:lstStyle/>
          <a:p>
            <a:r>
              <a:rPr lang="en-US" dirty="0" smtClean="0"/>
              <a:t>Demo</a:t>
            </a:r>
            <a:endParaRPr lang="en-US" dirty="0"/>
          </a:p>
        </p:txBody>
      </p:sp>
    </p:spTree>
    <p:extLst>
      <p:ext uri="{BB962C8B-B14F-4D97-AF65-F5344CB8AC3E}">
        <p14:creationId xmlns:p14="http://schemas.microsoft.com/office/powerpoint/2010/main" val="490730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Heterogeneous Management</a:t>
            </a:r>
          </a:p>
        </p:txBody>
      </p:sp>
      <p:sp>
        <p:nvSpPr>
          <p:cNvPr id="45" name="Rectangle 44"/>
          <p:cNvSpPr/>
          <p:nvPr/>
        </p:nvSpPr>
        <p:spPr>
          <a:xfrm>
            <a:off x="760412" y="5192614"/>
            <a:ext cx="10820400" cy="8509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3200" dirty="0" smtClean="0">
                <a:solidFill>
                  <a:schemeClr val="tx1"/>
                </a:solidFill>
                <a:cs typeface="Segoe UI Light" pitchFamily="34" charset="0"/>
              </a:rPr>
              <a:t>Fabric</a:t>
            </a:r>
            <a:endParaRPr lang="en-GB" sz="3200" dirty="0">
              <a:solidFill>
                <a:schemeClr val="tx1"/>
              </a:solidFill>
              <a:cs typeface="Segoe UI Light" pitchFamily="34" charset="0"/>
            </a:endParaRPr>
          </a:p>
        </p:txBody>
      </p:sp>
      <p:sp>
        <p:nvSpPr>
          <p:cNvPr id="46" name="Rectangle 45"/>
          <p:cNvSpPr/>
          <p:nvPr/>
        </p:nvSpPr>
        <p:spPr>
          <a:xfrm>
            <a:off x="760412" y="4300861"/>
            <a:ext cx="10820400" cy="8509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3200" dirty="0" smtClean="0">
                <a:solidFill>
                  <a:schemeClr val="tx1"/>
                </a:solidFill>
                <a:cs typeface="Segoe UI Light" pitchFamily="34" charset="0"/>
              </a:rPr>
              <a:t>Hypervisor</a:t>
            </a:r>
            <a:endParaRPr lang="en-GB" sz="3200" dirty="0">
              <a:solidFill>
                <a:schemeClr val="tx1"/>
              </a:solidFill>
              <a:cs typeface="Segoe UI Light" pitchFamily="34" charset="0"/>
            </a:endParaRPr>
          </a:p>
        </p:txBody>
      </p:sp>
      <p:sp>
        <p:nvSpPr>
          <p:cNvPr id="47" name="Rectangle 46"/>
          <p:cNvSpPr/>
          <p:nvPr/>
        </p:nvSpPr>
        <p:spPr>
          <a:xfrm>
            <a:off x="760412" y="3409108"/>
            <a:ext cx="10820400" cy="8509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3200" dirty="0" smtClean="0">
                <a:solidFill>
                  <a:schemeClr val="tx1"/>
                </a:solidFill>
                <a:cs typeface="Segoe UI Light" pitchFamily="34" charset="0"/>
              </a:rPr>
              <a:t>OS</a:t>
            </a:r>
            <a:endParaRPr lang="en-GB" sz="3200" dirty="0">
              <a:solidFill>
                <a:schemeClr val="tx1"/>
              </a:solidFill>
              <a:cs typeface="Segoe UI Light" pitchFamily="34" charset="0"/>
            </a:endParaRPr>
          </a:p>
        </p:txBody>
      </p:sp>
      <p:sp>
        <p:nvSpPr>
          <p:cNvPr id="48" name="Rectangle 47"/>
          <p:cNvSpPr/>
          <p:nvPr/>
        </p:nvSpPr>
        <p:spPr>
          <a:xfrm>
            <a:off x="760412" y="2517354"/>
            <a:ext cx="10820400" cy="8509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3200" dirty="0" smtClean="0">
                <a:solidFill>
                  <a:schemeClr val="tx1"/>
                </a:solidFill>
                <a:cs typeface="Segoe UI Light" pitchFamily="34" charset="0"/>
              </a:rPr>
              <a:t>Management</a:t>
            </a:r>
            <a:endParaRPr lang="en-GB" sz="3200" dirty="0">
              <a:solidFill>
                <a:schemeClr val="tx1"/>
              </a:solidFill>
              <a:cs typeface="Segoe UI Light" pitchFamily="34" charset="0"/>
            </a:endParaRPr>
          </a:p>
        </p:txBody>
      </p:sp>
      <p:sp>
        <p:nvSpPr>
          <p:cNvPr id="49" name="Rectangle 48"/>
          <p:cNvSpPr/>
          <p:nvPr/>
        </p:nvSpPr>
        <p:spPr>
          <a:xfrm>
            <a:off x="760412" y="1625600"/>
            <a:ext cx="10820400" cy="8509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3200" dirty="0" smtClean="0">
                <a:solidFill>
                  <a:schemeClr val="tx1"/>
                </a:solidFill>
                <a:cs typeface="Segoe UI Light" pitchFamily="34" charset="0"/>
              </a:rPr>
              <a:t>Application Frameworks</a:t>
            </a:r>
            <a:endParaRPr lang="en-GB" sz="3200" dirty="0">
              <a:solidFill>
                <a:schemeClr val="tx1"/>
              </a:solidFill>
              <a:cs typeface="Segoe UI Light" pitchFamily="34" charset="0"/>
            </a:endParaRPr>
          </a:p>
        </p:txBody>
      </p:sp>
      <p:grpSp>
        <p:nvGrpSpPr>
          <p:cNvPr id="50" name="Group 49"/>
          <p:cNvGrpSpPr/>
          <p:nvPr/>
        </p:nvGrpSpPr>
        <p:grpSpPr>
          <a:xfrm>
            <a:off x="760412" y="5207000"/>
            <a:ext cx="10820400" cy="850910"/>
            <a:chOff x="684212" y="5091014"/>
            <a:chExt cx="10820400" cy="850910"/>
          </a:xfrm>
        </p:grpSpPr>
        <p:sp>
          <p:nvSpPr>
            <p:cNvPr id="51" name="Rectangle 50"/>
            <p:cNvSpPr/>
            <p:nvPr/>
          </p:nvSpPr>
          <p:spPr>
            <a:xfrm>
              <a:off x="684212" y="5091014"/>
              <a:ext cx="10820400" cy="8509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endParaRPr lang="en-GB" sz="2800" dirty="0">
                <a:solidFill>
                  <a:schemeClr val="tx1"/>
                </a:solidFill>
                <a:latin typeface="Segoe UI Light" pitchFamily="34" charset="0"/>
                <a:cs typeface="Segoe UI Light" pitchFamily="34" charset="0"/>
              </a:endParaRPr>
            </a:p>
          </p:txBody>
        </p:sp>
        <p:pic>
          <p:nvPicPr>
            <p:cNvPr id="52" name="Picture 3" descr="C:\Users\scorosen\AppData\Local\Microsoft\Windows\Temporary Internet Files\Content.Outlook\QDXNTWDS\HP_Logo.png"/>
            <p:cNvPicPr>
              <a:picLocks noChangeAspect="1" noChangeArrowheads="1"/>
            </p:cNvPicPr>
            <p:nvPr/>
          </p:nvPicPr>
          <p:blipFill>
            <a:blip r:embed="rId2" cstate="print">
              <a:lum bright="100000"/>
              <a:extLst>
                <a:ext uri="{28A0092B-C50C-407E-A947-70E740481C1C}">
                  <a14:useLocalDpi xmlns:a14="http://schemas.microsoft.com/office/drawing/2010/main" val="0"/>
                </a:ext>
              </a:extLst>
            </a:blip>
            <a:srcRect l="22471" t="11905" r="22078" b="13095"/>
            <a:stretch>
              <a:fillRect/>
            </a:stretch>
          </p:blipFill>
          <p:spPr bwMode="auto">
            <a:xfrm>
              <a:off x="836612" y="5182942"/>
              <a:ext cx="609600" cy="61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2" descr="\\NAS\Data\Asset.Repository\Logos\Company Logos\Dell.png"/>
            <p:cNvPicPr>
              <a:picLocks noChangeAspect="1" noChangeArrowheads="1"/>
            </p:cNvPicPr>
            <p:nvPr/>
          </p:nvPicPr>
          <p:blipFill>
            <a:blip r:embed="rId3" cstate="print">
              <a:lum bright="100000"/>
            </a:blip>
            <a:srcRect/>
            <a:stretch>
              <a:fillRect/>
            </a:stretch>
          </p:blipFill>
          <p:spPr bwMode="auto">
            <a:xfrm>
              <a:off x="1584591" y="5341295"/>
              <a:ext cx="968334" cy="302724"/>
            </a:xfrm>
            <a:prstGeom prst="rect">
              <a:avLst/>
            </a:prstGeom>
            <a:noFill/>
            <a:ln>
              <a:noFill/>
            </a:ln>
          </p:spPr>
        </p:pic>
        <p:pic>
          <p:nvPicPr>
            <p:cNvPr id="54" name="Picture 4" descr="\\NAS\Data\Asset.Repository\Logos\Fujitsu[1].png"/>
            <p:cNvPicPr>
              <a:picLocks noChangeAspect="1" noChangeArrowheads="1"/>
            </p:cNvPicPr>
            <p:nvPr/>
          </p:nvPicPr>
          <p:blipFill>
            <a:blip r:embed="rId4" cstate="print">
              <a:lum bright="100000"/>
            </a:blip>
            <a:srcRect/>
            <a:stretch>
              <a:fillRect/>
            </a:stretch>
          </p:blipFill>
          <p:spPr bwMode="auto">
            <a:xfrm>
              <a:off x="2691304" y="5181600"/>
              <a:ext cx="1066800" cy="510931"/>
            </a:xfrm>
            <a:prstGeom prst="rect">
              <a:avLst/>
            </a:prstGeom>
            <a:noFill/>
            <a:ln>
              <a:noFill/>
            </a:ln>
          </p:spPr>
        </p:pic>
        <p:pic>
          <p:nvPicPr>
            <p:cNvPr id="55" name="Picture 6" descr="\\NAS\Data\Asset.Repository\Logos\Hitachi[1].png"/>
            <p:cNvPicPr>
              <a:picLocks noChangeAspect="1" noChangeArrowheads="1"/>
            </p:cNvPicPr>
            <p:nvPr/>
          </p:nvPicPr>
          <p:blipFill>
            <a:blip r:embed="rId5" cstate="print">
              <a:lum bright="100000"/>
            </a:blip>
            <a:srcRect/>
            <a:stretch>
              <a:fillRect/>
            </a:stretch>
          </p:blipFill>
          <p:spPr bwMode="auto">
            <a:xfrm>
              <a:off x="3896483" y="5307899"/>
              <a:ext cx="1295400" cy="372876"/>
            </a:xfrm>
            <a:prstGeom prst="rect">
              <a:avLst/>
            </a:prstGeom>
            <a:noFill/>
            <a:ln>
              <a:noFill/>
            </a:ln>
          </p:spPr>
        </p:pic>
        <p:pic>
          <p:nvPicPr>
            <p:cNvPr id="56" name="Picture 1" descr="\\NAS\Data\Asset.Repository\Logos\IBM.png"/>
            <p:cNvPicPr>
              <a:picLocks noChangeAspect="1" noChangeArrowheads="1"/>
            </p:cNvPicPr>
            <p:nvPr/>
          </p:nvPicPr>
          <p:blipFill>
            <a:blip r:embed="rId6" cstate="print">
              <a:lum bright="100000"/>
            </a:blip>
            <a:srcRect/>
            <a:stretch>
              <a:fillRect/>
            </a:stretch>
          </p:blipFill>
          <p:spPr bwMode="auto">
            <a:xfrm>
              <a:off x="6599535" y="5325809"/>
              <a:ext cx="824305" cy="333697"/>
            </a:xfrm>
            <a:prstGeom prst="rect">
              <a:avLst/>
            </a:prstGeom>
            <a:noFill/>
            <a:ln>
              <a:noFill/>
            </a:ln>
          </p:spPr>
        </p:pic>
        <p:pic>
          <p:nvPicPr>
            <p:cNvPr id="57" name="Picture 9" descr="http://www.voicespaces.co.za/images/Nec-logo.png"/>
            <p:cNvPicPr>
              <a:picLocks noChangeAspect="1" noChangeArrowheads="1"/>
            </p:cNvPicPr>
            <p:nvPr/>
          </p:nvPicPr>
          <p:blipFill>
            <a:blip r:embed="rId7" cstate="print">
              <a:lum bright="100000"/>
              <a:extLst>
                <a:ext uri="{28A0092B-C50C-407E-A947-70E740481C1C}">
                  <a14:useLocalDpi xmlns:a14="http://schemas.microsoft.com/office/drawing/2010/main" val="0"/>
                </a:ext>
              </a:extLst>
            </a:blip>
            <a:srcRect/>
            <a:stretch>
              <a:fillRect/>
            </a:stretch>
          </p:blipFill>
          <p:spPr bwMode="auto">
            <a:xfrm>
              <a:off x="7562218" y="5329646"/>
              <a:ext cx="1071833" cy="326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5" descr="\\NAS\Data\Asset.Repository\Logos\NetApp[2].png"/>
            <p:cNvPicPr>
              <a:picLocks noChangeAspect="1" noChangeArrowheads="1"/>
            </p:cNvPicPr>
            <p:nvPr/>
          </p:nvPicPr>
          <p:blipFill>
            <a:blip r:embed="rId8" cstate="print">
              <a:lum bright="100000"/>
            </a:blip>
            <a:srcRect/>
            <a:stretch>
              <a:fillRect/>
            </a:stretch>
          </p:blipFill>
          <p:spPr bwMode="auto">
            <a:xfrm>
              <a:off x="8772429" y="5291650"/>
              <a:ext cx="1523829" cy="402015"/>
            </a:xfrm>
            <a:prstGeom prst="rect">
              <a:avLst/>
            </a:prstGeom>
            <a:noFill/>
            <a:ln>
              <a:noFill/>
            </a:ln>
          </p:spPr>
        </p:pic>
        <p:pic>
          <p:nvPicPr>
            <p:cNvPr id="59" name="Picture 3" descr="\\NAS\Data\Asset.Repository\Logos\Cisco.png"/>
            <p:cNvPicPr>
              <a:picLocks noChangeAspect="1" noChangeArrowheads="1"/>
            </p:cNvPicPr>
            <p:nvPr/>
          </p:nvPicPr>
          <p:blipFill>
            <a:blip r:embed="rId9" cstate="print">
              <a:lum bright="100000"/>
            </a:blip>
            <a:srcRect/>
            <a:stretch>
              <a:fillRect/>
            </a:stretch>
          </p:blipFill>
          <p:spPr bwMode="auto">
            <a:xfrm>
              <a:off x="10434636" y="5249670"/>
              <a:ext cx="917576" cy="485974"/>
            </a:xfrm>
            <a:prstGeom prst="rect">
              <a:avLst/>
            </a:prstGeom>
            <a:noFill/>
            <a:ln>
              <a:noFill/>
            </a:ln>
          </p:spPr>
        </p:pic>
        <p:pic>
          <p:nvPicPr>
            <p:cNvPr id="60" name="Picture 2" descr="EMC"/>
            <p:cNvPicPr>
              <a:picLocks noChangeAspect="1" noChangeArrowheads="1"/>
            </p:cNvPicPr>
            <p:nvPr/>
          </p:nvPicPr>
          <p:blipFill>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330262" y="5273675"/>
              <a:ext cx="1130895" cy="4413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 name="Group 60"/>
          <p:cNvGrpSpPr/>
          <p:nvPr/>
        </p:nvGrpSpPr>
        <p:grpSpPr>
          <a:xfrm>
            <a:off x="760412" y="3263063"/>
            <a:ext cx="10820400" cy="1143000"/>
            <a:chOff x="684212" y="3161463"/>
            <a:chExt cx="10820400" cy="1143000"/>
          </a:xfrm>
        </p:grpSpPr>
        <p:sp>
          <p:nvSpPr>
            <p:cNvPr id="62" name="Rectangle 61"/>
            <p:cNvSpPr/>
            <p:nvPr/>
          </p:nvSpPr>
          <p:spPr>
            <a:xfrm>
              <a:off x="684212" y="3307508"/>
              <a:ext cx="10820400" cy="8509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endParaRPr lang="en-GB" sz="2800" dirty="0">
                <a:solidFill>
                  <a:schemeClr val="tx1"/>
                </a:solidFill>
                <a:latin typeface="Segoe UI Light" pitchFamily="34" charset="0"/>
                <a:cs typeface="Segoe UI Light" pitchFamily="34" charset="0"/>
              </a:endParaRPr>
            </a:p>
          </p:txBody>
        </p:sp>
        <p:pic>
          <p:nvPicPr>
            <p:cNvPr id="63" name="Picture 2" descr="D:\SkyDrive\Documents - Work\Images\Product Logos\ws_rgb_r.png"/>
            <p:cNvPicPr>
              <a:picLocks noChangeAspect="1" noChangeArrowheads="1"/>
            </p:cNvPicPr>
            <p:nvPr/>
          </p:nvPicPr>
          <p:blipFill>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589213" y="3509627"/>
              <a:ext cx="2514599" cy="446672"/>
            </a:xfrm>
            <a:prstGeom prst="rect">
              <a:avLst/>
            </a:prstGeom>
            <a:noFill/>
            <a:extLst>
              <a:ext uri="{909E8E84-426E-40DD-AFC4-6F175D3DCCD1}">
                <a14:hiddenFill xmlns:a14="http://schemas.microsoft.com/office/drawing/2010/main">
                  <a:solidFill>
                    <a:srgbClr val="FFFFFF"/>
                  </a:solidFill>
                </a14:hiddenFill>
              </a:ext>
            </a:extLst>
          </p:spPr>
        </p:pic>
        <p:grpSp>
          <p:nvGrpSpPr>
            <p:cNvPr id="64" name="Group 86"/>
            <p:cNvGrpSpPr/>
            <p:nvPr/>
          </p:nvGrpSpPr>
          <p:grpSpPr>
            <a:xfrm>
              <a:off x="5300410" y="3276600"/>
              <a:ext cx="914400" cy="914400"/>
              <a:chOff x="9599612" y="3047163"/>
              <a:chExt cx="914400" cy="914400"/>
            </a:xfrm>
          </p:grpSpPr>
          <p:pic>
            <p:nvPicPr>
              <p:cNvPr id="67" name="Picture 4" descr="C:\Users\sigurdg\Desktop\RedHat.png"/>
              <p:cNvPicPr>
                <a:picLocks noChangeAspect="1" noChangeArrowheads="1"/>
              </p:cNvPicPr>
              <p:nvPr/>
            </p:nvPicPr>
            <p:blipFill rotWithShape="1">
              <a:blip r:embed="rId14" cstate="print">
                <a:lum bright="100000"/>
              </a:blip>
              <a:srcRect l="36842" t="12033" b="26374"/>
              <a:stretch/>
            </p:blipFill>
            <p:spPr bwMode="auto">
              <a:xfrm>
                <a:off x="9599612" y="3069808"/>
                <a:ext cx="914400" cy="891755"/>
              </a:xfrm>
              <a:prstGeom prst="rect">
                <a:avLst/>
              </a:prstGeom>
              <a:noFill/>
            </p:spPr>
          </p:pic>
          <p:pic>
            <p:nvPicPr>
              <p:cNvPr id="68" name="Picture 4" descr="C:\Users\sigurdg\Desktop\RedHat.png"/>
              <p:cNvPicPr>
                <a:picLocks noChangeAspect="1" noChangeArrowheads="1"/>
              </p:cNvPicPr>
              <p:nvPr/>
            </p:nvPicPr>
            <p:blipFill rotWithShape="1">
              <a:blip r:embed="rId14" cstate="print">
                <a:lum bright="100000"/>
              </a:blip>
              <a:srcRect t="27822" r="63158" b="17675"/>
              <a:stretch/>
            </p:blipFill>
            <p:spPr bwMode="auto">
              <a:xfrm>
                <a:off x="9675812" y="3047163"/>
                <a:ext cx="533400" cy="789096"/>
              </a:xfrm>
              <a:prstGeom prst="rect">
                <a:avLst/>
              </a:prstGeom>
              <a:noFill/>
            </p:spPr>
          </p:pic>
        </p:grpSp>
        <p:pic>
          <p:nvPicPr>
            <p:cNvPr id="65" name="Picture 5" descr="C:\Users\sigurdg\Desktop\SuSe.png"/>
            <p:cNvPicPr>
              <a:picLocks noChangeAspect="1" noChangeArrowheads="1"/>
            </p:cNvPicPr>
            <p:nvPr/>
          </p:nvPicPr>
          <p:blipFill>
            <a:blip r:embed="rId15" cstate="print">
              <a:lum bright="100000"/>
            </a:blip>
            <a:srcRect/>
            <a:stretch>
              <a:fillRect/>
            </a:stretch>
          </p:blipFill>
          <p:spPr bwMode="auto">
            <a:xfrm>
              <a:off x="6411408" y="3161463"/>
              <a:ext cx="1143000" cy="1143000"/>
            </a:xfrm>
            <a:prstGeom prst="rect">
              <a:avLst/>
            </a:prstGeom>
            <a:noFill/>
          </p:spPr>
        </p:pic>
        <p:pic>
          <p:nvPicPr>
            <p:cNvPr id="66" name="Picture 3" descr="C:\Users\sigurdg\Desktop\centOS.png"/>
            <p:cNvPicPr>
              <a:picLocks noChangeAspect="1" noChangeArrowheads="1"/>
            </p:cNvPicPr>
            <p:nvPr/>
          </p:nvPicPr>
          <p:blipFill rotWithShape="1">
            <a:blip r:embed="rId16" cstate="print">
              <a:lum bright="100000"/>
            </a:blip>
            <a:srcRect t="29061" b="22483"/>
            <a:stretch/>
          </p:blipFill>
          <p:spPr bwMode="auto">
            <a:xfrm>
              <a:off x="7751006" y="3452598"/>
              <a:ext cx="1427794" cy="691851"/>
            </a:xfrm>
            <a:prstGeom prst="rect">
              <a:avLst/>
            </a:prstGeom>
            <a:noFill/>
          </p:spPr>
        </p:pic>
      </p:grpSp>
      <p:grpSp>
        <p:nvGrpSpPr>
          <p:cNvPr id="69" name="Group 68"/>
          <p:cNvGrpSpPr/>
          <p:nvPr/>
        </p:nvGrpSpPr>
        <p:grpSpPr>
          <a:xfrm>
            <a:off x="760412" y="2517354"/>
            <a:ext cx="10820400" cy="850910"/>
            <a:chOff x="684212" y="2415754"/>
            <a:chExt cx="10820400" cy="850910"/>
          </a:xfrm>
        </p:grpSpPr>
        <p:sp>
          <p:nvSpPr>
            <p:cNvPr id="70" name="Rectangle 69"/>
            <p:cNvSpPr/>
            <p:nvPr/>
          </p:nvSpPr>
          <p:spPr>
            <a:xfrm>
              <a:off x="684212" y="2415754"/>
              <a:ext cx="10820400" cy="8509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endParaRPr lang="en-GB" sz="2800" dirty="0">
                <a:solidFill>
                  <a:schemeClr val="tx1"/>
                </a:solidFill>
                <a:latin typeface="Segoe UI Light" pitchFamily="34" charset="0"/>
                <a:cs typeface="Segoe UI Light" pitchFamily="34" charset="0"/>
              </a:endParaRPr>
            </a:p>
          </p:txBody>
        </p:sp>
        <p:pic>
          <p:nvPicPr>
            <p:cNvPr id="71" name="Picture 3" descr="C:\Users\scorosen\AppData\Local\Microsoft\Windows\Temporary Internet Files\Content.Outlook\QDXNTWDS\HP_Logo.png"/>
            <p:cNvPicPr>
              <a:picLocks noChangeAspect="1" noChangeArrowheads="1"/>
            </p:cNvPicPr>
            <p:nvPr/>
          </p:nvPicPr>
          <p:blipFill>
            <a:blip r:embed="rId2" cstate="print">
              <a:lum bright="100000"/>
              <a:extLst>
                <a:ext uri="{28A0092B-C50C-407E-A947-70E740481C1C}">
                  <a14:useLocalDpi xmlns:a14="http://schemas.microsoft.com/office/drawing/2010/main" val="0"/>
                </a:ext>
              </a:extLst>
            </a:blip>
            <a:srcRect l="22471" t="11905" r="22078" b="13095"/>
            <a:stretch>
              <a:fillRect/>
            </a:stretch>
          </p:blipFill>
          <p:spPr bwMode="auto">
            <a:xfrm>
              <a:off x="3643067" y="2502655"/>
              <a:ext cx="609600" cy="61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1" descr="\\NAS\Data\Asset.Repository\Logos\IBM.png"/>
            <p:cNvPicPr>
              <a:picLocks noChangeAspect="1" noChangeArrowheads="1"/>
            </p:cNvPicPr>
            <p:nvPr/>
          </p:nvPicPr>
          <p:blipFill>
            <a:blip r:embed="rId6" cstate="print">
              <a:lum bright="100000"/>
            </a:blip>
            <a:srcRect/>
            <a:stretch>
              <a:fillRect/>
            </a:stretch>
          </p:blipFill>
          <p:spPr bwMode="auto">
            <a:xfrm>
              <a:off x="5593053" y="2657466"/>
              <a:ext cx="824305" cy="333697"/>
            </a:xfrm>
            <a:prstGeom prst="rect">
              <a:avLst/>
            </a:prstGeom>
            <a:noFill/>
            <a:ln>
              <a:noFill/>
            </a:ln>
          </p:spPr>
        </p:pic>
        <p:pic>
          <p:nvPicPr>
            <p:cNvPr id="73" name="Picture 72" descr="computer associates logo_rev.png"/>
            <p:cNvPicPr>
              <a:picLocks noChangeAspect="1"/>
            </p:cNvPicPr>
            <p:nvPr/>
          </p:nvPicPr>
          <p:blipFill>
            <a:blip r:embed="rId17" cstate="print"/>
            <a:stretch>
              <a:fillRect/>
            </a:stretch>
          </p:blipFill>
          <p:spPr>
            <a:xfrm>
              <a:off x="4661142" y="2637253"/>
              <a:ext cx="523436" cy="350234"/>
            </a:xfrm>
            <a:prstGeom prst="rect">
              <a:avLst/>
            </a:prstGeom>
          </p:spPr>
        </p:pic>
        <p:pic>
          <p:nvPicPr>
            <p:cNvPr id="74" name="Picture 73" descr="bmc logo_rev.png"/>
            <p:cNvPicPr>
              <a:picLocks noChangeAspect="1"/>
            </p:cNvPicPr>
            <p:nvPr/>
          </p:nvPicPr>
          <p:blipFill>
            <a:blip r:embed="rId18" cstate="print"/>
            <a:stretch>
              <a:fillRect/>
            </a:stretch>
          </p:blipFill>
          <p:spPr>
            <a:xfrm>
              <a:off x="6825834" y="2676009"/>
              <a:ext cx="1991709" cy="315154"/>
            </a:xfrm>
            <a:prstGeom prst="rect">
              <a:avLst/>
            </a:prstGeom>
          </p:spPr>
        </p:pic>
      </p:grpSp>
      <p:grpSp>
        <p:nvGrpSpPr>
          <p:cNvPr id="75" name="Group 74"/>
          <p:cNvGrpSpPr/>
          <p:nvPr/>
        </p:nvGrpSpPr>
        <p:grpSpPr>
          <a:xfrm>
            <a:off x="760412" y="1625600"/>
            <a:ext cx="10820400" cy="850910"/>
            <a:chOff x="684212" y="1524000"/>
            <a:chExt cx="10820400" cy="850910"/>
          </a:xfrm>
        </p:grpSpPr>
        <p:sp>
          <p:nvSpPr>
            <p:cNvPr id="76" name="Rectangle 75"/>
            <p:cNvSpPr/>
            <p:nvPr/>
          </p:nvSpPr>
          <p:spPr>
            <a:xfrm>
              <a:off x="684212" y="1524000"/>
              <a:ext cx="10820400" cy="8509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endParaRPr lang="en-GB" sz="2800" dirty="0">
                <a:solidFill>
                  <a:schemeClr val="tx1"/>
                </a:solidFill>
                <a:latin typeface="Segoe UI Light" pitchFamily="34" charset="0"/>
                <a:cs typeface="Segoe UI Light" pitchFamily="34" charset="0"/>
              </a:endParaRPr>
            </a:p>
          </p:txBody>
        </p:sp>
        <p:pic>
          <p:nvPicPr>
            <p:cNvPr id="77" name="Picture 2" descr="https://mediabank.partners.extranet.microsoft.com/Assets/Active/M-Q/Microsoft_.NET/Microsoft_NET_ADO_.NET/Logos+Logotypes/NET-ADO_bL.png"/>
            <p:cNvPicPr>
              <a:picLocks noChangeAspect="1" noChangeArrowheads="1"/>
            </p:cNvPicPr>
            <p:nvPr/>
          </p:nvPicPr>
          <p:blipFill>
            <a:blip r:embed="rId19" cstate="print">
              <a:lum bright="100000" contrast="100000"/>
              <a:alphaModFix/>
            </a:blip>
            <a:srcRect r="31488"/>
            <a:stretch>
              <a:fillRect/>
            </a:stretch>
          </p:blipFill>
          <p:spPr bwMode="auto">
            <a:xfrm>
              <a:off x="3947867" y="1722830"/>
              <a:ext cx="1546167" cy="446748"/>
            </a:xfrm>
            <a:prstGeom prst="rect">
              <a:avLst/>
            </a:prstGeom>
            <a:noFill/>
          </p:spPr>
        </p:pic>
        <p:pic>
          <p:nvPicPr>
            <p:cNvPr id="78" name="Picture 4" descr="http://www.jbase.com/new/products/images/java.png"/>
            <p:cNvPicPr>
              <a:picLocks noChangeAspect="1" noChangeArrowheads="1"/>
            </p:cNvPicPr>
            <p:nvPr/>
          </p:nvPicPr>
          <p:blipFill>
            <a:blip r:embed="rId20" cstate="print">
              <a:lum bright="100000" contrast="100000"/>
            </a:blip>
            <a:srcRect/>
            <a:stretch>
              <a:fillRect/>
            </a:stretch>
          </p:blipFill>
          <p:spPr bwMode="auto">
            <a:xfrm>
              <a:off x="5877692" y="1645865"/>
              <a:ext cx="322024" cy="600678"/>
            </a:xfrm>
            <a:prstGeom prst="rect">
              <a:avLst/>
            </a:prstGeom>
            <a:noFill/>
          </p:spPr>
        </p:pic>
        <p:pic>
          <p:nvPicPr>
            <p:cNvPr id="79" name="Picture 78" descr="PHP.png"/>
            <p:cNvPicPr>
              <a:picLocks noChangeAspect="1"/>
            </p:cNvPicPr>
            <p:nvPr/>
          </p:nvPicPr>
          <p:blipFill>
            <a:blip r:embed="rId21" cstate="print"/>
            <a:stretch>
              <a:fillRect/>
            </a:stretch>
          </p:blipFill>
          <p:spPr>
            <a:xfrm>
              <a:off x="6583374" y="1740097"/>
              <a:ext cx="783975" cy="412215"/>
            </a:xfrm>
            <a:prstGeom prst="rect">
              <a:avLst/>
            </a:prstGeom>
            <a:noFill/>
          </p:spPr>
        </p:pic>
        <p:pic>
          <p:nvPicPr>
            <p:cNvPr id="80" name="Picture 3"/>
            <p:cNvPicPr>
              <a:picLocks noChangeAspect="1" noChangeArrowheads="1"/>
            </p:cNvPicPr>
            <p:nvPr/>
          </p:nvPicPr>
          <p:blipFill>
            <a:blip r:embed="rId22" cstate="print">
              <a:lum bright="100000"/>
            </a:blip>
            <a:srcRect/>
            <a:stretch>
              <a:fillRect/>
            </a:stretch>
          </p:blipFill>
          <p:spPr bwMode="auto">
            <a:xfrm>
              <a:off x="7751006" y="1655692"/>
              <a:ext cx="581025" cy="581025"/>
            </a:xfrm>
            <a:prstGeom prst="rect">
              <a:avLst/>
            </a:prstGeom>
            <a:noFill/>
            <a:ln w="9525">
              <a:noFill/>
              <a:miter lim="800000"/>
              <a:headEnd/>
              <a:tailEnd/>
            </a:ln>
            <a:effectLst/>
          </p:spPr>
        </p:pic>
      </p:grpSp>
      <p:grpSp>
        <p:nvGrpSpPr>
          <p:cNvPr id="81" name="Group 80"/>
          <p:cNvGrpSpPr/>
          <p:nvPr/>
        </p:nvGrpSpPr>
        <p:grpSpPr>
          <a:xfrm>
            <a:off x="760412" y="4178501"/>
            <a:ext cx="10820400" cy="1095630"/>
            <a:chOff x="684212" y="4076901"/>
            <a:chExt cx="10820400" cy="1095630"/>
          </a:xfrm>
        </p:grpSpPr>
        <p:grpSp>
          <p:nvGrpSpPr>
            <p:cNvPr id="82" name="Group 81"/>
            <p:cNvGrpSpPr/>
            <p:nvPr/>
          </p:nvGrpSpPr>
          <p:grpSpPr>
            <a:xfrm>
              <a:off x="684212" y="4199261"/>
              <a:ext cx="10820400" cy="850910"/>
              <a:chOff x="684212" y="4199261"/>
              <a:chExt cx="10820400" cy="850910"/>
            </a:xfrm>
          </p:grpSpPr>
          <p:sp>
            <p:nvSpPr>
              <p:cNvPr id="84" name="Rectangle 83"/>
              <p:cNvSpPr/>
              <p:nvPr/>
            </p:nvSpPr>
            <p:spPr>
              <a:xfrm>
                <a:off x="684212" y="4199261"/>
                <a:ext cx="10820400" cy="8509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endParaRPr lang="en-GB" sz="2800" dirty="0">
                  <a:solidFill>
                    <a:schemeClr val="tx1"/>
                  </a:solidFill>
                  <a:latin typeface="Segoe UI Light" pitchFamily="34" charset="0"/>
                  <a:cs typeface="Segoe UI Light" pitchFamily="34" charset="0"/>
                </a:endParaRPr>
              </a:p>
            </p:txBody>
          </p:sp>
          <p:pic>
            <p:nvPicPr>
              <p:cNvPr id="85" name="Picture 2" descr="http://xen.org/images/logos/CITRIX_logo.png"/>
              <p:cNvPicPr>
                <a:picLocks noChangeAspect="1" noChangeArrowheads="1"/>
              </p:cNvPicPr>
              <p:nvPr/>
            </p:nvPicPr>
            <p:blipFill>
              <a:blip r:embed="rId23">
                <a:extLst>
                  <a:ext uri="{BEBA8EAE-BF5A-486C-A8C5-ECC9F3942E4B}">
                    <a14:imgProps xmlns:a14="http://schemas.microsoft.com/office/drawing/2010/main">
                      <a14:imgLayer r:embed="rId2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288200" y="4318665"/>
                <a:ext cx="1571598" cy="634335"/>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85" descr="http://theitbros.com/wp-content/uploads/2011/02/vmware-logo.png"/>
              <p:cNvPicPr>
                <a:picLocks noChangeAspect="1" noChangeArrowheads="1"/>
              </p:cNvPicPr>
              <p:nvPr/>
            </p:nvPicPr>
            <p:blipFill rotWithShape="1">
              <a:blip r:embed="rId25" cstate="print">
                <a:extLst>
                  <a:ext uri="{BEBA8EAE-BF5A-486C-A8C5-ECC9F3942E4B}">
                    <a14:imgProps xmlns:a14="http://schemas.microsoft.com/office/drawing/2010/main">
                      <a14:imgLayer r:embed="rId26">
                        <a14:imgEffect>
                          <a14:backgroundRemoval t="30667" b="63556" l="1250" r="99375">
                            <a14:foregroundMark x1="3750" y1="34889" x2="3750" y2="34889"/>
                            <a14:foregroundMark x1="3854" y1="34889" x2="9063" y2="58000"/>
                            <a14:foregroundMark x1="41771" y1="42222" x2="41771" y2="42222"/>
                            <a14:foregroundMark x1="68438" y1="34667" x2="68438" y2="34667"/>
                            <a14:foregroundMark x1="76875" y1="36889" x2="76875" y2="36889"/>
                            <a14:foregroundMark x1="87708" y1="36000" x2="87708" y2="36000"/>
                          </a14:backgroundRemoval>
                        </a14:imgEffect>
                        <a14:imgEffect>
                          <a14:brightnessContrast bright="100000"/>
                        </a14:imgEffect>
                      </a14:imgLayer>
                    </a14:imgProps>
                  </a:ext>
                  <a:ext uri="{28A0092B-C50C-407E-A947-70E740481C1C}">
                    <a14:useLocalDpi xmlns:a14="http://schemas.microsoft.com/office/drawing/2010/main" val="0"/>
                  </a:ext>
                </a:extLst>
              </a:blip>
              <a:srcRect t="29105" b="32546"/>
              <a:stretch/>
            </p:blipFill>
            <p:spPr bwMode="auto">
              <a:xfrm>
                <a:off x="7194076" y="4430302"/>
                <a:ext cx="2163014" cy="388828"/>
              </a:xfrm>
              <a:prstGeom prst="rect">
                <a:avLst/>
              </a:prstGeom>
              <a:noFill/>
              <a:extLst>
                <a:ext uri="{909E8E84-426E-40DD-AFC4-6F175D3DCCD1}">
                  <a14:hiddenFill xmlns:a14="http://schemas.microsoft.com/office/drawing/2010/main">
                    <a:solidFill>
                      <a:srgbClr val="FFFFFF"/>
                    </a:solidFill>
                  </a14:hiddenFill>
                </a:ext>
              </a:extLst>
            </p:spPr>
          </p:pic>
        </p:grpSp>
        <p:pic>
          <p:nvPicPr>
            <p:cNvPr id="83" name="Picture 82"/>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268843" y="4076901"/>
              <a:ext cx="2978522" cy="1095630"/>
            </a:xfrm>
            <a:prstGeom prst="rect">
              <a:avLst/>
            </a:prstGeom>
          </p:spPr>
        </p:pic>
      </p:grpSp>
    </p:spTree>
    <p:extLst>
      <p:ext uri="{BB962C8B-B14F-4D97-AF65-F5344CB8AC3E}">
        <p14:creationId xmlns:p14="http://schemas.microsoft.com/office/powerpoint/2010/main" val="3418977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down)">
                                      <p:cBhvr>
                                        <p:cTn id="12" dur="500"/>
                                        <p:tgtEl>
                                          <p:spTgt spid="4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down)">
                                      <p:cBhvr>
                                        <p:cTn id="17" dur="5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down)">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down)">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500"/>
                                        <p:tgtEl>
                                          <p:spTgt spid="8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500"/>
                                        <p:tgtEl>
                                          <p:spTgt spid="6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500"/>
                                        <p:tgtEl>
                                          <p:spTgt spid="6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a:t>
            </a:r>
            <a:endParaRPr lang="en-US" dirty="0"/>
          </a:p>
        </p:txBody>
      </p:sp>
      <p:sp>
        <p:nvSpPr>
          <p:cNvPr id="3" name="TextBox 2"/>
          <p:cNvSpPr txBox="1"/>
          <p:nvPr/>
        </p:nvSpPr>
        <p:spPr>
          <a:xfrm>
            <a:off x="1598612" y="3721221"/>
            <a:ext cx="8955088" cy="1223412"/>
          </a:xfrm>
          <a:prstGeom prst="rect">
            <a:avLst/>
          </a:prstGeom>
          <a:noFill/>
        </p:spPr>
        <p:txBody>
          <a:bodyPr wrap="square" rtlCol="0">
            <a:spAutoFit/>
          </a:bodyPr>
          <a:lstStyle/>
          <a:p>
            <a:pPr marL="457200" indent="-457200">
              <a:buFont typeface="+mj-lt"/>
              <a:buAutoNum type="arabicPeriod"/>
            </a:pPr>
            <a:r>
              <a:rPr lang="en-US" sz="1050" dirty="0" smtClean="0"/>
              <a:t>vCloud Automation Center focuses on provisioning VMs to alternative hypervisors, whilst the Multi-Hypervisor Manager plug-in for vCenter offers only very basic capabilities. vCAC support limited to 2008 R2/SP1 &amp; VMM 2012</a:t>
            </a:r>
          </a:p>
          <a:p>
            <a:pPr marL="457200" indent="-457200">
              <a:buFont typeface="+mj-lt"/>
              <a:buAutoNum type="arabicPeriod"/>
            </a:pPr>
            <a:r>
              <a:rPr lang="en-US" sz="1050" dirty="0"/>
              <a:t>vCenter Orchestrator has a limited number of 3</a:t>
            </a:r>
            <a:r>
              <a:rPr lang="en-US" sz="1050" baseline="30000" dirty="0"/>
              <a:t>rd</a:t>
            </a:r>
            <a:r>
              <a:rPr lang="en-US" sz="1050" dirty="0"/>
              <a:t> party </a:t>
            </a:r>
            <a:r>
              <a:rPr lang="en-US" sz="1050" dirty="0" smtClean="0"/>
              <a:t>plug-ins.</a:t>
            </a:r>
          </a:p>
          <a:p>
            <a:pPr marL="457200" indent="-457200">
              <a:buFont typeface="+mj-lt"/>
              <a:buAutoNum type="arabicPeriod"/>
            </a:pPr>
            <a:r>
              <a:rPr lang="en-US" sz="1050" dirty="0" smtClean="0"/>
              <a:t>vCenter Operations Management Suite requires the purchase of 3</a:t>
            </a:r>
            <a:r>
              <a:rPr lang="en-US" sz="1050" baseline="30000" dirty="0" smtClean="0"/>
              <a:t>rd</a:t>
            </a:r>
            <a:r>
              <a:rPr lang="en-US" sz="1050" dirty="0" smtClean="0"/>
              <a:t> Party adaptors to integrate.</a:t>
            </a:r>
          </a:p>
          <a:p>
            <a:pPr marL="457200" indent="-457200">
              <a:buFont typeface="+mj-lt"/>
              <a:buAutoNum type="arabicPeriod"/>
            </a:pPr>
            <a:endParaRPr lang="en-US" sz="1050" dirty="0"/>
          </a:p>
          <a:p>
            <a:pPr marL="18"/>
            <a:r>
              <a:rPr lang="en-US" sz="1050" dirty="0" smtClean="0"/>
              <a:t>VMware </a:t>
            </a:r>
            <a:r>
              <a:rPr lang="en-US" sz="1050" dirty="0"/>
              <a:t>Information: </a:t>
            </a:r>
            <a:r>
              <a:rPr lang="en-US" sz="1050" dirty="0">
                <a:hlinkClick r:id="rId2"/>
              </a:rPr>
              <a:t>http://</a:t>
            </a:r>
            <a:r>
              <a:rPr lang="en-US" sz="1050" dirty="0" smtClean="0">
                <a:hlinkClick r:id="rId2"/>
              </a:rPr>
              <a:t>www.vmware.com/support/mhm/doc/vcenter-multi-hypervisor-manager-10-release-notes.html</a:t>
            </a:r>
            <a:r>
              <a:rPr lang="en-US" sz="1050" dirty="0"/>
              <a:t>, </a:t>
            </a:r>
            <a:r>
              <a:rPr lang="en-US" sz="1050" dirty="0">
                <a:hlinkClick r:id="rId3"/>
              </a:rPr>
              <a:t>http://</a:t>
            </a:r>
            <a:r>
              <a:rPr lang="en-US" sz="1050" dirty="0" smtClean="0">
                <a:hlinkClick r:id="rId3"/>
              </a:rPr>
              <a:t>communities.vmware.com/community/vmtn/beta/vcenter-mhm</a:t>
            </a:r>
            <a:r>
              <a:rPr lang="en-US" sz="1050" dirty="0" smtClean="0"/>
              <a:t>,</a:t>
            </a:r>
            <a:endParaRPr lang="en-US" sz="1050" dirty="0"/>
          </a:p>
        </p:txBody>
      </p:sp>
      <p:graphicFrame>
        <p:nvGraphicFramePr>
          <p:cNvPr id="4" name="Table 3"/>
          <p:cNvGraphicFramePr>
            <a:graphicFrameLocks noGrp="1"/>
          </p:cNvGraphicFramePr>
          <p:nvPr>
            <p:extLst>
              <p:ext uri="{D42A27DB-BD31-4B8C-83A1-F6EECF244321}">
                <p14:modId xmlns:p14="http://schemas.microsoft.com/office/powerpoint/2010/main" val="2882732416"/>
              </p:ext>
            </p:extLst>
          </p:nvPr>
        </p:nvGraphicFramePr>
        <p:xfrm>
          <a:off x="1624012" y="1529905"/>
          <a:ext cx="8940800" cy="2027587"/>
        </p:xfrm>
        <a:graphic>
          <a:graphicData uri="http://schemas.openxmlformats.org/drawingml/2006/table">
            <a:tbl>
              <a:tblPr firstRow="1" firstCol="1">
                <a:tableStyleId>{073A0DAA-6AF3-43AB-8588-CEC1D06C72B9}</a:tableStyleId>
              </a:tblPr>
              <a:tblGrid>
                <a:gridCol w="4724400"/>
                <a:gridCol w="2108200"/>
                <a:gridCol w="2108200"/>
              </a:tblGrid>
              <a:tr h="513857">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50" normalizeH="0" baseline="0" noProof="0" dirty="0" smtClean="0">
                          <a:ln>
                            <a:noFill/>
                          </a:ln>
                          <a:solidFill>
                            <a:srgbClr val="FFFFFF"/>
                          </a:solidFill>
                          <a:effectLst/>
                          <a:uLnTx/>
                          <a:uFillTx/>
                          <a:latin typeface="Segoe UI Light" pitchFamily="34" charset="0"/>
                          <a:ea typeface="+mn-ea"/>
                          <a:cs typeface="Segoe UI Light" pitchFamily="34" charset="0"/>
                        </a:rPr>
                        <a:t>Heterogeneous Management</a:t>
                      </a:r>
                    </a:p>
                  </a:txBody>
                  <a:tcPr anchor="ctr"/>
                </a:tc>
                <a:tc hMerge="1">
                  <a:txBody>
                    <a:bodyPr/>
                    <a:lstStyle/>
                    <a:p>
                      <a:pPr algn="ctr"/>
                      <a:endParaRPr lang="en-US" sz="1600" dirty="0"/>
                    </a:p>
                  </a:txBody>
                  <a:tcPr anchor="ctr">
                    <a:solidFill>
                      <a:schemeClr val="tx2"/>
                    </a:solidFill>
                  </a:tcPr>
                </a:tc>
                <a:tc hMerge="1">
                  <a:txBody>
                    <a:bodyPr/>
                    <a:lstStyle/>
                    <a:p>
                      <a:pPr algn="ctr"/>
                      <a:endParaRPr lang="en-US" sz="1600" dirty="0"/>
                    </a:p>
                  </a:txBody>
                  <a:tcPr anchor="ctr">
                    <a:solidFill>
                      <a:schemeClr val="accent3"/>
                    </a:solidFill>
                  </a:tcPr>
                </a:tc>
              </a:tr>
              <a:tr h="351187">
                <a:tc>
                  <a:txBody>
                    <a:bodyPr/>
                    <a:lstStyle/>
                    <a:p>
                      <a:r>
                        <a:rPr lang="en-US" sz="1600" dirty="0" smtClean="0"/>
                        <a:t>Capability</a:t>
                      </a:r>
                      <a:endParaRPr lang="en-US" sz="1600" dirty="0"/>
                    </a:p>
                  </a:txBody>
                  <a:tcPr anchor="ctr"/>
                </a:tc>
                <a:tc>
                  <a:txBody>
                    <a:bodyPr/>
                    <a:lstStyle/>
                    <a:p>
                      <a:pPr algn="ctr"/>
                      <a:r>
                        <a:rPr lang="en-US" sz="1600" b="1" dirty="0" smtClean="0">
                          <a:solidFill>
                            <a:schemeClr val="tx1"/>
                          </a:solidFill>
                        </a:rPr>
                        <a:t>Microsoft</a:t>
                      </a:r>
                      <a:endParaRPr lang="en-US" sz="1600" b="1" dirty="0">
                        <a:solidFill>
                          <a:schemeClr val="tx1"/>
                        </a:solidFill>
                      </a:endParaRPr>
                    </a:p>
                  </a:txBody>
                  <a:tcPr anchor="ctr">
                    <a:solidFill>
                      <a:schemeClr val="accent1"/>
                    </a:solidFill>
                  </a:tcPr>
                </a:tc>
                <a:tc>
                  <a:txBody>
                    <a:bodyPr/>
                    <a:lstStyle/>
                    <a:p>
                      <a:pPr algn="ctr"/>
                      <a:r>
                        <a:rPr lang="en-US" sz="1600" b="1" dirty="0" smtClean="0">
                          <a:solidFill>
                            <a:schemeClr val="tx1"/>
                          </a:solidFill>
                        </a:rPr>
                        <a:t>VMware</a:t>
                      </a:r>
                      <a:endParaRPr lang="en-US" sz="1600" b="1" dirty="0">
                        <a:solidFill>
                          <a:schemeClr val="tx1"/>
                        </a:solidFill>
                      </a:endParaRPr>
                    </a:p>
                  </a:txBody>
                  <a:tcPr anchor="ctr">
                    <a:solidFill>
                      <a:schemeClr val="accent1"/>
                    </a:solidFill>
                  </a:tcPr>
                </a:tc>
              </a:tr>
              <a:tr h="264345">
                <a:tc>
                  <a:txBody>
                    <a:bodyPr/>
                    <a:lstStyle/>
                    <a:p>
                      <a:r>
                        <a:rPr lang="en-US" sz="1600" b="0" dirty="0" smtClean="0"/>
                        <a:t>Multi-Hypervisor Management</a:t>
                      </a:r>
                      <a:endParaRPr lang="en-US" sz="1600" b="0" dirty="0"/>
                    </a:p>
                  </a:txBody>
                  <a:tcPr anchor="ctr"/>
                </a:tc>
                <a:tc>
                  <a:txBody>
                    <a:bodyPr/>
                    <a:lstStyle/>
                    <a:p>
                      <a:pPr algn="ctr"/>
                      <a:r>
                        <a:rPr lang="en-US" sz="1800" b="1" dirty="0" smtClean="0">
                          <a:solidFill>
                            <a:srgbClr val="16395D"/>
                          </a:solidFill>
                        </a:rPr>
                        <a:t>Yes</a:t>
                      </a:r>
                      <a:endParaRPr lang="en-US" sz="1800" b="1" dirty="0">
                        <a:solidFill>
                          <a:srgbClr val="16395D"/>
                        </a:solidFill>
                      </a:endParaRPr>
                    </a:p>
                  </a:txBody>
                  <a:tcPr anchor="ctr"/>
                </a:tc>
                <a:tc>
                  <a:txBody>
                    <a:bodyPr/>
                    <a:lstStyle/>
                    <a:p>
                      <a:pPr algn="ctr"/>
                      <a:r>
                        <a:rPr lang="en-US" b="1" dirty="0" smtClean="0">
                          <a:solidFill>
                            <a:srgbClr val="FFC000"/>
                          </a:solidFill>
                        </a:rPr>
                        <a:t>Limited</a:t>
                      </a:r>
                      <a:r>
                        <a:rPr lang="en-US" sz="1800" b="1" kern="1200" baseline="30000" dirty="0" smtClean="0">
                          <a:solidFill>
                            <a:schemeClr val="dk1"/>
                          </a:solidFill>
                          <a:effectLst/>
                          <a:latin typeface="+mn-lt"/>
                          <a:ea typeface="+mn-ea"/>
                          <a:cs typeface="+mn-cs"/>
                        </a:rPr>
                        <a:t>1</a:t>
                      </a:r>
                      <a:endParaRPr lang="en-US" b="1" dirty="0">
                        <a:solidFill>
                          <a:srgbClr val="FF0000"/>
                        </a:solidFill>
                      </a:endParaRPr>
                    </a:p>
                  </a:txBody>
                  <a:tcPr anchor="ctr"/>
                </a:tc>
              </a:tr>
              <a:tr h="264345">
                <a:tc>
                  <a:txBody>
                    <a:bodyPr/>
                    <a:lstStyle/>
                    <a:p>
                      <a:r>
                        <a:rPr lang="en-US" sz="1600" b="0" dirty="0" smtClean="0"/>
                        <a:t>Heterogeneous Automation &amp; Integration</a:t>
                      </a:r>
                      <a:endParaRPr lang="en-US" sz="1600" b="0" dirty="0"/>
                    </a:p>
                  </a:txBody>
                  <a:tcPr anchor="ctr"/>
                </a:tc>
                <a:tc>
                  <a:txBody>
                    <a:bodyPr/>
                    <a:lstStyle/>
                    <a:p>
                      <a:pPr algn="ctr"/>
                      <a:r>
                        <a:rPr lang="en-US" sz="1800" b="1" dirty="0" smtClean="0">
                          <a:solidFill>
                            <a:srgbClr val="16395D"/>
                          </a:solidFill>
                        </a:rPr>
                        <a:t>Yes</a:t>
                      </a:r>
                      <a:endParaRPr lang="en-US" sz="1800" b="1" dirty="0">
                        <a:solidFill>
                          <a:srgbClr val="16395D"/>
                        </a:solidFill>
                      </a:endParaRPr>
                    </a:p>
                  </a:txBody>
                  <a:tcPr anchor="ctr"/>
                </a:tc>
                <a:tc>
                  <a:txBody>
                    <a:bodyPr/>
                    <a:lstStyle/>
                    <a:p>
                      <a:pPr algn="ctr"/>
                      <a:r>
                        <a:rPr lang="en-US" b="1" dirty="0" smtClean="0">
                          <a:solidFill>
                            <a:srgbClr val="FFC000"/>
                          </a:solidFill>
                        </a:rPr>
                        <a:t>Limited</a:t>
                      </a:r>
                      <a:r>
                        <a:rPr lang="en-US" sz="1800" b="1" kern="1200" baseline="30000" dirty="0" smtClean="0">
                          <a:solidFill>
                            <a:schemeClr val="dk1"/>
                          </a:solidFill>
                          <a:effectLst/>
                          <a:latin typeface="+mn-lt"/>
                          <a:ea typeface="+mn-ea"/>
                          <a:cs typeface="+mn-cs"/>
                        </a:rPr>
                        <a:t>2</a:t>
                      </a:r>
                      <a:endParaRPr lang="en-US" b="1" dirty="0">
                        <a:solidFill>
                          <a:schemeClr val="accent6">
                            <a:lumMod val="75000"/>
                          </a:schemeClr>
                        </a:solidFill>
                      </a:endParaRPr>
                    </a:p>
                  </a:txBody>
                  <a:tcPr anchor="ctr"/>
                </a:tc>
              </a:tr>
              <a:tr h="264345">
                <a:tc>
                  <a:txBody>
                    <a:bodyPr/>
                    <a:lstStyle/>
                    <a:p>
                      <a:r>
                        <a:rPr lang="en-US" sz="1600" b="0" dirty="0" smtClean="0"/>
                        <a:t>Heterogeneous Monitoring &amp; Extensibility</a:t>
                      </a:r>
                      <a:endParaRPr lang="en-US" sz="1600" b="0" dirty="0"/>
                    </a:p>
                  </a:txBody>
                  <a:tcPr anchor="ctr"/>
                </a:tc>
                <a:tc>
                  <a:txBody>
                    <a:bodyPr/>
                    <a:lstStyle/>
                    <a:p>
                      <a:pPr algn="ctr"/>
                      <a:r>
                        <a:rPr lang="en-US" b="1" dirty="0" smtClean="0">
                          <a:solidFill>
                            <a:srgbClr val="16395D"/>
                          </a:solidFill>
                        </a:rPr>
                        <a:t>Yes</a:t>
                      </a:r>
                      <a:endParaRPr lang="en-US" b="1" dirty="0">
                        <a:solidFill>
                          <a:srgbClr val="16395D"/>
                        </a:solidFill>
                      </a:endParaRPr>
                    </a:p>
                  </a:txBody>
                  <a:tcPr anchor="ctr"/>
                </a:tc>
                <a:tc>
                  <a:txBody>
                    <a:bodyPr/>
                    <a:lstStyle/>
                    <a:p>
                      <a:pPr algn="ctr"/>
                      <a:r>
                        <a:rPr lang="en-US" b="1" dirty="0" smtClean="0">
                          <a:solidFill>
                            <a:srgbClr val="FFC000"/>
                          </a:solidFill>
                        </a:rPr>
                        <a:t>Limited</a:t>
                      </a:r>
                      <a:r>
                        <a:rPr lang="en-US" sz="1800" b="1" kern="1200" baseline="30000" dirty="0" smtClean="0">
                          <a:solidFill>
                            <a:schemeClr val="dk1"/>
                          </a:solidFill>
                          <a:effectLst/>
                          <a:latin typeface="+mn-lt"/>
                          <a:ea typeface="+mn-ea"/>
                          <a:cs typeface="+mn-cs"/>
                        </a:rPr>
                        <a:t>3</a:t>
                      </a:r>
                      <a:endParaRPr lang="en-US" b="1" dirty="0"/>
                    </a:p>
                  </a:txBody>
                  <a:tcPr anchor="ctr"/>
                </a:tc>
              </a:tr>
            </a:tbl>
          </a:graphicData>
        </a:graphic>
      </p:graphicFrame>
    </p:spTree>
    <p:extLst>
      <p:ext uri="{BB962C8B-B14F-4D97-AF65-F5344CB8AC3E}">
        <p14:creationId xmlns:p14="http://schemas.microsoft.com/office/powerpoint/2010/main" val="133602100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Part Series</a:t>
            </a:r>
            <a:endParaRPr lang="en-US" dirty="0"/>
          </a:p>
        </p:txBody>
      </p:sp>
      <p:grpSp>
        <p:nvGrpSpPr>
          <p:cNvPr id="3" name="Group 2"/>
          <p:cNvGrpSpPr/>
          <p:nvPr/>
        </p:nvGrpSpPr>
        <p:grpSpPr>
          <a:xfrm>
            <a:off x="428556" y="1529449"/>
            <a:ext cx="10965180" cy="818229"/>
            <a:chOff x="274320" y="2311647"/>
            <a:chExt cx="10965180" cy="818229"/>
          </a:xfrm>
        </p:grpSpPr>
        <p:grpSp>
          <p:nvGrpSpPr>
            <p:cNvPr id="17" name="Group 16"/>
            <p:cNvGrpSpPr/>
            <p:nvPr/>
          </p:nvGrpSpPr>
          <p:grpSpPr>
            <a:xfrm>
              <a:off x="274320" y="2311647"/>
              <a:ext cx="10965180" cy="818229"/>
              <a:chOff x="595143" y="5261638"/>
              <a:chExt cx="10661745" cy="818229"/>
            </a:xfrm>
          </p:grpSpPr>
          <p:sp>
            <p:nvSpPr>
              <p:cNvPr id="19" name="Rectangle 18"/>
              <p:cNvSpPr/>
              <p:nvPr/>
            </p:nvSpPr>
            <p:spPr bwMode="auto">
              <a:xfrm>
                <a:off x="595143" y="5261638"/>
                <a:ext cx="10661745" cy="818229"/>
              </a:xfrm>
              <a:prstGeom prst="rect">
                <a:avLst/>
              </a:prstGeom>
              <a:solidFill>
                <a:schemeClr val="bg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0" name="TextBox 19"/>
              <p:cNvSpPr txBox="1"/>
              <p:nvPr/>
            </p:nvSpPr>
            <p:spPr>
              <a:xfrm>
                <a:off x="1764707" y="5281209"/>
                <a:ext cx="9220513"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Part I – Comparing Hypervisors</a:t>
                </a:r>
                <a:endParaRPr lang="en-US" sz="3264" b="1" spc="-102" dirty="0">
                  <a:latin typeface="+mj-lt"/>
                </a:endParaRPr>
              </a:p>
            </p:txBody>
          </p:sp>
        </p:grpSp>
        <p:pic>
          <p:nvPicPr>
            <p:cNvPr id="33" name="Picture 7"/>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636638" y="2382766"/>
              <a:ext cx="673417" cy="702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Group 6"/>
          <p:cNvGrpSpPr/>
          <p:nvPr/>
        </p:nvGrpSpPr>
        <p:grpSpPr>
          <a:xfrm>
            <a:off x="428556" y="2373908"/>
            <a:ext cx="10965180" cy="818229"/>
            <a:chOff x="274320" y="1473158"/>
            <a:chExt cx="10965180" cy="818229"/>
          </a:xfrm>
        </p:grpSpPr>
        <p:grpSp>
          <p:nvGrpSpPr>
            <p:cNvPr id="4" name="Group 3"/>
            <p:cNvGrpSpPr/>
            <p:nvPr/>
          </p:nvGrpSpPr>
          <p:grpSpPr>
            <a:xfrm>
              <a:off x="274320" y="1473158"/>
              <a:ext cx="10965180" cy="818229"/>
              <a:chOff x="595143" y="5261638"/>
              <a:chExt cx="10661745" cy="818229"/>
            </a:xfrm>
          </p:grpSpPr>
          <p:sp>
            <p:nvSpPr>
              <p:cNvPr id="5" name="Rectangle 4"/>
              <p:cNvSpPr/>
              <p:nvPr/>
            </p:nvSpPr>
            <p:spPr bwMode="auto">
              <a:xfrm>
                <a:off x="595143" y="5261638"/>
                <a:ext cx="10661745" cy="818229"/>
              </a:xfrm>
              <a:prstGeom prst="rect">
                <a:avLst/>
              </a:prstGeom>
              <a:solidFill>
                <a:schemeClr val="bg2">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6" name="TextBox 5"/>
              <p:cNvSpPr txBox="1"/>
              <p:nvPr/>
            </p:nvSpPr>
            <p:spPr>
              <a:xfrm>
                <a:off x="1764707" y="5281209"/>
                <a:ext cx="9220513"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Part II – Comparing Private Clouds</a:t>
                </a:r>
                <a:endParaRPr lang="en-US" sz="3264" b="1" spc="-102" dirty="0">
                  <a:latin typeface="+mj-lt"/>
                </a:endParaRPr>
              </a:p>
            </p:txBody>
          </p:sp>
        </p:grpSp>
        <p:pic>
          <p:nvPicPr>
            <p:cNvPr id="38" name="Picture 2"/>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538161" y="1624700"/>
              <a:ext cx="940706" cy="559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640342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decel="10000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Focus Areas</a:t>
            </a:r>
            <a:endParaRPr lang="en-US" dirty="0"/>
          </a:p>
        </p:txBody>
      </p:sp>
      <p:grpSp>
        <p:nvGrpSpPr>
          <p:cNvPr id="10" name="Group 9"/>
          <p:cNvGrpSpPr/>
          <p:nvPr/>
        </p:nvGrpSpPr>
        <p:grpSpPr>
          <a:xfrm>
            <a:off x="274320" y="1473158"/>
            <a:ext cx="10965180" cy="818229"/>
            <a:chOff x="274320" y="1529429"/>
            <a:chExt cx="10965180" cy="818229"/>
          </a:xfrm>
        </p:grpSpPr>
        <p:grpSp>
          <p:nvGrpSpPr>
            <p:cNvPr id="4" name="Group 3"/>
            <p:cNvGrpSpPr/>
            <p:nvPr/>
          </p:nvGrpSpPr>
          <p:grpSpPr>
            <a:xfrm>
              <a:off x="274320" y="1529429"/>
              <a:ext cx="10965180" cy="818229"/>
              <a:chOff x="595143" y="5261638"/>
              <a:chExt cx="10661745" cy="818229"/>
            </a:xfrm>
          </p:grpSpPr>
          <p:sp>
            <p:nvSpPr>
              <p:cNvPr id="5" name="Rectangle 4"/>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6" name="TextBox 5"/>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Granular App &amp; Service Deployment </a:t>
                </a:r>
                <a:endParaRPr lang="en-US" sz="3264" b="1" spc="-102" dirty="0">
                  <a:latin typeface="+mj-lt"/>
                </a:endParaRPr>
              </a:p>
            </p:txBody>
          </p:sp>
        </p:grpSp>
        <p:pic>
          <p:nvPicPr>
            <p:cNvPr id="9" name="Picture 8"/>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26663" t="16807" r="22886" b="15580"/>
            <a:stretch/>
          </p:blipFill>
          <p:spPr>
            <a:xfrm>
              <a:off x="451031" y="1574400"/>
              <a:ext cx="603069" cy="728284"/>
            </a:xfrm>
            <a:prstGeom prst="rect">
              <a:avLst/>
            </a:prstGeom>
          </p:spPr>
        </p:pic>
      </p:grpSp>
      <p:grpSp>
        <p:nvGrpSpPr>
          <p:cNvPr id="23" name="Group 22"/>
          <p:cNvGrpSpPr/>
          <p:nvPr/>
        </p:nvGrpSpPr>
        <p:grpSpPr>
          <a:xfrm>
            <a:off x="274320" y="2311647"/>
            <a:ext cx="10965180" cy="818229"/>
            <a:chOff x="274320" y="2369297"/>
            <a:chExt cx="10965180" cy="818229"/>
          </a:xfrm>
        </p:grpSpPr>
        <p:grpSp>
          <p:nvGrpSpPr>
            <p:cNvPr id="17" name="Group 16"/>
            <p:cNvGrpSpPr/>
            <p:nvPr/>
          </p:nvGrpSpPr>
          <p:grpSpPr>
            <a:xfrm>
              <a:off x="274320" y="2369297"/>
              <a:ext cx="10965180" cy="818229"/>
              <a:chOff x="595143" y="5261638"/>
              <a:chExt cx="10661745" cy="818229"/>
            </a:xfrm>
          </p:grpSpPr>
          <p:sp>
            <p:nvSpPr>
              <p:cNvPr id="19" name="Rectangle 18"/>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0" name="TextBox 19"/>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Deeper Insight &amp; Remediation Guidance</a:t>
                </a:r>
                <a:endParaRPr lang="en-US" sz="3264" b="1" spc="-102" dirty="0">
                  <a:latin typeface="+mj-lt"/>
                </a:endParaRPr>
              </a:p>
            </p:txBody>
          </p:sp>
        </p:grpSp>
        <p:sp>
          <p:nvSpPr>
            <p:cNvPr id="21" name="Freeform 20"/>
            <p:cNvSpPr/>
            <p:nvPr/>
          </p:nvSpPr>
          <p:spPr bwMode="auto">
            <a:xfrm>
              <a:off x="426415" y="2465969"/>
              <a:ext cx="671170" cy="624883"/>
            </a:xfrm>
            <a:custGeom>
              <a:avLst/>
              <a:gdLst>
                <a:gd name="connsiteX0" fmla="*/ 0 w 920750"/>
                <a:gd name="connsiteY0" fmla="*/ 425450 h 857250"/>
                <a:gd name="connsiteX1" fmla="*/ 146050 w 920750"/>
                <a:gd name="connsiteY1" fmla="*/ 342900 h 857250"/>
                <a:gd name="connsiteX2" fmla="*/ 285750 w 920750"/>
                <a:gd name="connsiteY2" fmla="*/ 425450 h 857250"/>
                <a:gd name="connsiteX3" fmla="*/ 419100 w 920750"/>
                <a:gd name="connsiteY3" fmla="*/ 0 h 857250"/>
                <a:gd name="connsiteX4" fmla="*/ 495300 w 920750"/>
                <a:gd name="connsiteY4" fmla="*/ 857250 h 857250"/>
                <a:gd name="connsiteX5" fmla="*/ 596900 w 920750"/>
                <a:gd name="connsiteY5" fmla="*/ 431800 h 857250"/>
                <a:gd name="connsiteX6" fmla="*/ 711200 w 920750"/>
                <a:gd name="connsiteY6" fmla="*/ 349250 h 857250"/>
                <a:gd name="connsiteX7" fmla="*/ 825500 w 920750"/>
                <a:gd name="connsiteY7" fmla="*/ 596900 h 857250"/>
                <a:gd name="connsiteX8" fmla="*/ 920750 w 920750"/>
                <a:gd name="connsiteY8" fmla="*/ 4064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0750" h="857250">
                  <a:moveTo>
                    <a:pt x="0" y="425450"/>
                  </a:moveTo>
                  <a:lnTo>
                    <a:pt x="146050" y="342900"/>
                  </a:lnTo>
                  <a:lnTo>
                    <a:pt x="285750" y="425450"/>
                  </a:lnTo>
                  <a:lnTo>
                    <a:pt x="419100" y="0"/>
                  </a:lnTo>
                  <a:lnTo>
                    <a:pt x="495300" y="857250"/>
                  </a:lnTo>
                  <a:lnTo>
                    <a:pt x="596900" y="431800"/>
                  </a:lnTo>
                  <a:lnTo>
                    <a:pt x="711200" y="349250"/>
                  </a:lnTo>
                  <a:lnTo>
                    <a:pt x="825500" y="596900"/>
                  </a:lnTo>
                  <a:lnTo>
                    <a:pt x="920750" y="406400"/>
                  </a:lnTo>
                </a:path>
              </a:pathLst>
            </a:custGeom>
            <a:no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0" name="Group 29"/>
          <p:cNvGrpSpPr/>
          <p:nvPr/>
        </p:nvGrpSpPr>
        <p:grpSpPr>
          <a:xfrm>
            <a:off x="274320" y="3136068"/>
            <a:ext cx="10965180" cy="818229"/>
            <a:chOff x="274320" y="3207097"/>
            <a:chExt cx="10965180" cy="818229"/>
          </a:xfrm>
        </p:grpSpPr>
        <p:grpSp>
          <p:nvGrpSpPr>
            <p:cNvPr id="25" name="Group 24"/>
            <p:cNvGrpSpPr/>
            <p:nvPr/>
          </p:nvGrpSpPr>
          <p:grpSpPr>
            <a:xfrm>
              <a:off x="274320" y="3207097"/>
              <a:ext cx="10965180" cy="818229"/>
              <a:chOff x="595143" y="5261638"/>
              <a:chExt cx="10661745" cy="818229"/>
            </a:xfrm>
          </p:grpSpPr>
          <p:sp>
            <p:nvSpPr>
              <p:cNvPr id="27" name="Rectangle 26"/>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8" name="TextBox 27"/>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Protection for Key Apps &amp; Workloads</a:t>
                </a:r>
                <a:endParaRPr lang="en-US" sz="3264" b="1" spc="-102" dirty="0">
                  <a:latin typeface="+mj-lt"/>
                </a:endParaRPr>
              </a:p>
            </p:txBody>
          </p:sp>
        </p:grpSp>
        <p:sp>
          <p:nvSpPr>
            <p:cNvPr id="29" name="Freeform 63"/>
            <p:cNvSpPr>
              <a:spLocks noEditPoints="1"/>
            </p:cNvSpPr>
            <p:nvPr/>
          </p:nvSpPr>
          <p:spPr bwMode="auto">
            <a:xfrm>
              <a:off x="451816" y="3326604"/>
              <a:ext cx="596992" cy="573998"/>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tx1"/>
            </a:solidFill>
            <a:ln>
              <a:noFill/>
            </a:ln>
          </p:spPr>
          <p:txBody>
            <a:bodyPr vert="horz" wrap="square" lIns="89619" tIns="44809" rIns="89619" bIns="44809" numCol="1" anchor="t" anchorCtr="0" compatLnSpc="1">
              <a:prstTxWarp prst="textNoShape">
                <a:avLst/>
              </a:prstTxWarp>
            </a:bodyPr>
            <a:lstStyle/>
            <a:p>
              <a:pPr defTabSz="896166" fontAlgn="base">
                <a:spcBef>
                  <a:spcPct val="0"/>
                </a:spcBef>
                <a:spcAft>
                  <a:spcPct val="0"/>
                </a:spcAft>
              </a:pPr>
              <a:endParaRPr lang="en-US" sz="1568" spc="-29">
                <a:cs typeface="Segoe UI" pitchFamily="34" charset="0"/>
              </a:endParaRPr>
            </a:p>
          </p:txBody>
        </p:sp>
      </p:grpSp>
      <p:grpSp>
        <p:nvGrpSpPr>
          <p:cNvPr id="37" name="Group 36"/>
          <p:cNvGrpSpPr/>
          <p:nvPr/>
        </p:nvGrpSpPr>
        <p:grpSpPr>
          <a:xfrm>
            <a:off x="274320" y="3960490"/>
            <a:ext cx="10965180" cy="830200"/>
            <a:chOff x="274320" y="4044897"/>
            <a:chExt cx="10965180" cy="830200"/>
          </a:xfrm>
        </p:grpSpPr>
        <p:grpSp>
          <p:nvGrpSpPr>
            <p:cNvPr id="32" name="Group 31"/>
            <p:cNvGrpSpPr/>
            <p:nvPr/>
          </p:nvGrpSpPr>
          <p:grpSpPr>
            <a:xfrm>
              <a:off x="274320" y="4044897"/>
              <a:ext cx="10965180" cy="818229"/>
              <a:chOff x="595143" y="5261638"/>
              <a:chExt cx="10661745" cy="818229"/>
            </a:xfrm>
          </p:grpSpPr>
          <p:sp>
            <p:nvSpPr>
              <p:cNvPr id="34" name="Rectangle 33"/>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35" name="TextBox 34"/>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Heterogeneous Management</a:t>
                </a:r>
                <a:endParaRPr lang="en-US" sz="3264" b="1" spc="-102" dirty="0">
                  <a:latin typeface="+mj-lt"/>
                </a:endParaRPr>
              </a:p>
            </p:txBody>
          </p:sp>
        </p:grpSp>
        <p:pic>
          <p:nvPicPr>
            <p:cNvPr id="36" name="Picture 35"/>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22625" t="16794" r="19455" b="12953"/>
            <a:stretch/>
          </p:blipFill>
          <p:spPr>
            <a:xfrm>
              <a:off x="451031" y="4130765"/>
              <a:ext cx="681011" cy="744332"/>
            </a:xfrm>
            <a:prstGeom prst="rect">
              <a:avLst/>
            </a:prstGeom>
          </p:spPr>
        </p:pic>
      </p:grpSp>
      <p:grpSp>
        <p:nvGrpSpPr>
          <p:cNvPr id="49" name="Group 48"/>
          <p:cNvGrpSpPr/>
          <p:nvPr/>
        </p:nvGrpSpPr>
        <p:grpSpPr>
          <a:xfrm>
            <a:off x="274320" y="5627452"/>
            <a:ext cx="10965180" cy="818229"/>
            <a:chOff x="274320" y="5627452"/>
            <a:chExt cx="10965180" cy="818229"/>
          </a:xfrm>
        </p:grpSpPr>
        <p:grpSp>
          <p:nvGrpSpPr>
            <p:cNvPr id="44" name="Group 43"/>
            <p:cNvGrpSpPr/>
            <p:nvPr/>
          </p:nvGrpSpPr>
          <p:grpSpPr>
            <a:xfrm>
              <a:off x="274320" y="5627452"/>
              <a:ext cx="10965180" cy="818229"/>
              <a:chOff x="595143" y="5261638"/>
              <a:chExt cx="10661745" cy="818229"/>
            </a:xfrm>
          </p:grpSpPr>
          <p:sp>
            <p:nvSpPr>
              <p:cNvPr id="46" name="Rectangle 45"/>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7" name="TextBox 46"/>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Costs</a:t>
                </a:r>
                <a:endParaRPr lang="en-US" sz="3264" b="1" spc="-102" dirty="0">
                  <a:latin typeface="+mj-lt"/>
                </a:endParaRPr>
              </a:p>
            </p:txBody>
          </p:sp>
        </p:grpSp>
        <p:pic>
          <p:nvPicPr>
            <p:cNvPr id="48" name="Picture 13"/>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531195" y="5744425"/>
              <a:ext cx="497505" cy="620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1" name="Group 50"/>
          <p:cNvGrpSpPr/>
          <p:nvPr/>
        </p:nvGrpSpPr>
        <p:grpSpPr>
          <a:xfrm>
            <a:off x="274320" y="4798290"/>
            <a:ext cx="10965180" cy="818229"/>
            <a:chOff x="274320" y="4798290"/>
            <a:chExt cx="10965180" cy="818229"/>
          </a:xfrm>
        </p:grpSpPr>
        <p:grpSp>
          <p:nvGrpSpPr>
            <p:cNvPr id="39" name="Group 38"/>
            <p:cNvGrpSpPr/>
            <p:nvPr/>
          </p:nvGrpSpPr>
          <p:grpSpPr>
            <a:xfrm>
              <a:off x="274320" y="4798290"/>
              <a:ext cx="10965180" cy="818229"/>
              <a:chOff x="595143" y="5261638"/>
              <a:chExt cx="10661745" cy="818229"/>
            </a:xfrm>
          </p:grpSpPr>
          <p:sp>
            <p:nvSpPr>
              <p:cNvPr id="41" name="Rectangle 40"/>
              <p:cNvSpPr/>
              <p:nvPr/>
            </p:nvSpPr>
            <p:spPr bwMode="auto">
              <a:xfrm>
                <a:off x="595143" y="5261638"/>
                <a:ext cx="10661745" cy="818229"/>
              </a:xfrm>
              <a:prstGeom prst="rect">
                <a:avLst/>
              </a:prstGeom>
              <a:solidFill>
                <a:srgbClr val="16395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2" name="TextBox 41"/>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Hybrid Infrastructure</a:t>
                </a:r>
                <a:endParaRPr lang="en-US" sz="3264" b="1" spc="-102" dirty="0">
                  <a:latin typeface="+mj-lt"/>
                </a:endParaRPr>
              </a:p>
            </p:txBody>
          </p:sp>
        </p:grpSp>
        <p:pic>
          <p:nvPicPr>
            <p:cNvPr id="50" name="Picture 16"/>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a:off x="465099" y="4909760"/>
              <a:ext cx="681011" cy="5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65234118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Infrastructure | Microsoft</a:t>
            </a:r>
            <a:endParaRPr lang="en-US" dirty="0"/>
          </a:p>
        </p:txBody>
      </p:sp>
      <p:grpSp>
        <p:nvGrpSpPr>
          <p:cNvPr id="4" name="Group 3"/>
          <p:cNvGrpSpPr/>
          <p:nvPr/>
        </p:nvGrpSpPr>
        <p:grpSpPr>
          <a:xfrm>
            <a:off x="2337247" y="3379910"/>
            <a:ext cx="2674148" cy="2857849"/>
            <a:chOff x="2289174" y="2385536"/>
            <a:chExt cx="2621952" cy="2802067"/>
          </a:xfrm>
        </p:grpSpPr>
        <p:pic>
          <p:nvPicPr>
            <p:cNvPr id="5" name="Picture 2"/>
            <p:cNvPicPr>
              <a:picLocks noChangeAspect="1" noChangeArrowheads="1"/>
            </p:cNvPicPr>
            <p:nvPr/>
          </p:nvPicPr>
          <p:blipFill>
            <a:blip r:embed="rId2" cstate="email">
              <a:biLevel thresh="25000"/>
              <a:extLst>
                <a:ext uri="{28A0092B-C50C-407E-A947-70E740481C1C}">
                  <a14:useLocalDpi xmlns:a14="http://schemas.microsoft.com/office/drawing/2010/main"/>
                </a:ext>
              </a:extLst>
            </a:blip>
            <a:srcRect/>
            <a:stretch>
              <a:fillRect/>
            </a:stretch>
          </p:blipFill>
          <p:spPr bwMode="auto">
            <a:xfrm>
              <a:off x="2289174" y="2385536"/>
              <a:ext cx="2621952" cy="1558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746374" y="3985736"/>
              <a:ext cx="1409700" cy="1201867"/>
            </a:xfrm>
            <a:prstGeom prst="rect">
              <a:avLst/>
            </a:prstGeom>
            <a:noFill/>
          </p:spPr>
          <p:txBody>
            <a:bodyPr wrap="square" lIns="93260" tIns="93260" rIns="93260" bIns="93260" rtlCol="0">
              <a:spAutoFit/>
            </a:bodyPr>
            <a:lstStyle/>
            <a:p>
              <a:pPr algn="ctr">
                <a:lnSpc>
                  <a:spcPct val="90000"/>
                </a:lnSpc>
                <a:spcBef>
                  <a:spcPct val="20000"/>
                </a:spcBef>
                <a:buClr>
                  <a:srgbClr val="84A8D8"/>
                </a:buClr>
                <a:buSzPct val="100000"/>
              </a:pPr>
              <a:r>
                <a:rPr lang="en-US" sz="2448" dirty="0">
                  <a:solidFill>
                    <a:schemeClr val="tx1">
                      <a:alpha val="99000"/>
                    </a:schemeClr>
                  </a:solidFill>
                  <a:latin typeface="Segoe UI Light" pitchFamily="34" charset="0"/>
                  <a:cs typeface="Segoe UI Light" pitchFamily="34" charset="0"/>
                </a:rPr>
                <a:t>Microsoft Private Cloud</a:t>
              </a:r>
            </a:p>
          </p:txBody>
        </p:sp>
      </p:grpSp>
      <p:grpSp>
        <p:nvGrpSpPr>
          <p:cNvPr id="7" name="Group 6"/>
          <p:cNvGrpSpPr/>
          <p:nvPr/>
        </p:nvGrpSpPr>
        <p:grpSpPr>
          <a:xfrm>
            <a:off x="7311131" y="3379910"/>
            <a:ext cx="2674148" cy="2857849"/>
            <a:chOff x="7165974" y="2385536"/>
            <a:chExt cx="2621952" cy="2802067"/>
          </a:xfrm>
        </p:grpSpPr>
        <p:pic>
          <p:nvPicPr>
            <p:cNvPr id="8" name="Picture 2"/>
            <p:cNvPicPr>
              <a:picLocks noChangeAspect="1" noChangeArrowheads="1"/>
            </p:cNvPicPr>
            <p:nvPr/>
          </p:nvPicPr>
          <p:blipFill>
            <a:blip r:embed="rId2" cstate="email">
              <a:biLevel thresh="25000"/>
              <a:extLst>
                <a:ext uri="{28A0092B-C50C-407E-A947-70E740481C1C}">
                  <a14:useLocalDpi xmlns:a14="http://schemas.microsoft.com/office/drawing/2010/main"/>
                </a:ext>
              </a:extLst>
            </a:blip>
            <a:srcRect/>
            <a:stretch>
              <a:fillRect/>
            </a:stretch>
          </p:blipFill>
          <p:spPr bwMode="auto">
            <a:xfrm>
              <a:off x="7165974" y="2385536"/>
              <a:ext cx="2621952" cy="1558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623174" y="3985736"/>
              <a:ext cx="1409700" cy="1201867"/>
            </a:xfrm>
            <a:prstGeom prst="rect">
              <a:avLst/>
            </a:prstGeom>
            <a:noFill/>
          </p:spPr>
          <p:txBody>
            <a:bodyPr wrap="square" lIns="93260" tIns="93260" rIns="93260" bIns="93260" rtlCol="0">
              <a:spAutoFit/>
            </a:bodyPr>
            <a:lstStyle/>
            <a:p>
              <a:pPr algn="ctr">
                <a:lnSpc>
                  <a:spcPct val="90000"/>
                </a:lnSpc>
                <a:spcBef>
                  <a:spcPct val="20000"/>
                </a:spcBef>
                <a:buClr>
                  <a:srgbClr val="84A8D8"/>
                </a:buClr>
                <a:buSzPct val="100000"/>
              </a:pPr>
              <a:r>
                <a:rPr lang="en-US" sz="2448" dirty="0">
                  <a:solidFill>
                    <a:schemeClr val="tx1">
                      <a:alpha val="99000"/>
                    </a:schemeClr>
                  </a:solidFill>
                  <a:latin typeface="Segoe UI Light" pitchFamily="34" charset="0"/>
                  <a:cs typeface="Segoe UI Light" pitchFamily="34" charset="0"/>
                </a:rPr>
                <a:t>Microsoft Private Cloud</a:t>
              </a:r>
            </a:p>
          </p:txBody>
        </p:sp>
      </p:grpSp>
      <p:grpSp>
        <p:nvGrpSpPr>
          <p:cNvPr id="10" name="Group 9"/>
          <p:cNvGrpSpPr/>
          <p:nvPr/>
        </p:nvGrpSpPr>
        <p:grpSpPr>
          <a:xfrm>
            <a:off x="5212773" y="4118221"/>
            <a:ext cx="1942924" cy="1868782"/>
            <a:chOff x="5108574" y="3109436"/>
            <a:chExt cx="1905000" cy="1832306"/>
          </a:xfrm>
        </p:grpSpPr>
        <p:sp>
          <p:nvSpPr>
            <p:cNvPr id="11" name="Left-Right Arrow 10"/>
            <p:cNvSpPr/>
            <p:nvPr/>
          </p:nvSpPr>
          <p:spPr bwMode="auto">
            <a:xfrm>
              <a:off x="5108574" y="3109436"/>
              <a:ext cx="1905000" cy="685800"/>
            </a:xfrm>
            <a:prstGeom prst="leftRightArrow">
              <a:avLst/>
            </a:prstGeom>
            <a:solidFill>
              <a:schemeClr val="tx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Light" pitchFamily="34" charset="0"/>
                <a:ea typeface="Segoe UI" pitchFamily="34" charset="0"/>
                <a:cs typeface="Segoe UI Light" pitchFamily="34" charset="0"/>
              </a:endParaRPr>
            </a:p>
          </p:txBody>
        </p:sp>
        <p:sp>
          <p:nvSpPr>
            <p:cNvPr id="12" name="TextBox 11"/>
            <p:cNvSpPr txBox="1"/>
            <p:nvPr/>
          </p:nvSpPr>
          <p:spPr>
            <a:xfrm>
              <a:off x="5337174" y="3909536"/>
              <a:ext cx="1409700" cy="1032206"/>
            </a:xfrm>
            <a:prstGeom prst="rect">
              <a:avLst/>
            </a:prstGeom>
            <a:noFill/>
          </p:spPr>
          <p:txBody>
            <a:bodyPr wrap="square" lIns="93260" tIns="93260" rIns="93260" bIns="93260" rtlCol="0">
              <a:spAutoFit/>
            </a:bodyPr>
            <a:lstStyle/>
            <a:p>
              <a:pPr algn="ctr">
                <a:lnSpc>
                  <a:spcPct val="90000"/>
                </a:lnSpc>
                <a:spcBef>
                  <a:spcPct val="20000"/>
                </a:spcBef>
                <a:buClr>
                  <a:srgbClr val="84A8D8"/>
                </a:buClr>
                <a:buSzPct val="100000"/>
              </a:pPr>
              <a:r>
                <a:rPr lang="en-US" sz="2040" dirty="0">
                  <a:solidFill>
                    <a:schemeClr val="tx1">
                      <a:alpha val="99000"/>
                    </a:schemeClr>
                  </a:solidFill>
                  <a:latin typeface="Segoe UI Light" pitchFamily="34" charset="0"/>
                  <a:cs typeface="Segoe UI Light" pitchFamily="34" charset="0"/>
                </a:rPr>
                <a:t>System Center 2012 SP1</a:t>
              </a:r>
            </a:p>
          </p:txBody>
        </p:sp>
      </p:grpSp>
      <p:sp>
        <p:nvSpPr>
          <p:cNvPr id="13" name="Up Arrow 12"/>
          <p:cNvSpPr/>
          <p:nvPr/>
        </p:nvSpPr>
        <p:spPr bwMode="auto">
          <a:xfrm>
            <a:off x="5829652" y="2953243"/>
            <a:ext cx="699453" cy="1398905"/>
          </a:xfrm>
          <a:prstGeom prst="upArrow">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Light" pitchFamily="34" charset="0"/>
              <a:ea typeface="Segoe UI" pitchFamily="34" charset="0"/>
              <a:cs typeface="Segoe UI Light" pitchFamily="34" charset="0"/>
            </a:endParaRPr>
          </a:p>
        </p:txBody>
      </p:sp>
      <p:grpSp>
        <p:nvGrpSpPr>
          <p:cNvPr id="14" name="Group 13"/>
          <p:cNvGrpSpPr/>
          <p:nvPr/>
        </p:nvGrpSpPr>
        <p:grpSpPr>
          <a:xfrm>
            <a:off x="4994602" y="1331032"/>
            <a:ext cx="4739708" cy="1699929"/>
            <a:chOff x="4894660" y="1076452"/>
            <a:chExt cx="4647194" cy="1666748"/>
          </a:xfrm>
        </p:grpSpPr>
        <p:grpSp>
          <p:nvGrpSpPr>
            <p:cNvPr id="15" name="Group 14"/>
            <p:cNvGrpSpPr/>
            <p:nvPr/>
          </p:nvGrpSpPr>
          <p:grpSpPr>
            <a:xfrm>
              <a:off x="4894660" y="1076452"/>
              <a:ext cx="2342752" cy="1666748"/>
              <a:chOff x="10064750" y="3713163"/>
              <a:chExt cx="1358900" cy="966788"/>
            </a:xfrm>
            <a:solidFill>
              <a:schemeClr val="tx1"/>
            </a:solidFill>
          </p:grpSpPr>
          <p:sp>
            <p:nvSpPr>
              <p:cNvPr id="17" name="Freeform 635"/>
              <p:cNvSpPr>
                <a:spLocks/>
              </p:cNvSpPr>
              <p:nvPr/>
            </p:nvSpPr>
            <p:spPr bwMode="auto">
              <a:xfrm>
                <a:off x="10302875" y="4330700"/>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18" name="Freeform 636"/>
              <p:cNvSpPr>
                <a:spLocks/>
              </p:cNvSpPr>
              <p:nvPr/>
            </p:nvSpPr>
            <p:spPr bwMode="auto">
              <a:xfrm>
                <a:off x="10302875" y="431006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19" name="Freeform 637"/>
              <p:cNvSpPr>
                <a:spLocks/>
              </p:cNvSpPr>
              <p:nvPr/>
            </p:nvSpPr>
            <p:spPr bwMode="auto">
              <a:xfrm>
                <a:off x="11036300" y="4244975"/>
                <a:ext cx="0" cy="158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20" name="Freeform 638"/>
              <p:cNvSpPr>
                <a:spLocks/>
              </p:cNvSpPr>
              <p:nvPr/>
            </p:nvSpPr>
            <p:spPr bwMode="auto">
              <a:xfrm>
                <a:off x="10542588" y="3998913"/>
                <a:ext cx="0" cy="158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21" name="Freeform 639"/>
              <p:cNvSpPr>
                <a:spLocks/>
              </p:cNvSpPr>
              <p:nvPr/>
            </p:nvSpPr>
            <p:spPr bwMode="auto">
              <a:xfrm>
                <a:off x="10707688" y="4429125"/>
                <a:ext cx="0" cy="0"/>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22" name="Freeform 640"/>
              <p:cNvSpPr>
                <a:spLocks noEditPoints="1"/>
              </p:cNvSpPr>
              <p:nvPr/>
            </p:nvSpPr>
            <p:spPr bwMode="auto">
              <a:xfrm>
                <a:off x="10064750" y="3713163"/>
                <a:ext cx="1252538" cy="858838"/>
              </a:xfrm>
              <a:custGeom>
                <a:avLst/>
                <a:gdLst>
                  <a:gd name="T0" fmla="*/ 957 w 1406"/>
                  <a:gd name="T1" fmla="*/ 785 h 964"/>
                  <a:gd name="T2" fmla="*/ 1015 w 1406"/>
                  <a:gd name="T3" fmla="*/ 701 h 964"/>
                  <a:gd name="T4" fmla="*/ 999 w 1406"/>
                  <a:gd name="T5" fmla="*/ 643 h 964"/>
                  <a:gd name="T6" fmla="*/ 1119 w 1406"/>
                  <a:gd name="T7" fmla="*/ 523 h 964"/>
                  <a:gd name="T8" fmla="*/ 1186 w 1406"/>
                  <a:gd name="T9" fmla="*/ 544 h 964"/>
                  <a:gd name="T10" fmla="*/ 1332 w 1406"/>
                  <a:gd name="T11" fmla="*/ 455 h 964"/>
                  <a:gd name="T12" fmla="*/ 1406 w 1406"/>
                  <a:gd name="T13" fmla="*/ 473 h 964"/>
                  <a:gd name="T14" fmla="*/ 1249 w 1406"/>
                  <a:gd name="T15" fmla="*/ 367 h 964"/>
                  <a:gd name="T16" fmla="*/ 1189 w 1406"/>
                  <a:gd name="T17" fmla="*/ 378 h 964"/>
                  <a:gd name="T18" fmla="*/ 1186 w 1406"/>
                  <a:gd name="T19" fmla="*/ 300 h 964"/>
                  <a:gd name="T20" fmla="*/ 811 w 1406"/>
                  <a:gd name="T21" fmla="*/ 28 h 964"/>
                  <a:gd name="T22" fmla="*/ 572 w 1406"/>
                  <a:gd name="T23" fmla="*/ 200 h 964"/>
                  <a:gd name="T24" fmla="*/ 572 w 1406"/>
                  <a:gd name="T25" fmla="*/ 200 h 964"/>
                  <a:gd name="T26" fmla="*/ 429 w 1406"/>
                  <a:gd name="T27" fmla="*/ 127 h 964"/>
                  <a:gd name="T28" fmla="*/ 202 w 1406"/>
                  <a:gd name="T29" fmla="*/ 320 h 964"/>
                  <a:gd name="T30" fmla="*/ 213 w 1406"/>
                  <a:gd name="T31" fmla="*/ 408 h 964"/>
                  <a:gd name="T32" fmla="*/ 213 w 1406"/>
                  <a:gd name="T33" fmla="*/ 408 h 964"/>
                  <a:gd name="T34" fmla="*/ 34 w 1406"/>
                  <a:gd name="T35" fmla="*/ 517 h 964"/>
                  <a:gd name="T36" fmla="*/ 133 w 1406"/>
                  <a:gd name="T37" fmla="*/ 740 h 964"/>
                  <a:gd name="T38" fmla="*/ 271 w 1406"/>
                  <a:gd name="T39" fmla="*/ 734 h 964"/>
                  <a:gd name="T40" fmla="*/ 271 w 1406"/>
                  <a:gd name="T41" fmla="*/ 733 h 964"/>
                  <a:gd name="T42" fmla="*/ 292 w 1406"/>
                  <a:gd name="T43" fmla="*/ 795 h 964"/>
                  <a:gd name="T44" fmla="*/ 618 w 1406"/>
                  <a:gd name="T45" fmla="*/ 904 h 964"/>
                  <a:gd name="T46" fmla="*/ 702 w 1406"/>
                  <a:gd name="T47" fmla="*/ 836 h 964"/>
                  <a:gd name="T48" fmla="*/ 880 w 1406"/>
                  <a:gd name="T49" fmla="*/ 896 h 964"/>
                  <a:gd name="T50" fmla="*/ 939 w 1406"/>
                  <a:gd name="T51" fmla="*/ 863 h 964"/>
                  <a:gd name="T52" fmla="*/ 957 w 1406"/>
                  <a:gd name="T53" fmla="*/ 785 h 964"/>
                  <a:gd name="T54" fmla="*/ 266 w 1406"/>
                  <a:gd name="T55" fmla="*/ 694 h 964"/>
                  <a:gd name="T56" fmla="*/ 266 w 1406"/>
                  <a:gd name="T57" fmla="*/ 693 h 964"/>
                  <a:gd name="T58" fmla="*/ 266 w 1406"/>
                  <a:gd name="T59" fmla="*/ 694 h 964"/>
                  <a:gd name="T60" fmla="*/ 266 w 1406"/>
                  <a:gd name="T61" fmla="*/ 694 h 964"/>
                  <a:gd name="T62" fmla="*/ 267 w 1406"/>
                  <a:gd name="T63" fmla="*/ 670 h 964"/>
                  <a:gd name="T64" fmla="*/ 267 w 1406"/>
                  <a:gd name="T65" fmla="*/ 670 h 964"/>
                  <a:gd name="T66" fmla="*/ 267 w 1406"/>
                  <a:gd name="T67" fmla="*/ 670 h 964"/>
                  <a:gd name="T68" fmla="*/ 267 w 1406"/>
                  <a:gd name="T69" fmla="*/ 670 h 964"/>
                  <a:gd name="T70" fmla="*/ 536 w 1406"/>
                  <a:gd name="T71" fmla="*/ 323 h 964"/>
                  <a:gd name="T72" fmla="*/ 536 w 1406"/>
                  <a:gd name="T73" fmla="*/ 323 h 964"/>
                  <a:gd name="T74" fmla="*/ 536 w 1406"/>
                  <a:gd name="T75" fmla="*/ 322 h 964"/>
                  <a:gd name="T76" fmla="*/ 536 w 1406"/>
                  <a:gd name="T77" fmla="*/ 323 h 964"/>
                  <a:gd name="T78" fmla="*/ 722 w 1406"/>
                  <a:gd name="T79" fmla="*/ 804 h 964"/>
                  <a:gd name="T80" fmla="*/ 722 w 1406"/>
                  <a:gd name="T81" fmla="*/ 805 h 964"/>
                  <a:gd name="T82" fmla="*/ 722 w 1406"/>
                  <a:gd name="T83" fmla="*/ 804 h 964"/>
                  <a:gd name="T84" fmla="*/ 722 w 1406"/>
                  <a:gd name="T85" fmla="*/ 80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6" h="964">
                    <a:moveTo>
                      <a:pt x="957" y="785"/>
                    </a:moveTo>
                    <a:cubicBezTo>
                      <a:pt x="972" y="750"/>
                      <a:pt x="989" y="721"/>
                      <a:pt x="1015" y="701"/>
                    </a:cubicBezTo>
                    <a:cubicBezTo>
                      <a:pt x="1005" y="684"/>
                      <a:pt x="999" y="663"/>
                      <a:pt x="999" y="643"/>
                    </a:cubicBezTo>
                    <a:cubicBezTo>
                      <a:pt x="999" y="577"/>
                      <a:pt x="1053" y="523"/>
                      <a:pt x="1119" y="523"/>
                    </a:cubicBezTo>
                    <a:cubicBezTo>
                      <a:pt x="1143" y="523"/>
                      <a:pt x="1167" y="530"/>
                      <a:pt x="1186" y="544"/>
                    </a:cubicBezTo>
                    <a:cubicBezTo>
                      <a:pt x="1214" y="491"/>
                      <a:pt x="1269" y="455"/>
                      <a:pt x="1332" y="455"/>
                    </a:cubicBezTo>
                    <a:cubicBezTo>
                      <a:pt x="1358" y="455"/>
                      <a:pt x="1384" y="462"/>
                      <a:pt x="1406" y="473"/>
                    </a:cubicBezTo>
                    <a:cubicBezTo>
                      <a:pt x="1381" y="411"/>
                      <a:pt x="1320" y="367"/>
                      <a:pt x="1249" y="367"/>
                    </a:cubicBezTo>
                    <a:cubicBezTo>
                      <a:pt x="1228" y="367"/>
                      <a:pt x="1208" y="371"/>
                      <a:pt x="1189" y="378"/>
                    </a:cubicBezTo>
                    <a:cubicBezTo>
                      <a:pt x="1191" y="352"/>
                      <a:pt x="1190" y="326"/>
                      <a:pt x="1186" y="300"/>
                    </a:cubicBezTo>
                    <a:cubicBezTo>
                      <a:pt x="1157" y="121"/>
                      <a:pt x="989" y="0"/>
                      <a:pt x="811" y="28"/>
                    </a:cubicBezTo>
                    <a:cubicBezTo>
                      <a:pt x="704" y="45"/>
                      <a:pt x="618" y="112"/>
                      <a:pt x="572" y="200"/>
                    </a:cubicBezTo>
                    <a:cubicBezTo>
                      <a:pt x="572" y="200"/>
                      <a:pt x="572" y="200"/>
                      <a:pt x="572" y="200"/>
                    </a:cubicBezTo>
                    <a:cubicBezTo>
                      <a:pt x="537" y="159"/>
                      <a:pt x="487" y="132"/>
                      <a:pt x="429" y="127"/>
                    </a:cubicBezTo>
                    <a:cubicBezTo>
                      <a:pt x="313" y="117"/>
                      <a:pt x="211" y="204"/>
                      <a:pt x="202" y="320"/>
                    </a:cubicBezTo>
                    <a:cubicBezTo>
                      <a:pt x="199" y="350"/>
                      <a:pt x="203" y="380"/>
                      <a:pt x="213" y="408"/>
                    </a:cubicBezTo>
                    <a:cubicBezTo>
                      <a:pt x="213" y="408"/>
                      <a:pt x="213" y="408"/>
                      <a:pt x="213" y="408"/>
                    </a:cubicBezTo>
                    <a:cubicBezTo>
                      <a:pt x="138" y="400"/>
                      <a:pt x="63" y="443"/>
                      <a:pt x="34" y="517"/>
                    </a:cubicBezTo>
                    <a:cubicBezTo>
                      <a:pt x="0" y="606"/>
                      <a:pt x="44" y="706"/>
                      <a:pt x="133" y="740"/>
                    </a:cubicBezTo>
                    <a:cubicBezTo>
                      <a:pt x="180" y="758"/>
                      <a:pt x="229" y="754"/>
                      <a:pt x="271" y="734"/>
                    </a:cubicBezTo>
                    <a:cubicBezTo>
                      <a:pt x="271" y="734"/>
                      <a:pt x="271" y="734"/>
                      <a:pt x="271" y="733"/>
                    </a:cubicBezTo>
                    <a:cubicBezTo>
                      <a:pt x="275" y="754"/>
                      <a:pt x="282" y="775"/>
                      <a:pt x="292" y="795"/>
                    </a:cubicBezTo>
                    <a:cubicBezTo>
                      <a:pt x="352" y="915"/>
                      <a:pt x="498" y="964"/>
                      <a:pt x="618" y="904"/>
                    </a:cubicBezTo>
                    <a:cubicBezTo>
                      <a:pt x="652" y="887"/>
                      <a:pt x="680" y="864"/>
                      <a:pt x="702" y="836"/>
                    </a:cubicBezTo>
                    <a:cubicBezTo>
                      <a:pt x="741" y="891"/>
                      <a:pt x="812" y="917"/>
                      <a:pt x="880" y="896"/>
                    </a:cubicBezTo>
                    <a:cubicBezTo>
                      <a:pt x="903" y="889"/>
                      <a:pt x="922" y="877"/>
                      <a:pt x="939" y="863"/>
                    </a:cubicBezTo>
                    <a:cubicBezTo>
                      <a:pt x="938" y="844"/>
                      <a:pt x="942" y="818"/>
                      <a:pt x="957" y="785"/>
                    </a:cubicBezTo>
                    <a:close/>
                    <a:moveTo>
                      <a:pt x="266" y="694"/>
                    </a:moveTo>
                    <a:cubicBezTo>
                      <a:pt x="266" y="694"/>
                      <a:pt x="266" y="693"/>
                      <a:pt x="266" y="693"/>
                    </a:cubicBezTo>
                    <a:cubicBezTo>
                      <a:pt x="266" y="694"/>
                      <a:pt x="266" y="694"/>
                      <a:pt x="266" y="694"/>
                    </a:cubicBezTo>
                    <a:cubicBezTo>
                      <a:pt x="266" y="694"/>
                      <a:pt x="266" y="694"/>
                      <a:pt x="266" y="694"/>
                    </a:cubicBezTo>
                    <a:close/>
                    <a:moveTo>
                      <a:pt x="267" y="670"/>
                    </a:moveTo>
                    <a:cubicBezTo>
                      <a:pt x="267" y="670"/>
                      <a:pt x="267" y="670"/>
                      <a:pt x="267" y="670"/>
                    </a:cubicBezTo>
                    <a:cubicBezTo>
                      <a:pt x="267" y="670"/>
                      <a:pt x="267" y="670"/>
                      <a:pt x="267" y="670"/>
                    </a:cubicBezTo>
                    <a:cubicBezTo>
                      <a:pt x="267" y="670"/>
                      <a:pt x="267" y="670"/>
                      <a:pt x="267" y="670"/>
                    </a:cubicBezTo>
                    <a:close/>
                    <a:moveTo>
                      <a:pt x="536" y="323"/>
                    </a:moveTo>
                    <a:cubicBezTo>
                      <a:pt x="536" y="323"/>
                      <a:pt x="536" y="323"/>
                      <a:pt x="536" y="323"/>
                    </a:cubicBezTo>
                    <a:cubicBezTo>
                      <a:pt x="536" y="322"/>
                      <a:pt x="536" y="322"/>
                      <a:pt x="536" y="322"/>
                    </a:cubicBezTo>
                    <a:cubicBezTo>
                      <a:pt x="536" y="323"/>
                      <a:pt x="536" y="323"/>
                      <a:pt x="536" y="323"/>
                    </a:cubicBezTo>
                    <a:close/>
                    <a:moveTo>
                      <a:pt x="722" y="804"/>
                    </a:moveTo>
                    <a:cubicBezTo>
                      <a:pt x="722" y="804"/>
                      <a:pt x="722" y="805"/>
                      <a:pt x="722" y="805"/>
                    </a:cubicBezTo>
                    <a:cubicBezTo>
                      <a:pt x="722" y="804"/>
                      <a:pt x="722" y="804"/>
                      <a:pt x="722" y="804"/>
                    </a:cubicBezTo>
                    <a:cubicBezTo>
                      <a:pt x="722" y="804"/>
                      <a:pt x="722" y="804"/>
                      <a:pt x="722" y="80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23" name="Freeform 641"/>
              <p:cNvSpPr>
                <a:spLocks/>
              </p:cNvSpPr>
              <p:nvPr/>
            </p:nvSpPr>
            <p:spPr bwMode="auto">
              <a:xfrm>
                <a:off x="11036300" y="4244975"/>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24" name="Freeform 642"/>
              <p:cNvSpPr>
                <a:spLocks/>
              </p:cNvSpPr>
              <p:nvPr/>
            </p:nvSpPr>
            <p:spPr bwMode="auto">
              <a:xfrm>
                <a:off x="10925175" y="4211638"/>
                <a:ext cx="201613" cy="330200"/>
              </a:xfrm>
              <a:custGeom>
                <a:avLst/>
                <a:gdLst>
                  <a:gd name="T0" fmla="*/ 145 w 228"/>
                  <a:gd name="T1" fmla="*/ 289 h 370"/>
                  <a:gd name="T2" fmla="*/ 224 w 228"/>
                  <a:gd name="T3" fmla="*/ 172 h 370"/>
                  <a:gd name="T4" fmla="*/ 194 w 228"/>
                  <a:gd name="T5" fmla="*/ 157 h 370"/>
                  <a:gd name="T6" fmla="*/ 228 w 228"/>
                  <a:gd name="T7" fmla="*/ 127 h 370"/>
                  <a:gd name="T8" fmla="*/ 213 w 228"/>
                  <a:gd name="T9" fmla="*/ 60 h 370"/>
                  <a:gd name="T10" fmla="*/ 216 w 228"/>
                  <a:gd name="T11" fmla="*/ 25 h 370"/>
                  <a:gd name="T12" fmla="*/ 157 w 228"/>
                  <a:gd name="T13" fmla="*/ 0 h 370"/>
                  <a:gd name="T14" fmla="*/ 75 w 228"/>
                  <a:gd name="T15" fmla="*/ 83 h 370"/>
                  <a:gd name="T16" fmla="*/ 115 w 228"/>
                  <a:gd name="T17" fmla="*/ 154 h 370"/>
                  <a:gd name="T18" fmla="*/ 29 w 228"/>
                  <a:gd name="T19" fmla="*/ 240 h 370"/>
                  <a:gd name="T20" fmla="*/ 21 w 228"/>
                  <a:gd name="T21" fmla="*/ 326 h 370"/>
                  <a:gd name="T22" fmla="*/ 37 w 228"/>
                  <a:gd name="T23" fmla="*/ 294 h 370"/>
                  <a:gd name="T24" fmla="*/ 41 w 228"/>
                  <a:gd name="T25" fmla="*/ 336 h 370"/>
                  <a:gd name="T26" fmla="*/ 121 w 228"/>
                  <a:gd name="T27" fmla="*/ 370 h 370"/>
                  <a:gd name="T28" fmla="*/ 145 w 228"/>
                  <a:gd name="T29" fmla="*/ 289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8" h="370">
                    <a:moveTo>
                      <a:pt x="145" y="289"/>
                    </a:moveTo>
                    <a:cubicBezTo>
                      <a:pt x="167" y="238"/>
                      <a:pt x="190" y="199"/>
                      <a:pt x="224" y="172"/>
                    </a:cubicBezTo>
                    <a:cubicBezTo>
                      <a:pt x="215" y="166"/>
                      <a:pt x="205" y="161"/>
                      <a:pt x="194" y="157"/>
                    </a:cubicBezTo>
                    <a:cubicBezTo>
                      <a:pt x="208" y="150"/>
                      <a:pt x="220" y="140"/>
                      <a:pt x="228" y="127"/>
                    </a:cubicBezTo>
                    <a:cubicBezTo>
                      <a:pt x="218" y="106"/>
                      <a:pt x="213" y="83"/>
                      <a:pt x="213" y="60"/>
                    </a:cubicBezTo>
                    <a:cubicBezTo>
                      <a:pt x="213" y="48"/>
                      <a:pt x="214" y="36"/>
                      <a:pt x="216" y="25"/>
                    </a:cubicBezTo>
                    <a:cubicBezTo>
                      <a:pt x="201" y="10"/>
                      <a:pt x="181" y="0"/>
                      <a:pt x="157" y="0"/>
                    </a:cubicBezTo>
                    <a:cubicBezTo>
                      <a:pt x="112" y="0"/>
                      <a:pt x="75" y="37"/>
                      <a:pt x="75" y="83"/>
                    </a:cubicBezTo>
                    <a:cubicBezTo>
                      <a:pt x="75" y="113"/>
                      <a:pt x="91" y="140"/>
                      <a:pt x="115" y="154"/>
                    </a:cubicBezTo>
                    <a:cubicBezTo>
                      <a:pt x="73" y="163"/>
                      <a:pt x="52" y="188"/>
                      <a:pt x="29" y="240"/>
                    </a:cubicBezTo>
                    <a:cubicBezTo>
                      <a:pt x="0" y="307"/>
                      <a:pt x="21" y="326"/>
                      <a:pt x="21" y="326"/>
                    </a:cubicBezTo>
                    <a:cubicBezTo>
                      <a:pt x="37" y="294"/>
                      <a:pt x="37" y="294"/>
                      <a:pt x="37" y="294"/>
                    </a:cubicBezTo>
                    <a:cubicBezTo>
                      <a:pt x="41" y="336"/>
                      <a:pt x="41" y="336"/>
                      <a:pt x="41" y="336"/>
                    </a:cubicBezTo>
                    <a:cubicBezTo>
                      <a:pt x="41" y="336"/>
                      <a:pt x="62" y="362"/>
                      <a:pt x="121" y="370"/>
                    </a:cubicBezTo>
                    <a:cubicBezTo>
                      <a:pt x="124" y="348"/>
                      <a:pt x="131" y="322"/>
                      <a:pt x="145" y="2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25" name="Freeform 643"/>
              <p:cNvSpPr>
                <a:spLocks/>
              </p:cNvSpPr>
              <p:nvPr/>
            </p:nvSpPr>
            <p:spPr bwMode="auto">
              <a:xfrm>
                <a:off x="11039475" y="4151313"/>
                <a:ext cx="384175" cy="528638"/>
              </a:xfrm>
              <a:custGeom>
                <a:avLst/>
                <a:gdLst>
                  <a:gd name="T0" fmla="*/ 298 w 431"/>
                  <a:gd name="T1" fmla="*/ 240 h 592"/>
                  <a:gd name="T2" fmla="*/ 369 w 431"/>
                  <a:gd name="T3" fmla="*/ 127 h 592"/>
                  <a:gd name="T4" fmla="*/ 241 w 431"/>
                  <a:gd name="T5" fmla="*/ 0 h 592"/>
                  <a:gd name="T6" fmla="*/ 114 w 431"/>
                  <a:gd name="T7" fmla="*/ 127 h 592"/>
                  <a:gd name="T8" fmla="*/ 176 w 431"/>
                  <a:gd name="T9" fmla="*/ 236 h 592"/>
                  <a:gd name="T10" fmla="*/ 45 w 431"/>
                  <a:gd name="T11" fmla="*/ 368 h 592"/>
                  <a:gd name="T12" fmla="*/ 33 w 431"/>
                  <a:gd name="T13" fmla="*/ 498 h 592"/>
                  <a:gd name="T14" fmla="*/ 56 w 431"/>
                  <a:gd name="T15" fmla="*/ 450 h 592"/>
                  <a:gd name="T16" fmla="*/ 63 w 431"/>
                  <a:gd name="T17" fmla="*/ 515 h 592"/>
                  <a:gd name="T18" fmla="*/ 208 w 431"/>
                  <a:gd name="T19" fmla="*/ 570 h 592"/>
                  <a:gd name="T20" fmla="*/ 431 w 431"/>
                  <a:gd name="T21" fmla="*/ 450 h 592"/>
                  <a:gd name="T22" fmla="*/ 298 w 431"/>
                  <a:gd name="T23" fmla="*/ 24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1" h="592">
                    <a:moveTo>
                      <a:pt x="298" y="240"/>
                    </a:moveTo>
                    <a:cubicBezTo>
                      <a:pt x="340" y="219"/>
                      <a:pt x="369" y="176"/>
                      <a:pt x="369" y="127"/>
                    </a:cubicBezTo>
                    <a:cubicBezTo>
                      <a:pt x="369" y="57"/>
                      <a:pt x="312" y="0"/>
                      <a:pt x="241" y="0"/>
                    </a:cubicBezTo>
                    <a:cubicBezTo>
                      <a:pt x="171" y="0"/>
                      <a:pt x="114" y="57"/>
                      <a:pt x="114" y="127"/>
                    </a:cubicBezTo>
                    <a:cubicBezTo>
                      <a:pt x="114" y="173"/>
                      <a:pt x="139" y="213"/>
                      <a:pt x="176" y="236"/>
                    </a:cubicBezTo>
                    <a:cubicBezTo>
                      <a:pt x="113" y="249"/>
                      <a:pt x="79" y="287"/>
                      <a:pt x="45" y="368"/>
                    </a:cubicBezTo>
                    <a:cubicBezTo>
                      <a:pt x="0" y="471"/>
                      <a:pt x="33" y="498"/>
                      <a:pt x="33" y="498"/>
                    </a:cubicBezTo>
                    <a:cubicBezTo>
                      <a:pt x="56" y="450"/>
                      <a:pt x="56" y="450"/>
                      <a:pt x="56" y="450"/>
                    </a:cubicBezTo>
                    <a:cubicBezTo>
                      <a:pt x="63" y="515"/>
                      <a:pt x="63" y="515"/>
                      <a:pt x="63" y="515"/>
                    </a:cubicBezTo>
                    <a:cubicBezTo>
                      <a:pt x="63" y="515"/>
                      <a:pt x="100" y="560"/>
                      <a:pt x="208" y="570"/>
                    </a:cubicBezTo>
                    <a:cubicBezTo>
                      <a:pt x="321" y="579"/>
                      <a:pt x="431" y="592"/>
                      <a:pt x="431" y="450"/>
                    </a:cubicBezTo>
                    <a:cubicBezTo>
                      <a:pt x="431" y="337"/>
                      <a:pt x="374" y="265"/>
                      <a:pt x="298" y="24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grpSp>
        <p:sp>
          <p:nvSpPr>
            <p:cNvPr id="16" name="TextBox 15"/>
            <p:cNvSpPr txBox="1"/>
            <p:nvPr/>
          </p:nvSpPr>
          <p:spPr>
            <a:xfrm>
              <a:off x="7275512" y="1295400"/>
              <a:ext cx="2266342" cy="1182012"/>
            </a:xfrm>
            <a:prstGeom prst="rect">
              <a:avLst/>
            </a:prstGeom>
            <a:noFill/>
          </p:spPr>
          <p:txBody>
            <a:bodyPr wrap="square" lIns="93260" tIns="93260" rIns="93260" bIns="93260" rtlCol="0">
              <a:spAutoFit/>
            </a:bodyPr>
            <a:lstStyle/>
            <a:p>
              <a:pPr algn="ctr">
                <a:lnSpc>
                  <a:spcPct val="90000"/>
                </a:lnSpc>
                <a:spcBef>
                  <a:spcPct val="20000"/>
                </a:spcBef>
                <a:buClr>
                  <a:srgbClr val="84A8D8"/>
                </a:buClr>
                <a:buSzPct val="100000"/>
              </a:pPr>
              <a:r>
                <a:rPr lang="en-US" sz="2448" dirty="0" smtClean="0">
                  <a:solidFill>
                    <a:schemeClr val="tx1">
                      <a:alpha val="99000"/>
                    </a:schemeClr>
                  </a:solidFill>
                  <a:latin typeface="Segoe UI Light" pitchFamily="34" charset="0"/>
                  <a:cs typeface="Segoe UI Light" pitchFamily="34" charset="0"/>
                </a:rPr>
                <a:t>Windows Azure &amp; Service Providers</a:t>
              </a:r>
              <a:endParaRPr lang="en-US" sz="2448" dirty="0">
                <a:solidFill>
                  <a:schemeClr val="tx1">
                    <a:alpha val="99000"/>
                  </a:schemeClr>
                </a:solidFill>
                <a:latin typeface="Segoe UI Light" pitchFamily="34" charset="0"/>
                <a:cs typeface="Segoe UI Light" pitchFamily="34" charset="0"/>
              </a:endParaRPr>
            </a:p>
          </p:txBody>
        </p:sp>
      </p:grpSp>
      <p:sp>
        <p:nvSpPr>
          <p:cNvPr id="26" name="Title 1"/>
          <p:cNvSpPr txBox="1">
            <a:spLocks/>
          </p:cNvSpPr>
          <p:nvPr/>
        </p:nvSpPr>
        <p:spPr>
          <a:xfrm>
            <a:off x="532758" y="6199238"/>
            <a:ext cx="11370961" cy="40343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Segoe UI Light" pitchFamily="34" charset="0"/>
                <a:ea typeface="+mn-ea"/>
                <a:cs typeface="Arial" charset="0"/>
              </a:defRPr>
            </a:lvl1pPr>
          </a:lstStyle>
          <a:p>
            <a:pPr algn="ctr"/>
            <a:r>
              <a:rPr lang="en-US" sz="2856" dirty="0">
                <a:cs typeface="Segoe UI Light" pitchFamily="34" charset="0"/>
              </a:rPr>
              <a:t>IDENTITY | MANAGEMENT | VIRTUALIZATION | DEVELOPMENT</a:t>
            </a:r>
          </a:p>
        </p:txBody>
      </p:sp>
    </p:spTree>
    <p:extLst>
      <p:ext uri="{BB962C8B-B14F-4D97-AF65-F5344CB8AC3E}">
        <p14:creationId xmlns:p14="http://schemas.microsoft.com/office/powerpoint/2010/main" val="1671016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Infrastructure | VMware</a:t>
            </a:r>
            <a:endParaRPr lang="en-US" dirty="0"/>
          </a:p>
        </p:txBody>
      </p:sp>
      <p:grpSp>
        <p:nvGrpSpPr>
          <p:cNvPr id="4" name="Group 3"/>
          <p:cNvGrpSpPr/>
          <p:nvPr/>
        </p:nvGrpSpPr>
        <p:grpSpPr>
          <a:xfrm>
            <a:off x="2337247" y="3595810"/>
            <a:ext cx="2674148" cy="2408764"/>
            <a:chOff x="2289174" y="2385536"/>
            <a:chExt cx="2621952" cy="2361748"/>
          </a:xfrm>
        </p:grpSpPr>
        <p:pic>
          <p:nvPicPr>
            <p:cNvPr id="5" name="Picture 2"/>
            <p:cNvPicPr>
              <a:picLocks noChangeAspect="1" noChangeArrowheads="1"/>
            </p:cNvPicPr>
            <p:nvPr/>
          </p:nvPicPr>
          <p:blipFill>
            <a:blip r:embed="rId2" cstate="email">
              <a:biLevel thresh="25000"/>
              <a:extLst>
                <a:ext uri="{28A0092B-C50C-407E-A947-70E740481C1C}">
                  <a14:useLocalDpi xmlns:a14="http://schemas.microsoft.com/office/drawing/2010/main"/>
                </a:ext>
              </a:extLst>
            </a:blip>
            <a:srcRect/>
            <a:stretch>
              <a:fillRect/>
            </a:stretch>
          </p:blipFill>
          <p:spPr bwMode="auto">
            <a:xfrm>
              <a:off x="2289174" y="2385536"/>
              <a:ext cx="2621952" cy="1558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746374" y="3985736"/>
              <a:ext cx="1409700" cy="761548"/>
            </a:xfrm>
            <a:prstGeom prst="rect">
              <a:avLst/>
            </a:prstGeom>
            <a:noFill/>
          </p:spPr>
          <p:txBody>
            <a:bodyPr wrap="square" lIns="93260" tIns="93260" rIns="93260" bIns="93260" rtlCol="0">
              <a:spAutoFit/>
            </a:bodyPr>
            <a:lstStyle/>
            <a:p>
              <a:pPr algn="ctr">
                <a:lnSpc>
                  <a:spcPct val="90000"/>
                </a:lnSpc>
                <a:spcBef>
                  <a:spcPct val="20000"/>
                </a:spcBef>
                <a:buClr>
                  <a:srgbClr val="84A8D8"/>
                </a:buClr>
                <a:buSzPct val="100000"/>
              </a:pPr>
              <a:r>
                <a:rPr lang="en-US" sz="2448" dirty="0" smtClean="0">
                  <a:solidFill>
                    <a:schemeClr val="tx1">
                      <a:alpha val="99000"/>
                    </a:schemeClr>
                  </a:solidFill>
                  <a:latin typeface="Segoe UI Light" pitchFamily="34" charset="0"/>
                  <a:cs typeface="Segoe UI Light" pitchFamily="34" charset="0"/>
                </a:rPr>
                <a:t>vCloud</a:t>
              </a:r>
              <a:br>
                <a:rPr lang="en-US" sz="2448" dirty="0" smtClean="0">
                  <a:solidFill>
                    <a:schemeClr val="tx1">
                      <a:alpha val="99000"/>
                    </a:schemeClr>
                  </a:solidFill>
                  <a:latin typeface="Segoe UI Light" pitchFamily="34" charset="0"/>
                  <a:cs typeface="Segoe UI Light" pitchFamily="34" charset="0"/>
                </a:rPr>
              </a:br>
              <a:r>
                <a:rPr lang="en-US" dirty="0" smtClean="0">
                  <a:solidFill>
                    <a:schemeClr val="tx1">
                      <a:alpha val="99000"/>
                    </a:schemeClr>
                  </a:solidFill>
                  <a:latin typeface="Segoe UI Light" pitchFamily="34" charset="0"/>
                  <a:cs typeface="Segoe UI Light" pitchFamily="34" charset="0"/>
                </a:rPr>
                <a:t>(w/ Director)</a:t>
              </a:r>
              <a:endParaRPr lang="en-US" dirty="0">
                <a:solidFill>
                  <a:schemeClr val="tx1">
                    <a:alpha val="99000"/>
                  </a:schemeClr>
                </a:solidFill>
                <a:latin typeface="Segoe UI Light" pitchFamily="34" charset="0"/>
                <a:cs typeface="Segoe UI Light" pitchFamily="34" charset="0"/>
              </a:endParaRPr>
            </a:p>
          </p:txBody>
        </p:sp>
      </p:grpSp>
      <p:grpSp>
        <p:nvGrpSpPr>
          <p:cNvPr id="7" name="Group 6"/>
          <p:cNvGrpSpPr/>
          <p:nvPr/>
        </p:nvGrpSpPr>
        <p:grpSpPr>
          <a:xfrm>
            <a:off x="7311131" y="3595810"/>
            <a:ext cx="2674148" cy="2408764"/>
            <a:chOff x="7165974" y="2385536"/>
            <a:chExt cx="2621952" cy="2361748"/>
          </a:xfrm>
        </p:grpSpPr>
        <p:pic>
          <p:nvPicPr>
            <p:cNvPr id="8" name="Picture 2"/>
            <p:cNvPicPr>
              <a:picLocks noChangeAspect="1" noChangeArrowheads="1"/>
            </p:cNvPicPr>
            <p:nvPr/>
          </p:nvPicPr>
          <p:blipFill>
            <a:blip r:embed="rId2" cstate="email">
              <a:biLevel thresh="25000"/>
              <a:extLst>
                <a:ext uri="{28A0092B-C50C-407E-A947-70E740481C1C}">
                  <a14:useLocalDpi xmlns:a14="http://schemas.microsoft.com/office/drawing/2010/main"/>
                </a:ext>
              </a:extLst>
            </a:blip>
            <a:srcRect/>
            <a:stretch>
              <a:fillRect/>
            </a:stretch>
          </p:blipFill>
          <p:spPr bwMode="auto">
            <a:xfrm>
              <a:off x="7165974" y="2385536"/>
              <a:ext cx="2621952" cy="1558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623174" y="3985736"/>
              <a:ext cx="1409700" cy="761548"/>
            </a:xfrm>
            <a:prstGeom prst="rect">
              <a:avLst/>
            </a:prstGeom>
            <a:noFill/>
          </p:spPr>
          <p:txBody>
            <a:bodyPr wrap="square" lIns="93260" tIns="93260" rIns="93260" bIns="93260" rtlCol="0">
              <a:spAutoFit/>
            </a:bodyPr>
            <a:lstStyle/>
            <a:p>
              <a:pPr algn="ctr">
                <a:lnSpc>
                  <a:spcPct val="90000"/>
                </a:lnSpc>
                <a:spcBef>
                  <a:spcPct val="20000"/>
                </a:spcBef>
                <a:buClr>
                  <a:srgbClr val="84A8D8"/>
                </a:buClr>
                <a:buSzPct val="100000"/>
              </a:pPr>
              <a:r>
                <a:rPr lang="en-US" sz="2448" dirty="0" smtClean="0">
                  <a:solidFill>
                    <a:schemeClr val="tx1">
                      <a:alpha val="99000"/>
                    </a:schemeClr>
                  </a:solidFill>
                  <a:latin typeface="Segoe UI Light" pitchFamily="34" charset="0"/>
                  <a:cs typeface="Segoe UI Light" pitchFamily="34" charset="0"/>
                </a:rPr>
                <a:t>vCloud</a:t>
              </a:r>
              <a:br>
                <a:rPr lang="en-US" sz="2448" dirty="0" smtClean="0">
                  <a:solidFill>
                    <a:schemeClr val="tx1">
                      <a:alpha val="99000"/>
                    </a:schemeClr>
                  </a:solidFill>
                  <a:latin typeface="Segoe UI Light" pitchFamily="34" charset="0"/>
                  <a:cs typeface="Segoe UI Light" pitchFamily="34" charset="0"/>
                </a:rPr>
              </a:br>
              <a:r>
                <a:rPr lang="en-US" dirty="0" smtClean="0">
                  <a:solidFill>
                    <a:schemeClr val="tx1">
                      <a:alpha val="99000"/>
                    </a:schemeClr>
                  </a:solidFill>
                  <a:latin typeface="Segoe UI Light" pitchFamily="34" charset="0"/>
                  <a:cs typeface="Segoe UI Light" pitchFamily="34" charset="0"/>
                </a:rPr>
                <a:t>(w/Director)</a:t>
              </a:r>
              <a:endParaRPr lang="en-US" sz="2448" dirty="0">
                <a:solidFill>
                  <a:schemeClr val="tx1">
                    <a:alpha val="99000"/>
                  </a:schemeClr>
                </a:solidFill>
                <a:latin typeface="Segoe UI Light" pitchFamily="34" charset="0"/>
                <a:cs typeface="Segoe UI Light" pitchFamily="34" charset="0"/>
              </a:endParaRPr>
            </a:p>
          </p:txBody>
        </p:sp>
      </p:grpSp>
      <p:grpSp>
        <p:nvGrpSpPr>
          <p:cNvPr id="10" name="Group 9"/>
          <p:cNvGrpSpPr/>
          <p:nvPr/>
        </p:nvGrpSpPr>
        <p:grpSpPr>
          <a:xfrm>
            <a:off x="5212773" y="4334121"/>
            <a:ext cx="1942924" cy="1851908"/>
            <a:chOff x="5108574" y="3109436"/>
            <a:chExt cx="1905000" cy="1815762"/>
          </a:xfrm>
        </p:grpSpPr>
        <p:sp>
          <p:nvSpPr>
            <p:cNvPr id="11" name="Left-Right Arrow 10"/>
            <p:cNvSpPr/>
            <p:nvPr/>
          </p:nvSpPr>
          <p:spPr bwMode="auto">
            <a:xfrm>
              <a:off x="5108574" y="3109436"/>
              <a:ext cx="1905000" cy="685800"/>
            </a:xfrm>
            <a:prstGeom prst="leftRightArrow">
              <a:avLst/>
            </a:prstGeom>
            <a:solidFill>
              <a:schemeClr val="tx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Light" pitchFamily="34" charset="0"/>
                <a:ea typeface="Segoe UI" pitchFamily="34" charset="0"/>
                <a:cs typeface="Segoe UI Light" pitchFamily="34" charset="0"/>
              </a:endParaRPr>
            </a:p>
          </p:txBody>
        </p:sp>
        <p:sp>
          <p:nvSpPr>
            <p:cNvPr id="12" name="TextBox 11"/>
            <p:cNvSpPr txBox="1"/>
            <p:nvPr/>
          </p:nvSpPr>
          <p:spPr>
            <a:xfrm>
              <a:off x="5337174" y="3909536"/>
              <a:ext cx="1409700" cy="1015662"/>
            </a:xfrm>
            <a:prstGeom prst="rect">
              <a:avLst/>
            </a:prstGeom>
            <a:noFill/>
          </p:spPr>
          <p:txBody>
            <a:bodyPr wrap="square" lIns="93260" tIns="93260" rIns="93260" bIns="93260" rtlCol="0">
              <a:spAutoFit/>
            </a:bodyPr>
            <a:lstStyle/>
            <a:p>
              <a:pPr algn="ctr">
                <a:lnSpc>
                  <a:spcPct val="90000"/>
                </a:lnSpc>
                <a:spcBef>
                  <a:spcPct val="20000"/>
                </a:spcBef>
                <a:buClr>
                  <a:srgbClr val="84A8D8"/>
                </a:buClr>
                <a:buSzPct val="100000"/>
              </a:pPr>
              <a:r>
                <a:rPr lang="en-US" sz="2040" dirty="0" smtClean="0">
                  <a:solidFill>
                    <a:schemeClr val="tx1">
                      <a:alpha val="99000"/>
                    </a:schemeClr>
                  </a:solidFill>
                  <a:latin typeface="Segoe UI Light" pitchFamily="34" charset="0"/>
                  <a:cs typeface="Segoe UI Light" pitchFamily="34" charset="0"/>
                </a:rPr>
                <a:t>vCloud Connector 2.0</a:t>
              </a:r>
              <a:endParaRPr lang="en-US" sz="2040" dirty="0">
                <a:solidFill>
                  <a:schemeClr val="tx1">
                    <a:alpha val="99000"/>
                  </a:schemeClr>
                </a:solidFill>
                <a:latin typeface="Segoe UI Light" pitchFamily="34" charset="0"/>
                <a:cs typeface="Segoe UI Light" pitchFamily="34" charset="0"/>
              </a:endParaRPr>
            </a:p>
          </p:txBody>
        </p:sp>
      </p:grpSp>
      <p:sp>
        <p:nvSpPr>
          <p:cNvPr id="13" name="Up Arrow 12"/>
          <p:cNvSpPr/>
          <p:nvPr/>
        </p:nvSpPr>
        <p:spPr bwMode="auto">
          <a:xfrm rot="2858961">
            <a:off x="6708295" y="2500129"/>
            <a:ext cx="699453" cy="2551006"/>
          </a:xfrm>
          <a:prstGeom prst="upArrow">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Light" pitchFamily="34" charset="0"/>
              <a:ea typeface="Segoe UI" pitchFamily="34" charset="0"/>
              <a:cs typeface="Segoe UI Light" pitchFamily="34" charset="0"/>
            </a:endParaRPr>
          </a:p>
        </p:txBody>
      </p:sp>
      <p:grpSp>
        <p:nvGrpSpPr>
          <p:cNvPr id="3" name="Group 2"/>
          <p:cNvGrpSpPr/>
          <p:nvPr/>
        </p:nvGrpSpPr>
        <p:grpSpPr>
          <a:xfrm>
            <a:off x="6772900" y="1797238"/>
            <a:ext cx="5201460" cy="1730525"/>
            <a:chOff x="6772900" y="1797238"/>
            <a:chExt cx="5201460" cy="1730525"/>
          </a:xfrm>
        </p:grpSpPr>
        <p:grpSp>
          <p:nvGrpSpPr>
            <p:cNvPr id="14" name="Group 13"/>
            <p:cNvGrpSpPr/>
            <p:nvPr/>
          </p:nvGrpSpPr>
          <p:grpSpPr>
            <a:xfrm>
              <a:off x="8033650" y="1827834"/>
              <a:ext cx="3940710" cy="1699929"/>
              <a:chOff x="4894660" y="1076452"/>
              <a:chExt cx="3863792" cy="1666748"/>
            </a:xfrm>
          </p:grpSpPr>
          <p:grpSp>
            <p:nvGrpSpPr>
              <p:cNvPr id="15" name="Group 14"/>
              <p:cNvGrpSpPr/>
              <p:nvPr/>
            </p:nvGrpSpPr>
            <p:grpSpPr>
              <a:xfrm>
                <a:off x="4894660" y="1076452"/>
                <a:ext cx="2342752" cy="1666748"/>
                <a:chOff x="10064750" y="3713163"/>
                <a:chExt cx="1358900" cy="966788"/>
              </a:xfrm>
              <a:solidFill>
                <a:schemeClr val="tx1"/>
              </a:solidFill>
            </p:grpSpPr>
            <p:sp>
              <p:nvSpPr>
                <p:cNvPr id="17" name="Freeform 635"/>
                <p:cNvSpPr>
                  <a:spLocks/>
                </p:cNvSpPr>
                <p:nvPr/>
              </p:nvSpPr>
              <p:spPr bwMode="auto">
                <a:xfrm>
                  <a:off x="10302875" y="4330700"/>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18" name="Freeform 636"/>
                <p:cNvSpPr>
                  <a:spLocks/>
                </p:cNvSpPr>
                <p:nvPr/>
              </p:nvSpPr>
              <p:spPr bwMode="auto">
                <a:xfrm>
                  <a:off x="10302875" y="431006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19" name="Freeform 637"/>
                <p:cNvSpPr>
                  <a:spLocks/>
                </p:cNvSpPr>
                <p:nvPr/>
              </p:nvSpPr>
              <p:spPr bwMode="auto">
                <a:xfrm>
                  <a:off x="11036300" y="4244975"/>
                  <a:ext cx="0" cy="158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20" name="Freeform 638"/>
                <p:cNvSpPr>
                  <a:spLocks/>
                </p:cNvSpPr>
                <p:nvPr/>
              </p:nvSpPr>
              <p:spPr bwMode="auto">
                <a:xfrm>
                  <a:off x="10542588" y="3998913"/>
                  <a:ext cx="0" cy="158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21" name="Freeform 639"/>
                <p:cNvSpPr>
                  <a:spLocks/>
                </p:cNvSpPr>
                <p:nvPr/>
              </p:nvSpPr>
              <p:spPr bwMode="auto">
                <a:xfrm>
                  <a:off x="10707688" y="4429125"/>
                  <a:ext cx="0" cy="0"/>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22" name="Freeform 640"/>
                <p:cNvSpPr>
                  <a:spLocks noEditPoints="1"/>
                </p:cNvSpPr>
                <p:nvPr/>
              </p:nvSpPr>
              <p:spPr bwMode="auto">
                <a:xfrm>
                  <a:off x="10064750" y="3713163"/>
                  <a:ext cx="1252538" cy="858838"/>
                </a:xfrm>
                <a:custGeom>
                  <a:avLst/>
                  <a:gdLst>
                    <a:gd name="T0" fmla="*/ 957 w 1406"/>
                    <a:gd name="T1" fmla="*/ 785 h 964"/>
                    <a:gd name="T2" fmla="*/ 1015 w 1406"/>
                    <a:gd name="T3" fmla="*/ 701 h 964"/>
                    <a:gd name="T4" fmla="*/ 999 w 1406"/>
                    <a:gd name="T5" fmla="*/ 643 h 964"/>
                    <a:gd name="T6" fmla="*/ 1119 w 1406"/>
                    <a:gd name="T7" fmla="*/ 523 h 964"/>
                    <a:gd name="T8" fmla="*/ 1186 w 1406"/>
                    <a:gd name="T9" fmla="*/ 544 h 964"/>
                    <a:gd name="T10" fmla="*/ 1332 w 1406"/>
                    <a:gd name="T11" fmla="*/ 455 h 964"/>
                    <a:gd name="T12" fmla="*/ 1406 w 1406"/>
                    <a:gd name="T13" fmla="*/ 473 h 964"/>
                    <a:gd name="T14" fmla="*/ 1249 w 1406"/>
                    <a:gd name="T15" fmla="*/ 367 h 964"/>
                    <a:gd name="T16" fmla="*/ 1189 w 1406"/>
                    <a:gd name="T17" fmla="*/ 378 h 964"/>
                    <a:gd name="T18" fmla="*/ 1186 w 1406"/>
                    <a:gd name="T19" fmla="*/ 300 h 964"/>
                    <a:gd name="T20" fmla="*/ 811 w 1406"/>
                    <a:gd name="T21" fmla="*/ 28 h 964"/>
                    <a:gd name="T22" fmla="*/ 572 w 1406"/>
                    <a:gd name="T23" fmla="*/ 200 h 964"/>
                    <a:gd name="T24" fmla="*/ 572 w 1406"/>
                    <a:gd name="T25" fmla="*/ 200 h 964"/>
                    <a:gd name="T26" fmla="*/ 429 w 1406"/>
                    <a:gd name="T27" fmla="*/ 127 h 964"/>
                    <a:gd name="T28" fmla="*/ 202 w 1406"/>
                    <a:gd name="T29" fmla="*/ 320 h 964"/>
                    <a:gd name="T30" fmla="*/ 213 w 1406"/>
                    <a:gd name="T31" fmla="*/ 408 h 964"/>
                    <a:gd name="T32" fmla="*/ 213 w 1406"/>
                    <a:gd name="T33" fmla="*/ 408 h 964"/>
                    <a:gd name="T34" fmla="*/ 34 w 1406"/>
                    <a:gd name="T35" fmla="*/ 517 h 964"/>
                    <a:gd name="T36" fmla="*/ 133 w 1406"/>
                    <a:gd name="T37" fmla="*/ 740 h 964"/>
                    <a:gd name="T38" fmla="*/ 271 w 1406"/>
                    <a:gd name="T39" fmla="*/ 734 h 964"/>
                    <a:gd name="T40" fmla="*/ 271 w 1406"/>
                    <a:gd name="T41" fmla="*/ 733 h 964"/>
                    <a:gd name="T42" fmla="*/ 292 w 1406"/>
                    <a:gd name="T43" fmla="*/ 795 h 964"/>
                    <a:gd name="T44" fmla="*/ 618 w 1406"/>
                    <a:gd name="T45" fmla="*/ 904 h 964"/>
                    <a:gd name="T46" fmla="*/ 702 w 1406"/>
                    <a:gd name="T47" fmla="*/ 836 h 964"/>
                    <a:gd name="T48" fmla="*/ 880 w 1406"/>
                    <a:gd name="T49" fmla="*/ 896 h 964"/>
                    <a:gd name="T50" fmla="*/ 939 w 1406"/>
                    <a:gd name="T51" fmla="*/ 863 h 964"/>
                    <a:gd name="T52" fmla="*/ 957 w 1406"/>
                    <a:gd name="T53" fmla="*/ 785 h 964"/>
                    <a:gd name="T54" fmla="*/ 266 w 1406"/>
                    <a:gd name="T55" fmla="*/ 694 h 964"/>
                    <a:gd name="T56" fmla="*/ 266 w 1406"/>
                    <a:gd name="T57" fmla="*/ 693 h 964"/>
                    <a:gd name="T58" fmla="*/ 266 w 1406"/>
                    <a:gd name="T59" fmla="*/ 694 h 964"/>
                    <a:gd name="T60" fmla="*/ 266 w 1406"/>
                    <a:gd name="T61" fmla="*/ 694 h 964"/>
                    <a:gd name="T62" fmla="*/ 267 w 1406"/>
                    <a:gd name="T63" fmla="*/ 670 h 964"/>
                    <a:gd name="T64" fmla="*/ 267 w 1406"/>
                    <a:gd name="T65" fmla="*/ 670 h 964"/>
                    <a:gd name="T66" fmla="*/ 267 w 1406"/>
                    <a:gd name="T67" fmla="*/ 670 h 964"/>
                    <a:gd name="T68" fmla="*/ 267 w 1406"/>
                    <a:gd name="T69" fmla="*/ 670 h 964"/>
                    <a:gd name="T70" fmla="*/ 536 w 1406"/>
                    <a:gd name="T71" fmla="*/ 323 h 964"/>
                    <a:gd name="T72" fmla="*/ 536 w 1406"/>
                    <a:gd name="T73" fmla="*/ 323 h 964"/>
                    <a:gd name="T74" fmla="*/ 536 w 1406"/>
                    <a:gd name="T75" fmla="*/ 322 h 964"/>
                    <a:gd name="T76" fmla="*/ 536 w 1406"/>
                    <a:gd name="T77" fmla="*/ 323 h 964"/>
                    <a:gd name="T78" fmla="*/ 722 w 1406"/>
                    <a:gd name="T79" fmla="*/ 804 h 964"/>
                    <a:gd name="T80" fmla="*/ 722 w 1406"/>
                    <a:gd name="T81" fmla="*/ 805 h 964"/>
                    <a:gd name="T82" fmla="*/ 722 w 1406"/>
                    <a:gd name="T83" fmla="*/ 804 h 964"/>
                    <a:gd name="T84" fmla="*/ 722 w 1406"/>
                    <a:gd name="T85" fmla="*/ 80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6" h="964">
                      <a:moveTo>
                        <a:pt x="957" y="785"/>
                      </a:moveTo>
                      <a:cubicBezTo>
                        <a:pt x="972" y="750"/>
                        <a:pt x="989" y="721"/>
                        <a:pt x="1015" y="701"/>
                      </a:cubicBezTo>
                      <a:cubicBezTo>
                        <a:pt x="1005" y="684"/>
                        <a:pt x="999" y="663"/>
                        <a:pt x="999" y="643"/>
                      </a:cubicBezTo>
                      <a:cubicBezTo>
                        <a:pt x="999" y="577"/>
                        <a:pt x="1053" y="523"/>
                        <a:pt x="1119" y="523"/>
                      </a:cubicBezTo>
                      <a:cubicBezTo>
                        <a:pt x="1143" y="523"/>
                        <a:pt x="1167" y="530"/>
                        <a:pt x="1186" y="544"/>
                      </a:cubicBezTo>
                      <a:cubicBezTo>
                        <a:pt x="1214" y="491"/>
                        <a:pt x="1269" y="455"/>
                        <a:pt x="1332" y="455"/>
                      </a:cubicBezTo>
                      <a:cubicBezTo>
                        <a:pt x="1358" y="455"/>
                        <a:pt x="1384" y="462"/>
                        <a:pt x="1406" y="473"/>
                      </a:cubicBezTo>
                      <a:cubicBezTo>
                        <a:pt x="1381" y="411"/>
                        <a:pt x="1320" y="367"/>
                        <a:pt x="1249" y="367"/>
                      </a:cubicBezTo>
                      <a:cubicBezTo>
                        <a:pt x="1228" y="367"/>
                        <a:pt x="1208" y="371"/>
                        <a:pt x="1189" y="378"/>
                      </a:cubicBezTo>
                      <a:cubicBezTo>
                        <a:pt x="1191" y="352"/>
                        <a:pt x="1190" y="326"/>
                        <a:pt x="1186" y="300"/>
                      </a:cubicBezTo>
                      <a:cubicBezTo>
                        <a:pt x="1157" y="121"/>
                        <a:pt x="989" y="0"/>
                        <a:pt x="811" y="28"/>
                      </a:cubicBezTo>
                      <a:cubicBezTo>
                        <a:pt x="704" y="45"/>
                        <a:pt x="618" y="112"/>
                        <a:pt x="572" y="200"/>
                      </a:cubicBezTo>
                      <a:cubicBezTo>
                        <a:pt x="572" y="200"/>
                        <a:pt x="572" y="200"/>
                        <a:pt x="572" y="200"/>
                      </a:cubicBezTo>
                      <a:cubicBezTo>
                        <a:pt x="537" y="159"/>
                        <a:pt x="487" y="132"/>
                        <a:pt x="429" y="127"/>
                      </a:cubicBezTo>
                      <a:cubicBezTo>
                        <a:pt x="313" y="117"/>
                        <a:pt x="211" y="204"/>
                        <a:pt x="202" y="320"/>
                      </a:cubicBezTo>
                      <a:cubicBezTo>
                        <a:pt x="199" y="350"/>
                        <a:pt x="203" y="380"/>
                        <a:pt x="213" y="408"/>
                      </a:cubicBezTo>
                      <a:cubicBezTo>
                        <a:pt x="213" y="408"/>
                        <a:pt x="213" y="408"/>
                        <a:pt x="213" y="408"/>
                      </a:cubicBezTo>
                      <a:cubicBezTo>
                        <a:pt x="138" y="400"/>
                        <a:pt x="63" y="443"/>
                        <a:pt x="34" y="517"/>
                      </a:cubicBezTo>
                      <a:cubicBezTo>
                        <a:pt x="0" y="606"/>
                        <a:pt x="44" y="706"/>
                        <a:pt x="133" y="740"/>
                      </a:cubicBezTo>
                      <a:cubicBezTo>
                        <a:pt x="180" y="758"/>
                        <a:pt x="229" y="754"/>
                        <a:pt x="271" y="734"/>
                      </a:cubicBezTo>
                      <a:cubicBezTo>
                        <a:pt x="271" y="734"/>
                        <a:pt x="271" y="734"/>
                        <a:pt x="271" y="733"/>
                      </a:cubicBezTo>
                      <a:cubicBezTo>
                        <a:pt x="275" y="754"/>
                        <a:pt x="282" y="775"/>
                        <a:pt x="292" y="795"/>
                      </a:cubicBezTo>
                      <a:cubicBezTo>
                        <a:pt x="352" y="915"/>
                        <a:pt x="498" y="964"/>
                        <a:pt x="618" y="904"/>
                      </a:cubicBezTo>
                      <a:cubicBezTo>
                        <a:pt x="652" y="887"/>
                        <a:pt x="680" y="864"/>
                        <a:pt x="702" y="836"/>
                      </a:cubicBezTo>
                      <a:cubicBezTo>
                        <a:pt x="741" y="891"/>
                        <a:pt x="812" y="917"/>
                        <a:pt x="880" y="896"/>
                      </a:cubicBezTo>
                      <a:cubicBezTo>
                        <a:pt x="903" y="889"/>
                        <a:pt x="922" y="877"/>
                        <a:pt x="939" y="863"/>
                      </a:cubicBezTo>
                      <a:cubicBezTo>
                        <a:pt x="938" y="844"/>
                        <a:pt x="942" y="818"/>
                        <a:pt x="957" y="785"/>
                      </a:cubicBezTo>
                      <a:close/>
                      <a:moveTo>
                        <a:pt x="266" y="694"/>
                      </a:moveTo>
                      <a:cubicBezTo>
                        <a:pt x="266" y="694"/>
                        <a:pt x="266" y="693"/>
                        <a:pt x="266" y="693"/>
                      </a:cubicBezTo>
                      <a:cubicBezTo>
                        <a:pt x="266" y="694"/>
                        <a:pt x="266" y="694"/>
                        <a:pt x="266" y="694"/>
                      </a:cubicBezTo>
                      <a:cubicBezTo>
                        <a:pt x="266" y="694"/>
                        <a:pt x="266" y="694"/>
                        <a:pt x="266" y="694"/>
                      </a:cubicBezTo>
                      <a:close/>
                      <a:moveTo>
                        <a:pt x="267" y="670"/>
                      </a:moveTo>
                      <a:cubicBezTo>
                        <a:pt x="267" y="670"/>
                        <a:pt x="267" y="670"/>
                        <a:pt x="267" y="670"/>
                      </a:cubicBezTo>
                      <a:cubicBezTo>
                        <a:pt x="267" y="670"/>
                        <a:pt x="267" y="670"/>
                        <a:pt x="267" y="670"/>
                      </a:cubicBezTo>
                      <a:cubicBezTo>
                        <a:pt x="267" y="670"/>
                        <a:pt x="267" y="670"/>
                        <a:pt x="267" y="670"/>
                      </a:cubicBezTo>
                      <a:close/>
                      <a:moveTo>
                        <a:pt x="536" y="323"/>
                      </a:moveTo>
                      <a:cubicBezTo>
                        <a:pt x="536" y="323"/>
                        <a:pt x="536" y="323"/>
                        <a:pt x="536" y="323"/>
                      </a:cubicBezTo>
                      <a:cubicBezTo>
                        <a:pt x="536" y="322"/>
                        <a:pt x="536" y="322"/>
                        <a:pt x="536" y="322"/>
                      </a:cubicBezTo>
                      <a:cubicBezTo>
                        <a:pt x="536" y="323"/>
                        <a:pt x="536" y="323"/>
                        <a:pt x="536" y="323"/>
                      </a:cubicBezTo>
                      <a:close/>
                      <a:moveTo>
                        <a:pt x="722" y="804"/>
                      </a:moveTo>
                      <a:cubicBezTo>
                        <a:pt x="722" y="804"/>
                        <a:pt x="722" y="805"/>
                        <a:pt x="722" y="805"/>
                      </a:cubicBezTo>
                      <a:cubicBezTo>
                        <a:pt x="722" y="804"/>
                        <a:pt x="722" y="804"/>
                        <a:pt x="722" y="804"/>
                      </a:cubicBezTo>
                      <a:cubicBezTo>
                        <a:pt x="722" y="804"/>
                        <a:pt x="722" y="804"/>
                        <a:pt x="722" y="80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23" name="Freeform 641"/>
                <p:cNvSpPr>
                  <a:spLocks/>
                </p:cNvSpPr>
                <p:nvPr/>
              </p:nvSpPr>
              <p:spPr bwMode="auto">
                <a:xfrm>
                  <a:off x="11036300" y="4244975"/>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24" name="Freeform 642"/>
                <p:cNvSpPr>
                  <a:spLocks/>
                </p:cNvSpPr>
                <p:nvPr/>
              </p:nvSpPr>
              <p:spPr bwMode="auto">
                <a:xfrm>
                  <a:off x="10925175" y="4211638"/>
                  <a:ext cx="201613" cy="330200"/>
                </a:xfrm>
                <a:custGeom>
                  <a:avLst/>
                  <a:gdLst>
                    <a:gd name="T0" fmla="*/ 145 w 228"/>
                    <a:gd name="T1" fmla="*/ 289 h 370"/>
                    <a:gd name="T2" fmla="*/ 224 w 228"/>
                    <a:gd name="T3" fmla="*/ 172 h 370"/>
                    <a:gd name="T4" fmla="*/ 194 w 228"/>
                    <a:gd name="T5" fmla="*/ 157 h 370"/>
                    <a:gd name="T6" fmla="*/ 228 w 228"/>
                    <a:gd name="T7" fmla="*/ 127 h 370"/>
                    <a:gd name="T8" fmla="*/ 213 w 228"/>
                    <a:gd name="T9" fmla="*/ 60 h 370"/>
                    <a:gd name="T10" fmla="*/ 216 w 228"/>
                    <a:gd name="T11" fmla="*/ 25 h 370"/>
                    <a:gd name="T12" fmla="*/ 157 w 228"/>
                    <a:gd name="T13" fmla="*/ 0 h 370"/>
                    <a:gd name="T14" fmla="*/ 75 w 228"/>
                    <a:gd name="T15" fmla="*/ 83 h 370"/>
                    <a:gd name="T16" fmla="*/ 115 w 228"/>
                    <a:gd name="T17" fmla="*/ 154 h 370"/>
                    <a:gd name="T18" fmla="*/ 29 w 228"/>
                    <a:gd name="T19" fmla="*/ 240 h 370"/>
                    <a:gd name="T20" fmla="*/ 21 w 228"/>
                    <a:gd name="T21" fmla="*/ 326 h 370"/>
                    <a:gd name="T22" fmla="*/ 37 w 228"/>
                    <a:gd name="T23" fmla="*/ 294 h 370"/>
                    <a:gd name="T24" fmla="*/ 41 w 228"/>
                    <a:gd name="T25" fmla="*/ 336 h 370"/>
                    <a:gd name="T26" fmla="*/ 121 w 228"/>
                    <a:gd name="T27" fmla="*/ 370 h 370"/>
                    <a:gd name="T28" fmla="*/ 145 w 228"/>
                    <a:gd name="T29" fmla="*/ 289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8" h="370">
                      <a:moveTo>
                        <a:pt x="145" y="289"/>
                      </a:moveTo>
                      <a:cubicBezTo>
                        <a:pt x="167" y="238"/>
                        <a:pt x="190" y="199"/>
                        <a:pt x="224" y="172"/>
                      </a:cubicBezTo>
                      <a:cubicBezTo>
                        <a:pt x="215" y="166"/>
                        <a:pt x="205" y="161"/>
                        <a:pt x="194" y="157"/>
                      </a:cubicBezTo>
                      <a:cubicBezTo>
                        <a:pt x="208" y="150"/>
                        <a:pt x="220" y="140"/>
                        <a:pt x="228" y="127"/>
                      </a:cubicBezTo>
                      <a:cubicBezTo>
                        <a:pt x="218" y="106"/>
                        <a:pt x="213" y="83"/>
                        <a:pt x="213" y="60"/>
                      </a:cubicBezTo>
                      <a:cubicBezTo>
                        <a:pt x="213" y="48"/>
                        <a:pt x="214" y="36"/>
                        <a:pt x="216" y="25"/>
                      </a:cubicBezTo>
                      <a:cubicBezTo>
                        <a:pt x="201" y="10"/>
                        <a:pt x="181" y="0"/>
                        <a:pt x="157" y="0"/>
                      </a:cubicBezTo>
                      <a:cubicBezTo>
                        <a:pt x="112" y="0"/>
                        <a:pt x="75" y="37"/>
                        <a:pt x="75" y="83"/>
                      </a:cubicBezTo>
                      <a:cubicBezTo>
                        <a:pt x="75" y="113"/>
                        <a:pt x="91" y="140"/>
                        <a:pt x="115" y="154"/>
                      </a:cubicBezTo>
                      <a:cubicBezTo>
                        <a:pt x="73" y="163"/>
                        <a:pt x="52" y="188"/>
                        <a:pt x="29" y="240"/>
                      </a:cubicBezTo>
                      <a:cubicBezTo>
                        <a:pt x="0" y="307"/>
                        <a:pt x="21" y="326"/>
                        <a:pt x="21" y="326"/>
                      </a:cubicBezTo>
                      <a:cubicBezTo>
                        <a:pt x="37" y="294"/>
                        <a:pt x="37" y="294"/>
                        <a:pt x="37" y="294"/>
                      </a:cubicBezTo>
                      <a:cubicBezTo>
                        <a:pt x="41" y="336"/>
                        <a:pt x="41" y="336"/>
                        <a:pt x="41" y="336"/>
                      </a:cubicBezTo>
                      <a:cubicBezTo>
                        <a:pt x="41" y="336"/>
                        <a:pt x="62" y="362"/>
                        <a:pt x="121" y="370"/>
                      </a:cubicBezTo>
                      <a:cubicBezTo>
                        <a:pt x="124" y="348"/>
                        <a:pt x="131" y="322"/>
                        <a:pt x="145" y="2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25" name="Freeform 643"/>
                <p:cNvSpPr>
                  <a:spLocks/>
                </p:cNvSpPr>
                <p:nvPr/>
              </p:nvSpPr>
              <p:spPr bwMode="auto">
                <a:xfrm>
                  <a:off x="11039475" y="4151313"/>
                  <a:ext cx="384175" cy="528638"/>
                </a:xfrm>
                <a:custGeom>
                  <a:avLst/>
                  <a:gdLst>
                    <a:gd name="T0" fmla="*/ 298 w 431"/>
                    <a:gd name="T1" fmla="*/ 240 h 592"/>
                    <a:gd name="T2" fmla="*/ 369 w 431"/>
                    <a:gd name="T3" fmla="*/ 127 h 592"/>
                    <a:gd name="T4" fmla="*/ 241 w 431"/>
                    <a:gd name="T5" fmla="*/ 0 h 592"/>
                    <a:gd name="T6" fmla="*/ 114 w 431"/>
                    <a:gd name="T7" fmla="*/ 127 h 592"/>
                    <a:gd name="T8" fmla="*/ 176 w 431"/>
                    <a:gd name="T9" fmla="*/ 236 h 592"/>
                    <a:gd name="T10" fmla="*/ 45 w 431"/>
                    <a:gd name="T11" fmla="*/ 368 h 592"/>
                    <a:gd name="T12" fmla="*/ 33 w 431"/>
                    <a:gd name="T13" fmla="*/ 498 h 592"/>
                    <a:gd name="T14" fmla="*/ 56 w 431"/>
                    <a:gd name="T15" fmla="*/ 450 h 592"/>
                    <a:gd name="T16" fmla="*/ 63 w 431"/>
                    <a:gd name="T17" fmla="*/ 515 h 592"/>
                    <a:gd name="T18" fmla="*/ 208 w 431"/>
                    <a:gd name="T19" fmla="*/ 570 h 592"/>
                    <a:gd name="T20" fmla="*/ 431 w 431"/>
                    <a:gd name="T21" fmla="*/ 450 h 592"/>
                    <a:gd name="T22" fmla="*/ 298 w 431"/>
                    <a:gd name="T23" fmla="*/ 24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1" h="592">
                      <a:moveTo>
                        <a:pt x="298" y="240"/>
                      </a:moveTo>
                      <a:cubicBezTo>
                        <a:pt x="340" y="219"/>
                        <a:pt x="369" y="176"/>
                        <a:pt x="369" y="127"/>
                      </a:cubicBezTo>
                      <a:cubicBezTo>
                        <a:pt x="369" y="57"/>
                        <a:pt x="312" y="0"/>
                        <a:pt x="241" y="0"/>
                      </a:cubicBezTo>
                      <a:cubicBezTo>
                        <a:pt x="171" y="0"/>
                        <a:pt x="114" y="57"/>
                        <a:pt x="114" y="127"/>
                      </a:cubicBezTo>
                      <a:cubicBezTo>
                        <a:pt x="114" y="173"/>
                        <a:pt x="139" y="213"/>
                        <a:pt x="176" y="236"/>
                      </a:cubicBezTo>
                      <a:cubicBezTo>
                        <a:pt x="113" y="249"/>
                        <a:pt x="79" y="287"/>
                        <a:pt x="45" y="368"/>
                      </a:cubicBezTo>
                      <a:cubicBezTo>
                        <a:pt x="0" y="471"/>
                        <a:pt x="33" y="498"/>
                        <a:pt x="33" y="498"/>
                      </a:cubicBezTo>
                      <a:cubicBezTo>
                        <a:pt x="56" y="450"/>
                        <a:pt x="56" y="450"/>
                        <a:pt x="56" y="450"/>
                      </a:cubicBezTo>
                      <a:cubicBezTo>
                        <a:pt x="63" y="515"/>
                        <a:pt x="63" y="515"/>
                        <a:pt x="63" y="515"/>
                      </a:cubicBezTo>
                      <a:cubicBezTo>
                        <a:pt x="63" y="515"/>
                        <a:pt x="100" y="560"/>
                        <a:pt x="208" y="570"/>
                      </a:cubicBezTo>
                      <a:cubicBezTo>
                        <a:pt x="321" y="579"/>
                        <a:pt x="431" y="592"/>
                        <a:pt x="431" y="450"/>
                      </a:cubicBezTo>
                      <a:cubicBezTo>
                        <a:pt x="431" y="337"/>
                        <a:pt x="374" y="265"/>
                        <a:pt x="298" y="24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grpSp>
          <p:sp>
            <p:nvSpPr>
              <p:cNvPr id="16" name="TextBox 15"/>
              <p:cNvSpPr txBox="1"/>
              <p:nvPr/>
            </p:nvSpPr>
            <p:spPr>
              <a:xfrm>
                <a:off x="6970694" y="1260154"/>
                <a:ext cx="1787758" cy="1182012"/>
              </a:xfrm>
              <a:prstGeom prst="rect">
                <a:avLst/>
              </a:prstGeom>
              <a:noFill/>
            </p:spPr>
            <p:txBody>
              <a:bodyPr wrap="square" lIns="93260" tIns="93260" rIns="93260" bIns="93260" rtlCol="0">
                <a:spAutoFit/>
              </a:bodyPr>
              <a:lstStyle/>
              <a:p>
                <a:pPr algn="ctr">
                  <a:lnSpc>
                    <a:spcPct val="90000"/>
                  </a:lnSpc>
                  <a:spcBef>
                    <a:spcPct val="20000"/>
                  </a:spcBef>
                  <a:buClr>
                    <a:srgbClr val="84A8D8"/>
                  </a:buClr>
                  <a:buSzPct val="100000"/>
                </a:pPr>
                <a:r>
                  <a:rPr lang="en-US" sz="2448" dirty="0" smtClean="0">
                    <a:solidFill>
                      <a:schemeClr val="tx1">
                        <a:alpha val="99000"/>
                      </a:schemeClr>
                    </a:solidFill>
                    <a:latin typeface="Segoe UI Light" pitchFamily="34" charset="0"/>
                    <a:cs typeface="Segoe UI Light" pitchFamily="34" charset="0"/>
                  </a:rPr>
                  <a:t>Amazon, Hyper-V, Xen </a:t>
                </a:r>
                <a:endParaRPr lang="en-US" sz="2448" dirty="0">
                  <a:solidFill>
                    <a:schemeClr val="tx1">
                      <a:alpha val="99000"/>
                    </a:schemeClr>
                  </a:solidFill>
                  <a:latin typeface="Segoe UI Light" pitchFamily="34" charset="0"/>
                  <a:cs typeface="Segoe UI Light" pitchFamily="34" charset="0"/>
                </a:endParaRPr>
              </a:p>
            </p:txBody>
          </p:sp>
        </p:grpSp>
        <p:sp>
          <p:nvSpPr>
            <p:cNvPr id="27" name="TextBox 26"/>
            <p:cNvSpPr txBox="1"/>
            <p:nvPr/>
          </p:nvSpPr>
          <p:spPr>
            <a:xfrm>
              <a:off x="6772900" y="1797238"/>
              <a:ext cx="1588340" cy="1035881"/>
            </a:xfrm>
            <a:prstGeom prst="rect">
              <a:avLst/>
            </a:prstGeom>
            <a:noFill/>
          </p:spPr>
          <p:txBody>
            <a:bodyPr wrap="square" lIns="93260" tIns="93260" rIns="93260" bIns="93260" rtlCol="0">
              <a:spAutoFit/>
            </a:bodyPr>
            <a:lstStyle/>
            <a:p>
              <a:pPr algn="ctr">
                <a:lnSpc>
                  <a:spcPct val="90000"/>
                </a:lnSpc>
                <a:spcBef>
                  <a:spcPct val="20000"/>
                </a:spcBef>
                <a:buClr>
                  <a:srgbClr val="84A8D8"/>
                </a:buClr>
                <a:buSzPct val="100000"/>
              </a:pPr>
              <a:r>
                <a:rPr lang="en-US" sz="2040" dirty="0" smtClean="0">
                  <a:solidFill>
                    <a:schemeClr val="tx1">
                      <a:alpha val="99000"/>
                    </a:schemeClr>
                  </a:solidFill>
                  <a:latin typeface="Segoe UI Light" pitchFamily="34" charset="0"/>
                  <a:cs typeface="Segoe UI Light" pitchFamily="34" charset="0"/>
                </a:rPr>
                <a:t>vCloud Automation Center</a:t>
              </a:r>
              <a:endParaRPr lang="en-US" sz="2040" dirty="0">
                <a:solidFill>
                  <a:schemeClr val="tx1">
                    <a:alpha val="99000"/>
                  </a:schemeClr>
                </a:solidFill>
                <a:latin typeface="Segoe UI Light" pitchFamily="34" charset="0"/>
                <a:cs typeface="Segoe UI Light" pitchFamily="34" charset="0"/>
              </a:endParaRPr>
            </a:p>
          </p:txBody>
        </p:sp>
      </p:grpSp>
      <p:sp>
        <p:nvSpPr>
          <p:cNvPr id="28" name="Up Arrow 27"/>
          <p:cNvSpPr/>
          <p:nvPr/>
        </p:nvSpPr>
        <p:spPr bwMode="auto">
          <a:xfrm rot="18879716">
            <a:off x="4986829" y="2527732"/>
            <a:ext cx="699453" cy="2551006"/>
          </a:xfrm>
          <a:prstGeom prst="upArrow">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Light" pitchFamily="34" charset="0"/>
              <a:ea typeface="Segoe UI" pitchFamily="34" charset="0"/>
              <a:cs typeface="Segoe UI Light" pitchFamily="34" charset="0"/>
            </a:endParaRPr>
          </a:p>
        </p:txBody>
      </p:sp>
      <p:grpSp>
        <p:nvGrpSpPr>
          <p:cNvPr id="42" name="Group 41"/>
          <p:cNvGrpSpPr/>
          <p:nvPr/>
        </p:nvGrpSpPr>
        <p:grpSpPr>
          <a:xfrm>
            <a:off x="343961" y="1656407"/>
            <a:ext cx="5270767" cy="1883677"/>
            <a:chOff x="343961" y="1656407"/>
            <a:chExt cx="5270767" cy="1883677"/>
          </a:xfrm>
        </p:grpSpPr>
        <p:grpSp>
          <p:nvGrpSpPr>
            <p:cNvPr id="29" name="Group 28"/>
            <p:cNvGrpSpPr/>
            <p:nvPr/>
          </p:nvGrpSpPr>
          <p:grpSpPr>
            <a:xfrm>
              <a:off x="343961" y="1656407"/>
              <a:ext cx="3942865" cy="1883677"/>
              <a:chOff x="3371507" y="986372"/>
              <a:chExt cx="3865905" cy="1846910"/>
            </a:xfrm>
          </p:grpSpPr>
          <p:grpSp>
            <p:nvGrpSpPr>
              <p:cNvPr id="30" name="Group 29"/>
              <p:cNvGrpSpPr/>
              <p:nvPr/>
            </p:nvGrpSpPr>
            <p:grpSpPr>
              <a:xfrm>
                <a:off x="4894660" y="1076452"/>
                <a:ext cx="2342752" cy="1666748"/>
                <a:chOff x="10064750" y="3713163"/>
                <a:chExt cx="1358900" cy="966788"/>
              </a:xfrm>
              <a:solidFill>
                <a:schemeClr val="tx1"/>
              </a:solidFill>
            </p:grpSpPr>
            <p:sp>
              <p:nvSpPr>
                <p:cNvPr id="32" name="Freeform 635"/>
                <p:cNvSpPr>
                  <a:spLocks/>
                </p:cNvSpPr>
                <p:nvPr/>
              </p:nvSpPr>
              <p:spPr bwMode="auto">
                <a:xfrm>
                  <a:off x="10302875" y="4330700"/>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33" name="Freeform 636"/>
                <p:cNvSpPr>
                  <a:spLocks/>
                </p:cNvSpPr>
                <p:nvPr/>
              </p:nvSpPr>
              <p:spPr bwMode="auto">
                <a:xfrm>
                  <a:off x="10302875" y="431006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34" name="Freeform 637"/>
                <p:cNvSpPr>
                  <a:spLocks/>
                </p:cNvSpPr>
                <p:nvPr/>
              </p:nvSpPr>
              <p:spPr bwMode="auto">
                <a:xfrm>
                  <a:off x="11036300" y="4244975"/>
                  <a:ext cx="0" cy="158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35" name="Freeform 638"/>
                <p:cNvSpPr>
                  <a:spLocks/>
                </p:cNvSpPr>
                <p:nvPr/>
              </p:nvSpPr>
              <p:spPr bwMode="auto">
                <a:xfrm>
                  <a:off x="10542588" y="3998913"/>
                  <a:ext cx="0" cy="158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36" name="Freeform 639"/>
                <p:cNvSpPr>
                  <a:spLocks/>
                </p:cNvSpPr>
                <p:nvPr/>
              </p:nvSpPr>
              <p:spPr bwMode="auto">
                <a:xfrm>
                  <a:off x="10707688" y="4429125"/>
                  <a:ext cx="0" cy="0"/>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37" name="Freeform 640"/>
                <p:cNvSpPr>
                  <a:spLocks noEditPoints="1"/>
                </p:cNvSpPr>
                <p:nvPr/>
              </p:nvSpPr>
              <p:spPr bwMode="auto">
                <a:xfrm>
                  <a:off x="10064750" y="3713163"/>
                  <a:ext cx="1252538" cy="858838"/>
                </a:xfrm>
                <a:custGeom>
                  <a:avLst/>
                  <a:gdLst>
                    <a:gd name="T0" fmla="*/ 957 w 1406"/>
                    <a:gd name="T1" fmla="*/ 785 h 964"/>
                    <a:gd name="T2" fmla="*/ 1015 w 1406"/>
                    <a:gd name="T3" fmla="*/ 701 h 964"/>
                    <a:gd name="T4" fmla="*/ 999 w 1406"/>
                    <a:gd name="T5" fmla="*/ 643 h 964"/>
                    <a:gd name="T6" fmla="*/ 1119 w 1406"/>
                    <a:gd name="T7" fmla="*/ 523 h 964"/>
                    <a:gd name="T8" fmla="*/ 1186 w 1406"/>
                    <a:gd name="T9" fmla="*/ 544 h 964"/>
                    <a:gd name="T10" fmla="*/ 1332 w 1406"/>
                    <a:gd name="T11" fmla="*/ 455 h 964"/>
                    <a:gd name="T12" fmla="*/ 1406 w 1406"/>
                    <a:gd name="T13" fmla="*/ 473 h 964"/>
                    <a:gd name="T14" fmla="*/ 1249 w 1406"/>
                    <a:gd name="T15" fmla="*/ 367 h 964"/>
                    <a:gd name="T16" fmla="*/ 1189 w 1406"/>
                    <a:gd name="T17" fmla="*/ 378 h 964"/>
                    <a:gd name="T18" fmla="*/ 1186 w 1406"/>
                    <a:gd name="T19" fmla="*/ 300 h 964"/>
                    <a:gd name="T20" fmla="*/ 811 w 1406"/>
                    <a:gd name="T21" fmla="*/ 28 h 964"/>
                    <a:gd name="T22" fmla="*/ 572 w 1406"/>
                    <a:gd name="T23" fmla="*/ 200 h 964"/>
                    <a:gd name="T24" fmla="*/ 572 w 1406"/>
                    <a:gd name="T25" fmla="*/ 200 h 964"/>
                    <a:gd name="T26" fmla="*/ 429 w 1406"/>
                    <a:gd name="T27" fmla="*/ 127 h 964"/>
                    <a:gd name="T28" fmla="*/ 202 w 1406"/>
                    <a:gd name="T29" fmla="*/ 320 h 964"/>
                    <a:gd name="T30" fmla="*/ 213 w 1406"/>
                    <a:gd name="T31" fmla="*/ 408 h 964"/>
                    <a:gd name="T32" fmla="*/ 213 w 1406"/>
                    <a:gd name="T33" fmla="*/ 408 h 964"/>
                    <a:gd name="T34" fmla="*/ 34 w 1406"/>
                    <a:gd name="T35" fmla="*/ 517 h 964"/>
                    <a:gd name="T36" fmla="*/ 133 w 1406"/>
                    <a:gd name="T37" fmla="*/ 740 h 964"/>
                    <a:gd name="T38" fmla="*/ 271 w 1406"/>
                    <a:gd name="T39" fmla="*/ 734 h 964"/>
                    <a:gd name="T40" fmla="*/ 271 w 1406"/>
                    <a:gd name="T41" fmla="*/ 733 h 964"/>
                    <a:gd name="T42" fmla="*/ 292 w 1406"/>
                    <a:gd name="T43" fmla="*/ 795 h 964"/>
                    <a:gd name="T44" fmla="*/ 618 w 1406"/>
                    <a:gd name="T45" fmla="*/ 904 h 964"/>
                    <a:gd name="T46" fmla="*/ 702 w 1406"/>
                    <a:gd name="T47" fmla="*/ 836 h 964"/>
                    <a:gd name="T48" fmla="*/ 880 w 1406"/>
                    <a:gd name="T49" fmla="*/ 896 h 964"/>
                    <a:gd name="T50" fmla="*/ 939 w 1406"/>
                    <a:gd name="T51" fmla="*/ 863 h 964"/>
                    <a:gd name="T52" fmla="*/ 957 w 1406"/>
                    <a:gd name="T53" fmla="*/ 785 h 964"/>
                    <a:gd name="T54" fmla="*/ 266 w 1406"/>
                    <a:gd name="T55" fmla="*/ 694 h 964"/>
                    <a:gd name="T56" fmla="*/ 266 w 1406"/>
                    <a:gd name="T57" fmla="*/ 693 h 964"/>
                    <a:gd name="T58" fmla="*/ 266 w 1406"/>
                    <a:gd name="T59" fmla="*/ 694 h 964"/>
                    <a:gd name="T60" fmla="*/ 266 w 1406"/>
                    <a:gd name="T61" fmla="*/ 694 h 964"/>
                    <a:gd name="T62" fmla="*/ 267 w 1406"/>
                    <a:gd name="T63" fmla="*/ 670 h 964"/>
                    <a:gd name="T64" fmla="*/ 267 w 1406"/>
                    <a:gd name="T65" fmla="*/ 670 h 964"/>
                    <a:gd name="T66" fmla="*/ 267 w 1406"/>
                    <a:gd name="T67" fmla="*/ 670 h 964"/>
                    <a:gd name="T68" fmla="*/ 267 w 1406"/>
                    <a:gd name="T69" fmla="*/ 670 h 964"/>
                    <a:gd name="T70" fmla="*/ 536 w 1406"/>
                    <a:gd name="T71" fmla="*/ 323 h 964"/>
                    <a:gd name="T72" fmla="*/ 536 w 1406"/>
                    <a:gd name="T73" fmla="*/ 323 h 964"/>
                    <a:gd name="T74" fmla="*/ 536 w 1406"/>
                    <a:gd name="T75" fmla="*/ 322 h 964"/>
                    <a:gd name="T76" fmla="*/ 536 w 1406"/>
                    <a:gd name="T77" fmla="*/ 323 h 964"/>
                    <a:gd name="T78" fmla="*/ 722 w 1406"/>
                    <a:gd name="T79" fmla="*/ 804 h 964"/>
                    <a:gd name="T80" fmla="*/ 722 w 1406"/>
                    <a:gd name="T81" fmla="*/ 805 h 964"/>
                    <a:gd name="T82" fmla="*/ 722 w 1406"/>
                    <a:gd name="T83" fmla="*/ 804 h 964"/>
                    <a:gd name="T84" fmla="*/ 722 w 1406"/>
                    <a:gd name="T85" fmla="*/ 80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6" h="964">
                      <a:moveTo>
                        <a:pt x="957" y="785"/>
                      </a:moveTo>
                      <a:cubicBezTo>
                        <a:pt x="972" y="750"/>
                        <a:pt x="989" y="721"/>
                        <a:pt x="1015" y="701"/>
                      </a:cubicBezTo>
                      <a:cubicBezTo>
                        <a:pt x="1005" y="684"/>
                        <a:pt x="999" y="663"/>
                        <a:pt x="999" y="643"/>
                      </a:cubicBezTo>
                      <a:cubicBezTo>
                        <a:pt x="999" y="577"/>
                        <a:pt x="1053" y="523"/>
                        <a:pt x="1119" y="523"/>
                      </a:cubicBezTo>
                      <a:cubicBezTo>
                        <a:pt x="1143" y="523"/>
                        <a:pt x="1167" y="530"/>
                        <a:pt x="1186" y="544"/>
                      </a:cubicBezTo>
                      <a:cubicBezTo>
                        <a:pt x="1214" y="491"/>
                        <a:pt x="1269" y="455"/>
                        <a:pt x="1332" y="455"/>
                      </a:cubicBezTo>
                      <a:cubicBezTo>
                        <a:pt x="1358" y="455"/>
                        <a:pt x="1384" y="462"/>
                        <a:pt x="1406" y="473"/>
                      </a:cubicBezTo>
                      <a:cubicBezTo>
                        <a:pt x="1381" y="411"/>
                        <a:pt x="1320" y="367"/>
                        <a:pt x="1249" y="367"/>
                      </a:cubicBezTo>
                      <a:cubicBezTo>
                        <a:pt x="1228" y="367"/>
                        <a:pt x="1208" y="371"/>
                        <a:pt x="1189" y="378"/>
                      </a:cubicBezTo>
                      <a:cubicBezTo>
                        <a:pt x="1191" y="352"/>
                        <a:pt x="1190" y="326"/>
                        <a:pt x="1186" y="300"/>
                      </a:cubicBezTo>
                      <a:cubicBezTo>
                        <a:pt x="1157" y="121"/>
                        <a:pt x="989" y="0"/>
                        <a:pt x="811" y="28"/>
                      </a:cubicBezTo>
                      <a:cubicBezTo>
                        <a:pt x="704" y="45"/>
                        <a:pt x="618" y="112"/>
                        <a:pt x="572" y="200"/>
                      </a:cubicBezTo>
                      <a:cubicBezTo>
                        <a:pt x="572" y="200"/>
                        <a:pt x="572" y="200"/>
                        <a:pt x="572" y="200"/>
                      </a:cubicBezTo>
                      <a:cubicBezTo>
                        <a:pt x="537" y="159"/>
                        <a:pt x="487" y="132"/>
                        <a:pt x="429" y="127"/>
                      </a:cubicBezTo>
                      <a:cubicBezTo>
                        <a:pt x="313" y="117"/>
                        <a:pt x="211" y="204"/>
                        <a:pt x="202" y="320"/>
                      </a:cubicBezTo>
                      <a:cubicBezTo>
                        <a:pt x="199" y="350"/>
                        <a:pt x="203" y="380"/>
                        <a:pt x="213" y="408"/>
                      </a:cubicBezTo>
                      <a:cubicBezTo>
                        <a:pt x="213" y="408"/>
                        <a:pt x="213" y="408"/>
                        <a:pt x="213" y="408"/>
                      </a:cubicBezTo>
                      <a:cubicBezTo>
                        <a:pt x="138" y="400"/>
                        <a:pt x="63" y="443"/>
                        <a:pt x="34" y="517"/>
                      </a:cubicBezTo>
                      <a:cubicBezTo>
                        <a:pt x="0" y="606"/>
                        <a:pt x="44" y="706"/>
                        <a:pt x="133" y="740"/>
                      </a:cubicBezTo>
                      <a:cubicBezTo>
                        <a:pt x="180" y="758"/>
                        <a:pt x="229" y="754"/>
                        <a:pt x="271" y="734"/>
                      </a:cubicBezTo>
                      <a:cubicBezTo>
                        <a:pt x="271" y="734"/>
                        <a:pt x="271" y="734"/>
                        <a:pt x="271" y="733"/>
                      </a:cubicBezTo>
                      <a:cubicBezTo>
                        <a:pt x="275" y="754"/>
                        <a:pt x="282" y="775"/>
                        <a:pt x="292" y="795"/>
                      </a:cubicBezTo>
                      <a:cubicBezTo>
                        <a:pt x="352" y="915"/>
                        <a:pt x="498" y="964"/>
                        <a:pt x="618" y="904"/>
                      </a:cubicBezTo>
                      <a:cubicBezTo>
                        <a:pt x="652" y="887"/>
                        <a:pt x="680" y="864"/>
                        <a:pt x="702" y="836"/>
                      </a:cubicBezTo>
                      <a:cubicBezTo>
                        <a:pt x="741" y="891"/>
                        <a:pt x="812" y="917"/>
                        <a:pt x="880" y="896"/>
                      </a:cubicBezTo>
                      <a:cubicBezTo>
                        <a:pt x="903" y="889"/>
                        <a:pt x="922" y="877"/>
                        <a:pt x="939" y="863"/>
                      </a:cubicBezTo>
                      <a:cubicBezTo>
                        <a:pt x="938" y="844"/>
                        <a:pt x="942" y="818"/>
                        <a:pt x="957" y="785"/>
                      </a:cubicBezTo>
                      <a:close/>
                      <a:moveTo>
                        <a:pt x="266" y="694"/>
                      </a:moveTo>
                      <a:cubicBezTo>
                        <a:pt x="266" y="694"/>
                        <a:pt x="266" y="693"/>
                        <a:pt x="266" y="693"/>
                      </a:cubicBezTo>
                      <a:cubicBezTo>
                        <a:pt x="266" y="694"/>
                        <a:pt x="266" y="694"/>
                        <a:pt x="266" y="694"/>
                      </a:cubicBezTo>
                      <a:cubicBezTo>
                        <a:pt x="266" y="694"/>
                        <a:pt x="266" y="694"/>
                        <a:pt x="266" y="694"/>
                      </a:cubicBezTo>
                      <a:close/>
                      <a:moveTo>
                        <a:pt x="267" y="670"/>
                      </a:moveTo>
                      <a:cubicBezTo>
                        <a:pt x="267" y="670"/>
                        <a:pt x="267" y="670"/>
                        <a:pt x="267" y="670"/>
                      </a:cubicBezTo>
                      <a:cubicBezTo>
                        <a:pt x="267" y="670"/>
                        <a:pt x="267" y="670"/>
                        <a:pt x="267" y="670"/>
                      </a:cubicBezTo>
                      <a:cubicBezTo>
                        <a:pt x="267" y="670"/>
                        <a:pt x="267" y="670"/>
                        <a:pt x="267" y="670"/>
                      </a:cubicBezTo>
                      <a:close/>
                      <a:moveTo>
                        <a:pt x="536" y="323"/>
                      </a:moveTo>
                      <a:cubicBezTo>
                        <a:pt x="536" y="323"/>
                        <a:pt x="536" y="323"/>
                        <a:pt x="536" y="323"/>
                      </a:cubicBezTo>
                      <a:cubicBezTo>
                        <a:pt x="536" y="322"/>
                        <a:pt x="536" y="322"/>
                        <a:pt x="536" y="322"/>
                      </a:cubicBezTo>
                      <a:cubicBezTo>
                        <a:pt x="536" y="323"/>
                        <a:pt x="536" y="323"/>
                        <a:pt x="536" y="323"/>
                      </a:cubicBezTo>
                      <a:close/>
                      <a:moveTo>
                        <a:pt x="722" y="804"/>
                      </a:moveTo>
                      <a:cubicBezTo>
                        <a:pt x="722" y="804"/>
                        <a:pt x="722" y="805"/>
                        <a:pt x="722" y="805"/>
                      </a:cubicBezTo>
                      <a:cubicBezTo>
                        <a:pt x="722" y="804"/>
                        <a:pt x="722" y="804"/>
                        <a:pt x="722" y="804"/>
                      </a:cubicBezTo>
                      <a:cubicBezTo>
                        <a:pt x="722" y="804"/>
                        <a:pt x="722" y="804"/>
                        <a:pt x="722" y="80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38" name="Freeform 641"/>
                <p:cNvSpPr>
                  <a:spLocks/>
                </p:cNvSpPr>
                <p:nvPr/>
              </p:nvSpPr>
              <p:spPr bwMode="auto">
                <a:xfrm>
                  <a:off x="11036300" y="4244975"/>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39" name="Freeform 642"/>
                <p:cNvSpPr>
                  <a:spLocks/>
                </p:cNvSpPr>
                <p:nvPr/>
              </p:nvSpPr>
              <p:spPr bwMode="auto">
                <a:xfrm>
                  <a:off x="10925175" y="4211638"/>
                  <a:ext cx="201613" cy="330200"/>
                </a:xfrm>
                <a:custGeom>
                  <a:avLst/>
                  <a:gdLst>
                    <a:gd name="T0" fmla="*/ 145 w 228"/>
                    <a:gd name="T1" fmla="*/ 289 h 370"/>
                    <a:gd name="T2" fmla="*/ 224 w 228"/>
                    <a:gd name="T3" fmla="*/ 172 h 370"/>
                    <a:gd name="T4" fmla="*/ 194 w 228"/>
                    <a:gd name="T5" fmla="*/ 157 h 370"/>
                    <a:gd name="T6" fmla="*/ 228 w 228"/>
                    <a:gd name="T7" fmla="*/ 127 h 370"/>
                    <a:gd name="T8" fmla="*/ 213 w 228"/>
                    <a:gd name="T9" fmla="*/ 60 h 370"/>
                    <a:gd name="T10" fmla="*/ 216 w 228"/>
                    <a:gd name="T11" fmla="*/ 25 h 370"/>
                    <a:gd name="T12" fmla="*/ 157 w 228"/>
                    <a:gd name="T13" fmla="*/ 0 h 370"/>
                    <a:gd name="T14" fmla="*/ 75 w 228"/>
                    <a:gd name="T15" fmla="*/ 83 h 370"/>
                    <a:gd name="T16" fmla="*/ 115 w 228"/>
                    <a:gd name="T17" fmla="*/ 154 h 370"/>
                    <a:gd name="T18" fmla="*/ 29 w 228"/>
                    <a:gd name="T19" fmla="*/ 240 h 370"/>
                    <a:gd name="T20" fmla="*/ 21 w 228"/>
                    <a:gd name="T21" fmla="*/ 326 h 370"/>
                    <a:gd name="T22" fmla="*/ 37 w 228"/>
                    <a:gd name="T23" fmla="*/ 294 h 370"/>
                    <a:gd name="T24" fmla="*/ 41 w 228"/>
                    <a:gd name="T25" fmla="*/ 336 h 370"/>
                    <a:gd name="T26" fmla="*/ 121 w 228"/>
                    <a:gd name="T27" fmla="*/ 370 h 370"/>
                    <a:gd name="T28" fmla="*/ 145 w 228"/>
                    <a:gd name="T29" fmla="*/ 289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8" h="370">
                      <a:moveTo>
                        <a:pt x="145" y="289"/>
                      </a:moveTo>
                      <a:cubicBezTo>
                        <a:pt x="167" y="238"/>
                        <a:pt x="190" y="199"/>
                        <a:pt x="224" y="172"/>
                      </a:cubicBezTo>
                      <a:cubicBezTo>
                        <a:pt x="215" y="166"/>
                        <a:pt x="205" y="161"/>
                        <a:pt x="194" y="157"/>
                      </a:cubicBezTo>
                      <a:cubicBezTo>
                        <a:pt x="208" y="150"/>
                        <a:pt x="220" y="140"/>
                        <a:pt x="228" y="127"/>
                      </a:cubicBezTo>
                      <a:cubicBezTo>
                        <a:pt x="218" y="106"/>
                        <a:pt x="213" y="83"/>
                        <a:pt x="213" y="60"/>
                      </a:cubicBezTo>
                      <a:cubicBezTo>
                        <a:pt x="213" y="48"/>
                        <a:pt x="214" y="36"/>
                        <a:pt x="216" y="25"/>
                      </a:cubicBezTo>
                      <a:cubicBezTo>
                        <a:pt x="201" y="10"/>
                        <a:pt x="181" y="0"/>
                        <a:pt x="157" y="0"/>
                      </a:cubicBezTo>
                      <a:cubicBezTo>
                        <a:pt x="112" y="0"/>
                        <a:pt x="75" y="37"/>
                        <a:pt x="75" y="83"/>
                      </a:cubicBezTo>
                      <a:cubicBezTo>
                        <a:pt x="75" y="113"/>
                        <a:pt x="91" y="140"/>
                        <a:pt x="115" y="154"/>
                      </a:cubicBezTo>
                      <a:cubicBezTo>
                        <a:pt x="73" y="163"/>
                        <a:pt x="52" y="188"/>
                        <a:pt x="29" y="240"/>
                      </a:cubicBezTo>
                      <a:cubicBezTo>
                        <a:pt x="0" y="307"/>
                        <a:pt x="21" y="326"/>
                        <a:pt x="21" y="326"/>
                      </a:cubicBezTo>
                      <a:cubicBezTo>
                        <a:pt x="37" y="294"/>
                        <a:pt x="37" y="294"/>
                        <a:pt x="37" y="294"/>
                      </a:cubicBezTo>
                      <a:cubicBezTo>
                        <a:pt x="41" y="336"/>
                        <a:pt x="41" y="336"/>
                        <a:pt x="41" y="336"/>
                      </a:cubicBezTo>
                      <a:cubicBezTo>
                        <a:pt x="41" y="336"/>
                        <a:pt x="62" y="362"/>
                        <a:pt x="121" y="370"/>
                      </a:cubicBezTo>
                      <a:cubicBezTo>
                        <a:pt x="124" y="348"/>
                        <a:pt x="131" y="322"/>
                        <a:pt x="145" y="2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sp>
              <p:nvSpPr>
                <p:cNvPr id="40" name="Freeform 643"/>
                <p:cNvSpPr>
                  <a:spLocks/>
                </p:cNvSpPr>
                <p:nvPr/>
              </p:nvSpPr>
              <p:spPr bwMode="auto">
                <a:xfrm>
                  <a:off x="11039475" y="4151313"/>
                  <a:ext cx="384175" cy="528638"/>
                </a:xfrm>
                <a:custGeom>
                  <a:avLst/>
                  <a:gdLst>
                    <a:gd name="T0" fmla="*/ 298 w 431"/>
                    <a:gd name="T1" fmla="*/ 240 h 592"/>
                    <a:gd name="T2" fmla="*/ 369 w 431"/>
                    <a:gd name="T3" fmla="*/ 127 h 592"/>
                    <a:gd name="T4" fmla="*/ 241 w 431"/>
                    <a:gd name="T5" fmla="*/ 0 h 592"/>
                    <a:gd name="T6" fmla="*/ 114 w 431"/>
                    <a:gd name="T7" fmla="*/ 127 h 592"/>
                    <a:gd name="T8" fmla="*/ 176 w 431"/>
                    <a:gd name="T9" fmla="*/ 236 h 592"/>
                    <a:gd name="T10" fmla="*/ 45 w 431"/>
                    <a:gd name="T11" fmla="*/ 368 h 592"/>
                    <a:gd name="T12" fmla="*/ 33 w 431"/>
                    <a:gd name="T13" fmla="*/ 498 h 592"/>
                    <a:gd name="T14" fmla="*/ 56 w 431"/>
                    <a:gd name="T15" fmla="*/ 450 h 592"/>
                    <a:gd name="T16" fmla="*/ 63 w 431"/>
                    <a:gd name="T17" fmla="*/ 515 h 592"/>
                    <a:gd name="T18" fmla="*/ 208 w 431"/>
                    <a:gd name="T19" fmla="*/ 570 h 592"/>
                    <a:gd name="T20" fmla="*/ 431 w 431"/>
                    <a:gd name="T21" fmla="*/ 450 h 592"/>
                    <a:gd name="T22" fmla="*/ 298 w 431"/>
                    <a:gd name="T23" fmla="*/ 24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1" h="592">
                      <a:moveTo>
                        <a:pt x="298" y="240"/>
                      </a:moveTo>
                      <a:cubicBezTo>
                        <a:pt x="340" y="219"/>
                        <a:pt x="369" y="176"/>
                        <a:pt x="369" y="127"/>
                      </a:cubicBezTo>
                      <a:cubicBezTo>
                        <a:pt x="369" y="57"/>
                        <a:pt x="312" y="0"/>
                        <a:pt x="241" y="0"/>
                      </a:cubicBezTo>
                      <a:cubicBezTo>
                        <a:pt x="171" y="0"/>
                        <a:pt x="114" y="57"/>
                        <a:pt x="114" y="127"/>
                      </a:cubicBezTo>
                      <a:cubicBezTo>
                        <a:pt x="114" y="173"/>
                        <a:pt x="139" y="213"/>
                        <a:pt x="176" y="236"/>
                      </a:cubicBezTo>
                      <a:cubicBezTo>
                        <a:pt x="113" y="249"/>
                        <a:pt x="79" y="287"/>
                        <a:pt x="45" y="368"/>
                      </a:cubicBezTo>
                      <a:cubicBezTo>
                        <a:pt x="0" y="471"/>
                        <a:pt x="33" y="498"/>
                        <a:pt x="33" y="498"/>
                      </a:cubicBezTo>
                      <a:cubicBezTo>
                        <a:pt x="56" y="450"/>
                        <a:pt x="56" y="450"/>
                        <a:pt x="56" y="450"/>
                      </a:cubicBezTo>
                      <a:cubicBezTo>
                        <a:pt x="63" y="515"/>
                        <a:pt x="63" y="515"/>
                        <a:pt x="63" y="515"/>
                      </a:cubicBezTo>
                      <a:cubicBezTo>
                        <a:pt x="63" y="515"/>
                        <a:pt x="100" y="560"/>
                        <a:pt x="208" y="570"/>
                      </a:cubicBezTo>
                      <a:cubicBezTo>
                        <a:pt x="321" y="579"/>
                        <a:pt x="431" y="592"/>
                        <a:pt x="431" y="450"/>
                      </a:cubicBezTo>
                      <a:cubicBezTo>
                        <a:pt x="431" y="337"/>
                        <a:pt x="374" y="265"/>
                        <a:pt x="298" y="24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latin typeface="Segoe UI Light" pitchFamily="34" charset="0"/>
                    <a:cs typeface="Segoe UI Light" pitchFamily="34" charset="0"/>
                  </a:endParaRPr>
                </a:p>
              </p:txBody>
            </p:sp>
          </p:grpSp>
          <p:sp>
            <p:nvSpPr>
              <p:cNvPr id="31" name="TextBox 30"/>
              <p:cNvSpPr txBox="1"/>
              <p:nvPr/>
            </p:nvSpPr>
            <p:spPr>
              <a:xfrm>
                <a:off x="3371507" y="986372"/>
                <a:ext cx="1787758" cy="1846910"/>
              </a:xfrm>
              <a:prstGeom prst="rect">
                <a:avLst/>
              </a:prstGeom>
              <a:noFill/>
            </p:spPr>
            <p:txBody>
              <a:bodyPr wrap="square" lIns="93260" tIns="93260" rIns="93260" bIns="93260" rtlCol="0">
                <a:spAutoFit/>
              </a:bodyPr>
              <a:lstStyle/>
              <a:p>
                <a:pPr algn="ctr">
                  <a:lnSpc>
                    <a:spcPct val="90000"/>
                  </a:lnSpc>
                  <a:spcBef>
                    <a:spcPct val="20000"/>
                  </a:spcBef>
                  <a:buClr>
                    <a:srgbClr val="84A8D8"/>
                  </a:buClr>
                  <a:buSzPct val="100000"/>
                </a:pPr>
                <a:r>
                  <a:rPr lang="en-US" sz="2448" dirty="0" smtClean="0">
                    <a:solidFill>
                      <a:schemeClr val="tx1">
                        <a:alpha val="99000"/>
                      </a:schemeClr>
                    </a:solidFill>
                    <a:latin typeface="Segoe UI Light" pitchFamily="34" charset="0"/>
                    <a:cs typeface="Segoe UI Light" pitchFamily="34" charset="0"/>
                  </a:rPr>
                  <a:t>VMware vCloud Service, vCloud Providers</a:t>
                </a:r>
                <a:endParaRPr lang="en-US" sz="2448" dirty="0">
                  <a:solidFill>
                    <a:schemeClr val="tx1">
                      <a:alpha val="99000"/>
                    </a:schemeClr>
                  </a:solidFill>
                  <a:latin typeface="Segoe UI Light" pitchFamily="34" charset="0"/>
                  <a:cs typeface="Segoe UI Light" pitchFamily="34" charset="0"/>
                </a:endParaRPr>
              </a:p>
            </p:txBody>
          </p:sp>
        </p:grpSp>
        <p:sp>
          <p:nvSpPr>
            <p:cNvPr id="41" name="TextBox 40"/>
            <p:cNvSpPr txBox="1"/>
            <p:nvPr/>
          </p:nvSpPr>
          <p:spPr>
            <a:xfrm>
              <a:off x="4176964" y="1846215"/>
              <a:ext cx="1437764" cy="1035881"/>
            </a:xfrm>
            <a:prstGeom prst="rect">
              <a:avLst/>
            </a:prstGeom>
            <a:noFill/>
          </p:spPr>
          <p:txBody>
            <a:bodyPr wrap="square" lIns="93260" tIns="93260" rIns="93260" bIns="93260" rtlCol="0">
              <a:spAutoFit/>
            </a:bodyPr>
            <a:lstStyle/>
            <a:p>
              <a:pPr algn="ctr">
                <a:lnSpc>
                  <a:spcPct val="90000"/>
                </a:lnSpc>
                <a:spcBef>
                  <a:spcPct val="20000"/>
                </a:spcBef>
                <a:buClr>
                  <a:srgbClr val="84A8D8"/>
                </a:buClr>
                <a:buSzPct val="100000"/>
              </a:pPr>
              <a:r>
                <a:rPr lang="en-US" sz="2040" dirty="0" smtClean="0">
                  <a:solidFill>
                    <a:schemeClr val="tx1">
                      <a:alpha val="99000"/>
                    </a:schemeClr>
                  </a:solidFill>
                  <a:latin typeface="Segoe UI Light" pitchFamily="34" charset="0"/>
                  <a:cs typeface="Segoe UI Light" pitchFamily="34" charset="0"/>
                </a:rPr>
                <a:t>vCloud Connector 2.0</a:t>
              </a:r>
              <a:endParaRPr lang="en-US" sz="2040" dirty="0">
                <a:solidFill>
                  <a:schemeClr val="tx1">
                    <a:alpha val="99000"/>
                  </a:schemeClr>
                </a:solidFill>
                <a:latin typeface="Segoe UI Light" pitchFamily="34" charset="0"/>
                <a:cs typeface="Segoe UI Light" pitchFamily="34" charset="0"/>
              </a:endParaRPr>
            </a:p>
          </p:txBody>
        </p:sp>
      </p:grpSp>
    </p:spTree>
    <p:extLst>
      <p:ext uri="{BB962C8B-B14F-4D97-AF65-F5344CB8AC3E}">
        <p14:creationId xmlns:p14="http://schemas.microsoft.com/office/powerpoint/2010/main" val="4072065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Focus Areas</a:t>
            </a:r>
            <a:endParaRPr lang="en-US" dirty="0"/>
          </a:p>
        </p:txBody>
      </p:sp>
      <p:grpSp>
        <p:nvGrpSpPr>
          <p:cNvPr id="10" name="Group 9"/>
          <p:cNvGrpSpPr/>
          <p:nvPr/>
        </p:nvGrpSpPr>
        <p:grpSpPr>
          <a:xfrm>
            <a:off x="274320" y="1473158"/>
            <a:ext cx="10965180" cy="818229"/>
            <a:chOff x="274320" y="1529429"/>
            <a:chExt cx="10965180" cy="818229"/>
          </a:xfrm>
        </p:grpSpPr>
        <p:grpSp>
          <p:nvGrpSpPr>
            <p:cNvPr id="4" name="Group 3"/>
            <p:cNvGrpSpPr/>
            <p:nvPr/>
          </p:nvGrpSpPr>
          <p:grpSpPr>
            <a:xfrm>
              <a:off x="274320" y="1529429"/>
              <a:ext cx="10965180" cy="818229"/>
              <a:chOff x="595143" y="5261638"/>
              <a:chExt cx="10661745" cy="818229"/>
            </a:xfrm>
          </p:grpSpPr>
          <p:sp>
            <p:nvSpPr>
              <p:cNvPr id="5" name="Rectangle 4"/>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6" name="TextBox 5"/>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Granular App &amp; Service Deployment </a:t>
                </a:r>
                <a:endParaRPr lang="en-US" sz="3264" b="1" spc="-102" dirty="0">
                  <a:latin typeface="+mj-lt"/>
                </a:endParaRPr>
              </a:p>
            </p:txBody>
          </p:sp>
        </p:grpSp>
        <p:pic>
          <p:nvPicPr>
            <p:cNvPr id="9" name="Picture 8"/>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26663" t="16807" r="22886" b="15580"/>
            <a:stretch/>
          </p:blipFill>
          <p:spPr>
            <a:xfrm>
              <a:off x="451031" y="1574400"/>
              <a:ext cx="603069" cy="728284"/>
            </a:xfrm>
            <a:prstGeom prst="rect">
              <a:avLst/>
            </a:prstGeom>
          </p:spPr>
        </p:pic>
      </p:grpSp>
      <p:grpSp>
        <p:nvGrpSpPr>
          <p:cNvPr id="23" name="Group 22"/>
          <p:cNvGrpSpPr/>
          <p:nvPr/>
        </p:nvGrpSpPr>
        <p:grpSpPr>
          <a:xfrm>
            <a:off x="274320" y="2311647"/>
            <a:ext cx="10965180" cy="818229"/>
            <a:chOff x="274320" y="2369297"/>
            <a:chExt cx="10965180" cy="818229"/>
          </a:xfrm>
        </p:grpSpPr>
        <p:grpSp>
          <p:nvGrpSpPr>
            <p:cNvPr id="17" name="Group 16"/>
            <p:cNvGrpSpPr/>
            <p:nvPr/>
          </p:nvGrpSpPr>
          <p:grpSpPr>
            <a:xfrm>
              <a:off x="274320" y="2369297"/>
              <a:ext cx="10965180" cy="818229"/>
              <a:chOff x="595143" y="5261638"/>
              <a:chExt cx="10661745" cy="818229"/>
            </a:xfrm>
          </p:grpSpPr>
          <p:sp>
            <p:nvSpPr>
              <p:cNvPr id="19" name="Rectangle 18"/>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0" name="TextBox 19"/>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Deeper Insight &amp; Remediation Guidance</a:t>
                </a:r>
                <a:endParaRPr lang="en-US" sz="3264" b="1" spc="-102" dirty="0">
                  <a:latin typeface="+mj-lt"/>
                </a:endParaRPr>
              </a:p>
            </p:txBody>
          </p:sp>
        </p:grpSp>
        <p:sp>
          <p:nvSpPr>
            <p:cNvPr id="21" name="Freeform 20"/>
            <p:cNvSpPr/>
            <p:nvPr/>
          </p:nvSpPr>
          <p:spPr bwMode="auto">
            <a:xfrm>
              <a:off x="426415" y="2465969"/>
              <a:ext cx="671170" cy="624883"/>
            </a:xfrm>
            <a:custGeom>
              <a:avLst/>
              <a:gdLst>
                <a:gd name="connsiteX0" fmla="*/ 0 w 920750"/>
                <a:gd name="connsiteY0" fmla="*/ 425450 h 857250"/>
                <a:gd name="connsiteX1" fmla="*/ 146050 w 920750"/>
                <a:gd name="connsiteY1" fmla="*/ 342900 h 857250"/>
                <a:gd name="connsiteX2" fmla="*/ 285750 w 920750"/>
                <a:gd name="connsiteY2" fmla="*/ 425450 h 857250"/>
                <a:gd name="connsiteX3" fmla="*/ 419100 w 920750"/>
                <a:gd name="connsiteY3" fmla="*/ 0 h 857250"/>
                <a:gd name="connsiteX4" fmla="*/ 495300 w 920750"/>
                <a:gd name="connsiteY4" fmla="*/ 857250 h 857250"/>
                <a:gd name="connsiteX5" fmla="*/ 596900 w 920750"/>
                <a:gd name="connsiteY5" fmla="*/ 431800 h 857250"/>
                <a:gd name="connsiteX6" fmla="*/ 711200 w 920750"/>
                <a:gd name="connsiteY6" fmla="*/ 349250 h 857250"/>
                <a:gd name="connsiteX7" fmla="*/ 825500 w 920750"/>
                <a:gd name="connsiteY7" fmla="*/ 596900 h 857250"/>
                <a:gd name="connsiteX8" fmla="*/ 920750 w 920750"/>
                <a:gd name="connsiteY8" fmla="*/ 4064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0750" h="857250">
                  <a:moveTo>
                    <a:pt x="0" y="425450"/>
                  </a:moveTo>
                  <a:lnTo>
                    <a:pt x="146050" y="342900"/>
                  </a:lnTo>
                  <a:lnTo>
                    <a:pt x="285750" y="425450"/>
                  </a:lnTo>
                  <a:lnTo>
                    <a:pt x="419100" y="0"/>
                  </a:lnTo>
                  <a:lnTo>
                    <a:pt x="495300" y="857250"/>
                  </a:lnTo>
                  <a:lnTo>
                    <a:pt x="596900" y="431800"/>
                  </a:lnTo>
                  <a:lnTo>
                    <a:pt x="711200" y="349250"/>
                  </a:lnTo>
                  <a:lnTo>
                    <a:pt x="825500" y="596900"/>
                  </a:lnTo>
                  <a:lnTo>
                    <a:pt x="920750" y="406400"/>
                  </a:lnTo>
                </a:path>
              </a:pathLst>
            </a:custGeom>
            <a:no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0" name="Group 29"/>
          <p:cNvGrpSpPr/>
          <p:nvPr/>
        </p:nvGrpSpPr>
        <p:grpSpPr>
          <a:xfrm>
            <a:off x="274320" y="3136068"/>
            <a:ext cx="10965180" cy="818229"/>
            <a:chOff x="274320" y="3207097"/>
            <a:chExt cx="10965180" cy="818229"/>
          </a:xfrm>
        </p:grpSpPr>
        <p:grpSp>
          <p:nvGrpSpPr>
            <p:cNvPr id="25" name="Group 24"/>
            <p:cNvGrpSpPr/>
            <p:nvPr/>
          </p:nvGrpSpPr>
          <p:grpSpPr>
            <a:xfrm>
              <a:off x="274320" y="3207097"/>
              <a:ext cx="10965180" cy="818229"/>
              <a:chOff x="595143" y="5261638"/>
              <a:chExt cx="10661745" cy="818229"/>
            </a:xfrm>
          </p:grpSpPr>
          <p:sp>
            <p:nvSpPr>
              <p:cNvPr id="27" name="Rectangle 26"/>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8" name="TextBox 27"/>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Protection for Key Apps &amp; Workloads</a:t>
                </a:r>
                <a:endParaRPr lang="en-US" sz="3264" b="1" spc="-102" dirty="0">
                  <a:latin typeface="+mj-lt"/>
                </a:endParaRPr>
              </a:p>
            </p:txBody>
          </p:sp>
        </p:grpSp>
        <p:sp>
          <p:nvSpPr>
            <p:cNvPr id="29" name="Freeform 63"/>
            <p:cNvSpPr>
              <a:spLocks noEditPoints="1"/>
            </p:cNvSpPr>
            <p:nvPr/>
          </p:nvSpPr>
          <p:spPr bwMode="auto">
            <a:xfrm>
              <a:off x="451816" y="3326604"/>
              <a:ext cx="596992" cy="573998"/>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tx1"/>
            </a:solidFill>
            <a:ln>
              <a:noFill/>
            </a:ln>
          </p:spPr>
          <p:txBody>
            <a:bodyPr vert="horz" wrap="square" lIns="89619" tIns="44809" rIns="89619" bIns="44809" numCol="1" anchor="t" anchorCtr="0" compatLnSpc="1">
              <a:prstTxWarp prst="textNoShape">
                <a:avLst/>
              </a:prstTxWarp>
            </a:bodyPr>
            <a:lstStyle/>
            <a:p>
              <a:pPr defTabSz="896166" fontAlgn="base">
                <a:spcBef>
                  <a:spcPct val="0"/>
                </a:spcBef>
                <a:spcAft>
                  <a:spcPct val="0"/>
                </a:spcAft>
              </a:pPr>
              <a:endParaRPr lang="en-US" sz="1568" spc="-29">
                <a:cs typeface="Segoe UI" pitchFamily="34" charset="0"/>
              </a:endParaRPr>
            </a:p>
          </p:txBody>
        </p:sp>
      </p:grpSp>
      <p:grpSp>
        <p:nvGrpSpPr>
          <p:cNvPr id="37" name="Group 36"/>
          <p:cNvGrpSpPr/>
          <p:nvPr/>
        </p:nvGrpSpPr>
        <p:grpSpPr>
          <a:xfrm>
            <a:off x="274320" y="3960490"/>
            <a:ext cx="10965180" cy="830200"/>
            <a:chOff x="274320" y="4044897"/>
            <a:chExt cx="10965180" cy="830200"/>
          </a:xfrm>
        </p:grpSpPr>
        <p:grpSp>
          <p:nvGrpSpPr>
            <p:cNvPr id="32" name="Group 31"/>
            <p:cNvGrpSpPr/>
            <p:nvPr/>
          </p:nvGrpSpPr>
          <p:grpSpPr>
            <a:xfrm>
              <a:off x="274320" y="4044897"/>
              <a:ext cx="10965180" cy="818229"/>
              <a:chOff x="595143" y="5261638"/>
              <a:chExt cx="10661745" cy="818229"/>
            </a:xfrm>
          </p:grpSpPr>
          <p:sp>
            <p:nvSpPr>
              <p:cNvPr id="34" name="Rectangle 33"/>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35" name="TextBox 34"/>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Heterogeneous Management</a:t>
                </a:r>
                <a:endParaRPr lang="en-US" sz="3264" b="1" spc="-102" dirty="0">
                  <a:latin typeface="+mj-lt"/>
                </a:endParaRPr>
              </a:p>
            </p:txBody>
          </p:sp>
        </p:grpSp>
        <p:pic>
          <p:nvPicPr>
            <p:cNvPr id="36" name="Picture 35"/>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22625" t="16794" r="19455" b="12953"/>
            <a:stretch/>
          </p:blipFill>
          <p:spPr>
            <a:xfrm>
              <a:off x="451031" y="4130765"/>
              <a:ext cx="681011" cy="744332"/>
            </a:xfrm>
            <a:prstGeom prst="rect">
              <a:avLst/>
            </a:prstGeom>
          </p:spPr>
        </p:pic>
      </p:grpSp>
      <p:grpSp>
        <p:nvGrpSpPr>
          <p:cNvPr id="49" name="Group 48"/>
          <p:cNvGrpSpPr/>
          <p:nvPr/>
        </p:nvGrpSpPr>
        <p:grpSpPr>
          <a:xfrm>
            <a:off x="274320" y="5627452"/>
            <a:ext cx="10965180" cy="818229"/>
            <a:chOff x="274320" y="5627452"/>
            <a:chExt cx="10965180" cy="818229"/>
          </a:xfrm>
        </p:grpSpPr>
        <p:grpSp>
          <p:nvGrpSpPr>
            <p:cNvPr id="44" name="Group 43"/>
            <p:cNvGrpSpPr/>
            <p:nvPr/>
          </p:nvGrpSpPr>
          <p:grpSpPr>
            <a:xfrm>
              <a:off x="274320" y="5627452"/>
              <a:ext cx="10965180" cy="818229"/>
              <a:chOff x="595143" y="5261638"/>
              <a:chExt cx="10661745" cy="818229"/>
            </a:xfrm>
          </p:grpSpPr>
          <p:sp>
            <p:nvSpPr>
              <p:cNvPr id="46" name="Rectangle 45"/>
              <p:cNvSpPr/>
              <p:nvPr/>
            </p:nvSpPr>
            <p:spPr bwMode="auto">
              <a:xfrm>
                <a:off x="595143" y="5261638"/>
                <a:ext cx="10661745" cy="818229"/>
              </a:xfrm>
              <a:prstGeom prst="rect">
                <a:avLst/>
              </a:prstGeom>
              <a:solidFill>
                <a:srgbClr val="16395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7" name="TextBox 46"/>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Costs</a:t>
                </a:r>
                <a:endParaRPr lang="en-US" sz="3264" b="1" spc="-102" dirty="0">
                  <a:latin typeface="+mj-lt"/>
                </a:endParaRPr>
              </a:p>
            </p:txBody>
          </p:sp>
        </p:grpSp>
        <p:pic>
          <p:nvPicPr>
            <p:cNvPr id="48" name="Picture 13"/>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531195" y="5744425"/>
              <a:ext cx="497505" cy="620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1" name="Group 50"/>
          <p:cNvGrpSpPr/>
          <p:nvPr/>
        </p:nvGrpSpPr>
        <p:grpSpPr>
          <a:xfrm>
            <a:off x="274320" y="4798290"/>
            <a:ext cx="10965180" cy="818229"/>
            <a:chOff x="274320" y="4798290"/>
            <a:chExt cx="10965180" cy="818229"/>
          </a:xfrm>
        </p:grpSpPr>
        <p:grpSp>
          <p:nvGrpSpPr>
            <p:cNvPr id="39" name="Group 38"/>
            <p:cNvGrpSpPr/>
            <p:nvPr/>
          </p:nvGrpSpPr>
          <p:grpSpPr>
            <a:xfrm>
              <a:off x="274320" y="4798290"/>
              <a:ext cx="10965180" cy="818229"/>
              <a:chOff x="595143" y="5261638"/>
              <a:chExt cx="10661745" cy="818229"/>
            </a:xfrm>
          </p:grpSpPr>
          <p:sp>
            <p:nvSpPr>
              <p:cNvPr id="41" name="Rectangle 40"/>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2" name="TextBox 41"/>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Hybrid Infrastructure</a:t>
                </a:r>
                <a:endParaRPr lang="en-US" sz="3264" b="1" spc="-102" dirty="0">
                  <a:latin typeface="+mj-lt"/>
                </a:endParaRPr>
              </a:p>
            </p:txBody>
          </p:sp>
        </p:grpSp>
        <p:pic>
          <p:nvPicPr>
            <p:cNvPr id="50" name="Picture 16"/>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a:off x="465099" y="4909760"/>
              <a:ext cx="681011" cy="5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88534833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500 VM Private Cloud</a:t>
            </a:r>
            <a:endParaRPr lang="en-US" dirty="0"/>
          </a:p>
        </p:txBody>
      </p:sp>
      <p:sp>
        <p:nvSpPr>
          <p:cNvPr id="4" name="Rectangle 3"/>
          <p:cNvSpPr/>
          <p:nvPr/>
        </p:nvSpPr>
        <p:spPr>
          <a:xfrm>
            <a:off x="882871" y="1704278"/>
            <a:ext cx="3505888" cy="19177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800" dirty="0" smtClean="0">
                <a:solidFill>
                  <a:schemeClr val="tx1"/>
                </a:solidFill>
                <a:latin typeface="Segoe UI Light" pitchFamily="34" charset="0"/>
                <a:cs typeface="Segoe UI Light" pitchFamily="34" charset="0"/>
              </a:rPr>
              <a:t>15:1</a:t>
            </a:r>
            <a:br>
              <a:rPr lang="en-GB" sz="2800" dirty="0" smtClean="0">
                <a:solidFill>
                  <a:schemeClr val="tx1"/>
                </a:solidFill>
                <a:latin typeface="Segoe UI Light" pitchFamily="34" charset="0"/>
                <a:cs typeface="Segoe UI Light" pitchFamily="34" charset="0"/>
              </a:rPr>
            </a:br>
            <a:r>
              <a:rPr lang="en-GB" sz="2800" dirty="0" smtClean="0">
                <a:solidFill>
                  <a:schemeClr val="tx1"/>
                </a:solidFill>
                <a:latin typeface="Segoe UI Light" pitchFamily="34" charset="0"/>
                <a:cs typeface="Segoe UI Light" pitchFamily="34" charset="0"/>
              </a:rPr>
              <a:t>VM to Host Ratio</a:t>
            </a:r>
            <a:endParaRPr lang="en-GB" sz="2800" dirty="0">
              <a:solidFill>
                <a:schemeClr val="tx1"/>
              </a:solidFill>
              <a:latin typeface="Segoe UI Light" pitchFamily="34" charset="0"/>
              <a:cs typeface="Segoe UI Light" pitchFamily="34" charset="0"/>
            </a:endParaRPr>
          </a:p>
        </p:txBody>
      </p:sp>
      <p:sp>
        <p:nvSpPr>
          <p:cNvPr id="5" name="Rectangle 4"/>
          <p:cNvSpPr/>
          <p:nvPr/>
        </p:nvSpPr>
        <p:spPr>
          <a:xfrm>
            <a:off x="4464963" y="1704278"/>
            <a:ext cx="3502152" cy="192024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800" dirty="0" smtClean="0">
                <a:solidFill>
                  <a:schemeClr val="tx1"/>
                </a:solidFill>
                <a:latin typeface="Segoe UI Light" pitchFamily="34" charset="0"/>
                <a:cs typeface="Segoe UI Light" pitchFamily="34" charset="0"/>
              </a:rPr>
              <a:t>34 Hosts</a:t>
            </a:r>
            <a:br>
              <a:rPr lang="en-GB" sz="2800" dirty="0" smtClean="0">
                <a:solidFill>
                  <a:schemeClr val="tx1"/>
                </a:solidFill>
                <a:latin typeface="Segoe UI Light" pitchFamily="34" charset="0"/>
                <a:cs typeface="Segoe UI Light" pitchFamily="34" charset="0"/>
              </a:rPr>
            </a:br>
            <a:r>
              <a:rPr lang="en-GB" sz="2800" dirty="0" smtClean="0">
                <a:solidFill>
                  <a:schemeClr val="tx1"/>
                </a:solidFill>
                <a:latin typeface="Segoe UI Light" pitchFamily="34" charset="0"/>
                <a:cs typeface="Segoe UI Light" pitchFamily="34" charset="0"/>
              </a:rPr>
              <a:t>2 CPU w/ 16 Cores</a:t>
            </a:r>
            <a:endParaRPr lang="en-GB" sz="2800" dirty="0">
              <a:solidFill>
                <a:schemeClr val="tx1"/>
              </a:solidFill>
              <a:latin typeface="Segoe UI Light" pitchFamily="34" charset="0"/>
              <a:cs typeface="Segoe UI Light" pitchFamily="34" charset="0"/>
            </a:endParaRPr>
          </a:p>
        </p:txBody>
      </p:sp>
      <p:sp>
        <p:nvSpPr>
          <p:cNvPr id="6" name="Rectangle 5"/>
          <p:cNvSpPr/>
          <p:nvPr/>
        </p:nvSpPr>
        <p:spPr>
          <a:xfrm>
            <a:off x="8043202" y="1704278"/>
            <a:ext cx="3502152" cy="192024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800" dirty="0" smtClean="0">
                <a:solidFill>
                  <a:schemeClr val="tx1"/>
                </a:solidFill>
                <a:latin typeface="Segoe UI Light" pitchFamily="34" charset="0"/>
                <a:cs typeface="Segoe UI Light" pitchFamily="34" charset="0"/>
              </a:rPr>
              <a:t>Windows Server licensing additional</a:t>
            </a:r>
            <a:endParaRPr lang="en-GB" sz="2800" dirty="0">
              <a:solidFill>
                <a:schemeClr val="tx1"/>
              </a:solidFill>
              <a:latin typeface="Segoe UI Light" pitchFamily="34" charset="0"/>
              <a:cs typeface="Segoe UI Light" pitchFamily="34" charset="0"/>
            </a:endParaRPr>
          </a:p>
        </p:txBody>
      </p:sp>
      <p:sp>
        <p:nvSpPr>
          <p:cNvPr id="7" name="Rectangle 6"/>
          <p:cNvSpPr/>
          <p:nvPr/>
        </p:nvSpPr>
        <p:spPr>
          <a:xfrm>
            <a:off x="2684630" y="3688253"/>
            <a:ext cx="3502152" cy="192024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800" dirty="0" smtClean="0">
                <a:solidFill>
                  <a:schemeClr val="tx1"/>
                </a:solidFill>
                <a:latin typeface="Segoe UI Light" pitchFamily="34" charset="0"/>
                <a:cs typeface="Segoe UI Light" pitchFamily="34" charset="0"/>
              </a:rPr>
              <a:t>Comprehensive Management</a:t>
            </a:r>
            <a:endParaRPr lang="en-GB" sz="2800" dirty="0">
              <a:solidFill>
                <a:schemeClr val="tx1"/>
              </a:solidFill>
              <a:latin typeface="Segoe UI Light" pitchFamily="34" charset="0"/>
              <a:cs typeface="Segoe UI Light" pitchFamily="34" charset="0"/>
            </a:endParaRPr>
          </a:p>
        </p:txBody>
      </p:sp>
      <p:sp>
        <p:nvSpPr>
          <p:cNvPr id="8" name="Rectangle 7"/>
          <p:cNvSpPr/>
          <p:nvPr/>
        </p:nvSpPr>
        <p:spPr>
          <a:xfrm>
            <a:off x="6262869" y="3688253"/>
            <a:ext cx="3502152" cy="192024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800" dirty="0" smtClean="0">
                <a:solidFill>
                  <a:schemeClr val="tx1"/>
                </a:solidFill>
                <a:latin typeface="Segoe UI Light" pitchFamily="34" charset="0"/>
                <a:cs typeface="Segoe UI Light" pitchFamily="34" charset="0"/>
              </a:rPr>
              <a:t>34 licenses of Windows Server Datacenter</a:t>
            </a:r>
            <a:endParaRPr lang="en-GB" sz="2800" dirty="0">
              <a:solidFill>
                <a:schemeClr val="tx1"/>
              </a:solidFill>
              <a:latin typeface="Segoe UI Light" pitchFamily="34" charset="0"/>
              <a:cs typeface="Segoe UI Light" pitchFamily="34" charset="0"/>
            </a:endParaRPr>
          </a:p>
        </p:txBody>
      </p:sp>
    </p:spTree>
    <p:extLst>
      <p:ext uri="{BB962C8B-B14F-4D97-AF65-F5344CB8AC3E}">
        <p14:creationId xmlns:p14="http://schemas.microsoft.com/office/powerpoint/2010/main" val="29289419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500 VM Private Cloud | Microsoft</a:t>
            </a:r>
            <a:endParaRPr lang="en-US" dirty="0"/>
          </a:p>
        </p:txBody>
      </p:sp>
      <p:sp>
        <p:nvSpPr>
          <p:cNvPr id="3" name="Rectangle 2"/>
          <p:cNvSpPr/>
          <p:nvPr/>
        </p:nvSpPr>
        <p:spPr>
          <a:xfrm>
            <a:off x="882871" y="1704277"/>
            <a:ext cx="3505888" cy="19177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800" dirty="0" smtClean="0">
                <a:solidFill>
                  <a:schemeClr val="tx1"/>
                </a:solidFill>
                <a:latin typeface="Segoe UI Light" pitchFamily="34" charset="0"/>
                <a:cs typeface="Segoe UI Light" pitchFamily="34" charset="0"/>
              </a:rPr>
              <a:t>68 CPUs</a:t>
            </a:r>
            <a:br>
              <a:rPr lang="en-GB" sz="2800" dirty="0" smtClean="0">
                <a:solidFill>
                  <a:schemeClr val="tx1"/>
                </a:solidFill>
                <a:latin typeface="Segoe UI Light" pitchFamily="34" charset="0"/>
                <a:cs typeface="Segoe UI Light" pitchFamily="34" charset="0"/>
              </a:rPr>
            </a:br>
            <a:r>
              <a:rPr lang="en-GB" sz="2800" dirty="0" smtClean="0">
                <a:solidFill>
                  <a:schemeClr val="tx1"/>
                </a:solidFill>
                <a:latin typeface="Segoe UI Light" pitchFamily="34" charset="0"/>
                <a:cs typeface="Segoe UI Light" pitchFamily="34" charset="0"/>
              </a:rPr>
              <a:t>Hyper-V Server</a:t>
            </a:r>
            <a:br>
              <a:rPr lang="en-GB" sz="2800" dirty="0" smtClean="0">
                <a:solidFill>
                  <a:schemeClr val="tx1"/>
                </a:solidFill>
                <a:latin typeface="Segoe UI Light" pitchFamily="34" charset="0"/>
                <a:cs typeface="Segoe UI Light" pitchFamily="34" charset="0"/>
              </a:rPr>
            </a:br>
            <a:r>
              <a:rPr lang="en-GB" sz="2800" dirty="0" smtClean="0">
                <a:solidFill>
                  <a:srgbClr val="FFC000"/>
                </a:solidFill>
                <a:latin typeface="Segoe UI Light" pitchFamily="34" charset="0"/>
                <a:cs typeface="Segoe UI Light" pitchFamily="34" charset="0"/>
              </a:rPr>
              <a:t>$0</a:t>
            </a:r>
            <a:endParaRPr lang="en-GB" sz="2800" dirty="0">
              <a:solidFill>
                <a:srgbClr val="FFC000"/>
              </a:solidFill>
              <a:latin typeface="Segoe UI Light" pitchFamily="34" charset="0"/>
              <a:cs typeface="Segoe UI Light" pitchFamily="34" charset="0"/>
            </a:endParaRPr>
          </a:p>
        </p:txBody>
      </p:sp>
      <p:sp>
        <p:nvSpPr>
          <p:cNvPr id="4" name="Rectangle 3"/>
          <p:cNvSpPr/>
          <p:nvPr/>
        </p:nvSpPr>
        <p:spPr>
          <a:xfrm>
            <a:off x="4464963" y="1704277"/>
            <a:ext cx="3502152" cy="192024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800" dirty="0" smtClean="0">
                <a:solidFill>
                  <a:schemeClr val="tx1"/>
                </a:solidFill>
                <a:latin typeface="Segoe UI Light" pitchFamily="34" charset="0"/>
                <a:cs typeface="Segoe UI Light" pitchFamily="34" charset="0"/>
              </a:rPr>
              <a:t>34 Licenses (64 CPU)</a:t>
            </a:r>
            <a:br>
              <a:rPr lang="en-GB" sz="2800" dirty="0" smtClean="0">
                <a:solidFill>
                  <a:schemeClr val="tx1"/>
                </a:solidFill>
                <a:latin typeface="Segoe UI Light" pitchFamily="34" charset="0"/>
                <a:cs typeface="Segoe UI Light" pitchFamily="34" charset="0"/>
              </a:rPr>
            </a:br>
            <a:r>
              <a:rPr lang="en-GB" sz="2800" dirty="0" smtClean="0">
                <a:solidFill>
                  <a:schemeClr val="tx1"/>
                </a:solidFill>
                <a:latin typeface="Segoe UI Light" pitchFamily="34" charset="0"/>
                <a:cs typeface="Segoe UI Light" pitchFamily="34" charset="0"/>
              </a:rPr>
              <a:t>System Center 2012</a:t>
            </a:r>
          </a:p>
          <a:p>
            <a:pPr algn="ctr"/>
            <a:r>
              <a:rPr lang="en-GB" sz="2800" dirty="0">
                <a:solidFill>
                  <a:srgbClr val="FFC000"/>
                </a:solidFill>
                <a:latin typeface="Segoe UI Light" pitchFamily="34" charset="0"/>
                <a:cs typeface="Segoe UI Light" pitchFamily="34" charset="0"/>
              </a:rPr>
              <a:t>$</a:t>
            </a:r>
            <a:r>
              <a:rPr lang="en-GB" sz="2800" dirty="0" smtClean="0">
                <a:solidFill>
                  <a:srgbClr val="FFC000"/>
                </a:solidFill>
                <a:latin typeface="Segoe UI Light" pitchFamily="34" charset="0"/>
                <a:cs typeface="Segoe UI Light" pitchFamily="34" charset="0"/>
              </a:rPr>
              <a:t>122,638*</a:t>
            </a:r>
            <a:endParaRPr lang="en-GB" sz="2800" dirty="0">
              <a:solidFill>
                <a:srgbClr val="FFC000"/>
              </a:solidFill>
              <a:latin typeface="Segoe UI Light" pitchFamily="34" charset="0"/>
              <a:cs typeface="Segoe UI Light" pitchFamily="34" charset="0"/>
            </a:endParaRPr>
          </a:p>
        </p:txBody>
      </p:sp>
      <p:sp>
        <p:nvSpPr>
          <p:cNvPr id="5" name="Rectangle 4"/>
          <p:cNvSpPr/>
          <p:nvPr/>
        </p:nvSpPr>
        <p:spPr>
          <a:xfrm>
            <a:off x="8043202" y="1704277"/>
            <a:ext cx="3502152" cy="192024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800" dirty="0" smtClean="0">
                <a:solidFill>
                  <a:schemeClr val="tx1"/>
                </a:solidFill>
                <a:latin typeface="Segoe UI Light" pitchFamily="34" charset="0"/>
                <a:cs typeface="Segoe UI Light" pitchFamily="34" charset="0"/>
              </a:rPr>
              <a:t>Total Cost</a:t>
            </a:r>
            <a:br>
              <a:rPr lang="en-GB" sz="2800" dirty="0" smtClean="0">
                <a:solidFill>
                  <a:schemeClr val="tx1"/>
                </a:solidFill>
                <a:latin typeface="Segoe UI Light" pitchFamily="34" charset="0"/>
                <a:cs typeface="Segoe UI Light" pitchFamily="34" charset="0"/>
              </a:rPr>
            </a:br>
            <a:r>
              <a:rPr lang="en-GB" sz="2800" dirty="0" smtClean="0">
                <a:solidFill>
                  <a:srgbClr val="FFC000"/>
                </a:solidFill>
                <a:latin typeface="Segoe UI Light" pitchFamily="34" charset="0"/>
                <a:cs typeface="Segoe UI Light" pitchFamily="34" charset="0"/>
              </a:rPr>
              <a:t>$122,638</a:t>
            </a:r>
            <a:endParaRPr lang="en-GB" sz="2800" dirty="0">
              <a:solidFill>
                <a:srgbClr val="FFC000"/>
              </a:solidFill>
              <a:latin typeface="Segoe UI Light" pitchFamily="34" charset="0"/>
              <a:cs typeface="Segoe UI Light" pitchFamily="34" charset="0"/>
            </a:endParaRPr>
          </a:p>
        </p:txBody>
      </p:sp>
      <p:sp>
        <p:nvSpPr>
          <p:cNvPr id="6" name="Rectangle 5"/>
          <p:cNvSpPr/>
          <p:nvPr/>
        </p:nvSpPr>
        <p:spPr>
          <a:xfrm>
            <a:off x="882870" y="3690782"/>
            <a:ext cx="10662483" cy="19177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800" dirty="0" smtClean="0">
                <a:solidFill>
                  <a:schemeClr val="tx1"/>
                </a:solidFill>
                <a:latin typeface="Segoe UI Light" pitchFamily="34" charset="0"/>
                <a:cs typeface="Segoe UI Light" pitchFamily="34" charset="0"/>
              </a:rPr>
              <a:t>Provides complete infrastructure management including:</a:t>
            </a:r>
            <a:br>
              <a:rPr lang="en-GB" sz="2800" dirty="0" smtClean="0">
                <a:solidFill>
                  <a:schemeClr val="tx1"/>
                </a:solidFill>
                <a:latin typeface="Segoe UI Light" pitchFamily="34" charset="0"/>
                <a:cs typeface="Segoe UI Light" pitchFamily="34" charset="0"/>
              </a:rPr>
            </a:br>
            <a:r>
              <a:rPr lang="en-GB" sz="2000" dirty="0" smtClean="0">
                <a:solidFill>
                  <a:schemeClr val="tx1"/>
                </a:solidFill>
                <a:latin typeface="Segoe UI Light" pitchFamily="34" charset="0"/>
                <a:cs typeface="Segoe UI Light" pitchFamily="34" charset="0"/>
              </a:rPr>
              <a:t>Application Performance Management, Self-Service, Backup &amp; Application Protection,</a:t>
            </a:r>
            <a:br>
              <a:rPr lang="en-GB" sz="2000" dirty="0" smtClean="0">
                <a:solidFill>
                  <a:schemeClr val="tx1"/>
                </a:solidFill>
                <a:latin typeface="Segoe UI Light" pitchFamily="34" charset="0"/>
                <a:cs typeface="Segoe UI Light" pitchFamily="34" charset="0"/>
              </a:rPr>
            </a:br>
            <a:r>
              <a:rPr lang="en-GB" sz="2000" dirty="0" smtClean="0">
                <a:solidFill>
                  <a:schemeClr val="tx1"/>
                </a:solidFill>
                <a:latin typeface="Segoe UI Light" pitchFamily="34" charset="0"/>
                <a:cs typeface="Segoe UI Light" pitchFamily="34" charset="0"/>
              </a:rPr>
              <a:t>IT Service Management &amp; Service Catalog, Orchestration and much more…</a:t>
            </a:r>
            <a:endParaRPr lang="en-GB" sz="2000" dirty="0">
              <a:solidFill>
                <a:schemeClr val="tx1"/>
              </a:solidFill>
              <a:latin typeface="Segoe UI Light" pitchFamily="34" charset="0"/>
              <a:cs typeface="Segoe UI Light" pitchFamily="34" charset="0"/>
            </a:endParaRPr>
          </a:p>
        </p:txBody>
      </p:sp>
      <p:sp>
        <p:nvSpPr>
          <p:cNvPr id="7" name="Rectangle 6"/>
          <p:cNvSpPr/>
          <p:nvPr/>
        </p:nvSpPr>
        <p:spPr>
          <a:xfrm>
            <a:off x="882869" y="5841820"/>
            <a:ext cx="10662483" cy="261610"/>
          </a:xfrm>
          <a:prstGeom prst="rect">
            <a:avLst/>
          </a:prstGeom>
        </p:spPr>
        <p:txBody>
          <a:bodyPr wrap="square">
            <a:spAutoFit/>
          </a:bodyPr>
          <a:lstStyle/>
          <a:p>
            <a:r>
              <a:rPr lang="en-US" sz="1100" dirty="0" smtClean="0">
                <a:latin typeface="+mj-lt"/>
              </a:rPr>
              <a:t>* System Center Pricing: </a:t>
            </a:r>
            <a:r>
              <a:rPr lang="en-US" sz="1100" dirty="0" smtClean="0">
                <a:latin typeface="+mj-lt"/>
                <a:hlinkClick r:id="rId2"/>
              </a:rPr>
              <a:t>http</a:t>
            </a:r>
            <a:r>
              <a:rPr lang="en-US" sz="1100" dirty="0">
                <a:latin typeface="+mj-lt"/>
                <a:hlinkClick r:id="rId2"/>
              </a:rPr>
              <a:t>://</a:t>
            </a:r>
            <a:r>
              <a:rPr lang="en-US" sz="1100" dirty="0" smtClean="0">
                <a:latin typeface="+mj-lt"/>
                <a:hlinkClick r:id="rId2"/>
              </a:rPr>
              <a:t>download.microsoft.com/download/1/1/1/11128EC7-2BE7-480C-9D46-4ECECA9E481A/System%20Center%202012%20Licensing%20Datasheet.pdf</a:t>
            </a:r>
            <a:r>
              <a:rPr lang="en-US" sz="1100" dirty="0" smtClean="0">
                <a:latin typeface="+mj-lt"/>
              </a:rPr>
              <a:t> </a:t>
            </a:r>
            <a:endParaRPr lang="en-US" sz="1100" dirty="0">
              <a:latin typeface="+mj-lt"/>
            </a:endParaRPr>
          </a:p>
        </p:txBody>
      </p:sp>
    </p:spTree>
    <p:extLst>
      <p:ext uri="{BB962C8B-B14F-4D97-AF65-F5344CB8AC3E}">
        <p14:creationId xmlns:p14="http://schemas.microsoft.com/office/powerpoint/2010/main" val="26550429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7"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500 VM Private Cloud | VMware</a:t>
            </a:r>
            <a:endParaRPr lang="en-US" dirty="0"/>
          </a:p>
        </p:txBody>
      </p:sp>
      <p:sp>
        <p:nvSpPr>
          <p:cNvPr id="3" name="Rectangle 2"/>
          <p:cNvSpPr/>
          <p:nvPr/>
        </p:nvSpPr>
        <p:spPr>
          <a:xfrm>
            <a:off x="882871" y="1704278"/>
            <a:ext cx="3505888" cy="19177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800" dirty="0" smtClean="0">
                <a:solidFill>
                  <a:schemeClr val="tx1"/>
                </a:solidFill>
                <a:latin typeface="Segoe UI Light" pitchFamily="34" charset="0"/>
                <a:cs typeface="Segoe UI Light" pitchFamily="34" charset="0"/>
              </a:rPr>
              <a:t>68 CPUs</a:t>
            </a:r>
            <a:br>
              <a:rPr lang="en-GB" sz="2800" dirty="0" smtClean="0">
                <a:solidFill>
                  <a:schemeClr val="tx1"/>
                </a:solidFill>
                <a:latin typeface="Segoe UI Light" pitchFamily="34" charset="0"/>
                <a:cs typeface="Segoe UI Light" pitchFamily="34" charset="0"/>
              </a:rPr>
            </a:br>
            <a:r>
              <a:rPr lang="en-GB" sz="2800" dirty="0" smtClean="0">
                <a:solidFill>
                  <a:schemeClr val="tx1"/>
                </a:solidFill>
                <a:latin typeface="Segoe UI Light" pitchFamily="34" charset="0"/>
                <a:cs typeface="Segoe UI Light" pitchFamily="34" charset="0"/>
              </a:rPr>
              <a:t>vCloud Suite Ent</a:t>
            </a:r>
            <a:br>
              <a:rPr lang="en-GB" sz="2800" dirty="0" smtClean="0">
                <a:solidFill>
                  <a:schemeClr val="tx1"/>
                </a:solidFill>
                <a:latin typeface="Segoe UI Light" pitchFamily="34" charset="0"/>
                <a:cs typeface="Segoe UI Light" pitchFamily="34" charset="0"/>
              </a:rPr>
            </a:br>
            <a:r>
              <a:rPr lang="en-GB" sz="2800" dirty="0">
                <a:solidFill>
                  <a:srgbClr val="FFC000"/>
                </a:solidFill>
                <a:latin typeface="Segoe UI Light" pitchFamily="34" charset="0"/>
                <a:cs typeface="Segoe UI Light" pitchFamily="34" charset="0"/>
              </a:rPr>
              <a:t>$</a:t>
            </a:r>
            <a:r>
              <a:rPr lang="en-GB" sz="2800" dirty="0" smtClean="0">
                <a:solidFill>
                  <a:srgbClr val="FFC000"/>
                </a:solidFill>
                <a:latin typeface="Segoe UI Light" pitchFamily="34" charset="0"/>
                <a:cs typeface="Segoe UI Light" pitchFamily="34" charset="0"/>
              </a:rPr>
              <a:t>781,660*</a:t>
            </a:r>
            <a:endParaRPr lang="en-GB" sz="2000" dirty="0">
              <a:solidFill>
                <a:srgbClr val="FFC000"/>
              </a:solidFill>
              <a:latin typeface="Segoe UI Light" pitchFamily="34" charset="0"/>
              <a:cs typeface="Segoe UI Light" pitchFamily="34" charset="0"/>
            </a:endParaRPr>
          </a:p>
        </p:txBody>
      </p:sp>
      <p:sp>
        <p:nvSpPr>
          <p:cNvPr id="4" name="Rectangle 3"/>
          <p:cNvSpPr/>
          <p:nvPr/>
        </p:nvSpPr>
        <p:spPr>
          <a:xfrm>
            <a:off x="4464963" y="1704278"/>
            <a:ext cx="3502152" cy="192024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800" dirty="0" smtClean="0">
                <a:solidFill>
                  <a:schemeClr val="tx1"/>
                </a:solidFill>
                <a:latin typeface="Segoe UI Light" pitchFamily="34" charset="0"/>
                <a:cs typeface="Segoe UI Light" pitchFamily="34" charset="0"/>
              </a:rPr>
              <a:t>vCenter Server</a:t>
            </a:r>
          </a:p>
          <a:p>
            <a:pPr algn="ctr"/>
            <a:r>
              <a:rPr lang="en-GB" sz="2800" dirty="0" smtClean="0">
                <a:solidFill>
                  <a:srgbClr val="FFC000"/>
                </a:solidFill>
                <a:latin typeface="Segoe UI Light" pitchFamily="34" charset="0"/>
                <a:cs typeface="Segoe UI Light" pitchFamily="34" charset="0"/>
              </a:rPr>
              <a:t>$4,995*</a:t>
            </a:r>
          </a:p>
        </p:txBody>
      </p:sp>
      <p:sp>
        <p:nvSpPr>
          <p:cNvPr id="5" name="Rectangle 4"/>
          <p:cNvSpPr/>
          <p:nvPr/>
        </p:nvSpPr>
        <p:spPr>
          <a:xfrm>
            <a:off x="8043202" y="1704278"/>
            <a:ext cx="3502152" cy="192024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800" dirty="0" smtClean="0">
                <a:solidFill>
                  <a:schemeClr val="tx1"/>
                </a:solidFill>
                <a:latin typeface="Segoe UI Light" pitchFamily="34" charset="0"/>
                <a:cs typeface="Segoe UI Light" pitchFamily="34" charset="0"/>
              </a:rPr>
              <a:t>Total Cost</a:t>
            </a:r>
            <a:br>
              <a:rPr lang="en-GB" sz="2800" dirty="0" smtClean="0">
                <a:solidFill>
                  <a:schemeClr val="tx1"/>
                </a:solidFill>
                <a:latin typeface="Segoe UI Light" pitchFamily="34" charset="0"/>
                <a:cs typeface="Segoe UI Light" pitchFamily="34" charset="0"/>
              </a:rPr>
            </a:br>
            <a:r>
              <a:rPr lang="en-GB" sz="2800" dirty="0" smtClean="0">
                <a:solidFill>
                  <a:srgbClr val="FFC000"/>
                </a:solidFill>
                <a:latin typeface="Segoe UI Light" pitchFamily="34" charset="0"/>
                <a:cs typeface="Segoe UI Light" pitchFamily="34" charset="0"/>
              </a:rPr>
              <a:t>$786,655 + S&amp;S</a:t>
            </a:r>
            <a:endParaRPr lang="en-GB" sz="2800" dirty="0">
              <a:solidFill>
                <a:srgbClr val="FFC000"/>
              </a:solidFill>
              <a:latin typeface="Segoe UI Light" pitchFamily="34" charset="0"/>
              <a:cs typeface="Segoe UI Light" pitchFamily="34" charset="0"/>
            </a:endParaRPr>
          </a:p>
        </p:txBody>
      </p:sp>
      <p:sp>
        <p:nvSpPr>
          <p:cNvPr id="6" name="Rectangle 5"/>
          <p:cNvSpPr/>
          <p:nvPr/>
        </p:nvSpPr>
        <p:spPr>
          <a:xfrm>
            <a:off x="882870" y="3690783"/>
            <a:ext cx="10662483" cy="1917710"/>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400" dirty="0">
                <a:solidFill>
                  <a:schemeClr val="tx1"/>
                </a:solidFill>
                <a:latin typeface="Segoe UI Light" pitchFamily="34" charset="0"/>
                <a:cs typeface="Segoe UI Light" pitchFamily="34" charset="0"/>
              </a:rPr>
              <a:t>Costs, </a:t>
            </a:r>
            <a:r>
              <a:rPr lang="en-GB" sz="2400" b="1" dirty="0" smtClean="0">
                <a:solidFill>
                  <a:schemeClr val="tx1"/>
                </a:solidFill>
                <a:latin typeface="Segoe UI Light" pitchFamily="34" charset="0"/>
                <a:cs typeface="Segoe UI Light" pitchFamily="34" charset="0"/>
              </a:rPr>
              <a:t>without S&amp;S</a:t>
            </a:r>
            <a:r>
              <a:rPr lang="en-GB" sz="2400" dirty="0" smtClean="0">
                <a:solidFill>
                  <a:schemeClr val="tx1"/>
                </a:solidFill>
                <a:latin typeface="Segoe UI Light" pitchFamily="34" charset="0"/>
                <a:cs typeface="Segoe UI Light" pitchFamily="34" charset="0"/>
              </a:rPr>
              <a:t>, $786,655 yet </a:t>
            </a:r>
            <a:r>
              <a:rPr lang="en-GB" sz="2400" dirty="0">
                <a:solidFill>
                  <a:schemeClr val="tx1"/>
                </a:solidFill>
                <a:latin typeface="Segoe UI Light" pitchFamily="34" charset="0"/>
                <a:cs typeface="Segoe UI Light" pitchFamily="34" charset="0"/>
              </a:rPr>
              <a:t>lacks </a:t>
            </a:r>
            <a:r>
              <a:rPr lang="en-GB" sz="2400" dirty="0" smtClean="0">
                <a:solidFill>
                  <a:schemeClr val="tx1"/>
                </a:solidFill>
                <a:latin typeface="Segoe UI Light" pitchFamily="34" charset="0"/>
                <a:cs typeface="Segoe UI Light" pitchFamily="34" charset="0"/>
              </a:rPr>
              <a:t>true ITIL-based service </a:t>
            </a:r>
            <a:r>
              <a:rPr lang="en-GB" sz="2400" dirty="0">
                <a:solidFill>
                  <a:schemeClr val="tx1"/>
                </a:solidFill>
                <a:latin typeface="Segoe UI Light" pitchFamily="34" charset="0"/>
                <a:cs typeface="Segoe UI Light" pitchFamily="34" charset="0"/>
              </a:rPr>
              <a:t>management, </a:t>
            </a:r>
            <a:r>
              <a:rPr lang="en-GB" sz="2400" dirty="0" smtClean="0">
                <a:solidFill>
                  <a:schemeClr val="tx1"/>
                </a:solidFill>
                <a:latin typeface="Segoe UI Light" pitchFamily="34" charset="0"/>
                <a:cs typeface="Segoe UI Light" pitchFamily="34" charset="0"/>
              </a:rPr>
              <a:t>granular workload </a:t>
            </a:r>
            <a:r>
              <a:rPr lang="en-GB" sz="2400" dirty="0">
                <a:solidFill>
                  <a:schemeClr val="tx1"/>
                </a:solidFill>
                <a:latin typeface="Segoe UI Light" pitchFamily="34" charset="0"/>
                <a:cs typeface="Segoe UI Light" pitchFamily="34" charset="0"/>
              </a:rPr>
              <a:t>protection</a:t>
            </a:r>
            <a:r>
              <a:rPr lang="en-GB" sz="2400" dirty="0" smtClean="0">
                <a:solidFill>
                  <a:schemeClr val="tx1"/>
                </a:solidFill>
                <a:latin typeface="Segoe UI Light" pitchFamily="34" charset="0"/>
                <a:cs typeface="Segoe UI Light" pitchFamily="34" charset="0"/>
              </a:rPr>
              <a:t>, comprehensive in-guest management,</a:t>
            </a:r>
            <a:br>
              <a:rPr lang="en-GB" sz="2400" dirty="0" smtClean="0">
                <a:solidFill>
                  <a:schemeClr val="tx1"/>
                </a:solidFill>
                <a:latin typeface="Segoe UI Light" pitchFamily="34" charset="0"/>
                <a:cs typeface="Segoe UI Light" pitchFamily="34" charset="0"/>
              </a:rPr>
            </a:br>
            <a:r>
              <a:rPr lang="en-GB" sz="2400" dirty="0" smtClean="0">
                <a:solidFill>
                  <a:schemeClr val="tx1"/>
                </a:solidFill>
                <a:latin typeface="Segoe UI Light" pitchFamily="34" charset="0"/>
                <a:cs typeface="Segoe UI Light" pitchFamily="34" charset="0"/>
              </a:rPr>
              <a:t>DevOps capabilities and 3</a:t>
            </a:r>
            <a:r>
              <a:rPr lang="en-GB" sz="2400" baseline="30000" dirty="0" smtClean="0">
                <a:solidFill>
                  <a:schemeClr val="tx1"/>
                </a:solidFill>
                <a:latin typeface="Segoe UI Light" pitchFamily="34" charset="0"/>
                <a:cs typeface="Segoe UI Light" pitchFamily="34" charset="0"/>
              </a:rPr>
              <a:t>rd</a:t>
            </a:r>
            <a:r>
              <a:rPr lang="en-GB" sz="2400" dirty="0" smtClean="0">
                <a:solidFill>
                  <a:schemeClr val="tx1"/>
                </a:solidFill>
                <a:latin typeface="Segoe UI Light" pitchFamily="34" charset="0"/>
                <a:cs typeface="Segoe UI Light" pitchFamily="34" charset="0"/>
              </a:rPr>
              <a:t> Party integration…</a:t>
            </a:r>
            <a:endParaRPr lang="en-GB" dirty="0">
              <a:solidFill>
                <a:schemeClr val="tx1"/>
              </a:solidFill>
              <a:latin typeface="Segoe UI Light" pitchFamily="34" charset="0"/>
              <a:cs typeface="Segoe UI Light" pitchFamily="34" charset="0"/>
            </a:endParaRPr>
          </a:p>
        </p:txBody>
      </p:sp>
      <p:sp>
        <p:nvSpPr>
          <p:cNvPr id="7" name="Rectangle 6"/>
          <p:cNvSpPr/>
          <p:nvPr/>
        </p:nvSpPr>
        <p:spPr>
          <a:xfrm>
            <a:off x="1262216" y="6289288"/>
            <a:ext cx="10283137" cy="261610"/>
          </a:xfrm>
          <a:prstGeom prst="rect">
            <a:avLst/>
          </a:prstGeom>
        </p:spPr>
        <p:txBody>
          <a:bodyPr wrap="square">
            <a:spAutoFit/>
          </a:bodyPr>
          <a:lstStyle/>
          <a:p>
            <a:r>
              <a:rPr lang="en-US" sz="1100" dirty="0" smtClean="0">
                <a:latin typeface="+mj-lt"/>
              </a:rPr>
              <a:t>* VMware Pricing</a:t>
            </a:r>
            <a:r>
              <a:rPr lang="en-US" sz="1100" dirty="0">
                <a:latin typeface="+mj-lt"/>
              </a:rPr>
              <a:t>: </a:t>
            </a:r>
            <a:r>
              <a:rPr lang="en-US" sz="1100" dirty="0">
                <a:latin typeface="+mj-lt"/>
                <a:hlinkClick r:id="rId2"/>
              </a:rPr>
              <a:t>http://</a:t>
            </a:r>
            <a:r>
              <a:rPr lang="en-US" sz="1100" dirty="0" smtClean="0">
                <a:latin typeface="+mj-lt"/>
                <a:hlinkClick r:id="rId2"/>
              </a:rPr>
              <a:t>www.vmware.com/products/datacenter-virtualization/vcloud-suite/pricing.html</a:t>
            </a:r>
            <a:r>
              <a:rPr lang="en-US" sz="1100" dirty="0" smtClean="0">
                <a:latin typeface="+mj-lt"/>
              </a:rPr>
              <a:t>, </a:t>
            </a:r>
            <a:r>
              <a:rPr lang="en-US" sz="1100" dirty="0" smtClean="0">
                <a:latin typeface="+mj-lt"/>
                <a:hlinkClick r:id="rId3"/>
              </a:rPr>
              <a:t>http</a:t>
            </a:r>
            <a:r>
              <a:rPr lang="en-US" sz="1100" dirty="0">
                <a:latin typeface="+mj-lt"/>
                <a:hlinkClick r:id="rId3"/>
              </a:rPr>
              <a:t>://</a:t>
            </a:r>
            <a:r>
              <a:rPr lang="en-US" sz="1100" dirty="0" smtClean="0">
                <a:latin typeface="+mj-lt"/>
                <a:hlinkClick r:id="rId3"/>
              </a:rPr>
              <a:t>www.vmware.com/products/vcenter-server/buy.html</a:t>
            </a:r>
            <a:r>
              <a:rPr lang="en-US" sz="1100" dirty="0" smtClean="0">
                <a:latin typeface="+mj-lt"/>
              </a:rPr>
              <a:t> </a:t>
            </a:r>
            <a:endParaRPr lang="en-US" sz="1100" dirty="0">
              <a:latin typeface="+mj-lt"/>
            </a:endParaRPr>
          </a:p>
        </p:txBody>
      </p:sp>
      <p:sp>
        <p:nvSpPr>
          <p:cNvPr id="8" name="Rectangle 7"/>
          <p:cNvSpPr/>
          <p:nvPr/>
        </p:nvSpPr>
        <p:spPr>
          <a:xfrm>
            <a:off x="882870" y="5659071"/>
            <a:ext cx="10662483" cy="518705"/>
          </a:xfrm>
          <a:prstGeom prst="rect">
            <a:avLst/>
          </a:prstGeom>
          <a:solidFill>
            <a:srgbClr val="16395D"/>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tIns="182880" bIns="182880" rtlCol="0" anchor="ctr"/>
          <a:lstStyle/>
          <a:p>
            <a:pPr algn="ctr"/>
            <a:r>
              <a:rPr lang="en-GB" sz="2800" dirty="0" smtClean="0">
                <a:solidFill>
                  <a:schemeClr val="tx1"/>
                </a:solidFill>
                <a:latin typeface="Segoe UI Light" pitchFamily="34" charset="0"/>
                <a:cs typeface="Segoe UI Light" pitchFamily="34" charset="0"/>
              </a:rPr>
              <a:t>Over </a:t>
            </a:r>
            <a:r>
              <a:rPr lang="en-GB" sz="2800" b="1" u="sng" dirty="0" smtClean="0">
                <a:solidFill>
                  <a:schemeClr val="tx1"/>
                </a:solidFill>
                <a:latin typeface="Segoe UI Light" pitchFamily="34" charset="0"/>
                <a:cs typeface="Segoe UI Light" pitchFamily="34" charset="0"/>
              </a:rPr>
              <a:t>6x</a:t>
            </a:r>
            <a:r>
              <a:rPr lang="en-GB" sz="2800" dirty="0" smtClean="0">
                <a:solidFill>
                  <a:schemeClr val="tx1"/>
                </a:solidFill>
                <a:latin typeface="Segoe UI Light" pitchFamily="34" charset="0"/>
                <a:cs typeface="Segoe UI Light" pitchFamily="34" charset="0"/>
              </a:rPr>
              <a:t> more expensive than the Microsoft solution</a:t>
            </a:r>
            <a:endParaRPr lang="en-GB" sz="2000" dirty="0">
              <a:solidFill>
                <a:schemeClr val="tx1"/>
              </a:solidFill>
              <a:latin typeface="Segoe UI Light" pitchFamily="34" charset="0"/>
              <a:cs typeface="Segoe UI Light" pitchFamily="34" charset="0"/>
            </a:endParaRPr>
          </a:p>
        </p:txBody>
      </p:sp>
    </p:spTree>
    <p:extLst>
      <p:ext uri="{BB962C8B-B14F-4D97-AF65-F5344CB8AC3E}">
        <p14:creationId xmlns:p14="http://schemas.microsoft.com/office/powerpoint/2010/main" val="4702012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2000"/>
                            </p:stCondLst>
                            <p:childTnLst>
                              <p:par>
                                <p:cTn id="32" presetID="47"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grpSp>
        <p:nvGrpSpPr>
          <p:cNvPr id="10" name="Group 9"/>
          <p:cNvGrpSpPr/>
          <p:nvPr/>
        </p:nvGrpSpPr>
        <p:grpSpPr>
          <a:xfrm>
            <a:off x="274320" y="1473158"/>
            <a:ext cx="10965180" cy="818229"/>
            <a:chOff x="274320" y="1529429"/>
            <a:chExt cx="10965180" cy="818229"/>
          </a:xfrm>
        </p:grpSpPr>
        <p:grpSp>
          <p:nvGrpSpPr>
            <p:cNvPr id="4" name="Group 3"/>
            <p:cNvGrpSpPr/>
            <p:nvPr/>
          </p:nvGrpSpPr>
          <p:grpSpPr>
            <a:xfrm>
              <a:off x="274320" y="1529429"/>
              <a:ext cx="10965180" cy="818229"/>
              <a:chOff x="595143" y="5261638"/>
              <a:chExt cx="10661745" cy="818229"/>
            </a:xfrm>
          </p:grpSpPr>
          <p:sp>
            <p:nvSpPr>
              <p:cNvPr id="5" name="Rectangle 4"/>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6" name="TextBox 5"/>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More Granular App &amp; Service Deployment Features </a:t>
                </a:r>
                <a:endParaRPr lang="en-US" sz="3264" b="1" spc="-102" dirty="0">
                  <a:latin typeface="+mj-lt"/>
                </a:endParaRPr>
              </a:p>
            </p:txBody>
          </p:sp>
        </p:grpSp>
        <p:pic>
          <p:nvPicPr>
            <p:cNvPr id="9" name="Picture 8"/>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26663" t="16807" r="22886" b="15580"/>
            <a:stretch/>
          </p:blipFill>
          <p:spPr>
            <a:xfrm>
              <a:off x="451031" y="1574400"/>
              <a:ext cx="603069" cy="728284"/>
            </a:xfrm>
            <a:prstGeom prst="rect">
              <a:avLst/>
            </a:prstGeom>
          </p:spPr>
        </p:pic>
      </p:grpSp>
      <p:grpSp>
        <p:nvGrpSpPr>
          <p:cNvPr id="23" name="Group 22"/>
          <p:cNvGrpSpPr/>
          <p:nvPr/>
        </p:nvGrpSpPr>
        <p:grpSpPr>
          <a:xfrm>
            <a:off x="274320" y="2311647"/>
            <a:ext cx="10965180" cy="818229"/>
            <a:chOff x="274320" y="2369297"/>
            <a:chExt cx="10965180" cy="818229"/>
          </a:xfrm>
        </p:grpSpPr>
        <p:grpSp>
          <p:nvGrpSpPr>
            <p:cNvPr id="17" name="Group 16"/>
            <p:cNvGrpSpPr/>
            <p:nvPr/>
          </p:nvGrpSpPr>
          <p:grpSpPr>
            <a:xfrm>
              <a:off x="274320" y="2369297"/>
              <a:ext cx="10965180" cy="818229"/>
              <a:chOff x="595143" y="5261638"/>
              <a:chExt cx="10661745" cy="818229"/>
            </a:xfrm>
          </p:grpSpPr>
          <p:sp>
            <p:nvSpPr>
              <p:cNvPr id="19" name="Rectangle 18"/>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0" name="TextBox 19"/>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Deeper 360</a:t>
                </a:r>
                <a:r>
                  <a:rPr lang="en-US" sz="3264" b="1" spc="-102" baseline="30000" dirty="0" smtClean="0">
                    <a:latin typeface="+mj-lt"/>
                  </a:rPr>
                  <a:t>o</a:t>
                </a:r>
                <a:r>
                  <a:rPr lang="en-US" sz="3264" b="1" spc="-102" dirty="0" smtClean="0">
                    <a:latin typeface="+mj-lt"/>
                  </a:rPr>
                  <a:t> Insight &amp; Remediation Guidance</a:t>
                </a:r>
                <a:endParaRPr lang="en-US" sz="3264" b="1" spc="-102" dirty="0">
                  <a:latin typeface="+mj-lt"/>
                </a:endParaRPr>
              </a:p>
            </p:txBody>
          </p:sp>
        </p:grpSp>
        <p:sp>
          <p:nvSpPr>
            <p:cNvPr id="21" name="Freeform 20"/>
            <p:cNvSpPr/>
            <p:nvPr/>
          </p:nvSpPr>
          <p:spPr bwMode="auto">
            <a:xfrm>
              <a:off x="426415" y="2465969"/>
              <a:ext cx="671170" cy="624883"/>
            </a:xfrm>
            <a:custGeom>
              <a:avLst/>
              <a:gdLst>
                <a:gd name="connsiteX0" fmla="*/ 0 w 920750"/>
                <a:gd name="connsiteY0" fmla="*/ 425450 h 857250"/>
                <a:gd name="connsiteX1" fmla="*/ 146050 w 920750"/>
                <a:gd name="connsiteY1" fmla="*/ 342900 h 857250"/>
                <a:gd name="connsiteX2" fmla="*/ 285750 w 920750"/>
                <a:gd name="connsiteY2" fmla="*/ 425450 h 857250"/>
                <a:gd name="connsiteX3" fmla="*/ 419100 w 920750"/>
                <a:gd name="connsiteY3" fmla="*/ 0 h 857250"/>
                <a:gd name="connsiteX4" fmla="*/ 495300 w 920750"/>
                <a:gd name="connsiteY4" fmla="*/ 857250 h 857250"/>
                <a:gd name="connsiteX5" fmla="*/ 596900 w 920750"/>
                <a:gd name="connsiteY5" fmla="*/ 431800 h 857250"/>
                <a:gd name="connsiteX6" fmla="*/ 711200 w 920750"/>
                <a:gd name="connsiteY6" fmla="*/ 349250 h 857250"/>
                <a:gd name="connsiteX7" fmla="*/ 825500 w 920750"/>
                <a:gd name="connsiteY7" fmla="*/ 596900 h 857250"/>
                <a:gd name="connsiteX8" fmla="*/ 920750 w 920750"/>
                <a:gd name="connsiteY8" fmla="*/ 4064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0750" h="857250">
                  <a:moveTo>
                    <a:pt x="0" y="425450"/>
                  </a:moveTo>
                  <a:lnTo>
                    <a:pt x="146050" y="342900"/>
                  </a:lnTo>
                  <a:lnTo>
                    <a:pt x="285750" y="425450"/>
                  </a:lnTo>
                  <a:lnTo>
                    <a:pt x="419100" y="0"/>
                  </a:lnTo>
                  <a:lnTo>
                    <a:pt x="495300" y="857250"/>
                  </a:lnTo>
                  <a:lnTo>
                    <a:pt x="596900" y="431800"/>
                  </a:lnTo>
                  <a:lnTo>
                    <a:pt x="711200" y="349250"/>
                  </a:lnTo>
                  <a:lnTo>
                    <a:pt x="825500" y="596900"/>
                  </a:lnTo>
                  <a:lnTo>
                    <a:pt x="920750" y="406400"/>
                  </a:lnTo>
                </a:path>
              </a:pathLst>
            </a:custGeom>
            <a:no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0" name="Group 29"/>
          <p:cNvGrpSpPr/>
          <p:nvPr/>
        </p:nvGrpSpPr>
        <p:grpSpPr>
          <a:xfrm>
            <a:off x="274320" y="3136068"/>
            <a:ext cx="10965180" cy="818229"/>
            <a:chOff x="274320" y="3207097"/>
            <a:chExt cx="10965180" cy="818229"/>
          </a:xfrm>
        </p:grpSpPr>
        <p:grpSp>
          <p:nvGrpSpPr>
            <p:cNvPr id="25" name="Group 24"/>
            <p:cNvGrpSpPr/>
            <p:nvPr/>
          </p:nvGrpSpPr>
          <p:grpSpPr>
            <a:xfrm>
              <a:off x="274320" y="3207097"/>
              <a:ext cx="10965180" cy="818229"/>
              <a:chOff x="595143" y="5261638"/>
              <a:chExt cx="10661745" cy="818229"/>
            </a:xfrm>
          </p:grpSpPr>
          <p:sp>
            <p:nvSpPr>
              <p:cNvPr id="27" name="Rectangle 26"/>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8" name="TextBox 27"/>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More Granular Protection for Key Apps &amp; Workloads</a:t>
                </a:r>
                <a:endParaRPr lang="en-US" sz="3264" b="1" spc="-102" dirty="0">
                  <a:latin typeface="+mj-lt"/>
                </a:endParaRPr>
              </a:p>
            </p:txBody>
          </p:sp>
        </p:grpSp>
        <p:sp>
          <p:nvSpPr>
            <p:cNvPr id="29" name="Freeform 63"/>
            <p:cNvSpPr>
              <a:spLocks noEditPoints="1"/>
            </p:cNvSpPr>
            <p:nvPr/>
          </p:nvSpPr>
          <p:spPr bwMode="auto">
            <a:xfrm>
              <a:off x="451816" y="3326604"/>
              <a:ext cx="596992" cy="573998"/>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tx1"/>
            </a:solidFill>
            <a:ln>
              <a:noFill/>
            </a:ln>
          </p:spPr>
          <p:txBody>
            <a:bodyPr vert="horz" wrap="square" lIns="89619" tIns="44809" rIns="89619" bIns="44809" numCol="1" anchor="t" anchorCtr="0" compatLnSpc="1">
              <a:prstTxWarp prst="textNoShape">
                <a:avLst/>
              </a:prstTxWarp>
            </a:bodyPr>
            <a:lstStyle/>
            <a:p>
              <a:pPr defTabSz="896166" fontAlgn="base">
                <a:spcBef>
                  <a:spcPct val="0"/>
                </a:spcBef>
                <a:spcAft>
                  <a:spcPct val="0"/>
                </a:spcAft>
              </a:pPr>
              <a:endParaRPr lang="en-US" sz="1568" spc="-29">
                <a:cs typeface="Segoe UI" pitchFamily="34" charset="0"/>
              </a:endParaRPr>
            </a:p>
          </p:txBody>
        </p:sp>
      </p:grpSp>
      <p:grpSp>
        <p:nvGrpSpPr>
          <p:cNvPr id="37" name="Group 36"/>
          <p:cNvGrpSpPr/>
          <p:nvPr/>
        </p:nvGrpSpPr>
        <p:grpSpPr>
          <a:xfrm>
            <a:off x="274320" y="3960490"/>
            <a:ext cx="10965180" cy="830200"/>
            <a:chOff x="274320" y="4044897"/>
            <a:chExt cx="10965180" cy="830200"/>
          </a:xfrm>
        </p:grpSpPr>
        <p:grpSp>
          <p:nvGrpSpPr>
            <p:cNvPr id="32" name="Group 31"/>
            <p:cNvGrpSpPr/>
            <p:nvPr/>
          </p:nvGrpSpPr>
          <p:grpSpPr>
            <a:xfrm>
              <a:off x="274320" y="4044897"/>
              <a:ext cx="10965180" cy="818229"/>
              <a:chOff x="595143" y="5261638"/>
              <a:chExt cx="10661745" cy="818229"/>
            </a:xfrm>
          </p:grpSpPr>
          <p:sp>
            <p:nvSpPr>
              <p:cNvPr id="34" name="Rectangle 33"/>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35" name="TextBox 34"/>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More Comprehensive Heterogeneous Management</a:t>
                </a:r>
                <a:endParaRPr lang="en-US" sz="3264" b="1" spc="-102" dirty="0">
                  <a:latin typeface="+mj-lt"/>
                </a:endParaRPr>
              </a:p>
            </p:txBody>
          </p:sp>
        </p:grpSp>
        <p:pic>
          <p:nvPicPr>
            <p:cNvPr id="36" name="Picture 35"/>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22625" t="16794" r="19455" b="12953"/>
            <a:stretch/>
          </p:blipFill>
          <p:spPr>
            <a:xfrm>
              <a:off x="451031" y="4130765"/>
              <a:ext cx="681011" cy="744332"/>
            </a:xfrm>
            <a:prstGeom prst="rect">
              <a:avLst/>
            </a:prstGeom>
          </p:spPr>
        </p:pic>
      </p:grpSp>
      <p:grpSp>
        <p:nvGrpSpPr>
          <p:cNvPr id="49" name="Group 48"/>
          <p:cNvGrpSpPr/>
          <p:nvPr/>
        </p:nvGrpSpPr>
        <p:grpSpPr>
          <a:xfrm>
            <a:off x="274320" y="5627452"/>
            <a:ext cx="10965180" cy="818229"/>
            <a:chOff x="274320" y="5627452"/>
            <a:chExt cx="10965180" cy="818229"/>
          </a:xfrm>
        </p:grpSpPr>
        <p:grpSp>
          <p:nvGrpSpPr>
            <p:cNvPr id="44" name="Group 43"/>
            <p:cNvGrpSpPr/>
            <p:nvPr/>
          </p:nvGrpSpPr>
          <p:grpSpPr>
            <a:xfrm>
              <a:off x="274320" y="5627452"/>
              <a:ext cx="10965180" cy="818229"/>
              <a:chOff x="595143" y="5261638"/>
              <a:chExt cx="10661745" cy="818229"/>
            </a:xfrm>
          </p:grpSpPr>
          <p:sp>
            <p:nvSpPr>
              <p:cNvPr id="46" name="Rectangle 45"/>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7" name="TextBox 46"/>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Significant Savings on Cost</a:t>
                </a:r>
                <a:endParaRPr lang="en-US" sz="3264" b="1" spc="-102" dirty="0">
                  <a:latin typeface="+mj-lt"/>
                </a:endParaRPr>
              </a:p>
            </p:txBody>
          </p:sp>
        </p:grpSp>
        <p:pic>
          <p:nvPicPr>
            <p:cNvPr id="48" name="Picture 13"/>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531195" y="5744425"/>
              <a:ext cx="497505" cy="620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1" name="Group 50"/>
          <p:cNvGrpSpPr/>
          <p:nvPr/>
        </p:nvGrpSpPr>
        <p:grpSpPr>
          <a:xfrm>
            <a:off x="274320" y="4798290"/>
            <a:ext cx="10965180" cy="818229"/>
            <a:chOff x="274320" y="4798290"/>
            <a:chExt cx="10965180" cy="818229"/>
          </a:xfrm>
        </p:grpSpPr>
        <p:grpSp>
          <p:nvGrpSpPr>
            <p:cNvPr id="39" name="Group 38"/>
            <p:cNvGrpSpPr/>
            <p:nvPr/>
          </p:nvGrpSpPr>
          <p:grpSpPr>
            <a:xfrm>
              <a:off x="274320" y="4798290"/>
              <a:ext cx="10965180" cy="818229"/>
              <a:chOff x="595143" y="5261638"/>
              <a:chExt cx="10661745" cy="818229"/>
            </a:xfrm>
          </p:grpSpPr>
          <p:sp>
            <p:nvSpPr>
              <p:cNvPr id="41" name="Rectangle 40"/>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2" name="TextBox 41"/>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Simplified, Unified Hybrid </a:t>
                </a:r>
                <a:r>
                  <a:rPr lang="en-US" sz="3264" b="1" spc="-102" smtClean="0">
                    <a:latin typeface="+mj-lt"/>
                  </a:rPr>
                  <a:t>Infrastructure Management</a:t>
                </a:r>
                <a:endParaRPr lang="en-US" sz="3264" b="1" spc="-102" dirty="0">
                  <a:latin typeface="+mj-lt"/>
                </a:endParaRPr>
              </a:p>
            </p:txBody>
          </p:sp>
        </p:grpSp>
        <p:pic>
          <p:nvPicPr>
            <p:cNvPr id="50" name="Picture 16"/>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a:off x="465099" y="4909760"/>
              <a:ext cx="681011" cy="5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765844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decel="10000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1000" fill="hold"/>
                                        <p:tgtEl>
                                          <p:spTgt spid="23"/>
                                        </p:tgtEl>
                                        <p:attrNameLst>
                                          <p:attrName>ppt_x</p:attrName>
                                        </p:attrNameLst>
                                      </p:cBhvr>
                                      <p:tavLst>
                                        <p:tav tm="0">
                                          <p:val>
                                            <p:strVal val="0-#ppt_w/2"/>
                                          </p:val>
                                        </p:tav>
                                        <p:tav tm="100000">
                                          <p:val>
                                            <p:strVal val="#ppt_x"/>
                                          </p:val>
                                        </p:tav>
                                      </p:tavLst>
                                    </p:anim>
                                    <p:anim calcmode="lin" valueType="num">
                                      <p:cBhvr additive="base">
                                        <p:cTn id="13" dur="1000" fill="hold"/>
                                        <p:tgtEl>
                                          <p:spTgt spid="2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decel="10000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1000" fill="hold"/>
                                        <p:tgtEl>
                                          <p:spTgt spid="30"/>
                                        </p:tgtEl>
                                        <p:attrNameLst>
                                          <p:attrName>ppt_x</p:attrName>
                                        </p:attrNameLst>
                                      </p:cBhvr>
                                      <p:tavLst>
                                        <p:tav tm="0">
                                          <p:val>
                                            <p:strVal val="0-#ppt_w/2"/>
                                          </p:val>
                                        </p:tav>
                                        <p:tav tm="100000">
                                          <p:val>
                                            <p:strVal val="#ppt_x"/>
                                          </p:val>
                                        </p:tav>
                                      </p:tavLst>
                                    </p:anim>
                                    <p:anim calcmode="lin" valueType="num">
                                      <p:cBhvr additive="base">
                                        <p:cTn id="18" dur="1000" fill="hold"/>
                                        <p:tgtEl>
                                          <p:spTgt spid="30"/>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decel="10000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1000" fill="hold"/>
                                        <p:tgtEl>
                                          <p:spTgt spid="37"/>
                                        </p:tgtEl>
                                        <p:attrNameLst>
                                          <p:attrName>ppt_x</p:attrName>
                                        </p:attrNameLst>
                                      </p:cBhvr>
                                      <p:tavLst>
                                        <p:tav tm="0">
                                          <p:val>
                                            <p:strVal val="0-#ppt_w/2"/>
                                          </p:val>
                                        </p:tav>
                                        <p:tav tm="100000">
                                          <p:val>
                                            <p:strVal val="#ppt_x"/>
                                          </p:val>
                                        </p:tav>
                                      </p:tavLst>
                                    </p:anim>
                                    <p:anim calcmode="lin" valueType="num">
                                      <p:cBhvr additive="base">
                                        <p:cTn id="23" dur="1000" fill="hold"/>
                                        <p:tgtEl>
                                          <p:spTgt spid="37"/>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decel="100000"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1000" fill="hold"/>
                                        <p:tgtEl>
                                          <p:spTgt spid="51"/>
                                        </p:tgtEl>
                                        <p:attrNameLst>
                                          <p:attrName>ppt_x</p:attrName>
                                        </p:attrNameLst>
                                      </p:cBhvr>
                                      <p:tavLst>
                                        <p:tav tm="0">
                                          <p:val>
                                            <p:strVal val="0-#ppt_w/2"/>
                                          </p:val>
                                        </p:tav>
                                        <p:tav tm="100000">
                                          <p:val>
                                            <p:strVal val="#ppt_x"/>
                                          </p:val>
                                        </p:tav>
                                      </p:tavLst>
                                    </p:anim>
                                    <p:anim calcmode="lin" valueType="num">
                                      <p:cBhvr additive="base">
                                        <p:cTn id="28" dur="100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5000"/>
                            </p:stCondLst>
                            <p:childTnLst>
                              <p:par>
                                <p:cTn id="30" presetID="2" presetClass="entr" presetSubtype="8" decel="100000"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additive="base">
                                        <p:cTn id="32" dur="1000" fill="hold"/>
                                        <p:tgtEl>
                                          <p:spTgt spid="49"/>
                                        </p:tgtEl>
                                        <p:attrNameLst>
                                          <p:attrName>ppt_x</p:attrName>
                                        </p:attrNameLst>
                                      </p:cBhvr>
                                      <p:tavLst>
                                        <p:tav tm="0">
                                          <p:val>
                                            <p:strVal val="0-#ppt_w/2"/>
                                          </p:val>
                                        </p:tav>
                                        <p:tav tm="100000">
                                          <p:val>
                                            <p:strVal val="#ppt_x"/>
                                          </p:val>
                                        </p:tav>
                                      </p:tavLst>
                                    </p:anim>
                                    <p:anim calcmode="lin" valueType="num">
                                      <p:cBhvr additive="base">
                                        <p:cTn id="33" dur="10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39675"/>
            <a:ext cx="11790169" cy="3761030"/>
          </a:xfrm>
          <a:prstGeom prst="rect">
            <a:avLst/>
          </a:prstGeom>
        </p:spPr>
        <p:txBody>
          <a:bodyPr wrap="square" anchor="t">
            <a:spAutoFit/>
          </a:bodyPr>
          <a:lstStyle/>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MDC-B330 </a:t>
            </a:r>
            <a:r>
              <a:rPr lang="en-US" sz="2800" dirty="0">
                <a:gradFill>
                  <a:gsLst>
                    <a:gs pos="1250">
                      <a:schemeClr val="tx1"/>
                    </a:gs>
                    <a:gs pos="100000">
                      <a:schemeClr val="tx1"/>
                    </a:gs>
                  </a:gsLst>
                  <a:lin ang="5400000" scaled="0"/>
                </a:gradFill>
                <a:latin typeface="+mj-lt"/>
              </a:rPr>
              <a:t>- </a:t>
            </a:r>
            <a:r>
              <a:rPr lang="en-US" sz="2800" dirty="0" smtClean="0">
                <a:gradFill>
                  <a:gsLst>
                    <a:gs pos="1250">
                      <a:schemeClr val="tx1"/>
                    </a:gs>
                    <a:gs pos="100000">
                      <a:schemeClr val="tx1"/>
                    </a:gs>
                  </a:gsLst>
                  <a:lin ang="5400000" scaled="0"/>
                </a:gradFill>
                <a:latin typeface="+mj-lt"/>
              </a:rPr>
              <a:t>Hyper-V </a:t>
            </a:r>
            <a:r>
              <a:rPr lang="en-US" sz="2800" dirty="0">
                <a:gradFill>
                  <a:gsLst>
                    <a:gs pos="1250">
                      <a:schemeClr val="tx1"/>
                    </a:gs>
                    <a:gs pos="100000">
                      <a:schemeClr val="tx1"/>
                    </a:gs>
                  </a:gsLst>
                  <a:lin ang="5400000" scaled="0"/>
                </a:gradFill>
                <a:latin typeface="+mj-lt"/>
              </a:rPr>
              <a:t>- What's New in Windows Server 2012 </a:t>
            </a:r>
            <a:r>
              <a:rPr lang="en-US" sz="2800" dirty="0" smtClean="0">
                <a:gradFill>
                  <a:gsLst>
                    <a:gs pos="1250">
                      <a:schemeClr val="tx1"/>
                    </a:gs>
                    <a:gs pos="100000">
                      <a:schemeClr val="tx1"/>
                    </a:gs>
                  </a:gsLst>
                  <a:lin ang="5400000" scaled="0"/>
                </a:gradFill>
                <a:latin typeface="+mj-lt"/>
              </a:rPr>
              <a:t>R2</a:t>
            </a:r>
            <a:r>
              <a:rPr lang="en-US" sz="2800" dirty="0">
                <a:gradFill>
                  <a:gsLst>
                    <a:gs pos="1250">
                      <a:schemeClr val="tx1"/>
                    </a:gs>
                    <a:gs pos="100000">
                      <a:schemeClr val="tx1"/>
                    </a:gs>
                  </a:gsLst>
                  <a:lin ang="5400000" scaled="0"/>
                </a:gradFill>
                <a:latin typeface="+mj-lt"/>
              </a:rPr>
              <a:t/>
            </a:r>
            <a:br>
              <a:rPr lang="en-US" sz="2800" dirty="0">
                <a:gradFill>
                  <a:gsLst>
                    <a:gs pos="1250">
                      <a:schemeClr val="tx1"/>
                    </a:gs>
                    <a:gs pos="100000">
                      <a:schemeClr val="tx1"/>
                    </a:gs>
                  </a:gsLst>
                  <a:lin ang="5400000" scaled="0"/>
                </a:gradFill>
                <a:latin typeface="+mj-lt"/>
              </a:rPr>
            </a:br>
            <a:r>
              <a:rPr lang="en-US" sz="2000" dirty="0" smtClean="0">
                <a:gradFill>
                  <a:gsLst>
                    <a:gs pos="1250">
                      <a:schemeClr val="tx1"/>
                    </a:gs>
                    <a:gs pos="100000">
                      <a:schemeClr val="tx1"/>
                    </a:gs>
                  </a:gsLst>
                  <a:lin ang="5400000" scaled="0"/>
                </a:gradFill>
                <a:latin typeface="+mj-lt"/>
              </a:rPr>
              <a:t>On Demand</a:t>
            </a:r>
          </a:p>
          <a:p>
            <a:pPr marL="571500" lvl="0" indent="-571500">
              <a:lnSpc>
                <a:spcPct val="90000"/>
              </a:lnSpc>
              <a:spcBef>
                <a:spcPct val="20000"/>
              </a:spcBef>
              <a:buSzPct val="105000"/>
              <a:buBlip>
                <a:blip r:embed="rId3"/>
              </a:buBlip>
            </a:pPr>
            <a:r>
              <a:rPr lang="en-US" sz="2800" dirty="0">
                <a:gradFill>
                  <a:gsLst>
                    <a:gs pos="1250">
                      <a:srgbClr val="FFFFFF"/>
                    </a:gs>
                    <a:gs pos="100000">
                      <a:srgbClr val="FFFFFF"/>
                    </a:gs>
                  </a:gsLst>
                  <a:lin ang="5400000" scaled="0"/>
                </a:gradFill>
                <a:latin typeface="Segoe UI Light"/>
              </a:rPr>
              <a:t>MDC-B304 - Managing Multi-Hypervisor Environments with SC2012</a:t>
            </a:r>
            <a:r>
              <a:rPr lang="en-US" sz="3600" dirty="0">
                <a:gradFill>
                  <a:gsLst>
                    <a:gs pos="1250">
                      <a:srgbClr val="FFFFFF"/>
                    </a:gs>
                    <a:gs pos="100000">
                      <a:srgbClr val="FFFFFF"/>
                    </a:gs>
                  </a:gsLst>
                  <a:lin ang="5400000" scaled="0"/>
                </a:gradFill>
                <a:latin typeface="Segoe UI Light"/>
              </a:rPr>
              <a:t/>
            </a:r>
            <a:br>
              <a:rPr lang="en-US" sz="3600" dirty="0">
                <a:gradFill>
                  <a:gsLst>
                    <a:gs pos="1250">
                      <a:srgbClr val="FFFFFF"/>
                    </a:gs>
                    <a:gs pos="100000">
                      <a:srgbClr val="FFFFFF"/>
                    </a:gs>
                  </a:gsLst>
                  <a:lin ang="5400000" scaled="0"/>
                </a:gradFill>
                <a:latin typeface="Segoe UI Light"/>
              </a:rPr>
            </a:br>
            <a:r>
              <a:rPr lang="en-US" sz="2000" dirty="0" smtClean="0">
                <a:gradFill>
                  <a:gsLst>
                    <a:gs pos="1250">
                      <a:srgbClr val="FFFFFF"/>
                    </a:gs>
                    <a:gs pos="100000">
                      <a:srgbClr val="FFFFFF"/>
                    </a:gs>
                  </a:gsLst>
                  <a:lin ang="5400000" scaled="0"/>
                </a:gradFill>
                <a:latin typeface="Segoe UI Light"/>
              </a:rPr>
              <a:t>On Demand</a:t>
            </a:r>
            <a:endParaRPr lang="en-US" sz="2000" dirty="0" smtClean="0">
              <a:gradFill>
                <a:gsLst>
                  <a:gs pos="1250">
                    <a:schemeClr val="tx1"/>
                  </a:gs>
                  <a:gs pos="100000">
                    <a:schemeClr val="tx1"/>
                  </a:gs>
                </a:gsLst>
                <a:lin ang="5400000" scaled="0"/>
              </a:gradFill>
              <a:latin typeface="+mj-lt"/>
            </a:endParaRPr>
          </a:p>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MDC-B338 </a:t>
            </a:r>
            <a:r>
              <a:rPr lang="en-US" sz="2800" dirty="0">
                <a:gradFill>
                  <a:gsLst>
                    <a:gs pos="1250">
                      <a:schemeClr val="tx1"/>
                    </a:gs>
                    <a:gs pos="100000">
                      <a:schemeClr val="tx1"/>
                    </a:gs>
                  </a:gsLst>
                  <a:lin ang="5400000" scaled="0"/>
                </a:gradFill>
                <a:latin typeface="+mj-lt"/>
              </a:rPr>
              <a:t>- </a:t>
            </a:r>
            <a:r>
              <a:rPr lang="en-US" sz="2800" dirty="0" smtClean="0">
                <a:gradFill>
                  <a:gsLst>
                    <a:gs pos="1250">
                      <a:schemeClr val="tx1"/>
                    </a:gs>
                    <a:gs pos="100000">
                      <a:schemeClr val="tx1"/>
                    </a:gs>
                  </a:gsLst>
                  <a:lin ang="5400000" scaled="0"/>
                </a:gradFill>
                <a:latin typeface="+mj-lt"/>
              </a:rPr>
              <a:t>Overview </a:t>
            </a:r>
            <a:r>
              <a:rPr lang="en-US" sz="2800" dirty="0">
                <a:gradFill>
                  <a:gsLst>
                    <a:gs pos="1250">
                      <a:schemeClr val="tx1"/>
                    </a:gs>
                    <a:gs pos="100000">
                      <a:schemeClr val="tx1"/>
                    </a:gs>
                  </a:gsLst>
                  <a:lin ang="5400000" scaled="0"/>
                </a:gradFill>
                <a:latin typeface="+mj-lt"/>
              </a:rPr>
              <a:t>of Windows Server 2012 Hyper-V</a:t>
            </a:r>
            <a:br>
              <a:rPr lang="en-US" sz="2800" dirty="0">
                <a:gradFill>
                  <a:gsLst>
                    <a:gs pos="1250">
                      <a:schemeClr val="tx1"/>
                    </a:gs>
                    <a:gs pos="100000">
                      <a:schemeClr val="tx1"/>
                    </a:gs>
                  </a:gsLst>
                  <a:lin ang="5400000" scaled="0"/>
                </a:gradFill>
                <a:latin typeface="+mj-lt"/>
              </a:rPr>
            </a:br>
            <a:r>
              <a:rPr lang="en-US" sz="2000" dirty="0" smtClean="0">
                <a:gradFill>
                  <a:gsLst>
                    <a:gs pos="1250">
                      <a:schemeClr val="tx1"/>
                    </a:gs>
                    <a:gs pos="100000">
                      <a:schemeClr val="tx1"/>
                    </a:gs>
                  </a:gsLst>
                  <a:lin ang="5400000" scaled="0"/>
                </a:gradFill>
                <a:latin typeface="+mj-lt"/>
              </a:rPr>
              <a:t>On Demand</a:t>
            </a:r>
          </a:p>
          <a:p>
            <a:pPr marL="571500" lvl="0" indent="-571500">
              <a:lnSpc>
                <a:spcPct val="90000"/>
              </a:lnSpc>
              <a:spcBef>
                <a:spcPct val="20000"/>
              </a:spcBef>
              <a:buSzPct val="105000"/>
              <a:buBlip>
                <a:blip r:embed="rId3"/>
              </a:buBlip>
            </a:pPr>
            <a:r>
              <a:rPr lang="en-US" sz="2800" dirty="0">
                <a:gradFill>
                  <a:gsLst>
                    <a:gs pos="1250">
                      <a:srgbClr val="FFFFFF"/>
                    </a:gs>
                    <a:gs pos="100000">
                      <a:srgbClr val="FFFFFF"/>
                    </a:gs>
                  </a:gsLst>
                  <a:lin ang="5400000" scaled="0"/>
                </a:gradFill>
                <a:latin typeface="Segoe UI Light"/>
              </a:rPr>
              <a:t>MDC-B353 – Comparing Windows Server Hyper-V &amp; VMware vSphere</a:t>
            </a:r>
            <a:br>
              <a:rPr lang="en-US" sz="2800" dirty="0">
                <a:gradFill>
                  <a:gsLst>
                    <a:gs pos="1250">
                      <a:srgbClr val="FFFFFF"/>
                    </a:gs>
                    <a:gs pos="100000">
                      <a:srgbClr val="FFFFFF"/>
                    </a:gs>
                  </a:gsLst>
                  <a:lin ang="5400000" scaled="0"/>
                </a:gradFill>
                <a:latin typeface="Segoe UI Light"/>
              </a:rPr>
            </a:br>
            <a:r>
              <a:rPr lang="en-US" sz="2000" dirty="0">
                <a:gradFill>
                  <a:gsLst>
                    <a:gs pos="1250">
                      <a:srgbClr val="FFFFFF"/>
                    </a:gs>
                    <a:gs pos="100000">
                      <a:srgbClr val="FFFFFF"/>
                    </a:gs>
                  </a:gsLst>
                  <a:lin ang="5400000" scaled="0"/>
                </a:gradFill>
                <a:latin typeface="Segoe UI Light"/>
              </a:rPr>
              <a:t>On </a:t>
            </a:r>
            <a:r>
              <a:rPr lang="en-US" sz="2000" dirty="0" smtClean="0">
                <a:gradFill>
                  <a:gsLst>
                    <a:gs pos="1250">
                      <a:srgbClr val="FFFFFF"/>
                    </a:gs>
                    <a:gs pos="100000">
                      <a:srgbClr val="FFFFFF"/>
                    </a:gs>
                  </a:gsLst>
                  <a:lin ang="5400000" scaled="0"/>
                </a:gradFill>
                <a:latin typeface="Segoe UI Light"/>
              </a:rPr>
              <a:t>Demand</a:t>
            </a:r>
            <a:endParaRPr lang="en-US" sz="2000" dirty="0" smtClean="0">
              <a:gradFill>
                <a:gsLst>
                  <a:gs pos="1250">
                    <a:schemeClr val="tx1"/>
                  </a:gs>
                  <a:gs pos="100000">
                    <a:schemeClr val="tx1"/>
                  </a:gs>
                </a:gsLst>
                <a:lin ang="5400000" scaled="0"/>
              </a:gradFill>
              <a:latin typeface="+mj-lt"/>
            </a:endParaRPr>
          </a:p>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MDC-B347 </a:t>
            </a:r>
            <a:r>
              <a:rPr lang="en-US" sz="2800" dirty="0">
                <a:gradFill>
                  <a:gsLst>
                    <a:gs pos="1250">
                      <a:schemeClr val="tx1"/>
                    </a:gs>
                    <a:gs pos="100000">
                      <a:schemeClr val="tx1"/>
                    </a:gs>
                  </a:gsLst>
                  <a:lin ang="5400000" scaled="0"/>
                </a:gradFill>
                <a:latin typeface="+mj-lt"/>
              </a:rPr>
              <a:t>- </a:t>
            </a:r>
            <a:r>
              <a:rPr lang="en-US" sz="2800" dirty="0" smtClean="0">
                <a:gradFill>
                  <a:gsLst>
                    <a:gs pos="1250">
                      <a:schemeClr val="tx1"/>
                    </a:gs>
                    <a:gs pos="100000">
                      <a:schemeClr val="tx1"/>
                    </a:gs>
                  </a:gsLst>
                  <a:lin ang="5400000" scaled="0"/>
                </a:gradFill>
                <a:latin typeface="+mj-lt"/>
              </a:rPr>
              <a:t>Migrating </a:t>
            </a:r>
            <a:r>
              <a:rPr lang="en-US" sz="2800" dirty="0">
                <a:gradFill>
                  <a:gsLst>
                    <a:gs pos="1250">
                      <a:schemeClr val="tx1"/>
                    </a:gs>
                    <a:gs pos="100000">
                      <a:schemeClr val="tx1"/>
                    </a:gs>
                  </a:gsLst>
                  <a:lin ang="5400000" scaled="0"/>
                </a:gradFill>
                <a:latin typeface="+mj-lt"/>
              </a:rPr>
              <a:t>from VMware: Tools and Tips</a:t>
            </a:r>
            <a:br>
              <a:rPr lang="en-US" sz="2800" dirty="0">
                <a:gradFill>
                  <a:gsLst>
                    <a:gs pos="1250">
                      <a:schemeClr val="tx1"/>
                    </a:gs>
                    <a:gs pos="100000">
                      <a:schemeClr val="tx1"/>
                    </a:gs>
                  </a:gsLst>
                  <a:lin ang="5400000" scaled="0"/>
                </a:gradFill>
                <a:latin typeface="+mj-lt"/>
              </a:rPr>
            </a:br>
            <a:r>
              <a:rPr lang="en-US" sz="2000" dirty="0" smtClean="0">
                <a:gradFill>
                  <a:gsLst>
                    <a:gs pos="1250">
                      <a:schemeClr val="tx1"/>
                    </a:gs>
                    <a:gs pos="100000">
                      <a:schemeClr val="tx1"/>
                    </a:gs>
                  </a:gsLst>
                  <a:lin ang="5400000" scaled="0"/>
                </a:gradFill>
                <a:latin typeface="+mj-lt"/>
              </a:rPr>
              <a:t>on Demand</a:t>
            </a: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549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79213" y="1238650"/>
            <a:ext cx="11878048" cy="4558121"/>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Track </a:t>
            </a:r>
            <a:r>
              <a:rPr lang="en-US" dirty="0" smtClean="0"/>
              <a:t>resources</a:t>
            </a:r>
            <a:endParaRPr lang="en-US" dirty="0"/>
          </a:p>
        </p:txBody>
      </p:sp>
      <p:sp>
        <p:nvSpPr>
          <p:cNvPr id="3" name="Text Placeholder 2"/>
          <p:cNvSpPr>
            <a:spLocks noGrp="1"/>
          </p:cNvSpPr>
          <p:nvPr>
            <p:ph type="body" sz="quarter" idx="10"/>
          </p:nvPr>
        </p:nvSpPr>
        <p:spPr>
          <a:xfrm>
            <a:off x="277029" y="1212850"/>
            <a:ext cx="11882419" cy="4265848"/>
          </a:xfrm>
        </p:spPr>
        <p:txBody>
          <a:bodyPr/>
          <a:lstStyle/>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Windows Server 2012 R2 Preview, download the datasheet and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rPr>
              <a:t>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4"/>
              </a:rPr>
              <a:t>http://aka.ms/WS2012R2</a:t>
            </a:r>
            <a:endParaRPr lang="en-US" sz="4080" dirty="0">
              <a:gradFill>
                <a:gsLst>
                  <a:gs pos="1250">
                    <a:srgbClr val="FFFFFF"/>
                  </a:gs>
                  <a:gs pos="100000">
                    <a:srgbClr val="FFFFFF"/>
                  </a:gs>
                </a:gsLst>
                <a:lin ang="5400000" scaled="0"/>
              </a:gradFill>
            </a:endParaRPr>
          </a:p>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System Center 2012 R2 Preview, download the datasheet and 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5"/>
              </a:rPr>
              <a:t>http://aka.ms/SC2012R2</a:t>
            </a:r>
            <a:endParaRPr lang="en-US" sz="408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2100032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75265" y="5709475"/>
            <a:ext cx="2642376" cy="560013"/>
          </a:xfrm>
          <a:prstGeom prst="rect">
            <a:avLst/>
          </a:prstGeom>
          <a:solidFill>
            <a:srgbClr val="16395D"/>
          </a:solidFill>
          <a:ln w="25400" cap="flat" cmpd="sng" algn="ctr">
            <a:noFill/>
            <a:prstDash val="solid"/>
          </a:ln>
          <a:effectLst/>
        </p:spPr>
        <p:txBody>
          <a:bodyPr tIns="186521" bIns="186521" rtlCol="0" anchor="ctr"/>
          <a:lstStyle/>
          <a:p>
            <a:pPr algn="ctr" defTabSz="932559">
              <a:defRPr/>
            </a:pPr>
            <a:r>
              <a:rPr lang="en-GB" sz="2448" b="1" kern="0" dirty="0">
                <a:solidFill>
                  <a:srgbClr val="FFFFFF"/>
                </a:solidFill>
                <a:latin typeface="Segoe UI Light" pitchFamily="34" charset="0"/>
                <a:cs typeface="Segoe UI Light" pitchFamily="34" charset="0"/>
              </a:rPr>
              <a:t>Hypervisor</a:t>
            </a:r>
          </a:p>
        </p:txBody>
      </p:sp>
      <p:sp>
        <p:nvSpPr>
          <p:cNvPr id="5" name="Rectangle 4"/>
          <p:cNvSpPr/>
          <p:nvPr/>
        </p:nvSpPr>
        <p:spPr>
          <a:xfrm>
            <a:off x="875265" y="5097295"/>
            <a:ext cx="2642376" cy="560013"/>
          </a:xfrm>
          <a:prstGeom prst="rect">
            <a:avLst/>
          </a:prstGeom>
          <a:solidFill>
            <a:srgbClr val="16395D"/>
          </a:solidFill>
          <a:ln w="25400" cap="flat" cmpd="sng" algn="ctr">
            <a:noFill/>
            <a:prstDash val="solid"/>
          </a:ln>
          <a:effectLst/>
        </p:spPr>
        <p:txBody>
          <a:bodyPr tIns="186521" bIns="186521" rtlCol="0" anchor="ctr"/>
          <a:lstStyle/>
          <a:p>
            <a:pPr algn="ctr" defTabSz="932559">
              <a:defRPr/>
            </a:pPr>
            <a:r>
              <a:rPr lang="en-GB" sz="2448" b="1" kern="0" dirty="0">
                <a:solidFill>
                  <a:srgbClr val="FFFFFF"/>
                </a:solidFill>
                <a:latin typeface="Segoe UI Light" pitchFamily="34" charset="0"/>
                <a:cs typeface="Segoe UI Light" pitchFamily="34" charset="0"/>
              </a:rPr>
              <a:t>VM Management</a:t>
            </a:r>
          </a:p>
        </p:txBody>
      </p:sp>
      <p:sp>
        <p:nvSpPr>
          <p:cNvPr id="6" name="Rectangle 5"/>
          <p:cNvSpPr/>
          <p:nvPr/>
        </p:nvSpPr>
        <p:spPr>
          <a:xfrm>
            <a:off x="875265" y="2036405"/>
            <a:ext cx="2642376" cy="560013"/>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b="1" kern="0" dirty="0">
                <a:solidFill>
                  <a:srgbClr val="FFFFFF"/>
                </a:solidFill>
                <a:latin typeface="Segoe UI Light" pitchFamily="34" charset="0"/>
                <a:cs typeface="Segoe UI Light" pitchFamily="34" charset="0"/>
              </a:rPr>
              <a:t>Automation</a:t>
            </a:r>
          </a:p>
        </p:txBody>
      </p:sp>
      <p:sp>
        <p:nvSpPr>
          <p:cNvPr id="7" name="Rectangle 6"/>
          <p:cNvSpPr/>
          <p:nvPr/>
        </p:nvSpPr>
        <p:spPr>
          <a:xfrm>
            <a:off x="875265" y="2648583"/>
            <a:ext cx="2642376" cy="560013"/>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b="1" kern="0" dirty="0">
                <a:solidFill>
                  <a:srgbClr val="FFFFFF"/>
                </a:solidFill>
                <a:latin typeface="Segoe UI Light" pitchFamily="34" charset="0"/>
                <a:cs typeface="Segoe UI Light" pitchFamily="34" charset="0"/>
              </a:rPr>
              <a:t>Service Mgmt.</a:t>
            </a:r>
          </a:p>
        </p:txBody>
      </p:sp>
      <p:sp>
        <p:nvSpPr>
          <p:cNvPr id="8" name="Rectangle 7"/>
          <p:cNvSpPr/>
          <p:nvPr/>
        </p:nvSpPr>
        <p:spPr>
          <a:xfrm>
            <a:off x="875265" y="3860834"/>
            <a:ext cx="2642376" cy="560013"/>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b="1" kern="0" dirty="0">
                <a:solidFill>
                  <a:srgbClr val="FFFFFF"/>
                </a:solidFill>
                <a:latin typeface="Segoe UI Light" pitchFamily="34" charset="0"/>
                <a:cs typeface="Segoe UI Light" pitchFamily="34" charset="0"/>
              </a:rPr>
              <a:t>Monitoring</a:t>
            </a:r>
          </a:p>
        </p:txBody>
      </p:sp>
      <p:sp>
        <p:nvSpPr>
          <p:cNvPr id="9" name="Rectangle 8"/>
          <p:cNvSpPr/>
          <p:nvPr/>
        </p:nvSpPr>
        <p:spPr>
          <a:xfrm>
            <a:off x="875265" y="4485117"/>
            <a:ext cx="2642376" cy="560013"/>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b="1" kern="0" dirty="0">
                <a:solidFill>
                  <a:srgbClr val="FFFFFF"/>
                </a:solidFill>
                <a:latin typeface="Segoe UI Light" pitchFamily="34" charset="0"/>
                <a:cs typeface="Segoe UI Light" pitchFamily="34" charset="0"/>
              </a:rPr>
              <a:t>Self-Service</a:t>
            </a:r>
          </a:p>
        </p:txBody>
      </p:sp>
      <p:sp>
        <p:nvSpPr>
          <p:cNvPr id="10" name="Rectangle 9"/>
          <p:cNvSpPr/>
          <p:nvPr/>
        </p:nvSpPr>
        <p:spPr>
          <a:xfrm>
            <a:off x="7642325" y="5709926"/>
            <a:ext cx="3885847" cy="559562"/>
          </a:xfrm>
          <a:prstGeom prst="rect">
            <a:avLst/>
          </a:prstGeom>
          <a:solidFill>
            <a:srgbClr val="16395D"/>
          </a:solidFill>
          <a:ln w="25400" cap="flat" cmpd="sng" algn="ctr">
            <a:noFill/>
            <a:prstDash val="solid"/>
          </a:ln>
          <a:effectLst/>
        </p:spPr>
        <p:txBody>
          <a:bodyPr tIns="186521" bIns="186521" rtlCol="0" anchor="ctr"/>
          <a:lstStyle/>
          <a:p>
            <a:pPr algn="ctr" defTabSz="932559">
              <a:defRPr/>
            </a:pPr>
            <a:r>
              <a:rPr lang="en-GB" sz="2448" kern="0" dirty="0">
                <a:solidFill>
                  <a:srgbClr val="FFFFFF"/>
                </a:solidFill>
                <a:latin typeface="Segoe UI Light" pitchFamily="34" charset="0"/>
                <a:cs typeface="Segoe UI Light" pitchFamily="34" charset="0"/>
              </a:rPr>
              <a:t>vSphere Hypervisor</a:t>
            </a:r>
          </a:p>
        </p:txBody>
      </p:sp>
      <p:sp>
        <p:nvSpPr>
          <p:cNvPr id="11" name="Rectangle 10"/>
          <p:cNvSpPr/>
          <p:nvPr/>
        </p:nvSpPr>
        <p:spPr>
          <a:xfrm>
            <a:off x="7642325" y="5099813"/>
            <a:ext cx="3885847" cy="559562"/>
          </a:xfrm>
          <a:prstGeom prst="rect">
            <a:avLst/>
          </a:prstGeom>
          <a:solidFill>
            <a:srgbClr val="16395D"/>
          </a:solidFill>
          <a:ln w="25400" cap="flat" cmpd="sng" algn="ctr">
            <a:noFill/>
            <a:prstDash val="solid"/>
          </a:ln>
          <a:effectLst/>
        </p:spPr>
        <p:txBody>
          <a:bodyPr tIns="186521" bIns="186521" rtlCol="0" anchor="ctr"/>
          <a:lstStyle/>
          <a:p>
            <a:pPr algn="ctr" defTabSz="932559">
              <a:defRPr/>
            </a:pPr>
            <a:r>
              <a:rPr lang="en-GB" sz="2448" kern="0" dirty="0">
                <a:solidFill>
                  <a:srgbClr val="FFFFFF"/>
                </a:solidFill>
                <a:latin typeface="Segoe UI Light" pitchFamily="34" charset="0"/>
                <a:cs typeface="Segoe UI Light" pitchFamily="34" charset="0"/>
              </a:rPr>
              <a:t>vCenter Server</a:t>
            </a:r>
          </a:p>
        </p:txBody>
      </p:sp>
      <p:sp>
        <p:nvSpPr>
          <p:cNvPr id="12" name="Rectangle 11"/>
          <p:cNvSpPr/>
          <p:nvPr/>
        </p:nvSpPr>
        <p:spPr>
          <a:xfrm>
            <a:off x="7642325" y="2049260"/>
            <a:ext cx="3885847" cy="559562"/>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kern="0" dirty="0">
                <a:solidFill>
                  <a:srgbClr val="FFFFFF"/>
                </a:solidFill>
                <a:latin typeface="Segoe UI Light" pitchFamily="34" charset="0"/>
                <a:cs typeface="Segoe UI Light" pitchFamily="34" charset="0"/>
              </a:rPr>
              <a:t>vCenter Orchestrator</a:t>
            </a:r>
          </a:p>
        </p:txBody>
      </p:sp>
      <p:sp>
        <p:nvSpPr>
          <p:cNvPr id="13" name="Rectangle 12"/>
          <p:cNvSpPr/>
          <p:nvPr/>
        </p:nvSpPr>
        <p:spPr>
          <a:xfrm>
            <a:off x="7642325" y="2659370"/>
            <a:ext cx="3885847" cy="559562"/>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kern="0" dirty="0">
                <a:solidFill>
                  <a:srgbClr val="FFFFFF"/>
                </a:solidFill>
                <a:latin typeface="Segoe UI Light" pitchFamily="34" charset="0"/>
                <a:cs typeface="Segoe UI Light" pitchFamily="34" charset="0"/>
              </a:rPr>
              <a:t>vCloud Automation Center</a:t>
            </a:r>
          </a:p>
        </p:txBody>
      </p:sp>
      <p:sp>
        <p:nvSpPr>
          <p:cNvPr id="14" name="Rectangle 13"/>
          <p:cNvSpPr/>
          <p:nvPr/>
        </p:nvSpPr>
        <p:spPr>
          <a:xfrm>
            <a:off x="7642325" y="3869555"/>
            <a:ext cx="3885847" cy="559562"/>
          </a:xfrm>
          <a:prstGeom prst="rect">
            <a:avLst/>
          </a:prstGeom>
          <a:solidFill>
            <a:srgbClr val="1D4C7C">
              <a:lumMod val="75000"/>
            </a:srgbClr>
          </a:solidFill>
          <a:ln w="25400" cap="flat" cmpd="sng" algn="ctr">
            <a:noFill/>
            <a:prstDash val="solid"/>
          </a:ln>
          <a:effectLst/>
        </p:spPr>
        <p:txBody>
          <a:bodyPr tIns="186521" bIns="186521" rtlCol="0" anchor="ctr"/>
          <a:lstStyle/>
          <a:p>
            <a:pPr lvl="0" algn="ctr">
              <a:defRPr/>
            </a:pPr>
            <a:r>
              <a:rPr lang="en-GB" sz="2448" kern="0" dirty="0">
                <a:solidFill>
                  <a:srgbClr val="FFFFFF"/>
                </a:solidFill>
                <a:latin typeface="Segoe UI Light" pitchFamily="34" charset="0"/>
                <a:cs typeface="Segoe UI Light" pitchFamily="34" charset="0"/>
              </a:rPr>
              <a:t>vCenter Ops Mgmt. Suite</a:t>
            </a:r>
          </a:p>
        </p:txBody>
      </p:sp>
      <p:sp>
        <p:nvSpPr>
          <p:cNvPr id="15" name="Rectangle 14"/>
          <p:cNvSpPr/>
          <p:nvPr/>
        </p:nvSpPr>
        <p:spPr>
          <a:xfrm>
            <a:off x="7642325" y="4489702"/>
            <a:ext cx="3885847" cy="559562"/>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kern="0" dirty="0">
                <a:solidFill>
                  <a:srgbClr val="FFFFFF"/>
                </a:solidFill>
                <a:latin typeface="Segoe UI Light" pitchFamily="34" charset="0"/>
                <a:cs typeface="Segoe UI Light" pitchFamily="34" charset="0"/>
              </a:rPr>
              <a:t>vCloud Director</a:t>
            </a:r>
          </a:p>
        </p:txBody>
      </p:sp>
      <p:sp>
        <p:nvSpPr>
          <p:cNvPr id="16" name="Rectangle 15"/>
          <p:cNvSpPr/>
          <p:nvPr/>
        </p:nvSpPr>
        <p:spPr>
          <a:xfrm>
            <a:off x="3637061" y="5709475"/>
            <a:ext cx="3885847" cy="560013"/>
          </a:xfrm>
          <a:prstGeom prst="rect">
            <a:avLst/>
          </a:prstGeom>
          <a:solidFill>
            <a:srgbClr val="16395D"/>
          </a:solidFill>
          <a:ln w="25400" cap="flat" cmpd="sng" algn="ctr">
            <a:noFill/>
            <a:prstDash val="solid"/>
          </a:ln>
          <a:effectLst/>
        </p:spPr>
        <p:txBody>
          <a:bodyPr tIns="186521" bIns="186521" rtlCol="0" anchor="ctr"/>
          <a:lstStyle/>
          <a:p>
            <a:pPr algn="ctr" defTabSz="932559">
              <a:defRPr/>
            </a:pPr>
            <a:r>
              <a:rPr lang="en-GB" sz="2448" kern="0" dirty="0">
                <a:solidFill>
                  <a:srgbClr val="FFFFFF"/>
                </a:solidFill>
                <a:latin typeface="Segoe UI Light" pitchFamily="34" charset="0"/>
                <a:cs typeface="Segoe UI Light" pitchFamily="34" charset="0"/>
              </a:rPr>
              <a:t>Hyper-V</a:t>
            </a:r>
          </a:p>
        </p:txBody>
      </p:sp>
      <p:sp>
        <p:nvSpPr>
          <p:cNvPr id="17" name="Rectangle 16"/>
          <p:cNvSpPr/>
          <p:nvPr/>
        </p:nvSpPr>
        <p:spPr>
          <a:xfrm>
            <a:off x="3637060" y="5099170"/>
            <a:ext cx="3885847" cy="560013"/>
          </a:xfrm>
          <a:prstGeom prst="rect">
            <a:avLst/>
          </a:prstGeom>
          <a:solidFill>
            <a:srgbClr val="16395D"/>
          </a:solidFill>
          <a:ln w="25400" cap="flat" cmpd="sng" algn="ctr">
            <a:noFill/>
            <a:prstDash val="solid"/>
          </a:ln>
          <a:effectLst/>
        </p:spPr>
        <p:txBody>
          <a:bodyPr tIns="186521" bIns="186521" rtlCol="0" anchor="ctr"/>
          <a:lstStyle/>
          <a:p>
            <a:pPr algn="ctr" defTabSz="932559">
              <a:defRPr/>
            </a:pPr>
            <a:r>
              <a:rPr lang="en-GB" sz="2448" kern="0" dirty="0">
                <a:solidFill>
                  <a:srgbClr val="FFFFFF"/>
                </a:solidFill>
                <a:latin typeface="Segoe UI Light" pitchFamily="34" charset="0"/>
                <a:cs typeface="Segoe UI Light" pitchFamily="34" charset="0"/>
              </a:rPr>
              <a:t>Virtual Machine Manager</a:t>
            </a:r>
          </a:p>
        </p:txBody>
      </p:sp>
      <p:sp>
        <p:nvSpPr>
          <p:cNvPr id="18" name="Rectangle 17"/>
          <p:cNvSpPr/>
          <p:nvPr/>
        </p:nvSpPr>
        <p:spPr>
          <a:xfrm>
            <a:off x="3637060" y="2047648"/>
            <a:ext cx="3885847" cy="560013"/>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kern="0" dirty="0">
                <a:solidFill>
                  <a:srgbClr val="FFFFFF"/>
                </a:solidFill>
                <a:latin typeface="Segoe UI Light" pitchFamily="34" charset="0"/>
                <a:cs typeface="Segoe UI Light" pitchFamily="34" charset="0"/>
              </a:rPr>
              <a:t>Orchestrator</a:t>
            </a:r>
          </a:p>
        </p:txBody>
      </p:sp>
      <p:sp>
        <p:nvSpPr>
          <p:cNvPr id="19" name="Rectangle 18"/>
          <p:cNvSpPr/>
          <p:nvPr/>
        </p:nvSpPr>
        <p:spPr>
          <a:xfrm>
            <a:off x="3637060" y="2657953"/>
            <a:ext cx="3885847" cy="560013"/>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kern="0" dirty="0">
                <a:solidFill>
                  <a:srgbClr val="FFFFFF"/>
                </a:solidFill>
                <a:latin typeface="Segoe UI Light" pitchFamily="34" charset="0"/>
                <a:cs typeface="Segoe UI Light" pitchFamily="34" charset="0"/>
              </a:rPr>
              <a:t>Service Manager</a:t>
            </a:r>
          </a:p>
        </p:txBody>
      </p:sp>
      <p:sp>
        <p:nvSpPr>
          <p:cNvPr id="20" name="Rectangle 19"/>
          <p:cNvSpPr/>
          <p:nvPr/>
        </p:nvSpPr>
        <p:spPr>
          <a:xfrm>
            <a:off x="3637060" y="3868331"/>
            <a:ext cx="3885847" cy="560013"/>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kern="0" dirty="0">
                <a:solidFill>
                  <a:srgbClr val="FFFFFF"/>
                </a:solidFill>
                <a:latin typeface="Segoe UI Light" pitchFamily="34" charset="0"/>
                <a:cs typeface="Segoe UI Light" pitchFamily="34" charset="0"/>
              </a:rPr>
              <a:t>Operations Manager</a:t>
            </a:r>
          </a:p>
        </p:txBody>
      </p:sp>
      <p:sp>
        <p:nvSpPr>
          <p:cNvPr id="21" name="Rectangle 20"/>
          <p:cNvSpPr/>
          <p:nvPr/>
        </p:nvSpPr>
        <p:spPr>
          <a:xfrm>
            <a:off x="3637060" y="4488866"/>
            <a:ext cx="3885847" cy="560013"/>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kern="0" dirty="0">
                <a:solidFill>
                  <a:srgbClr val="FFFFFF"/>
                </a:solidFill>
                <a:latin typeface="Segoe UI Light" pitchFamily="34" charset="0"/>
                <a:cs typeface="Segoe UI Light" pitchFamily="34" charset="0"/>
              </a:rPr>
              <a:t>App Controller</a:t>
            </a:r>
          </a:p>
        </p:txBody>
      </p:sp>
      <p:sp>
        <p:nvSpPr>
          <p:cNvPr id="22" name="Rectangle 21"/>
          <p:cNvSpPr/>
          <p:nvPr/>
        </p:nvSpPr>
        <p:spPr>
          <a:xfrm>
            <a:off x="875265" y="3256628"/>
            <a:ext cx="2642376" cy="560013"/>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b="1" kern="0" dirty="0">
                <a:solidFill>
                  <a:srgbClr val="FFFFFF"/>
                </a:solidFill>
                <a:latin typeface="Segoe UI Light" pitchFamily="34" charset="0"/>
                <a:cs typeface="Segoe UI Light" pitchFamily="34" charset="0"/>
              </a:rPr>
              <a:t>Protection</a:t>
            </a:r>
          </a:p>
        </p:txBody>
      </p:sp>
      <p:sp>
        <p:nvSpPr>
          <p:cNvPr id="23" name="Rectangle 22"/>
          <p:cNvSpPr/>
          <p:nvPr/>
        </p:nvSpPr>
        <p:spPr>
          <a:xfrm>
            <a:off x="7642325" y="3263281"/>
            <a:ext cx="3885847" cy="559562"/>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kern="0" dirty="0">
                <a:solidFill>
                  <a:srgbClr val="FFFFFF"/>
                </a:solidFill>
                <a:latin typeface="Segoe UI Light" pitchFamily="34" charset="0"/>
                <a:cs typeface="Segoe UI Light" pitchFamily="34" charset="0"/>
              </a:rPr>
              <a:t>vSphere Data Protection</a:t>
            </a:r>
          </a:p>
        </p:txBody>
      </p:sp>
      <p:sp>
        <p:nvSpPr>
          <p:cNvPr id="24" name="Rectangle 23"/>
          <p:cNvSpPr/>
          <p:nvPr/>
        </p:nvSpPr>
        <p:spPr>
          <a:xfrm>
            <a:off x="3637060" y="3262251"/>
            <a:ext cx="3885847" cy="560013"/>
          </a:xfrm>
          <a:prstGeom prst="rect">
            <a:avLst/>
          </a:prstGeom>
          <a:solidFill>
            <a:srgbClr val="1D4C7C">
              <a:lumMod val="75000"/>
            </a:srgbClr>
          </a:solidFill>
          <a:ln w="25400" cap="flat" cmpd="sng" algn="ctr">
            <a:noFill/>
            <a:prstDash val="solid"/>
          </a:ln>
          <a:effectLst/>
        </p:spPr>
        <p:txBody>
          <a:bodyPr tIns="186521" bIns="186521" rtlCol="0" anchor="ctr"/>
          <a:lstStyle/>
          <a:p>
            <a:pPr algn="ctr" defTabSz="932559">
              <a:defRPr/>
            </a:pPr>
            <a:r>
              <a:rPr lang="en-GB" sz="2448" kern="0" dirty="0">
                <a:solidFill>
                  <a:srgbClr val="FFFFFF"/>
                </a:solidFill>
                <a:latin typeface="Segoe UI Light" pitchFamily="34" charset="0"/>
                <a:cs typeface="Segoe UI Light" pitchFamily="34" charset="0"/>
              </a:rPr>
              <a:t>Data Protection Manager</a:t>
            </a:r>
          </a:p>
        </p:txBody>
      </p:sp>
      <p:pic>
        <p:nvPicPr>
          <p:cNvPr id="25" name="Picture 24"/>
          <p:cNvPicPr>
            <a:picLocks noChangeAspect="1"/>
          </p:cNvPicPr>
          <p:nvPr/>
        </p:nvPicPr>
        <p:blipFill rotWithShape="1">
          <a:blip r:embed="rId3">
            <a:biLevel thresh="25000"/>
            <a:extLst>
              <a:ext uri="{28A0092B-C50C-407E-A947-70E740481C1C}">
                <a14:useLocalDpi xmlns:a14="http://schemas.microsoft.com/office/drawing/2010/main" val="0"/>
              </a:ext>
            </a:extLst>
          </a:blip>
          <a:srcRect l="9524" t="22259" r="9544" b="23974"/>
          <a:stretch/>
        </p:blipFill>
        <p:spPr>
          <a:xfrm>
            <a:off x="4274730" y="1313285"/>
            <a:ext cx="2633253" cy="643496"/>
          </a:xfrm>
          <a:prstGeom prst="rect">
            <a:avLst/>
          </a:prstGeom>
        </p:spPr>
      </p:pic>
      <p:sp>
        <p:nvSpPr>
          <p:cNvPr id="28" name="Rectangle 27"/>
          <p:cNvSpPr/>
          <p:nvPr/>
        </p:nvSpPr>
        <p:spPr>
          <a:xfrm>
            <a:off x="3637058" y="2034966"/>
            <a:ext cx="3885847" cy="3615296"/>
          </a:xfrm>
          <a:prstGeom prst="rect">
            <a:avLst/>
          </a:prstGeom>
          <a:solidFill>
            <a:srgbClr val="1D4C7C">
              <a:lumMod val="75000"/>
            </a:srgbClr>
          </a:solidFill>
          <a:ln w="25400" cap="flat" cmpd="sng" algn="ctr">
            <a:noFill/>
            <a:prstDash val="solid"/>
          </a:ln>
          <a:effectLst/>
        </p:spPr>
        <p:txBody>
          <a:bodyPr tIns="186521" bIns="186521" rtlCol="0" anchor="t"/>
          <a:lstStyle/>
          <a:p>
            <a:pPr algn="ctr" defTabSz="932559">
              <a:defRPr/>
            </a:pPr>
            <a:endParaRPr lang="en-GB" sz="2448" b="1" kern="0" dirty="0">
              <a:solidFill>
                <a:srgbClr val="FFFFFF"/>
              </a:solidFill>
              <a:latin typeface="Segoe UI Light" pitchFamily="34" charset="0"/>
              <a:cs typeface="Segoe UI Light" pitchFamily="34" charset="0"/>
            </a:endParaRPr>
          </a:p>
          <a:p>
            <a:pPr algn="ctr" defTabSz="932559">
              <a:defRPr/>
            </a:pPr>
            <a:endParaRPr lang="en-GB" sz="2448" b="1" kern="0" dirty="0">
              <a:solidFill>
                <a:srgbClr val="FFFFFF"/>
              </a:solidFill>
              <a:latin typeface="Segoe UI Light" pitchFamily="34" charset="0"/>
              <a:cs typeface="Segoe UI Light" pitchFamily="34" charset="0"/>
            </a:endParaRPr>
          </a:p>
          <a:p>
            <a:pPr algn="ctr" defTabSz="932559">
              <a:defRPr/>
            </a:pPr>
            <a:endParaRPr lang="en-GB" sz="2448" b="1" kern="0" dirty="0">
              <a:solidFill>
                <a:srgbClr val="FFFFFF"/>
              </a:solidFill>
              <a:latin typeface="Segoe UI Light" pitchFamily="34" charset="0"/>
              <a:cs typeface="Segoe UI Light" pitchFamily="34" charset="0"/>
            </a:endParaRPr>
          </a:p>
          <a:p>
            <a:pPr algn="ctr" defTabSz="932559">
              <a:defRPr/>
            </a:pPr>
            <a:endParaRPr lang="en-GB" sz="1836" b="1" kern="0" dirty="0">
              <a:solidFill>
                <a:srgbClr val="FFFFFF"/>
              </a:solidFill>
              <a:latin typeface="Segoe UI Light" pitchFamily="34" charset="0"/>
              <a:cs typeface="Segoe UI Light" pitchFamily="34" charset="0"/>
            </a:endParaRPr>
          </a:p>
          <a:p>
            <a:pPr algn="ctr" defTabSz="932559">
              <a:defRPr/>
            </a:pPr>
            <a:r>
              <a:rPr lang="en-GB" sz="2448" b="1" kern="0" dirty="0">
                <a:solidFill>
                  <a:srgbClr val="FFFFFF"/>
                </a:solidFill>
                <a:latin typeface="Segoe UI Light" pitchFamily="34" charset="0"/>
                <a:cs typeface="Segoe UI Light" pitchFamily="34" charset="0"/>
              </a:rPr>
              <a:t>System Center 2012 SP1</a:t>
            </a:r>
          </a:p>
        </p:txBody>
      </p:sp>
      <p:sp>
        <p:nvSpPr>
          <p:cNvPr id="29" name="Rectangle 28"/>
          <p:cNvSpPr/>
          <p:nvPr/>
        </p:nvSpPr>
        <p:spPr>
          <a:xfrm>
            <a:off x="7642325" y="2027619"/>
            <a:ext cx="3885847" cy="4226441"/>
          </a:xfrm>
          <a:prstGeom prst="rect">
            <a:avLst/>
          </a:prstGeom>
          <a:solidFill>
            <a:srgbClr val="1D4C7C">
              <a:lumMod val="75000"/>
            </a:srgbClr>
          </a:solidFill>
          <a:ln w="25400" cap="flat" cmpd="sng" algn="ctr">
            <a:noFill/>
            <a:prstDash val="solid"/>
          </a:ln>
          <a:effectLst/>
        </p:spPr>
        <p:txBody>
          <a:bodyPr tIns="186521" bIns="186521" rtlCol="0" anchor="t"/>
          <a:lstStyle/>
          <a:p>
            <a:pPr algn="ctr" defTabSz="932559">
              <a:defRPr/>
            </a:pPr>
            <a:endParaRPr lang="en-GB" sz="2448" b="1" kern="0" dirty="0">
              <a:solidFill>
                <a:srgbClr val="FFFFFF"/>
              </a:solidFill>
              <a:latin typeface="Segoe UI Light" pitchFamily="34" charset="0"/>
              <a:cs typeface="Segoe UI Light" pitchFamily="34" charset="0"/>
            </a:endParaRPr>
          </a:p>
          <a:p>
            <a:pPr algn="ctr" defTabSz="932559">
              <a:defRPr/>
            </a:pPr>
            <a:endParaRPr lang="en-GB" sz="2448" b="1" kern="0" dirty="0">
              <a:solidFill>
                <a:srgbClr val="FFFFFF"/>
              </a:solidFill>
              <a:latin typeface="Segoe UI Light" pitchFamily="34" charset="0"/>
              <a:cs typeface="Segoe UI Light" pitchFamily="34" charset="0"/>
            </a:endParaRPr>
          </a:p>
          <a:p>
            <a:pPr algn="ctr" defTabSz="932559">
              <a:defRPr/>
            </a:pPr>
            <a:endParaRPr lang="en-GB" sz="2448" b="1" kern="0" dirty="0">
              <a:solidFill>
                <a:srgbClr val="FFFFFF"/>
              </a:solidFill>
              <a:latin typeface="Segoe UI Light" pitchFamily="34" charset="0"/>
              <a:cs typeface="Segoe UI Light" pitchFamily="34" charset="0"/>
            </a:endParaRPr>
          </a:p>
          <a:p>
            <a:pPr algn="ctr" defTabSz="932559">
              <a:defRPr/>
            </a:pPr>
            <a:endParaRPr lang="en-GB" sz="1836" b="1" kern="0" dirty="0">
              <a:solidFill>
                <a:srgbClr val="FFFFFF"/>
              </a:solidFill>
              <a:latin typeface="Segoe UI Light" pitchFamily="34" charset="0"/>
              <a:cs typeface="Segoe UI Light" pitchFamily="34" charset="0"/>
            </a:endParaRPr>
          </a:p>
          <a:p>
            <a:pPr algn="ctr" defTabSz="932559">
              <a:defRPr/>
            </a:pPr>
            <a:r>
              <a:rPr lang="en-GB" sz="2448" b="1" kern="0" dirty="0">
                <a:solidFill>
                  <a:srgbClr val="FFFFFF"/>
                </a:solidFill>
                <a:latin typeface="Segoe UI Light" pitchFamily="34" charset="0"/>
                <a:cs typeface="Segoe UI Light" pitchFamily="34" charset="0"/>
              </a:rPr>
              <a:t>vCloud Suite</a:t>
            </a:r>
            <a:br>
              <a:rPr lang="en-GB" sz="2448" b="1" kern="0" dirty="0">
                <a:solidFill>
                  <a:srgbClr val="FFFFFF"/>
                </a:solidFill>
                <a:latin typeface="Segoe UI Light" pitchFamily="34" charset="0"/>
                <a:cs typeface="Segoe UI Light" pitchFamily="34" charset="0"/>
              </a:rPr>
            </a:br>
            <a:r>
              <a:rPr lang="en-GB" sz="2448" b="1" kern="0" dirty="0">
                <a:solidFill>
                  <a:srgbClr val="FFFFFF"/>
                </a:solidFill>
                <a:latin typeface="Segoe UI Light" pitchFamily="34" charset="0"/>
                <a:cs typeface="Segoe UI Light" pitchFamily="34" charset="0"/>
              </a:rPr>
              <a:t>&amp; vCenter</a:t>
            </a:r>
          </a:p>
        </p:txBody>
      </p:sp>
      <p:sp>
        <p:nvSpPr>
          <p:cNvPr id="3" name="Title 2"/>
          <p:cNvSpPr>
            <a:spLocks noGrp="1"/>
          </p:cNvSpPr>
          <p:nvPr>
            <p:ph type="title"/>
          </p:nvPr>
        </p:nvSpPr>
        <p:spPr/>
        <p:txBody>
          <a:bodyPr/>
          <a:lstStyle/>
          <a:p>
            <a:r>
              <a:rPr lang="en-US" dirty="0" smtClean="0"/>
              <a:t>Private Cloud Technologies</a:t>
            </a:r>
            <a:endParaRPr lang="en-US" dirty="0"/>
          </a:p>
        </p:txBody>
      </p:sp>
      <p:sp>
        <p:nvSpPr>
          <p:cNvPr id="26" name="TextBox 25"/>
          <p:cNvSpPr txBox="1"/>
          <p:nvPr/>
        </p:nvSpPr>
        <p:spPr>
          <a:xfrm>
            <a:off x="7642322" y="1244006"/>
            <a:ext cx="3885850" cy="849463"/>
          </a:xfrm>
          <a:prstGeom prst="rect">
            <a:avLst/>
          </a:prstGeom>
          <a:noFill/>
        </p:spPr>
        <p:txBody>
          <a:bodyPr wrap="square" lIns="182880" tIns="146304" rIns="182880" bIns="146304" rtlCol="0">
            <a:spAutoFit/>
          </a:bodyPr>
          <a:lstStyle/>
          <a:p>
            <a:pPr algn="ctr">
              <a:lnSpc>
                <a:spcPct val="90000"/>
              </a:lnSpc>
              <a:spcAft>
                <a:spcPts val="600"/>
              </a:spcAft>
            </a:pPr>
            <a:r>
              <a:rPr lang="en-US" sz="4000" dirty="0" smtClean="0"/>
              <a:t>VMware</a:t>
            </a:r>
          </a:p>
        </p:txBody>
      </p:sp>
    </p:spTree>
    <p:extLst>
      <p:ext uri="{BB962C8B-B14F-4D97-AF65-F5344CB8AC3E}">
        <p14:creationId xmlns:p14="http://schemas.microsoft.com/office/powerpoint/2010/main" val="2726696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500"/>
                                        <p:tgtEl>
                                          <p:spTgt spid="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500"/>
                                        <p:tgtEl>
                                          <p:spTgt spid="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500"/>
                                        <p:tgtEl>
                                          <p:spTgt spid="1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fade">
                                      <p:cBhvr>
                                        <p:cTn id="85" dur="500"/>
                                        <p:tgtEl>
                                          <p:spTgt spid="12"/>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8" grpId="0" animBg="1"/>
      <p:bldP spid="29" grpId="0" animBg="1"/>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146147675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Focus Areas</a:t>
            </a:r>
            <a:endParaRPr lang="en-US" dirty="0"/>
          </a:p>
        </p:txBody>
      </p:sp>
      <p:grpSp>
        <p:nvGrpSpPr>
          <p:cNvPr id="10" name="Group 9"/>
          <p:cNvGrpSpPr/>
          <p:nvPr/>
        </p:nvGrpSpPr>
        <p:grpSpPr>
          <a:xfrm>
            <a:off x="274320" y="1473158"/>
            <a:ext cx="10965180" cy="818229"/>
            <a:chOff x="274320" y="1529429"/>
            <a:chExt cx="10965180" cy="818229"/>
          </a:xfrm>
        </p:grpSpPr>
        <p:grpSp>
          <p:nvGrpSpPr>
            <p:cNvPr id="4" name="Group 3"/>
            <p:cNvGrpSpPr/>
            <p:nvPr/>
          </p:nvGrpSpPr>
          <p:grpSpPr>
            <a:xfrm>
              <a:off x="274320" y="1529429"/>
              <a:ext cx="10965180" cy="818229"/>
              <a:chOff x="595143" y="5261638"/>
              <a:chExt cx="10661745" cy="818229"/>
            </a:xfrm>
          </p:grpSpPr>
          <p:sp>
            <p:nvSpPr>
              <p:cNvPr id="5" name="Rectangle 4"/>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6" name="TextBox 5"/>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Granular App &amp; Service Deployment </a:t>
                </a:r>
                <a:endParaRPr lang="en-US" sz="3264" b="1" spc="-102" dirty="0">
                  <a:latin typeface="+mj-lt"/>
                </a:endParaRPr>
              </a:p>
            </p:txBody>
          </p:sp>
        </p:grpSp>
        <p:pic>
          <p:nvPicPr>
            <p:cNvPr id="9" name="Picture 8"/>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26663" t="16807" r="22886" b="15580"/>
            <a:stretch/>
          </p:blipFill>
          <p:spPr>
            <a:xfrm>
              <a:off x="451031" y="1574400"/>
              <a:ext cx="603069" cy="728284"/>
            </a:xfrm>
            <a:prstGeom prst="rect">
              <a:avLst/>
            </a:prstGeom>
          </p:spPr>
        </p:pic>
      </p:grpSp>
      <p:grpSp>
        <p:nvGrpSpPr>
          <p:cNvPr id="23" name="Group 22"/>
          <p:cNvGrpSpPr/>
          <p:nvPr/>
        </p:nvGrpSpPr>
        <p:grpSpPr>
          <a:xfrm>
            <a:off x="274320" y="2311647"/>
            <a:ext cx="10965180" cy="818229"/>
            <a:chOff x="274320" y="2369297"/>
            <a:chExt cx="10965180" cy="818229"/>
          </a:xfrm>
        </p:grpSpPr>
        <p:grpSp>
          <p:nvGrpSpPr>
            <p:cNvPr id="17" name="Group 16"/>
            <p:cNvGrpSpPr/>
            <p:nvPr/>
          </p:nvGrpSpPr>
          <p:grpSpPr>
            <a:xfrm>
              <a:off x="274320" y="2369297"/>
              <a:ext cx="10965180" cy="818229"/>
              <a:chOff x="595143" y="5261638"/>
              <a:chExt cx="10661745" cy="818229"/>
            </a:xfrm>
          </p:grpSpPr>
          <p:sp>
            <p:nvSpPr>
              <p:cNvPr id="19" name="Rectangle 18"/>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0" name="TextBox 19"/>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Deeper Insight &amp; Remediation Guidance</a:t>
                </a:r>
                <a:endParaRPr lang="en-US" sz="3264" b="1" spc="-102" dirty="0">
                  <a:latin typeface="+mj-lt"/>
                </a:endParaRPr>
              </a:p>
            </p:txBody>
          </p:sp>
        </p:grpSp>
        <p:sp>
          <p:nvSpPr>
            <p:cNvPr id="21" name="Freeform 20"/>
            <p:cNvSpPr/>
            <p:nvPr/>
          </p:nvSpPr>
          <p:spPr bwMode="auto">
            <a:xfrm>
              <a:off x="426415" y="2465969"/>
              <a:ext cx="671170" cy="624883"/>
            </a:xfrm>
            <a:custGeom>
              <a:avLst/>
              <a:gdLst>
                <a:gd name="connsiteX0" fmla="*/ 0 w 920750"/>
                <a:gd name="connsiteY0" fmla="*/ 425450 h 857250"/>
                <a:gd name="connsiteX1" fmla="*/ 146050 w 920750"/>
                <a:gd name="connsiteY1" fmla="*/ 342900 h 857250"/>
                <a:gd name="connsiteX2" fmla="*/ 285750 w 920750"/>
                <a:gd name="connsiteY2" fmla="*/ 425450 h 857250"/>
                <a:gd name="connsiteX3" fmla="*/ 419100 w 920750"/>
                <a:gd name="connsiteY3" fmla="*/ 0 h 857250"/>
                <a:gd name="connsiteX4" fmla="*/ 495300 w 920750"/>
                <a:gd name="connsiteY4" fmla="*/ 857250 h 857250"/>
                <a:gd name="connsiteX5" fmla="*/ 596900 w 920750"/>
                <a:gd name="connsiteY5" fmla="*/ 431800 h 857250"/>
                <a:gd name="connsiteX6" fmla="*/ 711200 w 920750"/>
                <a:gd name="connsiteY6" fmla="*/ 349250 h 857250"/>
                <a:gd name="connsiteX7" fmla="*/ 825500 w 920750"/>
                <a:gd name="connsiteY7" fmla="*/ 596900 h 857250"/>
                <a:gd name="connsiteX8" fmla="*/ 920750 w 920750"/>
                <a:gd name="connsiteY8" fmla="*/ 4064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0750" h="857250">
                  <a:moveTo>
                    <a:pt x="0" y="425450"/>
                  </a:moveTo>
                  <a:lnTo>
                    <a:pt x="146050" y="342900"/>
                  </a:lnTo>
                  <a:lnTo>
                    <a:pt x="285750" y="425450"/>
                  </a:lnTo>
                  <a:lnTo>
                    <a:pt x="419100" y="0"/>
                  </a:lnTo>
                  <a:lnTo>
                    <a:pt x="495300" y="857250"/>
                  </a:lnTo>
                  <a:lnTo>
                    <a:pt x="596900" y="431800"/>
                  </a:lnTo>
                  <a:lnTo>
                    <a:pt x="711200" y="349250"/>
                  </a:lnTo>
                  <a:lnTo>
                    <a:pt x="825500" y="596900"/>
                  </a:lnTo>
                  <a:lnTo>
                    <a:pt x="920750" y="406400"/>
                  </a:lnTo>
                </a:path>
              </a:pathLst>
            </a:custGeom>
            <a:no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0" name="Group 29"/>
          <p:cNvGrpSpPr/>
          <p:nvPr/>
        </p:nvGrpSpPr>
        <p:grpSpPr>
          <a:xfrm>
            <a:off x="274320" y="3136068"/>
            <a:ext cx="10965180" cy="818229"/>
            <a:chOff x="274320" y="3207097"/>
            <a:chExt cx="10965180" cy="818229"/>
          </a:xfrm>
        </p:grpSpPr>
        <p:grpSp>
          <p:nvGrpSpPr>
            <p:cNvPr id="25" name="Group 24"/>
            <p:cNvGrpSpPr/>
            <p:nvPr/>
          </p:nvGrpSpPr>
          <p:grpSpPr>
            <a:xfrm>
              <a:off x="274320" y="3207097"/>
              <a:ext cx="10965180" cy="818229"/>
              <a:chOff x="595143" y="5261638"/>
              <a:chExt cx="10661745" cy="818229"/>
            </a:xfrm>
          </p:grpSpPr>
          <p:sp>
            <p:nvSpPr>
              <p:cNvPr id="27" name="Rectangle 26"/>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8" name="TextBox 27"/>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Protection for Key Apps &amp; Workloads</a:t>
                </a:r>
                <a:endParaRPr lang="en-US" sz="3264" b="1" spc="-102" dirty="0">
                  <a:latin typeface="+mj-lt"/>
                </a:endParaRPr>
              </a:p>
            </p:txBody>
          </p:sp>
        </p:grpSp>
        <p:sp>
          <p:nvSpPr>
            <p:cNvPr id="29" name="Freeform 63"/>
            <p:cNvSpPr>
              <a:spLocks noEditPoints="1"/>
            </p:cNvSpPr>
            <p:nvPr/>
          </p:nvSpPr>
          <p:spPr bwMode="auto">
            <a:xfrm>
              <a:off x="451816" y="3326604"/>
              <a:ext cx="596992" cy="573998"/>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tx1"/>
            </a:solidFill>
            <a:ln>
              <a:noFill/>
            </a:ln>
          </p:spPr>
          <p:txBody>
            <a:bodyPr vert="horz" wrap="square" lIns="89619" tIns="44809" rIns="89619" bIns="44809" numCol="1" anchor="t" anchorCtr="0" compatLnSpc="1">
              <a:prstTxWarp prst="textNoShape">
                <a:avLst/>
              </a:prstTxWarp>
            </a:bodyPr>
            <a:lstStyle/>
            <a:p>
              <a:pPr defTabSz="896166" fontAlgn="base">
                <a:spcBef>
                  <a:spcPct val="0"/>
                </a:spcBef>
                <a:spcAft>
                  <a:spcPct val="0"/>
                </a:spcAft>
              </a:pPr>
              <a:endParaRPr lang="en-US" sz="1568" spc="-29">
                <a:cs typeface="Segoe UI" pitchFamily="34" charset="0"/>
              </a:endParaRPr>
            </a:p>
          </p:txBody>
        </p:sp>
      </p:grpSp>
      <p:grpSp>
        <p:nvGrpSpPr>
          <p:cNvPr id="37" name="Group 36"/>
          <p:cNvGrpSpPr/>
          <p:nvPr/>
        </p:nvGrpSpPr>
        <p:grpSpPr>
          <a:xfrm>
            <a:off x="274320" y="3960490"/>
            <a:ext cx="10965180" cy="830200"/>
            <a:chOff x="274320" y="4044897"/>
            <a:chExt cx="10965180" cy="830200"/>
          </a:xfrm>
        </p:grpSpPr>
        <p:grpSp>
          <p:nvGrpSpPr>
            <p:cNvPr id="32" name="Group 31"/>
            <p:cNvGrpSpPr/>
            <p:nvPr/>
          </p:nvGrpSpPr>
          <p:grpSpPr>
            <a:xfrm>
              <a:off x="274320" y="4044897"/>
              <a:ext cx="10965180" cy="818229"/>
              <a:chOff x="595143" y="5261638"/>
              <a:chExt cx="10661745" cy="818229"/>
            </a:xfrm>
          </p:grpSpPr>
          <p:sp>
            <p:nvSpPr>
              <p:cNvPr id="34" name="Rectangle 33"/>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35" name="TextBox 34"/>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Heterogeneous Management</a:t>
                </a:r>
                <a:endParaRPr lang="en-US" sz="3264" b="1" spc="-102" dirty="0">
                  <a:latin typeface="+mj-lt"/>
                </a:endParaRPr>
              </a:p>
            </p:txBody>
          </p:sp>
        </p:grpSp>
        <p:pic>
          <p:nvPicPr>
            <p:cNvPr id="36" name="Picture 35"/>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22625" t="16794" r="19455" b="12953"/>
            <a:stretch/>
          </p:blipFill>
          <p:spPr>
            <a:xfrm>
              <a:off x="451031" y="4130765"/>
              <a:ext cx="681011" cy="744332"/>
            </a:xfrm>
            <a:prstGeom prst="rect">
              <a:avLst/>
            </a:prstGeom>
          </p:spPr>
        </p:pic>
      </p:grpSp>
      <p:grpSp>
        <p:nvGrpSpPr>
          <p:cNvPr id="49" name="Group 48"/>
          <p:cNvGrpSpPr/>
          <p:nvPr/>
        </p:nvGrpSpPr>
        <p:grpSpPr>
          <a:xfrm>
            <a:off x="274320" y="5627452"/>
            <a:ext cx="10965180" cy="818229"/>
            <a:chOff x="274320" y="5627452"/>
            <a:chExt cx="10965180" cy="818229"/>
          </a:xfrm>
        </p:grpSpPr>
        <p:grpSp>
          <p:nvGrpSpPr>
            <p:cNvPr id="44" name="Group 43"/>
            <p:cNvGrpSpPr/>
            <p:nvPr/>
          </p:nvGrpSpPr>
          <p:grpSpPr>
            <a:xfrm>
              <a:off x="274320" y="5627452"/>
              <a:ext cx="10965180" cy="818229"/>
              <a:chOff x="595143" y="5261638"/>
              <a:chExt cx="10661745" cy="818229"/>
            </a:xfrm>
          </p:grpSpPr>
          <p:sp>
            <p:nvSpPr>
              <p:cNvPr id="46" name="Rectangle 45"/>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7" name="TextBox 46"/>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Costs</a:t>
                </a:r>
                <a:endParaRPr lang="en-US" sz="3264" b="1" spc="-102" dirty="0">
                  <a:latin typeface="+mj-lt"/>
                </a:endParaRPr>
              </a:p>
            </p:txBody>
          </p:sp>
        </p:grpSp>
        <p:pic>
          <p:nvPicPr>
            <p:cNvPr id="48" name="Picture 13"/>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531195" y="5744425"/>
              <a:ext cx="497505" cy="620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1" name="Group 50"/>
          <p:cNvGrpSpPr/>
          <p:nvPr/>
        </p:nvGrpSpPr>
        <p:grpSpPr>
          <a:xfrm>
            <a:off x="274320" y="4798290"/>
            <a:ext cx="10965180" cy="818229"/>
            <a:chOff x="274320" y="4798290"/>
            <a:chExt cx="10965180" cy="818229"/>
          </a:xfrm>
        </p:grpSpPr>
        <p:grpSp>
          <p:nvGrpSpPr>
            <p:cNvPr id="39" name="Group 38"/>
            <p:cNvGrpSpPr/>
            <p:nvPr/>
          </p:nvGrpSpPr>
          <p:grpSpPr>
            <a:xfrm>
              <a:off x="274320" y="4798290"/>
              <a:ext cx="10965180" cy="818229"/>
              <a:chOff x="595143" y="5261638"/>
              <a:chExt cx="10661745" cy="818229"/>
            </a:xfrm>
          </p:grpSpPr>
          <p:sp>
            <p:nvSpPr>
              <p:cNvPr id="41" name="Rectangle 40"/>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2" name="TextBox 41"/>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Hybrid Infrastructure</a:t>
                </a:r>
                <a:endParaRPr lang="en-US" sz="3264" b="1" spc="-102" dirty="0">
                  <a:latin typeface="+mj-lt"/>
                </a:endParaRPr>
              </a:p>
            </p:txBody>
          </p:sp>
        </p:grpSp>
        <p:pic>
          <p:nvPicPr>
            <p:cNvPr id="50" name="Picture 16"/>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a:off x="465099" y="4909760"/>
              <a:ext cx="681011" cy="5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2866458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decel="10000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1000" fill="hold"/>
                                        <p:tgtEl>
                                          <p:spTgt spid="23"/>
                                        </p:tgtEl>
                                        <p:attrNameLst>
                                          <p:attrName>ppt_x</p:attrName>
                                        </p:attrNameLst>
                                      </p:cBhvr>
                                      <p:tavLst>
                                        <p:tav tm="0">
                                          <p:val>
                                            <p:strVal val="0-#ppt_w/2"/>
                                          </p:val>
                                        </p:tav>
                                        <p:tav tm="100000">
                                          <p:val>
                                            <p:strVal val="#ppt_x"/>
                                          </p:val>
                                        </p:tav>
                                      </p:tavLst>
                                    </p:anim>
                                    <p:anim calcmode="lin" valueType="num">
                                      <p:cBhvr additive="base">
                                        <p:cTn id="14" dur="10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decel="10000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000" fill="hold"/>
                                        <p:tgtEl>
                                          <p:spTgt spid="30"/>
                                        </p:tgtEl>
                                        <p:attrNameLst>
                                          <p:attrName>ppt_x</p:attrName>
                                        </p:attrNameLst>
                                      </p:cBhvr>
                                      <p:tavLst>
                                        <p:tav tm="0">
                                          <p:val>
                                            <p:strVal val="0-#ppt_w/2"/>
                                          </p:val>
                                        </p:tav>
                                        <p:tav tm="100000">
                                          <p:val>
                                            <p:strVal val="#ppt_x"/>
                                          </p:val>
                                        </p:tav>
                                      </p:tavLst>
                                    </p:anim>
                                    <p:anim calcmode="lin" valueType="num">
                                      <p:cBhvr additive="base">
                                        <p:cTn id="20" dur="10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decel="100000"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000" fill="hold"/>
                                        <p:tgtEl>
                                          <p:spTgt spid="37"/>
                                        </p:tgtEl>
                                        <p:attrNameLst>
                                          <p:attrName>ppt_x</p:attrName>
                                        </p:attrNameLst>
                                      </p:cBhvr>
                                      <p:tavLst>
                                        <p:tav tm="0">
                                          <p:val>
                                            <p:strVal val="0-#ppt_w/2"/>
                                          </p:val>
                                        </p:tav>
                                        <p:tav tm="100000">
                                          <p:val>
                                            <p:strVal val="#ppt_x"/>
                                          </p:val>
                                        </p:tav>
                                      </p:tavLst>
                                    </p:anim>
                                    <p:anim calcmode="lin" valueType="num">
                                      <p:cBhvr additive="base">
                                        <p:cTn id="26" dur="10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decel="100000" fill="hold" nodeType="click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1000" fill="hold"/>
                                        <p:tgtEl>
                                          <p:spTgt spid="51"/>
                                        </p:tgtEl>
                                        <p:attrNameLst>
                                          <p:attrName>ppt_x</p:attrName>
                                        </p:attrNameLst>
                                      </p:cBhvr>
                                      <p:tavLst>
                                        <p:tav tm="0">
                                          <p:val>
                                            <p:strVal val="0-#ppt_w/2"/>
                                          </p:val>
                                        </p:tav>
                                        <p:tav tm="100000">
                                          <p:val>
                                            <p:strVal val="#ppt_x"/>
                                          </p:val>
                                        </p:tav>
                                      </p:tavLst>
                                    </p:anim>
                                    <p:anim calcmode="lin" valueType="num">
                                      <p:cBhvr additive="base">
                                        <p:cTn id="32" dur="10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decel="100000" fill="hold" nodeType="click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1000" fill="hold"/>
                                        <p:tgtEl>
                                          <p:spTgt spid="49"/>
                                        </p:tgtEl>
                                        <p:attrNameLst>
                                          <p:attrName>ppt_x</p:attrName>
                                        </p:attrNameLst>
                                      </p:cBhvr>
                                      <p:tavLst>
                                        <p:tav tm="0">
                                          <p:val>
                                            <p:strVal val="0-#ppt_w/2"/>
                                          </p:val>
                                        </p:tav>
                                        <p:tav tm="100000">
                                          <p:val>
                                            <p:strVal val="#ppt_x"/>
                                          </p:val>
                                        </p:tav>
                                      </p:tavLst>
                                    </p:anim>
                                    <p:anim calcmode="lin" valueType="num">
                                      <p:cBhvr additive="base">
                                        <p:cTn id="38" dur="10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Focus Areas</a:t>
            </a:r>
            <a:endParaRPr lang="en-US" dirty="0"/>
          </a:p>
        </p:txBody>
      </p:sp>
      <p:grpSp>
        <p:nvGrpSpPr>
          <p:cNvPr id="10" name="Group 9"/>
          <p:cNvGrpSpPr/>
          <p:nvPr/>
        </p:nvGrpSpPr>
        <p:grpSpPr>
          <a:xfrm>
            <a:off x="274320" y="1473158"/>
            <a:ext cx="10965180" cy="818229"/>
            <a:chOff x="274320" y="1529429"/>
            <a:chExt cx="10965180" cy="818229"/>
          </a:xfrm>
        </p:grpSpPr>
        <p:grpSp>
          <p:nvGrpSpPr>
            <p:cNvPr id="4" name="Group 3"/>
            <p:cNvGrpSpPr/>
            <p:nvPr/>
          </p:nvGrpSpPr>
          <p:grpSpPr>
            <a:xfrm>
              <a:off x="274320" y="1529429"/>
              <a:ext cx="10965180" cy="818229"/>
              <a:chOff x="595143" y="5261638"/>
              <a:chExt cx="10661745" cy="818229"/>
            </a:xfrm>
          </p:grpSpPr>
          <p:sp>
            <p:nvSpPr>
              <p:cNvPr id="5" name="Rectangle 4"/>
              <p:cNvSpPr/>
              <p:nvPr/>
            </p:nvSpPr>
            <p:spPr bwMode="auto">
              <a:xfrm>
                <a:off x="595143" y="5261638"/>
                <a:ext cx="10661745" cy="818229"/>
              </a:xfrm>
              <a:prstGeom prst="rect">
                <a:avLst/>
              </a:prstGeom>
              <a:solidFill>
                <a:srgbClr val="16395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6" name="TextBox 5"/>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Granular App &amp; Service Deployment </a:t>
                </a:r>
                <a:endParaRPr lang="en-US" sz="3264" b="1" spc="-102" dirty="0">
                  <a:latin typeface="+mj-lt"/>
                </a:endParaRPr>
              </a:p>
            </p:txBody>
          </p:sp>
        </p:grpSp>
        <p:pic>
          <p:nvPicPr>
            <p:cNvPr id="9" name="Picture 8"/>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26663" t="16807" r="22886" b="15580"/>
            <a:stretch/>
          </p:blipFill>
          <p:spPr>
            <a:xfrm>
              <a:off x="451031" y="1574400"/>
              <a:ext cx="603069" cy="728284"/>
            </a:xfrm>
            <a:prstGeom prst="rect">
              <a:avLst/>
            </a:prstGeom>
          </p:spPr>
        </p:pic>
      </p:grpSp>
      <p:grpSp>
        <p:nvGrpSpPr>
          <p:cNvPr id="23" name="Group 22"/>
          <p:cNvGrpSpPr/>
          <p:nvPr/>
        </p:nvGrpSpPr>
        <p:grpSpPr>
          <a:xfrm>
            <a:off x="274320" y="2311647"/>
            <a:ext cx="10965180" cy="818229"/>
            <a:chOff x="274320" y="2369297"/>
            <a:chExt cx="10965180" cy="818229"/>
          </a:xfrm>
        </p:grpSpPr>
        <p:grpSp>
          <p:nvGrpSpPr>
            <p:cNvPr id="17" name="Group 16"/>
            <p:cNvGrpSpPr/>
            <p:nvPr/>
          </p:nvGrpSpPr>
          <p:grpSpPr>
            <a:xfrm>
              <a:off x="274320" y="2369297"/>
              <a:ext cx="10965180" cy="818229"/>
              <a:chOff x="595143" y="5261638"/>
              <a:chExt cx="10661745" cy="818229"/>
            </a:xfrm>
          </p:grpSpPr>
          <p:sp>
            <p:nvSpPr>
              <p:cNvPr id="19" name="Rectangle 18"/>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0" name="TextBox 19"/>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Deeper Insight &amp; Remediation Guidance</a:t>
                </a:r>
                <a:endParaRPr lang="en-US" sz="3264" b="1" spc="-102" dirty="0">
                  <a:latin typeface="+mj-lt"/>
                </a:endParaRPr>
              </a:p>
            </p:txBody>
          </p:sp>
        </p:grpSp>
        <p:sp>
          <p:nvSpPr>
            <p:cNvPr id="21" name="Freeform 20"/>
            <p:cNvSpPr/>
            <p:nvPr/>
          </p:nvSpPr>
          <p:spPr bwMode="auto">
            <a:xfrm>
              <a:off x="426415" y="2465969"/>
              <a:ext cx="671170" cy="624883"/>
            </a:xfrm>
            <a:custGeom>
              <a:avLst/>
              <a:gdLst>
                <a:gd name="connsiteX0" fmla="*/ 0 w 920750"/>
                <a:gd name="connsiteY0" fmla="*/ 425450 h 857250"/>
                <a:gd name="connsiteX1" fmla="*/ 146050 w 920750"/>
                <a:gd name="connsiteY1" fmla="*/ 342900 h 857250"/>
                <a:gd name="connsiteX2" fmla="*/ 285750 w 920750"/>
                <a:gd name="connsiteY2" fmla="*/ 425450 h 857250"/>
                <a:gd name="connsiteX3" fmla="*/ 419100 w 920750"/>
                <a:gd name="connsiteY3" fmla="*/ 0 h 857250"/>
                <a:gd name="connsiteX4" fmla="*/ 495300 w 920750"/>
                <a:gd name="connsiteY4" fmla="*/ 857250 h 857250"/>
                <a:gd name="connsiteX5" fmla="*/ 596900 w 920750"/>
                <a:gd name="connsiteY5" fmla="*/ 431800 h 857250"/>
                <a:gd name="connsiteX6" fmla="*/ 711200 w 920750"/>
                <a:gd name="connsiteY6" fmla="*/ 349250 h 857250"/>
                <a:gd name="connsiteX7" fmla="*/ 825500 w 920750"/>
                <a:gd name="connsiteY7" fmla="*/ 596900 h 857250"/>
                <a:gd name="connsiteX8" fmla="*/ 920750 w 920750"/>
                <a:gd name="connsiteY8" fmla="*/ 40640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0750" h="857250">
                  <a:moveTo>
                    <a:pt x="0" y="425450"/>
                  </a:moveTo>
                  <a:lnTo>
                    <a:pt x="146050" y="342900"/>
                  </a:lnTo>
                  <a:lnTo>
                    <a:pt x="285750" y="425450"/>
                  </a:lnTo>
                  <a:lnTo>
                    <a:pt x="419100" y="0"/>
                  </a:lnTo>
                  <a:lnTo>
                    <a:pt x="495300" y="857250"/>
                  </a:lnTo>
                  <a:lnTo>
                    <a:pt x="596900" y="431800"/>
                  </a:lnTo>
                  <a:lnTo>
                    <a:pt x="711200" y="349250"/>
                  </a:lnTo>
                  <a:lnTo>
                    <a:pt x="825500" y="596900"/>
                  </a:lnTo>
                  <a:lnTo>
                    <a:pt x="920750" y="406400"/>
                  </a:lnTo>
                </a:path>
              </a:pathLst>
            </a:custGeom>
            <a:no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0" name="Group 29"/>
          <p:cNvGrpSpPr/>
          <p:nvPr/>
        </p:nvGrpSpPr>
        <p:grpSpPr>
          <a:xfrm>
            <a:off x="274320" y="3136068"/>
            <a:ext cx="10965180" cy="818229"/>
            <a:chOff x="274320" y="3207097"/>
            <a:chExt cx="10965180" cy="818229"/>
          </a:xfrm>
        </p:grpSpPr>
        <p:grpSp>
          <p:nvGrpSpPr>
            <p:cNvPr id="25" name="Group 24"/>
            <p:cNvGrpSpPr/>
            <p:nvPr/>
          </p:nvGrpSpPr>
          <p:grpSpPr>
            <a:xfrm>
              <a:off x="274320" y="3207097"/>
              <a:ext cx="10965180" cy="818229"/>
              <a:chOff x="595143" y="5261638"/>
              <a:chExt cx="10661745" cy="818229"/>
            </a:xfrm>
          </p:grpSpPr>
          <p:sp>
            <p:nvSpPr>
              <p:cNvPr id="27" name="Rectangle 26"/>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28" name="TextBox 27"/>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Protection for Key Apps &amp; Workloads</a:t>
                </a:r>
                <a:endParaRPr lang="en-US" sz="3264" b="1" spc="-102" dirty="0">
                  <a:latin typeface="+mj-lt"/>
                </a:endParaRPr>
              </a:p>
            </p:txBody>
          </p:sp>
        </p:grpSp>
        <p:sp>
          <p:nvSpPr>
            <p:cNvPr id="29" name="Freeform 63"/>
            <p:cNvSpPr>
              <a:spLocks noEditPoints="1"/>
            </p:cNvSpPr>
            <p:nvPr/>
          </p:nvSpPr>
          <p:spPr bwMode="auto">
            <a:xfrm>
              <a:off x="451816" y="3326604"/>
              <a:ext cx="596992" cy="573998"/>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tx1"/>
            </a:solidFill>
            <a:ln>
              <a:noFill/>
            </a:ln>
          </p:spPr>
          <p:txBody>
            <a:bodyPr vert="horz" wrap="square" lIns="89619" tIns="44809" rIns="89619" bIns="44809" numCol="1" anchor="t" anchorCtr="0" compatLnSpc="1">
              <a:prstTxWarp prst="textNoShape">
                <a:avLst/>
              </a:prstTxWarp>
            </a:bodyPr>
            <a:lstStyle/>
            <a:p>
              <a:pPr defTabSz="896166" fontAlgn="base">
                <a:spcBef>
                  <a:spcPct val="0"/>
                </a:spcBef>
                <a:spcAft>
                  <a:spcPct val="0"/>
                </a:spcAft>
              </a:pPr>
              <a:endParaRPr lang="en-US" sz="1568" spc="-29">
                <a:cs typeface="Segoe UI" pitchFamily="34" charset="0"/>
              </a:endParaRPr>
            </a:p>
          </p:txBody>
        </p:sp>
      </p:grpSp>
      <p:grpSp>
        <p:nvGrpSpPr>
          <p:cNvPr id="37" name="Group 36"/>
          <p:cNvGrpSpPr/>
          <p:nvPr/>
        </p:nvGrpSpPr>
        <p:grpSpPr>
          <a:xfrm>
            <a:off x="274320" y="3960490"/>
            <a:ext cx="10965180" cy="830200"/>
            <a:chOff x="274320" y="4044897"/>
            <a:chExt cx="10965180" cy="830200"/>
          </a:xfrm>
        </p:grpSpPr>
        <p:grpSp>
          <p:nvGrpSpPr>
            <p:cNvPr id="32" name="Group 31"/>
            <p:cNvGrpSpPr/>
            <p:nvPr/>
          </p:nvGrpSpPr>
          <p:grpSpPr>
            <a:xfrm>
              <a:off x="274320" y="4044897"/>
              <a:ext cx="10965180" cy="818229"/>
              <a:chOff x="595143" y="5261638"/>
              <a:chExt cx="10661745" cy="818229"/>
            </a:xfrm>
          </p:grpSpPr>
          <p:sp>
            <p:nvSpPr>
              <p:cNvPr id="34" name="Rectangle 33"/>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35" name="TextBox 34"/>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Heterogeneous Management</a:t>
                </a:r>
                <a:endParaRPr lang="en-US" sz="3264" b="1" spc="-102" dirty="0">
                  <a:latin typeface="+mj-lt"/>
                </a:endParaRPr>
              </a:p>
            </p:txBody>
          </p:sp>
        </p:grpSp>
        <p:pic>
          <p:nvPicPr>
            <p:cNvPr id="36" name="Picture 35"/>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22625" t="16794" r="19455" b="12953"/>
            <a:stretch/>
          </p:blipFill>
          <p:spPr>
            <a:xfrm>
              <a:off x="451031" y="4130765"/>
              <a:ext cx="681011" cy="744332"/>
            </a:xfrm>
            <a:prstGeom prst="rect">
              <a:avLst/>
            </a:prstGeom>
          </p:spPr>
        </p:pic>
      </p:grpSp>
      <p:grpSp>
        <p:nvGrpSpPr>
          <p:cNvPr id="49" name="Group 48"/>
          <p:cNvGrpSpPr/>
          <p:nvPr/>
        </p:nvGrpSpPr>
        <p:grpSpPr>
          <a:xfrm>
            <a:off x="274320" y="5627452"/>
            <a:ext cx="10965180" cy="818229"/>
            <a:chOff x="274320" y="5627452"/>
            <a:chExt cx="10965180" cy="818229"/>
          </a:xfrm>
        </p:grpSpPr>
        <p:grpSp>
          <p:nvGrpSpPr>
            <p:cNvPr id="44" name="Group 43"/>
            <p:cNvGrpSpPr/>
            <p:nvPr/>
          </p:nvGrpSpPr>
          <p:grpSpPr>
            <a:xfrm>
              <a:off x="274320" y="5627452"/>
              <a:ext cx="10965180" cy="818229"/>
              <a:chOff x="595143" y="5261638"/>
              <a:chExt cx="10661745" cy="818229"/>
            </a:xfrm>
          </p:grpSpPr>
          <p:sp>
            <p:nvSpPr>
              <p:cNvPr id="46" name="Rectangle 45"/>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7" name="TextBox 46"/>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Costs</a:t>
                </a:r>
                <a:endParaRPr lang="en-US" sz="3264" b="1" spc="-102" dirty="0">
                  <a:latin typeface="+mj-lt"/>
                </a:endParaRPr>
              </a:p>
            </p:txBody>
          </p:sp>
        </p:grpSp>
        <p:pic>
          <p:nvPicPr>
            <p:cNvPr id="48" name="Picture 13"/>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531195" y="5744425"/>
              <a:ext cx="497505" cy="620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1" name="Group 50"/>
          <p:cNvGrpSpPr/>
          <p:nvPr/>
        </p:nvGrpSpPr>
        <p:grpSpPr>
          <a:xfrm>
            <a:off x="274320" y="4798290"/>
            <a:ext cx="10965180" cy="818229"/>
            <a:chOff x="274320" y="4798290"/>
            <a:chExt cx="10965180" cy="818229"/>
          </a:xfrm>
        </p:grpSpPr>
        <p:grpSp>
          <p:nvGrpSpPr>
            <p:cNvPr id="39" name="Group 38"/>
            <p:cNvGrpSpPr/>
            <p:nvPr/>
          </p:nvGrpSpPr>
          <p:grpSpPr>
            <a:xfrm>
              <a:off x="274320" y="4798290"/>
              <a:ext cx="10965180" cy="818229"/>
              <a:chOff x="595143" y="5261638"/>
              <a:chExt cx="10661745" cy="818229"/>
            </a:xfrm>
          </p:grpSpPr>
          <p:sp>
            <p:nvSpPr>
              <p:cNvPr id="41" name="Rectangle 40"/>
              <p:cNvSpPr/>
              <p:nvPr/>
            </p:nvSpPr>
            <p:spPr bwMode="auto">
              <a:xfrm>
                <a:off x="595143" y="5261638"/>
                <a:ext cx="10661745" cy="81822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233151" rIns="93256" bIns="46628" numCol="1" rtlCol="0" anchor="t" anchorCtr="0" compatLnSpc="1">
                <a:prstTxWarp prst="textNoShape">
                  <a:avLst/>
                </a:prstTxWarp>
              </a:bodyPr>
              <a:lstStyle/>
              <a:p>
                <a:pPr defTabSz="932290" fontAlgn="base">
                  <a:lnSpc>
                    <a:spcPct val="80000"/>
                  </a:lnSpc>
                  <a:spcBef>
                    <a:spcPct val="0"/>
                  </a:spcBef>
                  <a:spcAft>
                    <a:spcPct val="0"/>
                  </a:spcAft>
                </a:pPr>
                <a:endParaRPr lang="en-US" sz="3264" b="1" spc="-102" dirty="0">
                  <a:solidFill>
                    <a:schemeClr val="tx1"/>
                  </a:solidFill>
                  <a:latin typeface="+mj-lt"/>
                </a:endParaRPr>
              </a:p>
            </p:txBody>
          </p:sp>
          <p:sp>
            <p:nvSpPr>
              <p:cNvPr id="42" name="TextBox 41"/>
              <p:cNvSpPr txBox="1"/>
              <p:nvPr/>
            </p:nvSpPr>
            <p:spPr>
              <a:xfrm>
                <a:off x="1328647" y="5281209"/>
                <a:ext cx="9656572" cy="637269"/>
              </a:xfrm>
              <a:prstGeom prst="rect">
                <a:avLst/>
              </a:prstGeom>
              <a:noFill/>
            </p:spPr>
            <p:txBody>
              <a:bodyPr wrap="square" lIns="186521" tIns="233151" rIns="0" bIns="0" rtlCol="0">
                <a:spAutoFit/>
              </a:bodyPr>
              <a:lstStyle/>
              <a:p>
                <a:pPr defTabSz="932290" fontAlgn="base">
                  <a:lnSpc>
                    <a:spcPct val="80000"/>
                  </a:lnSpc>
                  <a:spcBef>
                    <a:spcPct val="0"/>
                  </a:spcBef>
                  <a:spcAft>
                    <a:spcPct val="0"/>
                  </a:spcAft>
                </a:pPr>
                <a:r>
                  <a:rPr lang="en-US" sz="3264" b="1" spc="-102" dirty="0" smtClean="0">
                    <a:latin typeface="+mj-lt"/>
                  </a:rPr>
                  <a:t>Hybrid Infrastructure</a:t>
                </a:r>
                <a:endParaRPr lang="en-US" sz="3264" b="1" spc="-102" dirty="0">
                  <a:latin typeface="+mj-lt"/>
                </a:endParaRPr>
              </a:p>
            </p:txBody>
          </p:sp>
        </p:grpSp>
        <p:pic>
          <p:nvPicPr>
            <p:cNvPr id="50" name="Picture 16"/>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a:off x="465099" y="4909760"/>
              <a:ext cx="681011" cy="56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50721942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7689"/>
            <a:ext cx="10056812" cy="1003982"/>
          </a:xfrm>
        </p:spPr>
        <p:txBody>
          <a:bodyPr/>
          <a:lstStyle/>
          <a:p>
            <a:r>
              <a:rPr lang="en-US" dirty="0" smtClean="0"/>
              <a:t>Demo</a:t>
            </a:r>
            <a:endParaRPr lang="en-US" dirty="0"/>
          </a:p>
        </p:txBody>
      </p:sp>
    </p:spTree>
    <p:extLst>
      <p:ext uri="{BB962C8B-B14F-4D97-AF65-F5344CB8AC3E}">
        <p14:creationId xmlns:p14="http://schemas.microsoft.com/office/powerpoint/2010/main" val="16970176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Manager</a:t>
            </a:r>
            <a:endParaRPr lang="en-US" dirty="0"/>
          </a:p>
        </p:txBody>
      </p:sp>
      <p:pic>
        <p:nvPicPr>
          <p:cNvPr id="5" name="Picture 4"/>
          <p:cNvPicPr>
            <a:picLocks noChangeAspect="1"/>
          </p:cNvPicPr>
          <p:nvPr/>
        </p:nvPicPr>
        <p:blipFill>
          <a:blip r:embed="rId3"/>
          <a:stretch>
            <a:fillRect/>
          </a:stretch>
        </p:blipFill>
        <p:spPr>
          <a:xfrm>
            <a:off x="4608177" y="1419764"/>
            <a:ext cx="7354236" cy="5092449"/>
          </a:xfrm>
          <a:prstGeom prst="rect">
            <a:avLst/>
          </a:prstGeom>
          <a:effectLst>
            <a:softEdge rad="31750"/>
          </a:effectLst>
        </p:spPr>
      </p:pic>
      <p:grpSp>
        <p:nvGrpSpPr>
          <p:cNvPr id="6" name="Group 5"/>
          <p:cNvGrpSpPr/>
          <p:nvPr/>
        </p:nvGrpSpPr>
        <p:grpSpPr>
          <a:xfrm>
            <a:off x="544558" y="1419557"/>
            <a:ext cx="3799039" cy="1329595"/>
            <a:chOff x="-778453" y="1568977"/>
            <a:chExt cx="4812485" cy="1303643"/>
          </a:xfrm>
        </p:grpSpPr>
        <p:sp>
          <p:nvSpPr>
            <p:cNvPr id="7" name="Right Arrow 6"/>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pc="-51" dirty="0">
                <a:gradFill>
                  <a:gsLst>
                    <a:gs pos="0">
                      <a:schemeClr val="bg1"/>
                    </a:gs>
                    <a:gs pos="100000">
                      <a:schemeClr val="bg1"/>
                    </a:gs>
                  </a:gsLst>
                  <a:lin ang="5400000" scaled="0"/>
                </a:gradFill>
              </a:endParaRPr>
            </a:p>
          </p:txBody>
        </p:sp>
        <p:sp>
          <p:nvSpPr>
            <p:cNvPr id="8" name="TextBox 7"/>
            <p:cNvSpPr txBox="1"/>
            <p:nvPr/>
          </p:nvSpPr>
          <p:spPr>
            <a:xfrm>
              <a:off x="-778453" y="1568977"/>
              <a:ext cx="4015470" cy="1303643"/>
            </a:xfrm>
            <a:prstGeom prst="rect">
              <a:avLst/>
            </a:prstGeom>
            <a:noFill/>
          </p:spPr>
          <p:txBody>
            <a:bodyPr wrap="square" lIns="0" tIns="0" rIns="0" bIns="0" rtlCol="0">
              <a:spAutoFit/>
            </a:bodyPr>
            <a:lstStyle/>
            <a:p>
              <a:pPr>
                <a:lnSpc>
                  <a:spcPct val="90000"/>
                </a:lnSpc>
              </a:pPr>
              <a:r>
                <a:rPr lang="en-US" sz="1600" b="1" spc="-51" dirty="0">
                  <a:gradFill>
                    <a:gsLst>
                      <a:gs pos="2917">
                        <a:schemeClr val="tx1"/>
                      </a:gs>
                      <a:gs pos="30000">
                        <a:schemeClr val="tx1"/>
                      </a:gs>
                    </a:gsLst>
                    <a:lin ang="5400000" scaled="0"/>
                  </a:gradFill>
                </a:rPr>
                <a:t>IT Service Management – </a:t>
              </a:r>
              <a:r>
                <a:rPr lang="en-US" sz="1600" spc="-51" dirty="0">
                  <a:gradFill>
                    <a:gsLst>
                      <a:gs pos="2917">
                        <a:schemeClr val="tx1"/>
                      </a:gs>
                      <a:gs pos="30000">
                        <a:schemeClr val="tx1"/>
                      </a:gs>
                    </a:gsLst>
                    <a:lin ang="5400000" scaled="0"/>
                  </a:gradFill>
                </a:rPr>
                <a:t>Service Manager provides Incident, Problem, Change &amp; Release management.  Service &amp;  Request Offerings, along with SLA Management are also in the box</a:t>
              </a:r>
            </a:p>
          </p:txBody>
        </p:sp>
      </p:gr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8177" y="1419764"/>
            <a:ext cx="7360077" cy="5092449"/>
          </a:xfrm>
          <a:prstGeom prst="rect">
            <a:avLst/>
          </a:prstGeom>
          <a:effectLst>
            <a:softEdge rad="31750"/>
          </a:effectLst>
        </p:spPr>
      </p:pic>
      <p:grpSp>
        <p:nvGrpSpPr>
          <p:cNvPr id="10" name="Group 9"/>
          <p:cNvGrpSpPr/>
          <p:nvPr/>
        </p:nvGrpSpPr>
        <p:grpSpPr>
          <a:xfrm>
            <a:off x="543098" y="2920043"/>
            <a:ext cx="3799039" cy="664797"/>
            <a:chOff x="-778453" y="1568977"/>
            <a:chExt cx="4812485" cy="651821"/>
          </a:xfrm>
        </p:grpSpPr>
        <p:sp>
          <p:nvSpPr>
            <p:cNvPr id="11" name="Right Arrow 10"/>
            <p:cNvSpPr/>
            <p:nvPr/>
          </p:nvSpPr>
          <p:spPr bwMode="auto">
            <a:xfrm>
              <a:off x="3353392" y="1669511"/>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pc="-51" dirty="0">
                <a:gradFill>
                  <a:gsLst>
                    <a:gs pos="0">
                      <a:schemeClr val="bg1"/>
                    </a:gs>
                    <a:gs pos="100000">
                      <a:schemeClr val="bg1"/>
                    </a:gs>
                  </a:gsLst>
                  <a:lin ang="5400000" scaled="0"/>
                </a:gradFill>
              </a:endParaRPr>
            </a:p>
          </p:txBody>
        </p:sp>
        <p:sp>
          <p:nvSpPr>
            <p:cNvPr id="12" name="TextBox 11"/>
            <p:cNvSpPr txBox="1"/>
            <p:nvPr/>
          </p:nvSpPr>
          <p:spPr>
            <a:xfrm>
              <a:off x="-778453" y="1568977"/>
              <a:ext cx="4015470" cy="651821"/>
            </a:xfrm>
            <a:prstGeom prst="rect">
              <a:avLst/>
            </a:prstGeom>
            <a:noFill/>
          </p:spPr>
          <p:txBody>
            <a:bodyPr wrap="square" lIns="0" tIns="0" rIns="0" bIns="0" rtlCol="0">
              <a:spAutoFit/>
            </a:bodyPr>
            <a:lstStyle/>
            <a:p>
              <a:pPr>
                <a:lnSpc>
                  <a:spcPct val="90000"/>
                </a:lnSpc>
              </a:pPr>
              <a:r>
                <a:rPr lang="en-US" sz="1600" b="1" spc="-51" dirty="0">
                  <a:gradFill>
                    <a:gsLst>
                      <a:gs pos="2917">
                        <a:schemeClr val="tx1"/>
                      </a:gs>
                      <a:gs pos="30000">
                        <a:schemeClr val="tx1"/>
                      </a:gs>
                    </a:gsLst>
                    <a:lin ang="5400000" scaled="0"/>
                  </a:gradFill>
                </a:rPr>
                <a:t>ITaaS – </a:t>
              </a:r>
              <a:r>
                <a:rPr lang="en-US" sz="1600" spc="-51" dirty="0">
                  <a:gradFill>
                    <a:gsLst>
                      <a:gs pos="2917">
                        <a:schemeClr val="tx1"/>
                      </a:gs>
                      <a:gs pos="30000">
                        <a:schemeClr val="tx1"/>
                      </a:gs>
                    </a:gsLst>
                    <a:lin ang="5400000" scaled="0"/>
                  </a:gradFill>
                </a:rPr>
                <a:t>Rich self-service portal based on SharePoint providing role-based access to the service catalog.</a:t>
              </a:r>
            </a:p>
          </p:txBody>
        </p:sp>
      </p:grpSp>
      <p:grpSp>
        <p:nvGrpSpPr>
          <p:cNvPr id="13" name="Group 12"/>
          <p:cNvGrpSpPr/>
          <p:nvPr/>
        </p:nvGrpSpPr>
        <p:grpSpPr>
          <a:xfrm>
            <a:off x="543098" y="3885682"/>
            <a:ext cx="3799039" cy="886397"/>
            <a:chOff x="-778453" y="1568977"/>
            <a:chExt cx="4812485" cy="869096"/>
          </a:xfrm>
        </p:grpSpPr>
        <p:sp>
          <p:nvSpPr>
            <p:cNvPr id="14" name="Right Arrow 13"/>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pc="-51" dirty="0">
                <a:gradFill>
                  <a:gsLst>
                    <a:gs pos="0">
                      <a:schemeClr val="bg1"/>
                    </a:gs>
                    <a:gs pos="100000">
                      <a:schemeClr val="bg1"/>
                    </a:gs>
                  </a:gsLst>
                  <a:lin ang="5400000" scaled="0"/>
                </a:gradFill>
              </a:endParaRPr>
            </a:p>
          </p:txBody>
        </p:sp>
        <p:sp>
          <p:nvSpPr>
            <p:cNvPr id="15" name="TextBox 14"/>
            <p:cNvSpPr txBox="1"/>
            <p:nvPr/>
          </p:nvSpPr>
          <p:spPr>
            <a:xfrm>
              <a:off x="-778453" y="1568977"/>
              <a:ext cx="4015470" cy="869096"/>
            </a:xfrm>
            <a:prstGeom prst="rect">
              <a:avLst/>
            </a:prstGeom>
            <a:noFill/>
          </p:spPr>
          <p:txBody>
            <a:bodyPr wrap="square" lIns="0" tIns="0" rIns="0" bIns="0" rtlCol="0">
              <a:spAutoFit/>
            </a:bodyPr>
            <a:lstStyle/>
            <a:p>
              <a:pPr>
                <a:lnSpc>
                  <a:spcPct val="90000"/>
                </a:lnSpc>
              </a:pPr>
              <a:r>
                <a:rPr lang="en-US" sz="1600" b="1" spc="-51" dirty="0">
                  <a:gradFill>
                    <a:gsLst>
                      <a:gs pos="2917">
                        <a:schemeClr val="tx1"/>
                      </a:gs>
                      <a:gs pos="30000">
                        <a:schemeClr val="tx1"/>
                      </a:gs>
                    </a:gsLst>
                    <a:lin ang="5400000" scaled="0"/>
                  </a:gradFill>
                </a:rPr>
                <a:t>Integration – </a:t>
              </a:r>
              <a:r>
                <a:rPr lang="en-US" sz="1600" spc="-51" dirty="0">
                  <a:gradFill>
                    <a:gsLst>
                      <a:gs pos="2917">
                        <a:schemeClr val="tx1"/>
                      </a:gs>
                      <a:gs pos="30000">
                        <a:schemeClr val="tx1"/>
                      </a:gs>
                    </a:gsLst>
                    <a:lin ang="5400000" scaled="0"/>
                  </a:gradFill>
                </a:rPr>
                <a:t>Connectors simplify and streamline integration between Service Manager and other System Center components.</a:t>
              </a:r>
            </a:p>
          </p:txBody>
        </p:sp>
      </p:grpSp>
      <p:grpSp>
        <p:nvGrpSpPr>
          <p:cNvPr id="16" name="Group 15"/>
          <p:cNvGrpSpPr/>
          <p:nvPr/>
        </p:nvGrpSpPr>
        <p:grpSpPr>
          <a:xfrm>
            <a:off x="543098" y="5024280"/>
            <a:ext cx="3806600" cy="664797"/>
            <a:chOff x="-778453" y="1568977"/>
            <a:chExt cx="4822063" cy="651820"/>
          </a:xfrm>
        </p:grpSpPr>
        <p:sp>
          <p:nvSpPr>
            <p:cNvPr id="17" name="Right Arrow 16"/>
            <p:cNvSpPr/>
            <p:nvPr/>
          </p:nvSpPr>
          <p:spPr bwMode="auto">
            <a:xfrm>
              <a:off x="3362970" y="1635788"/>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pc="-51" dirty="0">
                <a:gradFill>
                  <a:gsLst>
                    <a:gs pos="0">
                      <a:schemeClr val="bg1"/>
                    </a:gs>
                    <a:gs pos="100000">
                      <a:schemeClr val="bg1"/>
                    </a:gs>
                  </a:gsLst>
                  <a:lin ang="5400000" scaled="0"/>
                </a:gradFill>
              </a:endParaRPr>
            </a:p>
          </p:txBody>
        </p:sp>
        <p:sp>
          <p:nvSpPr>
            <p:cNvPr id="18" name="TextBox 17"/>
            <p:cNvSpPr txBox="1"/>
            <p:nvPr/>
          </p:nvSpPr>
          <p:spPr>
            <a:xfrm>
              <a:off x="-778453" y="1568977"/>
              <a:ext cx="4015470" cy="651820"/>
            </a:xfrm>
            <a:prstGeom prst="rect">
              <a:avLst/>
            </a:prstGeom>
            <a:noFill/>
          </p:spPr>
          <p:txBody>
            <a:bodyPr wrap="square" lIns="0" tIns="0" rIns="0" bIns="0" rtlCol="0">
              <a:spAutoFit/>
            </a:bodyPr>
            <a:lstStyle/>
            <a:p>
              <a:pPr>
                <a:lnSpc>
                  <a:spcPct val="90000"/>
                </a:lnSpc>
              </a:pPr>
              <a:r>
                <a:rPr lang="en-US" sz="1600" b="1" spc="-51" dirty="0">
                  <a:gradFill>
                    <a:gsLst>
                      <a:gs pos="2917">
                        <a:schemeClr val="tx1"/>
                      </a:gs>
                      <a:gs pos="30000">
                        <a:schemeClr val="tx1"/>
                      </a:gs>
                    </a:gsLst>
                    <a:lin ang="5400000" scaled="0"/>
                  </a:gradFill>
                </a:rPr>
                <a:t>Business Intelligence – </a:t>
              </a:r>
              <a:r>
                <a:rPr lang="en-US" sz="1600" spc="-51" dirty="0">
                  <a:gradFill>
                    <a:gsLst>
                      <a:gs pos="2917">
                        <a:schemeClr val="tx1"/>
                      </a:gs>
                      <a:gs pos="30000">
                        <a:schemeClr val="tx1"/>
                      </a:gs>
                    </a:gsLst>
                    <a:lin ang="5400000" scaled="0"/>
                  </a:gradFill>
                </a:rPr>
                <a:t>Powerful data warehouse for rich, integrated reporting.</a:t>
              </a:r>
            </a:p>
          </p:txBody>
        </p:sp>
      </p:grpSp>
      <p:pic>
        <p:nvPicPr>
          <p:cNvPr id="20" name="Picture 19"/>
          <p:cNvPicPr>
            <a:picLocks noChangeAspect="1"/>
          </p:cNvPicPr>
          <p:nvPr/>
        </p:nvPicPr>
        <p:blipFill>
          <a:blip r:embed="rId5"/>
          <a:stretch>
            <a:fillRect/>
          </a:stretch>
        </p:blipFill>
        <p:spPr>
          <a:xfrm>
            <a:off x="4628524" y="1419557"/>
            <a:ext cx="7348559" cy="5086410"/>
          </a:xfrm>
          <a:prstGeom prst="rect">
            <a:avLst/>
          </a:prstGeom>
        </p:spPr>
      </p:pic>
      <p:pic>
        <p:nvPicPr>
          <p:cNvPr id="19" name="Picture 18"/>
          <p:cNvPicPr>
            <a:picLocks noChangeAspect="1"/>
          </p:cNvPicPr>
          <p:nvPr/>
        </p:nvPicPr>
        <p:blipFill>
          <a:blip r:embed="rId6"/>
          <a:stretch>
            <a:fillRect/>
          </a:stretch>
        </p:blipFill>
        <p:spPr>
          <a:xfrm>
            <a:off x="4608177" y="1420169"/>
            <a:ext cx="7368231" cy="5104250"/>
          </a:xfrm>
          <a:prstGeom prst="rect">
            <a:avLst/>
          </a:prstGeom>
        </p:spPr>
      </p:pic>
    </p:spTree>
    <p:extLst>
      <p:ext uri="{BB962C8B-B14F-4D97-AF65-F5344CB8AC3E}">
        <p14:creationId xmlns:p14="http://schemas.microsoft.com/office/powerpoint/2010/main" val="22824641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Service Process Pack</a:t>
            </a:r>
            <a:endParaRPr lang="en-US" dirty="0"/>
          </a:p>
        </p:txBody>
      </p:sp>
      <p:grpSp>
        <p:nvGrpSpPr>
          <p:cNvPr id="7" name="Group 6"/>
          <p:cNvGrpSpPr/>
          <p:nvPr/>
        </p:nvGrpSpPr>
        <p:grpSpPr>
          <a:xfrm>
            <a:off x="4617673" y="1353116"/>
            <a:ext cx="7384397" cy="5202660"/>
            <a:chOff x="4816430" y="1152337"/>
            <a:chExt cx="6987269" cy="4922865"/>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6430" y="3641272"/>
              <a:ext cx="3517741" cy="2433930"/>
            </a:xfrm>
            <a:prstGeom prst="rect">
              <a:avLst/>
            </a:prstGeom>
            <a:effectLst>
              <a:softEdge rad="31750"/>
            </a:effectLst>
          </p:spPr>
        </p:pic>
        <p:pic>
          <p:nvPicPr>
            <p:cNvPr id="4" name="Picture 2"/>
            <p:cNvPicPr>
              <a:picLocks noChangeAspect="1" noChangeArrowheads="1"/>
            </p:cNvPicPr>
            <p:nvPr/>
          </p:nvPicPr>
          <p:blipFill rotWithShape="1">
            <a:blip r:embed="rId4"/>
            <a:srcRect l="425" t="440" r="593" b="5064"/>
            <a:stretch/>
          </p:blipFill>
          <p:spPr bwMode="auto">
            <a:xfrm>
              <a:off x="8399488" y="3641271"/>
              <a:ext cx="3404211" cy="2433930"/>
            </a:xfrm>
            <a:prstGeom prst="rect">
              <a:avLst/>
            </a:prstGeom>
            <a:noFill/>
            <a:ln>
              <a:noFill/>
            </a:ln>
            <a:effectLst>
              <a:softEdge rad="31750"/>
            </a:effectLst>
          </p:spPr>
        </p:pic>
        <p:pic>
          <p:nvPicPr>
            <p:cNvPr id="5" name="Picture 2"/>
            <p:cNvPicPr>
              <a:picLocks noChangeAspect="1" noChangeArrowheads="1"/>
            </p:cNvPicPr>
            <p:nvPr/>
          </p:nvPicPr>
          <p:blipFill>
            <a:blip r:embed="rId5" cstate="print"/>
            <a:stretch>
              <a:fillRect/>
            </a:stretch>
          </p:blipFill>
          <p:spPr bwMode="auto">
            <a:xfrm>
              <a:off x="8399488" y="1152337"/>
              <a:ext cx="3404211" cy="2439947"/>
            </a:xfrm>
            <a:prstGeom prst="rect">
              <a:avLst/>
            </a:prstGeom>
            <a:noFill/>
            <a:ln>
              <a:noFill/>
            </a:ln>
          </p:spPr>
        </p:pic>
        <p:pic>
          <p:nvPicPr>
            <p:cNvPr id="6" name="Picture 5"/>
            <p:cNvPicPr>
              <a:picLocks noChangeAspect="1"/>
            </p:cNvPicPr>
            <p:nvPr/>
          </p:nvPicPr>
          <p:blipFill>
            <a:blip r:embed="rId6"/>
            <a:stretch>
              <a:fillRect/>
            </a:stretch>
          </p:blipFill>
          <p:spPr>
            <a:xfrm>
              <a:off x="4816430" y="1152338"/>
              <a:ext cx="3517741" cy="2439946"/>
            </a:xfrm>
            <a:prstGeom prst="rect">
              <a:avLst/>
            </a:prstGeom>
          </p:spPr>
        </p:pic>
      </p:grpSp>
      <p:grpSp>
        <p:nvGrpSpPr>
          <p:cNvPr id="8" name="Group 7"/>
          <p:cNvGrpSpPr/>
          <p:nvPr/>
        </p:nvGrpSpPr>
        <p:grpSpPr>
          <a:xfrm>
            <a:off x="531947" y="1509369"/>
            <a:ext cx="3923773" cy="997196"/>
            <a:chOff x="-778453" y="1568977"/>
            <a:chExt cx="4812485" cy="977732"/>
          </a:xfrm>
        </p:grpSpPr>
        <p:sp>
          <p:nvSpPr>
            <p:cNvPr id="9" name="Right Arrow 8"/>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00" spc="-51" dirty="0">
                <a:gradFill>
                  <a:gsLst>
                    <a:gs pos="0">
                      <a:schemeClr val="bg1"/>
                    </a:gs>
                    <a:gs pos="100000">
                      <a:schemeClr val="bg1"/>
                    </a:gs>
                  </a:gsLst>
                  <a:lin ang="5400000" scaled="0"/>
                </a:gradFill>
              </a:endParaRPr>
            </a:p>
          </p:txBody>
        </p:sp>
        <p:sp>
          <p:nvSpPr>
            <p:cNvPr id="10" name="TextBox 9"/>
            <p:cNvSpPr txBox="1"/>
            <p:nvPr/>
          </p:nvSpPr>
          <p:spPr>
            <a:xfrm>
              <a:off x="-778453" y="1568977"/>
              <a:ext cx="4015470" cy="977732"/>
            </a:xfrm>
            <a:prstGeom prst="rect">
              <a:avLst/>
            </a:prstGeom>
            <a:noFill/>
          </p:spPr>
          <p:txBody>
            <a:bodyPr wrap="square" lIns="0" tIns="0" rIns="0" bIns="0" rtlCol="0">
              <a:spAutoFit/>
            </a:bodyPr>
            <a:lstStyle/>
            <a:p>
              <a:pPr>
                <a:lnSpc>
                  <a:spcPct val="90000"/>
                </a:lnSpc>
              </a:pPr>
              <a:r>
                <a:rPr lang="en-US" b="1" spc="-51" dirty="0">
                  <a:gradFill>
                    <a:gsLst>
                      <a:gs pos="2917">
                        <a:schemeClr val="tx1"/>
                      </a:gs>
                      <a:gs pos="30000">
                        <a:schemeClr val="tx1"/>
                      </a:gs>
                    </a:gsLst>
                    <a:lin ang="5400000" scaled="0"/>
                  </a:gradFill>
                </a:rPr>
                <a:t>Leverage Investments – </a:t>
              </a:r>
              <a:r>
                <a:rPr lang="en-US" spc="-51" dirty="0">
                  <a:gradFill>
                    <a:gsLst>
                      <a:gs pos="2917">
                        <a:schemeClr val="tx1"/>
                      </a:gs>
                      <a:gs pos="30000">
                        <a:schemeClr val="tx1"/>
                      </a:gs>
                    </a:gsLst>
                    <a:lin ang="5400000" scaled="0"/>
                  </a:gradFill>
                </a:rPr>
                <a:t>in VMM, Operations Manager, Service Manager &amp; Orchestrator to deliver </a:t>
              </a:r>
              <a:r>
                <a:rPr lang="en-US" b="1" spc="-51" dirty="0">
                  <a:gradFill>
                    <a:gsLst>
                      <a:gs pos="2917">
                        <a:schemeClr val="tx1"/>
                      </a:gs>
                      <a:gs pos="30000">
                        <a:schemeClr val="tx1"/>
                      </a:gs>
                    </a:gsLst>
                    <a:lin ang="5400000" scaled="0"/>
                  </a:gradFill>
                </a:rPr>
                <a:t>Infrastructure as a Service</a:t>
              </a:r>
              <a:r>
                <a:rPr lang="en-US" spc="-51" dirty="0">
                  <a:gradFill>
                    <a:gsLst>
                      <a:gs pos="2917">
                        <a:schemeClr val="tx1"/>
                      </a:gs>
                      <a:gs pos="30000">
                        <a:schemeClr val="tx1"/>
                      </a:gs>
                    </a:gsLst>
                    <a:lin ang="5400000" scaled="0"/>
                  </a:gradFill>
                </a:rPr>
                <a:t>.</a:t>
              </a:r>
            </a:p>
          </p:txBody>
        </p:sp>
      </p:grpSp>
      <p:grpSp>
        <p:nvGrpSpPr>
          <p:cNvPr id="11" name="Group 10"/>
          <p:cNvGrpSpPr/>
          <p:nvPr/>
        </p:nvGrpSpPr>
        <p:grpSpPr>
          <a:xfrm>
            <a:off x="531947" y="2705623"/>
            <a:ext cx="3923773" cy="1246495"/>
            <a:chOff x="-778453" y="1568977"/>
            <a:chExt cx="4812485" cy="1222165"/>
          </a:xfrm>
        </p:grpSpPr>
        <p:sp>
          <p:nvSpPr>
            <p:cNvPr id="12" name="Right Arrow 11"/>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00" spc="-51" dirty="0">
                <a:gradFill>
                  <a:gsLst>
                    <a:gs pos="0">
                      <a:schemeClr val="bg1"/>
                    </a:gs>
                    <a:gs pos="100000">
                      <a:schemeClr val="bg1"/>
                    </a:gs>
                  </a:gsLst>
                  <a:lin ang="5400000" scaled="0"/>
                </a:gradFill>
              </a:endParaRPr>
            </a:p>
          </p:txBody>
        </p:sp>
        <p:sp>
          <p:nvSpPr>
            <p:cNvPr id="13" name="TextBox 12"/>
            <p:cNvSpPr txBox="1"/>
            <p:nvPr/>
          </p:nvSpPr>
          <p:spPr>
            <a:xfrm>
              <a:off x="-778453" y="1568977"/>
              <a:ext cx="4015470" cy="1222165"/>
            </a:xfrm>
            <a:prstGeom prst="rect">
              <a:avLst/>
            </a:prstGeom>
            <a:noFill/>
          </p:spPr>
          <p:txBody>
            <a:bodyPr wrap="square" lIns="0" tIns="0" rIns="0" bIns="0" rtlCol="0">
              <a:spAutoFit/>
            </a:bodyPr>
            <a:lstStyle/>
            <a:p>
              <a:pPr>
                <a:lnSpc>
                  <a:spcPct val="90000"/>
                </a:lnSpc>
              </a:pPr>
              <a:r>
                <a:rPr lang="en-US" b="1" spc="-51" dirty="0">
                  <a:gradFill>
                    <a:gsLst>
                      <a:gs pos="2917">
                        <a:schemeClr val="tx1"/>
                      </a:gs>
                      <a:gs pos="30000">
                        <a:schemeClr val="tx1"/>
                      </a:gs>
                    </a:gsLst>
                    <a:lin ang="5400000" scaled="0"/>
                  </a:gradFill>
                </a:rPr>
                <a:t>Free Download – </a:t>
              </a:r>
              <a:r>
                <a:rPr lang="en-US" spc="-51" dirty="0">
                  <a:gradFill>
                    <a:gsLst>
                      <a:gs pos="2917">
                        <a:schemeClr val="tx1"/>
                      </a:gs>
                      <a:gs pos="30000">
                        <a:schemeClr val="tx1"/>
                      </a:gs>
                    </a:gsLst>
                    <a:lin ang="5400000" scaled="0"/>
                  </a:gradFill>
                </a:rPr>
                <a:t>providing Service Manager Request &amp; Service Offerings and Orchestrator Runbooks to accelerate deployment of IaaS capabilities</a:t>
              </a:r>
            </a:p>
          </p:txBody>
        </p:sp>
      </p:grpSp>
      <p:grpSp>
        <p:nvGrpSpPr>
          <p:cNvPr id="14" name="Group 13"/>
          <p:cNvGrpSpPr/>
          <p:nvPr/>
        </p:nvGrpSpPr>
        <p:grpSpPr>
          <a:xfrm>
            <a:off x="543098" y="4144988"/>
            <a:ext cx="3923773" cy="2243691"/>
            <a:chOff x="-778453" y="1568977"/>
            <a:chExt cx="4812485" cy="2199896"/>
          </a:xfrm>
        </p:grpSpPr>
        <p:sp>
          <p:nvSpPr>
            <p:cNvPr id="15" name="Right Arrow 14"/>
            <p:cNvSpPr/>
            <p:nvPr/>
          </p:nvSpPr>
          <p:spPr bwMode="auto">
            <a:xfrm>
              <a:off x="3353392" y="1769424"/>
              <a:ext cx="680640" cy="51325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00" spc="-51" dirty="0">
                <a:gradFill>
                  <a:gsLst>
                    <a:gs pos="0">
                      <a:schemeClr val="bg1"/>
                    </a:gs>
                    <a:gs pos="100000">
                      <a:schemeClr val="bg1"/>
                    </a:gs>
                  </a:gsLst>
                  <a:lin ang="5400000" scaled="0"/>
                </a:gradFill>
              </a:endParaRPr>
            </a:p>
          </p:txBody>
        </p:sp>
        <p:sp>
          <p:nvSpPr>
            <p:cNvPr id="16" name="TextBox 15"/>
            <p:cNvSpPr txBox="1"/>
            <p:nvPr/>
          </p:nvSpPr>
          <p:spPr>
            <a:xfrm>
              <a:off x="-778453" y="1568977"/>
              <a:ext cx="4015470" cy="2199896"/>
            </a:xfrm>
            <a:prstGeom prst="rect">
              <a:avLst/>
            </a:prstGeom>
            <a:noFill/>
          </p:spPr>
          <p:txBody>
            <a:bodyPr wrap="square" lIns="0" tIns="0" rIns="0" bIns="0" rtlCol="0">
              <a:spAutoFit/>
            </a:bodyPr>
            <a:lstStyle/>
            <a:p>
              <a:pPr>
                <a:lnSpc>
                  <a:spcPct val="90000"/>
                </a:lnSpc>
              </a:pPr>
              <a:r>
                <a:rPr lang="en-US" b="1" spc="-51" dirty="0">
                  <a:gradFill>
                    <a:gsLst>
                      <a:gs pos="2917">
                        <a:schemeClr val="tx1"/>
                      </a:gs>
                      <a:gs pos="30000">
                        <a:schemeClr val="tx1"/>
                      </a:gs>
                    </a:gsLst>
                    <a:lin ang="5400000" scaled="0"/>
                  </a:gradFill>
                </a:rPr>
                <a:t>Service Requests – </a:t>
              </a:r>
              <a:r>
                <a:rPr lang="en-US" spc="-51" dirty="0">
                  <a:gradFill>
                    <a:gsLst>
                      <a:gs pos="2917">
                        <a:schemeClr val="tx1"/>
                      </a:gs>
                      <a:gs pos="30000">
                        <a:schemeClr val="tx1"/>
                      </a:gs>
                    </a:gsLst>
                    <a:lin ang="5400000" scaled="0"/>
                  </a:gradFill>
                </a:rPr>
                <a:t>Tenant Registration, Tenant Update Registration, Cloud Resources Subscription, Cloud Resources Update Subscription, New Virtual Machine, Virtual Machine Update, Tenant Registration Cancellation, </a:t>
              </a:r>
            </a:p>
            <a:p>
              <a:pPr>
                <a:lnSpc>
                  <a:spcPct val="90000"/>
                </a:lnSpc>
              </a:pPr>
              <a:r>
                <a:rPr lang="en-US" spc="-51" dirty="0">
                  <a:gradFill>
                    <a:gsLst>
                      <a:gs pos="2917">
                        <a:schemeClr val="tx1"/>
                      </a:gs>
                      <a:gs pos="30000">
                        <a:schemeClr val="tx1"/>
                      </a:gs>
                    </a:gsLst>
                    <a:lin ang="5400000" scaled="0"/>
                  </a:gradFill>
                </a:rPr>
                <a:t>Cloud Resources Subscription Cancellation</a:t>
              </a:r>
            </a:p>
          </p:txBody>
        </p:sp>
      </p:grpSp>
    </p:spTree>
    <p:extLst>
      <p:ext uri="{BB962C8B-B14F-4D97-AF65-F5344CB8AC3E}">
        <p14:creationId xmlns:p14="http://schemas.microsoft.com/office/powerpoint/2010/main" val="22124374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Windows_Server_Management_Marketing_Template_16x9_v10">
  <a:themeElements>
    <a:clrScheme name="WSMM_v02">
      <a:dk1>
        <a:srgbClr val="505050"/>
      </a:dk1>
      <a:lt1>
        <a:srgbClr val="EFEFEF"/>
      </a:lt1>
      <a:dk2>
        <a:srgbClr val="00188F"/>
      </a:dk2>
      <a:lt2>
        <a:srgbClr val="969696"/>
      </a:lt2>
      <a:accent1>
        <a:srgbClr val="00188F"/>
      </a:accent1>
      <a:accent2>
        <a:srgbClr val="7FBA00"/>
      </a:accent2>
      <a:accent3>
        <a:srgbClr val="FF8C00"/>
      </a:accent3>
      <a:accent4>
        <a:srgbClr val="002050"/>
      </a:accent4>
      <a:accent5>
        <a:srgbClr val="007233"/>
      </a:accent5>
      <a:accent6>
        <a:srgbClr val="FFB900"/>
      </a:accent6>
      <a:hlink>
        <a:srgbClr val="00188F"/>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lnSpc>
            <a:spcPct val="90000"/>
          </a:lnSpc>
          <a:spcBef>
            <a:spcPct val="0"/>
          </a:spcBef>
          <a:spcAft>
            <a:spcPct val="0"/>
          </a:spcAft>
          <a:defRPr sz="2000" spc="-50" dirty="0" smtClean="0">
            <a:gradFill>
              <a:gsLst>
                <a:gs pos="0">
                  <a:schemeClr val="bg1"/>
                </a:gs>
                <a:gs pos="100000">
                  <a:schemeClr val="bg1"/>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nSpc>
            <a:spcPct val="90000"/>
          </a:lnSpc>
          <a:defRPr sz="2400" spc="-50" dirty="0"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4.xml><?xml version="1.0" encoding="utf-8"?>
<a:theme xmlns:a="http://schemas.openxmlformats.org/drawingml/2006/main" name="2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TechEd_2013_Speaker_PPT_Template</Template>
  <TotalTime>0</TotalTime>
  <Words>4124</Words>
  <Application>Microsoft Office PowerPoint</Application>
  <PresentationFormat>Custom</PresentationFormat>
  <Paragraphs>449</Paragraphs>
  <Slides>43</Slides>
  <Notes>19</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43</vt:i4>
      </vt:variant>
    </vt:vector>
  </HeadingPairs>
  <TitlesOfParts>
    <vt:vector size="54" baseType="lpstr">
      <vt:lpstr>Arial</vt:lpstr>
      <vt:lpstr>Calibri</vt:lpstr>
      <vt:lpstr>Consolas</vt:lpstr>
      <vt:lpstr>Segoe Light</vt:lpstr>
      <vt:lpstr>Segoe UI</vt:lpstr>
      <vt:lpstr>Segoe UI Light</vt:lpstr>
      <vt:lpstr>Wingdings</vt:lpstr>
      <vt:lpstr>TechEd_2013_Template_16x9</vt:lpstr>
      <vt:lpstr>Windows_Server_Management_Marketing_Template_16x9_v10</vt:lpstr>
      <vt:lpstr>1_TechEd_2013_Template_16x9</vt:lpstr>
      <vt:lpstr>2_TechEd_2013_Template_16x9</vt:lpstr>
      <vt:lpstr>PowerPoint Presentation</vt:lpstr>
      <vt:lpstr>Comparing the Microsoft Private Cloud &amp; the VMware vCloud</vt:lpstr>
      <vt:lpstr>2 Part Series</vt:lpstr>
      <vt:lpstr>Private Cloud Technologies</vt:lpstr>
      <vt:lpstr>Key Focus Areas</vt:lpstr>
      <vt:lpstr>Key Focus Areas</vt:lpstr>
      <vt:lpstr>Demo</vt:lpstr>
      <vt:lpstr>Service Manager</vt:lpstr>
      <vt:lpstr>Cloud Service Process Pack</vt:lpstr>
      <vt:lpstr>Orchestrator</vt:lpstr>
      <vt:lpstr>Comparison</vt:lpstr>
      <vt:lpstr>Key Focus Areas</vt:lpstr>
      <vt:lpstr>Demo</vt:lpstr>
      <vt:lpstr>Operations Manager | Network Views</vt:lpstr>
      <vt:lpstr>Operations Manager | Network Views</vt:lpstr>
      <vt:lpstr>Operations Manager | App Monitoring</vt:lpstr>
      <vt:lpstr>IT Pro &amp; Developers</vt:lpstr>
      <vt:lpstr>Global Service Monitor</vt:lpstr>
      <vt:lpstr>Visual Studio Integration</vt:lpstr>
      <vt:lpstr>System Center Advisor</vt:lpstr>
      <vt:lpstr>Comparison</vt:lpstr>
      <vt:lpstr>Key Focus Areas</vt:lpstr>
      <vt:lpstr>Data Protection Manager</vt:lpstr>
      <vt:lpstr>Data Protection Manager | VMs</vt:lpstr>
      <vt:lpstr>Comparison</vt:lpstr>
      <vt:lpstr>Key Focus Areas</vt:lpstr>
      <vt:lpstr>Demo</vt:lpstr>
      <vt:lpstr>Heterogeneous Management</vt:lpstr>
      <vt:lpstr>Comparison</vt:lpstr>
      <vt:lpstr>Key Focus Areas</vt:lpstr>
      <vt:lpstr>Hybrid Infrastructure | Microsoft</vt:lpstr>
      <vt:lpstr>Hybrid Infrastructure | VMware</vt:lpstr>
      <vt:lpstr>Key Focus Areas</vt:lpstr>
      <vt:lpstr>500 VM Private Cloud</vt:lpstr>
      <vt:lpstr>500 VM Private Cloud | Microsoft</vt:lpstr>
      <vt:lpstr>500 VM Private Cloud | VMware</vt:lpstr>
      <vt:lpstr>Summary</vt:lpstr>
      <vt:lpstr>Related content</vt:lpstr>
      <vt:lpstr>Track resources</vt:lpstr>
      <vt:lpstr>Resources</vt:lpstr>
      <vt:lpstr>Complete an evaluation on CommNet and enter to win!</vt:lpstr>
      <vt:lpstr>Evaluate this session</vt:lpstr>
      <vt:lpstr>PowerPoint Presentation</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MDC-B352: Comparing the Microsoft Private Cloud &amp; the VMware vCloud</dc:title>
  <dc:subject>TechEd 2013</dc:subject>
  <dc:creator/>
  <cp:keywords>TechEd 2013</cp:keywords>
  <dc:description>Template by: Jordan Cayabyab, Artitudes Design, Inc.
Formatting by: Dana KW, Silver Fox Productions, Inc.
Audience Type: Internal/External</dc:description>
  <cp:lastModifiedBy/>
  <cp:revision>1</cp:revision>
  <dcterms:created xsi:type="dcterms:W3CDTF">2013-06-04T17:54:06Z</dcterms:created>
  <dcterms:modified xsi:type="dcterms:W3CDTF">2013-06-06T19:24:34Z</dcterms:modified>
</cp:coreProperties>
</file>