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38"/>
  </p:notesMasterIdLst>
  <p:handoutMasterIdLst>
    <p:handoutMasterId r:id="rId39"/>
  </p:handoutMasterIdLst>
  <p:sldIdLst>
    <p:sldId id="1135" r:id="rId5"/>
    <p:sldId id="1054" r:id="rId6"/>
    <p:sldId id="1156" r:id="rId7"/>
    <p:sldId id="1157" r:id="rId8"/>
    <p:sldId id="1158" r:id="rId9"/>
    <p:sldId id="1159" r:id="rId10"/>
    <p:sldId id="1160" r:id="rId11"/>
    <p:sldId id="1161" r:id="rId12"/>
    <p:sldId id="1138" r:id="rId13"/>
    <p:sldId id="1193" r:id="rId14"/>
    <p:sldId id="1194" r:id="rId15"/>
    <p:sldId id="1195" r:id="rId16"/>
    <p:sldId id="1196" r:id="rId17"/>
    <p:sldId id="1197" r:id="rId18"/>
    <p:sldId id="1170" r:id="rId19"/>
    <p:sldId id="1172" r:id="rId20"/>
    <p:sldId id="1190" r:id="rId21"/>
    <p:sldId id="1191" r:id="rId22"/>
    <p:sldId id="1189" r:id="rId23"/>
    <p:sldId id="1174" r:id="rId24"/>
    <p:sldId id="1175" r:id="rId25"/>
    <p:sldId id="1176" r:id="rId26"/>
    <p:sldId id="1178" r:id="rId27"/>
    <p:sldId id="1179" r:id="rId28"/>
    <p:sldId id="1182" r:id="rId29"/>
    <p:sldId id="1183" r:id="rId30"/>
    <p:sldId id="1188" r:id="rId31"/>
    <p:sldId id="1184" r:id="rId32"/>
    <p:sldId id="1186" r:id="rId33"/>
    <p:sldId id="1187" r:id="rId34"/>
    <p:sldId id="1150" r:id="rId35"/>
    <p:sldId id="1147" r:id="rId36"/>
    <p:sldId id="1076" r:id="rId37"/>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6DD5C800-9A2C-4823-B056-4AFFC9A97500}">
          <p14:sldIdLst>
            <p14:sldId id="1135"/>
            <p14:sldId id="1054"/>
            <p14:sldId id="1156"/>
          </p14:sldIdLst>
        </p14:section>
        <p14:section name="Application Management" id="{7818828B-BB9C-44CB-8778-A283B12F77D0}">
          <p14:sldIdLst>
            <p14:sldId id="1157"/>
            <p14:sldId id="1158"/>
            <p14:sldId id="1159"/>
            <p14:sldId id="1160"/>
            <p14:sldId id="1161"/>
            <p14:sldId id="1138"/>
            <p14:sldId id="1193"/>
            <p14:sldId id="1194"/>
            <p14:sldId id="1195"/>
            <p14:sldId id="1196"/>
            <p14:sldId id="1197"/>
          </p14:sldIdLst>
        </p14:section>
        <p14:section name="Service Delivery &amp; Automation" id="{D551E8E9-A02C-49D4-9EE3-512316649B80}">
          <p14:sldIdLst/>
        </p14:section>
        <p14:section name="Cross-Platform Management" id="{CA316A42-DC5C-44E5-9F05-0E52A43E9515}">
          <p14:sldIdLst>
            <p14:sldId id="1170"/>
            <p14:sldId id="1172"/>
            <p14:sldId id="1190"/>
            <p14:sldId id="1191"/>
            <p14:sldId id="1189"/>
            <p14:sldId id="1174"/>
          </p14:sldIdLst>
        </p14:section>
        <p14:section name="Back-Up &amp; Recovery" id="{78C4471D-5BF0-43F3-BB6A-9FAA94309840}">
          <p14:sldIdLst>
            <p14:sldId id="1175"/>
            <p14:sldId id="1176"/>
            <p14:sldId id="1178"/>
            <p14:sldId id="1179"/>
          </p14:sldIdLst>
        </p14:section>
        <p14:section name="Virtualization" id="{B66D9119-7DF4-4918-9897-13D02CAA7F47}">
          <p14:sldIdLst>
            <p14:sldId id="1182"/>
            <p14:sldId id="1183"/>
            <p14:sldId id="1188"/>
            <p14:sldId id="1184"/>
            <p14:sldId id="1186"/>
          </p14:sldIdLst>
        </p14:section>
        <p14:section name="Closing" id="{6925D2A1-AD53-4951-AB34-79DFA02CD676}">
          <p14:sldIdLst>
            <p14:sldId id="1187"/>
            <p14:sldId id="1150"/>
            <p14:sldId id="1147"/>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Won Huh" initials="WH" lastIdx="27" clrIdx="2">
    <p:extLst>
      <p:ext uri="{19B8F6BF-5375-455C-9EA6-DF929625EA0E}">
        <p15:presenceInfo xmlns:p15="http://schemas.microsoft.com/office/powerpoint/2012/main" userId="S-1-5-21-2127521184-1604012920-1887927527-107585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a:srgbClr val="002050"/>
    <a:srgbClr val="FF3300"/>
    <a:srgbClr val="FFFFFF"/>
    <a:srgbClr val="7FBA00"/>
    <a:srgbClr val="007233"/>
    <a:srgbClr val="B4009E"/>
    <a:srgbClr val="B0B186"/>
    <a:srgbClr val="FF66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467" autoAdjust="0"/>
    <p:restoredTop sz="96305" autoAdjust="0"/>
  </p:normalViewPr>
  <p:slideViewPr>
    <p:cSldViewPr snapToGrid="0">
      <p:cViewPr varScale="1">
        <p:scale>
          <a:sx n="99" d="100"/>
          <a:sy n="99" d="100"/>
        </p:scale>
        <p:origin x="72" y="156"/>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0"/>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E77034-C610-40C2-BFD4-A4C086543206}" type="doc">
      <dgm:prSet loTypeId="urn:microsoft.com/office/officeart/2005/8/layout/vList5" loCatId="list" qsTypeId="urn:microsoft.com/office/officeart/2005/8/quickstyle/simple2" qsCatId="simple" csTypeId="urn:microsoft.com/office/officeart/2005/8/colors/accent0_3" csCatId="mainScheme" phldr="1"/>
      <dgm:spPr/>
      <dgm:t>
        <a:bodyPr/>
        <a:lstStyle/>
        <a:p>
          <a:endParaRPr lang="en-US"/>
        </a:p>
      </dgm:t>
    </dgm:pt>
    <dgm:pt modelId="{6F0B3A57-0F9A-4681-973E-A06933D85EBB}">
      <dgm:prSet custT="1"/>
      <dgm:spPr/>
      <dgm:t>
        <a:bodyPr bIns="0"/>
        <a:lstStyle/>
        <a:p>
          <a:pPr rtl="0">
            <a:lnSpc>
              <a:spcPct val="80000"/>
            </a:lnSpc>
            <a:spcAft>
              <a:spcPts val="600"/>
            </a:spcAft>
          </a:pPr>
          <a:r>
            <a:rPr lang="en-US" sz="2000" dirty="0" smtClean="0"/>
            <a:t>Red Hat Enterprise Linux</a:t>
          </a:r>
          <a:endParaRPr lang="en-US" sz="2000" dirty="0"/>
        </a:p>
      </dgm:t>
    </dgm:pt>
    <dgm:pt modelId="{A7805BB5-C700-4682-9158-C994070628DF}" type="parTrans" cxnId="{1F4241AF-25BA-4373-BDF5-ADDC242F3301}">
      <dgm:prSet/>
      <dgm:spPr/>
      <dgm:t>
        <a:bodyPr/>
        <a:lstStyle/>
        <a:p>
          <a:endParaRPr lang="en-US" sz="2000"/>
        </a:p>
      </dgm:t>
    </dgm:pt>
    <dgm:pt modelId="{D757436C-1D7D-425D-8CB0-25FCD0006C3A}" type="sibTrans" cxnId="{1F4241AF-25BA-4373-BDF5-ADDC242F3301}">
      <dgm:prSet/>
      <dgm:spPr/>
      <dgm:t>
        <a:bodyPr/>
        <a:lstStyle/>
        <a:p>
          <a:endParaRPr lang="en-US" sz="2000"/>
        </a:p>
      </dgm:t>
    </dgm:pt>
    <dgm:pt modelId="{76CF6A24-34C1-4EDE-8FF5-0535DC1DB785}">
      <dgm:prSet custT="1"/>
      <dgm:spPr/>
      <dgm:t>
        <a:bodyPr/>
        <a:lstStyle/>
        <a:p>
          <a:pPr rtl="0">
            <a:lnSpc>
              <a:spcPct val="80000"/>
            </a:lnSpc>
            <a:spcAft>
              <a:spcPts val="200"/>
            </a:spcAft>
          </a:pPr>
          <a:r>
            <a:rPr lang="en-US" sz="1400" dirty="0" smtClean="0"/>
            <a:t>Version 4 (x86/x64)</a:t>
          </a:r>
          <a:endParaRPr lang="en-US" sz="1400" dirty="0"/>
        </a:p>
      </dgm:t>
    </dgm:pt>
    <dgm:pt modelId="{3D205B58-8280-47B8-890C-CEC74B88CFCB}" type="parTrans" cxnId="{348C5984-3D3B-426F-A92C-70B01AD626EF}">
      <dgm:prSet/>
      <dgm:spPr/>
      <dgm:t>
        <a:bodyPr/>
        <a:lstStyle/>
        <a:p>
          <a:endParaRPr lang="en-US" sz="2000"/>
        </a:p>
      </dgm:t>
    </dgm:pt>
    <dgm:pt modelId="{221EC430-E2F5-4293-B233-CAF52F8D7C98}" type="sibTrans" cxnId="{348C5984-3D3B-426F-A92C-70B01AD626EF}">
      <dgm:prSet/>
      <dgm:spPr/>
      <dgm:t>
        <a:bodyPr/>
        <a:lstStyle/>
        <a:p>
          <a:endParaRPr lang="en-US" sz="2000"/>
        </a:p>
      </dgm:t>
    </dgm:pt>
    <dgm:pt modelId="{F02F9F3D-2FD2-4364-8F37-41184CE6EEEB}">
      <dgm:prSet custT="1"/>
      <dgm:spPr/>
      <dgm:t>
        <a:bodyPr/>
        <a:lstStyle/>
        <a:p>
          <a:pPr rtl="0">
            <a:lnSpc>
              <a:spcPct val="80000"/>
            </a:lnSpc>
            <a:spcAft>
              <a:spcPts val="200"/>
            </a:spcAft>
          </a:pPr>
          <a:r>
            <a:rPr lang="en-US" sz="1400" dirty="0" smtClean="0"/>
            <a:t>Version 5 (x86/x64)</a:t>
          </a:r>
          <a:endParaRPr lang="en-US" sz="1400" dirty="0"/>
        </a:p>
      </dgm:t>
    </dgm:pt>
    <dgm:pt modelId="{9C5FE1D1-9224-4431-9E4F-A6CAFDB8DCEE}" type="parTrans" cxnId="{B43EADA1-1A01-4D5D-8B1B-AE9F341644CC}">
      <dgm:prSet/>
      <dgm:spPr/>
      <dgm:t>
        <a:bodyPr/>
        <a:lstStyle/>
        <a:p>
          <a:endParaRPr lang="en-US" sz="2000"/>
        </a:p>
      </dgm:t>
    </dgm:pt>
    <dgm:pt modelId="{B82DA3E5-E746-45CF-A783-265F597A3F1E}" type="sibTrans" cxnId="{B43EADA1-1A01-4D5D-8B1B-AE9F341644CC}">
      <dgm:prSet/>
      <dgm:spPr/>
      <dgm:t>
        <a:bodyPr/>
        <a:lstStyle/>
        <a:p>
          <a:endParaRPr lang="en-US" sz="2000"/>
        </a:p>
      </dgm:t>
    </dgm:pt>
    <dgm:pt modelId="{B26CA1B7-C3A4-4840-87AC-BF2BF3A8C936}">
      <dgm:prSet custT="1"/>
      <dgm:spPr/>
      <dgm:t>
        <a:bodyPr/>
        <a:lstStyle/>
        <a:p>
          <a:pPr rtl="0">
            <a:lnSpc>
              <a:spcPct val="80000"/>
            </a:lnSpc>
            <a:spcAft>
              <a:spcPts val="200"/>
            </a:spcAft>
          </a:pPr>
          <a:r>
            <a:rPr lang="en-US" sz="1400" dirty="0" smtClean="0"/>
            <a:t>Version 6 (x86/x64)</a:t>
          </a:r>
          <a:endParaRPr lang="en-US" sz="1400" dirty="0"/>
        </a:p>
      </dgm:t>
    </dgm:pt>
    <dgm:pt modelId="{5EECD355-2617-4271-A0A8-29C0C8E00DCB}" type="parTrans" cxnId="{EA9F827B-F24C-4302-9EAE-82ACB6E3BEA7}">
      <dgm:prSet/>
      <dgm:spPr/>
      <dgm:t>
        <a:bodyPr/>
        <a:lstStyle/>
        <a:p>
          <a:endParaRPr lang="en-US" sz="2000"/>
        </a:p>
      </dgm:t>
    </dgm:pt>
    <dgm:pt modelId="{A81206B5-8A66-4AAB-ACA0-D0EBD48CB919}" type="sibTrans" cxnId="{EA9F827B-F24C-4302-9EAE-82ACB6E3BEA7}">
      <dgm:prSet/>
      <dgm:spPr/>
      <dgm:t>
        <a:bodyPr/>
        <a:lstStyle/>
        <a:p>
          <a:endParaRPr lang="en-US" sz="2000"/>
        </a:p>
      </dgm:t>
    </dgm:pt>
    <dgm:pt modelId="{B38135D6-AEC0-4187-864B-EF7027371E27}">
      <dgm:prSet custT="1"/>
      <dgm:spPr/>
      <dgm:t>
        <a:bodyPr/>
        <a:lstStyle/>
        <a:p>
          <a:pPr rtl="0">
            <a:lnSpc>
              <a:spcPct val="80000"/>
            </a:lnSpc>
            <a:spcAft>
              <a:spcPts val="200"/>
            </a:spcAft>
          </a:pPr>
          <a:r>
            <a:rPr lang="en-US" sz="1400" dirty="0" smtClean="0"/>
            <a:t>Version 9 (x86)</a:t>
          </a:r>
          <a:endParaRPr lang="en-US" sz="1400" dirty="0"/>
        </a:p>
      </dgm:t>
    </dgm:pt>
    <dgm:pt modelId="{E931E10E-C7A1-4ACC-9968-679E48199590}" type="parTrans" cxnId="{D3AE7C78-334E-4210-A486-149F4F450E7D}">
      <dgm:prSet/>
      <dgm:spPr/>
      <dgm:t>
        <a:bodyPr/>
        <a:lstStyle/>
        <a:p>
          <a:endParaRPr lang="en-US" sz="2000"/>
        </a:p>
      </dgm:t>
    </dgm:pt>
    <dgm:pt modelId="{4C1C6E4C-DBFF-4A8E-9845-65032838FB88}" type="sibTrans" cxnId="{D3AE7C78-334E-4210-A486-149F4F450E7D}">
      <dgm:prSet/>
      <dgm:spPr/>
      <dgm:t>
        <a:bodyPr/>
        <a:lstStyle/>
        <a:p>
          <a:endParaRPr lang="en-US" sz="2000"/>
        </a:p>
      </dgm:t>
    </dgm:pt>
    <dgm:pt modelId="{6487AAA4-8016-499F-B19E-ACFDCC9852C4}">
      <dgm:prSet custT="1"/>
      <dgm:spPr/>
      <dgm:t>
        <a:bodyPr/>
        <a:lstStyle/>
        <a:p>
          <a:pPr rtl="0">
            <a:lnSpc>
              <a:spcPct val="80000"/>
            </a:lnSpc>
            <a:spcAft>
              <a:spcPts val="200"/>
            </a:spcAft>
          </a:pPr>
          <a:r>
            <a:rPr lang="en-US" sz="1400" dirty="0" smtClean="0"/>
            <a:t>Version 10 SP1 (x86/x64)</a:t>
          </a:r>
          <a:endParaRPr lang="en-US" sz="1400" dirty="0"/>
        </a:p>
      </dgm:t>
    </dgm:pt>
    <dgm:pt modelId="{F3388F4C-E2DA-415C-8E3A-B2170408FE6B}" type="parTrans" cxnId="{918027AB-FA1D-42E7-A7BC-FD172522CC30}">
      <dgm:prSet/>
      <dgm:spPr/>
      <dgm:t>
        <a:bodyPr/>
        <a:lstStyle/>
        <a:p>
          <a:endParaRPr lang="en-US" sz="2000"/>
        </a:p>
      </dgm:t>
    </dgm:pt>
    <dgm:pt modelId="{6DF55863-DB6D-4C1F-B37C-E36B559B40C7}" type="sibTrans" cxnId="{918027AB-FA1D-42E7-A7BC-FD172522CC30}">
      <dgm:prSet/>
      <dgm:spPr/>
      <dgm:t>
        <a:bodyPr/>
        <a:lstStyle/>
        <a:p>
          <a:endParaRPr lang="en-US" sz="2000"/>
        </a:p>
      </dgm:t>
    </dgm:pt>
    <dgm:pt modelId="{BFE3D3B3-17F0-4FDC-B7FD-3BACA79B8F3A}">
      <dgm:prSet custT="1"/>
      <dgm:spPr/>
      <dgm:t>
        <a:bodyPr/>
        <a:lstStyle/>
        <a:p>
          <a:pPr rtl="0">
            <a:lnSpc>
              <a:spcPct val="80000"/>
            </a:lnSpc>
            <a:spcAft>
              <a:spcPts val="200"/>
            </a:spcAft>
          </a:pPr>
          <a:r>
            <a:rPr lang="en-US" sz="1400" dirty="0" smtClean="0"/>
            <a:t>Version 11 (x86/x64)</a:t>
          </a:r>
          <a:endParaRPr lang="en-US" sz="1400" dirty="0"/>
        </a:p>
      </dgm:t>
    </dgm:pt>
    <dgm:pt modelId="{2B6A5ED7-8629-43AB-AD3B-E6C4909814D7}" type="parTrans" cxnId="{ACCFF9A4-4E51-457A-ABCB-043CDB77EC11}">
      <dgm:prSet/>
      <dgm:spPr/>
      <dgm:t>
        <a:bodyPr/>
        <a:lstStyle/>
        <a:p>
          <a:endParaRPr lang="en-US" sz="2000"/>
        </a:p>
      </dgm:t>
    </dgm:pt>
    <dgm:pt modelId="{E92CFE1F-9FEE-4730-970E-F4B4217A29DC}" type="sibTrans" cxnId="{ACCFF9A4-4E51-457A-ABCB-043CDB77EC11}">
      <dgm:prSet/>
      <dgm:spPr/>
      <dgm:t>
        <a:bodyPr/>
        <a:lstStyle/>
        <a:p>
          <a:endParaRPr lang="en-US" sz="2000"/>
        </a:p>
      </dgm:t>
    </dgm:pt>
    <dgm:pt modelId="{F3B0CEB4-4F3B-418E-8C81-429332A0DBAD}">
      <dgm:prSet custT="1"/>
      <dgm:spPr/>
      <dgm:t>
        <a:bodyPr bIns="0"/>
        <a:lstStyle/>
        <a:p>
          <a:pPr rtl="0">
            <a:lnSpc>
              <a:spcPct val="80000"/>
            </a:lnSpc>
            <a:spcAft>
              <a:spcPts val="600"/>
            </a:spcAft>
          </a:pPr>
          <a:r>
            <a:rPr lang="en-US" sz="2000" dirty="0" smtClean="0"/>
            <a:t>SUSE Linux Enterprise Server</a:t>
          </a:r>
          <a:endParaRPr lang="en-US" sz="2000" dirty="0"/>
        </a:p>
      </dgm:t>
    </dgm:pt>
    <dgm:pt modelId="{09D3A621-9F32-4C9D-99C0-A66E86CBA221}" type="sibTrans" cxnId="{69CCDB85-72C7-4E4A-9426-3CBA3394AE0F}">
      <dgm:prSet/>
      <dgm:spPr/>
      <dgm:t>
        <a:bodyPr/>
        <a:lstStyle/>
        <a:p>
          <a:endParaRPr lang="en-US" sz="2000"/>
        </a:p>
      </dgm:t>
    </dgm:pt>
    <dgm:pt modelId="{A874809B-E270-4233-B54B-FAEA2F0A57C3}" type="parTrans" cxnId="{69CCDB85-72C7-4E4A-9426-3CBA3394AE0F}">
      <dgm:prSet/>
      <dgm:spPr/>
      <dgm:t>
        <a:bodyPr/>
        <a:lstStyle/>
        <a:p>
          <a:endParaRPr lang="en-US" sz="2000"/>
        </a:p>
      </dgm:t>
    </dgm:pt>
    <dgm:pt modelId="{E76C87FB-D8DE-4D7E-ABC6-87B3D5A89E8F}">
      <dgm:prSet custT="1"/>
      <dgm:spPr/>
      <dgm:t>
        <a:bodyPr/>
        <a:lstStyle/>
        <a:p>
          <a:pPr rtl="0">
            <a:lnSpc>
              <a:spcPct val="80000"/>
            </a:lnSpc>
            <a:spcAft>
              <a:spcPts val="200"/>
            </a:spcAft>
          </a:pPr>
          <a:r>
            <a:rPr lang="en-US" sz="2000" dirty="0" smtClean="0"/>
            <a:t>CentOS</a:t>
          </a:r>
          <a:endParaRPr lang="en-US" sz="2000" dirty="0"/>
        </a:p>
      </dgm:t>
    </dgm:pt>
    <dgm:pt modelId="{E43C0872-7B23-448A-BFCA-76D4B816AF65}" type="parTrans" cxnId="{238E20E4-9DF1-48C9-BB60-D733C756727E}">
      <dgm:prSet/>
      <dgm:spPr/>
      <dgm:t>
        <a:bodyPr/>
        <a:lstStyle/>
        <a:p>
          <a:endParaRPr lang="en-US"/>
        </a:p>
      </dgm:t>
    </dgm:pt>
    <dgm:pt modelId="{7FB6955D-8B8F-462D-A4DD-59B1D7D4E0F7}" type="sibTrans" cxnId="{238E20E4-9DF1-48C9-BB60-D733C756727E}">
      <dgm:prSet/>
      <dgm:spPr/>
      <dgm:t>
        <a:bodyPr/>
        <a:lstStyle/>
        <a:p>
          <a:endParaRPr lang="en-US"/>
        </a:p>
      </dgm:t>
    </dgm:pt>
    <dgm:pt modelId="{6F8DC298-8DF7-4B83-87B3-26C5AB28B041}">
      <dgm:prSet custT="1"/>
      <dgm:spPr/>
      <dgm:t>
        <a:bodyPr/>
        <a:lstStyle/>
        <a:p>
          <a:pPr rtl="0"/>
          <a:r>
            <a:rPr lang="en-US" sz="1400" dirty="0" smtClean="0"/>
            <a:t>Version 5 (x86/x64)</a:t>
          </a:r>
          <a:endParaRPr lang="en-US" sz="1400" dirty="0"/>
        </a:p>
      </dgm:t>
    </dgm:pt>
    <dgm:pt modelId="{554E00B5-4D1F-4B27-8C7D-959B8248F701}" type="parTrans" cxnId="{7AAEFAE3-9D55-4F3F-B756-2279F5C756A9}">
      <dgm:prSet/>
      <dgm:spPr/>
      <dgm:t>
        <a:bodyPr/>
        <a:lstStyle/>
        <a:p>
          <a:endParaRPr lang="en-US"/>
        </a:p>
      </dgm:t>
    </dgm:pt>
    <dgm:pt modelId="{76C0976C-7395-4C90-8BD0-A550A29B9679}" type="sibTrans" cxnId="{7AAEFAE3-9D55-4F3F-B756-2279F5C756A9}">
      <dgm:prSet/>
      <dgm:spPr/>
      <dgm:t>
        <a:bodyPr/>
        <a:lstStyle/>
        <a:p>
          <a:endParaRPr lang="en-US"/>
        </a:p>
      </dgm:t>
    </dgm:pt>
    <dgm:pt modelId="{10B7E962-1EF6-4FD6-B267-96F8420217F6}">
      <dgm:prSet custT="1"/>
      <dgm:spPr/>
      <dgm:t>
        <a:bodyPr/>
        <a:lstStyle/>
        <a:p>
          <a:pPr rtl="0"/>
          <a:r>
            <a:rPr lang="en-US" sz="1400" dirty="0" smtClean="0"/>
            <a:t>Version 6 (x86/x64)</a:t>
          </a:r>
          <a:endParaRPr lang="en-US" sz="1400" dirty="0"/>
        </a:p>
      </dgm:t>
    </dgm:pt>
    <dgm:pt modelId="{88111190-01FB-44D7-8643-714F4851BC92}" type="parTrans" cxnId="{8455DBFB-FA3C-4BAD-ADE8-D4FD8A7BF86C}">
      <dgm:prSet/>
      <dgm:spPr/>
      <dgm:t>
        <a:bodyPr/>
        <a:lstStyle/>
        <a:p>
          <a:endParaRPr lang="en-US"/>
        </a:p>
      </dgm:t>
    </dgm:pt>
    <dgm:pt modelId="{B45AAA99-1E9C-4DC9-AFF4-97263EC44E95}" type="sibTrans" cxnId="{8455DBFB-FA3C-4BAD-ADE8-D4FD8A7BF86C}">
      <dgm:prSet/>
      <dgm:spPr/>
      <dgm:t>
        <a:bodyPr/>
        <a:lstStyle/>
        <a:p>
          <a:endParaRPr lang="en-US"/>
        </a:p>
      </dgm:t>
    </dgm:pt>
    <dgm:pt modelId="{34C75CDC-9CC3-47F5-81C9-F7944853F59F}">
      <dgm:prSet custT="1"/>
      <dgm:spPr/>
      <dgm:t>
        <a:bodyPr/>
        <a:lstStyle/>
        <a:p>
          <a:pPr rtl="0"/>
          <a:r>
            <a:rPr lang="en-US" sz="2000" dirty="0" err="1" smtClean="0"/>
            <a:t>Debian</a:t>
          </a:r>
          <a:endParaRPr lang="en-US" sz="2000" dirty="0"/>
        </a:p>
      </dgm:t>
    </dgm:pt>
    <dgm:pt modelId="{7A8F29F4-BB26-43BE-A959-FCE3D36F8EC6}" type="parTrans" cxnId="{1B612B34-84C1-441B-BB14-651B4EC7D8B2}">
      <dgm:prSet/>
      <dgm:spPr/>
      <dgm:t>
        <a:bodyPr/>
        <a:lstStyle/>
        <a:p>
          <a:endParaRPr lang="en-US"/>
        </a:p>
      </dgm:t>
    </dgm:pt>
    <dgm:pt modelId="{06A70ADA-65EC-4947-9B9E-D4C3C5AE6449}" type="sibTrans" cxnId="{1B612B34-84C1-441B-BB14-651B4EC7D8B2}">
      <dgm:prSet/>
      <dgm:spPr/>
      <dgm:t>
        <a:bodyPr/>
        <a:lstStyle/>
        <a:p>
          <a:endParaRPr lang="en-US"/>
        </a:p>
      </dgm:t>
    </dgm:pt>
    <dgm:pt modelId="{19E0EC63-7D8B-4040-9620-FAAFF72B1CCF}">
      <dgm:prSet custT="1"/>
      <dgm:spPr/>
      <dgm:t>
        <a:bodyPr/>
        <a:lstStyle/>
        <a:p>
          <a:pPr rtl="0"/>
          <a:r>
            <a:rPr lang="en-US" sz="1400" dirty="0" smtClean="0"/>
            <a:t>Version 5 (x86/x64)</a:t>
          </a:r>
          <a:endParaRPr lang="en-US" sz="1400" dirty="0"/>
        </a:p>
      </dgm:t>
    </dgm:pt>
    <dgm:pt modelId="{2796F48C-D74D-45C4-AE8E-330848DEE356}" type="parTrans" cxnId="{ED4D48E3-C42F-43C2-8764-412EE2B3DDEF}">
      <dgm:prSet/>
      <dgm:spPr/>
      <dgm:t>
        <a:bodyPr/>
        <a:lstStyle/>
        <a:p>
          <a:endParaRPr lang="en-US"/>
        </a:p>
      </dgm:t>
    </dgm:pt>
    <dgm:pt modelId="{06B60116-85AD-491E-A003-19145F344AF0}" type="sibTrans" cxnId="{ED4D48E3-C42F-43C2-8764-412EE2B3DDEF}">
      <dgm:prSet/>
      <dgm:spPr/>
      <dgm:t>
        <a:bodyPr/>
        <a:lstStyle/>
        <a:p>
          <a:endParaRPr lang="en-US"/>
        </a:p>
      </dgm:t>
    </dgm:pt>
    <dgm:pt modelId="{E7C1A944-C4DD-49D9-A1AA-C6FFAA1B233A}">
      <dgm:prSet custT="1"/>
      <dgm:spPr/>
      <dgm:t>
        <a:bodyPr/>
        <a:lstStyle/>
        <a:p>
          <a:pPr rtl="0"/>
          <a:r>
            <a:rPr lang="en-US" sz="1400" dirty="0" smtClean="0"/>
            <a:t>Version 6 (x86/x64)</a:t>
          </a:r>
          <a:endParaRPr lang="en-US" sz="1400" dirty="0"/>
        </a:p>
      </dgm:t>
    </dgm:pt>
    <dgm:pt modelId="{196DDB49-8A74-4913-A5D5-1F61E22CAC15}" type="parTrans" cxnId="{FD64C721-B4A6-4AAE-B447-B199F4D81599}">
      <dgm:prSet/>
      <dgm:spPr/>
      <dgm:t>
        <a:bodyPr/>
        <a:lstStyle/>
        <a:p>
          <a:endParaRPr lang="en-US"/>
        </a:p>
      </dgm:t>
    </dgm:pt>
    <dgm:pt modelId="{4E208444-1108-447E-816E-6BAECA26C514}" type="sibTrans" cxnId="{FD64C721-B4A6-4AAE-B447-B199F4D81599}">
      <dgm:prSet/>
      <dgm:spPr/>
      <dgm:t>
        <a:bodyPr/>
        <a:lstStyle/>
        <a:p>
          <a:endParaRPr lang="en-US"/>
        </a:p>
      </dgm:t>
    </dgm:pt>
    <dgm:pt modelId="{7C6021A6-F0E5-4EEF-B6BB-0C36991FB6EC}">
      <dgm:prSet custT="1"/>
      <dgm:spPr/>
      <dgm:t>
        <a:bodyPr/>
        <a:lstStyle/>
        <a:p>
          <a:pPr rtl="0"/>
          <a:r>
            <a:rPr lang="en-US" sz="2000" dirty="0" smtClean="0"/>
            <a:t>Ubuntu Server</a:t>
          </a:r>
          <a:endParaRPr lang="en-US" sz="2000" dirty="0"/>
        </a:p>
      </dgm:t>
    </dgm:pt>
    <dgm:pt modelId="{817D6B08-79CE-47C0-B161-E6A45A0EDA1C}" type="parTrans" cxnId="{209E9CA2-157B-427C-8BAF-B094C5320647}">
      <dgm:prSet/>
      <dgm:spPr/>
      <dgm:t>
        <a:bodyPr/>
        <a:lstStyle/>
        <a:p>
          <a:endParaRPr lang="en-US"/>
        </a:p>
      </dgm:t>
    </dgm:pt>
    <dgm:pt modelId="{ACCD0637-B166-440C-8E06-F06CACA2E6E2}" type="sibTrans" cxnId="{209E9CA2-157B-427C-8BAF-B094C5320647}">
      <dgm:prSet/>
      <dgm:spPr/>
      <dgm:t>
        <a:bodyPr/>
        <a:lstStyle/>
        <a:p>
          <a:endParaRPr lang="en-US"/>
        </a:p>
      </dgm:t>
    </dgm:pt>
    <dgm:pt modelId="{73DEDFD9-F9A5-4A96-856C-9C467A3D8025}">
      <dgm:prSet custT="1"/>
      <dgm:spPr/>
      <dgm:t>
        <a:bodyPr/>
        <a:lstStyle/>
        <a:p>
          <a:pPr rtl="0"/>
          <a:r>
            <a:rPr lang="en-US" sz="1400" dirty="0" smtClean="0"/>
            <a:t>Version 10.04 LTS (x86/x64)</a:t>
          </a:r>
          <a:endParaRPr lang="en-US" sz="1400" dirty="0"/>
        </a:p>
      </dgm:t>
    </dgm:pt>
    <dgm:pt modelId="{5AE26E8A-9EAC-4366-B963-9CE77C5C1D92}" type="parTrans" cxnId="{97BC097A-FD31-427F-852D-ACF51A88DADE}">
      <dgm:prSet/>
      <dgm:spPr/>
      <dgm:t>
        <a:bodyPr/>
        <a:lstStyle/>
        <a:p>
          <a:endParaRPr lang="en-US"/>
        </a:p>
      </dgm:t>
    </dgm:pt>
    <dgm:pt modelId="{3A975FC7-9F27-4900-93F4-2962768A8EEB}" type="sibTrans" cxnId="{97BC097A-FD31-427F-852D-ACF51A88DADE}">
      <dgm:prSet/>
      <dgm:spPr/>
      <dgm:t>
        <a:bodyPr/>
        <a:lstStyle/>
        <a:p>
          <a:endParaRPr lang="en-US"/>
        </a:p>
      </dgm:t>
    </dgm:pt>
    <dgm:pt modelId="{07745AF8-8A63-40F4-B9C9-3A031C0D83DA}">
      <dgm:prSet custT="1"/>
      <dgm:spPr/>
      <dgm:t>
        <a:bodyPr/>
        <a:lstStyle/>
        <a:p>
          <a:pPr rtl="0"/>
          <a:r>
            <a:rPr lang="en-US" sz="1400" dirty="0" smtClean="0"/>
            <a:t>Version 12.04 LTS (x86/x64)</a:t>
          </a:r>
          <a:endParaRPr lang="en-US" sz="1400" dirty="0"/>
        </a:p>
      </dgm:t>
    </dgm:pt>
    <dgm:pt modelId="{6C09D953-1000-4EE9-8413-482AB26C3E7C}" type="parTrans" cxnId="{99A4C969-A890-4F99-A356-5B68E2F413F2}">
      <dgm:prSet/>
      <dgm:spPr/>
      <dgm:t>
        <a:bodyPr/>
        <a:lstStyle/>
        <a:p>
          <a:endParaRPr lang="en-US"/>
        </a:p>
      </dgm:t>
    </dgm:pt>
    <dgm:pt modelId="{CFC63277-82BC-45B0-8082-6D7B80DCAF9F}" type="sibTrans" cxnId="{99A4C969-A890-4F99-A356-5B68E2F413F2}">
      <dgm:prSet/>
      <dgm:spPr/>
      <dgm:t>
        <a:bodyPr/>
        <a:lstStyle/>
        <a:p>
          <a:endParaRPr lang="en-US"/>
        </a:p>
      </dgm:t>
    </dgm:pt>
    <dgm:pt modelId="{B0949B49-D92D-45E7-8A02-6D5E72D42B97}">
      <dgm:prSet custT="1"/>
      <dgm:spPr/>
      <dgm:t>
        <a:bodyPr/>
        <a:lstStyle/>
        <a:p>
          <a:pPr rtl="0"/>
          <a:r>
            <a:rPr lang="en-US" sz="2000" dirty="0" smtClean="0"/>
            <a:t>Oracle Linux</a:t>
          </a:r>
          <a:endParaRPr lang="en-US" sz="2000" dirty="0"/>
        </a:p>
      </dgm:t>
    </dgm:pt>
    <dgm:pt modelId="{25358488-5092-4BC9-B944-0421A1846618}" type="parTrans" cxnId="{26C10619-A1D3-4072-9326-858FBFF6A9E9}">
      <dgm:prSet/>
      <dgm:spPr/>
      <dgm:t>
        <a:bodyPr/>
        <a:lstStyle/>
        <a:p>
          <a:endParaRPr lang="en-US"/>
        </a:p>
      </dgm:t>
    </dgm:pt>
    <dgm:pt modelId="{A8DB6AE9-ED0F-4672-B1C9-CB0390C4E9BB}" type="sibTrans" cxnId="{26C10619-A1D3-4072-9326-858FBFF6A9E9}">
      <dgm:prSet/>
      <dgm:spPr/>
      <dgm:t>
        <a:bodyPr/>
        <a:lstStyle/>
        <a:p>
          <a:endParaRPr lang="en-US"/>
        </a:p>
      </dgm:t>
    </dgm:pt>
    <dgm:pt modelId="{DDEDD306-0D40-47E6-8625-8EC522DC61DA}">
      <dgm:prSet custT="1"/>
      <dgm:spPr/>
      <dgm:t>
        <a:bodyPr/>
        <a:lstStyle/>
        <a:p>
          <a:pPr rtl="0"/>
          <a:r>
            <a:rPr lang="en-US" sz="1400" dirty="0" smtClean="0"/>
            <a:t>Version 5 (x86/x64)</a:t>
          </a:r>
          <a:endParaRPr lang="en-US" sz="1400" dirty="0"/>
        </a:p>
      </dgm:t>
    </dgm:pt>
    <dgm:pt modelId="{56E49FE1-6589-4B71-98A8-841FE9FB75B7}" type="parTrans" cxnId="{1942CC29-8EDF-4C09-A59A-F9375D0BB30C}">
      <dgm:prSet/>
      <dgm:spPr/>
      <dgm:t>
        <a:bodyPr/>
        <a:lstStyle/>
        <a:p>
          <a:endParaRPr lang="en-US"/>
        </a:p>
      </dgm:t>
    </dgm:pt>
    <dgm:pt modelId="{461B7492-5B52-425C-89AF-4A860AB42D0F}" type="sibTrans" cxnId="{1942CC29-8EDF-4C09-A59A-F9375D0BB30C}">
      <dgm:prSet/>
      <dgm:spPr/>
      <dgm:t>
        <a:bodyPr/>
        <a:lstStyle/>
        <a:p>
          <a:endParaRPr lang="en-US"/>
        </a:p>
      </dgm:t>
    </dgm:pt>
    <dgm:pt modelId="{2515A822-488F-4C9A-82F3-8AD9B4D84F6E}">
      <dgm:prSet custT="1"/>
      <dgm:spPr/>
      <dgm:t>
        <a:bodyPr/>
        <a:lstStyle/>
        <a:p>
          <a:pPr rtl="0"/>
          <a:r>
            <a:rPr lang="en-US" sz="1400" dirty="0" smtClean="0"/>
            <a:t>Version 6 (x86/x64)</a:t>
          </a:r>
          <a:endParaRPr lang="en-US" sz="1400" dirty="0"/>
        </a:p>
      </dgm:t>
    </dgm:pt>
    <dgm:pt modelId="{96FADF11-B8D3-46FA-973C-59087E5607BF}" type="parTrans" cxnId="{B57DAC8D-2451-4D5C-BFA3-117DA97DBD94}">
      <dgm:prSet/>
      <dgm:spPr/>
      <dgm:t>
        <a:bodyPr/>
        <a:lstStyle/>
        <a:p>
          <a:endParaRPr lang="en-US"/>
        </a:p>
      </dgm:t>
    </dgm:pt>
    <dgm:pt modelId="{D6CD1751-2AF1-4260-AAB6-5FD37BC33F80}" type="sibTrans" cxnId="{B57DAC8D-2451-4D5C-BFA3-117DA97DBD94}">
      <dgm:prSet/>
      <dgm:spPr/>
      <dgm:t>
        <a:bodyPr/>
        <a:lstStyle/>
        <a:p>
          <a:endParaRPr lang="en-US"/>
        </a:p>
      </dgm:t>
    </dgm:pt>
    <dgm:pt modelId="{EED9705B-CC5C-4114-8A0A-591D6FED9BA0}" type="pres">
      <dgm:prSet presAssocID="{6CE77034-C610-40C2-BFD4-A4C086543206}" presName="Name0" presStyleCnt="0">
        <dgm:presLayoutVars>
          <dgm:dir/>
          <dgm:animLvl val="lvl"/>
          <dgm:resizeHandles val="exact"/>
        </dgm:presLayoutVars>
      </dgm:prSet>
      <dgm:spPr/>
      <dgm:t>
        <a:bodyPr/>
        <a:lstStyle/>
        <a:p>
          <a:endParaRPr lang="en-US"/>
        </a:p>
      </dgm:t>
    </dgm:pt>
    <dgm:pt modelId="{357D5EFE-D22A-451B-A7B4-251B9666434B}" type="pres">
      <dgm:prSet presAssocID="{6F0B3A57-0F9A-4681-973E-A06933D85EBB}" presName="linNode" presStyleCnt="0"/>
      <dgm:spPr/>
      <dgm:t>
        <a:bodyPr/>
        <a:lstStyle/>
        <a:p>
          <a:endParaRPr lang="en-US"/>
        </a:p>
      </dgm:t>
    </dgm:pt>
    <dgm:pt modelId="{6180CD3D-89A2-42CB-A58A-9B6259909672}" type="pres">
      <dgm:prSet presAssocID="{6F0B3A57-0F9A-4681-973E-A06933D85EBB}" presName="parentText" presStyleLbl="node1" presStyleIdx="0" presStyleCnt="6" custLinFactNeighborY="-172">
        <dgm:presLayoutVars>
          <dgm:chMax val="1"/>
          <dgm:bulletEnabled val="1"/>
        </dgm:presLayoutVars>
      </dgm:prSet>
      <dgm:spPr/>
      <dgm:t>
        <a:bodyPr/>
        <a:lstStyle/>
        <a:p>
          <a:endParaRPr lang="en-US"/>
        </a:p>
      </dgm:t>
    </dgm:pt>
    <dgm:pt modelId="{8241FA50-2651-4AFE-AE1D-528DB310FCFA}" type="pres">
      <dgm:prSet presAssocID="{6F0B3A57-0F9A-4681-973E-A06933D85EBB}" presName="descendantText" presStyleLbl="alignAccFollowNode1" presStyleIdx="0" presStyleCnt="6">
        <dgm:presLayoutVars>
          <dgm:bulletEnabled val="1"/>
        </dgm:presLayoutVars>
      </dgm:prSet>
      <dgm:spPr/>
      <dgm:t>
        <a:bodyPr/>
        <a:lstStyle/>
        <a:p>
          <a:endParaRPr lang="en-US"/>
        </a:p>
      </dgm:t>
    </dgm:pt>
    <dgm:pt modelId="{A6B8BB00-3B6F-4F51-A668-3A9A51C05102}" type="pres">
      <dgm:prSet presAssocID="{D757436C-1D7D-425D-8CB0-25FCD0006C3A}" presName="sp" presStyleCnt="0"/>
      <dgm:spPr/>
      <dgm:t>
        <a:bodyPr/>
        <a:lstStyle/>
        <a:p>
          <a:endParaRPr lang="en-US"/>
        </a:p>
      </dgm:t>
    </dgm:pt>
    <dgm:pt modelId="{F627BD42-630B-415E-BAC7-396B6E116F38}" type="pres">
      <dgm:prSet presAssocID="{F3B0CEB4-4F3B-418E-8C81-429332A0DBAD}" presName="linNode" presStyleCnt="0"/>
      <dgm:spPr/>
      <dgm:t>
        <a:bodyPr/>
        <a:lstStyle/>
        <a:p>
          <a:endParaRPr lang="en-US"/>
        </a:p>
      </dgm:t>
    </dgm:pt>
    <dgm:pt modelId="{6A0F3AA7-A845-43EA-833A-57F97BB9D172}" type="pres">
      <dgm:prSet presAssocID="{F3B0CEB4-4F3B-418E-8C81-429332A0DBAD}" presName="parentText" presStyleLbl="node1" presStyleIdx="1" presStyleCnt="6" custLinFactNeighborX="298" custLinFactNeighborY="106">
        <dgm:presLayoutVars>
          <dgm:chMax val="1"/>
          <dgm:bulletEnabled val="1"/>
        </dgm:presLayoutVars>
      </dgm:prSet>
      <dgm:spPr/>
      <dgm:t>
        <a:bodyPr/>
        <a:lstStyle/>
        <a:p>
          <a:endParaRPr lang="en-US"/>
        </a:p>
      </dgm:t>
    </dgm:pt>
    <dgm:pt modelId="{B0800BB2-854E-4C6B-88AD-3D90925B344D}" type="pres">
      <dgm:prSet presAssocID="{F3B0CEB4-4F3B-418E-8C81-429332A0DBAD}" presName="descendantText" presStyleLbl="alignAccFollowNode1" presStyleIdx="1" presStyleCnt="6">
        <dgm:presLayoutVars>
          <dgm:bulletEnabled val="1"/>
        </dgm:presLayoutVars>
      </dgm:prSet>
      <dgm:spPr/>
      <dgm:t>
        <a:bodyPr/>
        <a:lstStyle/>
        <a:p>
          <a:endParaRPr lang="en-US"/>
        </a:p>
      </dgm:t>
    </dgm:pt>
    <dgm:pt modelId="{FCC6E84D-D895-4864-AE97-CF68F2B848DD}" type="pres">
      <dgm:prSet presAssocID="{09D3A621-9F32-4C9D-99C0-A66E86CBA221}" presName="sp" presStyleCnt="0"/>
      <dgm:spPr/>
      <dgm:t>
        <a:bodyPr/>
        <a:lstStyle/>
        <a:p>
          <a:endParaRPr lang="en-US"/>
        </a:p>
      </dgm:t>
    </dgm:pt>
    <dgm:pt modelId="{98AA7CD3-F9A5-43E3-971F-B9C981DEF079}" type="pres">
      <dgm:prSet presAssocID="{E76C87FB-D8DE-4D7E-ABC6-87B3D5A89E8F}" presName="linNode" presStyleCnt="0"/>
      <dgm:spPr/>
      <dgm:t>
        <a:bodyPr/>
        <a:lstStyle/>
        <a:p>
          <a:endParaRPr lang="en-US"/>
        </a:p>
      </dgm:t>
    </dgm:pt>
    <dgm:pt modelId="{0EE1E825-F57F-4CB9-8339-7E961BACD000}" type="pres">
      <dgm:prSet presAssocID="{E76C87FB-D8DE-4D7E-ABC6-87B3D5A89E8F}" presName="parentText" presStyleLbl="node1" presStyleIdx="2" presStyleCnt="6">
        <dgm:presLayoutVars>
          <dgm:chMax val="1"/>
          <dgm:bulletEnabled val="1"/>
        </dgm:presLayoutVars>
      </dgm:prSet>
      <dgm:spPr/>
      <dgm:t>
        <a:bodyPr/>
        <a:lstStyle/>
        <a:p>
          <a:endParaRPr lang="en-US"/>
        </a:p>
      </dgm:t>
    </dgm:pt>
    <dgm:pt modelId="{B125A601-598F-437D-9126-6937FC1E7EE1}" type="pres">
      <dgm:prSet presAssocID="{E76C87FB-D8DE-4D7E-ABC6-87B3D5A89E8F}" presName="descendantText" presStyleLbl="alignAccFollowNode1" presStyleIdx="2" presStyleCnt="6">
        <dgm:presLayoutVars>
          <dgm:bulletEnabled val="1"/>
        </dgm:presLayoutVars>
      </dgm:prSet>
      <dgm:spPr/>
      <dgm:t>
        <a:bodyPr/>
        <a:lstStyle/>
        <a:p>
          <a:endParaRPr lang="en-US"/>
        </a:p>
      </dgm:t>
    </dgm:pt>
    <dgm:pt modelId="{7C93104D-D057-4546-B732-9D0505407EFE}" type="pres">
      <dgm:prSet presAssocID="{7FB6955D-8B8F-462D-A4DD-59B1D7D4E0F7}" presName="sp" presStyleCnt="0"/>
      <dgm:spPr/>
      <dgm:t>
        <a:bodyPr/>
        <a:lstStyle/>
        <a:p>
          <a:endParaRPr lang="en-US"/>
        </a:p>
      </dgm:t>
    </dgm:pt>
    <dgm:pt modelId="{137DDB79-54CE-444C-ABF1-923406B5FDE2}" type="pres">
      <dgm:prSet presAssocID="{34C75CDC-9CC3-47F5-81C9-F7944853F59F}" presName="linNode" presStyleCnt="0"/>
      <dgm:spPr/>
      <dgm:t>
        <a:bodyPr/>
        <a:lstStyle/>
        <a:p>
          <a:endParaRPr lang="en-US"/>
        </a:p>
      </dgm:t>
    </dgm:pt>
    <dgm:pt modelId="{C2473C83-08FE-4602-813A-61E8BD4B6574}" type="pres">
      <dgm:prSet presAssocID="{34C75CDC-9CC3-47F5-81C9-F7944853F59F}" presName="parentText" presStyleLbl="node1" presStyleIdx="3" presStyleCnt="6">
        <dgm:presLayoutVars>
          <dgm:chMax val="1"/>
          <dgm:bulletEnabled val="1"/>
        </dgm:presLayoutVars>
      </dgm:prSet>
      <dgm:spPr/>
      <dgm:t>
        <a:bodyPr/>
        <a:lstStyle/>
        <a:p>
          <a:endParaRPr lang="en-US"/>
        </a:p>
      </dgm:t>
    </dgm:pt>
    <dgm:pt modelId="{324ECF73-BE3B-4772-BB5E-CB1734C1026F}" type="pres">
      <dgm:prSet presAssocID="{34C75CDC-9CC3-47F5-81C9-F7944853F59F}" presName="descendantText" presStyleLbl="alignAccFollowNode1" presStyleIdx="3" presStyleCnt="6">
        <dgm:presLayoutVars>
          <dgm:bulletEnabled val="1"/>
        </dgm:presLayoutVars>
      </dgm:prSet>
      <dgm:spPr/>
      <dgm:t>
        <a:bodyPr/>
        <a:lstStyle/>
        <a:p>
          <a:endParaRPr lang="en-US"/>
        </a:p>
      </dgm:t>
    </dgm:pt>
    <dgm:pt modelId="{94DBAD3B-FEDE-4909-9D2C-A3CDE01ED06D}" type="pres">
      <dgm:prSet presAssocID="{06A70ADA-65EC-4947-9B9E-D4C3C5AE6449}" presName="sp" presStyleCnt="0"/>
      <dgm:spPr/>
      <dgm:t>
        <a:bodyPr/>
        <a:lstStyle/>
        <a:p>
          <a:endParaRPr lang="en-US"/>
        </a:p>
      </dgm:t>
    </dgm:pt>
    <dgm:pt modelId="{FB62328C-FBEE-4125-A434-08A1B71049DA}" type="pres">
      <dgm:prSet presAssocID="{7C6021A6-F0E5-4EEF-B6BB-0C36991FB6EC}" presName="linNode" presStyleCnt="0"/>
      <dgm:spPr/>
      <dgm:t>
        <a:bodyPr/>
        <a:lstStyle/>
        <a:p>
          <a:endParaRPr lang="en-US"/>
        </a:p>
      </dgm:t>
    </dgm:pt>
    <dgm:pt modelId="{23566CF7-FEA8-464E-914D-55B8493F1511}" type="pres">
      <dgm:prSet presAssocID="{7C6021A6-F0E5-4EEF-B6BB-0C36991FB6EC}" presName="parentText" presStyleLbl="node1" presStyleIdx="4" presStyleCnt="6">
        <dgm:presLayoutVars>
          <dgm:chMax val="1"/>
          <dgm:bulletEnabled val="1"/>
        </dgm:presLayoutVars>
      </dgm:prSet>
      <dgm:spPr/>
      <dgm:t>
        <a:bodyPr/>
        <a:lstStyle/>
        <a:p>
          <a:endParaRPr lang="en-US"/>
        </a:p>
      </dgm:t>
    </dgm:pt>
    <dgm:pt modelId="{4A2C4913-2D12-4E94-9524-B94F24747272}" type="pres">
      <dgm:prSet presAssocID="{7C6021A6-F0E5-4EEF-B6BB-0C36991FB6EC}" presName="descendantText" presStyleLbl="alignAccFollowNode1" presStyleIdx="4" presStyleCnt="6">
        <dgm:presLayoutVars>
          <dgm:bulletEnabled val="1"/>
        </dgm:presLayoutVars>
      </dgm:prSet>
      <dgm:spPr/>
      <dgm:t>
        <a:bodyPr/>
        <a:lstStyle/>
        <a:p>
          <a:endParaRPr lang="en-US"/>
        </a:p>
      </dgm:t>
    </dgm:pt>
    <dgm:pt modelId="{C4901A59-5C63-4666-9803-B9B712D2CEEE}" type="pres">
      <dgm:prSet presAssocID="{ACCD0637-B166-440C-8E06-F06CACA2E6E2}" presName="sp" presStyleCnt="0"/>
      <dgm:spPr/>
      <dgm:t>
        <a:bodyPr/>
        <a:lstStyle/>
        <a:p>
          <a:endParaRPr lang="en-US"/>
        </a:p>
      </dgm:t>
    </dgm:pt>
    <dgm:pt modelId="{A27FF61C-A402-4D64-9D52-B7866585A7E3}" type="pres">
      <dgm:prSet presAssocID="{B0949B49-D92D-45E7-8A02-6D5E72D42B97}" presName="linNode" presStyleCnt="0"/>
      <dgm:spPr/>
      <dgm:t>
        <a:bodyPr/>
        <a:lstStyle/>
        <a:p>
          <a:endParaRPr lang="en-US"/>
        </a:p>
      </dgm:t>
    </dgm:pt>
    <dgm:pt modelId="{AC3C8353-5F8B-48FD-98CE-0296D8E0FCA0}" type="pres">
      <dgm:prSet presAssocID="{B0949B49-D92D-45E7-8A02-6D5E72D42B97}" presName="parentText" presStyleLbl="node1" presStyleIdx="5" presStyleCnt="6">
        <dgm:presLayoutVars>
          <dgm:chMax val="1"/>
          <dgm:bulletEnabled val="1"/>
        </dgm:presLayoutVars>
      </dgm:prSet>
      <dgm:spPr/>
      <dgm:t>
        <a:bodyPr/>
        <a:lstStyle/>
        <a:p>
          <a:endParaRPr lang="en-US"/>
        </a:p>
      </dgm:t>
    </dgm:pt>
    <dgm:pt modelId="{139AEA4F-9B5E-43E7-B3CA-AD1B9BF8D1E1}" type="pres">
      <dgm:prSet presAssocID="{B0949B49-D92D-45E7-8A02-6D5E72D42B97}" presName="descendantText" presStyleLbl="alignAccFollowNode1" presStyleIdx="5" presStyleCnt="6">
        <dgm:presLayoutVars>
          <dgm:bulletEnabled val="1"/>
        </dgm:presLayoutVars>
      </dgm:prSet>
      <dgm:spPr/>
      <dgm:t>
        <a:bodyPr/>
        <a:lstStyle/>
        <a:p>
          <a:endParaRPr lang="en-US"/>
        </a:p>
      </dgm:t>
    </dgm:pt>
  </dgm:ptLst>
  <dgm:cxnLst>
    <dgm:cxn modelId="{FBDE3AA5-F8BE-49AE-8E44-6EAE62E0BBCC}" type="presOf" srcId="{34C75CDC-9CC3-47F5-81C9-F7944853F59F}" destId="{C2473C83-08FE-4602-813A-61E8BD4B6574}" srcOrd="0" destOrd="0" presId="urn:microsoft.com/office/officeart/2005/8/layout/vList5"/>
    <dgm:cxn modelId="{97BC097A-FD31-427F-852D-ACF51A88DADE}" srcId="{7C6021A6-F0E5-4EEF-B6BB-0C36991FB6EC}" destId="{73DEDFD9-F9A5-4A96-856C-9C467A3D8025}" srcOrd="0" destOrd="0" parTransId="{5AE26E8A-9EAC-4366-B963-9CE77C5C1D92}" sibTransId="{3A975FC7-9F27-4900-93F4-2962768A8EEB}"/>
    <dgm:cxn modelId="{ED4D48E3-C42F-43C2-8764-412EE2B3DDEF}" srcId="{34C75CDC-9CC3-47F5-81C9-F7944853F59F}" destId="{19E0EC63-7D8B-4040-9620-FAAFF72B1CCF}" srcOrd="0" destOrd="0" parTransId="{2796F48C-D74D-45C4-AE8E-330848DEE356}" sibTransId="{06B60116-85AD-491E-A003-19145F344AF0}"/>
    <dgm:cxn modelId="{B43EADA1-1A01-4D5D-8B1B-AE9F341644CC}" srcId="{6F0B3A57-0F9A-4681-973E-A06933D85EBB}" destId="{F02F9F3D-2FD2-4364-8F37-41184CE6EEEB}" srcOrd="1" destOrd="0" parTransId="{9C5FE1D1-9224-4431-9E4F-A6CAFDB8DCEE}" sibTransId="{B82DA3E5-E746-45CF-A783-265F597A3F1E}"/>
    <dgm:cxn modelId="{D3AE7C78-334E-4210-A486-149F4F450E7D}" srcId="{F3B0CEB4-4F3B-418E-8C81-429332A0DBAD}" destId="{B38135D6-AEC0-4187-864B-EF7027371E27}" srcOrd="0" destOrd="0" parTransId="{E931E10E-C7A1-4ACC-9968-679E48199590}" sibTransId="{4C1C6E4C-DBFF-4A8E-9845-65032838FB88}"/>
    <dgm:cxn modelId="{25185934-C396-463D-83C3-04D4E2ABC286}" type="presOf" srcId="{B0949B49-D92D-45E7-8A02-6D5E72D42B97}" destId="{AC3C8353-5F8B-48FD-98CE-0296D8E0FCA0}" srcOrd="0" destOrd="0" presId="urn:microsoft.com/office/officeart/2005/8/layout/vList5"/>
    <dgm:cxn modelId="{D6A9A0BC-A7B9-4F0A-89D7-6B2F90372563}" type="presOf" srcId="{F3B0CEB4-4F3B-418E-8C81-429332A0DBAD}" destId="{6A0F3AA7-A845-43EA-833A-57F97BB9D172}" srcOrd="0" destOrd="0" presId="urn:microsoft.com/office/officeart/2005/8/layout/vList5"/>
    <dgm:cxn modelId="{7ED57554-5399-4576-B2D9-ADA8C633598C}" type="presOf" srcId="{2515A822-488F-4C9A-82F3-8AD9B4D84F6E}" destId="{139AEA4F-9B5E-43E7-B3CA-AD1B9BF8D1E1}" srcOrd="0" destOrd="1" presId="urn:microsoft.com/office/officeart/2005/8/layout/vList5"/>
    <dgm:cxn modelId="{1385B5B8-394A-4FB7-BC01-7395A1BFE942}" type="presOf" srcId="{E76C87FB-D8DE-4D7E-ABC6-87B3D5A89E8F}" destId="{0EE1E825-F57F-4CB9-8339-7E961BACD000}" srcOrd="0" destOrd="0" presId="urn:microsoft.com/office/officeart/2005/8/layout/vList5"/>
    <dgm:cxn modelId="{238E20E4-9DF1-48C9-BB60-D733C756727E}" srcId="{6CE77034-C610-40C2-BFD4-A4C086543206}" destId="{E76C87FB-D8DE-4D7E-ABC6-87B3D5A89E8F}" srcOrd="2" destOrd="0" parTransId="{E43C0872-7B23-448A-BFCA-76D4B816AF65}" sibTransId="{7FB6955D-8B8F-462D-A4DD-59B1D7D4E0F7}"/>
    <dgm:cxn modelId="{B57DAC8D-2451-4D5C-BFA3-117DA97DBD94}" srcId="{B0949B49-D92D-45E7-8A02-6D5E72D42B97}" destId="{2515A822-488F-4C9A-82F3-8AD9B4D84F6E}" srcOrd="1" destOrd="0" parTransId="{96FADF11-B8D3-46FA-973C-59087E5607BF}" sibTransId="{D6CD1751-2AF1-4260-AAB6-5FD37BC33F80}"/>
    <dgm:cxn modelId="{C5F86046-2147-4017-A8FA-002A8C0BCA27}" type="presOf" srcId="{73DEDFD9-F9A5-4A96-856C-9C467A3D8025}" destId="{4A2C4913-2D12-4E94-9524-B94F24747272}" srcOrd="0" destOrd="0" presId="urn:microsoft.com/office/officeart/2005/8/layout/vList5"/>
    <dgm:cxn modelId="{ACCFF9A4-4E51-457A-ABCB-043CDB77EC11}" srcId="{F3B0CEB4-4F3B-418E-8C81-429332A0DBAD}" destId="{BFE3D3B3-17F0-4FDC-B7FD-3BACA79B8F3A}" srcOrd="2" destOrd="0" parTransId="{2B6A5ED7-8629-43AB-AD3B-E6C4909814D7}" sibTransId="{E92CFE1F-9FEE-4730-970E-F4B4217A29DC}"/>
    <dgm:cxn modelId="{FD64C721-B4A6-4AAE-B447-B199F4D81599}" srcId="{34C75CDC-9CC3-47F5-81C9-F7944853F59F}" destId="{E7C1A944-C4DD-49D9-A1AA-C6FFAA1B233A}" srcOrd="1" destOrd="0" parTransId="{196DDB49-8A74-4913-A5D5-1F61E22CAC15}" sibTransId="{4E208444-1108-447E-816E-6BAECA26C514}"/>
    <dgm:cxn modelId="{6770E67B-4252-4B4F-A4F0-917A5C413126}" type="presOf" srcId="{6F0B3A57-0F9A-4681-973E-A06933D85EBB}" destId="{6180CD3D-89A2-42CB-A58A-9B6259909672}" srcOrd="0" destOrd="0" presId="urn:microsoft.com/office/officeart/2005/8/layout/vList5"/>
    <dgm:cxn modelId="{059D42EF-9488-45A6-BD3A-7AEAECF4FF48}" type="presOf" srcId="{6487AAA4-8016-499F-B19E-ACFDCC9852C4}" destId="{B0800BB2-854E-4C6B-88AD-3D90925B344D}" srcOrd="0" destOrd="1" presId="urn:microsoft.com/office/officeart/2005/8/layout/vList5"/>
    <dgm:cxn modelId="{1B612B34-84C1-441B-BB14-651B4EC7D8B2}" srcId="{6CE77034-C610-40C2-BFD4-A4C086543206}" destId="{34C75CDC-9CC3-47F5-81C9-F7944853F59F}" srcOrd="3" destOrd="0" parTransId="{7A8F29F4-BB26-43BE-A959-FCE3D36F8EC6}" sibTransId="{06A70ADA-65EC-4947-9B9E-D4C3C5AE6449}"/>
    <dgm:cxn modelId="{0E6A9B67-FFC8-4EDC-A344-A00EF78D24B0}" type="presOf" srcId="{6F8DC298-8DF7-4B83-87B3-26C5AB28B041}" destId="{B125A601-598F-437D-9126-6937FC1E7EE1}" srcOrd="0" destOrd="0" presId="urn:microsoft.com/office/officeart/2005/8/layout/vList5"/>
    <dgm:cxn modelId="{AEAF607A-0910-48A6-970A-86B5449B1596}" type="presOf" srcId="{B38135D6-AEC0-4187-864B-EF7027371E27}" destId="{B0800BB2-854E-4C6B-88AD-3D90925B344D}" srcOrd="0" destOrd="0" presId="urn:microsoft.com/office/officeart/2005/8/layout/vList5"/>
    <dgm:cxn modelId="{7AAEFAE3-9D55-4F3F-B756-2279F5C756A9}" srcId="{E76C87FB-D8DE-4D7E-ABC6-87B3D5A89E8F}" destId="{6F8DC298-8DF7-4B83-87B3-26C5AB28B041}" srcOrd="0" destOrd="0" parTransId="{554E00B5-4D1F-4B27-8C7D-959B8248F701}" sibTransId="{76C0976C-7395-4C90-8BD0-A550A29B9679}"/>
    <dgm:cxn modelId="{F663E61F-1411-4311-8306-61341FF28A8C}" type="presOf" srcId="{DDEDD306-0D40-47E6-8625-8EC522DC61DA}" destId="{139AEA4F-9B5E-43E7-B3CA-AD1B9BF8D1E1}" srcOrd="0" destOrd="0" presId="urn:microsoft.com/office/officeart/2005/8/layout/vList5"/>
    <dgm:cxn modelId="{F4E3CAE6-8CBB-4560-9C76-6F0601BD46C8}" type="presOf" srcId="{19E0EC63-7D8B-4040-9620-FAAFF72B1CCF}" destId="{324ECF73-BE3B-4772-BB5E-CB1734C1026F}" srcOrd="0" destOrd="0" presId="urn:microsoft.com/office/officeart/2005/8/layout/vList5"/>
    <dgm:cxn modelId="{348C5984-3D3B-426F-A92C-70B01AD626EF}" srcId="{6F0B3A57-0F9A-4681-973E-A06933D85EBB}" destId="{76CF6A24-34C1-4EDE-8FF5-0535DC1DB785}" srcOrd="0" destOrd="0" parTransId="{3D205B58-8280-47B8-890C-CEC74B88CFCB}" sibTransId="{221EC430-E2F5-4293-B233-CAF52F8D7C98}"/>
    <dgm:cxn modelId="{0E1101AC-01AF-493B-9D9B-434194045111}" type="presOf" srcId="{BFE3D3B3-17F0-4FDC-B7FD-3BACA79B8F3A}" destId="{B0800BB2-854E-4C6B-88AD-3D90925B344D}" srcOrd="0" destOrd="2" presId="urn:microsoft.com/office/officeart/2005/8/layout/vList5"/>
    <dgm:cxn modelId="{FD5AA48C-1DF4-46D9-B7FE-C4A5A041B675}" type="presOf" srcId="{B26CA1B7-C3A4-4840-87AC-BF2BF3A8C936}" destId="{8241FA50-2651-4AFE-AE1D-528DB310FCFA}" srcOrd="0" destOrd="2" presId="urn:microsoft.com/office/officeart/2005/8/layout/vList5"/>
    <dgm:cxn modelId="{1942CC29-8EDF-4C09-A59A-F9375D0BB30C}" srcId="{B0949B49-D92D-45E7-8A02-6D5E72D42B97}" destId="{DDEDD306-0D40-47E6-8625-8EC522DC61DA}" srcOrd="0" destOrd="0" parTransId="{56E49FE1-6589-4B71-98A8-841FE9FB75B7}" sibTransId="{461B7492-5B52-425C-89AF-4A860AB42D0F}"/>
    <dgm:cxn modelId="{3CF26BDD-114B-4747-92E0-08C370729E5D}" type="presOf" srcId="{E7C1A944-C4DD-49D9-A1AA-C6FFAA1B233A}" destId="{324ECF73-BE3B-4772-BB5E-CB1734C1026F}" srcOrd="0" destOrd="1" presId="urn:microsoft.com/office/officeart/2005/8/layout/vList5"/>
    <dgm:cxn modelId="{918027AB-FA1D-42E7-A7BC-FD172522CC30}" srcId="{F3B0CEB4-4F3B-418E-8C81-429332A0DBAD}" destId="{6487AAA4-8016-499F-B19E-ACFDCC9852C4}" srcOrd="1" destOrd="0" parTransId="{F3388F4C-E2DA-415C-8E3A-B2170408FE6B}" sibTransId="{6DF55863-DB6D-4C1F-B37C-E36B559B40C7}"/>
    <dgm:cxn modelId="{764C5777-58B8-46BA-80A1-433ED61114DB}" type="presOf" srcId="{6CE77034-C610-40C2-BFD4-A4C086543206}" destId="{EED9705B-CC5C-4114-8A0A-591D6FED9BA0}" srcOrd="0" destOrd="0" presId="urn:microsoft.com/office/officeart/2005/8/layout/vList5"/>
    <dgm:cxn modelId="{08D8F028-7664-4934-B39A-464FBAB8461C}" type="presOf" srcId="{F02F9F3D-2FD2-4364-8F37-41184CE6EEEB}" destId="{8241FA50-2651-4AFE-AE1D-528DB310FCFA}" srcOrd="0" destOrd="1" presId="urn:microsoft.com/office/officeart/2005/8/layout/vList5"/>
    <dgm:cxn modelId="{EB96159F-5365-4DBC-AA61-456D4566C764}" type="presOf" srcId="{07745AF8-8A63-40F4-B9C9-3A031C0D83DA}" destId="{4A2C4913-2D12-4E94-9524-B94F24747272}" srcOrd="0" destOrd="1" presId="urn:microsoft.com/office/officeart/2005/8/layout/vList5"/>
    <dgm:cxn modelId="{BE8E922B-7575-47CB-B396-8D93A5AC93F7}" type="presOf" srcId="{10B7E962-1EF6-4FD6-B267-96F8420217F6}" destId="{B125A601-598F-437D-9126-6937FC1E7EE1}" srcOrd="0" destOrd="1" presId="urn:microsoft.com/office/officeart/2005/8/layout/vList5"/>
    <dgm:cxn modelId="{8455DBFB-FA3C-4BAD-ADE8-D4FD8A7BF86C}" srcId="{E76C87FB-D8DE-4D7E-ABC6-87B3D5A89E8F}" destId="{10B7E962-1EF6-4FD6-B267-96F8420217F6}" srcOrd="1" destOrd="0" parTransId="{88111190-01FB-44D7-8643-714F4851BC92}" sibTransId="{B45AAA99-1E9C-4DC9-AFF4-97263EC44E95}"/>
    <dgm:cxn modelId="{209E9CA2-157B-427C-8BAF-B094C5320647}" srcId="{6CE77034-C610-40C2-BFD4-A4C086543206}" destId="{7C6021A6-F0E5-4EEF-B6BB-0C36991FB6EC}" srcOrd="4" destOrd="0" parTransId="{817D6B08-79CE-47C0-B161-E6A45A0EDA1C}" sibTransId="{ACCD0637-B166-440C-8E06-F06CACA2E6E2}"/>
    <dgm:cxn modelId="{51F87E86-93D9-4770-855B-5E4469DE0F8A}" type="presOf" srcId="{7C6021A6-F0E5-4EEF-B6BB-0C36991FB6EC}" destId="{23566CF7-FEA8-464E-914D-55B8493F1511}" srcOrd="0" destOrd="0" presId="urn:microsoft.com/office/officeart/2005/8/layout/vList5"/>
    <dgm:cxn modelId="{EA9F827B-F24C-4302-9EAE-82ACB6E3BEA7}" srcId="{6F0B3A57-0F9A-4681-973E-A06933D85EBB}" destId="{B26CA1B7-C3A4-4840-87AC-BF2BF3A8C936}" srcOrd="2" destOrd="0" parTransId="{5EECD355-2617-4271-A0A8-29C0C8E00DCB}" sibTransId="{A81206B5-8A66-4AAB-ACA0-D0EBD48CB919}"/>
    <dgm:cxn modelId="{1F4241AF-25BA-4373-BDF5-ADDC242F3301}" srcId="{6CE77034-C610-40C2-BFD4-A4C086543206}" destId="{6F0B3A57-0F9A-4681-973E-A06933D85EBB}" srcOrd="0" destOrd="0" parTransId="{A7805BB5-C700-4682-9158-C994070628DF}" sibTransId="{D757436C-1D7D-425D-8CB0-25FCD0006C3A}"/>
    <dgm:cxn modelId="{A795EF5E-2564-4D04-8DC9-5E51B9E91C16}" type="presOf" srcId="{76CF6A24-34C1-4EDE-8FF5-0535DC1DB785}" destId="{8241FA50-2651-4AFE-AE1D-528DB310FCFA}" srcOrd="0" destOrd="0" presId="urn:microsoft.com/office/officeart/2005/8/layout/vList5"/>
    <dgm:cxn modelId="{69CCDB85-72C7-4E4A-9426-3CBA3394AE0F}" srcId="{6CE77034-C610-40C2-BFD4-A4C086543206}" destId="{F3B0CEB4-4F3B-418E-8C81-429332A0DBAD}" srcOrd="1" destOrd="0" parTransId="{A874809B-E270-4233-B54B-FAEA2F0A57C3}" sibTransId="{09D3A621-9F32-4C9D-99C0-A66E86CBA221}"/>
    <dgm:cxn modelId="{26C10619-A1D3-4072-9326-858FBFF6A9E9}" srcId="{6CE77034-C610-40C2-BFD4-A4C086543206}" destId="{B0949B49-D92D-45E7-8A02-6D5E72D42B97}" srcOrd="5" destOrd="0" parTransId="{25358488-5092-4BC9-B944-0421A1846618}" sibTransId="{A8DB6AE9-ED0F-4672-B1C9-CB0390C4E9BB}"/>
    <dgm:cxn modelId="{99A4C969-A890-4F99-A356-5B68E2F413F2}" srcId="{7C6021A6-F0E5-4EEF-B6BB-0C36991FB6EC}" destId="{07745AF8-8A63-40F4-B9C9-3A031C0D83DA}" srcOrd="1" destOrd="0" parTransId="{6C09D953-1000-4EE9-8413-482AB26C3E7C}" sibTransId="{CFC63277-82BC-45B0-8082-6D7B80DCAF9F}"/>
    <dgm:cxn modelId="{D66B4322-7C9C-4746-AF72-A527616F9983}" type="presParOf" srcId="{EED9705B-CC5C-4114-8A0A-591D6FED9BA0}" destId="{357D5EFE-D22A-451B-A7B4-251B9666434B}" srcOrd="0" destOrd="0" presId="urn:microsoft.com/office/officeart/2005/8/layout/vList5"/>
    <dgm:cxn modelId="{95929B20-A87B-48CA-986C-54E32F00F7F9}" type="presParOf" srcId="{357D5EFE-D22A-451B-A7B4-251B9666434B}" destId="{6180CD3D-89A2-42CB-A58A-9B6259909672}" srcOrd="0" destOrd="0" presId="urn:microsoft.com/office/officeart/2005/8/layout/vList5"/>
    <dgm:cxn modelId="{E4CCF60E-161E-4E07-9544-46AF194EC470}" type="presParOf" srcId="{357D5EFE-D22A-451B-A7B4-251B9666434B}" destId="{8241FA50-2651-4AFE-AE1D-528DB310FCFA}" srcOrd="1" destOrd="0" presId="urn:microsoft.com/office/officeart/2005/8/layout/vList5"/>
    <dgm:cxn modelId="{05D271A1-60B8-4F20-BB47-E6038E915807}" type="presParOf" srcId="{EED9705B-CC5C-4114-8A0A-591D6FED9BA0}" destId="{A6B8BB00-3B6F-4F51-A668-3A9A51C05102}" srcOrd="1" destOrd="0" presId="urn:microsoft.com/office/officeart/2005/8/layout/vList5"/>
    <dgm:cxn modelId="{AE4BE422-D9D5-4694-8545-ED4F0761441E}" type="presParOf" srcId="{EED9705B-CC5C-4114-8A0A-591D6FED9BA0}" destId="{F627BD42-630B-415E-BAC7-396B6E116F38}" srcOrd="2" destOrd="0" presId="urn:microsoft.com/office/officeart/2005/8/layout/vList5"/>
    <dgm:cxn modelId="{3AC6DEAD-6400-4DC0-9C21-6A209D3403DB}" type="presParOf" srcId="{F627BD42-630B-415E-BAC7-396B6E116F38}" destId="{6A0F3AA7-A845-43EA-833A-57F97BB9D172}" srcOrd="0" destOrd="0" presId="urn:microsoft.com/office/officeart/2005/8/layout/vList5"/>
    <dgm:cxn modelId="{31B3098F-AB17-419B-B9E2-ACA7CF35566F}" type="presParOf" srcId="{F627BD42-630B-415E-BAC7-396B6E116F38}" destId="{B0800BB2-854E-4C6B-88AD-3D90925B344D}" srcOrd="1" destOrd="0" presId="urn:microsoft.com/office/officeart/2005/8/layout/vList5"/>
    <dgm:cxn modelId="{3B9036DC-8584-4EF8-B0BE-ED28104C78BE}" type="presParOf" srcId="{EED9705B-CC5C-4114-8A0A-591D6FED9BA0}" destId="{FCC6E84D-D895-4864-AE97-CF68F2B848DD}" srcOrd="3" destOrd="0" presId="urn:microsoft.com/office/officeart/2005/8/layout/vList5"/>
    <dgm:cxn modelId="{16935AAE-0EA8-441A-BA9B-0DAB4FD1253A}" type="presParOf" srcId="{EED9705B-CC5C-4114-8A0A-591D6FED9BA0}" destId="{98AA7CD3-F9A5-43E3-971F-B9C981DEF079}" srcOrd="4" destOrd="0" presId="urn:microsoft.com/office/officeart/2005/8/layout/vList5"/>
    <dgm:cxn modelId="{EF7995EE-0F43-495F-84D0-E11676C3C004}" type="presParOf" srcId="{98AA7CD3-F9A5-43E3-971F-B9C981DEF079}" destId="{0EE1E825-F57F-4CB9-8339-7E961BACD000}" srcOrd="0" destOrd="0" presId="urn:microsoft.com/office/officeart/2005/8/layout/vList5"/>
    <dgm:cxn modelId="{18A345ED-CC12-4B10-A1C9-31E5D68ED4D1}" type="presParOf" srcId="{98AA7CD3-F9A5-43E3-971F-B9C981DEF079}" destId="{B125A601-598F-437D-9126-6937FC1E7EE1}" srcOrd="1" destOrd="0" presId="urn:microsoft.com/office/officeart/2005/8/layout/vList5"/>
    <dgm:cxn modelId="{81A0E94D-D9AC-4E56-BEB0-C3F9A50F05D7}" type="presParOf" srcId="{EED9705B-CC5C-4114-8A0A-591D6FED9BA0}" destId="{7C93104D-D057-4546-B732-9D0505407EFE}" srcOrd="5" destOrd="0" presId="urn:microsoft.com/office/officeart/2005/8/layout/vList5"/>
    <dgm:cxn modelId="{FF1AEB1C-9977-4730-88CC-3DBDA49B9E19}" type="presParOf" srcId="{EED9705B-CC5C-4114-8A0A-591D6FED9BA0}" destId="{137DDB79-54CE-444C-ABF1-923406B5FDE2}" srcOrd="6" destOrd="0" presId="urn:microsoft.com/office/officeart/2005/8/layout/vList5"/>
    <dgm:cxn modelId="{0637CFF1-506F-43A3-9ED3-161B753E2047}" type="presParOf" srcId="{137DDB79-54CE-444C-ABF1-923406B5FDE2}" destId="{C2473C83-08FE-4602-813A-61E8BD4B6574}" srcOrd="0" destOrd="0" presId="urn:microsoft.com/office/officeart/2005/8/layout/vList5"/>
    <dgm:cxn modelId="{B4F36C48-6046-4123-8A05-BA7676CF892F}" type="presParOf" srcId="{137DDB79-54CE-444C-ABF1-923406B5FDE2}" destId="{324ECF73-BE3B-4772-BB5E-CB1734C1026F}" srcOrd="1" destOrd="0" presId="urn:microsoft.com/office/officeart/2005/8/layout/vList5"/>
    <dgm:cxn modelId="{36437C1C-12DE-491C-BD4F-D732253B7339}" type="presParOf" srcId="{EED9705B-CC5C-4114-8A0A-591D6FED9BA0}" destId="{94DBAD3B-FEDE-4909-9D2C-A3CDE01ED06D}" srcOrd="7" destOrd="0" presId="urn:microsoft.com/office/officeart/2005/8/layout/vList5"/>
    <dgm:cxn modelId="{614ED49E-D20D-4AC3-935B-590D7F7EC1EE}" type="presParOf" srcId="{EED9705B-CC5C-4114-8A0A-591D6FED9BA0}" destId="{FB62328C-FBEE-4125-A434-08A1B71049DA}" srcOrd="8" destOrd="0" presId="urn:microsoft.com/office/officeart/2005/8/layout/vList5"/>
    <dgm:cxn modelId="{655AFE4E-EA44-4539-8484-C673DE45CD68}" type="presParOf" srcId="{FB62328C-FBEE-4125-A434-08A1B71049DA}" destId="{23566CF7-FEA8-464E-914D-55B8493F1511}" srcOrd="0" destOrd="0" presId="urn:microsoft.com/office/officeart/2005/8/layout/vList5"/>
    <dgm:cxn modelId="{221FB9F6-6ED5-4BCD-843A-FAF10E4E0561}" type="presParOf" srcId="{FB62328C-FBEE-4125-A434-08A1B71049DA}" destId="{4A2C4913-2D12-4E94-9524-B94F24747272}" srcOrd="1" destOrd="0" presId="urn:microsoft.com/office/officeart/2005/8/layout/vList5"/>
    <dgm:cxn modelId="{29421249-2F3A-41D6-A7C9-D52E8F9BB686}" type="presParOf" srcId="{EED9705B-CC5C-4114-8A0A-591D6FED9BA0}" destId="{C4901A59-5C63-4666-9803-B9B712D2CEEE}" srcOrd="9" destOrd="0" presId="urn:microsoft.com/office/officeart/2005/8/layout/vList5"/>
    <dgm:cxn modelId="{E0E6E204-4755-4179-8441-7DECE2C3B2FD}" type="presParOf" srcId="{EED9705B-CC5C-4114-8A0A-591D6FED9BA0}" destId="{A27FF61C-A402-4D64-9D52-B7866585A7E3}" srcOrd="10" destOrd="0" presId="urn:microsoft.com/office/officeart/2005/8/layout/vList5"/>
    <dgm:cxn modelId="{B128DFE3-D3FA-44F8-82E5-C844B978AAB8}" type="presParOf" srcId="{A27FF61C-A402-4D64-9D52-B7866585A7E3}" destId="{AC3C8353-5F8B-48FD-98CE-0296D8E0FCA0}" srcOrd="0" destOrd="0" presId="urn:microsoft.com/office/officeart/2005/8/layout/vList5"/>
    <dgm:cxn modelId="{47624306-F250-4DBF-82FC-C2DCB383FC25}" type="presParOf" srcId="{A27FF61C-A402-4D64-9D52-B7866585A7E3}" destId="{139AEA4F-9B5E-43E7-B3CA-AD1B9BF8D1E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E77034-C610-40C2-BFD4-A4C086543206}"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8A8B689B-093D-4B60-8E44-B3143565F4DA}">
      <dgm:prSet custT="1"/>
      <dgm:spPr/>
      <dgm:t>
        <a:bodyPr/>
        <a:lstStyle/>
        <a:p>
          <a:pPr rtl="0">
            <a:lnSpc>
              <a:spcPct val="80000"/>
            </a:lnSpc>
            <a:spcAft>
              <a:spcPts val="200"/>
            </a:spcAft>
          </a:pPr>
          <a:r>
            <a:rPr lang="en-US" sz="1400" i="0" smtClean="0"/>
            <a:t>Version 11 (SPARC/x86)</a:t>
          </a:r>
          <a:endParaRPr lang="en-US" sz="1400" i="0" dirty="0"/>
        </a:p>
      </dgm:t>
    </dgm:pt>
    <dgm:pt modelId="{F86FDFEC-AC24-4633-B4D9-1992B8E29027}" type="parTrans" cxnId="{83398B04-5706-4D93-B2C9-1A2EE19F9AD0}">
      <dgm:prSet/>
      <dgm:spPr/>
      <dgm:t>
        <a:bodyPr/>
        <a:lstStyle/>
        <a:p>
          <a:endParaRPr lang="en-US"/>
        </a:p>
      </dgm:t>
    </dgm:pt>
    <dgm:pt modelId="{2F0952DB-5106-43A4-9548-8F203C9D38B5}" type="sibTrans" cxnId="{83398B04-5706-4D93-B2C9-1A2EE19F9AD0}">
      <dgm:prSet/>
      <dgm:spPr/>
      <dgm:t>
        <a:bodyPr/>
        <a:lstStyle/>
        <a:p>
          <a:endParaRPr lang="en-US"/>
        </a:p>
      </dgm:t>
    </dgm:pt>
    <dgm:pt modelId="{78D981E5-9169-47F4-BC45-2954F2BBDAF5}">
      <dgm:prSet custT="1"/>
      <dgm:spPr/>
      <dgm:t>
        <a:bodyPr/>
        <a:lstStyle/>
        <a:p>
          <a:pPr rtl="0">
            <a:lnSpc>
              <a:spcPct val="80000"/>
            </a:lnSpc>
            <a:spcAft>
              <a:spcPts val="200"/>
            </a:spcAft>
          </a:pPr>
          <a:r>
            <a:rPr lang="en-US" sz="1400" dirty="0" smtClean="0"/>
            <a:t>Version 10 (SPARC/x86)</a:t>
          </a:r>
          <a:endParaRPr lang="en-US" sz="1400" dirty="0"/>
        </a:p>
      </dgm:t>
    </dgm:pt>
    <dgm:pt modelId="{67FD5519-168A-471F-8A26-068F1BEE440E}">
      <dgm:prSet custT="1"/>
      <dgm:spPr/>
      <dgm:t>
        <a:bodyPr/>
        <a:lstStyle/>
        <a:p>
          <a:pPr rtl="0">
            <a:lnSpc>
              <a:spcPct val="80000"/>
            </a:lnSpc>
            <a:spcAft>
              <a:spcPts val="200"/>
            </a:spcAft>
          </a:pPr>
          <a:r>
            <a:rPr lang="en-US" sz="1400" dirty="0" smtClean="0"/>
            <a:t>Version 9 (SPARC)</a:t>
          </a:r>
          <a:endParaRPr lang="en-US" sz="1400" dirty="0"/>
        </a:p>
      </dgm:t>
    </dgm:pt>
    <dgm:pt modelId="{A1F210D6-89D1-4532-838A-2512CFD8DB2A}">
      <dgm:prSet custT="1"/>
      <dgm:spPr/>
      <dgm:t>
        <a:bodyPr/>
        <a:lstStyle/>
        <a:p>
          <a:pPr rtl="0">
            <a:lnSpc>
              <a:spcPct val="83000"/>
            </a:lnSpc>
            <a:spcAft>
              <a:spcPts val="600"/>
            </a:spcAft>
          </a:pPr>
          <a:r>
            <a:rPr lang="en-US" sz="2000" dirty="0" smtClean="0"/>
            <a:t>Solaris</a:t>
          </a:r>
          <a:endParaRPr lang="en-US" sz="2000" dirty="0"/>
        </a:p>
      </dgm:t>
    </dgm:pt>
    <dgm:pt modelId="{6F615F31-21D9-4E3E-A1C1-677D26AC78D5}" type="sibTrans" cxnId="{43E6F13F-5EEE-4414-B8FE-62717AD8F188}">
      <dgm:prSet/>
      <dgm:spPr/>
      <dgm:t>
        <a:bodyPr/>
        <a:lstStyle/>
        <a:p>
          <a:endParaRPr lang="en-US" sz="2000"/>
        </a:p>
      </dgm:t>
    </dgm:pt>
    <dgm:pt modelId="{6CC10FA6-C37D-48DA-B430-3D620E88287B}" type="parTrans" cxnId="{43E6F13F-5EEE-4414-B8FE-62717AD8F188}">
      <dgm:prSet/>
      <dgm:spPr/>
      <dgm:t>
        <a:bodyPr/>
        <a:lstStyle/>
        <a:p>
          <a:endParaRPr lang="en-US" sz="2000"/>
        </a:p>
      </dgm:t>
    </dgm:pt>
    <dgm:pt modelId="{73728B92-0693-4644-98A1-8A3607867724}" type="sibTrans" cxnId="{A21C7BDB-356A-4B77-8D81-AFE930D48265}">
      <dgm:prSet/>
      <dgm:spPr/>
      <dgm:t>
        <a:bodyPr/>
        <a:lstStyle/>
        <a:p>
          <a:endParaRPr lang="en-US" sz="2000"/>
        </a:p>
      </dgm:t>
    </dgm:pt>
    <dgm:pt modelId="{59727013-BF0A-427C-9E63-A6F875180293}" type="parTrans" cxnId="{A21C7BDB-356A-4B77-8D81-AFE930D48265}">
      <dgm:prSet/>
      <dgm:spPr/>
      <dgm:t>
        <a:bodyPr/>
        <a:lstStyle/>
        <a:p>
          <a:endParaRPr lang="en-US" sz="2000"/>
        </a:p>
      </dgm:t>
    </dgm:pt>
    <dgm:pt modelId="{7D8F3AD1-DB78-4A57-8FEF-5733D3530026}" type="sibTrans" cxnId="{CB560F2F-8713-4006-8DF8-57343FD66903}">
      <dgm:prSet/>
      <dgm:spPr/>
      <dgm:t>
        <a:bodyPr/>
        <a:lstStyle/>
        <a:p>
          <a:endParaRPr lang="en-US" sz="2000"/>
        </a:p>
      </dgm:t>
    </dgm:pt>
    <dgm:pt modelId="{BE7E32C3-E0E3-480D-9009-92382F28A79F}" type="parTrans" cxnId="{CB560F2F-8713-4006-8DF8-57343FD66903}">
      <dgm:prSet/>
      <dgm:spPr/>
      <dgm:t>
        <a:bodyPr/>
        <a:lstStyle/>
        <a:p>
          <a:endParaRPr lang="en-US" sz="2000"/>
        </a:p>
      </dgm:t>
    </dgm:pt>
    <dgm:pt modelId="{BD5777AC-F004-4961-B513-D4B82A8D8924}">
      <dgm:prSet custT="1"/>
      <dgm:spPr/>
      <dgm:t>
        <a:bodyPr rIns="91440"/>
        <a:lstStyle/>
        <a:p>
          <a:pPr rtl="0">
            <a:lnSpc>
              <a:spcPct val="80000"/>
            </a:lnSpc>
            <a:spcAft>
              <a:spcPts val="200"/>
            </a:spcAft>
          </a:pPr>
          <a:r>
            <a:rPr lang="en-US" sz="1400" dirty="0" smtClean="0"/>
            <a:t>Version 11iv3 (PA-RISC/IA64)</a:t>
          </a:r>
          <a:endParaRPr lang="en-US" sz="1400" dirty="0"/>
        </a:p>
      </dgm:t>
    </dgm:pt>
    <dgm:pt modelId="{07281D24-17A0-4D89-B443-A42CADB662E0}">
      <dgm:prSet custT="1"/>
      <dgm:spPr/>
      <dgm:t>
        <a:bodyPr rIns="91440"/>
        <a:lstStyle/>
        <a:p>
          <a:pPr rtl="0">
            <a:lnSpc>
              <a:spcPct val="80000"/>
            </a:lnSpc>
            <a:spcAft>
              <a:spcPts val="200"/>
            </a:spcAft>
          </a:pPr>
          <a:r>
            <a:rPr lang="en-US" sz="1400" dirty="0" smtClean="0"/>
            <a:t>Version 11iv2 (PA-RISC/IA64)</a:t>
          </a:r>
          <a:endParaRPr lang="en-US" sz="1400" dirty="0"/>
        </a:p>
      </dgm:t>
    </dgm:pt>
    <dgm:pt modelId="{F7438CC9-E20E-4256-A4D2-1769E07D148C}">
      <dgm:prSet custT="1"/>
      <dgm:spPr/>
      <dgm:t>
        <a:bodyPr/>
        <a:lstStyle/>
        <a:p>
          <a:pPr rtl="0">
            <a:lnSpc>
              <a:spcPct val="83000"/>
            </a:lnSpc>
            <a:spcAft>
              <a:spcPts val="600"/>
            </a:spcAft>
          </a:pPr>
          <a:r>
            <a:rPr lang="en-US" sz="2000" dirty="0" smtClean="0"/>
            <a:t>HP-UX</a:t>
          </a:r>
          <a:endParaRPr lang="en-US" sz="2000" dirty="0"/>
        </a:p>
      </dgm:t>
    </dgm:pt>
    <dgm:pt modelId="{CDDF0391-927F-4437-A4FC-A38054330BAC}" type="sibTrans" cxnId="{46B0E237-E7B7-4500-B1E9-78A30D5A7BFD}">
      <dgm:prSet/>
      <dgm:spPr/>
      <dgm:t>
        <a:bodyPr/>
        <a:lstStyle/>
        <a:p>
          <a:endParaRPr lang="en-US" sz="2000"/>
        </a:p>
      </dgm:t>
    </dgm:pt>
    <dgm:pt modelId="{B4970FE0-C13A-4BFC-9851-3B45CEE23A9E}" type="parTrans" cxnId="{46B0E237-E7B7-4500-B1E9-78A30D5A7BFD}">
      <dgm:prSet/>
      <dgm:spPr/>
      <dgm:t>
        <a:bodyPr/>
        <a:lstStyle/>
        <a:p>
          <a:endParaRPr lang="en-US" sz="2000"/>
        </a:p>
      </dgm:t>
    </dgm:pt>
    <dgm:pt modelId="{EF362FD5-0B9A-49FD-8826-1DD4140DC3C1}" type="sibTrans" cxnId="{8D073460-F75B-4FFB-8005-36C8ED9E1180}">
      <dgm:prSet/>
      <dgm:spPr/>
      <dgm:t>
        <a:bodyPr/>
        <a:lstStyle/>
        <a:p>
          <a:endParaRPr lang="en-US" sz="2000"/>
        </a:p>
      </dgm:t>
    </dgm:pt>
    <dgm:pt modelId="{F1647CFF-929E-498C-8220-AA4117815A18}" type="parTrans" cxnId="{8D073460-F75B-4FFB-8005-36C8ED9E1180}">
      <dgm:prSet/>
      <dgm:spPr/>
      <dgm:t>
        <a:bodyPr/>
        <a:lstStyle/>
        <a:p>
          <a:endParaRPr lang="en-US" sz="2000"/>
        </a:p>
      </dgm:t>
    </dgm:pt>
    <dgm:pt modelId="{0613A77A-58FC-423E-9DA3-2F350EFA197C}" type="sibTrans" cxnId="{7EFC6E37-643A-40C0-85AE-74746C2E2CCA}">
      <dgm:prSet/>
      <dgm:spPr/>
      <dgm:t>
        <a:bodyPr/>
        <a:lstStyle/>
        <a:p>
          <a:endParaRPr lang="en-US" sz="2000"/>
        </a:p>
      </dgm:t>
    </dgm:pt>
    <dgm:pt modelId="{5F9A102C-8B03-4379-BF13-859700D53608}" type="parTrans" cxnId="{7EFC6E37-643A-40C0-85AE-74746C2E2CCA}">
      <dgm:prSet/>
      <dgm:spPr/>
      <dgm:t>
        <a:bodyPr/>
        <a:lstStyle/>
        <a:p>
          <a:endParaRPr lang="en-US" sz="2000"/>
        </a:p>
      </dgm:t>
    </dgm:pt>
    <dgm:pt modelId="{1F18707A-AC37-4233-BEA8-266E56346FD0}">
      <dgm:prSet custT="1"/>
      <dgm:spPr/>
      <dgm:t>
        <a:bodyPr tIns="182880"/>
        <a:lstStyle/>
        <a:p>
          <a:pPr rtl="0">
            <a:lnSpc>
              <a:spcPct val="80000"/>
            </a:lnSpc>
            <a:spcAft>
              <a:spcPts val="200"/>
            </a:spcAft>
          </a:pPr>
          <a:r>
            <a:rPr lang="en-US" sz="1400" dirty="0" smtClean="0"/>
            <a:t>Version 7.1 (Power</a:t>
          </a:r>
          <a:r>
            <a:rPr lang="en-US" sz="1600" dirty="0" smtClean="0"/>
            <a:t>)</a:t>
          </a:r>
          <a:endParaRPr lang="en-US" sz="1600" dirty="0"/>
        </a:p>
      </dgm:t>
    </dgm:pt>
    <dgm:pt modelId="{CD3F71BB-569D-4946-BA47-5274F6D65786}">
      <dgm:prSet custT="1"/>
      <dgm:spPr/>
      <dgm:t>
        <a:bodyPr tIns="182880"/>
        <a:lstStyle/>
        <a:p>
          <a:pPr rtl="0">
            <a:lnSpc>
              <a:spcPct val="80000"/>
            </a:lnSpc>
            <a:spcAft>
              <a:spcPts val="200"/>
            </a:spcAft>
          </a:pPr>
          <a:r>
            <a:rPr lang="en-US" sz="1400" dirty="0" smtClean="0"/>
            <a:t>Version 6.1 (Power)</a:t>
          </a:r>
          <a:endParaRPr lang="en-US" sz="1400" dirty="0"/>
        </a:p>
      </dgm:t>
    </dgm:pt>
    <dgm:pt modelId="{08FDC54B-A6EE-4F52-AA43-711373ED9D58}">
      <dgm:prSet custT="1"/>
      <dgm:spPr/>
      <dgm:t>
        <a:bodyPr tIns="182880"/>
        <a:lstStyle/>
        <a:p>
          <a:pPr rtl="0">
            <a:lnSpc>
              <a:spcPct val="80000"/>
            </a:lnSpc>
            <a:spcAft>
              <a:spcPts val="200"/>
            </a:spcAft>
          </a:pPr>
          <a:r>
            <a:rPr lang="en-US" sz="1400" dirty="0" smtClean="0"/>
            <a:t>Version 5.3 (Power)</a:t>
          </a:r>
          <a:endParaRPr lang="en-US" sz="1400" dirty="0"/>
        </a:p>
      </dgm:t>
    </dgm:pt>
    <dgm:pt modelId="{E1F8784B-21B4-48FD-96C6-AB016911035B}">
      <dgm:prSet custT="1"/>
      <dgm:spPr/>
      <dgm:t>
        <a:bodyPr/>
        <a:lstStyle/>
        <a:p>
          <a:pPr rtl="0">
            <a:lnSpc>
              <a:spcPct val="83000"/>
            </a:lnSpc>
            <a:spcAft>
              <a:spcPts val="600"/>
            </a:spcAft>
          </a:pPr>
          <a:r>
            <a:rPr lang="en-US" sz="2000" dirty="0" smtClean="0"/>
            <a:t>AIX</a:t>
          </a:r>
          <a:endParaRPr lang="en-US" sz="2000" dirty="0"/>
        </a:p>
      </dgm:t>
    </dgm:pt>
    <dgm:pt modelId="{0D7E3C12-8D19-4BC7-ACD4-7AB75862F9FA}" type="sibTrans" cxnId="{056F8860-25DA-48E0-B26F-9438D1F72BC8}">
      <dgm:prSet/>
      <dgm:spPr/>
      <dgm:t>
        <a:bodyPr/>
        <a:lstStyle/>
        <a:p>
          <a:endParaRPr lang="en-US" sz="2000"/>
        </a:p>
      </dgm:t>
    </dgm:pt>
    <dgm:pt modelId="{665550E7-CD40-4074-9655-40637C8D7192}" type="parTrans" cxnId="{056F8860-25DA-48E0-B26F-9438D1F72BC8}">
      <dgm:prSet/>
      <dgm:spPr/>
      <dgm:t>
        <a:bodyPr/>
        <a:lstStyle/>
        <a:p>
          <a:endParaRPr lang="en-US" sz="2000"/>
        </a:p>
      </dgm:t>
    </dgm:pt>
    <dgm:pt modelId="{3936CA29-4E12-4327-80C8-EC383EA59E0D}" type="sibTrans" cxnId="{4A5EE397-FA79-4067-8FCD-04530C9C776F}">
      <dgm:prSet/>
      <dgm:spPr/>
      <dgm:t>
        <a:bodyPr/>
        <a:lstStyle/>
        <a:p>
          <a:endParaRPr lang="en-US" sz="2000"/>
        </a:p>
      </dgm:t>
    </dgm:pt>
    <dgm:pt modelId="{8D3A10E8-BFFB-479F-8E3A-FDEF24ACCD66}" type="parTrans" cxnId="{4A5EE397-FA79-4067-8FCD-04530C9C776F}">
      <dgm:prSet/>
      <dgm:spPr/>
      <dgm:t>
        <a:bodyPr/>
        <a:lstStyle/>
        <a:p>
          <a:endParaRPr lang="en-US" sz="2000"/>
        </a:p>
      </dgm:t>
    </dgm:pt>
    <dgm:pt modelId="{F5F89B16-071C-4E4E-9BD8-24DF4A778CAC}" type="sibTrans" cxnId="{C06F119F-E23D-48E3-BDC7-28C0D919F919}">
      <dgm:prSet/>
      <dgm:spPr/>
      <dgm:t>
        <a:bodyPr/>
        <a:lstStyle/>
        <a:p>
          <a:endParaRPr lang="en-US" sz="2000"/>
        </a:p>
      </dgm:t>
    </dgm:pt>
    <dgm:pt modelId="{CA8EEF8E-9927-4C9E-B1D3-4EA0BAC6FAD7}" type="parTrans" cxnId="{C06F119F-E23D-48E3-BDC7-28C0D919F919}">
      <dgm:prSet/>
      <dgm:spPr/>
      <dgm:t>
        <a:bodyPr/>
        <a:lstStyle/>
        <a:p>
          <a:endParaRPr lang="en-US" sz="2000"/>
        </a:p>
      </dgm:t>
    </dgm:pt>
    <dgm:pt modelId="{23B76D47-151D-452B-9AEB-0521C8EB71A0}" type="sibTrans" cxnId="{54A547F8-394E-4E2D-BD18-F6841EDDE5CF}">
      <dgm:prSet/>
      <dgm:spPr/>
      <dgm:t>
        <a:bodyPr/>
        <a:lstStyle/>
        <a:p>
          <a:endParaRPr lang="en-US" sz="2000"/>
        </a:p>
      </dgm:t>
    </dgm:pt>
    <dgm:pt modelId="{7B931DFA-E0C5-454A-8847-E81BAD661026}" type="parTrans" cxnId="{54A547F8-394E-4E2D-BD18-F6841EDDE5CF}">
      <dgm:prSet/>
      <dgm:spPr/>
      <dgm:t>
        <a:bodyPr/>
        <a:lstStyle/>
        <a:p>
          <a:endParaRPr lang="en-US" sz="2000"/>
        </a:p>
      </dgm:t>
    </dgm:pt>
    <dgm:pt modelId="{EED9705B-CC5C-4114-8A0A-591D6FED9BA0}" type="pres">
      <dgm:prSet presAssocID="{6CE77034-C610-40C2-BFD4-A4C086543206}" presName="Name0" presStyleCnt="0">
        <dgm:presLayoutVars>
          <dgm:dir/>
          <dgm:animLvl val="lvl"/>
          <dgm:resizeHandles val="exact"/>
        </dgm:presLayoutVars>
      </dgm:prSet>
      <dgm:spPr/>
      <dgm:t>
        <a:bodyPr/>
        <a:lstStyle/>
        <a:p>
          <a:endParaRPr lang="en-US"/>
        </a:p>
      </dgm:t>
    </dgm:pt>
    <dgm:pt modelId="{21A4277C-B2AA-409F-A300-09E3F31069B4}" type="pres">
      <dgm:prSet presAssocID="{E1F8784B-21B4-48FD-96C6-AB016911035B}" presName="linNode" presStyleCnt="0"/>
      <dgm:spPr/>
      <dgm:t>
        <a:bodyPr/>
        <a:lstStyle/>
        <a:p>
          <a:endParaRPr lang="en-US"/>
        </a:p>
      </dgm:t>
    </dgm:pt>
    <dgm:pt modelId="{333115BE-F729-482F-B644-7C46FFB314FE}" type="pres">
      <dgm:prSet presAssocID="{E1F8784B-21B4-48FD-96C6-AB016911035B}" presName="parentText" presStyleLbl="node1" presStyleIdx="0" presStyleCnt="3" custLinFactNeighborY="-5793">
        <dgm:presLayoutVars>
          <dgm:chMax val="1"/>
          <dgm:bulletEnabled val="1"/>
        </dgm:presLayoutVars>
      </dgm:prSet>
      <dgm:spPr/>
      <dgm:t>
        <a:bodyPr/>
        <a:lstStyle/>
        <a:p>
          <a:endParaRPr lang="en-US"/>
        </a:p>
      </dgm:t>
    </dgm:pt>
    <dgm:pt modelId="{D2097882-CF1D-4255-9130-D6861E87AC60}" type="pres">
      <dgm:prSet presAssocID="{E1F8784B-21B4-48FD-96C6-AB016911035B}" presName="descendantText" presStyleLbl="alignAccFollowNode1" presStyleIdx="0" presStyleCnt="3">
        <dgm:presLayoutVars>
          <dgm:bulletEnabled val="1"/>
        </dgm:presLayoutVars>
      </dgm:prSet>
      <dgm:spPr/>
      <dgm:t>
        <a:bodyPr/>
        <a:lstStyle/>
        <a:p>
          <a:endParaRPr lang="en-US"/>
        </a:p>
      </dgm:t>
    </dgm:pt>
    <dgm:pt modelId="{BDD96E63-A684-4CBB-9E3E-408C60D10407}" type="pres">
      <dgm:prSet presAssocID="{0D7E3C12-8D19-4BC7-ACD4-7AB75862F9FA}" presName="sp" presStyleCnt="0"/>
      <dgm:spPr/>
      <dgm:t>
        <a:bodyPr/>
        <a:lstStyle/>
        <a:p>
          <a:endParaRPr lang="en-US"/>
        </a:p>
      </dgm:t>
    </dgm:pt>
    <dgm:pt modelId="{C424BFBF-6D87-4434-B3C2-294CB3F16C03}" type="pres">
      <dgm:prSet presAssocID="{F7438CC9-E20E-4256-A4D2-1769E07D148C}" presName="linNode" presStyleCnt="0"/>
      <dgm:spPr/>
      <dgm:t>
        <a:bodyPr/>
        <a:lstStyle/>
        <a:p>
          <a:endParaRPr lang="en-US"/>
        </a:p>
      </dgm:t>
    </dgm:pt>
    <dgm:pt modelId="{11E847C9-F084-42D5-BFB3-BEA9AEEAF999}" type="pres">
      <dgm:prSet presAssocID="{F7438CC9-E20E-4256-A4D2-1769E07D148C}" presName="parentText" presStyleLbl="node1" presStyleIdx="1" presStyleCnt="3">
        <dgm:presLayoutVars>
          <dgm:chMax val="1"/>
          <dgm:bulletEnabled val="1"/>
        </dgm:presLayoutVars>
      </dgm:prSet>
      <dgm:spPr/>
      <dgm:t>
        <a:bodyPr/>
        <a:lstStyle/>
        <a:p>
          <a:endParaRPr lang="en-US"/>
        </a:p>
      </dgm:t>
    </dgm:pt>
    <dgm:pt modelId="{62FADA33-2F4B-4127-81D7-7E1AA7179D76}" type="pres">
      <dgm:prSet presAssocID="{F7438CC9-E20E-4256-A4D2-1769E07D148C}" presName="descendantText" presStyleLbl="alignAccFollowNode1" presStyleIdx="1" presStyleCnt="3">
        <dgm:presLayoutVars>
          <dgm:bulletEnabled val="1"/>
        </dgm:presLayoutVars>
      </dgm:prSet>
      <dgm:spPr/>
      <dgm:t>
        <a:bodyPr/>
        <a:lstStyle/>
        <a:p>
          <a:endParaRPr lang="en-US"/>
        </a:p>
      </dgm:t>
    </dgm:pt>
    <dgm:pt modelId="{1136AC8A-2399-4FC9-B364-1A42BBE873F3}" type="pres">
      <dgm:prSet presAssocID="{CDDF0391-927F-4437-A4FC-A38054330BAC}" presName="sp" presStyleCnt="0"/>
      <dgm:spPr/>
      <dgm:t>
        <a:bodyPr/>
        <a:lstStyle/>
        <a:p>
          <a:endParaRPr lang="en-US"/>
        </a:p>
      </dgm:t>
    </dgm:pt>
    <dgm:pt modelId="{94ACCA1D-157B-4EB7-AB8B-FA93202AE009}" type="pres">
      <dgm:prSet presAssocID="{A1F210D6-89D1-4532-838A-2512CFD8DB2A}" presName="linNode" presStyleCnt="0"/>
      <dgm:spPr/>
      <dgm:t>
        <a:bodyPr/>
        <a:lstStyle/>
        <a:p>
          <a:endParaRPr lang="en-US"/>
        </a:p>
      </dgm:t>
    </dgm:pt>
    <dgm:pt modelId="{AFAFF3B9-ACA5-4366-B25F-F6355533F008}" type="pres">
      <dgm:prSet presAssocID="{A1F210D6-89D1-4532-838A-2512CFD8DB2A}" presName="parentText" presStyleLbl="node1" presStyleIdx="2" presStyleCnt="3">
        <dgm:presLayoutVars>
          <dgm:chMax val="1"/>
          <dgm:bulletEnabled val="1"/>
        </dgm:presLayoutVars>
      </dgm:prSet>
      <dgm:spPr/>
      <dgm:t>
        <a:bodyPr/>
        <a:lstStyle/>
        <a:p>
          <a:endParaRPr lang="en-US"/>
        </a:p>
      </dgm:t>
    </dgm:pt>
    <dgm:pt modelId="{7CC109BE-968D-4C0B-A7D0-19E1091A137A}" type="pres">
      <dgm:prSet presAssocID="{A1F210D6-89D1-4532-838A-2512CFD8DB2A}" presName="descendantText" presStyleLbl="alignAccFollowNode1" presStyleIdx="2" presStyleCnt="3">
        <dgm:presLayoutVars>
          <dgm:bulletEnabled val="1"/>
        </dgm:presLayoutVars>
      </dgm:prSet>
      <dgm:spPr/>
      <dgm:t>
        <a:bodyPr/>
        <a:lstStyle/>
        <a:p>
          <a:endParaRPr lang="en-US"/>
        </a:p>
      </dgm:t>
    </dgm:pt>
  </dgm:ptLst>
  <dgm:cxnLst>
    <dgm:cxn modelId="{0861B0CB-02B4-4605-A56E-BC73BF703033}" type="presOf" srcId="{E1F8784B-21B4-48FD-96C6-AB016911035B}" destId="{333115BE-F729-482F-B644-7C46FFB314FE}" srcOrd="0" destOrd="0" presId="urn:microsoft.com/office/officeart/2005/8/layout/vList5"/>
    <dgm:cxn modelId="{46B0E237-E7B7-4500-B1E9-78A30D5A7BFD}" srcId="{6CE77034-C610-40C2-BFD4-A4C086543206}" destId="{F7438CC9-E20E-4256-A4D2-1769E07D148C}" srcOrd="1" destOrd="0" parTransId="{B4970FE0-C13A-4BFC-9851-3B45CEE23A9E}" sibTransId="{CDDF0391-927F-4437-A4FC-A38054330BAC}"/>
    <dgm:cxn modelId="{7EFC6E37-643A-40C0-85AE-74746C2E2CCA}" srcId="{F7438CC9-E20E-4256-A4D2-1769E07D148C}" destId="{07281D24-17A0-4D89-B443-A42CADB662E0}" srcOrd="0" destOrd="0" parTransId="{5F9A102C-8B03-4379-BF13-859700D53608}" sibTransId="{0613A77A-58FC-423E-9DA3-2F350EFA197C}"/>
    <dgm:cxn modelId="{43E6F13F-5EEE-4414-B8FE-62717AD8F188}" srcId="{6CE77034-C610-40C2-BFD4-A4C086543206}" destId="{A1F210D6-89D1-4532-838A-2512CFD8DB2A}" srcOrd="2" destOrd="0" parTransId="{6CC10FA6-C37D-48DA-B430-3D620E88287B}" sibTransId="{6F615F31-21D9-4E3E-A1C1-677D26AC78D5}"/>
    <dgm:cxn modelId="{B6E61923-0EC2-4EB7-867A-721E13E3601B}" type="presOf" srcId="{A1F210D6-89D1-4532-838A-2512CFD8DB2A}" destId="{AFAFF3B9-ACA5-4366-B25F-F6355533F008}" srcOrd="0" destOrd="0" presId="urn:microsoft.com/office/officeart/2005/8/layout/vList5"/>
    <dgm:cxn modelId="{54A547F8-394E-4E2D-BD18-F6841EDDE5CF}" srcId="{E1F8784B-21B4-48FD-96C6-AB016911035B}" destId="{08FDC54B-A6EE-4F52-AA43-711373ED9D58}" srcOrd="0" destOrd="0" parTransId="{7B931DFA-E0C5-454A-8847-E81BAD661026}" sibTransId="{23B76D47-151D-452B-9AEB-0521C8EB71A0}"/>
    <dgm:cxn modelId="{F6294336-AA3A-44F4-A82D-7EE131948412}" type="presOf" srcId="{8A8B689B-093D-4B60-8E44-B3143565F4DA}" destId="{7CC109BE-968D-4C0B-A7D0-19E1091A137A}" srcOrd="0" destOrd="2" presId="urn:microsoft.com/office/officeart/2005/8/layout/vList5"/>
    <dgm:cxn modelId="{19FA5645-BC65-48A9-A480-69376D675AFF}" type="presOf" srcId="{BD5777AC-F004-4961-B513-D4B82A8D8924}" destId="{62FADA33-2F4B-4127-81D7-7E1AA7179D76}" srcOrd="0" destOrd="1" presId="urn:microsoft.com/office/officeart/2005/8/layout/vList5"/>
    <dgm:cxn modelId="{8D073460-F75B-4FFB-8005-36C8ED9E1180}" srcId="{F7438CC9-E20E-4256-A4D2-1769E07D148C}" destId="{BD5777AC-F004-4961-B513-D4B82A8D8924}" srcOrd="1" destOrd="0" parTransId="{F1647CFF-929E-498C-8220-AA4117815A18}" sibTransId="{EF362FD5-0B9A-49FD-8826-1DD4140DC3C1}"/>
    <dgm:cxn modelId="{631C7290-8FA6-4BFC-99F6-CE8F2D736F25}" type="presOf" srcId="{1F18707A-AC37-4233-BEA8-266E56346FD0}" destId="{D2097882-CF1D-4255-9130-D6861E87AC60}" srcOrd="0" destOrd="2" presId="urn:microsoft.com/office/officeart/2005/8/layout/vList5"/>
    <dgm:cxn modelId="{F3543051-62EA-4D8D-B4A6-03CA0D6613C7}" type="presOf" srcId="{78D981E5-9169-47F4-BC45-2954F2BBDAF5}" destId="{7CC109BE-968D-4C0B-A7D0-19E1091A137A}" srcOrd="0" destOrd="1" presId="urn:microsoft.com/office/officeart/2005/8/layout/vList5"/>
    <dgm:cxn modelId="{056F8860-25DA-48E0-B26F-9438D1F72BC8}" srcId="{6CE77034-C610-40C2-BFD4-A4C086543206}" destId="{E1F8784B-21B4-48FD-96C6-AB016911035B}" srcOrd="0" destOrd="0" parTransId="{665550E7-CD40-4074-9655-40637C8D7192}" sibTransId="{0D7E3C12-8D19-4BC7-ACD4-7AB75862F9FA}"/>
    <dgm:cxn modelId="{0D926D91-4496-4C53-9E0B-CE0E5E80316A}" type="presOf" srcId="{F7438CC9-E20E-4256-A4D2-1769E07D148C}" destId="{11E847C9-F084-42D5-BFB3-BEA9AEEAF999}" srcOrd="0" destOrd="0" presId="urn:microsoft.com/office/officeart/2005/8/layout/vList5"/>
    <dgm:cxn modelId="{E98B76BC-2124-41BD-8B8A-C6792E25612A}" type="presOf" srcId="{CD3F71BB-569D-4946-BA47-5274F6D65786}" destId="{D2097882-CF1D-4255-9130-D6861E87AC60}" srcOrd="0" destOrd="1" presId="urn:microsoft.com/office/officeart/2005/8/layout/vList5"/>
    <dgm:cxn modelId="{C06F119F-E23D-48E3-BDC7-28C0D919F919}" srcId="{E1F8784B-21B4-48FD-96C6-AB016911035B}" destId="{CD3F71BB-569D-4946-BA47-5274F6D65786}" srcOrd="1" destOrd="0" parTransId="{CA8EEF8E-9927-4C9E-B1D3-4EA0BAC6FAD7}" sibTransId="{F5F89B16-071C-4E4E-9BD8-24DF4A778CAC}"/>
    <dgm:cxn modelId="{83398B04-5706-4D93-B2C9-1A2EE19F9AD0}" srcId="{A1F210D6-89D1-4532-838A-2512CFD8DB2A}" destId="{8A8B689B-093D-4B60-8E44-B3143565F4DA}" srcOrd="2" destOrd="0" parTransId="{F86FDFEC-AC24-4633-B4D9-1992B8E29027}" sibTransId="{2F0952DB-5106-43A4-9548-8F203C9D38B5}"/>
    <dgm:cxn modelId="{CB560F2F-8713-4006-8DF8-57343FD66903}" srcId="{A1F210D6-89D1-4532-838A-2512CFD8DB2A}" destId="{67FD5519-168A-471F-8A26-068F1BEE440E}" srcOrd="0" destOrd="0" parTransId="{BE7E32C3-E0E3-480D-9009-92382F28A79F}" sibTransId="{7D8F3AD1-DB78-4A57-8FEF-5733D3530026}"/>
    <dgm:cxn modelId="{9265314C-8E6C-4A96-B07A-747D5B4B3BF7}" type="presOf" srcId="{67FD5519-168A-471F-8A26-068F1BEE440E}" destId="{7CC109BE-968D-4C0B-A7D0-19E1091A137A}" srcOrd="0" destOrd="0" presId="urn:microsoft.com/office/officeart/2005/8/layout/vList5"/>
    <dgm:cxn modelId="{A3C3694E-8E9B-409B-A610-F42AFD377010}" type="presOf" srcId="{07281D24-17A0-4D89-B443-A42CADB662E0}" destId="{62FADA33-2F4B-4127-81D7-7E1AA7179D76}" srcOrd="0" destOrd="0" presId="urn:microsoft.com/office/officeart/2005/8/layout/vList5"/>
    <dgm:cxn modelId="{A21C7BDB-356A-4B77-8D81-AFE930D48265}" srcId="{A1F210D6-89D1-4532-838A-2512CFD8DB2A}" destId="{78D981E5-9169-47F4-BC45-2954F2BBDAF5}" srcOrd="1" destOrd="0" parTransId="{59727013-BF0A-427C-9E63-A6F875180293}" sibTransId="{73728B92-0693-4644-98A1-8A3607867724}"/>
    <dgm:cxn modelId="{5CD7458A-DE70-43AB-B395-BFCD512A4140}" type="presOf" srcId="{6CE77034-C610-40C2-BFD4-A4C086543206}" destId="{EED9705B-CC5C-4114-8A0A-591D6FED9BA0}" srcOrd="0" destOrd="0" presId="urn:microsoft.com/office/officeart/2005/8/layout/vList5"/>
    <dgm:cxn modelId="{4A5EE397-FA79-4067-8FCD-04530C9C776F}" srcId="{E1F8784B-21B4-48FD-96C6-AB016911035B}" destId="{1F18707A-AC37-4233-BEA8-266E56346FD0}" srcOrd="2" destOrd="0" parTransId="{8D3A10E8-BFFB-479F-8E3A-FDEF24ACCD66}" sibTransId="{3936CA29-4E12-4327-80C8-EC383EA59E0D}"/>
    <dgm:cxn modelId="{77614DF3-DF8B-4EA2-93D1-C4B73AD64B3C}" type="presOf" srcId="{08FDC54B-A6EE-4F52-AA43-711373ED9D58}" destId="{D2097882-CF1D-4255-9130-D6861E87AC60}" srcOrd="0" destOrd="0" presId="urn:microsoft.com/office/officeart/2005/8/layout/vList5"/>
    <dgm:cxn modelId="{42111FF3-ED9C-40DE-9477-8849EF78B49C}" type="presParOf" srcId="{EED9705B-CC5C-4114-8A0A-591D6FED9BA0}" destId="{21A4277C-B2AA-409F-A300-09E3F31069B4}" srcOrd="0" destOrd="0" presId="urn:microsoft.com/office/officeart/2005/8/layout/vList5"/>
    <dgm:cxn modelId="{F941E6F8-A79B-4E71-8A1D-41BF253E9279}" type="presParOf" srcId="{21A4277C-B2AA-409F-A300-09E3F31069B4}" destId="{333115BE-F729-482F-B644-7C46FFB314FE}" srcOrd="0" destOrd="0" presId="urn:microsoft.com/office/officeart/2005/8/layout/vList5"/>
    <dgm:cxn modelId="{92A5E34F-1DDE-4D74-AAF2-6C0B72C9E68B}" type="presParOf" srcId="{21A4277C-B2AA-409F-A300-09E3F31069B4}" destId="{D2097882-CF1D-4255-9130-D6861E87AC60}" srcOrd="1" destOrd="0" presId="urn:microsoft.com/office/officeart/2005/8/layout/vList5"/>
    <dgm:cxn modelId="{F52E0657-68F1-49B0-AD05-171E5F9E958F}" type="presParOf" srcId="{EED9705B-CC5C-4114-8A0A-591D6FED9BA0}" destId="{BDD96E63-A684-4CBB-9E3E-408C60D10407}" srcOrd="1" destOrd="0" presId="urn:microsoft.com/office/officeart/2005/8/layout/vList5"/>
    <dgm:cxn modelId="{7BAEEF0B-EC63-47DD-B028-92B9C96CA48B}" type="presParOf" srcId="{EED9705B-CC5C-4114-8A0A-591D6FED9BA0}" destId="{C424BFBF-6D87-4434-B3C2-294CB3F16C03}" srcOrd="2" destOrd="0" presId="urn:microsoft.com/office/officeart/2005/8/layout/vList5"/>
    <dgm:cxn modelId="{866784B1-8FC4-40AC-B219-A4918F618082}" type="presParOf" srcId="{C424BFBF-6D87-4434-B3C2-294CB3F16C03}" destId="{11E847C9-F084-42D5-BFB3-BEA9AEEAF999}" srcOrd="0" destOrd="0" presId="urn:microsoft.com/office/officeart/2005/8/layout/vList5"/>
    <dgm:cxn modelId="{DD90ED7D-2274-476C-9A21-1A6AEE8AA286}" type="presParOf" srcId="{C424BFBF-6D87-4434-B3C2-294CB3F16C03}" destId="{62FADA33-2F4B-4127-81D7-7E1AA7179D76}" srcOrd="1" destOrd="0" presId="urn:microsoft.com/office/officeart/2005/8/layout/vList5"/>
    <dgm:cxn modelId="{DAAE1BC7-F39A-41FD-82F6-F7ABCD5F012B}" type="presParOf" srcId="{EED9705B-CC5C-4114-8A0A-591D6FED9BA0}" destId="{1136AC8A-2399-4FC9-B364-1A42BBE873F3}" srcOrd="3" destOrd="0" presId="urn:microsoft.com/office/officeart/2005/8/layout/vList5"/>
    <dgm:cxn modelId="{A376E725-21BF-4DBB-84E4-FD42983968A5}" type="presParOf" srcId="{EED9705B-CC5C-4114-8A0A-591D6FED9BA0}" destId="{94ACCA1D-157B-4EB7-AB8B-FA93202AE009}" srcOrd="4" destOrd="0" presId="urn:microsoft.com/office/officeart/2005/8/layout/vList5"/>
    <dgm:cxn modelId="{CDF10259-7095-4151-8F99-11FEA4497CB2}" type="presParOf" srcId="{94ACCA1D-157B-4EB7-AB8B-FA93202AE009}" destId="{AFAFF3B9-ACA5-4366-B25F-F6355533F008}" srcOrd="0" destOrd="0" presId="urn:microsoft.com/office/officeart/2005/8/layout/vList5"/>
    <dgm:cxn modelId="{4AB057A7-EF87-4746-B357-4AC21302B244}" type="presParOf" srcId="{94ACCA1D-157B-4EB7-AB8B-FA93202AE009}" destId="{7CC109BE-968D-4C0B-A7D0-19E1091A137A}"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6/5/2013 12:31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6/5/2013 12:31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6/5/2013 12:31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fld id="{81331B57-0BE5-4F82-AA58-76F53EFF3ADA}" type="datetime8">
              <a:rPr lang="en-US" smtClean="0"/>
              <a:pPr/>
              <a:t>6/5/2013 12:31 PM</a:t>
            </a:fld>
            <a:endParaRPr lang="en-US"/>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17</a:t>
            </a:fld>
            <a:endParaRPr lang="en-US" dirty="0"/>
          </a:p>
        </p:txBody>
      </p:sp>
    </p:spTree>
    <p:extLst>
      <p:ext uri="{BB962C8B-B14F-4D97-AF65-F5344CB8AC3E}">
        <p14:creationId xmlns:p14="http://schemas.microsoft.com/office/powerpoint/2010/main" val="2762056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fld id="{81331B57-0BE5-4F82-AA58-76F53EFF3ADA}" type="datetime8">
              <a:rPr lang="en-US" smtClean="0"/>
              <a:pPr/>
              <a:t>6/5/2013 12:31 PM</a:t>
            </a:fld>
            <a:endParaRPr lang="en-US"/>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18</a:t>
            </a:fld>
            <a:endParaRPr lang="en-US" dirty="0"/>
          </a:p>
        </p:txBody>
      </p:sp>
    </p:spTree>
    <p:extLst>
      <p:ext uri="{BB962C8B-B14F-4D97-AF65-F5344CB8AC3E}">
        <p14:creationId xmlns:p14="http://schemas.microsoft.com/office/powerpoint/2010/main" val="3542174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3C79AD4-1466-4BED-8CB3-7378DC36B056}" type="datetime1">
              <a:rPr lang="en-US" smtClean="0"/>
              <a:t>6/5/2013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528060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2" name="Date Placeholder 1"/>
          <p:cNvSpPr>
            <a:spLocks noGrp="1"/>
          </p:cNvSpPr>
          <p:nvPr>
            <p:ph type="dt" idx="10"/>
          </p:nvPr>
        </p:nvSpPr>
        <p:spPr/>
        <p:txBody>
          <a:bodyPr/>
          <a:lstStyle/>
          <a:p>
            <a:pPr>
              <a:defRPr/>
            </a:pPr>
            <a:fld id="{AFBE1A54-D0DA-4774-B351-3707B4B2EA63}" type="datetime1">
              <a:rPr lang="en-US" smtClean="0"/>
              <a:t>6/5/2013</a:t>
            </a:fld>
            <a:endParaRPr lang="en-US"/>
          </a:p>
        </p:txBody>
      </p:sp>
      <p:sp>
        <p:nvSpPr>
          <p:cNvPr id="3" name="Footer Placeholder 2"/>
          <p:cNvSpPr>
            <a:spLocks noGrp="1"/>
          </p:cNvSpPr>
          <p:nvPr>
            <p:ph type="ftr" sz="quarter" idx="11"/>
          </p:nvPr>
        </p:nvSpPr>
        <p:spPr/>
        <p:txBody>
          <a:body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5" name="Slide Number Placeholder 4"/>
          <p:cNvSpPr>
            <a:spLocks noGrp="1"/>
          </p:cNvSpPr>
          <p:nvPr>
            <p:ph type="sldNum" sz="quarter" idx="12"/>
          </p:nvPr>
        </p:nvSpPr>
        <p:spPr/>
        <p:txBody>
          <a:bodyPr/>
          <a:lstStyle/>
          <a:p>
            <a:fld id="{0EC9E9D6-92A0-482B-A603-C9BA7FFB8190}" type="slidenum">
              <a:rPr lang="en-US" smtClean="0">
                <a:latin typeface="Segoe UI" pitchFamily="34" charset="0"/>
                <a:ea typeface="Segoe UI" pitchFamily="34" charset="0"/>
                <a:cs typeface="Segoe UI" pitchFamily="34" charset="0"/>
              </a:rPr>
              <a:t>22</a:t>
            </a:fld>
            <a:endParaRPr lang="en-US" dirty="0">
              <a:latin typeface="Segoe UI" pitchFamily="34" charset="0"/>
              <a:ea typeface="Segoe UI" pitchFamily="34" charset="0"/>
              <a:cs typeface="Segoe UI" pitchFamily="34" charset="0"/>
            </a:endParaRPr>
          </a:p>
        </p:txBody>
      </p:sp>
      <p:sp>
        <p:nvSpPr>
          <p:cNvPr id="6" name="Header Placeholder 5"/>
          <p:cNvSpPr>
            <a:spLocks noGrp="1"/>
          </p:cNvSpPr>
          <p:nvPr>
            <p:ph type="hdr" sz="quarter" idx="13"/>
          </p:nvPr>
        </p:nvSpPr>
        <p:spPr/>
        <p:txBody>
          <a:bodyPr/>
          <a:lstStyle/>
          <a:p>
            <a:r>
              <a:rPr lang="en-US" smtClean="0">
                <a:latin typeface="Segoe UI" pitchFamily="34" charset="0"/>
                <a:ea typeface="Segoe UI" pitchFamily="34" charset="0"/>
                <a:cs typeface="Segoe UI" pitchFamily="34" charset="0"/>
              </a:rPr>
              <a:t>System Center Marketing</a:t>
            </a:r>
            <a:endParaRPr lang="en-US"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90992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AA9BCC1-814B-4099-9174-6FD8D4955A78}" type="datetime1">
              <a:rPr lang="en-US" smtClean="0"/>
              <a:t>6/5/2013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1821950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fld id="{81331B57-0BE5-4F82-AA58-76F53EFF3ADA}" type="datetime8">
              <a:rPr lang="en-US" smtClean="0"/>
              <a:pPr/>
              <a:t>6/5/2013 12:31 PM</a:t>
            </a:fld>
            <a:endParaRPr lang="en-US"/>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26</a:t>
            </a:fld>
            <a:endParaRPr lang="en-US" dirty="0"/>
          </a:p>
        </p:txBody>
      </p:sp>
    </p:spTree>
    <p:extLst>
      <p:ext uri="{BB962C8B-B14F-4D97-AF65-F5344CB8AC3E}">
        <p14:creationId xmlns:p14="http://schemas.microsoft.com/office/powerpoint/2010/main" val="426293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292867" name="Notes Placeholder 2"/>
          <p:cNvSpPr>
            <a:spLocks noGrp="1"/>
          </p:cNvSpPr>
          <p:nvPr>
            <p:ph type="body" idx="1"/>
          </p:nvPr>
        </p:nvSpPr>
        <p:spPr bwMode="auto"/>
        <p:txBody>
          <a:bodyPr wrap="square" numCol="1" anchor="t" anchorCtr="0" compatLnSpc="1">
            <a:prstTxWarp prst="textNoShape">
              <a:avLst/>
            </a:prstTxWarp>
          </a:bodyPr>
          <a:lstStyle/>
          <a:p>
            <a:endParaRPr lang="en-US" dirty="0"/>
          </a:p>
        </p:txBody>
      </p:sp>
      <p:sp>
        <p:nvSpPr>
          <p:cNvPr id="139268"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5" tIns="46587" rIns="93175" bIns="46587" anchor="b"/>
          <a:lstStyle/>
          <a:p>
            <a:pPr algn="r"/>
            <a:fld id="{E23E92CA-9ED8-43BA-93F3-4BA0C30DAF88}" type="slidenum">
              <a:rPr lang="en-US" sz="1200">
                <a:solidFill>
                  <a:srgbClr val="000000"/>
                </a:solidFill>
                <a:latin typeface="Calibri" pitchFamily="34" charset="0"/>
              </a:rPr>
              <a:pPr algn="r"/>
              <a:t>27</a:t>
            </a:fld>
            <a:endParaRPr lang="en-US" sz="1200">
              <a:solidFill>
                <a:srgbClr val="000000"/>
              </a:solidFill>
              <a:latin typeface="Calibri" pitchFamily="34" charset="0"/>
            </a:endParaRPr>
          </a:p>
        </p:txBody>
      </p:sp>
      <p:sp>
        <p:nvSpPr>
          <p:cNvPr id="2" name="Date Placeholder 1"/>
          <p:cNvSpPr>
            <a:spLocks noGrp="1"/>
          </p:cNvSpPr>
          <p:nvPr>
            <p:ph type="dt" idx="10"/>
          </p:nvPr>
        </p:nvSpPr>
        <p:spPr/>
        <p:txBody>
          <a:bodyPr/>
          <a:lstStyle/>
          <a:p>
            <a:pPr>
              <a:defRPr/>
            </a:pPr>
            <a:fld id="{B4E90104-43C7-4C86-BF59-69D409AA55E2}" type="datetime1">
              <a:rPr lang="en-US" smtClean="0"/>
              <a:t>6/5/2013</a:t>
            </a:fld>
            <a:endParaRPr lang="en-US"/>
          </a:p>
        </p:txBody>
      </p:sp>
      <p:sp>
        <p:nvSpPr>
          <p:cNvPr id="3" name="Footer Placeholder 2"/>
          <p:cNvSpPr>
            <a:spLocks noGrp="1"/>
          </p:cNvSpPr>
          <p:nvPr>
            <p:ph type="ftr" sz="quarter" idx="11"/>
          </p:nvPr>
        </p:nvSpPr>
        <p:spPr>
          <a:xfrm>
            <a:off x="0" y="8829675"/>
            <a:ext cx="3038475" cy="465138"/>
          </a:xfrm>
          <a:prstGeom prst="rect">
            <a:avLst/>
          </a:prstGeom>
        </p:spPr>
        <p:txBody>
          <a:body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4" name="Slide Number Placeholder 3"/>
          <p:cNvSpPr>
            <a:spLocks noGrp="1"/>
          </p:cNvSpPr>
          <p:nvPr>
            <p:ph type="sldNum" sz="quarter" idx="12"/>
          </p:nvPr>
        </p:nvSpPr>
        <p:spPr>
          <a:xfrm>
            <a:off x="3970338" y="8829675"/>
            <a:ext cx="3038475" cy="465138"/>
          </a:xfrm>
          <a:prstGeom prst="rect">
            <a:avLst/>
          </a:prstGeom>
        </p:spPr>
        <p:txBody>
          <a:bodyPr/>
          <a:lstStyle/>
          <a:p>
            <a:fld id="{0EC9E9D6-92A0-482B-A603-C9BA7FFB8190}" type="slidenum">
              <a:rPr lang="en-US" smtClean="0">
                <a:latin typeface="Segoe UI" pitchFamily="34" charset="0"/>
                <a:ea typeface="Segoe UI" pitchFamily="34" charset="0"/>
                <a:cs typeface="Segoe UI" pitchFamily="34" charset="0"/>
              </a:rPr>
              <a:t>27</a:t>
            </a:fld>
            <a:endParaRPr lang="en-US" dirty="0">
              <a:latin typeface="Segoe UI" pitchFamily="34" charset="0"/>
              <a:ea typeface="Segoe UI" pitchFamily="34" charset="0"/>
              <a:cs typeface="Segoe UI" pitchFamily="34" charset="0"/>
            </a:endParaRPr>
          </a:p>
        </p:txBody>
      </p:sp>
      <p:sp>
        <p:nvSpPr>
          <p:cNvPr id="5" name="Header Placeholder 4"/>
          <p:cNvSpPr>
            <a:spLocks noGrp="1"/>
          </p:cNvSpPr>
          <p:nvPr>
            <p:ph type="hdr" sz="quarter" idx="13"/>
          </p:nvPr>
        </p:nvSpPr>
        <p:spPr>
          <a:xfrm>
            <a:off x="0" y="0"/>
            <a:ext cx="3038475" cy="465138"/>
          </a:xfrm>
          <a:prstGeom prst="rect">
            <a:avLst/>
          </a:prstGeom>
        </p:spPr>
        <p:txBody>
          <a:bodyPr/>
          <a:lstStyle/>
          <a:p>
            <a:r>
              <a:rPr lang="en-US" smtClean="0">
                <a:latin typeface="Segoe UI" pitchFamily="34" charset="0"/>
                <a:ea typeface="Segoe UI" pitchFamily="34" charset="0"/>
                <a:cs typeface="Segoe UI" pitchFamily="34" charset="0"/>
              </a:rPr>
              <a:t>System Center Marketing</a:t>
            </a:r>
            <a:endParaRPr lang="en-US"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48307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DC797C18-E140-4607-AB59-14C02CA1D170}" type="datetime1">
              <a:rPr lang="en-US" smtClean="0"/>
              <a:t>6/5/2013</a:t>
            </a:fld>
            <a:endParaRPr lang="en-US"/>
          </a:p>
        </p:txBody>
      </p:sp>
      <p:sp>
        <p:nvSpPr>
          <p:cNvPr id="5" name="Header Placeholder 4"/>
          <p:cNvSpPr>
            <a:spLocks noGrp="1"/>
          </p:cNvSpPr>
          <p:nvPr>
            <p:ph type="hdr" sz="quarter" idx="11"/>
          </p:nvPr>
        </p:nvSpPr>
        <p:spPr/>
        <p:txBody>
          <a:bodyPr/>
          <a:lstStyle/>
          <a:p>
            <a:r>
              <a:rPr lang="en-US" smtClean="0">
                <a:latin typeface="Segoe UI" pitchFamily="34" charset="0"/>
                <a:ea typeface="Segoe UI" pitchFamily="34" charset="0"/>
                <a:cs typeface="Segoe UI" pitchFamily="34" charset="0"/>
              </a:rPr>
              <a:t>System Center Marketing</a:t>
            </a:r>
            <a:endParaRPr lang="en-US" dirty="0">
              <a:latin typeface="Segoe UI" pitchFamily="34" charset="0"/>
              <a:ea typeface="Segoe UI" pitchFamily="34" charset="0"/>
              <a:cs typeface="Segoe UI" pitchFamily="34" charset="0"/>
            </a:endParaRPr>
          </a:p>
        </p:txBody>
      </p:sp>
      <p:sp>
        <p:nvSpPr>
          <p:cNvPr id="6" name="Footer Placeholder 5"/>
          <p:cNvSpPr>
            <a:spLocks noGrp="1"/>
          </p:cNvSpPr>
          <p:nvPr>
            <p:ph type="ftr" sz="quarter" idx="12"/>
          </p:nvPr>
        </p:nvSpPr>
        <p:spPr/>
        <p:txBody>
          <a:body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7" name="Slide Number Placeholder 6"/>
          <p:cNvSpPr>
            <a:spLocks noGrp="1"/>
          </p:cNvSpPr>
          <p:nvPr>
            <p:ph type="sldNum" sz="quarter" idx="13"/>
          </p:nvPr>
        </p:nvSpPr>
        <p:spPr/>
        <p:txBody>
          <a:bodyPr/>
          <a:lstStyle/>
          <a:p>
            <a:fld id="{0EC9E9D6-92A0-482B-A603-C9BA7FFB8190}" type="slidenum">
              <a:rPr lang="en-US" smtClean="0">
                <a:latin typeface="Segoe UI" pitchFamily="34" charset="0"/>
                <a:ea typeface="Segoe UI" pitchFamily="34" charset="0"/>
                <a:cs typeface="Segoe UI" pitchFamily="34" charset="0"/>
              </a:rPr>
              <a:t>28</a:t>
            </a:fld>
            <a:endParaRPr lang="en-US"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94101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6/5/2013 12:31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6/5/2013 12:31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1692367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6/5/2013 12:31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33</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6/5/2013 12:31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fld id="{81331B57-0BE5-4F82-AA58-76F53EFF3ADA}" type="datetime8">
              <a:rPr lang="en-US" smtClean="0"/>
              <a:pPr/>
              <a:t>6/5/2013 12:31 PM</a:t>
            </a:fld>
            <a:endParaRPr lang="en-US"/>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5</a:t>
            </a:fld>
            <a:endParaRPr lang="en-US" dirty="0"/>
          </a:p>
        </p:txBody>
      </p:sp>
    </p:spTree>
    <p:extLst>
      <p:ext uri="{BB962C8B-B14F-4D97-AF65-F5344CB8AC3E}">
        <p14:creationId xmlns:p14="http://schemas.microsoft.com/office/powerpoint/2010/main" val="1678785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2CCBA5B-C53C-465A-8AD8-43E4D47D2AC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670683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6068D46D-5F9B-46DF-BF0E-41F90A332962}" type="datetime1">
              <a:rPr lang="en-US" smtClean="0"/>
              <a:t>6/5/2013</a:t>
            </a:fld>
            <a:endParaRPr lang="en-US"/>
          </a:p>
        </p:txBody>
      </p:sp>
      <p:sp>
        <p:nvSpPr>
          <p:cNvPr id="5" name="Header Placeholder 4"/>
          <p:cNvSpPr>
            <a:spLocks noGrp="1"/>
          </p:cNvSpPr>
          <p:nvPr>
            <p:ph type="hdr" sz="quarter" idx="11"/>
          </p:nvPr>
        </p:nvSpPr>
        <p:spPr/>
        <p:txBody>
          <a:bodyPr/>
          <a:lstStyle/>
          <a:p>
            <a:r>
              <a:rPr lang="en-US" smtClean="0">
                <a:latin typeface="Segoe UI" pitchFamily="34" charset="0"/>
                <a:ea typeface="Segoe UI" pitchFamily="34" charset="0"/>
                <a:cs typeface="Segoe UI" pitchFamily="34" charset="0"/>
              </a:rPr>
              <a:t>System Center Marketing</a:t>
            </a:r>
            <a:endParaRPr lang="en-US" dirty="0">
              <a:latin typeface="Segoe UI" pitchFamily="34" charset="0"/>
              <a:ea typeface="Segoe UI" pitchFamily="34" charset="0"/>
              <a:cs typeface="Segoe UI" pitchFamily="34" charset="0"/>
            </a:endParaRPr>
          </a:p>
        </p:txBody>
      </p:sp>
      <p:sp>
        <p:nvSpPr>
          <p:cNvPr id="6" name="Footer Placeholder 5"/>
          <p:cNvSpPr>
            <a:spLocks noGrp="1"/>
          </p:cNvSpPr>
          <p:nvPr>
            <p:ph type="ftr" sz="quarter" idx="12"/>
          </p:nvPr>
        </p:nvSpPr>
        <p:spPr/>
        <p:txBody>
          <a:body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7" name="Slide Number Placeholder 6"/>
          <p:cNvSpPr>
            <a:spLocks noGrp="1"/>
          </p:cNvSpPr>
          <p:nvPr>
            <p:ph type="sldNum" sz="quarter" idx="13"/>
          </p:nvPr>
        </p:nvSpPr>
        <p:spPr/>
        <p:txBody>
          <a:bodyPr/>
          <a:lstStyle/>
          <a:p>
            <a:fld id="{0EC9E9D6-92A0-482B-A603-C9BA7FFB8190}" type="slidenum">
              <a:rPr lang="en-US" smtClean="0">
                <a:latin typeface="Segoe UI" pitchFamily="34" charset="0"/>
                <a:ea typeface="Segoe UI" pitchFamily="34" charset="0"/>
                <a:cs typeface="Segoe UI" pitchFamily="34" charset="0"/>
              </a:rPr>
              <a:t>7</a:t>
            </a:fld>
            <a:endParaRPr lang="en-US"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251409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655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30156" fontAlgn="base">
              <a:spcBef>
                <a:spcPct val="0"/>
              </a:spcBef>
              <a:spcAft>
                <a:spcPct val="0"/>
              </a:spcAft>
              <a:defRPr/>
            </a:pPr>
            <a:r>
              <a:rPr lang="en-US" dirty="0"/>
              <a:t>Windows Server Management Marketing</a:t>
            </a:r>
          </a:p>
        </p:txBody>
      </p:sp>
      <p:sp>
        <p:nvSpPr>
          <p:cNvPr id="5" name="Footer Placeholder 4"/>
          <p:cNvSpPr>
            <a:spLocks noGrp="1"/>
          </p:cNvSpPr>
          <p:nvPr>
            <p:ph type="ftr" sz="quarter" idx="4"/>
          </p:nvPr>
        </p:nvSpPr>
        <p:spPr>
          <a:xfrm>
            <a:off x="0" y="8831580"/>
            <a:ext cx="6052312" cy="361897"/>
          </a:xfrm>
        </p:spPr>
        <p:txBody>
          <a:bodyPr/>
          <a:lstStyle/>
          <a:p>
            <a:pPr>
              <a:defRPr/>
            </a:pPr>
            <a:r>
              <a:rPr lang="en-US" dirty="0"/>
              <a:t>© 2012 Microsoft Corporation. All rights reserved. Microsoft, Windows, and other product names are or may be registered trademarks and/or trademarks in the U.S. and/or other countries.</a:t>
            </a:r>
          </a:p>
          <a:p>
            <a:pPr>
              <a:defRPr/>
            </a:pPr>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3494" name="Date Placeholder 5"/>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30156" fontAlgn="base">
              <a:spcBef>
                <a:spcPct val="0"/>
              </a:spcBef>
              <a:spcAft>
                <a:spcPct val="0"/>
              </a:spcAft>
            </a:pPr>
            <a:fld id="{BB6F15C6-3C85-4230-BE4C-B7CF8C17D141}" type="datetime1">
              <a:rPr lang="en-US" smtClean="0"/>
              <a:pPr defTabSz="930156" fontAlgn="base">
                <a:spcBef>
                  <a:spcPct val="0"/>
                </a:spcBef>
                <a:spcAft>
                  <a:spcPct val="0"/>
                </a:spcAft>
              </a:pPr>
              <a:t>6/5/2013</a:t>
            </a:fld>
            <a:endParaRPr lang="en-US" dirty="0" smtClean="0"/>
          </a:p>
        </p:txBody>
      </p:sp>
      <p:sp>
        <p:nvSpPr>
          <p:cNvPr id="63495"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0156" fontAlgn="base">
              <a:spcBef>
                <a:spcPct val="0"/>
              </a:spcBef>
              <a:spcAft>
                <a:spcPct val="0"/>
              </a:spcAft>
            </a:pPr>
            <a:fld id="{C0129785-C248-4852-9712-05EADAB9870B}" type="slidenum">
              <a:rPr lang="en-US" smtClean="0"/>
              <a:pPr defTabSz="930156" fontAlgn="base">
                <a:spcBef>
                  <a:spcPct val="0"/>
                </a:spcBef>
                <a:spcAft>
                  <a:spcPct val="0"/>
                </a:spcAft>
              </a:pPr>
              <a:t>8</a:t>
            </a:fld>
            <a:endParaRPr lang="en-US" dirty="0" smtClean="0"/>
          </a:p>
        </p:txBody>
      </p:sp>
    </p:spTree>
    <p:extLst>
      <p:ext uri="{BB962C8B-B14F-4D97-AF65-F5344CB8AC3E}">
        <p14:creationId xmlns:p14="http://schemas.microsoft.com/office/powerpoint/2010/main" val="860548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9</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6/5/2013 12:31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839611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2CB8296B-8E3A-4B2C-9983-2A2FCC44FCAD}" type="datetime1">
              <a:rPr lang="en-US" smtClean="0"/>
              <a:t>6/5/2013</a:t>
            </a:fld>
            <a:endParaRPr lang="en-US" dirty="0"/>
          </a:p>
        </p:txBody>
      </p:sp>
      <p:sp>
        <p:nvSpPr>
          <p:cNvPr id="5" name="Footer Placeholder 4"/>
          <p:cNvSpPr>
            <a:spLocks noGrp="1"/>
          </p:cNvSpPr>
          <p:nvPr>
            <p:ph type="ftr" sz="quarter" idx="11"/>
          </p:nvPr>
        </p:nvSpPr>
        <p:spPr>
          <a:xfrm>
            <a:off x="0" y="8685213"/>
            <a:ext cx="6172200" cy="457200"/>
          </a:xfrm>
          <a:prstGeom prst="rect">
            <a:avLst/>
          </a:prstGeom>
        </p:spPr>
        <p:txBody>
          <a:bodyPr/>
          <a:lstStyle/>
          <a:p>
            <a:r>
              <a:rPr lang="en-US" dirty="0" smtClean="0">
                <a:solidFill>
                  <a:srgbClr val="000000"/>
                </a:solidFill>
                <a:latin typeface="Segoe UI Light" pitchFamily="34" charset="0"/>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Light"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Light" pitchFamily="34" charset="0"/>
              </a:rPr>
            </a:br>
            <a:r>
              <a:rPr lang="en-US" dirty="0" smtClean="0">
                <a:solidFill>
                  <a:srgbClr val="000000"/>
                </a:solidFill>
                <a:latin typeface="Segoe UI Light"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13</a:t>
            </a:fld>
            <a:endParaRPr lang="en-US" dirty="0"/>
          </a:p>
        </p:txBody>
      </p:sp>
      <p:sp>
        <p:nvSpPr>
          <p:cNvPr id="8" name="Header Placeholder 7"/>
          <p:cNvSpPr>
            <a:spLocks noGrp="1"/>
          </p:cNvSpPr>
          <p:nvPr>
            <p:ph type="hdr" sz="quarter" idx="13"/>
          </p:nvPr>
        </p:nvSpPr>
        <p:spPr>
          <a:xfrm>
            <a:off x="0" y="0"/>
            <a:ext cx="2971800" cy="457200"/>
          </a:xfrm>
          <a:prstGeom prst="rect">
            <a:avLst/>
          </a:prstGeom>
        </p:spPr>
        <p:txBody>
          <a:bodyPr/>
          <a:lstStyle/>
          <a:p>
            <a:r>
              <a:rPr lang="en-US" dirty="0" smtClean="0"/>
              <a:t>Microsoft Consumer Channels and Central Marketing Group</a:t>
            </a:r>
            <a:endParaRPr lang="en-US" dirty="0"/>
          </a:p>
        </p:txBody>
      </p:sp>
    </p:spTree>
    <p:extLst>
      <p:ext uri="{BB962C8B-B14F-4D97-AF65-F5344CB8AC3E}">
        <p14:creationId xmlns:p14="http://schemas.microsoft.com/office/powerpoint/2010/main" val="3865790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fld id="{81331B57-0BE5-4F82-AA58-76F53EFF3ADA}" type="datetime8">
              <a:rPr lang="en-US" smtClean="0"/>
              <a:pPr/>
              <a:t>6/5/2013 12:31 PM</a:t>
            </a:fld>
            <a:endParaRPr lang="en-US"/>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16</a:t>
            </a:fld>
            <a:endParaRPr lang="en-US" dirty="0"/>
          </a:p>
        </p:txBody>
      </p:sp>
    </p:spTree>
    <p:extLst>
      <p:ext uri="{BB962C8B-B14F-4D97-AF65-F5344CB8AC3E}">
        <p14:creationId xmlns:p14="http://schemas.microsoft.com/office/powerpoint/2010/main" val="28569107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4588249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02098181"/>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3" r:id="rId23"/>
    <p:sldLayoutId id="2147484194" r:id="rId2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slideLayout" Target="../slideLayouts/slideLayout23.xml"/><Relationship Id="rId1" Type="http://schemas.openxmlformats.org/officeDocument/2006/relationships/tags" Target="../tags/tag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6.xml"/><Relationship Id="rId1" Type="http://schemas.openxmlformats.org/officeDocument/2006/relationships/tags" Target="../tags/tag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 Id="rId9"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1211262"/>
            <a:ext cx="11887200" cy="1831975"/>
          </a:xfrm>
        </p:spPr>
        <p:txBody>
          <a:bodyPr/>
          <a:lstStyle/>
          <a:p>
            <a:r>
              <a:rPr lang="en-US" dirty="0" smtClean="0"/>
              <a:t>Service delivery and automation</a:t>
            </a:r>
            <a:endParaRPr lang="en-US" dirty="0"/>
          </a:p>
        </p:txBody>
      </p:sp>
      <p:sp>
        <p:nvSpPr>
          <p:cNvPr id="8" name="Text Placeholder 4"/>
          <p:cNvSpPr txBox="1">
            <a:spLocks/>
          </p:cNvSpPr>
          <p:nvPr/>
        </p:nvSpPr>
        <p:spPr>
          <a:xfrm>
            <a:off x="276539" y="5758803"/>
            <a:ext cx="11199498" cy="938859"/>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t>Kenon Owens, Senior Product Marketing Manager</a:t>
            </a:r>
          </a:p>
        </p:txBody>
      </p:sp>
      <p:grpSp>
        <p:nvGrpSpPr>
          <p:cNvPr id="7" name="Group 6"/>
          <p:cNvGrpSpPr/>
          <p:nvPr/>
        </p:nvGrpSpPr>
        <p:grpSpPr>
          <a:xfrm>
            <a:off x="202059" y="4070350"/>
            <a:ext cx="1979822" cy="1235030"/>
            <a:chOff x="202059" y="4070350"/>
            <a:chExt cx="1979822" cy="1235030"/>
          </a:xfrm>
        </p:grpSpPr>
        <p:sp>
          <p:nvSpPr>
            <p:cNvPr id="9" name="TextBox 8"/>
            <p:cNvSpPr txBox="1"/>
            <p:nvPr/>
          </p:nvSpPr>
          <p:spPr>
            <a:xfrm>
              <a:off x="202059" y="4677516"/>
              <a:ext cx="1979822" cy="627864"/>
            </a:xfrm>
            <a:prstGeom prst="rect">
              <a:avLst/>
            </a:prstGeom>
            <a:noFill/>
          </p:spPr>
          <p:txBody>
            <a:bodyPr wrap="square" lIns="182880" tIns="146304" rIns="182880" bIns="146304" rtlCol="0">
              <a:spAutoFit/>
            </a:bodyPr>
            <a:lstStyle/>
            <a:p>
              <a:pPr algn="ctr">
                <a:lnSpc>
                  <a:spcPct val="90000"/>
                </a:lnSpc>
              </a:pPr>
              <a:r>
                <a:rPr lang="en-US" sz="2400" spc="-50" dirty="0">
                  <a:gradFill>
                    <a:gsLst>
                      <a:gs pos="2917">
                        <a:srgbClr val="EFEFEF"/>
                      </a:gs>
                      <a:gs pos="30000">
                        <a:srgbClr val="EFEFEF"/>
                      </a:gs>
                    </a:gsLst>
                    <a:lin ang="5400000" scaled="0"/>
                  </a:gradFill>
                  <a:latin typeface="+mj-lt"/>
                </a:rPr>
                <a:t>Orchestrator</a:t>
              </a:r>
            </a:p>
          </p:txBody>
        </p:sp>
        <p:pic>
          <p:nvPicPr>
            <p:cNvPr id="10" name="Picture 9"/>
            <p:cNvPicPr>
              <a:picLocks/>
            </p:cNvPicPr>
            <p:nvPr/>
          </p:nvPicPr>
          <p:blipFill>
            <a:blip r:embed="rId2" cstate="print">
              <a:extLst>
                <a:ext uri="{28A0092B-C50C-407E-A947-70E740481C1C}">
                  <a14:useLocalDpi xmlns:a14="http://schemas.microsoft.com/office/drawing/2010/main" val="0"/>
                </a:ext>
              </a:extLst>
            </a:blip>
            <a:stretch>
              <a:fillRect/>
            </a:stretch>
          </p:blipFill>
          <p:spPr bwMode="auto">
            <a:xfrm>
              <a:off x="883545" y="4070350"/>
              <a:ext cx="616850" cy="543212"/>
            </a:xfrm>
            <a:prstGeom prst="rect">
              <a:avLst/>
            </a:prstGeom>
            <a:noFill/>
            <a:ln w="9525">
              <a:noFill/>
              <a:miter lim="800000"/>
              <a:headEnd/>
              <a:tailEnd/>
            </a:ln>
          </p:spPr>
        </p:pic>
      </p:grpSp>
      <p:grpSp>
        <p:nvGrpSpPr>
          <p:cNvPr id="11" name="Group 10"/>
          <p:cNvGrpSpPr/>
          <p:nvPr/>
        </p:nvGrpSpPr>
        <p:grpSpPr>
          <a:xfrm>
            <a:off x="2379859" y="4006396"/>
            <a:ext cx="2672823" cy="1298984"/>
            <a:chOff x="2379859" y="4006396"/>
            <a:chExt cx="2672823" cy="1298984"/>
          </a:xfrm>
        </p:grpSpPr>
        <p:sp>
          <p:nvSpPr>
            <p:cNvPr id="12" name="TextBox 11"/>
            <p:cNvSpPr txBox="1"/>
            <p:nvPr/>
          </p:nvSpPr>
          <p:spPr>
            <a:xfrm>
              <a:off x="2379859" y="4677516"/>
              <a:ext cx="2672823" cy="627864"/>
            </a:xfrm>
            <a:prstGeom prst="rect">
              <a:avLst/>
            </a:prstGeom>
            <a:noFill/>
          </p:spPr>
          <p:txBody>
            <a:bodyPr wrap="square" lIns="182880" tIns="146304" rIns="182880" bIns="146304" rtlCol="0">
              <a:spAutoFit/>
            </a:bodyPr>
            <a:lstStyle/>
            <a:p>
              <a:pPr algn="ctr">
                <a:lnSpc>
                  <a:spcPct val="90000"/>
                </a:lnSpc>
              </a:pPr>
              <a:r>
                <a:rPr lang="en-US" sz="2400" spc="-50" dirty="0" smtClean="0">
                  <a:gradFill>
                    <a:gsLst>
                      <a:gs pos="2917">
                        <a:srgbClr val="EFEFEF"/>
                      </a:gs>
                      <a:gs pos="30000">
                        <a:srgbClr val="EFEFEF"/>
                      </a:gs>
                    </a:gsLst>
                    <a:lin ang="5400000" scaled="0"/>
                  </a:gradFill>
                  <a:latin typeface="+mj-lt"/>
                </a:rPr>
                <a:t>Service Manager</a:t>
              </a:r>
            </a:p>
          </p:txBody>
        </p:sp>
        <p:pic>
          <p:nvPicPr>
            <p:cNvPr id="13" name="Picture 12"/>
            <p:cNvPicPr>
              <a:picLocks/>
            </p:cNvPicPr>
            <p:nvPr/>
          </p:nvPicPr>
          <p:blipFill>
            <a:blip r:embed="rId3" cstate="print">
              <a:extLst>
                <a:ext uri="{28A0092B-C50C-407E-A947-70E740481C1C}">
                  <a14:useLocalDpi xmlns:a14="http://schemas.microsoft.com/office/drawing/2010/main" val="0"/>
                </a:ext>
              </a:extLst>
            </a:blip>
            <a:stretch>
              <a:fillRect/>
            </a:stretch>
          </p:blipFill>
          <p:spPr bwMode="auto">
            <a:xfrm>
              <a:off x="3359224" y="4006396"/>
              <a:ext cx="714093" cy="671120"/>
            </a:xfrm>
            <a:prstGeom prst="rect">
              <a:avLst/>
            </a:prstGeom>
            <a:noFill/>
            <a:ln w="9525">
              <a:noFill/>
              <a:miter lim="800000"/>
              <a:headEnd/>
              <a:tailEnd/>
            </a:ln>
          </p:spPr>
        </p:pic>
      </p:grpSp>
    </p:spTree>
    <p:extLst>
      <p:ext uri="{BB962C8B-B14F-4D97-AF65-F5344CB8AC3E}">
        <p14:creationId xmlns:p14="http://schemas.microsoft.com/office/powerpoint/2010/main" val="138669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capabilities in SP1</a:t>
            </a:r>
            <a:endParaRPr lang="en-US" dirty="0"/>
          </a:p>
        </p:txBody>
      </p:sp>
      <p:sp>
        <p:nvSpPr>
          <p:cNvPr id="14" name="pillar 3"/>
          <p:cNvSpPr/>
          <p:nvPr/>
        </p:nvSpPr>
        <p:spPr bwMode="auto">
          <a:xfrm>
            <a:off x="1980067" y="1977467"/>
            <a:ext cx="3712464" cy="1527048"/>
          </a:xfrm>
          <a:prstGeom prst="rect">
            <a:avLst/>
          </a:prstGeom>
          <a:solidFill>
            <a:srgbClr val="FF8C00"/>
          </a:solidFill>
          <a:ln w="10795" cap="flat" cmpd="sng" algn="ctr">
            <a:noFill/>
            <a:prstDash val="solid"/>
            <a:headEnd type="none" w="med" len="med"/>
            <a:tailEnd type="none" w="med" len="med"/>
          </a:ln>
          <a:effectLst/>
        </p:spPr>
        <p:txBody>
          <a:bodyPr rot="0" spcFirstLastPara="0" vertOverflow="overflow" horzOverflow="overflow" vert="horz" wrap="square" lIns="149196" tIns="93247" rIns="149196" bIns="93247" numCol="1" spcCol="0" rtlCol="0" fromWordArt="0" anchor="t" anchorCtr="0" forceAA="0" compatLnSpc="1">
            <a:prstTxWarp prst="textNoShape">
              <a:avLst/>
            </a:prstTxWarp>
            <a:noAutofit/>
          </a:bodyPr>
          <a:lstStyle/>
          <a:p>
            <a:pPr marL="0" marR="0" lvl="0" indent="0" defTabSz="914400" eaLnBrk="1" fontAlgn="base" latinLnBrk="0" hangingPunct="1">
              <a:lnSpc>
                <a:spcPct val="90000"/>
              </a:lnSpc>
              <a:spcBef>
                <a:spcPct val="0"/>
              </a:spcBef>
              <a:spcAft>
                <a:spcPct val="0"/>
              </a:spcAft>
              <a:buClrTx/>
              <a:buSzTx/>
              <a:buFontTx/>
              <a:buNone/>
              <a:tabLst/>
              <a:defRPr/>
            </a:pPr>
            <a:r>
              <a:rPr kumimoji="0" lang="en-US" sz="2856" b="0" i="0" u="none" strike="noStrike" kern="0" cap="none" spc="-71" normalizeH="0" baseline="0" noProof="0" dirty="0" smtClean="0">
                <a:ln>
                  <a:noFill/>
                </a:ln>
                <a:gradFill>
                  <a:gsLst>
                    <a:gs pos="70796">
                      <a:srgbClr val="FFFFFF"/>
                    </a:gs>
                    <a:gs pos="27434">
                      <a:srgbClr val="FFFFFF"/>
                    </a:gs>
                  </a:gsLst>
                  <a:lin ang="5400000" scaled="0"/>
                </a:gradFill>
                <a:effectLst/>
                <a:uLnTx/>
                <a:uFillTx/>
                <a:latin typeface="Segoe UI Light"/>
              </a:rPr>
              <a:t>Service delivery and automation</a:t>
            </a:r>
          </a:p>
        </p:txBody>
      </p:sp>
      <p:sp>
        <p:nvSpPr>
          <p:cNvPr id="20" name="Rectangle 19"/>
          <p:cNvSpPr/>
          <p:nvPr/>
        </p:nvSpPr>
        <p:spPr bwMode="auto">
          <a:xfrm>
            <a:off x="7547932" y="3502350"/>
            <a:ext cx="1859914" cy="1528096"/>
          </a:xfrm>
          <a:prstGeom prst="rect">
            <a:avLst/>
          </a:prstGeom>
          <a:solidFill>
            <a:srgbClr val="EFEFEF"/>
          </a:solidFill>
          <a:ln w="9525" cap="flat" cmpd="sng" algn="ctr">
            <a:solidFill>
              <a:srgbClr val="FFFFFF"/>
            </a:solidFill>
            <a:prstDash val="solid"/>
            <a:headEnd type="none" w="med" len="med"/>
            <a:tailEnd type="none" w="med" len="med"/>
          </a:ln>
          <a:effectLst/>
        </p:spPr>
        <p:txBody>
          <a:bodyPr rot="0" spcFirstLastPara="0" vertOverflow="overflow" horzOverflow="overflow" vert="horz" wrap="square" lIns="139871" tIns="139871" rIns="93247" bIns="139871" numCol="1" spcCol="0" rtlCol="0" fromWordArt="0" anchor="t" anchorCtr="0" forceAA="0" compatLnSpc="1">
            <a:prstTxWarp prst="textNoShape">
              <a:avLst/>
            </a:prstTxWarp>
            <a:noAutofit/>
          </a:bodyPr>
          <a:lstStyle/>
          <a:p>
            <a:pPr marL="0" marR="0" lvl="0" indent="0" defTabSz="950934" eaLnBrk="1" fontAlgn="base" latinLnBrk="0" hangingPunct="1">
              <a:lnSpc>
                <a:spcPct val="90000"/>
              </a:lnSpc>
              <a:spcBef>
                <a:spcPts val="918"/>
              </a:spcBef>
              <a:spcAft>
                <a:spcPct val="0"/>
              </a:spcAft>
              <a:buClrTx/>
              <a:buSzTx/>
              <a:buFontTx/>
              <a:buNone/>
              <a:tabLst/>
              <a:defRPr/>
            </a:pPr>
            <a:r>
              <a:rPr kumimoji="0" lang="en-US" sz="2300" b="0" i="0" u="none" strike="noStrike" kern="0" cap="none" spc="-20" normalizeH="0" baseline="0" noProof="0" dirty="0" smtClean="0">
                <a:ln>
                  <a:noFill/>
                </a:ln>
                <a:gradFill>
                  <a:gsLst>
                    <a:gs pos="96460">
                      <a:srgbClr val="505050"/>
                    </a:gs>
                    <a:gs pos="81000">
                      <a:srgbClr val="505050"/>
                    </a:gs>
                  </a:gsLst>
                  <a:lin ang="5400000" scaled="0"/>
                </a:gradFill>
                <a:effectLst/>
                <a:uLnTx/>
                <a:uFillTx/>
                <a:latin typeface="Segoe UI"/>
                <a:cs typeface="Segoe UI" pitchFamily="34" charset="0"/>
              </a:rPr>
              <a:t>Chargeback</a:t>
            </a:r>
          </a:p>
        </p:txBody>
      </p:sp>
      <p:sp>
        <p:nvSpPr>
          <p:cNvPr id="21" name="orange line"/>
          <p:cNvSpPr/>
          <p:nvPr/>
        </p:nvSpPr>
        <p:spPr bwMode="auto">
          <a:xfrm>
            <a:off x="1965082" y="1969209"/>
            <a:ext cx="7445874" cy="3075140"/>
          </a:xfrm>
          <a:prstGeom prst="rect">
            <a:avLst/>
          </a:prstGeom>
          <a:noFill/>
          <a:ln w="19050" cap="sq" cmpd="sng" algn="ctr">
            <a:solidFill>
              <a:srgbClr val="FF8C00"/>
            </a:solidFill>
            <a:prstDash val="solid"/>
            <a:miter lim="800000"/>
            <a:headEnd type="none" w="med" len="med"/>
            <a:tailEnd type="none" w="med" len="med"/>
          </a:ln>
          <a:effectLst/>
        </p:spPr>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marL="0" marR="0" lvl="0" indent="0" algn="ctr" defTabSz="932111"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22" name="Rectangle 21"/>
          <p:cNvSpPr/>
          <p:nvPr/>
        </p:nvSpPr>
        <p:spPr bwMode="auto">
          <a:xfrm>
            <a:off x="7540807" y="1983405"/>
            <a:ext cx="1859914" cy="1528096"/>
          </a:xfrm>
          <a:prstGeom prst="rect">
            <a:avLst/>
          </a:prstGeom>
          <a:solidFill>
            <a:srgbClr val="EFEFEF"/>
          </a:solidFill>
          <a:ln w="9525" cap="flat" cmpd="sng" algn="ctr">
            <a:solidFill>
              <a:srgbClr val="FFFFFF"/>
            </a:solidFill>
            <a:prstDash val="solid"/>
            <a:headEnd type="none" w="med" len="med"/>
            <a:tailEnd type="none" w="med" len="med"/>
          </a:ln>
          <a:effectLst/>
        </p:spPr>
        <p:txBody>
          <a:bodyPr rot="0" spcFirstLastPara="0" vertOverflow="overflow" horzOverflow="overflow" vert="horz" wrap="square" lIns="139871" tIns="139871" rIns="93247" bIns="139871" numCol="1" spcCol="0" rtlCol="0" fromWordArt="0" anchor="t" anchorCtr="0" forceAA="0" compatLnSpc="1">
            <a:prstTxWarp prst="textNoShape">
              <a:avLst/>
            </a:prstTxWarp>
            <a:noAutofit/>
          </a:bodyPr>
          <a:lstStyle/>
          <a:p>
            <a:pPr marL="0" marR="0" lvl="0" indent="0" defTabSz="950934" eaLnBrk="1" fontAlgn="base" latinLnBrk="0" hangingPunct="1">
              <a:lnSpc>
                <a:spcPct val="90000"/>
              </a:lnSpc>
              <a:spcBef>
                <a:spcPts val="918"/>
              </a:spcBef>
              <a:spcAft>
                <a:spcPct val="0"/>
              </a:spcAft>
              <a:buClrTx/>
              <a:buSzTx/>
              <a:buFontTx/>
              <a:buNone/>
              <a:tabLst/>
              <a:defRPr/>
            </a:pPr>
            <a:r>
              <a:rPr kumimoji="0" lang="en-US" sz="2300" b="0" i="0" u="none" strike="noStrike" kern="0" cap="none" spc="-20" normalizeH="0" baseline="0" noProof="0" dirty="0" smtClean="0">
                <a:ln>
                  <a:noFill/>
                </a:ln>
                <a:gradFill>
                  <a:gsLst>
                    <a:gs pos="96460">
                      <a:srgbClr val="505050"/>
                    </a:gs>
                    <a:gs pos="81000">
                      <a:srgbClr val="505050"/>
                    </a:gs>
                  </a:gsLst>
                  <a:lin ang="5400000" scaled="0"/>
                </a:gradFill>
                <a:effectLst/>
                <a:uLnTx/>
                <a:uFillTx/>
                <a:latin typeface="Segoe UI"/>
                <a:cs typeface="Segoe UI" pitchFamily="34" charset="0"/>
              </a:rPr>
              <a:t>Deploy Windows Azure VM’s</a:t>
            </a:r>
          </a:p>
        </p:txBody>
      </p:sp>
      <p:sp>
        <p:nvSpPr>
          <p:cNvPr id="23" name="Rectangle 22"/>
          <p:cNvSpPr/>
          <p:nvPr/>
        </p:nvSpPr>
        <p:spPr bwMode="auto">
          <a:xfrm>
            <a:off x="5688748" y="3502350"/>
            <a:ext cx="1859914" cy="1528096"/>
          </a:xfrm>
          <a:prstGeom prst="rect">
            <a:avLst/>
          </a:prstGeom>
          <a:solidFill>
            <a:srgbClr val="EFEFEF"/>
          </a:solidFill>
          <a:ln w="9525" cap="flat" cmpd="sng" algn="ctr">
            <a:solidFill>
              <a:srgbClr val="FFFFFF"/>
            </a:solidFill>
            <a:prstDash val="solid"/>
            <a:headEnd type="none" w="med" len="med"/>
            <a:tailEnd type="none" w="med" len="med"/>
          </a:ln>
          <a:effectLst/>
        </p:spPr>
        <p:txBody>
          <a:bodyPr rot="0" spcFirstLastPara="0" vertOverflow="overflow" horzOverflow="overflow" vert="horz" wrap="square" lIns="139871" tIns="139871" rIns="93247" bIns="139871" numCol="1" spcCol="0" rtlCol="0" fromWordArt="0" anchor="t" anchorCtr="0" forceAA="0" compatLnSpc="1">
            <a:prstTxWarp prst="textNoShape">
              <a:avLst/>
            </a:prstTxWarp>
            <a:noAutofit/>
          </a:bodyPr>
          <a:lstStyle/>
          <a:p>
            <a:pPr marL="0" marR="0" lvl="0" indent="0" defTabSz="950934" eaLnBrk="1" fontAlgn="base" latinLnBrk="0" hangingPunct="1">
              <a:lnSpc>
                <a:spcPct val="90000"/>
              </a:lnSpc>
              <a:spcBef>
                <a:spcPts val="918"/>
              </a:spcBef>
              <a:spcAft>
                <a:spcPct val="0"/>
              </a:spcAft>
              <a:buClrTx/>
              <a:buSzTx/>
              <a:buFontTx/>
              <a:buNone/>
              <a:tabLst/>
              <a:defRPr/>
            </a:pPr>
            <a:r>
              <a:rPr kumimoji="0" lang="en-US" sz="2300" b="0" i="0" u="none" strike="noStrike" kern="0" cap="none" spc="-20" normalizeH="0" baseline="0" noProof="0" dirty="0" smtClean="0">
                <a:ln>
                  <a:noFill/>
                </a:ln>
                <a:gradFill>
                  <a:gsLst>
                    <a:gs pos="96460">
                      <a:srgbClr val="505050"/>
                    </a:gs>
                    <a:gs pos="81000">
                      <a:srgbClr val="505050"/>
                    </a:gs>
                  </a:gsLst>
                  <a:lin ang="5400000" scaled="0"/>
                </a:gradFill>
                <a:effectLst/>
                <a:uLnTx/>
                <a:uFillTx/>
                <a:latin typeface="Segoe UI"/>
                <a:cs typeface="Segoe UI" pitchFamily="34" charset="0"/>
              </a:rPr>
              <a:t>Orchestrator Integration</a:t>
            </a:r>
          </a:p>
        </p:txBody>
      </p:sp>
      <p:sp>
        <p:nvSpPr>
          <p:cNvPr id="24" name="Rectangle 23"/>
          <p:cNvSpPr/>
          <p:nvPr/>
        </p:nvSpPr>
        <p:spPr bwMode="auto">
          <a:xfrm>
            <a:off x="5687655" y="1982814"/>
            <a:ext cx="1859914" cy="1528096"/>
          </a:xfrm>
          <a:prstGeom prst="rect">
            <a:avLst/>
          </a:prstGeom>
          <a:solidFill>
            <a:srgbClr val="EFEFEF"/>
          </a:solidFill>
          <a:ln w="9525" cap="flat" cmpd="sng" algn="ctr">
            <a:solidFill>
              <a:srgbClr val="FFFFFF"/>
            </a:solidFill>
            <a:prstDash val="solid"/>
            <a:headEnd type="none" w="med" len="med"/>
            <a:tailEnd type="none" w="med" len="med"/>
          </a:ln>
          <a:effectLst/>
        </p:spPr>
        <p:txBody>
          <a:bodyPr rot="0" spcFirstLastPara="0" vertOverflow="overflow" horzOverflow="overflow" vert="horz" wrap="square" lIns="139871" tIns="139871" rIns="93247" bIns="139871" numCol="1" spcCol="0" rtlCol="0" fromWordArt="0" anchor="t" anchorCtr="0" forceAA="0" compatLnSpc="1">
            <a:prstTxWarp prst="textNoShape">
              <a:avLst/>
            </a:prstTxWarp>
            <a:noAutofit/>
          </a:bodyPr>
          <a:lstStyle/>
          <a:p>
            <a:pPr marL="0" marR="0" lvl="0" indent="0" defTabSz="950934" eaLnBrk="1" fontAlgn="base" latinLnBrk="0" hangingPunct="1">
              <a:lnSpc>
                <a:spcPct val="90000"/>
              </a:lnSpc>
              <a:spcBef>
                <a:spcPts val="918"/>
              </a:spcBef>
              <a:spcAft>
                <a:spcPct val="0"/>
              </a:spcAft>
              <a:buClrTx/>
              <a:buSzTx/>
              <a:buFontTx/>
              <a:buNone/>
              <a:tabLst/>
              <a:defRPr/>
            </a:pPr>
            <a:r>
              <a:rPr kumimoji="0" lang="en-US" sz="2300" b="0" i="0" u="none" strike="noStrike" kern="0" cap="none" spc="-20" normalizeH="0" baseline="0" noProof="0" dirty="0" smtClean="0">
                <a:ln>
                  <a:noFill/>
                </a:ln>
                <a:gradFill>
                  <a:gsLst>
                    <a:gs pos="96460">
                      <a:srgbClr val="505050"/>
                    </a:gs>
                    <a:gs pos="81000">
                      <a:srgbClr val="505050"/>
                    </a:gs>
                  </a:gsLst>
                  <a:lin ang="5400000" scaled="0"/>
                </a:gradFill>
                <a:effectLst/>
                <a:uLnTx/>
                <a:uFillTx/>
                <a:latin typeface="Segoe UI"/>
                <a:cs typeface="Segoe UI" pitchFamily="34" charset="0"/>
              </a:rPr>
              <a:t>Partner extensibility</a:t>
            </a:r>
          </a:p>
        </p:txBody>
      </p:sp>
      <p:sp>
        <p:nvSpPr>
          <p:cNvPr id="25" name="Rectangle 24"/>
          <p:cNvSpPr/>
          <p:nvPr/>
        </p:nvSpPr>
        <p:spPr bwMode="auto">
          <a:xfrm>
            <a:off x="3829565" y="3502350"/>
            <a:ext cx="1859914" cy="1528096"/>
          </a:xfrm>
          <a:prstGeom prst="rect">
            <a:avLst/>
          </a:prstGeom>
          <a:solidFill>
            <a:srgbClr val="EFEFEF"/>
          </a:solidFill>
          <a:ln w="9525" cap="flat" cmpd="sng" algn="ctr">
            <a:solidFill>
              <a:srgbClr val="FFFFFF"/>
            </a:solidFill>
            <a:prstDash val="solid"/>
            <a:headEnd type="none" w="med" len="med"/>
            <a:tailEnd type="none" w="med" len="med"/>
          </a:ln>
          <a:effectLst/>
        </p:spPr>
        <p:txBody>
          <a:bodyPr rot="0" spcFirstLastPara="0" vertOverflow="overflow" horzOverflow="overflow" vert="horz" wrap="square" lIns="139871" tIns="139871" rIns="93247" bIns="139871" numCol="1" spcCol="0" rtlCol="0" fromWordArt="0" anchor="t" anchorCtr="0" forceAA="0" compatLnSpc="1">
            <a:prstTxWarp prst="textNoShape">
              <a:avLst/>
            </a:prstTxWarp>
            <a:noAutofit/>
          </a:bodyPr>
          <a:lstStyle/>
          <a:p>
            <a:pPr marL="0" marR="0" lvl="0" indent="0" defTabSz="950934" eaLnBrk="1" fontAlgn="base" latinLnBrk="0" hangingPunct="1">
              <a:lnSpc>
                <a:spcPct val="90000"/>
              </a:lnSpc>
              <a:spcBef>
                <a:spcPts val="918"/>
              </a:spcBef>
              <a:spcAft>
                <a:spcPct val="0"/>
              </a:spcAft>
              <a:buClrTx/>
              <a:buSzTx/>
              <a:buFontTx/>
              <a:buNone/>
              <a:tabLst/>
              <a:defRPr/>
            </a:pPr>
            <a:r>
              <a:rPr kumimoji="0" lang="en-US" sz="2300" b="0" i="0" u="none" strike="noStrike" kern="0" cap="none" spc="-20" normalizeH="0" baseline="0" noProof="0" dirty="0" smtClean="0">
                <a:ln>
                  <a:noFill/>
                </a:ln>
                <a:gradFill>
                  <a:gsLst>
                    <a:gs pos="96460">
                      <a:srgbClr val="505050"/>
                    </a:gs>
                    <a:gs pos="81000">
                      <a:srgbClr val="505050"/>
                    </a:gs>
                  </a:gsLst>
                  <a:lin ang="5400000" scaled="0"/>
                </a:gradFill>
                <a:effectLst/>
                <a:uLnTx/>
                <a:uFillTx/>
                <a:latin typeface="Segoe UI"/>
                <a:cs typeface="Segoe UI" pitchFamily="34" charset="0"/>
              </a:rPr>
              <a:t>Console, Windows PowerShell on Win7</a:t>
            </a:r>
            <a:r>
              <a:rPr kumimoji="0" lang="en-US" sz="2300" b="0" i="0" u="none" strike="noStrike" kern="0" cap="none" spc="-20" normalizeH="0" noProof="0" dirty="0" smtClean="0">
                <a:ln>
                  <a:noFill/>
                </a:ln>
                <a:gradFill>
                  <a:gsLst>
                    <a:gs pos="96460">
                      <a:srgbClr val="505050"/>
                    </a:gs>
                    <a:gs pos="81000">
                      <a:srgbClr val="505050"/>
                    </a:gs>
                  </a:gsLst>
                  <a:lin ang="5400000" scaled="0"/>
                </a:gradFill>
                <a:effectLst/>
                <a:uLnTx/>
                <a:uFillTx/>
                <a:latin typeface="Segoe UI"/>
                <a:cs typeface="Segoe UI" pitchFamily="34" charset="0"/>
              </a:rPr>
              <a:t> SP1</a:t>
            </a:r>
            <a:endParaRPr kumimoji="0" lang="en-US" sz="2300" b="0" i="0" u="none" strike="noStrike" kern="0" cap="none" spc="-20" normalizeH="0" baseline="0" noProof="0" dirty="0" smtClean="0">
              <a:ln>
                <a:noFill/>
              </a:ln>
              <a:gradFill>
                <a:gsLst>
                  <a:gs pos="96460">
                    <a:srgbClr val="505050"/>
                  </a:gs>
                  <a:gs pos="81000">
                    <a:srgbClr val="505050"/>
                  </a:gs>
                </a:gsLst>
                <a:lin ang="5400000" scaled="0"/>
              </a:gradFill>
              <a:effectLst/>
              <a:uLnTx/>
              <a:uFillTx/>
              <a:latin typeface="Segoe UI"/>
              <a:cs typeface="Segoe UI" pitchFamily="34" charset="0"/>
            </a:endParaRPr>
          </a:p>
        </p:txBody>
      </p:sp>
      <p:sp>
        <p:nvSpPr>
          <p:cNvPr id="26" name="Rectangle 25"/>
          <p:cNvSpPr/>
          <p:nvPr/>
        </p:nvSpPr>
        <p:spPr bwMode="auto">
          <a:xfrm>
            <a:off x="1970382" y="3502350"/>
            <a:ext cx="1859914" cy="1528096"/>
          </a:xfrm>
          <a:prstGeom prst="rect">
            <a:avLst/>
          </a:prstGeom>
          <a:solidFill>
            <a:srgbClr val="EFEFEF"/>
          </a:solidFill>
          <a:ln w="9525" cap="flat" cmpd="sng" algn="ctr">
            <a:solidFill>
              <a:srgbClr val="FFFFFF"/>
            </a:solidFill>
            <a:prstDash val="solid"/>
            <a:headEnd type="none" w="med" len="med"/>
            <a:tailEnd type="none" w="med" len="med"/>
          </a:ln>
          <a:effectLst/>
        </p:spPr>
        <p:txBody>
          <a:bodyPr rot="0" spcFirstLastPara="0" vertOverflow="overflow" horzOverflow="overflow" vert="horz" wrap="square" lIns="139871" tIns="139871" rIns="93247" bIns="139871" numCol="1" spcCol="0" rtlCol="0" fromWordArt="0" anchor="t" anchorCtr="0" forceAA="0" compatLnSpc="1">
            <a:prstTxWarp prst="textNoShape">
              <a:avLst/>
            </a:prstTxWarp>
            <a:noAutofit/>
          </a:bodyPr>
          <a:lstStyle/>
          <a:p>
            <a:pPr marL="0" marR="0" lvl="0" indent="0" defTabSz="950934" eaLnBrk="1" fontAlgn="base" latinLnBrk="0" hangingPunct="1">
              <a:lnSpc>
                <a:spcPct val="90000"/>
              </a:lnSpc>
              <a:spcBef>
                <a:spcPts val="918"/>
              </a:spcBef>
              <a:spcAft>
                <a:spcPct val="0"/>
              </a:spcAft>
              <a:buClrTx/>
              <a:buSzTx/>
              <a:buFontTx/>
              <a:buNone/>
              <a:tabLst/>
              <a:defRPr/>
            </a:pPr>
            <a:r>
              <a:rPr kumimoji="0" lang="en-US" sz="2300" b="0" i="0" u="none" strike="noStrike" kern="0" cap="none" spc="-20" normalizeH="0" baseline="0" noProof="0" dirty="0" smtClean="0">
                <a:ln>
                  <a:noFill/>
                </a:ln>
                <a:gradFill>
                  <a:gsLst>
                    <a:gs pos="96460">
                      <a:srgbClr val="505050"/>
                    </a:gs>
                    <a:gs pos="81000">
                      <a:srgbClr val="505050"/>
                    </a:gs>
                  </a:gsLst>
                  <a:lin ang="5400000" scaled="0"/>
                </a:gradFill>
                <a:effectLst/>
                <a:uLnTx/>
                <a:uFillTx/>
                <a:latin typeface="Segoe UI"/>
                <a:cs typeface="Segoe UI" pitchFamily="34" charset="0"/>
              </a:rPr>
              <a:t>Cloud Service Process Pack</a:t>
            </a:r>
          </a:p>
        </p:txBody>
      </p:sp>
    </p:spTree>
    <p:extLst>
      <p:ext uri="{BB962C8B-B14F-4D97-AF65-F5344CB8AC3E}">
        <p14:creationId xmlns:p14="http://schemas.microsoft.com/office/powerpoint/2010/main" val="240113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106197" y="3053799"/>
            <a:ext cx="8920669" cy="1435469"/>
          </a:xfrm>
          <a:prstGeom prst="rect">
            <a:avLst/>
          </a:prstGeom>
          <a:solidFill>
            <a:schemeClr val="bg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14099">
              <a:lnSpc>
                <a:spcPct val="90000"/>
              </a:lnSpc>
            </a:pPr>
            <a:r>
              <a:rPr lang="en-US" sz="3200" spc="-50" dirty="0" smtClean="0">
                <a:solidFill>
                  <a:schemeClr val="bg2"/>
                </a:solidFill>
                <a:latin typeface="Segoe UI Light"/>
              </a:rPr>
              <a:t>Technical </a:t>
            </a:r>
            <a:br>
              <a:rPr lang="en-US" sz="3200" spc="-50" dirty="0" smtClean="0">
                <a:solidFill>
                  <a:schemeClr val="bg2"/>
                </a:solidFill>
                <a:latin typeface="Segoe UI Light"/>
              </a:rPr>
            </a:br>
            <a:r>
              <a:rPr lang="en-US" sz="3200" spc="-50" dirty="0" smtClean="0">
                <a:solidFill>
                  <a:schemeClr val="bg2"/>
                </a:solidFill>
                <a:latin typeface="Segoe UI Light"/>
              </a:rPr>
              <a:t>features</a:t>
            </a:r>
            <a:endParaRPr lang="en-US" sz="3200" spc="-50" dirty="0">
              <a:solidFill>
                <a:schemeClr val="bg2"/>
              </a:solidFill>
              <a:latin typeface="Segoe UI Light"/>
            </a:endParaRPr>
          </a:p>
        </p:txBody>
      </p:sp>
      <p:grpSp>
        <p:nvGrpSpPr>
          <p:cNvPr id="8" name="Group 7"/>
          <p:cNvGrpSpPr/>
          <p:nvPr/>
        </p:nvGrpSpPr>
        <p:grpSpPr>
          <a:xfrm>
            <a:off x="5086153" y="3261973"/>
            <a:ext cx="2646146" cy="1019120"/>
            <a:chOff x="4465347" y="4465115"/>
            <a:chExt cx="2444130" cy="941317"/>
          </a:xfrm>
        </p:grpSpPr>
        <p:sp>
          <p:nvSpPr>
            <p:cNvPr id="9" name="Rectangle 8"/>
            <p:cNvSpPr/>
            <p:nvPr/>
          </p:nvSpPr>
          <p:spPr bwMode="auto">
            <a:xfrm>
              <a:off x="4465347" y="4465115"/>
              <a:ext cx="2035307" cy="941317"/>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a:lnSpc>
                  <a:spcPct val="90000"/>
                </a:lnSpc>
              </a:pPr>
              <a:endParaRPr lang="en-US" sz="2000" spc="-50" dirty="0" smtClean="0">
                <a:gradFill>
                  <a:gsLst>
                    <a:gs pos="1250">
                      <a:srgbClr val="EFEFEF"/>
                    </a:gs>
                    <a:gs pos="10417">
                      <a:srgbClr val="EFEFEF"/>
                    </a:gs>
                  </a:gsLst>
                  <a:lin ang="5400000" scaled="0"/>
                </a:gradFill>
              </a:endParaRPr>
            </a:p>
          </p:txBody>
        </p:sp>
        <p:sp>
          <p:nvSpPr>
            <p:cNvPr id="10" name="Freeform 27"/>
            <p:cNvSpPr>
              <a:spLocks noEditPoints="1"/>
            </p:cNvSpPr>
            <p:nvPr/>
          </p:nvSpPr>
          <p:spPr bwMode="auto">
            <a:xfrm>
              <a:off x="4565079" y="4701724"/>
              <a:ext cx="574850" cy="456102"/>
            </a:xfrm>
            <a:custGeom>
              <a:avLst/>
              <a:gdLst>
                <a:gd name="T0" fmla="*/ 42 w 263"/>
                <a:gd name="T1" fmla="*/ 147 h 209"/>
                <a:gd name="T2" fmla="*/ 37 w 263"/>
                <a:gd name="T3" fmla="*/ 209 h 209"/>
                <a:gd name="T4" fmla="*/ 6 w 263"/>
                <a:gd name="T5" fmla="*/ 204 h 209"/>
                <a:gd name="T6" fmla="*/ 16 w 263"/>
                <a:gd name="T7" fmla="*/ 158 h 209"/>
                <a:gd name="T8" fmla="*/ 33 w 263"/>
                <a:gd name="T9" fmla="*/ 158 h 209"/>
                <a:gd name="T10" fmla="*/ 58 w 263"/>
                <a:gd name="T11" fmla="*/ 209 h 209"/>
                <a:gd name="T12" fmla="*/ 89 w 263"/>
                <a:gd name="T13" fmla="*/ 204 h 209"/>
                <a:gd name="T14" fmla="*/ 53 w 263"/>
                <a:gd name="T15" fmla="*/ 135 h 209"/>
                <a:gd name="T16" fmla="*/ 100 w 263"/>
                <a:gd name="T17" fmla="*/ 204 h 209"/>
                <a:gd name="T18" fmla="*/ 131 w 263"/>
                <a:gd name="T19" fmla="*/ 209 h 209"/>
                <a:gd name="T20" fmla="*/ 136 w 263"/>
                <a:gd name="T21" fmla="*/ 111 h 209"/>
                <a:gd name="T22" fmla="*/ 100 w 263"/>
                <a:gd name="T23" fmla="*/ 204 h 209"/>
                <a:gd name="T24" fmla="*/ 155 w 263"/>
                <a:gd name="T25" fmla="*/ 122 h 209"/>
                <a:gd name="T26" fmla="*/ 146 w 263"/>
                <a:gd name="T27" fmla="*/ 204 h 209"/>
                <a:gd name="T28" fmla="*/ 178 w 263"/>
                <a:gd name="T29" fmla="*/ 209 h 209"/>
                <a:gd name="T30" fmla="*/ 182 w 263"/>
                <a:gd name="T31" fmla="*/ 110 h 209"/>
                <a:gd name="T32" fmla="*/ 162 w 263"/>
                <a:gd name="T33" fmla="*/ 124 h 209"/>
                <a:gd name="T34" fmla="*/ 193 w 263"/>
                <a:gd name="T35" fmla="*/ 204 h 209"/>
                <a:gd name="T36" fmla="*/ 224 w 263"/>
                <a:gd name="T37" fmla="*/ 209 h 209"/>
                <a:gd name="T38" fmla="*/ 229 w 263"/>
                <a:gd name="T39" fmla="*/ 66 h 209"/>
                <a:gd name="T40" fmla="*/ 193 w 263"/>
                <a:gd name="T41" fmla="*/ 99 h 209"/>
                <a:gd name="T42" fmla="*/ 259 w 263"/>
                <a:gd name="T43" fmla="*/ 0 h 209"/>
                <a:gd name="T44" fmla="*/ 182 w 263"/>
                <a:gd name="T45" fmla="*/ 9 h 209"/>
                <a:gd name="T46" fmla="*/ 203 w 263"/>
                <a:gd name="T47" fmla="*/ 37 h 209"/>
                <a:gd name="T48" fmla="*/ 165 w 263"/>
                <a:gd name="T49" fmla="*/ 76 h 209"/>
                <a:gd name="T50" fmla="*/ 100 w 263"/>
                <a:gd name="T51" fmla="*/ 18 h 209"/>
                <a:gd name="T52" fmla="*/ 93 w 263"/>
                <a:gd name="T53" fmla="*/ 18 h 209"/>
                <a:gd name="T54" fmla="*/ 2 w 263"/>
                <a:gd name="T55" fmla="*/ 135 h 209"/>
                <a:gd name="T56" fmla="*/ 24 w 263"/>
                <a:gd name="T57" fmla="*/ 155 h 209"/>
                <a:gd name="T58" fmla="*/ 91 w 263"/>
                <a:gd name="T59" fmla="*/ 82 h 209"/>
                <a:gd name="T60" fmla="*/ 99 w 263"/>
                <a:gd name="T61" fmla="*/ 80 h 209"/>
                <a:gd name="T62" fmla="*/ 162 w 263"/>
                <a:gd name="T63" fmla="*/ 117 h 209"/>
                <a:gd name="T64" fmla="*/ 225 w 263"/>
                <a:gd name="T65" fmla="*/ 59 h 209"/>
                <a:gd name="T66" fmla="*/ 232 w 263"/>
                <a:gd name="T67" fmla="*/ 59 h 209"/>
                <a:gd name="T68" fmla="*/ 257 w 263"/>
                <a:gd name="T69" fmla="*/ 84 h 209"/>
                <a:gd name="T70" fmla="*/ 263 w 263"/>
                <a:gd name="T71" fmla="*/ 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3" h="209">
                  <a:moveTo>
                    <a:pt x="33" y="158"/>
                  </a:moveTo>
                  <a:cubicBezTo>
                    <a:pt x="42" y="147"/>
                    <a:pt x="42" y="147"/>
                    <a:pt x="42" y="147"/>
                  </a:cubicBezTo>
                  <a:cubicBezTo>
                    <a:pt x="42" y="204"/>
                    <a:pt x="42" y="204"/>
                    <a:pt x="42" y="204"/>
                  </a:cubicBezTo>
                  <a:cubicBezTo>
                    <a:pt x="42" y="207"/>
                    <a:pt x="40" y="209"/>
                    <a:pt x="37" y="209"/>
                  </a:cubicBezTo>
                  <a:cubicBezTo>
                    <a:pt x="11" y="209"/>
                    <a:pt x="11" y="209"/>
                    <a:pt x="11" y="209"/>
                  </a:cubicBezTo>
                  <a:cubicBezTo>
                    <a:pt x="9" y="209"/>
                    <a:pt x="6" y="207"/>
                    <a:pt x="6" y="204"/>
                  </a:cubicBezTo>
                  <a:cubicBezTo>
                    <a:pt x="6" y="148"/>
                    <a:pt x="6" y="148"/>
                    <a:pt x="6" y="148"/>
                  </a:cubicBezTo>
                  <a:cubicBezTo>
                    <a:pt x="16" y="158"/>
                    <a:pt x="16" y="158"/>
                    <a:pt x="16" y="158"/>
                  </a:cubicBezTo>
                  <a:cubicBezTo>
                    <a:pt x="18" y="160"/>
                    <a:pt x="21" y="162"/>
                    <a:pt x="24" y="162"/>
                  </a:cubicBezTo>
                  <a:cubicBezTo>
                    <a:pt x="27" y="162"/>
                    <a:pt x="31" y="160"/>
                    <a:pt x="33" y="158"/>
                  </a:cubicBezTo>
                  <a:close/>
                  <a:moveTo>
                    <a:pt x="53" y="204"/>
                  </a:moveTo>
                  <a:cubicBezTo>
                    <a:pt x="53" y="207"/>
                    <a:pt x="55" y="209"/>
                    <a:pt x="58" y="209"/>
                  </a:cubicBezTo>
                  <a:cubicBezTo>
                    <a:pt x="84" y="209"/>
                    <a:pt x="84" y="209"/>
                    <a:pt x="84" y="209"/>
                  </a:cubicBezTo>
                  <a:cubicBezTo>
                    <a:pt x="87" y="209"/>
                    <a:pt x="89" y="207"/>
                    <a:pt x="89" y="204"/>
                  </a:cubicBezTo>
                  <a:cubicBezTo>
                    <a:pt x="89" y="95"/>
                    <a:pt x="89" y="95"/>
                    <a:pt x="89" y="95"/>
                  </a:cubicBezTo>
                  <a:cubicBezTo>
                    <a:pt x="53" y="135"/>
                    <a:pt x="53" y="135"/>
                    <a:pt x="53" y="135"/>
                  </a:cubicBezTo>
                  <a:lnTo>
                    <a:pt x="53" y="204"/>
                  </a:lnTo>
                  <a:close/>
                  <a:moveTo>
                    <a:pt x="100" y="204"/>
                  </a:moveTo>
                  <a:cubicBezTo>
                    <a:pt x="100" y="207"/>
                    <a:pt x="102" y="209"/>
                    <a:pt x="105" y="209"/>
                  </a:cubicBezTo>
                  <a:cubicBezTo>
                    <a:pt x="131" y="209"/>
                    <a:pt x="131" y="209"/>
                    <a:pt x="131" y="209"/>
                  </a:cubicBezTo>
                  <a:cubicBezTo>
                    <a:pt x="134" y="209"/>
                    <a:pt x="136" y="207"/>
                    <a:pt x="136" y="204"/>
                  </a:cubicBezTo>
                  <a:cubicBezTo>
                    <a:pt x="136" y="111"/>
                    <a:pt x="136" y="111"/>
                    <a:pt x="136" y="111"/>
                  </a:cubicBezTo>
                  <a:cubicBezTo>
                    <a:pt x="100" y="89"/>
                    <a:pt x="100" y="89"/>
                    <a:pt x="100" y="89"/>
                  </a:cubicBezTo>
                  <a:lnTo>
                    <a:pt x="100" y="204"/>
                  </a:lnTo>
                  <a:close/>
                  <a:moveTo>
                    <a:pt x="162" y="124"/>
                  </a:moveTo>
                  <a:cubicBezTo>
                    <a:pt x="160" y="124"/>
                    <a:pt x="157" y="124"/>
                    <a:pt x="155" y="122"/>
                  </a:cubicBezTo>
                  <a:cubicBezTo>
                    <a:pt x="146" y="117"/>
                    <a:pt x="146" y="117"/>
                    <a:pt x="146" y="117"/>
                  </a:cubicBezTo>
                  <a:cubicBezTo>
                    <a:pt x="146" y="204"/>
                    <a:pt x="146" y="204"/>
                    <a:pt x="146" y="204"/>
                  </a:cubicBezTo>
                  <a:cubicBezTo>
                    <a:pt x="146" y="207"/>
                    <a:pt x="149" y="209"/>
                    <a:pt x="151" y="209"/>
                  </a:cubicBezTo>
                  <a:cubicBezTo>
                    <a:pt x="178" y="209"/>
                    <a:pt x="178" y="209"/>
                    <a:pt x="178" y="209"/>
                  </a:cubicBezTo>
                  <a:cubicBezTo>
                    <a:pt x="180" y="209"/>
                    <a:pt x="182" y="207"/>
                    <a:pt x="182" y="204"/>
                  </a:cubicBezTo>
                  <a:cubicBezTo>
                    <a:pt x="182" y="110"/>
                    <a:pt x="182" y="110"/>
                    <a:pt x="182" y="110"/>
                  </a:cubicBezTo>
                  <a:cubicBezTo>
                    <a:pt x="172" y="121"/>
                    <a:pt x="172" y="121"/>
                    <a:pt x="172" y="121"/>
                  </a:cubicBezTo>
                  <a:cubicBezTo>
                    <a:pt x="169" y="123"/>
                    <a:pt x="166" y="124"/>
                    <a:pt x="162" y="124"/>
                  </a:cubicBezTo>
                  <a:close/>
                  <a:moveTo>
                    <a:pt x="193" y="99"/>
                  </a:moveTo>
                  <a:cubicBezTo>
                    <a:pt x="193" y="204"/>
                    <a:pt x="193" y="204"/>
                    <a:pt x="193" y="204"/>
                  </a:cubicBezTo>
                  <a:cubicBezTo>
                    <a:pt x="193" y="207"/>
                    <a:pt x="195" y="209"/>
                    <a:pt x="198" y="209"/>
                  </a:cubicBezTo>
                  <a:cubicBezTo>
                    <a:pt x="224" y="209"/>
                    <a:pt x="224" y="209"/>
                    <a:pt x="224" y="209"/>
                  </a:cubicBezTo>
                  <a:cubicBezTo>
                    <a:pt x="227" y="209"/>
                    <a:pt x="229" y="207"/>
                    <a:pt x="229" y="204"/>
                  </a:cubicBezTo>
                  <a:cubicBezTo>
                    <a:pt x="229" y="66"/>
                    <a:pt x="229" y="66"/>
                    <a:pt x="229" y="66"/>
                  </a:cubicBezTo>
                  <a:cubicBezTo>
                    <a:pt x="228" y="65"/>
                    <a:pt x="228" y="65"/>
                    <a:pt x="228" y="65"/>
                  </a:cubicBezTo>
                  <a:lnTo>
                    <a:pt x="193" y="99"/>
                  </a:lnTo>
                  <a:close/>
                  <a:moveTo>
                    <a:pt x="259" y="0"/>
                  </a:moveTo>
                  <a:cubicBezTo>
                    <a:pt x="259" y="0"/>
                    <a:pt x="259" y="0"/>
                    <a:pt x="259" y="0"/>
                  </a:cubicBezTo>
                  <a:cubicBezTo>
                    <a:pt x="184" y="6"/>
                    <a:pt x="184" y="6"/>
                    <a:pt x="184" y="6"/>
                  </a:cubicBezTo>
                  <a:cubicBezTo>
                    <a:pt x="181" y="6"/>
                    <a:pt x="180" y="8"/>
                    <a:pt x="182" y="9"/>
                  </a:cubicBezTo>
                  <a:cubicBezTo>
                    <a:pt x="203" y="30"/>
                    <a:pt x="203" y="30"/>
                    <a:pt x="203" y="30"/>
                  </a:cubicBezTo>
                  <a:cubicBezTo>
                    <a:pt x="205" y="32"/>
                    <a:pt x="205" y="35"/>
                    <a:pt x="203" y="37"/>
                  </a:cubicBezTo>
                  <a:cubicBezTo>
                    <a:pt x="168" y="74"/>
                    <a:pt x="168" y="74"/>
                    <a:pt x="168" y="74"/>
                  </a:cubicBezTo>
                  <a:cubicBezTo>
                    <a:pt x="167" y="75"/>
                    <a:pt x="166" y="76"/>
                    <a:pt x="165" y="76"/>
                  </a:cubicBezTo>
                  <a:cubicBezTo>
                    <a:pt x="163" y="76"/>
                    <a:pt x="162" y="75"/>
                    <a:pt x="161" y="75"/>
                  </a:cubicBezTo>
                  <a:cubicBezTo>
                    <a:pt x="100" y="18"/>
                    <a:pt x="100" y="18"/>
                    <a:pt x="100" y="18"/>
                  </a:cubicBezTo>
                  <a:cubicBezTo>
                    <a:pt x="99" y="17"/>
                    <a:pt x="98" y="17"/>
                    <a:pt x="97" y="17"/>
                  </a:cubicBezTo>
                  <a:cubicBezTo>
                    <a:pt x="95" y="17"/>
                    <a:pt x="94" y="17"/>
                    <a:pt x="93" y="18"/>
                  </a:cubicBezTo>
                  <a:cubicBezTo>
                    <a:pt x="2" y="127"/>
                    <a:pt x="2" y="127"/>
                    <a:pt x="2" y="127"/>
                  </a:cubicBezTo>
                  <a:cubicBezTo>
                    <a:pt x="0" y="129"/>
                    <a:pt x="0" y="133"/>
                    <a:pt x="2" y="135"/>
                  </a:cubicBezTo>
                  <a:cubicBezTo>
                    <a:pt x="21" y="153"/>
                    <a:pt x="21" y="153"/>
                    <a:pt x="21" y="153"/>
                  </a:cubicBezTo>
                  <a:cubicBezTo>
                    <a:pt x="22" y="154"/>
                    <a:pt x="23" y="155"/>
                    <a:pt x="24" y="155"/>
                  </a:cubicBezTo>
                  <a:cubicBezTo>
                    <a:pt x="25" y="155"/>
                    <a:pt x="27" y="154"/>
                    <a:pt x="28" y="153"/>
                  </a:cubicBezTo>
                  <a:cubicBezTo>
                    <a:pt x="91" y="82"/>
                    <a:pt x="91" y="82"/>
                    <a:pt x="91" y="82"/>
                  </a:cubicBezTo>
                  <a:cubicBezTo>
                    <a:pt x="92" y="80"/>
                    <a:pt x="94" y="80"/>
                    <a:pt x="96" y="80"/>
                  </a:cubicBezTo>
                  <a:cubicBezTo>
                    <a:pt x="97" y="80"/>
                    <a:pt x="98" y="80"/>
                    <a:pt x="99" y="80"/>
                  </a:cubicBezTo>
                  <a:cubicBezTo>
                    <a:pt x="159" y="117"/>
                    <a:pt x="159" y="117"/>
                    <a:pt x="159" y="117"/>
                  </a:cubicBezTo>
                  <a:cubicBezTo>
                    <a:pt x="160" y="117"/>
                    <a:pt x="161" y="117"/>
                    <a:pt x="162" y="117"/>
                  </a:cubicBezTo>
                  <a:cubicBezTo>
                    <a:pt x="164" y="117"/>
                    <a:pt x="166" y="117"/>
                    <a:pt x="167" y="116"/>
                  </a:cubicBezTo>
                  <a:cubicBezTo>
                    <a:pt x="225" y="59"/>
                    <a:pt x="225" y="59"/>
                    <a:pt x="225" y="59"/>
                  </a:cubicBezTo>
                  <a:cubicBezTo>
                    <a:pt x="226" y="58"/>
                    <a:pt x="227" y="58"/>
                    <a:pt x="228" y="58"/>
                  </a:cubicBezTo>
                  <a:cubicBezTo>
                    <a:pt x="230" y="58"/>
                    <a:pt x="231" y="58"/>
                    <a:pt x="232" y="59"/>
                  </a:cubicBezTo>
                  <a:cubicBezTo>
                    <a:pt x="255" y="83"/>
                    <a:pt x="255" y="83"/>
                    <a:pt x="255" y="83"/>
                  </a:cubicBezTo>
                  <a:cubicBezTo>
                    <a:pt x="256" y="83"/>
                    <a:pt x="257" y="84"/>
                    <a:pt x="257" y="84"/>
                  </a:cubicBezTo>
                  <a:cubicBezTo>
                    <a:pt x="258" y="84"/>
                    <a:pt x="259" y="83"/>
                    <a:pt x="259" y="81"/>
                  </a:cubicBezTo>
                  <a:cubicBezTo>
                    <a:pt x="263" y="5"/>
                    <a:pt x="263" y="5"/>
                    <a:pt x="263" y="5"/>
                  </a:cubicBezTo>
                  <a:cubicBezTo>
                    <a:pt x="263" y="2"/>
                    <a:pt x="261" y="0"/>
                    <a:pt x="259" y="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1" name="TextBox 10"/>
            <p:cNvSpPr txBox="1"/>
            <p:nvPr/>
          </p:nvSpPr>
          <p:spPr>
            <a:xfrm>
              <a:off x="5108388" y="4624136"/>
              <a:ext cx="1801089" cy="631101"/>
            </a:xfrm>
            <a:prstGeom prst="rect">
              <a:avLst/>
            </a:prstGeom>
            <a:noFill/>
          </p:spPr>
          <p:txBody>
            <a:bodyPr wrap="square" lIns="182880" tIns="146304" rIns="182880" bIns="146304" rtlCol="0">
              <a:spAutoFit/>
            </a:bodyPr>
            <a:lstStyle/>
            <a:p>
              <a:pPr>
                <a:lnSpc>
                  <a:spcPct val="90000"/>
                </a:lnSpc>
              </a:pPr>
              <a:r>
                <a:rPr lang="en-US" sz="1400" spc="-50" dirty="0" smtClean="0">
                  <a:gradFill>
                    <a:gsLst>
                      <a:gs pos="2917">
                        <a:srgbClr val="505050"/>
                      </a:gs>
                      <a:gs pos="30000">
                        <a:srgbClr val="505050"/>
                      </a:gs>
                    </a:gsLst>
                    <a:lin ang="5400000" scaled="0"/>
                  </a:gradFill>
                </a:rPr>
                <a:t>Monitor usage</a:t>
              </a:r>
            </a:p>
            <a:p>
              <a:pPr>
                <a:lnSpc>
                  <a:spcPct val="90000"/>
                </a:lnSpc>
              </a:pPr>
              <a:r>
                <a:rPr lang="en-US" sz="1400" spc="-50" dirty="0" smtClean="0">
                  <a:gradFill>
                    <a:gsLst>
                      <a:gs pos="2917">
                        <a:srgbClr val="505050"/>
                      </a:gs>
                      <a:gs pos="30000">
                        <a:srgbClr val="505050"/>
                      </a:gs>
                    </a:gsLst>
                    <a:lin ang="5400000" scaled="0"/>
                  </a:gradFill>
                </a:rPr>
                <a:t>(allocation)</a:t>
              </a:r>
            </a:p>
          </p:txBody>
        </p:sp>
      </p:grpSp>
      <p:grpSp>
        <p:nvGrpSpPr>
          <p:cNvPr id="12" name="Group 11"/>
          <p:cNvGrpSpPr/>
          <p:nvPr/>
        </p:nvGrpSpPr>
        <p:grpSpPr>
          <a:xfrm>
            <a:off x="7357977" y="3261973"/>
            <a:ext cx="3042328" cy="1019120"/>
            <a:chOff x="6563732" y="4459118"/>
            <a:chExt cx="2810066" cy="941317"/>
          </a:xfrm>
        </p:grpSpPr>
        <p:sp>
          <p:nvSpPr>
            <p:cNvPr id="13" name="Rectangle 12"/>
            <p:cNvSpPr/>
            <p:nvPr/>
          </p:nvSpPr>
          <p:spPr bwMode="auto">
            <a:xfrm>
              <a:off x="6563732" y="4459118"/>
              <a:ext cx="2039112" cy="941317"/>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a:lnSpc>
                  <a:spcPct val="90000"/>
                </a:lnSpc>
              </a:pPr>
              <a:endParaRPr lang="en-US" sz="2000" spc="-50" dirty="0" smtClean="0">
                <a:gradFill>
                  <a:gsLst>
                    <a:gs pos="1250">
                      <a:srgbClr val="EFEFEF"/>
                    </a:gs>
                    <a:gs pos="10417">
                      <a:srgbClr val="EFEFEF"/>
                    </a:gs>
                  </a:gsLst>
                  <a:lin ang="5400000" scaled="0"/>
                </a:gradFill>
              </a:endParaRPr>
            </a:p>
          </p:txBody>
        </p:sp>
        <p:sp>
          <p:nvSpPr>
            <p:cNvPr id="14" name="Freeform 31"/>
            <p:cNvSpPr>
              <a:spLocks noEditPoints="1"/>
            </p:cNvSpPr>
            <p:nvPr/>
          </p:nvSpPr>
          <p:spPr bwMode="auto">
            <a:xfrm>
              <a:off x="6697553" y="4687681"/>
              <a:ext cx="854075" cy="484187"/>
            </a:xfrm>
            <a:custGeom>
              <a:avLst/>
              <a:gdLst>
                <a:gd name="T0" fmla="*/ 58 w 332"/>
                <a:gd name="T1" fmla="*/ 33 h 189"/>
                <a:gd name="T2" fmla="*/ 74 w 332"/>
                <a:gd name="T3" fmla="*/ 34 h 189"/>
                <a:gd name="T4" fmla="*/ 61 w 332"/>
                <a:gd name="T5" fmla="*/ 19 h 189"/>
                <a:gd name="T6" fmla="*/ 87 w 332"/>
                <a:gd name="T7" fmla="*/ 11 h 189"/>
                <a:gd name="T8" fmla="*/ 93 w 332"/>
                <a:gd name="T9" fmla="*/ 18 h 189"/>
                <a:gd name="T10" fmla="*/ 90 w 332"/>
                <a:gd name="T11" fmla="*/ 24 h 189"/>
                <a:gd name="T12" fmla="*/ 92 w 332"/>
                <a:gd name="T13" fmla="*/ 34 h 189"/>
                <a:gd name="T14" fmla="*/ 81 w 332"/>
                <a:gd name="T15" fmla="*/ 15 h 189"/>
                <a:gd name="T16" fmla="*/ 78 w 332"/>
                <a:gd name="T17" fmla="*/ 22 h 189"/>
                <a:gd name="T18" fmla="*/ 91 w 332"/>
                <a:gd name="T19" fmla="*/ 29 h 189"/>
                <a:gd name="T20" fmla="*/ 245 w 332"/>
                <a:gd name="T21" fmla="*/ 129 h 189"/>
                <a:gd name="T22" fmla="*/ 229 w 332"/>
                <a:gd name="T23" fmla="*/ 120 h 189"/>
                <a:gd name="T24" fmla="*/ 250 w 332"/>
                <a:gd name="T25" fmla="*/ 115 h 189"/>
                <a:gd name="T26" fmla="*/ 242 w 332"/>
                <a:gd name="T27" fmla="*/ 104 h 189"/>
                <a:gd name="T28" fmla="*/ 259 w 332"/>
                <a:gd name="T29" fmla="*/ 103 h 189"/>
                <a:gd name="T30" fmla="*/ 264 w 332"/>
                <a:gd name="T31" fmla="*/ 106 h 189"/>
                <a:gd name="T32" fmla="*/ 268 w 332"/>
                <a:gd name="T33" fmla="*/ 115 h 189"/>
                <a:gd name="T34" fmla="*/ 250 w 332"/>
                <a:gd name="T35" fmla="*/ 126 h 189"/>
                <a:gd name="T36" fmla="*/ 245 w 332"/>
                <a:gd name="T37" fmla="*/ 106 h 189"/>
                <a:gd name="T38" fmla="*/ 253 w 332"/>
                <a:gd name="T39" fmla="*/ 105 h 189"/>
                <a:gd name="T40" fmla="*/ 262 w 332"/>
                <a:gd name="T41" fmla="*/ 117 h 189"/>
                <a:gd name="T42" fmla="*/ 96 w 332"/>
                <a:gd name="T43" fmla="*/ 163 h 189"/>
                <a:gd name="T44" fmla="*/ 1 w 332"/>
                <a:gd name="T45" fmla="*/ 145 h 189"/>
                <a:gd name="T46" fmla="*/ 5 w 332"/>
                <a:gd name="T47" fmla="*/ 173 h 189"/>
                <a:gd name="T48" fmla="*/ 156 w 332"/>
                <a:gd name="T49" fmla="*/ 173 h 189"/>
                <a:gd name="T50" fmla="*/ 159 w 332"/>
                <a:gd name="T51" fmla="*/ 146 h 189"/>
                <a:gd name="T52" fmla="*/ 41 w 332"/>
                <a:gd name="T53" fmla="*/ 160 h 189"/>
                <a:gd name="T54" fmla="*/ 96 w 332"/>
                <a:gd name="T55" fmla="*/ 133 h 189"/>
                <a:gd name="T56" fmla="*/ 1 w 332"/>
                <a:gd name="T57" fmla="*/ 115 h 189"/>
                <a:gd name="T58" fmla="*/ 5 w 332"/>
                <a:gd name="T59" fmla="*/ 143 h 189"/>
                <a:gd name="T60" fmla="*/ 156 w 332"/>
                <a:gd name="T61" fmla="*/ 143 h 189"/>
                <a:gd name="T62" fmla="*/ 159 w 332"/>
                <a:gd name="T63" fmla="*/ 116 h 189"/>
                <a:gd name="T64" fmla="*/ 81 w 332"/>
                <a:gd name="T65" fmla="*/ 133 h 189"/>
                <a:gd name="T66" fmla="*/ 96 w 332"/>
                <a:gd name="T67" fmla="*/ 102 h 189"/>
                <a:gd name="T68" fmla="*/ 1 w 332"/>
                <a:gd name="T69" fmla="*/ 85 h 189"/>
                <a:gd name="T70" fmla="*/ 5 w 332"/>
                <a:gd name="T71" fmla="*/ 113 h 189"/>
                <a:gd name="T72" fmla="*/ 156 w 332"/>
                <a:gd name="T73" fmla="*/ 113 h 189"/>
                <a:gd name="T74" fmla="*/ 159 w 332"/>
                <a:gd name="T75" fmla="*/ 86 h 189"/>
                <a:gd name="T76" fmla="*/ 81 w 332"/>
                <a:gd name="T77" fmla="*/ 103 h 189"/>
                <a:gd name="T78" fmla="*/ 96 w 332"/>
                <a:gd name="T79" fmla="*/ 72 h 189"/>
                <a:gd name="T80" fmla="*/ 1 w 332"/>
                <a:gd name="T81" fmla="*/ 55 h 189"/>
                <a:gd name="T82" fmla="*/ 5 w 332"/>
                <a:gd name="T83" fmla="*/ 83 h 189"/>
                <a:gd name="T84" fmla="*/ 156 w 332"/>
                <a:gd name="T85" fmla="*/ 83 h 189"/>
                <a:gd name="T86" fmla="*/ 159 w 332"/>
                <a:gd name="T87" fmla="*/ 55 h 189"/>
                <a:gd name="T88" fmla="*/ 81 w 332"/>
                <a:gd name="T89" fmla="*/ 73 h 189"/>
                <a:gd name="T90" fmla="*/ 5 w 332"/>
                <a:gd name="T91" fmla="*/ 53 h 189"/>
                <a:gd name="T92" fmla="*/ 156 w 332"/>
                <a:gd name="T93" fmla="*/ 53 h 189"/>
                <a:gd name="T94" fmla="*/ 80 w 332"/>
                <a:gd name="T95" fmla="*/ 0 h 189"/>
                <a:gd name="T96" fmla="*/ 5 w 332"/>
                <a:gd name="T97" fmla="*/ 52 h 189"/>
                <a:gd name="T98" fmla="*/ 13 w 332"/>
                <a:gd name="T99" fmla="*/ 27 h 189"/>
                <a:gd name="T100" fmla="*/ 252 w 332"/>
                <a:gd name="T101" fmla="*/ 163 h 189"/>
                <a:gd name="T102" fmla="*/ 173 w 332"/>
                <a:gd name="T103" fmla="*/ 145 h 189"/>
                <a:gd name="T104" fmla="*/ 176 w 332"/>
                <a:gd name="T105" fmla="*/ 173 h 189"/>
                <a:gd name="T106" fmla="*/ 327 w 332"/>
                <a:gd name="T107" fmla="*/ 174 h 189"/>
                <a:gd name="T108" fmla="*/ 323 w 332"/>
                <a:gd name="T109" fmla="*/ 151 h 189"/>
                <a:gd name="T110" fmla="*/ 252 w 332"/>
                <a:gd name="T111" fmla="*/ 163 h 189"/>
                <a:gd name="T112" fmla="*/ 176 w 332"/>
                <a:gd name="T113" fmla="*/ 143 h 189"/>
                <a:gd name="T114" fmla="*/ 327 w 332"/>
                <a:gd name="T115" fmla="*/ 144 h 189"/>
                <a:gd name="T116" fmla="*/ 176 w 332"/>
                <a:gd name="T117" fmla="*/ 107 h 189"/>
                <a:gd name="T118" fmla="*/ 251 w 332"/>
                <a:gd name="T119" fmla="*/ 98 h 189"/>
                <a:gd name="T120" fmla="*/ 251 w 332"/>
                <a:gd name="T121" fmla="*/ 9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2" h="189">
                  <a:moveTo>
                    <a:pt x="72" y="39"/>
                  </a:moveTo>
                  <a:cubicBezTo>
                    <a:pt x="73" y="36"/>
                    <a:pt x="73" y="36"/>
                    <a:pt x="73" y="36"/>
                  </a:cubicBezTo>
                  <a:cubicBezTo>
                    <a:pt x="69" y="36"/>
                    <a:pt x="66" y="35"/>
                    <a:pt x="64" y="35"/>
                  </a:cubicBezTo>
                  <a:cubicBezTo>
                    <a:pt x="61" y="35"/>
                    <a:pt x="60" y="34"/>
                    <a:pt x="58" y="33"/>
                  </a:cubicBezTo>
                  <a:cubicBezTo>
                    <a:pt x="57" y="32"/>
                    <a:pt x="56" y="31"/>
                    <a:pt x="56" y="29"/>
                  </a:cubicBezTo>
                  <a:cubicBezTo>
                    <a:pt x="64" y="29"/>
                    <a:pt x="64" y="29"/>
                    <a:pt x="64" y="29"/>
                  </a:cubicBezTo>
                  <a:cubicBezTo>
                    <a:pt x="64" y="30"/>
                    <a:pt x="65" y="31"/>
                    <a:pt x="66" y="32"/>
                  </a:cubicBezTo>
                  <a:cubicBezTo>
                    <a:pt x="68" y="33"/>
                    <a:pt x="71" y="34"/>
                    <a:pt x="74" y="34"/>
                  </a:cubicBezTo>
                  <a:cubicBezTo>
                    <a:pt x="77" y="25"/>
                    <a:pt x="77" y="25"/>
                    <a:pt x="77" y="25"/>
                  </a:cubicBezTo>
                  <a:cubicBezTo>
                    <a:pt x="74" y="25"/>
                    <a:pt x="71" y="24"/>
                    <a:pt x="67" y="24"/>
                  </a:cubicBezTo>
                  <a:cubicBezTo>
                    <a:pt x="65" y="23"/>
                    <a:pt x="63" y="23"/>
                    <a:pt x="62" y="22"/>
                  </a:cubicBezTo>
                  <a:cubicBezTo>
                    <a:pt x="61" y="21"/>
                    <a:pt x="61" y="20"/>
                    <a:pt x="61" y="19"/>
                  </a:cubicBezTo>
                  <a:cubicBezTo>
                    <a:pt x="62" y="17"/>
                    <a:pt x="64" y="15"/>
                    <a:pt x="69" y="14"/>
                  </a:cubicBezTo>
                  <a:cubicBezTo>
                    <a:pt x="72" y="13"/>
                    <a:pt x="76" y="13"/>
                    <a:pt x="81" y="13"/>
                  </a:cubicBezTo>
                  <a:cubicBezTo>
                    <a:pt x="82" y="11"/>
                    <a:pt x="82" y="11"/>
                    <a:pt x="82" y="11"/>
                  </a:cubicBezTo>
                  <a:cubicBezTo>
                    <a:pt x="87" y="11"/>
                    <a:pt x="87" y="11"/>
                    <a:pt x="87" y="11"/>
                  </a:cubicBezTo>
                  <a:cubicBezTo>
                    <a:pt x="86" y="13"/>
                    <a:pt x="86" y="13"/>
                    <a:pt x="86" y="13"/>
                  </a:cubicBezTo>
                  <a:cubicBezTo>
                    <a:pt x="91" y="13"/>
                    <a:pt x="94" y="13"/>
                    <a:pt x="97" y="14"/>
                  </a:cubicBezTo>
                  <a:cubicBezTo>
                    <a:pt x="100" y="15"/>
                    <a:pt x="101" y="16"/>
                    <a:pt x="101" y="18"/>
                  </a:cubicBezTo>
                  <a:cubicBezTo>
                    <a:pt x="93" y="18"/>
                    <a:pt x="93" y="18"/>
                    <a:pt x="93" y="18"/>
                  </a:cubicBezTo>
                  <a:cubicBezTo>
                    <a:pt x="93" y="17"/>
                    <a:pt x="92" y="17"/>
                    <a:pt x="91" y="16"/>
                  </a:cubicBezTo>
                  <a:cubicBezTo>
                    <a:pt x="90" y="15"/>
                    <a:pt x="88" y="15"/>
                    <a:pt x="85" y="15"/>
                  </a:cubicBezTo>
                  <a:cubicBezTo>
                    <a:pt x="83" y="23"/>
                    <a:pt x="83" y="23"/>
                    <a:pt x="83" y="23"/>
                  </a:cubicBezTo>
                  <a:cubicBezTo>
                    <a:pt x="86" y="23"/>
                    <a:pt x="89" y="23"/>
                    <a:pt x="90" y="24"/>
                  </a:cubicBezTo>
                  <a:cubicBezTo>
                    <a:pt x="93" y="24"/>
                    <a:pt x="94" y="24"/>
                    <a:pt x="96" y="25"/>
                  </a:cubicBezTo>
                  <a:cubicBezTo>
                    <a:pt x="97" y="25"/>
                    <a:pt x="98" y="26"/>
                    <a:pt x="99" y="27"/>
                  </a:cubicBezTo>
                  <a:cubicBezTo>
                    <a:pt x="99" y="28"/>
                    <a:pt x="99" y="28"/>
                    <a:pt x="99" y="29"/>
                  </a:cubicBezTo>
                  <a:cubicBezTo>
                    <a:pt x="98" y="31"/>
                    <a:pt x="96" y="33"/>
                    <a:pt x="92" y="34"/>
                  </a:cubicBezTo>
                  <a:cubicBezTo>
                    <a:pt x="88" y="35"/>
                    <a:pt x="83" y="36"/>
                    <a:pt x="78" y="36"/>
                  </a:cubicBezTo>
                  <a:cubicBezTo>
                    <a:pt x="77" y="39"/>
                    <a:pt x="77" y="39"/>
                    <a:pt x="77" y="39"/>
                  </a:cubicBezTo>
                  <a:lnTo>
                    <a:pt x="72" y="39"/>
                  </a:lnTo>
                  <a:close/>
                  <a:moveTo>
                    <a:pt x="81" y="15"/>
                  </a:moveTo>
                  <a:cubicBezTo>
                    <a:pt x="77" y="15"/>
                    <a:pt x="75" y="16"/>
                    <a:pt x="73" y="16"/>
                  </a:cubicBezTo>
                  <a:cubicBezTo>
                    <a:pt x="71" y="17"/>
                    <a:pt x="70" y="18"/>
                    <a:pt x="69" y="19"/>
                  </a:cubicBezTo>
                  <a:cubicBezTo>
                    <a:pt x="69" y="20"/>
                    <a:pt x="69" y="20"/>
                    <a:pt x="71" y="21"/>
                  </a:cubicBezTo>
                  <a:cubicBezTo>
                    <a:pt x="72" y="22"/>
                    <a:pt x="74" y="22"/>
                    <a:pt x="78" y="22"/>
                  </a:cubicBezTo>
                  <a:lnTo>
                    <a:pt x="81" y="15"/>
                  </a:lnTo>
                  <a:close/>
                  <a:moveTo>
                    <a:pt x="79" y="34"/>
                  </a:moveTo>
                  <a:cubicBezTo>
                    <a:pt x="82" y="34"/>
                    <a:pt x="85" y="33"/>
                    <a:pt x="87" y="32"/>
                  </a:cubicBezTo>
                  <a:cubicBezTo>
                    <a:pt x="89" y="31"/>
                    <a:pt x="90" y="31"/>
                    <a:pt x="91" y="29"/>
                  </a:cubicBezTo>
                  <a:cubicBezTo>
                    <a:pt x="91" y="28"/>
                    <a:pt x="91" y="28"/>
                    <a:pt x="90" y="27"/>
                  </a:cubicBezTo>
                  <a:cubicBezTo>
                    <a:pt x="88" y="26"/>
                    <a:pt x="86" y="26"/>
                    <a:pt x="82" y="25"/>
                  </a:cubicBezTo>
                  <a:lnTo>
                    <a:pt x="79" y="34"/>
                  </a:lnTo>
                  <a:close/>
                  <a:moveTo>
                    <a:pt x="245" y="129"/>
                  </a:moveTo>
                  <a:cubicBezTo>
                    <a:pt x="246" y="126"/>
                    <a:pt x="246" y="126"/>
                    <a:pt x="246" y="126"/>
                  </a:cubicBezTo>
                  <a:cubicBezTo>
                    <a:pt x="242" y="126"/>
                    <a:pt x="239" y="126"/>
                    <a:pt x="236" y="125"/>
                  </a:cubicBezTo>
                  <a:cubicBezTo>
                    <a:pt x="234" y="125"/>
                    <a:pt x="232" y="124"/>
                    <a:pt x="231" y="123"/>
                  </a:cubicBezTo>
                  <a:cubicBezTo>
                    <a:pt x="229" y="122"/>
                    <a:pt x="229" y="121"/>
                    <a:pt x="229" y="120"/>
                  </a:cubicBezTo>
                  <a:cubicBezTo>
                    <a:pt x="237" y="119"/>
                    <a:pt x="237" y="119"/>
                    <a:pt x="237" y="119"/>
                  </a:cubicBezTo>
                  <a:cubicBezTo>
                    <a:pt x="237" y="121"/>
                    <a:pt x="238" y="122"/>
                    <a:pt x="239" y="122"/>
                  </a:cubicBezTo>
                  <a:cubicBezTo>
                    <a:pt x="241" y="123"/>
                    <a:pt x="244" y="124"/>
                    <a:pt x="247" y="124"/>
                  </a:cubicBezTo>
                  <a:cubicBezTo>
                    <a:pt x="250" y="115"/>
                    <a:pt x="250" y="115"/>
                    <a:pt x="250" y="115"/>
                  </a:cubicBezTo>
                  <a:cubicBezTo>
                    <a:pt x="246" y="115"/>
                    <a:pt x="243" y="115"/>
                    <a:pt x="240" y="114"/>
                  </a:cubicBezTo>
                  <a:cubicBezTo>
                    <a:pt x="238" y="113"/>
                    <a:pt x="236" y="113"/>
                    <a:pt x="235" y="112"/>
                  </a:cubicBezTo>
                  <a:cubicBezTo>
                    <a:pt x="234" y="111"/>
                    <a:pt x="233" y="110"/>
                    <a:pt x="234" y="109"/>
                  </a:cubicBezTo>
                  <a:cubicBezTo>
                    <a:pt x="235" y="107"/>
                    <a:pt x="237" y="106"/>
                    <a:pt x="242" y="104"/>
                  </a:cubicBezTo>
                  <a:cubicBezTo>
                    <a:pt x="244" y="104"/>
                    <a:pt x="249" y="103"/>
                    <a:pt x="254" y="103"/>
                  </a:cubicBezTo>
                  <a:cubicBezTo>
                    <a:pt x="254" y="102"/>
                    <a:pt x="254" y="102"/>
                    <a:pt x="254" y="102"/>
                  </a:cubicBezTo>
                  <a:cubicBezTo>
                    <a:pt x="259" y="102"/>
                    <a:pt x="259" y="102"/>
                    <a:pt x="259" y="102"/>
                  </a:cubicBezTo>
                  <a:cubicBezTo>
                    <a:pt x="259" y="103"/>
                    <a:pt x="259" y="103"/>
                    <a:pt x="259" y="103"/>
                  </a:cubicBezTo>
                  <a:cubicBezTo>
                    <a:pt x="263" y="103"/>
                    <a:pt x="267" y="103"/>
                    <a:pt x="269" y="104"/>
                  </a:cubicBezTo>
                  <a:cubicBezTo>
                    <a:pt x="272" y="105"/>
                    <a:pt x="274" y="107"/>
                    <a:pt x="274" y="108"/>
                  </a:cubicBezTo>
                  <a:cubicBezTo>
                    <a:pt x="266" y="109"/>
                    <a:pt x="266" y="109"/>
                    <a:pt x="266" y="109"/>
                  </a:cubicBezTo>
                  <a:cubicBezTo>
                    <a:pt x="266" y="108"/>
                    <a:pt x="265" y="107"/>
                    <a:pt x="264" y="106"/>
                  </a:cubicBezTo>
                  <a:cubicBezTo>
                    <a:pt x="262" y="106"/>
                    <a:pt x="260" y="105"/>
                    <a:pt x="258" y="105"/>
                  </a:cubicBezTo>
                  <a:cubicBezTo>
                    <a:pt x="255" y="113"/>
                    <a:pt x="255" y="113"/>
                    <a:pt x="255" y="113"/>
                  </a:cubicBezTo>
                  <a:cubicBezTo>
                    <a:pt x="259" y="113"/>
                    <a:pt x="262" y="114"/>
                    <a:pt x="263" y="114"/>
                  </a:cubicBezTo>
                  <a:cubicBezTo>
                    <a:pt x="265" y="114"/>
                    <a:pt x="267" y="115"/>
                    <a:pt x="268" y="115"/>
                  </a:cubicBezTo>
                  <a:cubicBezTo>
                    <a:pt x="270" y="116"/>
                    <a:pt x="271" y="116"/>
                    <a:pt x="271" y="117"/>
                  </a:cubicBezTo>
                  <a:cubicBezTo>
                    <a:pt x="272" y="118"/>
                    <a:pt x="272" y="119"/>
                    <a:pt x="272" y="119"/>
                  </a:cubicBezTo>
                  <a:cubicBezTo>
                    <a:pt x="271" y="121"/>
                    <a:pt x="269" y="123"/>
                    <a:pt x="265" y="124"/>
                  </a:cubicBezTo>
                  <a:cubicBezTo>
                    <a:pt x="261" y="125"/>
                    <a:pt x="256" y="126"/>
                    <a:pt x="250" y="126"/>
                  </a:cubicBezTo>
                  <a:cubicBezTo>
                    <a:pt x="250" y="129"/>
                    <a:pt x="250" y="129"/>
                    <a:pt x="250" y="129"/>
                  </a:cubicBezTo>
                  <a:lnTo>
                    <a:pt x="245" y="129"/>
                  </a:lnTo>
                  <a:close/>
                  <a:moveTo>
                    <a:pt x="253" y="105"/>
                  </a:moveTo>
                  <a:cubicBezTo>
                    <a:pt x="250" y="105"/>
                    <a:pt x="247" y="106"/>
                    <a:pt x="245" y="106"/>
                  </a:cubicBezTo>
                  <a:cubicBezTo>
                    <a:pt x="243" y="107"/>
                    <a:pt x="242" y="108"/>
                    <a:pt x="242" y="109"/>
                  </a:cubicBezTo>
                  <a:cubicBezTo>
                    <a:pt x="242" y="110"/>
                    <a:pt x="242" y="111"/>
                    <a:pt x="243" y="111"/>
                  </a:cubicBezTo>
                  <a:cubicBezTo>
                    <a:pt x="245" y="112"/>
                    <a:pt x="247" y="112"/>
                    <a:pt x="251" y="113"/>
                  </a:cubicBezTo>
                  <a:lnTo>
                    <a:pt x="253" y="105"/>
                  </a:lnTo>
                  <a:close/>
                  <a:moveTo>
                    <a:pt x="251" y="124"/>
                  </a:moveTo>
                  <a:cubicBezTo>
                    <a:pt x="254" y="124"/>
                    <a:pt x="257" y="123"/>
                    <a:pt x="259" y="122"/>
                  </a:cubicBezTo>
                  <a:cubicBezTo>
                    <a:pt x="262" y="122"/>
                    <a:pt x="263" y="121"/>
                    <a:pt x="264" y="120"/>
                  </a:cubicBezTo>
                  <a:cubicBezTo>
                    <a:pt x="264" y="119"/>
                    <a:pt x="263" y="118"/>
                    <a:pt x="262" y="117"/>
                  </a:cubicBezTo>
                  <a:cubicBezTo>
                    <a:pt x="261" y="117"/>
                    <a:pt x="258" y="116"/>
                    <a:pt x="254" y="116"/>
                  </a:cubicBezTo>
                  <a:lnTo>
                    <a:pt x="251" y="124"/>
                  </a:lnTo>
                  <a:close/>
                  <a:moveTo>
                    <a:pt x="152" y="151"/>
                  </a:moveTo>
                  <a:cubicBezTo>
                    <a:pt x="141" y="157"/>
                    <a:pt x="120" y="161"/>
                    <a:pt x="96" y="163"/>
                  </a:cubicBezTo>
                  <a:cubicBezTo>
                    <a:pt x="91" y="163"/>
                    <a:pt x="86" y="163"/>
                    <a:pt x="80" y="163"/>
                  </a:cubicBezTo>
                  <a:cubicBezTo>
                    <a:pt x="66" y="163"/>
                    <a:pt x="52" y="162"/>
                    <a:pt x="41" y="160"/>
                  </a:cubicBezTo>
                  <a:cubicBezTo>
                    <a:pt x="28" y="158"/>
                    <a:pt x="16" y="155"/>
                    <a:pt x="9" y="151"/>
                  </a:cubicBezTo>
                  <a:cubicBezTo>
                    <a:pt x="1" y="145"/>
                    <a:pt x="1" y="145"/>
                    <a:pt x="1" y="145"/>
                  </a:cubicBezTo>
                  <a:cubicBezTo>
                    <a:pt x="1" y="145"/>
                    <a:pt x="1" y="145"/>
                    <a:pt x="1" y="145"/>
                  </a:cubicBezTo>
                  <a:cubicBezTo>
                    <a:pt x="0" y="148"/>
                    <a:pt x="0" y="152"/>
                    <a:pt x="0" y="155"/>
                  </a:cubicBezTo>
                  <a:cubicBezTo>
                    <a:pt x="0" y="161"/>
                    <a:pt x="2" y="167"/>
                    <a:pt x="5" y="173"/>
                  </a:cubicBezTo>
                  <a:cubicBezTo>
                    <a:pt x="5" y="173"/>
                    <a:pt x="5" y="173"/>
                    <a:pt x="5" y="173"/>
                  </a:cubicBezTo>
                  <a:cubicBezTo>
                    <a:pt x="5" y="173"/>
                    <a:pt x="5" y="173"/>
                    <a:pt x="5" y="173"/>
                  </a:cubicBezTo>
                  <a:cubicBezTo>
                    <a:pt x="5" y="173"/>
                    <a:pt x="5" y="173"/>
                    <a:pt x="5" y="173"/>
                  </a:cubicBezTo>
                  <a:cubicBezTo>
                    <a:pt x="10" y="181"/>
                    <a:pt x="42" y="189"/>
                    <a:pt x="81" y="189"/>
                  </a:cubicBezTo>
                  <a:cubicBezTo>
                    <a:pt x="119" y="189"/>
                    <a:pt x="151" y="181"/>
                    <a:pt x="156" y="173"/>
                  </a:cubicBezTo>
                  <a:cubicBezTo>
                    <a:pt x="156" y="174"/>
                    <a:pt x="156" y="174"/>
                    <a:pt x="156" y="174"/>
                  </a:cubicBezTo>
                  <a:cubicBezTo>
                    <a:pt x="159" y="168"/>
                    <a:pt x="161" y="162"/>
                    <a:pt x="161" y="155"/>
                  </a:cubicBezTo>
                  <a:cubicBezTo>
                    <a:pt x="161" y="152"/>
                    <a:pt x="160" y="149"/>
                    <a:pt x="159" y="145"/>
                  </a:cubicBezTo>
                  <a:cubicBezTo>
                    <a:pt x="159" y="146"/>
                    <a:pt x="159" y="146"/>
                    <a:pt x="159" y="146"/>
                  </a:cubicBezTo>
                  <a:lnTo>
                    <a:pt x="152" y="151"/>
                  </a:lnTo>
                  <a:close/>
                  <a:moveTo>
                    <a:pt x="96" y="163"/>
                  </a:moveTo>
                  <a:cubicBezTo>
                    <a:pt x="91" y="163"/>
                    <a:pt x="86" y="163"/>
                    <a:pt x="81" y="163"/>
                  </a:cubicBezTo>
                  <a:cubicBezTo>
                    <a:pt x="67" y="163"/>
                    <a:pt x="53" y="162"/>
                    <a:pt x="41" y="160"/>
                  </a:cubicBezTo>
                  <a:cubicBezTo>
                    <a:pt x="52" y="162"/>
                    <a:pt x="66" y="163"/>
                    <a:pt x="80" y="163"/>
                  </a:cubicBezTo>
                  <a:cubicBezTo>
                    <a:pt x="86" y="163"/>
                    <a:pt x="91" y="163"/>
                    <a:pt x="96" y="163"/>
                  </a:cubicBezTo>
                  <a:close/>
                  <a:moveTo>
                    <a:pt x="152" y="121"/>
                  </a:moveTo>
                  <a:cubicBezTo>
                    <a:pt x="141" y="127"/>
                    <a:pt x="120" y="131"/>
                    <a:pt x="96" y="133"/>
                  </a:cubicBezTo>
                  <a:cubicBezTo>
                    <a:pt x="91" y="133"/>
                    <a:pt x="86" y="133"/>
                    <a:pt x="80" y="133"/>
                  </a:cubicBezTo>
                  <a:cubicBezTo>
                    <a:pt x="66" y="133"/>
                    <a:pt x="52" y="132"/>
                    <a:pt x="41" y="130"/>
                  </a:cubicBezTo>
                  <a:cubicBezTo>
                    <a:pt x="28" y="128"/>
                    <a:pt x="16" y="125"/>
                    <a:pt x="9" y="121"/>
                  </a:cubicBezTo>
                  <a:cubicBezTo>
                    <a:pt x="1" y="115"/>
                    <a:pt x="1" y="115"/>
                    <a:pt x="1" y="115"/>
                  </a:cubicBezTo>
                  <a:cubicBezTo>
                    <a:pt x="1" y="115"/>
                    <a:pt x="1" y="115"/>
                    <a:pt x="1" y="115"/>
                  </a:cubicBezTo>
                  <a:cubicBezTo>
                    <a:pt x="0" y="118"/>
                    <a:pt x="0" y="122"/>
                    <a:pt x="0" y="125"/>
                  </a:cubicBezTo>
                  <a:cubicBezTo>
                    <a:pt x="0" y="131"/>
                    <a:pt x="2" y="137"/>
                    <a:pt x="5" y="142"/>
                  </a:cubicBezTo>
                  <a:cubicBezTo>
                    <a:pt x="5" y="143"/>
                    <a:pt x="5" y="143"/>
                    <a:pt x="5" y="143"/>
                  </a:cubicBezTo>
                  <a:cubicBezTo>
                    <a:pt x="5" y="143"/>
                    <a:pt x="5" y="143"/>
                    <a:pt x="5" y="143"/>
                  </a:cubicBezTo>
                  <a:cubicBezTo>
                    <a:pt x="5" y="143"/>
                    <a:pt x="5" y="143"/>
                    <a:pt x="5" y="143"/>
                  </a:cubicBezTo>
                  <a:cubicBezTo>
                    <a:pt x="10" y="151"/>
                    <a:pt x="42" y="159"/>
                    <a:pt x="81" y="159"/>
                  </a:cubicBezTo>
                  <a:cubicBezTo>
                    <a:pt x="119" y="159"/>
                    <a:pt x="151" y="151"/>
                    <a:pt x="156" y="143"/>
                  </a:cubicBezTo>
                  <a:cubicBezTo>
                    <a:pt x="156" y="144"/>
                    <a:pt x="156" y="144"/>
                    <a:pt x="156" y="144"/>
                  </a:cubicBezTo>
                  <a:cubicBezTo>
                    <a:pt x="159" y="138"/>
                    <a:pt x="161" y="132"/>
                    <a:pt x="161" y="125"/>
                  </a:cubicBezTo>
                  <a:cubicBezTo>
                    <a:pt x="161" y="122"/>
                    <a:pt x="160" y="119"/>
                    <a:pt x="159" y="115"/>
                  </a:cubicBezTo>
                  <a:cubicBezTo>
                    <a:pt x="159" y="116"/>
                    <a:pt x="159" y="116"/>
                    <a:pt x="159" y="116"/>
                  </a:cubicBezTo>
                  <a:lnTo>
                    <a:pt x="152" y="121"/>
                  </a:lnTo>
                  <a:close/>
                  <a:moveTo>
                    <a:pt x="80" y="133"/>
                  </a:moveTo>
                  <a:cubicBezTo>
                    <a:pt x="86" y="133"/>
                    <a:pt x="91" y="133"/>
                    <a:pt x="96" y="133"/>
                  </a:cubicBezTo>
                  <a:cubicBezTo>
                    <a:pt x="91" y="133"/>
                    <a:pt x="86" y="133"/>
                    <a:pt x="81" y="133"/>
                  </a:cubicBezTo>
                  <a:cubicBezTo>
                    <a:pt x="67" y="133"/>
                    <a:pt x="53" y="132"/>
                    <a:pt x="41" y="130"/>
                  </a:cubicBezTo>
                  <a:cubicBezTo>
                    <a:pt x="52" y="132"/>
                    <a:pt x="66" y="133"/>
                    <a:pt x="80" y="133"/>
                  </a:cubicBezTo>
                  <a:close/>
                  <a:moveTo>
                    <a:pt x="152" y="91"/>
                  </a:moveTo>
                  <a:cubicBezTo>
                    <a:pt x="141" y="97"/>
                    <a:pt x="120" y="101"/>
                    <a:pt x="96" y="102"/>
                  </a:cubicBezTo>
                  <a:cubicBezTo>
                    <a:pt x="91" y="103"/>
                    <a:pt x="86" y="103"/>
                    <a:pt x="80" y="103"/>
                  </a:cubicBezTo>
                  <a:cubicBezTo>
                    <a:pt x="66" y="103"/>
                    <a:pt x="52" y="102"/>
                    <a:pt x="41" y="100"/>
                  </a:cubicBezTo>
                  <a:cubicBezTo>
                    <a:pt x="28" y="98"/>
                    <a:pt x="16" y="95"/>
                    <a:pt x="9" y="91"/>
                  </a:cubicBezTo>
                  <a:cubicBezTo>
                    <a:pt x="1" y="85"/>
                    <a:pt x="1" y="85"/>
                    <a:pt x="1" y="85"/>
                  </a:cubicBezTo>
                  <a:cubicBezTo>
                    <a:pt x="1" y="85"/>
                    <a:pt x="1" y="85"/>
                    <a:pt x="1" y="85"/>
                  </a:cubicBezTo>
                  <a:cubicBezTo>
                    <a:pt x="0" y="88"/>
                    <a:pt x="0" y="91"/>
                    <a:pt x="0" y="95"/>
                  </a:cubicBezTo>
                  <a:cubicBezTo>
                    <a:pt x="0" y="101"/>
                    <a:pt x="2" y="107"/>
                    <a:pt x="5" y="112"/>
                  </a:cubicBezTo>
                  <a:cubicBezTo>
                    <a:pt x="5" y="113"/>
                    <a:pt x="5" y="113"/>
                    <a:pt x="5" y="113"/>
                  </a:cubicBezTo>
                  <a:cubicBezTo>
                    <a:pt x="5" y="113"/>
                    <a:pt x="5" y="113"/>
                    <a:pt x="5" y="113"/>
                  </a:cubicBezTo>
                  <a:cubicBezTo>
                    <a:pt x="5" y="113"/>
                    <a:pt x="5" y="113"/>
                    <a:pt x="5" y="113"/>
                  </a:cubicBezTo>
                  <a:cubicBezTo>
                    <a:pt x="10" y="121"/>
                    <a:pt x="42" y="129"/>
                    <a:pt x="81" y="129"/>
                  </a:cubicBezTo>
                  <a:cubicBezTo>
                    <a:pt x="119" y="129"/>
                    <a:pt x="151" y="121"/>
                    <a:pt x="156" y="113"/>
                  </a:cubicBezTo>
                  <a:cubicBezTo>
                    <a:pt x="156" y="114"/>
                    <a:pt x="156" y="114"/>
                    <a:pt x="156" y="114"/>
                  </a:cubicBezTo>
                  <a:cubicBezTo>
                    <a:pt x="159" y="108"/>
                    <a:pt x="161" y="102"/>
                    <a:pt x="161" y="95"/>
                  </a:cubicBezTo>
                  <a:cubicBezTo>
                    <a:pt x="161" y="92"/>
                    <a:pt x="160" y="88"/>
                    <a:pt x="159" y="85"/>
                  </a:cubicBezTo>
                  <a:cubicBezTo>
                    <a:pt x="159" y="85"/>
                    <a:pt x="159" y="85"/>
                    <a:pt x="159" y="86"/>
                  </a:cubicBezTo>
                  <a:lnTo>
                    <a:pt x="152" y="91"/>
                  </a:lnTo>
                  <a:close/>
                  <a:moveTo>
                    <a:pt x="80" y="103"/>
                  </a:moveTo>
                  <a:cubicBezTo>
                    <a:pt x="86" y="103"/>
                    <a:pt x="91" y="103"/>
                    <a:pt x="96" y="102"/>
                  </a:cubicBezTo>
                  <a:cubicBezTo>
                    <a:pt x="91" y="103"/>
                    <a:pt x="86" y="103"/>
                    <a:pt x="81" y="103"/>
                  </a:cubicBezTo>
                  <a:cubicBezTo>
                    <a:pt x="67" y="103"/>
                    <a:pt x="53" y="102"/>
                    <a:pt x="41" y="100"/>
                  </a:cubicBezTo>
                  <a:cubicBezTo>
                    <a:pt x="52" y="102"/>
                    <a:pt x="66" y="103"/>
                    <a:pt x="80" y="103"/>
                  </a:cubicBezTo>
                  <a:close/>
                  <a:moveTo>
                    <a:pt x="152" y="61"/>
                  </a:moveTo>
                  <a:cubicBezTo>
                    <a:pt x="141" y="67"/>
                    <a:pt x="120" y="71"/>
                    <a:pt x="96" y="72"/>
                  </a:cubicBezTo>
                  <a:cubicBezTo>
                    <a:pt x="91" y="73"/>
                    <a:pt x="86" y="73"/>
                    <a:pt x="80" y="73"/>
                  </a:cubicBezTo>
                  <a:cubicBezTo>
                    <a:pt x="66" y="73"/>
                    <a:pt x="52" y="72"/>
                    <a:pt x="41" y="70"/>
                  </a:cubicBezTo>
                  <a:cubicBezTo>
                    <a:pt x="28" y="68"/>
                    <a:pt x="16" y="65"/>
                    <a:pt x="9" y="61"/>
                  </a:cubicBezTo>
                  <a:cubicBezTo>
                    <a:pt x="1" y="55"/>
                    <a:pt x="1" y="55"/>
                    <a:pt x="1" y="55"/>
                  </a:cubicBezTo>
                  <a:cubicBezTo>
                    <a:pt x="1" y="55"/>
                    <a:pt x="1" y="55"/>
                    <a:pt x="1" y="55"/>
                  </a:cubicBezTo>
                  <a:cubicBezTo>
                    <a:pt x="0" y="58"/>
                    <a:pt x="0" y="61"/>
                    <a:pt x="0" y="65"/>
                  </a:cubicBezTo>
                  <a:cubicBezTo>
                    <a:pt x="0" y="71"/>
                    <a:pt x="2" y="77"/>
                    <a:pt x="5" y="82"/>
                  </a:cubicBezTo>
                  <a:cubicBezTo>
                    <a:pt x="5" y="83"/>
                    <a:pt x="5" y="83"/>
                    <a:pt x="5" y="83"/>
                  </a:cubicBezTo>
                  <a:cubicBezTo>
                    <a:pt x="5" y="83"/>
                    <a:pt x="5" y="83"/>
                    <a:pt x="5" y="83"/>
                  </a:cubicBezTo>
                  <a:cubicBezTo>
                    <a:pt x="5" y="83"/>
                    <a:pt x="5" y="83"/>
                    <a:pt x="5" y="83"/>
                  </a:cubicBezTo>
                  <a:cubicBezTo>
                    <a:pt x="10" y="91"/>
                    <a:pt x="42" y="99"/>
                    <a:pt x="81" y="99"/>
                  </a:cubicBezTo>
                  <a:cubicBezTo>
                    <a:pt x="119" y="99"/>
                    <a:pt x="151" y="91"/>
                    <a:pt x="156" y="83"/>
                  </a:cubicBezTo>
                  <a:cubicBezTo>
                    <a:pt x="156" y="84"/>
                    <a:pt x="156" y="84"/>
                    <a:pt x="156" y="84"/>
                  </a:cubicBezTo>
                  <a:cubicBezTo>
                    <a:pt x="159" y="78"/>
                    <a:pt x="161" y="72"/>
                    <a:pt x="161" y="65"/>
                  </a:cubicBezTo>
                  <a:cubicBezTo>
                    <a:pt x="161" y="62"/>
                    <a:pt x="160" y="58"/>
                    <a:pt x="159" y="55"/>
                  </a:cubicBezTo>
                  <a:cubicBezTo>
                    <a:pt x="159" y="55"/>
                    <a:pt x="159" y="55"/>
                    <a:pt x="159" y="55"/>
                  </a:cubicBezTo>
                  <a:lnTo>
                    <a:pt x="152" y="61"/>
                  </a:lnTo>
                  <a:close/>
                  <a:moveTo>
                    <a:pt x="80" y="73"/>
                  </a:moveTo>
                  <a:cubicBezTo>
                    <a:pt x="86" y="73"/>
                    <a:pt x="91" y="73"/>
                    <a:pt x="96" y="72"/>
                  </a:cubicBezTo>
                  <a:cubicBezTo>
                    <a:pt x="91" y="73"/>
                    <a:pt x="86" y="73"/>
                    <a:pt x="81" y="73"/>
                  </a:cubicBezTo>
                  <a:cubicBezTo>
                    <a:pt x="67" y="73"/>
                    <a:pt x="53" y="72"/>
                    <a:pt x="41" y="70"/>
                  </a:cubicBezTo>
                  <a:cubicBezTo>
                    <a:pt x="52" y="72"/>
                    <a:pt x="66" y="73"/>
                    <a:pt x="80" y="73"/>
                  </a:cubicBezTo>
                  <a:close/>
                  <a:moveTo>
                    <a:pt x="5" y="52"/>
                  </a:moveTo>
                  <a:cubicBezTo>
                    <a:pt x="5" y="52"/>
                    <a:pt x="5" y="53"/>
                    <a:pt x="5" y="53"/>
                  </a:cubicBezTo>
                  <a:cubicBezTo>
                    <a:pt x="5" y="53"/>
                    <a:pt x="5" y="53"/>
                    <a:pt x="5" y="53"/>
                  </a:cubicBezTo>
                  <a:cubicBezTo>
                    <a:pt x="5" y="53"/>
                    <a:pt x="5" y="53"/>
                    <a:pt x="5" y="53"/>
                  </a:cubicBezTo>
                  <a:cubicBezTo>
                    <a:pt x="10" y="61"/>
                    <a:pt x="42" y="69"/>
                    <a:pt x="81" y="69"/>
                  </a:cubicBezTo>
                  <a:cubicBezTo>
                    <a:pt x="119" y="69"/>
                    <a:pt x="151" y="61"/>
                    <a:pt x="156" y="53"/>
                  </a:cubicBezTo>
                  <a:cubicBezTo>
                    <a:pt x="156" y="53"/>
                    <a:pt x="156" y="53"/>
                    <a:pt x="156" y="53"/>
                  </a:cubicBezTo>
                  <a:cubicBezTo>
                    <a:pt x="159" y="48"/>
                    <a:pt x="161" y="42"/>
                    <a:pt x="161" y="35"/>
                  </a:cubicBezTo>
                  <a:cubicBezTo>
                    <a:pt x="161" y="29"/>
                    <a:pt x="159" y="23"/>
                    <a:pt x="156" y="18"/>
                  </a:cubicBezTo>
                  <a:cubicBezTo>
                    <a:pt x="154" y="10"/>
                    <a:pt x="121" y="0"/>
                    <a:pt x="80" y="0"/>
                  </a:cubicBezTo>
                  <a:cubicBezTo>
                    <a:pt x="42" y="0"/>
                    <a:pt x="10" y="9"/>
                    <a:pt x="5" y="17"/>
                  </a:cubicBezTo>
                  <a:cubicBezTo>
                    <a:pt x="5" y="17"/>
                    <a:pt x="5" y="17"/>
                    <a:pt x="5" y="17"/>
                  </a:cubicBezTo>
                  <a:cubicBezTo>
                    <a:pt x="2" y="22"/>
                    <a:pt x="0" y="28"/>
                    <a:pt x="0" y="35"/>
                  </a:cubicBezTo>
                  <a:cubicBezTo>
                    <a:pt x="0" y="41"/>
                    <a:pt x="2" y="47"/>
                    <a:pt x="5" y="52"/>
                  </a:cubicBezTo>
                  <a:close/>
                  <a:moveTo>
                    <a:pt x="80" y="8"/>
                  </a:moveTo>
                  <a:cubicBezTo>
                    <a:pt x="116" y="8"/>
                    <a:pt x="148" y="16"/>
                    <a:pt x="148" y="25"/>
                  </a:cubicBezTo>
                  <a:cubicBezTo>
                    <a:pt x="148" y="34"/>
                    <a:pt x="116" y="43"/>
                    <a:pt x="80" y="43"/>
                  </a:cubicBezTo>
                  <a:cubicBezTo>
                    <a:pt x="44" y="43"/>
                    <a:pt x="13" y="36"/>
                    <a:pt x="13" y="27"/>
                  </a:cubicBezTo>
                  <a:cubicBezTo>
                    <a:pt x="13" y="18"/>
                    <a:pt x="44" y="8"/>
                    <a:pt x="80" y="8"/>
                  </a:cubicBezTo>
                  <a:close/>
                  <a:moveTo>
                    <a:pt x="323" y="151"/>
                  </a:moveTo>
                  <a:cubicBezTo>
                    <a:pt x="312" y="157"/>
                    <a:pt x="291" y="161"/>
                    <a:pt x="267" y="163"/>
                  </a:cubicBezTo>
                  <a:cubicBezTo>
                    <a:pt x="262" y="163"/>
                    <a:pt x="257" y="163"/>
                    <a:pt x="252" y="163"/>
                  </a:cubicBezTo>
                  <a:cubicBezTo>
                    <a:pt x="237" y="163"/>
                    <a:pt x="224" y="162"/>
                    <a:pt x="212" y="160"/>
                  </a:cubicBezTo>
                  <a:cubicBezTo>
                    <a:pt x="199" y="158"/>
                    <a:pt x="188" y="155"/>
                    <a:pt x="180" y="151"/>
                  </a:cubicBezTo>
                  <a:cubicBezTo>
                    <a:pt x="173" y="145"/>
                    <a:pt x="173" y="145"/>
                    <a:pt x="173" y="145"/>
                  </a:cubicBezTo>
                  <a:cubicBezTo>
                    <a:pt x="173" y="145"/>
                    <a:pt x="173" y="145"/>
                    <a:pt x="173" y="145"/>
                  </a:cubicBezTo>
                  <a:cubicBezTo>
                    <a:pt x="172" y="148"/>
                    <a:pt x="171" y="152"/>
                    <a:pt x="171" y="155"/>
                  </a:cubicBezTo>
                  <a:cubicBezTo>
                    <a:pt x="171" y="161"/>
                    <a:pt x="173" y="167"/>
                    <a:pt x="176" y="173"/>
                  </a:cubicBezTo>
                  <a:cubicBezTo>
                    <a:pt x="176" y="173"/>
                    <a:pt x="176" y="173"/>
                    <a:pt x="176" y="173"/>
                  </a:cubicBezTo>
                  <a:cubicBezTo>
                    <a:pt x="176" y="173"/>
                    <a:pt x="176" y="173"/>
                    <a:pt x="176" y="173"/>
                  </a:cubicBezTo>
                  <a:cubicBezTo>
                    <a:pt x="176" y="173"/>
                    <a:pt x="176" y="173"/>
                    <a:pt x="176" y="173"/>
                  </a:cubicBezTo>
                  <a:cubicBezTo>
                    <a:pt x="181" y="181"/>
                    <a:pt x="213" y="189"/>
                    <a:pt x="252" y="189"/>
                  </a:cubicBezTo>
                  <a:cubicBezTo>
                    <a:pt x="290" y="189"/>
                    <a:pt x="322" y="181"/>
                    <a:pt x="327" y="173"/>
                  </a:cubicBezTo>
                  <a:cubicBezTo>
                    <a:pt x="327" y="174"/>
                    <a:pt x="327" y="174"/>
                    <a:pt x="327" y="174"/>
                  </a:cubicBezTo>
                  <a:cubicBezTo>
                    <a:pt x="330" y="168"/>
                    <a:pt x="332" y="162"/>
                    <a:pt x="332" y="155"/>
                  </a:cubicBezTo>
                  <a:cubicBezTo>
                    <a:pt x="332" y="152"/>
                    <a:pt x="331" y="149"/>
                    <a:pt x="331" y="145"/>
                  </a:cubicBezTo>
                  <a:cubicBezTo>
                    <a:pt x="331" y="146"/>
                    <a:pt x="331" y="146"/>
                    <a:pt x="330" y="146"/>
                  </a:cubicBezTo>
                  <a:lnTo>
                    <a:pt x="323" y="151"/>
                  </a:lnTo>
                  <a:close/>
                  <a:moveTo>
                    <a:pt x="267" y="163"/>
                  </a:moveTo>
                  <a:cubicBezTo>
                    <a:pt x="262" y="163"/>
                    <a:pt x="257" y="163"/>
                    <a:pt x="252" y="163"/>
                  </a:cubicBezTo>
                  <a:cubicBezTo>
                    <a:pt x="238" y="163"/>
                    <a:pt x="224" y="162"/>
                    <a:pt x="212" y="160"/>
                  </a:cubicBezTo>
                  <a:cubicBezTo>
                    <a:pt x="224" y="162"/>
                    <a:pt x="237" y="163"/>
                    <a:pt x="252" y="163"/>
                  </a:cubicBezTo>
                  <a:cubicBezTo>
                    <a:pt x="257" y="163"/>
                    <a:pt x="262" y="163"/>
                    <a:pt x="267" y="163"/>
                  </a:cubicBezTo>
                  <a:close/>
                  <a:moveTo>
                    <a:pt x="176" y="142"/>
                  </a:moveTo>
                  <a:cubicBezTo>
                    <a:pt x="176" y="143"/>
                    <a:pt x="176" y="143"/>
                    <a:pt x="176" y="143"/>
                  </a:cubicBezTo>
                  <a:cubicBezTo>
                    <a:pt x="176" y="143"/>
                    <a:pt x="176" y="143"/>
                    <a:pt x="176" y="143"/>
                  </a:cubicBezTo>
                  <a:cubicBezTo>
                    <a:pt x="176" y="143"/>
                    <a:pt x="176" y="143"/>
                    <a:pt x="176" y="143"/>
                  </a:cubicBezTo>
                  <a:cubicBezTo>
                    <a:pt x="181" y="151"/>
                    <a:pt x="213" y="159"/>
                    <a:pt x="252" y="159"/>
                  </a:cubicBezTo>
                  <a:cubicBezTo>
                    <a:pt x="290" y="159"/>
                    <a:pt x="322" y="151"/>
                    <a:pt x="327" y="143"/>
                  </a:cubicBezTo>
                  <a:cubicBezTo>
                    <a:pt x="327" y="144"/>
                    <a:pt x="327" y="144"/>
                    <a:pt x="327" y="144"/>
                  </a:cubicBezTo>
                  <a:cubicBezTo>
                    <a:pt x="330" y="138"/>
                    <a:pt x="332" y="132"/>
                    <a:pt x="332" y="125"/>
                  </a:cubicBezTo>
                  <a:cubicBezTo>
                    <a:pt x="332" y="119"/>
                    <a:pt x="330" y="113"/>
                    <a:pt x="328" y="108"/>
                  </a:cubicBezTo>
                  <a:cubicBezTo>
                    <a:pt x="325" y="100"/>
                    <a:pt x="292" y="90"/>
                    <a:pt x="252" y="90"/>
                  </a:cubicBezTo>
                  <a:cubicBezTo>
                    <a:pt x="213" y="90"/>
                    <a:pt x="181" y="99"/>
                    <a:pt x="176" y="107"/>
                  </a:cubicBezTo>
                  <a:cubicBezTo>
                    <a:pt x="176" y="107"/>
                    <a:pt x="176" y="107"/>
                    <a:pt x="176" y="107"/>
                  </a:cubicBezTo>
                  <a:cubicBezTo>
                    <a:pt x="173" y="113"/>
                    <a:pt x="171" y="119"/>
                    <a:pt x="171" y="125"/>
                  </a:cubicBezTo>
                  <a:cubicBezTo>
                    <a:pt x="171" y="131"/>
                    <a:pt x="173" y="137"/>
                    <a:pt x="176" y="142"/>
                  </a:cubicBezTo>
                  <a:close/>
                  <a:moveTo>
                    <a:pt x="251" y="98"/>
                  </a:moveTo>
                  <a:cubicBezTo>
                    <a:pt x="287" y="98"/>
                    <a:pt x="319" y="106"/>
                    <a:pt x="319" y="115"/>
                  </a:cubicBezTo>
                  <a:cubicBezTo>
                    <a:pt x="319" y="124"/>
                    <a:pt x="288" y="133"/>
                    <a:pt x="252" y="133"/>
                  </a:cubicBezTo>
                  <a:cubicBezTo>
                    <a:pt x="216" y="133"/>
                    <a:pt x="184" y="126"/>
                    <a:pt x="184" y="117"/>
                  </a:cubicBezTo>
                  <a:cubicBezTo>
                    <a:pt x="184" y="108"/>
                    <a:pt x="215" y="98"/>
                    <a:pt x="251" y="98"/>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5" name="TextBox 14"/>
            <p:cNvSpPr txBox="1"/>
            <p:nvPr/>
          </p:nvSpPr>
          <p:spPr>
            <a:xfrm>
              <a:off x="7572709" y="4721086"/>
              <a:ext cx="1801089" cy="489365"/>
            </a:xfrm>
            <a:prstGeom prst="rect">
              <a:avLst/>
            </a:prstGeom>
            <a:noFill/>
          </p:spPr>
          <p:txBody>
            <a:bodyPr wrap="square" lIns="182880" tIns="146304" rIns="182880" bIns="146304" rtlCol="0">
              <a:spAutoFit/>
            </a:bodyPr>
            <a:lstStyle/>
            <a:p>
              <a:pPr>
                <a:lnSpc>
                  <a:spcPct val="90000"/>
                </a:lnSpc>
              </a:pPr>
              <a:r>
                <a:rPr lang="en-US" sz="1400" spc="-50" dirty="0" smtClean="0">
                  <a:gradFill>
                    <a:gsLst>
                      <a:gs pos="2917">
                        <a:srgbClr val="505050"/>
                      </a:gs>
                      <a:gs pos="30000">
                        <a:srgbClr val="505050"/>
                      </a:gs>
                    </a:gsLst>
                    <a:lin ang="5400000" scaled="0"/>
                  </a:gradFill>
                </a:rPr>
                <a:t>Pricing</a:t>
              </a:r>
            </a:p>
          </p:txBody>
        </p:sp>
      </p:grpSp>
      <p:grpSp>
        <p:nvGrpSpPr>
          <p:cNvPr id="16" name="Group 15"/>
          <p:cNvGrpSpPr/>
          <p:nvPr/>
        </p:nvGrpSpPr>
        <p:grpSpPr>
          <a:xfrm>
            <a:off x="9629701" y="3261973"/>
            <a:ext cx="2514847" cy="1019120"/>
            <a:chOff x="8662025" y="4459117"/>
            <a:chExt cx="2322855" cy="941317"/>
          </a:xfrm>
        </p:grpSpPr>
        <p:sp>
          <p:nvSpPr>
            <p:cNvPr id="18" name="Rectangle 17"/>
            <p:cNvSpPr/>
            <p:nvPr/>
          </p:nvSpPr>
          <p:spPr bwMode="auto">
            <a:xfrm>
              <a:off x="8662025" y="4459117"/>
              <a:ext cx="2039112" cy="941317"/>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a:lnSpc>
                  <a:spcPct val="90000"/>
                </a:lnSpc>
              </a:pPr>
              <a:endParaRPr lang="en-US" sz="2000" spc="-50" dirty="0" smtClean="0">
                <a:gradFill>
                  <a:gsLst>
                    <a:gs pos="1250">
                      <a:srgbClr val="EFEFEF"/>
                    </a:gs>
                    <a:gs pos="10417">
                      <a:srgbClr val="EFEFEF"/>
                    </a:gs>
                  </a:gsLst>
                  <a:lin ang="5400000" scaled="0"/>
                </a:gradFill>
              </a:endParaRPr>
            </a:p>
          </p:txBody>
        </p:sp>
        <p:sp>
          <p:nvSpPr>
            <p:cNvPr id="19" name="Freeform 18"/>
            <p:cNvSpPr>
              <a:spLocks noEditPoints="1"/>
            </p:cNvSpPr>
            <p:nvPr/>
          </p:nvSpPr>
          <p:spPr bwMode="black">
            <a:xfrm>
              <a:off x="8765827" y="4657667"/>
              <a:ext cx="459814" cy="560968"/>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chemeClr val="accent1"/>
            </a:solidFill>
            <a:ln>
              <a:noFill/>
            </a:ln>
          </p:spPr>
          <p:txBody>
            <a:bodyPr vert="horz" wrap="square" lIns="0" tIns="41153" rIns="82305" bIns="41153"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sp>
          <p:nvSpPr>
            <p:cNvPr id="20" name="TextBox 19"/>
            <p:cNvSpPr txBox="1"/>
            <p:nvPr/>
          </p:nvSpPr>
          <p:spPr>
            <a:xfrm>
              <a:off x="9183791" y="4624136"/>
              <a:ext cx="1801089" cy="683264"/>
            </a:xfrm>
            <a:prstGeom prst="rect">
              <a:avLst/>
            </a:prstGeom>
            <a:noFill/>
          </p:spPr>
          <p:txBody>
            <a:bodyPr wrap="square" lIns="182880" tIns="146304" rIns="182880" bIns="146304" rtlCol="0">
              <a:spAutoFit/>
            </a:bodyPr>
            <a:lstStyle/>
            <a:p>
              <a:pPr>
                <a:lnSpc>
                  <a:spcPct val="90000"/>
                </a:lnSpc>
              </a:pPr>
              <a:r>
                <a:rPr lang="en-US" sz="1400" spc="-50" dirty="0" smtClean="0">
                  <a:gradFill>
                    <a:gsLst>
                      <a:gs pos="2917">
                        <a:srgbClr val="505050"/>
                      </a:gs>
                      <a:gs pos="30000">
                        <a:srgbClr val="505050"/>
                      </a:gs>
                    </a:gsLst>
                    <a:lin ang="5400000" scaled="0"/>
                  </a:gradFill>
                </a:rPr>
                <a:t>Insights through reporting</a:t>
              </a:r>
            </a:p>
          </p:txBody>
        </p:sp>
      </p:grpSp>
      <p:sp>
        <p:nvSpPr>
          <p:cNvPr id="21" name="Rectangle 20"/>
          <p:cNvSpPr/>
          <p:nvPr/>
        </p:nvSpPr>
        <p:spPr bwMode="auto">
          <a:xfrm>
            <a:off x="3097638" y="4562585"/>
            <a:ext cx="8920669" cy="1435469"/>
          </a:xfrm>
          <a:prstGeom prst="rect">
            <a:avLst/>
          </a:prstGeom>
          <a:solidFill>
            <a:schemeClr val="bg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14099">
              <a:lnSpc>
                <a:spcPct val="90000"/>
              </a:lnSpc>
            </a:pPr>
            <a:r>
              <a:rPr lang="en-US" sz="3200" spc="-50" dirty="0" smtClean="0">
                <a:solidFill>
                  <a:schemeClr val="bg2"/>
                </a:solidFill>
                <a:latin typeface="Segoe UI Light"/>
              </a:rPr>
              <a:t>Business </a:t>
            </a:r>
          </a:p>
          <a:p>
            <a:pPr defTabSz="914099">
              <a:lnSpc>
                <a:spcPct val="90000"/>
              </a:lnSpc>
            </a:pPr>
            <a:r>
              <a:rPr lang="en-US" sz="3200" spc="-50" dirty="0">
                <a:solidFill>
                  <a:schemeClr val="bg2"/>
                </a:solidFill>
                <a:latin typeface="Segoe UI Light"/>
              </a:rPr>
              <a:t>c</a:t>
            </a:r>
            <a:r>
              <a:rPr lang="en-US" sz="3200" spc="-50" dirty="0" smtClean="0">
                <a:solidFill>
                  <a:schemeClr val="bg2"/>
                </a:solidFill>
                <a:latin typeface="Segoe UI Light"/>
              </a:rPr>
              <a:t>apabilities</a:t>
            </a:r>
            <a:endParaRPr lang="en-US" sz="3200" spc="-50" dirty="0">
              <a:solidFill>
                <a:schemeClr val="bg2"/>
              </a:solidFill>
              <a:latin typeface="Segoe UI Light"/>
            </a:endParaRPr>
          </a:p>
        </p:txBody>
      </p:sp>
      <p:sp>
        <p:nvSpPr>
          <p:cNvPr id="22" name="Rectangle 21"/>
          <p:cNvSpPr/>
          <p:nvPr/>
        </p:nvSpPr>
        <p:spPr bwMode="auto">
          <a:xfrm>
            <a:off x="3102711" y="1547273"/>
            <a:ext cx="8949824" cy="1435469"/>
          </a:xfrm>
          <a:prstGeom prst="rect">
            <a:avLst/>
          </a:prstGeom>
          <a:solidFill>
            <a:schemeClr val="bg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14099">
              <a:lnSpc>
                <a:spcPct val="90000"/>
              </a:lnSpc>
            </a:pPr>
            <a:r>
              <a:rPr lang="en-US" sz="3200" spc="-50" dirty="0" smtClean="0">
                <a:solidFill>
                  <a:schemeClr val="bg2"/>
                </a:solidFill>
                <a:latin typeface="Segoe UI Light"/>
              </a:rPr>
              <a:t>Driving </a:t>
            </a:r>
            <a:r>
              <a:rPr lang="en-US" sz="3200" spc="-50" dirty="0">
                <a:solidFill>
                  <a:schemeClr val="bg2"/>
                </a:solidFill>
                <a:latin typeface="Segoe UI Light"/>
              </a:rPr>
              <a:t>behavior </a:t>
            </a:r>
            <a:r>
              <a:rPr lang="en-US" sz="3200" spc="-50" dirty="0" smtClean="0">
                <a:solidFill>
                  <a:schemeClr val="bg2"/>
                </a:solidFill>
                <a:latin typeface="Segoe UI Light"/>
              </a:rPr>
              <a:t/>
            </a:r>
            <a:br>
              <a:rPr lang="en-US" sz="3200" spc="-50" dirty="0" smtClean="0">
                <a:solidFill>
                  <a:schemeClr val="bg2"/>
                </a:solidFill>
                <a:latin typeface="Segoe UI Light"/>
              </a:rPr>
            </a:br>
            <a:r>
              <a:rPr lang="en-US" sz="3200" spc="-50" dirty="0" smtClean="0">
                <a:solidFill>
                  <a:schemeClr val="bg2"/>
                </a:solidFill>
                <a:latin typeface="Segoe UI Light"/>
              </a:rPr>
              <a:t>management</a:t>
            </a:r>
            <a:endParaRPr lang="en-US" sz="3200" spc="-50" dirty="0">
              <a:solidFill>
                <a:schemeClr val="bg2"/>
              </a:solidFill>
              <a:latin typeface="Segoe UI Light"/>
            </a:endParaRPr>
          </a:p>
        </p:txBody>
      </p:sp>
      <p:sp useBgFill="1">
        <p:nvSpPr>
          <p:cNvPr id="23" name="Rectangle 22"/>
          <p:cNvSpPr/>
          <p:nvPr/>
        </p:nvSpPr>
        <p:spPr bwMode="auto">
          <a:xfrm>
            <a:off x="0" y="1349829"/>
            <a:ext cx="3106197" cy="5644696"/>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a:lnSpc>
                <a:spcPct val="90000"/>
              </a:lnSpc>
            </a:pPr>
            <a:endParaRPr lang="en-US" sz="2000" spc="-50" dirty="0" smtClean="0">
              <a:gradFill>
                <a:gsLst>
                  <a:gs pos="1250">
                    <a:srgbClr val="EFEFEF"/>
                  </a:gs>
                  <a:gs pos="10417">
                    <a:srgbClr val="EFEFEF"/>
                  </a:gs>
                </a:gsLst>
                <a:lin ang="5400000" scaled="0"/>
              </a:gradFill>
            </a:endParaRPr>
          </a:p>
        </p:txBody>
      </p:sp>
      <p:sp>
        <p:nvSpPr>
          <p:cNvPr id="24" name="Title 3"/>
          <p:cNvSpPr>
            <a:spLocks noGrp="1"/>
          </p:cNvSpPr>
          <p:nvPr>
            <p:ph type="title"/>
          </p:nvPr>
        </p:nvSpPr>
        <p:spPr>
          <a:xfrm>
            <a:off x="159657" y="292082"/>
            <a:ext cx="12109913" cy="932563"/>
          </a:xfrm>
        </p:spPr>
        <p:txBody>
          <a:bodyPr/>
          <a:lstStyle/>
          <a:p>
            <a:r>
              <a:rPr lang="en-US" dirty="0" smtClean="0"/>
              <a:t>Chargeback optimizes infrastructure usage</a:t>
            </a:r>
            <a:endParaRPr lang="en-US" dirty="0"/>
          </a:p>
        </p:txBody>
      </p:sp>
      <p:sp>
        <p:nvSpPr>
          <p:cNvPr id="25" name="Rectangle 24"/>
          <p:cNvSpPr/>
          <p:nvPr/>
        </p:nvSpPr>
        <p:spPr bwMode="auto">
          <a:xfrm>
            <a:off x="-252830" y="3180692"/>
            <a:ext cx="1921401" cy="1649283"/>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a:lnSpc>
                <a:spcPct val="90000"/>
              </a:lnSpc>
            </a:pPr>
            <a:r>
              <a:rPr lang="en-US" sz="6000" spc="-50" dirty="0" smtClean="0">
                <a:solidFill>
                  <a:schemeClr val="tx1"/>
                </a:solidFill>
                <a:latin typeface="Segoe UI Light"/>
              </a:rPr>
              <a:t>IT</a:t>
            </a:r>
          </a:p>
        </p:txBody>
      </p:sp>
      <p:sp>
        <p:nvSpPr>
          <p:cNvPr id="26" name="Rectangle 25"/>
          <p:cNvSpPr/>
          <p:nvPr/>
        </p:nvSpPr>
        <p:spPr bwMode="auto">
          <a:xfrm>
            <a:off x="2063186" y="1564969"/>
            <a:ext cx="940171" cy="4429433"/>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182880" tIns="146304" rIns="182880" bIns="146304" numCol="1" spcCol="0" rtlCol="0" fromWordArt="0" anchor="ctr" anchorCtr="0" forceAA="0" compatLnSpc="1">
            <a:prstTxWarp prst="textNoShape">
              <a:avLst/>
            </a:prstTxWarp>
            <a:noAutofit/>
          </a:bodyPr>
          <a:lstStyle/>
          <a:p>
            <a:pPr algn="ctr" defTabSz="914099">
              <a:lnSpc>
                <a:spcPct val="90000"/>
              </a:lnSpc>
            </a:pPr>
            <a:r>
              <a:rPr lang="en-US" sz="3200" b="1" spc="-50" dirty="0" smtClean="0">
                <a:solidFill>
                  <a:schemeClr val="bg2"/>
                </a:solidFill>
                <a:latin typeface="Segoe UI Light"/>
              </a:rPr>
              <a:t>Chargeback</a:t>
            </a:r>
          </a:p>
        </p:txBody>
      </p:sp>
      <p:sp>
        <p:nvSpPr>
          <p:cNvPr id="27" name="Freeform 9"/>
          <p:cNvSpPr>
            <a:spLocks noEditPoints="1"/>
          </p:cNvSpPr>
          <p:nvPr/>
        </p:nvSpPr>
        <p:spPr bwMode="auto">
          <a:xfrm>
            <a:off x="1282731" y="3572812"/>
            <a:ext cx="405315" cy="40696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grpSp>
        <p:nvGrpSpPr>
          <p:cNvPr id="28" name="Group 27"/>
          <p:cNvGrpSpPr/>
          <p:nvPr/>
        </p:nvGrpSpPr>
        <p:grpSpPr>
          <a:xfrm>
            <a:off x="7357961" y="1755447"/>
            <a:ext cx="2844463" cy="1019120"/>
            <a:chOff x="7510361" y="1755447"/>
            <a:chExt cx="2844463" cy="1019120"/>
          </a:xfrm>
        </p:grpSpPr>
        <p:grpSp>
          <p:nvGrpSpPr>
            <p:cNvPr id="29" name="Group 28"/>
            <p:cNvGrpSpPr/>
            <p:nvPr/>
          </p:nvGrpSpPr>
          <p:grpSpPr>
            <a:xfrm>
              <a:off x="7510361" y="1755447"/>
              <a:ext cx="2844463" cy="1019120"/>
              <a:chOff x="4465347" y="4465115"/>
              <a:chExt cx="2627305" cy="941317"/>
            </a:xfrm>
          </p:grpSpPr>
          <p:sp>
            <p:nvSpPr>
              <p:cNvPr id="31" name="Rectangle 30"/>
              <p:cNvSpPr/>
              <p:nvPr/>
            </p:nvSpPr>
            <p:spPr bwMode="auto">
              <a:xfrm>
                <a:off x="4465347" y="4465115"/>
                <a:ext cx="2035307" cy="941317"/>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a:lnSpc>
                    <a:spcPct val="90000"/>
                  </a:lnSpc>
                </a:pPr>
                <a:endParaRPr lang="en-US" sz="2000" spc="-50" dirty="0" smtClean="0">
                  <a:gradFill>
                    <a:gsLst>
                      <a:gs pos="1250">
                        <a:srgbClr val="EFEFEF"/>
                      </a:gs>
                      <a:gs pos="10417">
                        <a:srgbClr val="EFEFEF"/>
                      </a:gs>
                    </a:gsLst>
                    <a:lin ang="5400000" scaled="0"/>
                  </a:gradFill>
                </a:endParaRPr>
              </a:p>
            </p:txBody>
          </p:sp>
          <p:sp>
            <p:nvSpPr>
              <p:cNvPr id="32" name="TextBox 31"/>
              <p:cNvSpPr txBox="1"/>
              <p:nvPr/>
            </p:nvSpPr>
            <p:spPr>
              <a:xfrm>
                <a:off x="5291563" y="4748951"/>
                <a:ext cx="1801089" cy="452005"/>
              </a:xfrm>
              <a:prstGeom prst="rect">
                <a:avLst/>
              </a:prstGeom>
              <a:noFill/>
            </p:spPr>
            <p:txBody>
              <a:bodyPr wrap="square" lIns="182880" tIns="146304" rIns="182880" bIns="146304" rtlCol="0">
                <a:spAutoFit/>
              </a:bodyPr>
              <a:lstStyle/>
              <a:p>
                <a:pPr>
                  <a:lnSpc>
                    <a:spcPct val="90000"/>
                  </a:lnSpc>
                </a:pPr>
                <a:r>
                  <a:rPr lang="en-US" sz="1400" spc="-50" dirty="0">
                    <a:gradFill>
                      <a:gsLst>
                        <a:gs pos="2917">
                          <a:srgbClr val="505050"/>
                        </a:gs>
                        <a:gs pos="30000">
                          <a:srgbClr val="505050"/>
                        </a:gs>
                      </a:gsLst>
                      <a:lin ang="5400000" scaled="0"/>
                    </a:gradFill>
                  </a:rPr>
                  <a:t>N</a:t>
                </a:r>
                <a:r>
                  <a:rPr lang="en-US" sz="1400" spc="-50" dirty="0" smtClean="0">
                    <a:gradFill>
                      <a:gsLst>
                        <a:gs pos="2917">
                          <a:srgbClr val="505050"/>
                        </a:gs>
                        <a:gs pos="30000">
                          <a:srgbClr val="505050"/>
                        </a:gs>
                      </a:gsLst>
                      <a:lin ang="5400000" scaled="0"/>
                    </a:gradFill>
                  </a:rPr>
                  <a:t>eeds</a:t>
                </a:r>
              </a:p>
            </p:txBody>
          </p:sp>
        </p:grpSp>
        <p:sp>
          <p:nvSpPr>
            <p:cNvPr id="30" name="Freeform 25"/>
            <p:cNvSpPr>
              <a:spLocks noEditPoints="1"/>
            </p:cNvSpPr>
            <p:nvPr/>
          </p:nvSpPr>
          <p:spPr bwMode="black">
            <a:xfrm>
              <a:off x="7647973" y="1952427"/>
              <a:ext cx="728608" cy="620391"/>
            </a:xfrm>
            <a:custGeom>
              <a:avLst/>
              <a:gdLst>
                <a:gd name="T0" fmla="*/ 300 w 300"/>
                <a:gd name="T1" fmla="*/ 201 h 255"/>
                <a:gd name="T2" fmla="*/ 288 w 300"/>
                <a:gd name="T3" fmla="*/ 210 h 255"/>
                <a:gd name="T4" fmla="*/ 285 w 300"/>
                <a:gd name="T5" fmla="*/ 214 h 255"/>
                <a:gd name="T6" fmla="*/ 266 w 300"/>
                <a:gd name="T7" fmla="*/ 230 h 255"/>
                <a:gd name="T8" fmla="*/ 229 w 300"/>
                <a:gd name="T9" fmla="*/ 245 h 255"/>
                <a:gd name="T10" fmla="*/ 169 w 300"/>
                <a:gd name="T11" fmla="*/ 253 h 255"/>
                <a:gd name="T12" fmla="*/ 47 w 300"/>
                <a:gd name="T13" fmla="*/ 231 h 255"/>
                <a:gd name="T14" fmla="*/ 47 w 300"/>
                <a:gd name="T15" fmla="*/ 186 h 255"/>
                <a:gd name="T16" fmla="*/ 89 w 300"/>
                <a:gd name="T17" fmla="*/ 168 h 255"/>
                <a:gd name="T18" fmla="*/ 130 w 300"/>
                <a:gd name="T19" fmla="*/ 171 h 255"/>
                <a:gd name="T20" fmla="*/ 163 w 300"/>
                <a:gd name="T21" fmla="*/ 174 h 255"/>
                <a:gd name="T22" fmla="*/ 198 w 300"/>
                <a:gd name="T23" fmla="*/ 169 h 255"/>
                <a:gd name="T24" fmla="*/ 219 w 300"/>
                <a:gd name="T25" fmla="*/ 182 h 255"/>
                <a:gd name="T26" fmla="*/ 201 w 300"/>
                <a:gd name="T27" fmla="*/ 195 h 255"/>
                <a:gd name="T28" fmla="*/ 174 w 300"/>
                <a:gd name="T29" fmla="*/ 194 h 255"/>
                <a:gd name="T30" fmla="*/ 144 w 300"/>
                <a:gd name="T31" fmla="*/ 202 h 255"/>
                <a:gd name="T32" fmla="*/ 177 w 300"/>
                <a:gd name="T33" fmla="*/ 217 h 255"/>
                <a:gd name="T34" fmla="*/ 223 w 300"/>
                <a:gd name="T35" fmla="*/ 218 h 255"/>
                <a:gd name="T36" fmla="*/ 255 w 300"/>
                <a:gd name="T37" fmla="*/ 209 h 255"/>
                <a:gd name="T38" fmla="*/ 287 w 300"/>
                <a:gd name="T39" fmla="*/ 193 h 255"/>
                <a:gd name="T40" fmla="*/ 300 w 300"/>
                <a:gd name="T41" fmla="*/ 201 h 255"/>
                <a:gd name="T42" fmla="*/ 34 w 300"/>
                <a:gd name="T43" fmla="*/ 173 h 255"/>
                <a:gd name="T44" fmla="*/ 0 w 300"/>
                <a:gd name="T45" fmla="*/ 173 h 255"/>
                <a:gd name="T46" fmla="*/ 0 w 300"/>
                <a:gd name="T47" fmla="*/ 240 h 255"/>
                <a:gd name="T48" fmla="*/ 34 w 300"/>
                <a:gd name="T49" fmla="*/ 240 h 255"/>
                <a:gd name="T50" fmla="*/ 39 w 300"/>
                <a:gd name="T51" fmla="*/ 235 h 255"/>
                <a:gd name="T52" fmla="*/ 39 w 300"/>
                <a:gd name="T53" fmla="*/ 177 h 255"/>
                <a:gd name="T54" fmla="*/ 34 w 300"/>
                <a:gd name="T55" fmla="*/ 173 h 255"/>
                <a:gd name="T56" fmla="*/ 246 w 300"/>
                <a:gd name="T57" fmla="*/ 24 h 255"/>
                <a:gd name="T58" fmla="*/ 246 w 300"/>
                <a:gd name="T59" fmla="*/ 147 h 255"/>
                <a:gd name="T60" fmla="*/ 123 w 300"/>
                <a:gd name="T61" fmla="*/ 147 h 255"/>
                <a:gd name="T62" fmla="*/ 123 w 300"/>
                <a:gd name="T63" fmla="*/ 122 h 255"/>
                <a:gd name="T64" fmla="*/ 99 w 300"/>
                <a:gd name="T65" fmla="*/ 122 h 255"/>
                <a:gd name="T66" fmla="*/ 99 w 300"/>
                <a:gd name="T67" fmla="*/ 0 h 255"/>
                <a:gd name="T68" fmla="*/ 221 w 300"/>
                <a:gd name="T69" fmla="*/ 0 h 255"/>
                <a:gd name="T70" fmla="*/ 221 w 300"/>
                <a:gd name="T71" fmla="*/ 24 h 255"/>
                <a:gd name="T72" fmla="*/ 246 w 300"/>
                <a:gd name="T73" fmla="*/ 24 h 255"/>
                <a:gd name="T74" fmla="*/ 123 w 300"/>
                <a:gd name="T75" fmla="*/ 116 h 255"/>
                <a:gd name="T76" fmla="*/ 123 w 300"/>
                <a:gd name="T77" fmla="*/ 24 h 255"/>
                <a:gd name="T78" fmla="*/ 215 w 300"/>
                <a:gd name="T79" fmla="*/ 24 h 255"/>
                <a:gd name="T80" fmla="*/ 215 w 300"/>
                <a:gd name="T81" fmla="*/ 6 h 255"/>
                <a:gd name="T82" fmla="*/ 105 w 300"/>
                <a:gd name="T83" fmla="*/ 6 h 255"/>
                <a:gd name="T84" fmla="*/ 105 w 300"/>
                <a:gd name="T85" fmla="*/ 116 h 255"/>
                <a:gd name="T86" fmla="*/ 123 w 300"/>
                <a:gd name="T87" fmla="*/ 116 h 255"/>
                <a:gd name="T88" fmla="*/ 224 w 300"/>
                <a:gd name="T89" fmla="*/ 85 h 255"/>
                <a:gd name="T90" fmla="*/ 183 w 300"/>
                <a:gd name="T91" fmla="*/ 56 h 255"/>
                <a:gd name="T92" fmla="*/ 183 w 300"/>
                <a:gd name="T93" fmla="*/ 76 h 255"/>
                <a:gd name="T94" fmla="*/ 145 w 300"/>
                <a:gd name="T95" fmla="*/ 76 h 255"/>
                <a:gd name="T96" fmla="*/ 145 w 300"/>
                <a:gd name="T97" fmla="*/ 94 h 255"/>
                <a:gd name="T98" fmla="*/ 183 w 300"/>
                <a:gd name="T99" fmla="*/ 94 h 255"/>
                <a:gd name="T100" fmla="*/ 183 w 300"/>
                <a:gd name="T101" fmla="*/ 115 h 255"/>
                <a:gd name="T102" fmla="*/ 224 w 300"/>
                <a:gd name="T103" fmla="*/ 8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0" h="255">
                  <a:moveTo>
                    <a:pt x="300" y="201"/>
                  </a:moveTo>
                  <a:cubicBezTo>
                    <a:pt x="300" y="201"/>
                    <a:pt x="299" y="202"/>
                    <a:pt x="288" y="210"/>
                  </a:cubicBezTo>
                  <a:cubicBezTo>
                    <a:pt x="288" y="210"/>
                    <a:pt x="286" y="214"/>
                    <a:pt x="285" y="214"/>
                  </a:cubicBezTo>
                  <a:cubicBezTo>
                    <a:pt x="280" y="218"/>
                    <a:pt x="275" y="223"/>
                    <a:pt x="266" y="230"/>
                  </a:cubicBezTo>
                  <a:cubicBezTo>
                    <a:pt x="257" y="231"/>
                    <a:pt x="238" y="240"/>
                    <a:pt x="229" y="245"/>
                  </a:cubicBezTo>
                  <a:cubicBezTo>
                    <a:pt x="212" y="244"/>
                    <a:pt x="187" y="248"/>
                    <a:pt x="169" y="253"/>
                  </a:cubicBezTo>
                  <a:cubicBezTo>
                    <a:pt x="143" y="249"/>
                    <a:pt x="140" y="255"/>
                    <a:pt x="47" y="231"/>
                  </a:cubicBezTo>
                  <a:cubicBezTo>
                    <a:pt x="47" y="231"/>
                    <a:pt x="47" y="194"/>
                    <a:pt x="47" y="186"/>
                  </a:cubicBezTo>
                  <a:cubicBezTo>
                    <a:pt x="64" y="182"/>
                    <a:pt x="69" y="171"/>
                    <a:pt x="89" y="168"/>
                  </a:cubicBezTo>
                  <a:cubicBezTo>
                    <a:pt x="103" y="166"/>
                    <a:pt x="116" y="167"/>
                    <a:pt x="130" y="171"/>
                  </a:cubicBezTo>
                  <a:cubicBezTo>
                    <a:pt x="139" y="174"/>
                    <a:pt x="148" y="176"/>
                    <a:pt x="163" y="174"/>
                  </a:cubicBezTo>
                  <a:cubicBezTo>
                    <a:pt x="176" y="173"/>
                    <a:pt x="181" y="169"/>
                    <a:pt x="198" y="169"/>
                  </a:cubicBezTo>
                  <a:cubicBezTo>
                    <a:pt x="209" y="169"/>
                    <a:pt x="220" y="176"/>
                    <a:pt x="219" y="182"/>
                  </a:cubicBezTo>
                  <a:cubicBezTo>
                    <a:pt x="219" y="188"/>
                    <a:pt x="208" y="194"/>
                    <a:pt x="201" y="195"/>
                  </a:cubicBezTo>
                  <a:cubicBezTo>
                    <a:pt x="185" y="195"/>
                    <a:pt x="189" y="194"/>
                    <a:pt x="174" y="194"/>
                  </a:cubicBezTo>
                  <a:cubicBezTo>
                    <a:pt x="156" y="194"/>
                    <a:pt x="155" y="197"/>
                    <a:pt x="144" y="202"/>
                  </a:cubicBezTo>
                  <a:cubicBezTo>
                    <a:pt x="155" y="205"/>
                    <a:pt x="162" y="209"/>
                    <a:pt x="177" y="217"/>
                  </a:cubicBezTo>
                  <a:cubicBezTo>
                    <a:pt x="193" y="215"/>
                    <a:pt x="209" y="217"/>
                    <a:pt x="223" y="218"/>
                  </a:cubicBezTo>
                  <a:cubicBezTo>
                    <a:pt x="235" y="215"/>
                    <a:pt x="241" y="210"/>
                    <a:pt x="255" y="209"/>
                  </a:cubicBezTo>
                  <a:cubicBezTo>
                    <a:pt x="264" y="202"/>
                    <a:pt x="276" y="191"/>
                    <a:pt x="287" y="193"/>
                  </a:cubicBezTo>
                  <a:cubicBezTo>
                    <a:pt x="293" y="194"/>
                    <a:pt x="300" y="201"/>
                    <a:pt x="300" y="201"/>
                  </a:cubicBezTo>
                  <a:close/>
                  <a:moveTo>
                    <a:pt x="34" y="173"/>
                  </a:moveTo>
                  <a:cubicBezTo>
                    <a:pt x="0" y="173"/>
                    <a:pt x="0" y="173"/>
                    <a:pt x="0" y="173"/>
                  </a:cubicBezTo>
                  <a:cubicBezTo>
                    <a:pt x="0" y="240"/>
                    <a:pt x="0" y="240"/>
                    <a:pt x="0" y="240"/>
                  </a:cubicBezTo>
                  <a:cubicBezTo>
                    <a:pt x="34" y="240"/>
                    <a:pt x="34" y="240"/>
                    <a:pt x="34" y="240"/>
                  </a:cubicBezTo>
                  <a:cubicBezTo>
                    <a:pt x="37" y="240"/>
                    <a:pt x="39" y="238"/>
                    <a:pt x="39" y="235"/>
                  </a:cubicBezTo>
                  <a:cubicBezTo>
                    <a:pt x="39" y="177"/>
                    <a:pt x="39" y="177"/>
                    <a:pt x="39" y="177"/>
                  </a:cubicBezTo>
                  <a:cubicBezTo>
                    <a:pt x="39" y="175"/>
                    <a:pt x="37" y="173"/>
                    <a:pt x="34" y="173"/>
                  </a:cubicBezTo>
                  <a:close/>
                  <a:moveTo>
                    <a:pt x="246" y="24"/>
                  </a:moveTo>
                  <a:cubicBezTo>
                    <a:pt x="246" y="147"/>
                    <a:pt x="246" y="147"/>
                    <a:pt x="246" y="147"/>
                  </a:cubicBezTo>
                  <a:cubicBezTo>
                    <a:pt x="123" y="147"/>
                    <a:pt x="123" y="147"/>
                    <a:pt x="123" y="147"/>
                  </a:cubicBezTo>
                  <a:cubicBezTo>
                    <a:pt x="123" y="122"/>
                    <a:pt x="123" y="122"/>
                    <a:pt x="123" y="122"/>
                  </a:cubicBezTo>
                  <a:cubicBezTo>
                    <a:pt x="99" y="122"/>
                    <a:pt x="99" y="122"/>
                    <a:pt x="99" y="122"/>
                  </a:cubicBezTo>
                  <a:cubicBezTo>
                    <a:pt x="99" y="0"/>
                    <a:pt x="99" y="0"/>
                    <a:pt x="99" y="0"/>
                  </a:cubicBezTo>
                  <a:cubicBezTo>
                    <a:pt x="221" y="0"/>
                    <a:pt x="221" y="0"/>
                    <a:pt x="221" y="0"/>
                  </a:cubicBezTo>
                  <a:cubicBezTo>
                    <a:pt x="221" y="24"/>
                    <a:pt x="221" y="24"/>
                    <a:pt x="221" y="24"/>
                  </a:cubicBezTo>
                  <a:lnTo>
                    <a:pt x="246" y="24"/>
                  </a:lnTo>
                  <a:close/>
                  <a:moveTo>
                    <a:pt x="123" y="116"/>
                  </a:moveTo>
                  <a:cubicBezTo>
                    <a:pt x="123" y="24"/>
                    <a:pt x="123" y="24"/>
                    <a:pt x="123" y="24"/>
                  </a:cubicBezTo>
                  <a:cubicBezTo>
                    <a:pt x="215" y="24"/>
                    <a:pt x="215" y="24"/>
                    <a:pt x="215" y="24"/>
                  </a:cubicBezTo>
                  <a:cubicBezTo>
                    <a:pt x="215" y="6"/>
                    <a:pt x="215" y="6"/>
                    <a:pt x="215" y="6"/>
                  </a:cubicBezTo>
                  <a:cubicBezTo>
                    <a:pt x="105" y="6"/>
                    <a:pt x="105" y="6"/>
                    <a:pt x="105" y="6"/>
                  </a:cubicBezTo>
                  <a:cubicBezTo>
                    <a:pt x="105" y="116"/>
                    <a:pt x="105" y="116"/>
                    <a:pt x="105" y="116"/>
                  </a:cubicBezTo>
                  <a:lnTo>
                    <a:pt x="123" y="116"/>
                  </a:lnTo>
                  <a:close/>
                  <a:moveTo>
                    <a:pt x="224" y="85"/>
                  </a:moveTo>
                  <a:cubicBezTo>
                    <a:pt x="183" y="56"/>
                    <a:pt x="183" y="56"/>
                    <a:pt x="183" y="56"/>
                  </a:cubicBezTo>
                  <a:cubicBezTo>
                    <a:pt x="183" y="76"/>
                    <a:pt x="183" y="76"/>
                    <a:pt x="183" y="76"/>
                  </a:cubicBezTo>
                  <a:cubicBezTo>
                    <a:pt x="145" y="76"/>
                    <a:pt x="145" y="76"/>
                    <a:pt x="145" y="76"/>
                  </a:cubicBezTo>
                  <a:cubicBezTo>
                    <a:pt x="145" y="94"/>
                    <a:pt x="145" y="94"/>
                    <a:pt x="145" y="94"/>
                  </a:cubicBezTo>
                  <a:cubicBezTo>
                    <a:pt x="183" y="94"/>
                    <a:pt x="183" y="94"/>
                    <a:pt x="183" y="94"/>
                  </a:cubicBezTo>
                  <a:cubicBezTo>
                    <a:pt x="183" y="115"/>
                    <a:pt x="183" y="115"/>
                    <a:pt x="183" y="115"/>
                  </a:cubicBezTo>
                  <a:lnTo>
                    <a:pt x="224" y="85"/>
                  </a:lnTo>
                  <a:close/>
                </a:path>
              </a:pathLst>
            </a:custGeom>
            <a:solidFill>
              <a:schemeClr val="accent1"/>
            </a:solidFill>
            <a:ln>
              <a:noFill/>
            </a:ln>
          </p:spPr>
          <p:txBody>
            <a:bodyPr vert="horz" wrap="square" lIns="0" tIns="41153" rIns="82305" bIns="41153"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grpSp>
      <p:grpSp>
        <p:nvGrpSpPr>
          <p:cNvPr id="33" name="Group 32"/>
          <p:cNvGrpSpPr/>
          <p:nvPr/>
        </p:nvGrpSpPr>
        <p:grpSpPr>
          <a:xfrm>
            <a:off x="9626525" y="1755447"/>
            <a:ext cx="2832474" cy="1019120"/>
            <a:chOff x="9778925" y="1755447"/>
            <a:chExt cx="2832474" cy="1019120"/>
          </a:xfrm>
        </p:grpSpPr>
        <p:grpSp>
          <p:nvGrpSpPr>
            <p:cNvPr id="34" name="Group 33"/>
            <p:cNvGrpSpPr/>
            <p:nvPr/>
          </p:nvGrpSpPr>
          <p:grpSpPr>
            <a:xfrm>
              <a:off x="9778925" y="1755447"/>
              <a:ext cx="2832474" cy="1019120"/>
              <a:chOff x="6563732" y="4459118"/>
              <a:chExt cx="2616229" cy="941317"/>
            </a:xfrm>
          </p:grpSpPr>
          <p:sp>
            <p:nvSpPr>
              <p:cNvPr id="36" name="Rectangle 35"/>
              <p:cNvSpPr/>
              <p:nvPr/>
            </p:nvSpPr>
            <p:spPr bwMode="auto">
              <a:xfrm>
                <a:off x="6563732" y="4459118"/>
                <a:ext cx="2039112" cy="941317"/>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a:lnSpc>
                    <a:spcPct val="90000"/>
                  </a:lnSpc>
                </a:pPr>
                <a:endParaRPr lang="en-US" sz="2000" spc="-50" dirty="0" smtClean="0">
                  <a:gradFill>
                    <a:gsLst>
                      <a:gs pos="1250">
                        <a:srgbClr val="EFEFEF"/>
                      </a:gs>
                      <a:gs pos="10417">
                        <a:srgbClr val="EFEFEF"/>
                      </a:gs>
                    </a:gsLst>
                    <a:lin ang="5400000" scaled="0"/>
                  </a:gradFill>
                </a:endParaRPr>
              </a:p>
            </p:txBody>
          </p:sp>
          <p:sp>
            <p:nvSpPr>
              <p:cNvPr id="37" name="TextBox 36"/>
              <p:cNvSpPr txBox="1"/>
              <p:nvPr/>
            </p:nvSpPr>
            <p:spPr>
              <a:xfrm>
                <a:off x="7378872" y="4721086"/>
                <a:ext cx="1801089" cy="452005"/>
              </a:xfrm>
              <a:prstGeom prst="rect">
                <a:avLst/>
              </a:prstGeom>
              <a:noFill/>
            </p:spPr>
            <p:txBody>
              <a:bodyPr wrap="square" lIns="182880" tIns="146304" rIns="182880" bIns="146304" rtlCol="0">
                <a:spAutoFit/>
              </a:bodyPr>
              <a:lstStyle/>
              <a:p>
                <a:pPr>
                  <a:lnSpc>
                    <a:spcPct val="90000"/>
                  </a:lnSpc>
                </a:pPr>
                <a:r>
                  <a:rPr lang="en-US" sz="1400" spc="-50" dirty="0" smtClean="0">
                    <a:gradFill>
                      <a:gsLst>
                        <a:gs pos="2917">
                          <a:srgbClr val="505050"/>
                        </a:gs>
                        <a:gs pos="30000">
                          <a:srgbClr val="505050"/>
                        </a:gs>
                      </a:gsLst>
                      <a:lin ang="5400000" scaled="0"/>
                    </a:gradFill>
                  </a:rPr>
                  <a:t>Resources</a:t>
                </a:r>
              </a:p>
            </p:txBody>
          </p:sp>
        </p:grpSp>
        <p:sp>
          <p:nvSpPr>
            <p:cNvPr id="35" name="Freeform 34"/>
            <p:cNvSpPr>
              <a:spLocks noEditPoints="1"/>
            </p:cNvSpPr>
            <p:nvPr/>
          </p:nvSpPr>
          <p:spPr bwMode="auto">
            <a:xfrm>
              <a:off x="9915215" y="1983848"/>
              <a:ext cx="737704" cy="663119"/>
            </a:xfrm>
            <a:custGeom>
              <a:avLst/>
              <a:gdLst>
                <a:gd name="T0" fmla="*/ 112 w 268"/>
                <a:gd name="T1" fmla="*/ 130 h 241"/>
                <a:gd name="T2" fmla="*/ 112 w 268"/>
                <a:gd name="T3" fmla="*/ 78 h 241"/>
                <a:gd name="T4" fmla="*/ 134 w 268"/>
                <a:gd name="T5" fmla="*/ 78 h 241"/>
                <a:gd name="T6" fmla="*/ 134 w 268"/>
                <a:gd name="T7" fmla="*/ 130 h 241"/>
                <a:gd name="T8" fmla="*/ 112 w 268"/>
                <a:gd name="T9" fmla="*/ 130 h 241"/>
                <a:gd name="T10" fmla="*/ 103 w 268"/>
                <a:gd name="T11" fmla="*/ 102 h 241"/>
                <a:gd name="T12" fmla="*/ 0 w 268"/>
                <a:gd name="T13" fmla="*/ 102 h 241"/>
                <a:gd name="T14" fmla="*/ 0 w 268"/>
                <a:gd name="T15" fmla="*/ 38 h 241"/>
                <a:gd name="T16" fmla="*/ 63 w 268"/>
                <a:gd name="T17" fmla="*/ 38 h 241"/>
                <a:gd name="T18" fmla="*/ 63 w 268"/>
                <a:gd name="T19" fmla="*/ 22 h 241"/>
                <a:gd name="T20" fmla="*/ 86 w 268"/>
                <a:gd name="T21" fmla="*/ 0 h 241"/>
                <a:gd name="T22" fmla="*/ 170 w 268"/>
                <a:gd name="T23" fmla="*/ 0 h 241"/>
                <a:gd name="T24" fmla="*/ 192 w 268"/>
                <a:gd name="T25" fmla="*/ 22 h 241"/>
                <a:gd name="T26" fmla="*/ 192 w 268"/>
                <a:gd name="T27" fmla="*/ 38 h 241"/>
                <a:gd name="T28" fmla="*/ 255 w 268"/>
                <a:gd name="T29" fmla="*/ 38 h 241"/>
                <a:gd name="T30" fmla="*/ 255 w 268"/>
                <a:gd name="T31" fmla="*/ 102 h 241"/>
                <a:gd name="T32" fmla="*/ 234 w 268"/>
                <a:gd name="T33" fmla="*/ 102 h 241"/>
                <a:gd name="T34" fmla="*/ 233 w 268"/>
                <a:gd name="T35" fmla="*/ 76 h 241"/>
                <a:gd name="T36" fmla="*/ 210 w 268"/>
                <a:gd name="T37" fmla="*/ 54 h 241"/>
                <a:gd name="T38" fmla="*/ 192 w 268"/>
                <a:gd name="T39" fmla="*/ 48 h 241"/>
                <a:gd name="T40" fmla="*/ 206 w 268"/>
                <a:gd name="T41" fmla="*/ 83 h 241"/>
                <a:gd name="T42" fmla="*/ 186 w 268"/>
                <a:gd name="T43" fmla="*/ 91 h 241"/>
                <a:gd name="T44" fmla="*/ 172 w 268"/>
                <a:gd name="T45" fmla="*/ 56 h 241"/>
                <a:gd name="T46" fmla="*/ 163 w 268"/>
                <a:gd name="T47" fmla="*/ 73 h 241"/>
                <a:gd name="T48" fmla="*/ 160 w 268"/>
                <a:gd name="T49" fmla="*/ 102 h 241"/>
                <a:gd name="T50" fmla="*/ 142 w 268"/>
                <a:gd name="T51" fmla="*/ 102 h 241"/>
                <a:gd name="T52" fmla="*/ 142 w 268"/>
                <a:gd name="T53" fmla="*/ 70 h 241"/>
                <a:gd name="T54" fmla="*/ 103 w 268"/>
                <a:gd name="T55" fmla="*/ 70 h 241"/>
                <a:gd name="T56" fmla="*/ 103 w 268"/>
                <a:gd name="T57" fmla="*/ 102 h 241"/>
                <a:gd name="T58" fmla="*/ 79 w 268"/>
                <a:gd name="T59" fmla="*/ 38 h 241"/>
                <a:gd name="T60" fmla="*/ 176 w 268"/>
                <a:gd name="T61" fmla="*/ 38 h 241"/>
                <a:gd name="T62" fmla="*/ 176 w 268"/>
                <a:gd name="T63" fmla="*/ 22 h 241"/>
                <a:gd name="T64" fmla="*/ 170 w 268"/>
                <a:gd name="T65" fmla="*/ 16 h 241"/>
                <a:gd name="T66" fmla="*/ 86 w 268"/>
                <a:gd name="T67" fmla="*/ 16 h 241"/>
                <a:gd name="T68" fmla="*/ 79 w 268"/>
                <a:gd name="T69" fmla="*/ 22 h 241"/>
                <a:gd name="T70" fmla="*/ 79 w 268"/>
                <a:gd name="T71" fmla="*/ 38 h 241"/>
                <a:gd name="T72" fmla="*/ 255 w 268"/>
                <a:gd name="T73" fmla="*/ 172 h 241"/>
                <a:gd name="T74" fmla="*/ 255 w 268"/>
                <a:gd name="T75" fmla="*/ 112 h 241"/>
                <a:gd name="T76" fmla="*/ 232 w 268"/>
                <a:gd name="T77" fmla="*/ 112 h 241"/>
                <a:gd name="T78" fmla="*/ 255 w 268"/>
                <a:gd name="T79" fmla="*/ 172 h 241"/>
                <a:gd name="T80" fmla="*/ 166 w 268"/>
                <a:gd name="T81" fmla="*/ 112 h 241"/>
                <a:gd name="T82" fmla="*/ 142 w 268"/>
                <a:gd name="T83" fmla="*/ 112 h 241"/>
                <a:gd name="T84" fmla="*/ 142 w 268"/>
                <a:gd name="T85" fmla="*/ 139 h 241"/>
                <a:gd name="T86" fmla="*/ 103 w 268"/>
                <a:gd name="T87" fmla="*/ 139 h 241"/>
                <a:gd name="T88" fmla="*/ 103 w 268"/>
                <a:gd name="T89" fmla="*/ 112 h 241"/>
                <a:gd name="T90" fmla="*/ 0 w 268"/>
                <a:gd name="T91" fmla="*/ 112 h 241"/>
                <a:gd name="T92" fmla="*/ 0 w 268"/>
                <a:gd name="T93" fmla="*/ 203 h 241"/>
                <a:gd name="T94" fmla="*/ 216 w 268"/>
                <a:gd name="T95" fmla="*/ 203 h 241"/>
                <a:gd name="T96" fmla="*/ 186 w 268"/>
                <a:gd name="T97" fmla="*/ 127 h 241"/>
                <a:gd name="T98" fmla="*/ 166 w 268"/>
                <a:gd name="T99" fmla="*/ 112 h 241"/>
                <a:gd name="T100" fmla="*/ 266 w 268"/>
                <a:gd name="T101" fmla="*/ 222 h 241"/>
                <a:gd name="T102" fmla="*/ 221 w 268"/>
                <a:gd name="T103" fmla="*/ 108 h 241"/>
                <a:gd name="T104" fmla="*/ 225 w 268"/>
                <a:gd name="T105" fmla="*/ 79 h 241"/>
                <a:gd name="T106" fmla="*/ 207 w 268"/>
                <a:gd name="T107" fmla="*/ 62 h 241"/>
                <a:gd name="T108" fmla="*/ 217 w 268"/>
                <a:gd name="T109" fmla="*/ 88 h 241"/>
                <a:gd name="T110" fmla="*/ 181 w 268"/>
                <a:gd name="T111" fmla="*/ 103 h 241"/>
                <a:gd name="T112" fmla="*/ 171 w 268"/>
                <a:gd name="T113" fmla="*/ 77 h 241"/>
                <a:gd name="T114" fmla="*/ 170 w 268"/>
                <a:gd name="T115" fmla="*/ 101 h 241"/>
                <a:gd name="T116" fmla="*/ 192 w 268"/>
                <a:gd name="T117" fmla="*/ 120 h 241"/>
                <a:gd name="T118" fmla="*/ 238 w 268"/>
                <a:gd name="T119" fmla="*/ 233 h 241"/>
                <a:gd name="T120" fmla="*/ 250 w 268"/>
                <a:gd name="T121" fmla="*/ 239 h 241"/>
                <a:gd name="T122" fmla="*/ 261 w 268"/>
                <a:gd name="T123" fmla="*/ 235 h 241"/>
                <a:gd name="T124" fmla="*/ 266 w 268"/>
                <a:gd name="T125" fmla="*/ 222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8" h="241">
                  <a:moveTo>
                    <a:pt x="112" y="130"/>
                  </a:moveTo>
                  <a:cubicBezTo>
                    <a:pt x="112" y="78"/>
                    <a:pt x="112" y="78"/>
                    <a:pt x="112" y="78"/>
                  </a:cubicBezTo>
                  <a:cubicBezTo>
                    <a:pt x="134" y="78"/>
                    <a:pt x="134" y="78"/>
                    <a:pt x="134" y="78"/>
                  </a:cubicBezTo>
                  <a:cubicBezTo>
                    <a:pt x="134" y="130"/>
                    <a:pt x="134" y="130"/>
                    <a:pt x="134" y="130"/>
                  </a:cubicBezTo>
                  <a:lnTo>
                    <a:pt x="112" y="130"/>
                  </a:lnTo>
                  <a:close/>
                  <a:moveTo>
                    <a:pt x="103" y="102"/>
                  </a:moveTo>
                  <a:cubicBezTo>
                    <a:pt x="0" y="102"/>
                    <a:pt x="0" y="102"/>
                    <a:pt x="0" y="102"/>
                  </a:cubicBezTo>
                  <a:cubicBezTo>
                    <a:pt x="0" y="38"/>
                    <a:pt x="0" y="38"/>
                    <a:pt x="0" y="38"/>
                  </a:cubicBezTo>
                  <a:cubicBezTo>
                    <a:pt x="63" y="38"/>
                    <a:pt x="63" y="38"/>
                    <a:pt x="63" y="38"/>
                  </a:cubicBezTo>
                  <a:cubicBezTo>
                    <a:pt x="63" y="22"/>
                    <a:pt x="63" y="22"/>
                    <a:pt x="63" y="22"/>
                  </a:cubicBezTo>
                  <a:cubicBezTo>
                    <a:pt x="63" y="10"/>
                    <a:pt x="73" y="0"/>
                    <a:pt x="86" y="0"/>
                  </a:cubicBezTo>
                  <a:cubicBezTo>
                    <a:pt x="170" y="0"/>
                    <a:pt x="170" y="0"/>
                    <a:pt x="170" y="0"/>
                  </a:cubicBezTo>
                  <a:cubicBezTo>
                    <a:pt x="182" y="0"/>
                    <a:pt x="192" y="10"/>
                    <a:pt x="192" y="22"/>
                  </a:cubicBezTo>
                  <a:cubicBezTo>
                    <a:pt x="192" y="38"/>
                    <a:pt x="192" y="38"/>
                    <a:pt x="192" y="38"/>
                  </a:cubicBezTo>
                  <a:cubicBezTo>
                    <a:pt x="255" y="38"/>
                    <a:pt x="255" y="38"/>
                    <a:pt x="255" y="38"/>
                  </a:cubicBezTo>
                  <a:cubicBezTo>
                    <a:pt x="255" y="102"/>
                    <a:pt x="255" y="102"/>
                    <a:pt x="255" y="102"/>
                  </a:cubicBezTo>
                  <a:cubicBezTo>
                    <a:pt x="234" y="102"/>
                    <a:pt x="234" y="102"/>
                    <a:pt x="234" y="102"/>
                  </a:cubicBezTo>
                  <a:cubicBezTo>
                    <a:pt x="236" y="93"/>
                    <a:pt x="236" y="84"/>
                    <a:pt x="233" y="76"/>
                  </a:cubicBezTo>
                  <a:cubicBezTo>
                    <a:pt x="229" y="66"/>
                    <a:pt x="220" y="58"/>
                    <a:pt x="210" y="54"/>
                  </a:cubicBezTo>
                  <a:cubicBezTo>
                    <a:pt x="192" y="48"/>
                    <a:pt x="192" y="48"/>
                    <a:pt x="192" y="48"/>
                  </a:cubicBezTo>
                  <a:cubicBezTo>
                    <a:pt x="206" y="83"/>
                    <a:pt x="206" y="83"/>
                    <a:pt x="206" y="83"/>
                  </a:cubicBezTo>
                  <a:cubicBezTo>
                    <a:pt x="186" y="91"/>
                    <a:pt x="186" y="91"/>
                    <a:pt x="186" y="91"/>
                  </a:cubicBezTo>
                  <a:cubicBezTo>
                    <a:pt x="172" y="56"/>
                    <a:pt x="172" y="56"/>
                    <a:pt x="172" y="56"/>
                  </a:cubicBezTo>
                  <a:cubicBezTo>
                    <a:pt x="163" y="73"/>
                    <a:pt x="163" y="73"/>
                    <a:pt x="163" y="73"/>
                  </a:cubicBezTo>
                  <a:cubicBezTo>
                    <a:pt x="158" y="82"/>
                    <a:pt x="158" y="92"/>
                    <a:pt x="160" y="102"/>
                  </a:cubicBezTo>
                  <a:cubicBezTo>
                    <a:pt x="142" y="102"/>
                    <a:pt x="142" y="102"/>
                    <a:pt x="142" y="102"/>
                  </a:cubicBezTo>
                  <a:cubicBezTo>
                    <a:pt x="142" y="70"/>
                    <a:pt x="142" y="70"/>
                    <a:pt x="142" y="70"/>
                  </a:cubicBezTo>
                  <a:cubicBezTo>
                    <a:pt x="103" y="70"/>
                    <a:pt x="103" y="70"/>
                    <a:pt x="103" y="70"/>
                  </a:cubicBezTo>
                  <a:lnTo>
                    <a:pt x="103" y="102"/>
                  </a:lnTo>
                  <a:close/>
                  <a:moveTo>
                    <a:pt x="79" y="38"/>
                  </a:moveTo>
                  <a:cubicBezTo>
                    <a:pt x="176" y="38"/>
                    <a:pt x="176" y="38"/>
                    <a:pt x="176" y="38"/>
                  </a:cubicBezTo>
                  <a:cubicBezTo>
                    <a:pt x="176" y="22"/>
                    <a:pt x="176" y="22"/>
                    <a:pt x="176" y="22"/>
                  </a:cubicBezTo>
                  <a:cubicBezTo>
                    <a:pt x="176" y="19"/>
                    <a:pt x="173" y="16"/>
                    <a:pt x="170" y="16"/>
                  </a:cubicBezTo>
                  <a:cubicBezTo>
                    <a:pt x="86" y="16"/>
                    <a:pt x="86" y="16"/>
                    <a:pt x="86" y="16"/>
                  </a:cubicBezTo>
                  <a:cubicBezTo>
                    <a:pt x="82" y="16"/>
                    <a:pt x="79" y="19"/>
                    <a:pt x="79" y="22"/>
                  </a:cubicBezTo>
                  <a:lnTo>
                    <a:pt x="79" y="38"/>
                  </a:lnTo>
                  <a:close/>
                  <a:moveTo>
                    <a:pt x="255" y="172"/>
                  </a:moveTo>
                  <a:cubicBezTo>
                    <a:pt x="255" y="112"/>
                    <a:pt x="255" y="112"/>
                    <a:pt x="255" y="112"/>
                  </a:cubicBezTo>
                  <a:cubicBezTo>
                    <a:pt x="232" y="112"/>
                    <a:pt x="232" y="112"/>
                    <a:pt x="232" y="112"/>
                  </a:cubicBezTo>
                  <a:lnTo>
                    <a:pt x="255" y="172"/>
                  </a:lnTo>
                  <a:close/>
                  <a:moveTo>
                    <a:pt x="166" y="112"/>
                  </a:moveTo>
                  <a:cubicBezTo>
                    <a:pt x="142" y="112"/>
                    <a:pt x="142" y="112"/>
                    <a:pt x="142" y="112"/>
                  </a:cubicBezTo>
                  <a:cubicBezTo>
                    <a:pt x="142" y="139"/>
                    <a:pt x="142" y="139"/>
                    <a:pt x="142" y="139"/>
                  </a:cubicBezTo>
                  <a:cubicBezTo>
                    <a:pt x="103" y="139"/>
                    <a:pt x="103" y="139"/>
                    <a:pt x="103" y="139"/>
                  </a:cubicBezTo>
                  <a:cubicBezTo>
                    <a:pt x="103" y="112"/>
                    <a:pt x="103" y="112"/>
                    <a:pt x="103" y="112"/>
                  </a:cubicBezTo>
                  <a:cubicBezTo>
                    <a:pt x="0" y="112"/>
                    <a:pt x="0" y="112"/>
                    <a:pt x="0" y="112"/>
                  </a:cubicBezTo>
                  <a:cubicBezTo>
                    <a:pt x="0" y="203"/>
                    <a:pt x="0" y="203"/>
                    <a:pt x="0" y="203"/>
                  </a:cubicBezTo>
                  <a:cubicBezTo>
                    <a:pt x="216" y="203"/>
                    <a:pt x="216" y="203"/>
                    <a:pt x="216" y="203"/>
                  </a:cubicBezTo>
                  <a:cubicBezTo>
                    <a:pt x="186" y="127"/>
                    <a:pt x="186" y="127"/>
                    <a:pt x="186" y="127"/>
                  </a:cubicBezTo>
                  <a:cubicBezTo>
                    <a:pt x="178" y="124"/>
                    <a:pt x="171" y="119"/>
                    <a:pt x="166" y="112"/>
                  </a:cubicBezTo>
                  <a:close/>
                  <a:moveTo>
                    <a:pt x="266" y="222"/>
                  </a:moveTo>
                  <a:cubicBezTo>
                    <a:pt x="221" y="108"/>
                    <a:pt x="221" y="108"/>
                    <a:pt x="221" y="108"/>
                  </a:cubicBezTo>
                  <a:cubicBezTo>
                    <a:pt x="227" y="100"/>
                    <a:pt x="229" y="89"/>
                    <a:pt x="225" y="79"/>
                  </a:cubicBezTo>
                  <a:cubicBezTo>
                    <a:pt x="221" y="71"/>
                    <a:pt x="215" y="65"/>
                    <a:pt x="207" y="62"/>
                  </a:cubicBezTo>
                  <a:cubicBezTo>
                    <a:pt x="217" y="88"/>
                    <a:pt x="217" y="88"/>
                    <a:pt x="217" y="88"/>
                  </a:cubicBezTo>
                  <a:cubicBezTo>
                    <a:pt x="181" y="103"/>
                    <a:pt x="181" y="103"/>
                    <a:pt x="181" y="103"/>
                  </a:cubicBezTo>
                  <a:cubicBezTo>
                    <a:pt x="171" y="77"/>
                    <a:pt x="171" y="77"/>
                    <a:pt x="171" y="77"/>
                  </a:cubicBezTo>
                  <a:cubicBezTo>
                    <a:pt x="167" y="84"/>
                    <a:pt x="166" y="93"/>
                    <a:pt x="170" y="101"/>
                  </a:cubicBezTo>
                  <a:cubicBezTo>
                    <a:pt x="174" y="111"/>
                    <a:pt x="182" y="118"/>
                    <a:pt x="192" y="120"/>
                  </a:cubicBezTo>
                  <a:cubicBezTo>
                    <a:pt x="238" y="233"/>
                    <a:pt x="238" y="233"/>
                    <a:pt x="238" y="233"/>
                  </a:cubicBezTo>
                  <a:cubicBezTo>
                    <a:pt x="240" y="238"/>
                    <a:pt x="245" y="241"/>
                    <a:pt x="250" y="239"/>
                  </a:cubicBezTo>
                  <a:cubicBezTo>
                    <a:pt x="261" y="235"/>
                    <a:pt x="261" y="235"/>
                    <a:pt x="261" y="235"/>
                  </a:cubicBezTo>
                  <a:cubicBezTo>
                    <a:pt x="266" y="233"/>
                    <a:pt x="268" y="227"/>
                    <a:pt x="266" y="222"/>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nvGrpSpPr>
          <p:cNvPr id="38" name="Group 37"/>
          <p:cNvGrpSpPr/>
          <p:nvPr/>
        </p:nvGrpSpPr>
        <p:grpSpPr>
          <a:xfrm>
            <a:off x="7392104" y="4770759"/>
            <a:ext cx="2671547" cy="1019120"/>
            <a:chOff x="7544504" y="4770759"/>
            <a:chExt cx="2671547" cy="1019120"/>
          </a:xfrm>
        </p:grpSpPr>
        <p:grpSp>
          <p:nvGrpSpPr>
            <p:cNvPr id="39" name="Group 38"/>
            <p:cNvGrpSpPr/>
            <p:nvPr/>
          </p:nvGrpSpPr>
          <p:grpSpPr>
            <a:xfrm>
              <a:off x="7544504" y="4770759"/>
              <a:ext cx="2671547" cy="1019120"/>
              <a:chOff x="4465347" y="4465115"/>
              <a:chExt cx="2467591" cy="941317"/>
            </a:xfrm>
          </p:grpSpPr>
          <p:sp>
            <p:nvSpPr>
              <p:cNvPr id="41" name="Rectangle 40"/>
              <p:cNvSpPr/>
              <p:nvPr/>
            </p:nvSpPr>
            <p:spPr bwMode="auto">
              <a:xfrm>
                <a:off x="4465347" y="4465115"/>
                <a:ext cx="2035307" cy="941317"/>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a:lnSpc>
                    <a:spcPct val="90000"/>
                  </a:lnSpc>
                </a:pPr>
                <a:endParaRPr lang="en-US" sz="2000" spc="-50" dirty="0" smtClean="0">
                  <a:gradFill>
                    <a:gsLst>
                      <a:gs pos="1250">
                        <a:srgbClr val="EFEFEF"/>
                      </a:gs>
                      <a:gs pos="10417">
                        <a:srgbClr val="EFEFEF"/>
                      </a:gs>
                    </a:gsLst>
                    <a:lin ang="5400000" scaled="0"/>
                  </a:gradFill>
                </a:endParaRPr>
              </a:p>
            </p:txBody>
          </p:sp>
          <p:sp>
            <p:nvSpPr>
              <p:cNvPr id="42" name="TextBox 41"/>
              <p:cNvSpPr txBox="1"/>
              <p:nvPr/>
            </p:nvSpPr>
            <p:spPr>
              <a:xfrm>
                <a:off x="5131849" y="4620223"/>
                <a:ext cx="1801089" cy="631101"/>
              </a:xfrm>
              <a:prstGeom prst="rect">
                <a:avLst/>
              </a:prstGeom>
              <a:noFill/>
            </p:spPr>
            <p:txBody>
              <a:bodyPr wrap="square" lIns="182880" tIns="146304" rIns="182880" bIns="146304" rtlCol="0">
                <a:spAutoFit/>
              </a:bodyPr>
              <a:lstStyle/>
              <a:p>
                <a:pPr>
                  <a:lnSpc>
                    <a:spcPct val="90000"/>
                  </a:lnSpc>
                </a:pPr>
                <a:r>
                  <a:rPr lang="en-US" sz="1400" spc="-50" dirty="0" smtClean="0">
                    <a:gradFill>
                      <a:gsLst>
                        <a:gs pos="2917">
                          <a:srgbClr val="505050"/>
                        </a:gs>
                        <a:gs pos="30000">
                          <a:srgbClr val="505050"/>
                        </a:gs>
                      </a:gsLst>
                      <a:lin ang="5400000" scaled="0"/>
                    </a:gradFill>
                  </a:rPr>
                  <a:t>Planning </a:t>
                </a:r>
                <a:br>
                  <a:rPr lang="en-US" sz="1400" spc="-50" dirty="0" smtClean="0">
                    <a:gradFill>
                      <a:gsLst>
                        <a:gs pos="2917">
                          <a:srgbClr val="505050"/>
                        </a:gs>
                        <a:gs pos="30000">
                          <a:srgbClr val="505050"/>
                        </a:gs>
                      </a:gsLst>
                      <a:lin ang="5400000" scaled="0"/>
                    </a:gradFill>
                  </a:rPr>
                </a:br>
                <a:r>
                  <a:rPr lang="en-US" sz="1400" spc="-50" dirty="0" smtClean="0">
                    <a:gradFill>
                      <a:gsLst>
                        <a:gs pos="2917">
                          <a:srgbClr val="505050"/>
                        </a:gs>
                        <a:gs pos="30000">
                          <a:srgbClr val="505050"/>
                        </a:gs>
                      </a:gsLst>
                      <a:lin ang="5400000" scaled="0"/>
                    </a:gradFill>
                  </a:rPr>
                  <a:t>and insight</a:t>
                </a:r>
              </a:p>
            </p:txBody>
          </p:sp>
        </p:grpSp>
        <p:sp>
          <p:nvSpPr>
            <p:cNvPr id="40" name="Freeform 7"/>
            <p:cNvSpPr>
              <a:spLocks noEditPoints="1"/>
            </p:cNvSpPr>
            <p:nvPr/>
          </p:nvSpPr>
          <p:spPr bwMode="black">
            <a:xfrm>
              <a:off x="7685901" y="4995863"/>
              <a:ext cx="616903" cy="617614"/>
            </a:xfrm>
            <a:custGeom>
              <a:avLst/>
              <a:gdLst>
                <a:gd name="T0" fmla="*/ 52 w 300"/>
                <a:gd name="T1" fmla="*/ 268 h 300"/>
                <a:gd name="T2" fmla="*/ 62 w 300"/>
                <a:gd name="T3" fmla="*/ 255 h 300"/>
                <a:gd name="T4" fmla="*/ 77 w 300"/>
                <a:gd name="T5" fmla="*/ 230 h 300"/>
                <a:gd name="T6" fmla="*/ 46 w 300"/>
                <a:gd name="T7" fmla="*/ 204 h 300"/>
                <a:gd name="T8" fmla="*/ 15 w 300"/>
                <a:gd name="T9" fmla="*/ 233 h 300"/>
                <a:gd name="T10" fmla="*/ 33 w 300"/>
                <a:gd name="T11" fmla="*/ 219 h 300"/>
                <a:gd name="T12" fmla="*/ 60 w 300"/>
                <a:gd name="T13" fmla="*/ 219 h 300"/>
                <a:gd name="T14" fmla="*/ 63 w 300"/>
                <a:gd name="T15" fmla="*/ 238 h 300"/>
                <a:gd name="T16" fmla="*/ 46 w 300"/>
                <a:gd name="T17" fmla="*/ 255 h 300"/>
                <a:gd name="T18" fmla="*/ 39 w 300"/>
                <a:gd name="T19" fmla="*/ 275 h 300"/>
                <a:gd name="T20" fmla="*/ 51 w 300"/>
                <a:gd name="T21" fmla="*/ 279 h 300"/>
                <a:gd name="T22" fmla="*/ 51 w 300"/>
                <a:gd name="T23" fmla="*/ 288 h 300"/>
                <a:gd name="T24" fmla="*/ 39 w 300"/>
                <a:gd name="T25" fmla="*/ 300 h 300"/>
                <a:gd name="T26" fmla="*/ 300 w 300"/>
                <a:gd name="T27" fmla="*/ 216 h 300"/>
                <a:gd name="T28" fmla="*/ 218 w 300"/>
                <a:gd name="T29" fmla="*/ 300 h 300"/>
                <a:gd name="T30" fmla="*/ 220 w 300"/>
                <a:gd name="T31" fmla="*/ 263 h 300"/>
                <a:gd name="T32" fmla="*/ 277 w 300"/>
                <a:gd name="T33" fmla="*/ 216 h 300"/>
                <a:gd name="T34" fmla="*/ 149 w 300"/>
                <a:gd name="T35" fmla="*/ 228 h 300"/>
                <a:gd name="T36" fmla="*/ 119 w 300"/>
                <a:gd name="T37" fmla="*/ 242 h 300"/>
                <a:gd name="T38" fmla="*/ 149 w 300"/>
                <a:gd name="T39" fmla="*/ 262 h 300"/>
                <a:gd name="T40" fmla="*/ 177 w 300"/>
                <a:gd name="T41" fmla="*/ 252 h 300"/>
                <a:gd name="T42" fmla="*/ 255 w 300"/>
                <a:gd name="T43" fmla="*/ 75 h 300"/>
                <a:gd name="T44" fmla="*/ 259 w 300"/>
                <a:gd name="T45" fmla="*/ 59 h 300"/>
                <a:gd name="T46" fmla="*/ 278 w 300"/>
                <a:gd name="T47" fmla="*/ 38 h 300"/>
                <a:gd name="T48" fmla="*/ 272 w 300"/>
                <a:gd name="T49" fmla="*/ 8 h 300"/>
                <a:gd name="T50" fmla="*/ 228 w 300"/>
                <a:gd name="T51" fmla="*/ 7 h 300"/>
                <a:gd name="T52" fmla="*/ 231 w 300"/>
                <a:gd name="T53" fmla="*/ 29 h 300"/>
                <a:gd name="T54" fmla="*/ 250 w 300"/>
                <a:gd name="T55" fmla="*/ 10 h 300"/>
                <a:gd name="T56" fmla="*/ 269 w 300"/>
                <a:gd name="T57" fmla="*/ 26 h 300"/>
                <a:gd name="T58" fmla="*/ 259 w 300"/>
                <a:gd name="T59" fmla="*/ 43 h 300"/>
                <a:gd name="T60" fmla="*/ 245 w 300"/>
                <a:gd name="T61" fmla="*/ 59 h 300"/>
                <a:gd name="T62" fmla="*/ 243 w 300"/>
                <a:gd name="T63" fmla="*/ 75 h 300"/>
                <a:gd name="T64" fmla="*/ 255 w 300"/>
                <a:gd name="T65" fmla="*/ 96 h 300"/>
                <a:gd name="T66" fmla="*/ 243 w 300"/>
                <a:gd name="T67" fmla="*/ 84 h 300"/>
                <a:gd name="T68" fmla="*/ 255 w 300"/>
                <a:gd name="T69" fmla="*/ 96 h 300"/>
                <a:gd name="T70" fmla="*/ 49 w 300"/>
                <a:gd name="T71" fmla="*/ 84 h 300"/>
                <a:gd name="T72" fmla="*/ 0 w 300"/>
                <a:gd name="T73" fmla="*/ 47 h 300"/>
                <a:gd name="T74" fmla="*/ 35 w 300"/>
                <a:gd name="T75" fmla="*/ 68 h 300"/>
                <a:gd name="T76" fmla="*/ 102 w 300"/>
                <a:gd name="T77" fmla="*/ 0 h 300"/>
                <a:gd name="T78" fmla="*/ 147 w 300"/>
                <a:gd name="T79" fmla="*/ 58 h 300"/>
                <a:gd name="T80" fmla="*/ 177 w 300"/>
                <a:gd name="T81" fmla="*/ 38 h 300"/>
                <a:gd name="T82" fmla="*/ 147 w 300"/>
                <a:gd name="T83" fmla="*/ 24 h 300"/>
                <a:gd name="T84" fmla="*/ 147 w 300"/>
                <a:gd name="T85" fmla="*/ 72 h 300"/>
                <a:gd name="T86" fmla="*/ 56 w 300"/>
                <a:gd name="T87" fmla="*/ 151 h 300"/>
                <a:gd name="T88" fmla="*/ 36 w 300"/>
                <a:gd name="T89" fmla="*/ 121 h 300"/>
                <a:gd name="T90" fmla="*/ 22 w 300"/>
                <a:gd name="T91" fmla="*/ 151 h 300"/>
                <a:gd name="T92" fmla="*/ 70 w 300"/>
                <a:gd name="T93" fmla="*/ 151 h 300"/>
                <a:gd name="T94" fmla="*/ 240 w 300"/>
                <a:gd name="T95" fmla="*/ 149 h 300"/>
                <a:gd name="T96" fmla="*/ 260 w 300"/>
                <a:gd name="T97" fmla="*/ 179 h 300"/>
                <a:gd name="T98" fmla="*/ 274 w 300"/>
                <a:gd name="T99" fmla="*/ 149 h 300"/>
                <a:gd name="T100" fmla="*/ 226 w 300"/>
                <a:gd name="T101" fmla="*/ 14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0" h="300">
                  <a:moveTo>
                    <a:pt x="51" y="279"/>
                  </a:moveTo>
                  <a:cubicBezTo>
                    <a:pt x="51" y="274"/>
                    <a:pt x="51" y="270"/>
                    <a:pt x="52" y="268"/>
                  </a:cubicBezTo>
                  <a:cubicBezTo>
                    <a:pt x="52" y="266"/>
                    <a:pt x="53" y="264"/>
                    <a:pt x="55" y="263"/>
                  </a:cubicBezTo>
                  <a:cubicBezTo>
                    <a:pt x="56" y="261"/>
                    <a:pt x="58" y="259"/>
                    <a:pt x="62" y="255"/>
                  </a:cubicBezTo>
                  <a:cubicBezTo>
                    <a:pt x="68" y="250"/>
                    <a:pt x="72" y="246"/>
                    <a:pt x="74" y="242"/>
                  </a:cubicBezTo>
                  <a:cubicBezTo>
                    <a:pt x="76" y="239"/>
                    <a:pt x="77" y="235"/>
                    <a:pt x="77" y="230"/>
                  </a:cubicBezTo>
                  <a:cubicBezTo>
                    <a:pt x="77" y="223"/>
                    <a:pt x="74" y="217"/>
                    <a:pt x="68" y="212"/>
                  </a:cubicBezTo>
                  <a:cubicBezTo>
                    <a:pt x="63" y="207"/>
                    <a:pt x="55" y="204"/>
                    <a:pt x="46" y="204"/>
                  </a:cubicBezTo>
                  <a:cubicBezTo>
                    <a:pt x="37" y="204"/>
                    <a:pt x="30" y="206"/>
                    <a:pt x="24" y="211"/>
                  </a:cubicBezTo>
                  <a:cubicBezTo>
                    <a:pt x="18" y="217"/>
                    <a:pt x="15" y="225"/>
                    <a:pt x="15" y="233"/>
                  </a:cubicBezTo>
                  <a:cubicBezTo>
                    <a:pt x="27" y="233"/>
                    <a:pt x="27" y="233"/>
                    <a:pt x="27" y="233"/>
                  </a:cubicBezTo>
                  <a:cubicBezTo>
                    <a:pt x="28" y="227"/>
                    <a:pt x="28" y="223"/>
                    <a:pt x="33" y="219"/>
                  </a:cubicBezTo>
                  <a:cubicBezTo>
                    <a:pt x="37" y="216"/>
                    <a:pt x="41" y="214"/>
                    <a:pt x="46" y="214"/>
                  </a:cubicBezTo>
                  <a:cubicBezTo>
                    <a:pt x="51" y="214"/>
                    <a:pt x="57" y="216"/>
                    <a:pt x="60" y="219"/>
                  </a:cubicBezTo>
                  <a:cubicBezTo>
                    <a:pt x="64" y="223"/>
                    <a:pt x="65" y="226"/>
                    <a:pt x="65" y="230"/>
                  </a:cubicBezTo>
                  <a:cubicBezTo>
                    <a:pt x="65" y="233"/>
                    <a:pt x="64" y="236"/>
                    <a:pt x="63" y="238"/>
                  </a:cubicBezTo>
                  <a:cubicBezTo>
                    <a:pt x="61" y="240"/>
                    <a:pt x="59" y="243"/>
                    <a:pt x="55" y="247"/>
                  </a:cubicBezTo>
                  <a:cubicBezTo>
                    <a:pt x="51" y="251"/>
                    <a:pt x="48" y="253"/>
                    <a:pt x="46" y="255"/>
                  </a:cubicBezTo>
                  <a:cubicBezTo>
                    <a:pt x="44" y="258"/>
                    <a:pt x="42" y="260"/>
                    <a:pt x="41" y="263"/>
                  </a:cubicBezTo>
                  <a:cubicBezTo>
                    <a:pt x="40" y="266"/>
                    <a:pt x="39" y="270"/>
                    <a:pt x="39" y="275"/>
                  </a:cubicBezTo>
                  <a:cubicBezTo>
                    <a:pt x="39" y="276"/>
                    <a:pt x="39" y="277"/>
                    <a:pt x="39" y="279"/>
                  </a:cubicBezTo>
                  <a:lnTo>
                    <a:pt x="51" y="279"/>
                  </a:lnTo>
                  <a:close/>
                  <a:moveTo>
                    <a:pt x="51" y="300"/>
                  </a:moveTo>
                  <a:cubicBezTo>
                    <a:pt x="51" y="288"/>
                    <a:pt x="51" y="288"/>
                    <a:pt x="51" y="288"/>
                  </a:cubicBezTo>
                  <a:cubicBezTo>
                    <a:pt x="39" y="288"/>
                    <a:pt x="39" y="288"/>
                    <a:pt x="39" y="288"/>
                  </a:cubicBezTo>
                  <a:cubicBezTo>
                    <a:pt x="39" y="300"/>
                    <a:pt x="39" y="300"/>
                    <a:pt x="39" y="300"/>
                  </a:cubicBezTo>
                  <a:lnTo>
                    <a:pt x="51" y="300"/>
                  </a:lnTo>
                  <a:close/>
                  <a:moveTo>
                    <a:pt x="300" y="216"/>
                  </a:moveTo>
                  <a:cubicBezTo>
                    <a:pt x="247" y="300"/>
                    <a:pt x="247" y="300"/>
                    <a:pt x="247" y="300"/>
                  </a:cubicBezTo>
                  <a:cubicBezTo>
                    <a:pt x="218" y="300"/>
                    <a:pt x="218" y="300"/>
                    <a:pt x="218" y="300"/>
                  </a:cubicBezTo>
                  <a:cubicBezTo>
                    <a:pt x="198" y="263"/>
                    <a:pt x="198" y="263"/>
                    <a:pt x="198" y="263"/>
                  </a:cubicBezTo>
                  <a:cubicBezTo>
                    <a:pt x="220" y="263"/>
                    <a:pt x="220" y="263"/>
                    <a:pt x="220" y="263"/>
                  </a:cubicBezTo>
                  <a:cubicBezTo>
                    <a:pt x="233" y="285"/>
                    <a:pt x="233" y="285"/>
                    <a:pt x="233" y="285"/>
                  </a:cubicBezTo>
                  <a:cubicBezTo>
                    <a:pt x="277" y="216"/>
                    <a:pt x="277" y="216"/>
                    <a:pt x="277" y="216"/>
                  </a:cubicBezTo>
                  <a:lnTo>
                    <a:pt x="300" y="216"/>
                  </a:lnTo>
                  <a:close/>
                  <a:moveTo>
                    <a:pt x="149" y="228"/>
                  </a:moveTo>
                  <a:cubicBezTo>
                    <a:pt x="149" y="242"/>
                    <a:pt x="149" y="242"/>
                    <a:pt x="149" y="242"/>
                  </a:cubicBezTo>
                  <a:cubicBezTo>
                    <a:pt x="119" y="242"/>
                    <a:pt x="119" y="242"/>
                    <a:pt x="119" y="242"/>
                  </a:cubicBezTo>
                  <a:cubicBezTo>
                    <a:pt x="119" y="262"/>
                    <a:pt x="119" y="262"/>
                    <a:pt x="119" y="262"/>
                  </a:cubicBezTo>
                  <a:cubicBezTo>
                    <a:pt x="149" y="262"/>
                    <a:pt x="149" y="262"/>
                    <a:pt x="149" y="262"/>
                  </a:cubicBezTo>
                  <a:cubicBezTo>
                    <a:pt x="149" y="276"/>
                    <a:pt x="149" y="276"/>
                    <a:pt x="149" y="276"/>
                  </a:cubicBezTo>
                  <a:cubicBezTo>
                    <a:pt x="177" y="252"/>
                    <a:pt x="177" y="252"/>
                    <a:pt x="177" y="252"/>
                  </a:cubicBezTo>
                  <a:lnTo>
                    <a:pt x="149" y="228"/>
                  </a:lnTo>
                  <a:close/>
                  <a:moveTo>
                    <a:pt x="255" y="75"/>
                  </a:moveTo>
                  <a:cubicBezTo>
                    <a:pt x="255" y="70"/>
                    <a:pt x="255" y="66"/>
                    <a:pt x="256" y="64"/>
                  </a:cubicBezTo>
                  <a:cubicBezTo>
                    <a:pt x="256" y="62"/>
                    <a:pt x="257" y="60"/>
                    <a:pt x="259" y="59"/>
                  </a:cubicBezTo>
                  <a:cubicBezTo>
                    <a:pt x="260" y="57"/>
                    <a:pt x="262" y="55"/>
                    <a:pt x="266" y="51"/>
                  </a:cubicBezTo>
                  <a:cubicBezTo>
                    <a:pt x="272" y="46"/>
                    <a:pt x="276" y="42"/>
                    <a:pt x="278" y="38"/>
                  </a:cubicBezTo>
                  <a:cubicBezTo>
                    <a:pt x="280" y="35"/>
                    <a:pt x="281" y="31"/>
                    <a:pt x="281" y="26"/>
                  </a:cubicBezTo>
                  <a:cubicBezTo>
                    <a:pt x="281" y="19"/>
                    <a:pt x="278" y="13"/>
                    <a:pt x="272" y="8"/>
                  </a:cubicBezTo>
                  <a:cubicBezTo>
                    <a:pt x="267" y="3"/>
                    <a:pt x="259" y="0"/>
                    <a:pt x="250" y="0"/>
                  </a:cubicBezTo>
                  <a:cubicBezTo>
                    <a:pt x="241" y="0"/>
                    <a:pt x="234" y="2"/>
                    <a:pt x="228" y="7"/>
                  </a:cubicBezTo>
                  <a:cubicBezTo>
                    <a:pt x="222" y="13"/>
                    <a:pt x="219" y="21"/>
                    <a:pt x="219" y="29"/>
                  </a:cubicBezTo>
                  <a:cubicBezTo>
                    <a:pt x="231" y="29"/>
                    <a:pt x="231" y="29"/>
                    <a:pt x="231" y="29"/>
                  </a:cubicBezTo>
                  <a:cubicBezTo>
                    <a:pt x="232" y="23"/>
                    <a:pt x="232" y="19"/>
                    <a:pt x="237" y="15"/>
                  </a:cubicBezTo>
                  <a:cubicBezTo>
                    <a:pt x="241" y="12"/>
                    <a:pt x="245" y="10"/>
                    <a:pt x="250" y="10"/>
                  </a:cubicBezTo>
                  <a:cubicBezTo>
                    <a:pt x="255" y="10"/>
                    <a:pt x="261" y="12"/>
                    <a:pt x="264" y="15"/>
                  </a:cubicBezTo>
                  <a:cubicBezTo>
                    <a:pt x="268" y="19"/>
                    <a:pt x="269" y="22"/>
                    <a:pt x="269" y="26"/>
                  </a:cubicBezTo>
                  <a:cubicBezTo>
                    <a:pt x="269" y="29"/>
                    <a:pt x="268" y="32"/>
                    <a:pt x="267" y="34"/>
                  </a:cubicBezTo>
                  <a:cubicBezTo>
                    <a:pt x="265" y="36"/>
                    <a:pt x="263" y="39"/>
                    <a:pt x="259" y="43"/>
                  </a:cubicBezTo>
                  <a:cubicBezTo>
                    <a:pt x="255" y="47"/>
                    <a:pt x="252" y="49"/>
                    <a:pt x="250" y="51"/>
                  </a:cubicBezTo>
                  <a:cubicBezTo>
                    <a:pt x="248" y="54"/>
                    <a:pt x="246" y="56"/>
                    <a:pt x="245" y="59"/>
                  </a:cubicBezTo>
                  <a:cubicBezTo>
                    <a:pt x="244" y="62"/>
                    <a:pt x="243" y="66"/>
                    <a:pt x="243" y="71"/>
                  </a:cubicBezTo>
                  <a:cubicBezTo>
                    <a:pt x="243" y="72"/>
                    <a:pt x="243" y="73"/>
                    <a:pt x="243" y="75"/>
                  </a:cubicBezTo>
                  <a:lnTo>
                    <a:pt x="255" y="75"/>
                  </a:lnTo>
                  <a:close/>
                  <a:moveTo>
                    <a:pt x="255" y="96"/>
                  </a:moveTo>
                  <a:cubicBezTo>
                    <a:pt x="255" y="84"/>
                    <a:pt x="255" y="84"/>
                    <a:pt x="255" y="84"/>
                  </a:cubicBezTo>
                  <a:cubicBezTo>
                    <a:pt x="243" y="84"/>
                    <a:pt x="243" y="84"/>
                    <a:pt x="243" y="84"/>
                  </a:cubicBezTo>
                  <a:cubicBezTo>
                    <a:pt x="243" y="96"/>
                    <a:pt x="243" y="96"/>
                    <a:pt x="243" y="96"/>
                  </a:cubicBezTo>
                  <a:lnTo>
                    <a:pt x="255" y="96"/>
                  </a:lnTo>
                  <a:close/>
                  <a:moveTo>
                    <a:pt x="102" y="0"/>
                  </a:moveTo>
                  <a:cubicBezTo>
                    <a:pt x="49" y="84"/>
                    <a:pt x="49" y="84"/>
                    <a:pt x="49" y="84"/>
                  </a:cubicBezTo>
                  <a:cubicBezTo>
                    <a:pt x="20" y="84"/>
                    <a:pt x="20" y="84"/>
                    <a:pt x="20" y="84"/>
                  </a:cubicBezTo>
                  <a:cubicBezTo>
                    <a:pt x="0" y="47"/>
                    <a:pt x="0" y="47"/>
                    <a:pt x="0" y="47"/>
                  </a:cubicBezTo>
                  <a:cubicBezTo>
                    <a:pt x="22" y="47"/>
                    <a:pt x="22" y="47"/>
                    <a:pt x="22" y="47"/>
                  </a:cubicBezTo>
                  <a:cubicBezTo>
                    <a:pt x="35" y="68"/>
                    <a:pt x="35" y="68"/>
                    <a:pt x="35" y="68"/>
                  </a:cubicBezTo>
                  <a:cubicBezTo>
                    <a:pt x="79" y="0"/>
                    <a:pt x="79" y="0"/>
                    <a:pt x="79" y="0"/>
                  </a:cubicBezTo>
                  <a:lnTo>
                    <a:pt x="102" y="0"/>
                  </a:lnTo>
                  <a:close/>
                  <a:moveTo>
                    <a:pt x="147" y="72"/>
                  </a:moveTo>
                  <a:cubicBezTo>
                    <a:pt x="147" y="58"/>
                    <a:pt x="147" y="58"/>
                    <a:pt x="147" y="58"/>
                  </a:cubicBezTo>
                  <a:cubicBezTo>
                    <a:pt x="177" y="58"/>
                    <a:pt x="177" y="58"/>
                    <a:pt x="177" y="58"/>
                  </a:cubicBezTo>
                  <a:cubicBezTo>
                    <a:pt x="177" y="38"/>
                    <a:pt x="177" y="38"/>
                    <a:pt x="177" y="38"/>
                  </a:cubicBezTo>
                  <a:cubicBezTo>
                    <a:pt x="147" y="38"/>
                    <a:pt x="147" y="38"/>
                    <a:pt x="147" y="38"/>
                  </a:cubicBezTo>
                  <a:cubicBezTo>
                    <a:pt x="147" y="24"/>
                    <a:pt x="147" y="24"/>
                    <a:pt x="147" y="24"/>
                  </a:cubicBezTo>
                  <a:cubicBezTo>
                    <a:pt x="119" y="48"/>
                    <a:pt x="119" y="48"/>
                    <a:pt x="119" y="48"/>
                  </a:cubicBezTo>
                  <a:lnTo>
                    <a:pt x="147" y="72"/>
                  </a:lnTo>
                  <a:close/>
                  <a:moveTo>
                    <a:pt x="70" y="151"/>
                  </a:moveTo>
                  <a:cubicBezTo>
                    <a:pt x="56" y="151"/>
                    <a:pt x="56" y="151"/>
                    <a:pt x="56" y="151"/>
                  </a:cubicBezTo>
                  <a:cubicBezTo>
                    <a:pt x="56" y="121"/>
                    <a:pt x="56" y="121"/>
                    <a:pt x="56" y="121"/>
                  </a:cubicBezTo>
                  <a:cubicBezTo>
                    <a:pt x="36" y="121"/>
                    <a:pt x="36" y="121"/>
                    <a:pt x="36" y="121"/>
                  </a:cubicBezTo>
                  <a:cubicBezTo>
                    <a:pt x="36" y="151"/>
                    <a:pt x="36" y="151"/>
                    <a:pt x="36" y="151"/>
                  </a:cubicBezTo>
                  <a:cubicBezTo>
                    <a:pt x="22" y="151"/>
                    <a:pt x="22" y="151"/>
                    <a:pt x="22" y="151"/>
                  </a:cubicBezTo>
                  <a:cubicBezTo>
                    <a:pt x="46" y="179"/>
                    <a:pt x="46" y="179"/>
                    <a:pt x="46" y="179"/>
                  </a:cubicBezTo>
                  <a:lnTo>
                    <a:pt x="70" y="151"/>
                  </a:lnTo>
                  <a:close/>
                  <a:moveTo>
                    <a:pt x="226" y="149"/>
                  </a:moveTo>
                  <a:cubicBezTo>
                    <a:pt x="240" y="149"/>
                    <a:pt x="240" y="149"/>
                    <a:pt x="240" y="149"/>
                  </a:cubicBezTo>
                  <a:cubicBezTo>
                    <a:pt x="240" y="179"/>
                    <a:pt x="240" y="179"/>
                    <a:pt x="240" y="179"/>
                  </a:cubicBezTo>
                  <a:cubicBezTo>
                    <a:pt x="260" y="179"/>
                    <a:pt x="260" y="179"/>
                    <a:pt x="260" y="179"/>
                  </a:cubicBezTo>
                  <a:cubicBezTo>
                    <a:pt x="260" y="149"/>
                    <a:pt x="260" y="149"/>
                    <a:pt x="260" y="149"/>
                  </a:cubicBezTo>
                  <a:cubicBezTo>
                    <a:pt x="274" y="149"/>
                    <a:pt x="274" y="149"/>
                    <a:pt x="274" y="149"/>
                  </a:cubicBezTo>
                  <a:cubicBezTo>
                    <a:pt x="250" y="121"/>
                    <a:pt x="250" y="121"/>
                    <a:pt x="250" y="121"/>
                  </a:cubicBezTo>
                  <a:lnTo>
                    <a:pt x="226" y="149"/>
                  </a:lnTo>
                  <a:close/>
                </a:path>
              </a:pathLst>
            </a:custGeom>
            <a:solidFill>
              <a:schemeClr val="accent1"/>
            </a:solidFill>
            <a:ln>
              <a:noFill/>
            </a:ln>
          </p:spPr>
          <p:txBody>
            <a:bodyPr vert="horz" wrap="square" lIns="0" tIns="41153" rIns="82305" bIns="41153"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grpSp>
      <p:grpSp>
        <p:nvGrpSpPr>
          <p:cNvPr id="43" name="Group 42"/>
          <p:cNvGrpSpPr/>
          <p:nvPr/>
        </p:nvGrpSpPr>
        <p:grpSpPr>
          <a:xfrm>
            <a:off x="9660689" y="4770759"/>
            <a:ext cx="2608882" cy="1019120"/>
            <a:chOff x="9813089" y="4770759"/>
            <a:chExt cx="2608882" cy="1019120"/>
          </a:xfrm>
        </p:grpSpPr>
        <p:grpSp>
          <p:nvGrpSpPr>
            <p:cNvPr id="44" name="Group 43"/>
            <p:cNvGrpSpPr/>
            <p:nvPr/>
          </p:nvGrpSpPr>
          <p:grpSpPr>
            <a:xfrm>
              <a:off x="9813089" y="4770759"/>
              <a:ext cx="2608882" cy="1019120"/>
              <a:chOff x="6563732" y="4459118"/>
              <a:chExt cx="2409700" cy="941317"/>
            </a:xfrm>
          </p:grpSpPr>
          <p:sp>
            <p:nvSpPr>
              <p:cNvPr id="46" name="Rectangle 45"/>
              <p:cNvSpPr/>
              <p:nvPr/>
            </p:nvSpPr>
            <p:spPr bwMode="auto">
              <a:xfrm>
                <a:off x="6563732" y="4459118"/>
                <a:ext cx="2039112" cy="941317"/>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a:lnSpc>
                    <a:spcPct val="90000"/>
                  </a:lnSpc>
                </a:pPr>
                <a:endParaRPr lang="en-US" sz="2000" spc="-50" dirty="0" smtClean="0">
                  <a:gradFill>
                    <a:gsLst>
                      <a:gs pos="1250">
                        <a:srgbClr val="EFEFEF"/>
                      </a:gs>
                      <a:gs pos="10417">
                        <a:srgbClr val="EFEFEF"/>
                      </a:gs>
                    </a:gsLst>
                    <a:lin ang="5400000" scaled="0"/>
                  </a:gradFill>
                </a:endParaRPr>
              </a:p>
            </p:txBody>
          </p:sp>
          <p:sp>
            <p:nvSpPr>
              <p:cNvPr id="47" name="TextBox 46"/>
              <p:cNvSpPr txBox="1"/>
              <p:nvPr/>
            </p:nvSpPr>
            <p:spPr>
              <a:xfrm>
                <a:off x="7172343" y="4614226"/>
                <a:ext cx="1801089" cy="631101"/>
              </a:xfrm>
              <a:prstGeom prst="rect">
                <a:avLst/>
              </a:prstGeom>
              <a:noFill/>
            </p:spPr>
            <p:txBody>
              <a:bodyPr wrap="square" lIns="182880" tIns="146304" rIns="182880" bIns="146304" rtlCol="0">
                <a:spAutoFit/>
              </a:bodyPr>
              <a:lstStyle/>
              <a:p>
                <a:pPr>
                  <a:lnSpc>
                    <a:spcPct val="90000"/>
                  </a:lnSpc>
                </a:pPr>
                <a:r>
                  <a:rPr lang="en-US" sz="1400" spc="-50" dirty="0" smtClean="0">
                    <a:gradFill>
                      <a:gsLst>
                        <a:gs pos="2917">
                          <a:srgbClr val="505050"/>
                        </a:gs>
                        <a:gs pos="30000">
                          <a:srgbClr val="505050"/>
                        </a:gs>
                      </a:gsLst>
                      <a:lin ang="5400000" scaled="0"/>
                    </a:gradFill>
                  </a:rPr>
                  <a:t>Building</a:t>
                </a:r>
                <a:br>
                  <a:rPr lang="en-US" sz="1400" spc="-50" dirty="0" smtClean="0">
                    <a:gradFill>
                      <a:gsLst>
                        <a:gs pos="2917">
                          <a:srgbClr val="505050"/>
                        </a:gs>
                        <a:gs pos="30000">
                          <a:srgbClr val="505050"/>
                        </a:gs>
                      </a:gsLst>
                      <a:lin ang="5400000" scaled="0"/>
                    </a:gradFill>
                  </a:rPr>
                </a:br>
                <a:r>
                  <a:rPr lang="en-US" sz="1400" spc="-50" dirty="0" smtClean="0">
                    <a:gradFill>
                      <a:gsLst>
                        <a:gs pos="2917">
                          <a:srgbClr val="505050"/>
                        </a:gs>
                        <a:gs pos="30000">
                          <a:srgbClr val="505050"/>
                        </a:gs>
                      </a:gsLst>
                      <a:lin ang="5400000" scaled="0"/>
                    </a:gradFill>
                  </a:rPr>
                  <a:t>infrastructure</a:t>
                </a:r>
              </a:p>
            </p:txBody>
          </p:sp>
        </p:grpSp>
        <p:sp>
          <p:nvSpPr>
            <p:cNvPr id="45" name="Freeform 25"/>
            <p:cNvSpPr>
              <a:spLocks noEditPoints="1"/>
            </p:cNvSpPr>
            <p:nvPr/>
          </p:nvSpPr>
          <p:spPr bwMode="black">
            <a:xfrm>
              <a:off x="9953186" y="5041027"/>
              <a:ext cx="528773" cy="529384"/>
            </a:xfrm>
            <a:custGeom>
              <a:avLst/>
              <a:gdLst>
                <a:gd name="T0" fmla="*/ 0 w 708"/>
                <a:gd name="T1" fmla="*/ 709 h 709"/>
                <a:gd name="T2" fmla="*/ 212 w 708"/>
                <a:gd name="T3" fmla="*/ 567 h 709"/>
                <a:gd name="T4" fmla="*/ 708 w 708"/>
                <a:gd name="T5" fmla="*/ 567 h 709"/>
                <a:gd name="T6" fmla="*/ 496 w 708"/>
                <a:gd name="T7" fmla="*/ 709 h 709"/>
                <a:gd name="T8" fmla="*/ 708 w 708"/>
                <a:gd name="T9" fmla="*/ 567 h 709"/>
                <a:gd name="T10" fmla="*/ 248 w 708"/>
                <a:gd name="T11" fmla="*/ 567 h 709"/>
                <a:gd name="T12" fmla="*/ 460 w 708"/>
                <a:gd name="T13" fmla="*/ 709 h 709"/>
                <a:gd name="T14" fmla="*/ 212 w 708"/>
                <a:gd name="T15" fmla="*/ 227 h 709"/>
                <a:gd name="T16" fmla="*/ 0 w 708"/>
                <a:gd name="T17" fmla="*/ 369 h 709"/>
                <a:gd name="T18" fmla="*/ 212 w 708"/>
                <a:gd name="T19" fmla="*/ 227 h 709"/>
                <a:gd name="T20" fmla="*/ 496 w 708"/>
                <a:gd name="T21" fmla="*/ 14 h 709"/>
                <a:gd name="T22" fmla="*/ 708 w 708"/>
                <a:gd name="T23" fmla="*/ 156 h 709"/>
                <a:gd name="T24" fmla="*/ 460 w 708"/>
                <a:gd name="T25" fmla="*/ 156 h 709"/>
                <a:gd name="T26" fmla="*/ 248 w 708"/>
                <a:gd name="T27" fmla="*/ 298 h 709"/>
                <a:gd name="T28" fmla="*/ 460 w 708"/>
                <a:gd name="T29" fmla="*/ 156 h 709"/>
                <a:gd name="T30" fmla="*/ 127 w 708"/>
                <a:gd name="T31" fmla="*/ 397 h 709"/>
                <a:gd name="T32" fmla="*/ 340 w 708"/>
                <a:gd name="T33" fmla="*/ 539 h 709"/>
                <a:gd name="T34" fmla="*/ 97 w 708"/>
                <a:gd name="T35" fmla="*/ 397 h 709"/>
                <a:gd name="T36" fmla="*/ 0 w 708"/>
                <a:gd name="T37" fmla="*/ 539 h 709"/>
                <a:gd name="T38" fmla="*/ 97 w 708"/>
                <a:gd name="T39" fmla="*/ 397 h 709"/>
                <a:gd name="T40" fmla="*/ 0 w 708"/>
                <a:gd name="T41" fmla="*/ 57 h 709"/>
                <a:gd name="T42" fmla="*/ 97 w 708"/>
                <a:gd name="T43" fmla="*/ 199 h 709"/>
                <a:gd name="T44" fmla="*/ 583 w 708"/>
                <a:gd name="T45" fmla="*/ 397 h 709"/>
                <a:gd name="T46" fmla="*/ 371 w 708"/>
                <a:gd name="T47" fmla="*/ 539 h 709"/>
                <a:gd name="T48" fmla="*/ 583 w 708"/>
                <a:gd name="T49" fmla="*/ 397 h 709"/>
                <a:gd name="T50" fmla="*/ 614 w 708"/>
                <a:gd name="T51" fmla="*/ 397 h 709"/>
                <a:gd name="T52" fmla="*/ 708 w 708"/>
                <a:gd name="T53" fmla="*/ 539 h 709"/>
                <a:gd name="T54" fmla="*/ 354 w 708"/>
                <a:gd name="T55" fmla="*/ 132 h 709"/>
                <a:gd name="T56" fmla="*/ 392 w 708"/>
                <a:gd name="T57" fmla="*/ 47 h 709"/>
                <a:gd name="T58" fmla="*/ 316 w 708"/>
                <a:gd name="T59" fmla="*/ 0 h 709"/>
                <a:gd name="T60" fmla="*/ 269 w 708"/>
                <a:gd name="T61" fmla="*/ 47 h 709"/>
                <a:gd name="T62" fmla="*/ 602 w 708"/>
                <a:gd name="T63" fmla="*/ 343 h 709"/>
                <a:gd name="T64" fmla="*/ 640 w 708"/>
                <a:gd name="T65" fmla="*/ 258 h 709"/>
                <a:gd name="T66" fmla="*/ 564 w 708"/>
                <a:gd name="T67" fmla="*/ 210 h 709"/>
                <a:gd name="T68" fmla="*/ 517 w 708"/>
                <a:gd name="T69" fmla="*/ 258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8" h="709">
                  <a:moveTo>
                    <a:pt x="212" y="709"/>
                  </a:moveTo>
                  <a:lnTo>
                    <a:pt x="0" y="709"/>
                  </a:lnTo>
                  <a:lnTo>
                    <a:pt x="0" y="567"/>
                  </a:lnTo>
                  <a:lnTo>
                    <a:pt x="212" y="567"/>
                  </a:lnTo>
                  <a:lnTo>
                    <a:pt x="212" y="709"/>
                  </a:lnTo>
                  <a:close/>
                  <a:moveTo>
                    <a:pt x="708" y="567"/>
                  </a:moveTo>
                  <a:lnTo>
                    <a:pt x="496" y="567"/>
                  </a:lnTo>
                  <a:lnTo>
                    <a:pt x="496" y="709"/>
                  </a:lnTo>
                  <a:lnTo>
                    <a:pt x="708" y="709"/>
                  </a:lnTo>
                  <a:lnTo>
                    <a:pt x="708" y="567"/>
                  </a:lnTo>
                  <a:close/>
                  <a:moveTo>
                    <a:pt x="460" y="567"/>
                  </a:moveTo>
                  <a:lnTo>
                    <a:pt x="248" y="567"/>
                  </a:lnTo>
                  <a:lnTo>
                    <a:pt x="248" y="709"/>
                  </a:lnTo>
                  <a:lnTo>
                    <a:pt x="460" y="709"/>
                  </a:lnTo>
                  <a:lnTo>
                    <a:pt x="460" y="567"/>
                  </a:lnTo>
                  <a:close/>
                  <a:moveTo>
                    <a:pt x="212" y="227"/>
                  </a:moveTo>
                  <a:lnTo>
                    <a:pt x="0" y="227"/>
                  </a:lnTo>
                  <a:lnTo>
                    <a:pt x="0" y="369"/>
                  </a:lnTo>
                  <a:lnTo>
                    <a:pt x="212" y="369"/>
                  </a:lnTo>
                  <a:lnTo>
                    <a:pt x="212" y="227"/>
                  </a:lnTo>
                  <a:close/>
                  <a:moveTo>
                    <a:pt x="708" y="14"/>
                  </a:moveTo>
                  <a:lnTo>
                    <a:pt x="496" y="14"/>
                  </a:lnTo>
                  <a:lnTo>
                    <a:pt x="496" y="156"/>
                  </a:lnTo>
                  <a:lnTo>
                    <a:pt x="708" y="156"/>
                  </a:lnTo>
                  <a:lnTo>
                    <a:pt x="708" y="14"/>
                  </a:lnTo>
                  <a:close/>
                  <a:moveTo>
                    <a:pt x="460" y="156"/>
                  </a:moveTo>
                  <a:lnTo>
                    <a:pt x="248" y="156"/>
                  </a:lnTo>
                  <a:lnTo>
                    <a:pt x="248" y="298"/>
                  </a:lnTo>
                  <a:lnTo>
                    <a:pt x="460" y="298"/>
                  </a:lnTo>
                  <a:lnTo>
                    <a:pt x="460" y="156"/>
                  </a:lnTo>
                  <a:close/>
                  <a:moveTo>
                    <a:pt x="340" y="397"/>
                  </a:moveTo>
                  <a:lnTo>
                    <a:pt x="127" y="397"/>
                  </a:lnTo>
                  <a:lnTo>
                    <a:pt x="127" y="539"/>
                  </a:lnTo>
                  <a:lnTo>
                    <a:pt x="340" y="539"/>
                  </a:lnTo>
                  <a:lnTo>
                    <a:pt x="340" y="397"/>
                  </a:lnTo>
                  <a:close/>
                  <a:moveTo>
                    <a:pt x="97" y="397"/>
                  </a:moveTo>
                  <a:lnTo>
                    <a:pt x="0" y="397"/>
                  </a:lnTo>
                  <a:lnTo>
                    <a:pt x="0" y="539"/>
                  </a:lnTo>
                  <a:lnTo>
                    <a:pt x="97" y="539"/>
                  </a:lnTo>
                  <a:lnTo>
                    <a:pt x="97" y="397"/>
                  </a:lnTo>
                  <a:close/>
                  <a:moveTo>
                    <a:pt x="97" y="57"/>
                  </a:moveTo>
                  <a:lnTo>
                    <a:pt x="0" y="57"/>
                  </a:lnTo>
                  <a:lnTo>
                    <a:pt x="0" y="199"/>
                  </a:lnTo>
                  <a:lnTo>
                    <a:pt x="97" y="199"/>
                  </a:lnTo>
                  <a:lnTo>
                    <a:pt x="97" y="57"/>
                  </a:lnTo>
                  <a:close/>
                  <a:moveTo>
                    <a:pt x="583" y="397"/>
                  </a:moveTo>
                  <a:lnTo>
                    <a:pt x="371" y="397"/>
                  </a:lnTo>
                  <a:lnTo>
                    <a:pt x="371" y="539"/>
                  </a:lnTo>
                  <a:lnTo>
                    <a:pt x="583" y="539"/>
                  </a:lnTo>
                  <a:lnTo>
                    <a:pt x="583" y="397"/>
                  </a:lnTo>
                  <a:close/>
                  <a:moveTo>
                    <a:pt x="708" y="397"/>
                  </a:moveTo>
                  <a:lnTo>
                    <a:pt x="614" y="397"/>
                  </a:lnTo>
                  <a:lnTo>
                    <a:pt x="614" y="539"/>
                  </a:lnTo>
                  <a:lnTo>
                    <a:pt x="708" y="539"/>
                  </a:lnTo>
                  <a:lnTo>
                    <a:pt x="708" y="397"/>
                  </a:lnTo>
                  <a:close/>
                  <a:moveTo>
                    <a:pt x="354" y="132"/>
                  </a:moveTo>
                  <a:lnTo>
                    <a:pt x="439" y="47"/>
                  </a:lnTo>
                  <a:lnTo>
                    <a:pt x="392" y="47"/>
                  </a:lnTo>
                  <a:lnTo>
                    <a:pt x="392" y="0"/>
                  </a:lnTo>
                  <a:lnTo>
                    <a:pt x="316" y="0"/>
                  </a:lnTo>
                  <a:lnTo>
                    <a:pt x="316" y="47"/>
                  </a:lnTo>
                  <a:lnTo>
                    <a:pt x="269" y="47"/>
                  </a:lnTo>
                  <a:lnTo>
                    <a:pt x="354" y="132"/>
                  </a:lnTo>
                  <a:close/>
                  <a:moveTo>
                    <a:pt x="602" y="343"/>
                  </a:moveTo>
                  <a:lnTo>
                    <a:pt x="687" y="258"/>
                  </a:lnTo>
                  <a:lnTo>
                    <a:pt x="640" y="258"/>
                  </a:lnTo>
                  <a:lnTo>
                    <a:pt x="640" y="210"/>
                  </a:lnTo>
                  <a:lnTo>
                    <a:pt x="564" y="210"/>
                  </a:lnTo>
                  <a:lnTo>
                    <a:pt x="564" y="258"/>
                  </a:lnTo>
                  <a:lnTo>
                    <a:pt x="517" y="258"/>
                  </a:lnTo>
                  <a:lnTo>
                    <a:pt x="602" y="343"/>
                  </a:lnTo>
                  <a:close/>
                </a:path>
              </a:pathLst>
            </a:custGeom>
            <a:solidFill>
              <a:schemeClr val="accent1"/>
            </a:solidFill>
            <a:ln>
              <a:noFill/>
            </a:ln>
            <a:extLst/>
          </p:spPr>
          <p:txBody>
            <a:bodyPr vert="horz" wrap="square" lIns="0" tIns="41153" rIns="82305" bIns="41153"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grpSp>
    </p:spTree>
    <p:extLst>
      <p:ext uri="{BB962C8B-B14F-4D97-AF65-F5344CB8AC3E}">
        <p14:creationId xmlns:p14="http://schemas.microsoft.com/office/powerpoint/2010/main" val="3797343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2" presetClass="entr" presetSubtype="2" decel="10000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1000" fill="hold"/>
                                        <p:tgtEl>
                                          <p:spTgt spid="26"/>
                                        </p:tgtEl>
                                        <p:attrNameLst>
                                          <p:attrName>ppt_x</p:attrName>
                                        </p:attrNameLst>
                                      </p:cBhvr>
                                      <p:tavLst>
                                        <p:tav tm="0">
                                          <p:val>
                                            <p:strVal val="1+#ppt_w/2"/>
                                          </p:val>
                                        </p:tav>
                                        <p:tav tm="100000">
                                          <p:val>
                                            <p:strVal val="#ppt_x"/>
                                          </p:val>
                                        </p:tav>
                                      </p:tavLst>
                                    </p:anim>
                                    <p:anim calcmode="lin" valueType="num">
                                      <p:cBhvr additive="base">
                                        <p:cTn id="17" dur="10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decel="10000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1000" fill="hold"/>
                                        <p:tgtEl>
                                          <p:spTgt spid="22"/>
                                        </p:tgtEl>
                                        <p:attrNameLst>
                                          <p:attrName>ppt_x</p:attrName>
                                        </p:attrNameLst>
                                      </p:cBhvr>
                                      <p:tavLst>
                                        <p:tav tm="0">
                                          <p:val>
                                            <p:strVal val="0-#ppt_w/2"/>
                                          </p:val>
                                        </p:tav>
                                        <p:tav tm="100000">
                                          <p:val>
                                            <p:strVal val="#ppt_x"/>
                                          </p:val>
                                        </p:tav>
                                      </p:tavLst>
                                    </p:anim>
                                    <p:anim calcmode="lin" valueType="num">
                                      <p:cBhvr additive="base">
                                        <p:cTn id="23" dur="1000" fill="hold"/>
                                        <p:tgtEl>
                                          <p:spTgt spid="22"/>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2" presetClass="entr" presetSubtype="8" decel="10000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0-#ppt_w/2"/>
                                          </p:val>
                                        </p:tav>
                                        <p:tav tm="100000">
                                          <p:val>
                                            <p:strVal val="#ppt_x"/>
                                          </p:val>
                                        </p:tav>
                                      </p:tavLst>
                                    </p:anim>
                                    <p:anim calcmode="lin" valueType="num">
                                      <p:cBhvr additive="base">
                                        <p:cTn id="28" dur="100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8" decel="10000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000" fill="hold"/>
                                        <p:tgtEl>
                                          <p:spTgt spid="21"/>
                                        </p:tgtEl>
                                        <p:attrNameLst>
                                          <p:attrName>ppt_x</p:attrName>
                                        </p:attrNameLst>
                                      </p:cBhvr>
                                      <p:tavLst>
                                        <p:tav tm="0">
                                          <p:val>
                                            <p:strVal val="0-#ppt_w/2"/>
                                          </p:val>
                                        </p:tav>
                                        <p:tav tm="100000">
                                          <p:val>
                                            <p:strVal val="#ppt_x"/>
                                          </p:val>
                                        </p:tav>
                                      </p:tavLst>
                                    </p:anim>
                                    <p:anim calcmode="lin" valueType="num">
                                      <p:cBhvr additive="base">
                                        <p:cTn id="33"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10" presetClass="entr" presetSubtype="0" fill="hold" nodeType="withEffect">
                                  <p:stCondLst>
                                    <p:cond delay="20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par>
                                <p:cTn id="47" presetID="10" presetClass="entr" presetSubtype="0" fill="hold" nodeType="withEffect">
                                  <p:stCondLst>
                                    <p:cond delay="20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10" presetClass="entr" presetSubtype="0" fill="hold" nodeType="withEffect">
                                  <p:stCondLst>
                                    <p:cond delay="40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500"/>
                                        <p:tgtEl>
                                          <p:spTgt spid="38"/>
                                        </p:tgtEl>
                                      </p:cBhvr>
                                    </p:animEffect>
                                  </p:childTnLst>
                                </p:cTn>
                              </p:par>
                              <p:par>
                                <p:cTn id="58" presetID="10" presetClass="entr" presetSubtype="0" fill="hold" nodeType="withEffect">
                                  <p:stCondLst>
                                    <p:cond delay="20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animBg="1"/>
      <p:bldP spid="22" grpId="0" animBg="1"/>
      <p:bldP spid="25" grpId="0"/>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Arc 49"/>
          <p:cNvSpPr/>
          <p:nvPr/>
        </p:nvSpPr>
        <p:spPr>
          <a:xfrm rot="2976665" flipV="1">
            <a:off x="7373619" y="1600078"/>
            <a:ext cx="1859033" cy="1892301"/>
          </a:xfrm>
          <a:prstGeom prst="arc">
            <a:avLst/>
          </a:prstGeom>
          <a:noFill/>
          <a:ln w="28575" cap="flat" cmpd="sng" algn="ctr">
            <a:solidFill>
              <a:schemeClr val="tx1"/>
            </a:solidFill>
            <a:prstDash val="sysDash"/>
            <a:headEnd type="none"/>
            <a:tailEnd type="none"/>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latin typeface="Segoe UI"/>
            </a:endParaRPr>
          </a:p>
        </p:txBody>
      </p:sp>
      <p:sp>
        <p:nvSpPr>
          <p:cNvPr id="51" name="Arc 50"/>
          <p:cNvSpPr/>
          <p:nvPr/>
        </p:nvSpPr>
        <p:spPr>
          <a:xfrm rot="18623335">
            <a:off x="3496092" y="1955797"/>
            <a:ext cx="1859033" cy="1892301"/>
          </a:xfrm>
          <a:prstGeom prst="arc">
            <a:avLst/>
          </a:prstGeom>
          <a:noFill/>
          <a:ln w="28575" cap="flat" cmpd="sng" algn="ctr">
            <a:solidFill>
              <a:schemeClr val="tx1"/>
            </a:solidFill>
            <a:prstDash val="sysDash"/>
            <a:headEnd type="none"/>
            <a:tailEnd type="none"/>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latin typeface="Segoe UI"/>
            </a:endParaRPr>
          </a:p>
        </p:txBody>
      </p:sp>
      <p:grpSp>
        <p:nvGrpSpPr>
          <p:cNvPr id="52" name="Group 51"/>
          <p:cNvGrpSpPr/>
          <p:nvPr/>
        </p:nvGrpSpPr>
        <p:grpSpPr>
          <a:xfrm>
            <a:off x="8556340" y="1630367"/>
            <a:ext cx="3090887" cy="1817887"/>
            <a:chOff x="8556340" y="1630367"/>
            <a:chExt cx="3090887" cy="1817887"/>
          </a:xfrm>
        </p:grpSpPr>
        <p:sp>
          <p:nvSpPr>
            <p:cNvPr id="53" name="Freeform 6"/>
            <p:cNvSpPr>
              <a:spLocks/>
            </p:cNvSpPr>
            <p:nvPr/>
          </p:nvSpPr>
          <p:spPr bwMode="auto">
            <a:xfrm>
              <a:off x="8556340" y="1630367"/>
              <a:ext cx="3090887" cy="1817887"/>
            </a:xfrm>
            <a:custGeom>
              <a:avLst/>
              <a:gdLst>
                <a:gd name="T0" fmla="*/ 272 w 371"/>
                <a:gd name="T1" fmla="*/ 0 h 196"/>
                <a:gd name="T2" fmla="*/ 371 w 371"/>
                <a:gd name="T3" fmla="*/ 98 h 196"/>
                <a:gd name="T4" fmla="*/ 272 w 371"/>
                <a:gd name="T5" fmla="*/ 196 h 196"/>
                <a:gd name="T6" fmla="*/ 272 w 371"/>
                <a:gd name="T7" fmla="*/ 196 h 196"/>
                <a:gd name="T8" fmla="*/ 272 w 371"/>
                <a:gd name="T9" fmla="*/ 196 h 196"/>
                <a:gd name="T10" fmla="*/ 65 w 371"/>
                <a:gd name="T11" fmla="*/ 196 h 196"/>
                <a:gd name="T12" fmla="*/ 65 w 371"/>
                <a:gd name="T13" fmla="*/ 196 h 196"/>
                <a:gd name="T14" fmla="*/ 61 w 371"/>
                <a:gd name="T15" fmla="*/ 196 h 196"/>
                <a:gd name="T16" fmla="*/ 61 w 371"/>
                <a:gd name="T17" fmla="*/ 196 h 196"/>
                <a:gd name="T18" fmla="*/ 60 w 371"/>
                <a:gd name="T19" fmla="*/ 196 h 196"/>
                <a:gd name="T20" fmla="*/ 0 w 371"/>
                <a:gd name="T21" fmla="*/ 136 h 196"/>
                <a:gd name="T22" fmla="*/ 60 w 371"/>
                <a:gd name="T23" fmla="*/ 76 h 196"/>
                <a:gd name="T24" fmla="*/ 84 w 371"/>
                <a:gd name="T25" fmla="*/ 81 h 196"/>
                <a:gd name="T26" fmla="*/ 153 w 371"/>
                <a:gd name="T27" fmla="*/ 39 h 196"/>
                <a:gd name="T28" fmla="*/ 189 w 371"/>
                <a:gd name="T29" fmla="*/ 48 h 196"/>
                <a:gd name="T30" fmla="*/ 272 w 371"/>
                <a:gd name="T31"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196">
                  <a:moveTo>
                    <a:pt x="272" y="0"/>
                  </a:moveTo>
                  <a:cubicBezTo>
                    <a:pt x="327" y="0"/>
                    <a:pt x="371" y="44"/>
                    <a:pt x="371" y="98"/>
                  </a:cubicBezTo>
                  <a:cubicBezTo>
                    <a:pt x="371" y="153"/>
                    <a:pt x="327" y="196"/>
                    <a:pt x="272" y="196"/>
                  </a:cubicBezTo>
                  <a:cubicBezTo>
                    <a:pt x="272" y="196"/>
                    <a:pt x="272" y="196"/>
                    <a:pt x="272" y="196"/>
                  </a:cubicBezTo>
                  <a:cubicBezTo>
                    <a:pt x="272" y="196"/>
                    <a:pt x="272" y="196"/>
                    <a:pt x="272" y="196"/>
                  </a:cubicBezTo>
                  <a:cubicBezTo>
                    <a:pt x="65" y="196"/>
                    <a:pt x="65" y="196"/>
                    <a:pt x="65" y="196"/>
                  </a:cubicBezTo>
                  <a:cubicBezTo>
                    <a:pt x="65" y="196"/>
                    <a:pt x="65" y="196"/>
                    <a:pt x="65" y="196"/>
                  </a:cubicBezTo>
                  <a:cubicBezTo>
                    <a:pt x="61" y="196"/>
                    <a:pt x="61" y="196"/>
                    <a:pt x="61" y="196"/>
                  </a:cubicBezTo>
                  <a:cubicBezTo>
                    <a:pt x="61" y="196"/>
                    <a:pt x="61" y="196"/>
                    <a:pt x="61" y="196"/>
                  </a:cubicBezTo>
                  <a:cubicBezTo>
                    <a:pt x="60" y="196"/>
                    <a:pt x="60" y="196"/>
                    <a:pt x="60" y="196"/>
                  </a:cubicBezTo>
                  <a:cubicBezTo>
                    <a:pt x="27" y="196"/>
                    <a:pt x="0" y="170"/>
                    <a:pt x="0" y="136"/>
                  </a:cubicBezTo>
                  <a:cubicBezTo>
                    <a:pt x="0" y="103"/>
                    <a:pt x="27" y="76"/>
                    <a:pt x="60" y="76"/>
                  </a:cubicBezTo>
                  <a:cubicBezTo>
                    <a:pt x="69" y="76"/>
                    <a:pt x="77" y="78"/>
                    <a:pt x="84" y="81"/>
                  </a:cubicBezTo>
                  <a:cubicBezTo>
                    <a:pt x="97" y="56"/>
                    <a:pt x="123" y="39"/>
                    <a:pt x="153" y="39"/>
                  </a:cubicBezTo>
                  <a:cubicBezTo>
                    <a:pt x="166" y="39"/>
                    <a:pt x="178" y="42"/>
                    <a:pt x="189" y="48"/>
                  </a:cubicBezTo>
                  <a:cubicBezTo>
                    <a:pt x="206" y="19"/>
                    <a:pt x="237" y="0"/>
                    <a:pt x="272" y="0"/>
                  </a:cubicBezTo>
                  <a:close/>
                </a:path>
              </a:pathLst>
            </a:custGeom>
            <a:solidFill>
              <a:srgbClr val="969696">
                <a:lumMod val="40000"/>
                <a:lumOff val="60000"/>
              </a:srgbClr>
            </a:solidFill>
            <a:ln>
              <a:noFill/>
            </a:ln>
            <a:extLst/>
          </p:spPr>
          <p:txBody>
            <a:bodyPr vert="horz" wrap="square" lIns="91440" tIns="45720" rIns="91440" bIns="45720" numCol="1" anchor="ctr" anchorCtr="0" compatLnSpc="1">
              <a:prstTxWarp prst="textNoShape">
                <a:avLst/>
              </a:prstTxWarp>
            </a:bodyPr>
            <a:lstStyle/>
            <a:p>
              <a:pPr marL="0" marR="0" lvl="0" indent="0" defTabSz="93265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gradFill>
                  <a:gsLst>
                    <a:gs pos="0">
                      <a:srgbClr val="00188F"/>
                    </a:gs>
                    <a:gs pos="100000">
                      <a:srgbClr val="00188F"/>
                    </a:gs>
                  </a:gsLst>
                  <a:lin ang="5400000" scaled="1"/>
                </a:gradFill>
                <a:effectLst/>
                <a:uLnTx/>
                <a:uFillTx/>
              </a:endParaRPr>
            </a:p>
            <a:p>
              <a:pPr marL="0" marR="0" lvl="0" indent="0" defTabSz="93265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gradFill>
                  <a:gsLst>
                    <a:gs pos="0">
                      <a:srgbClr val="00188F"/>
                    </a:gs>
                    <a:gs pos="100000">
                      <a:srgbClr val="00188F"/>
                    </a:gs>
                  </a:gsLst>
                  <a:lin ang="5400000" scaled="1"/>
                </a:gradFill>
                <a:effectLst/>
                <a:uLnTx/>
                <a:uFillTx/>
              </a:endParaRPr>
            </a:p>
            <a:p>
              <a:pPr marL="688975" marR="0" lvl="0" indent="0" defTabSz="932654"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gradFill>
                    <a:gsLst>
                      <a:gs pos="0">
                        <a:srgbClr val="00188F"/>
                      </a:gs>
                      <a:gs pos="100000">
                        <a:srgbClr val="00188F"/>
                      </a:gs>
                    </a:gsLst>
                    <a:lin ang="5400000" scaled="1"/>
                  </a:gradFill>
                  <a:effectLst/>
                  <a:uLnTx/>
                  <a:uFillTx/>
                </a:rPr>
                <a:t>Service </a:t>
              </a:r>
              <a:br>
                <a:rPr kumimoji="0" lang="en-US" sz="2000" b="0" i="0" u="none" strike="noStrike" kern="0" cap="none" spc="0" normalizeH="0" baseline="0" noProof="0" dirty="0" smtClean="0">
                  <a:ln>
                    <a:noFill/>
                  </a:ln>
                  <a:gradFill>
                    <a:gsLst>
                      <a:gs pos="0">
                        <a:srgbClr val="00188F"/>
                      </a:gs>
                      <a:gs pos="100000">
                        <a:srgbClr val="00188F"/>
                      </a:gs>
                    </a:gsLst>
                    <a:lin ang="5400000" scaled="1"/>
                  </a:gradFill>
                  <a:effectLst/>
                  <a:uLnTx/>
                  <a:uFillTx/>
                </a:rPr>
              </a:br>
              <a:r>
                <a:rPr kumimoji="0" lang="en-US" sz="2000" b="0" i="0" u="none" strike="noStrike" kern="0" cap="none" spc="0" normalizeH="0" baseline="0" noProof="0" dirty="0" smtClean="0">
                  <a:ln>
                    <a:noFill/>
                  </a:ln>
                  <a:gradFill>
                    <a:gsLst>
                      <a:gs pos="0">
                        <a:srgbClr val="00188F"/>
                      </a:gs>
                      <a:gs pos="100000">
                        <a:srgbClr val="00188F"/>
                      </a:gs>
                    </a:gsLst>
                    <a:lin ang="5400000" scaled="1"/>
                  </a:gradFill>
                  <a:effectLst/>
                  <a:uLnTx/>
                  <a:uFillTx/>
                </a:rPr>
                <a:t>Provider</a:t>
              </a:r>
            </a:p>
          </p:txBody>
        </p:sp>
        <p:grpSp>
          <p:nvGrpSpPr>
            <p:cNvPr id="54" name="Group 53"/>
            <p:cNvGrpSpPr/>
            <p:nvPr/>
          </p:nvGrpSpPr>
          <p:grpSpPr>
            <a:xfrm>
              <a:off x="10333038" y="2390874"/>
              <a:ext cx="723790" cy="752221"/>
              <a:chOff x="1354923" y="6268565"/>
              <a:chExt cx="1397043" cy="1451920"/>
            </a:xfrm>
          </p:grpSpPr>
          <p:pic>
            <p:nvPicPr>
              <p:cNvPr id="55" name="Picture 54"/>
              <p:cNvPicPr>
                <a:picLocks noChangeAspect="1"/>
              </p:cNvPicPr>
              <p:nvPr/>
            </p:nvPicPr>
            <p:blipFill rotWithShape="1">
              <a:blip r:embed="rId3">
                <a:extLst>
                  <a:ext uri="{28A0092B-C50C-407E-A947-70E740481C1C}">
                    <a14:useLocalDpi xmlns:a14="http://schemas.microsoft.com/office/drawing/2010/main" val="0"/>
                  </a:ext>
                </a:extLst>
              </a:blip>
              <a:srcRect l="41274" t="38827" r="40819" b="38874"/>
              <a:stretch/>
            </p:blipFill>
            <p:spPr>
              <a:xfrm>
                <a:off x="1354923" y="6268565"/>
                <a:ext cx="1166405" cy="1451920"/>
              </a:xfrm>
              <a:prstGeom prst="rect">
                <a:avLst/>
              </a:prstGeom>
            </p:spPr>
          </p:pic>
          <p:sp>
            <p:nvSpPr>
              <p:cNvPr id="56" name="Freeform 55"/>
              <p:cNvSpPr>
                <a:spLocks noChangeAspect="1" noEditPoints="1"/>
              </p:cNvSpPr>
              <p:nvPr/>
            </p:nvSpPr>
            <p:spPr bwMode="auto">
              <a:xfrm>
                <a:off x="2147021" y="6390513"/>
                <a:ext cx="604945" cy="614297"/>
              </a:xfrm>
              <a:custGeom>
                <a:avLst/>
                <a:gdLst>
                  <a:gd name="T0" fmla="*/ 288 w 647"/>
                  <a:gd name="T1" fmla="*/ 314 h 657"/>
                  <a:gd name="T2" fmla="*/ 288 w 647"/>
                  <a:gd name="T3" fmla="*/ 52 h 657"/>
                  <a:gd name="T4" fmla="*/ 647 w 647"/>
                  <a:gd name="T5" fmla="*/ 0 h 657"/>
                  <a:gd name="T6" fmla="*/ 647 w 647"/>
                  <a:gd name="T7" fmla="*/ 314 h 657"/>
                  <a:gd name="T8" fmla="*/ 288 w 647"/>
                  <a:gd name="T9" fmla="*/ 314 h 657"/>
                  <a:gd name="T10" fmla="*/ 262 w 647"/>
                  <a:gd name="T11" fmla="*/ 57 h 657"/>
                  <a:gd name="T12" fmla="*/ 0 w 647"/>
                  <a:gd name="T13" fmla="*/ 95 h 657"/>
                  <a:gd name="T14" fmla="*/ 0 w 647"/>
                  <a:gd name="T15" fmla="*/ 314 h 657"/>
                  <a:gd name="T16" fmla="*/ 262 w 647"/>
                  <a:gd name="T17" fmla="*/ 314 h 657"/>
                  <a:gd name="T18" fmla="*/ 262 w 647"/>
                  <a:gd name="T19" fmla="*/ 57 h 657"/>
                  <a:gd name="T20" fmla="*/ 0 w 647"/>
                  <a:gd name="T21" fmla="*/ 338 h 657"/>
                  <a:gd name="T22" fmla="*/ 0 w 647"/>
                  <a:gd name="T23" fmla="*/ 560 h 657"/>
                  <a:gd name="T24" fmla="*/ 262 w 647"/>
                  <a:gd name="T25" fmla="*/ 600 h 657"/>
                  <a:gd name="T26" fmla="*/ 262 w 647"/>
                  <a:gd name="T27" fmla="*/ 338 h 657"/>
                  <a:gd name="T28" fmla="*/ 0 w 647"/>
                  <a:gd name="T29" fmla="*/ 338 h 657"/>
                  <a:gd name="T30" fmla="*/ 288 w 647"/>
                  <a:gd name="T31" fmla="*/ 602 h 657"/>
                  <a:gd name="T32" fmla="*/ 647 w 647"/>
                  <a:gd name="T33" fmla="*/ 657 h 657"/>
                  <a:gd name="T34" fmla="*/ 647 w 647"/>
                  <a:gd name="T35" fmla="*/ 338 h 657"/>
                  <a:gd name="T36" fmla="*/ 288 w 647"/>
                  <a:gd name="T37" fmla="*/ 338 h 657"/>
                  <a:gd name="T38" fmla="*/ 288 w 647"/>
                  <a:gd name="T39" fmla="*/ 602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7" h="657">
                    <a:moveTo>
                      <a:pt x="288" y="314"/>
                    </a:moveTo>
                    <a:lnTo>
                      <a:pt x="288" y="52"/>
                    </a:lnTo>
                    <a:lnTo>
                      <a:pt x="647" y="0"/>
                    </a:lnTo>
                    <a:lnTo>
                      <a:pt x="647" y="314"/>
                    </a:lnTo>
                    <a:lnTo>
                      <a:pt x="288" y="314"/>
                    </a:lnTo>
                    <a:close/>
                    <a:moveTo>
                      <a:pt x="262" y="57"/>
                    </a:moveTo>
                    <a:lnTo>
                      <a:pt x="0" y="95"/>
                    </a:lnTo>
                    <a:lnTo>
                      <a:pt x="0" y="314"/>
                    </a:lnTo>
                    <a:lnTo>
                      <a:pt x="262" y="314"/>
                    </a:lnTo>
                    <a:lnTo>
                      <a:pt x="262" y="57"/>
                    </a:lnTo>
                    <a:close/>
                    <a:moveTo>
                      <a:pt x="0" y="338"/>
                    </a:moveTo>
                    <a:lnTo>
                      <a:pt x="0" y="560"/>
                    </a:lnTo>
                    <a:lnTo>
                      <a:pt x="262" y="600"/>
                    </a:lnTo>
                    <a:lnTo>
                      <a:pt x="262" y="338"/>
                    </a:lnTo>
                    <a:lnTo>
                      <a:pt x="0" y="338"/>
                    </a:lnTo>
                    <a:close/>
                    <a:moveTo>
                      <a:pt x="288" y="602"/>
                    </a:moveTo>
                    <a:lnTo>
                      <a:pt x="647" y="657"/>
                    </a:lnTo>
                    <a:lnTo>
                      <a:pt x="647" y="338"/>
                    </a:lnTo>
                    <a:lnTo>
                      <a:pt x="288" y="338"/>
                    </a:lnTo>
                    <a:lnTo>
                      <a:pt x="288" y="602"/>
                    </a:lnTo>
                    <a:close/>
                  </a:path>
                </a:pathLst>
              </a:custGeom>
              <a:solidFill>
                <a:srgbClr val="00188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cs typeface="Segoe UI" pitchFamily="34" charset="0"/>
                </a:endParaRPr>
              </a:p>
            </p:txBody>
          </p:sp>
        </p:grpSp>
      </p:grpSp>
      <p:grpSp>
        <p:nvGrpSpPr>
          <p:cNvPr id="57" name="Group 56"/>
          <p:cNvGrpSpPr/>
          <p:nvPr/>
        </p:nvGrpSpPr>
        <p:grpSpPr>
          <a:xfrm>
            <a:off x="4428536" y="1319745"/>
            <a:ext cx="3619026" cy="2128509"/>
            <a:chOff x="4428536" y="1319745"/>
            <a:chExt cx="3619026" cy="2128509"/>
          </a:xfrm>
        </p:grpSpPr>
        <p:sp>
          <p:nvSpPr>
            <p:cNvPr id="58" name="Freeform 6"/>
            <p:cNvSpPr>
              <a:spLocks/>
            </p:cNvSpPr>
            <p:nvPr/>
          </p:nvSpPr>
          <p:spPr bwMode="auto">
            <a:xfrm>
              <a:off x="4428536" y="1319745"/>
              <a:ext cx="3619026" cy="2128509"/>
            </a:xfrm>
            <a:custGeom>
              <a:avLst/>
              <a:gdLst>
                <a:gd name="T0" fmla="*/ 272 w 371"/>
                <a:gd name="T1" fmla="*/ 0 h 196"/>
                <a:gd name="T2" fmla="*/ 371 w 371"/>
                <a:gd name="T3" fmla="*/ 98 h 196"/>
                <a:gd name="T4" fmla="*/ 272 w 371"/>
                <a:gd name="T5" fmla="*/ 196 h 196"/>
                <a:gd name="T6" fmla="*/ 272 w 371"/>
                <a:gd name="T7" fmla="*/ 196 h 196"/>
                <a:gd name="T8" fmla="*/ 272 w 371"/>
                <a:gd name="T9" fmla="*/ 196 h 196"/>
                <a:gd name="T10" fmla="*/ 65 w 371"/>
                <a:gd name="T11" fmla="*/ 196 h 196"/>
                <a:gd name="T12" fmla="*/ 65 w 371"/>
                <a:gd name="T13" fmla="*/ 196 h 196"/>
                <a:gd name="T14" fmla="*/ 61 w 371"/>
                <a:gd name="T15" fmla="*/ 196 h 196"/>
                <a:gd name="T16" fmla="*/ 61 w 371"/>
                <a:gd name="T17" fmla="*/ 196 h 196"/>
                <a:gd name="T18" fmla="*/ 60 w 371"/>
                <a:gd name="T19" fmla="*/ 196 h 196"/>
                <a:gd name="T20" fmla="*/ 0 w 371"/>
                <a:gd name="T21" fmla="*/ 136 h 196"/>
                <a:gd name="T22" fmla="*/ 60 w 371"/>
                <a:gd name="T23" fmla="*/ 76 h 196"/>
                <a:gd name="T24" fmla="*/ 84 w 371"/>
                <a:gd name="T25" fmla="*/ 81 h 196"/>
                <a:gd name="T26" fmla="*/ 153 w 371"/>
                <a:gd name="T27" fmla="*/ 39 h 196"/>
                <a:gd name="T28" fmla="*/ 189 w 371"/>
                <a:gd name="T29" fmla="*/ 48 h 196"/>
                <a:gd name="T30" fmla="*/ 272 w 371"/>
                <a:gd name="T31"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196">
                  <a:moveTo>
                    <a:pt x="272" y="0"/>
                  </a:moveTo>
                  <a:cubicBezTo>
                    <a:pt x="327" y="0"/>
                    <a:pt x="371" y="44"/>
                    <a:pt x="371" y="98"/>
                  </a:cubicBezTo>
                  <a:cubicBezTo>
                    <a:pt x="371" y="153"/>
                    <a:pt x="327" y="196"/>
                    <a:pt x="272" y="196"/>
                  </a:cubicBezTo>
                  <a:cubicBezTo>
                    <a:pt x="272" y="196"/>
                    <a:pt x="272" y="196"/>
                    <a:pt x="272" y="196"/>
                  </a:cubicBezTo>
                  <a:cubicBezTo>
                    <a:pt x="272" y="196"/>
                    <a:pt x="272" y="196"/>
                    <a:pt x="272" y="196"/>
                  </a:cubicBezTo>
                  <a:cubicBezTo>
                    <a:pt x="65" y="196"/>
                    <a:pt x="65" y="196"/>
                    <a:pt x="65" y="196"/>
                  </a:cubicBezTo>
                  <a:cubicBezTo>
                    <a:pt x="65" y="196"/>
                    <a:pt x="65" y="196"/>
                    <a:pt x="65" y="196"/>
                  </a:cubicBezTo>
                  <a:cubicBezTo>
                    <a:pt x="61" y="196"/>
                    <a:pt x="61" y="196"/>
                    <a:pt x="61" y="196"/>
                  </a:cubicBezTo>
                  <a:cubicBezTo>
                    <a:pt x="61" y="196"/>
                    <a:pt x="61" y="196"/>
                    <a:pt x="61" y="196"/>
                  </a:cubicBezTo>
                  <a:cubicBezTo>
                    <a:pt x="60" y="196"/>
                    <a:pt x="60" y="196"/>
                    <a:pt x="60" y="196"/>
                  </a:cubicBezTo>
                  <a:cubicBezTo>
                    <a:pt x="27" y="196"/>
                    <a:pt x="0" y="170"/>
                    <a:pt x="0" y="136"/>
                  </a:cubicBezTo>
                  <a:cubicBezTo>
                    <a:pt x="0" y="103"/>
                    <a:pt x="27" y="76"/>
                    <a:pt x="60" y="76"/>
                  </a:cubicBezTo>
                  <a:cubicBezTo>
                    <a:pt x="69" y="76"/>
                    <a:pt x="77" y="78"/>
                    <a:pt x="84" y="81"/>
                  </a:cubicBezTo>
                  <a:cubicBezTo>
                    <a:pt x="97" y="56"/>
                    <a:pt x="123" y="39"/>
                    <a:pt x="153" y="39"/>
                  </a:cubicBezTo>
                  <a:cubicBezTo>
                    <a:pt x="166" y="39"/>
                    <a:pt x="178" y="42"/>
                    <a:pt x="189" y="48"/>
                  </a:cubicBezTo>
                  <a:cubicBezTo>
                    <a:pt x="206" y="19"/>
                    <a:pt x="237" y="0"/>
                    <a:pt x="272" y="0"/>
                  </a:cubicBezTo>
                  <a:close/>
                </a:path>
              </a:pathLst>
            </a:custGeom>
            <a:solidFill>
              <a:srgbClr val="969696">
                <a:lumMod val="40000"/>
                <a:lumOff val="60000"/>
              </a:srgbClr>
            </a:solidFill>
            <a:ln>
              <a:noFill/>
            </a:ln>
            <a:extLst/>
          </p:spPr>
          <p:txBody>
            <a:bodyPr vert="horz" wrap="square" lIns="91440" tIns="45720" rIns="91440" bIns="45720" numCol="1" anchor="ctr" anchorCtr="0" compatLnSpc="1">
              <a:prstTxWarp prst="textNoShape">
                <a:avLst/>
              </a:prstTxWarp>
            </a:bodyPr>
            <a:lstStyle/>
            <a:p>
              <a:pPr marL="0" marR="0" lvl="0" indent="0" algn="ctr" defTabSz="932654"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gradFill>
                    <a:gsLst>
                      <a:gs pos="0">
                        <a:srgbClr val="505050"/>
                      </a:gs>
                      <a:gs pos="100000">
                        <a:srgbClr val="505050"/>
                      </a:gs>
                    </a:gsLst>
                    <a:lin ang="5400000" scaled="1"/>
                  </a:gradFill>
                  <a:effectLst/>
                  <a:uLnTx/>
                  <a:uFillTx/>
                </a:rPr>
                <a:t/>
              </a:r>
              <a:br>
                <a:rPr kumimoji="0" lang="en-US" sz="2000" b="0" i="0" u="none" strike="noStrike" kern="0" cap="none" spc="0" normalizeH="0" baseline="0" noProof="0" dirty="0" smtClean="0">
                  <a:ln>
                    <a:noFill/>
                  </a:ln>
                  <a:gradFill>
                    <a:gsLst>
                      <a:gs pos="0">
                        <a:srgbClr val="505050"/>
                      </a:gs>
                      <a:gs pos="100000">
                        <a:srgbClr val="505050"/>
                      </a:gs>
                    </a:gsLst>
                    <a:lin ang="5400000" scaled="1"/>
                  </a:gradFill>
                  <a:effectLst/>
                  <a:uLnTx/>
                  <a:uFillTx/>
                </a:rPr>
              </a:br>
              <a:r>
                <a:rPr kumimoji="0" lang="en-US" sz="2000" b="0" i="0" u="none" strike="noStrike" kern="0" cap="none" spc="0" normalizeH="0" baseline="0" noProof="0" dirty="0" smtClean="0">
                  <a:ln>
                    <a:noFill/>
                  </a:ln>
                  <a:gradFill>
                    <a:gsLst>
                      <a:gs pos="0">
                        <a:srgbClr val="FF8C00"/>
                      </a:gs>
                      <a:gs pos="100000">
                        <a:srgbClr val="FF8C00"/>
                      </a:gs>
                    </a:gsLst>
                    <a:lin ang="5400000" scaled="1"/>
                  </a:gradFill>
                  <a:effectLst/>
                  <a:uLnTx/>
                  <a:uFillTx/>
                </a:rPr>
                <a:t>Microsoft Cloud</a:t>
              </a:r>
            </a:p>
          </p:txBody>
        </p:sp>
        <p:pic>
          <p:nvPicPr>
            <p:cNvPr id="59" name="Picture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9451" y="2579227"/>
              <a:ext cx="2377195" cy="572574"/>
            </a:xfrm>
            <a:prstGeom prst="rect">
              <a:avLst/>
            </a:prstGeom>
          </p:spPr>
        </p:pic>
      </p:grpSp>
      <p:grpSp>
        <p:nvGrpSpPr>
          <p:cNvPr id="60" name="Group 59"/>
          <p:cNvGrpSpPr/>
          <p:nvPr/>
        </p:nvGrpSpPr>
        <p:grpSpPr>
          <a:xfrm>
            <a:off x="828871" y="1630367"/>
            <a:ext cx="3090887" cy="1817887"/>
            <a:chOff x="828871" y="1630367"/>
            <a:chExt cx="3090887" cy="1817887"/>
          </a:xfrm>
        </p:grpSpPr>
        <p:sp>
          <p:nvSpPr>
            <p:cNvPr id="61" name="Freeform 6"/>
            <p:cNvSpPr>
              <a:spLocks/>
            </p:cNvSpPr>
            <p:nvPr/>
          </p:nvSpPr>
          <p:spPr bwMode="auto">
            <a:xfrm>
              <a:off x="828871" y="1630367"/>
              <a:ext cx="3090887" cy="1817887"/>
            </a:xfrm>
            <a:custGeom>
              <a:avLst/>
              <a:gdLst>
                <a:gd name="T0" fmla="*/ 272 w 371"/>
                <a:gd name="T1" fmla="*/ 0 h 196"/>
                <a:gd name="T2" fmla="*/ 371 w 371"/>
                <a:gd name="T3" fmla="*/ 98 h 196"/>
                <a:gd name="T4" fmla="*/ 272 w 371"/>
                <a:gd name="T5" fmla="*/ 196 h 196"/>
                <a:gd name="T6" fmla="*/ 272 w 371"/>
                <a:gd name="T7" fmla="*/ 196 h 196"/>
                <a:gd name="T8" fmla="*/ 272 w 371"/>
                <a:gd name="T9" fmla="*/ 196 h 196"/>
                <a:gd name="T10" fmla="*/ 65 w 371"/>
                <a:gd name="T11" fmla="*/ 196 h 196"/>
                <a:gd name="T12" fmla="*/ 65 w 371"/>
                <a:gd name="T13" fmla="*/ 196 h 196"/>
                <a:gd name="T14" fmla="*/ 61 w 371"/>
                <a:gd name="T15" fmla="*/ 196 h 196"/>
                <a:gd name="T16" fmla="*/ 61 w 371"/>
                <a:gd name="T17" fmla="*/ 196 h 196"/>
                <a:gd name="T18" fmla="*/ 60 w 371"/>
                <a:gd name="T19" fmla="*/ 196 h 196"/>
                <a:gd name="T20" fmla="*/ 0 w 371"/>
                <a:gd name="T21" fmla="*/ 136 h 196"/>
                <a:gd name="T22" fmla="*/ 60 w 371"/>
                <a:gd name="T23" fmla="*/ 76 h 196"/>
                <a:gd name="T24" fmla="*/ 84 w 371"/>
                <a:gd name="T25" fmla="*/ 81 h 196"/>
                <a:gd name="T26" fmla="*/ 153 w 371"/>
                <a:gd name="T27" fmla="*/ 39 h 196"/>
                <a:gd name="T28" fmla="*/ 189 w 371"/>
                <a:gd name="T29" fmla="*/ 48 h 196"/>
                <a:gd name="T30" fmla="*/ 272 w 371"/>
                <a:gd name="T31"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196">
                  <a:moveTo>
                    <a:pt x="272" y="0"/>
                  </a:moveTo>
                  <a:cubicBezTo>
                    <a:pt x="327" y="0"/>
                    <a:pt x="371" y="44"/>
                    <a:pt x="371" y="98"/>
                  </a:cubicBezTo>
                  <a:cubicBezTo>
                    <a:pt x="371" y="153"/>
                    <a:pt x="327" y="196"/>
                    <a:pt x="272" y="196"/>
                  </a:cubicBezTo>
                  <a:cubicBezTo>
                    <a:pt x="272" y="196"/>
                    <a:pt x="272" y="196"/>
                    <a:pt x="272" y="196"/>
                  </a:cubicBezTo>
                  <a:cubicBezTo>
                    <a:pt x="272" y="196"/>
                    <a:pt x="272" y="196"/>
                    <a:pt x="272" y="196"/>
                  </a:cubicBezTo>
                  <a:cubicBezTo>
                    <a:pt x="65" y="196"/>
                    <a:pt x="65" y="196"/>
                    <a:pt x="65" y="196"/>
                  </a:cubicBezTo>
                  <a:cubicBezTo>
                    <a:pt x="65" y="196"/>
                    <a:pt x="65" y="196"/>
                    <a:pt x="65" y="196"/>
                  </a:cubicBezTo>
                  <a:cubicBezTo>
                    <a:pt x="61" y="196"/>
                    <a:pt x="61" y="196"/>
                    <a:pt x="61" y="196"/>
                  </a:cubicBezTo>
                  <a:cubicBezTo>
                    <a:pt x="61" y="196"/>
                    <a:pt x="61" y="196"/>
                    <a:pt x="61" y="196"/>
                  </a:cubicBezTo>
                  <a:cubicBezTo>
                    <a:pt x="60" y="196"/>
                    <a:pt x="60" y="196"/>
                    <a:pt x="60" y="196"/>
                  </a:cubicBezTo>
                  <a:cubicBezTo>
                    <a:pt x="27" y="196"/>
                    <a:pt x="0" y="170"/>
                    <a:pt x="0" y="136"/>
                  </a:cubicBezTo>
                  <a:cubicBezTo>
                    <a:pt x="0" y="103"/>
                    <a:pt x="27" y="76"/>
                    <a:pt x="60" y="76"/>
                  </a:cubicBezTo>
                  <a:cubicBezTo>
                    <a:pt x="69" y="76"/>
                    <a:pt x="77" y="78"/>
                    <a:pt x="84" y="81"/>
                  </a:cubicBezTo>
                  <a:cubicBezTo>
                    <a:pt x="97" y="56"/>
                    <a:pt x="123" y="39"/>
                    <a:pt x="153" y="39"/>
                  </a:cubicBezTo>
                  <a:cubicBezTo>
                    <a:pt x="166" y="39"/>
                    <a:pt x="178" y="42"/>
                    <a:pt x="189" y="48"/>
                  </a:cubicBezTo>
                  <a:cubicBezTo>
                    <a:pt x="206" y="19"/>
                    <a:pt x="237" y="0"/>
                    <a:pt x="272" y="0"/>
                  </a:cubicBezTo>
                  <a:close/>
                </a:path>
              </a:pathLst>
            </a:custGeom>
            <a:solidFill>
              <a:srgbClr val="969696">
                <a:lumMod val="40000"/>
                <a:lumOff val="60000"/>
              </a:srgbClr>
            </a:solidFill>
            <a:ln>
              <a:noFill/>
            </a:ln>
            <a:scene3d>
              <a:camera prst="orthographicFront">
                <a:rot lat="0" lon="0" rev="0"/>
              </a:camera>
              <a:lightRig rig="threePt" dir="t"/>
            </a:scene3d>
            <a:extLst/>
          </p:spPr>
          <p:txBody>
            <a:bodyPr vert="horz" wrap="square" lIns="91440" tIns="45720" rIns="91440" bIns="45720" numCol="1" anchor="t" anchorCtr="0" compatLnSpc="1">
              <a:prstTxWarp prst="textNoShape">
                <a:avLst/>
              </a:prstTxWarp>
            </a:bodyPr>
            <a:lstStyle/>
            <a:p>
              <a:pPr marL="0" marR="0" lvl="0" indent="0" algn="ctr" defTabSz="93265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gradFill>
                  <a:gsLst>
                    <a:gs pos="0">
                      <a:srgbClr val="00188F"/>
                    </a:gs>
                    <a:gs pos="100000">
                      <a:srgbClr val="00188F"/>
                    </a:gs>
                  </a:gsLst>
                  <a:lin ang="5400000" scaled="1"/>
                </a:gradFill>
                <a:effectLst/>
                <a:uLnTx/>
                <a:uFillTx/>
              </a:endParaRPr>
            </a:p>
            <a:p>
              <a:pPr marL="0" marR="0" lvl="0" indent="0" algn="ctr" defTabSz="932654"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smtClean="0">
                <a:ln>
                  <a:noFill/>
                </a:ln>
                <a:gradFill>
                  <a:gsLst>
                    <a:gs pos="0">
                      <a:srgbClr val="00188F"/>
                    </a:gs>
                    <a:gs pos="100000">
                      <a:srgbClr val="00188F"/>
                    </a:gs>
                  </a:gsLst>
                  <a:lin ang="5400000" scaled="1"/>
                </a:gradFill>
                <a:effectLst/>
                <a:uLnTx/>
                <a:uFillTx/>
              </a:endParaRPr>
            </a:p>
            <a:p>
              <a:pPr marL="0" marR="0" lvl="0" indent="0" algn="ctr" defTabSz="932654"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gradFill>
                    <a:gsLst>
                      <a:gs pos="0">
                        <a:srgbClr val="00188F"/>
                      </a:gs>
                      <a:gs pos="100000">
                        <a:srgbClr val="00188F"/>
                      </a:gs>
                    </a:gsLst>
                    <a:lin ang="5400000" scaled="1"/>
                  </a:gradFill>
                  <a:effectLst/>
                  <a:uLnTx/>
                  <a:uFillTx/>
                </a:rPr>
                <a:t/>
              </a:r>
              <a:br>
                <a:rPr kumimoji="0" lang="en-US" sz="2000" b="0" i="0" u="none" strike="noStrike" kern="0" cap="none" spc="0" normalizeH="0" baseline="0" noProof="0" dirty="0" smtClean="0">
                  <a:ln>
                    <a:noFill/>
                  </a:ln>
                  <a:gradFill>
                    <a:gsLst>
                      <a:gs pos="0">
                        <a:srgbClr val="00188F"/>
                      </a:gs>
                      <a:gs pos="100000">
                        <a:srgbClr val="00188F"/>
                      </a:gs>
                    </a:gsLst>
                    <a:lin ang="5400000" scaled="1"/>
                  </a:gradFill>
                  <a:effectLst/>
                  <a:uLnTx/>
                  <a:uFillTx/>
                </a:rPr>
              </a:br>
              <a:r>
                <a:rPr kumimoji="0" lang="en-US" sz="2000" b="0" i="0" u="none" strike="noStrike" kern="0" cap="none" spc="0" normalizeH="0" baseline="0" noProof="0" dirty="0" smtClean="0">
                  <a:ln>
                    <a:noFill/>
                  </a:ln>
                  <a:gradFill>
                    <a:gsLst>
                      <a:gs pos="0">
                        <a:srgbClr val="00188F"/>
                      </a:gs>
                      <a:gs pos="100000">
                        <a:srgbClr val="00188F"/>
                      </a:gs>
                    </a:gsLst>
                    <a:lin ang="5400000" scaled="1"/>
                  </a:gradFill>
                  <a:effectLst/>
                  <a:uLnTx/>
                  <a:uFillTx/>
                </a:rPr>
                <a:t>Private Cloud </a:t>
              </a:r>
              <a:br>
                <a:rPr kumimoji="0" lang="en-US" sz="2000" b="0" i="0" u="none" strike="noStrike" kern="0" cap="none" spc="0" normalizeH="0" baseline="0" noProof="0" dirty="0" smtClean="0">
                  <a:ln>
                    <a:noFill/>
                  </a:ln>
                  <a:gradFill>
                    <a:gsLst>
                      <a:gs pos="0">
                        <a:srgbClr val="00188F"/>
                      </a:gs>
                      <a:gs pos="100000">
                        <a:srgbClr val="00188F"/>
                      </a:gs>
                    </a:gsLst>
                    <a:lin ang="5400000" scaled="1"/>
                  </a:gradFill>
                  <a:effectLst/>
                  <a:uLnTx/>
                  <a:uFillTx/>
                </a:rPr>
              </a:br>
              <a:endParaRPr kumimoji="0" lang="en-US" sz="2000" b="0" i="0" u="none" strike="noStrike" kern="0" cap="none" spc="0" normalizeH="0" baseline="0" noProof="0" dirty="0" smtClean="0">
                <a:ln>
                  <a:noFill/>
                </a:ln>
                <a:gradFill>
                  <a:gsLst>
                    <a:gs pos="0">
                      <a:srgbClr val="00188F"/>
                    </a:gs>
                    <a:gs pos="100000">
                      <a:srgbClr val="00188F"/>
                    </a:gs>
                  </a:gsLst>
                  <a:lin ang="5400000" scaled="1"/>
                </a:gradFill>
                <a:effectLst/>
                <a:uLnTx/>
                <a:uFillTx/>
              </a:endParaRPr>
            </a:p>
          </p:txBody>
        </p:sp>
        <p:pic>
          <p:nvPicPr>
            <p:cNvPr id="62" name="Picture 6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460" y="2887920"/>
              <a:ext cx="2589665" cy="502207"/>
            </a:xfrm>
            <a:prstGeom prst="rect">
              <a:avLst/>
            </a:prstGeom>
          </p:spPr>
        </p:pic>
        <p:sp>
          <p:nvSpPr>
            <p:cNvPr id="63" name="System Center"/>
            <p:cNvSpPr>
              <a:spLocks noChangeAspect="1" noEditPoints="1"/>
            </p:cNvSpPr>
            <p:nvPr/>
          </p:nvSpPr>
          <p:spPr bwMode="auto">
            <a:xfrm>
              <a:off x="1536248" y="2630356"/>
              <a:ext cx="1622877" cy="343683"/>
            </a:xfrm>
            <a:custGeom>
              <a:avLst/>
              <a:gdLst>
                <a:gd name="T0" fmla="*/ 6606 w 15690"/>
                <a:gd name="T1" fmla="*/ 769 h 3320"/>
                <a:gd name="T2" fmla="*/ 6642 w 15690"/>
                <a:gd name="T3" fmla="*/ 710 h 3320"/>
                <a:gd name="T4" fmla="*/ 6695 w 15690"/>
                <a:gd name="T5" fmla="*/ 838 h 3320"/>
                <a:gd name="T6" fmla="*/ 6621 w 15690"/>
                <a:gd name="T7" fmla="*/ 853 h 3320"/>
                <a:gd name="T8" fmla="*/ 3894 w 15690"/>
                <a:gd name="T9" fmla="*/ 577 h 3320"/>
                <a:gd name="T10" fmla="*/ 3402 w 15690"/>
                <a:gd name="T11" fmla="*/ 755 h 3320"/>
                <a:gd name="T12" fmla="*/ 4061 w 15690"/>
                <a:gd name="T13" fmla="*/ 555 h 3320"/>
                <a:gd name="T14" fmla="*/ 4478 w 15690"/>
                <a:gd name="T15" fmla="*/ 743 h 3320"/>
                <a:gd name="T16" fmla="*/ 4238 w 15690"/>
                <a:gd name="T17" fmla="*/ 1075 h 3320"/>
                <a:gd name="T18" fmla="*/ 4726 w 15690"/>
                <a:gd name="T19" fmla="*/ 787 h 3320"/>
                <a:gd name="T20" fmla="*/ 5181 w 15690"/>
                <a:gd name="T21" fmla="*/ 927 h 3320"/>
                <a:gd name="T22" fmla="*/ 5121 w 15690"/>
                <a:gd name="T23" fmla="*/ 927 h 3320"/>
                <a:gd name="T24" fmla="*/ 5259 w 15690"/>
                <a:gd name="T25" fmla="*/ 839 h 3320"/>
                <a:gd name="T26" fmla="*/ 5468 w 15690"/>
                <a:gd name="T27" fmla="*/ 942 h 3320"/>
                <a:gd name="T28" fmla="*/ 5938 w 15690"/>
                <a:gd name="T29" fmla="*/ 927 h 3320"/>
                <a:gd name="T30" fmla="*/ 5878 w 15690"/>
                <a:gd name="T31" fmla="*/ 927 h 3320"/>
                <a:gd name="T32" fmla="*/ 6214 w 15690"/>
                <a:gd name="T33" fmla="*/ 598 h 3320"/>
                <a:gd name="T34" fmla="*/ 6298 w 15690"/>
                <a:gd name="T35" fmla="*/ 785 h 3320"/>
                <a:gd name="T36" fmla="*/ 6366 w 15690"/>
                <a:gd name="T37" fmla="*/ 1000 h 3320"/>
                <a:gd name="T38" fmla="*/ 3990 w 15690"/>
                <a:gd name="T39" fmla="*/ 2719 h 3320"/>
                <a:gd name="T40" fmla="*/ 3342 w 15690"/>
                <a:gd name="T41" fmla="*/ 1909 h 3320"/>
                <a:gd name="T42" fmla="*/ 3745 w 15690"/>
                <a:gd name="T43" fmla="*/ 1991 h 3320"/>
                <a:gd name="T44" fmla="*/ 4584 w 15690"/>
                <a:gd name="T45" fmla="*/ 2811 h 3320"/>
                <a:gd name="T46" fmla="*/ 5492 w 15690"/>
                <a:gd name="T47" fmla="*/ 2839 h 3320"/>
                <a:gd name="T48" fmla="*/ 5611 w 15690"/>
                <a:gd name="T49" fmla="*/ 1707 h 3320"/>
                <a:gd name="T50" fmla="*/ 6306 w 15690"/>
                <a:gd name="T51" fmla="*/ 1729 h 3320"/>
                <a:gd name="T52" fmla="*/ 6134 w 15690"/>
                <a:gd name="T53" fmla="*/ 2516 h 3320"/>
                <a:gd name="T54" fmla="*/ 6658 w 15690"/>
                <a:gd name="T55" fmla="*/ 2277 h 3320"/>
                <a:gd name="T56" fmla="*/ 7487 w 15690"/>
                <a:gd name="T57" fmla="*/ 1857 h 3320"/>
                <a:gd name="T58" fmla="*/ 9142 w 15690"/>
                <a:gd name="T59" fmla="*/ 2809 h 3320"/>
                <a:gd name="T60" fmla="*/ 8036 w 15690"/>
                <a:gd name="T61" fmla="*/ 1947 h 3320"/>
                <a:gd name="T62" fmla="*/ 8963 w 15690"/>
                <a:gd name="T63" fmla="*/ 1707 h 3320"/>
                <a:gd name="T64" fmla="*/ 10994 w 15690"/>
                <a:gd name="T65" fmla="*/ 2576 h 3320"/>
                <a:gd name="T66" fmla="*/ 11273 w 15690"/>
                <a:gd name="T67" fmla="*/ 2696 h 3320"/>
                <a:gd name="T68" fmla="*/ 11632 w 15690"/>
                <a:gd name="T69" fmla="*/ 1707 h 3320"/>
                <a:gd name="T70" fmla="*/ 12986 w 15690"/>
                <a:gd name="T71" fmla="*/ 2809 h 3320"/>
                <a:gd name="T72" fmla="*/ 12441 w 15690"/>
                <a:gd name="T73" fmla="*/ 1909 h 3320"/>
                <a:gd name="T74" fmla="*/ 13914 w 15690"/>
                <a:gd name="T75" fmla="*/ 2651 h 3320"/>
                <a:gd name="T76" fmla="*/ 13646 w 15690"/>
                <a:gd name="T77" fmla="*/ 1729 h 3320"/>
                <a:gd name="T78" fmla="*/ 14176 w 15690"/>
                <a:gd name="T79" fmla="*/ 2313 h 3320"/>
                <a:gd name="T80" fmla="*/ 14183 w 15690"/>
                <a:gd name="T81" fmla="*/ 2173 h 3320"/>
                <a:gd name="T82" fmla="*/ 15302 w 15690"/>
                <a:gd name="T83" fmla="*/ 1957 h 3320"/>
                <a:gd name="T84" fmla="*/ 562 w 15690"/>
                <a:gd name="T85" fmla="*/ 404 h 3320"/>
                <a:gd name="T86" fmla="*/ 1482 w 15690"/>
                <a:gd name="T87" fmla="*/ 3237 h 3320"/>
                <a:gd name="T88" fmla="*/ 1917 w 15690"/>
                <a:gd name="T89" fmla="*/ 718 h 3320"/>
                <a:gd name="T90" fmla="*/ 1280 w 15690"/>
                <a:gd name="T91" fmla="*/ 2135 h 3320"/>
                <a:gd name="T92" fmla="*/ 1056 w 15690"/>
                <a:gd name="T93" fmla="*/ 837 h 3320"/>
                <a:gd name="T94" fmla="*/ 764 w 15690"/>
                <a:gd name="T95" fmla="*/ 1907 h 3320"/>
                <a:gd name="T96" fmla="*/ 921 w 15690"/>
                <a:gd name="T97" fmla="*/ 2600 h 3320"/>
                <a:gd name="T98" fmla="*/ 1640 w 15690"/>
                <a:gd name="T99" fmla="*/ 1159 h 3320"/>
                <a:gd name="T100" fmla="*/ 1237 w 15690"/>
                <a:gd name="T101" fmla="*/ 29 h 3320"/>
                <a:gd name="T102" fmla="*/ 750 w 15690"/>
                <a:gd name="T103" fmla="*/ 260 h 3320"/>
                <a:gd name="T104" fmla="*/ 1011 w 15690"/>
                <a:gd name="T105" fmla="*/ 807 h 3320"/>
                <a:gd name="T106" fmla="*/ 122 w 15690"/>
                <a:gd name="T107" fmla="*/ 2518 h 3320"/>
                <a:gd name="T108" fmla="*/ 614 w 15690"/>
                <a:gd name="T109" fmla="*/ 2450 h 3320"/>
                <a:gd name="T110" fmla="*/ 382 w 15690"/>
                <a:gd name="T111" fmla="*/ 2923 h 3320"/>
                <a:gd name="T112" fmla="*/ 801 w 15690"/>
                <a:gd name="T113" fmla="*/ 3103 h 3320"/>
                <a:gd name="T114" fmla="*/ 1310 w 15690"/>
                <a:gd name="T115" fmla="*/ 2225 h 3320"/>
                <a:gd name="T116" fmla="*/ 1759 w 15690"/>
                <a:gd name="T117" fmla="*/ 1910 h 3320"/>
                <a:gd name="T118" fmla="*/ 1819 w 15690"/>
                <a:gd name="T119" fmla="*/ 1151 h 3320"/>
                <a:gd name="T120" fmla="*/ 1726 w 15690"/>
                <a:gd name="T121" fmla="*/ 3093 h 3320"/>
                <a:gd name="T122" fmla="*/ 1894 w 15690"/>
                <a:gd name="T123" fmla="*/ 3237 h 3320"/>
                <a:gd name="T124" fmla="*/ 1758 w 15690"/>
                <a:gd name="T125" fmla="*/ 3237 h 3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90" h="3320">
                  <a:moveTo>
                    <a:pt x="6628" y="762"/>
                  </a:moveTo>
                  <a:cubicBezTo>
                    <a:pt x="6643" y="762"/>
                    <a:pt x="6650" y="755"/>
                    <a:pt x="6658" y="747"/>
                  </a:cubicBezTo>
                  <a:cubicBezTo>
                    <a:pt x="6665" y="740"/>
                    <a:pt x="6665" y="732"/>
                    <a:pt x="6665" y="725"/>
                  </a:cubicBezTo>
                  <a:cubicBezTo>
                    <a:pt x="6665" y="717"/>
                    <a:pt x="6665" y="703"/>
                    <a:pt x="6658" y="703"/>
                  </a:cubicBezTo>
                  <a:cubicBezTo>
                    <a:pt x="6643" y="696"/>
                    <a:pt x="6635" y="689"/>
                    <a:pt x="6613" y="689"/>
                  </a:cubicBezTo>
                  <a:cubicBezTo>
                    <a:pt x="6613" y="689"/>
                    <a:pt x="6614" y="689"/>
                    <a:pt x="6578" y="689"/>
                  </a:cubicBezTo>
                  <a:cubicBezTo>
                    <a:pt x="6578" y="689"/>
                    <a:pt x="6578" y="689"/>
                    <a:pt x="6578" y="829"/>
                  </a:cubicBezTo>
                  <a:cubicBezTo>
                    <a:pt x="6578" y="829"/>
                    <a:pt x="6578" y="829"/>
                    <a:pt x="6598" y="829"/>
                  </a:cubicBezTo>
                  <a:cubicBezTo>
                    <a:pt x="6598" y="829"/>
                    <a:pt x="6598" y="829"/>
                    <a:pt x="6598" y="769"/>
                  </a:cubicBezTo>
                  <a:cubicBezTo>
                    <a:pt x="6598" y="769"/>
                    <a:pt x="6598" y="769"/>
                    <a:pt x="6606" y="769"/>
                  </a:cubicBezTo>
                  <a:cubicBezTo>
                    <a:pt x="6621" y="769"/>
                    <a:pt x="6628" y="776"/>
                    <a:pt x="6635" y="791"/>
                  </a:cubicBezTo>
                  <a:cubicBezTo>
                    <a:pt x="6635" y="791"/>
                    <a:pt x="6635" y="793"/>
                    <a:pt x="6650" y="829"/>
                  </a:cubicBezTo>
                  <a:cubicBezTo>
                    <a:pt x="6650" y="829"/>
                    <a:pt x="6650" y="829"/>
                    <a:pt x="6672" y="829"/>
                  </a:cubicBezTo>
                  <a:cubicBezTo>
                    <a:pt x="6658" y="792"/>
                    <a:pt x="6658" y="792"/>
                    <a:pt x="6658" y="792"/>
                  </a:cubicBezTo>
                  <a:cubicBezTo>
                    <a:pt x="6650" y="777"/>
                    <a:pt x="6643" y="762"/>
                    <a:pt x="6628" y="762"/>
                  </a:cubicBezTo>
                  <a:close/>
                  <a:moveTo>
                    <a:pt x="6621" y="753"/>
                  </a:moveTo>
                  <a:cubicBezTo>
                    <a:pt x="6621" y="753"/>
                    <a:pt x="6622" y="753"/>
                    <a:pt x="6598" y="753"/>
                  </a:cubicBezTo>
                  <a:cubicBezTo>
                    <a:pt x="6598" y="753"/>
                    <a:pt x="6598" y="753"/>
                    <a:pt x="6598" y="701"/>
                  </a:cubicBezTo>
                  <a:cubicBezTo>
                    <a:pt x="6598" y="701"/>
                    <a:pt x="6598" y="701"/>
                    <a:pt x="6613" y="701"/>
                  </a:cubicBezTo>
                  <a:cubicBezTo>
                    <a:pt x="6628" y="701"/>
                    <a:pt x="6634" y="710"/>
                    <a:pt x="6642" y="710"/>
                  </a:cubicBezTo>
                  <a:cubicBezTo>
                    <a:pt x="6642" y="717"/>
                    <a:pt x="6642" y="717"/>
                    <a:pt x="6642" y="725"/>
                  </a:cubicBezTo>
                  <a:cubicBezTo>
                    <a:pt x="6642" y="747"/>
                    <a:pt x="6635" y="753"/>
                    <a:pt x="6621" y="753"/>
                  </a:cubicBezTo>
                  <a:close/>
                  <a:moveTo>
                    <a:pt x="6732" y="755"/>
                  </a:moveTo>
                  <a:cubicBezTo>
                    <a:pt x="6732" y="725"/>
                    <a:pt x="6717" y="702"/>
                    <a:pt x="6695" y="680"/>
                  </a:cubicBezTo>
                  <a:cubicBezTo>
                    <a:pt x="6680" y="657"/>
                    <a:pt x="6650" y="650"/>
                    <a:pt x="6621" y="650"/>
                  </a:cubicBezTo>
                  <a:cubicBezTo>
                    <a:pt x="6591" y="650"/>
                    <a:pt x="6561" y="657"/>
                    <a:pt x="6539" y="680"/>
                  </a:cubicBezTo>
                  <a:cubicBezTo>
                    <a:pt x="6524" y="702"/>
                    <a:pt x="6510" y="725"/>
                    <a:pt x="6510" y="762"/>
                  </a:cubicBezTo>
                  <a:cubicBezTo>
                    <a:pt x="6510" y="793"/>
                    <a:pt x="6524" y="815"/>
                    <a:pt x="6539" y="838"/>
                  </a:cubicBezTo>
                  <a:cubicBezTo>
                    <a:pt x="6561" y="860"/>
                    <a:pt x="6591" y="868"/>
                    <a:pt x="6621" y="868"/>
                  </a:cubicBezTo>
                  <a:cubicBezTo>
                    <a:pt x="6650" y="868"/>
                    <a:pt x="6672" y="860"/>
                    <a:pt x="6695" y="838"/>
                  </a:cubicBezTo>
                  <a:cubicBezTo>
                    <a:pt x="6717" y="815"/>
                    <a:pt x="6732" y="793"/>
                    <a:pt x="6732" y="755"/>
                  </a:cubicBezTo>
                  <a:close/>
                  <a:moveTo>
                    <a:pt x="6621" y="853"/>
                  </a:moveTo>
                  <a:cubicBezTo>
                    <a:pt x="6591" y="853"/>
                    <a:pt x="6569" y="845"/>
                    <a:pt x="6554" y="830"/>
                  </a:cubicBezTo>
                  <a:cubicBezTo>
                    <a:pt x="6532" y="808"/>
                    <a:pt x="6524" y="785"/>
                    <a:pt x="6524" y="755"/>
                  </a:cubicBezTo>
                  <a:cubicBezTo>
                    <a:pt x="6524" y="732"/>
                    <a:pt x="6532" y="710"/>
                    <a:pt x="6554" y="687"/>
                  </a:cubicBezTo>
                  <a:cubicBezTo>
                    <a:pt x="6569" y="672"/>
                    <a:pt x="6591" y="665"/>
                    <a:pt x="6621" y="665"/>
                  </a:cubicBezTo>
                  <a:cubicBezTo>
                    <a:pt x="6650" y="665"/>
                    <a:pt x="6672" y="672"/>
                    <a:pt x="6687" y="687"/>
                  </a:cubicBezTo>
                  <a:cubicBezTo>
                    <a:pt x="6710" y="710"/>
                    <a:pt x="6717" y="732"/>
                    <a:pt x="6717" y="755"/>
                  </a:cubicBezTo>
                  <a:cubicBezTo>
                    <a:pt x="6717" y="785"/>
                    <a:pt x="6710" y="808"/>
                    <a:pt x="6687" y="830"/>
                  </a:cubicBezTo>
                  <a:cubicBezTo>
                    <a:pt x="6672" y="845"/>
                    <a:pt x="6643" y="853"/>
                    <a:pt x="6621" y="853"/>
                  </a:cubicBezTo>
                  <a:close/>
                  <a:moveTo>
                    <a:pt x="3402" y="1121"/>
                  </a:moveTo>
                  <a:cubicBezTo>
                    <a:pt x="3334" y="1121"/>
                    <a:pt x="3334" y="1121"/>
                    <a:pt x="3334" y="1121"/>
                  </a:cubicBezTo>
                  <a:cubicBezTo>
                    <a:pt x="3334" y="577"/>
                    <a:pt x="3334" y="577"/>
                    <a:pt x="3334" y="577"/>
                  </a:cubicBezTo>
                  <a:cubicBezTo>
                    <a:pt x="3422" y="577"/>
                    <a:pt x="3423" y="577"/>
                    <a:pt x="3423" y="577"/>
                  </a:cubicBezTo>
                  <a:cubicBezTo>
                    <a:pt x="3587" y="957"/>
                    <a:pt x="3587" y="958"/>
                    <a:pt x="3587" y="958"/>
                  </a:cubicBezTo>
                  <a:cubicBezTo>
                    <a:pt x="3602" y="988"/>
                    <a:pt x="3609" y="1009"/>
                    <a:pt x="3609" y="1025"/>
                  </a:cubicBezTo>
                  <a:cubicBezTo>
                    <a:pt x="3617" y="1025"/>
                    <a:pt x="3617" y="1025"/>
                    <a:pt x="3617" y="1025"/>
                  </a:cubicBezTo>
                  <a:cubicBezTo>
                    <a:pt x="3624" y="997"/>
                    <a:pt x="3632" y="973"/>
                    <a:pt x="3639" y="958"/>
                  </a:cubicBezTo>
                  <a:cubicBezTo>
                    <a:pt x="3811" y="576"/>
                    <a:pt x="3811" y="577"/>
                    <a:pt x="3811" y="577"/>
                  </a:cubicBezTo>
                  <a:cubicBezTo>
                    <a:pt x="3893" y="577"/>
                    <a:pt x="3894" y="577"/>
                    <a:pt x="3894" y="577"/>
                  </a:cubicBezTo>
                  <a:cubicBezTo>
                    <a:pt x="3894" y="1121"/>
                    <a:pt x="3894" y="1121"/>
                    <a:pt x="3894" y="1121"/>
                  </a:cubicBezTo>
                  <a:cubicBezTo>
                    <a:pt x="3826" y="1121"/>
                    <a:pt x="3826" y="1121"/>
                    <a:pt x="3826" y="1121"/>
                  </a:cubicBezTo>
                  <a:cubicBezTo>
                    <a:pt x="3826" y="757"/>
                    <a:pt x="3826" y="755"/>
                    <a:pt x="3826" y="755"/>
                  </a:cubicBezTo>
                  <a:cubicBezTo>
                    <a:pt x="3826" y="726"/>
                    <a:pt x="3826" y="688"/>
                    <a:pt x="3833" y="650"/>
                  </a:cubicBezTo>
                  <a:cubicBezTo>
                    <a:pt x="3826" y="673"/>
                    <a:pt x="3818" y="695"/>
                    <a:pt x="3811" y="702"/>
                  </a:cubicBezTo>
                  <a:cubicBezTo>
                    <a:pt x="3632" y="1122"/>
                    <a:pt x="3632" y="1121"/>
                    <a:pt x="3632" y="1121"/>
                  </a:cubicBezTo>
                  <a:cubicBezTo>
                    <a:pt x="3594" y="1121"/>
                    <a:pt x="3594" y="1121"/>
                    <a:pt x="3594" y="1121"/>
                  </a:cubicBezTo>
                  <a:cubicBezTo>
                    <a:pt x="3415" y="705"/>
                    <a:pt x="3416" y="702"/>
                    <a:pt x="3416" y="702"/>
                  </a:cubicBezTo>
                  <a:cubicBezTo>
                    <a:pt x="3408" y="695"/>
                    <a:pt x="3401" y="673"/>
                    <a:pt x="3394" y="651"/>
                  </a:cubicBezTo>
                  <a:cubicBezTo>
                    <a:pt x="3394" y="673"/>
                    <a:pt x="3402" y="711"/>
                    <a:pt x="3402" y="755"/>
                  </a:cubicBezTo>
                  <a:cubicBezTo>
                    <a:pt x="3402" y="1123"/>
                    <a:pt x="3402" y="1121"/>
                    <a:pt x="3402" y="1121"/>
                  </a:cubicBezTo>
                  <a:close/>
                  <a:moveTo>
                    <a:pt x="4030" y="733"/>
                  </a:moveTo>
                  <a:cubicBezTo>
                    <a:pt x="4090" y="733"/>
                    <a:pt x="4090" y="733"/>
                    <a:pt x="4090" y="733"/>
                  </a:cubicBezTo>
                  <a:cubicBezTo>
                    <a:pt x="4090" y="1121"/>
                    <a:pt x="4090" y="1121"/>
                    <a:pt x="4090" y="1121"/>
                  </a:cubicBezTo>
                  <a:cubicBezTo>
                    <a:pt x="4030" y="1121"/>
                    <a:pt x="4030" y="1121"/>
                    <a:pt x="4030" y="1121"/>
                  </a:cubicBezTo>
                  <a:cubicBezTo>
                    <a:pt x="4030" y="733"/>
                    <a:pt x="4030" y="733"/>
                    <a:pt x="4030" y="733"/>
                  </a:cubicBezTo>
                  <a:close/>
                  <a:moveTo>
                    <a:pt x="4031" y="622"/>
                  </a:moveTo>
                  <a:cubicBezTo>
                    <a:pt x="4024" y="615"/>
                    <a:pt x="4016" y="607"/>
                    <a:pt x="4016" y="592"/>
                  </a:cubicBezTo>
                  <a:cubicBezTo>
                    <a:pt x="4016" y="585"/>
                    <a:pt x="4024" y="570"/>
                    <a:pt x="4031" y="562"/>
                  </a:cubicBezTo>
                  <a:cubicBezTo>
                    <a:pt x="4039" y="555"/>
                    <a:pt x="4046" y="555"/>
                    <a:pt x="4061" y="555"/>
                  </a:cubicBezTo>
                  <a:cubicBezTo>
                    <a:pt x="4068" y="555"/>
                    <a:pt x="4083" y="555"/>
                    <a:pt x="4091" y="562"/>
                  </a:cubicBezTo>
                  <a:cubicBezTo>
                    <a:pt x="4098" y="570"/>
                    <a:pt x="4098" y="585"/>
                    <a:pt x="4098" y="592"/>
                  </a:cubicBezTo>
                  <a:cubicBezTo>
                    <a:pt x="4098" y="607"/>
                    <a:pt x="4098" y="615"/>
                    <a:pt x="4091" y="622"/>
                  </a:cubicBezTo>
                  <a:cubicBezTo>
                    <a:pt x="4083" y="630"/>
                    <a:pt x="4068" y="637"/>
                    <a:pt x="4061" y="637"/>
                  </a:cubicBezTo>
                  <a:cubicBezTo>
                    <a:pt x="4046" y="637"/>
                    <a:pt x="4039" y="630"/>
                    <a:pt x="4031" y="622"/>
                  </a:cubicBezTo>
                  <a:close/>
                  <a:moveTo>
                    <a:pt x="4238" y="1075"/>
                  </a:moveTo>
                  <a:cubicBezTo>
                    <a:pt x="4200" y="1038"/>
                    <a:pt x="4185" y="994"/>
                    <a:pt x="4185" y="935"/>
                  </a:cubicBezTo>
                  <a:cubicBezTo>
                    <a:pt x="4185" y="876"/>
                    <a:pt x="4200" y="824"/>
                    <a:pt x="4238" y="787"/>
                  </a:cubicBezTo>
                  <a:cubicBezTo>
                    <a:pt x="4275" y="743"/>
                    <a:pt x="4328" y="728"/>
                    <a:pt x="4388" y="728"/>
                  </a:cubicBezTo>
                  <a:cubicBezTo>
                    <a:pt x="4418" y="728"/>
                    <a:pt x="4446" y="735"/>
                    <a:pt x="4478" y="743"/>
                  </a:cubicBezTo>
                  <a:cubicBezTo>
                    <a:pt x="4478" y="809"/>
                    <a:pt x="4478" y="809"/>
                    <a:pt x="4478" y="809"/>
                  </a:cubicBezTo>
                  <a:cubicBezTo>
                    <a:pt x="4446" y="787"/>
                    <a:pt x="4418" y="780"/>
                    <a:pt x="4388" y="780"/>
                  </a:cubicBezTo>
                  <a:cubicBezTo>
                    <a:pt x="4343" y="780"/>
                    <a:pt x="4312" y="794"/>
                    <a:pt x="4290" y="817"/>
                  </a:cubicBezTo>
                  <a:cubicBezTo>
                    <a:pt x="4260" y="846"/>
                    <a:pt x="4245" y="883"/>
                    <a:pt x="4245" y="927"/>
                  </a:cubicBezTo>
                  <a:cubicBezTo>
                    <a:pt x="4245" y="979"/>
                    <a:pt x="4260" y="1009"/>
                    <a:pt x="4282" y="1038"/>
                  </a:cubicBezTo>
                  <a:cubicBezTo>
                    <a:pt x="4305" y="1060"/>
                    <a:pt x="4343" y="1075"/>
                    <a:pt x="4380" y="1075"/>
                  </a:cubicBezTo>
                  <a:cubicBezTo>
                    <a:pt x="4418" y="1075"/>
                    <a:pt x="4446" y="1068"/>
                    <a:pt x="4478" y="1046"/>
                  </a:cubicBezTo>
                  <a:cubicBezTo>
                    <a:pt x="4478" y="1105"/>
                    <a:pt x="4478" y="1105"/>
                    <a:pt x="4478" y="1105"/>
                  </a:cubicBezTo>
                  <a:cubicBezTo>
                    <a:pt x="4446" y="1120"/>
                    <a:pt x="4410" y="1127"/>
                    <a:pt x="4373" y="1127"/>
                  </a:cubicBezTo>
                  <a:cubicBezTo>
                    <a:pt x="4313" y="1127"/>
                    <a:pt x="4268" y="1112"/>
                    <a:pt x="4238" y="1075"/>
                  </a:cubicBezTo>
                  <a:close/>
                  <a:moveTo>
                    <a:pt x="4638" y="1121"/>
                  </a:moveTo>
                  <a:cubicBezTo>
                    <a:pt x="4570" y="1121"/>
                    <a:pt x="4570" y="1121"/>
                    <a:pt x="4570" y="1121"/>
                  </a:cubicBezTo>
                  <a:cubicBezTo>
                    <a:pt x="4570" y="737"/>
                    <a:pt x="4570" y="737"/>
                    <a:pt x="4570" y="737"/>
                  </a:cubicBezTo>
                  <a:cubicBezTo>
                    <a:pt x="4638" y="737"/>
                    <a:pt x="4638" y="737"/>
                    <a:pt x="4638" y="737"/>
                  </a:cubicBezTo>
                  <a:cubicBezTo>
                    <a:pt x="4638" y="817"/>
                    <a:pt x="4638" y="817"/>
                    <a:pt x="4638" y="817"/>
                  </a:cubicBezTo>
                  <a:cubicBezTo>
                    <a:pt x="4646" y="787"/>
                    <a:pt x="4660" y="765"/>
                    <a:pt x="4682" y="750"/>
                  </a:cubicBezTo>
                  <a:cubicBezTo>
                    <a:pt x="4697" y="735"/>
                    <a:pt x="4719" y="728"/>
                    <a:pt x="4741" y="728"/>
                  </a:cubicBezTo>
                  <a:cubicBezTo>
                    <a:pt x="4756" y="728"/>
                    <a:pt x="4762" y="728"/>
                    <a:pt x="4778" y="735"/>
                  </a:cubicBezTo>
                  <a:cubicBezTo>
                    <a:pt x="4778" y="795"/>
                    <a:pt x="4778" y="795"/>
                    <a:pt x="4778" y="795"/>
                  </a:cubicBezTo>
                  <a:cubicBezTo>
                    <a:pt x="4762" y="787"/>
                    <a:pt x="4748" y="787"/>
                    <a:pt x="4726" y="787"/>
                  </a:cubicBezTo>
                  <a:cubicBezTo>
                    <a:pt x="4704" y="787"/>
                    <a:pt x="4682" y="795"/>
                    <a:pt x="4667" y="817"/>
                  </a:cubicBezTo>
                  <a:cubicBezTo>
                    <a:pt x="4645" y="847"/>
                    <a:pt x="4638" y="877"/>
                    <a:pt x="4638" y="922"/>
                  </a:cubicBezTo>
                  <a:cubicBezTo>
                    <a:pt x="4638" y="1123"/>
                    <a:pt x="4638" y="1121"/>
                    <a:pt x="4638" y="1121"/>
                  </a:cubicBezTo>
                  <a:close/>
                  <a:moveTo>
                    <a:pt x="5002" y="728"/>
                  </a:moveTo>
                  <a:cubicBezTo>
                    <a:pt x="4943" y="728"/>
                    <a:pt x="4899" y="743"/>
                    <a:pt x="4861" y="780"/>
                  </a:cubicBezTo>
                  <a:cubicBezTo>
                    <a:pt x="4824" y="817"/>
                    <a:pt x="4802" y="868"/>
                    <a:pt x="4802" y="935"/>
                  </a:cubicBezTo>
                  <a:cubicBezTo>
                    <a:pt x="4802" y="987"/>
                    <a:pt x="4824" y="1038"/>
                    <a:pt x="4854" y="1075"/>
                  </a:cubicBezTo>
                  <a:cubicBezTo>
                    <a:pt x="4891" y="1112"/>
                    <a:pt x="4936" y="1127"/>
                    <a:pt x="4995" y="1127"/>
                  </a:cubicBezTo>
                  <a:cubicBezTo>
                    <a:pt x="5047" y="1127"/>
                    <a:pt x="5099" y="1112"/>
                    <a:pt x="5129" y="1075"/>
                  </a:cubicBezTo>
                  <a:cubicBezTo>
                    <a:pt x="5166" y="1038"/>
                    <a:pt x="5181" y="987"/>
                    <a:pt x="5181" y="927"/>
                  </a:cubicBezTo>
                  <a:cubicBezTo>
                    <a:pt x="5181" y="861"/>
                    <a:pt x="5166" y="817"/>
                    <a:pt x="5136" y="780"/>
                  </a:cubicBezTo>
                  <a:cubicBezTo>
                    <a:pt x="5106" y="743"/>
                    <a:pt x="5062" y="728"/>
                    <a:pt x="5002" y="728"/>
                  </a:cubicBezTo>
                  <a:close/>
                  <a:moveTo>
                    <a:pt x="5091" y="1038"/>
                  </a:moveTo>
                  <a:cubicBezTo>
                    <a:pt x="5069" y="1060"/>
                    <a:pt x="5040" y="1075"/>
                    <a:pt x="4995" y="1075"/>
                  </a:cubicBezTo>
                  <a:cubicBezTo>
                    <a:pt x="4958" y="1075"/>
                    <a:pt x="4928" y="1060"/>
                    <a:pt x="4906" y="1038"/>
                  </a:cubicBezTo>
                  <a:cubicBezTo>
                    <a:pt x="4876" y="1009"/>
                    <a:pt x="4869" y="972"/>
                    <a:pt x="4869" y="927"/>
                  </a:cubicBezTo>
                  <a:cubicBezTo>
                    <a:pt x="4869" y="883"/>
                    <a:pt x="4876" y="839"/>
                    <a:pt x="4906" y="817"/>
                  </a:cubicBezTo>
                  <a:cubicBezTo>
                    <a:pt x="4928" y="787"/>
                    <a:pt x="4958" y="780"/>
                    <a:pt x="4995" y="780"/>
                  </a:cubicBezTo>
                  <a:cubicBezTo>
                    <a:pt x="5032" y="780"/>
                    <a:pt x="5062" y="787"/>
                    <a:pt x="5084" y="817"/>
                  </a:cubicBezTo>
                  <a:cubicBezTo>
                    <a:pt x="5106" y="839"/>
                    <a:pt x="5121" y="876"/>
                    <a:pt x="5121" y="927"/>
                  </a:cubicBezTo>
                  <a:cubicBezTo>
                    <a:pt x="5121" y="972"/>
                    <a:pt x="5114" y="1009"/>
                    <a:pt x="5091" y="1038"/>
                  </a:cubicBezTo>
                  <a:close/>
                  <a:moveTo>
                    <a:pt x="5355" y="1127"/>
                  </a:moveTo>
                  <a:cubicBezTo>
                    <a:pt x="5318" y="1127"/>
                    <a:pt x="5282" y="1120"/>
                    <a:pt x="5258" y="1105"/>
                  </a:cubicBezTo>
                  <a:cubicBezTo>
                    <a:pt x="5258" y="1038"/>
                    <a:pt x="5258" y="1038"/>
                    <a:pt x="5258" y="1038"/>
                  </a:cubicBezTo>
                  <a:cubicBezTo>
                    <a:pt x="5290" y="1060"/>
                    <a:pt x="5318" y="1075"/>
                    <a:pt x="5355" y="1075"/>
                  </a:cubicBezTo>
                  <a:cubicBezTo>
                    <a:pt x="5407" y="1075"/>
                    <a:pt x="5430" y="1060"/>
                    <a:pt x="5430" y="1023"/>
                  </a:cubicBezTo>
                  <a:cubicBezTo>
                    <a:pt x="5430" y="1009"/>
                    <a:pt x="5423" y="994"/>
                    <a:pt x="5415" y="987"/>
                  </a:cubicBezTo>
                  <a:cubicBezTo>
                    <a:pt x="5408" y="972"/>
                    <a:pt x="5385" y="964"/>
                    <a:pt x="5348" y="950"/>
                  </a:cubicBezTo>
                  <a:cubicBezTo>
                    <a:pt x="5318" y="935"/>
                    <a:pt x="5296" y="920"/>
                    <a:pt x="5281" y="905"/>
                  </a:cubicBezTo>
                  <a:cubicBezTo>
                    <a:pt x="5266" y="890"/>
                    <a:pt x="5259" y="868"/>
                    <a:pt x="5259" y="839"/>
                  </a:cubicBezTo>
                  <a:cubicBezTo>
                    <a:pt x="5259" y="802"/>
                    <a:pt x="5273" y="780"/>
                    <a:pt x="5296" y="757"/>
                  </a:cubicBezTo>
                  <a:cubicBezTo>
                    <a:pt x="5318" y="735"/>
                    <a:pt x="5355" y="728"/>
                    <a:pt x="5392" y="728"/>
                  </a:cubicBezTo>
                  <a:cubicBezTo>
                    <a:pt x="5422" y="728"/>
                    <a:pt x="5454" y="728"/>
                    <a:pt x="5474" y="743"/>
                  </a:cubicBezTo>
                  <a:cubicBezTo>
                    <a:pt x="5474" y="802"/>
                    <a:pt x="5474" y="802"/>
                    <a:pt x="5474" y="802"/>
                  </a:cubicBezTo>
                  <a:cubicBezTo>
                    <a:pt x="5454" y="787"/>
                    <a:pt x="5422" y="780"/>
                    <a:pt x="5392" y="780"/>
                  </a:cubicBezTo>
                  <a:cubicBezTo>
                    <a:pt x="5370" y="780"/>
                    <a:pt x="5356" y="780"/>
                    <a:pt x="5341" y="794"/>
                  </a:cubicBezTo>
                  <a:cubicBezTo>
                    <a:pt x="5326" y="802"/>
                    <a:pt x="5318" y="817"/>
                    <a:pt x="5318" y="831"/>
                  </a:cubicBezTo>
                  <a:cubicBezTo>
                    <a:pt x="5318" y="846"/>
                    <a:pt x="5326" y="861"/>
                    <a:pt x="5341" y="868"/>
                  </a:cubicBezTo>
                  <a:cubicBezTo>
                    <a:pt x="5348" y="883"/>
                    <a:pt x="5363" y="890"/>
                    <a:pt x="5393" y="905"/>
                  </a:cubicBezTo>
                  <a:cubicBezTo>
                    <a:pt x="5430" y="920"/>
                    <a:pt x="5453" y="935"/>
                    <a:pt x="5468" y="942"/>
                  </a:cubicBezTo>
                  <a:cubicBezTo>
                    <a:pt x="5482" y="964"/>
                    <a:pt x="5497" y="987"/>
                    <a:pt x="5497" y="1016"/>
                  </a:cubicBezTo>
                  <a:cubicBezTo>
                    <a:pt x="5497" y="1046"/>
                    <a:pt x="5482" y="1075"/>
                    <a:pt x="5460" y="1097"/>
                  </a:cubicBezTo>
                  <a:cubicBezTo>
                    <a:pt x="5430" y="1120"/>
                    <a:pt x="5400" y="1127"/>
                    <a:pt x="5355" y="1127"/>
                  </a:cubicBezTo>
                  <a:close/>
                  <a:moveTo>
                    <a:pt x="5752" y="728"/>
                  </a:moveTo>
                  <a:cubicBezTo>
                    <a:pt x="5700" y="728"/>
                    <a:pt x="5648" y="743"/>
                    <a:pt x="5618" y="780"/>
                  </a:cubicBezTo>
                  <a:cubicBezTo>
                    <a:pt x="5581" y="817"/>
                    <a:pt x="5559" y="868"/>
                    <a:pt x="5559" y="935"/>
                  </a:cubicBezTo>
                  <a:cubicBezTo>
                    <a:pt x="5559" y="987"/>
                    <a:pt x="5574" y="1038"/>
                    <a:pt x="5611" y="1075"/>
                  </a:cubicBezTo>
                  <a:cubicBezTo>
                    <a:pt x="5641" y="1112"/>
                    <a:pt x="5685" y="1127"/>
                    <a:pt x="5745" y="1127"/>
                  </a:cubicBezTo>
                  <a:cubicBezTo>
                    <a:pt x="5804" y="1127"/>
                    <a:pt x="5849" y="1112"/>
                    <a:pt x="5886" y="1075"/>
                  </a:cubicBezTo>
                  <a:cubicBezTo>
                    <a:pt x="5923" y="1038"/>
                    <a:pt x="5938" y="987"/>
                    <a:pt x="5938" y="927"/>
                  </a:cubicBezTo>
                  <a:cubicBezTo>
                    <a:pt x="5938" y="861"/>
                    <a:pt x="5923" y="817"/>
                    <a:pt x="5893" y="780"/>
                  </a:cubicBezTo>
                  <a:cubicBezTo>
                    <a:pt x="5856" y="743"/>
                    <a:pt x="5811" y="728"/>
                    <a:pt x="5752" y="728"/>
                  </a:cubicBezTo>
                  <a:close/>
                  <a:moveTo>
                    <a:pt x="5841" y="1038"/>
                  </a:moveTo>
                  <a:cubicBezTo>
                    <a:pt x="5826" y="1060"/>
                    <a:pt x="5789" y="1075"/>
                    <a:pt x="5752" y="1075"/>
                  </a:cubicBezTo>
                  <a:cubicBezTo>
                    <a:pt x="5715" y="1075"/>
                    <a:pt x="5678" y="1060"/>
                    <a:pt x="5656" y="1038"/>
                  </a:cubicBezTo>
                  <a:cubicBezTo>
                    <a:pt x="5633" y="1009"/>
                    <a:pt x="5626" y="972"/>
                    <a:pt x="5626" y="927"/>
                  </a:cubicBezTo>
                  <a:cubicBezTo>
                    <a:pt x="5626" y="883"/>
                    <a:pt x="5633" y="839"/>
                    <a:pt x="5656" y="817"/>
                  </a:cubicBezTo>
                  <a:cubicBezTo>
                    <a:pt x="5685" y="787"/>
                    <a:pt x="5715" y="780"/>
                    <a:pt x="5752" y="780"/>
                  </a:cubicBezTo>
                  <a:cubicBezTo>
                    <a:pt x="5789" y="780"/>
                    <a:pt x="5819" y="787"/>
                    <a:pt x="5841" y="817"/>
                  </a:cubicBezTo>
                  <a:cubicBezTo>
                    <a:pt x="5863" y="839"/>
                    <a:pt x="5878" y="876"/>
                    <a:pt x="5878" y="927"/>
                  </a:cubicBezTo>
                  <a:cubicBezTo>
                    <a:pt x="5878" y="972"/>
                    <a:pt x="5863" y="1009"/>
                    <a:pt x="5841" y="1038"/>
                  </a:cubicBezTo>
                  <a:close/>
                  <a:moveTo>
                    <a:pt x="6046" y="785"/>
                  </a:moveTo>
                  <a:cubicBezTo>
                    <a:pt x="5978" y="785"/>
                    <a:pt x="5978" y="785"/>
                    <a:pt x="5978" y="785"/>
                  </a:cubicBezTo>
                  <a:cubicBezTo>
                    <a:pt x="5978" y="733"/>
                    <a:pt x="5978" y="733"/>
                    <a:pt x="5978" y="733"/>
                  </a:cubicBezTo>
                  <a:cubicBezTo>
                    <a:pt x="6046" y="733"/>
                    <a:pt x="6046" y="733"/>
                    <a:pt x="6046" y="733"/>
                  </a:cubicBezTo>
                  <a:cubicBezTo>
                    <a:pt x="6046" y="673"/>
                    <a:pt x="6046" y="673"/>
                    <a:pt x="6046" y="673"/>
                  </a:cubicBezTo>
                  <a:cubicBezTo>
                    <a:pt x="6046" y="628"/>
                    <a:pt x="6060" y="591"/>
                    <a:pt x="6090" y="569"/>
                  </a:cubicBezTo>
                  <a:cubicBezTo>
                    <a:pt x="6111" y="546"/>
                    <a:pt x="6133" y="539"/>
                    <a:pt x="6170" y="539"/>
                  </a:cubicBezTo>
                  <a:cubicBezTo>
                    <a:pt x="6184" y="539"/>
                    <a:pt x="6198" y="539"/>
                    <a:pt x="6214" y="546"/>
                  </a:cubicBezTo>
                  <a:cubicBezTo>
                    <a:pt x="6214" y="598"/>
                    <a:pt x="6214" y="598"/>
                    <a:pt x="6214" y="598"/>
                  </a:cubicBezTo>
                  <a:cubicBezTo>
                    <a:pt x="6198" y="591"/>
                    <a:pt x="6184" y="591"/>
                    <a:pt x="6169" y="591"/>
                  </a:cubicBezTo>
                  <a:cubicBezTo>
                    <a:pt x="6133" y="591"/>
                    <a:pt x="6110" y="621"/>
                    <a:pt x="6110" y="673"/>
                  </a:cubicBezTo>
                  <a:cubicBezTo>
                    <a:pt x="6110" y="733"/>
                    <a:pt x="6110" y="733"/>
                    <a:pt x="6110" y="733"/>
                  </a:cubicBezTo>
                  <a:cubicBezTo>
                    <a:pt x="6198" y="733"/>
                    <a:pt x="6198" y="733"/>
                    <a:pt x="6198" y="733"/>
                  </a:cubicBezTo>
                  <a:cubicBezTo>
                    <a:pt x="6198" y="785"/>
                    <a:pt x="6198" y="785"/>
                    <a:pt x="6198" y="785"/>
                  </a:cubicBezTo>
                  <a:cubicBezTo>
                    <a:pt x="6110" y="785"/>
                    <a:pt x="6110" y="785"/>
                    <a:pt x="6110" y="785"/>
                  </a:cubicBezTo>
                  <a:cubicBezTo>
                    <a:pt x="6110" y="1121"/>
                    <a:pt x="6110" y="1121"/>
                    <a:pt x="6110" y="1121"/>
                  </a:cubicBezTo>
                  <a:cubicBezTo>
                    <a:pt x="6046" y="1121"/>
                    <a:pt x="6046" y="1121"/>
                    <a:pt x="6046" y="1121"/>
                  </a:cubicBezTo>
                  <a:cubicBezTo>
                    <a:pt x="6046" y="785"/>
                    <a:pt x="6046" y="785"/>
                    <a:pt x="6046" y="785"/>
                  </a:cubicBezTo>
                  <a:close/>
                  <a:moveTo>
                    <a:pt x="6298" y="785"/>
                  </a:moveTo>
                  <a:cubicBezTo>
                    <a:pt x="6230" y="785"/>
                    <a:pt x="6230" y="785"/>
                    <a:pt x="6230" y="785"/>
                  </a:cubicBezTo>
                  <a:cubicBezTo>
                    <a:pt x="6230" y="733"/>
                    <a:pt x="6230" y="733"/>
                    <a:pt x="6230" y="733"/>
                  </a:cubicBezTo>
                  <a:cubicBezTo>
                    <a:pt x="6298" y="733"/>
                    <a:pt x="6298" y="733"/>
                    <a:pt x="6298" y="733"/>
                  </a:cubicBezTo>
                  <a:cubicBezTo>
                    <a:pt x="6298" y="637"/>
                    <a:pt x="6298" y="636"/>
                    <a:pt x="6298" y="636"/>
                  </a:cubicBezTo>
                  <a:cubicBezTo>
                    <a:pt x="6322" y="628"/>
                    <a:pt x="6342" y="621"/>
                    <a:pt x="6366" y="621"/>
                  </a:cubicBezTo>
                  <a:cubicBezTo>
                    <a:pt x="6366" y="732"/>
                    <a:pt x="6366" y="733"/>
                    <a:pt x="6366" y="733"/>
                  </a:cubicBezTo>
                  <a:cubicBezTo>
                    <a:pt x="6466" y="733"/>
                    <a:pt x="6466" y="733"/>
                    <a:pt x="6466" y="733"/>
                  </a:cubicBezTo>
                  <a:cubicBezTo>
                    <a:pt x="6466" y="785"/>
                    <a:pt x="6466" y="785"/>
                    <a:pt x="6466" y="785"/>
                  </a:cubicBezTo>
                  <a:cubicBezTo>
                    <a:pt x="6366" y="785"/>
                    <a:pt x="6366" y="785"/>
                    <a:pt x="6366" y="785"/>
                  </a:cubicBezTo>
                  <a:cubicBezTo>
                    <a:pt x="6366" y="1001"/>
                    <a:pt x="6366" y="1000"/>
                    <a:pt x="6366" y="1000"/>
                  </a:cubicBezTo>
                  <a:cubicBezTo>
                    <a:pt x="6366" y="1030"/>
                    <a:pt x="6366" y="1045"/>
                    <a:pt x="6374" y="1060"/>
                  </a:cubicBezTo>
                  <a:cubicBezTo>
                    <a:pt x="6389" y="1067"/>
                    <a:pt x="6405" y="1075"/>
                    <a:pt x="6420" y="1075"/>
                  </a:cubicBezTo>
                  <a:cubicBezTo>
                    <a:pt x="6435" y="1075"/>
                    <a:pt x="6450" y="1067"/>
                    <a:pt x="6466" y="1060"/>
                  </a:cubicBezTo>
                  <a:cubicBezTo>
                    <a:pt x="6466" y="1112"/>
                    <a:pt x="6466" y="1112"/>
                    <a:pt x="6466" y="1112"/>
                  </a:cubicBezTo>
                  <a:cubicBezTo>
                    <a:pt x="6450" y="1127"/>
                    <a:pt x="6427" y="1127"/>
                    <a:pt x="6405" y="1127"/>
                  </a:cubicBezTo>
                  <a:cubicBezTo>
                    <a:pt x="6337" y="1127"/>
                    <a:pt x="6298" y="1090"/>
                    <a:pt x="6298" y="1015"/>
                  </a:cubicBezTo>
                  <a:cubicBezTo>
                    <a:pt x="6298" y="785"/>
                    <a:pt x="6298" y="785"/>
                    <a:pt x="6298" y="785"/>
                  </a:cubicBezTo>
                  <a:close/>
                  <a:moveTo>
                    <a:pt x="4013" y="2186"/>
                  </a:moveTo>
                  <a:cubicBezTo>
                    <a:pt x="4073" y="2261"/>
                    <a:pt x="4102" y="2344"/>
                    <a:pt x="4102" y="2434"/>
                  </a:cubicBezTo>
                  <a:cubicBezTo>
                    <a:pt x="4102" y="2546"/>
                    <a:pt x="4065" y="2644"/>
                    <a:pt x="3990" y="2719"/>
                  </a:cubicBezTo>
                  <a:cubicBezTo>
                    <a:pt x="3901" y="2801"/>
                    <a:pt x="3774" y="2839"/>
                    <a:pt x="3603" y="2839"/>
                  </a:cubicBezTo>
                  <a:cubicBezTo>
                    <a:pt x="3550" y="2839"/>
                    <a:pt x="3483" y="2831"/>
                    <a:pt x="3416" y="2809"/>
                  </a:cubicBezTo>
                  <a:cubicBezTo>
                    <a:pt x="3349" y="2794"/>
                    <a:pt x="3298" y="2771"/>
                    <a:pt x="3266" y="2749"/>
                  </a:cubicBezTo>
                  <a:cubicBezTo>
                    <a:pt x="3266" y="2539"/>
                    <a:pt x="3266" y="2539"/>
                    <a:pt x="3266" y="2539"/>
                  </a:cubicBezTo>
                  <a:cubicBezTo>
                    <a:pt x="3310" y="2584"/>
                    <a:pt x="3371" y="2621"/>
                    <a:pt x="3446" y="2644"/>
                  </a:cubicBezTo>
                  <a:cubicBezTo>
                    <a:pt x="3505" y="2666"/>
                    <a:pt x="3573" y="2681"/>
                    <a:pt x="3633" y="2681"/>
                  </a:cubicBezTo>
                  <a:cubicBezTo>
                    <a:pt x="3819" y="2681"/>
                    <a:pt x="3916" y="2606"/>
                    <a:pt x="3916" y="2449"/>
                  </a:cubicBezTo>
                  <a:cubicBezTo>
                    <a:pt x="3916" y="2389"/>
                    <a:pt x="3894" y="2329"/>
                    <a:pt x="3849" y="2276"/>
                  </a:cubicBezTo>
                  <a:cubicBezTo>
                    <a:pt x="3804" y="2231"/>
                    <a:pt x="3722" y="2179"/>
                    <a:pt x="3603" y="2111"/>
                  </a:cubicBezTo>
                  <a:cubicBezTo>
                    <a:pt x="3476" y="2036"/>
                    <a:pt x="3394" y="1969"/>
                    <a:pt x="3342" y="1909"/>
                  </a:cubicBezTo>
                  <a:cubicBezTo>
                    <a:pt x="3297" y="1841"/>
                    <a:pt x="3267" y="1766"/>
                    <a:pt x="3267" y="1676"/>
                  </a:cubicBezTo>
                  <a:cubicBezTo>
                    <a:pt x="3267" y="1564"/>
                    <a:pt x="3312" y="1466"/>
                    <a:pt x="3394" y="1391"/>
                  </a:cubicBezTo>
                  <a:cubicBezTo>
                    <a:pt x="3483" y="1316"/>
                    <a:pt x="3602" y="1271"/>
                    <a:pt x="3744" y="1271"/>
                  </a:cubicBezTo>
                  <a:cubicBezTo>
                    <a:pt x="3878" y="1271"/>
                    <a:pt x="3974" y="1293"/>
                    <a:pt x="4042" y="1331"/>
                  </a:cubicBezTo>
                  <a:cubicBezTo>
                    <a:pt x="4042" y="1526"/>
                    <a:pt x="4042" y="1526"/>
                    <a:pt x="4042" y="1526"/>
                  </a:cubicBezTo>
                  <a:cubicBezTo>
                    <a:pt x="3962" y="1466"/>
                    <a:pt x="3863" y="1436"/>
                    <a:pt x="3737" y="1436"/>
                  </a:cubicBezTo>
                  <a:cubicBezTo>
                    <a:pt x="3647" y="1436"/>
                    <a:pt x="3580" y="1458"/>
                    <a:pt x="3528" y="1503"/>
                  </a:cubicBezTo>
                  <a:cubicBezTo>
                    <a:pt x="3476" y="1541"/>
                    <a:pt x="3454" y="1594"/>
                    <a:pt x="3454" y="1661"/>
                  </a:cubicBezTo>
                  <a:cubicBezTo>
                    <a:pt x="3454" y="1736"/>
                    <a:pt x="3476" y="1789"/>
                    <a:pt x="3521" y="1841"/>
                  </a:cubicBezTo>
                  <a:cubicBezTo>
                    <a:pt x="3558" y="1879"/>
                    <a:pt x="3633" y="1931"/>
                    <a:pt x="3745" y="1991"/>
                  </a:cubicBezTo>
                  <a:cubicBezTo>
                    <a:pt x="3871" y="2059"/>
                    <a:pt x="3961" y="2126"/>
                    <a:pt x="4013" y="2186"/>
                  </a:cubicBezTo>
                  <a:close/>
                  <a:moveTo>
                    <a:pt x="4996" y="1733"/>
                  </a:moveTo>
                  <a:cubicBezTo>
                    <a:pt x="5176" y="1733"/>
                    <a:pt x="5176" y="1733"/>
                    <a:pt x="5176" y="1733"/>
                  </a:cubicBezTo>
                  <a:cubicBezTo>
                    <a:pt x="4681" y="2989"/>
                    <a:pt x="4681" y="2991"/>
                    <a:pt x="4681" y="2991"/>
                  </a:cubicBezTo>
                  <a:cubicBezTo>
                    <a:pt x="4591" y="3208"/>
                    <a:pt x="4471" y="3320"/>
                    <a:pt x="4306" y="3320"/>
                  </a:cubicBezTo>
                  <a:cubicBezTo>
                    <a:pt x="4261" y="3320"/>
                    <a:pt x="4222" y="3320"/>
                    <a:pt x="4194" y="3305"/>
                  </a:cubicBezTo>
                  <a:cubicBezTo>
                    <a:pt x="4194" y="3155"/>
                    <a:pt x="4194" y="3155"/>
                    <a:pt x="4194" y="3155"/>
                  </a:cubicBezTo>
                  <a:cubicBezTo>
                    <a:pt x="4230" y="3163"/>
                    <a:pt x="4269" y="3170"/>
                    <a:pt x="4299" y="3170"/>
                  </a:cubicBezTo>
                  <a:cubicBezTo>
                    <a:pt x="4389" y="3170"/>
                    <a:pt x="4449" y="3118"/>
                    <a:pt x="4494" y="3021"/>
                  </a:cubicBezTo>
                  <a:cubicBezTo>
                    <a:pt x="4584" y="2811"/>
                    <a:pt x="4584" y="2811"/>
                    <a:pt x="4584" y="2811"/>
                  </a:cubicBezTo>
                  <a:cubicBezTo>
                    <a:pt x="4156" y="1732"/>
                    <a:pt x="4156" y="1733"/>
                    <a:pt x="4156" y="1733"/>
                  </a:cubicBezTo>
                  <a:cubicBezTo>
                    <a:pt x="4351" y="1733"/>
                    <a:pt x="4351" y="1733"/>
                    <a:pt x="4351" y="1733"/>
                  </a:cubicBezTo>
                  <a:cubicBezTo>
                    <a:pt x="4644" y="2565"/>
                    <a:pt x="4644" y="2564"/>
                    <a:pt x="4644" y="2564"/>
                  </a:cubicBezTo>
                  <a:cubicBezTo>
                    <a:pt x="4651" y="2579"/>
                    <a:pt x="4659" y="2609"/>
                    <a:pt x="4666" y="2645"/>
                  </a:cubicBezTo>
                  <a:cubicBezTo>
                    <a:pt x="4674" y="2645"/>
                    <a:pt x="4674" y="2645"/>
                    <a:pt x="4674" y="2645"/>
                  </a:cubicBezTo>
                  <a:cubicBezTo>
                    <a:pt x="4674" y="2629"/>
                    <a:pt x="4681" y="2601"/>
                    <a:pt x="4696" y="2571"/>
                  </a:cubicBezTo>
                  <a:cubicBezTo>
                    <a:pt x="4996" y="1732"/>
                    <a:pt x="4996" y="1733"/>
                    <a:pt x="4996" y="1733"/>
                  </a:cubicBezTo>
                  <a:close/>
                  <a:moveTo>
                    <a:pt x="5888" y="2524"/>
                  </a:moveTo>
                  <a:cubicBezTo>
                    <a:pt x="5888" y="2614"/>
                    <a:pt x="5858" y="2689"/>
                    <a:pt x="5791" y="2741"/>
                  </a:cubicBezTo>
                  <a:cubicBezTo>
                    <a:pt x="5716" y="2809"/>
                    <a:pt x="5619" y="2839"/>
                    <a:pt x="5492" y="2839"/>
                  </a:cubicBezTo>
                  <a:cubicBezTo>
                    <a:pt x="5395" y="2839"/>
                    <a:pt x="5306" y="2816"/>
                    <a:pt x="5230" y="2771"/>
                  </a:cubicBezTo>
                  <a:cubicBezTo>
                    <a:pt x="5230" y="2591"/>
                    <a:pt x="5230" y="2591"/>
                    <a:pt x="5230" y="2591"/>
                  </a:cubicBezTo>
                  <a:cubicBezTo>
                    <a:pt x="5314" y="2659"/>
                    <a:pt x="5402" y="2689"/>
                    <a:pt x="5507" y="2689"/>
                  </a:cubicBezTo>
                  <a:cubicBezTo>
                    <a:pt x="5641" y="2689"/>
                    <a:pt x="5709" y="2644"/>
                    <a:pt x="5709" y="2539"/>
                  </a:cubicBezTo>
                  <a:cubicBezTo>
                    <a:pt x="5709" y="2501"/>
                    <a:pt x="5694" y="2464"/>
                    <a:pt x="5664" y="2434"/>
                  </a:cubicBezTo>
                  <a:cubicBezTo>
                    <a:pt x="5634" y="2412"/>
                    <a:pt x="5581" y="2374"/>
                    <a:pt x="5492" y="2337"/>
                  </a:cubicBezTo>
                  <a:cubicBezTo>
                    <a:pt x="5402" y="2299"/>
                    <a:pt x="5335" y="2254"/>
                    <a:pt x="5297" y="2217"/>
                  </a:cubicBezTo>
                  <a:cubicBezTo>
                    <a:pt x="5252" y="2164"/>
                    <a:pt x="5230" y="2097"/>
                    <a:pt x="5230" y="2022"/>
                  </a:cubicBezTo>
                  <a:cubicBezTo>
                    <a:pt x="5230" y="1932"/>
                    <a:pt x="5267" y="1857"/>
                    <a:pt x="5334" y="1797"/>
                  </a:cubicBezTo>
                  <a:cubicBezTo>
                    <a:pt x="5409" y="1737"/>
                    <a:pt x="5498" y="1707"/>
                    <a:pt x="5611" y="1707"/>
                  </a:cubicBezTo>
                  <a:cubicBezTo>
                    <a:pt x="5693" y="1707"/>
                    <a:pt x="5770" y="1722"/>
                    <a:pt x="5834" y="1760"/>
                  </a:cubicBezTo>
                  <a:cubicBezTo>
                    <a:pt x="5834" y="1932"/>
                    <a:pt x="5834" y="1932"/>
                    <a:pt x="5834" y="1932"/>
                  </a:cubicBezTo>
                  <a:cubicBezTo>
                    <a:pt x="5770" y="1879"/>
                    <a:pt x="5685" y="1857"/>
                    <a:pt x="5596" y="1857"/>
                  </a:cubicBezTo>
                  <a:cubicBezTo>
                    <a:pt x="5536" y="1857"/>
                    <a:pt x="5492" y="1872"/>
                    <a:pt x="5454" y="1894"/>
                  </a:cubicBezTo>
                  <a:cubicBezTo>
                    <a:pt x="5424" y="1924"/>
                    <a:pt x="5409" y="1962"/>
                    <a:pt x="5409" y="2007"/>
                  </a:cubicBezTo>
                  <a:cubicBezTo>
                    <a:pt x="5409" y="2052"/>
                    <a:pt x="5417" y="2089"/>
                    <a:pt x="5447" y="2119"/>
                  </a:cubicBezTo>
                  <a:cubicBezTo>
                    <a:pt x="5477" y="2142"/>
                    <a:pt x="5529" y="2172"/>
                    <a:pt x="5611" y="2209"/>
                  </a:cubicBezTo>
                  <a:cubicBezTo>
                    <a:pt x="5701" y="2247"/>
                    <a:pt x="5769" y="2284"/>
                    <a:pt x="5813" y="2329"/>
                  </a:cubicBezTo>
                  <a:cubicBezTo>
                    <a:pt x="5866" y="2374"/>
                    <a:pt x="5888" y="2441"/>
                    <a:pt x="5888" y="2524"/>
                  </a:cubicBezTo>
                  <a:close/>
                  <a:moveTo>
                    <a:pt x="6306" y="1729"/>
                  </a:moveTo>
                  <a:cubicBezTo>
                    <a:pt x="6574" y="1729"/>
                    <a:pt x="6574" y="1729"/>
                    <a:pt x="6574" y="1729"/>
                  </a:cubicBezTo>
                  <a:cubicBezTo>
                    <a:pt x="6574" y="1881"/>
                    <a:pt x="6574" y="1881"/>
                    <a:pt x="6574" y="1881"/>
                  </a:cubicBezTo>
                  <a:cubicBezTo>
                    <a:pt x="6306" y="1881"/>
                    <a:pt x="6306" y="1881"/>
                    <a:pt x="6306" y="1881"/>
                  </a:cubicBezTo>
                  <a:cubicBezTo>
                    <a:pt x="6306" y="2485"/>
                    <a:pt x="6306" y="2486"/>
                    <a:pt x="6306" y="2486"/>
                  </a:cubicBezTo>
                  <a:cubicBezTo>
                    <a:pt x="6306" y="2561"/>
                    <a:pt x="6313" y="2614"/>
                    <a:pt x="6343" y="2644"/>
                  </a:cubicBezTo>
                  <a:cubicBezTo>
                    <a:pt x="6365" y="2674"/>
                    <a:pt x="6402" y="2689"/>
                    <a:pt x="6462" y="2689"/>
                  </a:cubicBezTo>
                  <a:cubicBezTo>
                    <a:pt x="6507" y="2689"/>
                    <a:pt x="6546" y="2674"/>
                    <a:pt x="6574" y="2651"/>
                  </a:cubicBezTo>
                  <a:cubicBezTo>
                    <a:pt x="6574" y="2801"/>
                    <a:pt x="6574" y="2801"/>
                    <a:pt x="6574" y="2801"/>
                  </a:cubicBezTo>
                  <a:cubicBezTo>
                    <a:pt x="6538" y="2824"/>
                    <a:pt x="6478" y="2839"/>
                    <a:pt x="6410" y="2839"/>
                  </a:cubicBezTo>
                  <a:cubicBezTo>
                    <a:pt x="6223" y="2839"/>
                    <a:pt x="6134" y="2734"/>
                    <a:pt x="6134" y="2516"/>
                  </a:cubicBezTo>
                  <a:cubicBezTo>
                    <a:pt x="6134" y="1880"/>
                    <a:pt x="6134" y="1881"/>
                    <a:pt x="6134" y="1881"/>
                  </a:cubicBezTo>
                  <a:cubicBezTo>
                    <a:pt x="5946" y="1881"/>
                    <a:pt x="5946" y="1881"/>
                    <a:pt x="5946" y="1881"/>
                  </a:cubicBezTo>
                  <a:cubicBezTo>
                    <a:pt x="5946" y="1729"/>
                    <a:pt x="5946" y="1729"/>
                    <a:pt x="5946" y="1729"/>
                  </a:cubicBezTo>
                  <a:cubicBezTo>
                    <a:pt x="6134" y="1729"/>
                    <a:pt x="6134" y="1729"/>
                    <a:pt x="6134" y="1729"/>
                  </a:cubicBezTo>
                  <a:cubicBezTo>
                    <a:pt x="6134" y="1469"/>
                    <a:pt x="6134" y="1467"/>
                    <a:pt x="6134" y="1467"/>
                  </a:cubicBezTo>
                  <a:cubicBezTo>
                    <a:pt x="6186" y="1452"/>
                    <a:pt x="6246" y="1430"/>
                    <a:pt x="6306" y="1415"/>
                  </a:cubicBezTo>
                  <a:cubicBezTo>
                    <a:pt x="6306" y="1730"/>
                    <a:pt x="6306" y="1729"/>
                    <a:pt x="6306" y="1729"/>
                  </a:cubicBezTo>
                  <a:close/>
                  <a:moveTo>
                    <a:pt x="7151" y="1707"/>
                  </a:moveTo>
                  <a:cubicBezTo>
                    <a:pt x="7017" y="1707"/>
                    <a:pt x="6904" y="1760"/>
                    <a:pt x="6807" y="1857"/>
                  </a:cubicBezTo>
                  <a:cubicBezTo>
                    <a:pt x="6710" y="1962"/>
                    <a:pt x="6658" y="2104"/>
                    <a:pt x="6658" y="2277"/>
                  </a:cubicBezTo>
                  <a:cubicBezTo>
                    <a:pt x="6658" y="2464"/>
                    <a:pt x="6703" y="2599"/>
                    <a:pt x="6800" y="2696"/>
                  </a:cubicBezTo>
                  <a:cubicBezTo>
                    <a:pt x="6882" y="2794"/>
                    <a:pt x="7002" y="2839"/>
                    <a:pt x="7152" y="2839"/>
                  </a:cubicBezTo>
                  <a:cubicBezTo>
                    <a:pt x="7301" y="2839"/>
                    <a:pt x="7426" y="2801"/>
                    <a:pt x="7526" y="2734"/>
                  </a:cubicBezTo>
                  <a:cubicBezTo>
                    <a:pt x="7526" y="2734"/>
                    <a:pt x="7526" y="2734"/>
                    <a:pt x="7526" y="2576"/>
                  </a:cubicBezTo>
                  <a:cubicBezTo>
                    <a:pt x="7422" y="2651"/>
                    <a:pt x="7309" y="2689"/>
                    <a:pt x="7189" y="2689"/>
                  </a:cubicBezTo>
                  <a:cubicBezTo>
                    <a:pt x="7084" y="2689"/>
                    <a:pt x="6994" y="2658"/>
                    <a:pt x="6935" y="2591"/>
                  </a:cubicBezTo>
                  <a:cubicBezTo>
                    <a:pt x="6875" y="2531"/>
                    <a:pt x="6837" y="2433"/>
                    <a:pt x="6837" y="2313"/>
                  </a:cubicBezTo>
                  <a:cubicBezTo>
                    <a:pt x="6837" y="2313"/>
                    <a:pt x="6838" y="2313"/>
                    <a:pt x="7598" y="2313"/>
                  </a:cubicBezTo>
                  <a:cubicBezTo>
                    <a:pt x="7598" y="2224"/>
                    <a:pt x="7598" y="2224"/>
                    <a:pt x="7598" y="2224"/>
                  </a:cubicBezTo>
                  <a:cubicBezTo>
                    <a:pt x="7598" y="2067"/>
                    <a:pt x="7562" y="1947"/>
                    <a:pt x="7487" y="1857"/>
                  </a:cubicBezTo>
                  <a:cubicBezTo>
                    <a:pt x="7412" y="1752"/>
                    <a:pt x="7301" y="1707"/>
                    <a:pt x="7151" y="1707"/>
                  </a:cubicBezTo>
                  <a:close/>
                  <a:moveTo>
                    <a:pt x="6837" y="2173"/>
                  </a:moveTo>
                  <a:cubicBezTo>
                    <a:pt x="6852" y="2073"/>
                    <a:pt x="6889" y="2000"/>
                    <a:pt x="6942" y="1940"/>
                  </a:cubicBezTo>
                  <a:cubicBezTo>
                    <a:pt x="7002" y="1888"/>
                    <a:pt x="7069" y="1857"/>
                    <a:pt x="7151" y="1857"/>
                  </a:cubicBezTo>
                  <a:cubicBezTo>
                    <a:pt x="7241" y="1857"/>
                    <a:pt x="7308" y="1880"/>
                    <a:pt x="7353" y="1940"/>
                  </a:cubicBezTo>
                  <a:cubicBezTo>
                    <a:pt x="7398" y="1993"/>
                    <a:pt x="7420" y="2073"/>
                    <a:pt x="7420" y="2173"/>
                  </a:cubicBezTo>
                  <a:lnTo>
                    <a:pt x="6837" y="2173"/>
                  </a:lnTo>
                  <a:close/>
                  <a:moveTo>
                    <a:pt x="9314" y="2150"/>
                  </a:moveTo>
                  <a:cubicBezTo>
                    <a:pt x="9314" y="2809"/>
                    <a:pt x="9314" y="2809"/>
                    <a:pt x="9314" y="2809"/>
                  </a:cubicBezTo>
                  <a:cubicBezTo>
                    <a:pt x="9142" y="2809"/>
                    <a:pt x="9142" y="2809"/>
                    <a:pt x="9142" y="2809"/>
                  </a:cubicBezTo>
                  <a:cubicBezTo>
                    <a:pt x="9142" y="2193"/>
                    <a:pt x="9142" y="2195"/>
                    <a:pt x="9142" y="2195"/>
                  </a:cubicBezTo>
                  <a:cubicBezTo>
                    <a:pt x="9142" y="2067"/>
                    <a:pt x="9128" y="1977"/>
                    <a:pt x="9083" y="1925"/>
                  </a:cubicBezTo>
                  <a:cubicBezTo>
                    <a:pt x="9045" y="1880"/>
                    <a:pt x="8986" y="1857"/>
                    <a:pt x="8904" y="1857"/>
                  </a:cubicBezTo>
                  <a:cubicBezTo>
                    <a:pt x="8829" y="1857"/>
                    <a:pt x="8769" y="1887"/>
                    <a:pt x="8717" y="1955"/>
                  </a:cubicBezTo>
                  <a:cubicBezTo>
                    <a:pt x="8665" y="2022"/>
                    <a:pt x="8642" y="2105"/>
                    <a:pt x="8642" y="2195"/>
                  </a:cubicBezTo>
                  <a:cubicBezTo>
                    <a:pt x="8642" y="2810"/>
                    <a:pt x="8642" y="2809"/>
                    <a:pt x="8642" y="2809"/>
                  </a:cubicBezTo>
                  <a:cubicBezTo>
                    <a:pt x="8470" y="2809"/>
                    <a:pt x="8470" y="2809"/>
                    <a:pt x="8470" y="2809"/>
                  </a:cubicBezTo>
                  <a:cubicBezTo>
                    <a:pt x="8470" y="2173"/>
                    <a:pt x="8470" y="2172"/>
                    <a:pt x="8470" y="2172"/>
                  </a:cubicBezTo>
                  <a:cubicBezTo>
                    <a:pt x="8470" y="1962"/>
                    <a:pt x="8388" y="1857"/>
                    <a:pt x="8223" y="1857"/>
                  </a:cubicBezTo>
                  <a:cubicBezTo>
                    <a:pt x="8148" y="1857"/>
                    <a:pt x="8089" y="1887"/>
                    <a:pt x="8036" y="1947"/>
                  </a:cubicBezTo>
                  <a:cubicBezTo>
                    <a:pt x="7984" y="2015"/>
                    <a:pt x="7962" y="2097"/>
                    <a:pt x="7962" y="2195"/>
                  </a:cubicBezTo>
                  <a:cubicBezTo>
                    <a:pt x="7962" y="2810"/>
                    <a:pt x="7962" y="2809"/>
                    <a:pt x="7962" y="2809"/>
                  </a:cubicBezTo>
                  <a:cubicBezTo>
                    <a:pt x="7790" y="2809"/>
                    <a:pt x="7790" y="2809"/>
                    <a:pt x="7790" y="2809"/>
                  </a:cubicBezTo>
                  <a:cubicBezTo>
                    <a:pt x="7790" y="1729"/>
                    <a:pt x="7790" y="1729"/>
                    <a:pt x="7790" y="1729"/>
                  </a:cubicBezTo>
                  <a:cubicBezTo>
                    <a:pt x="7962" y="1729"/>
                    <a:pt x="7962" y="1729"/>
                    <a:pt x="7962" y="1729"/>
                  </a:cubicBezTo>
                  <a:cubicBezTo>
                    <a:pt x="7962" y="1901"/>
                    <a:pt x="7962" y="1902"/>
                    <a:pt x="7962" y="1902"/>
                  </a:cubicBezTo>
                  <a:cubicBezTo>
                    <a:pt x="8042" y="1775"/>
                    <a:pt x="8156" y="1707"/>
                    <a:pt x="8298" y="1707"/>
                  </a:cubicBezTo>
                  <a:cubicBezTo>
                    <a:pt x="8373" y="1707"/>
                    <a:pt x="8440" y="1730"/>
                    <a:pt x="8492" y="1767"/>
                  </a:cubicBezTo>
                  <a:cubicBezTo>
                    <a:pt x="8545" y="1812"/>
                    <a:pt x="8582" y="1865"/>
                    <a:pt x="8604" y="1932"/>
                  </a:cubicBezTo>
                  <a:cubicBezTo>
                    <a:pt x="8687" y="1782"/>
                    <a:pt x="8806" y="1707"/>
                    <a:pt x="8963" y="1707"/>
                  </a:cubicBezTo>
                  <a:cubicBezTo>
                    <a:pt x="9195" y="1707"/>
                    <a:pt x="9314" y="1857"/>
                    <a:pt x="9314" y="2150"/>
                  </a:cubicBezTo>
                  <a:close/>
                  <a:moveTo>
                    <a:pt x="10635" y="1271"/>
                  </a:moveTo>
                  <a:cubicBezTo>
                    <a:pt x="10785" y="1271"/>
                    <a:pt x="10906" y="1293"/>
                    <a:pt x="10994" y="1338"/>
                  </a:cubicBezTo>
                  <a:cubicBezTo>
                    <a:pt x="10994" y="1526"/>
                    <a:pt x="10994" y="1526"/>
                    <a:pt x="10994" y="1526"/>
                  </a:cubicBezTo>
                  <a:cubicBezTo>
                    <a:pt x="10890" y="1466"/>
                    <a:pt x="10770" y="1436"/>
                    <a:pt x="10635" y="1436"/>
                  </a:cubicBezTo>
                  <a:cubicBezTo>
                    <a:pt x="10470" y="1436"/>
                    <a:pt x="10328" y="1488"/>
                    <a:pt x="10223" y="1601"/>
                  </a:cubicBezTo>
                  <a:cubicBezTo>
                    <a:pt x="10111" y="1721"/>
                    <a:pt x="10051" y="1879"/>
                    <a:pt x="10051" y="2074"/>
                  </a:cubicBezTo>
                  <a:cubicBezTo>
                    <a:pt x="10051" y="2261"/>
                    <a:pt x="10103" y="2411"/>
                    <a:pt x="10216" y="2524"/>
                  </a:cubicBezTo>
                  <a:cubicBezTo>
                    <a:pt x="10313" y="2629"/>
                    <a:pt x="10440" y="2681"/>
                    <a:pt x="10605" y="2681"/>
                  </a:cubicBezTo>
                  <a:cubicBezTo>
                    <a:pt x="10755" y="2681"/>
                    <a:pt x="10882" y="2644"/>
                    <a:pt x="10994" y="2576"/>
                  </a:cubicBezTo>
                  <a:cubicBezTo>
                    <a:pt x="10994" y="2749"/>
                    <a:pt x="10994" y="2749"/>
                    <a:pt x="10994" y="2749"/>
                  </a:cubicBezTo>
                  <a:cubicBezTo>
                    <a:pt x="10882" y="2809"/>
                    <a:pt x="10747" y="2839"/>
                    <a:pt x="10575" y="2839"/>
                  </a:cubicBezTo>
                  <a:cubicBezTo>
                    <a:pt x="10365" y="2839"/>
                    <a:pt x="10186" y="2771"/>
                    <a:pt x="10058" y="2629"/>
                  </a:cubicBezTo>
                  <a:cubicBezTo>
                    <a:pt x="9931" y="2486"/>
                    <a:pt x="9871" y="2306"/>
                    <a:pt x="9871" y="2081"/>
                  </a:cubicBezTo>
                  <a:cubicBezTo>
                    <a:pt x="9871" y="1841"/>
                    <a:pt x="9946" y="1639"/>
                    <a:pt x="10096" y="1488"/>
                  </a:cubicBezTo>
                  <a:cubicBezTo>
                    <a:pt x="10238" y="1346"/>
                    <a:pt x="10418" y="1271"/>
                    <a:pt x="10635" y="1271"/>
                  </a:cubicBezTo>
                  <a:close/>
                  <a:moveTo>
                    <a:pt x="11632" y="1707"/>
                  </a:moveTo>
                  <a:cubicBezTo>
                    <a:pt x="11497" y="1707"/>
                    <a:pt x="11378" y="1760"/>
                    <a:pt x="11288" y="1857"/>
                  </a:cubicBezTo>
                  <a:cubicBezTo>
                    <a:pt x="11183" y="1962"/>
                    <a:pt x="11138" y="2104"/>
                    <a:pt x="11138" y="2277"/>
                  </a:cubicBezTo>
                  <a:cubicBezTo>
                    <a:pt x="11138" y="2464"/>
                    <a:pt x="11183" y="2599"/>
                    <a:pt x="11273" y="2696"/>
                  </a:cubicBezTo>
                  <a:cubicBezTo>
                    <a:pt x="11363" y="2794"/>
                    <a:pt x="11475" y="2839"/>
                    <a:pt x="11624" y="2839"/>
                  </a:cubicBezTo>
                  <a:cubicBezTo>
                    <a:pt x="11781" y="2839"/>
                    <a:pt x="11902" y="2801"/>
                    <a:pt x="11998" y="2734"/>
                  </a:cubicBezTo>
                  <a:cubicBezTo>
                    <a:pt x="11998" y="2734"/>
                    <a:pt x="11998" y="2734"/>
                    <a:pt x="11998" y="2576"/>
                  </a:cubicBezTo>
                  <a:cubicBezTo>
                    <a:pt x="11894" y="2651"/>
                    <a:pt x="11789" y="2689"/>
                    <a:pt x="11662" y="2689"/>
                  </a:cubicBezTo>
                  <a:cubicBezTo>
                    <a:pt x="11557" y="2689"/>
                    <a:pt x="11475" y="2658"/>
                    <a:pt x="11407" y="2591"/>
                  </a:cubicBezTo>
                  <a:cubicBezTo>
                    <a:pt x="11348" y="2531"/>
                    <a:pt x="11318" y="2433"/>
                    <a:pt x="11310" y="2313"/>
                  </a:cubicBezTo>
                  <a:cubicBezTo>
                    <a:pt x="11310" y="2313"/>
                    <a:pt x="11310" y="2313"/>
                    <a:pt x="12074" y="2313"/>
                  </a:cubicBezTo>
                  <a:cubicBezTo>
                    <a:pt x="12074" y="2224"/>
                    <a:pt x="12074" y="2224"/>
                    <a:pt x="12074" y="2224"/>
                  </a:cubicBezTo>
                  <a:cubicBezTo>
                    <a:pt x="12074" y="2067"/>
                    <a:pt x="12036" y="1947"/>
                    <a:pt x="11961" y="1857"/>
                  </a:cubicBezTo>
                  <a:cubicBezTo>
                    <a:pt x="11886" y="1752"/>
                    <a:pt x="11774" y="1707"/>
                    <a:pt x="11632" y="1707"/>
                  </a:cubicBezTo>
                  <a:close/>
                  <a:moveTo>
                    <a:pt x="11318" y="2173"/>
                  </a:moveTo>
                  <a:cubicBezTo>
                    <a:pt x="11325" y="2073"/>
                    <a:pt x="11363" y="2000"/>
                    <a:pt x="11422" y="1940"/>
                  </a:cubicBezTo>
                  <a:cubicBezTo>
                    <a:pt x="11475" y="1888"/>
                    <a:pt x="11549" y="1857"/>
                    <a:pt x="11624" y="1857"/>
                  </a:cubicBezTo>
                  <a:cubicBezTo>
                    <a:pt x="11714" y="1857"/>
                    <a:pt x="11781" y="1880"/>
                    <a:pt x="11826" y="1940"/>
                  </a:cubicBezTo>
                  <a:cubicBezTo>
                    <a:pt x="11871" y="1993"/>
                    <a:pt x="11893" y="2073"/>
                    <a:pt x="11893" y="2173"/>
                  </a:cubicBezTo>
                  <a:lnTo>
                    <a:pt x="11318" y="2173"/>
                  </a:lnTo>
                  <a:close/>
                  <a:moveTo>
                    <a:pt x="13061" y="1819"/>
                  </a:moveTo>
                  <a:cubicBezTo>
                    <a:pt x="13128" y="1902"/>
                    <a:pt x="13158" y="2007"/>
                    <a:pt x="13158" y="2150"/>
                  </a:cubicBezTo>
                  <a:cubicBezTo>
                    <a:pt x="13158" y="2809"/>
                    <a:pt x="13158" y="2809"/>
                    <a:pt x="13158" y="2809"/>
                  </a:cubicBezTo>
                  <a:cubicBezTo>
                    <a:pt x="12986" y="2809"/>
                    <a:pt x="12986" y="2809"/>
                    <a:pt x="12986" y="2809"/>
                  </a:cubicBezTo>
                  <a:cubicBezTo>
                    <a:pt x="12986" y="2193"/>
                    <a:pt x="12986" y="2195"/>
                    <a:pt x="12986" y="2195"/>
                  </a:cubicBezTo>
                  <a:cubicBezTo>
                    <a:pt x="12986" y="1970"/>
                    <a:pt x="12904" y="1857"/>
                    <a:pt x="12732" y="1857"/>
                  </a:cubicBezTo>
                  <a:cubicBezTo>
                    <a:pt x="12650" y="1857"/>
                    <a:pt x="12576" y="1887"/>
                    <a:pt x="12524" y="1955"/>
                  </a:cubicBezTo>
                  <a:cubicBezTo>
                    <a:pt x="12464" y="2015"/>
                    <a:pt x="12434" y="2097"/>
                    <a:pt x="12434" y="2195"/>
                  </a:cubicBezTo>
                  <a:cubicBezTo>
                    <a:pt x="12434" y="2810"/>
                    <a:pt x="12434" y="2809"/>
                    <a:pt x="12434" y="2809"/>
                  </a:cubicBezTo>
                  <a:cubicBezTo>
                    <a:pt x="12262" y="2809"/>
                    <a:pt x="12262" y="2809"/>
                    <a:pt x="12262" y="2809"/>
                  </a:cubicBezTo>
                  <a:cubicBezTo>
                    <a:pt x="12262" y="1729"/>
                    <a:pt x="12262" y="1729"/>
                    <a:pt x="12262" y="1729"/>
                  </a:cubicBezTo>
                  <a:cubicBezTo>
                    <a:pt x="12434" y="1729"/>
                    <a:pt x="12434" y="1729"/>
                    <a:pt x="12434" y="1729"/>
                  </a:cubicBezTo>
                  <a:cubicBezTo>
                    <a:pt x="12434" y="1909"/>
                    <a:pt x="12434" y="1909"/>
                    <a:pt x="12434" y="1909"/>
                  </a:cubicBezTo>
                  <a:cubicBezTo>
                    <a:pt x="12442" y="1909"/>
                    <a:pt x="12441" y="1909"/>
                    <a:pt x="12441" y="1909"/>
                  </a:cubicBezTo>
                  <a:cubicBezTo>
                    <a:pt x="12523" y="1773"/>
                    <a:pt x="12635" y="1707"/>
                    <a:pt x="12792" y="1707"/>
                  </a:cubicBezTo>
                  <a:cubicBezTo>
                    <a:pt x="12912" y="1707"/>
                    <a:pt x="13001" y="1744"/>
                    <a:pt x="13061" y="1819"/>
                  </a:cubicBezTo>
                  <a:close/>
                  <a:moveTo>
                    <a:pt x="13646" y="1729"/>
                  </a:moveTo>
                  <a:cubicBezTo>
                    <a:pt x="13914" y="1729"/>
                    <a:pt x="13914" y="1729"/>
                    <a:pt x="13914" y="1729"/>
                  </a:cubicBezTo>
                  <a:cubicBezTo>
                    <a:pt x="13914" y="1881"/>
                    <a:pt x="13914" y="1881"/>
                    <a:pt x="13914" y="1881"/>
                  </a:cubicBezTo>
                  <a:cubicBezTo>
                    <a:pt x="13646" y="1881"/>
                    <a:pt x="13646" y="1881"/>
                    <a:pt x="13646" y="1881"/>
                  </a:cubicBezTo>
                  <a:cubicBezTo>
                    <a:pt x="13646" y="2485"/>
                    <a:pt x="13646" y="2486"/>
                    <a:pt x="13646" y="2486"/>
                  </a:cubicBezTo>
                  <a:cubicBezTo>
                    <a:pt x="13646" y="2561"/>
                    <a:pt x="13661" y="2614"/>
                    <a:pt x="13683" y="2644"/>
                  </a:cubicBezTo>
                  <a:cubicBezTo>
                    <a:pt x="13705" y="2674"/>
                    <a:pt x="13750" y="2689"/>
                    <a:pt x="13802" y="2689"/>
                  </a:cubicBezTo>
                  <a:cubicBezTo>
                    <a:pt x="13847" y="2689"/>
                    <a:pt x="13886" y="2674"/>
                    <a:pt x="13914" y="2651"/>
                  </a:cubicBezTo>
                  <a:cubicBezTo>
                    <a:pt x="13914" y="2801"/>
                    <a:pt x="13914" y="2801"/>
                    <a:pt x="13914" y="2801"/>
                  </a:cubicBezTo>
                  <a:cubicBezTo>
                    <a:pt x="13878" y="2824"/>
                    <a:pt x="13825" y="2839"/>
                    <a:pt x="13758" y="2839"/>
                  </a:cubicBezTo>
                  <a:cubicBezTo>
                    <a:pt x="13570" y="2839"/>
                    <a:pt x="13474" y="2734"/>
                    <a:pt x="13474" y="2516"/>
                  </a:cubicBezTo>
                  <a:cubicBezTo>
                    <a:pt x="13474" y="1880"/>
                    <a:pt x="13474" y="1881"/>
                    <a:pt x="13474" y="1881"/>
                  </a:cubicBezTo>
                  <a:cubicBezTo>
                    <a:pt x="13286" y="1881"/>
                    <a:pt x="13286" y="1881"/>
                    <a:pt x="13286" y="1881"/>
                  </a:cubicBezTo>
                  <a:cubicBezTo>
                    <a:pt x="13286" y="1729"/>
                    <a:pt x="13286" y="1729"/>
                    <a:pt x="13286" y="1729"/>
                  </a:cubicBezTo>
                  <a:cubicBezTo>
                    <a:pt x="13474" y="1729"/>
                    <a:pt x="13474" y="1729"/>
                    <a:pt x="13474" y="1729"/>
                  </a:cubicBezTo>
                  <a:cubicBezTo>
                    <a:pt x="13474" y="1469"/>
                    <a:pt x="13474" y="1467"/>
                    <a:pt x="13474" y="1467"/>
                  </a:cubicBezTo>
                  <a:cubicBezTo>
                    <a:pt x="13526" y="1452"/>
                    <a:pt x="13586" y="1430"/>
                    <a:pt x="13646" y="1415"/>
                  </a:cubicBezTo>
                  <a:cubicBezTo>
                    <a:pt x="13646" y="1730"/>
                    <a:pt x="13646" y="1729"/>
                    <a:pt x="13646" y="1729"/>
                  </a:cubicBezTo>
                  <a:close/>
                  <a:moveTo>
                    <a:pt x="14500" y="1707"/>
                  </a:moveTo>
                  <a:cubicBezTo>
                    <a:pt x="14364" y="1707"/>
                    <a:pt x="14243" y="1760"/>
                    <a:pt x="14153" y="1857"/>
                  </a:cubicBezTo>
                  <a:cubicBezTo>
                    <a:pt x="14047" y="1962"/>
                    <a:pt x="14002" y="2104"/>
                    <a:pt x="14002" y="2277"/>
                  </a:cubicBezTo>
                  <a:cubicBezTo>
                    <a:pt x="14002" y="2464"/>
                    <a:pt x="14047" y="2599"/>
                    <a:pt x="14138" y="2696"/>
                  </a:cubicBezTo>
                  <a:cubicBezTo>
                    <a:pt x="14228" y="2794"/>
                    <a:pt x="14342" y="2839"/>
                    <a:pt x="14493" y="2839"/>
                  </a:cubicBezTo>
                  <a:cubicBezTo>
                    <a:pt x="14651" y="2839"/>
                    <a:pt x="14770" y="2801"/>
                    <a:pt x="14870" y="2734"/>
                  </a:cubicBezTo>
                  <a:cubicBezTo>
                    <a:pt x="14870" y="2734"/>
                    <a:pt x="14870" y="2734"/>
                    <a:pt x="14870" y="2576"/>
                  </a:cubicBezTo>
                  <a:cubicBezTo>
                    <a:pt x="14762" y="2651"/>
                    <a:pt x="14658" y="2689"/>
                    <a:pt x="14530" y="2689"/>
                  </a:cubicBezTo>
                  <a:cubicBezTo>
                    <a:pt x="14425" y="2689"/>
                    <a:pt x="14342" y="2658"/>
                    <a:pt x="14274" y="2591"/>
                  </a:cubicBezTo>
                  <a:cubicBezTo>
                    <a:pt x="14214" y="2531"/>
                    <a:pt x="14183" y="2433"/>
                    <a:pt x="14176" y="2313"/>
                  </a:cubicBezTo>
                  <a:cubicBezTo>
                    <a:pt x="14176" y="2313"/>
                    <a:pt x="14174" y="2313"/>
                    <a:pt x="14946" y="2313"/>
                  </a:cubicBezTo>
                  <a:cubicBezTo>
                    <a:pt x="14946" y="2224"/>
                    <a:pt x="14946" y="2224"/>
                    <a:pt x="14946" y="2224"/>
                  </a:cubicBezTo>
                  <a:cubicBezTo>
                    <a:pt x="14946" y="2067"/>
                    <a:pt x="14908" y="1947"/>
                    <a:pt x="14832" y="1857"/>
                  </a:cubicBezTo>
                  <a:cubicBezTo>
                    <a:pt x="14757" y="1752"/>
                    <a:pt x="14643" y="1707"/>
                    <a:pt x="14500" y="1707"/>
                  </a:cubicBezTo>
                  <a:close/>
                  <a:moveTo>
                    <a:pt x="14183" y="2173"/>
                  </a:moveTo>
                  <a:cubicBezTo>
                    <a:pt x="14191" y="2073"/>
                    <a:pt x="14228" y="2000"/>
                    <a:pt x="14289" y="1940"/>
                  </a:cubicBezTo>
                  <a:cubicBezTo>
                    <a:pt x="14341" y="1888"/>
                    <a:pt x="14417" y="1857"/>
                    <a:pt x="14492" y="1857"/>
                  </a:cubicBezTo>
                  <a:cubicBezTo>
                    <a:pt x="14583" y="1857"/>
                    <a:pt x="14650" y="1880"/>
                    <a:pt x="14696" y="1940"/>
                  </a:cubicBezTo>
                  <a:cubicBezTo>
                    <a:pt x="14741" y="1993"/>
                    <a:pt x="14764" y="2073"/>
                    <a:pt x="14764" y="2173"/>
                  </a:cubicBezTo>
                  <a:lnTo>
                    <a:pt x="14183" y="2173"/>
                  </a:lnTo>
                  <a:close/>
                  <a:moveTo>
                    <a:pt x="15690" y="1730"/>
                  </a:moveTo>
                  <a:cubicBezTo>
                    <a:pt x="15690" y="1910"/>
                    <a:pt x="15690" y="1910"/>
                    <a:pt x="15690" y="1910"/>
                  </a:cubicBezTo>
                  <a:cubicBezTo>
                    <a:pt x="15658" y="1888"/>
                    <a:pt x="15615" y="1873"/>
                    <a:pt x="15563" y="1873"/>
                  </a:cubicBezTo>
                  <a:cubicBezTo>
                    <a:pt x="15488" y="1873"/>
                    <a:pt x="15428" y="1903"/>
                    <a:pt x="15384" y="1970"/>
                  </a:cubicBezTo>
                  <a:cubicBezTo>
                    <a:pt x="15331" y="2038"/>
                    <a:pt x="15302" y="2135"/>
                    <a:pt x="15302" y="2263"/>
                  </a:cubicBezTo>
                  <a:cubicBezTo>
                    <a:pt x="15302" y="2810"/>
                    <a:pt x="15302" y="2809"/>
                    <a:pt x="15302" y="2809"/>
                  </a:cubicBezTo>
                  <a:cubicBezTo>
                    <a:pt x="15130" y="2809"/>
                    <a:pt x="15130" y="2809"/>
                    <a:pt x="15130" y="2809"/>
                  </a:cubicBezTo>
                  <a:cubicBezTo>
                    <a:pt x="15130" y="1729"/>
                    <a:pt x="15130" y="1729"/>
                    <a:pt x="15130" y="1729"/>
                  </a:cubicBezTo>
                  <a:cubicBezTo>
                    <a:pt x="15302" y="1729"/>
                    <a:pt x="15302" y="1729"/>
                    <a:pt x="15302" y="1729"/>
                  </a:cubicBezTo>
                  <a:cubicBezTo>
                    <a:pt x="15302" y="1957"/>
                    <a:pt x="15302" y="1957"/>
                    <a:pt x="15302" y="1957"/>
                  </a:cubicBezTo>
                  <a:cubicBezTo>
                    <a:pt x="15310" y="1957"/>
                    <a:pt x="15309" y="1957"/>
                    <a:pt x="15309" y="1957"/>
                  </a:cubicBezTo>
                  <a:cubicBezTo>
                    <a:pt x="15331" y="1881"/>
                    <a:pt x="15369" y="1821"/>
                    <a:pt x="15421" y="1776"/>
                  </a:cubicBezTo>
                  <a:cubicBezTo>
                    <a:pt x="15473" y="1739"/>
                    <a:pt x="15525" y="1715"/>
                    <a:pt x="15593" y="1715"/>
                  </a:cubicBezTo>
                  <a:cubicBezTo>
                    <a:pt x="15637" y="1715"/>
                    <a:pt x="15666" y="1723"/>
                    <a:pt x="15690" y="1730"/>
                  </a:cubicBezTo>
                  <a:close/>
                  <a:moveTo>
                    <a:pt x="1722" y="605"/>
                  </a:moveTo>
                  <a:cubicBezTo>
                    <a:pt x="1653" y="593"/>
                    <a:pt x="1580" y="581"/>
                    <a:pt x="1495" y="568"/>
                  </a:cubicBezTo>
                  <a:cubicBezTo>
                    <a:pt x="1373" y="353"/>
                    <a:pt x="1288" y="166"/>
                    <a:pt x="1244" y="0"/>
                  </a:cubicBezTo>
                  <a:cubicBezTo>
                    <a:pt x="1154" y="29"/>
                    <a:pt x="645" y="208"/>
                    <a:pt x="548" y="335"/>
                  </a:cubicBezTo>
                  <a:cubicBezTo>
                    <a:pt x="543" y="341"/>
                    <a:pt x="540" y="347"/>
                    <a:pt x="540" y="353"/>
                  </a:cubicBezTo>
                  <a:cubicBezTo>
                    <a:pt x="536" y="374"/>
                    <a:pt x="551" y="393"/>
                    <a:pt x="562" y="404"/>
                  </a:cubicBezTo>
                  <a:cubicBezTo>
                    <a:pt x="749" y="613"/>
                    <a:pt x="1011" y="740"/>
                    <a:pt x="1011" y="1166"/>
                  </a:cubicBezTo>
                  <a:cubicBezTo>
                    <a:pt x="1011" y="1555"/>
                    <a:pt x="659" y="1922"/>
                    <a:pt x="307" y="2214"/>
                  </a:cubicBezTo>
                  <a:cubicBezTo>
                    <a:pt x="285" y="2229"/>
                    <a:pt x="270" y="2244"/>
                    <a:pt x="247" y="2258"/>
                  </a:cubicBezTo>
                  <a:cubicBezTo>
                    <a:pt x="260" y="2251"/>
                    <a:pt x="273" y="2243"/>
                    <a:pt x="285" y="2235"/>
                  </a:cubicBezTo>
                  <a:cubicBezTo>
                    <a:pt x="247" y="2263"/>
                    <a:pt x="247" y="2263"/>
                    <a:pt x="247" y="2263"/>
                  </a:cubicBezTo>
                  <a:cubicBezTo>
                    <a:pt x="157" y="2338"/>
                    <a:pt x="60" y="2458"/>
                    <a:pt x="30" y="2563"/>
                  </a:cubicBezTo>
                  <a:cubicBezTo>
                    <a:pt x="0" y="2720"/>
                    <a:pt x="120" y="2848"/>
                    <a:pt x="247" y="2938"/>
                  </a:cubicBezTo>
                  <a:cubicBezTo>
                    <a:pt x="382" y="3035"/>
                    <a:pt x="532" y="3087"/>
                    <a:pt x="704" y="3132"/>
                  </a:cubicBezTo>
                  <a:cubicBezTo>
                    <a:pt x="884" y="3185"/>
                    <a:pt x="1258" y="3237"/>
                    <a:pt x="1452" y="3237"/>
                  </a:cubicBezTo>
                  <a:cubicBezTo>
                    <a:pt x="1467" y="3237"/>
                    <a:pt x="1482" y="3237"/>
                    <a:pt x="1482" y="3237"/>
                  </a:cubicBezTo>
                  <a:cubicBezTo>
                    <a:pt x="1482" y="3237"/>
                    <a:pt x="1490" y="3222"/>
                    <a:pt x="1497" y="3222"/>
                  </a:cubicBezTo>
                  <a:cubicBezTo>
                    <a:pt x="1512" y="3192"/>
                    <a:pt x="1729" y="2772"/>
                    <a:pt x="1789" y="2420"/>
                  </a:cubicBezTo>
                  <a:cubicBezTo>
                    <a:pt x="1833" y="2194"/>
                    <a:pt x="1862" y="1883"/>
                    <a:pt x="1802" y="1584"/>
                  </a:cubicBezTo>
                  <a:cubicBezTo>
                    <a:pt x="2202" y="1462"/>
                    <a:pt x="2670" y="1346"/>
                    <a:pt x="2987" y="1301"/>
                  </a:cubicBezTo>
                  <a:cubicBezTo>
                    <a:pt x="2973" y="1286"/>
                    <a:pt x="2973" y="1286"/>
                    <a:pt x="2973" y="1286"/>
                  </a:cubicBezTo>
                  <a:cubicBezTo>
                    <a:pt x="2800" y="1009"/>
                    <a:pt x="2531" y="755"/>
                    <a:pt x="1722" y="605"/>
                  </a:cubicBezTo>
                  <a:close/>
                  <a:moveTo>
                    <a:pt x="2284" y="837"/>
                  </a:moveTo>
                  <a:cubicBezTo>
                    <a:pt x="2336" y="852"/>
                    <a:pt x="2381" y="875"/>
                    <a:pt x="2426" y="897"/>
                  </a:cubicBezTo>
                  <a:cubicBezTo>
                    <a:pt x="2194" y="942"/>
                    <a:pt x="1992" y="1009"/>
                    <a:pt x="1812" y="1084"/>
                  </a:cubicBezTo>
                  <a:cubicBezTo>
                    <a:pt x="1879" y="950"/>
                    <a:pt x="1909" y="822"/>
                    <a:pt x="1917" y="718"/>
                  </a:cubicBezTo>
                  <a:cubicBezTo>
                    <a:pt x="2044" y="755"/>
                    <a:pt x="2164" y="792"/>
                    <a:pt x="2284" y="837"/>
                  </a:cubicBezTo>
                  <a:close/>
                  <a:moveTo>
                    <a:pt x="1730" y="1092"/>
                  </a:moveTo>
                  <a:cubicBezTo>
                    <a:pt x="1647" y="1047"/>
                    <a:pt x="1557" y="1002"/>
                    <a:pt x="1468" y="972"/>
                  </a:cubicBezTo>
                  <a:cubicBezTo>
                    <a:pt x="1587" y="882"/>
                    <a:pt x="1730" y="800"/>
                    <a:pt x="1879" y="718"/>
                  </a:cubicBezTo>
                  <a:cubicBezTo>
                    <a:pt x="1872" y="807"/>
                    <a:pt x="1827" y="935"/>
                    <a:pt x="1730" y="1092"/>
                  </a:cubicBezTo>
                  <a:close/>
                  <a:moveTo>
                    <a:pt x="1280" y="2135"/>
                  </a:moveTo>
                  <a:cubicBezTo>
                    <a:pt x="1190" y="2058"/>
                    <a:pt x="1099" y="1949"/>
                    <a:pt x="1069" y="1843"/>
                  </a:cubicBezTo>
                  <a:cubicBezTo>
                    <a:pt x="1135" y="1817"/>
                    <a:pt x="1202" y="1791"/>
                    <a:pt x="1273" y="1765"/>
                  </a:cubicBezTo>
                  <a:cubicBezTo>
                    <a:pt x="1293" y="1757"/>
                    <a:pt x="1314" y="1748"/>
                    <a:pt x="1336" y="1740"/>
                  </a:cubicBezTo>
                  <a:cubicBezTo>
                    <a:pt x="1351" y="1861"/>
                    <a:pt x="1322" y="1995"/>
                    <a:pt x="1280" y="2135"/>
                  </a:cubicBezTo>
                  <a:close/>
                  <a:moveTo>
                    <a:pt x="648" y="2032"/>
                  </a:moveTo>
                  <a:cubicBezTo>
                    <a:pt x="746" y="1982"/>
                    <a:pt x="837" y="1940"/>
                    <a:pt x="927" y="1902"/>
                  </a:cubicBezTo>
                  <a:cubicBezTo>
                    <a:pt x="846" y="2078"/>
                    <a:pt x="738" y="2260"/>
                    <a:pt x="689" y="2338"/>
                  </a:cubicBezTo>
                  <a:cubicBezTo>
                    <a:pt x="681" y="2338"/>
                    <a:pt x="681" y="2345"/>
                    <a:pt x="681" y="2345"/>
                  </a:cubicBezTo>
                  <a:cubicBezTo>
                    <a:pt x="630" y="2257"/>
                    <a:pt x="608" y="2149"/>
                    <a:pt x="648" y="2032"/>
                  </a:cubicBezTo>
                  <a:close/>
                  <a:moveTo>
                    <a:pt x="1041" y="927"/>
                  </a:moveTo>
                  <a:cubicBezTo>
                    <a:pt x="1116" y="935"/>
                    <a:pt x="1213" y="964"/>
                    <a:pt x="1318" y="1009"/>
                  </a:cubicBezTo>
                  <a:cubicBezTo>
                    <a:pt x="1235" y="1069"/>
                    <a:pt x="1146" y="1151"/>
                    <a:pt x="1048" y="1249"/>
                  </a:cubicBezTo>
                  <a:cubicBezTo>
                    <a:pt x="1063" y="1137"/>
                    <a:pt x="1056" y="1024"/>
                    <a:pt x="1041" y="927"/>
                  </a:cubicBezTo>
                  <a:close/>
                  <a:moveTo>
                    <a:pt x="1056" y="837"/>
                  </a:moveTo>
                  <a:cubicBezTo>
                    <a:pt x="1123" y="763"/>
                    <a:pt x="1220" y="688"/>
                    <a:pt x="1333" y="605"/>
                  </a:cubicBezTo>
                  <a:cubicBezTo>
                    <a:pt x="1370" y="710"/>
                    <a:pt x="1378" y="822"/>
                    <a:pt x="1370" y="935"/>
                  </a:cubicBezTo>
                  <a:cubicBezTo>
                    <a:pt x="1265" y="897"/>
                    <a:pt x="1161" y="867"/>
                    <a:pt x="1056" y="837"/>
                  </a:cubicBezTo>
                  <a:close/>
                  <a:moveTo>
                    <a:pt x="1348" y="1054"/>
                  </a:moveTo>
                  <a:cubicBezTo>
                    <a:pt x="1325" y="1174"/>
                    <a:pt x="1273" y="1294"/>
                    <a:pt x="1198" y="1413"/>
                  </a:cubicBezTo>
                  <a:cubicBezTo>
                    <a:pt x="1153" y="1353"/>
                    <a:pt x="1093" y="1324"/>
                    <a:pt x="1056" y="1309"/>
                  </a:cubicBezTo>
                  <a:cubicBezTo>
                    <a:pt x="1108" y="1256"/>
                    <a:pt x="1213" y="1166"/>
                    <a:pt x="1348" y="1054"/>
                  </a:cubicBezTo>
                  <a:close/>
                  <a:moveTo>
                    <a:pt x="1183" y="1518"/>
                  </a:moveTo>
                  <a:cubicBezTo>
                    <a:pt x="1228" y="1578"/>
                    <a:pt x="1250" y="1638"/>
                    <a:pt x="1258" y="1697"/>
                  </a:cubicBezTo>
                  <a:cubicBezTo>
                    <a:pt x="1063" y="1765"/>
                    <a:pt x="906" y="1832"/>
                    <a:pt x="764" y="1907"/>
                  </a:cubicBezTo>
                  <a:cubicBezTo>
                    <a:pt x="943" y="1780"/>
                    <a:pt x="1078" y="1653"/>
                    <a:pt x="1183" y="1518"/>
                  </a:cubicBezTo>
                  <a:close/>
                  <a:moveTo>
                    <a:pt x="936" y="2293"/>
                  </a:moveTo>
                  <a:cubicBezTo>
                    <a:pt x="891" y="2308"/>
                    <a:pt x="839" y="2323"/>
                    <a:pt x="771" y="2345"/>
                  </a:cubicBezTo>
                  <a:cubicBezTo>
                    <a:pt x="827" y="2268"/>
                    <a:pt x="949" y="2033"/>
                    <a:pt x="1007" y="1868"/>
                  </a:cubicBezTo>
                  <a:cubicBezTo>
                    <a:pt x="1012" y="1866"/>
                    <a:pt x="1017" y="1864"/>
                    <a:pt x="1022" y="1862"/>
                  </a:cubicBezTo>
                  <a:cubicBezTo>
                    <a:pt x="1062" y="1999"/>
                    <a:pt x="1170" y="2115"/>
                    <a:pt x="1250" y="2180"/>
                  </a:cubicBezTo>
                  <a:cubicBezTo>
                    <a:pt x="1153" y="2210"/>
                    <a:pt x="1056" y="2255"/>
                    <a:pt x="936" y="2293"/>
                  </a:cubicBezTo>
                  <a:close/>
                  <a:moveTo>
                    <a:pt x="1243" y="2248"/>
                  </a:moveTo>
                  <a:cubicBezTo>
                    <a:pt x="1183" y="2398"/>
                    <a:pt x="1101" y="2540"/>
                    <a:pt x="1026" y="2668"/>
                  </a:cubicBezTo>
                  <a:cubicBezTo>
                    <a:pt x="988" y="2653"/>
                    <a:pt x="951" y="2630"/>
                    <a:pt x="921" y="2600"/>
                  </a:cubicBezTo>
                  <a:cubicBezTo>
                    <a:pt x="846" y="2548"/>
                    <a:pt x="779" y="2488"/>
                    <a:pt x="726" y="2420"/>
                  </a:cubicBezTo>
                  <a:cubicBezTo>
                    <a:pt x="816" y="2398"/>
                    <a:pt x="906" y="2375"/>
                    <a:pt x="988" y="2345"/>
                  </a:cubicBezTo>
                  <a:cubicBezTo>
                    <a:pt x="1078" y="2315"/>
                    <a:pt x="1161" y="2278"/>
                    <a:pt x="1243" y="2248"/>
                  </a:cubicBezTo>
                  <a:close/>
                  <a:moveTo>
                    <a:pt x="1288" y="1683"/>
                  </a:moveTo>
                  <a:cubicBezTo>
                    <a:pt x="1295" y="1585"/>
                    <a:pt x="1265" y="1518"/>
                    <a:pt x="1235" y="1458"/>
                  </a:cubicBezTo>
                  <a:cubicBezTo>
                    <a:pt x="1348" y="1391"/>
                    <a:pt x="1483" y="1316"/>
                    <a:pt x="1632" y="1241"/>
                  </a:cubicBezTo>
                  <a:cubicBezTo>
                    <a:pt x="1550" y="1368"/>
                    <a:pt x="1430" y="1518"/>
                    <a:pt x="1288" y="1683"/>
                  </a:cubicBezTo>
                  <a:close/>
                  <a:moveTo>
                    <a:pt x="1295" y="1353"/>
                  </a:moveTo>
                  <a:cubicBezTo>
                    <a:pt x="1355" y="1249"/>
                    <a:pt x="1393" y="1144"/>
                    <a:pt x="1408" y="1047"/>
                  </a:cubicBezTo>
                  <a:cubicBezTo>
                    <a:pt x="1490" y="1077"/>
                    <a:pt x="1565" y="1114"/>
                    <a:pt x="1640" y="1159"/>
                  </a:cubicBezTo>
                  <a:cubicBezTo>
                    <a:pt x="1512" y="1219"/>
                    <a:pt x="1400" y="1286"/>
                    <a:pt x="1295" y="1353"/>
                  </a:cubicBezTo>
                  <a:close/>
                  <a:moveTo>
                    <a:pt x="1834" y="703"/>
                  </a:moveTo>
                  <a:cubicBezTo>
                    <a:pt x="1685" y="763"/>
                    <a:pt x="1565" y="830"/>
                    <a:pt x="1423" y="927"/>
                  </a:cubicBezTo>
                  <a:cubicBezTo>
                    <a:pt x="1430" y="807"/>
                    <a:pt x="1408" y="703"/>
                    <a:pt x="1363" y="613"/>
                  </a:cubicBezTo>
                  <a:cubicBezTo>
                    <a:pt x="1520" y="635"/>
                    <a:pt x="1677" y="665"/>
                    <a:pt x="1834" y="703"/>
                  </a:cubicBezTo>
                  <a:close/>
                  <a:moveTo>
                    <a:pt x="1424" y="556"/>
                  </a:moveTo>
                  <a:cubicBezTo>
                    <a:pt x="1341" y="543"/>
                    <a:pt x="1247" y="527"/>
                    <a:pt x="1133" y="509"/>
                  </a:cubicBezTo>
                  <a:cubicBezTo>
                    <a:pt x="1211" y="466"/>
                    <a:pt x="1269" y="429"/>
                    <a:pt x="1334" y="372"/>
                  </a:cubicBezTo>
                  <a:cubicBezTo>
                    <a:pt x="1354" y="432"/>
                    <a:pt x="1386" y="491"/>
                    <a:pt x="1424" y="556"/>
                  </a:cubicBezTo>
                  <a:close/>
                  <a:moveTo>
                    <a:pt x="1237" y="29"/>
                  </a:moveTo>
                  <a:cubicBezTo>
                    <a:pt x="1244" y="119"/>
                    <a:pt x="1267" y="216"/>
                    <a:pt x="1304" y="312"/>
                  </a:cubicBezTo>
                  <a:cubicBezTo>
                    <a:pt x="1184" y="283"/>
                    <a:pt x="900" y="238"/>
                    <a:pt x="795" y="223"/>
                  </a:cubicBezTo>
                  <a:cubicBezTo>
                    <a:pt x="967" y="126"/>
                    <a:pt x="1207" y="37"/>
                    <a:pt x="1237" y="29"/>
                  </a:cubicBezTo>
                  <a:close/>
                  <a:moveTo>
                    <a:pt x="1319" y="350"/>
                  </a:moveTo>
                  <a:cubicBezTo>
                    <a:pt x="1267" y="379"/>
                    <a:pt x="1165" y="430"/>
                    <a:pt x="1055" y="496"/>
                  </a:cubicBezTo>
                  <a:cubicBezTo>
                    <a:pt x="1044" y="494"/>
                    <a:pt x="1034" y="492"/>
                    <a:pt x="1023" y="490"/>
                  </a:cubicBezTo>
                  <a:cubicBezTo>
                    <a:pt x="951" y="423"/>
                    <a:pt x="809" y="283"/>
                    <a:pt x="765" y="245"/>
                  </a:cubicBezTo>
                  <a:cubicBezTo>
                    <a:pt x="855" y="283"/>
                    <a:pt x="1162" y="342"/>
                    <a:pt x="1319" y="350"/>
                  </a:cubicBezTo>
                  <a:close/>
                  <a:moveTo>
                    <a:pt x="698" y="297"/>
                  </a:moveTo>
                  <a:cubicBezTo>
                    <a:pt x="713" y="283"/>
                    <a:pt x="728" y="268"/>
                    <a:pt x="750" y="260"/>
                  </a:cubicBezTo>
                  <a:cubicBezTo>
                    <a:pt x="784" y="305"/>
                    <a:pt x="864" y="404"/>
                    <a:pt x="920" y="473"/>
                  </a:cubicBezTo>
                  <a:cubicBezTo>
                    <a:pt x="831" y="457"/>
                    <a:pt x="708" y="434"/>
                    <a:pt x="628" y="405"/>
                  </a:cubicBezTo>
                  <a:cubicBezTo>
                    <a:pt x="622" y="363"/>
                    <a:pt x="664" y="320"/>
                    <a:pt x="698" y="297"/>
                  </a:cubicBezTo>
                  <a:close/>
                  <a:moveTo>
                    <a:pt x="666" y="463"/>
                  </a:moveTo>
                  <a:cubicBezTo>
                    <a:pt x="726" y="486"/>
                    <a:pt x="801" y="501"/>
                    <a:pt x="876" y="523"/>
                  </a:cubicBezTo>
                  <a:cubicBezTo>
                    <a:pt x="913" y="620"/>
                    <a:pt x="936" y="703"/>
                    <a:pt x="958" y="785"/>
                  </a:cubicBezTo>
                  <a:cubicBezTo>
                    <a:pt x="891" y="665"/>
                    <a:pt x="794" y="553"/>
                    <a:pt x="666" y="463"/>
                  </a:cubicBezTo>
                  <a:close/>
                  <a:moveTo>
                    <a:pt x="906" y="531"/>
                  </a:moveTo>
                  <a:cubicBezTo>
                    <a:pt x="1056" y="561"/>
                    <a:pt x="1205" y="591"/>
                    <a:pt x="1295" y="605"/>
                  </a:cubicBezTo>
                  <a:cubicBezTo>
                    <a:pt x="1228" y="635"/>
                    <a:pt x="1086" y="725"/>
                    <a:pt x="1011" y="807"/>
                  </a:cubicBezTo>
                  <a:cubicBezTo>
                    <a:pt x="981" y="680"/>
                    <a:pt x="936" y="576"/>
                    <a:pt x="906" y="531"/>
                  </a:cubicBezTo>
                  <a:close/>
                  <a:moveTo>
                    <a:pt x="1018" y="1391"/>
                  </a:moveTo>
                  <a:cubicBezTo>
                    <a:pt x="1063" y="1413"/>
                    <a:pt x="1101" y="1436"/>
                    <a:pt x="1131" y="1466"/>
                  </a:cubicBezTo>
                  <a:cubicBezTo>
                    <a:pt x="1041" y="1525"/>
                    <a:pt x="966" y="1585"/>
                    <a:pt x="899" y="1638"/>
                  </a:cubicBezTo>
                  <a:cubicBezTo>
                    <a:pt x="958" y="1555"/>
                    <a:pt x="996" y="1473"/>
                    <a:pt x="1018" y="1391"/>
                  </a:cubicBezTo>
                  <a:close/>
                  <a:moveTo>
                    <a:pt x="839" y="1720"/>
                  </a:moveTo>
                  <a:cubicBezTo>
                    <a:pt x="906" y="1675"/>
                    <a:pt x="996" y="1608"/>
                    <a:pt x="1108" y="1540"/>
                  </a:cubicBezTo>
                  <a:cubicBezTo>
                    <a:pt x="1003" y="1675"/>
                    <a:pt x="861" y="1802"/>
                    <a:pt x="681" y="1907"/>
                  </a:cubicBezTo>
                  <a:cubicBezTo>
                    <a:pt x="741" y="1847"/>
                    <a:pt x="794" y="1780"/>
                    <a:pt x="839" y="1720"/>
                  </a:cubicBezTo>
                  <a:close/>
                  <a:moveTo>
                    <a:pt x="122" y="2518"/>
                  </a:moveTo>
                  <a:cubicBezTo>
                    <a:pt x="142" y="2398"/>
                    <a:pt x="263" y="2248"/>
                    <a:pt x="405" y="2173"/>
                  </a:cubicBezTo>
                  <a:cubicBezTo>
                    <a:pt x="409" y="2168"/>
                    <a:pt x="411" y="2164"/>
                    <a:pt x="414" y="2160"/>
                  </a:cubicBezTo>
                  <a:cubicBezTo>
                    <a:pt x="465" y="2130"/>
                    <a:pt x="515" y="2102"/>
                    <a:pt x="563" y="2077"/>
                  </a:cubicBezTo>
                  <a:cubicBezTo>
                    <a:pt x="560" y="2083"/>
                    <a:pt x="558" y="2090"/>
                    <a:pt x="554" y="2098"/>
                  </a:cubicBezTo>
                  <a:cubicBezTo>
                    <a:pt x="547" y="2128"/>
                    <a:pt x="547" y="2165"/>
                    <a:pt x="547" y="2195"/>
                  </a:cubicBezTo>
                  <a:cubicBezTo>
                    <a:pt x="547" y="2263"/>
                    <a:pt x="570" y="2330"/>
                    <a:pt x="615" y="2398"/>
                  </a:cubicBezTo>
                  <a:cubicBezTo>
                    <a:pt x="458" y="2443"/>
                    <a:pt x="286" y="2495"/>
                    <a:pt x="122" y="2540"/>
                  </a:cubicBezTo>
                  <a:cubicBezTo>
                    <a:pt x="122" y="2533"/>
                    <a:pt x="122" y="2525"/>
                    <a:pt x="122" y="2518"/>
                  </a:cubicBezTo>
                  <a:close/>
                  <a:moveTo>
                    <a:pt x="120" y="2570"/>
                  </a:moveTo>
                  <a:cubicBezTo>
                    <a:pt x="277" y="2533"/>
                    <a:pt x="442" y="2495"/>
                    <a:pt x="614" y="2450"/>
                  </a:cubicBezTo>
                  <a:cubicBezTo>
                    <a:pt x="487" y="2638"/>
                    <a:pt x="382" y="2773"/>
                    <a:pt x="315" y="2878"/>
                  </a:cubicBezTo>
                  <a:cubicBezTo>
                    <a:pt x="225" y="2803"/>
                    <a:pt x="128" y="2683"/>
                    <a:pt x="120" y="2570"/>
                  </a:cubicBezTo>
                  <a:close/>
                  <a:moveTo>
                    <a:pt x="337" y="2893"/>
                  </a:moveTo>
                  <a:cubicBezTo>
                    <a:pt x="442" y="2743"/>
                    <a:pt x="562" y="2615"/>
                    <a:pt x="674" y="2480"/>
                  </a:cubicBezTo>
                  <a:cubicBezTo>
                    <a:pt x="696" y="2510"/>
                    <a:pt x="726" y="2540"/>
                    <a:pt x="756" y="2570"/>
                  </a:cubicBezTo>
                  <a:cubicBezTo>
                    <a:pt x="816" y="2623"/>
                    <a:pt x="876" y="2668"/>
                    <a:pt x="943" y="2698"/>
                  </a:cubicBezTo>
                  <a:cubicBezTo>
                    <a:pt x="749" y="2773"/>
                    <a:pt x="554" y="2840"/>
                    <a:pt x="360" y="2908"/>
                  </a:cubicBezTo>
                  <a:cubicBezTo>
                    <a:pt x="352" y="2900"/>
                    <a:pt x="345" y="2900"/>
                    <a:pt x="337" y="2893"/>
                  </a:cubicBezTo>
                  <a:close/>
                  <a:moveTo>
                    <a:pt x="734" y="3080"/>
                  </a:moveTo>
                  <a:cubicBezTo>
                    <a:pt x="569" y="3028"/>
                    <a:pt x="487" y="2990"/>
                    <a:pt x="382" y="2923"/>
                  </a:cubicBezTo>
                  <a:cubicBezTo>
                    <a:pt x="464" y="2900"/>
                    <a:pt x="809" y="2810"/>
                    <a:pt x="973" y="2758"/>
                  </a:cubicBezTo>
                  <a:cubicBezTo>
                    <a:pt x="884" y="2908"/>
                    <a:pt x="801" y="3035"/>
                    <a:pt x="764" y="3095"/>
                  </a:cubicBezTo>
                  <a:cubicBezTo>
                    <a:pt x="756" y="3088"/>
                    <a:pt x="749" y="3088"/>
                    <a:pt x="734" y="3080"/>
                  </a:cubicBezTo>
                  <a:close/>
                  <a:moveTo>
                    <a:pt x="1467" y="3215"/>
                  </a:moveTo>
                  <a:cubicBezTo>
                    <a:pt x="1333" y="3200"/>
                    <a:pt x="1056" y="3155"/>
                    <a:pt x="876" y="3118"/>
                  </a:cubicBezTo>
                  <a:cubicBezTo>
                    <a:pt x="1131" y="3058"/>
                    <a:pt x="1295" y="3035"/>
                    <a:pt x="1580" y="2900"/>
                  </a:cubicBezTo>
                  <a:cubicBezTo>
                    <a:pt x="1535" y="3035"/>
                    <a:pt x="1490" y="3163"/>
                    <a:pt x="1467" y="3215"/>
                  </a:cubicBezTo>
                  <a:close/>
                  <a:moveTo>
                    <a:pt x="831" y="3103"/>
                  </a:moveTo>
                  <a:cubicBezTo>
                    <a:pt x="831" y="3110"/>
                    <a:pt x="824" y="3110"/>
                    <a:pt x="824" y="3110"/>
                  </a:cubicBezTo>
                  <a:cubicBezTo>
                    <a:pt x="816" y="3103"/>
                    <a:pt x="809" y="3103"/>
                    <a:pt x="801" y="3103"/>
                  </a:cubicBezTo>
                  <a:cubicBezTo>
                    <a:pt x="906" y="2983"/>
                    <a:pt x="988" y="2870"/>
                    <a:pt x="1056" y="2758"/>
                  </a:cubicBezTo>
                  <a:cubicBezTo>
                    <a:pt x="1303" y="2855"/>
                    <a:pt x="1550" y="2878"/>
                    <a:pt x="1580" y="2878"/>
                  </a:cubicBezTo>
                  <a:cubicBezTo>
                    <a:pt x="1467" y="2923"/>
                    <a:pt x="861" y="3095"/>
                    <a:pt x="831" y="3103"/>
                  </a:cubicBezTo>
                  <a:close/>
                  <a:moveTo>
                    <a:pt x="1707" y="2458"/>
                  </a:moveTo>
                  <a:cubicBezTo>
                    <a:pt x="1685" y="2555"/>
                    <a:pt x="1640" y="2713"/>
                    <a:pt x="1595" y="2863"/>
                  </a:cubicBezTo>
                  <a:cubicBezTo>
                    <a:pt x="1430" y="2833"/>
                    <a:pt x="1250" y="2788"/>
                    <a:pt x="1101" y="2713"/>
                  </a:cubicBezTo>
                  <a:cubicBezTo>
                    <a:pt x="1265" y="2638"/>
                    <a:pt x="1617" y="2480"/>
                    <a:pt x="1722" y="2413"/>
                  </a:cubicBezTo>
                  <a:cubicBezTo>
                    <a:pt x="1714" y="2428"/>
                    <a:pt x="1714" y="2443"/>
                    <a:pt x="1707" y="2458"/>
                  </a:cubicBezTo>
                  <a:close/>
                  <a:moveTo>
                    <a:pt x="1131" y="2630"/>
                  </a:moveTo>
                  <a:cubicBezTo>
                    <a:pt x="1213" y="2488"/>
                    <a:pt x="1273" y="2345"/>
                    <a:pt x="1310" y="2225"/>
                  </a:cubicBezTo>
                  <a:cubicBezTo>
                    <a:pt x="1490" y="2330"/>
                    <a:pt x="1670" y="2375"/>
                    <a:pt x="1722" y="2383"/>
                  </a:cubicBezTo>
                  <a:cubicBezTo>
                    <a:pt x="1625" y="2443"/>
                    <a:pt x="1288" y="2578"/>
                    <a:pt x="1131" y="2630"/>
                  </a:cubicBezTo>
                  <a:close/>
                  <a:moveTo>
                    <a:pt x="1729" y="2368"/>
                  </a:moveTo>
                  <a:cubicBezTo>
                    <a:pt x="1595" y="2330"/>
                    <a:pt x="1467" y="2263"/>
                    <a:pt x="1355" y="2188"/>
                  </a:cubicBezTo>
                  <a:cubicBezTo>
                    <a:pt x="1587" y="2075"/>
                    <a:pt x="1744" y="1963"/>
                    <a:pt x="1759" y="1940"/>
                  </a:cubicBezTo>
                  <a:cubicBezTo>
                    <a:pt x="1759" y="2098"/>
                    <a:pt x="1752" y="2248"/>
                    <a:pt x="1729" y="2368"/>
                  </a:cubicBezTo>
                  <a:close/>
                  <a:moveTo>
                    <a:pt x="1340" y="2143"/>
                  </a:moveTo>
                  <a:cubicBezTo>
                    <a:pt x="1391" y="1954"/>
                    <a:pt x="1407" y="1807"/>
                    <a:pt x="1401" y="1716"/>
                  </a:cubicBezTo>
                  <a:cubicBezTo>
                    <a:pt x="1403" y="1715"/>
                    <a:pt x="1406" y="1714"/>
                    <a:pt x="1409" y="1713"/>
                  </a:cubicBezTo>
                  <a:cubicBezTo>
                    <a:pt x="1490" y="1769"/>
                    <a:pt x="1687" y="1888"/>
                    <a:pt x="1759" y="1910"/>
                  </a:cubicBezTo>
                  <a:cubicBezTo>
                    <a:pt x="1662" y="1985"/>
                    <a:pt x="1527" y="2060"/>
                    <a:pt x="1340" y="2143"/>
                  </a:cubicBezTo>
                  <a:close/>
                  <a:moveTo>
                    <a:pt x="1759" y="1888"/>
                  </a:moveTo>
                  <a:cubicBezTo>
                    <a:pt x="1675" y="1849"/>
                    <a:pt x="1523" y="1748"/>
                    <a:pt x="1455" y="1697"/>
                  </a:cubicBezTo>
                  <a:cubicBezTo>
                    <a:pt x="1541" y="1667"/>
                    <a:pt x="1635" y="1636"/>
                    <a:pt x="1734" y="1605"/>
                  </a:cubicBezTo>
                  <a:cubicBezTo>
                    <a:pt x="1753" y="1701"/>
                    <a:pt x="1759" y="1798"/>
                    <a:pt x="1759" y="1888"/>
                  </a:cubicBezTo>
                  <a:close/>
                  <a:moveTo>
                    <a:pt x="1348" y="1660"/>
                  </a:moveTo>
                  <a:cubicBezTo>
                    <a:pt x="1520" y="1503"/>
                    <a:pt x="1647" y="1353"/>
                    <a:pt x="1737" y="1219"/>
                  </a:cubicBezTo>
                  <a:cubicBezTo>
                    <a:pt x="1842" y="1286"/>
                    <a:pt x="1939" y="1361"/>
                    <a:pt x="2022" y="1443"/>
                  </a:cubicBezTo>
                  <a:cubicBezTo>
                    <a:pt x="1827" y="1496"/>
                    <a:pt x="1595" y="1563"/>
                    <a:pt x="1348" y="1660"/>
                  </a:cubicBezTo>
                  <a:close/>
                  <a:moveTo>
                    <a:pt x="1819" y="1151"/>
                  </a:moveTo>
                  <a:cubicBezTo>
                    <a:pt x="2014" y="1069"/>
                    <a:pt x="2231" y="987"/>
                    <a:pt x="2456" y="927"/>
                  </a:cubicBezTo>
                  <a:cubicBezTo>
                    <a:pt x="2381" y="1054"/>
                    <a:pt x="2261" y="1189"/>
                    <a:pt x="2074" y="1428"/>
                  </a:cubicBezTo>
                  <a:cubicBezTo>
                    <a:pt x="1999" y="1316"/>
                    <a:pt x="1917" y="1226"/>
                    <a:pt x="1819" y="1151"/>
                  </a:cubicBezTo>
                  <a:close/>
                  <a:moveTo>
                    <a:pt x="2134" y="1413"/>
                  </a:moveTo>
                  <a:cubicBezTo>
                    <a:pt x="2314" y="1249"/>
                    <a:pt x="2396" y="1144"/>
                    <a:pt x="2493" y="935"/>
                  </a:cubicBezTo>
                  <a:cubicBezTo>
                    <a:pt x="2703" y="1047"/>
                    <a:pt x="2845" y="1181"/>
                    <a:pt x="2920" y="1271"/>
                  </a:cubicBezTo>
                  <a:cubicBezTo>
                    <a:pt x="2920" y="1271"/>
                    <a:pt x="2928" y="1279"/>
                    <a:pt x="2943" y="1286"/>
                  </a:cubicBezTo>
                  <a:cubicBezTo>
                    <a:pt x="2838" y="1286"/>
                    <a:pt x="2561" y="1309"/>
                    <a:pt x="2134" y="1413"/>
                  </a:cubicBezTo>
                  <a:close/>
                  <a:moveTo>
                    <a:pt x="1618" y="3093"/>
                  </a:moveTo>
                  <a:cubicBezTo>
                    <a:pt x="1726" y="3093"/>
                    <a:pt x="1726" y="3093"/>
                    <a:pt x="1726" y="3093"/>
                  </a:cubicBezTo>
                  <a:cubicBezTo>
                    <a:pt x="1726" y="3105"/>
                    <a:pt x="1726" y="3105"/>
                    <a:pt x="1726" y="3105"/>
                  </a:cubicBezTo>
                  <a:cubicBezTo>
                    <a:pt x="1678" y="3105"/>
                    <a:pt x="1678" y="3105"/>
                    <a:pt x="1678" y="3105"/>
                  </a:cubicBezTo>
                  <a:cubicBezTo>
                    <a:pt x="1678" y="3237"/>
                    <a:pt x="1678" y="3237"/>
                    <a:pt x="1678" y="3237"/>
                  </a:cubicBezTo>
                  <a:cubicBezTo>
                    <a:pt x="1662" y="3237"/>
                    <a:pt x="1662" y="3237"/>
                    <a:pt x="1662" y="3237"/>
                  </a:cubicBezTo>
                  <a:cubicBezTo>
                    <a:pt x="1662" y="3105"/>
                    <a:pt x="1662" y="3105"/>
                    <a:pt x="1662" y="3105"/>
                  </a:cubicBezTo>
                  <a:cubicBezTo>
                    <a:pt x="1618" y="3105"/>
                    <a:pt x="1618" y="3105"/>
                    <a:pt x="1618" y="3105"/>
                  </a:cubicBezTo>
                  <a:lnTo>
                    <a:pt x="1618" y="3093"/>
                  </a:lnTo>
                  <a:close/>
                  <a:moveTo>
                    <a:pt x="1871" y="3093"/>
                  </a:moveTo>
                  <a:cubicBezTo>
                    <a:pt x="1893" y="3093"/>
                    <a:pt x="1894" y="3093"/>
                    <a:pt x="1894" y="3093"/>
                  </a:cubicBezTo>
                  <a:cubicBezTo>
                    <a:pt x="1894" y="3237"/>
                    <a:pt x="1894" y="3237"/>
                    <a:pt x="1894" y="3237"/>
                  </a:cubicBezTo>
                  <a:cubicBezTo>
                    <a:pt x="1878" y="3237"/>
                    <a:pt x="1878" y="3237"/>
                    <a:pt x="1878" y="3237"/>
                  </a:cubicBezTo>
                  <a:cubicBezTo>
                    <a:pt x="1878" y="3141"/>
                    <a:pt x="1878" y="3139"/>
                    <a:pt x="1878" y="3139"/>
                  </a:cubicBezTo>
                  <a:cubicBezTo>
                    <a:pt x="1878" y="3132"/>
                    <a:pt x="1878" y="3124"/>
                    <a:pt x="1878" y="3109"/>
                  </a:cubicBezTo>
                  <a:cubicBezTo>
                    <a:pt x="1878" y="3116"/>
                    <a:pt x="1871" y="3124"/>
                    <a:pt x="1871" y="3124"/>
                  </a:cubicBezTo>
                  <a:cubicBezTo>
                    <a:pt x="1826" y="3237"/>
                    <a:pt x="1826" y="3237"/>
                    <a:pt x="1826" y="3237"/>
                  </a:cubicBezTo>
                  <a:cubicBezTo>
                    <a:pt x="1811" y="3237"/>
                    <a:pt x="1811" y="3237"/>
                    <a:pt x="1811" y="3237"/>
                  </a:cubicBezTo>
                  <a:cubicBezTo>
                    <a:pt x="1767" y="3125"/>
                    <a:pt x="1766" y="3124"/>
                    <a:pt x="1766" y="3124"/>
                  </a:cubicBezTo>
                  <a:cubicBezTo>
                    <a:pt x="1766" y="3124"/>
                    <a:pt x="1758" y="3116"/>
                    <a:pt x="1758" y="3109"/>
                  </a:cubicBezTo>
                  <a:cubicBezTo>
                    <a:pt x="1758" y="3116"/>
                    <a:pt x="1758" y="3124"/>
                    <a:pt x="1758" y="3139"/>
                  </a:cubicBezTo>
                  <a:cubicBezTo>
                    <a:pt x="1758" y="3238"/>
                    <a:pt x="1758" y="3237"/>
                    <a:pt x="1758" y="3237"/>
                  </a:cubicBezTo>
                  <a:cubicBezTo>
                    <a:pt x="1746" y="3237"/>
                    <a:pt x="1746" y="3237"/>
                    <a:pt x="1746" y="3237"/>
                  </a:cubicBezTo>
                  <a:cubicBezTo>
                    <a:pt x="1746" y="3093"/>
                    <a:pt x="1746" y="3093"/>
                    <a:pt x="1746" y="3093"/>
                  </a:cubicBezTo>
                  <a:cubicBezTo>
                    <a:pt x="1766" y="3093"/>
                    <a:pt x="1767" y="3093"/>
                    <a:pt x="1767" y="3093"/>
                  </a:cubicBezTo>
                  <a:cubicBezTo>
                    <a:pt x="1811" y="3193"/>
                    <a:pt x="1811" y="3192"/>
                    <a:pt x="1811" y="3192"/>
                  </a:cubicBezTo>
                  <a:cubicBezTo>
                    <a:pt x="1819" y="3199"/>
                    <a:pt x="1819" y="3207"/>
                    <a:pt x="1819" y="3215"/>
                  </a:cubicBezTo>
                  <a:cubicBezTo>
                    <a:pt x="1819" y="3200"/>
                    <a:pt x="1826" y="3199"/>
                    <a:pt x="1826" y="3192"/>
                  </a:cubicBezTo>
                  <a:cubicBezTo>
                    <a:pt x="1871" y="3093"/>
                    <a:pt x="1871" y="3093"/>
                    <a:pt x="1871" y="3093"/>
                  </a:cubicBezTo>
                  <a:close/>
                </a:path>
              </a:pathLst>
            </a:custGeom>
            <a:solidFill>
              <a:srgbClr val="00188F"/>
            </a:solidFill>
            <a:ln>
              <a:noFill/>
            </a:ln>
          </p:spPr>
          <p:txBody>
            <a:bodyPr vert="horz" wrap="square" lIns="91440" tIns="45720" rIns="91440" bIns="45720"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a:cs typeface="Segoe UI" pitchFamily="34" charset="0"/>
              </a:endParaRPr>
            </a:p>
          </p:txBody>
        </p:sp>
      </p:grpSp>
      <p:sp>
        <p:nvSpPr>
          <p:cNvPr id="64" name="Rectangle 63"/>
          <p:cNvSpPr/>
          <p:nvPr/>
        </p:nvSpPr>
        <p:spPr bwMode="auto">
          <a:xfrm>
            <a:off x="0" y="3566827"/>
            <a:ext cx="12436475" cy="3427698"/>
          </a:xfrm>
          <a:prstGeom prst="rect">
            <a:avLst/>
          </a:prstGeom>
          <a:solidFill>
            <a:schemeClr val="bg2"/>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1250">
                    <a:srgbClr val="EFEFEF"/>
                  </a:gs>
                  <a:gs pos="10417">
                    <a:srgbClr val="EFEFEF"/>
                  </a:gs>
                </a:gsLst>
                <a:lin ang="5400000" scaled="0"/>
              </a:gradFill>
              <a:effectLst/>
              <a:uLnTx/>
              <a:uFillTx/>
              <a:latin typeface="Segoe UI"/>
            </a:endParaRPr>
          </a:p>
        </p:txBody>
      </p:sp>
      <p:grpSp>
        <p:nvGrpSpPr>
          <p:cNvPr id="65" name="Group 64"/>
          <p:cNvGrpSpPr/>
          <p:nvPr/>
        </p:nvGrpSpPr>
        <p:grpSpPr>
          <a:xfrm>
            <a:off x="1189038" y="3637165"/>
            <a:ext cx="10096500" cy="2779594"/>
            <a:chOff x="1189038" y="3566827"/>
            <a:chExt cx="10096500" cy="2779594"/>
          </a:xfrm>
        </p:grpSpPr>
        <p:grpSp>
          <p:nvGrpSpPr>
            <p:cNvPr id="66" name="Group 65"/>
            <p:cNvGrpSpPr/>
            <p:nvPr/>
          </p:nvGrpSpPr>
          <p:grpSpPr>
            <a:xfrm>
              <a:off x="1189038" y="3566827"/>
              <a:ext cx="10096500" cy="2779594"/>
              <a:chOff x="1211898" y="3568700"/>
              <a:chExt cx="10096500" cy="2779594"/>
            </a:xfrm>
          </p:grpSpPr>
          <p:sp>
            <p:nvSpPr>
              <p:cNvPr id="68" name="Rectangle 67"/>
              <p:cNvSpPr/>
              <p:nvPr/>
            </p:nvSpPr>
            <p:spPr bwMode="auto">
              <a:xfrm>
                <a:off x="1211898" y="3568700"/>
                <a:ext cx="10096500" cy="2642119"/>
              </a:xfrm>
              <a:prstGeom prst="rect">
                <a:avLst/>
              </a:prstGeom>
              <a:solidFill>
                <a:srgbClr val="EFEFEF"/>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14099" eaLnBrk="1" fontAlgn="base" latinLnBrk="0" hangingPunct="1">
                  <a:lnSpc>
                    <a:spcPct val="90000"/>
                  </a:lnSpc>
                  <a:spcBef>
                    <a:spcPct val="0"/>
                  </a:spcBef>
                  <a:spcAft>
                    <a:spcPct val="0"/>
                  </a:spcAft>
                  <a:buClrTx/>
                  <a:buSzTx/>
                  <a:buFontTx/>
                  <a:buNone/>
                  <a:tabLst/>
                  <a:defRPr/>
                </a:pPr>
                <a:r>
                  <a:rPr kumimoji="0" lang="en-US" sz="3600" b="0" i="0" u="none" strike="noStrike" kern="0" cap="none" spc="-50" normalizeH="0" baseline="0" noProof="0" dirty="0" smtClean="0">
                    <a:ln>
                      <a:noFill/>
                    </a:ln>
                    <a:gradFill>
                      <a:gsLst>
                        <a:gs pos="1250">
                          <a:srgbClr val="00188F"/>
                        </a:gs>
                        <a:gs pos="100000">
                          <a:srgbClr val="00188F"/>
                        </a:gs>
                      </a:gsLst>
                      <a:lin ang="5400000" scaled="0"/>
                    </a:gradFill>
                    <a:effectLst/>
                    <a:uLnTx/>
                    <a:uFillTx/>
                    <a:latin typeface="Segoe UI Light"/>
                  </a:rPr>
                  <a:t>Out-of-the-box</a:t>
                </a:r>
              </a:p>
            </p:txBody>
          </p:sp>
          <p:sp>
            <p:nvSpPr>
              <p:cNvPr id="69" name="TextBox 68"/>
              <p:cNvSpPr txBox="1"/>
              <p:nvPr/>
            </p:nvSpPr>
            <p:spPr>
              <a:xfrm>
                <a:off x="1324270" y="4581657"/>
                <a:ext cx="4686300" cy="1766637"/>
              </a:xfrm>
              <a:prstGeom prst="rect">
                <a:avLst/>
              </a:prstGeom>
              <a:noFill/>
            </p:spPr>
            <p:txBody>
              <a:bodyPr wrap="square" lIns="182880" tIns="146304" rIns="182880" bIns="146304" rtlCol="0">
                <a:spAutoFit/>
              </a:bodyPr>
              <a:lstStyle/>
              <a:p>
                <a:pPr marL="0" marR="0" lvl="1" indent="-171450" defTabSz="932651" eaLnBrk="1" fontAlgn="auto" latinLnBrk="0" hangingPunct="1">
                  <a:lnSpc>
                    <a:spcPct val="90000"/>
                  </a:lnSpc>
                  <a:spcBef>
                    <a:spcPts val="600"/>
                  </a:spcBef>
                  <a:spcAft>
                    <a:spcPts val="0"/>
                  </a:spcAft>
                  <a:buClrTx/>
                  <a:buSzPct val="90000"/>
                  <a:buFont typeface="Wingdings" pitchFamily="2" charset="2"/>
                  <a:buChar char=""/>
                  <a:tabLst/>
                  <a:defRPr/>
                </a:pPr>
                <a:r>
                  <a:rPr kumimoji="0" lang="en-US" sz="1600" b="0" i="0" u="none" strike="noStrike" kern="0" cap="none" spc="-30" normalizeH="0" baseline="0" noProof="0" dirty="0">
                    <a:ln>
                      <a:noFill/>
                    </a:ln>
                    <a:gradFill>
                      <a:gsLst>
                        <a:gs pos="1250">
                          <a:srgbClr val="505050"/>
                        </a:gs>
                        <a:gs pos="100000">
                          <a:srgbClr val="505050"/>
                        </a:gs>
                      </a:gsLst>
                      <a:lin ang="5400000" scaled="0"/>
                    </a:gradFill>
                    <a:effectLst/>
                    <a:uLnTx/>
                    <a:uFillTx/>
                    <a:cs typeface="Segoe UI" pitchFamily="34" charset="0"/>
                  </a:rPr>
                  <a:t>All Systems Center Components</a:t>
                </a:r>
              </a:p>
              <a:p>
                <a:pPr marL="0" marR="0" lvl="1" indent="-171450" defTabSz="932651" eaLnBrk="1" fontAlgn="auto" latinLnBrk="0" hangingPunct="1">
                  <a:lnSpc>
                    <a:spcPct val="90000"/>
                  </a:lnSpc>
                  <a:spcBef>
                    <a:spcPts val="600"/>
                  </a:spcBef>
                  <a:spcAft>
                    <a:spcPts val="0"/>
                  </a:spcAft>
                  <a:buClrTx/>
                  <a:buSzPct val="90000"/>
                  <a:buFont typeface="Wingdings" pitchFamily="2" charset="2"/>
                  <a:buChar char=""/>
                  <a:tabLst/>
                  <a:defRPr/>
                </a:pPr>
                <a:r>
                  <a:rPr kumimoji="0" lang="en-US" sz="1600" b="0" i="0" u="none" strike="noStrike" kern="0" cap="none" spc="-30" normalizeH="0" baseline="0" noProof="0" dirty="0">
                    <a:ln>
                      <a:noFill/>
                    </a:ln>
                    <a:gradFill>
                      <a:gsLst>
                        <a:gs pos="1250">
                          <a:srgbClr val="505050"/>
                        </a:gs>
                        <a:gs pos="100000">
                          <a:srgbClr val="505050"/>
                        </a:gs>
                      </a:gsLst>
                      <a:lin ang="5400000" scaled="0"/>
                    </a:gradFill>
                    <a:effectLst/>
                    <a:uLnTx/>
                    <a:uFillTx/>
                    <a:cs typeface="Segoe UI" pitchFamily="34" charset="0"/>
                  </a:rPr>
                  <a:t>Active Directory</a:t>
                </a:r>
              </a:p>
              <a:p>
                <a:pPr marL="0" marR="0" lvl="1" indent="-171450" defTabSz="932651" eaLnBrk="1" fontAlgn="auto" latinLnBrk="0" hangingPunct="1">
                  <a:lnSpc>
                    <a:spcPct val="90000"/>
                  </a:lnSpc>
                  <a:spcBef>
                    <a:spcPts val="600"/>
                  </a:spcBef>
                  <a:spcAft>
                    <a:spcPts val="0"/>
                  </a:spcAft>
                  <a:buClrTx/>
                  <a:buSzPct val="90000"/>
                  <a:buFont typeface="Wingdings" pitchFamily="2" charset="2"/>
                  <a:buChar char=""/>
                  <a:tabLst/>
                  <a:defRPr/>
                </a:pPr>
                <a:r>
                  <a:rPr kumimoji="0" lang="en-US" sz="1600" b="0" i="0" u="none" strike="noStrike" kern="0" cap="none" spc="-30" normalizeH="0" baseline="0" noProof="0" dirty="0">
                    <a:ln>
                      <a:noFill/>
                    </a:ln>
                    <a:gradFill>
                      <a:gsLst>
                        <a:gs pos="1250">
                          <a:srgbClr val="505050"/>
                        </a:gs>
                        <a:gs pos="100000">
                          <a:srgbClr val="505050"/>
                        </a:gs>
                      </a:gsLst>
                      <a:lin ang="5400000" scaled="0"/>
                    </a:gradFill>
                    <a:effectLst/>
                    <a:uLnTx/>
                    <a:uFillTx/>
                    <a:cs typeface="Segoe UI" pitchFamily="34" charset="0"/>
                  </a:rPr>
                  <a:t>Exchange (User and Admin)</a:t>
                </a:r>
              </a:p>
              <a:p>
                <a:pPr marL="0" marR="0" lvl="1" indent="-171450" defTabSz="932651" eaLnBrk="1" fontAlgn="auto" latinLnBrk="0" hangingPunct="1">
                  <a:lnSpc>
                    <a:spcPct val="90000"/>
                  </a:lnSpc>
                  <a:spcBef>
                    <a:spcPts val="600"/>
                  </a:spcBef>
                  <a:spcAft>
                    <a:spcPts val="0"/>
                  </a:spcAft>
                  <a:buClrTx/>
                  <a:buSzPct val="90000"/>
                  <a:buFont typeface="Wingdings" pitchFamily="2" charset="2"/>
                  <a:buChar char=""/>
                  <a:tabLst/>
                  <a:defRPr/>
                </a:pPr>
                <a:r>
                  <a:rPr kumimoji="0" lang="en-US" sz="1600" b="0" i="0" u="none" strike="noStrike" kern="0" cap="none" spc="-30" normalizeH="0" baseline="0" noProof="0" dirty="0">
                    <a:ln>
                      <a:noFill/>
                    </a:ln>
                    <a:gradFill>
                      <a:gsLst>
                        <a:gs pos="1250">
                          <a:srgbClr val="505050"/>
                        </a:gs>
                        <a:gs pos="100000">
                          <a:srgbClr val="505050"/>
                        </a:gs>
                      </a:gsLst>
                      <a:lin ang="5400000" scaled="0"/>
                    </a:gradFill>
                    <a:effectLst/>
                    <a:uLnTx/>
                    <a:uFillTx/>
                    <a:cs typeface="Segoe UI" pitchFamily="34" charset="0"/>
                  </a:rPr>
                  <a:t>IBM Tivoli  </a:t>
                </a:r>
                <a:r>
                  <a:rPr kumimoji="0" lang="en-US" sz="1600" b="0" i="0" u="none" strike="noStrike" kern="0" cap="none" spc="-30" normalizeH="0" baseline="0" noProof="0" dirty="0" err="1">
                    <a:ln>
                      <a:noFill/>
                    </a:ln>
                    <a:gradFill>
                      <a:gsLst>
                        <a:gs pos="1250">
                          <a:srgbClr val="505050"/>
                        </a:gs>
                        <a:gs pos="100000">
                          <a:srgbClr val="505050"/>
                        </a:gs>
                      </a:gsLst>
                      <a:lin ang="5400000" scaled="0"/>
                    </a:gradFill>
                    <a:effectLst/>
                    <a:uLnTx/>
                    <a:uFillTx/>
                    <a:cs typeface="Segoe UI" pitchFamily="34" charset="0"/>
                  </a:rPr>
                  <a:t>Netcool</a:t>
                </a:r>
                <a:r>
                  <a:rPr kumimoji="0" lang="en-US" sz="1600" b="0" i="0" u="none" strike="noStrike" kern="0" cap="none" spc="-30" normalizeH="0" baseline="0" noProof="0" dirty="0">
                    <a:ln>
                      <a:noFill/>
                    </a:ln>
                    <a:gradFill>
                      <a:gsLst>
                        <a:gs pos="1250">
                          <a:srgbClr val="505050"/>
                        </a:gs>
                        <a:gs pos="100000">
                          <a:srgbClr val="505050"/>
                        </a:gs>
                      </a:gsLst>
                      <a:lin ang="5400000" scaled="0"/>
                    </a:gradFill>
                    <a:effectLst/>
                    <a:uLnTx/>
                    <a:uFillTx/>
                    <a:cs typeface="Segoe UI" pitchFamily="34" charset="0"/>
                  </a:rPr>
                  <a:t>/Omnibus</a:t>
                </a:r>
              </a:p>
              <a:p>
                <a:pPr marL="0" marR="0" lvl="1" indent="-171450" defTabSz="932651" eaLnBrk="1" fontAlgn="auto" latinLnBrk="0" hangingPunct="1">
                  <a:lnSpc>
                    <a:spcPct val="90000"/>
                  </a:lnSpc>
                  <a:spcBef>
                    <a:spcPts val="600"/>
                  </a:spcBef>
                  <a:spcAft>
                    <a:spcPts val="0"/>
                  </a:spcAft>
                  <a:buClrTx/>
                  <a:buSzPct val="90000"/>
                  <a:buFont typeface="Wingdings" pitchFamily="2" charset="2"/>
                  <a:buChar char=""/>
                  <a:tabLst/>
                  <a:defRPr/>
                </a:pPr>
                <a:r>
                  <a:rPr kumimoji="0" lang="en-US" sz="1600" b="0" i="0" u="none" strike="noStrike" kern="0" cap="none" spc="-30" normalizeH="0" baseline="0" noProof="0" dirty="0">
                    <a:ln>
                      <a:noFill/>
                    </a:ln>
                    <a:gradFill>
                      <a:gsLst>
                        <a:gs pos="1250">
                          <a:srgbClr val="505050"/>
                        </a:gs>
                        <a:gs pos="100000">
                          <a:srgbClr val="505050"/>
                        </a:gs>
                      </a:gsLst>
                      <a:lin ang="5400000" scaled="0"/>
                    </a:gradFill>
                    <a:effectLst/>
                    <a:uLnTx/>
                    <a:uFillTx/>
                    <a:cs typeface="Segoe UI" pitchFamily="34" charset="0"/>
                  </a:rPr>
                  <a:t>HP (OM, SM, </a:t>
                </a:r>
                <a:r>
                  <a:rPr kumimoji="0" lang="en-US" sz="1600" b="0" i="0" u="none" strike="noStrike" kern="0" cap="none" spc="-30" normalizeH="0" baseline="0" noProof="0" dirty="0" err="1">
                    <a:ln>
                      <a:noFill/>
                    </a:ln>
                    <a:gradFill>
                      <a:gsLst>
                        <a:gs pos="1250">
                          <a:srgbClr val="505050"/>
                        </a:gs>
                        <a:gs pos="100000">
                          <a:srgbClr val="505050"/>
                        </a:gs>
                      </a:gsLst>
                      <a:lin ang="5400000" scaled="0"/>
                    </a:gradFill>
                    <a:effectLst/>
                    <a:uLnTx/>
                    <a:uFillTx/>
                    <a:cs typeface="Segoe UI" pitchFamily="34" charset="0"/>
                  </a:rPr>
                  <a:t>iLO</a:t>
                </a:r>
                <a:r>
                  <a:rPr kumimoji="0" lang="en-US" sz="1600" b="0" i="0" u="none" strike="noStrike" kern="0" cap="none" spc="-30" normalizeH="0" baseline="0" noProof="0" dirty="0">
                    <a:ln>
                      <a:noFill/>
                    </a:ln>
                    <a:gradFill>
                      <a:gsLst>
                        <a:gs pos="1250">
                          <a:srgbClr val="505050"/>
                        </a:gs>
                        <a:gs pos="100000">
                          <a:srgbClr val="505050"/>
                        </a:gs>
                      </a:gsLst>
                      <a:lin ang="5400000" scaled="0"/>
                    </a:gradFill>
                    <a:effectLst/>
                    <a:uLnTx/>
                    <a:uFillTx/>
                    <a:cs typeface="Segoe UI" pitchFamily="34" charset="0"/>
                  </a:rPr>
                  <a:t>)</a:t>
                </a:r>
              </a:p>
            </p:txBody>
          </p:sp>
          <p:sp>
            <p:nvSpPr>
              <p:cNvPr id="70" name="Rectangle 69"/>
              <p:cNvSpPr/>
              <p:nvPr/>
            </p:nvSpPr>
            <p:spPr>
              <a:xfrm>
                <a:off x="4693723" y="4596369"/>
                <a:ext cx="6216650" cy="1141851"/>
              </a:xfrm>
              <a:prstGeom prst="rect">
                <a:avLst/>
              </a:prstGeom>
              <a:noFill/>
            </p:spPr>
            <p:txBody>
              <a:bodyPr wrap="square" lIns="182880" tIns="146304" rIns="182880" bIns="146304" rtlCol="0">
                <a:spAutoFit/>
              </a:bodyPr>
              <a:lstStyle/>
              <a:p>
                <a:pPr marL="0" marR="0" lvl="1" indent="-171450" defTabSz="932651" eaLnBrk="1" fontAlgn="auto" latinLnBrk="0" hangingPunct="1">
                  <a:lnSpc>
                    <a:spcPct val="90000"/>
                  </a:lnSpc>
                  <a:spcBef>
                    <a:spcPts val="600"/>
                  </a:spcBef>
                  <a:spcAft>
                    <a:spcPts val="0"/>
                  </a:spcAft>
                  <a:buClrTx/>
                  <a:buSzPct val="90000"/>
                  <a:buFont typeface="Wingdings" pitchFamily="2" charset="2"/>
                  <a:buChar char=""/>
                  <a:tabLst/>
                  <a:defRPr/>
                </a:pPr>
                <a:r>
                  <a:rPr kumimoji="0" lang="en-US" altLang="zh-CN" sz="1600" b="0" i="0" u="none" strike="noStrike" kern="0" cap="none" spc="-30" normalizeH="0" baseline="0" noProof="0" dirty="0">
                    <a:ln>
                      <a:noFill/>
                    </a:ln>
                    <a:gradFill>
                      <a:gsLst>
                        <a:gs pos="1250">
                          <a:srgbClr val="505050"/>
                        </a:gs>
                        <a:gs pos="100000">
                          <a:srgbClr val="505050"/>
                        </a:gs>
                      </a:gsLst>
                      <a:lin ang="5400000" scaled="0"/>
                    </a:gradFill>
                    <a:effectLst/>
                    <a:uLnTx/>
                    <a:uFillTx/>
                    <a:cs typeface="Segoe UI" pitchFamily="34" charset="0"/>
                  </a:rPr>
                  <a:t>Windows Azure </a:t>
                </a:r>
              </a:p>
              <a:p>
                <a:pPr marL="0" marR="0" lvl="1" indent="-171450" defTabSz="932651" eaLnBrk="1" fontAlgn="auto" latinLnBrk="0" hangingPunct="1">
                  <a:lnSpc>
                    <a:spcPct val="90000"/>
                  </a:lnSpc>
                  <a:spcBef>
                    <a:spcPts val="600"/>
                  </a:spcBef>
                  <a:spcAft>
                    <a:spcPts val="0"/>
                  </a:spcAft>
                  <a:buClrTx/>
                  <a:buSzPct val="90000"/>
                  <a:buFont typeface="Wingdings" pitchFamily="2" charset="2"/>
                  <a:buChar char=""/>
                  <a:tabLst/>
                  <a:defRPr/>
                </a:pPr>
                <a:r>
                  <a:rPr kumimoji="0" lang="en-US" altLang="zh-CN" sz="1600" b="0" i="0" u="none" strike="noStrike" kern="0" cap="none" spc="-30" normalizeH="0" baseline="0" noProof="0" dirty="0">
                    <a:ln>
                      <a:noFill/>
                    </a:ln>
                    <a:gradFill>
                      <a:gsLst>
                        <a:gs pos="1250">
                          <a:srgbClr val="505050"/>
                        </a:gs>
                        <a:gs pos="100000">
                          <a:srgbClr val="505050"/>
                        </a:gs>
                      </a:gsLst>
                      <a:lin ang="5400000" scaled="0"/>
                    </a:gradFill>
                    <a:effectLst/>
                    <a:uLnTx/>
                    <a:uFillTx/>
                    <a:cs typeface="Segoe UI" pitchFamily="34" charset="0"/>
                  </a:rPr>
                  <a:t>FTP</a:t>
                </a:r>
              </a:p>
              <a:p>
                <a:pPr marL="0" marR="0" lvl="1" indent="-171450" defTabSz="932651" eaLnBrk="1" fontAlgn="auto" latinLnBrk="0" hangingPunct="1">
                  <a:lnSpc>
                    <a:spcPct val="90000"/>
                  </a:lnSpc>
                  <a:spcBef>
                    <a:spcPts val="600"/>
                  </a:spcBef>
                  <a:spcAft>
                    <a:spcPts val="0"/>
                  </a:spcAft>
                  <a:buClrTx/>
                  <a:buSzPct val="90000"/>
                  <a:buFont typeface="Wingdings" pitchFamily="2" charset="2"/>
                  <a:buChar char=""/>
                  <a:tabLst/>
                  <a:defRPr/>
                </a:pPr>
                <a:r>
                  <a:rPr kumimoji="0" lang="en-US" altLang="zh-CN" sz="1600" b="0" i="0" u="none" strike="noStrike" kern="0" cap="none" spc="-30" normalizeH="0" baseline="0" noProof="0" dirty="0" smtClean="0">
                    <a:ln>
                      <a:noFill/>
                    </a:ln>
                    <a:gradFill>
                      <a:gsLst>
                        <a:gs pos="1250">
                          <a:srgbClr val="505050"/>
                        </a:gs>
                        <a:gs pos="100000">
                          <a:srgbClr val="505050"/>
                        </a:gs>
                      </a:gsLst>
                      <a:lin ang="5400000" scaled="0"/>
                    </a:gradFill>
                    <a:effectLst/>
                    <a:uLnTx/>
                    <a:uFillTx/>
                    <a:cs typeface="Segoe UI" pitchFamily="34" charset="0"/>
                  </a:rPr>
                  <a:t>VMware </a:t>
                </a:r>
                <a:r>
                  <a:rPr kumimoji="0" lang="en-US" altLang="zh-CN" sz="1600" b="0" i="0" u="none" strike="noStrike" kern="0" cap="none" spc="-30" normalizeH="0" baseline="0" noProof="0" dirty="0" err="1" smtClean="0">
                    <a:ln>
                      <a:noFill/>
                    </a:ln>
                    <a:gradFill>
                      <a:gsLst>
                        <a:gs pos="1250">
                          <a:srgbClr val="505050"/>
                        </a:gs>
                        <a:gs pos="100000">
                          <a:srgbClr val="505050"/>
                        </a:gs>
                      </a:gsLst>
                      <a:lin ang="5400000" scaled="0"/>
                    </a:gradFill>
                    <a:effectLst/>
                    <a:uLnTx/>
                    <a:uFillTx/>
                    <a:cs typeface="Segoe UI" pitchFamily="34" charset="0"/>
                  </a:rPr>
                  <a:t>vSphere</a:t>
                </a:r>
                <a:endParaRPr kumimoji="0" lang="en-US" altLang="zh-CN" sz="1600" b="0" i="0" u="none" strike="noStrike" kern="0" cap="none" spc="-30" normalizeH="0" baseline="0" noProof="0" dirty="0" smtClean="0">
                  <a:ln>
                    <a:noFill/>
                  </a:ln>
                  <a:gradFill>
                    <a:gsLst>
                      <a:gs pos="1250">
                        <a:srgbClr val="505050"/>
                      </a:gs>
                      <a:gs pos="100000">
                        <a:srgbClr val="505050"/>
                      </a:gs>
                    </a:gsLst>
                    <a:lin ang="5400000" scaled="0"/>
                  </a:gradFill>
                  <a:effectLst/>
                  <a:uLnTx/>
                  <a:uFillTx/>
                  <a:cs typeface="Segoe UI" pitchFamily="34" charset="0"/>
                </a:endParaRPr>
              </a:p>
            </p:txBody>
          </p:sp>
          <p:sp>
            <p:nvSpPr>
              <p:cNvPr id="71" name="Freeform 24"/>
              <p:cNvSpPr>
                <a:spLocks noEditPoints="1"/>
              </p:cNvSpPr>
              <p:nvPr/>
            </p:nvSpPr>
            <p:spPr bwMode="black">
              <a:xfrm>
                <a:off x="10023157" y="4957216"/>
                <a:ext cx="937040" cy="1086613"/>
              </a:xfrm>
              <a:custGeom>
                <a:avLst/>
                <a:gdLst>
                  <a:gd name="T0" fmla="*/ 126 w 259"/>
                  <a:gd name="T1" fmla="*/ 53 h 300"/>
                  <a:gd name="T2" fmla="*/ 120 w 259"/>
                  <a:gd name="T3" fmla="*/ 38 h 300"/>
                  <a:gd name="T4" fmla="*/ 77 w 259"/>
                  <a:gd name="T5" fmla="*/ 43 h 300"/>
                  <a:gd name="T6" fmla="*/ 105 w 259"/>
                  <a:gd name="T7" fmla="*/ 53 h 300"/>
                  <a:gd name="T8" fmla="*/ 105 w 259"/>
                  <a:gd name="T9" fmla="*/ 53 h 300"/>
                  <a:gd name="T10" fmla="*/ 84 w 259"/>
                  <a:gd name="T11" fmla="*/ 136 h 300"/>
                  <a:gd name="T12" fmla="*/ 79 w 259"/>
                  <a:gd name="T13" fmla="*/ 124 h 300"/>
                  <a:gd name="T14" fmla="*/ 45 w 259"/>
                  <a:gd name="T15" fmla="*/ 128 h 300"/>
                  <a:gd name="T16" fmla="*/ 67 w 259"/>
                  <a:gd name="T17" fmla="*/ 136 h 300"/>
                  <a:gd name="T18" fmla="*/ 67 w 259"/>
                  <a:gd name="T19" fmla="*/ 136 h 300"/>
                  <a:gd name="T20" fmla="*/ 35 w 259"/>
                  <a:gd name="T21" fmla="*/ 69 h 300"/>
                  <a:gd name="T22" fmla="*/ 32 w 259"/>
                  <a:gd name="T23" fmla="*/ 63 h 300"/>
                  <a:gd name="T24" fmla="*/ 15 w 259"/>
                  <a:gd name="T25" fmla="*/ 65 h 300"/>
                  <a:gd name="T26" fmla="*/ 26 w 259"/>
                  <a:gd name="T27" fmla="*/ 69 h 300"/>
                  <a:gd name="T28" fmla="*/ 26 w 259"/>
                  <a:gd name="T29" fmla="*/ 69 h 300"/>
                  <a:gd name="T30" fmla="*/ 233 w 259"/>
                  <a:gd name="T31" fmla="*/ 19 h 300"/>
                  <a:gd name="T32" fmla="*/ 231 w 259"/>
                  <a:gd name="T33" fmla="*/ 13 h 300"/>
                  <a:gd name="T34" fmla="*/ 214 w 259"/>
                  <a:gd name="T35" fmla="*/ 15 h 300"/>
                  <a:gd name="T36" fmla="*/ 225 w 259"/>
                  <a:gd name="T37" fmla="*/ 19 h 300"/>
                  <a:gd name="T38" fmla="*/ 225 w 259"/>
                  <a:gd name="T39" fmla="*/ 19 h 300"/>
                  <a:gd name="T40" fmla="*/ 248 w 259"/>
                  <a:gd name="T41" fmla="*/ 141 h 300"/>
                  <a:gd name="T42" fmla="*/ 246 w 259"/>
                  <a:gd name="T43" fmla="*/ 135 h 300"/>
                  <a:gd name="T44" fmla="*/ 229 w 259"/>
                  <a:gd name="T45" fmla="*/ 136 h 300"/>
                  <a:gd name="T46" fmla="*/ 240 w 259"/>
                  <a:gd name="T47" fmla="*/ 141 h 300"/>
                  <a:gd name="T48" fmla="*/ 240 w 259"/>
                  <a:gd name="T49" fmla="*/ 141 h 300"/>
                  <a:gd name="T50" fmla="*/ 20 w 259"/>
                  <a:gd name="T51" fmla="*/ 162 h 300"/>
                  <a:gd name="T52" fmla="*/ 17 w 259"/>
                  <a:gd name="T53" fmla="*/ 156 h 300"/>
                  <a:gd name="T54" fmla="*/ 0 w 259"/>
                  <a:gd name="T55" fmla="*/ 158 h 300"/>
                  <a:gd name="T56" fmla="*/ 11 w 259"/>
                  <a:gd name="T57" fmla="*/ 162 h 300"/>
                  <a:gd name="T58" fmla="*/ 11 w 259"/>
                  <a:gd name="T59" fmla="*/ 162 h 300"/>
                  <a:gd name="T60" fmla="*/ 226 w 259"/>
                  <a:gd name="T61" fmla="*/ 100 h 300"/>
                  <a:gd name="T62" fmla="*/ 219 w 259"/>
                  <a:gd name="T63" fmla="*/ 82 h 300"/>
                  <a:gd name="T64" fmla="*/ 168 w 259"/>
                  <a:gd name="T65" fmla="*/ 88 h 300"/>
                  <a:gd name="T66" fmla="*/ 201 w 259"/>
                  <a:gd name="T67" fmla="*/ 100 h 300"/>
                  <a:gd name="T68" fmla="*/ 201 w 259"/>
                  <a:gd name="T69" fmla="*/ 100 h 300"/>
                  <a:gd name="T70" fmla="*/ 223 w 259"/>
                  <a:gd name="T71" fmla="*/ 146 h 300"/>
                  <a:gd name="T72" fmla="*/ 156 w 259"/>
                  <a:gd name="T73" fmla="*/ 178 h 300"/>
                  <a:gd name="T74" fmla="*/ 150 w 259"/>
                  <a:gd name="T75" fmla="*/ 178 h 300"/>
                  <a:gd name="T76" fmla="*/ 206 w 259"/>
                  <a:gd name="T77" fmla="*/ 17 h 300"/>
                  <a:gd name="T78" fmla="*/ 120 w 259"/>
                  <a:gd name="T79" fmla="*/ 69 h 300"/>
                  <a:gd name="T80" fmla="*/ 54 w 259"/>
                  <a:gd name="T81" fmla="*/ 62 h 300"/>
                  <a:gd name="T82" fmla="*/ 103 w 259"/>
                  <a:gd name="T83" fmla="*/ 178 h 300"/>
                  <a:gd name="T84" fmla="*/ 97 w 259"/>
                  <a:gd name="T85" fmla="*/ 178 h 300"/>
                  <a:gd name="T86" fmla="*/ 36 w 259"/>
                  <a:gd name="T87" fmla="*/ 160 h 300"/>
                  <a:gd name="T88" fmla="*/ 22 w 259"/>
                  <a:gd name="T89" fmla="*/ 236 h 300"/>
                  <a:gd name="T90" fmla="*/ 60 w 259"/>
                  <a:gd name="T91" fmla="*/ 294 h 300"/>
                  <a:gd name="T92" fmla="*/ 212 w 259"/>
                  <a:gd name="T93" fmla="*/ 195 h 300"/>
                  <a:gd name="T94" fmla="*/ 250 w 259"/>
                  <a:gd name="T95" fmla="*/ 231 h 300"/>
                  <a:gd name="T96" fmla="*/ 113 w 259"/>
                  <a:gd name="T97" fmla="*/ 21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9" h="300">
                    <a:moveTo>
                      <a:pt x="115" y="81"/>
                    </a:moveTo>
                    <a:cubicBezTo>
                      <a:pt x="115" y="81"/>
                      <a:pt x="115" y="52"/>
                      <a:pt x="120" y="47"/>
                    </a:cubicBezTo>
                    <a:cubicBezTo>
                      <a:pt x="125" y="42"/>
                      <a:pt x="153" y="43"/>
                      <a:pt x="153" y="43"/>
                    </a:cubicBezTo>
                    <a:cubicBezTo>
                      <a:pt x="153" y="43"/>
                      <a:pt x="131" y="48"/>
                      <a:pt x="126" y="53"/>
                    </a:cubicBezTo>
                    <a:cubicBezTo>
                      <a:pt x="120" y="58"/>
                      <a:pt x="115" y="81"/>
                      <a:pt x="115" y="81"/>
                    </a:cubicBezTo>
                    <a:close/>
                    <a:moveTo>
                      <a:pt x="126" y="32"/>
                    </a:moveTo>
                    <a:cubicBezTo>
                      <a:pt x="120" y="27"/>
                      <a:pt x="115" y="5"/>
                      <a:pt x="115" y="5"/>
                    </a:cubicBezTo>
                    <a:cubicBezTo>
                      <a:pt x="115" y="5"/>
                      <a:pt x="115" y="33"/>
                      <a:pt x="120" y="38"/>
                    </a:cubicBezTo>
                    <a:cubicBezTo>
                      <a:pt x="125" y="43"/>
                      <a:pt x="153" y="43"/>
                      <a:pt x="153" y="43"/>
                    </a:cubicBezTo>
                    <a:cubicBezTo>
                      <a:pt x="153" y="43"/>
                      <a:pt x="131" y="38"/>
                      <a:pt x="126" y="32"/>
                    </a:cubicBezTo>
                    <a:close/>
                    <a:moveTo>
                      <a:pt x="105" y="32"/>
                    </a:moveTo>
                    <a:cubicBezTo>
                      <a:pt x="100" y="38"/>
                      <a:pt x="77" y="43"/>
                      <a:pt x="77" y="43"/>
                    </a:cubicBezTo>
                    <a:cubicBezTo>
                      <a:pt x="77" y="43"/>
                      <a:pt x="105" y="43"/>
                      <a:pt x="111" y="38"/>
                    </a:cubicBezTo>
                    <a:cubicBezTo>
                      <a:pt x="116" y="33"/>
                      <a:pt x="115" y="5"/>
                      <a:pt x="115" y="5"/>
                    </a:cubicBezTo>
                    <a:cubicBezTo>
                      <a:pt x="115" y="5"/>
                      <a:pt x="110" y="27"/>
                      <a:pt x="105" y="32"/>
                    </a:cubicBezTo>
                    <a:close/>
                    <a:moveTo>
                      <a:pt x="105" y="53"/>
                    </a:moveTo>
                    <a:cubicBezTo>
                      <a:pt x="110" y="58"/>
                      <a:pt x="115" y="81"/>
                      <a:pt x="115" y="81"/>
                    </a:cubicBezTo>
                    <a:cubicBezTo>
                      <a:pt x="115" y="81"/>
                      <a:pt x="116" y="52"/>
                      <a:pt x="111" y="47"/>
                    </a:cubicBezTo>
                    <a:cubicBezTo>
                      <a:pt x="105" y="42"/>
                      <a:pt x="77" y="43"/>
                      <a:pt x="77" y="43"/>
                    </a:cubicBezTo>
                    <a:cubicBezTo>
                      <a:pt x="77" y="43"/>
                      <a:pt x="100" y="48"/>
                      <a:pt x="105" y="53"/>
                    </a:cubicBezTo>
                    <a:close/>
                    <a:moveTo>
                      <a:pt x="75" y="158"/>
                    </a:moveTo>
                    <a:cubicBezTo>
                      <a:pt x="75" y="158"/>
                      <a:pt x="75" y="136"/>
                      <a:pt x="79" y="131"/>
                    </a:cubicBezTo>
                    <a:cubicBezTo>
                      <a:pt x="83" y="127"/>
                      <a:pt x="106" y="128"/>
                      <a:pt x="106" y="128"/>
                    </a:cubicBezTo>
                    <a:cubicBezTo>
                      <a:pt x="106" y="128"/>
                      <a:pt x="88" y="132"/>
                      <a:pt x="84" y="136"/>
                    </a:cubicBezTo>
                    <a:cubicBezTo>
                      <a:pt x="79" y="140"/>
                      <a:pt x="75" y="158"/>
                      <a:pt x="75" y="158"/>
                    </a:cubicBezTo>
                    <a:close/>
                    <a:moveTo>
                      <a:pt x="84" y="119"/>
                    </a:moveTo>
                    <a:cubicBezTo>
                      <a:pt x="79" y="115"/>
                      <a:pt x="75" y="97"/>
                      <a:pt x="75" y="97"/>
                    </a:cubicBezTo>
                    <a:cubicBezTo>
                      <a:pt x="75" y="97"/>
                      <a:pt x="75" y="120"/>
                      <a:pt x="79" y="124"/>
                    </a:cubicBezTo>
                    <a:cubicBezTo>
                      <a:pt x="83" y="128"/>
                      <a:pt x="106" y="128"/>
                      <a:pt x="106" y="128"/>
                    </a:cubicBezTo>
                    <a:cubicBezTo>
                      <a:pt x="106" y="128"/>
                      <a:pt x="88" y="124"/>
                      <a:pt x="84" y="119"/>
                    </a:cubicBezTo>
                    <a:close/>
                    <a:moveTo>
                      <a:pt x="67" y="119"/>
                    </a:moveTo>
                    <a:cubicBezTo>
                      <a:pt x="63" y="124"/>
                      <a:pt x="45" y="128"/>
                      <a:pt x="45" y="128"/>
                    </a:cubicBezTo>
                    <a:cubicBezTo>
                      <a:pt x="45" y="128"/>
                      <a:pt x="68" y="128"/>
                      <a:pt x="72" y="124"/>
                    </a:cubicBezTo>
                    <a:cubicBezTo>
                      <a:pt x="76" y="120"/>
                      <a:pt x="75" y="97"/>
                      <a:pt x="75" y="97"/>
                    </a:cubicBezTo>
                    <a:cubicBezTo>
                      <a:pt x="75" y="97"/>
                      <a:pt x="71" y="115"/>
                      <a:pt x="67" y="119"/>
                    </a:cubicBezTo>
                    <a:close/>
                    <a:moveTo>
                      <a:pt x="67" y="136"/>
                    </a:moveTo>
                    <a:cubicBezTo>
                      <a:pt x="71" y="140"/>
                      <a:pt x="75" y="158"/>
                      <a:pt x="75" y="158"/>
                    </a:cubicBezTo>
                    <a:cubicBezTo>
                      <a:pt x="75" y="158"/>
                      <a:pt x="76" y="136"/>
                      <a:pt x="72" y="131"/>
                    </a:cubicBezTo>
                    <a:cubicBezTo>
                      <a:pt x="68" y="127"/>
                      <a:pt x="45" y="128"/>
                      <a:pt x="45" y="128"/>
                    </a:cubicBezTo>
                    <a:cubicBezTo>
                      <a:pt x="45" y="128"/>
                      <a:pt x="63" y="132"/>
                      <a:pt x="67" y="136"/>
                    </a:cubicBezTo>
                    <a:close/>
                    <a:moveTo>
                      <a:pt x="31" y="80"/>
                    </a:moveTo>
                    <a:cubicBezTo>
                      <a:pt x="31" y="80"/>
                      <a:pt x="30" y="69"/>
                      <a:pt x="32" y="67"/>
                    </a:cubicBezTo>
                    <a:cubicBezTo>
                      <a:pt x="35" y="65"/>
                      <a:pt x="46" y="65"/>
                      <a:pt x="46" y="65"/>
                    </a:cubicBezTo>
                    <a:cubicBezTo>
                      <a:pt x="46" y="65"/>
                      <a:pt x="37" y="67"/>
                      <a:pt x="35" y="69"/>
                    </a:cubicBezTo>
                    <a:cubicBezTo>
                      <a:pt x="33" y="71"/>
                      <a:pt x="31" y="80"/>
                      <a:pt x="31" y="80"/>
                    </a:cubicBezTo>
                    <a:close/>
                    <a:moveTo>
                      <a:pt x="35" y="61"/>
                    </a:moveTo>
                    <a:cubicBezTo>
                      <a:pt x="33" y="59"/>
                      <a:pt x="31" y="50"/>
                      <a:pt x="31" y="50"/>
                    </a:cubicBezTo>
                    <a:cubicBezTo>
                      <a:pt x="31" y="50"/>
                      <a:pt x="30" y="61"/>
                      <a:pt x="32" y="63"/>
                    </a:cubicBezTo>
                    <a:cubicBezTo>
                      <a:pt x="35" y="65"/>
                      <a:pt x="46" y="65"/>
                      <a:pt x="46" y="65"/>
                    </a:cubicBezTo>
                    <a:cubicBezTo>
                      <a:pt x="46" y="65"/>
                      <a:pt x="37" y="63"/>
                      <a:pt x="35" y="61"/>
                    </a:cubicBezTo>
                    <a:close/>
                    <a:moveTo>
                      <a:pt x="26" y="61"/>
                    </a:moveTo>
                    <a:cubicBezTo>
                      <a:pt x="24" y="63"/>
                      <a:pt x="15" y="65"/>
                      <a:pt x="15" y="65"/>
                    </a:cubicBezTo>
                    <a:cubicBezTo>
                      <a:pt x="15" y="65"/>
                      <a:pt x="27" y="65"/>
                      <a:pt x="29" y="63"/>
                    </a:cubicBezTo>
                    <a:cubicBezTo>
                      <a:pt x="31" y="61"/>
                      <a:pt x="31" y="50"/>
                      <a:pt x="31" y="50"/>
                    </a:cubicBezTo>
                    <a:cubicBezTo>
                      <a:pt x="31" y="50"/>
                      <a:pt x="29" y="59"/>
                      <a:pt x="26" y="61"/>
                    </a:cubicBezTo>
                    <a:close/>
                    <a:moveTo>
                      <a:pt x="26" y="69"/>
                    </a:moveTo>
                    <a:cubicBezTo>
                      <a:pt x="29" y="71"/>
                      <a:pt x="31" y="80"/>
                      <a:pt x="31" y="80"/>
                    </a:cubicBezTo>
                    <a:cubicBezTo>
                      <a:pt x="31" y="80"/>
                      <a:pt x="31" y="69"/>
                      <a:pt x="29" y="67"/>
                    </a:cubicBezTo>
                    <a:cubicBezTo>
                      <a:pt x="27" y="65"/>
                      <a:pt x="15" y="65"/>
                      <a:pt x="15" y="65"/>
                    </a:cubicBezTo>
                    <a:cubicBezTo>
                      <a:pt x="15" y="65"/>
                      <a:pt x="24" y="67"/>
                      <a:pt x="26" y="69"/>
                    </a:cubicBezTo>
                    <a:close/>
                    <a:moveTo>
                      <a:pt x="229" y="30"/>
                    </a:moveTo>
                    <a:cubicBezTo>
                      <a:pt x="229" y="30"/>
                      <a:pt x="229" y="19"/>
                      <a:pt x="231" y="17"/>
                    </a:cubicBezTo>
                    <a:cubicBezTo>
                      <a:pt x="233" y="15"/>
                      <a:pt x="244" y="15"/>
                      <a:pt x="244" y="15"/>
                    </a:cubicBezTo>
                    <a:cubicBezTo>
                      <a:pt x="244" y="15"/>
                      <a:pt x="235" y="17"/>
                      <a:pt x="233" y="19"/>
                    </a:cubicBezTo>
                    <a:cubicBezTo>
                      <a:pt x="231" y="21"/>
                      <a:pt x="229" y="30"/>
                      <a:pt x="229" y="30"/>
                    </a:cubicBezTo>
                    <a:close/>
                    <a:moveTo>
                      <a:pt x="233" y="11"/>
                    </a:moveTo>
                    <a:cubicBezTo>
                      <a:pt x="231" y="9"/>
                      <a:pt x="229" y="0"/>
                      <a:pt x="229" y="0"/>
                    </a:cubicBezTo>
                    <a:cubicBezTo>
                      <a:pt x="229" y="0"/>
                      <a:pt x="229" y="11"/>
                      <a:pt x="231" y="13"/>
                    </a:cubicBezTo>
                    <a:cubicBezTo>
                      <a:pt x="233" y="15"/>
                      <a:pt x="244" y="15"/>
                      <a:pt x="244" y="15"/>
                    </a:cubicBezTo>
                    <a:cubicBezTo>
                      <a:pt x="244" y="15"/>
                      <a:pt x="235" y="13"/>
                      <a:pt x="233" y="11"/>
                    </a:cubicBezTo>
                    <a:close/>
                    <a:moveTo>
                      <a:pt x="225" y="11"/>
                    </a:moveTo>
                    <a:cubicBezTo>
                      <a:pt x="223" y="13"/>
                      <a:pt x="214" y="15"/>
                      <a:pt x="214" y="15"/>
                    </a:cubicBezTo>
                    <a:cubicBezTo>
                      <a:pt x="214" y="15"/>
                      <a:pt x="225" y="15"/>
                      <a:pt x="227" y="13"/>
                    </a:cubicBezTo>
                    <a:cubicBezTo>
                      <a:pt x="229" y="11"/>
                      <a:pt x="229" y="0"/>
                      <a:pt x="229" y="0"/>
                    </a:cubicBezTo>
                    <a:cubicBezTo>
                      <a:pt x="229" y="0"/>
                      <a:pt x="227" y="9"/>
                      <a:pt x="225" y="11"/>
                    </a:cubicBezTo>
                    <a:close/>
                    <a:moveTo>
                      <a:pt x="225" y="19"/>
                    </a:moveTo>
                    <a:cubicBezTo>
                      <a:pt x="227" y="21"/>
                      <a:pt x="229" y="30"/>
                      <a:pt x="229" y="30"/>
                    </a:cubicBezTo>
                    <a:cubicBezTo>
                      <a:pt x="229" y="30"/>
                      <a:pt x="229" y="19"/>
                      <a:pt x="227" y="17"/>
                    </a:cubicBezTo>
                    <a:cubicBezTo>
                      <a:pt x="225" y="15"/>
                      <a:pt x="214" y="15"/>
                      <a:pt x="214" y="15"/>
                    </a:cubicBezTo>
                    <a:cubicBezTo>
                      <a:pt x="214" y="15"/>
                      <a:pt x="223" y="17"/>
                      <a:pt x="225" y="19"/>
                    </a:cubicBezTo>
                    <a:close/>
                    <a:moveTo>
                      <a:pt x="244" y="152"/>
                    </a:moveTo>
                    <a:cubicBezTo>
                      <a:pt x="244" y="152"/>
                      <a:pt x="244" y="140"/>
                      <a:pt x="246" y="138"/>
                    </a:cubicBezTo>
                    <a:cubicBezTo>
                      <a:pt x="248" y="136"/>
                      <a:pt x="259" y="136"/>
                      <a:pt x="259" y="136"/>
                    </a:cubicBezTo>
                    <a:cubicBezTo>
                      <a:pt x="259" y="136"/>
                      <a:pt x="250" y="138"/>
                      <a:pt x="248" y="141"/>
                    </a:cubicBezTo>
                    <a:cubicBezTo>
                      <a:pt x="246" y="143"/>
                      <a:pt x="244" y="152"/>
                      <a:pt x="244" y="152"/>
                    </a:cubicBezTo>
                    <a:close/>
                    <a:moveTo>
                      <a:pt x="248" y="132"/>
                    </a:moveTo>
                    <a:cubicBezTo>
                      <a:pt x="246" y="130"/>
                      <a:pt x="244" y="121"/>
                      <a:pt x="244" y="121"/>
                    </a:cubicBezTo>
                    <a:cubicBezTo>
                      <a:pt x="244" y="121"/>
                      <a:pt x="244" y="133"/>
                      <a:pt x="246" y="135"/>
                    </a:cubicBezTo>
                    <a:cubicBezTo>
                      <a:pt x="248" y="137"/>
                      <a:pt x="259" y="136"/>
                      <a:pt x="259" y="136"/>
                    </a:cubicBezTo>
                    <a:cubicBezTo>
                      <a:pt x="259" y="136"/>
                      <a:pt x="250" y="134"/>
                      <a:pt x="248" y="132"/>
                    </a:cubicBezTo>
                    <a:close/>
                    <a:moveTo>
                      <a:pt x="240" y="132"/>
                    </a:moveTo>
                    <a:cubicBezTo>
                      <a:pt x="238" y="134"/>
                      <a:pt x="229" y="136"/>
                      <a:pt x="229" y="136"/>
                    </a:cubicBezTo>
                    <a:cubicBezTo>
                      <a:pt x="229" y="136"/>
                      <a:pt x="240" y="137"/>
                      <a:pt x="242" y="135"/>
                    </a:cubicBezTo>
                    <a:cubicBezTo>
                      <a:pt x="244" y="133"/>
                      <a:pt x="244" y="121"/>
                      <a:pt x="244" y="121"/>
                    </a:cubicBezTo>
                    <a:cubicBezTo>
                      <a:pt x="244" y="121"/>
                      <a:pt x="242" y="130"/>
                      <a:pt x="240" y="132"/>
                    </a:cubicBezTo>
                    <a:close/>
                    <a:moveTo>
                      <a:pt x="240" y="141"/>
                    </a:moveTo>
                    <a:cubicBezTo>
                      <a:pt x="242" y="143"/>
                      <a:pt x="244" y="152"/>
                      <a:pt x="244" y="152"/>
                    </a:cubicBezTo>
                    <a:cubicBezTo>
                      <a:pt x="244" y="152"/>
                      <a:pt x="244" y="140"/>
                      <a:pt x="242" y="138"/>
                    </a:cubicBezTo>
                    <a:cubicBezTo>
                      <a:pt x="240" y="136"/>
                      <a:pt x="229" y="136"/>
                      <a:pt x="229" y="136"/>
                    </a:cubicBezTo>
                    <a:cubicBezTo>
                      <a:pt x="229" y="136"/>
                      <a:pt x="238" y="138"/>
                      <a:pt x="240" y="141"/>
                    </a:cubicBezTo>
                    <a:close/>
                    <a:moveTo>
                      <a:pt x="15" y="173"/>
                    </a:moveTo>
                    <a:cubicBezTo>
                      <a:pt x="15" y="173"/>
                      <a:pt x="15" y="162"/>
                      <a:pt x="17" y="160"/>
                    </a:cubicBezTo>
                    <a:cubicBezTo>
                      <a:pt x="19" y="158"/>
                      <a:pt x="31" y="158"/>
                      <a:pt x="31" y="158"/>
                    </a:cubicBezTo>
                    <a:cubicBezTo>
                      <a:pt x="31" y="158"/>
                      <a:pt x="22" y="160"/>
                      <a:pt x="20" y="162"/>
                    </a:cubicBezTo>
                    <a:cubicBezTo>
                      <a:pt x="17" y="164"/>
                      <a:pt x="15" y="173"/>
                      <a:pt x="15" y="173"/>
                    </a:cubicBezTo>
                    <a:close/>
                    <a:moveTo>
                      <a:pt x="20" y="154"/>
                    </a:moveTo>
                    <a:cubicBezTo>
                      <a:pt x="17" y="152"/>
                      <a:pt x="15" y="143"/>
                      <a:pt x="15" y="143"/>
                    </a:cubicBezTo>
                    <a:cubicBezTo>
                      <a:pt x="15" y="143"/>
                      <a:pt x="15" y="154"/>
                      <a:pt x="17" y="156"/>
                    </a:cubicBezTo>
                    <a:cubicBezTo>
                      <a:pt x="19" y="158"/>
                      <a:pt x="31" y="158"/>
                      <a:pt x="31" y="158"/>
                    </a:cubicBezTo>
                    <a:cubicBezTo>
                      <a:pt x="31" y="158"/>
                      <a:pt x="22" y="156"/>
                      <a:pt x="20" y="154"/>
                    </a:cubicBezTo>
                    <a:close/>
                    <a:moveTo>
                      <a:pt x="11" y="154"/>
                    </a:moveTo>
                    <a:cubicBezTo>
                      <a:pt x="9" y="156"/>
                      <a:pt x="0" y="158"/>
                      <a:pt x="0" y="158"/>
                    </a:cubicBezTo>
                    <a:cubicBezTo>
                      <a:pt x="0" y="158"/>
                      <a:pt x="11" y="158"/>
                      <a:pt x="14" y="156"/>
                    </a:cubicBezTo>
                    <a:cubicBezTo>
                      <a:pt x="16" y="154"/>
                      <a:pt x="15" y="143"/>
                      <a:pt x="15" y="143"/>
                    </a:cubicBezTo>
                    <a:cubicBezTo>
                      <a:pt x="15" y="143"/>
                      <a:pt x="13" y="152"/>
                      <a:pt x="11" y="154"/>
                    </a:cubicBezTo>
                    <a:close/>
                    <a:moveTo>
                      <a:pt x="11" y="162"/>
                    </a:moveTo>
                    <a:cubicBezTo>
                      <a:pt x="13" y="164"/>
                      <a:pt x="15" y="173"/>
                      <a:pt x="15" y="173"/>
                    </a:cubicBezTo>
                    <a:cubicBezTo>
                      <a:pt x="15" y="173"/>
                      <a:pt x="16" y="162"/>
                      <a:pt x="14" y="160"/>
                    </a:cubicBezTo>
                    <a:cubicBezTo>
                      <a:pt x="11" y="158"/>
                      <a:pt x="0" y="158"/>
                      <a:pt x="0" y="158"/>
                    </a:cubicBezTo>
                    <a:cubicBezTo>
                      <a:pt x="0" y="158"/>
                      <a:pt x="9" y="160"/>
                      <a:pt x="11" y="162"/>
                    </a:cubicBezTo>
                    <a:close/>
                    <a:moveTo>
                      <a:pt x="214" y="133"/>
                    </a:moveTo>
                    <a:cubicBezTo>
                      <a:pt x="214" y="133"/>
                      <a:pt x="213" y="99"/>
                      <a:pt x="219" y="93"/>
                    </a:cubicBezTo>
                    <a:cubicBezTo>
                      <a:pt x="226" y="87"/>
                      <a:pt x="259" y="88"/>
                      <a:pt x="259" y="88"/>
                    </a:cubicBezTo>
                    <a:cubicBezTo>
                      <a:pt x="259" y="88"/>
                      <a:pt x="232" y="94"/>
                      <a:pt x="226" y="100"/>
                    </a:cubicBezTo>
                    <a:cubicBezTo>
                      <a:pt x="220" y="106"/>
                      <a:pt x="214" y="133"/>
                      <a:pt x="214" y="133"/>
                    </a:cubicBezTo>
                    <a:close/>
                    <a:moveTo>
                      <a:pt x="226" y="75"/>
                    </a:moveTo>
                    <a:cubicBezTo>
                      <a:pt x="220" y="69"/>
                      <a:pt x="214" y="42"/>
                      <a:pt x="214" y="42"/>
                    </a:cubicBezTo>
                    <a:cubicBezTo>
                      <a:pt x="214" y="42"/>
                      <a:pt x="213" y="76"/>
                      <a:pt x="219" y="82"/>
                    </a:cubicBezTo>
                    <a:cubicBezTo>
                      <a:pt x="226" y="88"/>
                      <a:pt x="259" y="88"/>
                      <a:pt x="259" y="88"/>
                    </a:cubicBezTo>
                    <a:cubicBezTo>
                      <a:pt x="259" y="88"/>
                      <a:pt x="232" y="81"/>
                      <a:pt x="226" y="75"/>
                    </a:cubicBezTo>
                    <a:close/>
                    <a:moveTo>
                      <a:pt x="201" y="75"/>
                    </a:moveTo>
                    <a:cubicBezTo>
                      <a:pt x="195" y="81"/>
                      <a:pt x="168" y="88"/>
                      <a:pt x="168" y="88"/>
                    </a:cubicBezTo>
                    <a:cubicBezTo>
                      <a:pt x="168" y="88"/>
                      <a:pt x="202" y="88"/>
                      <a:pt x="208" y="82"/>
                    </a:cubicBezTo>
                    <a:cubicBezTo>
                      <a:pt x="215" y="76"/>
                      <a:pt x="214" y="42"/>
                      <a:pt x="214" y="42"/>
                    </a:cubicBezTo>
                    <a:cubicBezTo>
                      <a:pt x="214" y="42"/>
                      <a:pt x="208" y="69"/>
                      <a:pt x="201" y="75"/>
                    </a:cubicBezTo>
                    <a:close/>
                    <a:moveTo>
                      <a:pt x="201" y="100"/>
                    </a:moveTo>
                    <a:cubicBezTo>
                      <a:pt x="208" y="106"/>
                      <a:pt x="214" y="133"/>
                      <a:pt x="214" y="133"/>
                    </a:cubicBezTo>
                    <a:cubicBezTo>
                      <a:pt x="214" y="133"/>
                      <a:pt x="215" y="99"/>
                      <a:pt x="208" y="93"/>
                    </a:cubicBezTo>
                    <a:cubicBezTo>
                      <a:pt x="202" y="87"/>
                      <a:pt x="168" y="88"/>
                      <a:pt x="168" y="88"/>
                    </a:cubicBezTo>
                    <a:cubicBezTo>
                      <a:pt x="168" y="88"/>
                      <a:pt x="195" y="94"/>
                      <a:pt x="201" y="100"/>
                    </a:cubicBezTo>
                    <a:close/>
                    <a:moveTo>
                      <a:pt x="250" y="231"/>
                    </a:moveTo>
                    <a:cubicBezTo>
                      <a:pt x="212" y="178"/>
                      <a:pt x="212" y="178"/>
                      <a:pt x="212" y="178"/>
                    </a:cubicBezTo>
                    <a:cubicBezTo>
                      <a:pt x="189" y="178"/>
                      <a:pt x="189" y="178"/>
                      <a:pt x="189" y="178"/>
                    </a:cubicBezTo>
                    <a:cubicBezTo>
                      <a:pt x="193" y="160"/>
                      <a:pt x="207" y="146"/>
                      <a:pt x="223" y="146"/>
                    </a:cubicBezTo>
                    <a:cubicBezTo>
                      <a:pt x="224" y="146"/>
                      <a:pt x="226" y="144"/>
                      <a:pt x="226" y="143"/>
                    </a:cubicBezTo>
                    <a:cubicBezTo>
                      <a:pt x="226" y="141"/>
                      <a:pt x="224" y="140"/>
                      <a:pt x="223" y="140"/>
                    </a:cubicBezTo>
                    <a:cubicBezTo>
                      <a:pt x="203" y="140"/>
                      <a:pt x="187" y="156"/>
                      <a:pt x="183" y="178"/>
                    </a:cubicBezTo>
                    <a:cubicBezTo>
                      <a:pt x="156" y="178"/>
                      <a:pt x="156" y="178"/>
                      <a:pt x="156" y="178"/>
                    </a:cubicBezTo>
                    <a:cubicBezTo>
                      <a:pt x="158" y="140"/>
                      <a:pt x="173" y="110"/>
                      <a:pt x="190" y="110"/>
                    </a:cubicBezTo>
                    <a:cubicBezTo>
                      <a:pt x="191" y="110"/>
                      <a:pt x="193" y="109"/>
                      <a:pt x="193" y="107"/>
                    </a:cubicBezTo>
                    <a:cubicBezTo>
                      <a:pt x="193" y="105"/>
                      <a:pt x="191" y="104"/>
                      <a:pt x="190" y="104"/>
                    </a:cubicBezTo>
                    <a:cubicBezTo>
                      <a:pt x="169" y="104"/>
                      <a:pt x="152" y="136"/>
                      <a:pt x="150" y="178"/>
                    </a:cubicBezTo>
                    <a:cubicBezTo>
                      <a:pt x="139" y="178"/>
                      <a:pt x="139" y="178"/>
                      <a:pt x="139" y="178"/>
                    </a:cubicBezTo>
                    <a:cubicBezTo>
                      <a:pt x="141" y="92"/>
                      <a:pt x="170" y="23"/>
                      <a:pt x="206" y="23"/>
                    </a:cubicBezTo>
                    <a:cubicBezTo>
                      <a:pt x="208" y="23"/>
                      <a:pt x="210" y="21"/>
                      <a:pt x="210" y="20"/>
                    </a:cubicBezTo>
                    <a:cubicBezTo>
                      <a:pt x="210" y="18"/>
                      <a:pt x="208" y="17"/>
                      <a:pt x="206" y="17"/>
                    </a:cubicBezTo>
                    <a:cubicBezTo>
                      <a:pt x="166" y="17"/>
                      <a:pt x="135" y="87"/>
                      <a:pt x="133" y="178"/>
                    </a:cubicBezTo>
                    <a:cubicBezTo>
                      <a:pt x="129" y="178"/>
                      <a:pt x="129" y="178"/>
                      <a:pt x="129" y="178"/>
                    </a:cubicBezTo>
                    <a:cubicBezTo>
                      <a:pt x="129" y="66"/>
                      <a:pt x="127" y="66"/>
                      <a:pt x="124" y="66"/>
                    </a:cubicBezTo>
                    <a:cubicBezTo>
                      <a:pt x="122" y="66"/>
                      <a:pt x="120" y="68"/>
                      <a:pt x="120" y="69"/>
                    </a:cubicBezTo>
                    <a:cubicBezTo>
                      <a:pt x="120" y="70"/>
                      <a:pt x="121" y="70"/>
                      <a:pt x="121" y="71"/>
                    </a:cubicBezTo>
                    <a:cubicBezTo>
                      <a:pt x="122" y="76"/>
                      <a:pt x="123" y="118"/>
                      <a:pt x="123" y="178"/>
                    </a:cubicBezTo>
                    <a:cubicBezTo>
                      <a:pt x="120" y="178"/>
                      <a:pt x="120" y="178"/>
                      <a:pt x="120" y="178"/>
                    </a:cubicBezTo>
                    <a:cubicBezTo>
                      <a:pt x="118" y="114"/>
                      <a:pt x="89" y="62"/>
                      <a:pt x="54" y="62"/>
                    </a:cubicBezTo>
                    <a:cubicBezTo>
                      <a:pt x="52" y="62"/>
                      <a:pt x="51" y="63"/>
                      <a:pt x="51" y="65"/>
                    </a:cubicBezTo>
                    <a:cubicBezTo>
                      <a:pt x="51" y="67"/>
                      <a:pt x="52" y="68"/>
                      <a:pt x="54" y="68"/>
                    </a:cubicBezTo>
                    <a:cubicBezTo>
                      <a:pt x="86" y="68"/>
                      <a:pt x="112" y="117"/>
                      <a:pt x="113" y="178"/>
                    </a:cubicBezTo>
                    <a:cubicBezTo>
                      <a:pt x="103" y="178"/>
                      <a:pt x="103" y="178"/>
                      <a:pt x="103" y="178"/>
                    </a:cubicBezTo>
                    <a:cubicBezTo>
                      <a:pt x="103" y="161"/>
                      <a:pt x="98" y="144"/>
                      <a:pt x="89" y="144"/>
                    </a:cubicBezTo>
                    <a:cubicBezTo>
                      <a:pt x="87" y="144"/>
                      <a:pt x="86" y="145"/>
                      <a:pt x="86" y="147"/>
                    </a:cubicBezTo>
                    <a:cubicBezTo>
                      <a:pt x="86" y="149"/>
                      <a:pt x="87" y="150"/>
                      <a:pt x="89" y="150"/>
                    </a:cubicBezTo>
                    <a:cubicBezTo>
                      <a:pt x="91" y="150"/>
                      <a:pt x="97" y="161"/>
                      <a:pt x="97" y="178"/>
                    </a:cubicBezTo>
                    <a:cubicBezTo>
                      <a:pt x="86" y="178"/>
                      <a:pt x="86" y="178"/>
                      <a:pt x="86" y="178"/>
                    </a:cubicBezTo>
                    <a:cubicBezTo>
                      <a:pt x="79" y="164"/>
                      <a:pt x="59" y="154"/>
                      <a:pt x="36" y="154"/>
                    </a:cubicBezTo>
                    <a:cubicBezTo>
                      <a:pt x="34" y="154"/>
                      <a:pt x="33" y="156"/>
                      <a:pt x="33" y="157"/>
                    </a:cubicBezTo>
                    <a:cubicBezTo>
                      <a:pt x="33" y="159"/>
                      <a:pt x="34" y="160"/>
                      <a:pt x="36" y="160"/>
                    </a:cubicBezTo>
                    <a:cubicBezTo>
                      <a:pt x="55" y="160"/>
                      <a:pt x="72" y="168"/>
                      <a:pt x="79" y="178"/>
                    </a:cubicBezTo>
                    <a:cubicBezTo>
                      <a:pt x="60" y="178"/>
                      <a:pt x="60" y="178"/>
                      <a:pt x="60" y="178"/>
                    </a:cubicBezTo>
                    <a:cubicBezTo>
                      <a:pt x="22" y="231"/>
                      <a:pt x="22" y="231"/>
                      <a:pt x="22" y="231"/>
                    </a:cubicBezTo>
                    <a:cubicBezTo>
                      <a:pt x="21" y="233"/>
                      <a:pt x="21" y="235"/>
                      <a:pt x="22" y="236"/>
                    </a:cubicBezTo>
                    <a:cubicBezTo>
                      <a:pt x="27" y="238"/>
                      <a:pt x="27" y="238"/>
                      <a:pt x="27" y="238"/>
                    </a:cubicBezTo>
                    <a:cubicBezTo>
                      <a:pt x="28" y="239"/>
                      <a:pt x="30" y="239"/>
                      <a:pt x="31" y="238"/>
                    </a:cubicBezTo>
                    <a:cubicBezTo>
                      <a:pt x="60" y="195"/>
                      <a:pt x="60" y="195"/>
                      <a:pt x="60" y="195"/>
                    </a:cubicBezTo>
                    <a:cubicBezTo>
                      <a:pt x="60" y="294"/>
                      <a:pt x="60" y="294"/>
                      <a:pt x="60" y="294"/>
                    </a:cubicBezTo>
                    <a:cubicBezTo>
                      <a:pt x="60" y="297"/>
                      <a:pt x="63" y="300"/>
                      <a:pt x="66" y="300"/>
                    </a:cubicBezTo>
                    <a:cubicBezTo>
                      <a:pt x="206" y="300"/>
                      <a:pt x="206" y="300"/>
                      <a:pt x="206" y="300"/>
                    </a:cubicBezTo>
                    <a:cubicBezTo>
                      <a:pt x="209" y="300"/>
                      <a:pt x="212" y="297"/>
                      <a:pt x="212" y="294"/>
                    </a:cubicBezTo>
                    <a:cubicBezTo>
                      <a:pt x="212" y="195"/>
                      <a:pt x="212" y="195"/>
                      <a:pt x="212" y="195"/>
                    </a:cubicBezTo>
                    <a:cubicBezTo>
                      <a:pt x="242" y="238"/>
                      <a:pt x="242" y="238"/>
                      <a:pt x="242" y="238"/>
                    </a:cubicBezTo>
                    <a:cubicBezTo>
                      <a:pt x="243" y="239"/>
                      <a:pt x="244" y="239"/>
                      <a:pt x="246" y="238"/>
                    </a:cubicBezTo>
                    <a:cubicBezTo>
                      <a:pt x="250" y="236"/>
                      <a:pt x="250" y="236"/>
                      <a:pt x="250" y="236"/>
                    </a:cubicBezTo>
                    <a:cubicBezTo>
                      <a:pt x="251" y="235"/>
                      <a:pt x="251" y="233"/>
                      <a:pt x="250" y="231"/>
                    </a:cubicBezTo>
                    <a:close/>
                    <a:moveTo>
                      <a:pt x="159" y="226"/>
                    </a:moveTo>
                    <a:cubicBezTo>
                      <a:pt x="113" y="226"/>
                      <a:pt x="113" y="226"/>
                      <a:pt x="113" y="226"/>
                    </a:cubicBezTo>
                    <a:cubicBezTo>
                      <a:pt x="110" y="226"/>
                      <a:pt x="107" y="223"/>
                      <a:pt x="107" y="220"/>
                    </a:cubicBezTo>
                    <a:cubicBezTo>
                      <a:pt x="107" y="216"/>
                      <a:pt x="110" y="214"/>
                      <a:pt x="113" y="214"/>
                    </a:cubicBezTo>
                    <a:cubicBezTo>
                      <a:pt x="159" y="214"/>
                      <a:pt x="159" y="214"/>
                      <a:pt x="159" y="214"/>
                    </a:cubicBezTo>
                    <a:cubicBezTo>
                      <a:pt x="162" y="214"/>
                      <a:pt x="165" y="216"/>
                      <a:pt x="165" y="220"/>
                    </a:cubicBezTo>
                    <a:cubicBezTo>
                      <a:pt x="165" y="223"/>
                      <a:pt x="162" y="226"/>
                      <a:pt x="159" y="226"/>
                    </a:cubicBezTo>
                    <a:close/>
                  </a:path>
                </a:pathLst>
              </a:custGeom>
              <a:solidFill>
                <a:srgbClr val="00188F"/>
              </a:solidFill>
              <a:ln>
                <a:noFill/>
              </a:ln>
            </p:spPr>
            <p:txBody>
              <a:bodyPr vert="horz" wrap="square" lIns="83959" tIns="41980" rIns="83959" bIns="4198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505050"/>
                  </a:solidFill>
                  <a:effectLst/>
                  <a:uLnTx/>
                  <a:uFillTx/>
                  <a:cs typeface="Segoe UI" pitchFamily="34" charset="0"/>
                </a:endParaRPr>
              </a:p>
            </p:txBody>
          </p:sp>
        </p:grpSp>
        <p:sp>
          <p:nvSpPr>
            <p:cNvPr id="67" name="TextBox 66"/>
            <p:cNvSpPr txBox="1"/>
            <p:nvPr/>
          </p:nvSpPr>
          <p:spPr>
            <a:xfrm>
              <a:off x="1242378" y="4091736"/>
              <a:ext cx="10043160" cy="960263"/>
            </a:xfrm>
            <a:prstGeom prst="rect">
              <a:avLst/>
            </a:prstGeom>
            <a:noFill/>
          </p:spPr>
          <p:txBody>
            <a:bodyPr wrap="square" lIns="182880" tIns="146304" rIns="182880" bIns="146304" rtlCol="0">
              <a:spAutoFit/>
            </a:bodyPr>
            <a:lstStyle/>
            <a:p>
              <a:pPr marL="0" marR="0" lvl="1" indent="0" defTabSz="914400"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smtClean="0">
                  <a:ln>
                    <a:noFill/>
                  </a:ln>
                  <a:gradFill>
                    <a:gsLst>
                      <a:gs pos="5833">
                        <a:srgbClr val="EFEFEF">
                          <a:lumMod val="50000"/>
                        </a:srgbClr>
                      </a:gs>
                      <a:gs pos="100000">
                        <a:srgbClr val="EFEFEF">
                          <a:lumMod val="50000"/>
                        </a:srgbClr>
                      </a:gs>
                    </a:gsLst>
                    <a:lin ang="5400000" scaled="0"/>
                  </a:gradFill>
                  <a:effectLst/>
                  <a:uLnTx/>
                  <a:uFillTx/>
                  <a:cs typeface="Segoe UI"/>
                </a:rPr>
                <a:t>Orchestrator integration enables Microsoft and third-party platforms to coordinate and use operational data in the infrastructure across varying cloud scenarios (on-premises, Microsoft cloud and service provider clouds)</a:t>
              </a:r>
              <a:endParaRPr kumimoji="0" lang="en-US" sz="1400" b="0" i="0" u="none" strike="noStrike" kern="0" cap="none" spc="0" normalizeH="0" baseline="0" noProof="0" dirty="0" smtClean="0">
                <a:ln>
                  <a:noFill/>
                </a:ln>
                <a:gradFill>
                  <a:gsLst>
                    <a:gs pos="5833">
                      <a:srgbClr val="969696"/>
                    </a:gs>
                    <a:gs pos="100000">
                      <a:srgbClr val="969696"/>
                    </a:gs>
                  </a:gsLst>
                  <a:lin ang="5400000" scaled="0"/>
                </a:gradFill>
                <a:effectLst/>
                <a:uLnTx/>
                <a:uFillTx/>
                <a:cs typeface="Segoe UI"/>
              </a:endParaRPr>
            </a:p>
            <a:p>
              <a:pPr marL="0" marR="0" lvl="0" indent="0" defTabSz="914400"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2917">
                      <a:srgbClr val="505050"/>
                    </a:gs>
                    <a:gs pos="30000">
                      <a:srgbClr val="505050"/>
                    </a:gs>
                  </a:gsLst>
                  <a:lin ang="5400000" scaled="0"/>
                </a:gradFill>
                <a:effectLst/>
                <a:uLnTx/>
                <a:uFillTx/>
                <a:cs typeface="Segoe UI" pitchFamily="34" charset="0"/>
              </a:endParaRPr>
            </a:p>
          </p:txBody>
        </p:sp>
      </p:grpSp>
      <p:sp>
        <p:nvSpPr>
          <p:cNvPr id="72" name="Title 1"/>
          <p:cNvSpPr txBox="1">
            <a:spLocks/>
          </p:cNvSpPr>
          <p:nvPr/>
        </p:nvSpPr>
        <p:spPr>
          <a:xfrm>
            <a:off x="137160" y="244784"/>
            <a:ext cx="12176760" cy="877163"/>
          </a:xfrm>
          <a:prstGeom prst="rect">
            <a:avLst/>
          </a:prstGeom>
        </p:spPr>
        <p:txBody>
          <a:bodyPr vert="horz" wrap="square" lIns="146304" tIns="91440" rIns="146304" bIns="91440" rtlCol="0" anchor="t">
            <a:sp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5000" b="0" i="0" u="none" strike="noStrike" kern="1200" cap="none" spc="-102" normalizeH="0" baseline="0" noProof="0" dirty="0" smtClean="0">
                <a:ln w="3175">
                  <a:noFill/>
                </a:ln>
                <a:solidFill>
                  <a:schemeClr val="tx1"/>
                </a:solidFill>
                <a:effectLst/>
                <a:uLnTx/>
                <a:uFillTx/>
                <a:latin typeface="Segoe UI Light"/>
                <a:cs typeface="Arial" charset="0"/>
              </a:rPr>
              <a:t>Integration Packs for automation across clouds</a:t>
            </a:r>
            <a:endParaRPr kumimoji="0" lang="en-US" sz="5000" b="0" i="0" u="none" strike="noStrike" kern="1200" cap="none" spc="-102" normalizeH="0" baseline="0" noProof="0" dirty="0">
              <a:ln w="3175">
                <a:noFill/>
              </a:ln>
              <a:solidFill>
                <a:schemeClr val="tx1"/>
              </a:solidFill>
              <a:effectLst/>
              <a:uLnTx/>
              <a:uFillTx/>
              <a:latin typeface="Segoe UI Light"/>
              <a:cs typeface="Arial" charset="0"/>
            </a:endParaRPr>
          </a:p>
        </p:txBody>
      </p:sp>
      <p:sp>
        <p:nvSpPr>
          <p:cNvPr id="73" name="Slide Number Placeholder 2"/>
          <p:cNvSpPr txBox="1">
            <a:spLocks/>
          </p:cNvSpPr>
          <p:nvPr/>
        </p:nvSpPr>
        <p:spPr>
          <a:xfrm>
            <a:off x="11650175" y="6700013"/>
            <a:ext cx="511664" cy="124650"/>
          </a:xfrm>
          <a:prstGeom prst="rect">
            <a:avLst/>
          </a:prstGeom>
          <a:noFill/>
        </p:spPr>
        <p:txBody>
          <a:bodyPr wrap="square" lIns="0" tIns="0" rIns="182880" bIns="0" rtlCol="0" anchor="b" anchorCtr="0">
            <a:spAutoFit/>
          </a:bodyPr>
          <a:lstStyle>
            <a:defPPr>
              <a:defRPr lang="en-US"/>
            </a:defPPr>
            <a:lvl1pPr algn="r" rtl="0" fontAlgn="base">
              <a:spcBef>
                <a:spcPct val="0"/>
              </a:spcBef>
              <a:spcAft>
                <a:spcPct val="0"/>
              </a:spcAft>
              <a:defRPr lang="en-US" sz="900" kern="1200" spc="-20" baseline="0" smtClean="0">
                <a:gradFill>
                  <a:gsLst>
                    <a:gs pos="0">
                      <a:schemeClr val="tx1"/>
                    </a:gs>
                    <a:gs pos="100000">
                      <a:schemeClr val="tx1"/>
                    </a:gs>
                  </a:gsLst>
                  <a:lin ang="5400000" scaled="0"/>
                </a:gradFill>
                <a:latin typeface="Segoe UI" pitchFamily="34" charset="0"/>
                <a:ea typeface="+mn-ea"/>
                <a:cs typeface="Segoe UI" pitchFamily="34" charset="0"/>
              </a:defRPr>
            </a:lvl1pPr>
            <a:lvl2pPr marL="464771" indent="1620" algn="l" rtl="0" fontAlgn="base">
              <a:spcBef>
                <a:spcPct val="0"/>
              </a:spcBef>
              <a:spcAft>
                <a:spcPct val="0"/>
              </a:spcAft>
              <a:defRPr kern="1200">
                <a:solidFill>
                  <a:schemeClr val="tx1"/>
                </a:solidFill>
                <a:latin typeface="Segoe UI" pitchFamily="34" charset="0"/>
                <a:ea typeface="+mn-ea"/>
                <a:cs typeface="Segoe UI" pitchFamily="34" charset="0"/>
              </a:defRPr>
            </a:lvl2pPr>
            <a:lvl3pPr marL="931161" indent="1620" algn="l" rtl="0" fontAlgn="base">
              <a:spcBef>
                <a:spcPct val="0"/>
              </a:spcBef>
              <a:spcAft>
                <a:spcPct val="0"/>
              </a:spcAft>
              <a:defRPr kern="1200">
                <a:solidFill>
                  <a:schemeClr val="tx1"/>
                </a:solidFill>
                <a:latin typeface="Segoe UI" pitchFamily="34" charset="0"/>
                <a:ea typeface="+mn-ea"/>
                <a:cs typeface="Segoe UI" pitchFamily="34" charset="0"/>
              </a:defRPr>
            </a:lvl3pPr>
            <a:lvl4pPr marL="1397550" indent="1620" algn="l" rtl="0" fontAlgn="base">
              <a:spcBef>
                <a:spcPct val="0"/>
              </a:spcBef>
              <a:spcAft>
                <a:spcPct val="0"/>
              </a:spcAft>
              <a:defRPr kern="1200">
                <a:solidFill>
                  <a:schemeClr val="tx1"/>
                </a:solidFill>
                <a:latin typeface="Segoe UI" pitchFamily="34" charset="0"/>
                <a:ea typeface="+mn-ea"/>
                <a:cs typeface="Segoe UI" pitchFamily="34" charset="0"/>
              </a:defRPr>
            </a:lvl4pPr>
            <a:lvl5pPr marL="1863940" indent="1620" algn="l" rtl="0" fontAlgn="base">
              <a:spcBef>
                <a:spcPct val="0"/>
              </a:spcBef>
              <a:spcAft>
                <a:spcPct val="0"/>
              </a:spcAft>
              <a:defRPr kern="1200">
                <a:solidFill>
                  <a:schemeClr val="tx1"/>
                </a:solidFill>
                <a:latin typeface="Segoe UI" pitchFamily="34" charset="0"/>
                <a:ea typeface="+mn-ea"/>
                <a:cs typeface="Segoe UI" pitchFamily="34" charset="0"/>
              </a:defRPr>
            </a:lvl5pPr>
            <a:lvl6pPr marL="2331949" algn="l" defTabSz="932779" rtl="0" eaLnBrk="1" latinLnBrk="0" hangingPunct="1">
              <a:defRPr kern="1200">
                <a:solidFill>
                  <a:schemeClr val="tx1"/>
                </a:solidFill>
                <a:latin typeface="Segoe UI" pitchFamily="34" charset="0"/>
                <a:ea typeface="+mn-ea"/>
                <a:cs typeface="Segoe UI" pitchFamily="34" charset="0"/>
              </a:defRPr>
            </a:lvl6pPr>
            <a:lvl7pPr marL="2798338" algn="l" defTabSz="932779" rtl="0" eaLnBrk="1" latinLnBrk="0" hangingPunct="1">
              <a:defRPr kern="1200">
                <a:solidFill>
                  <a:schemeClr val="tx1"/>
                </a:solidFill>
                <a:latin typeface="Segoe UI" pitchFamily="34" charset="0"/>
                <a:ea typeface="+mn-ea"/>
                <a:cs typeface="Segoe UI" pitchFamily="34" charset="0"/>
              </a:defRPr>
            </a:lvl7pPr>
            <a:lvl8pPr marL="3264728" algn="l" defTabSz="932779" rtl="0" eaLnBrk="1" latinLnBrk="0" hangingPunct="1">
              <a:defRPr kern="1200">
                <a:solidFill>
                  <a:schemeClr val="tx1"/>
                </a:solidFill>
                <a:latin typeface="Segoe UI" pitchFamily="34" charset="0"/>
                <a:ea typeface="+mn-ea"/>
                <a:cs typeface="Segoe UI" pitchFamily="34" charset="0"/>
              </a:defRPr>
            </a:lvl8pPr>
            <a:lvl9pPr marL="3731118" algn="l" defTabSz="932779" rtl="0" eaLnBrk="1" latinLnBrk="0" hangingPunct="1">
              <a:defRPr kern="1200">
                <a:solidFill>
                  <a:schemeClr val="tx1"/>
                </a:solidFill>
                <a:latin typeface="Segoe UI" pitchFamily="34" charset="0"/>
                <a:ea typeface="+mn-ea"/>
                <a:cs typeface="Segoe UI" pitchFamily="34" charset="0"/>
              </a:defRPr>
            </a:lvl9pPr>
          </a:lstStyle>
          <a:p>
            <a:pPr marL="0" marR="0" lvl="0" indent="0" algn="r" defTabSz="914400" rtl="0" eaLnBrk="1" fontAlgn="base" latinLnBrk="0" hangingPunct="1">
              <a:lnSpc>
                <a:spcPct val="90000"/>
              </a:lnSpc>
              <a:spcBef>
                <a:spcPct val="0"/>
              </a:spcBef>
              <a:spcAft>
                <a:spcPct val="0"/>
              </a:spcAft>
              <a:buClrTx/>
              <a:buSzTx/>
              <a:buFontTx/>
              <a:buNone/>
              <a:tabLst/>
              <a:defRPr/>
            </a:pPr>
            <a:fld id="{1BC86A1F-E589-44B2-A543-2EC98F5547A7}" type="slidenum">
              <a:rPr kumimoji="0" lang="en-US" sz="900" b="0" i="0" u="none" strike="noStrike" kern="1200" cap="none" spc="-20" normalizeH="0" baseline="0" noProof="0" smtClean="0">
                <a:ln>
                  <a:noFill/>
                </a:ln>
                <a:gradFill>
                  <a:gsLst>
                    <a:gs pos="0">
                      <a:srgbClr val="505050"/>
                    </a:gs>
                    <a:gs pos="100000">
                      <a:srgbClr val="505050"/>
                    </a:gs>
                  </a:gsLst>
                  <a:lin ang="5400000" scaled="0"/>
                </a:gradFill>
                <a:effectLst/>
                <a:uLnTx/>
                <a:uFillTx/>
                <a:latin typeface="Segoe UI" pitchFamily="34" charset="0"/>
                <a:cs typeface="Segoe UI" pitchFamily="34" charset="0"/>
              </a:rPr>
              <a:pPr marL="0" marR="0" lvl="0" indent="0" algn="r" defTabSz="914400" rtl="0" eaLnBrk="1" fontAlgn="base" latinLnBrk="0" hangingPunct="1">
                <a:lnSpc>
                  <a:spcPct val="90000"/>
                </a:lnSpc>
                <a:spcBef>
                  <a:spcPct val="0"/>
                </a:spcBef>
                <a:spcAft>
                  <a:spcPct val="0"/>
                </a:spcAft>
                <a:buClrTx/>
                <a:buSzTx/>
                <a:buFontTx/>
                <a:buNone/>
                <a:tabLst/>
                <a:defRPr/>
              </a:pPr>
              <a:t>13</a:t>
            </a:fld>
            <a:endParaRPr kumimoji="0" lang="en-US" sz="900" b="0" i="0" u="none" strike="noStrike" kern="1200" cap="none" spc="-20" normalizeH="0" baseline="0" noProof="0" dirty="0">
              <a:ln>
                <a:noFill/>
              </a:ln>
              <a:gradFill>
                <a:gsLst>
                  <a:gs pos="0">
                    <a:srgbClr val="505050"/>
                  </a:gs>
                  <a:gs pos="100000">
                    <a:srgbClr val="505050"/>
                  </a:gs>
                </a:gsLst>
                <a:lin ang="5400000" scaled="0"/>
              </a:gradFill>
              <a:effectLst/>
              <a:uLnTx/>
              <a:uFillTx/>
              <a:latin typeface="Segoe UI" pitchFamily="34" charset="0"/>
              <a:cs typeface="Segoe UI" pitchFamily="34" charset="0"/>
            </a:endParaRPr>
          </a:p>
        </p:txBody>
      </p:sp>
      <p:grpSp>
        <p:nvGrpSpPr>
          <p:cNvPr id="74" name="Group 73"/>
          <p:cNvGrpSpPr/>
          <p:nvPr/>
        </p:nvGrpSpPr>
        <p:grpSpPr>
          <a:xfrm>
            <a:off x="1189038" y="3637165"/>
            <a:ext cx="10096500" cy="2779594"/>
            <a:chOff x="1189038" y="3566827"/>
            <a:chExt cx="10096500" cy="2779594"/>
          </a:xfrm>
        </p:grpSpPr>
        <p:grpSp>
          <p:nvGrpSpPr>
            <p:cNvPr id="75" name="Group 74"/>
            <p:cNvGrpSpPr/>
            <p:nvPr/>
          </p:nvGrpSpPr>
          <p:grpSpPr>
            <a:xfrm>
              <a:off x="1189038" y="3566827"/>
              <a:ext cx="10096500" cy="2779594"/>
              <a:chOff x="1211898" y="3568700"/>
              <a:chExt cx="10096500" cy="2779594"/>
            </a:xfrm>
          </p:grpSpPr>
          <p:sp>
            <p:nvSpPr>
              <p:cNvPr id="77" name="Rectangle 76"/>
              <p:cNvSpPr/>
              <p:nvPr/>
            </p:nvSpPr>
            <p:spPr bwMode="auto">
              <a:xfrm>
                <a:off x="1211898" y="3568700"/>
                <a:ext cx="10096500" cy="2642119"/>
              </a:xfrm>
              <a:prstGeom prst="rect">
                <a:avLst/>
              </a:prstGeom>
              <a:solidFill>
                <a:srgbClr val="EFEFEF"/>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14099" eaLnBrk="1" fontAlgn="base" latinLnBrk="0" hangingPunct="1">
                  <a:lnSpc>
                    <a:spcPct val="90000"/>
                  </a:lnSpc>
                  <a:spcBef>
                    <a:spcPct val="0"/>
                  </a:spcBef>
                  <a:spcAft>
                    <a:spcPct val="0"/>
                  </a:spcAft>
                  <a:buClrTx/>
                  <a:buSzTx/>
                  <a:buFontTx/>
                  <a:buNone/>
                  <a:tabLst/>
                  <a:defRPr/>
                </a:pPr>
                <a:r>
                  <a:rPr kumimoji="0" lang="en-US" sz="3600" b="0" i="0" u="none" strike="noStrike" kern="0" cap="none" spc="-50" normalizeH="0" baseline="0" noProof="0" dirty="0" smtClean="0">
                    <a:ln>
                      <a:noFill/>
                    </a:ln>
                    <a:gradFill>
                      <a:gsLst>
                        <a:gs pos="1250">
                          <a:srgbClr val="00188F"/>
                        </a:gs>
                        <a:gs pos="100000">
                          <a:srgbClr val="00188F"/>
                        </a:gs>
                      </a:gsLst>
                      <a:lin ang="5400000" scaled="0"/>
                    </a:gradFill>
                    <a:effectLst/>
                    <a:uLnTx/>
                    <a:uFillTx/>
                    <a:latin typeface="Segoe UI Light"/>
                  </a:rPr>
                  <a:t>Out-of-the-box</a:t>
                </a:r>
              </a:p>
            </p:txBody>
          </p:sp>
          <p:sp>
            <p:nvSpPr>
              <p:cNvPr id="78" name="TextBox 77"/>
              <p:cNvSpPr txBox="1"/>
              <p:nvPr/>
            </p:nvSpPr>
            <p:spPr>
              <a:xfrm>
                <a:off x="1324270" y="4581657"/>
                <a:ext cx="4686300" cy="1766637"/>
              </a:xfrm>
              <a:prstGeom prst="rect">
                <a:avLst/>
              </a:prstGeom>
              <a:noFill/>
            </p:spPr>
            <p:txBody>
              <a:bodyPr wrap="square" lIns="182880" tIns="146304" rIns="182880" bIns="146304" rtlCol="0">
                <a:spAutoFit/>
              </a:bodyPr>
              <a:lstStyle/>
              <a:p>
                <a:pPr marL="0" marR="0" lvl="1" indent="-171450" defTabSz="932651" eaLnBrk="1" fontAlgn="auto" latinLnBrk="0" hangingPunct="1">
                  <a:lnSpc>
                    <a:spcPct val="90000"/>
                  </a:lnSpc>
                  <a:spcBef>
                    <a:spcPts val="600"/>
                  </a:spcBef>
                  <a:spcAft>
                    <a:spcPts val="0"/>
                  </a:spcAft>
                  <a:buClrTx/>
                  <a:buSzPct val="90000"/>
                  <a:buFont typeface="Wingdings" pitchFamily="2" charset="2"/>
                  <a:buChar char=""/>
                  <a:tabLst/>
                  <a:defRPr/>
                </a:pPr>
                <a:r>
                  <a:rPr kumimoji="0" lang="en-US" sz="1600" b="0" i="0" u="none" strike="noStrike" kern="0" cap="none" spc="-30" normalizeH="0" baseline="0" noProof="0" dirty="0">
                    <a:ln>
                      <a:noFill/>
                    </a:ln>
                    <a:gradFill>
                      <a:gsLst>
                        <a:gs pos="1250">
                          <a:srgbClr val="505050"/>
                        </a:gs>
                        <a:gs pos="100000">
                          <a:srgbClr val="505050"/>
                        </a:gs>
                      </a:gsLst>
                      <a:lin ang="5400000" scaled="0"/>
                    </a:gradFill>
                    <a:effectLst/>
                    <a:uLnTx/>
                    <a:uFillTx/>
                    <a:cs typeface="Segoe UI" pitchFamily="34" charset="0"/>
                  </a:rPr>
                  <a:t>All Systems Center Components</a:t>
                </a:r>
              </a:p>
              <a:p>
                <a:pPr marL="0" marR="0" lvl="1" indent="-171450" defTabSz="932651" eaLnBrk="1" fontAlgn="auto" latinLnBrk="0" hangingPunct="1">
                  <a:lnSpc>
                    <a:spcPct val="90000"/>
                  </a:lnSpc>
                  <a:spcBef>
                    <a:spcPts val="600"/>
                  </a:spcBef>
                  <a:spcAft>
                    <a:spcPts val="0"/>
                  </a:spcAft>
                  <a:buClrTx/>
                  <a:buSzPct val="90000"/>
                  <a:buFont typeface="Wingdings" pitchFamily="2" charset="2"/>
                  <a:buChar char=""/>
                  <a:tabLst/>
                  <a:defRPr/>
                </a:pPr>
                <a:r>
                  <a:rPr kumimoji="0" lang="en-US" sz="1600" b="0" i="0" u="none" strike="noStrike" kern="0" cap="none" spc="-30" normalizeH="0" baseline="0" noProof="0" dirty="0">
                    <a:ln>
                      <a:noFill/>
                    </a:ln>
                    <a:gradFill>
                      <a:gsLst>
                        <a:gs pos="1250">
                          <a:srgbClr val="505050"/>
                        </a:gs>
                        <a:gs pos="100000">
                          <a:srgbClr val="505050"/>
                        </a:gs>
                      </a:gsLst>
                      <a:lin ang="5400000" scaled="0"/>
                    </a:gradFill>
                    <a:effectLst/>
                    <a:uLnTx/>
                    <a:uFillTx/>
                    <a:cs typeface="Segoe UI" pitchFamily="34" charset="0"/>
                  </a:rPr>
                  <a:t>Active Directory</a:t>
                </a:r>
              </a:p>
              <a:p>
                <a:pPr marL="0" marR="0" lvl="1" indent="-171450" defTabSz="932651" eaLnBrk="1" fontAlgn="auto" latinLnBrk="0" hangingPunct="1">
                  <a:lnSpc>
                    <a:spcPct val="90000"/>
                  </a:lnSpc>
                  <a:spcBef>
                    <a:spcPts val="600"/>
                  </a:spcBef>
                  <a:spcAft>
                    <a:spcPts val="0"/>
                  </a:spcAft>
                  <a:buClrTx/>
                  <a:buSzPct val="90000"/>
                  <a:buFont typeface="Wingdings" pitchFamily="2" charset="2"/>
                  <a:buChar char=""/>
                  <a:tabLst/>
                  <a:defRPr/>
                </a:pPr>
                <a:r>
                  <a:rPr kumimoji="0" lang="en-US" sz="1600" b="1" i="0" u="none" strike="noStrike" kern="0" cap="none" spc="-30" normalizeH="0" baseline="0" noProof="0" dirty="0">
                    <a:ln>
                      <a:noFill/>
                    </a:ln>
                    <a:gradFill>
                      <a:gsLst>
                        <a:gs pos="1250">
                          <a:srgbClr val="00188F"/>
                        </a:gs>
                        <a:gs pos="100000">
                          <a:srgbClr val="00188F"/>
                        </a:gs>
                      </a:gsLst>
                      <a:lin ang="5400000" scaled="0"/>
                    </a:gradFill>
                    <a:effectLst/>
                    <a:uLnTx/>
                    <a:uFillTx/>
                    <a:cs typeface="Segoe UI" pitchFamily="34" charset="0"/>
                  </a:rPr>
                  <a:t>Exchange (User and Admin)</a:t>
                </a:r>
              </a:p>
              <a:p>
                <a:pPr marL="0" marR="0" lvl="1" indent="-171450" defTabSz="932651" eaLnBrk="1" fontAlgn="auto" latinLnBrk="0" hangingPunct="1">
                  <a:lnSpc>
                    <a:spcPct val="90000"/>
                  </a:lnSpc>
                  <a:spcBef>
                    <a:spcPts val="600"/>
                  </a:spcBef>
                  <a:spcAft>
                    <a:spcPts val="0"/>
                  </a:spcAft>
                  <a:buClrTx/>
                  <a:buSzPct val="90000"/>
                  <a:buFont typeface="Wingdings" pitchFamily="2" charset="2"/>
                  <a:buChar char=""/>
                  <a:tabLst/>
                  <a:defRPr/>
                </a:pPr>
                <a:r>
                  <a:rPr kumimoji="0" lang="en-US" sz="1600" b="0" i="0" u="none" strike="noStrike" kern="0" cap="none" spc="-30" normalizeH="0" baseline="0" noProof="0" dirty="0">
                    <a:ln>
                      <a:noFill/>
                    </a:ln>
                    <a:gradFill>
                      <a:gsLst>
                        <a:gs pos="1250">
                          <a:srgbClr val="505050"/>
                        </a:gs>
                        <a:gs pos="100000">
                          <a:srgbClr val="505050"/>
                        </a:gs>
                      </a:gsLst>
                      <a:lin ang="5400000" scaled="0"/>
                    </a:gradFill>
                    <a:effectLst/>
                    <a:uLnTx/>
                    <a:uFillTx/>
                    <a:cs typeface="Segoe UI" pitchFamily="34" charset="0"/>
                  </a:rPr>
                  <a:t>IBM Tivoli  </a:t>
                </a:r>
                <a:r>
                  <a:rPr kumimoji="0" lang="en-US" sz="1600" b="0" i="0" u="none" strike="noStrike" kern="0" cap="none" spc="-30" normalizeH="0" baseline="0" noProof="0" dirty="0" err="1">
                    <a:ln>
                      <a:noFill/>
                    </a:ln>
                    <a:gradFill>
                      <a:gsLst>
                        <a:gs pos="1250">
                          <a:srgbClr val="505050"/>
                        </a:gs>
                        <a:gs pos="100000">
                          <a:srgbClr val="505050"/>
                        </a:gs>
                      </a:gsLst>
                      <a:lin ang="5400000" scaled="0"/>
                    </a:gradFill>
                    <a:effectLst/>
                    <a:uLnTx/>
                    <a:uFillTx/>
                    <a:cs typeface="Segoe UI" pitchFamily="34" charset="0"/>
                  </a:rPr>
                  <a:t>Netcool</a:t>
                </a:r>
                <a:r>
                  <a:rPr kumimoji="0" lang="en-US" sz="1600" b="0" i="0" u="none" strike="noStrike" kern="0" cap="none" spc="-30" normalizeH="0" baseline="0" noProof="0" dirty="0">
                    <a:ln>
                      <a:noFill/>
                    </a:ln>
                    <a:gradFill>
                      <a:gsLst>
                        <a:gs pos="1250">
                          <a:srgbClr val="505050"/>
                        </a:gs>
                        <a:gs pos="100000">
                          <a:srgbClr val="505050"/>
                        </a:gs>
                      </a:gsLst>
                      <a:lin ang="5400000" scaled="0"/>
                    </a:gradFill>
                    <a:effectLst/>
                    <a:uLnTx/>
                    <a:uFillTx/>
                    <a:cs typeface="Segoe UI" pitchFamily="34" charset="0"/>
                  </a:rPr>
                  <a:t>/Omnibus</a:t>
                </a:r>
              </a:p>
              <a:p>
                <a:pPr marL="0" marR="0" lvl="1" indent="-171450" defTabSz="932651" eaLnBrk="1" fontAlgn="auto" latinLnBrk="0" hangingPunct="1">
                  <a:lnSpc>
                    <a:spcPct val="90000"/>
                  </a:lnSpc>
                  <a:spcBef>
                    <a:spcPts val="600"/>
                  </a:spcBef>
                  <a:spcAft>
                    <a:spcPts val="0"/>
                  </a:spcAft>
                  <a:buClrTx/>
                  <a:buSzPct val="90000"/>
                  <a:buFont typeface="Wingdings" pitchFamily="2" charset="2"/>
                  <a:buChar char=""/>
                  <a:tabLst/>
                  <a:defRPr/>
                </a:pPr>
                <a:r>
                  <a:rPr kumimoji="0" lang="en-US" sz="1600" b="0" i="0" u="none" strike="noStrike" kern="0" cap="none" spc="-30" normalizeH="0" baseline="0" noProof="0" dirty="0">
                    <a:ln>
                      <a:noFill/>
                    </a:ln>
                    <a:gradFill>
                      <a:gsLst>
                        <a:gs pos="1250">
                          <a:srgbClr val="505050"/>
                        </a:gs>
                        <a:gs pos="100000">
                          <a:srgbClr val="505050"/>
                        </a:gs>
                      </a:gsLst>
                      <a:lin ang="5400000" scaled="0"/>
                    </a:gradFill>
                    <a:effectLst/>
                    <a:uLnTx/>
                    <a:uFillTx/>
                    <a:cs typeface="Segoe UI" pitchFamily="34" charset="0"/>
                  </a:rPr>
                  <a:t>HP (OM, SM, </a:t>
                </a:r>
                <a:r>
                  <a:rPr kumimoji="0" lang="en-US" sz="1600" b="0" i="0" u="none" strike="noStrike" kern="0" cap="none" spc="-30" normalizeH="0" baseline="0" noProof="0" dirty="0" err="1">
                    <a:ln>
                      <a:noFill/>
                    </a:ln>
                    <a:gradFill>
                      <a:gsLst>
                        <a:gs pos="1250">
                          <a:srgbClr val="505050"/>
                        </a:gs>
                        <a:gs pos="100000">
                          <a:srgbClr val="505050"/>
                        </a:gs>
                      </a:gsLst>
                      <a:lin ang="5400000" scaled="0"/>
                    </a:gradFill>
                    <a:effectLst/>
                    <a:uLnTx/>
                    <a:uFillTx/>
                    <a:cs typeface="Segoe UI" pitchFamily="34" charset="0"/>
                  </a:rPr>
                  <a:t>iLO</a:t>
                </a:r>
                <a:r>
                  <a:rPr kumimoji="0" lang="en-US" sz="1600" b="0" i="0" u="none" strike="noStrike" kern="0" cap="none" spc="-30" normalizeH="0" baseline="0" noProof="0" dirty="0">
                    <a:ln>
                      <a:noFill/>
                    </a:ln>
                    <a:gradFill>
                      <a:gsLst>
                        <a:gs pos="1250">
                          <a:srgbClr val="505050"/>
                        </a:gs>
                        <a:gs pos="100000">
                          <a:srgbClr val="505050"/>
                        </a:gs>
                      </a:gsLst>
                      <a:lin ang="5400000" scaled="0"/>
                    </a:gradFill>
                    <a:effectLst/>
                    <a:uLnTx/>
                    <a:uFillTx/>
                    <a:cs typeface="Segoe UI" pitchFamily="34" charset="0"/>
                  </a:rPr>
                  <a:t>)</a:t>
                </a:r>
              </a:p>
            </p:txBody>
          </p:sp>
          <p:sp>
            <p:nvSpPr>
              <p:cNvPr id="79" name="Rectangle 78"/>
              <p:cNvSpPr/>
              <p:nvPr/>
            </p:nvSpPr>
            <p:spPr>
              <a:xfrm>
                <a:off x="4693723" y="4596369"/>
                <a:ext cx="6216650" cy="1141851"/>
              </a:xfrm>
              <a:prstGeom prst="rect">
                <a:avLst/>
              </a:prstGeom>
              <a:noFill/>
            </p:spPr>
            <p:txBody>
              <a:bodyPr wrap="square" lIns="182880" tIns="146304" rIns="182880" bIns="146304" rtlCol="0">
                <a:spAutoFit/>
              </a:bodyPr>
              <a:lstStyle/>
              <a:p>
                <a:pPr marL="0" marR="0" lvl="1" indent="-171450" defTabSz="932651" eaLnBrk="1" fontAlgn="auto" latinLnBrk="0" hangingPunct="1">
                  <a:lnSpc>
                    <a:spcPct val="90000"/>
                  </a:lnSpc>
                  <a:spcBef>
                    <a:spcPts val="600"/>
                  </a:spcBef>
                  <a:spcAft>
                    <a:spcPts val="0"/>
                  </a:spcAft>
                  <a:buClrTx/>
                  <a:buSzPct val="90000"/>
                  <a:buFont typeface="Wingdings" pitchFamily="2" charset="2"/>
                  <a:buChar char=""/>
                  <a:tabLst/>
                  <a:defRPr/>
                </a:pPr>
                <a:r>
                  <a:rPr kumimoji="0" lang="en-US" altLang="zh-CN" sz="1600" b="1" i="0" u="none" strike="noStrike" kern="0" cap="none" spc="-30" normalizeH="0" baseline="0" noProof="0" dirty="0" smtClean="0">
                    <a:ln>
                      <a:noFill/>
                    </a:ln>
                    <a:gradFill>
                      <a:gsLst>
                        <a:gs pos="1250">
                          <a:srgbClr val="00188F"/>
                        </a:gs>
                        <a:gs pos="100000">
                          <a:srgbClr val="00188F"/>
                        </a:gs>
                      </a:gsLst>
                      <a:lin ang="5400000" scaled="0"/>
                    </a:gradFill>
                    <a:effectLst/>
                    <a:uLnTx/>
                    <a:uFillTx/>
                    <a:cs typeface="Segoe UI" pitchFamily="34" charset="0"/>
                  </a:rPr>
                  <a:t>Windows Azure </a:t>
                </a:r>
              </a:p>
              <a:p>
                <a:pPr marL="0" marR="0" lvl="1" indent="-171450" defTabSz="932651" eaLnBrk="1" fontAlgn="auto" latinLnBrk="0" hangingPunct="1">
                  <a:lnSpc>
                    <a:spcPct val="90000"/>
                  </a:lnSpc>
                  <a:spcBef>
                    <a:spcPts val="600"/>
                  </a:spcBef>
                  <a:spcAft>
                    <a:spcPts val="0"/>
                  </a:spcAft>
                  <a:buClrTx/>
                  <a:buSzPct val="90000"/>
                  <a:buFont typeface="Wingdings" pitchFamily="2" charset="2"/>
                  <a:buChar char=""/>
                  <a:tabLst/>
                  <a:defRPr/>
                </a:pPr>
                <a:r>
                  <a:rPr kumimoji="0" lang="en-US" altLang="zh-CN" sz="1600" b="1" i="0" u="none" strike="noStrike" kern="0" cap="none" spc="-30" normalizeH="0" baseline="0" noProof="0" dirty="0" smtClean="0">
                    <a:ln>
                      <a:noFill/>
                    </a:ln>
                    <a:gradFill>
                      <a:gsLst>
                        <a:gs pos="1250">
                          <a:srgbClr val="00188F"/>
                        </a:gs>
                        <a:gs pos="100000">
                          <a:srgbClr val="00188F"/>
                        </a:gs>
                      </a:gsLst>
                      <a:lin ang="5400000" scaled="0"/>
                    </a:gradFill>
                    <a:effectLst/>
                    <a:uLnTx/>
                    <a:uFillTx/>
                    <a:cs typeface="Segoe UI" pitchFamily="34" charset="0"/>
                  </a:rPr>
                  <a:t>FTP</a:t>
                </a:r>
              </a:p>
              <a:p>
                <a:pPr marL="0" marR="0" lvl="1" indent="-171450" defTabSz="932651" eaLnBrk="1" fontAlgn="auto" latinLnBrk="0" hangingPunct="1">
                  <a:lnSpc>
                    <a:spcPct val="90000"/>
                  </a:lnSpc>
                  <a:spcBef>
                    <a:spcPts val="600"/>
                  </a:spcBef>
                  <a:spcAft>
                    <a:spcPts val="0"/>
                  </a:spcAft>
                  <a:buClrTx/>
                  <a:buSzPct val="90000"/>
                  <a:buFont typeface="Wingdings" pitchFamily="2" charset="2"/>
                  <a:buChar char=""/>
                  <a:tabLst/>
                  <a:defRPr/>
                </a:pPr>
                <a:r>
                  <a:rPr kumimoji="0" lang="en-US" altLang="zh-CN" sz="1600" b="0" i="0" u="none" strike="noStrike" kern="0" cap="none" spc="-30" normalizeH="0" baseline="0" noProof="0" dirty="0" smtClean="0">
                    <a:ln>
                      <a:noFill/>
                    </a:ln>
                    <a:gradFill>
                      <a:gsLst>
                        <a:gs pos="1250">
                          <a:srgbClr val="505050"/>
                        </a:gs>
                        <a:gs pos="100000">
                          <a:srgbClr val="505050"/>
                        </a:gs>
                      </a:gsLst>
                      <a:lin ang="5400000" scaled="0"/>
                    </a:gradFill>
                    <a:effectLst/>
                    <a:uLnTx/>
                    <a:uFillTx/>
                    <a:cs typeface="Segoe UI" pitchFamily="34" charset="0"/>
                  </a:rPr>
                  <a:t>VMware </a:t>
                </a:r>
                <a:r>
                  <a:rPr kumimoji="0" lang="en-US" altLang="zh-CN" sz="1600" b="0" i="0" u="none" strike="noStrike" kern="0" cap="none" spc="-30" normalizeH="0" baseline="0" noProof="0" dirty="0" err="1" smtClean="0">
                    <a:ln>
                      <a:noFill/>
                    </a:ln>
                    <a:gradFill>
                      <a:gsLst>
                        <a:gs pos="1250">
                          <a:srgbClr val="505050"/>
                        </a:gs>
                        <a:gs pos="100000">
                          <a:srgbClr val="505050"/>
                        </a:gs>
                      </a:gsLst>
                      <a:lin ang="5400000" scaled="0"/>
                    </a:gradFill>
                    <a:effectLst/>
                    <a:uLnTx/>
                    <a:uFillTx/>
                    <a:cs typeface="Segoe UI" pitchFamily="34" charset="0"/>
                  </a:rPr>
                  <a:t>vSphere</a:t>
                </a:r>
                <a:endParaRPr kumimoji="0" lang="en-US" altLang="zh-CN" sz="1600" b="0" i="0" u="none" strike="noStrike" kern="0" cap="none" spc="-30" normalizeH="0" baseline="0" noProof="0" dirty="0" smtClean="0">
                  <a:ln>
                    <a:noFill/>
                  </a:ln>
                  <a:gradFill>
                    <a:gsLst>
                      <a:gs pos="1250">
                        <a:srgbClr val="505050"/>
                      </a:gs>
                      <a:gs pos="100000">
                        <a:srgbClr val="505050"/>
                      </a:gs>
                    </a:gsLst>
                    <a:lin ang="5400000" scaled="0"/>
                  </a:gradFill>
                  <a:effectLst/>
                  <a:uLnTx/>
                  <a:uFillTx/>
                  <a:cs typeface="Segoe UI" pitchFamily="34" charset="0"/>
                </a:endParaRPr>
              </a:p>
            </p:txBody>
          </p:sp>
          <p:sp>
            <p:nvSpPr>
              <p:cNvPr id="80" name="Freeform 24"/>
              <p:cNvSpPr>
                <a:spLocks noEditPoints="1"/>
              </p:cNvSpPr>
              <p:nvPr/>
            </p:nvSpPr>
            <p:spPr bwMode="black">
              <a:xfrm>
                <a:off x="10023157" y="4957216"/>
                <a:ext cx="937040" cy="1086613"/>
              </a:xfrm>
              <a:custGeom>
                <a:avLst/>
                <a:gdLst>
                  <a:gd name="T0" fmla="*/ 126 w 259"/>
                  <a:gd name="T1" fmla="*/ 53 h 300"/>
                  <a:gd name="T2" fmla="*/ 120 w 259"/>
                  <a:gd name="T3" fmla="*/ 38 h 300"/>
                  <a:gd name="T4" fmla="*/ 77 w 259"/>
                  <a:gd name="T5" fmla="*/ 43 h 300"/>
                  <a:gd name="T6" fmla="*/ 105 w 259"/>
                  <a:gd name="T7" fmla="*/ 53 h 300"/>
                  <a:gd name="T8" fmla="*/ 105 w 259"/>
                  <a:gd name="T9" fmla="*/ 53 h 300"/>
                  <a:gd name="T10" fmla="*/ 84 w 259"/>
                  <a:gd name="T11" fmla="*/ 136 h 300"/>
                  <a:gd name="T12" fmla="*/ 79 w 259"/>
                  <a:gd name="T13" fmla="*/ 124 h 300"/>
                  <a:gd name="T14" fmla="*/ 45 w 259"/>
                  <a:gd name="T15" fmla="*/ 128 h 300"/>
                  <a:gd name="T16" fmla="*/ 67 w 259"/>
                  <a:gd name="T17" fmla="*/ 136 h 300"/>
                  <a:gd name="T18" fmla="*/ 67 w 259"/>
                  <a:gd name="T19" fmla="*/ 136 h 300"/>
                  <a:gd name="T20" fmla="*/ 35 w 259"/>
                  <a:gd name="T21" fmla="*/ 69 h 300"/>
                  <a:gd name="T22" fmla="*/ 32 w 259"/>
                  <a:gd name="T23" fmla="*/ 63 h 300"/>
                  <a:gd name="T24" fmla="*/ 15 w 259"/>
                  <a:gd name="T25" fmla="*/ 65 h 300"/>
                  <a:gd name="T26" fmla="*/ 26 w 259"/>
                  <a:gd name="T27" fmla="*/ 69 h 300"/>
                  <a:gd name="T28" fmla="*/ 26 w 259"/>
                  <a:gd name="T29" fmla="*/ 69 h 300"/>
                  <a:gd name="T30" fmla="*/ 233 w 259"/>
                  <a:gd name="T31" fmla="*/ 19 h 300"/>
                  <a:gd name="T32" fmla="*/ 231 w 259"/>
                  <a:gd name="T33" fmla="*/ 13 h 300"/>
                  <a:gd name="T34" fmla="*/ 214 w 259"/>
                  <a:gd name="T35" fmla="*/ 15 h 300"/>
                  <a:gd name="T36" fmla="*/ 225 w 259"/>
                  <a:gd name="T37" fmla="*/ 19 h 300"/>
                  <a:gd name="T38" fmla="*/ 225 w 259"/>
                  <a:gd name="T39" fmla="*/ 19 h 300"/>
                  <a:gd name="T40" fmla="*/ 248 w 259"/>
                  <a:gd name="T41" fmla="*/ 141 h 300"/>
                  <a:gd name="T42" fmla="*/ 246 w 259"/>
                  <a:gd name="T43" fmla="*/ 135 h 300"/>
                  <a:gd name="T44" fmla="*/ 229 w 259"/>
                  <a:gd name="T45" fmla="*/ 136 h 300"/>
                  <a:gd name="T46" fmla="*/ 240 w 259"/>
                  <a:gd name="T47" fmla="*/ 141 h 300"/>
                  <a:gd name="T48" fmla="*/ 240 w 259"/>
                  <a:gd name="T49" fmla="*/ 141 h 300"/>
                  <a:gd name="T50" fmla="*/ 20 w 259"/>
                  <a:gd name="T51" fmla="*/ 162 h 300"/>
                  <a:gd name="T52" fmla="*/ 17 w 259"/>
                  <a:gd name="T53" fmla="*/ 156 h 300"/>
                  <a:gd name="T54" fmla="*/ 0 w 259"/>
                  <a:gd name="T55" fmla="*/ 158 h 300"/>
                  <a:gd name="T56" fmla="*/ 11 w 259"/>
                  <a:gd name="T57" fmla="*/ 162 h 300"/>
                  <a:gd name="T58" fmla="*/ 11 w 259"/>
                  <a:gd name="T59" fmla="*/ 162 h 300"/>
                  <a:gd name="T60" fmla="*/ 226 w 259"/>
                  <a:gd name="T61" fmla="*/ 100 h 300"/>
                  <a:gd name="T62" fmla="*/ 219 w 259"/>
                  <a:gd name="T63" fmla="*/ 82 h 300"/>
                  <a:gd name="T64" fmla="*/ 168 w 259"/>
                  <a:gd name="T65" fmla="*/ 88 h 300"/>
                  <a:gd name="T66" fmla="*/ 201 w 259"/>
                  <a:gd name="T67" fmla="*/ 100 h 300"/>
                  <a:gd name="T68" fmla="*/ 201 w 259"/>
                  <a:gd name="T69" fmla="*/ 100 h 300"/>
                  <a:gd name="T70" fmla="*/ 223 w 259"/>
                  <a:gd name="T71" fmla="*/ 146 h 300"/>
                  <a:gd name="T72" fmla="*/ 156 w 259"/>
                  <a:gd name="T73" fmla="*/ 178 h 300"/>
                  <a:gd name="T74" fmla="*/ 150 w 259"/>
                  <a:gd name="T75" fmla="*/ 178 h 300"/>
                  <a:gd name="T76" fmla="*/ 206 w 259"/>
                  <a:gd name="T77" fmla="*/ 17 h 300"/>
                  <a:gd name="T78" fmla="*/ 120 w 259"/>
                  <a:gd name="T79" fmla="*/ 69 h 300"/>
                  <a:gd name="T80" fmla="*/ 54 w 259"/>
                  <a:gd name="T81" fmla="*/ 62 h 300"/>
                  <a:gd name="T82" fmla="*/ 103 w 259"/>
                  <a:gd name="T83" fmla="*/ 178 h 300"/>
                  <a:gd name="T84" fmla="*/ 97 w 259"/>
                  <a:gd name="T85" fmla="*/ 178 h 300"/>
                  <a:gd name="T86" fmla="*/ 36 w 259"/>
                  <a:gd name="T87" fmla="*/ 160 h 300"/>
                  <a:gd name="T88" fmla="*/ 22 w 259"/>
                  <a:gd name="T89" fmla="*/ 236 h 300"/>
                  <a:gd name="T90" fmla="*/ 60 w 259"/>
                  <a:gd name="T91" fmla="*/ 294 h 300"/>
                  <a:gd name="T92" fmla="*/ 212 w 259"/>
                  <a:gd name="T93" fmla="*/ 195 h 300"/>
                  <a:gd name="T94" fmla="*/ 250 w 259"/>
                  <a:gd name="T95" fmla="*/ 231 h 300"/>
                  <a:gd name="T96" fmla="*/ 113 w 259"/>
                  <a:gd name="T97" fmla="*/ 21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9" h="300">
                    <a:moveTo>
                      <a:pt x="115" y="81"/>
                    </a:moveTo>
                    <a:cubicBezTo>
                      <a:pt x="115" y="81"/>
                      <a:pt x="115" y="52"/>
                      <a:pt x="120" y="47"/>
                    </a:cubicBezTo>
                    <a:cubicBezTo>
                      <a:pt x="125" y="42"/>
                      <a:pt x="153" y="43"/>
                      <a:pt x="153" y="43"/>
                    </a:cubicBezTo>
                    <a:cubicBezTo>
                      <a:pt x="153" y="43"/>
                      <a:pt x="131" y="48"/>
                      <a:pt x="126" y="53"/>
                    </a:cubicBezTo>
                    <a:cubicBezTo>
                      <a:pt x="120" y="58"/>
                      <a:pt x="115" y="81"/>
                      <a:pt x="115" y="81"/>
                    </a:cubicBezTo>
                    <a:close/>
                    <a:moveTo>
                      <a:pt x="126" y="32"/>
                    </a:moveTo>
                    <a:cubicBezTo>
                      <a:pt x="120" y="27"/>
                      <a:pt x="115" y="5"/>
                      <a:pt x="115" y="5"/>
                    </a:cubicBezTo>
                    <a:cubicBezTo>
                      <a:pt x="115" y="5"/>
                      <a:pt x="115" y="33"/>
                      <a:pt x="120" y="38"/>
                    </a:cubicBezTo>
                    <a:cubicBezTo>
                      <a:pt x="125" y="43"/>
                      <a:pt x="153" y="43"/>
                      <a:pt x="153" y="43"/>
                    </a:cubicBezTo>
                    <a:cubicBezTo>
                      <a:pt x="153" y="43"/>
                      <a:pt x="131" y="38"/>
                      <a:pt x="126" y="32"/>
                    </a:cubicBezTo>
                    <a:close/>
                    <a:moveTo>
                      <a:pt x="105" y="32"/>
                    </a:moveTo>
                    <a:cubicBezTo>
                      <a:pt x="100" y="38"/>
                      <a:pt x="77" y="43"/>
                      <a:pt x="77" y="43"/>
                    </a:cubicBezTo>
                    <a:cubicBezTo>
                      <a:pt x="77" y="43"/>
                      <a:pt x="105" y="43"/>
                      <a:pt x="111" y="38"/>
                    </a:cubicBezTo>
                    <a:cubicBezTo>
                      <a:pt x="116" y="33"/>
                      <a:pt x="115" y="5"/>
                      <a:pt x="115" y="5"/>
                    </a:cubicBezTo>
                    <a:cubicBezTo>
                      <a:pt x="115" y="5"/>
                      <a:pt x="110" y="27"/>
                      <a:pt x="105" y="32"/>
                    </a:cubicBezTo>
                    <a:close/>
                    <a:moveTo>
                      <a:pt x="105" y="53"/>
                    </a:moveTo>
                    <a:cubicBezTo>
                      <a:pt x="110" y="58"/>
                      <a:pt x="115" y="81"/>
                      <a:pt x="115" y="81"/>
                    </a:cubicBezTo>
                    <a:cubicBezTo>
                      <a:pt x="115" y="81"/>
                      <a:pt x="116" y="52"/>
                      <a:pt x="111" y="47"/>
                    </a:cubicBezTo>
                    <a:cubicBezTo>
                      <a:pt x="105" y="42"/>
                      <a:pt x="77" y="43"/>
                      <a:pt x="77" y="43"/>
                    </a:cubicBezTo>
                    <a:cubicBezTo>
                      <a:pt x="77" y="43"/>
                      <a:pt x="100" y="48"/>
                      <a:pt x="105" y="53"/>
                    </a:cubicBezTo>
                    <a:close/>
                    <a:moveTo>
                      <a:pt x="75" y="158"/>
                    </a:moveTo>
                    <a:cubicBezTo>
                      <a:pt x="75" y="158"/>
                      <a:pt x="75" y="136"/>
                      <a:pt x="79" y="131"/>
                    </a:cubicBezTo>
                    <a:cubicBezTo>
                      <a:pt x="83" y="127"/>
                      <a:pt x="106" y="128"/>
                      <a:pt x="106" y="128"/>
                    </a:cubicBezTo>
                    <a:cubicBezTo>
                      <a:pt x="106" y="128"/>
                      <a:pt x="88" y="132"/>
                      <a:pt x="84" y="136"/>
                    </a:cubicBezTo>
                    <a:cubicBezTo>
                      <a:pt x="79" y="140"/>
                      <a:pt x="75" y="158"/>
                      <a:pt x="75" y="158"/>
                    </a:cubicBezTo>
                    <a:close/>
                    <a:moveTo>
                      <a:pt x="84" y="119"/>
                    </a:moveTo>
                    <a:cubicBezTo>
                      <a:pt x="79" y="115"/>
                      <a:pt x="75" y="97"/>
                      <a:pt x="75" y="97"/>
                    </a:cubicBezTo>
                    <a:cubicBezTo>
                      <a:pt x="75" y="97"/>
                      <a:pt x="75" y="120"/>
                      <a:pt x="79" y="124"/>
                    </a:cubicBezTo>
                    <a:cubicBezTo>
                      <a:pt x="83" y="128"/>
                      <a:pt x="106" y="128"/>
                      <a:pt x="106" y="128"/>
                    </a:cubicBezTo>
                    <a:cubicBezTo>
                      <a:pt x="106" y="128"/>
                      <a:pt x="88" y="124"/>
                      <a:pt x="84" y="119"/>
                    </a:cubicBezTo>
                    <a:close/>
                    <a:moveTo>
                      <a:pt x="67" y="119"/>
                    </a:moveTo>
                    <a:cubicBezTo>
                      <a:pt x="63" y="124"/>
                      <a:pt x="45" y="128"/>
                      <a:pt x="45" y="128"/>
                    </a:cubicBezTo>
                    <a:cubicBezTo>
                      <a:pt x="45" y="128"/>
                      <a:pt x="68" y="128"/>
                      <a:pt x="72" y="124"/>
                    </a:cubicBezTo>
                    <a:cubicBezTo>
                      <a:pt x="76" y="120"/>
                      <a:pt x="75" y="97"/>
                      <a:pt x="75" y="97"/>
                    </a:cubicBezTo>
                    <a:cubicBezTo>
                      <a:pt x="75" y="97"/>
                      <a:pt x="71" y="115"/>
                      <a:pt x="67" y="119"/>
                    </a:cubicBezTo>
                    <a:close/>
                    <a:moveTo>
                      <a:pt x="67" y="136"/>
                    </a:moveTo>
                    <a:cubicBezTo>
                      <a:pt x="71" y="140"/>
                      <a:pt x="75" y="158"/>
                      <a:pt x="75" y="158"/>
                    </a:cubicBezTo>
                    <a:cubicBezTo>
                      <a:pt x="75" y="158"/>
                      <a:pt x="76" y="136"/>
                      <a:pt x="72" y="131"/>
                    </a:cubicBezTo>
                    <a:cubicBezTo>
                      <a:pt x="68" y="127"/>
                      <a:pt x="45" y="128"/>
                      <a:pt x="45" y="128"/>
                    </a:cubicBezTo>
                    <a:cubicBezTo>
                      <a:pt x="45" y="128"/>
                      <a:pt x="63" y="132"/>
                      <a:pt x="67" y="136"/>
                    </a:cubicBezTo>
                    <a:close/>
                    <a:moveTo>
                      <a:pt x="31" y="80"/>
                    </a:moveTo>
                    <a:cubicBezTo>
                      <a:pt x="31" y="80"/>
                      <a:pt x="30" y="69"/>
                      <a:pt x="32" y="67"/>
                    </a:cubicBezTo>
                    <a:cubicBezTo>
                      <a:pt x="35" y="65"/>
                      <a:pt x="46" y="65"/>
                      <a:pt x="46" y="65"/>
                    </a:cubicBezTo>
                    <a:cubicBezTo>
                      <a:pt x="46" y="65"/>
                      <a:pt x="37" y="67"/>
                      <a:pt x="35" y="69"/>
                    </a:cubicBezTo>
                    <a:cubicBezTo>
                      <a:pt x="33" y="71"/>
                      <a:pt x="31" y="80"/>
                      <a:pt x="31" y="80"/>
                    </a:cubicBezTo>
                    <a:close/>
                    <a:moveTo>
                      <a:pt x="35" y="61"/>
                    </a:moveTo>
                    <a:cubicBezTo>
                      <a:pt x="33" y="59"/>
                      <a:pt x="31" y="50"/>
                      <a:pt x="31" y="50"/>
                    </a:cubicBezTo>
                    <a:cubicBezTo>
                      <a:pt x="31" y="50"/>
                      <a:pt x="30" y="61"/>
                      <a:pt x="32" y="63"/>
                    </a:cubicBezTo>
                    <a:cubicBezTo>
                      <a:pt x="35" y="65"/>
                      <a:pt x="46" y="65"/>
                      <a:pt x="46" y="65"/>
                    </a:cubicBezTo>
                    <a:cubicBezTo>
                      <a:pt x="46" y="65"/>
                      <a:pt x="37" y="63"/>
                      <a:pt x="35" y="61"/>
                    </a:cubicBezTo>
                    <a:close/>
                    <a:moveTo>
                      <a:pt x="26" y="61"/>
                    </a:moveTo>
                    <a:cubicBezTo>
                      <a:pt x="24" y="63"/>
                      <a:pt x="15" y="65"/>
                      <a:pt x="15" y="65"/>
                    </a:cubicBezTo>
                    <a:cubicBezTo>
                      <a:pt x="15" y="65"/>
                      <a:pt x="27" y="65"/>
                      <a:pt x="29" y="63"/>
                    </a:cubicBezTo>
                    <a:cubicBezTo>
                      <a:pt x="31" y="61"/>
                      <a:pt x="31" y="50"/>
                      <a:pt x="31" y="50"/>
                    </a:cubicBezTo>
                    <a:cubicBezTo>
                      <a:pt x="31" y="50"/>
                      <a:pt x="29" y="59"/>
                      <a:pt x="26" y="61"/>
                    </a:cubicBezTo>
                    <a:close/>
                    <a:moveTo>
                      <a:pt x="26" y="69"/>
                    </a:moveTo>
                    <a:cubicBezTo>
                      <a:pt x="29" y="71"/>
                      <a:pt x="31" y="80"/>
                      <a:pt x="31" y="80"/>
                    </a:cubicBezTo>
                    <a:cubicBezTo>
                      <a:pt x="31" y="80"/>
                      <a:pt x="31" y="69"/>
                      <a:pt x="29" y="67"/>
                    </a:cubicBezTo>
                    <a:cubicBezTo>
                      <a:pt x="27" y="65"/>
                      <a:pt x="15" y="65"/>
                      <a:pt x="15" y="65"/>
                    </a:cubicBezTo>
                    <a:cubicBezTo>
                      <a:pt x="15" y="65"/>
                      <a:pt x="24" y="67"/>
                      <a:pt x="26" y="69"/>
                    </a:cubicBezTo>
                    <a:close/>
                    <a:moveTo>
                      <a:pt x="229" y="30"/>
                    </a:moveTo>
                    <a:cubicBezTo>
                      <a:pt x="229" y="30"/>
                      <a:pt x="229" y="19"/>
                      <a:pt x="231" y="17"/>
                    </a:cubicBezTo>
                    <a:cubicBezTo>
                      <a:pt x="233" y="15"/>
                      <a:pt x="244" y="15"/>
                      <a:pt x="244" y="15"/>
                    </a:cubicBezTo>
                    <a:cubicBezTo>
                      <a:pt x="244" y="15"/>
                      <a:pt x="235" y="17"/>
                      <a:pt x="233" y="19"/>
                    </a:cubicBezTo>
                    <a:cubicBezTo>
                      <a:pt x="231" y="21"/>
                      <a:pt x="229" y="30"/>
                      <a:pt x="229" y="30"/>
                    </a:cubicBezTo>
                    <a:close/>
                    <a:moveTo>
                      <a:pt x="233" y="11"/>
                    </a:moveTo>
                    <a:cubicBezTo>
                      <a:pt x="231" y="9"/>
                      <a:pt x="229" y="0"/>
                      <a:pt x="229" y="0"/>
                    </a:cubicBezTo>
                    <a:cubicBezTo>
                      <a:pt x="229" y="0"/>
                      <a:pt x="229" y="11"/>
                      <a:pt x="231" y="13"/>
                    </a:cubicBezTo>
                    <a:cubicBezTo>
                      <a:pt x="233" y="15"/>
                      <a:pt x="244" y="15"/>
                      <a:pt x="244" y="15"/>
                    </a:cubicBezTo>
                    <a:cubicBezTo>
                      <a:pt x="244" y="15"/>
                      <a:pt x="235" y="13"/>
                      <a:pt x="233" y="11"/>
                    </a:cubicBezTo>
                    <a:close/>
                    <a:moveTo>
                      <a:pt x="225" y="11"/>
                    </a:moveTo>
                    <a:cubicBezTo>
                      <a:pt x="223" y="13"/>
                      <a:pt x="214" y="15"/>
                      <a:pt x="214" y="15"/>
                    </a:cubicBezTo>
                    <a:cubicBezTo>
                      <a:pt x="214" y="15"/>
                      <a:pt x="225" y="15"/>
                      <a:pt x="227" y="13"/>
                    </a:cubicBezTo>
                    <a:cubicBezTo>
                      <a:pt x="229" y="11"/>
                      <a:pt x="229" y="0"/>
                      <a:pt x="229" y="0"/>
                    </a:cubicBezTo>
                    <a:cubicBezTo>
                      <a:pt x="229" y="0"/>
                      <a:pt x="227" y="9"/>
                      <a:pt x="225" y="11"/>
                    </a:cubicBezTo>
                    <a:close/>
                    <a:moveTo>
                      <a:pt x="225" y="19"/>
                    </a:moveTo>
                    <a:cubicBezTo>
                      <a:pt x="227" y="21"/>
                      <a:pt x="229" y="30"/>
                      <a:pt x="229" y="30"/>
                    </a:cubicBezTo>
                    <a:cubicBezTo>
                      <a:pt x="229" y="30"/>
                      <a:pt x="229" y="19"/>
                      <a:pt x="227" y="17"/>
                    </a:cubicBezTo>
                    <a:cubicBezTo>
                      <a:pt x="225" y="15"/>
                      <a:pt x="214" y="15"/>
                      <a:pt x="214" y="15"/>
                    </a:cubicBezTo>
                    <a:cubicBezTo>
                      <a:pt x="214" y="15"/>
                      <a:pt x="223" y="17"/>
                      <a:pt x="225" y="19"/>
                    </a:cubicBezTo>
                    <a:close/>
                    <a:moveTo>
                      <a:pt x="244" y="152"/>
                    </a:moveTo>
                    <a:cubicBezTo>
                      <a:pt x="244" y="152"/>
                      <a:pt x="244" y="140"/>
                      <a:pt x="246" y="138"/>
                    </a:cubicBezTo>
                    <a:cubicBezTo>
                      <a:pt x="248" y="136"/>
                      <a:pt x="259" y="136"/>
                      <a:pt x="259" y="136"/>
                    </a:cubicBezTo>
                    <a:cubicBezTo>
                      <a:pt x="259" y="136"/>
                      <a:pt x="250" y="138"/>
                      <a:pt x="248" y="141"/>
                    </a:cubicBezTo>
                    <a:cubicBezTo>
                      <a:pt x="246" y="143"/>
                      <a:pt x="244" y="152"/>
                      <a:pt x="244" y="152"/>
                    </a:cubicBezTo>
                    <a:close/>
                    <a:moveTo>
                      <a:pt x="248" y="132"/>
                    </a:moveTo>
                    <a:cubicBezTo>
                      <a:pt x="246" y="130"/>
                      <a:pt x="244" y="121"/>
                      <a:pt x="244" y="121"/>
                    </a:cubicBezTo>
                    <a:cubicBezTo>
                      <a:pt x="244" y="121"/>
                      <a:pt x="244" y="133"/>
                      <a:pt x="246" y="135"/>
                    </a:cubicBezTo>
                    <a:cubicBezTo>
                      <a:pt x="248" y="137"/>
                      <a:pt x="259" y="136"/>
                      <a:pt x="259" y="136"/>
                    </a:cubicBezTo>
                    <a:cubicBezTo>
                      <a:pt x="259" y="136"/>
                      <a:pt x="250" y="134"/>
                      <a:pt x="248" y="132"/>
                    </a:cubicBezTo>
                    <a:close/>
                    <a:moveTo>
                      <a:pt x="240" y="132"/>
                    </a:moveTo>
                    <a:cubicBezTo>
                      <a:pt x="238" y="134"/>
                      <a:pt x="229" y="136"/>
                      <a:pt x="229" y="136"/>
                    </a:cubicBezTo>
                    <a:cubicBezTo>
                      <a:pt x="229" y="136"/>
                      <a:pt x="240" y="137"/>
                      <a:pt x="242" y="135"/>
                    </a:cubicBezTo>
                    <a:cubicBezTo>
                      <a:pt x="244" y="133"/>
                      <a:pt x="244" y="121"/>
                      <a:pt x="244" y="121"/>
                    </a:cubicBezTo>
                    <a:cubicBezTo>
                      <a:pt x="244" y="121"/>
                      <a:pt x="242" y="130"/>
                      <a:pt x="240" y="132"/>
                    </a:cubicBezTo>
                    <a:close/>
                    <a:moveTo>
                      <a:pt x="240" y="141"/>
                    </a:moveTo>
                    <a:cubicBezTo>
                      <a:pt x="242" y="143"/>
                      <a:pt x="244" y="152"/>
                      <a:pt x="244" y="152"/>
                    </a:cubicBezTo>
                    <a:cubicBezTo>
                      <a:pt x="244" y="152"/>
                      <a:pt x="244" y="140"/>
                      <a:pt x="242" y="138"/>
                    </a:cubicBezTo>
                    <a:cubicBezTo>
                      <a:pt x="240" y="136"/>
                      <a:pt x="229" y="136"/>
                      <a:pt x="229" y="136"/>
                    </a:cubicBezTo>
                    <a:cubicBezTo>
                      <a:pt x="229" y="136"/>
                      <a:pt x="238" y="138"/>
                      <a:pt x="240" y="141"/>
                    </a:cubicBezTo>
                    <a:close/>
                    <a:moveTo>
                      <a:pt x="15" y="173"/>
                    </a:moveTo>
                    <a:cubicBezTo>
                      <a:pt x="15" y="173"/>
                      <a:pt x="15" y="162"/>
                      <a:pt x="17" y="160"/>
                    </a:cubicBezTo>
                    <a:cubicBezTo>
                      <a:pt x="19" y="158"/>
                      <a:pt x="31" y="158"/>
                      <a:pt x="31" y="158"/>
                    </a:cubicBezTo>
                    <a:cubicBezTo>
                      <a:pt x="31" y="158"/>
                      <a:pt x="22" y="160"/>
                      <a:pt x="20" y="162"/>
                    </a:cubicBezTo>
                    <a:cubicBezTo>
                      <a:pt x="17" y="164"/>
                      <a:pt x="15" y="173"/>
                      <a:pt x="15" y="173"/>
                    </a:cubicBezTo>
                    <a:close/>
                    <a:moveTo>
                      <a:pt x="20" y="154"/>
                    </a:moveTo>
                    <a:cubicBezTo>
                      <a:pt x="17" y="152"/>
                      <a:pt x="15" y="143"/>
                      <a:pt x="15" y="143"/>
                    </a:cubicBezTo>
                    <a:cubicBezTo>
                      <a:pt x="15" y="143"/>
                      <a:pt x="15" y="154"/>
                      <a:pt x="17" y="156"/>
                    </a:cubicBezTo>
                    <a:cubicBezTo>
                      <a:pt x="19" y="158"/>
                      <a:pt x="31" y="158"/>
                      <a:pt x="31" y="158"/>
                    </a:cubicBezTo>
                    <a:cubicBezTo>
                      <a:pt x="31" y="158"/>
                      <a:pt x="22" y="156"/>
                      <a:pt x="20" y="154"/>
                    </a:cubicBezTo>
                    <a:close/>
                    <a:moveTo>
                      <a:pt x="11" y="154"/>
                    </a:moveTo>
                    <a:cubicBezTo>
                      <a:pt x="9" y="156"/>
                      <a:pt x="0" y="158"/>
                      <a:pt x="0" y="158"/>
                    </a:cubicBezTo>
                    <a:cubicBezTo>
                      <a:pt x="0" y="158"/>
                      <a:pt x="11" y="158"/>
                      <a:pt x="14" y="156"/>
                    </a:cubicBezTo>
                    <a:cubicBezTo>
                      <a:pt x="16" y="154"/>
                      <a:pt x="15" y="143"/>
                      <a:pt x="15" y="143"/>
                    </a:cubicBezTo>
                    <a:cubicBezTo>
                      <a:pt x="15" y="143"/>
                      <a:pt x="13" y="152"/>
                      <a:pt x="11" y="154"/>
                    </a:cubicBezTo>
                    <a:close/>
                    <a:moveTo>
                      <a:pt x="11" y="162"/>
                    </a:moveTo>
                    <a:cubicBezTo>
                      <a:pt x="13" y="164"/>
                      <a:pt x="15" y="173"/>
                      <a:pt x="15" y="173"/>
                    </a:cubicBezTo>
                    <a:cubicBezTo>
                      <a:pt x="15" y="173"/>
                      <a:pt x="16" y="162"/>
                      <a:pt x="14" y="160"/>
                    </a:cubicBezTo>
                    <a:cubicBezTo>
                      <a:pt x="11" y="158"/>
                      <a:pt x="0" y="158"/>
                      <a:pt x="0" y="158"/>
                    </a:cubicBezTo>
                    <a:cubicBezTo>
                      <a:pt x="0" y="158"/>
                      <a:pt x="9" y="160"/>
                      <a:pt x="11" y="162"/>
                    </a:cubicBezTo>
                    <a:close/>
                    <a:moveTo>
                      <a:pt x="214" y="133"/>
                    </a:moveTo>
                    <a:cubicBezTo>
                      <a:pt x="214" y="133"/>
                      <a:pt x="213" y="99"/>
                      <a:pt x="219" y="93"/>
                    </a:cubicBezTo>
                    <a:cubicBezTo>
                      <a:pt x="226" y="87"/>
                      <a:pt x="259" y="88"/>
                      <a:pt x="259" y="88"/>
                    </a:cubicBezTo>
                    <a:cubicBezTo>
                      <a:pt x="259" y="88"/>
                      <a:pt x="232" y="94"/>
                      <a:pt x="226" y="100"/>
                    </a:cubicBezTo>
                    <a:cubicBezTo>
                      <a:pt x="220" y="106"/>
                      <a:pt x="214" y="133"/>
                      <a:pt x="214" y="133"/>
                    </a:cubicBezTo>
                    <a:close/>
                    <a:moveTo>
                      <a:pt x="226" y="75"/>
                    </a:moveTo>
                    <a:cubicBezTo>
                      <a:pt x="220" y="69"/>
                      <a:pt x="214" y="42"/>
                      <a:pt x="214" y="42"/>
                    </a:cubicBezTo>
                    <a:cubicBezTo>
                      <a:pt x="214" y="42"/>
                      <a:pt x="213" y="76"/>
                      <a:pt x="219" y="82"/>
                    </a:cubicBezTo>
                    <a:cubicBezTo>
                      <a:pt x="226" y="88"/>
                      <a:pt x="259" y="88"/>
                      <a:pt x="259" y="88"/>
                    </a:cubicBezTo>
                    <a:cubicBezTo>
                      <a:pt x="259" y="88"/>
                      <a:pt x="232" y="81"/>
                      <a:pt x="226" y="75"/>
                    </a:cubicBezTo>
                    <a:close/>
                    <a:moveTo>
                      <a:pt x="201" y="75"/>
                    </a:moveTo>
                    <a:cubicBezTo>
                      <a:pt x="195" y="81"/>
                      <a:pt x="168" y="88"/>
                      <a:pt x="168" y="88"/>
                    </a:cubicBezTo>
                    <a:cubicBezTo>
                      <a:pt x="168" y="88"/>
                      <a:pt x="202" y="88"/>
                      <a:pt x="208" y="82"/>
                    </a:cubicBezTo>
                    <a:cubicBezTo>
                      <a:pt x="215" y="76"/>
                      <a:pt x="214" y="42"/>
                      <a:pt x="214" y="42"/>
                    </a:cubicBezTo>
                    <a:cubicBezTo>
                      <a:pt x="214" y="42"/>
                      <a:pt x="208" y="69"/>
                      <a:pt x="201" y="75"/>
                    </a:cubicBezTo>
                    <a:close/>
                    <a:moveTo>
                      <a:pt x="201" y="100"/>
                    </a:moveTo>
                    <a:cubicBezTo>
                      <a:pt x="208" y="106"/>
                      <a:pt x="214" y="133"/>
                      <a:pt x="214" y="133"/>
                    </a:cubicBezTo>
                    <a:cubicBezTo>
                      <a:pt x="214" y="133"/>
                      <a:pt x="215" y="99"/>
                      <a:pt x="208" y="93"/>
                    </a:cubicBezTo>
                    <a:cubicBezTo>
                      <a:pt x="202" y="87"/>
                      <a:pt x="168" y="88"/>
                      <a:pt x="168" y="88"/>
                    </a:cubicBezTo>
                    <a:cubicBezTo>
                      <a:pt x="168" y="88"/>
                      <a:pt x="195" y="94"/>
                      <a:pt x="201" y="100"/>
                    </a:cubicBezTo>
                    <a:close/>
                    <a:moveTo>
                      <a:pt x="250" y="231"/>
                    </a:moveTo>
                    <a:cubicBezTo>
                      <a:pt x="212" y="178"/>
                      <a:pt x="212" y="178"/>
                      <a:pt x="212" y="178"/>
                    </a:cubicBezTo>
                    <a:cubicBezTo>
                      <a:pt x="189" y="178"/>
                      <a:pt x="189" y="178"/>
                      <a:pt x="189" y="178"/>
                    </a:cubicBezTo>
                    <a:cubicBezTo>
                      <a:pt x="193" y="160"/>
                      <a:pt x="207" y="146"/>
                      <a:pt x="223" y="146"/>
                    </a:cubicBezTo>
                    <a:cubicBezTo>
                      <a:pt x="224" y="146"/>
                      <a:pt x="226" y="144"/>
                      <a:pt x="226" y="143"/>
                    </a:cubicBezTo>
                    <a:cubicBezTo>
                      <a:pt x="226" y="141"/>
                      <a:pt x="224" y="140"/>
                      <a:pt x="223" y="140"/>
                    </a:cubicBezTo>
                    <a:cubicBezTo>
                      <a:pt x="203" y="140"/>
                      <a:pt x="187" y="156"/>
                      <a:pt x="183" y="178"/>
                    </a:cubicBezTo>
                    <a:cubicBezTo>
                      <a:pt x="156" y="178"/>
                      <a:pt x="156" y="178"/>
                      <a:pt x="156" y="178"/>
                    </a:cubicBezTo>
                    <a:cubicBezTo>
                      <a:pt x="158" y="140"/>
                      <a:pt x="173" y="110"/>
                      <a:pt x="190" y="110"/>
                    </a:cubicBezTo>
                    <a:cubicBezTo>
                      <a:pt x="191" y="110"/>
                      <a:pt x="193" y="109"/>
                      <a:pt x="193" y="107"/>
                    </a:cubicBezTo>
                    <a:cubicBezTo>
                      <a:pt x="193" y="105"/>
                      <a:pt x="191" y="104"/>
                      <a:pt x="190" y="104"/>
                    </a:cubicBezTo>
                    <a:cubicBezTo>
                      <a:pt x="169" y="104"/>
                      <a:pt x="152" y="136"/>
                      <a:pt x="150" y="178"/>
                    </a:cubicBezTo>
                    <a:cubicBezTo>
                      <a:pt x="139" y="178"/>
                      <a:pt x="139" y="178"/>
                      <a:pt x="139" y="178"/>
                    </a:cubicBezTo>
                    <a:cubicBezTo>
                      <a:pt x="141" y="92"/>
                      <a:pt x="170" y="23"/>
                      <a:pt x="206" y="23"/>
                    </a:cubicBezTo>
                    <a:cubicBezTo>
                      <a:pt x="208" y="23"/>
                      <a:pt x="210" y="21"/>
                      <a:pt x="210" y="20"/>
                    </a:cubicBezTo>
                    <a:cubicBezTo>
                      <a:pt x="210" y="18"/>
                      <a:pt x="208" y="17"/>
                      <a:pt x="206" y="17"/>
                    </a:cubicBezTo>
                    <a:cubicBezTo>
                      <a:pt x="166" y="17"/>
                      <a:pt x="135" y="87"/>
                      <a:pt x="133" y="178"/>
                    </a:cubicBezTo>
                    <a:cubicBezTo>
                      <a:pt x="129" y="178"/>
                      <a:pt x="129" y="178"/>
                      <a:pt x="129" y="178"/>
                    </a:cubicBezTo>
                    <a:cubicBezTo>
                      <a:pt x="129" y="66"/>
                      <a:pt x="127" y="66"/>
                      <a:pt x="124" y="66"/>
                    </a:cubicBezTo>
                    <a:cubicBezTo>
                      <a:pt x="122" y="66"/>
                      <a:pt x="120" y="68"/>
                      <a:pt x="120" y="69"/>
                    </a:cubicBezTo>
                    <a:cubicBezTo>
                      <a:pt x="120" y="70"/>
                      <a:pt x="121" y="70"/>
                      <a:pt x="121" y="71"/>
                    </a:cubicBezTo>
                    <a:cubicBezTo>
                      <a:pt x="122" y="76"/>
                      <a:pt x="123" y="118"/>
                      <a:pt x="123" y="178"/>
                    </a:cubicBezTo>
                    <a:cubicBezTo>
                      <a:pt x="120" y="178"/>
                      <a:pt x="120" y="178"/>
                      <a:pt x="120" y="178"/>
                    </a:cubicBezTo>
                    <a:cubicBezTo>
                      <a:pt x="118" y="114"/>
                      <a:pt x="89" y="62"/>
                      <a:pt x="54" y="62"/>
                    </a:cubicBezTo>
                    <a:cubicBezTo>
                      <a:pt x="52" y="62"/>
                      <a:pt x="51" y="63"/>
                      <a:pt x="51" y="65"/>
                    </a:cubicBezTo>
                    <a:cubicBezTo>
                      <a:pt x="51" y="67"/>
                      <a:pt x="52" y="68"/>
                      <a:pt x="54" y="68"/>
                    </a:cubicBezTo>
                    <a:cubicBezTo>
                      <a:pt x="86" y="68"/>
                      <a:pt x="112" y="117"/>
                      <a:pt x="113" y="178"/>
                    </a:cubicBezTo>
                    <a:cubicBezTo>
                      <a:pt x="103" y="178"/>
                      <a:pt x="103" y="178"/>
                      <a:pt x="103" y="178"/>
                    </a:cubicBezTo>
                    <a:cubicBezTo>
                      <a:pt x="103" y="161"/>
                      <a:pt x="98" y="144"/>
                      <a:pt x="89" y="144"/>
                    </a:cubicBezTo>
                    <a:cubicBezTo>
                      <a:pt x="87" y="144"/>
                      <a:pt x="86" y="145"/>
                      <a:pt x="86" y="147"/>
                    </a:cubicBezTo>
                    <a:cubicBezTo>
                      <a:pt x="86" y="149"/>
                      <a:pt x="87" y="150"/>
                      <a:pt x="89" y="150"/>
                    </a:cubicBezTo>
                    <a:cubicBezTo>
                      <a:pt x="91" y="150"/>
                      <a:pt x="97" y="161"/>
                      <a:pt x="97" y="178"/>
                    </a:cubicBezTo>
                    <a:cubicBezTo>
                      <a:pt x="86" y="178"/>
                      <a:pt x="86" y="178"/>
                      <a:pt x="86" y="178"/>
                    </a:cubicBezTo>
                    <a:cubicBezTo>
                      <a:pt x="79" y="164"/>
                      <a:pt x="59" y="154"/>
                      <a:pt x="36" y="154"/>
                    </a:cubicBezTo>
                    <a:cubicBezTo>
                      <a:pt x="34" y="154"/>
                      <a:pt x="33" y="156"/>
                      <a:pt x="33" y="157"/>
                    </a:cubicBezTo>
                    <a:cubicBezTo>
                      <a:pt x="33" y="159"/>
                      <a:pt x="34" y="160"/>
                      <a:pt x="36" y="160"/>
                    </a:cubicBezTo>
                    <a:cubicBezTo>
                      <a:pt x="55" y="160"/>
                      <a:pt x="72" y="168"/>
                      <a:pt x="79" y="178"/>
                    </a:cubicBezTo>
                    <a:cubicBezTo>
                      <a:pt x="60" y="178"/>
                      <a:pt x="60" y="178"/>
                      <a:pt x="60" y="178"/>
                    </a:cubicBezTo>
                    <a:cubicBezTo>
                      <a:pt x="22" y="231"/>
                      <a:pt x="22" y="231"/>
                      <a:pt x="22" y="231"/>
                    </a:cubicBezTo>
                    <a:cubicBezTo>
                      <a:pt x="21" y="233"/>
                      <a:pt x="21" y="235"/>
                      <a:pt x="22" y="236"/>
                    </a:cubicBezTo>
                    <a:cubicBezTo>
                      <a:pt x="27" y="238"/>
                      <a:pt x="27" y="238"/>
                      <a:pt x="27" y="238"/>
                    </a:cubicBezTo>
                    <a:cubicBezTo>
                      <a:pt x="28" y="239"/>
                      <a:pt x="30" y="239"/>
                      <a:pt x="31" y="238"/>
                    </a:cubicBezTo>
                    <a:cubicBezTo>
                      <a:pt x="60" y="195"/>
                      <a:pt x="60" y="195"/>
                      <a:pt x="60" y="195"/>
                    </a:cubicBezTo>
                    <a:cubicBezTo>
                      <a:pt x="60" y="294"/>
                      <a:pt x="60" y="294"/>
                      <a:pt x="60" y="294"/>
                    </a:cubicBezTo>
                    <a:cubicBezTo>
                      <a:pt x="60" y="297"/>
                      <a:pt x="63" y="300"/>
                      <a:pt x="66" y="300"/>
                    </a:cubicBezTo>
                    <a:cubicBezTo>
                      <a:pt x="206" y="300"/>
                      <a:pt x="206" y="300"/>
                      <a:pt x="206" y="300"/>
                    </a:cubicBezTo>
                    <a:cubicBezTo>
                      <a:pt x="209" y="300"/>
                      <a:pt x="212" y="297"/>
                      <a:pt x="212" y="294"/>
                    </a:cubicBezTo>
                    <a:cubicBezTo>
                      <a:pt x="212" y="195"/>
                      <a:pt x="212" y="195"/>
                      <a:pt x="212" y="195"/>
                    </a:cubicBezTo>
                    <a:cubicBezTo>
                      <a:pt x="242" y="238"/>
                      <a:pt x="242" y="238"/>
                      <a:pt x="242" y="238"/>
                    </a:cubicBezTo>
                    <a:cubicBezTo>
                      <a:pt x="243" y="239"/>
                      <a:pt x="244" y="239"/>
                      <a:pt x="246" y="238"/>
                    </a:cubicBezTo>
                    <a:cubicBezTo>
                      <a:pt x="250" y="236"/>
                      <a:pt x="250" y="236"/>
                      <a:pt x="250" y="236"/>
                    </a:cubicBezTo>
                    <a:cubicBezTo>
                      <a:pt x="251" y="235"/>
                      <a:pt x="251" y="233"/>
                      <a:pt x="250" y="231"/>
                    </a:cubicBezTo>
                    <a:close/>
                    <a:moveTo>
                      <a:pt x="159" y="226"/>
                    </a:moveTo>
                    <a:cubicBezTo>
                      <a:pt x="113" y="226"/>
                      <a:pt x="113" y="226"/>
                      <a:pt x="113" y="226"/>
                    </a:cubicBezTo>
                    <a:cubicBezTo>
                      <a:pt x="110" y="226"/>
                      <a:pt x="107" y="223"/>
                      <a:pt x="107" y="220"/>
                    </a:cubicBezTo>
                    <a:cubicBezTo>
                      <a:pt x="107" y="216"/>
                      <a:pt x="110" y="214"/>
                      <a:pt x="113" y="214"/>
                    </a:cubicBezTo>
                    <a:cubicBezTo>
                      <a:pt x="159" y="214"/>
                      <a:pt x="159" y="214"/>
                      <a:pt x="159" y="214"/>
                    </a:cubicBezTo>
                    <a:cubicBezTo>
                      <a:pt x="162" y="214"/>
                      <a:pt x="165" y="216"/>
                      <a:pt x="165" y="220"/>
                    </a:cubicBezTo>
                    <a:cubicBezTo>
                      <a:pt x="165" y="223"/>
                      <a:pt x="162" y="226"/>
                      <a:pt x="159" y="226"/>
                    </a:cubicBezTo>
                    <a:close/>
                  </a:path>
                </a:pathLst>
              </a:custGeom>
              <a:solidFill>
                <a:srgbClr val="00188F"/>
              </a:solidFill>
              <a:ln>
                <a:noFill/>
              </a:ln>
            </p:spPr>
            <p:txBody>
              <a:bodyPr vert="horz" wrap="square" lIns="83959" tIns="41980" rIns="83959" bIns="4198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505050"/>
                  </a:solidFill>
                  <a:effectLst/>
                  <a:uLnTx/>
                  <a:uFillTx/>
                  <a:cs typeface="Segoe UI" pitchFamily="34" charset="0"/>
                </a:endParaRPr>
              </a:p>
            </p:txBody>
          </p:sp>
        </p:grpSp>
        <p:sp>
          <p:nvSpPr>
            <p:cNvPr id="76" name="TextBox 75"/>
            <p:cNvSpPr txBox="1"/>
            <p:nvPr/>
          </p:nvSpPr>
          <p:spPr>
            <a:xfrm>
              <a:off x="1242378" y="4091736"/>
              <a:ext cx="10043160" cy="960263"/>
            </a:xfrm>
            <a:prstGeom prst="rect">
              <a:avLst/>
            </a:prstGeom>
            <a:noFill/>
          </p:spPr>
          <p:txBody>
            <a:bodyPr wrap="square" lIns="182880" tIns="146304" rIns="182880" bIns="146304" rtlCol="0">
              <a:spAutoFit/>
            </a:bodyPr>
            <a:lstStyle/>
            <a:p>
              <a:pPr marL="0" marR="0" lvl="1" indent="0" defTabSz="914400"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smtClean="0">
                  <a:ln>
                    <a:noFill/>
                  </a:ln>
                  <a:gradFill>
                    <a:gsLst>
                      <a:gs pos="5833">
                        <a:srgbClr val="EFEFEF">
                          <a:lumMod val="50000"/>
                        </a:srgbClr>
                      </a:gs>
                      <a:gs pos="100000">
                        <a:srgbClr val="EFEFEF">
                          <a:lumMod val="50000"/>
                        </a:srgbClr>
                      </a:gs>
                    </a:gsLst>
                    <a:lin ang="5400000" scaled="0"/>
                  </a:gradFill>
                  <a:effectLst/>
                  <a:uLnTx/>
                  <a:uFillTx/>
                  <a:cs typeface="Segoe UI"/>
                </a:rPr>
                <a:t>Orchestrator integration enables Microsoft and third-party platforms to coordinate and use operational data in the infrastructure across varying cloud scenarios (on-premises, Microsoft cloud and service provider clouds)</a:t>
              </a:r>
              <a:endParaRPr kumimoji="0" lang="en-US" sz="1400" b="0" i="0" u="none" strike="noStrike" kern="0" cap="none" spc="0" normalizeH="0" baseline="0" noProof="0" dirty="0" smtClean="0">
                <a:ln>
                  <a:noFill/>
                </a:ln>
                <a:gradFill>
                  <a:gsLst>
                    <a:gs pos="5833">
                      <a:srgbClr val="969696"/>
                    </a:gs>
                    <a:gs pos="100000">
                      <a:srgbClr val="969696"/>
                    </a:gs>
                  </a:gsLst>
                  <a:lin ang="5400000" scaled="0"/>
                </a:gradFill>
                <a:effectLst/>
                <a:uLnTx/>
                <a:uFillTx/>
                <a:cs typeface="Segoe UI"/>
              </a:endParaRPr>
            </a:p>
            <a:p>
              <a:pPr marL="0" marR="0" lvl="0" indent="0" defTabSz="914400"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2917">
                      <a:srgbClr val="505050"/>
                    </a:gs>
                    <a:gs pos="30000">
                      <a:srgbClr val="505050"/>
                    </a:gs>
                  </a:gsLst>
                  <a:lin ang="5400000" scaled="0"/>
                </a:gradFill>
                <a:effectLst/>
                <a:uLnTx/>
                <a:uFillTx/>
                <a:cs typeface="Segoe UI" pitchFamily="34" charset="0"/>
              </a:endParaRPr>
            </a:p>
          </p:txBody>
        </p:sp>
      </p:grpSp>
      <p:sp>
        <p:nvSpPr>
          <p:cNvPr id="81" name="Rectangle 80"/>
          <p:cNvSpPr/>
          <p:nvPr/>
        </p:nvSpPr>
        <p:spPr bwMode="auto">
          <a:xfrm>
            <a:off x="1189038" y="6369600"/>
            <a:ext cx="10092487" cy="398402"/>
          </a:xfrm>
          <a:prstGeom prst="rect">
            <a:avLst/>
          </a:prstGeom>
          <a:solidFill>
            <a:srgbClr val="969696">
              <a:lumMod val="40000"/>
              <a:lumOff val="60000"/>
            </a:srgbClr>
          </a:solidFill>
          <a:ln w="10795" cap="flat" cmpd="sng" algn="ctr">
            <a:noFill/>
            <a:prstDash val="solid"/>
            <a:headEnd type="none" w="med" len="med"/>
            <a:tailEnd type="none" w="med" len="med"/>
          </a:ln>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1" indent="0" defTabSz="932651" eaLnBrk="1" fontAlgn="auto" latinLnBrk="0" hangingPunct="1">
              <a:lnSpc>
                <a:spcPct val="90000"/>
              </a:lnSpc>
              <a:spcBef>
                <a:spcPts val="600"/>
              </a:spcBef>
              <a:spcAft>
                <a:spcPts val="0"/>
              </a:spcAft>
              <a:buClrTx/>
              <a:buSzPct val="90000"/>
              <a:buFontTx/>
              <a:buNone/>
              <a:tabLst/>
              <a:defRPr/>
            </a:pPr>
            <a:r>
              <a:rPr kumimoji="0" lang="en-US" sz="1600" b="1" i="0" u="none" strike="noStrike" kern="0" cap="none" spc="-30" normalizeH="0" baseline="0" noProof="0" dirty="0">
                <a:ln>
                  <a:noFill/>
                </a:ln>
                <a:gradFill>
                  <a:gsLst>
                    <a:gs pos="1250">
                      <a:srgbClr val="00188F"/>
                    </a:gs>
                    <a:gs pos="100000">
                      <a:srgbClr val="00188F"/>
                    </a:gs>
                  </a:gsLst>
                  <a:lin ang="5400000" scaled="0"/>
                </a:gradFill>
                <a:effectLst/>
                <a:uLnTx/>
                <a:uFillTx/>
                <a:latin typeface="Segoe UI"/>
              </a:rPr>
              <a:t>New </a:t>
            </a:r>
            <a:r>
              <a:rPr kumimoji="0" lang="en-US" sz="1600" b="1" i="0" u="none" strike="noStrike" kern="0" cap="none" spc="-30" normalizeH="0" baseline="0" noProof="0" dirty="0" smtClean="0">
                <a:ln>
                  <a:noFill/>
                </a:ln>
                <a:gradFill>
                  <a:gsLst>
                    <a:gs pos="1250">
                      <a:srgbClr val="00188F"/>
                    </a:gs>
                    <a:gs pos="100000">
                      <a:srgbClr val="00188F"/>
                    </a:gs>
                  </a:gsLst>
                  <a:lin ang="5400000" scaled="0"/>
                </a:gradFill>
                <a:effectLst/>
                <a:uLnTx/>
                <a:uFillTx/>
                <a:latin typeface="Segoe UI"/>
              </a:rPr>
              <a:t>capabilities in SP1</a:t>
            </a:r>
            <a:endParaRPr kumimoji="0" lang="en-US" sz="1600" b="1" i="0" u="none" strike="noStrike" kern="0" cap="none" spc="-30" normalizeH="0" baseline="0" noProof="0" dirty="0">
              <a:ln>
                <a:noFill/>
              </a:ln>
              <a:gradFill>
                <a:gsLst>
                  <a:gs pos="1250">
                    <a:srgbClr val="00188F"/>
                  </a:gs>
                  <a:gs pos="100000">
                    <a:srgbClr val="00188F"/>
                  </a:gs>
                </a:gsLst>
                <a:lin ang="5400000" scaled="0"/>
              </a:gradFill>
              <a:effectLst/>
              <a:uLnTx/>
              <a:uFillTx/>
              <a:latin typeface="Segoe UI"/>
            </a:endParaRPr>
          </a:p>
        </p:txBody>
      </p:sp>
      <p:sp>
        <p:nvSpPr>
          <p:cNvPr id="82" name="Rectangle 81"/>
          <p:cNvSpPr/>
          <p:nvPr/>
        </p:nvSpPr>
        <p:spPr bwMode="auto">
          <a:xfrm>
            <a:off x="0" y="3637165"/>
            <a:ext cx="1189038" cy="3357360"/>
          </a:xfrm>
          <a:prstGeom prst="rect">
            <a:avLst/>
          </a:prstGeom>
          <a:solidFill>
            <a:schemeClr val="bg2"/>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83" name="Freeform 82"/>
          <p:cNvSpPr/>
          <p:nvPr/>
        </p:nvSpPr>
        <p:spPr bwMode="auto">
          <a:xfrm>
            <a:off x="274638" y="1056291"/>
            <a:ext cx="11849100" cy="3382360"/>
          </a:xfrm>
          <a:custGeom>
            <a:avLst/>
            <a:gdLst>
              <a:gd name="connsiteX0" fmla="*/ 1333500 w 9144000"/>
              <a:gd name="connsiteY0" fmla="*/ 2616200 h 2628900"/>
              <a:gd name="connsiteX1" fmla="*/ 0 w 9144000"/>
              <a:gd name="connsiteY1" fmla="*/ 2616200 h 2628900"/>
              <a:gd name="connsiteX2" fmla="*/ 0 w 9144000"/>
              <a:gd name="connsiteY2" fmla="*/ 0 h 2628900"/>
              <a:gd name="connsiteX3" fmla="*/ 9144000 w 9144000"/>
              <a:gd name="connsiteY3" fmla="*/ 0 h 2628900"/>
              <a:gd name="connsiteX4" fmla="*/ 9144000 w 9144000"/>
              <a:gd name="connsiteY4" fmla="*/ 2628900 h 2628900"/>
              <a:gd name="connsiteX5" fmla="*/ 7772400 w 9144000"/>
              <a:gd name="connsiteY5" fmla="*/ 2628900 h 2628900"/>
              <a:gd name="connsiteX0" fmla="*/ 804413 w 9144000"/>
              <a:gd name="connsiteY0" fmla="*/ 2616200 h 2628900"/>
              <a:gd name="connsiteX1" fmla="*/ 0 w 9144000"/>
              <a:gd name="connsiteY1" fmla="*/ 2616200 h 2628900"/>
              <a:gd name="connsiteX2" fmla="*/ 0 w 9144000"/>
              <a:gd name="connsiteY2" fmla="*/ 0 h 2628900"/>
              <a:gd name="connsiteX3" fmla="*/ 9144000 w 9144000"/>
              <a:gd name="connsiteY3" fmla="*/ 0 h 2628900"/>
              <a:gd name="connsiteX4" fmla="*/ 9144000 w 9144000"/>
              <a:gd name="connsiteY4" fmla="*/ 2628900 h 2628900"/>
              <a:gd name="connsiteX5" fmla="*/ 7772400 w 9144000"/>
              <a:gd name="connsiteY5" fmla="*/ 2628900 h 2628900"/>
              <a:gd name="connsiteX0" fmla="*/ 804413 w 9144000"/>
              <a:gd name="connsiteY0" fmla="*/ 2616200 h 2634319"/>
              <a:gd name="connsiteX1" fmla="*/ 0 w 9144000"/>
              <a:gd name="connsiteY1" fmla="*/ 2616200 h 2634319"/>
              <a:gd name="connsiteX2" fmla="*/ 0 w 9144000"/>
              <a:gd name="connsiteY2" fmla="*/ 0 h 2634319"/>
              <a:gd name="connsiteX3" fmla="*/ 9144000 w 9144000"/>
              <a:gd name="connsiteY3" fmla="*/ 0 h 2634319"/>
              <a:gd name="connsiteX4" fmla="*/ 9144000 w 9144000"/>
              <a:gd name="connsiteY4" fmla="*/ 2628900 h 2634319"/>
              <a:gd name="connsiteX5" fmla="*/ 8318740 w 9144000"/>
              <a:gd name="connsiteY5" fmla="*/ 2634319 h 2634319"/>
              <a:gd name="connsiteX0" fmla="*/ 1421853 w 9144000"/>
              <a:gd name="connsiteY0" fmla="*/ 2622446 h 2634319"/>
              <a:gd name="connsiteX1" fmla="*/ 0 w 9144000"/>
              <a:gd name="connsiteY1" fmla="*/ 2616200 h 2634319"/>
              <a:gd name="connsiteX2" fmla="*/ 0 w 9144000"/>
              <a:gd name="connsiteY2" fmla="*/ 0 h 2634319"/>
              <a:gd name="connsiteX3" fmla="*/ 9144000 w 9144000"/>
              <a:gd name="connsiteY3" fmla="*/ 0 h 2634319"/>
              <a:gd name="connsiteX4" fmla="*/ 9144000 w 9144000"/>
              <a:gd name="connsiteY4" fmla="*/ 2628900 h 2634319"/>
              <a:gd name="connsiteX5" fmla="*/ 8318740 w 9144000"/>
              <a:gd name="connsiteY5" fmla="*/ 2634319 h 2634319"/>
              <a:gd name="connsiteX0" fmla="*/ 1421853 w 9144000"/>
              <a:gd name="connsiteY0" fmla="*/ 2622446 h 2634319"/>
              <a:gd name="connsiteX1" fmla="*/ 0 w 9144000"/>
              <a:gd name="connsiteY1" fmla="*/ 2616200 h 2634319"/>
              <a:gd name="connsiteX2" fmla="*/ 0 w 9144000"/>
              <a:gd name="connsiteY2" fmla="*/ 0 h 2634319"/>
              <a:gd name="connsiteX3" fmla="*/ 9144000 w 9144000"/>
              <a:gd name="connsiteY3" fmla="*/ 0 h 2634319"/>
              <a:gd name="connsiteX4" fmla="*/ 9144000 w 9144000"/>
              <a:gd name="connsiteY4" fmla="*/ 2628900 h 2634319"/>
              <a:gd name="connsiteX5" fmla="*/ 7771864 w 9144000"/>
              <a:gd name="connsiteY5" fmla="*/ 2634319 h 2634319"/>
              <a:gd name="connsiteX0" fmla="*/ 522644 w 9144000"/>
              <a:gd name="connsiteY0" fmla="*/ 2619843 h 2634319"/>
              <a:gd name="connsiteX1" fmla="*/ 0 w 9144000"/>
              <a:gd name="connsiteY1" fmla="*/ 2616200 h 2634319"/>
              <a:gd name="connsiteX2" fmla="*/ 0 w 9144000"/>
              <a:gd name="connsiteY2" fmla="*/ 0 h 2634319"/>
              <a:gd name="connsiteX3" fmla="*/ 9144000 w 9144000"/>
              <a:gd name="connsiteY3" fmla="*/ 0 h 2634319"/>
              <a:gd name="connsiteX4" fmla="*/ 9144000 w 9144000"/>
              <a:gd name="connsiteY4" fmla="*/ 2628900 h 2634319"/>
              <a:gd name="connsiteX5" fmla="*/ 7771864 w 9144000"/>
              <a:gd name="connsiteY5" fmla="*/ 2634319 h 2634319"/>
              <a:gd name="connsiteX0" fmla="*/ 522644 w 9144000"/>
              <a:gd name="connsiteY0" fmla="*/ 2619843 h 2634319"/>
              <a:gd name="connsiteX1" fmla="*/ 0 w 9144000"/>
              <a:gd name="connsiteY1" fmla="*/ 2616200 h 2634319"/>
              <a:gd name="connsiteX2" fmla="*/ 0 w 9144000"/>
              <a:gd name="connsiteY2" fmla="*/ 0 h 2634319"/>
              <a:gd name="connsiteX3" fmla="*/ 9144000 w 9144000"/>
              <a:gd name="connsiteY3" fmla="*/ 0 h 2634319"/>
              <a:gd name="connsiteX4" fmla="*/ 9144000 w 9144000"/>
              <a:gd name="connsiteY4" fmla="*/ 2628900 h 2634319"/>
              <a:gd name="connsiteX5" fmla="*/ 8624138 w 9144000"/>
              <a:gd name="connsiteY5" fmla="*/ 2634319 h 263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634319">
                <a:moveTo>
                  <a:pt x="522644" y="2619843"/>
                </a:moveTo>
                <a:lnTo>
                  <a:pt x="0" y="2616200"/>
                </a:lnTo>
                <a:lnTo>
                  <a:pt x="0" y="0"/>
                </a:lnTo>
                <a:lnTo>
                  <a:pt x="9144000" y="0"/>
                </a:lnTo>
                <a:lnTo>
                  <a:pt x="9144000" y="2628900"/>
                </a:lnTo>
                <a:lnTo>
                  <a:pt x="8624138" y="2634319"/>
                </a:lnTo>
              </a:path>
            </a:pathLst>
          </a:custGeom>
          <a:noFill/>
          <a:ln w="38100" cap="flat" cmpd="sng" algn="ctr">
            <a:solidFill>
              <a:srgbClr val="FF8C00"/>
            </a:solidFill>
            <a:prstDash val="sysDash"/>
            <a:headEnd type="triangle" w="med" len="med"/>
            <a:tailEnd type="triangle"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EFEFEF"/>
              </a:solidFill>
              <a:effectLst/>
              <a:uLnTx/>
              <a:uFillTx/>
              <a:latin typeface="Segoe UI"/>
            </a:endParaRPr>
          </a:p>
        </p:txBody>
      </p:sp>
      <p:grpSp>
        <p:nvGrpSpPr>
          <p:cNvPr id="84" name="Group 83"/>
          <p:cNvGrpSpPr/>
          <p:nvPr/>
        </p:nvGrpSpPr>
        <p:grpSpPr>
          <a:xfrm>
            <a:off x="1189038" y="3637165"/>
            <a:ext cx="10096500" cy="3276962"/>
            <a:chOff x="1189038" y="3637165"/>
            <a:chExt cx="10096500" cy="3276962"/>
          </a:xfrm>
        </p:grpSpPr>
        <p:grpSp>
          <p:nvGrpSpPr>
            <p:cNvPr id="85" name="Group 84"/>
            <p:cNvGrpSpPr/>
            <p:nvPr/>
          </p:nvGrpSpPr>
          <p:grpSpPr>
            <a:xfrm>
              <a:off x="1189038" y="3637165"/>
              <a:ext cx="10096500" cy="3276962"/>
              <a:chOff x="1211898" y="3568700"/>
              <a:chExt cx="10096500" cy="3276962"/>
            </a:xfrm>
          </p:grpSpPr>
          <p:grpSp>
            <p:nvGrpSpPr>
              <p:cNvPr id="87" name="Group 86"/>
              <p:cNvGrpSpPr/>
              <p:nvPr/>
            </p:nvGrpSpPr>
            <p:grpSpPr>
              <a:xfrm>
                <a:off x="1211898" y="3568700"/>
                <a:ext cx="10096500" cy="3199067"/>
                <a:chOff x="1211898" y="3579340"/>
                <a:chExt cx="10096500" cy="3199067"/>
              </a:xfrm>
            </p:grpSpPr>
            <p:sp>
              <p:nvSpPr>
                <p:cNvPr id="89" name="Rectangle 88"/>
                <p:cNvSpPr/>
                <p:nvPr/>
              </p:nvSpPr>
              <p:spPr bwMode="auto">
                <a:xfrm>
                  <a:off x="1211898" y="3579340"/>
                  <a:ext cx="10096500" cy="3199067"/>
                </a:xfrm>
                <a:prstGeom prst="rect">
                  <a:avLst/>
                </a:prstGeom>
                <a:solidFill>
                  <a:srgbClr val="EFEFEF"/>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14099" eaLnBrk="1" fontAlgn="base" latinLnBrk="0" hangingPunct="1">
                    <a:lnSpc>
                      <a:spcPct val="90000"/>
                    </a:lnSpc>
                    <a:spcBef>
                      <a:spcPct val="0"/>
                    </a:spcBef>
                    <a:spcAft>
                      <a:spcPct val="0"/>
                    </a:spcAft>
                    <a:buClrTx/>
                    <a:buSzTx/>
                    <a:buFontTx/>
                    <a:buNone/>
                    <a:tabLst/>
                    <a:defRPr/>
                  </a:pPr>
                  <a:r>
                    <a:rPr kumimoji="0" lang="en-US" sz="3600" b="0" i="0" u="none" strike="noStrike" kern="0" cap="none" spc="-50" normalizeH="0" baseline="0" noProof="0" dirty="0" smtClean="0">
                      <a:ln>
                        <a:noFill/>
                      </a:ln>
                      <a:gradFill>
                        <a:gsLst>
                          <a:gs pos="1250">
                            <a:srgbClr val="00188F"/>
                          </a:gs>
                          <a:gs pos="100000">
                            <a:srgbClr val="00188F"/>
                          </a:gs>
                        </a:gsLst>
                        <a:lin ang="5400000" scaled="0"/>
                      </a:gradFill>
                      <a:effectLst/>
                      <a:uLnTx/>
                      <a:uFillTx/>
                      <a:latin typeface="Segoe UI Light"/>
                    </a:rPr>
                    <a:t>Partner enabled IP’s</a:t>
                  </a:r>
                </a:p>
              </p:txBody>
            </p:sp>
            <p:grpSp>
              <p:nvGrpSpPr>
                <p:cNvPr id="90" name="Group 89"/>
                <p:cNvGrpSpPr/>
                <p:nvPr/>
              </p:nvGrpSpPr>
              <p:grpSpPr>
                <a:xfrm>
                  <a:off x="9547064" y="5515025"/>
                  <a:ext cx="1587797" cy="1032801"/>
                  <a:chOff x="7465618" y="3770288"/>
                  <a:chExt cx="1396042" cy="908075"/>
                </a:xfrm>
                <a:solidFill>
                  <a:srgbClr val="00188F"/>
                </a:solidFill>
              </p:grpSpPr>
              <p:sp>
                <p:nvSpPr>
                  <p:cNvPr id="91" name="Freeform 154"/>
                  <p:cNvSpPr>
                    <a:spLocks/>
                  </p:cNvSpPr>
                  <p:nvPr/>
                </p:nvSpPr>
                <p:spPr bwMode="auto">
                  <a:xfrm>
                    <a:off x="8374168" y="3859549"/>
                    <a:ext cx="487492" cy="722636"/>
                  </a:xfrm>
                  <a:custGeom>
                    <a:avLst/>
                    <a:gdLst>
                      <a:gd name="T0" fmla="*/ 7 w 108"/>
                      <a:gd name="T1" fmla="*/ 66 h 160"/>
                      <a:gd name="T2" fmla="*/ 5 w 108"/>
                      <a:gd name="T3" fmla="*/ 72 h 160"/>
                      <a:gd name="T4" fmla="*/ 4 w 108"/>
                      <a:gd name="T5" fmla="*/ 76 h 160"/>
                      <a:gd name="T6" fmla="*/ 8 w 108"/>
                      <a:gd name="T7" fmla="*/ 77 h 160"/>
                      <a:gd name="T8" fmla="*/ 23 w 108"/>
                      <a:gd name="T9" fmla="*/ 82 h 160"/>
                      <a:gd name="T10" fmla="*/ 23 w 108"/>
                      <a:gd name="T11" fmla="*/ 89 h 160"/>
                      <a:gd name="T12" fmla="*/ 15 w 108"/>
                      <a:gd name="T13" fmla="*/ 95 h 160"/>
                      <a:gd name="T14" fmla="*/ 13 w 108"/>
                      <a:gd name="T15" fmla="*/ 99 h 160"/>
                      <a:gd name="T16" fmla="*/ 35 w 108"/>
                      <a:gd name="T17" fmla="*/ 122 h 160"/>
                      <a:gd name="T18" fmla="*/ 44 w 108"/>
                      <a:gd name="T19" fmla="*/ 160 h 160"/>
                      <a:gd name="T20" fmla="*/ 108 w 108"/>
                      <a:gd name="T21" fmla="*/ 160 h 160"/>
                      <a:gd name="T22" fmla="*/ 106 w 108"/>
                      <a:gd name="T23" fmla="*/ 121 h 160"/>
                      <a:gd name="T24" fmla="*/ 96 w 108"/>
                      <a:gd name="T25" fmla="*/ 111 h 160"/>
                      <a:gd name="T26" fmla="*/ 80 w 108"/>
                      <a:gd name="T27" fmla="*/ 105 h 160"/>
                      <a:gd name="T28" fmla="*/ 70 w 108"/>
                      <a:gd name="T29" fmla="*/ 100 h 160"/>
                      <a:gd name="T30" fmla="*/ 65 w 108"/>
                      <a:gd name="T31" fmla="*/ 95 h 160"/>
                      <a:gd name="T32" fmla="*/ 58 w 108"/>
                      <a:gd name="T33" fmla="*/ 89 h 160"/>
                      <a:gd name="T34" fmla="*/ 58 w 108"/>
                      <a:gd name="T35" fmla="*/ 82 h 160"/>
                      <a:gd name="T36" fmla="*/ 73 w 108"/>
                      <a:gd name="T37" fmla="*/ 77 h 160"/>
                      <a:gd name="T38" fmla="*/ 77 w 108"/>
                      <a:gd name="T39" fmla="*/ 76 h 160"/>
                      <a:gd name="T40" fmla="*/ 75 w 108"/>
                      <a:gd name="T41" fmla="*/ 72 h 160"/>
                      <a:gd name="T42" fmla="*/ 73 w 108"/>
                      <a:gd name="T43" fmla="*/ 66 h 160"/>
                      <a:gd name="T44" fmla="*/ 81 w 108"/>
                      <a:gd name="T45" fmla="*/ 73 h 160"/>
                      <a:gd name="T46" fmla="*/ 75 w 108"/>
                      <a:gd name="T47" fmla="*/ 58 h 160"/>
                      <a:gd name="T48" fmla="*/ 72 w 108"/>
                      <a:gd name="T49" fmla="*/ 44 h 160"/>
                      <a:gd name="T50" fmla="*/ 67 w 108"/>
                      <a:gd name="T51" fmla="*/ 17 h 160"/>
                      <a:gd name="T52" fmla="*/ 59 w 108"/>
                      <a:gd name="T53" fmla="*/ 6 h 160"/>
                      <a:gd name="T54" fmla="*/ 41 w 108"/>
                      <a:gd name="T55" fmla="*/ 0 h 160"/>
                      <a:gd name="T56" fmla="*/ 40 w 108"/>
                      <a:gd name="T57" fmla="*/ 0 h 160"/>
                      <a:gd name="T58" fmla="*/ 40 w 108"/>
                      <a:gd name="T59" fmla="*/ 0 h 160"/>
                      <a:gd name="T60" fmla="*/ 22 w 108"/>
                      <a:gd name="T61" fmla="*/ 6 h 160"/>
                      <a:gd name="T62" fmla="*/ 14 w 108"/>
                      <a:gd name="T63" fmla="*/ 17 h 160"/>
                      <a:gd name="T64" fmla="*/ 9 w 108"/>
                      <a:gd name="T65" fmla="*/ 44 h 160"/>
                      <a:gd name="T66" fmla="*/ 6 w 108"/>
                      <a:gd name="T67" fmla="*/ 59 h 160"/>
                      <a:gd name="T68" fmla="*/ 0 w 108"/>
                      <a:gd name="T69" fmla="*/ 73 h 160"/>
                      <a:gd name="T70" fmla="*/ 7 w 108"/>
                      <a:gd name="T71" fmla="*/ 6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160">
                        <a:moveTo>
                          <a:pt x="7" y="66"/>
                        </a:moveTo>
                        <a:cubicBezTo>
                          <a:pt x="7" y="66"/>
                          <a:pt x="6" y="72"/>
                          <a:pt x="5" y="72"/>
                        </a:cubicBezTo>
                        <a:cubicBezTo>
                          <a:pt x="5" y="73"/>
                          <a:pt x="3" y="76"/>
                          <a:pt x="4" y="76"/>
                        </a:cubicBezTo>
                        <a:cubicBezTo>
                          <a:pt x="4" y="76"/>
                          <a:pt x="8" y="77"/>
                          <a:pt x="8" y="77"/>
                        </a:cubicBezTo>
                        <a:cubicBezTo>
                          <a:pt x="23" y="82"/>
                          <a:pt x="23" y="82"/>
                          <a:pt x="23" y="82"/>
                        </a:cubicBezTo>
                        <a:cubicBezTo>
                          <a:pt x="23" y="89"/>
                          <a:pt x="23" y="89"/>
                          <a:pt x="23" y="89"/>
                        </a:cubicBezTo>
                        <a:cubicBezTo>
                          <a:pt x="21" y="89"/>
                          <a:pt x="16" y="93"/>
                          <a:pt x="15" y="95"/>
                        </a:cubicBezTo>
                        <a:cubicBezTo>
                          <a:pt x="15" y="96"/>
                          <a:pt x="14" y="98"/>
                          <a:pt x="13" y="99"/>
                        </a:cubicBezTo>
                        <a:cubicBezTo>
                          <a:pt x="27" y="105"/>
                          <a:pt x="35" y="113"/>
                          <a:pt x="35" y="122"/>
                        </a:cubicBezTo>
                        <a:cubicBezTo>
                          <a:pt x="35" y="123"/>
                          <a:pt x="44" y="153"/>
                          <a:pt x="44" y="160"/>
                        </a:cubicBezTo>
                        <a:cubicBezTo>
                          <a:pt x="108" y="160"/>
                          <a:pt x="108" y="160"/>
                          <a:pt x="108" y="160"/>
                        </a:cubicBezTo>
                        <a:cubicBezTo>
                          <a:pt x="108" y="160"/>
                          <a:pt x="106" y="121"/>
                          <a:pt x="106" y="121"/>
                        </a:cubicBezTo>
                        <a:cubicBezTo>
                          <a:pt x="106" y="121"/>
                          <a:pt x="102" y="112"/>
                          <a:pt x="96" y="111"/>
                        </a:cubicBezTo>
                        <a:cubicBezTo>
                          <a:pt x="91" y="110"/>
                          <a:pt x="83" y="108"/>
                          <a:pt x="80" y="105"/>
                        </a:cubicBezTo>
                        <a:cubicBezTo>
                          <a:pt x="78" y="104"/>
                          <a:pt x="72" y="101"/>
                          <a:pt x="70" y="100"/>
                        </a:cubicBezTo>
                        <a:cubicBezTo>
                          <a:pt x="68" y="100"/>
                          <a:pt x="66" y="96"/>
                          <a:pt x="65" y="95"/>
                        </a:cubicBezTo>
                        <a:cubicBezTo>
                          <a:pt x="65" y="93"/>
                          <a:pt x="59" y="89"/>
                          <a:pt x="58" y="89"/>
                        </a:cubicBezTo>
                        <a:cubicBezTo>
                          <a:pt x="58" y="82"/>
                          <a:pt x="58" y="82"/>
                          <a:pt x="58" y="82"/>
                        </a:cubicBezTo>
                        <a:cubicBezTo>
                          <a:pt x="73" y="77"/>
                          <a:pt x="73" y="77"/>
                          <a:pt x="73" y="77"/>
                        </a:cubicBezTo>
                        <a:cubicBezTo>
                          <a:pt x="73" y="77"/>
                          <a:pt x="77" y="76"/>
                          <a:pt x="77" y="76"/>
                        </a:cubicBezTo>
                        <a:cubicBezTo>
                          <a:pt x="78" y="76"/>
                          <a:pt x="75" y="73"/>
                          <a:pt x="75" y="72"/>
                        </a:cubicBezTo>
                        <a:cubicBezTo>
                          <a:pt x="75" y="71"/>
                          <a:pt x="73" y="66"/>
                          <a:pt x="73" y="66"/>
                        </a:cubicBezTo>
                        <a:cubicBezTo>
                          <a:pt x="73" y="66"/>
                          <a:pt x="79" y="72"/>
                          <a:pt x="81" y="73"/>
                        </a:cubicBezTo>
                        <a:cubicBezTo>
                          <a:pt x="81" y="73"/>
                          <a:pt x="76" y="64"/>
                          <a:pt x="75" y="58"/>
                        </a:cubicBezTo>
                        <a:cubicBezTo>
                          <a:pt x="73" y="53"/>
                          <a:pt x="72" y="45"/>
                          <a:pt x="72" y="44"/>
                        </a:cubicBezTo>
                        <a:cubicBezTo>
                          <a:pt x="72" y="43"/>
                          <a:pt x="69" y="21"/>
                          <a:pt x="67" y="17"/>
                        </a:cubicBezTo>
                        <a:cubicBezTo>
                          <a:pt x="65" y="14"/>
                          <a:pt x="63" y="8"/>
                          <a:pt x="59" y="6"/>
                        </a:cubicBezTo>
                        <a:cubicBezTo>
                          <a:pt x="55" y="4"/>
                          <a:pt x="49" y="0"/>
                          <a:pt x="41" y="0"/>
                        </a:cubicBezTo>
                        <a:cubicBezTo>
                          <a:pt x="41" y="0"/>
                          <a:pt x="41" y="0"/>
                          <a:pt x="40" y="0"/>
                        </a:cubicBezTo>
                        <a:cubicBezTo>
                          <a:pt x="40" y="0"/>
                          <a:pt x="40" y="0"/>
                          <a:pt x="40" y="0"/>
                        </a:cubicBezTo>
                        <a:cubicBezTo>
                          <a:pt x="32" y="0"/>
                          <a:pt x="26" y="4"/>
                          <a:pt x="22" y="6"/>
                        </a:cubicBezTo>
                        <a:cubicBezTo>
                          <a:pt x="18" y="8"/>
                          <a:pt x="15" y="14"/>
                          <a:pt x="14" y="17"/>
                        </a:cubicBezTo>
                        <a:cubicBezTo>
                          <a:pt x="12" y="21"/>
                          <a:pt x="9" y="43"/>
                          <a:pt x="9" y="44"/>
                        </a:cubicBezTo>
                        <a:cubicBezTo>
                          <a:pt x="9" y="45"/>
                          <a:pt x="8" y="53"/>
                          <a:pt x="6" y="59"/>
                        </a:cubicBezTo>
                        <a:cubicBezTo>
                          <a:pt x="5" y="64"/>
                          <a:pt x="0" y="73"/>
                          <a:pt x="0" y="73"/>
                        </a:cubicBezTo>
                        <a:cubicBezTo>
                          <a:pt x="2" y="72"/>
                          <a:pt x="7" y="66"/>
                          <a:pt x="7" y="6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cs typeface="Segoe UI" pitchFamily="34" charset="0"/>
                    </a:endParaRPr>
                  </a:p>
                </p:txBody>
              </p:sp>
              <p:sp>
                <p:nvSpPr>
                  <p:cNvPr id="92" name="Freeform 155"/>
                  <p:cNvSpPr>
                    <a:spLocks/>
                  </p:cNvSpPr>
                  <p:nvPr/>
                </p:nvSpPr>
                <p:spPr bwMode="auto">
                  <a:xfrm>
                    <a:off x="7465618" y="3835701"/>
                    <a:ext cx="493228" cy="732196"/>
                  </a:xfrm>
                  <a:custGeom>
                    <a:avLst/>
                    <a:gdLst>
                      <a:gd name="T0" fmla="*/ 71 w 109"/>
                      <a:gd name="T1" fmla="*/ 134 h 162"/>
                      <a:gd name="T2" fmla="*/ 71 w 109"/>
                      <a:gd name="T3" fmla="*/ 133 h 162"/>
                      <a:gd name="T4" fmla="*/ 71 w 109"/>
                      <a:gd name="T5" fmla="*/ 133 h 162"/>
                      <a:gd name="T6" fmla="*/ 108 w 109"/>
                      <a:gd name="T7" fmla="*/ 102 h 162"/>
                      <a:gd name="T8" fmla="*/ 108 w 109"/>
                      <a:gd name="T9" fmla="*/ 102 h 162"/>
                      <a:gd name="T10" fmla="*/ 95 w 109"/>
                      <a:gd name="T11" fmla="*/ 96 h 162"/>
                      <a:gd name="T12" fmla="*/ 93 w 109"/>
                      <a:gd name="T13" fmla="*/ 83 h 162"/>
                      <a:gd name="T14" fmla="*/ 104 w 109"/>
                      <a:gd name="T15" fmla="*/ 61 h 162"/>
                      <a:gd name="T16" fmla="*/ 108 w 109"/>
                      <a:gd name="T17" fmla="*/ 55 h 162"/>
                      <a:gd name="T18" fmla="*/ 105 w 109"/>
                      <a:gd name="T19" fmla="*/ 43 h 162"/>
                      <a:gd name="T20" fmla="*/ 105 w 109"/>
                      <a:gd name="T21" fmla="*/ 34 h 162"/>
                      <a:gd name="T22" fmla="*/ 96 w 109"/>
                      <a:gd name="T23" fmla="*/ 13 h 162"/>
                      <a:gd name="T24" fmla="*/ 87 w 109"/>
                      <a:gd name="T25" fmla="*/ 7 h 162"/>
                      <a:gd name="T26" fmla="*/ 80 w 109"/>
                      <a:gd name="T27" fmla="*/ 5 h 162"/>
                      <a:gd name="T28" fmla="*/ 80 w 109"/>
                      <a:gd name="T29" fmla="*/ 7 h 162"/>
                      <a:gd name="T30" fmla="*/ 80 w 109"/>
                      <a:gd name="T31" fmla="*/ 7 h 162"/>
                      <a:gd name="T32" fmla="*/ 79 w 109"/>
                      <a:gd name="T33" fmla="*/ 2 h 162"/>
                      <a:gd name="T34" fmla="*/ 79 w 109"/>
                      <a:gd name="T35" fmla="*/ 0 h 162"/>
                      <a:gd name="T36" fmla="*/ 70 w 109"/>
                      <a:gd name="T37" fmla="*/ 9 h 162"/>
                      <a:gd name="T38" fmla="*/ 71 w 109"/>
                      <a:gd name="T39" fmla="*/ 4 h 162"/>
                      <a:gd name="T40" fmla="*/ 58 w 109"/>
                      <a:gd name="T41" fmla="*/ 13 h 162"/>
                      <a:gd name="T42" fmla="*/ 49 w 109"/>
                      <a:gd name="T43" fmla="*/ 36 h 162"/>
                      <a:gd name="T44" fmla="*/ 50 w 109"/>
                      <a:gd name="T45" fmla="*/ 43 h 162"/>
                      <a:gd name="T46" fmla="*/ 48 w 109"/>
                      <a:gd name="T47" fmla="*/ 55 h 162"/>
                      <a:gd name="T48" fmla="*/ 53 w 109"/>
                      <a:gd name="T49" fmla="*/ 63 h 162"/>
                      <a:gd name="T50" fmla="*/ 61 w 109"/>
                      <a:gd name="T51" fmla="*/ 83 h 162"/>
                      <a:gd name="T52" fmla="*/ 59 w 109"/>
                      <a:gd name="T53" fmla="*/ 96 h 162"/>
                      <a:gd name="T54" fmla="*/ 42 w 109"/>
                      <a:gd name="T55" fmla="*/ 104 h 162"/>
                      <a:gd name="T56" fmla="*/ 19 w 109"/>
                      <a:gd name="T57" fmla="*/ 112 h 162"/>
                      <a:gd name="T58" fmla="*/ 4 w 109"/>
                      <a:gd name="T59" fmla="*/ 162 h 162"/>
                      <a:gd name="T60" fmla="*/ 64 w 109"/>
                      <a:gd name="T61" fmla="*/ 162 h 162"/>
                      <a:gd name="T62" fmla="*/ 71 w 109"/>
                      <a:gd name="T63" fmla="*/ 13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9" h="162">
                        <a:moveTo>
                          <a:pt x="71" y="134"/>
                        </a:moveTo>
                        <a:cubicBezTo>
                          <a:pt x="71" y="133"/>
                          <a:pt x="71" y="133"/>
                          <a:pt x="71" y="133"/>
                        </a:cubicBezTo>
                        <a:cubicBezTo>
                          <a:pt x="71" y="133"/>
                          <a:pt x="71" y="133"/>
                          <a:pt x="71" y="133"/>
                        </a:cubicBezTo>
                        <a:cubicBezTo>
                          <a:pt x="75" y="115"/>
                          <a:pt x="96" y="107"/>
                          <a:pt x="108" y="102"/>
                        </a:cubicBezTo>
                        <a:cubicBezTo>
                          <a:pt x="108" y="102"/>
                          <a:pt x="108" y="102"/>
                          <a:pt x="108" y="102"/>
                        </a:cubicBezTo>
                        <a:cubicBezTo>
                          <a:pt x="101" y="98"/>
                          <a:pt x="97" y="96"/>
                          <a:pt x="95" y="96"/>
                        </a:cubicBezTo>
                        <a:cubicBezTo>
                          <a:pt x="95" y="94"/>
                          <a:pt x="93" y="83"/>
                          <a:pt x="93" y="83"/>
                        </a:cubicBezTo>
                        <a:cubicBezTo>
                          <a:pt x="93" y="83"/>
                          <a:pt x="102" y="76"/>
                          <a:pt x="104" y="61"/>
                        </a:cubicBezTo>
                        <a:cubicBezTo>
                          <a:pt x="104" y="61"/>
                          <a:pt x="108" y="64"/>
                          <a:pt x="108" y="55"/>
                        </a:cubicBezTo>
                        <a:cubicBezTo>
                          <a:pt x="108" y="48"/>
                          <a:pt x="109" y="45"/>
                          <a:pt x="105" y="43"/>
                        </a:cubicBezTo>
                        <a:cubicBezTo>
                          <a:pt x="105" y="43"/>
                          <a:pt x="105" y="39"/>
                          <a:pt x="105" y="34"/>
                        </a:cubicBezTo>
                        <a:cubicBezTo>
                          <a:pt x="105" y="28"/>
                          <a:pt x="107" y="20"/>
                          <a:pt x="96" y="13"/>
                        </a:cubicBezTo>
                        <a:cubicBezTo>
                          <a:pt x="94" y="12"/>
                          <a:pt x="87" y="7"/>
                          <a:pt x="87" y="7"/>
                        </a:cubicBezTo>
                        <a:cubicBezTo>
                          <a:pt x="84" y="6"/>
                          <a:pt x="80" y="5"/>
                          <a:pt x="80" y="5"/>
                        </a:cubicBezTo>
                        <a:cubicBezTo>
                          <a:pt x="80" y="7"/>
                          <a:pt x="80" y="7"/>
                          <a:pt x="80" y="7"/>
                        </a:cubicBezTo>
                        <a:cubicBezTo>
                          <a:pt x="80" y="7"/>
                          <a:pt x="80" y="7"/>
                          <a:pt x="80" y="7"/>
                        </a:cubicBezTo>
                        <a:cubicBezTo>
                          <a:pt x="79" y="6"/>
                          <a:pt x="79" y="3"/>
                          <a:pt x="79" y="2"/>
                        </a:cubicBezTo>
                        <a:cubicBezTo>
                          <a:pt x="79" y="0"/>
                          <a:pt x="79" y="0"/>
                          <a:pt x="79" y="0"/>
                        </a:cubicBezTo>
                        <a:cubicBezTo>
                          <a:pt x="74" y="4"/>
                          <a:pt x="70" y="9"/>
                          <a:pt x="70" y="9"/>
                        </a:cubicBezTo>
                        <a:cubicBezTo>
                          <a:pt x="71" y="4"/>
                          <a:pt x="71" y="4"/>
                          <a:pt x="71" y="4"/>
                        </a:cubicBezTo>
                        <a:cubicBezTo>
                          <a:pt x="71" y="4"/>
                          <a:pt x="70" y="5"/>
                          <a:pt x="58" y="13"/>
                        </a:cubicBezTo>
                        <a:cubicBezTo>
                          <a:pt x="47" y="20"/>
                          <a:pt x="49" y="30"/>
                          <a:pt x="49" y="36"/>
                        </a:cubicBezTo>
                        <a:cubicBezTo>
                          <a:pt x="49" y="40"/>
                          <a:pt x="50" y="43"/>
                          <a:pt x="50" y="43"/>
                        </a:cubicBezTo>
                        <a:cubicBezTo>
                          <a:pt x="45" y="45"/>
                          <a:pt x="48" y="48"/>
                          <a:pt x="48" y="55"/>
                        </a:cubicBezTo>
                        <a:cubicBezTo>
                          <a:pt x="48" y="64"/>
                          <a:pt x="53" y="63"/>
                          <a:pt x="53" y="63"/>
                        </a:cubicBezTo>
                        <a:cubicBezTo>
                          <a:pt x="55" y="75"/>
                          <a:pt x="61" y="83"/>
                          <a:pt x="61" y="83"/>
                        </a:cubicBezTo>
                        <a:cubicBezTo>
                          <a:pt x="61" y="83"/>
                          <a:pt x="59" y="94"/>
                          <a:pt x="59" y="96"/>
                        </a:cubicBezTo>
                        <a:cubicBezTo>
                          <a:pt x="57" y="96"/>
                          <a:pt x="52" y="99"/>
                          <a:pt x="42" y="104"/>
                        </a:cubicBezTo>
                        <a:cubicBezTo>
                          <a:pt x="27" y="110"/>
                          <a:pt x="31" y="106"/>
                          <a:pt x="19" y="112"/>
                        </a:cubicBezTo>
                        <a:cubicBezTo>
                          <a:pt x="0" y="122"/>
                          <a:pt x="4" y="162"/>
                          <a:pt x="4" y="162"/>
                        </a:cubicBezTo>
                        <a:cubicBezTo>
                          <a:pt x="64" y="162"/>
                          <a:pt x="64" y="162"/>
                          <a:pt x="64" y="162"/>
                        </a:cubicBezTo>
                        <a:lnTo>
                          <a:pt x="71" y="13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cs typeface="Segoe UI" pitchFamily="34" charset="0"/>
                    </a:endParaRPr>
                  </a:p>
                </p:txBody>
              </p:sp>
              <p:sp>
                <p:nvSpPr>
                  <p:cNvPr id="93" name="Freeform 156"/>
                  <p:cNvSpPr>
                    <a:spLocks/>
                  </p:cNvSpPr>
                  <p:nvPr/>
                </p:nvSpPr>
                <p:spPr bwMode="auto">
                  <a:xfrm>
                    <a:off x="7788667" y="3770288"/>
                    <a:ext cx="764695" cy="908075"/>
                  </a:xfrm>
                  <a:custGeom>
                    <a:avLst/>
                    <a:gdLst>
                      <a:gd name="T0" fmla="*/ 169 w 169"/>
                      <a:gd name="T1" fmla="*/ 201 h 201"/>
                      <a:gd name="T2" fmla="*/ 156 w 169"/>
                      <a:gd name="T3" fmla="*/ 141 h 201"/>
                      <a:gd name="T4" fmla="*/ 128 w 169"/>
                      <a:gd name="T5" fmla="*/ 122 h 201"/>
                      <a:gd name="T6" fmla="*/ 111 w 169"/>
                      <a:gd name="T7" fmla="*/ 114 h 201"/>
                      <a:gd name="T8" fmla="*/ 110 w 169"/>
                      <a:gd name="T9" fmla="*/ 107 h 201"/>
                      <a:gd name="T10" fmla="*/ 104 w 169"/>
                      <a:gd name="T11" fmla="*/ 106 h 201"/>
                      <a:gd name="T12" fmla="*/ 103 w 169"/>
                      <a:gd name="T13" fmla="*/ 98 h 201"/>
                      <a:gd name="T14" fmla="*/ 110 w 169"/>
                      <a:gd name="T15" fmla="*/ 82 h 201"/>
                      <a:gd name="T16" fmla="*/ 117 w 169"/>
                      <a:gd name="T17" fmla="*/ 73 h 201"/>
                      <a:gd name="T18" fmla="*/ 114 w 169"/>
                      <a:gd name="T19" fmla="*/ 59 h 201"/>
                      <a:gd name="T20" fmla="*/ 114 w 169"/>
                      <a:gd name="T21" fmla="*/ 31 h 201"/>
                      <a:gd name="T22" fmla="*/ 64 w 169"/>
                      <a:gd name="T23" fmla="*/ 18 h 201"/>
                      <a:gd name="T24" fmla="*/ 52 w 169"/>
                      <a:gd name="T25" fmla="*/ 51 h 201"/>
                      <a:gd name="T26" fmla="*/ 55 w 169"/>
                      <a:gd name="T27" fmla="*/ 60 h 201"/>
                      <a:gd name="T28" fmla="*/ 54 w 169"/>
                      <a:gd name="T29" fmla="*/ 75 h 201"/>
                      <a:gd name="T30" fmla="*/ 59 w 169"/>
                      <a:gd name="T31" fmla="*/ 82 h 201"/>
                      <a:gd name="T32" fmla="*/ 67 w 169"/>
                      <a:gd name="T33" fmla="*/ 98 h 201"/>
                      <a:gd name="T34" fmla="*/ 67 w 169"/>
                      <a:gd name="T35" fmla="*/ 106 h 201"/>
                      <a:gd name="T36" fmla="*/ 61 w 169"/>
                      <a:gd name="T37" fmla="*/ 107 h 201"/>
                      <a:gd name="T38" fmla="*/ 60 w 169"/>
                      <a:gd name="T39" fmla="*/ 113 h 201"/>
                      <a:gd name="T40" fmla="*/ 44 w 169"/>
                      <a:gd name="T41" fmla="*/ 121 h 201"/>
                      <a:gd name="T42" fmla="*/ 11 w 169"/>
                      <a:gd name="T43" fmla="*/ 147 h 201"/>
                      <a:gd name="T44" fmla="*/ 0 w 169"/>
                      <a:gd name="T45" fmla="*/ 201 h 201"/>
                      <a:gd name="T46" fmla="*/ 169 w 169"/>
                      <a:gd name="T4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9" h="201">
                        <a:moveTo>
                          <a:pt x="169" y="201"/>
                        </a:moveTo>
                        <a:cubicBezTo>
                          <a:pt x="169" y="190"/>
                          <a:pt x="156" y="141"/>
                          <a:pt x="156" y="141"/>
                        </a:cubicBezTo>
                        <a:cubicBezTo>
                          <a:pt x="156" y="134"/>
                          <a:pt x="146" y="126"/>
                          <a:pt x="128" y="122"/>
                        </a:cubicBezTo>
                        <a:cubicBezTo>
                          <a:pt x="119" y="119"/>
                          <a:pt x="111" y="114"/>
                          <a:pt x="111" y="114"/>
                        </a:cubicBezTo>
                        <a:cubicBezTo>
                          <a:pt x="109" y="113"/>
                          <a:pt x="110" y="107"/>
                          <a:pt x="110" y="107"/>
                        </a:cubicBezTo>
                        <a:cubicBezTo>
                          <a:pt x="104" y="106"/>
                          <a:pt x="104" y="106"/>
                          <a:pt x="104" y="106"/>
                        </a:cubicBezTo>
                        <a:cubicBezTo>
                          <a:pt x="104" y="105"/>
                          <a:pt x="103" y="98"/>
                          <a:pt x="103" y="98"/>
                        </a:cubicBezTo>
                        <a:cubicBezTo>
                          <a:pt x="110" y="96"/>
                          <a:pt x="110" y="82"/>
                          <a:pt x="110" y="82"/>
                        </a:cubicBezTo>
                        <a:cubicBezTo>
                          <a:pt x="114" y="84"/>
                          <a:pt x="117" y="73"/>
                          <a:pt x="117" y="73"/>
                        </a:cubicBezTo>
                        <a:cubicBezTo>
                          <a:pt x="122" y="58"/>
                          <a:pt x="114" y="59"/>
                          <a:pt x="114" y="59"/>
                        </a:cubicBezTo>
                        <a:cubicBezTo>
                          <a:pt x="117" y="48"/>
                          <a:pt x="114" y="31"/>
                          <a:pt x="114" y="31"/>
                        </a:cubicBezTo>
                        <a:cubicBezTo>
                          <a:pt x="111" y="0"/>
                          <a:pt x="58" y="8"/>
                          <a:pt x="64" y="18"/>
                        </a:cubicBezTo>
                        <a:cubicBezTo>
                          <a:pt x="48" y="16"/>
                          <a:pt x="52" y="51"/>
                          <a:pt x="52" y="51"/>
                        </a:cubicBezTo>
                        <a:cubicBezTo>
                          <a:pt x="55" y="60"/>
                          <a:pt x="55" y="60"/>
                          <a:pt x="55" y="60"/>
                        </a:cubicBezTo>
                        <a:cubicBezTo>
                          <a:pt x="49" y="64"/>
                          <a:pt x="53" y="69"/>
                          <a:pt x="54" y="75"/>
                        </a:cubicBezTo>
                        <a:cubicBezTo>
                          <a:pt x="54" y="84"/>
                          <a:pt x="59" y="82"/>
                          <a:pt x="59" y="82"/>
                        </a:cubicBezTo>
                        <a:cubicBezTo>
                          <a:pt x="60" y="97"/>
                          <a:pt x="67" y="98"/>
                          <a:pt x="67" y="98"/>
                        </a:cubicBezTo>
                        <a:cubicBezTo>
                          <a:pt x="68" y="107"/>
                          <a:pt x="67" y="106"/>
                          <a:pt x="67" y="106"/>
                        </a:cubicBezTo>
                        <a:cubicBezTo>
                          <a:pt x="61" y="107"/>
                          <a:pt x="61" y="107"/>
                          <a:pt x="61" y="107"/>
                        </a:cubicBezTo>
                        <a:cubicBezTo>
                          <a:pt x="61" y="109"/>
                          <a:pt x="60" y="113"/>
                          <a:pt x="60" y="113"/>
                        </a:cubicBezTo>
                        <a:cubicBezTo>
                          <a:pt x="53" y="116"/>
                          <a:pt x="51" y="118"/>
                          <a:pt x="44" y="121"/>
                        </a:cubicBezTo>
                        <a:cubicBezTo>
                          <a:pt x="29" y="128"/>
                          <a:pt x="14" y="136"/>
                          <a:pt x="11" y="147"/>
                        </a:cubicBezTo>
                        <a:cubicBezTo>
                          <a:pt x="8" y="158"/>
                          <a:pt x="0" y="201"/>
                          <a:pt x="0" y="201"/>
                        </a:cubicBezTo>
                        <a:cubicBezTo>
                          <a:pt x="169" y="201"/>
                          <a:pt x="169" y="201"/>
                          <a:pt x="169" y="2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cs typeface="Segoe UI" pitchFamily="34" charset="0"/>
                    </a:endParaRPr>
                  </a:p>
                </p:txBody>
              </p:sp>
            </p:grpSp>
          </p:grpSp>
          <p:sp>
            <p:nvSpPr>
              <p:cNvPr id="88" name="TextBox 87"/>
              <p:cNvSpPr txBox="1"/>
              <p:nvPr/>
            </p:nvSpPr>
            <p:spPr>
              <a:xfrm>
                <a:off x="1231282" y="4171084"/>
                <a:ext cx="3528159" cy="2674578"/>
              </a:xfrm>
              <a:prstGeom prst="rect">
                <a:avLst/>
              </a:prstGeom>
              <a:noFill/>
              <a:ln>
                <a:noFill/>
              </a:ln>
            </p:spPr>
            <p:txBody>
              <a:bodyPr wrap="square" lIns="182880" tIns="146304" rIns="182880" bIns="146304" rtlCol="0">
                <a:spAutoFit/>
              </a:bodyPr>
              <a:lstStyle/>
              <a:p>
                <a:pPr marL="0" marR="0" lvl="1" indent="0" defTabSz="932651" eaLnBrk="1" fontAlgn="auto" latinLnBrk="0" hangingPunct="1">
                  <a:lnSpc>
                    <a:spcPct val="90000"/>
                  </a:lnSpc>
                  <a:spcBef>
                    <a:spcPts val="600"/>
                  </a:spcBef>
                  <a:spcAft>
                    <a:spcPts val="0"/>
                  </a:spcAft>
                  <a:buClrTx/>
                  <a:buSzPct val="90000"/>
                  <a:buFontTx/>
                  <a:buNone/>
                  <a:tabLst/>
                  <a:defRPr/>
                </a:pPr>
                <a:r>
                  <a:rPr kumimoji="0" lang="en-US" sz="2400" b="0" i="0" u="none" strike="noStrike" kern="0" cap="none" spc="-30" normalizeH="0" baseline="0" noProof="0" dirty="0" smtClean="0">
                    <a:ln>
                      <a:noFill/>
                    </a:ln>
                    <a:gradFill>
                      <a:gsLst>
                        <a:gs pos="1250">
                          <a:srgbClr val="505050"/>
                        </a:gs>
                        <a:gs pos="100000">
                          <a:srgbClr val="505050"/>
                        </a:gs>
                      </a:gsLst>
                      <a:lin ang="5400000" scaled="0"/>
                    </a:gradFill>
                    <a:effectLst/>
                    <a:uLnTx/>
                    <a:uFillTx/>
                    <a:cs typeface="Segoe UI" pitchFamily="34" charset="0"/>
                  </a:rPr>
                  <a:t>BMC</a:t>
                </a:r>
              </a:p>
              <a:p>
                <a:pPr marL="0" marR="0" lvl="1" indent="0" defTabSz="932651" eaLnBrk="1" fontAlgn="auto" latinLnBrk="0" hangingPunct="1">
                  <a:lnSpc>
                    <a:spcPct val="90000"/>
                  </a:lnSpc>
                  <a:spcBef>
                    <a:spcPts val="600"/>
                  </a:spcBef>
                  <a:spcAft>
                    <a:spcPts val="0"/>
                  </a:spcAft>
                  <a:buClrTx/>
                  <a:buSzPct val="90000"/>
                  <a:buFontTx/>
                  <a:buNone/>
                  <a:tabLst/>
                  <a:defRPr/>
                </a:pPr>
                <a:r>
                  <a:rPr kumimoji="0" lang="en-US" sz="2400" b="0" i="0" u="none" strike="noStrike" kern="0" cap="none" spc="-30" normalizeH="0" baseline="0" noProof="0" dirty="0" smtClean="0">
                    <a:ln>
                      <a:noFill/>
                    </a:ln>
                    <a:gradFill>
                      <a:gsLst>
                        <a:gs pos="1250">
                          <a:srgbClr val="505050"/>
                        </a:gs>
                        <a:gs pos="100000">
                          <a:srgbClr val="505050"/>
                        </a:gs>
                      </a:gsLst>
                      <a:lin ang="5400000" scaled="0"/>
                    </a:gradFill>
                    <a:effectLst/>
                    <a:uLnTx/>
                    <a:uFillTx/>
                    <a:cs typeface="Segoe UI" pitchFamily="34" charset="0"/>
                  </a:rPr>
                  <a:t>Dell - AIM</a:t>
                </a:r>
              </a:p>
              <a:p>
                <a:pPr marL="0" marR="0" lvl="1" indent="0" defTabSz="932651" eaLnBrk="1" fontAlgn="auto" latinLnBrk="0" hangingPunct="1">
                  <a:lnSpc>
                    <a:spcPct val="90000"/>
                  </a:lnSpc>
                  <a:spcBef>
                    <a:spcPts val="600"/>
                  </a:spcBef>
                  <a:spcAft>
                    <a:spcPts val="0"/>
                  </a:spcAft>
                  <a:buClrTx/>
                  <a:buSzPct val="90000"/>
                  <a:buFontTx/>
                  <a:buNone/>
                  <a:tabLst/>
                  <a:defRPr/>
                </a:pPr>
                <a:r>
                  <a:rPr kumimoji="0" lang="en-US" sz="2400" b="0" i="0" u="none" strike="noStrike" kern="0" cap="none" spc="-30" normalizeH="0" baseline="0" noProof="0" dirty="0" smtClean="0">
                    <a:ln>
                      <a:noFill/>
                    </a:ln>
                    <a:gradFill>
                      <a:gsLst>
                        <a:gs pos="1250">
                          <a:srgbClr val="505050"/>
                        </a:gs>
                        <a:gs pos="100000">
                          <a:srgbClr val="505050"/>
                        </a:gs>
                      </a:gsLst>
                      <a:lin ang="5400000" scaled="0"/>
                    </a:gradFill>
                    <a:effectLst/>
                    <a:uLnTx/>
                    <a:uFillTx/>
                    <a:cs typeface="Segoe UI" pitchFamily="34" charset="0"/>
                  </a:rPr>
                  <a:t>NetApp - OCPM</a:t>
                </a:r>
              </a:p>
              <a:p>
                <a:pPr marL="0" marR="0" lvl="1" indent="0" defTabSz="932651" eaLnBrk="1" fontAlgn="auto" latinLnBrk="0" hangingPunct="1">
                  <a:lnSpc>
                    <a:spcPct val="90000"/>
                  </a:lnSpc>
                  <a:spcBef>
                    <a:spcPts val="600"/>
                  </a:spcBef>
                  <a:spcAft>
                    <a:spcPts val="0"/>
                  </a:spcAft>
                  <a:buClrTx/>
                  <a:buSzPct val="90000"/>
                  <a:buFontTx/>
                  <a:buNone/>
                  <a:tabLst/>
                  <a:defRPr/>
                </a:pPr>
                <a:r>
                  <a:rPr kumimoji="0" lang="en-US" sz="2400" b="0" i="0" u="none" strike="noStrike" kern="0" cap="none" spc="-30" normalizeH="0" baseline="0" noProof="0" dirty="0" smtClean="0">
                    <a:ln>
                      <a:noFill/>
                    </a:ln>
                    <a:gradFill>
                      <a:gsLst>
                        <a:gs pos="1250">
                          <a:srgbClr val="505050"/>
                        </a:gs>
                        <a:gs pos="100000">
                          <a:srgbClr val="505050"/>
                        </a:gs>
                      </a:gsLst>
                      <a:lin ang="5400000" scaled="0"/>
                    </a:gradFill>
                    <a:effectLst/>
                    <a:uLnTx/>
                    <a:uFillTx/>
                    <a:cs typeface="Segoe UI" pitchFamily="34" charset="0"/>
                  </a:rPr>
                  <a:t>Cisco</a:t>
                </a:r>
              </a:p>
              <a:p>
                <a:pPr marL="466390" marR="0" lvl="2" indent="-171450" defTabSz="932651" eaLnBrk="1" fontAlgn="auto" latinLnBrk="0" hangingPunct="1">
                  <a:lnSpc>
                    <a:spcPct val="90000"/>
                  </a:lnSpc>
                  <a:spcBef>
                    <a:spcPts val="600"/>
                  </a:spcBef>
                  <a:spcAft>
                    <a:spcPts val="0"/>
                  </a:spcAft>
                  <a:buClrTx/>
                  <a:buSzPct val="90000"/>
                  <a:buFont typeface="Wingdings" pitchFamily="2" charset="2"/>
                  <a:buChar char=""/>
                  <a:tabLst/>
                  <a:defRPr/>
                </a:pPr>
                <a:r>
                  <a:rPr kumimoji="0" lang="en-US" sz="2400" b="0" i="0" u="none" strike="noStrike" kern="0" cap="none" spc="-30" normalizeH="0" baseline="0" noProof="0" dirty="0" smtClean="0">
                    <a:ln>
                      <a:noFill/>
                    </a:ln>
                    <a:gradFill>
                      <a:gsLst>
                        <a:gs pos="1250">
                          <a:srgbClr val="505050"/>
                        </a:gs>
                        <a:gs pos="100000">
                          <a:srgbClr val="505050"/>
                        </a:gs>
                      </a:gsLst>
                      <a:lin ang="5400000" scaled="0"/>
                    </a:gradFill>
                    <a:effectLst/>
                    <a:uLnTx/>
                    <a:uFillTx/>
                    <a:cs typeface="Segoe UI" pitchFamily="34" charset="0"/>
                  </a:rPr>
                  <a:t>UCS</a:t>
                </a:r>
              </a:p>
              <a:p>
                <a:pPr marL="466390" marR="0" lvl="2" indent="-171450" defTabSz="932651" eaLnBrk="1" fontAlgn="auto" latinLnBrk="0" hangingPunct="1">
                  <a:lnSpc>
                    <a:spcPct val="90000"/>
                  </a:lnSpc>
                  <a:spcBef>
                    <a:spcPts val="600"/>
                  </a:spcBef>
                  <a:spcAft>
                    <a:spcPts val="0"/>
                  </a:spcAft>
                  <a:buClrTx/>
                  <a:buSzPct val="90000"/>
                  <a:buFont typeface="Wingdings" pitchFamily="2" charset="2"/>
                  <a:buChar char=""/>
                  <a:tabLst/>
                  <a:defRPr/>
                </a:pPr>
                <a:r>
                  <a:rPr kumimoji="0" lang="en-US" sz="2400" b="0" i="0" u="none" strike="noStrike" kern="0" cap="none" spc="-30" normalizeH="0" baseline="0" noProof="0" dirty="0" smtClean="0">
                    <a:ln>
                      <a:noFill/>
                    </a:ln>
                    <a:gradFill>
                      <a:gsLst>
                        <a:gs pos="1250">
                          <a:srgbClr val="505050"/>
                        </a:gs>
                        <a:gs pos="100000">
                          <a:srgbClr val="505050"/>
                        </a:gs>
                      </a:gsLst>
                      <a:lin ang="5400000" scaled="0"/>
                    </a:gradFill>
                    <a:effectLst/>
                    <a:uLnTx/>
                    <a:uFillTx/>
                    <a:cs typeface="Segoe UI" pitchFamily="34" charset="0"/>
                  </a:rPr>
                  <a:t>NCM </a:t>
                </a:r>
                <a:r>
                  <a:rPr kumimoji="0" lang="en-US" sz="2400" b="0" i="0" u="none" strike="noStrike" kern="0" cap="none" spc="-30" normalizeH="0" baseline="0" noProof="0" dirty="0" err="1" smtClean="0">
                    <a:ln>
                      <a:noFill/>
                    </a:ln>
                    <a:gradFill>
                      <a:gsLst>
                        <a:gs pos="1250">
                          <a:srgbClr val="505050"/>
                        </a:gs>
                        <a:gs pos="100000">
                          <a:srgbClr val="505050"/>
                        </a:gs>
                      </a:gsLst>
                      <a:lin ang="5400000" scaled="0"/>
                    </a:gradFill>
                    <a:effectLst/>
                    <a:uLnTx/>
                    <a:uFillTx/>
                    <a:cs typeface="Segoe UI" pitchFamily="34" charset="0"/>
                  </a:rPr>
                  <a:t>JaxMP</a:t>
                </a:r>
                <a:r>
                  <a:rPr kumimoji="0" lang="en-US" sz="2400" b="0" i="0" u="none" strike="noStrike" kern="0" cap="none" spc="-30" normalizeH="0" baseline="0" noProof="0" dirty="0" smtClean="0">
                    <a:ln>
                      <a:noFill/>
                    </a:ln>
                    <a:gradFill>
                      <a:gsLst>
                        <a:gs pos="1250">
                          <a:srgbClr val="505050"/>
                        </a:gs>
                        <a:gs pos="100000">
                          <a:srgbClr val="505050"/>
                        </a:gs>
                      </a:gsLst>
                      <a:lin ang="5400000" scaled="0"/>
                    </a:gradFill>
                    <a:effectLst/>
                    <a:uLnTx/>
                    <a:uFillTx/>
                    <a:cs typeface="Segoe UI" pitchFamily="34" charset="0"/>
                  </a:rPr>
                  <a:t>/</a:t>
                </a:r>
                <a:r>
                  <a:rPr kumimoji="0" lang="en-US" sz="2400" b="0" i="0" u="none" strike="noStrike" kern="0" cap="none" spc="-30" normalizeH="0" baseline="0" noProof="0" dirty="0" err="1" smtClean="0">
                    <a:ln>
                      <a:noFill/>
                    </a:ln>
                    <a:gradFill>
                      <a:gsLst>
                        <a:gs pos="1250">
                          <a:srgbClr val="505050"/>
                        </a:gs>
                        <a:gs pos="100000">
                          <a:srgbClr val="505050"/>
                        </a:gs>
                      </a:gsLst>
                      <a:lin ang="5400000" scaled="0"/>
                    </a:gradFill>
                    <a:effectLst/>
                    <a:uLnTx/>
                    <a:uFillTx/>
                    <a:cs typeface="Segoe UI" pitchFamily="34" charset="0"/>
                  </a:rPr>
                  <a:t>Frysoft</a:t>
                </a:r>
                <a:endParaRPr kumimoji="0" lang="en-US" sz="2400" b="0" i="0" u="none" strike="noStrike" kern="0" cap="none" spc="-30" normalizeH="0" baseline="0" noProof="0" dirty="0" smtClean="0">
                  <a:ln>
                    <a:noFill/>
                  </a:ln>
                  <a:gradFill>
                    <a:gsLst>
                      <a:gs pos="1250">
                        <a:srgbClr val="505050"/>
                      </a:gs>
                      <a:gs pos="100000">
                        <a:srgbClr val="505050"/>
                      </a:gs>
                    </a:gsLst>
                    <a:lin ang="5400000" scaled="0"/>
                  </a:gradFill>
                  <a:effectLst/>
                  <a:uLnTx/>
                  <a:uFillTx/>
                  <a:cs typeface="Segoe UI" pitchFamily="34" charset="0"/>
                </a:endParaRPr>
              </a:p>
            </p:txBody>
          </p:sp>
        </p:grpSp>
        <p:sp>
          <p:nvSpPr>
            <p:cNvPr id="86" name="TextBox 85"/>
            <p:cNvSpPr txBox="1"/>
            <p:nvPr/>
          </p:nvSpPr>
          <p:spPr>
            <a:xfrm>
              <a:off x="5020368" y="4233357"/>
              <a:ext cx="4543903" cy="2265236"/>
            </a:xfrm>
            <a:prstGeom prst="rect">
              <a:avLst/>
            </a:prstGeom>
            <a:noFill/>
            <a:ln>
              <a:noFill/>
            </a:ln>
          </p:spPr>
          <p:txBody>
            <a:bodyPr wrap="square" lIns="182880" tIns="146304" rIns="182880" bIns="146304" rtlCol="0">
              <a:spAutoFit/>
            </a:bodyPr>
            <a:lstStyle/>
            <a:p>
              <a:pPr marL="0" marR="0" lvl="1" indent="0" defTabSz="932651" eaLnBrk="1" fontAlgn="auto" latinLnBrk="0" hangingPunct="1">
                <a:lnSpc>
                  <a:spcPct val="90000"/>
                </a:lnSpc>
                <a:spcBef>
                  <a:spcPts val="600"/>
                </a:spcBef>
                <a:spcAft>
                  <a:spcPts val="0"/>
                </a:spcAft>
                <a:buClrTx/>
                <a:buSzPct val="90000"/>
                <a:buFontTx/>
                <a:buNone/>
                <a:tabLst/>
                <a:defRPr/>
              </a:pPr>
              <a:r>
                <a:rPr kumimoji="0" lang="en-US" sz="2400" b="0" i="0" u="none" strike="noStrike" kern="0" cap="none" spc="-30" normalizeH="0" baseline="0" noProof="0" dirty="0" smtClean="0">
                  <a:ln>
                    <a:noFill/>
                  </a:ln>
                  <a:gradFill>
                    <a:gsLst>
                      <a:gs pos="1250">
                        <a:srgbClr val="505050"/>
                      </a:gs>
                      <a:gs pos="100000">
                        <a:srgbClr val="505050"/>
                      </a:gs>
                    </a:gsLst>
                    <a:lin ang="5400000" scaled="0"/>
                  </a:gradFill>
                  <a:effectLst/>
                  <a:uLnTx/>
                  <a:uFillTx/>
                  <a:cs typeface="Segoe UI" pitchFamily="34" charset="0"/>
                </a:rPr>
                <a:t>Vision Solutions - </a:t>
              </a:r>
              <a:r>
                <a:rPr kumimoji="0" lang="en-US" sz="2400" b="0" i="0" u="none" strike="noStrike" kern="0" cap="none" spc="-30" normalizeH="0" baseline="0" noProof="0" dirty="0" err="1" smtClean="0">
                  <a:ln>
                    <a:noFill/>
                  </a:ln>
                  <a:gradFill>
                    <a:gsLst>
                      <a:gs pos="1250">
                        <a:srgbClr val="505050"/>
                      </a:gs>
                      <a:gs pos="100000">
                        <a:srgbClr val="505050"/>
                      </a:gs>
                    </a:gsLst>
                    <a:lin ang="5400000" scaled="0"/>
                  </a:gradFill>
                  <a:effectLst/>
                  <a:uLnTx/>
                  <a:uFillTx/>
                  <a:cs typeface="Segoe UI" pitchFamily="34" charset="0"/>
                </a:rPr>
                <a:t>DoubleTake</a:t>
              </a:r>
              <a:endParaRPr kumimoji="0" lang="en-US" sz="2400" b="0" i="0" u="none" strike="noStrike" kern="0" cap="none" spc="-30" normalizeH="0" baseline="0" noProof="0" dirty="0" smtClean="0">
                <a:ln>
                  <a:noFill/>
                </a:ln>
                <a:gradFill>
                  <a:gsLst>
                    <a:gs pos="1250">
                      <a:srgbClr val="505050"/>
                    </a:gs>
                    <a:gs pos="100000">
                      <a:srgbClr val="505050"/>
                    </a:gs>
                  </a:gsLst>
                  <a:lin ang="5400000" scaled="0"/>
                </a:gradFill>
                <a:effectLst/>
                <a:uLnTx/>
                <a:uFillTx/>
                <a:cs typeface="Segoe UI" pitchFamily="34" charset="0"/>
              </a:endParaRPr>
            </a:p>
            <a:p>
              <a:pPr marL="0" marR="0" lvl="1" indent="0" defTabSz="932651" eaLnBrk="1" fontAlgn="auto" latinLnBrk="0" hangingPunct="1">
                <a:lnSpc>
                  <a:spcPct val="90000"/>
                </a:lnSpc>
                <a:spcBef>
                  <a:spcPts val="600"/>
                </a:spcBef>
                <a:spcAft>
                  <a:spcPts val="0"/>
                </a:spcAft>
                <a:buClrTx/>
                <a:buSzPct val="90000"/>
                <a:buFontTx/>
                <a:buNone/>
                <a:tabLst/>
                <a:defRPr/>
              </a:pPr>
              <a:r>
                <a:rPr kumimoji="0" lang="en-US" sz="2400" b="0" i="0" u="none" strike="noStrike" kern="0" cap="none" spc="-30" normalizeH="0" baseline="0" noProof="0" dirty="0" err="1" smtClean="0">
                  <a:ln>
                    <a:noFill/>
                  </a:ln>
                  <a:gradFill>
                    <a:gsLst>
                      <a:gs pos="1250">
                        <a:srgbClr val="505050"/>
                      </a:gs>
                      <a:gs pos="100000">
                        <a:srgbClr val="505050"/>
                      </a:gs>
                    </a:gsLst>
                    <a:lin ang="5400000" scaled="0"/>
                  </a:gradFill>
                  <a:effectLst/>
                  <a:uLnTx/>
                  <a:uFillTx/>
                  <a:cs typeface="Segoe UI" pitchFamily="34" charset="0"/>
                </a:rPr>
                <a:t>Kelverion</a:t>
              </a:r>
              <a:endParaRPr kumimoji="0" lang="en-US" sz="2400" b="0" i="0" u="none" strike="noStrike" kern="0" cap="none" spc="-30" normalizeH="0" baseline="0" noProof="0" dirty="0" smtClean="0">
                <a:ln>
                  <a:noFill/>
                </a:ln>
                <a:gradFill>
                  <a:gsLst>
                    <a:gs pos="1250">
                      <a:srgbClr val="505050"/>
                    </a:gs>
                    <a:gs pos="100000">
                      <a:srgbClr val="505050"/>
                    </a:gs>
                  </a:gsLst>
                  <a:lin ang="5400000" scaled="0"/>
                </a:gradFill>
                <a:effectLst/>
                <a:uLnTx/>
                <a:uFillTx/>
                <a:cs typeface="Segoe UI" pitchFamily="34" charset="0"/>
              </a:endParaRPr>
            </a:p>
            <a:p>
              <a:pPr marL="466390" marR="0" lvl="2" indent="-171450" defTabSz="932651" eaLnBrk="1" fontAlgn="auto" latinLnBrk="0" hangingPunct="1">
                <a:lnSpc>
                  <a:spcPct val="90000"/>
                </a:lnSpc>
                <a:spcBef>
                  <a:spcPts val="600"/>
                </a:spcBef>
                <a:spcAft>
                  <a:spcPts val="0"/>
                </a:spcAft>
                <a:buClrTx/>
                <a:buSzPct val="90000"/>
                <a:buFont typeface="Wingdings" pitchFamily="2" charset="2"/>
                <a:buChar char=""/>
                <a:tabLst/>
                <a:defRPr/>
              </a:pPr>
              <a:r>
                <a:rPr kumimoji="0" lang="en-US" sz="2400" b="0" i="0" u="none" strike="noStrike" kern="0" cap="none" spc="-30" normalizeH="0" baseline="0" noProof="0" dirty="0" err="1" smtClean="0">
                  <a:ln>
                    <a:noFill/>
                  </a:ln>
                  <a:gradFill>
                    <a:gsLst>
                      <a:gs pos="1250">
                        <a:srgbClr val="505050"/>
                      </a:gs>
                      <a:gs pos="100000">
                        <a:srgbClr val="505050"/>
                      </a:gs>
                    </a:gsLst>
                    <a:lin ang="5400000" scaled="0"/>
                  </a:gradFill>
                  <a:effectLst/>
                  <a:uLnTx/>
                  <a:uFillTx/>
                  <a:cs typeface="Segoe UI" pitchFamily="34" charset="0"/>
                </a:rPr>
                <a:t>ServiceNow</a:t>
              </a:r>
              <a:endParaRPr kumimoji="0" lang="en-US" sz="2400" b="0" i="0" u="none" strike="noStrike" kern="0" cap="none" spc="-30" normalizeH="0" baseline="0" noProof="0" dirty="0" smtClean="0">
                <a:ln>
                  <a:noFill/>
                </a:ln>
                <a:gradFill>
                  <a:gsLst>
                    <a:gs pos="1250">
                      <a:srgbClr val="505050"/>
                    </a:gs>
                    <a:gs pos="100000">
                      <a:srgbClr val="505050"/>
                    </a:gs>
                  </a:gsLst>
                  <a:lin ang="5400000" scaled="0"/>
                </a:gradFill>
                <a:effectLst/>
                <a:uLnTx/>
                <a:uFillTx/>
                <a:cs typeface="Segoe UI" pitchFamily="34" charset="0"/>
              </a:endParaRPr>
            </a:p>
            <a:p>
              <a:pPr marL="466390" marR="0" lvl="2" indent="-171450" defTabSz="932651" eaLnBrk="1" fontAlgn="auto" latinLnBrk="0" hangingPunct="1">
                <a:lnSpc>
                  <a:spcPct val="90000"/>
                </a:lnSpc>
                <a:spcBef>
                  <a:spcPts val="600"/>
                </a:spcBef>
                <a:spcAft>
                  <a:spcPts val="0"/>
                </a:spcAft>
                <a:buClrTx/>
                <a:buSzPct val="90000"/>
                <a:buFont typeface="Wingdings" pitchFamily="2" charset="2"/>
                <a:buChar char=""/>
                <a:tabLst/>
                <a:defRPr/>
              </a:pPr>
              <a:r>
                <a:rPr kumimoji="0" lang="en-US" sz="2400" b="0" i="0" u="none" strike="noStrike" kern="0" cap="none" spc="-30" normalizeH="0" baseline="0" noProof="0" dirty="0" smtClean="0">
                  <a:ln>
                    <a:noFill/>
                  </a:ln>
                  <a:gradFill>
                    <a:gsLst>
                      <a:gs pos="1250">
                        <a:srgbClr val="505050"/>
                      </a:gs>
                      <a:gs pos="100000">
                        <a:srgbClr val="505050"/>
                      </a:gs>
                    </a:gsLst>
                    <a:lin ang="5400000" scaled="0"/>
                  </a:gradFill>
                  <a:effectLst/>
                  <a:uLnTx/>
                  <a:uFillTx/>
                  <a:cs typeface="Segoe UI" pitchFamily="34" charset="0"/>
                </a:rPr>
                <a:t>Data Manipulation</a:t>
              </a:r>
            </a:p>
            <a:p>
              <a:pPr marL="466390" marR="0" lvl="2" indent="-171450" defTabSz="932651" eaLnBrk="1" fontAlgn="auto" latinLnBrk="0" hangingPunct="1">
                <a:lnSpc>
                  <a:spcPct val="90000"/>
                </a:lnSpc>
                <a:spcBef>
                  <a:spcPts val="600"/>
                </a:spcBef>
                <a:spcAft>
                  <a:spcPts val="0"/>
                </a:spcAft>
                <a:buClrTx/>
                <a:buSzPct val="90000"/>
                <a:buFont typeface="Wingdings" pitchFamily="2" charset="2"/>
                <a:buChar char=""/>
                <a:tabLst/>
                <a:defRPr/>
              </a:pPr>
              <a:r>
                <a:rPr kumimoji="0" lang="en-US" sz="2400" b="0" i="0" u="none" strike="noStrike" kern="0" cap="none" spc="-30" normalizeH="0" baseline="0" noProof="0" dirty="0" smtClean="0">
                  <a:ln>
                    <a:noFill/>
                  </a:ln>
                  <a:gradFill>
                    <a:gsLst>
                      <a:gs pos="1250">
                        <a:srgbClr val="505050"/>
                      </a:gs>
                      <a:gs pos="100000">
                        <a:srgbClr val="505050"/>
                      </a:gs>
                    </a:gsLst>
                    <a:lin ang="5400000" scaled="0"/>
                  </a:gradFill>
                  <a:effectLst/>
                  <a:uLnTx/>
                  <a:uFillTx/>
                  <a:cs typeface="Segoe UI" pitchFamily="34" charset="0"/>
                </a:rPr>
                <a:t>HTTP Applications</a:t>
              </a:r>
            </a:p>
          </p:txBody>
        </p:sp>
      </p:grpSp>
    </p:spTree>
    <p:extLst>
      <p:ext uri="{BB962C8B-B14F-4D97-AF65-F5344CB8AC3E}">
        <p14:creationId xmlns:p14="http://schemas.microsoft.com/office/powerpoint/2010/main" val="253604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barn(inVertical)">
                                      <p:cBhvr>
                                        <p:cTn id="11" dur="500"/>
                                        <p:tgtEl>
                                          <p:spTgt spid="83"/>
                                        </p:tgtEl>
                                      </p:cBhvr>
                                    </p:animEffect>
                                  </p:childTnLst>
                                </p:cTn>
                              </p:par>
                            </p:childTnLst>
                          </p:cTn>
                        </p:par>
                        <p:par>
                          <p:cTn id="12" fill="hold">
                            <p:stCondLst>
                              <p:cond delay="1000"/>
                            </p:stCondLst>
                            <p:childTnLst>
                              <p:par>
                                <p:cTn id="13" presetID="2" presetClass="entr" presetSubtype="4" decel="10000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1000" fill="hold"/>
                                        <p:tgtEl>
                                          <p:spTgt spid="60"/>
                                        </p:tgtEl>
                                        <p:attrNameLst>
                                          <p:attrName>ppt_x</p:attrName>
                                        </p:attrNameLst>
                                      </p:cBhvr>
                                      <p:tavLst>
                                        <p:tav tm="0">
                                          <p:val>
                                            <p:strVal val="#ppt_x"/>
                                          </p:val>
                                        </p:tav>
                                        <p:tav tm="100000">
                                          <p:val>
                                            <p:strVal val="#ppt_x"/>
                                          </p:val>
                                        </p:tav>
                                      </p:tavLst>
                                    </p:anim>
                                    <p:anim calcmode="lin" valueType="num">
                                      <p:cBhvr additive="base">
                                        <p:cTn id="16" dur="1000" fill="hold"/>
                                        <p:tgtEl>
                                          <p:spTgt spid="60"/>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anim calcmode="lin" valueType="num">
                                      <p:cBhvr additive="base">
                                        <p:cTn id="19" dur="1000" fill="hold"/>
                                        <p:tgtEl>
                                          <p:spTgt spid="57"/>
                                        </p:tgtEl>
                                        <p:attrNameLst>
                                          <p:attrName>ppt_x</p:attrName>
                                        </p:attrNameLst>
                                      </p:cBhvr>
                                      <p:tavLst>
                                        <p:tav tm="0">
                                          <p:val>
                                            <p:strVal val="#ppt_x"/>
                                          </p:val>
                                        </p:tav>
                                        <p:tav tm="100000">
                                          <p:val>
                                            <p:strVal val="#ppt_x"/>
                                          </p:val>
                                        </p:tav>
                                      </p:tavLst>
                                    </p:anim>
                                    <p:anim calcmode="lin" valueType="num">
                                      <p:cBhvr additive="base">
                                        <p:cTn id="20" dur="1000" fill="hold"/>
                                        <p:tgtEl>
                                          <p:spTgt spid="57"/>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1000" fill="hold"/>
                                        <p:tgtEl>
                                          <p:spTgt spid="52"/>
                                        </p:tgtEl>
                                        <p:attrNameLst>
                                          <p:attrName>ppt_x</p:attrName>
                                        </p:attrNameLst>
                                      </p:cBhvr>
                                      <p:tavLst>
                                        <p:tav tm="0">
                                          <p:val>
                                            <p:strVal val="#ppt_x"/>
                                          </p:val>
                                        </p:tav>
                                        <p:tav tm="100000">
                                          <p:val>
                                            <p:strVal val="#ppt_x"/>
                                          </p:val>
                                        </p:tav>
                                      </p:tavLst>
                                    </p:anim>
                                    <p:anim calcmode="lin" valueType="num">
                                      <p:cBhvr additive="base">
                                        <p:cTn id="24" dur="1000" fill="hold"/>
                                        <p:tgtEl>
                                          <p:spTgt spid="52"/>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left)">
                                      <p:cBhvr>
                                        <p:cTn id="28" dur="500"/>
                                        <p:tgtEl>
                                          <p:spTgt spid="51"/>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decel="100000" fill="hold" grpId="0" nodeType="clickEffect">
                                  <p:stCondLst>
                                    <p:cond delay="0"/>
                                  </p:stCondLst>
                                  <p:childTnLst>
                                    <p:set>
                                      <p:cBhvr>
                                        <p:cTn id="36" dur="1" fill="hold">
                                          <p:stCondLst>
                                            <p:cond delay="0"/>
                                          </p:stCondLst>
                                        </p:cTn>
                                        <p:tgtEl>
                                          <p:spTgt spid="81"/>
                                        </p:tgtEl>
                                        <p:attrNameLst>
                                          <p:attrName>style.visibility</p:attrName>
                                        </p:attrNameLst>
                                      </p:cBhvr>
                                      <p:to>
                                        <p:strVal val="visible"/>
                                      </p:to>
                                    </p:set>
                                    <p:anim calcmode="lin" valueType="num">
                                      <p:cBhvr additive="base">
                                        <p:cTn id="37" dur="750" fill="hold"/>
                                        <p:tgtEl>
                                          <p:spTgt spid="81"/>
                                        </p:tgtEl>
                                        <p:attrNameLst>
                                          <p:attrName>ppt_x</p:attrName>
                                        </p:attrNameLst>
                                      </p:cBhvr>
                                      <p:tavLst>
                                        <p:tav tm="0">
                                          <p:val>
                                            <p:strVal val="#ppt_x"/>
                                          </p:val>
                                        </p:tav>
                                        <p:tav tm="100000">
                                          <p:val>
                                            <p:strVal val="#ppt_x"/>
                                          </p:val>
                                        </p:tav>
                                      </p:tavLst>
                                    </p:anim>
                                    <p:anim calcmode="lin" valueType="num">
                                      <p:cBhvr additive="base">
                                        <p:cTn id="38" dur="750" fill="hold"/>
                                        <p:tgtEl>
                                          <p:spTgt spid="81"/>
                                        </p:tgtEl>
                                        <p:attrNameLst>
                                          <p:attrName>ppt_y</p:attrName>
                                        </p:attrNameLst>
                                      </p:cBhvr>
                                      <p:tavLst>
                                        <p:tav tm="0">
                                          <p:val>
                                            <p:strVal val="1+#ppt_h/2"/>
                                          </p:val>
                                        </p:tav>
                                        <p:tav tm="100000">
                                          <p:val>
                                            <p:strVal val="#ppt_y"/>
                                          </p:val>
                                        </p:tav>
                                      </p:tavLst>
                                    </p:anim>
                                  </p:childTnLst>
                                </p:cTn>
                              </p:par>
                            </p:childTnLst>
                          </p:cTn>
                        </p:par>
                        <p:par>
                          <p:cTn id="39" fill="hold">
                            <p:stCondLst>
                              <p:cond delay="750"/>
                            </p:stCondLst>
                            <p:childTnLst>
                              <p:par>
                                <p:cTn id="40" presetID="10"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500"/>
                                        <p:tgtEl>
                                          <p:spTgt spid="74"/>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84"/>
                                        </p:tgtEl>
                                        <p:attrNameLst>
                                          <p:attrName>style.visibility</p:attrName>
                                        </p:attrNameLst>
                                      </p:cBhvr>
                                      <p:to>
                                        <p:strVal val="visible"/>
                                      </p:to>
                                    </p:set>
                                    <p:anim calcmode="lin" valueType="num">
                                      <p:cBhvr additive="base">
                                        <p:cTn id="47" dur="1000" fill="hold"/>
                                        <p:tgtEl>
                                          <p:spTgt spid="84"/>
                                        </p:tgtEl>
                                        <p:attrNameLst>
                                          <p:attrName>ppt_x</p:attrName>
                                        </p:attrNameLst>
                                      </p:cBhvr>
                                      <p:tavLst>
                                        <p:tav tm="0">
                                          <p:val>
                                            <p:strVal val="0-#ppt_w/2"/>
                                          </p:val>
                                        </p:tav>
                                        <p:tav tm="100000">
                                          <p:val>
                                            <p:strVal val="#ppt_x"/>
                                          </p:val>
                                        </p:tav>
                                      </p:tavLst>
                                    </p:anim>
                                    <p:anim calcmode="lin" valueType="num">
                                      <p:cBhvr additive="base">
                                        <p:cTn id="48" dur="1000" fill="hold"/>
                                        <p:tgtEl>
                                          <p:spTgt spid="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81"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Chargeback</a:t>
            </a:r>
          </a:p>
          <a:p>
            <a:r>
              <a:rPr lang="en-US" dirty="0" smtClean="0"/>
              <a:t>Orchestrator integration with Azure</a:t>
            </a:r>
            <a:endParaRPr lang="en-US" dirty="0"/>
          </a:p>
        </p:txBody>
      </p:sp>
    </p:spTree>
    <p:extLst>
      <p:ext uri="{BB962C8B-B14F-4D97-AF65-F5344CB8AC3E}">
        <p14:creationId xmlns:p14="http://schemas.microsoft.com/office/powerpoint/2010/main" val="138839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1135062"/>
            <a:ext cx="11887200" cy="1831975"/>
          </a:xfrm>
        </p:spPr>
        <p:txBody>
          <a:bodyPr/>
          <a:lstStyle/>
          <a:p>
            <a:r>
              <a:rPr lang="en-US" dirty="0" smtClean="0"/>
              <a:t>Operations and cross-platform management</a:t>
            </a:r>
            <a:endParaRPr lang="en-US" dirty="0"/>
          </a:p>
        </p:txBody>
      </p:sp>
      <p:sp>
        <p:nvSpPr>
          <p:cNvPr id="8" name="Text Placeholder 4"/>
          <p:cNvSpPr txBox="1">
            <a:spLocks/>
          </p:cNvSpPr>
          <p:nvPr/>
        </p:nvSpPr>
        <p:spPr>
          <a:xfrm>
            <a:off x="276539" y="5758803"/>
            <a:ext cx="11199498" cy="938859"/>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t>Won Huh, Product Marketing Manager</a:t>
            </a:r>
          </a:p>
        </p:txBody>
      </p:sp>
      <p:grpSp>
        <p:nvGrpSpPr>
          <p:cNvPr id="2" name="Group 1"/>
          <p:cNvGrpSpPr/>
          <p:nvPr/>
        </p:nvGrpSpPr>
        <p:grpSpPr>
          <a:xfrm>
            <a:off x="2713037" y="3906476"/>
            <a:ext cx="3087273" cy="1319094"/>
            <a:chOff x="2713037" y="3906476"/>
            <a:chExt cx="3087273" cy="1319094"/>
          </a:xfrm>
        </p:grpSpPr>
        <p:sp>
          <p:nvSpPr>
            <p:cNvPr id="9" name="TextBox 8"/>
            <p:cNvSpPr txBox="1"/>
            <p:nvPr/>
          </p:nvSpPr>
          <p:spPr>
            <a:xfrm>
              <a:off x="2713037" y="4597706"/>
              <a:ext cx="3087273" cy="627864"/>
            </a:xfrm>
            <a:prstGeom prst="rect">
              <a:avLst/>
            </a:prstGeom>
            <a:noFill/>
          </p:spPr>
          <p:txBody>
            <a:bodyPr wrap="square" lIns="182880" tIns="146304" rIns="182880" bIns="146304" rtlCol="0">
              <a:spAutoFit/>
            </a:bodyPr>
            <a:lstStyle/>
            <a:p>
              <a:pPr algn="ctr">
                <a:lnSpc>
                  <a:spcPct val="90000"/>
                </a:lnSpc>
              </a:pPr>
              <a:r>
                <a:rPr lang="en-US" sz="2400" spc="-50" dirty="0">
                  <a:gradFill>
                    <a:gsLst>
                      <a:gs pos="2917">
                        <a:srgbClr val="EFEFEF"/>
                      </a:gs>
                      <a:gs pos="30000">
                        <a:srgbClr val="EFEFEF"/>
                      </a:gs>
                    </a:gsLst>
                    <a:lin ang="5400000" scaled="0"/>
                  </a:gradFill>
                  <a:latin typeface="+mj-lt"/>
                </a:rPr>
                <a:t>Operations Manager</a:t>
              </a:r>
            </a:p>
          </p:txBody>
        </p:sp>
        <p:pic>
          <p:nvPicPr>
            <p:cNvPr id="26" name="Picture 25"/>
            <p:cNvPicPr>
              <a:picLocks/>
            </p:cNvPicPr>
            <p:nvPr/>
          </p:nvPicPr>
          <p:blipFill>
            <a:blip r:embed="rId2" cstate="print">
              <a:duotone>
                <a:prstClr val="black"/>
                <a:srgbClr val="F8F8F8">
                  <a:tint val="45000"/>
                  <a:satMod val="400000"/>
                </a:srgbClr>
              </a:duotone>
              <a:extLst>
                <a:ext uri="{BEBA8EAE-BF5A-486C-A8C5-ECC9F3942E4B}">
                  <a14:imgProps xmlns:a14="http://schemas.microsoft.com/office/drawing/2010/main">
                    <a14:imgLayer r:embed="rId3">
                      <a14:imgEffect>
                        <a14:colorTemperature colorTemp="1500"/>
                      </a14:imgEffect>
                      <a14:imgEffect>
                        <a14:saturation sat="0"/>
                      </a14:imgEffect>
                      <a14:imgEffect>
                        <a14:brightnessContrast contrast="100000"/>
                      </a14:imgEffect>
                    </a14:imgLayer>
                  </a14:imgProps>
                </a:ext>
                <a:ext uri="{28A0092B-C50C-407E-A947-70E740481C1C}">
                  <a14:useLocalDpi xmlns:a14="http://schemas.microsoft.com/office/drawing/2010/main" val="0"/>
                </a:ext>
              </a:extLst>
            </a:blip>
            <a:stretch>
              <a:fillRect/>
            </a:stretch>
          </p:blipFill>
          <p:spPr bwMode="auto">
            <a:xfrm>
              <a:off x="3735627" y="3906476"/>
              <a:ext cx="1042091" cy="715522"/>
            </a:xfrm>
            <a:prstGeom prst="rect">
              <a:avLst/>
            </a:prstGeom>
            <a:noFill/>
            <a:ln w="9525">
              <a:noFill/>
              <a:miter lim="800000"/>
              <a:headEnd/>
              <a:tailEnd/>
            </a:ln>
          </p:spPr>
        </p:pic>
      </p:grpSp>
      <p:grpSp>
        <p:nvGrpSpPr>
          <p:cNvPr id="10" name="Group 9"/>
          <p:cNvGrpSpPr/>
          <p:nvPr/>
        </p:nvGrpSpPr>
        <p:grpSpPr>
          <a:xfrm>
            <a:off x="350837" y="3865973"/>
            <a:ext cx="2296362" cy="1688689"/>
            <a:chOff x="3286141" y="3949090"/>
            <a:chExt cx="2296362" cy="1688689"/>
          </a:xfrm>
        </p:grpSpPr>
        <p:sp>
          <p:nvSpPr>
            <p:cNvPr id="11" name="TextBox 10"/>
            <p:cNvSpPr txBox="1"/>
            <p:nvPr/>
          </p:nvSpPr>
          <p:spPr>
            <a:xfrm>
              <a:off x="3286141" y="4677516"/>
              <a:ext cx="2296362" cy="960263"/>
            </a:xfrm>
            <a:prstGeom prst="rect">
              <a:avLst/>
            </a:prstGeom>
            <a:noFill/>
          </p:spPr>
          <p:txBody>
            <a:bodyPr wrap="square" lIns="182880" tIns="146304" rIns="182880" bIns="146304" rtlCol="0">
              <a:spAutoFit/>
            </a:bodyPr>
            <a:lstStyle/>
            <a:p>
              <a:pPr algn="ctr">
                <a:lnSpc>
                  <a:spcPct val="90000"/>
                </a:lnSpc>
              </a:pPr>
              <a:r>
                <a:rPr lang="en-US" sz="2400" spc="-50" dirty="0">
                  <a:gradFill>
                    <a:gsLst>
                      <a:gs pos="2917">
                        <a:srgbClr val="EFEFEF"/>
                      </a:gs>
                      <a:gs pos="30000">
                        <a:srgbClr val="EFEFEF"/>
                      </a:gs>
                    </a:gsLst>
                    <a:lin ang="5400000" scaled="0"/>
                  </a:gradFill>
                  <a:latin typeface="+mj-lt"/>
                </a:rPr>
                <a:t>Virtual Machine Manager</a:t>
              </a:r>
            </a:p>
          </p:txBody>
        </p:sp>
        <p:sp>
          <p:nvSpPr>
            <p:cNvPr id="12" name="Freeform 6"/>
            <p:cNvSpPr>
              <a:spLocks noChangeAspect="1" noEditPoints="1"/>
            </p:cNvSpPr>
            <p:nvPr/>
          </p:nvSpPr>
          <p:spPr bwMode="auto">
            <a:xfrm>
              <a:off x="3964850" y="3949090"/>
              <a:ext cx="932769" cy="708705"/>
            </a:xfrm>
            <a:custGeom>
              <a:avLst/>
              <a:gdLst>
                <a:gd name="T0" fmla="*/ 235 w 238"/>
                <a:gd name="T1" fmla="*/ 27 h 181"/>
                <a:gd name="T2" fmla="*/ 3 w 238"/>
                <a:gd name="T3" fmla="*/ 27 h 181"/>
                <a:gd name="T4" fmla="*/ 0 w 238"/>
                <a:gd name="T5" fmla="*/ 31 h 181"/>
                <a:gd name="T6" fmla="*/ 0 w 238"/>
                <a:gd name="T7" fmla="*/ 177 h 181"/>
                <a:gd name="T8" fmla="*/ 3 w 238"/>
                <a:gd name="T9" fmla="*/ 181 h 181"/>
                <a:gd name="T10" fmla="*/ 235 w 238"/>
                <a:gd name="T11" fmla="*/ 181 h 181"/>
                <a:gd name="T12" fmla="*/ 238 w 238"/>
                <a:gd name="T13" fmla="*/ 177 h 181"/>
                <a:gd name="T14" fmla="*/ 238 w 238"/>
                <a:gd name="T15" fmla="*/ 31 h 181"/>
                <a:gd name="T16" fmla="*/ 235 w 238"/>
                <a:gd name="T17" fmla="*/ 27 h 181"/>
                <a:gd name="T18" fmla="*/ 229 w 238"/>
                <a:gd name="T19" fmla="*/ 172 h 181"/>
                <a:gd name="T20" fmla="*/ 9 w 238"/>
                <a:gd name="T21" fmla="*/ 172 h 181"/>
                <a:gd name="T22" fmla="*/ 9 w 238"/>
                <a:gd name="T23" fmla="*/ 37 h 181"/>
                <a:gd name="T24" fmla="*/ 229 w 238"/>
                <a:gd name="T25" fmla="*/ 37 h 181"/>
                <a:gd name="T26" fmla="*/ 229 w 238"/>
                <a:gd name="T27" fmla="*/ 172 h 181"/>
                <a:gd name="T28" fmla="*/ 229 w 238"/>
                <a:gd name="T29" fmla="*/ 172 h 181"/>
                <a:gd name="T30" fmla="*/ 202 w 238"/>
                <a:gd name="T31" fmla="*/ 14 h 181"/>
                <a:gd name="T32" fmla="*/ 197 w 238"/>
                <a:gd name="T33" fmla="*/ 14 h 181"/>
                <a:gd name="T34" fmla="*/ 197 w 238"/>
                <a:gd name="T35" fmla="*/ 9 h 181"/>
                <a:gd name="T36" fmla="*/ 202 w 238"/>
                <a:gd name="T37" fmla="*/ 9 h 181"/>
                <a:gd name="T38" fmla="*/ 202 w 238"/>
                <a:gd name="T39" fmla="*/ 14 h 181"/>
                <a:gd name="T40" fmla="*/ 202 w 238"/>
                <a:gd name="T41" fmla="*/ 14 h 181"/>
                <a:gd name="T42" fmla="*/ 235 w 238"/>
                <a:gd name="T43" fmla="*/ 0 h 181"/>
                <a:gd name="T44" fmla="*/ 3 w 238"/>
                <a:gd name="T45" fmla="*/ 0 h 181"/>
                <a:gd name="T46" fmla="*/ 0 w 238"/>
                <a:gd name="T47" fmla="*/ 3 h 181"/>
                <a:gd name="T48" fmla="*/ 0 w 238"/>
                <a:gd name="T49" fmla="*/ 20 h 181"/>
                <a:gd name="T50" fmla="*/ 3 w 238"/>
                <a:gd name="T51" fmla="*/ 23 h 181"/>
                <a:gd name="T52" fmla="*/ 235 w 238"/>
                <a:gd name="T53" fmla="*/ 23 h 181"/>
                <a:gd name="T54" fmla="*/ 238 w 238"/>
                <a:gd name="T55" fmla="*/ 20 h 181"/>
                <a:gd name="T56" fmla="*/ 238 w 238"/>
                <a:gd name="T57" fmla="*/ 3 h 181"/>
                <a:gd name="T58" fmla="*/ 235 w 238"/>
                <a:gd name="T59" fmla="*/ 0 h 181"/>
                <a:gd name="T60" fmla="*/ 189 w 238"/>
                <a:gd name="T61" fmla="*/ 16 h 181"/>
                <a:gd name="T62" fmla="*/ 178 w 238"/>
                <a:gd name="T63" fmla="*/ 16 h 181"/>
                <a:gd name="T64" fmla="*/ 178 w 238"/>
                <a:gd name="T65" fmla="*/ 14 h 181"/>
                <a:gd name="T66" fmla="*/ 189 w 238"/>
                <a:gd name="T67" fmla="*/ 14 h 181"/>
                <a:gd name="T68" fmla="*/ 189 w 238"/>
                <a:gd name="T69" fmla="*/ 16 h 181"/>
                <a:gd name="T70" fmla="*/ 189 w 238"/>
                <a:gd name="T71" fmla="*/ 16 h 181"/>
                <a:gd name="T72" fmla="*/ 203 w 238"/>
                <a:gd name="T73" fmla="*/ 16 h 181"/>
                <a:gd name="T74" fmla="*/ 195 w 238"/>
                <a:gd name="T75" fmla="*/ 16 h 181"/>
                <a:gd name="T76" fmla="*/ 195 w 238"/>
                <a:gd name="T77" fmla="*/ 7 h 181"/>
                <a:gd name="T78" fmla="*/ 203 w 238"/>
                <a:gd name="T79" fmla="*/ 7 h 181"/>
                <a:gd name="T80" fmla="*/ 203 w 238"/>
                <a:gd name="T81" fmla="*/ 16 h 181"/>
                <a:gd name="T82" fmla="*/ 203 w 238"/>
                <a:gd name="T83" fmla="*/ 16 h 181"/>
                <a:gd name="T84" fmla="*/ 223 w 238"/>
                <a:gd name="T85" fmla="*/ 16 h 181"/>
                <a:gd name="T86" fmla="*/ 220 w 238"/>
                <a:gd name="T87" fmla="*/ 16 h 181"/>
                <a:gd name="T88" fmla="*/ 218 w 238"/>
                <a:gd name="T89" fmla="*/ 14 h 181"/>
                <a:gd name="T90" fmla="*/ 217 w 238"/>
                <a:gd name="T91" fmla="*/ 13 h 181"/>
                <a:gd name="T92" fmla="*/ 214 w 238"/>
                <a:gd name="T93" fmla="*/ 16 h 181"/>
                <a:gd name="T94" fmla="*/ 214 w 238"/>
                <a:gd name="T95" fmla="*/ 16 h 181"/>
                <a:gd name="T96" fmla="*/ 211 w 238"/>
                <a:gd name="T97" fmla="*/ 16 h 181"/>
                <a:gd name="T98" fmla="*/ 215 w 238"/>
                <a:gd name="T99" fmla="*/ 11 h 181"/>
                <a:gd name="T100" fmla="*/ 211 w 238"/>
                <a:gd name="T101" fmla="*/ 7 h 181"/>
                <a:gd name="T102" fmla="*/ 214 w 238"/>
                <a:gd name="T103" fmla="*/ 7 h 181"/>
                <a:gd name="T104" fmla="*/ 217 w 238"/>
                <a:gd name="T105" fmla="*/ 10 h 181"/>
                <a:gd name="T106" fmla="*/ 220 w 238"/>
                <a:gd name="T107" fmla="*/ 7 h 181"/>
                <a:gd name="T108" fmla="*/ 223 w 238"/>
                <a:gd name="T109" fmla="*/ 7 h 181"/>
                <a:gd name="T110" fmla="*/ 218 w 238"/>
                <a:gd name="T111" fmla="*/ 11 h 181"/>
                <a:gd name="T112" fmla="*/ 223 w 238"/>
                <a:gd name="T113" fmla="*/ 16 h 181"/>
                <a:gd name="T114" fmla="*/ 223 w 238"/>
                <a:gd name="T115" fmla="*/ 1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8" h="181">
                  <a:moveTo>
                    <a:pt x="235" y="27"/>
                  </a:moveTo>
                  <a:cubicBezTo>
                    <a:pt x="3" y="27"/>
                    <a:pt x="3" y="27"/>
                    <a:pt x="3" y="27"/>
                  </a:cubicBezTo>
                  <a:cubicBezTo>
                    <a:pt x="1" y="27"/>
                    <a:pt x="0" y="29"/>
                    <a:pt x="0" y="31"/>
                  </a:cubicBezTo>
                  <a:cubicBezTo>
                    <a:pt x="0" y="177"/>
                    <a:pt x="0" y="177"/>
                    <a:pt x="0" y="177"/>
                  </a:cubicBezTo>
                  <a:cubicBezTo>
                    <a:pt x="0" y="179"/>
                    <a:pt x="1" y="181"/>
                    <a:pt x="3" y="181"/>
                  </a:cubicBezTo>
                  <a:cubicBezTo>
                    <a:pt x="235" y="181"/>
                    <a:pt x="235" y="181"/>
                    <a:pt x="235" y="181"/>
                  </a:cubicBezTo>
                  <a:cubicBezTo>
                    <a:pt x="237" y="181"/>
                    <a:pt x="238" y="179"/>
                    <a:pt x="238" y="177"/>
                  </a:cubicBezTo>
                  <a:cubicBezTo>
                    <a:pt x="238" y="31"/>
                    <a:pt x="238" y="31"/>
                    <a:pt x="238" y="31"/>
                  </a:cubicBezTo>
                  <a:cubicBezTo>
                    <a:pt x="238" y="29"/>
                    <a:pt x="237" y="27"/>
                    <a:pt x="235" y="27"/>
                  </a:cubicBezTo>
                  <a:close/>
                  <a:moveTo>
                    <a:pt x="229" y="172"/>
                  </a:moveTo>
                  <a:cubicBezTo>
                    <a:pt x="9" y="172"/>
                    <a:pt x="9" y="172"/>
                    <a:pt x="9" y="172"/>
                  </a:cubicBezTo>
                  <a:cubicBezTo>
                    <a:pt x="9" y="37"/>
                    <a:pt x="9" y="37"/>
                    <a:pt x="9" y="37"/>
                  </a:cubicBezTo>
                  <a:cubicBezTo>
                    <a:pt x="229" y="37"/>
                    <a:pt x="229" y="37"/>
                    <a:pt x="229" y="37"/>
                  </a:cubicBezTo>
                  <a:cubicBezTo>
                    <a:pt x="229" y="172"/>
                    <a:pt x="229" y="172"/>
                    <a:pt x="229" y="172"/>
                  </a:cubicBezTo>
                  <a:cubicBezTo>
                    <a:pt x="229" y="172"/>
                    <a:pt x="229" y="172"/>
                    <a:pt x="229" y="172"/>
                  </a:cubicBezTo>
                  <a:close/>
                  <a:moveTo>
                    <a:pt x="202" y="14"/>
                  </a:moveTo>
                  <a:cubicBezTo>
                    <a:pt x="197" y="14"/>
                    <a:pt x="197" y="14"/>
                    <a:pt x="197" y="14"/>
                  </a:cubicBezTo>
                  <a:cubicBezTo>
                    <a:pt x="197" y="9"/>
                    <a:pt x="197" y="9"/>
                    <a:pt x="197" y="9"/>
                  </a:cubicBezTo>
                  <a:cubicBezTo>
                    <a:pt x="202" y="9"/>
                    <a:pt x="202" y="9"/>
                    <a:pt x="202" y="9"/>
                  </a:cubicBezTo>
                  <a:cubicBezTo>
                    <a:pt x="202" y="14"/>
                    <a:pt x="202" y="14"/>
                    <a:pt x="202" y="14"/>
                  </a:cubicBezTo>
                  <a:cubicBezTo>
                    <a:pt x="202" y="14"/>
                    <a:pt x="202" y="14"/>
                    <a:pt x="202" y="14"/>
                  </a:cubicBezTo>
                  <a:close/>
                  <a:moveTo>
                    <a:pt x="235" y="0"/>
                  </a:moveTo>
                  <a:cubicBezTo>
                    <a:pt x="3" y="0"/>
                    <a:pt x="3" y="0"/>
                    <a:pt x="3" y="0"/>
                  </a:cubicBezTo>
                  <a:cubicBezTo>
                    <a:pt x="1" y="0"/>
                    <a:pt x="0" y="1"/>
                    <a:pt x="0" y="3"/>
                  </a:cubicBezTo>
                  <a:cubicBezTo>
                    <a:pt x="0" y="20"/>
                    <a:pt x="0" y="20"/>
                    <a:pt x="0" y="20"/>
                  </a:cubicBezTo>
                  <a:cubicBezTo>
                    <a:pt x="0" y="22"/>
                    <a:pt x="1" y="23"/>
                    <a:pt x="3" y="23"/>
                  </a:cubicBezTo>
                  <a:cubicBezTo>
                    <a:pt x="235" y="23"/>
                    <a:pt x="235" y="23"/>
                    <a:pt x="235" y="23"/>
                  </a:cubicBezTo>
                  <a:cubicBezTo>
                    <a:pt x="237" y="23"/>
                    <a:pt x="238" y="22"/>
                    <a:pt x="238" y="20"/>
                  </a:cubicBezTo>
                  <a:cubicBezTo>
                    <a:pt x="238" y="3"/>
                    <a:pt x="238" y="3"/>
                    <a:pt x="238" y="3"/>
                  </a:cubicBezTo>
                  <a:cubicBezTo>
                    <a:pt x="238" y="1"/>
                    <a:pt x="237" y="0"/>
                    <a:pt x="235" y="0"/>
                  </a:cubicBezTo>
                  <a:close/>
                  <a:moveTo>
                    <a:pt x="189" y="16"/>
                  </a:moveTo>
                  <a:cubicBezTo>
                    <a:pt x="178" y="16"/>
                    <a:pt x="178" y="16"/>
                    <a:pt x="178" y="16"/>
                  </a:cubicBezTo>
                  <a:cubicBezTo>
                    <a:pt x="178" y="14"/>
                    <a:pt x="178" y="14"/>
                    <a:pt x="178" y="14"/>
                  </a:cubicBezTo>
                  <a:cubicBezTo>
                    <a:pt x="189" y="14"/>
                    <a:pt x="189" y="14"/>
                    <a:pt x="189" y="14"/>
                  </a:cubicBezTo>
                  <a:cubicBezTo>
                    <a:pt x="189" y="16"/>
                    <a:pt x="189" y="16"/>
                    <a:pt x="189" y="16"/>
                  </a:cubicBezTo>
                  <a:cubicBezTo>
                    <a:pt x="189" y="16"/>
                    <a:pt x="189" y="16"/>
                    <a:pt x="189" y="16"/>
                  </a:cubicBezTo>
                  <a:close/>
                  <a:moveTo>
                    <a:pt x="203" y="16"/>
                  </a:moveTo>
                  <a:cubicBezTo>
                    <a:pt x="195" y="16"/>
                    <a:pt x="195" y="16"/>
                    <a:pt x="195" y="16"/>
                  </a:cubicBezTo>
                  <a:cubicBezTo>
                    <a:pt x="195" y="7"/>
                    <a:pt x="195" y="7"/>
                    <a:pt x="195" y="7"/>
                  </a:cubicBezTo>
                  <a:cubicBezTo>
                    <a:pt x="203" y="7"/>
                    <a:pt x="203" y="7"/>
                    <a:pt x="203" y="7"/>
                  </a:cubicBezTo>
                  <a:cubicBezTo>
                    <a:pt x="203" y="16"/>
                    <a:pt x="203" y="16"/>
                    <a:pt x="203" y="16"/>
                  </a:cubicBezTo>
                  <a:cubicBezTo>
                    <a:pt x="203" y="16"/>
                    <a:pt x="203" y="16"/>
                    <a:pt x="203" y="16"/>
                  </a:cubicBezTo>
                  <a:close/>
                  <a:moveTo>
                    <a:pt x="223" y="16"/>
                  </a:moveTo>
                  <a:cubicBezTo>
                    <a:pt x="220" y="16"/>
                    <a:pt x="220" y="16"/>
                    <a:pt x="220" y="16"/>
                  </a:cubicBezTo>
                  <a:cubicBezTo>
                    <a:pt x="218" y="14"/>
                    <a:pt x="218" y="14"/>
                    <a:pt x="218" y="14"/>
                  </a:cubicBezTo>
                  <a:cubicBezTo>
                    <a:pt x="217" y="13"/>
                    <a:pt x="217" y="13"/>
                    <a:pt x="217" y="13"/>
                  </a:cubicBezTo>
                  <a:cubicBezTo>
                    <a:pt x="214" y="16"/>
                    <a:pt x="214" y="16"/>
                    <a:pt x="214" y="16"/>
                  </a:cubicBezTo>
                  <a:cubicBezTo>
                    <a:pt x="214" y="16"/>
                    <a:pt x="214" y="16"/>
                    <a:pt x="214" y="16"/>
                  </a:cubicBezTo>
                  <a:cubicBezTo>
                    <a:pt x="211" y="16"/>
                    <a:pt x="211" y="16"/>
                    <a:pt x="211" y="16"/>
                  </a:cubicBezTo>
                  <a:cubicBezTo>
                    <a:pt x="215" y="11"/>
                    <a:pt x="215" y="11"/>
                    <a:pt x="215" y="11"/>
                  </a:cubicBezTo>
                  <a:cubicBezTo>
                    <a:pt x="211" y="7"/>
                    <a:pt x="211" y="7"/>
                    <a:pt x="211" y="7"/>
                  </a:cubicBezTo>
                  <a:cubicBezTo>
                    <a:pt x="214" y="7"/>
                    <a:pt x="214" y="7"/>
                    <a:pt x="214" y="7"/>
                  </a:cubicBezTo>
                  <a:cubicBezTo>
                    <a:pt x="217" y="10"/>
                    <a:pt x="217" y="10"/>
                    <a:pt x="217" y="10"/>
                  </a:cubicBezTo>
                  <a:cubicBezTo>
                    <a:pt x="220" y="7"/>
                    <a:pt x="220" y="7"/>
                    <a:pt x="220" y="7"/>
                  </a:cubicBezTo>
                  <a:cubicBezTo>
                    <a:pt x="223" y="7"/>
                    <a:pt x="223" y="7"/>
                    <a:pt x="223" y="7"/>
                  </a:cubicBezTo>
                  <a:cubicBezTo>
                    <a:pt x="218" y="11"/>
                    <a:pt x="218" y="11"/>
                    <a:pt x="218" y="11"/>
                  </a:cubicBezTo>
                  <a:cubicBezTo>
                    <a:pt x="223" y="16"/>
                    <a:pt x="223" y="16"/>
                    <a:pt x="223" y="16"/>
                  </a:cubicBezTo>
                  <a:cubicBezTo>
                    <a:pt x="223" y="16"/>
                    <a:pt x="223" y="16"/>
                    <a:pt x="223" y="1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61020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Cross Plat Capabilities in SP1</a:t>
            </a:r>
            <a:endParaRPr lang="en-US" dirty="0"/>
          </a:p>
        </p:txBody>
      </p:sp>
      <p:sp>
        <p:nvSpPr>
          <p:cNvPr id="28" name="Rectangle 19"/>
          <p:cNvSpPr>
            <a:spLocks noChangeArrowheads="1"/>
          </p:cNvSpPr>
          <p:nvPr/>
        </p:nvSpPr>
        <p:spPr bwMode="auto">
          <a:xfrm>
            <a:off x="758854" y="1756726"/>
            <a:ext cx="4669673" cy="4242051"/>
          </a:xfrm>
          <a:prstGeom prst="rect">
            <a:avLst/>
          </a:prstGeom>
          <a:solidFill>
            <a:schemeClr val="bg1">
              <a:alpha val="10196"/>
            </a:schemeClr>
          </a:solidFill>
          <a:ln w="9525">
            <a:noFill/>
            <a:miter lim="800000"/>
            <a:headEnd/>
            <a:tailEnd/>
          </a:ln>
        </p:spPr>
        <p:txBody>
          <a:bodyPr wrap="none" anchor="ctr"/>
          <a:lstStyle/>
          <a:p>
            <a:endParaRPr lang="en-US" sz="2800">
              <a:solidFill>
                <a:prstClr val="black"/>
              </a:solidFill>
              <a:latin typeface="Calibri" pitchFamily="34" charset="0"/>
            </a:endParaRPr>
          </a:p>
        </p:txBody>
      </p:sp>
      <p:sp>
        <p:nvSpPr>
          <p:cNvPr id="32" name="Rectangle 76"/>
          <p:cNvSpPr>
            <a:spLocks noChangeArrowheads="1"/>
          </p:cNvSpPr>
          <p:nvPr/>
        </p:nvSpPr>
        <p:spPr bwMode="auto">
          <a:xfrm>
            <a:off x="1111819" y="2409225"/>
            <a:ext cx="4316708" cy="3160489"/>
          </a:xfrm>
          <a:prstGeom prst="rect">
            <a:avLst/>
          </a:prstGeom>
          <a:noFill/>
          <a:ln w="9525">
            <a:noFill/>
            <a:miter lim="800000"/>
            <a:headEnd/>
            <a:tailEnd/>
          </a:ln>
        </p:spPr>
        <p:txBody>
          <a:bodyPr lIns="0" tIns="0" rIns="0" bIns="0"/>
          <a:lstStyle/>
          <a:p>
            <a:pPr marL="291444" lvl="1" indent="-291444" defTabSz="931001">
              <a:lnSpc>
                <a:spcPct val="115000"/>
              </a:lnSpc>
              <a:spcAft>
                <a:spcPts val="612"/>
              </a:spcAft>
              <a:buClr>
                <a:prstClr val="white"/>
              </a:buClr>
              <a:buSzPct val="100000"/>
              <a:buFont typeface="Arial" pitchFamily="34" charset="0"/>
              <a:buChar char="•"/>
              <a:tabLst>
                <a:tab pos="4659859" algn="r"/>
              </a:tabLst>
            </a:pPr>
            <a:r>
              <a:rPr lang="en-US" dirty="0">
                <a:solidFill>
                  <a:srgbClr val="FFFFFF"/>
                </a:solidFill>
              </a:rPr>
              <a:t>Personalize OS instances when deploying</a:t>
            </a:r>
          </a:p>
          <a:p>
            <a:pPr marL="291444" lvl="1" indent="-291444" defTabSz="931001">
              <a:lnSpc>
                <a:spcPct val="115000"/>
              </a:lnSpc>
              <a:spcAft>
                <a:spcPts val="612"/>
              </a:spcAft>
              <a:buClr>
                <a:prstClr val="white"/>
              </a:buClr>
              <a:buSzPct val="100000"/>
              <a:buFont typeface="Arial" pitchFamily="34" charset="0"/>
              <a:buChar char="•"/>
              <a:tabLst>
                <a:tab pos="4659859" algn="r"/>
              </a:tabLst>
            </a:pPr>
            <a:r>
              <a:rPr lang="en-US" dirty="0">
                <a:solidFill>
                  <a:srgbClr val="FFFFFF"/>
                </a:solidFill>
              </a:rPr>
              <a:t>Use service templates for multi-tier deployments</a:t>
            </a:r>
          </a:p>
          <a:p>
            <a:pPr marL="291444" lvl="1" indent="-291444" defTabSz="931001">
              <a:lnSpc>
                <a:spcPct val="115000"/>
              </a:lnSpc>
              <a:spcAft>
                <a:spcPts val="612"/>
              </a:spcAft>
              <a:buClr>
                <a:prstClr val="white"/>
              </a:buClr>
              <a:buSzPct val="100000"/>
              <a:buFont typeface="Arial" pitchFamily="34" charset="0"/>
              <a:buChar char="•"/>
              <a:tabLst>
                <a:tab pos="4659859" algn="r"/>
              </a:tabLst>
            </a:pPr>
            <a:r>
              <a:rPr lang="en-US" dirty="0">
                <a:solidFill>
                  <a:srgbClr val="FFFFFF"/>
                </a:solidFill>
              </a:rPr>
              <a:t>Scale out using service templates</a:t>
            </a:r>
          </a:p>
          <a:p>
            <a:pPr marL="291444" lvl="1" indent="-291444" defTabSz="931001">
              <a:lnSpc>
                <a:spcPct val="115000"/>
              </a:lnSpc>
              <a:spcAft>
                <a:spcPts val="612"/>
              </a:spcAft>
              <a:buClr>
                <a:prstClr val="white"/>
              </a:buClr>
              <a:buSzPct val="100000"/>
              <a:buFont typeface="Arial" pitchFamily="34" charset="0"/>
              <a:buChar char="•"/>
              <a:tabLst>
                <a:tab pos="4659859" algn="r"/>
              </a:tabLst>
            </a:pPr>
            <a:r>
              <a:rPr lang="en-US" dirty="0">
                <a:solidFill>
                  <a:srgbClr val="FFFFFF"/>
                </a:solidFill>
              </a:rPr>
              <a:t>Live migrate across Hyper-V hosts</a:t>
            </a:r>
          </a:p>
        </p:txBody>
      </p:sp>
      <p:sp>
        <p:nvSpPr>
          <p:cNvPr id="35" name="Rectangle 24"/>
          <p:cNvSpPr>
            <a:spLocks noChangeArrowheads="1"/>
          </p:cNvSpPr>
          <p:nvPr/>
        </p:nvSpPr>
        <p:spPr bwMode="auto">
          <a:xfrm>
            <a:off x="758854" y="1834444"/>
            <a:ext cx="4669673" cy="354584"/>
          </a:xfrm>
          <a:prstGeom prst="rect">
            <a:avLst/>
          </a:prstGeom>
          <a:solidFill>
            <a:srgbClr val="002C56">
              <a:alpha val="85097"/>
            </a:srgbClr>
          </a:solidFill>
          <a:ln w="9525">
            <a:noFill/>
            <a:miter lim="800000"/>
            <a:headEnd/>
            <a:tailEnd/>
          </a:ln>
        </p:spPr>
        <p:txBody>
          <a:bodyPr wrap="none" anchor="ctr"/>
          <a:lstStyle/>
          <a:p>
            <a:pPr algn="ctr"/>
            <a:r>
              <a:rPr lang="en-US" sz="2000" dirty="0" smtClean="0">
                <a:solidFill>
                  <a:srgbClr val="3DB5F1"/>
                </a:solidFill>
              </a:rPr>
              <a:t>Virtual Machine Manager</a:t>
            </a:r>
            <a:endParaRPr lang="en-US" sz="2000" dirty="0">
              <a:solidFill>
                <a:srgbClr val="3DB5F1"/>
              </a:solidFill>
            </a:endParaRPr>
          </a:p>
        </p:txBody>
      </p:sp>
      <p:pic>
        <p:nvPicPr>
          <p:cNvPr id="4" name="Picture 3"/>
          <p:cNvPicPr>
            <a:picLocks noChangeAspect="1"/>
          </p:cNvPicPr>
          <p:nvPr/>
        </p:nvPicPr>
        <p:blipFill>
          <a:blip r:embed="rId3"/>
          <a:stretch>
            <a:fillRect/>
          </a:stretch>
        </p:blipFill>
        <p:spPr>
          <a:xfrm>
            <a:off x="5761038" y="1834444"/>
            <a:ext cx="6282691" cy="3374038"/>
          </a:xfrm>
          <a:prstGeom prst="rect">
            <a:avLst/>
          </a:prstGeom>
        </p:spPr>
      </p:pic>
    </p:spTree>
    <p:extLst>
      <p:ext uri="{BB962C8B-B14F-4D97-AF65-F5344CB8AC3E}">
        <p14:creationId xmlns:p14="http://schemas.microsoft.com/office/powerpoint/2010/main" val="3530770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Cross Plat Capabilities in SP1</a:t>
            </a:r>
            <a:endParaRPr lang="en-US" dirty="0"/>
          </a:p>
        </p:txBody>
      </p:sp>
      <p:sp>
        <p:nvSpPr>
          <p:cNvPr id="29" name="Rectangle 19"/>
          <p:cNvSpPr>
            <a:spLocks noChangeArrowheads="1"/>
          </p:cNvSpPr>
          <p:nvPr/>
        </p:nvSpPr>
        <p:spPr bwMode="auto">
          <a:xfrm>
            <a:off x="453524" y="1694981"/>
            <a:ext cx="4014304" cy="4242051"/>
          </a:xfrm>
          <a:prstGeom prst="rect">
            <a:avLst/>
          </a:prstGeom>
          <a:solidFill>
            <a:schemeClr val="bg1">
              <a:alpha val="10196"/>
            </a:schemeClr>
          </a:solidFill>
          <a:ln w="9525">
            <a:noFill/>
            <a:miter lim="800000"/>
            <a:headEnd/>
            <a:tailEnd/>
          </a:ln>
        </p:spPr>
        <p:txBody>
          <a:bodyPr wrap="none" anchor="ctr"/>
          <a:lstStyle/>
          <a:p>
            <a:endParaRPr lang="en-US" sz="1836">
              <a:solidFill>
                <a:prstClr val="black"/>
              </a:solidFill>
              <a:latin typeface="Calibri" pitchFamily="34" charset="0"/>
            </a:endParaRPr>
          </a:p>
        </p:txBody>
      </p:sp>
      <p:sp>
        <p:nvSpPr>
          <p:cNvPr id="33" name="Rectangle 76"/>
          <p:cNvSpPr>
            <a:spLocks noChangeArrowheads="1"/>
          </p:cNvSpPr>
          <p:nvPr/>
        </p:nvSpPr>
        <p:spPr bwMode="auto">
          <a:xfrm>
            <a:off x="910108" y="2347480"/>
            <a:ext cx="3450011" cy="3207440"/>
          </a:xfrm>
          <a:prstGeom prst="rect">
            <a:avLst/>
          </a:prstGeom>
          <a:noFill/>
          <a:ln w="9525">
            <a:noFill/>
            <a:miter lim="800000"/>
            <a:headEnd/>
            <a:tailEnd/>
          </a:ln>
        </p:spPr>
        <p:txBody>
          <a:bodyPr lIns="0" tIns="0" rIns="0" bIns="0"/>
          <a:lstStyle/>
          <a:p>
            <a:pPr marL="291444" lvl="1" indent="-291444" defTabSz="931001">
              <a:lnSpc>
                <a:spcPct val="115000"/>
              </a:lnSpc>
              <a:spcAft>
                <a:spcPts val="612"/>
              </a:spcAft>
              <a:buClr>
                <a:prstClr val="white"/>
              </a:buClr>
              <a:buSzPct val="100000"/>
              <a:buFont typeface="Arial" pitchFamily="34" charset="0"/>
              <a:buChar char="•"/>
              <a:tabLst>
                <a:tab pos="4659859" algn="r"/>
              </a:tabLst>
            </a:pPr>
            <a:r>
              <a:rPr lang="en-US" dirty="0">
                <a:solidFill>
                  <a:srgbClr val="FFFFFF"/>
                </a:solidFill>
              </a:rPr>
              <a:t>Monitor OS health &amp; performance</a:t>
            </a:r>
          </a:p>
          <a:p>
            <a:pPr marL="291444" lvl="1" indent="-291444" defTabSz="931001">
              <a:lnSpc>
                <a:spcPct val="115000"/>
              </a:lnSpc>
              <a:spcAft>
                <a:spcPts val="612"/>
              </a:spcAft>
              <a:buClr>
                <a:prstClr val="white"/>
              </a:buClr>
              <a:buSzPct val="100000"/>
              <a:buFont typeface="Arial" pitchFamily="34" charset="0"/>
              <a:buChar char="•"/>
              <a:tabLst>
                <a:tab pos="4659859" algn="r"/>
              </a:tabLst>
            </a:pPr>
            <a:r>
              <a:rPr lang="en-US" dirty="0">
                <a:solidFill>
                  <a:srgbClr val="FFFFFF"/>
                </a:solidFill>
              </a:rPr>
              <a:t>Monitor log files</a:t>
            </a:r>
          </a:p>
          <a:p>
            <a:pPr marL="291444" lvl="1" indent="-291444" defTabSz="931001">
              <a:lnSpc>
                <a:spcPct val="115000"/>
              </a:lnSpc>
              <a:spcAft>
                <a:spcPts val="612"/>
              </a:spcAft>
              <a:buClr>
                <a:prstClr val="white"/>
              </a:buClr>
              <a:buSzPct val="100000"/>
              <a:buFont typeface="Arial" pitchFamily="34" charset="0"/>
              <a:buChar char="•"/>
              <a:tabLst>
                <a:tab pos="4659859" algn="r"/>
              </a:tabLst>
            </a:pPr>
            <a:r>
              <a:rPr lang="en-US" dirty="0">
                <a:solidFill>
                  <a:srgbClr val="FFFFFF"/>
                </a:solidFill>
              </a:rPr>
              <a:t>Monitor JEE app servers</a:t>
            </a:r>
          </a:p>
          <a:p>
            <a:pPr marL="291444" lvl="1" indent="-291444" defTabSz="931001">
              <a:lnSpc>
                <a:spcPct val="115000"/>
              </a:lnSpc>
              <a:spcAft>
                <a:spcPts val="612"/>
              </a:spcAft>
              <a:buClr>
                <a:prstClr val="white"/>
              </a:buClr>
              <a:buSzPct val="100000"/>
              <a:buFont typeface="Arial" pitchFamily="34" charset="0"/>
              <a:buChar char="•"/>
              <a:tabLst>
                <a:tab pos="4659859" algn="r"/>
              </a:tabLst>
            </a:pPr>
            <a:r>
              <a:rPr lang="en-US" dirty="0">
                <a:solidFill>
                  <a:srgbClr val="FFFFFF"/>
                </a:solidFill>
              </a:rPr>
              <a:t>Monitor line-of-business applications</a:t>
            </a:r>
          </a:p>
          <a:p>
            <a:pPr marL="291444" lvl="1" indent="-291444" defTabSz="931001">
              <a:lnSpc>
                <a:spcPct val="115000"/>
              </a:lnSpc>
              <a:spcAft>
                <a:spcPts val="612"/>
              </a:spcAft>
              <a:buClr>
                <a:prstClr val="white"/>
              </a:buClr>
              <a:buSzPct val="100000"/>
              <a:buFont typeface="Arial" pitchFamily="34" charset="0"/>
              <a:buChar char="•"/>
              <a:tabLst>
                <a:tab pos="4659859" algn="r"/>
              </a:tabLst>
            </a:pPr>
            <a:r>
              <a:rPr lang="en-US" dirty="0">
                <a:solidFill>
                  <a:srgbClr val="FFFFFF"/>
                </a:solidFill>
              </a:rPr>
              <a:t>Monitor databases and web servers</a:t>
            </a:r>
          </a:p>
          <a:p>
            <a:pPr marL="291444" lvl="1" indent="-291444" defTabSz="931001">
              <a:lnSpc>
                <a:spcPct val="115000"/>
              </a:lnSpc>
              <a:spcAft>
                <a:spcPts val="612"/>
              </a:spcAft>
              <a:buClr>
                <a:prstClr val="white"/>
              </a:buClr>
              <a:buSzPct val="100000"/>
              <a:buFont typeface="Arial" pitchFamily="34" charset="0"/>
              <a:buChar char="•"/>
              <a:tabLst>
                <a:tab pos="4659859" algn="r"/>
              </a:tabLst>
            </a:pPr>
            <a:r>
              <a:rPr lang="en-US" dirty="0">
                <a:solidFill>
                  <a:srgbClr val="FFFFFF"/>
                </a:solidFill>
              </a:rPr>
              <a:t>Audit security events</a:t>
            </a:r>
          </a:p>
        </p:txBody>
      </p:sp>
      <p:sp>
        <p:nvSpPr>
          <p:cNvPr id="36" name="Rectangle 24"/>
          <p:cNvSpPr>
            <a:spLocks noChangeArrowheads="1"/>
          </p:cNvSpPr>
          <p:nvPr/>
        </p:nvSpPr>
        <p:spPr bwMode="auto">
          <a:xfrm>
            <a:off x="453524" y="1772699"/>
            <a:ext cx="4014304" cy="352964"/>
          </a:xfrm>
          <a:prstGeom prst="rect">
            <a:avLst/>
          </a:prstGeom>
          <a:solidFill>
            <a:srgbClr val="002C56">
              <a:alpha val="85097"/>
            </a:srgbClr>
          </a:solidFill>
          <a:ln w="9525">
            <a:noFill/>
            <a:miter lim="800000"/>
            <a:headEnd/>
            <a:tailEnd/>
          </a:ln>
        </p:spPr>
        <p:txBody>
          <a:bodyPr wrap="none" anchor="ctr"/>
          <a:lstStyle/>
          <a:p>
            <a:pPr algn="ctr"/>
            <a:r>
              <a:rPr lang="en-US" sz="2000" dirty="0" smtClean="0">
                <a:solidFill>
                  <a:srgbClr val="3DB5F1"/>
                </a:solidFill>
              </a:rPr>
              <a:t>Operations Manager</a:t>
            </a:r>
            <a:endParaRPr lang="en-US" sz="2000" dirty="0">
              <a:solidFill>
                <a:srgbClr val="3DB5F1"/>
              </a:solidFill>
            </a:endParaRPr>
          </a:p>
        </p:txBody>
      </p:sp>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4846638" y="1694981"/>
            <a:ext cx="5727700" cy="4023360"/>
          </a:xfrm>
          <a:prstGeom prst="rect">
            <a:avLst/>
          </a:prstGeom>
          <a:noFill/>
          <a:ln>
            <a:noFill/>
          </a:ln>
        </p:spPr>
      </p:pic>
      <p:pic>
        <p:nvPicPr>
          <p:cNvPr id="4" name="Picture 3"/>
          <p:cNvPicPr>
            <a:picLocks noChangeAspect="1"/>
          </p:cNvPicPr>
          <p:nvPr/>
        </p:nvPicPr>
        <p:blipFill>
          <a:blip r:embed="rId4"/>
          <a:stretch>
            <a:fillRect/>
          </a:stretch>
        </p:blipFill>
        <p:spPr>
          <a:xfrm>
            <a:off x="6675438" y="3157783"/>
            <a:ext cx="5257719" cy="3013839"/>
          </a:xfrm>
          <a:prstGeom prst="rect">
            <a:avLst/>
          </a:prstGeom>
        </p:spPr>
      </p:pic>
    </p:spTree>
    <p:extLst>
      <p:ext uri="{BB962C8B-B14F-4D97-AF65-F5344CB8AC3E}">
        <p14:creationId xmlns:p14="http://schemas.microsoft.com/office/powerpoint/2010/main" val="152581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Cross Plat Capabilities in SP1</a:t>
            </a:r>
            <a:endParaRPr lang="en-US" dirty="0"/>
          </a:p>
        </p:txBody>
      </p:sp>
      <p:sp>
        <p:nvSpPr>
          <p:cNvPr id="30" name="Rectangle 19"/>
          <p:cNvSpPr>
            <a:spLocks noChangeArrowheads="1"/>
          </p:cNvSpPr>
          <p:nvPr/>
        </p:nvSpPr>
        <p:spPr bwMode="auto">
          <a:xfrm>
            <a:off x="8316595" y="1756726"/>
            <a:ext cx="3652696" cy="4242051"/>
          </a:xfrm>
          <a:prstGeom prst="rect">
            <a:avLst/>
          </a:prstGeom>
          <a:solidFill>
            <a:schemeClr val="bg1">
              <a:alpha val="10196"/>
            </a:schemeClr>
          </a:solidFill>
          <a:ln w="9525">
            <a:noFill/>
            <a:miter lim="800000"/>
            <a:headEnd/>
            <a:tailEnd/>
          </a:ln>
        </p:spPr>
        <p:txBody>
          <a:bodyPr wrap="none" anchor="ctr"/>
          <a:lstStyle/>
          <a:p>
            <a:endParaRPr lang="en-US" sz="1836">
              <a:solidFill>
                <a:prstClr val="black"/>
              </a:solidFill>
              <a:latin typeface="Calibri" pitchFamily="34" charset="0"/>
            </a:endParaRPr>
          </a:p>
        </p:txBody>
      </p:sp>
      <p:sp>
        <p:nvSpPr>
          <p:cNvPr id="31" name="Rectangle 76"/>
          <p:cNvSpPr>
            <a:spLocks noChangeArrowheads="1"/>
          </p:cNvSpPr>
          <p:nvPr/>
        </p:nvSpPr>
        <p:spPr bwMode="auto">
          <a:xfrm>
            <a:off x="8633938" y="2409225"/>
            <a:ext cx="3335353" cy="3589552"/>
          </a:xfrm>
          <a:prstGeom prst="rect">
            <a:avLst/>
          </a:prstGeom>
          <a:noFill/>
          <a:ln w="9525">
            <a:noFill/>
            <a:miter lim="800000"/>
            <a:headEnd/>
            <a:tailEnd/>
          </a:ln>
        </p:spPr>
        <p:txBody>
          <a:bodyPr lIns="0" tIns="0" rIns="0" bIns="0"/>
          <a:lstStyle/>
          <a:p>
            <a:pPr marL="291444" lvl="1" indent="-291444" defTabSz="931001">
              <a:lnSpc>
                <a:spcPct val="115000"/>
              </a:lnSpc>
              <a:spcAft>
                <a:spcPts val="612"/>
              </a:spcAft>
              <a:buClr>
                <a:prstClr val="white"/>
              </a:buClr>
              <a:buSzPct val="100000"/>
              <a:buFont typeface="Arial" pitchFamily="34" charset="0"/>
              <a:buChar char="•"/>
              <a:tabLst>
                <a:tab pos="4659859" algn="r"/>
              </a:tabLst>
            </a:pPr>
            <a:r>
              <a:rPr lang="en-US" dirty="0">
                <a:solidFill>
                  <a:srgbClr val="FFFFFF"/>
                </a:solidFill>
              </a:rPr>
              <a:t>Inventory hardware</a:t>
            </a:r>
          </a:p>
          <a:p>
            <a:pPr marL="291444" lvl="1" indent="-291444" defTabSz="931001">
              <a:lnSpc>
                <a:spcPct val="115000"/>
              </a:lnSpc>
              <a:spcAft>
                <a:spcPts val="612"/>
              </a:spcAft>
              <a:buClr>
                <a:prstClr val="white"/>
              </a:buClr>
              <a:buSzPct val="100000"/>
              <a:buFont typeface="Arial" pitchFamily="34" charset="0"/>
              <a:buChar char="•"/>
              <a:tabLst>
                <a:tab pos="4659859" algn="r"/>
              </a:tabLst>
            </a:pPr>
            <a:r>
              <a:rPr lang="en-US" dirty="0">
                <a:solidFill>
                  <a:srgbClr val="FFFFFF"/>
                </a:solidFill>
              </a:rPr>
              <a:t>Inventory installed applications</a:t>
            </a:r>
          </a:p>
          <a:p>
            <a:pPr marL="291444" lvl="1" indent="-291444" defTabSz="931001">
              <a:lnSpc>
                <a:spcPct val="115000"/>
              </a:lnSpc>
              <a:spcAft>
                <a:spcPts val="612"/>
              </a:spcAft>
              <a:buClr>
                <a:prstClr val="white"/>
              </a:buClr>
              <a:buSzPct val="100000"/>
              <a:buFont typeface="Arial" pitchFamily="34" charset="0"/>
              <a:buChar char="•"/>
              <a:tabLst>
                <a:tab pos="4659859" algn="r"/>
              </a:tabLst>
            </a:pPr>
            <a:r>
              <a:rPr lang="en-US" dirty="0">
                <a:solidFill>
                  <a:srgbClr val="FFFFFF"/>
                </a:solidFill>
              </a:rPr>
              <a:t>Create collections based on inventory</a:t>
            </a:r>
          </a:p>
          <a:p>
            <a:pPr marL="291444" lvl="1" indent="-291444" defTabSz="931001">
              <a:lnSpc>
                <a:spcPct val="115000"/>
              </a:lnSpc>
              <a:spcAft>
                <a:spcPts val="612"/>
              </a:spcAft>
              <a:buClr>
                <a:prstClr val="white"/>
              </a:buClr>
              <a:buSzPct val="100000"/>
              <a:buFont typeface="Arial" pitchFamily="34" charset="0"/>
              <a:buChar char="•"/>
              <a:tabLst>
                <a:tab pos="4659859" algn="r"/>
              </a:tabLst>
            </a:pPr>
            <a:r>
              <a:rPr lang="en-US" dirty="0">
                <a:solidFill>
                  <a:srgbClr val="FFFFFF"/>
                </a:solidFill>
              </a:rPr>
              <a:t>Distribute and install software</a:t>
            </a:r>
          </a:p>
          <a:p>
            <a:pPr marL="291444" lvl="1" indent="-291444" defTabSz="931001">
              <a:lnSpc>
                <a:spcPct val="115000"/>
              </a:lnSpc>
              <a:spcAft>
                <a:spcPts val="612"/>
              </a:spcAft>
              <a:buClr>
                <a:prstClr val="white"/>
              </a:buClr>
              <a:buSzPct val="100000"/>
              <a:buFont typeface="Arial" pitchFamily="34" charset="0"/>
              <a:buChar char="•"/>
              <a:tabLst>
                <a:tab pos="4659859" algn="r"/>
              </a:tabLst>
            </a:pPr>
            <a:r>
              <a:rPr lang="en-US" dirty="0">
                <a:solidFill>
                  <a:srgbClr val="FFFFFF"/>
                </a:solidFill>
              </a:rPr>
              <a:t>Report on inventory and software distribution</a:t>
            </a:r>
          </a:p>
          <a:p>
            <a:pPr marL="291444" lvl="1" indent="-291444" defTabSz="931001">
              <a:lnSpc>
                <a:spcPct val="115000"/>
              </a:lnSpc>
              <a:spcAft>
                <a:spcPts val="612"/>
              </a:spcAft>
              <a:buClr>
                <a:prstClr val="white"/>
              </a:buClr>
              <a:buSzPct val="100000"/>
              <a:buFont typeface="Arial" pitchFamily="34" charset="0"/>
              <a:buChar char="•"/>
              <a:tabLst>
                <a:tab pos="4659859" algn="r"/>
              </a:tabLst>
            </a:pPr>
            <a:r>
              <a:rPr lang="en-US" dirty="0">
                <a:solidFill>
                  <a:srgbClr val="FFFFFF"/>
                </a:solidFill>
              </a:rPr>
              <a:t>Endpoint Protection (anti-virus)</a:t>
            </a:r>
          </a:p>
          <a:p>
            <a:pPr marL="291444" lvl="1" indent="-291444" defTabSz="931001">
              <a:lnSpc>
                <a:spcPct val="115000"/>
              </a:lnSpc>
              <a:spcAft>
                <a:spcPts val="612"/>
              </a:spcAft>
              <a:buClr>
                <a:prstClr val="white"/>
              </a:buClr>
              <a:buSzPct val="100000"/>
              <a:buFont typeface="Arial" pitchFamily="34" charset="0"/>
              <a:buChar char="•"/>
              <a:tabLst>
                <a:tab pos="4659859" algn="r"/>
              </a:tabLst>
            </a:pPr>
            <a:endParaRPr lang="en-US" dirty="0">
              <a:solidFill>
                <a:srgbClr val="FFFFFF"/>
              </a:solidFill>
            </a:endParaRPr>
          </a:p>
        </p:txBody>
      </p:sp>
      <p:sp>
        <p:nvSpPr>
          <p:cNvPr id="34" name="Rectangle 24"/>
          <p:cNvSpPr>
            <a:spLocks noChangeArrowheads="1"/>
          </p:cNvSpPr>
          <p:nvPr/>
        </p:nvSpPr>
        <p:spPr bwMode="auto">
          <a:xfrm>
            <a:off x="8316595" y="1834444"/>
            <a:ext cx="3652696" cy="354584"/>
          </a:xfrm>
          <a:prstGeom prst="rect">
            <a:avLst/>
          </a:prstGeom>
          <a:solidFill>
            <a:srgbClr val="002C56">
              <a:alpha val="85097"/>
            </a:srgbClr>
          </a:solidFill>
          <a:ln w="9525">
            <a:noFill/>
            <a:miter lim="800000"/>
            <a:headEnd/>
            <a:tailEnd/>
          </a:ln>
        </p:spPr>
        <p:txBody>
          <a:bodyPr wrap="none" anchor="ctr"/>
          <a:lstStyle/>
          <a:p>
            <a:pPr algn="ctr"/>
            <a:r>
              <a:rPr lang="en-US" sz="2000" dirty="0" smtClean="0">
                <a:solidFill>
                  <a:srgbClr val="3DB5F1"/>
                </a:solidFill>
              </a:rPr>
              <a:t>Configuration Manager</a:t>
            </a:r>
            <a:endParaRPr lang="en-US" sz="2000" dirty="0">
              <a:solidFill>
                <a:srgbClr val="3DB5F1"/>
              </a:solidFill>
            </a:endParaRPr>
          </a:p>
        </p:txBody>
      </p:sp>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1189038" y="1892572"/>
            <a:ext cx="6820643" cy="4123782"/>
          </a:xfrm>
          <a:prstGeom prst="rect">
            <a:avLst/>
          </a:prstGeom>
          <a:noFill/>
          <a:ln>
            <a:noFill/>
          </a:ln>
        </p:spPr>
      </p:pic>
    </p:spTree>
    <p:extLst>
      <p:ext uri="{BB962C8B-B14F-4D97-AF65-F5344CB8AC3E}">
        <p14:creationId xmlns:p14="http://schemas.microsoft.com/office/powerpoint/2010/main" val="345642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Supported Operating Systems</a:t>
            </a:r>
            <a:endParaRPr lang="en-US" dirty="0"/>
          </a:p>
        </p:txBody>
      </p:sp>
      <p:graphicFrame>
        <p:nvGraphicFramePr>
          <p:cNvPr id="4" name="Diagram 3"/>
          <p:cNvGraphicFramePr/>
          <p:nvPr>
            <p:extLst/>
          </p:nvPr>
        </p:nvGraphicFramePr>
        <p:xfrm>
          <a:off x="1193104" y="1439861"/>
          <a:ext cx="4389120" cy="5160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bwMode="auto">
          <a:xfrm>
            <a:off x="6704012" y="4552950"/>
            <a:ext cx="4953000" cy="1914525"/>
          </a:xfrm>
          <a:prstGeom prst="roundRect">
            <a:avLst>
              <a:gd name="adj" fmla="val 8233"/>
            </a:avLst>
          </a:prstGeom>
          <a:solidFill>
            <a:srgbClr val="FFFFCC"/>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121893" tIns="60947" rIns="121893" bIns="60947" numCol="1" rtlCol="0" anchor="t" anchorCtr="0" compatLnSpc="1">
            <a:prstTxWarp prst="textNoShape">
              <a:avLst/>
            </a:prstTxWarp>
          </a:bodyPr>
          <a:lstStyle/>
          <a:p>
            <a:pPr algn="ctr" defTabSz="1218585" fontAlgn="base">
              <a:spcBef>
                <a:spcPct val="0"/>
              </a:spcBef>
              <a:spcAft>
                <a:spcPts val="600"/>
              </a:spcAft>
            </a:pPr>
            <a:r>
              <a:rPr lang="en-US" sz="2000" b="1" dirty="0">
                <a:solidFill>
                  <a:srgbClr val="000000"/>
                </a:solidFill>
              </a:rPr>
              <a:t>Version Support</a:t>
            </a:r>
          </a:p>
          <a:p>
            <a:pPr marL="304747" indent="-304747" defTabSz="1218585" fontAlgn="base">
              <a:lnSpc>
                <a:spcPct val="90000"/>
              </a:lnSpc>
              <a:spcBef>
                <a:spcPct val="0"/>
              </a:spcBef>
              <a:spcAft>
                <a:spcPct val="0"/>
              </a:spcAft>
              <a:buFont typeface="Arial" pitchFamily="34" charset="0"/>
              <a:buChar char="•"/>
            </a:pPr>
            <a:r>
              <a:rPr lang="en-US" sz="2000" dirty="0">
                <a:solidFill>
                  <a:srgbClr val="000000"/>
                </a:solidFill>
              </a:rPr>
              <a:t>New versions of operating systems supported within 180 days of release</a:t>
            </a:r>
          </a:p>
          <a:p>
            <a:pPr marL="304747" indent="-304747" defTabSz="1218585" fontAlgn="base">
              <a:lnSpc>
                <a:spcPct val="90000"/>
              </a:lnSpc>
              <a:spcBef>
                <a:spcPts val="600"/>
              </a:spcBef>
              <a:spcAft>
                <a:spcPct val="0"/>
              </a:spcAft>
              <a:buFont typeface="Arial" pitchFamily="34" charset="0"/>
              <a:buChar char="•"/>
            </a:pPr>
            <a:r>
              <a:rPr lang="en-US" sz="2000" dirty="0">
                <a:solidFill>
                  <a:srgbClr val="000000"/>
                </a:solidFill>
              </a:rPr>
              <a:t>Old versions supported as long as vendor provides support</a:t>
            </a:r>
          </a:p>
        </p:txBody>
      </p:sp>
      <p:graphicFrame>
        <p:nvGraphicFramePr>
          <p:cNvPr id="6" name="Diagram 5"/>
          <p:cNvGraphicFramePr/>
          <p:nvPr>
            <p:extLst/>
          </p:nvPr>
        </p:nvGraphicFramePr>
        <p:xfrm>
          <a:off x="7222429" y="1363662"/>
          <a:ext cx="4389120" cy="28484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7" name="Group 6"/>
          <p:cNvGrpSpPr/>
          <p:nvPr/>
        </p:nvGrpSpPr>
        <p:grpSpPr>
          <a:xfrm>
            <a:off x="574318" y="1516062"/>
            <a:ext cx="523220" cy="5029199"/>
            <a:chOff x="440968" y="1295401"/>
            <a:chExt cx="523220" cy="5029199"/>
          </a:xfrm>
        </p:grpSpPr>
        <p:sp>
          <p:nvSpPr>
            <p:cNvPr id="8" name="TextBox 7"/>
            <p:cNvSpPr txBox="1"/>
            <p:nvPr/>
          </p:nvSpPr>
          <p:spPr>
            <a:xfrm rot="16200000">
              <a:off x="179838" y="3582556"/>
              <a:ext cx="1045479" cy="523220"/>
            </a:xfrm>
            <a:prstGeom prst="rect">
              <a:avLst/>
            </a:prstGeom>
            <a:noFill/>
          </p:spPr>
          <p:txBody>
            <a:bodyPr wrap="none" rtlCol="0">
              <a:spAutoFit/>
            </a:bodyPr>
            <a:lstStyle/>
            <a:p>
              <a:r>
                <a:rPr lang="en-US" sz="2800" i="1" dirty="0" smtClean="0">
                  <a:solidFill>
                    <a:srgbClr val="FFFFDD"/>
                  </a:solidFill>
                </a:rPr>
                <a:t>Linux</a:t>
              </a:r>
              <a:endParaRPr lang="en-US" sz="2800" i="1" dirty="0">
                <a:solidFill>
                  <a:srgbClr val="FFFFDD"/>
                </a:solidFill>
              </a:endParaRPr>
            </a:p>
          </p:txBody>
        </p:sp>
        <p:cxnSp>
          <p:nvCxnSpPr>
            <p:cNvPr id="9" name="Straight Connector 8"/>
            <p:cNvCxnSpPr/>
            <p:nvPr/>
          </p:nvCxnSpPr>
          <p:spPr>
            <a:xfrm flipH="1" flipV="1">
              <a:off x="709831" y="1295401"/>
              <a:ext cx="1" cy="1828800"/>
            </a:xfrm>
            <a:prstGeom prst="line">
              <a:avLst/>
            </a:prstGeom>
            <a:ln w="31750">
              <a:solidFill>
                <a:srgbClr val="FFFFDD"/>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709831" y="4562475"/>
              <a:ext cx="0" cy="1762125"/>
            </a:xfrm>
            <a:prstGeom prst="line">
              <a:avLst/>
            </a:prstGeom>
            <a:ln w="31750">
              <a:solidFill>
                <a:srgbClr val="FFFFDD"/>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6604326" y="1427982"/>
            <a:ext cx="523220" cy="2755080"/>
            <a:chOff x="440968" y="2469775"/>
            <a:chExt cx="523220" cy="2667000"/>
          </a:xfrm>
        </p:grpSpPr>
        <p:sp>
          <p:nvSpPr>
            <p:cNvPr id="12" name="TextBox 11"/>
            <p:cNvSpPr txBox="1"/>
            <p:nvPr/>
          </p:nvSpPr>
          <p:spPr>
            <a:xfrm rot="16200000">
              <a:off x="181441" y="3465405"/>
              <a:ext cx="1042273" cy="523220"/>
            </a:xfrm>
            <a:prstGeom prst="rect">
              <a:avLst/>
            </a:prstGeom>
            <a:noFill/>
          </p:spPr>
          <p:txBody>
            <a:bodyPr wrap="none" rtlCol="0">
              <a:spAutoFit/>
            </a:bodyPr>
            <a:lstStyle/>
            <a:p>
              <a:r>
                <a:rPr lang="en-US" sz="2800" i="1" dirty="0" smtClean="0">
                  <a:solidFill>
                    <a:srgbClr val="FFFFDD"/>
                  </a:solidFill>
                </a:rPr>
                <a:t>UNIX</a:t>
              </a:r>
              <a:endParaRPr lang="en-US" sz="2800" i="1" dirty="0">
                <a:solidFill>
                  <a:srgbClr val="FFFFDD"/>
                </a:solidFill>
              </a:endParaRPr>
            </a:p>
          </p:txBody>
        </p:sp>
        <p:cxnSp>
          <p:nvCxnSpPr>
            <p:cNvPr id="13" name="Straight Connector 12"/>
            <p:cNvCxnSpPr/>
            <p:nvPr/>
          </p:nvCxnSpPr>
          <p:spPr>
            <a:xfrm flipH="1" flipV="1">
              <a:off x="709833" y="2469775"/>
              <a:ext cx="1" cy="654426"/>
            </a:xfrm>
            <a:prstGeom prst="line">
              <a:avLst/>
            </a:prstGeom>
            <a:ln w="31750">
              <a:solidFill>
                <a:srgbClr val="FFFFDD"/>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02577" y="4562476"/>
              <a:ext cx="7254" cy="574299"/>
            </a:xfrm>
            <a:prstGeom prst="line">
              <a:avLst/>
            </a:prstGeom>
            <a:ln w="31750">
              <a:solidFill>
                <a:srgbClr val="FFFFDD"/>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220429814"/>
      </p:ext>
    </p:extLst>
  </p:cSld>
  <p:clrMapOvr>
    <a:masterClrMapping/>
  </p:clrMapOvr>
  <p:transition advTm="2215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What’s new in System Center 2012 SP1</a:t>
            </a:r>
            <a:endParaRPr lang="en-US" dirty="0"/>
          </a:p>
        </p:txBody>
      </p:sp>
      <p:sp>
        <p:nvSpPr>
          <p:cNvPr id="5" name="Text Placeholder 4"/>
          <p:cNvSpPr>
            <a:spLocks noGrp="1"/>
          </p:cNvSpPr>
          <p:nvPr>
            <p:ph type="body" sz="quarter" idx="12"/>
          </p:nvPr>
        </p:nvSpPr>
        <p:spPr/>
        <p:txBody>
          <a:bodyPr/>
          <a:lstStyle/>
          <a:p>
            <a:r>
              <a:rPr lang="en-US" sz="2800" dirty="0" smtClean="0"/>
              <a:t>Kenon Owens, Michael </a:t>
            </a:r>
            <a:r>
              <a:rPr lang="en-US" sz="2800" dirty="0"/>
              <a:t>Leworthy</a:t>
            </a:r>
            <a:br>
              <a:rPr lang="en-US" sz="2800" dirty="0"/>
            </a:br>
            <a:r>
              <a:rPr lang="en-US" sz="2800" dirty="0"/>
              <a:t>Won </a:t>
            </a:r>
            <a:r>
              <a:rPr lang="en-US" sz="2800" dirty="0" smtClean="0"/>
              <a:t>Huh</a:t>
            </a:r>
          </a:p>
          <a:p>
            <a:endParaRPr lang="en-US" sz="2800" dirty="0"/>
          </a:p>
          <a:p>
            <a:r>
              <a:rPr lang="en-US" sz="2800" dirty="0" smtClean="0"/>
              <a:t>Microsoft Technical Product Marketing</a:t>
            </a:r>
            <a:endParaRPr lang="en-US" sz="2800" dirty="0"/>
          </a:p>
        </p:txBody>
      </p:sp>
      <p:sp>
        <p:nvSpPr>
          <p:cNvPr id="14" name="Text Placeholder 13"/>
          <p:cNvSpPr>
            <a:spLocks noGrp="1"/>
          </p:cNvSpPr>
          <p:nvPr>
            <p:ph type="body" sz="quarter" idx="13"/>
          </p:nvPr>
        </p:nvSpPr>
        <p:spPr>
          <a:xfrm>
            <a:off x="6492620" y="434695"/>
            <a:ext cx="5486400" cy="923330"/>
          </a:xfrm>
        </p:spPr>
        <p:txBody>
          <a:bodyPr/>
          <a:lstStyle/>
          <a:p>
            <a:r>
              <a:rPr lang="en-US" dirty="0" smtClean="0">
                <a:solidFill>
                  <a:schemeClr val="tx2"/>
                </a:solidFill>
              </a:rPr>
              <a:t>MDC-B354</a:t>
            </a:r>
            <a:endParaRPr lang="en-US" dirty="0">
              <a:solidFill>
                <a:schemeClr val="tx2"/>
              </a:solidFill>
            </a:endParaRPr>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Deploying Linux services, monitoring and running tasks</a:t>
            </a:r>
            <a:endParaRPr lang="en-US" dirty="0"/>
          </a:p>
        </p:txBody>
      </p:sp>
    </p:spTree>
    <p:extLst>
      <p:ext uri="{BB962C8B-B14F-4D97-AF65-F5344CB8AC3E}">
        <p14:creationId xmlns:p14="http://schemas.microsoft.com/office/powerpoint/2010/main" val="352346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198687"/>
            <a:ext cx="11887200" cy="1831975"/>
          </a:xfrm>
        </p:spPr>
        <p:txBody>
          <a:bodyPr/>
          <a:lstStyle/>
          <a:p>
            <a:r>
              <a:rPr lang="en-US" dirty="0" smtClean="0"/>
              <a:t>Back-up and Recovery</a:t>
            </a:r>
            <a:endParaRPr lang="en-US" dirty="0"/>
          </a:p>
        </p:txBody>
      </p:sp>
      <p:sp>
        <p:nvSpPr>
          <p:cNvPr id="5" name="TextBox 4"/>
          <p:cNvSpPr txBox="1"/>
          <p:nvPr/>
        </p:nvSpPr>
        <p:spPr>
          <a:xfrm>
            <a:off x="350837" y="4594399"/>
            <a:ext cx="2296362" cy="960263"/>
          </a:xfrm>
          <a:prstGeom prst="rect">
            <a:avLst/>
          </a:prstGeom>
          <a:noFill/>
        </p:spPr>
        <p:txBody>
          <a:bodyPr wrap="square" lIns="182880" tIns="146304" rIns="182880" bIns="146304" rtlCol="0">
            <a:spAutoFit/>
          </a:bodyPr>
          <a:lstStyle/>
          <a:p>
            <a:pPr algn="ctr">
              <a:lnSpc>
                <a:spcPct val="90000"/>
              </a:lnSpc>
            </a:pPr>
            <a:r>
              <a:rPr lang="en-US" sz="2400" spc="-50" dirty="0" smtClean="0">
                <a:gradFill>
                  <a:gsLst>
                    <a:gs pos="2917">
                      <a:srgbClr val="EFEFEF"/>
                    </a:gs>
                    <a:gs pos="30000">
                      <a:srgbClr val="EFEFEF"/>
                    </a:gs>
                  </a:gsLst>
                  <a:lin ang="5400000" scaled="0"/>
                </a:gradFill>
                <a:latin typeface="+mj-lt"/>
              </a:rPr>
              <a:t>Data Protection Manager</a:t>
            </a:r>
            <a:endParaRPr lang="en-US" sz="2400" spc="-50" dirty="0">
              <a:gradFill>
                <a:gsLst>
                  <a:gs pos="2917">
                    <a:srgbClr val="EFEFEF"/>
                  </a:gs>
                  <a:gs pos="30000">
                    <a:srgbClr val="EFEFEF"/>
                  </a:gs>
                </a:gsLst>
                <a:lin ang="5400000" scaled="0"/>
              </a:gradFill>
              <a:latin typeface="+mj-lt"/>
            </a:endParaRPr>
          </a:p>
        </p:txBody>
      </p:sp>
      <p:sp>
        <p:nvSpPr>
          <p:cNvPr id="9" name="TextBox 8"/>
          <p:cNvSpPr txBox="1"/>
          <p:nvPr/>
        </p:nvSpPr>
        <p:spPr>
          <a:xfrm>
            <a:off x="2713037" y="4597706"/>
            <a:ext cx="3087273" cy="627864"/>
          </a:xfrm>
          <a:prstGeom prst="rect">
            <a:avLst/>
          </a:prstGeom>
          <a:noFill/>
        </p:spPr>
        <p:txBody>
          <a:bodyPr wrap="square" lIns="182880" tIns="146304" rIns="182880" bIns="146304" rtlCol="0">
            <a:spAutoFit/>
          </a:bodyPr>
          <a:lstStyle/>
          <a:p>
            <a:pPr algn="ctr">
              <a:lnSpc>
                <a:spcPct val="90000"/>
              </a:lnSpc>
            </a:pPr>
            <a:r>
              <a:rPr lang="en-US" sz="2400" spc="-50" dirty="0">
                <a:gradFill>
                  <a:gsLst>
                    <a:gs pos="2917">
                      <a:srgbClr val="EFEFEF"/>
                    </a:gs>
                    <a:gs pos="30000">
                      <a:srgbClr val="EFEFEF"/>
                    </a:gs>
                  </a:gsLst>
                  <a:lin ang="5400000" scaled="0"/>
                </a:gradFill>
                <a:latin typeface="+mj-lt"/>
              </a:rPr>
              <a:t>Operations Manager</a:t>
            </a:r>
          </a:p>
        </p:txBody>
      </p:sp>
      <p:sp useBgFill="1">
        <p:nvSpPr>
          <p:cNvPr id="15" name="Freeform 6"/>
          <p:cNvSpPr>
            <a:spLocks noChangeAspect="1" noEditPoints="1"/>
          </p:cNvSpPr>
          <p:nvPr/>
        </p:nvSpPr>
        <p:spPr bwMode="auto">
          <a:xfrm>
            <a:off x="4118062" y="1773534"/>
            <a:ext cx="871334" cy="698682"/>
          </a:xfrm>
          <a:custGeom>
            <a:avLst/>
            <a:gdLst>
              <a:gd name="T0" fmla="*/ 365 w 365"/>
              <a:gd name="T1" fmla="*/ 187 h 293"/>
              <a:gd name="T2" fmla="*/ 302 w 365"/>
              <a:gd name="T3" fmla="*/ 250 h 293"/>
              <a:gd name="T4" fmla="*/ 112 w 365"/>
              <a:gd name="T5" fmla="*/ 250 h 293"/>
              <a:gd name="T6" fmla="*/ 80 w 365"/>
              <a:gd name="T7" fmla="*/ 218 h 293"/>
              <a:gd name="T8" fmla="*/ 104 w 365"/>
              <a:gd name="T9" fmla="*/ 187 h 293"/>
              <a:gd name="T10" fmla="*/ 142 w 365"/>
              <a:gd name="T11" fmla="*/ 158 h 293"/>
              <a:gd name="T12" fmla="*/ 210 w 365"/>
              <a:gd name="T13" fmla="*/ 93 h 293"/>
              <a:gd name="T14" fmla="*/ 272 w 365"/>
              <a:gd name="T15" fmla="*/ 132 h 293"/>
              <a:gd name="T16" fmla="*/ 302 w 365"/>
              <a:gd name="T17" fmla="*/ 125 h 293"/>
              <a:gd name="T18" fmla="*/ 365 w 365"/>
              <a:gd name="T19" fmla="*/ 187 h 293"/>
              <a:gd name="T20" fmla="*/ 144 w 365"/>
              <a:gd name="T21" fmla="*/ 259 h 293"/>
              <a:gd name="T22" fmla="*/ 144 w 365"/>
              <a:gd name="T23" fmla="*/ 289 h 293"/>
              <a:gd name="T24" fmla="*/ 141 w 365"/>
              <a:gd name="T25" fmla="*/ 293 h 293"/>
              <a:gd name="T26" fmla="*/ 4 w 365"/>
              <a:gd name="T27" fmla="*/ 293 h 293"/>
              <a:gd name="T28" fmla="*/ 0 w 365"/>
              <a:gd name="T29" fmla="*/ 289 h 293"/>
              <a:gd name="T30" fmla="*/ 0 w 365"/>
              <a:gd name="T31" fmla="*/ 65 h 293"/>
              <a:gd name="T32" fmla="*/ 0 w 365"/>
              <a:gd name="T33" fmla="*/ 61 h 293"/>
              <a:gd name="T34" fmla="*/ 0 w 365"/>
              <a:gd name="T35" fmla="*/ 3 h 293"/>
              <a:gd name="T36" fmla="*/ 4 w 365"/>
              <a:gd name="T37" fmla="*/ 0 h 293"/>
              <a:gd name="T38" fmla="*/ 141 w 365"/>
              <a:gd name="T39" fmla="*/ 0 h 293"/>
              <a:gd name="T40" fmla="*/ 144 w 365"/>
              <a:gd name="T41" fmla="*/ 3 h 293"/>
              <a:gd name="T42" fmla="*/ 144 w 365"/>
              <a:gd name="T43" fmla="*/ 61 h 293"/>
              <a:gd name="T44" fmla="*/ 144 w 365"/>
              <a:gd name="T45" fmla="*/ 65 h 293"/>
              <a:gd name="T46" fmla="*/ 144 w 365"/>
              <a:gd name="T47" fmla="*/ 120 h 293"/>
              <a:gd name="T48" fmla="*/ 133 w 365"/>
              <a:gd name="T49" fmla="*/ 151 h 293"/>
              <a:gd name="T50" fmla="*/ 97 w 365"/>
              <a:gd name="T51" fmla="*/ 179 h 293"/>
              <a:gd name="T52" fmla="*/ 71 w 365"/>
              <a:gd name="T53" fmla="*/ 218 h 293"/>
              <a:gd name="T54" fmla="*/ 112 w 365"/>
              <a:gd name="T55" fmla="*/ 259 h 293"/>
              <a:gd name="T56" fmla="*/ 112 w 365"/>
              <a:gd name="T57" fmla="*/ 259 h 293"/>
              <a:gd name="T58" fmla="*/ 115 w 365"/>
              <a:gd name="T59" fmla="*/ 259 h 293"/>
              <a:gd name="T60" fmla="*/ 136 w 365"/>
              <a:gd name="T61" fmla="*/ 259 h 293"/>
              <a:gd name="T62" fmla="*/ 144 w 365"/>
              <a:gd name="T63" fmla="*/ 259 h 293"/>
              <a:gd name="T64" fmla="*/ 126 w 365"/>
              <a:gd name="T65" fmla="*/ 128 h 293"/>
              <a:gd name="T66" fmla="*/ 115 w 365"/>
              <a:gd name="T67" fmla="*/ 118 h 293"/>
              <a:gd name="T68" fmla="*/ 105 w 365"/>
              <a:gd name="T69" fmla="*/ 128 h 293"/>
              <a:gd name="T70" fmla="*/ 115 w 365"/>
              <a:gd name="T71" fmla="*/ 138 h 293"/>
              <a:gd name="T72" fmla="*/ 126 w 365"/>
              <a:gd name="T73" fmla="*/ 128 h 293"/>
              <a:gd name="T74" fmla="*/ 129 w 365"/>
              <a:gd name="T75" fmla="*/ 92 h 293"/>
              <a:gd name="T76" fmla="*/ 115 w 365"/>
              <a:gd name="T77" fmla="*/ 79 h 293"/>
              <a:gd name="T78" fmla="*/ 102 w 365"/>
              <a:gd name="T79" fmla="*/ 92 h 293"/>
              <a:gd name="T80" fmla="*/ 115 w 365"/>
              <a:gd name="T81" fmla="*/ 105 h 293"/>
              <a:gd name="T82" fmla="*/ 129 w 365"/>
              <a:gd name="T83" fmla="*/ 92 h 293"/>
              <a:gd name="T84" fmla="*/ 21 w 365"/>
              <a:gd name="T85" fmla="*/ 48 h 293"/>
              <a:gd name="T86" fmla="*/ 123 w 365"/>
              <a:gd name="T87" fmla="*/ 48 h 293"/>
              <a:gd name="T88" fmla="*/ 127 w 365"/>
              <a:gd name="T89" fmla="*/ 44 h 293"/>
              <a:gd name="T90" fmla="*/ 127 w 365"/>
              <a:gd name="T91" fmla="*/ 31 h 293"/>
              <a:gd name="T92" fmla="*/ 123 w 365"/>
              <a:gd name="T93" fmla="*/ 27 h 293"/>
              <a:gd name="T94" fmla="*/ 21 w 365"/>
              <a:gd name="T95" fmla="*/ 27 h 293"/>
              <a:gd name="T96" fmla="*/ 17 w 365"/>
              <a:gd name="T97" fmla="*/ 31 h 293"/>
              <a:gd name="T98" fmla="*/ 17 w 365"/>
              <a:gd name="T99" fmla="*/ 44 h 293"/>
              <a:gd name="T100" fmla="*/ 21 w 365"/>
              <a:gd name="T101" fmla="*/ 4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5" h="293">
                <a:moveTo>
                  <a:pt x="365" y="187"/>
                </a:moveTo>
                <a:cubicBezTo>
                  <a:pt x="365" y="222"/>
                  <a:pt x="337" y="250"/>
                  <a:pt x="302" y="250"/>
                </a:cubicBezTo>
                <a:cubicBezTo>
                  <a:pt x="112" y="250"/>
                  <a:pt x="112" y="250"/>
                  <a:pt x="112" y="250"/>
                </a:cubicBezTo>
                <a:cubicBezTo>
                  <a:pt x="94" y="250"/>
                  <a:pt x="80" y="236"/>
                  <a:pt x="80" y="218"/>
                </a:cubicBezTo>
                <a:cubicBezTo>
                  <a:pt x="80" y="203"/>
                  <a:pt x="90" y="190"/>
                  <a:pt x="104" y="187"/>
                </a:cubicBezTo>
                <a:cubicBezTo>
                  <a:pt x="110" y="172"/>
                  <a:pt x="125" y="160"/>
                  <a:pt x="142" y="158"/>
                </a:cubicBezTo>
                <a:cubicBezTo>
                  <a:pt x="143" y="122"/>
                  <a:pt x="173" y="93"/>
                  <a:pt x="210" y="93"/>
                </a:cubicBezTo>
                <a:cubicBezTo>
                  <a:pt x="237" y="93"/>
                  <a:pt x="261" y="109"/>
                  <a:pt x="272" y="132"/>
                </a:cubicBezTo>
                <a:cubicBezTo>
                  <a:pt x="281" y="127"/>
                  <a:pt x="292" y="125"/>
                  <a:pt x="302" y="125"/>
                </a:cubicBezTo>
                <a:cubicBezTo>
                  <a:pt x="337" y="125"/>
                  <a:pt x="365" y="153"/>
                  <a:pt x="365" y="187"/>
                </a:cubicBezTo>
                <a:close/>
                <a:moveTo>
                  <a:pt x="144" y="259"/>
                </a:moveTo>
                <a:cubicBezTo>
                  <a:pt x="144" y="268"/>
                  <a:pt x="144" y="279"/>
                  <a:pt x="144" y="289"/>
                </a:cubicBezTo>
                <a:cubicBezTo>
                  <a:pt x="144" y="291"/>
                  <a:pt x="143" y="293"/>
                  <a:pt x="141" y="293"/>
                </a:cubicBezTo>
                <a:cubicBezTo>
                  <a:pt x="141" y="293"/>
                  <a:pt x="141" y="293"/>
                  <a:pt x="4" y="293"/>
                </a:cubicBezTo>
                <a:cubicBezTo>
                  <a:pt x="2" y="293"/>
                  <a:pt x="0" y="291"/>
                  <a:pt x="0" y="289"/>
                </a:cubicBezTo>
                <a:cubicBezTo>
                  <a:pt x="0" y="289"/>
                  <a:pt x="0" y="289"/>
                  <a:pt x="0" y="65"/>
                </a:cubicBezTo>
                <a:cubicBezTo>
                  <a:pt x="0" y="65"/>
                  <a:pt x="0" y="65"/>
                  <a:pt x="0" y="61"/>
                </a:cubicBezTo>
                <a:cubicBezTo>
                  <a:pt x="0" y="61"/>
                  <a:pt x="0" y="61"/>
                  <a:pt x="0" y="3"/>
                </a:cubicBezTo>
                <a:cubicBezTo>
                  <a:pt x="0" y="1"/>
                  <a:pt x="2" y="0"/>
                  <a:pt x="4" y="0"/>
                </a:cubicBezTo>
                <a:cubicBezTo>
                  <a:pt x="4" y="0"/>
                  <a:pt x="4" y="0"/>
                  <a:pt x="141" y="0"/>
                </a:cubicBezTo>
                <a:cubicBezTo>
                  <a:pt x="143" y="0"/>
                  <a:pt x="144" y="1"/>
                  <a:pt x="144" y="3"/>
                </a:cubicBezTo>
                <a:cubicBezTo>
                  <a:pt x="144" y="3"/>
                  <a:pt x="144" y="3"/>
                  <a:pt x="144" y="61"/>
                </a:cubicBezTo>
                <a:cubicBezTo>
                  <a:pt x="144" y="61"/>
                  <a:pt x="144" y="61"/>
                  <a:pt x="144" y="65"/>
                </a:cubicBezTo>
                <a:cubicBezTo>
                  <a:pt x="144" y="65"/>
                  <a:pt x="144" y="65"/>
                  <a:pt x="144" y="120"/>
                </a:cubicBezTo>
                <a:cubicBezTo>
                  <a:pt x="139" y="129"/>
                  <a:pt x="135" y="140"/>
                  <a:pt x="133" y="151"/>
                </a:cubicBezTo>
                <a:cubicBezTo>
                  <a:pt x="118" y="155"/>
                  <a:pt x="105" y="165"/>
                  <a:pt x="97" y="179"/>
                </a:cubicBezTo>
                <a:cubicBezTo>
                  <a:pt x="82" y="185"/>
                  <a:pt x="71" y="201"/>
                  <a:pt x="71" y="218"/>
                </a:cubicBezTo>
                <a:cubicBezTo>
                  <a:pt x="71" y="240"/>
                  <a:pt x="89" y="259"/>
                  <a:pt x="112" y="259"/>
                </a:cubicBezTo>
                <a:cubicBezTo>
                  <a:pt x="112" y="259"/>
                  <a:pt x="112" y="259"/>
                  <a:pt x="112" y="259"/>
                </a:cubicBezTo>
                <a:cubicBezTo>
                  <a:pt x="115" y="259"/>
                  <a:pt x="115" y="259"/>
                  <a:pt x="115" y="259"/>
                </a:cubicBezTo>
                <a:cubicBezTo>
                  <a:pt x="136" y="259"/>
                  <a:pt x="136" y="259"/>
                  <a:pt x="136" y="259"/>
                </a:cubicBezTo>
                <a:lnTo>
                  <a:pt x="144" y="259"/>
                </a:lnTo>
                <a:close/>
                <a:moveTo>
                  <a:pt x="126" y="128"/>
                </a:moveTo>
                <a:cubicBezTo>
                  <a:pt x="126" y="123"/>
                  <a:pt x="121" y="118"/>
                  <a:pt x="115" y="118"/>
                </a:cubicBezTo>
                <a:cubicBezTo>
                  <a:pt x="110" y="118"/>
                  <a:pt x="105" y="123"/>
                  <a:pt x="105" y="128"/>
                </a:cubicBezTo>
                <a:cubicBezTo>
                  <a:pt x="105" y="134"/>
                  <a:pt x="110" y="138"/>
                  <a:pt x="115" y="138"/>
                </a:cubicBezTo>
                <a:cubicBezTo>
                  <a:pt x="121" y="138"/>
                  <a:pt x="126" y="134"/>
                  <a:pt x="126" y="128"/>
                </a:cubicBezTo>
                <a:close/>
                <a:moveTo>
                  <a:pt x="129" y="92"/>
                </a:moveTo>
                <a:cubicBezTo>
                  <a:pt x="129" y="85"/>
                  <a:pt x="123" y="79"/>
                  <a:pt x="115" y="79"/>
                </a:cubicBezTo>
                <a:cubicBezTo>
                  <a:pt x="108" y="79"/>
                  <a:pt x="102" y="85"/>
                  <a:pt x="102" y="92"/>
                </a:cubicBezTo>
                <a:cubicBezTo>
                  <a:pt x="102" y="99"/>
                  <a:pt x="108" y="105"/>
                  <a:pt x="115" y="105"/>
                </a:cubicBezTo>
                <a:cubicBezTo>
                  <a:pt x="123" y="105"/>
                  <a:pt x="129" y="99"/>
                  <a:pt x="129" y="92"/>
                </a:cubicBezTo>
                <a:close/>
                <a:moveTo>
                  <a:pt x="21" y="48"/>
                </a:moveTo>
                <a:cubicBezTo>
                  <a:pt x="21" y="48"/>
                  <a:pt x="21" y="48"/>
                  <a:pt x="123" y="48"/>
                </a:cubicBezTo>
                <a:cubicBezTo>
                  <a:pt x="126" y="48"/>
                  <a:pt x="127" y="47"/>
                  <a:pt x="127" y="44"/>
                </a:cubicBezTo>
                <a:cubicBezTo>
                  <a:pt x="127" y="44"/>
                  <a:pt x="127" y="44"/>
                  <a:pt x="127" y="31"/>
                </a:cubicBezTo>
                <a:cubicBezTo>
                  <a:pt x="127" y="29"/>
                  <a:pt x="126" y="27"/>
                  <a:pt x="123" y="27"/>
                </a:cubicBezTo>
                <a:cubicBezTo>
                  <a:pt x="123" y="27"/>
                  <a:pt x="123" y="27"/>
                  <a:pt x="21" y="27"/>
                </a:cubicBezTo>
                <a:cubicBezTo>
                  <a:pt x="19" y="27"/>
                  <a:pt x="17" y="29"/>
                  <a:pt x="17" y="31"/>
                </a:cubicBezTo>
                <a:cubicBezTo>
                  <a:pt x="17" y="31"/>
                  <a:pt x="17" y="31"/>
                  <a:pt x="17" y="44"/>
                </a:cubicBezTo>
                <a:cubicBezTo>
                  <a:pt x="17" y="47"/>
                  <a:pt x="19" y="48"/>
                  <a:pt x="21" y="48"/>
                </a:cubicBezTo>
                <a:close/>
              </a:path>
            </a:pathLst>
          </a:custGeom>
          <a:ln>
            <a:noFill/>
          </a:ln>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1112837" y="3878401"/>
            <a:ext cx="598554" cy="609461"/>
            <a:chOff x="936442" y="3780797"/>
            <a:chExt cx="598554" cy="609461"/>
          </a:xfrm>
        </p:grpSpPr>
        <p:sp>
          <p:nvSpPr>
            <p:cNvPr id="17" name="Flowchart: Magnetic Disk 16"/>
            <p:cNvSpPr/>
            <p:nvPr/>
          </p:nvSpPr>
          <p:spPr>
            <a:xfrm>
              <a:off x="1161666" y="3948566"/>
              <a:ext cx="373330" cy="441692"/>
            </a:xfrm>
            <a:prstGeom prst="flowChartMagneticDisk">
              <a:avLst/>
            </a:prstGeom>
            <a:solidFill>
              <a:srgbClr val="EFEFEF"/>
            </a:solidFill>
            <a:ln w="28575">
              <a:solidFill>
                <a:schemeClr val="accent1"/>
              </a:solid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9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505050"/>
                </a:solidFill>
                <a:effectLst/>
                <a:uLnTx/>
                <a:uFillTx/>
                <a:cs typeface="Segoe UI" pitchFamily="34" charset="0"/>
              </a:endParaRPr>
            </a:p>
          </p:txBody>
        </p:sp>
        <p:sp>
          <p:nvSpPr>
            <p:cNvPr id="19" name="Freeform 101"/>
            <p:cNvSpPr>
              <a:spLocks noChangeAspect="1" noEditPoints="1"/>
            </p:cNvSpPr>
            <p:nvPr/>
          </p:nvSpPr>
          <p:spPr bwMode="auto">
            <a:xfrm>
              <a:off x="936442" y="3780797"/>
              <a:ext cx="353728" cy="384198"/>
            </a:xfrm>
            <a:custGeom>
              <a:avLst/>
              <a:gdLst>
                <a:gd name="T0" fmla="*/ 22 w 113"/>
                <a:gd name="T1" fmla="*/ 34 h 123"/>
                <a:gd name="T2" fmla="*/ 29 w 113"/>
                <a:gd name="T3" fmla="*/ 28 h 123"/>
                <a:gd name="T4" fmla="*/ 81 w 113"/>
                <a:gd name="T5" fmla="*/ 28 h 123"/>
                <a:gd name="T6" fmla="*/ 87 w 113"/>
                <a:gd name="T7" fmla="*/ 34 h 123"/>
                <a:gd name="T8" fmla="*/ 81 w 113"/>
                <a:gd name="T9" fmla="*/ 40 h 123"/>
                <a:gd name="T10" fmla="*/ 29 w 113"/>
                <a:gd name="T11" fmla="*/ 40 h 123"/>
                <a:gd name="T12" fmla="*/ 22 w 113"/>
                <a:gd name="T13" fmla="*/ 34 h 123"/>
                <a:gd name="T14" fmla="*/ 29 w 113"/>
                <a:gd name="T15" fmla="*/ 67 h 123"/>
                <a:gd name="T16" fmla="*/ 81 w 113"/>
                <a:gd name="T17" fmla="*/ 67 h 123"/>
                <a:gd name="T18" fmla="*/ 87 w 113"/>
                <a:gd name="T19" fmla="*/ 60 h 123"/>
                <a:gd name="T20" fmla="*/ 81 w 113"/>
                <a:gd name="T21" fmla="*/ 54 h 123"/>
                <a:gd name="T22" fmla="*/ 29 w 113"/>
                <a:gd name="T23" fmla="*/ 54 h 123"/>
                <a:gd name="T24" fmla="*/ 22 w 113"/>
                <a:gd name="T25" fmla="*/ 60 h 123"/>
                <a:gd name="T26" fmla="*/ 29 w 113"/>
                <a:gd name="T27" fmla="*/ 67 h 123"/>
                <a:gd name="T28" fmla="*/ 29 w 113"/>
                <a:gd name="T29" fmla="*/ 93 h 123"/>
                <a:gd name="T30" fmla="*/ 81 w 113"/>
                <a:gd name="T31" fmla="*/ 93 h 123"/>
                <a:gd name="T32" fmla="*/ 87 w 113"/>
                <a:gd name="T33" fmla="*/ 87 h 123"/>
                <a:gd name="T34" fmla="*/ 81 w 113"/>
                <a:gd name="T35" fmla="*/ 81 h 123"/>
                <a:gd name="T36" fmla="*/ 29 w 113"/>
                <a:gd name="T37" fmla="*/ 81 h 123"/>
                <a:gd name="T38" fmla="*/ 22 w 113"/>
                <a:gd name="T39" fmla="*/ 87 h 123"/>
                <a:gd name="T40" fmla="*/ 29 w 113"/>
                <a:gd name="T41" fmla="*/ 93 h 123"/>
                <a:gd name="T42" fmla="*/ 113 w 113"/>
                <a:gd name="T43" fmla="*/ 17 h 123"/>
                <a:gd name="T44" fmla="*/ 113 w 113"/>
                <a:gd name="T45" fmla="*/ 106 h 123"/>
                <a:gd name="T46" fmla="*/ 113 w 113"/>
                <a:gd name="T47" fmla="*/ 106 h 123"/>
                <a:gd name="T48" fmla="*/ 96 w 113"/>
                <a:gd name="T49" fmla="*/ 123 h 123"/>
                <a:gd name="T50" fmla="*/ 18 w 113"/>
                <a:gd name="T51" fmla="*/ 123 h 123"/>
                <a:gd name="T52" fmla="*/ 0 w 113"/>
                <a:gd name="T53" fmla="*/ 106 h 123"/>
                <a:gd name="T54" fmla="*/ 0 w 113"/>
                <a:gd name="T55" fmla="*/ 106 h 123"/>
                <a:gd name="T56" fmla="*/ 0 w 113"/>
                <a:gd name="T57" fmla="*/ 17 h 123"/>
                <a:gd name="T58" fmla="*/ 18 w 113"/>
                <a:gd name="T59" fmla="*/ 0 h 123"/>
                <a:gd name="T60" fmla="*/ 96 w 113"/>
                <a:gd name="T61" fmla="*/ 0 h 123"/>
                <a:gd name="T62" fmla="*/ 113 w 113"/>
                <a:gd name="T63" fmla="*/ 17 h 123"/>
                <a:gd name="T64" fmla="*/ 101 w 113"/>
                <a:gd name="T65" fmla="*/ 18 h 123"/>
                <a:gd name="T66" fmla="*/ 95 w 113"/>
                <a:gd name="T67" fmla="*/ 12 h 123"/>
                <a:gd name="T68" fmla="*/ 18 w 113"/>
                <a:gd name="T69" fmla="*/ 12 h 123"/>
                <a:gd name="T70" fmla="*/ 13 w 113"/>
                <a:gd name="T71" fmla="*/ 18 h 123"/>
                <a:gd name="T72" fmla="*/ 13 w 113"/>
                <a:gd name="T73" fmla="*/ 105 h 123"/>
                <a:gd name="T74" fmla="*/ 18 w 113"/>
                <a:gd name="T75" fmla="*/ 111 h 123"/>
                <a:gd name="T76" fmla="*/ 95 w 113"/>
                <a:gd name="T77" fmla="*/ 111 h 123"/>
                <a:gd name="T78" fmla="*/ 101 w 113"/>
                <a:gd name="T79" fmla="*/ 105 h 123"/>
                <a:gd name="T80" fmla="*/ 101 w 113"/>
                <a:gd name="T81" fmla="*/ 1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3" h="123">
                  <a:moveTo>
                    <a:pt x="22" y="34"/>
                  </a:moveTo>
                  <a:cubicBezTo>
                    <a:pt x="22" y="30"/>
                    <a:pt x="25" y="28"/>
                    <a:pt x="29" y="28"/>
                  </a:cubicBezTo>
                  <a:cubicBezTo>
                    <a:pt x="81" y="28"/>
                    <a:pt x="81" y="28"/>
                    <a:pt x="81" y="28"/>
                  </a:cubicBezTo>
                  <a:cubicBezTo>
                    <a:pt x="85" y="28"/>
                    <a:pt x="87" y="30"/>
                    <a:pt x="87" y="34"/>
                  </a:cubicBezTo>
                  <a:cubicBezTo>
                    <a:pt x="87" y="37"/>
                    <a:pt x="85" y="40"/>
                    <a:pt x="81" y="40"/>
                  </a:cubicBezTo>
                  <a:cubicBezTo>
                    <a:pt x="29" y="40"/>
                    <a:pt x="29" y="40"/>
                    <a:pt x="29" y="40"/>
                  </a:cubicBezTo>
                  <a:cubicBezTo>
                    <a:pt x="25" y="40"/>
                    <a:pt x="22" y="37"/>
                    <a:pt x="22" y="34"/>
                  </a:cubicBezTo>
                  <a:close/>
                  <a:moveTo>
                    <a:pt x="29" y="67"/>
                  </a:moveTo>
                  <a:cubicBezTo>
                    <a:pt x="81" y="67"/>
                    <a:pt x="81" y="67"/>
                    <a:pt x="81" y="67"/>
                  </a:cubicBezTo>
                  <a:cubicBezTo>
                    <a:pt x="85" y="67"/>
                    <a:pt x="87" y="64"/>
                    <a:pt x="87" y="60"/>
                  </a:cubicBezTo>
                  <a:cubicBezTo>
                    <a:pt x="87" y="57"/>
                    <a:pt x="85" y="54"/>
                    <a:pt x="81" y="54"/>
                  </a:cubicBezTo>
                  <a:cubicBezTo>
                    <a:pt x="29" y="54"/>
                    <a:pt x="29" y="54"/>
                    <a:pt x="29" y="54"/>
                  </a:cubicBezTo>
                  <a:cubicBezTo>
                    <a:pt x="25" y="54"/>
                    <a:pt x="22" y="57"/>
                    <a:pt x="22" y="60"/>
                  </a:cubicBezTo>
                  <a:cubicBezTo>
                    <a:pt x="22" y="64"/>
                    <a:pt x="25" y="67"/>
                    <a:pt x="29" y="67"/>
                  </a:cubicBezTo>
                  <a:close/>
                  <a:moveTo>
                    <a:pt x="29" y="93"/>
                  </a:moveTo>
                  <a:cubicBezTo>
                    <a:pt x="81" y="93"/>
                    <a:pt x="81" y="93"/>
                    <a:pt x="81" y="93"/>
                  </a:cubicBezTo>
                  <a:cubicBezTo>
                    <a:pt x="85" y="93"/>
                    <a:pt x="87" y="90"/>
                    <a:pt x="87" y="87"/>
                  </a:cubicBezTo>
                  <a:cubicBezTo>
                    <a:pt x="87" y="84"/>
                    <a:pt x="85" y="81"/>
                    <a:pt x="81" y="81"/>
                  </a:cubicBezTo>
                  <a:cubicBezTo>
                    <a:pt x="29" y="81"/>
                    <a:pt x="29" y="81"/>
                    <a:pt x="29" y="81"/>
                  </a:cubicBezTo>
                  <a:cubicBezTo>
                    <a:pt x="25" y="81"/>
                    <a:pt x="22" y="84"/>
                    <a:pt x="22" y="87"/>
                  </a:cubicBezTo>
                  <a:cubicBezTo>
                    <a:pt x="22" y="90"/>
                    <a:pt x="25" y="93"/>
                    <a:pt x="29" y="93"/>
                  </a:cubicBezTo>
                  <a:close/>
                  <a:moveTo>
                    <a:pt x="113" y="17"/>
                  </a:moveTo>
                  <a:cubicBezTo>
                    <a:pt x="113" y="106"/>
                    <a:pt x="113" y="106"/>
                    <a:pt x="113" y="106"/>
                  </a:cubicBezTo>
                  <a:cubicBezTo>
                    <a:pt x="113" y="106"/>
                    <a:pt x="113" y="106"/>
                    <a:pt x="113" y="106"/>
                  </a:cubicBezTo>
                  <a:cubicBezTo>
                    <a:pt x="113" y="115"/>
                    <a:pt x="105" y="123"/>
                    <a:pt x="96" y="123"/>
                  </a:cubicBezTo>
                  <a:cubicBezTo>
                    <a:pt x="18" y="123"/>
                    <a:pt x="18" y="123"/>
                    <a:pt x="18" y="123"/>
                  </a:cubicBezTo>
                  <a:cubicBezTo>
                    <a:pt x="8" y="123"/>
                    <a:pt x="0" y="115"/>
                    <a:pt x="0" y="106"/>
                  </a:cubicBezTo>
                  <a:cubicBezTo>
                    <a:pt x="0" y="106"/>
                    <a:pt x="0" y="106"/>
                    <a:pt x="0" y="106"/>
                  </a:cubicBezTo>
                  <a:cubicBezTo>
                    <a:pt x="0" y="17"/>
                    <a:pt x="0" y="17"/>
                    <a:pt x="0" y="17"/>
                  </a:cubicBezTo>
                  <a:cubicBezTo>
                    <a:pt x="0" y="8"/>
                    <a:pt x="8" y="0"/>
                    <a:pt x="18" y="0"/>
                  </a:cubicBezTo>
                  <a:cubicBezTo>
                    <a:pt x="96" y="0"/>
                    <a:pt x="96" y="0"/>
                    <a:pt x="96" y="0"/>
                  </a:cubicBezTo>
                  <a:cubicBezTo>
                    <a:pt x="105" y="0"/>
                    <a:pt x="113" y="8"/>
                    <a:pt x="113" y="17"/>
                  </a:cubicBezTo>
                  <a:close/>
                  <a:moveTo>
                    <a:pt x="101" y="18"/>
                  </a:moveTo>
                  <a:cubicBezTo>
                    <a:pt x="101" y="15"/>
                    <a:pt x="98" y="12"/>
                    <a:pt x="95" y="12"/>
                  </a:cubicBezTo>
                  <a:cubicBezTo>
                    <a:pt x="18" y="12"/>
                    <a:pt x="18" y="12"/>
                    <a:pt x="18" y="12"/>
                  </a:cubicBezTo>
                  <a:cubicBezTo>
                    <a:pt x="15" y="12"/>
                    <a:pt x="13" y="15"/>
                    <a:pt x="13" y="18"/>
                  </a:cubicBezTo>
                  <a:cubicBezTo>
                    <a:pt x="13" y="105"/>
                    <a:pt x="13" y="105"/>
                    <a:pt x="13" y="105"/>
                  </a:cubicBezTo>
                  <a:cubicBezTo>
                    <a:pt x="13" y="108"/>
                    <a:pt x="15" y="111"/>
                    <a:pt x="18" y="111"/>
                  </a:cubicBezTo>
                  <a:cubicBezTo>
                    <a:pt x="95" y="111"/>
                    <a:pt x="95" y="111"/>
                    <a:pt x="95" y="111"/>
                  </a:cubicBezTo>
                  <a:cubicBezTo>
                    <a:pt x="98" y="111"/>
                    <a:pt x="101" y="108"/>
                    <a:pt x="101" y="105"/>
                  </a:cubicBezTo>
                  <a:lnTo>
                    <a:pt x="101" y="18"/>
                  </a:lnTo>
                  <a:close/>
                </a:path>
              </a:pathLst>
            </a:custGeom>
            <a:solidFill>
              <a:srgbClr val="EFEFE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9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cs typeface="Segoe UI" pitchFamily="34" charset="0"/>
              </a:endParaRPr>
            </a:p>
          </p:txBody>
        </p:sp>
      </p:grpSp>
      <p:pic>
        <p:nvPicPr>
          <p:cNvPr id="20" name="Picture 19"/>
          <p:cNvPicPr>
            <a:picLocks/>
          </p:cNvPicPr>
          <p:nvPr/>
        </p:nvPicPr>
        <p:blipFill>
          <a:blip r:embed="rId2" cstate="print">
            <a:duotone>
              <a:prstClr val="black"/>
              <a:srgbClr val="F8F8F8">
                <a:tint val="45000"/>
                <a:satMod val="400000"/>
              </a:srgbClr>
            </a:duotone>
            <a:extLst>
              <a:ext uri="{BEBA8EAE-BF5A-486C-A8C5-ECC9F3942E4B}">
                <a14:imgProps xmlns:a14="http://schemas.microsoft.com/office/drawing/2010/main">
                  <a14:imgLayer r:embed="rId3">
                    <a14:imgEffect>
                      <a14:colorTemperature colorTemp="1500"/>
                    </a14:imgEffect>
                    <a14:imgEffect>
                      <a14:saturation sat="0"/>
                    </a14:imgEffect>
                    <a14:imgEffect>
                      <a14:brightnessContrast contrast="100000"/>
                    </a14:imgEffect>
                  </a14:imgLayer>
                </a14:imgProps>
              </a:ext>
              <a:ext uri="{28A0092B-C50C-407E-A947-70E740481C1C}">
                <a14:useLocalDpi xmlns:a14="http://schemas.microsoft.com/office/drawing/2010/main" val="0"/>
              </a:ext>
            </a:extLst>
          </a:blip>
          <a:stretch>
            <a:fillRect/>
          </a:stretch>
        </p:blipFill>
        <p:spPr bwMode="auto">
          <a:xfrm>
            <a:off x="3735627" y="3904838"/>
            <a:ext cx="1042091" cy="715522"/>
          </a:xfrm>
          <a:prstGeom prst="rect">
            <a:avLst/>
          </a:prstGeom>
          <a:noFill/>
          <a:ln w="9525">
            <a:noFill/>
            <a:miter lim="800000"/>
            <a:headEnd/>
            <a:tailEnd/>
          </a:ln>
        </p:spPr>
      </p:pic>
    </p:spTree>
    <p:extLst>
      <p:ext uri="{BB962C8B-B14F-4D97-AF65-F5344CB8AC3E}">
        <p14:creationId xmlns:p14="http://schemas.microsoft.com/office/powerpoint/2010/main" val="371848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itle 1"/>
          <p:cNvSpPr>
            <a:spLocks noGrp="1"/>
          </p:cNvSpPr>
          <p:nvPr>
            <p:ph type="title"/>
          </p:nvPr>
        </p:nvSpPr>
        <p:spPr>
          <a:xfrm>
            <a:off x="274639" y="292083"/>
            <a:ext cx="11375536" cy="1679947"/>
          </a:xfrm>
        </p:spPr>
        <p:txBody>
          <a:bodyPr/>
          <a:lstStyle/>
          <a:p>
            <a:r>
              <a:rPr lang="en-US" dirty="0" smtClean="0"/>
              <a:t>Continuous backup and protection </a:t>
            </a:r>
            <a:br>
              <a:rPr lang="en-US" dirty="0" smtClean="0"/>
            </a:br>
            <a:r>
              <a:rPr lang="en-US" dirty="0" smtClean="0"/>
              <a:t>for Microsoft workloads</a:t>
            </a:r>
            <a:endParaRPr lang="en-US" dirty="0"/>
          </a:p>
        </p:txBody>
      </p:sp>
      <p:sp>
        <p:nvSpPr>
          <p:cNvPr id="3" name="Rectangle 2" hidden="1"/>
          <p:cNvSpPr/>
          <p:nvPr/>
        </p:nvSpPr>
        <p:spPr bwMode="auto">
          <a:xfrm>
            <a:off x="0" y="2125663"/>
            <a:ext cx="12441381" cy="4572000"/>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chemeClr val="bg1"/>
                  </a:gs>
                  <a:gs pos="10417">
                    <a:schemeClr val="bg1"/>
                  </a:gs>
                </a:gsLst>
                <a:lin ang="5400000" scaled="0"/>
              </a:gradFill>
            </a:endParaRPr>
          </a:p>
        </p:txBody>
      </p:sp>
      <p:grpSp>
        <p:nvGrpSpPr>
          <p:cNvPr id="35851" name="Group 35850"/>
          <p:cNvGrpSpPr/>
          <p:nvPr/>
        </p:nvGrpSpPr>
        <p:grpSpPr>
          <a:xfrm>
            <a:off x="9391575" y="4527387"/>
            <a:ext cx="2387339" cy="2265090"/>
            <a:chOff x="9521804" y="3577216"/>
            <a:chExt cx="2387339" cy="2265090"/>
          </a:xfrm>
        </p:grpSpPr>
        <p:sp>
          <p:nvSpPr>
            <p:cNvPr id="209" name="Freeform 63"/>
            <p:cNvSpPr>
              <a:spLocks noEditPoints="1"/>
            </p:cNvSpPr>
            <p:nvPr/>
          </p:nvSpPr>
          <p:spPr bwMode="auto">
            <a:xfrm>
              <a:off x="10550569" y="3577216"/>
              <a:ext cx="675241" cy="649234"/>
            </a:xfrm>
            <a:custGeom>
              <a:avLst/>
              <a:gdLst>
                <a:gd name="T0" fmla="*/ 90 w 308"/>
                <a:gd name="T1" fmla="*/ 80 h 296"/>
                <a:gd name="T2" fmla="*/ 73 w 308"/>
                <a:gd name="T3" fmla="*/ 80 h 296"/>
                <a:gd name="T4" fmla="*/ 115 w 308"/>
                <a:gd name="T5" fmla="*/ 89 h 296"/>
                <a:gd name="T6" fmla="*/ 115 w 308"/>
                <a:gd name="T7" fmla="*/ 72 h 296"/>
                <a:gd name="T8" fmla="*/ 115 w 308"/>
                <a:gd name="T9" fmla="*/ 89 h 296"/>
                <a:gd name="T10" fmla="*/ 72 w 308"/>
                <a:gd name="T11" fmla="*/ 46 h 296"/>
                <a:gd name="T12" fmla="*/ 57 w 308"/>
                <a:gd name="T13" fmla="*/ 55 h 296"/>
                <a:gd name="T14" fmla="*/ 55 w 308"/>
                <a:gd name="T15" fmla="*/ 125 h 296"/>
                <a:gd name="T16" fmla="*/ 73 w 308"/>
                <a:gd name="T17" fmla="*/ 94 h 296"/>
                <a:gd name="T18" fmla="*/ 55 w 308"/>
                <a:gd name="T19" fmla="*/ 125 h 296"/>
                <a:gd name="T20" fmla="*/ 21 w 308"/>
                <a:gd name="T21" fmla="*/ 0 h 296"/>
                <a:gd name="T22" fmla="*/ 0 w 308"/>
                <a:gd name="T23" fmla="*/ 275 h 296"/>
                <a:gd name="T24" fmla="*/ 287 w 308"/>
                <a:gd name="T25" fmla="*/ 296 h 296"/>
                <a:gd name="T26" fmla="*/ 308 w 308"/>
                <a:gd name="T27" fmla="*/ 21 h 296"/>
                <a:gd name="T28" fmla="*/ 20 w 308"/>
                <a:gd name="T29" fmla="*/ 80 h 296"/>
                <a:gd name="T30" fmla="*/ 143 w 308"/>
                <a:gd name="T31" fmla="*/ 80 h 296"/>
                <a:gd name="T32" fmla="*/ 20 w 308"/>
                <a:gd name="T33" fmla="*/ 80 h 296"/>
                <a:gd name="T34" fmla="*/ 39 w 308"/>
                <a:gd name="T35" fmla="*/ 244 h 296"/>
                <a:gd name="T36" fmla="*/ 76 w 308"/>
                <a:gd name="T37" fmla="*/ 244 h 296"/>
                <a:gd name="T38" fmla="*/ 114 w 308"/>
                <a:gd name="T39" fmla="*/ 253 h 296"/>
                <a:gd name="T40" fmla="*/ 114 w 308"/>
                <a:gd name="T41" fmla="*/ 234 h 296"/>
                <a:gd name="T42" fmla="*/ 114 w 308"/>
                <a:gd name="T43" fmla="*/ 253 h 296"/>
                <a:gd name="T44" fmla="*/ 142 w 308"/>
                <a:gd name="T45" fmla="*/ 244 h 296"/>
                <a:gd name="T46" fmla="*/ 161 w 308"/>
                <a:gd name="T47" fmla="*/ 244 h 296"/>
                <a:gd name="T48" fmla="*/ 188 w 308"/>
                <a:gd name="T49" fmla="*/ 253 h 296"/>
                <a:gd name="T50" fmla="*/ 188 w 308"/>
                <a:gd name="T51" fmla="*/ 234 h 296"/>
                <a:gd name="T52" fmla="*/ 188 w 308"/>
                <a:gd name="T53" fmla="*/ 253 h 296"/>
                <a:gd name="T54" fmla="*/ 37 w 308"/>
                <a:gd name="T55" fmla="*/ 193 h 296"/>
                <a:gd name="T56" fmla="*/ 37 w 308"/>
                <a:gd name="T57" fmla="*/ 180 h 296"/>
                <a:gd name="T58" fmla="*/ 278 w 308"/>
                <a:gd name="T59" fmla="*/ 186 h 296"/>
                <a:gd name="T60" fmla="*/ 242 w 308"/>
                <a:gd name="T61" fmla="*/ 140 h 296"/>
                <a:gd name="T62" fmla="*/ 210 w 308"/>
                <a:gd name="T63" fmla="*/ 20 h 296"/>
                <a:gd name="T64" fmla="*/ 242 w 308"/>
                <a:gd name="T65" fmla="*/ 140 h 296"/>
                <a:gd name="T66" fmla="*/ 257 w 308"/>
                <a:gd name="T67" fmla="*/ 62 h 296"/>
                <a:gd name="T68" fmla="*/ 245 w 308"/>
                <a:gd name="T69" fmla="*/ 50 h 296"/>
                <a:gd name="T70" fmla="*/ 195 w 308"/>
                <a:gd name="T71" fmla="*/ 63 h 296"/>
                <a:gd name="T72" fmla="*/ 191 w 308"/>
                <a:gd name="T73" fmla="*/ 80 h 296"/>
                <a:gd name="T74" fmla="*/ 195 w 308"/>
                <a:gd name="T75" fmla="*/ 63 h 296"/>
                <a:gd name="T76" fmla="*/ 227 w 308"/>
                <a:gd name="T77" fmla="*/ 115 h 296"/>
                <a:gd name="T78" fmla="*/ 243 w 308"/>
                <a:gd name="T79" fmla="*/ 111 h 296"/>
                <a:gd name="T80" fmla="*/ 235 w 308"/>
                <a:gd name="T81" fmla="*/ 78 h 296"/>
                <a:gd name="T82" fmla="*/ 218 w 308"/>
                <a:gd name="T83" fmla="*/ 82 h 296"/>
                <a:gd name="T84" fmla="*/ 235 w 308"/>
                <a:gd name="T85" fmla="*/ 7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296">
                  <a:moveTo>
                    <a:pt x="81" y="72"/>
                  </a:moveTo>
                  <a:cubicBezTo>
                    <a:pt x="86" y="72"/>
                    <a:pt x="90" y="76"/>
                    <a:pt x="90" y="80"/>
                  </a:cubicBezTo>
                  <a:cubicBezTo>
                    <a:pt x="90" y="85"/>
                    <a:pt x="86" y="89"/>
                    <a:pt x="81" y="89"/>
                  </a:cubicBezTo>
                  <a:cubicBezTo>
                    <a:pt x="77" y="89"/>
                    <a:pt x="73" y="85"/>
                    <a:pt x="73" y="80"/>
                  </a:cubicBezTo>
                  <a:cubicBezTo>
                    <a:pt x="73" y="76"/>
                    <a:pt x="77" y="72"/>
                    <a:pt x="81" y="72"/>
                  </a:cubicBezTo>
                  <a:close/>
                  <a:moveTo>
                    <a:pt x="115" y="89"/>
                  </a:moveTo>
                  <a:cubicBezTo>
                    <a:pt x="125" y="89"/>
                    <a:pt x="133" y="85"/>
                    <a:pt x="133" y="80"/>
                  </a:cubicBezTo>
                  <a:cubicBezTo>
                    <a:pt x="133" y="76"/>
                    <a:pt x="125" y="72"/>
                    <a:pt x="115" y="72"/>
                  </a:cubicBezTo>
                  <a:cubicBezTo>
                    <a:pt x="105" y="72"/>
                    <a:pt x="97" y="76"/>
                    <a:pt x="97" y="80"/>
                  </a:cubicBezTo>
                  <a:cubicBezTo>
                    <a:pt x="97" y="85"/>
                    <a:pt x="105" y="89"/>
                    <a:pt x="115" y="89"/>
                  </a:cubicBezTo>
                  <a:close/>
                  <a:moveTo>
                    <a:pt x="73" y="66"/>
                  </a:moveTo>
                  <a:cubicBezTo>
                    <a:pt x="77" y="64"/>
                    <a:pt x="76" y="55"/>
                    <a:pt x="72" y="46"/>
                  </a:cubicBezTo>
                  <a:cubicBezTo>
                    <a:pt x="67" y="38"/>
                    <a:pt x="59" y="33"/>
                    <a:pt x="55" y="35"/>
                  </a:cubicBezTo>
                  <a:cubicBezTo>
                    <a:pt x="51" y="37"/>
                    <a:pt x="52" y="46"/>
                    <a:pt x="57" y="55"/>
                  </a:cubicBezTo>
                  <a:cubicBezTo>
                    <a:pt x="62" y="63"/>
                    <a:pt x="69" y="68"/>
                    <a:pt x="73" y="66"/>
                  </a:cubicBezTo>
                  <a:close/>
                  <a:moveTo>
                    <a:pt x="55" y="125"/>
                  </a:moveTo>
                  <a:cubicBezTo>
                    <a:pt x="59" y="128"/>
                    <a:pt x="67" y="123"/>
                    <a:pt x="72" y="114"/>
                  </a:cubicBezTo>
                  <a:cubicBezTo>
                    <a:pt x="76" y="106"/>
                    <a:pt x="77" y="97"/>
                    <a:pt x="73" y="94"/>
                  </a:cubicBezTo>
                  <a:cubicBezTo>
                    <a:pt x="69" y="92"/>
                    <a:pt x="62" y="97"/>
                    <a:pt x="57" y="106"/>
                  </a:cubicBezTo>
                  <a:cubicBezTo>
                    <a:pt x="52" y="114"/>
                    <a:pt x="51" y="123"/>
                    <a:pt x="55" y="125"/>
                  </a:cubicBezTo>
                  <a:close/>
                  <a:moveTo>
                    <a:pt x="287" y="0"/>
                  </a:moveTo>
                  <a:cubicBezTo>
                    <a:pt x="21" y="0"/>
                    <a:pt x="21" y="0"/>
                    <a:pt x="21" y="0"/>
                  </a:cubicBezTo>
                  <a:cubicBezTo>
                    <a:pt x="9" y="0"/>
                    <a:pt x="0" y="10"/>
                    <a:pt x="0" y="21"/>
                  </a:cubicBezTo>
                  <a:cubicBezTo>
                    <a:pt x="0" y="275"/>
                    <a:pt x="0" y="275"/>
                    <a:pt x="0" y="275"/>
                  </a:cubicBezTo>
                  <a:cubicBezTo>
                    <a:pt x="0" y="287"/>
                    <a:pt x="9" y="296"/>
                    <a:pt x="21" y="296"/>
                  </a:cubicBezTo>
                  <a:cubicBezTo>
                    <a:pt x="287" y="296"/>
                    <a:pt x="287" y="296"/>
                    <a:pt x="287" y="296"/>
                  </a:cubicBezTo>
                  <a:cubicBezTo>
                    <a:pt x="298" y="296"/>
                    <a:pt x="308" y="287"/>
                    <a:pt x="308" y="275"/>
                  </a:cubicBezTo>
                  <a:cubicBezTo>
                    <a:pt x="308" y="21"/>
                    <a:pt x="308" y="21"/>
                    <a:pt x="308" y="21"/>
                  </a:cubicBezTo>
                  <a:cubicBezTo>
                    <a:pt x="308" y="10"/>
                    <a:pt x="298" y="0"/>
                    <a:pt x="287" y="0"/>
                  </a:cubicBezTo>
                  <a:close/>
                  <a:moveTo>
                    <a:pt x="20" y="80"/>
                  </a:moveTo>
                  <a:cubicBezTo>
                    <a:pt x="20" y="46"/>
                    <a:pt x="47" y="18"/>
                    <a:pt x="81" y="18"/>
                  </a:cubicBezTo>
                  <a:cubicBezTo>
                    <a:pt x="115" y="18"/>
                    <a:pt x="143" y="46"/>
                    <a:pt x="143" y="80"/>
                  </a:cubicBezTo>
                  <a:cubicBezTo>
                    <a:pt x="143" y="114"/>
                    <a:pt x="115" y="142"/>
                    <a:pt x="81" y="142"/>
                  </a:cubicBezTo>
                  <a:cubicBezTo>
                    <a:pt x="47" y="142"/>
                    <a:pt x="20" y="114"/>
                    <a:pt x="20" y="80"/>
                  </a:cubicBezTo>
                  <a:close/>
                  <a:moveTo>
                    <a:pt x="58" y="263"/>
                  </a:moveTo>
                  <a:cubicBezTo>
                    <a:pt x="47" y="263"/>
                    <a:pt x="39" y="254"/>
                    <a:pt x="39" y="244"/>
                  </a:cubicBezTo>
                  <a:cubicBezTo>
                    <a:pt x="39" y="234"/>
                    <a:pt x="47" y="225"/>
                    <a:pt x="58" y="225"/>
                  </a:cubicBezTo>
                  <a:cubicBezTo>
                    <a:pt x="68" y="225"/>
                    <a:pt x="76" y="234"/>
                    <a:pt x="76" y="244"/>
                  </a:cubicBezTo>
                  <a:cubicBezTo>
                    <a:pt x="76" y="254"/>
                    <a:pt x="68" y="263"/>
                    <a:pt x="58" y="263"/>
                  </a:cubicBezTo>
                  <a:close/>
                  <a:moveTo>
                    <a:pt x="114" y="253"/>
                  </a:moveTo>
                  <a:cubicBezTo>
                    <a:pt x="109" y="253"/>
                    <a:pt x="105" y="249"/>
                    <a:pt x="105" y="244"/>
                  </a:cubicBezTo>
                  <a:cubicBezTo>
                    <a:pt x="105" y="239"/>
                    <a:pt x="109" y="234"/>
                    <a:pt x="114" y="234"/>
                  </a:cubicBezTo>
                  <a:cubicBezTo>
                    <a:pt x="119" y="234"/>
                    <a:pt x="124" y="239"/>
                    <a:pt x="124" y="244"/>
                  </a:cubicBezTo>
                  <a:cubicBezTo>
                    <a:pt x="124" y="249"/>
                    <a:pt x="119" y="253"/>
                    <a:pt x="114" y="253"/>
                  </a:cubicBezTo>
                  <a:close/>
                  <a:moveTo>
                    <a:pt x="151" y="253"/>
                  </a:moveTo>
                  <a:cubicBezTo>
                    <a:pt x="146" y="253"/>
                    <a:pt x="142" y="249"/>
                    <a:pt x="142" y="244"/>
                  </a:cubicBezTo>
                  <a:cubicBezTo>
                    <a:pt x="142" y="239"/>
                    <a:pt x="146" y="234"/>
                    <a:pt x="151" y="234"/>
                  </a:cubicBezTo>
                  <a:cubicBezTo>
                    <a:pt x="157" y="234"/>
                    <a:pt x="161" y="239"/>
                    <a:pt x="161" y="244"/>
                  </a:cubicBezTo>
                  <a:cubicBezTo>
                    <a:pt x="161" y="249"/>
                    <a:pt x="157" y="253"/>
                    <a:pt x="151" y="253"/>
                  </a:cubicBezTo>
                  <a:close/>
                  <a:moveTo>
                    <a:pt x="188" y="253"/>
                  </a:moveTo>
                  <a:cubicBezTo>
                    <a:pt x="183" y="253"/>
                    <a:pt x="179" y="249"/>
                    <a:pt x="179" y="244"/>
                  </a:cubicBezTo>
                  <a:cubicBezTo>
                    <a:pt x="179" y="239"/>
                    <a:pt x="183" y="234"/>
                    <a:pt x="188" y="234"/>
                  </a:cubicBezTo>
                  <a:cubicBezTo>
                    <a:pt x="194" y="234"/>
                    <a:pt x="198" y="239"/>
                    <a:pt x="198" y="244"/>
                  </a:cubicBezTo>
                  <a:cubicBezTo>
                    <a:pt x="198" y="249"/>
                    <a:pt x="194" y="253"/>
                    <a:pt x="188" y="253"/>
                  </a:cubicBezTo>
                  <a:close/>
                  <a:moveTo>
                    <a:pt x="271" y="193"/>
                  </a:moveTo>
                  <a:cubicBezTo>
                    <a:pt x="37" y="193"/>
                    <a:pt x="37" y="193"/>
                    <a:pt x="37" y="193"/>
                  </a:cubicBezTo>
                  <a:cubicBezTo>
                    <a:pt x="33" y="193"/>
                    <a:pt x="30" y="190"/>
                    <a:pt x="30" y="186"/>
                  </a:cubicBezTo>
                  <a:cubicBezTo>
                    <a:pt x="30" y="183"/>
                    <a:pt x="33" y="180"/>
                    <a:pt x="37" y="180"/>
                  </a:cubicBezTo>
                  <a:cubicBezTo>
                    <a:pt x="271" y="180"/>
                    <a:pt x="271" y="180"/>
                    <a:pt x="271" y="180"/>
                  </a:cubicBezTo>
                  <a:cubicBezTo>
                    <a:pt x="275" y="180"/>
                    <a:pt x="278" y="183"/>
                    <a:pt x="278" y="186"/>
                  </a:cubicBezTo>
                  <a:cubicBezTo>
                    <a:pt x="278" y="190"/>
                    <a:pt x="275" y="193"/>
                    <a:pt x="271" y="193"/>
                  </a:cubicBezTo>
                  <a:close/>
                  <a:moveTo>
                    <a:pt x="242" y="140"/>
                  </a:moveTo>
                  <a:cubicBezTo>
                    <a:pt x="209" y="149"/>
                    <a:pt x="176" y="129"/>
                    <a:pt x="167" y="96"/>
                  </a:cubicBezTo>
                  <a:cubicBezTo>
                    <a:pt x="158" y="63"/>
                    <a:pt x="177" y="29"/>
                    <a:pt x="210" y="20"/>
                  </a:cubicBezTo>
                  <a:cubicBezTo>
                    <a:pt x="243" y="12"/>
                    <a:pt x="277" y="31"/>
                    <a:pt x="286" y="64"/>
                  </a:cubicBezTo>
                  <a:cubicBezTo>
                    <a:pt x="295" y="97"/>
                    <a:pt x="275" y="131"/>
                    <a:pt x="242" y="140"/>
                  </a:cubicBezTo>
                  <a:close/>
                  <a:moveTo>
                    <a:pt x="263" y="43"/>
                  </a:moveTo>
                  <a:cubicBezTo>
                    <a:pt x="267" y="47"/>
                    <a:pt x="264" y="55"/>
                    <a:pt x="257" y="62"/>
                  </a:cubicBezTo>
                  <a:cubicBezTo>
                    <a:pt x="250" y="69"/>
                    <a:pt x="241" y="72"/>
                    <a:pt x="238" y="69"/>
                  </a:cubicBezTo>
                  <a:cubicBezTo>
                    <a:pt x="235" y="65"/>
                    <a:pt x="238" y="57"/>
                    <a:pt x="245" y="50"/>
                  </a:cubicBezTo>
                  <a:cubicBezTo>
                    <a:pt x="252" y="43"/>
                    <a:pt x="260" y="40"/>
                    <a:pt x="263" y="43"/>
                  </a:cubicBezTo>
                  <a:close/>
                  <a:moveTo>
                    <a:pt x="195" y="63"/>
                  </a:moveTo>
                  <a:cubicBezTo>
                    <a:pt x="186" y="61"/>
                    <a:pt x="177" y="62"/>
                    <a:pt x="176" y="67"/>
                  </a:cubicBezTo>
                  <a:cubicBezTo>
                    <a:pt x="175" y="71"/>
                    <a:pt x="181" y="77"/>
                    <a:pt x="191" y="80"/>
                  </a:cubicBezTo>
                  <a:cubicBezTo>
                    <a:pt x="201" y="82"/>
                    <a:pt x="209" y="80"/>
                    <a:pt x="210" y="76"/>
                  </a:cubicBezTo>
                  <a:cubicBezTo>
                    <a:pt x="212" y="71"/>
                    <a:pt x="205" y="66"/>
                    <a:pt x="195" y="63"/>
                  </a:cubicBezTo>
                  <a:close/>
                  <a:moveTo>
                    <a:pt x="230" y="96"/>
                  </a:moveTo>
                  <a:cubicBezTo>
                    <a:pt x="226" y="97"/>
                    <a:pt x="224" y="106"/>
                    <a:pt x="227" y="115"/>
                  </a:cubicBezTo>
                  <a:cubicBezTo>
                    <a:pt x="230" y="125"/>
                    <a:pt x="235" y="131"/>
                    <a:pt x="240" y="130"/>
                  </a:cubicBezTo>
                  <a:cubicBezTo>
                    <a:pt x="244" y="129"/>
                    <a:pt x="246" y="120"/>
                    <a:pt x="243" y="111"/>
                  </a:cubicBezTo>
                  <a:cubicBezTo>
                    <a:pt x="241" y="101"/>
                    <a:pt x="235" y="94"/>
                    <a:pt x="230" y="96"/>
                  </a:cubicBezTo>
                  <a:close/>
                  <a:moveTo>
                    <a:pt x="235" y="78"/>
                  </a:moveTo>
                  <a:cubicBezTo>
                    <a:pt x="233" y="74"/>
                    <a:pt x="229" y="71"/>
                    <a:pt x="224" y="72"/>
                  </a:cubicBezTo>
                  <a:cubicBezTo>
                    <a:pt x="220" y="73"/>
                    <a:pt x="217" y="78"/>
                    <a:pt x="218" y="82"/>
                  </a:cubicBezTo>
                  <a:cubicBezTo>
                    <a:pt x="219" y="87"/>
                    <a:pt x="224" y="90"/>
                    <a:pt x="229" y="88"/>
                  </a:cubicBezTo>
                  <a:cubicBezTo>
                    <a:pt x="233" y="87"/>
                    <a:pt x="236" y="83"/>
                    <a:pt x="235" y="7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600" spc="-30"/>
            </a:p>
          </p:txBody>
        </p:sp>
        <p:grpSp>
          <p:nvGrpSpPr>
            <p:cNvPr id="35847" name="Group 35846"/>
            <p:cNvGrpSpPr/>
            <p:nvPr/>
          </p:nvGrpSpPr>
          <p:grpSpPr>
            <a:xfrm>
              <a:off x="9521804" y="3577596"/>
              <a:ext cx="2387339" cy="2264710"/>
              <a:chOff x="8635114" y="3598974"/>
              <a:chExt cx="2387339" cy="2264710"/>
            </a:xfrm>
          </p:grpSpPr>
          <p:sp>
            <p:nvSpPr>
              <p:cNvPr id="200" name="TextBox 199"/>
              <p:cNvSpPr txBox="1"/>
              <p:nvPr/>
            </p:nvSpPr>
            <p:spPr>
              <a:xfrm>
                <a:off x="8635114" y="4675939"/>
                <a:ext cx="2387339" cy="1187745"/>
              </a:xfrm>
              <a:prstGeom prst="rect">
                <a:avLst/>
              </a:prstGeom>
              <a:noFill/>
            </p:spPr>
            <p:txBody>
              <a:bodyPr wrap="square" lIns="186521" tIns="149217" rIns="186521" bIns="149217" rtlCol="0">
                <a:spAutoFit/>
              </a:bodyPr>
              <a:lstStyle/>
              <a:p>
                <a:pPr>
                  <a:lnSpc>
                    <a:spcPct val="90000"/>
                  </a:lnSpc>
                </a:pPr>
                <a:r>
                  <a:rPr lang="en-US" sz="1600" spc="-30" dirty="0" smtClean="0"/>
                  <a:t>Data protection manager disaster recovery (with offsite replication and tape)</a:t>
                </a:r>
                <a:endParaRPr lang="en-US" sz="1600" spc="-30" dirty="0"/>
              </a:p>
            </p:txBody>
          </p:sp>
          <p:grpSp>
            <p:nvGrpSpPr>
              <p:cNvPr id="35843" name="Group 35842"/>
              <p:cNvGrpSpPr/>
              <p:nvPr/>
            </p:nvGrpSpPr>
            <p:grpSpPr>
              <a:xfrm>
                <a:off x="8816402" y="3598974"/>
                <a:ext cx="1713689" cy="1070280"/>
                <a:chOff x="8526978" y="3598974"/>
                <a:chExt cx="1713689" cy="1070280"/>
              </a:xfrm>
            </p:grpSpPr>
            <p:sp>
              <p:nvSpPr>
                <p:cNvPr id="202" name="Freeform 15"/>
                <p:cNvSpPr>
                  <a:spLocks noEditPoints="1"/>
                </p:cNvSpPr>
                <p:nvPr/>
              </p:nvSpPr>
              <p:spPr bwMode="auto">
                <a:xfrm>
                  <a:off x="8526978" y="3598974"/>
                  <a:ext cx="622611" cy="1070280"/>
                </a:xfrm>
                <a:custGeom>
                  <a:avLst/>
                  <a:gdLst>
                    <a:gd name="T0" fmla="*/ 248 w 312"/>
                    <a:gd name="T1" fmla="*/ 48 h 641"/>
                    <a:gd name="T2" fmla="*/ 71 w 312"/>
                    <a:gd name="T3" fmla="*/ 0 h 641"/>
                    <a:gd name="T4" fmla="*/ 258 w 312"/>
                    <a:gd name="T5" fmla="*/ 641 h 641"/>
                    <a:gd name="T6" fmla="*/ 312 w 312"/>
                    <a:gd name="T7" fmla="*/ 10 h 641"/>
                    <a:gd name="T8" fmla="*/ 258 w 312"/>
                    <a:gd name="T9" fmla="*/ 641 h 641"/>
                    <a:gd name="T10" fmla="*/ 248 w 312"/>
                    <a:gd name="T11" fmla="*/ 55 h 641"/>
                    <a:gd name="T12" fmla="*/ 0 w 312"/>
                    <a:gd name="T13" fmla="*/ 641 h 641"/>
                    <a:gd name="T14" fmla="*/ 19 w 312"/>
                    <a:gd name="T15" fmla="*/ 107 h 641"/>
                    <a:gd name="T16" fmla="*/ 232 w 312"/>
                    <a:gd name="T17" fmla="*/ 78 h 641"/>
                    <a:gd name="T18" fmla="*/ 19 w 312"/>
                    <a:gd name="T19" fmla="*/ 107 h 641"/>
                    <a:gd name="T20" fmla="*/ 232 w 312"/>
                    <a:gd name="T21" fmla="*/ 135 h 641"/>
                    <a:gd name="T22" fmla="*/ 19 w 312"/>
                    <a:gd name="T23" fmla="*/ 121 h 641"/>
                    <a:gd name="T24" fmla="*/ 19 w 312"/>
                    <a:gd name="T25" fmla="*/ 166 h 641"/>
                    <a:gd name="T26" fmla="*/ 232 w 312"/>
                    <a:gd name="T27" fmla="*/ 152 h 641"/>
                    <a:gd name="T28" fmla="*/ 19 w 312"/>
                    <a:gd name="T29" fmla="*/ 166 h 641"/>
                    <a:gd name="T30" fmla="*/ 232 w 312"/>
                    <a:gd name="T31" fmla="*/ 196 h 641"/>
                    <a:gd name="T32" fmla="*/ 19 w 312"/>
                    <a:gd name="T33" fmla="*/ 182 h 641"/>
                    <a:gd name="T34" fmla="*/ 19 w 312"/>
                    <a:gd name="T35" fmla="*/ 227 h 641"/>
                    <a:gd name="T36" fmla="*/ 232 w 312"/>
                    <a:gd name="T37" fmla="*/ 213 h 641"/>
                    <a:gd name="T38" fmla="*/ 19 w 312"/>
                    <a:gd name="T39" fmla="*/ 227 h 641"/>
                    <a:gd name="T40" fmla="*/ 232 w 312"/>
                    <a:gd name="T41" fmla="*/ 258 h 641"/>
                    <a:gd name="T42" fmla="*/ 19 w 312"/>
                    <a:gd name="T43" fmla="*/ 244 h 641"/>
                    <a:gd name="T44" fmla="*/ 19 w 312"/>
                    <a:gd name="T45" fmla="*/ 289 h 641"/>
                    <a:gd name="T46" fmla="*/ 232 w 312"/>
                    <a:gd name="T47" fmla="*/ 274 h 641"/>
                    <a:gd name="T48" fmla="*/ 19 w 312"/>
                    <a:gd name="T49" fmla="*/ 289 h 641"/>
                    <a:gd name="T50" fmla="*/ 232 w 312"/>
                    <a:gd name="T51" fmla="*/ 319 h 641"/>
                    <a:gd name="T52" fmla="*/ 19 w 312"/>
                    <a:gd name="T53" fmla="*/ 305 h 641"/>
                    <a:gd name="T54" fmla="*/ 19 w 312"/>
                    <a:gd name="T55" fmla="*/ 352 h 641"/>
                    <a:gd name="T56" fmla="*/ 232 w 312"/>
                    <a:gd name="T57" fmla="*/ 338 h 641"/>
                    <a:gd name="T58" fmla="*/ 19 w 312"/>
                    <a:gd name="T59" fmla="*/ 352 h 641"/>
                    <a:gd name="T60" fmla="*/ 232 w 312"/>
                    <a:gd name="T61" fmla="*/ 383 h 641"/>
                    <a:gd name="T62" fmla="*/ 19 w 312"/>
                    <a:gd name="T63" fmla="*/ 369 h 641"/>
                    <a:gd name="T64" fmla="*/ 19 w 312"/>
                    <a:gd name="T65" fmla="*/ 414 h 641"/>
                    <a:gd name="T66" fmla="*/ 232 w 312"/>
                    <a:gd name="T67" fmla="*/ 400 h 641"/>
                    <a:gd name="T68" fmla="*/ 19 w 312"/>
                    <a:gd name="T69" fmla="*/ 414 h 641"/>
                    <a:gd name="T70" fmla="*/ 232 w 312"/>
                    <a:gd name="T71" fmla="*/ 445 h 641"/>
                    <a:gd name="T72" fmla="*/ 19 w 312"/>
                    <a:gd name="T73" fmla="*/ 43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2" h="641">
                      <a:moveTo>
                        <a:pt x="312" y="0"/>
                      </a:moveTo>
                      <a:lnTo>
                        <a:pt x="248" y="48"/>
                      </a:lnTo>
                      <a:lnTo>
                        <a:pt x="5" y="48"/>
                      </a:lnTo>
                      <a:lnTo>
                        <a:pt x="71" y="0"/>
                      </a:lnTo>
                      <a:lnTo>
                        <a:pt x="312" y="0"/>
                      </a:lnTo>
                      <a:close/>
                      <a:moveTo>
                        <a:pt x="258" y="641"/>
                      </a:moveTo>
                      <a:lnTo>
                        <a:pt x="312" y="572"/>
                      </a:lnTo>
                      <a:lnTo>
                        <a:pt x="312" y="10"/>
                      </a:lnTo>
                      <a:lnTo>
                        <a:pt x="258" y="52"/>
                      </a:lnTo>
                      <a:lnTo>
                        <a:pt x="258" y="641"/>
                      </a:lnTo>
                      <a:close/>
                      <a:moveTo>
                        <a:pt x="0" y="55"/>
                      </a:moveTo>
                      <a:lnTo>
                        <a:pt x="248" y="55"/>
                      </a:lnTo>
                      <a:lnTo>
                        <a:pt x="248" y="641"/>
                      </a:lnTo>
                      <a:lnTo>
                        <a:pt x="0" y="641"/>
                      </a:lnTo>
                      <a:lnTo>
                        <a:pt x="0" y="55"/>
                      </a:lnTo>
                      <a:close/>
                      <a:moveTo>
                        <a:pt x="19" y="107"/>
                      </a:moveTo>
                      <a:lnTo>
                        <a:pt x="232" y="107"/>
                      </a:lnTo>
                      <a:lnTo>
                        <a:pt x="232" y="78"/>
                      </a:lnTo>
                      <a:lnTo>
                        <a:pt x="19" y="78"/>
                      </a:lnTo>
                      <a:lnTo>
                        <a:pt x="19" y="107"/>
                      </a:lnTo>
                      <a:close/>
                      <a:moveTo>
                        <a:pt x="19" y="135"/>
                      </a:moveTo>
                      <a:lnTo>
                        <a:pt x="232" y="135"/>
                      </a:lnTo>
                      <a:lnTo>
                        <a:pt x="232" y="121"/>
                      </a:lnTo>
                      <a:lnTo>
                        <a:pt x="19" y="121"/>
                      </a:lnTo>
                      <a:lnTo>
                        <a:pt x="19" y="135"/>
                      </a:lnTo>
                      <a:close/>
                      <a:moveTo>
                        <a:pt x="19" y="166"/>
                      </a:moveTo>
                      <a:lnTo>
                        <a:pt x="232" y="166"/>
                      </a:lnTo>
                      <a:lnTo>
                        <a:pt x="232" y="152"/>
                      </a:lnTo>
                      <a:lnTo>
                        <a:pt x="19" y="152"/>
                      </a:lnTo>
                      <a:lnTo>
                        <a:pt x="19" y="166"/>
                      </a:lnTo>
                      <a:close/>
                      <a:moveTo>
                        <a:pt x="19" y="196"/>
                      </a:moveTo>
                      <a:lnTo>
                        <a:pt x="232" y="196"/>
                      </a:lnTo>
                      <a:lnTo>
                        <a:pt x="232" y="182"/>
                      </a:lnTo>
                      <a:lnTo>
                        <a:pt x="19" y="182"/>
                      </a:lnTo>
                      <a:lnTo>
                        <a:pt x="19" y="196"/>
                      </a:lnTo>
                      <a:close/>
                      <a:moveTo>
                        <a:pt x="19" y="227"/>
                      </a:moveTo>
                      <a:lnTo>
                        <a:pt x="232" y="227"/>
                      </a:lnTo>
                      <a:lnTo>
                        <a:pt x="232" y="213"/>
                      </a:lnTo>
                      <a:lnTo>
                        <a:pt x="19" y="213"/>
                      </a:lnTo>
                      <a:lnTo>
                        <a:pt x="19" y="227"/>
                      </a:lnTo>
                      <a:close/>
                      <a:moveTo>
                        <a:pt x="19" y="258"/>
                      </a:moveTo>
                      <a:lnTo>
                        <a:pt x="232" y="258"/>
                      </a:lnTo>
                      <a:lnTo>
                        <a:pt x="232" y="244"/>
                      </a:lnTo>
                      <a:lnTo>
                        <a:pt x="19" y="244"/>
                      </a:lnTo>
                      <a:lnTo>
                        <a:pt x="19" y="258"/>
                      </a:lnTo>
                      <a:close/>
                      <a:moveTo>
                        <a:pt x="19" y="289"/>
                      </a:moveTo>
                      <a:lnTo>
                        <a:pt x="232" y="289"/>
                      </a:lnTo>
                      <a:lnTo>
                        <a:pt x="232" y="274"/>
                      </a:lnTo>
                      <a:lnTo>
                        <a:pt x="19" y="274"/>
                      </a:lnTo>
                      <a:lnTo>
                        <a:pt x="19" y="289"/>
                      </a:lnTo>
                      <a:close/>
                      <a:moveTo>
                        <a:pt x="19" y="319"/>
                      </a:moveTo>
                      <a:lnTo>
                        <a:pt x="232" y="319"/>
                      </a:lnTo>
                      <a:lnTo>
                        <a:pt x="232" y="305"/>
                      </a:lnTo>
                      <a:lnTo>
                        <a:pt x="19" y="305"/>
                      </a:lnTo>
                      <a:lnTo>
                        <a:pt x="19" y="319"/>
                      </a:lnTo>
                      <a:close/>
                      <a:moveTo>
                        <a:pt x="19" y="352"/>
                      </a:moveTo>
                      <a:lnTo>
                        <a:pt x="232" y="352"/>
                      </a:lnTo>
                      <a:lnTo>
                        <a:pt x="232" y="338"/>
                      </a:lnTo>
                      <a:lnTo>
                        <a:pt x="19" y="338"/>
                      </a:lnTo>
                      <a:lnTo>
                        <a:pt x="19" y="352"/>
                      </a:lnTo>
                      <a:close/>
                      <a:moveTo>
                        <a:pt x="19" y="383"/>
                      </a:moveTo>
                      <a:lnTo>
                        <a:pt x="232" y="383"/>
                      </a:lnTo>
                      <a:lnTo>
                        <a:pt x="232" y="369"/>
                      </a:lnTo>
                      <a:lnTo>
                        <a:pt x="19" y="369"/>
                      </a:lnTo>
                      <a:lnTo>
                        <a:pt x="19" y="383"/>
                      </a:lnTo>
                      <a:close/>
                      <a:moveTo>
                        <a:pt x="19" y="414"/>
                      </a:moveTo>
                      <a:lnTo>
                        <a:pt x="232" y="414"/>
                      </a:lnTo>
                      <a:lnTo>
                        <a:pt x="232" y="400"/>
                      </a:lnTo>
                      <a:lnTo>
                        <a:pt x="19" y="400"/>
                      </a:lnTo>
                      <a:lnTo>
                        <a:pt x="19" y="414"/>
                      </a:lnTo>
                      <a:close/>
                      <a:moveTo>
                        <a:pt x="19" y="445"/>
                      </a:moveTo>
                      <a:lnTo>
                        <a:pt x="232" y="445"/>
                      </a:lnTo>
                      <a:lnTo>
                        <a:pt x="232" y="430"/>
                      </a:lnTo>
                      <a:lnTo>
                        <a:pt x="19" y="430"/>
                      </a:lnTo>
                      <a:lnTo>
                        <a:pt x="19" y="445"/>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sz="1600" spc="-30"/>
                </a:p>
              </p:txBody>
            </p:sp>
            <p:sp>
              <p:nvSpPr>
                <p:cNvPr id="203" name="Freeform 31"/>
                <p:cNvSpPr>
                  <a:spLocks noEditPoints="1"/>
                </p:cNvSpPr>
                <p:nvPr/>
              </p:nvSpPr>
              <p:spPr bwMode="auto">
                <a:xfrm>
                  <a:off x="9204305" y="4118931"/>
                  <a:ext cx="1036362" cy="550323"/>
                </a:xfrm>
                <a:custGeom>
                  <a:avLst/>
                  <a:gdLst>
                    <a:gd name="T0" fmla="*/ 176 w 266"/>
                    <a:gd name="T1" fmla="*/ 42 h 116"/>
                    <a:gd name="T2" fmla="*/ 176 w 266"/>
                    <a:gd name="T3" fmla="*/ 100 h 116"/>
                    <a:gd name="T4" fmla="*/ 176 w 266"/>
                    <a:gd name="T5" fmla="*/ 100 h 116"/>
                    <a:gd name="T6" fmla="*/ 133 w 266"/>
                    <a:gd name="T7" fmla="*/ 116 h 116"/>
                    <a:gd name="T8" fmla="*/ 89 w 266"/>
                    <a:gd name="T9" fmla="*/ 100 h 116"/>
                    <a:gd name="T10" fmla="*/ 89 w 266"/>
                    <a:gd name="T11" fmla="*/ 100 h 116"/>
                    <a:gd name="T12" fmla="*/ 89 w 266"/>
                    <a:gd name="T13" fmla="*/ 100 h 116"/>
                    <a:gd name="T14" fmla="*/ 89 w 266"/>
                    <a:gd name="T15" fmla="*/ 99 h 116"/>
                    <a:gd name="T16" fmla="*/ 89 w 266"/>
                    <a:gd name="T17" fmla="*/ 99 h 116"/>
                    <a:gd name="T18" fmla="*/ 89 w 266"/>
                    <a:gd name="T19" fmla="*/ 42 h 116"/>
                    <a:gd name="T20" fmla="*/ 133 w 266"/>
                    <a:gd name="T21" fmla="*/ 54 h 116"/>
                    <a:gd name="T22" fmla="*/ 176 w 266"/>
                    <a:gd name="T23" fmla="*/ 42 h 116"/>
                    <a:gd name="T24" fmla="*/ 133 w 266"/>
                    <a:gd name="T25" fmla="*/ 51 h 116"/>
                    <a:gd name="T26" fmla="*/ 176 w 266"/>
                    <a:gd name="T27" fmla="*/ 35 h 116"/>
                    <a:gd name="T28" fmla="*/ 133 w 266"/>
                    <a:gd name="T29" fmla="*/ 19 h 116"/>
                    <a:gd name="T30" fmla="*/ 89 w 266"/>
                    <a:gd name="T31" fmla="*/ 35 h 116"/>
                    <a:gd name="T32" fmla="*/ 133 w 266"/>
                    <a:gd name="T33" fmla="*/ 51 h 116"/>
                    <a:gd name="T34" fmla="*/ 222 w 266"/>
                    <a:gd name="T35" fmla="*/ 36 h 116"/>
                    <a:gd name="T36" fmla="*/ 179 w 266"/>
                    <a:gd name="T37" fmla="*/ 24 h 116"/>
                    <a:gd name="T38" fmla="*/ 179 w 266"/>
                    <a:gd name="T39" fmla="*/ 80 h 116"/>
                    <a:gd name="T40" fmla="*/ 178 w 266"/>
                    <a:gd name="T41" fmla="*/ 81 h 116"/>
                    <a:gd name="T42" fmla="*/ 179 w 266"/>
                    <a:gd name="T43" fmla="*/ 81 h 116"/>
                    <a:gd name="T44" fmla="*/ 179 w 266"/>
                    <a:gd name="T45" fmla="*/ 82 h 116"/>
                    <a:gd name="T46" fmla="*/ 179 w 266"/>
                    <a:gd name="T47" fmla="*/ 82 h 116"/>
                    <a:gd name="T48" fmla="*/ 222 w 266"/>
                    <a:gd name="T49" fmla="*/ 97 h 116"/>
                    <a:gd name="T50" fmla="*/ 266 w 266"/>
                    <a:gd name="T51" fmla="*/ 82 h 116"/>
                    <a:gd name="T52" fmla="*/ 266 w 266"/>
                    <a:gd name="T53" fmla="*/ 82 h 116"/>
                    <a:gd name="T54" fmla="*/ 266 w 266"/>
                    <a:gd name="T55" fmla="*/ 23 h 116"/>
                    <a:gd name="T56" fmla="*/ 222 w 266"/>
                    <a:gd name="T57" fmla="*/ 36 h 116"/>
                    <a:gd name="T58" fmla="*/ 222 w 266"/>
                    <a:gd name="T59" fmla="*/ 33 h 116"/>
                    <a:gd name="T60" fmla="*/ 266 w 266"/>
                    <a:gd name="T61" fmla="*/ 16 h 116"/>
                    <a:gd name="T62" fmla="*/ 222 w 266"/>
                    <a:gd name="T63" fmla="*/ 0 h 116"/>
                    <a:gd name="T64" fmla="*/ 178 w 266"/>
                    <a:gd name="T65" fmla="*/ 16 h 116"/>
                    <a:gd name="T66" fmla="*/ 222 w 266"/>
                    <a:gd name="T67" fmla="*/ 33 h 116"/>
                    <a:gd name="T68" fmla="*/ 43 w 266"/>
                    <a:gd name="T69" fmla="*/ 36 h 116"/>
                    <a:gd name="T70" fmla="*/ 0 w 266"/>
                    <a:gd name="T71" fmla="*/ 24 h 116"/>
                    <a:gd name="T72" fmla="*/ 0 w 266"/>
                    <a:gd name="T73" fmla="*/ 81 h 116"/>
                    <a:gd name="T74" fmla="*/ 0 w 266"/>
                    <a:gd name="T75" fmla="*/ 81 h 116"/>
                    <a:gd name="T76" fmla="*/ 0 w 266"/>
                    <a:gd name="T77" fmla="*/ 82 h 116"/>
                    <a:gd name="T78" fmla="*/ 0 w 266"/>
                    <a:gd name="T79" fmla="*/ 82 h 116"/>
                    <a:gd name="T80" fmla="*/ 0 w 266"/>
                    <a:gd name="T81" fmla="*/ 82 h 116"/>
                    <a:gd name="T82" fmla="*/ 43 w 266"/>
                    <a:gd name="T83" fmla="*/ 98 h 116"/>
                    <a:gd name="T84" fmla="*/ 87 w 266"/>
                    <a:gd name="T85" fmla="*/ 82 h 116"/>
                    <a:gd name="T86" fmla="*/ 87 w 266"/>
                    <a:gd name="T87" fmla="*/ 82 h 116"/>
                    <a:gd name="T88" fmla="*/ 87 w 266"/>
                    <a:gd name="T89" fmla="*/ 24 h 116"/>
                    <a:gd name="T90" fmla="*/ 43 w 266"/>
                    <a:gd name="T91" fmla="*/ 36 h 116"/>
                    <a:gd name="T92" fmla="*/ 43 w 266"/>
                    <a:gd name="T93" fmla="*/ 33 h 116"/>
                    <a:gd name="T94" fmla="*/ 87 w 266"/>
                    <a:gd name="T95" fmla="*/ 17 h 116"/>
                    <a:gd name="T96" fmla="*/ 43 w 266"/>
                    <a:gd name="T97" fmla="*/ 1 h 116"/>
                    <a:gd name="T98" fmla="*/ 0 w 266"/>
                    <a:gd name="T99" fmla="*/ 17 h 116"/>
                    <a:gd name="T100" fmla="*/ 43 w 266"/>
                    <a:gd name="T101" fmla="*/ 3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6" h="116">
                      <a:moveTo>
                        <a:pt x="176" y="42"/>
                      </a:moveTo>
                      <a:cubicBezTo>
                        <a:pt x="176" y="100"/>
                        <a:pt x="176" y="100"/>
                        <a:pt x="176" y="100"/>
                      </a:cubicBezTo>
                      <a:cubicBezTo>
                        <a:pt x="176" y="100"/>
                        <a:pt x="176" y="100"/>
                        <a:pt x="176" y="100"/>
                      </a:cubicBezTo>
                      <a:cubicBezTo>
                        <a:pt x="175" y="109"/>
                        <a:pt x="156" y="116"/>
                        <a:pt x="133" y="116"/>
                      </a:cubicBezTo>
                      <a:cubicBezTo>
                        <a:pt x="110" y="116"/>
                        <a:pt x="91" y="109"/>
                        <a:pt x="89" y="100"/>
                      </a:cubicBezTo>
                      <a:cubicBezTo>
                        <a:pt x="89" y="100"/>
                        <a:pt x="89" y="100"/>
                        <a:pt x="89" y="100"/>
                      </a:cubicBezTo>
                      <a:cubicBezTo>
                        <a:pt x="89" y="100"/>
                        <a:pt x="89" y="100"/>
                        <a:pt x="89" y="100"/>
                      </a:cubicBezTo>
                      <a:cubicBezTo>
                        <a:pt x="89" y="100"/>
                        <a:pt x="89" y="100"/>
                        <a:pt x="89" y="99"/>
                      </a:cubicBezTo>
                      <a:cubicBezTo>
                        <a:pt x="89" y="99"/>
                        <a:pt x="89" y="99"/>
                        <a:pt x="89" y="99"/>
                      </a:cubicBezTo>
                      <a:cubicBezTo>
                        <a:pt x="89" y="42"/>
                        <a:pt x="89" y="42"/>
                        <a:pt x="89" y="42"/>
                      </a:cubicBezTo>
                      <a:cubicBezTo>
                        <a:pt x="96" y="50"/>
                        <a:pt x="115" y="54"/>
                        <a:pt x="133" y="54"/>
                      </a:cubicBezTo>
                      <a:cubicBezTo>
                        <a:pt x="151" y="54"/>
                        <a:pt x="170" y="50"/>
                        <a:pt x="176" y="42"/>
                      </a:cubicBezTo>
                      <a:close/>
                      <a:moveTo>
                        <a:pt x="133" y="51"/>
                      </a:moveTo>
                      <a:cubicBezTo>
                        <a:pt x="157" y="51"/>
                        <a:pt x="176" y="44"/>
                        <a:pt x="176" y="35"/>
                      </a:cubicBezTo>
                      <a:cubicBezTo>
                        <a:pt x="176" y="26"/>
                        <a:pt x="157" y="19"/>
                        <a:pt x="133" y="19"/>
                      </a:cubicBezTo>
                      <a:cubicBezTo>
                        <a:pt x="109" y="19"/>
                        <a:pt x="89" y="26"/>
                        <a:pt x="89" y="35"/>
                      </a:cubicBezTo>
                      <a:cubicBezTo>
                        <a:pt x="89" y="44"/>
                        <a:pt x="109" y="51"/>
                        <a:pt x="133" y="51"/>
                      </a:cubicBezTo>
                      <a:close/>
                      <a:moveTo>
                        <a:pt x="222" y="36"/>
                      </a:moveTo>
                      <a:cubicBezTo>
                        <a:pt x="204" y="36"/>
                        <a:pt x="186" y="31"/>
                        <a:pt x="179" y="24"/>
                      </a:cubicBezTo>
                      <a:cubicBezTo>
                        <a:pt x="179" y="80"/>
                        <a:pt x="179" y="80"/>
                        <a:pt x="179" y="80"/>
                      </a:cubicBezTo>
                      <a:cubicBezTo>
                        <a:pt x="179" y="80"/>
                        <a:pt x="178" y="80"/>
                        <a:pt x="178" y="81"/>
                      </a:cubicBezTo>
                      <a:cubicBezTo>
                        <a:pt x="178" y="81"/>
                        <a:pt x="179" y="81"/>
                        <a:pt x="179" y="81"/>
                      </a:cubicBezTo>
                      <a:cubicBezTo>
                        <a:pt x="179" y="82"/>
                        <a:pt x="179" y="82"/>
                        <a:pt x="179" y="82"/>
                      </a:cubicBezTo>
                      <a:cubicBezTo>
                        <a:pt x="179" y="82"/>
                        <a:pt x="179" y="82"/>
                        <a:pt x="179" y="82"/>
                      </a:cubicBezTo>
                      <a:cubicBezTo>
                        <a:pt x="180" y="90"/>
                        <a:pt x="199" y="97"/>
                        <a:pt x="222" y="97"/>
                      </a:cubicBezTo>
                      <a:cubicBezTo>
                        <a:pt x="245" y="97"/>
                        <a:pt x="264" y="90"/>
                        <a:pt x="266" y="82"/>
                      </a:cubicBezTo>
                      <a:cubicBezTo>
                        <a:pt x="266" y="82"/>
                        <a:pt x="266" y="82"/>
                        <a:pt x="266" y="82"/>
                      </a:cubicBezTo>
                      <a:cubicBezTo>
                        <a:pt x="266" y="23"/>
                        <a:pt x="266" y="23"/>
                        <a:pt x="266" y="23"/>
                      </a:cubicBezTo>
                      <a:cubicBezTo>
                        <a:pt x="259" y="31"/>
                        <a:pt x="240" y="36"/>
                        <a:pt x="222" y="36"/>
                      </a:cubicBezTo>
                      <a:close/>
                      <a:moveTo>
                        <a:pt x="222" y="33"/>
                      </a:moveTo>
                      <a:cubicBezTo>
                        <a:pt x="246" y="33"/>
                        <a:pt x="266" y="25"/>
                        <a:pt x="266" y="16"/>
                      </a:cubicBezTo>
                      <a:cubicBezTo>
                        <a:pt x="266" y="8"/>
                        <a:pt x="246" y="0"/>
                        <a:pt x="222" y="0"/>
                      </a:cubicBezTo>
                      <a:cubicBezTo>
                        <a:pt x="198" y="0"/>
                        <a:pt x="178" y="8"/>
                        <a:pt x="178" y="16"/>
                      </a:cubicBezTo>
                      <a:cubicBezTo>
                        <a:pt x="178" y="25"/>
                        <a:pt x="198" y="33"/>
                        <a:pt x="222" y="33"/>
                      </a:cubicBezTo>
                      <a:close/>
                      <a:moveTo>
                        <a:pt x="43" y="36"/>
                      </a:moveTo>
                      <a:cubicBezTo>
                        <a:pt x="26" y="36"/>
                        <a:pt x="7" y="32"/>
                        <a:pt x="0" y="24"/>
                      </a:cubicBezTo>
                      <a:cubicBezTo>
                        <a:pt x="0" y="81"/>
                        <a:pt x="0" y="81"/>
                        <a:pt x="0" y="81"/>
                      </a:cubicBezTo>
                      <a:cubicBezTo>
                        <a:pt x="0" y="81"/>
                        <a:pt x="0" y="81"/>
                        <a:pt x="0" y="81"/>
                      </a:cubicBezTo>
                      <a:cubicBezTo>
                        <a:pt x="0" y="82"/>
                        <a:pt x="0" y="82"/>
                        <a:pt x="0" y="82"/>
                      </a:cubicBezTo>
                      <a:cubicBezTo>
                        <a:pt x="0" y="82"/>
                        <a:pt x="0" y="82"/>
                        <a:pt x="0" y="82"/>
                      </a:cubicBezTo>
                      <a:cubicBezTo>
                        <a:pt x="0" y="82"/>
                        <a:pt x="0" y="82"/>
                        <a:pt x="0" y="82"/>
                      </a:cubicBezTo>
                      <a:cubicBezTo>
                        <a:pt x="1" y="91"/>
                        <a:pt x="20" y="98"/>
                        <a:pt x="43" y="98"/>
                      </a:cubicBezTo>
                      <a:cubicBezTo>
                        <a:pt x="67" y="98"/>
                        <a:pt x="85" y="91"/>
                        <a:pt x="87" y="82"/>
                      </a:cubicBezTo>
                      <a:cubicBezTo>
                        <a:pt x="87" y="82"/>
                        <a:pt x="87" y="82"/>
                        <a:pt x="87" y="82"/>
                      </a:cubicBezTo>
                      <a:cubicBezTo>
                        <a:pt x="87" y="24"/>
                        <a:pt x="87" y="24"/>
                        <a:pt x="87" y="24"/>
                      </a:cubicBezTo>
                      <a:cubicBezTo>
                        <a:pt x="80" y="32"/>
                        <a:pt x="61" y="36"/>
                        <a:pt x="43" y="36"/>
                      </a:cubicBezTo>
                      <a:close/>
                      <a:moveTo>
                        <a:pt x="43" y="33"/>
                      </a:moveTo>
                      <a:cubicBezTo>
                        <a:pt x="68" y="33"/>
                        <a:pt x="87" y="26"/>
                        <a:pt x="87" y="17"/>
                      </a:cubicBezTo>
                      <a:cubicBezTo>
                        <a:pt x="87" y="8"/>
                        <a:pt x="68" y="1"/>
                        <a:pt x="43" y="1"/>
                      </a:cubicBezTo>
                      <a:cubicBezTo>
                        <a:pt x="19" y="1"/>
                        <a:pt x="0" y="8"/>
                        <a:pt x="0" y="17"/>
                      </a:cubicBezTo>
                      <a:cubicBezTo>
                        <a:pt x="0" y="26"/>
                        <a:pt x="19" y="33"/>
                        <a:pt x="43" y="33"/>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sz="1600" spc="-30"/>
                </a:p>
              </p:txBody>
            </p:sp>
          </p:grpSp>
        </p:grpSp>
      </p:grpSp>
      <p:grpSp>
        <p:nvGrpSpPr>
          <p:cNvPr id="35858" name="Group 35857"/>
          <p:cNvGrpSpPr/>
          <p:nvPr/>
        </p:nvGrpSpPr>
        <p:grpSpPr>
          <a:xfrm>
            <a:off x="6935189" y="5543296"/>
            <a:ext cx="2113807" cy="1252253"/>
            <a:chOff x="6866812" y="5443202"/>
            <a:chExt cx="2113807" cy="1252253"/>
          </a:xfrm>
        </p:grpSpPr>
        <p:sp>
          <p:nvSpPr>
            <p:cNvPr id="214" name="TextBox 213"/>
            <p:cNvSpPr txBox="1"/>
            <p:nvPr/>
          </p:nvSpPr>
          <p:spPr>
            <a:xfrm>
              <a:off x="6866812" y="6230849"/>
              <a:ext cx="2113807" cy="464606"/>
            </a:xfrm>
            <a:prstGeom prst="rect">
              <a:avLst/>
            </a:prstGeom>
            <a:noFill/>
          </p:spPr>
          <p:txBody>
            <a:bodyPr wrap="square" lIns="186521" tIns="91440" rIns="186521" bIns="149217" rtlCol="0">
              <a:spAutoFit/>
            </a:bodyPr>
            <a:lstStyle/>
            <a:p>
              <a:pPr>
                <a:lnSpc>
                  <a:spcPct val="90000"/>
                </a:lnSpc>
              </a:pPr>
              <a:r>
                <a:rPr lang="en-US" sz="1600" spc="-30" dirty="0" smtClean="0"/>
                <a:t>Tape-based backup</a:t>
              </a:r>
              <a:endParaRPr lang="en-US" sz="1600" spc="-30" dirty="0"/>
            </a:p>
          </p:txBody>
        </p:sp>
        <p:sp>
          <p:nvSpPr>
            <p:cNvPr id="210" name="Freeform 63"/>
            <p:cNvSpPr>
              <a:spLocks noEditPoints="1"/>
            </p:cNvSpPr>
            <p:nvPr/>
          </p:nvSpPr>
          <p:spPr bwMode="auto">
            <a:xfrm>
              <a:off x="7033708" y="5443202"/>
              <a:ext cx="769067" cy="739446"/>
            </a:xfrm>
            <a:custGeom>
              <a:avLst/>
              <a:gdLst>
                <a:gd name="T0" fmla="*/ 90 w 308"/>
                <a:gd name="T1" fmla="*/ 80 h 296"/>
                <a:gd name="T2" fmla="*/ 73 w 308"/>
                <a:gd name="T3" fmla="*/ 80 h 296"/>
                <a:gd name="T4" fmla="*/ 115 w 308"/>
                <a:gd name="T5" fmla="*/ 89 h 296"/>
                <a:gd name="T6" fmla="*/ 115 w 308"/>
                <a:gd name="T7" fmla="*/ 72 h 296"/>
                <a:gd name="T8" fmla="*/ 115 w 308"/>
                <a:gd name="T9" fmla="*/ 89 h 296"/>
                <a:gd name="T10" fmla="*/ 72 w 308"/>
                <a:gd name="T11" fmla="*/ 46 h 296"/>
                <a:gd name="T12" fmla="*/ 57 w 308"/>
                <a:gd name="T13" fmla="*/ 55 h 296"/>
                <a:gd name="T14" fmla="*/ 55 w 308"/>
                <a:gd name="T15" fmla="*/ 125 h 296"/>
                <a:gd name="T16" fmla="*/ 73 w 308"/>
                <a:gd name="T17" fmla="*/ 94 h 296"/>
                <a:gd name="T18" fmla="*/ 55 w 308"/>
                <a:gd name="T19" fmla="*/ 125 h 296"/>
                <a:gd name="T20" fmla="*/ 21 w 308"/>
                <a:gd name="T21" fmla="*/ 0 h 296"/>
                <a:gd name="T22" fmla="*/ 0 w 308"/>
                <a:gd name="T23" fmla="*/ 275 h 296"/>
                <a:gd name="T24" fmla="*/ 287 w 308"/>
                <a:gd name="T25" fmla="*/ 296 h 296"/>
                <a:gd name="T26" fmla="*/ 308 w 308"/>
                <a:gd name="T27" fmla="*/ 21 h 296"/>
                <a:gd name="T28" fmla="*/ 20 w 308"/>
                <a:gd name="T29" fmla="*/ 80 h 296"/>
                <a:gd name="T30" fmla="*/ 143 w 308"/>
                <a:gd name="T31" fmla="*/ 80 h 296"/>
                <a:gd name="T32" fmla="*/ 20 w 308"/>
                <a:gd name="T33" fmla="*/ 80 h 296"/>
                <a:gd name="T34" fmla="*/ 39 w 308"/>
                <a:gd name="T35" fmla="*/ 244 h 296"/>
                <a:gd name="T36" fmla="*/ 76 w 308"/>
                <a:gd name="T37" fmla="*/ 244 h 296"/>
                <a:gd name="T38" fmla="*/ 114 w 308"/>
                <a:gd name="T39" fmla="*/ 253 h 296"/>
                <a:gd name="T40" fmla="*/ 114 w 308"/>
                <a:gd name="T41" fmla="*/ 234 h 296"/>
                <a:gd name="T42" fmla="*/ 114 w 308"/>
                <a:gd name="T43" fmla="*/ 253 h 296"/>
                <a:gd name="T44" fmla="*/ 142 w 308"/>
                <a:gd name="T45" fmla="*/ 244 h 296"/>
                <a:gd name="T46" fmla="*/ 161 w 308"/>
                <a:gd name="T47" fmla="*/ 244 h 296"/>
                <a:gd name="T48" fmla="*/ 188 w 308"/>
                <a:gd name="T49" fmla="*/ 253 h 296"/>
                <a:gd name="T50" fmla="*/ 188 w 308"/>
                <a:gd name="T51" fmla="*/ 234 h 296"/>
                <a:gd name="T52" fmla="*/ 188 w 308"/>
                <a:gd name="T53" fmla="*/ 253 h 296"/>
                <a:gd name="T54" fmla="*/ 37 w 308"/>
                <a:gd name="T55" fmla="*/ 193 h 296"/>
                <a:gd name="T56" fmla="*/ 37 w 308"/>
                <a:gd name="T57" fmla="*/ 180 h 296"/>
                <a:gd name="T58" fmla="*/ 278 w 308"/>
                <a:gd name="T59" fmla="*/ 186 h 296"/>
                <a:gd name="T60" fmla="*/ 242 w 308"/>
                <a:gd name="T61" fmla="*/ 140 h 296"/>
                <a:gd name="T62" fmla="*/ 210 w 308"/>
                <a:gd name="T63" fmla="*/ 20 h 296"/>
                <a:gd name="T64" fmla="*/ 242 w 308"/>
                <a:gd name="T65" fmla="*/ 140 h 296"/>
                <a:gd name="T66" fmla="*/ 257 w 308"/>
                <a:gd name="T67" fmla="*/ 62 h 296"/>
                <a:gd name="T68" fmla="*/ 245 w 308"/>
                <a:gd name="T69" fmla="*/ 50 h 296"/>
                <a:gd name="T70" fmla="*/ 195 w 308"/>
                <a:gd name="T71" fmla="*/ 63 h 296"/>
                <a:gd name="T72" fmla="*/ 191 w 308"/>
                <a:gd name="T73" fmla="*/ 80 h 296"/>
                <a:gd name="T74" fmla="*/ 195 w 308"/>
                <a:gd name="T75" fmla="*/ 63 h 296"/>
                <a:gd name="T76" fmla="*/ 227 w 308"/>
                <a:gd name="T77" fmla="*/ 115 h 296"/>
                <a:gd name="T78" fmla="*/ 243 w 308"/>
                <a:gd name="T79" fmla="*/ 111 h 296"/>
                <a:gd name="T80" fmla="*/ 235 w 308"/>
                <a:gd name="T81" fmla="*/ 78 h 296"/>
                <a:gd name="T82" fmla="*/ 218 w 308"/>
                <a:gd name="T83" fmla="*/ 82 h 296"/>
                <a:gd name="T84" fmla="*/ 235 w 308"/>
                <a:gd name="T85" fmla="*/ 7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296">
                  <a:moveTo>
                    <a:pt x="81" y="72"/>
                  </a:moveTo>
                  <a:cubicBezTo>
                    <a:pt x="86" y="72"/>
                    <a:pt x="90" y="76"/>
                    <a:pt x="90" y="80"/>
                  </a:cubicBezTo>
                  <a:cubicBezTo>
                    <a:pt x="90" y="85"/>
                    <a:pt x="86" y="89"/>
                    <a:pt x="81" y="89"/>
                  </a:cubicBezTo>
                  <a:cubicBezTo>
                    <a:pt x="77" y="89"/>
                    <a:pt x="73" y="85"/>
                    <a:pt x="73" y="80"/>
                  </a:cubicBezTo>
                  <a:cubicBezTo>
                    <a:pt x="73" y="76"/>
                    <a:pt x="77" y="72"/>
                    <a:pt x="81" y="72"/>
                  </a:cubicBezTo>
                  <a:close/>
                  <a:moveTo>
                    <a:pt x="115" y="89"/>
                  </a:moveTo>
                  <a:cubicBezTo>
                    <a:pt x="125" y="89"/>
                    <a:pt x="133" y="85"/>
                    <a:pt x="133" y="80"/>
                  </a:cubicBezTo>
                  <a:cubicBezTo>
                    <a:pt x="133" y="76"/>
                    <a:pt x="125" y="72"/>
                    <a:pt x="115" y="72"/>
                  </a:cubicBezTo>
                  <a:cubicBezTo>
                    <a:pt x="105" y="72"/>
                    <a:pt x="97" y="76"/>
                    <a:pt x="97" y="80"/>
                  </a:cubicBezTo>
                  <a:cubicBezTo>
                    <a:pt x="97" y="85"/>
                    <a:pt x="105" y="89"/>
                    <a:pt x="115" y="89"/>
                  </a:cubicBezTo>
                  <a:close/>
                  <a:moveTo>
                    <a:pt x="73" y="66"/>
                  </a:moveTo>
                  <a:cubicBezTo>
                    <a:pt x="77" y="64"/>
                    <a:pt x="76" y="55"/>
                    <a:pt x="72" y="46"/>
                  </a:cubicBezTo>
                  <a:cubicBezTo>
                    <a:pt x="67" y="38"/>
                    <a:pt x="59" y="33"/>
                    <a:pt x="55" y="35"/>
                  </a:cubicBezTo>
                  <a:cubicBezTo>
                    <a:pt x="51" y="37"/>
                    <a:pt x="52" y="46"/>
                    <a:pt x="57" y="55"/>
                  </a:cubicBezTo>
                  <a:cubicBezTo>
                    <a:pt x="62" y="63"/>
                    <a:pt x="69" y="68"/>
                    <a:pt x="73" y="66"/>
                  </a:cubicBezTo>
                  <a:close/>
                  <a:moveTo>
                    <a:pt x="55" y="125"/>
                  </a:moveTo>
                  <a:cubicBezTo>
                    <a:pt x="59" y="128"/>
                    <a:pt x="67" y="123"/>
                    <a:pt x="72" y="114"/>
                  </a:cubicBezTo>
                  <a:cubicBezTo>
                    <a:pt x="76" y="106"/>
                    <a:pt x="77" y="97"/>
                    <a:pt x="73" y="94"/>
                  </a:cubicBezTo>
                  <a:cubicBezTo>
                    <a:pt x="69" y="92"/>
                    <a:pt x="62" y="97"/>
                    <a:pt x="57" y="106"/>
                  </a:cubicBezTo>
                  <a:cubicBezTo>
                    <a:pt x="52" y="114"/>
                    <a:pt x="51" y="123"/>
                    <a:pt x="55" y="125"/>
                  </a:cubicBezTo>
                  <a:close/>
                  <a:moveTo>
                    <a:pt x="287" y="0"/>
                  </a:moveTo>
                  <a:cubicBezTo>
                    <a:pt x="21" y="0"/>
                    <a:pt x="21" y="0"/>
                    <a:pt x="21" y="0"/>
                  </a:cubicBezTo>
                  <a:cubicBezTo>
                    <a:pt x="9" y="0"/>
                    <a:pt x="0" y="10"/>
                    <a:pt x="0" y="21"/>
                  </a:cubicBezTo>
                  <a:cubicBezTo>
                    <a:pt x="0" y="275"/>
                    <a:pt x="0" y="275"/>
                    <a:pt x="0" y="275"/>
                  </a:cubicBezTo>
                  <a:cubicBezTo>
                    <a:pt x="0" y="287"/>
                    <a:pt x="9" y="296"/>
                    <a:pt x="21" y="296"/>
                  </a:cubicBezTo>
                  <a:cubicBezTo>
                    <a:pt x="287" y="296"/>
                    <a:pt x="287" y="296"/>
                    <a:pt x="287" y="296"/>
                  </a:cubicBezTo>
                  <a:cubicBezTo>
                    <a:pt x="298" y="296"/>
                    <a:pt x="308" y="287"/>
                    <a:pt x="308" y="275"/>
                  </a:cubicBezTo>
                  <a:cubicBezTo>
                    <a:pt x="308" y="21"/>
                    <a:pt x="308" y="21"/>
                    <a:pt x="308" y="21"/>
                  </a:cubicBezTo>
                  <a:cubicBezTo>
                    <a:pt x="308" y="10"/>
                    <a:pt x="298" y="0"/>
                    <a:pt x="287" y="0"/>
                  </a:cubicBezTo>
                  <a:close/>
                  <a:moveTo>
                    <a:pt x="20" y="80"/>
                  </a:moveTo>
                  <a:cubicBezTo>
                    <a:pt x="20" y="46"/>
                    <a:pt x="47" y="18"/>
                    <a:pt x="81" y="18"/>
                  </a:cubicBezTo>
                  <a:cubicBezTo>
                    <a:pt x="115" y="18"/>
                    <a:pt x="143" y="46"/>
                    <a:pt x="143" y="80"/>
                  </a:cubicBezTo>
                  <a:cubicBezTo>
                    <a:pt x="143" y="114"/>
                    <a:pt x="115" y="142"/>
                    <a:pt x="81" y="142"/>
                  </a:cubicBezTo>
                  <a:cubicBezTo>
                    <a:pt x="47" y="142"/>
                    <a:pt x="20" y="114"/>
                    <a:pt x="20" y="80"/>
                  </a:cubicBezTo>
                  <a:close/>
                  <a:moveTo>
                    <a:pt x="58" y="263"/>
                  </a:moveTo>
                  <a:cubicBezTo>
                    <a:pt x="47" y="263"/>
                    <a:pt x="39" y="254"/>
                    <a:pt x="39" y="244"/>
                  </a:cubicBezTo>
                  <a:cubicBezTo>
                    <a:pt x="39" y="234"/>
                    <a:pt x="47" y="225"/>
                    <a:pt x="58" y="225"/>
                  </a:cubicBezTo>
                  <a:cubicBezTo>
                    <a:pt x="68" y="225"/>
                    <a:pt x="76" y="234"/>
                    <a:pt x="76" y="244"/>
                  </a:cubicBezTo>
                  <a:cubicBezTo>
                    <a:pt x="76" y="254"/>
                    <a:pt x="68" y="263"/>
                    <a:pt x="58" y="263"/>
                  </a:cubicBezTo>
                  <a:close/>
                  <a:moveTo>
                    <a:pt x="114" y="253"/>
                  </a:moveTo>
                  <a:cubicBezTo>
                    <a:pt x="109" y="253"/>
                    <a:pt x="105" y="249"/>
                    <a:pt x="105" y="244"/>
                  </a:cubicBezTo>
                  <a:cubicBezTo>
                    <a:pt x="105" y="239"/>
                    <a:pt x="109" y="234"/>
                    <a:pt x="114" y="234"/>
                  </a:cubicBezTo>
                  <a:cubicBezTo>
                    <a:pt x="119" y="234"/>
                    <a:pt x="124" y="239"/>
                    <a:pt x="124" y="244"/>
                  </a:cubicBezTo>
                  <a:cubicBezTo>
                    <a:pt x="124" y="249"/>
                    <a:pt x="119" y="253"/>
                    <a:pt x="114" y="253"/>
                  </a:cubicBezTo>
                  <a:close/>
                  <a:moveTo>
                    <a:pt x="151" y="253"/>
                  </a:moveTo>
                  <a:cubicBezTo>
                    <a:pt x="146" y="253"/>
                    <a:pt x="142" y="249"/>
                    <a:pt x="142" y="244"/>
                  </a:cubicBezTo>
                  <a:cubicBezTo>
                    <a:pt x="142" y="239"/>
                    <a:pt x="146" y="234"/>
                    <a:pt x="151" y="234"/>
                  </a:cubicBezTo>
                  <a:cubicBezTo>
                    <a:pt x="157" y="234"/>
                    <a:pt x="161" y="239"/>
                    <a:pt x="161" y="244"/>
                  </a:cubicBezTo>
                  <a:cubicBezTo>
                    <a:pt x="161" y="249"/>
                    <a:pt x="157" y="253"/>
                    <a:pt x="151" y="253"/>
                  </a:cubicBezTo>
                  <a:close/>
                  <a:moveTo>
                    <a:pt x="188" y="253"/>
                  </a:moveTo>
                  <a:cubicBezTo>
                    <a:pt x="183" y="253"/>
                    <a:pt x="179" y="249"/>
                    <a:pt x="179" y="244"/>
                  </a:cubicBezTo>
                  <a:cubicBezTo>
                    <a:pt x="179" y="239"/>
                    <a:pt x="183" y="234"/>
                    <a:pt x="188" y="234"/>
                  </a:cubicBezTo>
                  <a:cubicBezTo>
                    <a:pt x="194" y="234"/>
                    <a:pt x="198" y="239"/>
                    <a:pt x="198" y="244"/>
                  </a:cubicBezTo>
                  <a:cubicBezTo>
                    <a:pt x="198" y="249"/>
                    <a:pt x="194" y="253"/>
                    <a:pt x="188" y="253"/>
                  </a:cubicBezTo>
                  <a:close/>
                  <a:moveTo>
                    <a:pt x="271" y="193"/>
                  </a:moveTo>
                  <a:cubicBezTo>
                    <a:pt x="37" y="193"/>
                    <a:pt x="37" y="193"/>
                    <a:pt x="37" y="193"/>
                  </a:cubicBezTo>
                  <a:cubicBezTo>
                    <a:pt x="33" y="193"/>
                    <a:pt x="30" y="190"/>
                    <a:pt x="30" y="186"/>
                  </a:cubicBezTo>
                  <a:cubicBezTo>
                    <a:pt x="30" y="183"/>
                    <a:pt x="33" y="180"/>
                    <a:pt x="37" y="180"/>
                  </a:cubicBezTo>
                  <a:cubicBezTo>
                    <a:pt x="271" y="180"/>
                    <a:pt x="271" y="180"/>
                    <a:pt x="271" y="180"/>
                  </a:cubicBezTo>
                  <a:cubicBezTo>
                    <a:pt x="275" y="180"/>
                    <a:pt x="278" y="183"/>
                    <a:pt x="278" y="186"/>
                  </a:cubicBezTo>
                  <a:cubicBezTo>
                    <a:pt x="278" y="190"/>
                    <a:pt x="275" y="193"/>
                    <a:pt x="271" y="193"/>
                  </a:cubicBezTo>
                  <a:close/>
                  <a:moveTo>
                    <a:pt x="242" y="140"/>
                  </a:moveTo>
                  <a:cubicBezTo>
                    <a:pt x="209" y="149"/>
                    <a:pt x="176" y="129"/>
                    <a:pt x="167" y="96"/>
                  </a:cubicBezTo>
                  <a:cubicBezTo>
                    <a:pt x="158" y="63"/>
                    <a:pt x="177" y="29"/>
                    <a:pt x="210" y="20"/>
                  </a:cubicBezTo>
                  <a:cubicBezTo>
                    <a:pt x="243" y="12"/>
                    <a:pt x="277" y="31"/>
                    <a:pt x="286" y="64"/>
                  </a:cubicBezTo>
                  <a:cubicBezTo>
                    <a:pt x="295" y="97"/>
                    <a:pt x="275" y="131"/>
                    <a:pt x="242" y="140"/>
                  </a:cubicBezTo>
                  <a:close/>
                  <a:moveTo>
                    <a:pt x="263" y="43"/>
                  </a:moveTo>
                  <a:cubicBezTo>
                    <a:pt x="267" y="47"/>
                    <a:pt x="264" y="55"/>
                    <a:pt x="257" y="62"/>
                  </a:cubicBezTo>
                  <a:cubicBezTo>
                    <a:pt x="250" y="69"/>
                    <a:pt x="241" y="72"/>
                    <a:pt x="238" y="69"/>
                  </a:cubicBezTo>
                  <a:cubicBezTo>
                    <a:pt x="235" y="65"/>
                    <a:pt x="238" y="57"/>
                    <a:pt x="245" y="50"/>
                  </a:cubicBezTo>
                  <a:cubicBezTo>
                    <a:pt x="252" y="43"/>
                    <a:pt x="260" y="40"/>
                    <a:pt x="263" y="43"/>
                  </a:cubicBezTo>
                  <a:close/>
                  <a:moveTo>
                    <a:pt x="195" y="63"/>
                  </a:moveTo>
                  <a:cubicBezTo>
                    <a:pt x="186" y="61"/>
                    <a:pt x="177" y="62"/>
                    <a:pt x="176" y="67"/>
                  </a:cubicBezTo>
                  <a:cubicBezTo>
                    <a:pt x="175" y="71"/>
                    <a:pt x="181" y="77"/>
                    <a:pt x="191" y="80"/>
                  </a:cubicBezTo>
                  <a:cubicBezTo>
                    <a:pt x="201" y="82"/>
                    <a:pt x="209" y="80"/>
                    <a:pt x="210" y="76"/>
                  </a:cubicBezTo>
                  <a:cubicBezTo>
                    <a:pt x="212" y="71"/>
                    <a:pt x="205" y="66"/>
                    <a:pt x="195" y="63"/>
                  </a:cubicBezTo>
                  <a:close/>
                  <a:moveTo>
                    <a:pt x="230" y="96"/>
                  </a:moveTo>
                  <a:cubicBezTo>
                    <a:pt x="226" y="97"/>
                    <a:pt x="224" y="106"/>
                    <a:pt x="227" y="115"/>
                  </a:cubicBezTo>
                  <a:cubicBezTo>
                    <a:pt x="230" y="125"/>
                    <a:pt x="235" y="131"/>
                    <a:pt x="240" y="130"/>
                  </a:cubicBezTo>
                  <a:cubicBezTo>
                    <a:pt x="244" y="129"/>
                    <a:pt x="246" y="120"/>
                    <a:pt x="243" y="111"/>
                  </a:cubicBezTo>
                  <a:cubicBezTo>
                    <a:pt x="241" y="101"/>
                    <a:pt x="235" y="94"/>
                    <a:pt x="230" y="96"/>
                  </a:cubicBezTo>
                  <a:close/>
                  <a:moveTo>
                    <a:pt x="235" y="78"/>
                  </a:moveTo>
                  <a:cubicBezTo>
                    <a:pt x="233" y="74"/>
                    <a:pt x="229" y="71"/>
                    <a:pt x="224" y="72"/>
                  </a:cubicBezTo>
                  <a:cubicBezTo>
                    <a:pt x="220" y="73"/>
                    <a:pt x="217" y="78"/>
                    <a:pt x="218" y="82"/>
                  </a:cubicBezTo>
                  <a:cubicBezTo>
                    <a:pt x="219" y="87"/>
                    <a:pt x="224" y="90"/>
                    <a:pt x="229" y="88"/>
                  </a:cubicBezTo>
                  <a:cubicBezTo>
                    <a:pt x="233" y="87"/>
                    <a:pt x="236" y="83"/>
                    <a:pt x="235" y="7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600" spc="-30"/>
            </a:p>
          </p:txBody>
        </p:sp>
      </p:grpSp>
      <p:cxnSp>
        <p:nvCxnSpPr>
          <p:cNvPr id="211" name="Straight Arrow Connector 210"/>
          <p:cNvCxnSpPr/>
          <p:nvPr/>
        </p:nvCxnSpPr>
        <p:spPr>
          <a:xfrm>
            <a:off x="6570046" y="5338770"/>
            <a:ext cx="365144" cy="228314"/>
          </a:xfrm>
          <a:prstGeom prst="straightConnector1">
            <a:avLst/>
          </a:prstGeom>
          <a:ln w="9525">
            <a:solidFill>
              <a:schemeClr val="tx1"/>
            </a:solidFill>
            <a:prstDash val="solid"/>
            <a:headEnd type="none"/>
            <a:tailEnd type="triangle" w="lg" len="lg"/>
          </a:ln>
        </p:spPr>
        <p:style>
          <a:lnRef idx="1">
            <a:schemeClr val="accent1"/>
          </a:lnRef>
          <a:fillRef idx="0">
            <a:schemeClr val="accent1"/>
          </a:fillRef>
          <a:effectRef idx="0">
            <a:schemeClr val="accent1"/>
          </a:effectRef>
          <a:fontRef idx="minor">
            <a:schemeClr val="tx1"/>
          </a:fontRef>
        </p:style>
      </p:cxnSp>
      <p:grpSp>
        <p:nvGrpSpPr>
          <p:cNvPr id="35859" name="Group 35858"/>
          <p:cNvGrpSpPr/>
          <p:nvPr/>
        </p:nvGrpSpPr>
        <p:grpSpPr>
          <a:xfrm>
            <a:off x="6936355" y="2450136"/>
            <a:ext cx="2569535" cy="1155687"/>
            <a:chOff x="6595259" y="2256171"/>
            <a:chExt cx="2569535" cy="1155687"/>
          </a:xfrm>
        </p:grpSpPr>
        <p:grpSp>
          <p:nvGrpSpPr>
            <p:cNvPr id="205" name="Group 76"/>
            <p:cNvGrpSpPr>
              <a:grpSpLocks noChangeAspect="1"/>
            </p:cNvGrpSpPr>
            <p:nvPr/>
          </p:nvGrpSpPr>
          <p:grpSpPr bwMode="auto">
            <a:xfrm>
              <a:off x="7033572" y="2256171"/>
              <a:ext cx="677748" cy="677748"/>
              <a:chOff x="17290" y="3900"/>
              <a:chExt cx="1890" cy="1890"/>
            </a:xfrm>
            <a:solidFill>
              <a:schemeClr val="tx2"/>
            </a:solidFill>
          </p:grpSpPr>
          <p:sp>
            <p:nvSpPr>
              <p:cNvPr id="206" name="Freeform 77"/>
              <p:cNvSpPr>
                <a:spLocks noEditPoints="1"/>
              </p:cNvSpPr>
              <p:nvPr/>
            </p:nvSpPr>
            <p:spPr bwMode="auto">
              <a:xfrm>
                <a:off x="18041" y="4651"/>
                <a:ext cx="388" cy="388"/>
              </a:xfrm>
              <a:custGeom>
                <a:avLst/>
                <a:gdLst>
                  <a:gd name="T0" fmla="*/ 82 w 164"/>
                  <a:gd name="T1" fmla="*/ 164 h 164"/>
                  <a:gd name="T2" fmla="*/ 0 w 164"/>
                  <a:gd name="T3" fmla="*/ 82 h 164"/>
                  <a:gd name="T4" fmla="*/ 82 w 164"/>
                  <a:gd name="T5" fmla="*/ 0 h 164"/>
                  <a:gd name="T6" fmla="*/ 164 w 164"/>
                  <a:gd name="T7" fmla="*/ 82 h 164"/>
                  <a:gd name="T8" fmla="*/ 82 w 164"/>
                  <a:gd name="T9" fmla="*/ 164 h 164"/>
                  <a:gd name="T10" fmla="*/ 82 w 164"/>
                  <a:gd name="T11" fmla="*/ 22 h 164"/>
                  <a:gd name="T12" fmla="*/ 22 w 164"/>
                  <a:gd name="T13" fmla="*/ 82 h 164"/>
                  <a:gd name="T14" fmla="*/ 82 w 164"/>
                  <a:gd name="T15" fmla="*/ 142 h 164"/>
                  <a:gd name="T16" fmla="*/ 142 w 164"/>
                  <a:gd name="T17" fmla="*/ 82 h 164"/>
                  <a:gd name="T18" fmla="*/ 82 w 164"/>
                  <a:gd name="T19" fmla="*/ 2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4">
                    <a:moveTo>
                      <a:pt x="82" y="164"/>
                    </a:moveTo>
                    <a:cubicBezTo>
                      <a:pt x="37" y="164"/>
                      <a:pt x="0" y="127"/>
                      <a:pt x="0" y="82"/>
                    </a:cubicBezTo>
                    <a:cubicBezTo>
                      <a:pt x="0" y="37"/>
                      <a:pt x="37" y="0"/>
                      <a:pt x="82" y="0"/>
                    </a:cubicBezTo>
                    <a:cubicBezTo>
                      <a:pt x="127" y="0"/>
                      <a:pt x="164" y="37"/>
                      <a:pt x="164" y="82"/>
                    </a:cubicBezTo>
                    <a:cubicBezTo>
                      <a:pt x="164" y="127"/>
                      <a:pt x="127" y="164"/>
                      <a:pt x="82" y="164"/>
                    </a:cubicBezTo>
                    <a:close/>
                    <a:moveTo>
                      <a:pt x="82" y="22"/>
                    </a:moveTo>
                    <a:cubicBezTo>
                      <a:pt x="49" y="22"/>
                      <a:pt x="22" y="49"/>
                      <a:pt x="22" y="82"/>
                    </a:cubicBezTo>
                    <a:cubicBezTo>
                      <a:pt x="22" y="115"/>
                      <a:pt x="49" y="142"/>
                      <a:pt x="82" y="142"/>
                    </a:cubicBezTo>
                    <a:cubicBezTo>
                      <a:pt x="115" y="142"/>
                      <a:pt x="142" y="115"/>
                      <a:pt x="142" y="82"/>
                    </a:cubicBezTo>
                    <a:cubicBezTo>
                      <a:pt x="142" y="49"/>
                      <a:pt x="115" y="22"/>
                      <a:pt x="8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600" spc="-30">
                  <a:solidFill>
                    <a:srgbClr val="FFFFFF"/>
                  </a:solidFill>
                </a:endParaRPr>
              </a:p>
            </p:txBody>
          </p:sp>
          <p:sp>
            <p:nvSpPr>
              <p:cNvPr id="207" name="Freeform 78"/>
              <p:cNvSpPr>
                <a:spLocks noEditPoints="1"/>
              </p:cNvSpPr>
              <p:nvPr/>
            </p:nvSpPr>
            <p:spPr bwMode="auto">
              <a:xfrm>
                <a:off x="17290" y="3900"/>
                <a:ext cx="1890" cy="1890"/>
              </a:xfrm>
              <a:custGeom>
                <a:avLst/>
                <a:gdLst>
                  <a:gd name="T0" fmla="*/ 400 w 800"/>
                  <a:gd name="T1" fmla="*/ 0 h 800"/>
                  <a:gd name="T2" fmla="*/ 0 w 800"/>
                  <a:gd name="T3" fmla="*/ 400 h 800"/>
                  <a:gd name="T4" fmla="*/ 400 w 800"/>
                  <a:gd name="T5" fmla="*/ 800 h 800"/>
                  <a:gd name="T6" fmla="*/ 800 w 800"/>
                  <a:gd name="T7" fmla="*/ 400 h 800"/>
                  <a:gd name="T8" fmla="*/ 400 w 800"/>
                  <a:gd name="T9" fmla="*/ 0 h 800"/>
                  <a:gd name="T10" fmla="*/ 648 w 800"/>
                  <a:gd name="T11" fmla="*/ 116 h 800"/>
                  <a:gd name="T12" fmla="*/ 486 w 800"/>
                  <a:gd name="T13" fmla="*/ 302 h 800"/>
                  <a:gd name="T14" fmla="*/ 469 w 800"/>
                  <a:gd name="T15" fmla="*/ 290 h 800"/>
                  <a:gd name="T16" fmla="*/ 600 w 800"/>
                  <a:gd name="T17" fmla="*/ 80 h 800"/>
                  <a:gd name="T18" fmla="*/ 648 w 800"/>
                  <a:gd name="T19" fmla="*/ 116 h 800"/>
                  <a:gd name="T20" fmla="*/ 292 w 800"/>
                  <a:gd name="T21" fmla="*/ 400 h 800"/>
                  <a:gd name="T22" fmla="*/ 400 w 800"/>
                  <a:gd name="T23" fmla="*/ 292 h 800"/>
                  <a:gd name="T24" fmla="*/ 508 w 800"/>
                  <a:gd name="T25" fmla="*/ 400 h 800"/>
                  <a:gd name="T26" fmla="*/ 400 w 800"/>
                  <a:gd name="T27" fmla="*/ 508 h 800"/>
                  <a:gd name="T28" fmla="*/ 292 w 800"/>
                  <a:gd name="T29" fmla="*/ 400 h 800"/>
                  <a:gd name="T30" fmla="*/ 49 w 800"/>
                  <a:gd name="T31" fmla="*/ 538 h 800"/>
                  <a:gd name="T32" fmla="*/ 23 w 800"/>
                  <a:gd name="T33" fmla="*/ 400 h 800"/>
                  <a:gd name="T34" fmla="*/ 400 w 800"/>
                  <a:gd name="T35" fmla="*/ 23 h 800"/>
                  <a:gd name="T36" fmla="*/ 563 w 800"/>
                  <a:gd name="T37" fmla="*/ 60 h 800"/>
                  <a:gd name="T38" fmla="*/ 456 w 800"/>
                  <a:gd name="T39" fmla="*/ 282 h 800"/>
                  <a:gd name="T40" fmla="*/ 400 w 800"/>
                  <a:gd name="T41" fmla="*/ 270 h 800"/>
                  <a:gd name="T42" fmla="*/ 270 w 800"/>
                  <a:gd name="T43" fmla="*/ 400 h 800"/>
                  <a:gd name="T44" fmla="*/ 279 w 800"/>
                  <a:gd name="T45" fmla="*/ 448 h 800"/>
                  <a:gd name="T46" fmla="*/ 49 w 800"/>
                  <a:gd name="T47" fmla="*/ 538 h 800"/>
                  <a:gd name="T48" fmla="*/ 152 w 800"/>
                  <a:gd name="T49" fmla="*/ 684 h 800"/>
                  <a:gd name="T50" fmla="*/ 314 w 800"/>
                  <a:gd name="T51" fmla="*/ 498 h 800"/>
                  <a:gd name="T52" fmla="*/ 331 w 800"/>
                  <a:gd name="T53" fmla="*/ 511 h 800"/>
                  <a:gd name="T54" fmla="*/ 200 w 800"/>
                  <a:gd name="T55" fmla="*/ 720 h 800"/>
                  <a:gd name="T56" fmla="*/ 152 w 800"/>
                  <a:gd name="T57" fmla="*/ 684 h 800"/>
                  <a:gd name="T58" fmla="*/ 400 w 800"/>
                  <a:gd name="T59" fmla="*/ 777 h 800"/>
                  <a:gd name="T60" fmla="*/ 237 w 800"/>
                  <a:gd name="T61" fmla="*/ 740 h 800"/>
                  <a:gd name="T62" fmla="*/ 344 w 800"/>
                  <a:gd name="T63" fmla="*/ 518 h 800"/>
                  <a:gd name="T64" fmla="*/ 400 w 800"/>
                  <a:gd name="T65" fmla="*/ 531 h 800"/>
                  <a:gd name="T66" fmla="*/ 530 w 800"/>
                  <a:gd name="T67" fmla="*/ 400 h 800"/>
                  <a:gd name="T68" fmla="*/ 521 w 800"/>
                  <a:gd name="T69" fmla="*/ 352 h 800"/>
                  <a:gd name="T70" fmla="*/ 751 w 800"/>
                  <a:gd name="T71" fmla="*/ 262 h 800"/>
                  <a:gd name="T72" fmla="*/ 777 w 800"/>
                  <a:gd name="T73" fmla="*/ 400 h 800"/>
                  <a:gd name="T74" fmla="*/ 400 w 800"/>
                  <a:gd name="T75" fmla="*/ 77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0" h="800">
                    <a:moveTo>
                      <a:pt x="400" y="0"/>
                    </a:moveTo>
                    <a:cubicBezTo>
                      <a:pt x="179" y="0"/>
                      <a:pt x="0" y="179"/>
                      <a:pt x="0" y="400"/>
                    </a:cubicBezTo>
                    <a:cubicBezTo>
                      <a:pt x="0" y="621"/>
                      <a:pt x="179" y="800"/>
                      <a:pt x="400" y="800"/>
                    </a:cubicBezTo>
                    <a:cubicBezTo>
                      <a:pt x="621" y="800"/>
                      <a:pt x="800" y="621"/>
                      <a:pt x="800" y="400"/>
                    </a:cubicBezTo>
                    <a:cubicBezTo>
                      <a:pt x="800" y="179"/>
                      <a:pt x="621" y="0"/>
                      <a:pt x="400" y="0"/>
                    </a:cubicBezTo>
                    <a:close/>
                    <a:moveTo>
                      <a:pt x="648" y="116"/>
                    </a:moveTo>
                    <a:cubicBezTo>
                      <a:pt x="486" y="302"/>
                      <a:pt x="486" y="302"/>
                      <a:pt x="486" y="302"/>
                    </a:cubicBezTo>
                    <a:cubicBezTo>
                      <a:pt x="481" y="297"/>
                      <a:pt x="475" y="293"/>
                      <a:pt x="469" y="290"/>
                    </a:cubicBezTo>
                    <a:cubicBezTo>
                      <a:pt x="600" y="80"/>
                      <a:pt x="600" y="80"/>
                      <a:pt x="600" y="80"/>
                    </a:cubicBezTo>
                    <a:cubicBezTo>
                      <a:pt x="617" y="91"/>
                      <a:pt x="633" y="103"/>
                      <a:pt x="648" y="116"/>
                    </a:cubicBezTo>
                    <a:close/>
                    <a:moveTo>
                      <a:pt x="292" y="400"/>
                    </a:moveTo>
                    <a:cubicBezTo>
                      <a:pt x="292" y="341"/>
                      <a:pt x="341" y="292"/>
                      <a:pt x="400" y="292"/>
                    </a:cubicBezTo>
                    <a:cubicBezTo>
                      <a:pt x="459" y="292"/>
                      <a:pt x="508" y="341"/>
                      <a:pt x="508" y="400"/>
                    </a:cubicBezTo>
                    <a:cubicBezTo>
                      <a:pt x="508" y="459"/>
                      <a:pt x="459" y="508"/>
                      <a:pt x="400" y="508"/>
                    </a:cubicBezTo>
                    <a:cubicBezTo>
                      <a:pt x="341" y="508"/>
                      <a:pt x="292" y="459"/>
                      <a:pt x="292" y="400"/>
                    </a:cubicBezTo>
                    <a:close/>
                    <a:moveTo>
                      <a:pt x="49" y="538"/>
                    </a:moveTo>
                    <a:cubicBezTo>
                      <a:pt x="32" y="495"/>
                      <a:pt x="23" y="449"/>
                      <a:pt x="23" y="400"/>
                    </a:cubicBezTo>
                    <a:cubicBezTo>
                      <a:pt x="23" y="192"/>
                      <a:pt x="192" y="23"/>
                      <a:pt x="400" y="23"/>
                    </a:cubicBezTo>
                    <a:cubicBezTo>
                      <a:pt x="458" y="23"/>
                      <a:pt x="513" y="36"/>
                      <a:pt x="563" y="60"/>
                    </a:cubicBezTo>
                    <a:cubicBezTo>
                      <a:pt x="456" y="282"/>
                      <a:pt x="456" y="282"/>
                      <a:pt x="456" y="282"/>
                    </a:cubicBezTo>
                    <a:cubicBezTo>
                      <a:pt x="439" y="274"/>
                      <a:pt x="420" y="270"/>
                      <a:pt x="400" y="270"/>
                    </a:cubicBezTo>
                    <a:cubicBezTo>
                      <a:pt x="328" y="270"/>
                      <a:pt x="270" y="328"/>
                      <a:pt x="270" y="400"/>
                    </a:cubicBezTo>
                    <a:cubicBezTo>
                      <a:pt x="270" y="417"/>
                      <a:pt x="273" y="433"/>
                      <a:pt x="279" y="448"/>
                    </a:cubicBezTo>
                    <a:lnTo>
                      <a:pt x="49" y="538"/>
                    </a:lnTo>
                    <a:close/>
                    <a:moveTo>
                      <a:pt x="152" y="684"/>
                    </a:moveTo>
                    <a:cubicBezTo>
                      <a:pt x="314" y="498"/>
                      <a:pt x="314" y="498"/>
                      <a:pt x="314" y="498"/>
                    </a:cubicBezTo>
                    <a:cubicBezTo>
                      <a:pt x="320" y="503"/>
                      <a:pt x="325" y="507"/>
                      <a:pt x="331" y="511"/>
                    </a:cubicBezTo>
                    <a:cubicBezTo>
                      <a:pt x="200" y="720"/>
                      <a:pt x="200" y="720"/>
                      <a:pt x="200" y="720"/>
                    </a:cubicBezTo>
                    <a:cubicBezTo>
                      <a:pt x="183" y="709"/>
                      <a:pt x="167" y="697"/>
                      <a:pt x="152" y="684"/>
                    </a:cubicBezTo>
                    <a:close/>
                    <a:moveTo>
                      <a:pt x="400" y="777"/>
                    </a:moveTo>
                    <a:cubicBezTo>
                      <a:pt x="342" y="777"/>
                      <a:pt x="287" y="764"/>
                      <a:pt x="237" y="740"/>
                    </a:cubicBezTo>
                    <a:cubicBezTo>
                      <a:pt x="344" y="518"/>
                      <a:pt x="344" y="518"/>
                      <a:pt x="344" y="518"/>
                    </a:cubicBezTo>
                    <a:cubicBezTo>
                      <a:pt x="361" y="526"/>
                      <a:pt x="380" y="531"/>
                      <a:pt x="400" y="531"/>
                    </a:cubicBezTo>
                    <a:cubicBezTo>
                      <a:pt x="472" y="531"/>
                      <a:pt x="530" y="472"/>
                      <a:pt x="530" y="400"/>
                    </a:cubicBezTo>
                    <a:cubicBezTo>
                      <a:pt x="530" y="383"/>
                      <a:pt x="527" y="367"/>
                      <a:pt x="521" y="352"/>
                    </a:cubicBezTo>
                    <a:cubicBezTo>
                      <a:pt x="751" y="262"/>
                      <a:pt x="751" y="262"/>
                      <a:pt x="751" y="262"/>
                    </a:cubicBezTo>
                    <a:cubicBezTo>
                      <a:pt x="768" y="305"/>
                      <a:pt x="777" y="351"/>
                      <a:pt x="777" y="400"/>
                    </a:cubicBezTo>
                    <a:cubicBezTo>
                      <a:pt x="777" y="608"/>
                      <a:pt x="608" y="777"/>
                      <a:pt x="400" y="7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600" spc="-30">
                  <a:solidFill>
                    <a:srgbClr val="FFFFFF"/>
                  </a:solidFill>
                </a:endParaRPr>
              </a:p>
            </p:txBody>
          </p:sp>
        </p:grpSp>
        <p:sp>
          <p:nvSpPr>
            <p:cNvPr id="215" name="TextBox 214"/>
            <p:cNvSpPr txBox="1"/>
            <p:nvPr/>
          </p:nvSpPr>
          <p:spPr>
            <a:xfrm>
              <a:off x="6595259" y="2947252"/>
              <a:ext cx="2569535" cy="464606"/>
            </a:xfrm>
            <a:prstGeom prst="rect">
              <a:avLst/>
            </a:prstGeom>
            <a:noFill/>
          </p:spPr>
          <p:txBody>
            <a:bodyPr wrap="square" lIns="186521" tIns="91440" rIns="186521" bIns="149217" rtlCol="0">
              <a:spAutoFit/>
            </a:bodyPr>
            <a:lstStyle/>
            <a:p>
              <a:pPr>
                <a:lnSpc>
                  <a:spcPct val="90000"/>
                </a:lnSpc>
              </a:pPr>
              <a:r>
                <a:rPr lang="en-US" sz="1600" spc="-30" dirty="0" smtClean="0"/>
                <a:t>Disk-based recovery</a:t>
              </a:r>
              <a:endParaRPr lang="en-US" sz="1600" spc="-30" dirty="0"/>
            </a:p>
          </p:txBody>
        </p:sp>
      </p:grpSp>
      <p:cxnSp>
        <p:nvCxnSpPr>
          <p:cNvPr id="213" name="Straight Arrow Connector 212"/>
          <p:cNvCxnSpPr/>
          <p:nvPr/>
        </p:nvCxnSpPr>
        <p:spPr>
          <a:xfrm>
            <a:off x="2859896" y="4200817"/>
            <a:ext cx="1897626" cy="0"/>
          </a:xfrm>
          <a:prstGeom prst="straightConnector1">
            <a:avLst/>
          </a:prstGeom>
          <a:ln w="9525">
            <a:solidFill>
              <a:schemeClr val="tx1"/>
            </a:solidFill>
            <a:prstDash val="solid"/>
            <a:headEnd type="none"/>
            <a:tailEnd type="triangle" w="lg" len="lg"/>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2512199" y="2812545"/>
            <a:ext cx="347697" cy="3082833"/>
            <a:chOff x="2585576" y="2373633"/>
            <a:chExt cx="274320" cy="2907692"/>
          </a:xfrm>
        </p:grpSpPr>
        <p:cxnSp>
          <p:nvCxnSpPr>
            <p:cNvPr id="35867" name="Straight Connector 35866"/>
            <p:cNvCxnSpPr/>
            <p:nvPr/>
          </p:nvCxnSpPr>
          <p:spPr>
            <a:xfrm>
              <a:off x="2859896" y="2373633"/>
              <a:ext cx="0" cy="2907692"/>
            </a:xfrm>
            <a:prstGeom prst="line">
              <a:avLst/>
            </a:prstGeom>
            <a:ln w="9525">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flipH="1">
              <a:off x="2585576" y="3097217"/>
              <a:ext cx="274320" cy="0"/>
            </a:xfrm>
            <a:prstGeom prst="line">
              <a:avLst/>
            </a:prstGeom>
            <a:ln w="9525">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H="1">
              <a:off x="2585576" y="3820815"/>
              <a:ext cx="274320" cy="0"/>
            </a:xfrm>
            <a:prstGeom prst="line">
              <a:avLst/>
            </a:prstGeom>
            <a:ln w="9525">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a:off x="2585576" y="4538221"/>
              <a:ext cx="274320" cy="0"/>
            </a:xfrm>
            <a:prstGeom prst="line">
              <a:avLst/>
            </a:prstGeom>
            <a:ln w="9525">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flipH="1">
              <a:off x="2585576" y="5281325"/>
              <a:ext cx="274320" cy="0"/>
            </a:xfrm>
            <a:prstGeom prst="line">
              <a:avLst/>
            </a:prstGeom>
            <a:ln w="9525">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2585576" y="2375993"/>
              <a:ext cx="274320" cy="0"/>
            </a:xfrm>
            <a:prstGeom prst="line">
              <a:avLst/>
            </a:prstGeom>
            <a:ln w="9525">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grpSp>
      <p:sp>
        <p:nvSpPr>
          <p:cNvPr id="257" name="TextBox 256"/>
          <p:cNvSpPr txBox="1"/>
          <p:nvPr/>
        </p:nvSpPr>
        <p:spPr>
          <a:xfrm>
            <a:off x="2859896" y="4200817"/>
            <a:ext cx="1577317" cy="744547"/>
          </a:xfrm>
          <a:prstGeom prst="rect">
            <a:avLst/>
          </a:prstGeom>
          <a:noFill/>
        </p:spPr>
        <p:txBody>
          <a:bodyPr wrap="square" lIns="186521" tIns="149217" rIns="186521" bIns="149217" rtlCol="0">
            <a:spAutoFit/>
          </a:bodyPr>
          <a:lstStyle/>
          <a:p>
            <a:pPr>
              <a:lnSpc>
                <a:spcPct val="90000"/>
              </a:lnSpc>
            </a:pPr>
            <a:r>
              <a:rPr lang="en-US" sz="1600" spc="-30" dirty="0" smtClean="0"/>
              <a:t>Up to every 15 minutes</a:t>
            </a:r>
            <a:endParaRPr lang="en-US" sz="1600" spc="-30" dirty="0"/>
          </a:p>
        </p:txBody>
      </p:sp>
      <p:sp>
        <p:nvSpPr>
          <p:cNvPr id="77" name="SQL Server"/>
          <p:cNvSpPr>
            <a:spLocks noChangeAspect="1" noEditPoints="1"/>
          </p:cNvSpPr>
          <p:nvPr/>
        </p:nvSpPr>
        <p:spPr bwMode="auto">
          <a:xfrm>
            <a:off x="895025" y="3337370"/>
            <a:ext cx="1483555" cy="374073"/>
          </a:xfrm>
          <a:custGeom>
            <a:avLst/>
            <a:gdLst>
              <a:gd name="T0" fmla="*/ 221 w 11184"/>
              <a:gd name="T1" fmla="*/ 1967 h 2824"/>
              <a:gd name="T2" fmla="*/ 2605 w 11184"/>
              <a:gd name="T3" fmla="*/ 1136 h 2824"/>
              <a:gd name="T4" fmla="*/ 1638 w 11184"/>
              <a:gd name="T5" fmla="*/ 627 h 2824"/>
              <a:gd name="T6" fmla="*/ 1175 w 11184"/>
              <a:gd name="T7" fmla="*/ 921 h 2824"/>
              <a:gd name="T8" fmla="*/ 816 w 11184"/>
              <a:gd name="T9" fmla="*/ 1997 h 2824"/>
              <a:gd name="T10" fmla="*/ 1141 w 11184"/>
              <a:gd name="T11" fmla="*/ 1938 h 2824"/>
              <a:gd name="T12" fmla="*/ 1122 w 11184"/>
              <a:gd name="T13" fmla="*/ 1468 h 2824"/>
              <a:gd name="T14" fmla="*/ 1188 w 11184"/>
              <a:gd name="T15" fmla="*/ 536 h 2824"/>
              <a:gd name="T16" fmla="*/ 1150 w 11184"/>
              <a:gd name="T17" fmla="*/ 306 h 2824"/>
              <a:gd name="T18" fmla="*/ 580 w 11184"/>
              <a:gd name="T19" fmla="*/ 405 h 2824"/>
              <a:gd name="T20" fmla="*/ 783 w 11184"/>
              <a:gd name="T21" fmla="*/ 1429 h 2824"/>
              <a:gd name="T22" fmla="*/ 564 w 11184"/>
              <a:gd name="T23" fmla="*/ 1773 h 2824"/>
              <a:gd name="T24" fmla="*/ 105 w 11184"/>
              <a:gd name="T25" fmla="*/ 2239 h 2824"/>
              <a:gd name="T26" fmla="*/ 640 w 11184"/>
              <a:gd name="T27" fmla="*/ 2691 h 2824"/>
              <a:gd name="T28" fmla="*/ 718 w 11184"/>
              <a:gd name="T29" fmla="*/ 2712 h 2824"/>
              <a:gd name="T30" fmla="*/ 1508 w 11184"/>
              <a:gd name="T31" fmla="*/ 2062 h 2824"/>
              <a:gd name="T32" fmla="*/ 1513 w 11184"/>
              <a:gd name="T33" fmla="*/ 1400 h 2824"/>
              <a:gd name="T34" fmla="*/ 1586 w 11184"/>
              <a:gd name="T35" fmla="*/ 1005 h 2824"/>
              <a:gd name="T36" fmla="*/ 5765 w 11184"/>
              <a:gd name="T37" fmla="*/ 600 h 2824"/>
              <a:gd name="T38" fmla="*/ 5778 w 11184"/>
              <a:gd name="T39" fmla="*/ 663 h 2824"/>
              <a:gd name="T40" fmla="*/ 5675 w 11184"/>
              <a:gd name="T41" fmla="*/ 663 h 2824"/>
              <a:gd name="T42" fmla="*/ 5687 w 11184"/>
              <a:gd name="T43" fmla="*/ 663 h 2824"/>
              <a:gd name="T44" fmla="*/ 3127 w 11184"/>
              <a:gd name="T45" fmla="*/ 835 h 2824"/>
              <a:gd name="T46" fmla="*/ 3323 w 11184"/>
              <a:gd name="T47" fmla="*/ 613 h 2824"/>
              <a:gd name="T48" fmla="*/ 3565 w 11184"/>
              <a:gd name="T49" fmla="*/ 494 h 2824"/>
              <a:gd name="T50" fmla="*/ 3512 w 11184"/>
              <a:gd name="T51" fmla="*/ 640 h 2824"/>
              <a:gd name="T52" fmla="*/ 3702 w 11184"/>
              <a:gd name="T53" fmla="*/ 815 h 2824"/>
              <a:gd name="T54" fmla="*/ 4040 w 11184"/>
              <a:gd name="T55" fmla="*/ 709 h 2824"/>
              <a:gd name="T56" fmla="*/ 4473 w 11184"/>
              <a:gd name="T57" fmla="*/ 941 h 2824"/>
              <a:gd name="T58" fmla="*/ 4433 w 11184"/>
              <a:gd name="T59" fmla="*/ 709 h 2824"/>
              <a:gd name="T60" fmla="*/ 4669 w 11184"/>
              <a:gd name="T61" fmla="*/ 941 h 2824"/>
              <a:gd name="T62" fmla="*/ 4703 w 11184"/>
              <a:gd name="T63" fmla="*/ 676 h 2824"/>
              <a:gd name="T64" fmla="*/ 5013 w 11184"/>
              <a:gd name="T65" fmla="*/ 629 h 2824"/>
              <a:gd name="T66" fmla="*/ 4928 w 11184"/>
              <a:gd name="T67" fmla="*/ 908 h 2824"/>
              <a:gd name="T68" fmla="*/ 5272 w 11184"/>
              <a:gd name="T69" fmla="*/ 640 h 2824"/>
              <a:gd name="T70" fmla="*/ 5408 w 11184"/>
              <a:gd name="T71" fmla="*/ 684 h 2824"/>
              <a:gd name="T72" fmla="*/ 5552 w 11184"/>
              <a:gd name="T73" fmla="*/ 539 h 2824"/>
              <a:gd name="T74" fmla="*/ 5584 w 11184"/>
              <a:gd name="T75" fmla="*/ 987 h 2824"/>
              <a:gd name="T76" fmla="*/ 2998 w 11184"/>
              <a:gd name="T77" fmla="*/ 2303 h 2824"/>
              <a:gd name="T78" fmla="*/ 3528 w 11184"/>
              <a:gd name="T79" fmla="*/ 1330 h 2824"/>
              <a:gd name="T80" fmla="*/ 3867 w 11184"/>
              <a:gd name="T81" fmla="*/ 2283 h 2824"/>
              <a:gd name="T82" fmla="*/ 4316 w 11184"/>
              <a:gd name="T83" fmla="*/ 2336 h 2824"/>
              <a:gd name="T84" fmla="*/ 5832 w 11184"/>
              <a:gd name="T85" fmla="*/ 2452 h 2824"/>
              <a:gd name="T86" fmla="*/ 6184 w 11184"/>
              <a:gd name="T87" fmla="*/ 2401 h 2824"/>
              <a:gd name="T88" fmla="*/ 6609 w 11184"/>
              <a:gd name="T89" fmla="*/ 1115 h 2824"/>
              <a:gd name="T90" fmla="*/ 7163 w 11184"/>
              <a:gd name="T91" fmla="*/ 1620 h 2824"/>
              <a:gd name="T92" fmla="*/ 7856 w 11184"/>
              <a:gd name="T93" fmla="*/ 1939 h 2824"/>
              <a:gd name="T94" fmla="*/ 8508 w 11184"/>
              <a:gd name="T95" fmla="*/ 1506 h 2824"/>
              <a:gd name="T96" fmla="*/ 8177 w 11184"/>
              <a:gd name="T97" fmla="*/ 1704 h 2824"/>
              <a:gd name="T98" fmla="*/ 8993 w 11184"/>
              <a:gd name="T99" fmla="*/ 2321 h 2824"/>
              <a:gd name="T100" fmla="*/ 9923 w 11184"/>
              <a:gd name="T101" fmla="*/ 2342 h 2824"/>
              <a:gd name="T102" fmla="*/ 10067 w 11184"/>
              <a:gd name="T103" fmla="*/ 1690 h 2824"/>
              <a:gd name="T104" fmla="*/ 10448 w 11184"/>
              <a:gd name="T105" fmla="*/ 2452 h 2824"/>
              <a:gd name="T106" fmla="*/ 11052 w 11184"/>
              <a:gd name="T107" fmla="*/ 1512 h 2824"/>
              <a:gd name="T108" fmla="*/ 11119 w 11184"/>
              <a:gd name="T109" fmla="*/ 1570 h 2824"/>
              <a:gd name="T110" fmla="*/ 11086 w 11184"/>
              <a:gd name="T111" fmla="*/ 1477 h 2824"/>
              <a:gd name="T112" fmla="*/ 11027 w 11184"/>
              <a:gd name="T113" fmla="*/ 1637 h 2824"/>
              <a:gd name="T114" fmla="*/ 1464 w 11184"/>
              <a:gd name="T115" fmla="*/ 2708 h 2824"/>
              <a:gd name="T116" fmla="*/ 1636 w 11184"/>
              <a:gd name="T117" fmla="*/ 2735 h 2824"/>
              <a:gd name="T118" fmla="*/ 1524 w 11184"/>
              <a:gd name="T119" fmla="*/ 2696 h 2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84" h="2824">
                <a:moveTo>
                  <a:pt x="1501" y="529"/>
                </a:moveTo>
                <a:cubicBezTo>
                  <a:pt x="1441" y="519"/>
                  <a:pt x="1377" y="508"/>
                  <a:pt x="1303" y="496"/>
                </a:cubicBezTo>
                <a:cubicBezTo>
                  <a:pt x="1197" y="308"/>
                  <a:pt x="1123" y="145"/>
                  <a:pt x="1085" y="0"/>
                </a:cubicBezTo>
                <a:cubicBezTo>
                  <a:pt x="1006" y="26"/>
                  <a:pt x="562" y="182"/>
                  <a:pt x="477" y="293"/>
                </a:cubicBezTo>
                <a:cubicBezTo>
                  <a:pt x="476" y="294"/>
                  <a:pt x="475" y="296"/>
                  <a:pt x="475" y="297"/>
                </a:cubicBezTo>
                <a:cubicBezTo>
                  <a:pt x="461" y="320"/>
                  <a:pt x="477" y="342"/>
                  <a:pt x="489" y="353"/>
                </a:cubicBezTo>
                <a:cubicBezTo>
                  <a:pt x="652" y="536"/>
                  <a:pt x="881" y="647"/>
                  <a:pt x="881" y="1018"/>
                </a:cubicBezTo>
                <a:cubicBezTo>
                  <a:pt x="881" y="1358"/>
                  <a:pt x="574" y="1677"/>
                  <a:pt x="267" y="1932"/>
                </a:cubicBezTo>
                <a:cubicBezTo>
                  <a:pt x="247" y="1945"/>
                  <a:pt x="234" y="1958"/>
                  <a:pt x="214" y="1971"/>
                </a:cubicBezTo>
                <a:cubicBezTo>
                  <a:pt x="217" y="1969"/>
                  <a:pt x="219" y="1968"/>
                  <a:pt x="221" y="1967"/>
                </a:cubicBezTo>
                <a:cubicBezTo>
                  <a:pt x="216" y="1970"/>
                  <a:pt x="216" y="1970"/>
                  <a:pt x="216" y="1970"/>
                </a:cubicBezTo>
                <a:cubicBezTo>
                  <a:pt x="138" y="2036"/>
                  <a:pt x="53" y="2141"/>
                  <a:pt x="27" y="2233"/>
                </a:cubicBezTo>
                <a:cubicBezTo>
                  <a:pt x="0" y="2370"/>
                  <a:pt x="105" y="2482"/>
                  <a:pt x="216" y="2560"/>
                </a:cubicBezTo>
                <a:cubicBezTo>
                  <a:pt x="333" y="2645"/>
                  <a:pt x="464" y="2692"/>
                  <a:pt x="614" y="2731"/>
                </a:cubicBezTo>
                <a:cubicBezTo>
                  <a:pt x="771" y="2777"/>
                  <a:pt x="1097" y="2824"/>
                  <a:pt x="1267" y="2824"/>
                </a:cubicBezTo>
                <a:cubicBezTo>
                  <a:pt x="1280" y="2824"/>
                  <a:pt x="1293" y="2824"/>
                  <a:pt x="1293" y="2824"/>
                </a:cubicBezTo>
                <a:cubicBezTo>
                  <a:pt x="1293" y="2824"/>
                  <a:pt x="1299" y="2810"/>
                  <a:pt x="1306" y="2810"/>
                </a:cubicBezTo>
                <a:cubicBezTo>
                  <a:pt x="1319" y="2784"/>
                  <a:pt x="1508" y="2416"/>
                  <a:pt x="1560" y="2108"/>
                </a:cubicBezTo>
                <a:cubicBezTo>
                  <a:pt x="1598" y="1912"/>
                  <a:pt x="1624" y="1642"/>
                  <a:pt x="1573" y="1382"/>
                </a:cubicBezTo>
                <a:cubicBezTo>
                  <a:pt x="1921" y="1276"/>
                  <a:pt x="2329" y="1175"/>
                  <a:pt x="2605" y="1136"/>
                </a:cubicBezTo>
                <a:cubicBezTo>
                  <a:pt x="2592" y="1123"/>
                  <a:pt x="2592" y="1123"/>
                  <a:pt x="2592" y="1123"/>
                </a:cubicBezTo>
                <a:cubicBezTo>
                  <a:pt x="2442" y="881"/>
                  <a:pt x="2207" y="660"/>
                  <a:pt x="1501" y="529"/>
                </a:cubicBezTo>
                <a:close/>
                <a:moveTo>
                  <a:pt x="1991" y="731"/>
                </a:moveTo>
                <a:cubicBezTo>
                  <a:pt x="2037" y="744"/>
                  <a:pt x="2076" y="764"/>
                  <a:pt x="2115" y="784"/>
                </a:cubicBezTo>
                <a:cubicBezTo>
                  <a:pt x="1913" y="823"/>
                  <a:pt x="1736" y="881"/>
                  <a:pt x="1580" y="947"/>
                </a:cubicBezTo>
                <a:cubicBezTo>
                  <a:pt x="1638" y="829"/>
                  <a:pt x="1664" y="718"/>
                  <a:pt x="1671" y="627"/>
                </a:cubicBezTo>
                <a:cubicBezTo>
                  <a:pt x="1782" y="660"/>
                  <a:pt x="1887" y="692"/>
                  <a:pt x="1991" y="731"/>
                </a:cubicBezTo>
                <a:close/>
                <a:moveTo>
                  <a:pt x="1508" y="953"/>
                </a:moveTo>
                <a:cubicBezTo>
                  <a:pt x="1436" y="914"/>
                  <a:pt x="1357" y="875"/>
                  <a:pt x="1279" y="849"/>
                </a:cubicBezTo>
                <a:cubicBezTo>
                  <a:pt x="1384" y="771"/>
                  <a:pt x="1508" y="699"/>
                  <a:pt x="1638" y="627"/>
                </a:cubicBezTo>
                <a:cubicBezTo>
                  <a:pt x="1632" y="705"/>
                  <a:pt x="1593" y="816"/>
                  <a:pt x="1508" y="953"/>
                </a:cubicBezTo>
                <a:close/>
                <a:moveTo>
                  <a:pt x="907" y="810"/>
                </a:moveTo>
                <a:cubicBezTo>
                  <a:pt x="972" y="816"/>
                  <a:pt x="1057" y="842"/>
                  <a:pt x="1148" y="881"/>
                </a:cubicBezTo>
                <a:cubicBezTo>
                  <a:pt x="1077" y="934"/>
                  <a:pt x="998" y="1005"/>
                  <a:pt x="913" y="1090"/>
                </a:cubicBezTo>
                <a:cubicBezTo>
                  <a:pt x="926" y="992"/>
                  <a:pt x="920" y="894"/>
                  <a:pt x="907" y="810"/>
                </a:cubicBezTo>
                <a:close/>
                <a:moveTo>
                  <a:pt x="920" y="738"/>
                </a:moveTo>
                <a:cubicBezTo>
                  <a:pt x="979" y="666"/>
                  <a:pt x="1064" y="601"/>
                  <a:pt x="1162" y="529"/>
                </a:cubicBezTo>
                <a:cubicBezTo>
                  <a:pt x="1194" y="621"/>
                  <a:pt x="1201" y="718"/>
                  <a:pt x="1194" y="816"/>
                </a:cubicBezTo>
                <a:cubicBezTo>
                  <a:pt x="1103" y="784"/>
                  <a:pt x="1011" y="757"/>
                  <a:pt x="920" y="738"/>
                </a:cubicBezTo>
                <a:close/>
                <a:moveTo>
                  <a:pt x="1175" y="921"/>
                </a:moveTo>
                <a:cubicBezTo>
                  <a:pt x="1155" y="1025"/>
                  <a:pt x="1109" y="1129"/>
                  <a:pt x="1044" y="1234"/>
                </a:cubicBezTo>
                <a:cubicBezTo>
                  <a:pt x="1005" y="1181"/>
                  <a:pt x="953" y="1155"/>
                  <a:pt x="920" y="1142"/>
                </a:cubicBezTo>
                <a:cubicBezTo>
                  <a:pt x="966" y="1097"/>
                  <a:pt x="1057" y="1018"/>
                  <a:pt x="1175" y="921"/>
                </a:cubicBezTo>
                <a:close/>
                <a:moveTo>
                  <a:pt x="1031" y="1325"/>
                </a:moveTo>
                <a:cubicBezTo>
                  <a:pt x="1070" y="1377"/>
                  <a:pt x="1090" y="1429"/>
                  <a:pt x="1096" y="1482"/>
                </a:cubicBezTo>
                <a:cubicBezTo>
                  <a:pt x="926" y="1547"/>
                  <a:pt x="789" y="1599"/>
                  <a:pt x="665" y="1664"/>
                </a:cubicBezTo>
                <a:cubicBezTo>
                  <a:pt x="822" y="1553"/>
                  <a:pt x="939" y="1442"/>
                  <a:pt x="1031" y="1325"/>
                </a:cubicBezTo>
                <a:close/>
                <a:moveTo>
                  <a:pt x="892" y="1624"/>
                </a:moveTo>
                <a:cubicBezTo>
                  <a:pt x="928" y="1748"/>
                  <a:pt x="1021" y="1842"/>
                  <a:pt x="1091" y="1898"/>
                </a:cubicBezTo>
                <a:cubicBezTo>
                  <a:pt x="1006" y="1931"/>
                  <a:pt x="921" y="1964"/>
                  <a:pt x="816" y="1997"/>
                </a:cubicBezTo>
                <a:cubicBezTo>
                  <a:pt x="777" y="2010"/>
                  <a:pt x="732" y="2023"/>
                  <a:pt x="673" y="2042"/>
                </a:cubicBezTo>
                <a:cubicBezTo>
                  <a:pt x="721" y="1976"/>
                  <a:pt x="825" y="1775"/>
                  <a:pt x="877" y="1631"/>
                </a:cubicBezTo>
                <a:cubicBezTo>
                  <a:pt x="882" y="1629"/>
                  <a:pt x="887" y="1627"/>
                  <a:pt x="892" y="1624"/>
                </a:cubicBezTo>
                <a:close/>
                <a:moveTo>
                  <a:pt x="862" y="2042"/>
                </a:moveTo>
                <a:cubicBezTo>
                  <a:pt x="940" y="2016"/>
                  <a:pt x="1012" y="1990"/>
                  <a:pt x="1084" y="1957"/>
                </a:cubicBezTo>
                <a:cubicBezTo>
                  <a:pt x="1032" y="2088"/>
                  <a:pt x="960" y="2213"/>
                  <a:pt x="895" y="2331"/>
                </a:cubicBezTo>
                <a:cubicBezTo>
                  <a:pt x="862" y="2311"/>
                  <a:pt x="829" y="2292"/>
                  <a:pt x="803" y="2265"/>
                </a:cubicBezTo>
                <a:cubicBezTo>
                  <a:pt x="738" y="2219"/>
                  <a:pt x="679" y="2167"/>
                  <a:pt x="634" y="2115"/>
                </a:cubicBezTo>
                <a:cubicBezTo>
                  <a:pt x="712" y="2088"/>
                  <a:pt x="790" y="2069"/>
                  <a:pt x="862" y="2042"/>
                </a:cubicBezTo>
                <a:close/>
                <a:moveTo>
                  <a:pt x="1141" y="1938"/>
                </a:moveTo>
                <a:cubicBezTo>
                  <a:pt x="1298" y="2029"/>
                  <a:pt x="1456" y="2069"/>
                  <a:pt x="1500" y="2075"/>
                </a:cubicBezTo>
                <a:cubicBezTo>
                  <a:pt x="1500" y="2082"/>
                  <a:pt x="1500" y="2082"/>
                  <a:pt x="1500" y="2082"/>
                </a:cubicBezTo>
                <a:cubicBezTo>
                  <a:pt x="1416" y="2134"/>
                  <a:pt x="1122" y="2246"/>
                  <a:pt x="985" y="2292"/>
                </a:cubicBezTo>
                <a:cubicBezTo>
                  <a:pt x="1057" y="2167"/>
                  <a:pt x="1109" y="2042"/>
                  <a:pt x="1141" y="1938"/>
                </a:cubicBezTo>
                <a:close/>
                <a:moveTo>
                  <a:pt x="1117" y="1859"/>
                </a:moveTo>
                <a:cubicBezTo>
                  <a:pt x="1039" y="1793"/>
                  <a:pt x="961" y="1699"/>
                  <a:pt x="933" y="1608"/>
                </a:cubicBezTo>
                <a:cubicBezTo>
                  <a:pt x="991" y="1585"/>
                  <a:pt x="1048" y="1563"/>
                  <a:pt x="1109" y="1540"/>
                </a:cubicBezTo>
                <a:cubicBezTo>
                  <a:pt x="1127" y="1533"/>
                  <a:pt x="1146" y="1526"/>
                  <a:pt x="1166" y="1518"/>
                </a:cubicBezTo>
                <a:cubicBezTo>
                  <a:pt x="1178" y="1624"/>
                  <a:pt x="1153" y="1744"/>
                  <a:pt x="1117" y="1859"/>
                </a:cubicBezTo>
                <a:close/>
                <a:moveTo>
                  <a:pt x="1122" y="1468"/>
                </a:moveTo>
                <a:cubicBezTo>
                  <a:pt x="1129" y="1384"/>
                  <a:pt x="1103" y="1325"/>
                  <a:pt x="1077" y="1273"/>
                </a:cubicBezTo>
                <a:cubicBezTo>
                  <a:pt x="1175" y="1214"/>
                  <a:pt x="1292" y="1149"/>
                  <a:pt x="1423" y="1084"/>
                </a:cubicBezTo>
                <a:cubicBezTo>
                  <a:pt x="1351" y="1195"/>
                  <a:pt x="1246" y="1325"/>
                  <a:pt x="1122" y="1468"/>
                </a:cubicBezTo>
                <a:close/>
                <a:moveTo>
                  <a:pt x="1129" y="1181"/>
                </a:moveTo>
                <a:cubicBezTo>
                  <a:pt x="1181" y="1090"/>
                  <a:pt x="1214" y="999"/>
                  <a:pt x="1227" y="914"/>
                </a:cubicBezTo>
                <a:cubicBezTo>
                  <a:pt x="1299" y="940"/>
                  <a:pt x="1364" y="973"/>
                  <a:pt x="1429" y="1012"/>
                </a:cubicBezTo>
                <a:cubicBezTo>
                  <a:pt x="1318" y="1064"/>
                  <a:pt x="1220" y="1123"/>
                  <a:pt x="1129" y="1181"/>
                </a:cubicBezTo>
                <a:close/>
                <a:moveTo>
                  <a:pt x="1599" y="614"/>
                </a:moveTo>
                <a:cubicBezTo>
                  <a:pt x="1469" y="666"/>
                  <a:pt x="1364" y="725"/>
                  <a:pt x="1240" y="810"/>
                </a:cubicBezTo>
                <a:cubicBezTo>
                  <a:pt x="1246" y="705"/>
                  <a:pt x="1227" y="614"/>
                  <a:pt x="1188" y="536"/>
                </a:cubicBezTo>
                <a:cubicBezTo>
                  <a:pt x="1325" y="562"/>
                  <a:pt x="1462" y="581"/>
                  <a:pt x="1599" y="614"/>
                </a:cubicBezTo>
                <a:close/>
                <a:moveTo>
                  <a:pt x="1241" y="486"/>
                </a:moveTo>
                <a:cubicBezTo>
                  <a:pt x="1169" y="474"/>
                  <a:pt x="1087" y="461"/>
                  <a:pt x="988" y="445"/>
                </a:cubicBezTo>
                <a:cubicBezTo>
                  <a:pt x="1056" y="408"/>
                  <a:pt x="1106" y="376"/>
                  <a:pt x="1163" y="325"/>
                </a:cubicBezTo>
                <a:cubicBezTo>
                  <a:pt x="1180" y="377"/>
                  <a:pt x="1208" y="429"/>
                  <a:pt x="1241" y="486"/>
                </a:cubicBezTo>
                <a:close/>
                <a:moveTo>
                  <a:pt x="1078" y="26"/>
                </a:moveTo>
                <a:cubicBezTo>
                  <a:pt x="1085" y="111"/>
                  <a:pt x="1104" y="189"/>
                  <a:pt x="1137" y="273"/>
                </a:cubicBezTo>
                <a:cubicBezTo>
                  <a:pt x="1032" y="247"/>
                  <a:pt x="784" y="208"/>
                  <a:pt x="693" y="202"/>
                </a:cubicBezTo>
                <a:cubicBezTo>
                  <a:pt x="843" y="111"/>
                  <a:pt x="1052" y="32"/>
                  <a:pt x="1078" y="26"/>
                </a:cubicBezTo>
                <a:close/>
                <a:moveTo>
                  <a:pt x="1150" y="306"/>
                </a:moveTo>
                <a:cubicBezTo>
                  <a:pt x="1106" y="331"/>
                  <a:pt x="1020" y="374"/>
                  <a:pt x="927" y="435"/>
                </a:cubicBezTo>
                <a:cubicBezTo>
                  <a:pt x="915" y="433"/>
                  <a:pt x="903" y="431"/>
                  <a:pt x="891" y="429"/>
                </a:cubicBezTo>
                <a:cubicBezTo>
                  <a:pt x="828" y="371"/>
                  <a:pt x="705" y="253"/>
                  <a:pt x="667" y="215"/>
                </a:cubicBezTo>
                <a:cubicBezTo>
                  <a:pt x="745" y="247"/>
                  <a:pt x="1013" y="299"/>
                  <a:pt x="1150" y="306"/>
                </a:cubicBezTo>
                <a:close/>
                <a:moveTo>
                  <a:pt x="608" y="260"/>
                </a:moveTo>
                <a:cubicBezTo>
                  <a:pt x="621" y="247"/>
                  <a:pt x="634" y="241"/>
                  <a:pt x="654" y="228"/>
                </a:cubicBezTo>
                <a:cubicBezTo>
                  <a:pt x="683" y="267"/>
                  <a:pt x="753" y="353"/>
                  <a:pt x="802" y="413"/>
                </a:cubicBezTo>
                <a:cubicBezTo>
                  <a:pt x="724" y="400"/>
                  <a:pt x="617" y="380"/>
                  <a:pt x="547" y="354"/>
                </a:cubicBezTo>
                <a:cubicBezTo>
                  <a:pt x="544" y="319"/>
                  <a:pt x="580" y="279"/>
                  <a:pt x="608" y="260"/>
                </a:cubicBezTo>
                <a:close/>
                <a:moveTo>
                  <a:pt x="580" y="405"/>
                </a:moveTo>
                <a:cubicBezTo>
                  <a:pt x="632" y="425"/>
                  <a:pt x="698" y="438"/>
                  <a:pt x="763" y="457"/>
                </a:cubicBezTo>
                <a:cubicBezTo>
                  <a:pt x="796" y="542"/>
                  <a:pt x="815" y="614"/>
                  <a:pt x="835" y="686"/>
                </a:cubicBezTo>
                <a:cubicBezTo>
                  <a:pt x="776" y="581"/>
                  <a:pt x="691" y="484"/>
                  <a:pt x="580" y="405"/>
                </a:cubicBezTo>
                <a:close/>
                <a:moveTo>
                  <a:pt x="789" y="464"/>
                </a:moveTo>
                <a:cubicBezTo>
                  <a:pt x="920" y="490"/>
                  <a:pt x="1050" y="516"/>
                  <a:pt x="1129" y="529"/>
                </a:cubicBezTo>
                <a:cubicBezTo>
                  <a:pt x="1070" y="555"/>
                  <a:pt x="946" y="634"/>
                  <a:pt x="881" y="705"/>
                </a:cubicBezTo>
                <a:cubicBezTo>
                  <a:pt x="855" y="594"/>
                  <a:pt x="815" y="503"/>
                  <a:pt x="789" y="464"/>
                </a:cubicBezTo>
                <a:close/>
                <a:moveTo>
                  <a:pt x="887" y="1214"/>
                </a:moveTo>
                <a:cubicBezTo>
                  <a:pt x="926" y="1234"/>
                  <a:pt x="959" y="1253"/>
                  <a:pt x="985" y="1279"/>
                </a:cubicBezTo>
                <a:cubicBezTo>
                  <a:pt x="907" y="1332"/>
                  <a:pt x="841" y="1384"/>
                  <a:pt x="783" y="1429"/>
                </a:cubicBezTo>
                <a:cubicBezTo>
                  <a:pt x="835" y="1358"/>
                  <a:pt x="868" y="1286"/>
                  <a:pt x="887" y="1214"/>
                </a:cubicBezTo>
                <a:close/>
                <a:moveTo>
                  <a:pt x="730" y="1501"/>
                </a:moveTo>
                <a:cubicBezTo>
                  <a:pt x="789" y="1462"/>
                  <a:pt x="868" y="1403"/>
                  <a:pt x="966" y="1345"/>
                </a:cubicBezTo>
                <a:cubicBezTo>
                  <a:pt x="874" y="1462"/>
                  <a:pt x="750" y="1573"/>
                  <a:pt x="593" y="1664"/>
                </a:cubicBezTo>
                <a:cubicBezTo>
                  <a:pt x="646" y="1612"/>
                  <a:pt x="691" y="1553"/>
                  <a:pt x="730" y="1501"/>
                </a:cubicBezTo>
                <a:close/>
                <a:moveTo>
                  <a:pt x="564" y="1773"/>
                </a:moveTo>
                <a:cubicBezTo>
                  <a:pt x="649" y="1730"/>
                  <a:pt x="728" y="1694"/>
                  <a:pt x="807" y="1660"/>
                </a:cubicBezTo>
                <a:cubicBezTo>
                  <a:pt x="736" y="1818"/>
                  <a:pt x="643" y="1969"/>
                  <a:pt x="601" y="2036"/>
                </a:cubicBezTo>
                <a:cubicBezTo>
                  <a:pt x="594" y="2036"/>
                  <a:pt x="594" y="2042"/>
                  <a:pt x="594" y="2049"/>
                </a:cubicBezTo>
                <a:cubicBezTo>
                  <a:pt x="551" y="1967"/>
                  <a:pt x="531" y="1874"/>
                  <a:pt x="564" y="1773"/>
                </a:cubicBezTo>
                <a:close/>
                <a:moveTo>
                  <a:pt x="104" y="2200"/>
                </a:moveTo>
                <a:cubicBezTo>
                  <a:pt x="124" y="2095"/>
                  <a:pt x="228" y="1957"/>
                  <a:pt x="352" y="1892"/>
                </a:cubicBezTo>
                <a:cubicBezTo>
                  <a:pt x="354" y="1890"/>
                  <a:pt x="355" y="1888"/>
                  <a:pt x="356" y="1886"/>
                </a:cubicBezTo>
                <a:cubicBezTo>
                  <a:pt x="403" y="1859"/>
                  <a:pt x="447" y="1835"/>
                  <a:pt x="489" y="1812"/>
                </a:cubicBezTo>
                <a:cubicBezTo>
                  <a:pt x="488" y="1818"/>
                  <a:pt x="486" y="1825"/>
                  <a:pt x="483" y="1833"/>
                </a:cubicBezTo>
                <a:cubicBezTo>
                  <a:pt x="477" y="1859"/>
                  <a:pt x="477" y="1885"/>
                  <a:pt x="477" y="1911"/>
                </a:cubicBezTo>
                <a:cubicBezTo>
                  <a:pt x="477" y="1970"/>
                  <a:pt x="496" y="2029"/>
                  <a:pt x="535" y="2088"/>
                </a:cubicBezTo>
                <a:cubicBezTo>
                  <a:pt x="398" y="2128"/>
                  <a:pt x="248" y="2174"/>
                  <a:pt x="104" y="2213"/>
                </a:cubicBezTo>
                <a:cubicBezTo>
                  <a:pt x="104" y="2206"/>
                  <a:pt x="104" y="2200"/>
                  <a:pt x="104" y="2200"/>
                </a:cubicBezTo>
                <a:close/>
                <a:moveTo>
                  <a:pt x="105" y="2239"/>
                </a:moveTo>
                <a:cubicBezTo>
                  <a:pt x="242" y="2206"/>
                  <a:pt x="386" y="2174"/>
                  <a:pt x="536" y="2141"/>
                </a:cubicBezTo>
                <a:cubicBezTo>
                  <a:pt x="425" y="2298"/>
                  <a:pt x="333" y="2416"/>
                  <a:pt x="275" y="2508"/>
                </a:cubicBezTo>
                <a:cubicBezTo>
                  <a:pt x="196" y="2442"/>
                  <a:pt x="111" y="2344"/>
                  <a:pt x="105" y="2239"/>
                </a:cubicBezTo>
                <a:close/>
                <a:moveTo>
                  <a:pt x="294" y="2521"/>
                </a:moveTo>
                <a:cubicBezTo>
                  <a:pt x="386" y="2396"/>
                  <a:pt x="490" y="2278"/>
                  <a:pt x="588" y="2160"/>
                </a:cubicBezTo>
                <a:cubicBezTo>
                  <a:pt x="608" y="2187"/>
                  <a:pt x="634" y="2213"/>
                  <a:pt x="660" y="2239"/>
                </a:cubicBezTo>
                <a:cubicBezTo>
                  <a:pt x="712" y="2285"/>
                  <a:pt x="764" y="2324"/>
                  <a:pt x="823" y="2357"/>
                </a:cubicBezTo>
                <a:cubicBezTo>
                  <a:pt x="653" y="2416"/>
                  <a:pt x="484" y="2475"/>
                  <a:pt x="314" y="2534"/>
                </a:cubicBezTo>
                <a:cubicBezTo>
                  <a:pt x="307" y="2528"/>
                  <a:pt x="301" y="2528"/>
                  <a:pt x="294" y="2521"/>
                </a:cubicBezTo>
                <a:close/>
                <a:moveTo>
                  <a:pt x="640" y="2691"/>
                </a:moveTo>
                <a:cubicBezTo>
                  <a:pt x="497" y="2639"/>
                  <a:pt x="425" y="2613"/>
                  <a:pt x="333" y="2547"/>
                </a:cubicBezTo>
                <a:cubicBezTo>
                  <a:pt x="405" y="2528"/>
                  <a:pt x="705" y="2449"/>
                  <a:pt x="849" y="2403"/>
                </a:cubicBezTo>
                <a:cubicBezTo>
                  <a:pt x="771" y="2541"/>
                  <a:pt x="699" y="2645"/>
                  <a:pt x="666" y="2698"/>
                </a:cubicBezTo>
                <a:cubicBezTo>
                  <a:pt x="660" y="2691"/>
                  <a:pt x="653" y="2691"/>
                  <a:pt x="640" y="2691"/>
                </a:cubicBezTo>
                <a:close/>
                <a:moveTo>
                  <a:pt x="1280" y="2803"/>
                </a:moveTo>
                <a:cubicBezTo>
                  <a:pt x="1162" y="2790"/>
                  <a:pt x="921" y="2757"/>
                  <a:pt x="764" y="2718"/>
                </a:cubicBezTo>
                <a:cubicBezTo>
                  <a:pt x="986" y="2672"/>
                  <a:pt x="1130" y="2645"/>
                  <a:pt x="1378" y="2528"/>
                </a:cubicBezTo>
                <a:cubicBezTo>
                  <a:pt x="1339" y="2645"/>
                  <a:pt x="1299" y="2757"/>
                  <a:pt x="1280" y="2803"/>
                </a:cubicBezTo>
                <a:close/>
                <a:moveTo>
                  <a:pt x="725" y="2712"/>
                </a:moveTo>
                <a:cubicBezTo>
                  <a:pt x="718" y="2712"/>
                  <a:pt x="718" y="2712"/>
                  <a:pt x="718" y="2712"/>
                </a:cubicBezTo>
                <a:cubicBezTo>
                  <a:pt x="712" y="2712"/>
                  <a:pt x="705" y="2705"/>
                  <a:pt x="699" y="2705"/>
                </a:cubicBezTo>
                <a:cubicBezTo>
                  <a:pt x="790" y="2600"/>
                  <a:pt x="862" y="2502"/>
                  <a:pt x="921" y="2403"/>
                </a:cubicBezTo>
                <a:cubicBezTo>
                  <a:pt x="1136" y="2488"/>
                  <a:pt x="1352" y="2508"/>
                  <a:pt x="1378" y="2508"/>
                </a:cubicBezTo>
                <a:cubicBezTo>
                  <a:pt x="1280" y="2548"/>
                  <a:pt x="751" y="2696"/>
                  <a:pt x="725" y="2712"/>
                </a:cubicBezTo>
                <a:close/>
                <a:moveTo>
                  <a:pt x="1489" y="2141"/>
                </a:moveTo>
                <a:cubicBezTo>
                  <a:pt x="1469" y="2226"/>
                  <a:pt x="1430" y="2364"/>
                  <a:pt x="1391" y="2495"/>
                </a:cubicBezTo>
                <a:cubicBezTo>
                  <a:pt x="1247" y="2468"/>
                  <a:pt x="1091" y="2429"/>
                  <a:pt x="960" y="2364"/>
                </a:cubicBezTo>
                <a:cubicBezTo>
                  <a:pt x="1104" y="2298"/>
                  <a:pt x="1410" y="2160"/>
                  <a:pt x="1502" y="2101"/>
                </a:cubicBezTo>
                <a:cubicBezTo>
                  <a:pt x="1495" y="2115"/>
                  <a:pt x="1495" y="2128"/>
                  <a:pt x="1489" y="2141"/>
                </a:cubicBezTo>
                <a:close/>
                <a:moveTo>
                  <a:pt x="1508" y="2062"/>
                </a:moveTo>
                <a:cubicBezTo>
                  <a:pt x="1391" y="2029"/>
                  <a:pt x="1280" y="1977"/>
                  <a:pt x="1182" y="1911"/>
                </a:cubicBezTo>
                <a:cubicBezTo>
                  <a:pt x="1384" y="1807"/>
                  <a:pt x="1521" y="1708"/>
                  <a:pt x="1534" y="1689"/>
                </a:cubicBezTo>
                <a:cubicBezTo>
                  <a:pt x="1534" y="1826"/>
                  <a:pt x="1528" y="1957"/>
                  <a:pt x="1508" y="2062"/>
                </a:cubicBezTo>
                <a:close/>
                <a:moveTo>
                  <a:pt x="1169" y="1866"/>
                </a:moveTo>
                <a:cubicBezTo>
                  <a:pt x="1212" y="1704"/>
                  <a:pt x="1226" y="1577"/>
                  <a:pt x="1222" y="1498"/>
                </a:cubicBezTo>
                <a:cubicBezTo>
                  <a:pt x="1226" y="1496"/>
                  <a:pt x="1229" y="1495"/>
                  <a:pt x="1233" y="1494"/>
                </a:cubicBezTo>
                <a:cubicBezTo>
                  <a:pt x="1306" y="1543"/>
                  <a:pt x="1473" y="1644"/>
                  <a:pt x="1534" y="1662"/>
                </a:cubicBezTo>
                <a:cubicBezTo>
                  <a:pt x="1450" y="1728"/>
                  <a:pt x="1332" y="1793"/>
                  <a:pt x="1169" y="1866"/>
                </a:cubicBezTo>
                <a:close/>
                <a:moveTo>
                  <a:pt x="1273" y="1479"/>
                </a:moveTo>
                <a:cubicBezTo>
                  <a:pt x="1347" y="1453"/>
                  <a:pt x="1428" y="1427"/>
                  <a:pt x="1513" y="1400"/>
                </a:cubicBezTo>
                <a:cubicBezTo>
                  <a:pt x="1529" y="1483"/>
                  <a:pt x="1534" y="1566"/>
                  <a:pt x="1534" y="1643"/>
                </a:cubicBezTo>
                <a:cubicBezTo>
                  <a:pt x="1463" y="1609"/>
                  <a:pt x="1335" y="1524"/>
                  <a:pt x="1273" y="1479"/>
                </a:cubicBezTo>
                <a:close/>
                <a:moveTo>
                  <a:pt x="1175" y="1449"/>
                </a:moveTo>
                <a:cubicBezTo>
                  <a:pt x="1325" y="1312"/>
                  <a:pt x="1436" y="1181"/>
                  <a:pt x="1514" y="1064"/>
                </a:cubicBezTo>
                <a:cubicBezTo>
                  <a:pt x="1606" y="1123"/>
                  <a:pt x="1691" y="1188"/>
                  <a:pt x="1762" y="1260"/>
                </a:cubicBezTo>
                <a:cubicBezTo>
                  <a:pt x="1593" y="1305"/>
                  <a:pt x="1390" y="1371"/>
                  <a:pt x="1175" y="1449"/>
                </a:cubicBezTo>
                <a:close/>
                <a:moveTo>
                  <a:pt x="1586" y="1005"/>
                </a:moveTo>
                <a:cubicBezTo>
                  <a:pt x="1756" y="934"/>
                  <a:pt x="1945" y="862"/>
                  <a:pt x="2141" y="810"/>
                </a:cubicBezTo>
                <a:cubicBezTo>
                  <a:pt x="2076" y="921"/>
                  <a:pt x="1971" y="1038"/>
                  <a:pt x="1808" y="1247"/>
                </a:cubicBezTo>
                <a:cubicBezTo>
                  <a:pt x="1743" y="1149"/>
                  <a:pt x="1671" y="1071"/>
                  <a:pt x="1586" y="1005"/>
                </a:cubicBezTo>
                <a:close/>
                <a:moveTo>
                  <a:pt x="1860" y="1234"/>
                </a:moveTo>
                <a:cubicBezTo>
                  <a:pt x="2017" y="1090"/>
                  <a:pt x="2089" y="999"/>
                  <a:pt x="2174" y="816"/>
                </a:cubicBezTo>
                <a:cubicBezTo>
                  <a:pt x="2357" y="914"/>
                  <a:pt x="2481" y="1031"/>
                  <a:pt x="2546" y="1110"/>
                </a:cubicBezTo>
                <a:cubicBezTo>
                  <a:pt x="2546" y="1110"/>
                  <a:pt x="2553" y="1116"/>
                  <a:pt x="2566" y="1123"/>
                </a:cubicBezTo>
                <a:cubicBezTo>
                  <a:pt x="2474" y="1123"/>
                  <a:pt x="2233" y="1142"/>
                  <a:pt x="1860" y="1234"/>
                </a:cubicBezTo>
                <a:close/>
                <a:moveTo>
                  <a:pt x="5778" y="663"/>
                </a:moveTo>
                <a:cubicBezTo>
                  <a:pt x="5791" y="663"/>
                  <a:pt x="5797" y="657"/>
                  <a:pt x="5803" y="651"/>
                </a:cubicBezTo>
                <a:cubicBezTo>
                  <a:pt x="5810" y="644"/>
                  <a:pt x="5810" y="638"/>
                  <a:pt x="5810" y="632"/>
                </a:cubicBezTo>
                <a:cubicBezTo>
                  <a:pt x="5810" y="625"/>
                  <a:pt x="5810" y="619"/>
                  <a:pt x="5803" y="613"/>
                </a:cubicBezTo>
                <a:cubicBezTo>
                  <a:pt x="5791" y="606"/>
                  <a:pt x="5784" y="600"/>
                  <a:pt x="5765" y="600"/>
                </a:cubicBezTo>
                <a:cubicBezTo>
                  <a:pt x="5765" y="600"/>
                  <a:pt x="5764" y="600"/>
                  <a:pt x="5732" y="600"/>
                </a:cubicBezTo>
                <a:cubicBezTo>
                  <a:pt x="5732" y="600"/>
                  <a:pt x="5732" y="600"/>
                  <a:pt x="5732" y="720"/>
                </a:cubicBezTo>
                <a:cubicBezTo>
                  <a:pt x="5732" y="720"/>
                  <a:pt x="5732" y="720"/>
                  <a:pt x="5752" y="720"/>
                </a:cubicBezTo>
                <a:cubicBezTo>
                  <a:pt x="5752" y="720"/>
                  <a:pt x="5752" y="720"/>
                  <a:pt x="5752" y="668"/>
                </a:cubicBezTo>
                <a:cubicBezTo>
                  <a:pt x="5752" y="668"/>
                  <a:pt x="5752" y="668"/>
                  <a:pt x="5758" y="668"/>
                </a:cubicBezTo>
                <a:cubicBezTo>
                  <a:pt x="5771" y="668"/>
                  <a:pt x="5778" y="675"/>
                  <a:pt x="5784" y="688"/>
                </a:cubicBezTo>
                <a:cubicBezTo>
                  <a:pt x="5784" y="688"/>
                  <a:pt x="5784" y="688"/>
                  <a:pt x="5797" y="720"/>
                </a:cubicBezTo>
                <a:cubicBezTo>
                  <a:pt x="5797" y="720"/>
                  <a:pt x="5797" y="720"/>
                  <a:pt x="5816" y="720"/>
                </a:cubicBezTo>
                <a:cubicBezTo>
                  <a:pt x="5803" y="689"/>
                  <a:pt x="5803" y="689"/>
                  <a:pt x="5803" y="689"/>
                </a:cubicBezTo>
                <a:cubicBezTo>
                  <a:pt x="5797" y="676"/>
                  <a:pt x="5784" y="670"/>
                  <a:pt x="5778" y="663"/>
                </a:cubicBezTo>
                <a:close/>
                <a:moveTo>
                  <a:pt x="5771" y="656"/>
                </a:moveTo>
                <a:cubicBezTo>
                  <a:pt x="5771" y="656"/>
                  <a:pt x="5770" y="656"/>
                  <a:pt x="5752" y="656"/>
                </a:cubicBezTo>
                <a:cubicBezTo>
                  <a:pt x="5752" y="656"/>
                  <a:pt x="5752" y="656"/>
                  <a:pt x="5752" y="612"/>
                </a:cubicBezTo>
                <a:cubicBezTo>
                  <a:pt x="5752" y="612"/>
                  <a:pt x="5752" y="612"/>
                  <a:pt x="5765" y="612"/>
                </a:cubicBezTo>
                <a:cubicBezTo>
                  <a:pt x="5778" y="612"/>
                  <a:pt x="5784" y="619"/>
                  <a:pt x="5784" y="619"/>
                </a:cubicBezTo>
                <a:cubicBezTo>
                  <a:pt x="5791" y="625"/>
                  <a:pt x="5791" y="625"/>
                  <a:pt x="5791" y="631"/>
                </a:cubicBezTo>
                <a:cubicBezTo>
                  <a:pt x="5791" y="650"/>
                  <a:pt x="5784" y="656"/>
                  <a:pt x="5771" y="656"/>
                </a:cubicBezTo>
                <a:close/>
                <a:moveTo>
                  <a:pt x="5771" y="568"/>
                </a:moveTo>
                <a:cubicBezTo>
                  <a:pt x="5745" y="568"/>
                  <a:pt x="5720" y="574"/>
                  <a:pt x="5700" y="593"/>
                </a:cubicBezTo>
                <a:cubicBezTo>
                  <a:pt x="5687" y="612"/>
                  <a:pt x="5675" y="638"/>
                  <a:pt x="5675" y="663"/>
                </a:cubicBezTo>
                <a:cubicBezTo>
                  <a:pt x="5675" y="689"/>
                  <a:pt x="5687" y="708"/>
                  <a:pt x="5700" y="727"/>
                </a:cubicBezTo>
                <a:cubicBezTo>
                  <a:pt x="5720" y="746"/>
                  <a:pt x="5745" y="753"/>
                  <a:pt x="5771" y="753"/>
                </a:cubicBezTo>
                <a:cubicBezTo>
                  <a:pt x="5797" y="753"/>
                  <a:pt x="5816" y="746"/>
                  <a:pt x="5836" y="727"/>
                </a:cubicBezTo>
                <a:cubicBezTo>
                  <a:pt x="5855" y="708"/>
                  <a:pt x="5868" y="689"/>
                  <a:pt x="5868" y="657"/>
                </a:cubicBezTo>
                <a:cubicBezTo>
                  <a:pt x="5868" y="632"/>
                  <a:pt x="5855" y="612"/>
                  <a:pt x="5836" y="593"/>
                </a:cubicBezTo>
                <a:cubicBezTo>
                  <a:pt x="5816" y="574"/>
                  <a:pt x="5797" y="568"/>
                  <a:pt x="5771" y="568"/>
                </a:cubicBezTo>
                <a:close/>
                <a:moveTo>
                  <a:pt x="5829" y="721"/>
                </a:moveTo>
                <a:cubicBezTo>
                  <a:pt x="5810" y="734"/>
                  <a:pt x="5791" y="746"/>
                  <a:pt x="5771" y="746"/>
                </a:cubicBezTo>
                <a:cubicBezTo>
                  <a:pt x="5745" y="746"/>
                  <a:pt x="5726" y="734"/>
                  <a:pt x="5713" y="721"/>
                </a:cubicBezTo>
                <a:cubicBezTo>
                  <a:pt x="5694" y="702"/>
                  <a:pt x="5687" y="683"/>
                  <a:pt x="5687" y="663"/>
                </a:cubicBezTo>
                <a:cubicBezTo>
                  <a:pt x="5687" y="638"/>
                  <a:pt x="5694" y="619"/>
                  <a:pt x="5713" y="600"/>
                </a:cubicBezTo>
                <a:cubicBezTo>
                  <a:pt x="5726" y="587"/>
                  <a:pt x="5745" y="580"/>
                  <a:pt x="5771" y="580"/>
                </a:cubicBezTo>
                <a:cubicBezTo>
                  <a:pt x="5791" y="580"/>
                  <a:pt x="5816" y="587"/>
                  <a:pt x="5829" y="600"/>
                </a:cubicBezTo>
                <a:cubicBezTo>
                  <a:pt x="5849" y="619"/>
                  <a:pt x="5855" y="638"/>
                  <a:pt x="5855" y="663"/>
                </a:cubicBezTo>
                <a:cubicBezTo>
                  <a:pt x="5855" y="683"/>
                  <a:pt x="5849" y="702"/>
                  <a:pt x="5829" y="721"/>
                </a:cubicBezTo>
                <a:close/>
                <a:moveTo>
                  <a:pt x="2956" y="980"/>
                </a:moveTo>
                <a:cubicBezTo>
                  <a:pt x="2904" y="980"/>
                  <a:pt x="2904" y="980"/>
                  <a:pt x="2904" y="980"/>
                </a:cubicBezTo>
                <a:cubicBezTo>
                  <a:pt x="2904" y="500"/>
                  <a:pt x="2904" y="500"/>
                  <a:pt x="2904" y="500"/>
                </a:cubicBezTo>
                <a:cubicBezTo>
                  <a:pt x="2984" y="500"/>
                  <a:pt x="2984" y="500"/>
                  <a:pt x="2984" y="500"/>
                </a:cubicBezTo>
                <a:cubicBezTo>
                  <a:pt x="3127" y="836"/>
                  <a:pt x="3127" y="835"/>
                  <a:pt x="3127" y="835"/>
                </a:cubicBezTo>
                <a:cubicBezTo>
                  <a:pt x="3140" y="861"/>
                  <a:pt x="3147" y="880"/>
                  <a:pt x="3147" y="896"/>
                </a:cubicBezTo>
                <a:cubicBezTo>
                  <a:pt x="3153" y="896"/>
                  <a:pt x="3153" y="896"/>
                  <a:pt x="3153" y="896"/>
                </a:cubicBezTo>
                <a:cubicBezTo>
                  <a:pt x="3160" y="868"/>
                  <a:pt x="3167" y="848"/>
                  <a:pt x="3173" y="835"/>
                </a:cubicBezTo>
                <a:cubicBezTo>
                  <a:pt x="3323" y="502"/>
                  <a:pt x="3323" y="500"/>
                  <a:pt x="3323" y="500"/>
                </a:cubicBezTo>
                <a:cubicBezTo>
                  <a:pt x="3395" y="500"/>
                  <a:pt x="3396" y="500"/>
                  <a:pt x="3396" y="500"/>
                </a:cubicBezTo>
                <a:cubicBezTo>
                  <a:pt x="3396" y="980"/>
                  <a:pt x="3396" y="980"/>
                  <a:pt x="3396" y="980"/>
                </a:cubicBezTo>
                <a:cubicBezTo>
                  <a:pt x="3336" y="980"/>
                  <a:pt x="3336" y="980"/>
                  <a:pt x="3336" y="980"/>
                </a:cubicBezTo>
                <a:cubicBezTo>
                  <a:pt x="3336" y="660"/>
                  <a:pt x="3336" y="659"/>
                  <a:pt x="3336" y="659"/>
                </a:cubicBezTo>
                <a:cubicBezTo>
                  <a:pt x="3336" y="633"/>
                  <a:pt x="3336" y="607"/>
                  <a:pt x="3343" y="567"/>
                </a:cubicBezTo>
                <a:cubicBezTo>
                  <a:pt x="3336" y="587"/>
                  <a:pt x="3330" y="607"/>
                  <a:pt x="3323" y="613"/>
                </a:cubicBezTo>
                <a:cubicBezTo>
                  <a:pt x="3167" y="980"/>
                  <a:pt x="3167" y="980"/>
                  <a:pt x="3167" y="980"/>
                </a:cubicBezTo>
                <a:cubicBezTo>
                  <a:pt x="3134" y="980"/>
                  <a:pt x="3134" y="980"/>
                  <a:pt x="3134" y="980"/>
                </a:cubicBezTo>
                <a:cubicBezTo>
                  <a:pt x="2971" y="612"/>
                  <a:pt x="2970" y="613"/>
                  <a:pt x="2970" y="613"/>
                </a:cubicBezTo>
                <a:cubicBezTo>
                  <a:pt x="2970" y="607"/>
                  <a:pt x="2964" y="587"/>
                  <a:pt x="2956" y="567"/>
                </a:cubicBezTo>
                <a:cubicBezTo>
                  <a:pt x="2956" y="587"/>
                  <a:pt x="2956" y="619"/>
                  <a:pt x="2956" y="659"/>
                </a:cubicBezTo>
                <a:cubicBezTo>
                  <a:pt x="2956" y="979"/>
                  <a:pt x="2956" y="980"/>
                  <a:pt x="2956" y="980"/>
                </a:cubicBezTo>
                <a:close/>
                <a:moveTo>
                  <a:pt x="3498" y="514"/>
                </a:moveTo>
                <a:cubicBezTo>
                  <a:pt x="3498" y="507"/>
                  <a:pt x="3505" y="501"/>
                  <a:pt x="3511" y="494"/>
                </a:cubicBezTo>
                <a:cubicBezTo>
                  <a:pt x="3518" y="488"/>
                  <a:pt x="3525" y="481"/>
                  <a:pt x="3538" y="481"/>
                </a:cubicBezTo>
                <a:cubicBezTo>
                  <a:pt x="3545" y="481"/>
                  <a:pt x="3558" y="488"/>
                  <a:pt x="3565" y="494"/>
                </a:cubicBezTo>
                <a:cubicBezTo>
                  <a:pt x="3572" y="501"/>
                  <a:pt x="3572" y="507"/>
                  <a:pt x="3572" y="514"/>
                </a:cubicBezTo>
                <a:cubicBezTo>
                  <a:pt x="3572" y="527"/>
                  <a:pt x="3572" y="534"/>
                  <a:pt x="3565" y="540"/>
                </a:cubicBezTo>
                <a:cubicBezTo>
                  <a:pt x="3558" y="547"/>
                  <a:pt x="3545" y="553"/>
                  <a:pt x="3538" y="553"/>
                </a:cubicBezTo>
                <a:cubicBezTo>
                  <a:pt x="3525" y="553"/>
                  <a:pt x="3518" y="547"/>
                  <a:pt x="3511" y="540"/>
                </a:cubicBezTo>
                <a:cubicBezTo>
                  <a:pt x="3505" y="534"/>
                  <a:pt x="3498" y="527"/>
                  <a:pt x="3498" y="514"/>
                </a:cubicBezTo>
                <a:close/>
                <a:moveTo>
                  <a:pt x="3512" y="640"/>
                </a:moveTo>
                <a:cubicBezTo>
                  <a:pt x="3564" y="640"/>
                  <a:pt x="3564" y="640"/>
                  <a:pt x="3564" y="640"/>
                </a:cubicBezTo>
                <a:cubicBezTo>
                  <a:pt x="3564" y="980"/>
                  <a:pt x="3564" y="980"/>
                  <a:pt x="3564" y="980"/>
                </a:cubicBezTo>
                <a:cubicBezTo>
                  <a:pt x="3512" y="980"/>
                  <a:pt x="3512" y="980"/>
                  <a:pt x="3512" y="980"/>
                </a:cubicBezTo>
                <a:cubicBezTo>
                  <a:pt x="3512" y="640"/>
                  <a:pt x="3512" y="640"/>
                  <a:pt x="3512" y="640"/>
                </a:cubicBezTo>
                <a:close/>
                <a:moveTo>
                  <a:pt x="3806" y="987"/>
                </a:moveTo>
                <a:cubicBezTo>
                  <a:pt x="3761" y="987"/>
                  <a:pt x="3722" y="974"/>
                  <a:pt x="3689" y="941"/>
                </a:cubicBezTo>
                <a:cubicBezTo>
                  <a:pt x="3663" y="908"/>
                  <a:pt x="3650" y="868"/>
                  <a:pt x="3650" y="815"/>
                </a:cubicBezTo>
                <a:cubicBezTo>
                  <a:pt x="3650" y="762"/>
                  <a:pt x="3663" y="716"/>
                  <a:pt x="3696" y="682"/>
                </a:cubicBezTo>
                <a:cubicBezTo>
                  <a:pt x="3728" y="643"/>
                  <a:pt x="3774" y="629"/>
                  <a:pt x="3826" y="629"/>
                </a:cubicBezTo>
                <a:cubicBezTo>
                  <a:pt x="3852" y="629"/>
                  <a:pt x="3880" y="636"/>
                  <a:pt x="3904" y="643"/>
                </a:cubicBezTo>
                <a:cubicBezTo>
                  <a:pt x="3904" y="702"/>
                  <a:pt x="3904" y="702"/>
                  <a:pt x="3904" y="702"/>
                </a:cubicBezTo>
                <a:cubicBezTo>
                  <a:pt x="3880" y="682"/>
                  <a:pt x="3852" y="676"/>
                  <a:pt x="3820" y="676"/>
                </a:cubicBezTo>
                <a:cubicBezTo>
                  <a:pt x="3787" y="676"/>
                  <a:pt x="3761" y="689"/>
                  <a:pt x="3742" y="709"/>
                </a:cubicBezTo>
                <a:cubicBezTo>
                  <a:pt x="3715" y="735"/>
                  <a:pt x="3702" y="769"/>
                  <a:pt x="3702" y="815"/>
                </a:cubicBezTo>
                <a:cubicBezTo>
                  <a:pt x="3702" y="855"/>
                  <a:pt x="3715" y="881"/>
                  <a:pt x="3735" y="908"/>
                </a:cubicBezTo>
                <a:cubicBezTo>
                  <a:pt x="3754" y="928"/>
                  <a:pt x="3787" y="941"/>
                  <a:pt x="3820" y="941"/>
                </a:cubicBezTo>
                <a:cubicBezTo>
                  <a:pt x="3846" y="941"/>
                  <a:pt x="3880" y="934"/>
                  <a:pt x="3904" y="914"/>
                </a:cubicBezTo>
                <a:cubicBezTo>
                  <a:pt x="3904" y="967"/>
                  <a:pt x="3904" y="967"/>
                  <a:pt x="3904" y="967"/>
                </a:cubicBezTo>
                <a:cubicBezTo>
                  <a:pt x="3880" y="981"/>
                  <a:pt x="3846" y="987"/>
                  <a:pt x="3806" y="987"/>
                </a:cubicBezTo>
                <a:close/>
                <a:moveTo>
                  <a:pt x="4040" y="980"/>
                </a:moveTo>
                <a:cubicBezTo>
                  <a:pt x="3984" y="980"/>
                  <a:pt x="3984" y="980"/>
                  <a:pt x="3984" y="980"/>
                </a:cubicBezTo>
                <a:cubicBezTo>
                  <a:pt x="3984" y="636"/>
                  <a:pt x="3984" y="636"/>
                  <a:pt x="3984" y="636"/>
                </a:cubicBezTo>
                <a:cubicBezTo>
                  <a:pt x="4040" y="636"/>
                  <a:pt x="4040" y="636"/>
                  <a:pt x="4040" y="636"/>
                </a:cubicBezTo>
                <a:cubicBezTo>
                  <a:pt x="4040" y="708"/>
                  <a:pt x="4040" y="709"/>
                  <a:pt x="4040" y="709"/>
                </a:cubicBezTo>
                <a:cubicBezTo>
                  <a:pt x="4048" y="682"/>
                  <a:pt x="4060" y="662"/>
                  <a:pt x="4079" y="649"/>
                </a:cubicBezTo>
                <a:cubicBezTo>
                  <a:pt x="4092" y="636"/>
                  <a:pt x="4111" y="629"/>
                  <a:pt x="4124" y="629"/>
                </a:cubicBezTo>
                <a:cubicBezTo>
                  <a:pt x="4143" y="629"/>
                  <a:pt x="4148" y="629"/>
                  <a:pt x="4156" y="636"/>
                </a:cubicBezTo>
                <a:cubicBezTo>
                  <a:pt x="4156" y="689"/>
                  <a:pt x="4156" y="689"/>
                  <a:pt x="4156" y="689"/>
                </a:cubicBezTo>
                <a:cubicBezTo>
                  <a:pt x="4148" y="682"/>
                  <a:pt x="4137" y="682"/>
                  <a:pt x="4117" y="682"/>
                </a:cubicBezTo>
                <a:cubicBezTo>
                  <a:pt x="4098" y="682"/>
                  <a:pt x="4079" y="689"/>
                  <a:pt x="4066" y="709"/>
                </a:cubicBezTo>
                <a:cubicBezTo>
                  <a:pt x="4047" y="735"/>
                  <a:pt x="4040" y="761"/>
                  <a:pt x="4040" y="808"/>
                </a:cubicBezTo>
                <a:cubicBezTo>
                  <a:pt x="4040" y="979"/>
                  <a:pt x="4040" y="980"/>
                  <a:pt x="4040" y="980"/>
                </a:cubicBezTo>
                <a:close/>
                <a:moveTo>
                  <a:pt x="4355" y="987"/>
                </a:moveTo>
                <a:cubicBezTo>
                  <a:pt x="4401" y="987"/>
                  <a:pt x="4446" y="974"/>
                  <a:pt x="4473" y="941"/>
                </a:cubicBezTo>
                <a:cubicBezTo>
                  <a:pt x="4505" y="908"/>
                  <a:pt x="4518" y="861"/>
                  <a:pt x="4518" y="808"/>
                </a:cubicBezTo>
                <a:cubicBezTo>
                  <a:pt x="4518" y="749"/>
                  <a:pt x="4505" y="709"/>
                  <a:pt x="4479" y="676"/>
                </a:cubicBezTo>
                <a:cubicBezTo>
                  <a:pt x="4453" y="643"/>
                  <a:pt x="4407" y="629"/>
                  <a:pt x="4361" y="629"/>
                </a:cubicBezTo>
                <a:cubicBezTo>
                  <a:pt x="4309" y="629"/>
                  <a:pt x="4270" y="643"/>
                  <a:pt x="4237" y="676"/>
                </a:cubicBezTo>
                <a:cubicBezTo>
                  <a:pt x="4205" y="709"/>
                  <a:pt x="4185" y="755"/>
                  <a:pt x="4185" y="815"/>
                </a:cubicBezTo>
                <a:cubicBezTo>
                  <a:pt x="4185" y="868"/>
                  <a:pt x="4198" y="908"/>
                  <a:pt x="4231" y="941"/>
                </a:cubicBezTo>
                <a:cubicBezTo>
                  <a:pt x="4257" y="974"/>
                  <a:pt x="4303" y="987"/>
                  <a:pt x="4355" y="987"/>
                </a:cubicBezTo>
                <a:close/>
                <a:moveTo>
                  <a:pt x="4277" y="709"/>
                </a:moveTo>
                <a:cubicBezTo>
                  <a:pt x="4296" y="689"/>
                  <a:pt x="4322" y="676"/>
                  <a:pt x="4355" y="676"/>
                </a:cubicBezTo>
                <a:cubicBezTo>
                  <a:pt x="4388" y="676"/>
                  <a:pt x="4414" y="689"/>
                  <a:pt x="4433" y="709"/>
                </a:cubicBezTo>
                <a:cubicBezTo>
                  <a:pt x="4453" y="729"/>
                  <a:pt x="4466" y="762"/>
                  <a:pt x="4466" y="808"/>
                </a:cubicBezTo>
                <a:cubicBezTo>
                  <a:pt x="4466" y="848"/>
                  <a:pt x="4453" y="881"/>
                  <a:pt x="4440" y="908"/>
                </a:cubicBezTo>
                <a:cubicBezTo>
                  <a:pt x="4420" y="928"/>
                  <a:pt x="4394" y="941"/>
                  <a:pt x="4355" y="941"/>
                </a:cubicBezTo>
                <a:cubicBezTo>
                  <a:pt x="4322" y="941"/>
                  <a:pt x="4296" y="928"/>
                  <a:pt x="4270" y="908"/>
                </a:cubicBezTo>
                <a:cubicBezTo>
                  <a:pt x="4250" y="881"/>
                  <a:pt x="4244" y="855"/>
                  <a:pt x="4244" y="808"/>
                </a:cubicBezTo>
                <a:cubicBezTo>
                  <a:pt x="4244" y="769"/>
                  <a:pt x="4250" y="735"/>
                  <a:pt x="4277" y="709"/>
                </a:cubicBezTo>
                <a:close/>
                <a:moveTo>
                  <a:pt x="4669" y="987"/>
                </a:moveTo>
                <a:cubicBezTo>
                  <a:pt x="4637" y="987"/>
                  <a:pt x="4604" y="981"/>
                  <a:pt x="4584" y="967"/>
                </a:cubicBezTo>
                <a:cubicBezTo>
                  <a:pt x="4584" y="908"/>
                  <a:pt x="4584" y="908"/>
                  <a:pt x="4584" y="908"/>
                </a:cubicBezTo>
                <a:cubicBezTo>
                  <a:pt x="4612" y="934"/>
                  <a:pt x="4637" y="941"/>
                  <a:pt x="4669" y="941"/>
                </a:cubicBezTo>
                <a:cubicBezTo>
                  <a:pt x="4715" y="941"/>
                  <a:pt x="4735" y="928"/>
                  <a:pt x="4735" y="895"/>
                </a:cubicBezTo>
                <a:cubicBezTo>
                  <a:pt x="4735" y="881"/>
                  <a:pt x="4728" y="868"/>
                  <a:pt x="4722" y="861"/>
                </a:cubicBezTo>
                <a:cubicBezTo>
                  <a:pt x="4715" y="855"/>
                  <a:pt x="4696" y="841"/>
                  <a:pt x="4663" y="828"/>
                </a:cubicBezTo>
                <a:cubicBezTo>
                  <a:pt x="4637" y="815"/>
                  <a:pt x="4617" y="802"/>
                  <a:pt x="4604" y="788"/>
                </a:cubicBezTo>
                <a:cubicBezTo>
                  <a:pt x="4591" y="775"/>
                  <a:pt x="4584" y="755"/>
                  <a:pt x="4584" y="729"/>
                </a:cubicBezTo>
                <a:cubicBezTo>
                  <a:pt x="4584" y="696"/>
                  <a:pt x="4598" y="676"/>
                  <a:pt x="4617" y="656"/>
                </a:cubicBezTo>
                <a:cubicBezTo>
                  <a:pt x="4637" y="636"/>
                  <a:pt x="4670" y="629"/>
                  <a:pt x="4703" y="629"/>
                </a:cubicBezTo>
                <a:cubicBezTo>
                  <a:pt x="4729" y="629"/>
                  <a:pt x="4756" y="636"/>
                  <a:pt x="4776" y="643"/>
                </a:cubicBezTo>
                <a:cubicBezTo>
                  <a:pt x="4776" y="702"/>
                  <a:pt x="4776" y="702"/>
                  <a:pt x="4776" y="702"/>
                </a:cubicBezTo>
                <a:cubicBezTo>
                  <a:pt x="4756" y="682"/>
                  <a:pt x="4729" y="676"/>
                  <a:pt x="4703" y="676"/>
                </a:cubicBezTo>
                <a:cubicBezTo>
                  <a:pt x="4683" y="676"/>
                  <a:pt x="4669" y="682"/>
                  <a:pt x="4656" y="689"/>
                </a:cubicBezTo>
                <a:cubicBezTo>
                  <a:pt x="4643" y="696"/>
                  <a:pt x="4637" y="709"/>
                  <a:pt x="4637" y="722"/>
                </a:cubicBezTo>
                <a:cubicBezTo>
                  <a:pt x="4637" y="735"/>
                  <a:pt x="4643" y="749"/>
                  <a:pt x="4650" y="755"/>
                </a:cubicBezTo>
                <a:cubicBezTo>
                  <a:pt x="4663" y="769"/>
                  <a:pt x="4676" y="775"/>
                  <a:pt x="4702" y="788"/>
                </a:cubicBezTo>
                <a:cubicBezTo>
                  <a:pt x="4735" y="802"/>
                  <a:pt x="4755" y="815"/>
                  <a:pt x="4768" y="828"/>
                </a:cubicBezTo>
                <a:cubicBezTo>
                  <a:pt x="4781" y="841"/>
                  <a:pt x="4794" y="861"/>
                  <a:pt x="4794" y="888"/>
                </a:cubicBezTo>
                <a:cubicBezTo>
                  <a:pt x="4794" y="914"/>
                  <a:pt x="4781" y="941"/>
                  <a:pt x="4761" y="961"/>
                </a:cubicBezTo>
                <a:cubicBezTo>
                  <a:pt x="4735" y="981"/>
                  <a:pt x="4709" y="987"/>
                  <a:pt x="4669" y="987"/>
                </a:cubicBezTo>
                <a:close/>
                <a:moveTo>
                  <a:pt x="5137" y="676"/>
                </a:moveTo>
                <a:cubicBezTo>
                  <a:pt x="5105" y="643"/>
                  <a:pt x="5066" y="629"/>
                  <a:pt x="5013" y="629"/>
                </a:cubicBezTo>
                <a:cubicBezTo>
                  <a:pt x="4968" y="629"/>
                  <a:pt x="4922" y="643"/>
                  <a:pt x="4896" y="676"/>
                </a:cubicBezTo>
                <a:cubicBezTo>
                  <a:pt x="4856" y="709"/>
                  <a:pt x="4843" y="755"/>
                  <a:pt x="4843" y="815"/>
                </a:cubicBezTo>
                <a:cubicBezTo>
                  <a:pt x="4843" y="868"/>
                  <a:pt x="4856" y="908"/>
                  <a:pt x="4889" y="941"/>
                </a:cubicBezTo>
                <a:cubicBezTo>
                  <a:pt x="4915" y="974"/>
                  <a:pt x="4954" y="987"/>
                  <a:pt x="5007" y="987"/>
                </a:cubicBezTo>
                <a:cubicBezTo>
                  <a:pt x="5059" y="987"/>
                  <a:pt x="5098" y="974"/>
                  <a:pt x="5131" y="941"/>
                </a:cubicBezTo>
                <a:cubicBezTo>
                  <a:pt x="5164" y="908"/>
                  <a:pt x="5177" y="861"/>
                  <a:pt x="5177" y="808"/>
                </a:cubicBezTo>
                <a:cubicBezTo>
                  <a:pt x="5177" y="749"/>
                  <a:pt x="5164" y="709"/>
                  <a:pt x="5137" y="676"/>
                </a:cubicBezTo>
                <a:close/>
                <a:moveTo>
                  <a:pt x="5092" y="908"/>
                </a:moveTo>
                <a:cubicBezTo>
                  <a:pt x="5072" y="928"/>
                  <a:pt x="5046" y="941"/>
                  <a:pt x="5013" y="941"/>
                </a:cubicBezTo>
                <a:cubicBezTo>
                  <a:pt x="4981" y="941"/>
                  <a:pt x="4948" y="928"/>
                  <a:pt x="4928" y="908"/>
                </a:cubicBezTo>
                <a:cubicBezTo>
                  <a:pt x="4909" y="881"/>
                  <a:pt x="4896" y="855"/>
                  <a:pt x="4896" y="808"/>
                </a:cubicBezTo>
                <a:cubicBezTo>
                  <a:pt x="4896" y="769"/>
                  <a:pt x="4909" y="735"/>
                  <a:pt x="4928" y="709"/>
                </a:cubicBezTo>
                <a:cubicBezTo>
                  <a:pt x="4948" y="689"/>
                  <a:pt x="4981" y="676"/>
                  <a:pt x="5013" y="676"/>
                </a:cubicBezTo>
                <a:cubicBezTo>
                  <a:pt x="5046" y="676"/>
                  <a:pt x="5072" y="689"/>
                  <a:pt x="5092" y="709"/>
                </a:cubicBezTo>
                <a:cubicBezTo>
                  <a:pt x="5111" y="729"/>
                  <a:pt x="5124" y="762"/>
                  <a:pt x="5124" y="808"/>
                </a:cubicBezTo>
                <a:cubicBezTo>
                  <a:pt x="5124" y="848"/>
                  <a:pt x="5111" y="881"/>
                  <a:pt x="5092" y="908"/>
                </a:cubicBezTo>
                <a:close/>
                <a:moveTo>
                  <a:pt x="5272" y="684"/>
                </a:moveTo>
                <a:cubicBezTo>
                  <a:pt x="5212" y="684"/>
                  <a:pt x="5212" y="684"/>
                  <a:pt x="5212" y="684"/>
                </a:cubicBezTo>
                <a:cubicBezTo>
                  <a:pt x="5212" y="640"/>
                  <a:pt x="5212" y="640"/>
                  <a:pt x="5212" y="640"/>
                </a:cubicBezTo>
                <a:cubicBezTo>
                  <a:pt x="5272" y="640"/>
                  <a:pt x="5272" y="640"/>
                  <a:pt x="5272" y="640"/>
                </a:cubicBezTo>
                <a:cubicBezTo>
                  <a:pt x="5272" y="588"/>
                  <a:pt x="5272" y="587"/>
                  <a:pt x="5272" y="587"/>
                </a:cubicBezTo>
                <a:cubicBezTo>
                  <a:pt x="5272" y="547"/>
                  <a:pt x="5285" y="515"/>
                  <a:pt x="5310" y="495"/>
                </a:cubicBezTo>
                <a:cubicBezTo>
                  <a:pt x="5330" y="475"/>
                  <a:pt x="5349" y="469"/>
                  <a:pt x="5381" y="469"/>
                </a:cubicBezTo>
                <a:cubicBezTo>
                  <a:pt x="5394" y="469"/>
                  <a:pt x="5408" y="469"/>
                  <a:pt x="5420" y="475"/>
                </a:cubicBezTo>
                <a:cubicBezTo>
                  <a:pt x="5420" y="521"/>
                  <a:pt x="5420" y="521"/>
                  <a:pt x="5420" y="521"/>
                </a:cubicBezTo>
                <a:cubicBezTo>
                  <a:pt x="5408" y="515"/>
                  <a:pt x="5393" y="515"/>
                  <a:pt x="5380" y="515"/>
                </a:cubicBezTo>
                <a:cubicBezTo>
                  <a:pt x="5342" y="515"/>
                  <a:pt x="5328" y="541"/>
                  <a:pt x="5328" y="587"/>
                </a:cubicBezTo>
                <a:cubicBezTo>
                  <a:pt x="5328" y="639"/>
                  <a:pt x="5328" y="640"/>
                  <a:pt x="5328" y="640"/>
                </a:cubicBezTo>
                <a:cubicBezTo>
                  <a:pt x="5408" y="640"/>
                  <a:pt x="5408" y="640"/>
                  <a:pt x="5408" y="640"/>
                </a:cubicBezTo>
                <a:cubicBezTo>
                  <a:pt x="5408" y="684"/>
                  <a:pt x="5408" y="684"/>
                  <a:pt x="5408" y="684"/>
                </a:cubicBezTo>
                <a:cubicBezTo>
                  <a:pt x="5328" y="684"/>
                  <a:pt x="5328" y="684"/>
                  <a:pt x="5328" y="684"/>
                </a:cubicBezTo>
                <a:cubicBezTo>
                  <a:pt x="5328" y="980"/>
                  <a:pt x="5328" y="980"/>
                  <a:pt x="5328" y="980"/>
                </a:cubicBezTo>
                <a:cubicBezTo>
                  <a:pt x="5272" y="980"/>
                  <a:pt x="5272" y="980"/>
                  <a:pt x="5272" y="980"/>
                </a:cubicBezTo>
                <a:cubicBezTo>
                  <a:pt x="5272" y="684"/>
                  <a:pt x="5272" y="684"/>
                  <a:pt x="5272" y="684"/>
                </a:cubicBezTo>
                <a:close/>
                <a:moveTo>
                  <a:pt x="5492" y="684"/>
                </a:moveTo>
                <a:cubicBezTo>
                  <a:pt x="5432" y="684"/>
                  <a:pt x="5432" y="684"/>
                  <a:pt x="5432" y="684"/>
                </a:cubicBezTo>
                <a:cubicBezTo>
                  <a:pt x="5432" y="636"/>
                  <a:pt x="5432" y="636"/>
                  <a:pt x="5432" y="636"/>
                </a:cubicBezTo>
                <a:cubicBezTo>
                  <a:pt x="5492" y="636"/>
                  <a:pt x="5492" y="636"/>
                  <a:pt x="5492" y="636"/>
                </a:cubicBezTo>
                <a:cubicBezTo>
                  <a:pt x="5492" y="552"/>
                  <a:pt x="5492" y="552"/>
                  <a:pt x="5492" y="552"/>
                </a:cubicBezTo>
                <a:cubicBezTo>
                  <a:pt x="5512" y="545"/>
                  <a:pt x="5532" y="545"/>
                  <a:pt x="5552" y="539"/>
                </a:cubicBezTo>
                <a:cubicBezTo>
                  <a:pt x="5552" y="634"/>
                  <a:pt x="5552" y="636"/>
                  <a:pt x="5552" y="636"/>
                </a:cubicBezTo>
                <a:cubicBezTo>
                  <a:pt x="5636" y="636"/>
                  <a:pt x="5636" y="636"/>
                  <a:pt x="5636" y="636"/>
                </a:cubicBezTo>
                <a:cubicBezTo>
                  <a:pt x="5636" y="684"/>
                  <a:pt x="5636" y="684"/>
                  <a:pt x="5636" y="684"/>
                </a:cubicBezTo>
                <a:cubicBezTo>
                  <a:pt x="5552" y="684"/>
                  <a:pt x="5552" y="684"/>
                  <a:pt x="5552" y="684"/>
                </a:cubicBezTo>
                <a:cubicBezTo>
                  <a:pt x="5552" y="876"/>
                  <a:pt x="5552" y="875"/>
                  <a:pt x="5552" y="875"/>
                </a:cubicBezTo>
                <a:cubicBezTo>
                  <a:pt x="5552" y="902"/>
                  <a:pt x="5551" y="915"/>
                  <a:pt x="5558" y="928"/>
                </a:cubicBezTo>
                <a:cubicBezTo>
                  <a:pt x="5571" y="935"/>
                  <a:pt x="5584" y="941"/>
                  <a:pt x="5597" y="941"/>
                </a:cubicBezTo>
                <a:cubicBezTo>
                  <a:pt x="5610" y="941"/>
                  <a:pt x="5624" y="941"/>
                  <a:pt x="5636" y="928"/>
                </a:cubicBezTo>
                <a:cubicBezTo>
                  <a:pt x="5636" y="981"/>
                  <a:pt x="5636" y="981"/>
                  <a:pt x="5636" y="981"/>
                </a:cubicBezTo>
                <a:cubicBezTo>
                  <a:pt x="5624" y="987"/>
                  <a:pt x="5604" y="987"/>
                  <a:pt x="5584" y="987"/>
                </a:cubicBezTo>
                <a:cubicBezTo>
                  <a:pt x="5524" y="987"/>
                  <a:pt x="5492" y="954"/>
                  <a:pt x="5492" y="888"/>
                </a:cubicBezTo>
                <a:cubicBezTo>
                  <a:pt x="5492" y="684"/>
                  <a:pt x="5492" y="684"/>
                  <a:pt x="5492" y="684"/>
                </a:cubicBezTo>
                <a:close/>
                <a:moveTo>
                  <a:pt x="3502" y="1905"/>
                </a:moveTo>
                <a:cubicBezTo>
                  <a:pt x="3554" y="1970"/>
                  <a:pt x="3580" y="2042"/>
                  <a:pt x="3580" y="2120"/>
                </a:cubicBezTo>
                <a:cubicBezTo>
                  <a:pt x="3580" y="2218"/>
                  <a:pt x="3548" y="2303"/>
                  <a:pt x="3482" y="2368"/>
                </a:cubicBezTo>
                <a:cubicBezTo>
                  <a:pt x="3404" y="2440"/>
                  <a:pt x="3292" y="2473"/>
                  <a:pt x="3142" y="2473"/>
                </a:cubicBezTo>
                <a:cubicBezTo>
                  <a:pt x="3096" y="2473"/>
                  <a:pt x="3038" y="2466"/>
                  <a:pt x="2979" y="2453"/>
                </a:cubicBezTo>
                <a:cubicBezTo>
                  <a:pt x="2920" y="2434"/>
                  <a:pt x="2872" y="2420"/>
                  <a:pt x="2848" y="2401"/>
                </a:cubicBezTo>
                <a:cubicBezTo>
                  <a:pt x="2848" y="2218"/>
                  <a:pt x="2848" y="2218"/>
                  <a:pt x="2848" y="2218"/>
                </a:cubicBezTo>
                <a:cubicBezTo>
                  <a:pt x="2888" y="2251"/>
                  <a:pt x="2939" y="2283"/>
                  <a:pt x="2998" y="2303"/>
                </a:cubicBezTo>
                <a:cubicBezTo>
                  <a:pt x="3057" y="2323"/>
                  <a:pt x="3116" y="2336"/>
                  <a:pt x="3168" y="2336"/>
                </a:cubicBezTo>
                <a:cubicBezTo>
                  <a:pt x="3332" y="2336"/>
                  <a:pt x="3417" y="2270"/>
                  <a:pt x="3417" y="2133"/>
                </a:cubicBezTo>
                <a:cubicBezTo>
                  <a:pt x="3417" y="2081"/>
                  <a:pt x="3397" y="2029"/>
                  <a:pt x="3351" y="1983"/>
                </a:cubicBezTo>
                <a:cubicBezTo>
                  <a:pt x="3319" y="1944"/>
                  <a:pt x="3247" y="1898"/>
                  <a:pt x="3142" y="1839"/>
                </a:cubicBezTo>
                <a:cubicBezTo>
                  <a:pt x="3031" y="1781"/>
                  <a:pt x="2959" y="1722"/>
                  <a:pt x="2913" y="1663"/>
                </a:cubicBezTo>
                <a:cubicBezTo>
                  <a:pt x="2867" y="1605"/>
                  <a:pt x="2848" y="1539"/>
                  <a:pt x="2848" y="1461"/>
                </a:cubicBezTo>
                <a:cubicBezTo>
                  <a:pt x="2848" y="1363"/>
                  <a:pt x="2887" y="1278"/>
                  <a:pt x="2959" y="1213"/>
                </a:cubicBezTo>
                <a:cubicBezTo>
                  <a:pt x="3037" y="1148"/>
                  <a:pt x="3142" y="1115"/>
                  <a:pt x="3266" y="1115"/>
                </a:cubicBezTo>
                <a:cubicBezTo>
                  <a:pt x="3384" y="1115"/>
                  <a:pt x="3468" y="1128"/>
                  <a:pt x="3528" y="1161"/>
                </a:cubicBezTo>
                <a:cubicBezTo>
                  <a:pt x="3528" y="1330"/>
                  <a:pt x="3528" y="1330"/>
                  <a:pt x="3528" y="1330"/>
                </a:cubicBezTo>
                <a:cubicBezTo>
                  <a:pt x="3456" y="1278"/>
                  <a:pt x="3371" y="1252"/>
                  <a:pt x="3260" y="1252"/>
                </a:cubicBezTo>
                <a:cubicBezTo>
                  <a:pt x="3181" y="1252"/>
                  <a:pt x="3122" y="1272"/>
                  <a:pt x="3077" y="1311"/>
                </a:cubicBezTo>
                <a:cubicBezTo>
                  <a:pt x="3031" y="1343"/>
                  <a:pt x="3011" y="1396"/>
                  <a:pt x="3011" y="1448"/>
                </a:cubicBezTo>
                <a:cubicBezTo>
                  <a:pt x="3011" y="1513"/>
                  <a:pt x="3031" y="1559"/>
                  <a:pt x="3070" y="1605"/>
                </a:cubicBezTo>
                <a:cubicBezTo>
                  <a:pt x="3103" y="1637"/>
                  <a:pt x="3168" y="1683"/>
                  <a:pt x="3266" y="1735"/>
                </a:cubicBezTo>
                <a:cubicBezTo>
                  <a:pt x="3377" y="1794"/>
                  <a:pt x="3456" y="1853"/>
                  <a:pt x="3502" y="1905"/>
                </a:cubicBezTo>
                <a:close/>
                <a:moveTo>
                  <a:pt x="4342" y="1115"/>
                </a:moveTo>
                <a:cubicBezTo>
                  <a:pt x="4134" y="1115"/>
                  <a:pt x="3977" y="1180"/>
                  <a:pt x="3860" y="1311"/>
                </a:cubicBezTo>
                <a:cubicBezTo>
                  <a:pt x="3756" y="1441"/>
                  <a:pt x="3704" y="1605"/>
                  <a:pt x="3704" y="1807"/>
                </a:cubicBezTo>
                <a:cubicBezTo>
                  <a:pt x="3704" y="2003"/>
                  <a:pt x="3756" y="2159"/>
                  <a:pt x="3867" y="2283"/>
                </a:cubicBezTo>
                <a:cubicBezTo>
                  <a:pt x="3977" y="2408"/>
                  <a:pt x="4127" y="2472"/>
                  <a:pt x="4310" y="2472"/>
                </a:cubicBezTo>
                <a:cubicBezTo>
                  <a:pt x="4310" y="2472"/>
                  <a:pt x="4310" y="2472"/>
                  <a:pt x="4564" y="2772"/>
                </a:cubicBezTo>
                <a:cubicBezTo>
                  <a:pt x="4564" y="2772"/>
                  <a:pt x="4564" y="2772"/>
                  <a:pt x="4779" y="2772"/>
                </a:cubicBezTo>
                <a:cubicBezTo>
                  <a:pt x="4779" y="2772"/>
                  <a:pt x="4779" y="2773"/>
                  <a:pt x="4473" y="2453"/>
                </a:cubicBezTo>
                <a:cubicBezTo>
                  <a:pt x="4623" y="2420"/>
                  <a:pt x="4740" y="2342"/>
                  <a:pt x="4818" y="2224"/>
                </a:cubicBezTo>
                <a:cubicBezTo>
                  <a:pt x="4903" y="2107"/>
                  <a:pt x="4942" y="1957"/>
                  <a:pt x="4942" y="1774"/>
                </a:cubicBezTo>
                <a:cubicBezTo>
                  <a:pt x="4942" y="1578"/>
                  <a:pt x="4890" y="1415"/>
                  <a:pt x="4779" y="1298"/>
                </a:cubicBezTo>
                <a:cubicBezTo>
                  <a:pt x="4668" y="1174"/>
                  <a:pt x="4518" y="1115"/>
                  <a:pt x="4342" y="1115"/>
                </a:cubicBezTo>
                <a:close/>
                <a:moveTo>
                  <a:pt x="4655" y="2199"/>
                </a:moveTo>
                <a:cubicBezTo>
                  <a:pt x="4571" y="2290"/>
                  <a:pt x="4460" y="2336"/>
                  <a:pt x="4316" y="2336"/>
                </a:cubicBezTo>
                <a:cubicBezTo>
                  <a:pt x="4179" y="2336"/>
                  <a:pt x="4075" y="2283"/>
                  <a:pt x="3990" y="2186"/>
                </a:cubicBezTo>
                <a:cubicBezTo>
                  <a:pt x="3906" y="2088"/>
                  <a:pt x="3860" y="1957"/>
                  <a:pt x="3860" y="1794"/>
                </a:cubicBezTo>
                <a:cubicBezTo>
                  <a:pt x="3860" y="1631"/>
                  <a:pt x="3906" y="1500"/>
                  <a:pt x="3990" y="1402"/>
                </a:cubicBezTo>
                <a:cubicBezTo>
                  <a:pt x="4075" y="1298"/>
                  <a:pt x="4192" y="1252"/>
                  <a:pt x="4329" y="1252"/>
                </a:cubicBezTo>
                <a:cubicBezTo>
                  <a:pt x="4466" y="1252"/>
                  <a:pt x="4577" y="1298"/>
                  <a:pt x="4655" y="1389"/>
                </a:cubicBezTo>
                <a:cubicBezTo>
                  <a:pt x="4740" y="1487"/>
                  <a:pt x="4786" y="1618"/>
                  <a:pt x="4786" y="1794"/>
                </a:cubicBezTo>
                <a:cubicBezTo>
                  <a:pt x="4786" y="1970"/>
                  <a:pt x="4740" y="2101"/>
                  <a:pt x="4655" y="2199"/>
                </a:cubicBezTo>
                <a:close/>
                <a:moveTo>
                  <a:pt x="5304" y="2312"/>
                </a:moveTo>
                <a:cubicBezTo>
                  <a:pt x="5832" y="2312"/>
                  <a:pt x="5832" y="2312"/>
                  <a:pt x="5832" y="2312"/>
                </a:cubicBezTo>
                <a:cubicBezTo>
                  <a:pt x="5832" y="2452"/>
                  <a:pt x="5832" y="2452"/>
                  <a:pt x="5832" y="2452"/>
                </a:cubicBezTo>
                <a:cubicBezTo>
                  <a:pt x="5144" y="2452"/>
                  <a:pt x="5144" y="2452"/>
                  <a:pt x="5144" y="2452"/>
                </a:cubicBezTo>
                <a:cubicBezTo>
                  <a:pt x="5144" y="1136"/>
                  <a:pt x="5144" y="1136"/>
                  <a:pt x="5144" y="1136"/>
                </a:cubicBezTo>
                <a:cubicBezTo>
                  <a:pt x="5304" y="1136"/>
                  <a:pt x="5304" y="1136"/>
                  <a:pt x="5304" y="1136"/>
                </a:cubicBezTo>
                <a:lnTo>
                  <a:pt x="5304" y="2312"/>
                </a:lnTo>
                <a:close/>
                <a:moveTo>
                  <a:pt x="6836" y="1905"/>
                </a:moveTo>
                <a:cubicBezTo>
                  <a:pt x="6895" y="1970"/>
                  <a:pt x="6921" y="2042"/>
                  <a:pt x="6921" y="2120"/>
                </a:cubicBezTo>
                <a:cubicBezTo>
                  <a:pt x="6921" y="2218"/>
                  <a:pt x="6889" y="2303"/>
                  <a:pt x="6817" y="2368"/>
                </a:cubicBezTo>
                <a:cubicBezTo>
                  <a:pt x="6739" y="2440"/>
                  <a:pt x="6628" y="2473"/>
                  <a:pt x="6484" y="2473"/>
                </a:cubicBezTo>
                <a:cubicBezTo>
                  <a:pt x="6432" y="2473"/>
                  <a:pt x="6380" y="2466"/>
                  <a:pt x="6321" y="2453"/>
                </a:cubicBezTo>
                <a:cubicBezTo>
                  <a:pt x="6263" y="2434"/>
                  <a:pt x="6216" y="2420"/>
                  <a:pt x="6184" y="2401"/>
                </a:cubicBezTo>
                <a:cubicBezTo>
                  <a:pt x="6184" y="2218"/>
                  <a:pt x="6184" y="2218"/>
                  <a:pt x="6184" y="2218"/>
                </a:cubicBezTo>
                <a:cubicBezTo>
                  <a:pt x="6232" y="2251"/>
                  <a:pt x="6282" y="2283"/>
                  <a:pt x="6341" y="2303"/>
                </a:cubicBezTo>
                <a:cubicBezTo>
                  <a:pt x="6399" y="2323"/>
                  <a:pt x="6452" y="2336"/>
                  <a:pt x="6504" y="2336"/>
                </a:cubicBezTo>
                <a:cubicBezTo>
                  <a:pt x="6674" y="2336"/>
                  <a:pt x="6758" y="2270"/>
                  <a:pt x="6758" y="2133"/>
                </a:cubicBezTo>
                <a:cubicBezTo>
                  <a:pt x="6758" y="2081"/>
                  <a:pt x="6739" y="2029"/>
                  <a:pt x="6693" y="1983"/>
                </a:cubicBezTo>
                <a:cubicBezTo>
                  <a:pt x="6654" y="1944"/>
                  <a:pt x="6582" y="1898"/>
                  <a:pt x="6485" y="1839"/>
                </a:cubicBezTo>
                <a:cubicBezTo>
                  <a:pt x="6374" y="1781"/>
                  <a:pt x="6296" y="1722"/>
                  <a:pt x="6256" y="1663"/>
                </a:cubicBezTo>
                <a:cubicBezTo>
                  <a:pt x="6211" y="1605"/>
                  <a:pt x="6191" y="1539"/>
                  <a:pt x="6191" y="1461"/>
                </a:cubicBezTo>
                <a:cubicBezTo>
                  <a:pt x="6191" y="1363"/>
                  <a:pt x="6224" y="1278"/>
                  <a:pt x="6302" y="1213"/>
                </a:cubicBezTo>
                <a:cubicBezTo>
                  <a:pt x="6381" y="1148"/>
                  <a:pt x="6479" y="1115"/>
                  <a:pt x="6609" y="1115"/>
                </a:cubicBezTo>
                <a:cubicBezTo>
                  <a:pt x="6726" y="1115"/>
                  <a:pt x="6812" y="1128"/>
                  <a:pt x="6864" y="1161"/>
                </a:cubicBezTo>
                <a:cubicBezTo>
                  <a:pt x="6864" y="1330"/>
                  <a:pt x="6864" y="1330"/>
                  <a:pt x="6864" y="1330"/>
                </a:cubicBezTo>
                <a:cubicBezTo>
                  <a:pt x="6796" y="1278"/>
                  <a:pt x="6707" y="1252"/>
                  <a:pt x="6596" y="1252"/>
                </a:cubicBezTo>
                <a:cubicBezTo>
                  <a:pt x="6524" y="1252"/>
                  <a:pt x="6458" y="1272"/>
                  <a:pt x="6413" y="1311"/>
                </a:cubicBezTo>
                <a:cubicBezTo>
                  <a:pt x="6374" y="1343"/>
                  <a:pt x="6348" y="1396"/>
                  <a:pt x="6348" y="1448"/>
                </a:cubicBezTo>
                <a:cubicBezTo>
                  <a:pt x="6348" y="1513"/>
                  <a:pt x="6367" y="1559"/>
                  <a:pt x="6406" y="1605"/>
                </a:cubicBezTo>
                <a:cubicBezTo>
                  <a:pt x="6439" y="1637"/>
                  <a:pt x="6511" y="1683"/>
                  <a:pt x="6608" y="1735"/>
                </a:cubicBezTo>
                <a:cubicBezTo>
                  <a:pt x="6713" y="1794"/>
                  <a:pt x="6791" y="1853"/>
                  <a:pt x="6836" y="1905"/>
                </a:cubicBezTo>
                <a:close/>
                <a:moveTo>
                  <a:pt x="7463" y="1489"/>
                </a:moveTo>
                <a:cubicBezTo>
                  <a:pt x="7346" y="1489"/>
                  <a:pt x="7248" y="1535"/>
                  <a:pt x="7163" y="1620"/>
                </a:cubicBezTo>
                <a:cubicBezTo>
                  <a:pt x="7078" y="1711"/>
                  <a:pt x="7032" y="1834"/>
                  <a:pt x="7032" y="1984"/>
                </a:cubicBezTo>
                <a:cubicBezTo>
                  <a:pt x="7032" y="2147"/>
                  <a:pt x="7071" y="2264"/>
                  <a:pt x="7156" y="2349"/>
                </a:cubicBezTo>
                <a:cubicBezTo>
                  <a:pt x="7228" y="2434"/>
                  <a:pt x="7332" y="2473"/>
                  <a:pt x="7462" y="2473"/>
                </a:cubicBezTo>
                <a:cubicBezTo>
                  <a:pt x="7593" y="2473"/>
                  <a:pt x="7704" y="2440"/>
                  <a:pt x="7788" y="2382"/>
                </a:cubicBezTo>
                <a:cubicBezTo>
                  <a:pt x="7788" y="2382"/>
                  <a:pt x="7788" y="2382"/>
                  <a:pt x="7788" y="2245"/>
                </a:cubicBezTo>
                <a:cubicBezTo>
                  <a:pt x="7700" y="2310"/>
                  <a:pt x="7600" y="2342"/>
                  <a:pt x="7495" y="2342"/>
                </a:cubicBezTo>
                <a:cubicBezTo>
                  <a:pt x="7404" y="2342"/>
                  <a:pt x="7326" y="2316"/>
                  <a:pt x="7273" y="2257"/>
                </a:cubicBezTo>
                <a:cubicBezTo>
                  <a:pt x="7221" y="2205"/>
                  <a:pt x="7196" y="2120"/>
                  <a:pt x="7189" y="2016"/>
                </a:cubicBezTo>
                <a:cubicBezTo>
                  <a:pt x="7189" y="2016"/>
                  <a:pt x="7188" y="2016"/>
                  <a:pt x="7856" y="2016"/>
                </a:cubicBezTo>
                <a:cubicBezTo>
                  <a:pt x="7856" y="1939"/>
                  <a:pt x="7856" y="1939"/>
                  <a:pt x="7856" y="1939"/>
                </a:cubicBezTo>
                <a:cubicBezTo>
                  <a:pt x="7856" y="1802"/>
                  <a:pt x="7823" y="1698"/>
                  <a:pt x="7758" y="1620"/>
                </a:cubicBezTo>
                <a:cubicBezTo>
                  <a:pt x="7692" y="1535"/>
                  <a:pt x="7594" y="1489"/>
                  <a:pt x="7463" y="1489"/>
                </a:cubicBezTo>
                <a:close/>
                <a:moveTo>
                  <a:pt x="7189" y="1892"/>
                </a:moveTo>
                <a:cubicBezTo>
                  <a:pt x="7202" y="1808"/>
                  <a:pt x="7235" y="1743"/>
                  <a:pt x="7287" y="1691"/>
                </a:cubicBezTo>
                <a:cubicBezTo>
                  <a:pt x="7333" y="1645"/>
                  <a:pt x="7392" y="1619"/>
                  <a:pt x="7463" y="1619"/>
                </a:cubicBezTo>
                <a:cubicBezTo>
                  <a:pt x="7542" y="1619"/>
                  <a:pt x="7601" y="1645"/>
                  <a:pt x="7640" y="1690"/>
                </a:cubicBezTo>
                <a:cubicBezTo>
                  <a:pt x="7679" y="1736"/>
                  <a:pt x="7698" y="1808"/>
                  <a:pt x="7698" y="1892"/>
                </a:cubicBezTo>
                <a:lnTo>
                  <a:pt x="7189" y="1892"/>
                </a:lnTo>
                <a:close/>
                <a:moveTo>
                  <a:pt x="8417" y="1494"/>
                </a:moveTo>
                <a:cubicBezTo>
                  <a:pt x="8456" y="1494"/>
                  <a:pt x="8488" y="1500"/>
                  <a:pt x="8508" y="1506"/>
                </a:cubicBezTo>
                <a:cubicBezTo>
                  <a:pt x="8508" y="1663"/>
                  <a:pt x="8508" y="1663"/>
                  <a:pt x="8508" y="1663"/>
                </a:cubicBezTo>
                <a:cubicBezTo>
                  <a:pt x="8484" y="1643"/>
                  <a:pt x="8443" y="1630"/>
                  <a:pt x="8391" y="1630"/>
                </a:cubicBezTo>
                <a:cubicBezTo>
                  <a:pt x="8332" y="1630"/>
                  <a:pt x="8280" y="1656"/>
                  <a:pt x="8241" y="1715"/>
                </a:cubicBezTo>
                <a:cubicBezTo>
                  <a:pt x="8195" y="1774"/>
                  <a:pt x="8168" y="1859"/>
                  <a:pt x="8168" y="1970"/>
                </a:cubicBezTo>
                <a:cubicBezTo>
                  <a:pt x="8168" y="2452"/>
                  <a:pt x="8168" y="2452"/>
                  <a:pt x="8168" y="2452"/>
                </a:cubicBezTo>
                <a:cubicBezTo>
                  <a:pt x="8020" y="2452"/>
                  <a:pt x="8020" y="2452"/>
                  <a:pt x="8020" y="2452"/>
                </a:cubicBezTo>
                <a:cubicBezTo>
                  <a:pt x="8020" y="1512"/>
                  <a:pt x="8020" y="1512"/>
                  <a:pt x="8020" y="1512"/>
                </a:cubicBezTo>
                <a:cubicBezTo>
                  <a:pt x="8168" y="1512"/>
                  <a:pt x="8168" y="1512"/>
                  <a:pt x="8168" y="1512"/>
                </a:cubicBezTo>
                <a:cubicBezTo>
                  <a:pt x="8168" y="1704"/>
                  <a:pt x="8168" y="1704"/>
                  <a:pt x="8168" y="1704"/>
                </a:cubicBezTo>
                <a:cubicBezTo>
                  <a:pt x="8176" y="1704"/>
                  <a:pt x="8177" y="1704"/>
                  <a:pt x="8177" y="1704"/>
                </a:cubicBezTo>
                <a:cubicBezTo>
                  <a:pt x="8196" y="1636"/>
                  <a:pt x="8229" y="1586"/>
                  <a:pt x="8274" y="1547"/>
                </a:cubicBezTo>
                <a:cubicBezTo>
                  <a:pt x="8320" y="1514"/>
                  <a:pt x="8365" y="1494"/>
                  <a:pt x="8417" y="1494"/>
                </a:cubicBezTo>
                <a:close/>
                <a:moveTo>
                  <a:pt x="9274" y="1512"/>
                </a:moveTo>
                <a:cubicBezTo>
                  <a:pt x="9431" y="1512"/>
                  <a:pt x="9431" y="1512"/>
                  <a:pt x="9431" y="1512"/>
                </a:cubicBezTo>
                <a:cubicBezTo>
                  <a:pt x="9058" y="2452"/>
                  <a:pt x="9058" y="2452"/>
                  <a:pt x="9058" y="2452"/>
                </a:cubicBezTo>
                <a:cubicBezTo>
                  <a:pt x="8908" y="2452"/>
                  <a:pt x="8908" y="2452"/>
                  <a:pt x="8908" y="2452"/>
                </a:cubicBezTo>
                <a:cubicBezTo>
                  <a:pt x="8555" y="1512"/>
                  <a:pt x="8555" y="1512"/>
                  <a:pt x="8555" y="1512"/>
                </a:cubicBezTo>
                <a:cubicBezTo>
                  <a:pt x="8718" y="1512"/>
                  <a:pt x="8718" y="1512"/>
                  <a:pt x="8718" y="1512"/>
                </a:cubicBezTo>
                <a:cubicBezTo>
                  <a:pt x="8960" y="2192"/>
                  <a:pt x="8960" y="2190"/>
                  <a:pt x="8960" y="2190"/>
                </a:cubicBezTo>
                <a:cubicBezTo>
                  <a:pt x="8973" y="2242"/>
                  <a:pt x="8986" y="2282"/>
                  <a:pt x="8993" y="2321"/>
                </a:cubicBezTo>
                <a:cubicBezTo>
                  <a:pt x="8999" y="2276"/>
                  <a:pt x="9013" y="2236"/>
                  <a:pt x="9026" y="2197"/>
                </a:cubicBezTo>
                <a:cubicBezTo>
                  <a:pt x="9274" y="1513"/>
                  <a:pt x="9274" y="1512"/>
                  <a:pt x="9274" y="1512"/>
                </a:cubicBezTo>
                <a:close/>
                <a:moveTo>
                  <a:pt x="9898" y="1489"/>
                </a:moveTo>
                <a:cubicBezTo>
                  <a:pt x="9773" y="1489"/>
                  <a:pt x="9675" y="1535"/>
                  <a:pt x="9597" y="1620"/>
                </a:cubicBezTo>
                <a:cubicBezTo>
                  <a:pt x="9506" y="1711"/>
                  <a:pt x="9460" y="1834"/>
                  <a:pt x="9460" y="1984"/>
                </a:cubicBezTo>
                <a:cubicBezTo>
                  <a:pt x="9460" y="2147"/>
                  <a:pt x="9506" y="2264"/>
                  <a:pt x="9584" y="2349"/>
                </a:cubicBezTo>
                <a:cubicBezTo>
                  <a:pt x="9662" y="2434"/>
                  <a:pt x="9760" y="2473"/>
                  <a:pt x="9890" y="2473"/>
                </a:cubicBezTo>
                <a:cubicBezTo>
                  <a:pt x="10027" y="2473"/>
                  <a:pt x="10132" y="2440"/>
                  <a:pt x="10216" y="2382"/>
                </a:cubicBezTo>
                <a:cubicBezTo>
                  <a:pt x="10216" y="2382"/>
                  <a:pt x="10216" y="2382"/>
                  <a:pt x="10216" y="2245"/>
                </a:cubicBezTo>
                <a:cubicBezTo>
                  <a:pt x="10128" y="2310"/>
                  <a:pt x="10034" y="2342"/>
                  <a:pt x="9923" y="2342"/>
                </a:cubicBezTo>
                <a:cubicBezTo>
                  <a:pt x="9831" y="2342"/>
                  <a:pt x="9760" y="2316"/>
                  <a:pt x="9701" y="2257"/>
                </a:cubicBezTo>
                <a:cubicBezTo>
                  <a:pt x="9649" y="2205"/>
                  <a:pt x="9623" y="2120"/>
                  <a:pt x="9617" y="2016"/>
                </a:cubicBezTo>
                <a:cubicBezTo>
                  <a:pt x="9617" y="2016"/>
                  <a:pt x="9616" y="2016"/>
                  <a:pt x="10284" y="2016"/>
                </a:cubicBezTo>
                <a:cubicBezTo>
                  <a:pt x="10284" y="1939"/>
                  <a:pt x="10284" y="1939"/>
                  <a:pt x="10284" y="1939"/>
                </a:cubicBezTo>
                <a:cubicBezTo>
                  <a:pt x="10284" y="1802"/>
                  <a:pt x="10251" y="1698"/>
                  <a:pt x="10185" y="1620"/>
                </a:cubicBezTo>
                <a:cubicBezTo>
                  <a:pt x="10120" y="1535"/>
                  <a:pt x="10022" y="1489"/>
                  <a:pt x="9898" y="1489"/>
                </a:cubicBezTo>
                <a:close/>
                <a:moveTo>
                  <a:pt x="9623" y="1892"/>
                </a:moveTo>
                <a:cubicBezTo>
                  <a:pt x="9630" y="1808"/>
                  <a:pt x="9662" y="1743"/>
                  <a:pt x="9715" y="1691"/>
                </a:cubicBezTo>
                <a:cubicBezTo>
                  <a:pt x="9760" y="1645"/>
                  <a:pt x="9826" y="1619"/>
                  <a:pt x="9891" y="1619"/>
                </a:cubicBezTo>
                <a:cubicBezTo>
                  <a:pt x="9969" y="1619"/>
                  <a:pt x="10028" y="1645"/>
                  <a:pt x="10067" y="1690"/>
                </a:cubicBezTo>
                <a:cubicBezTo>
                  <a:pt x="10107" y="1736"/>
                  <a:pt x="10126" y="1808"/>
                  <a:pt x="10126" y="1892"/>
                </a:cubicBezTo>
                <a:lnTo>
                  <a:pt x="9623" y="1892"/>
                </a:lnTo>
                <a:close/>
                <a:moveTo>
                  <a:pt x="10845" y="1494"/>
                </a:moveTo>
                <a:cubicBezTo>
                  <a:pt x="10891" y="1494"/>
                  <a:pt x="10916" y="1500"/>
                  <a:pt x="10936" y="1506"/>
                </a:cubicBezTo>
                <a:cubicBezTo>
                  <a:pt x="10936" y="1663"/>
                  <a:pt x="10936" y="1663"/>
                  <a:pt x="10936" y="1663"/>
                </a:cubicBezTo>
                <a:cubicBezTo>
                  <a:pt x="10912" y="1643"/>
                  <a:pt x="10871" y="1630"/>
                  <a:pt x="10825" y="1630"/>
                </a:cubicBezTo>
                <a:cubicBezTo>
                  <a:pt x="10760" y="1630"/>
                  <a:pt x="10708" y="1656"/>
                  <a:pt x="10669" y="1715"/>
                </a:cubicBezTo>
                <a:cubicBezTo>
                  <a:pt x="10623" y="1774"/>
                  <a:pt x="10596" y="1859"/>
                  <a:pt x="10596" y="1970"/>
                </a:cubicBezTo>
                <a:cubicBezTo>
                  <a:pt x="10596" y="2452"/>
                  <a:pt x="10596" y="2452"/>
                  <a:pt x="10596" y="2452"/>
                </a:cubicBezTo>
                <a:cubicBezTo>
                  <a:pt x="10448" y="2452"/>
                  <a:pt x="10448" y="2452"/>
                  <a:pt x="10448" y="2452"/>
                </a:cubicBezTo>
                <a:cubicBezTo>
                  <a:pt x="10448" y="1512"/>
                  <a:pt x="10448" y="1512"/>
                  <a:pt x="10448" y="1512"/>
                </a:cubicBezTo>
                <a:cubicBezTo>
                  <a:pt x="10596" y="1512"/>
                  <a:pt x="10596" y="1512"/>
                  <a:pt x="10596" y="1512"/>
                </a:cubicBezTo>
                <a:cubicBezTo>
                  <a:pt x="10596" y="1704"/>
                  <a:pt x="10596" y="1704"/>
                  <a:pt x="10596" y="1704"/>
                </a:cubicBezTo>
                <a:cubicBezTo>
                  <a:pt x="10604" y="1704"/>
                  <a:pt x="10604" y="1704"/>
                  <a:pt x="10604" y="1704"/>
                </a:cubicBezTo>
                <a:cubicBezTo>
                  <a:pt x="10624" y="1636"/>
                  <a:pt x="10656" y="1586"/>
                  <a:pt x="10702" y="1547"/>
                </a:cubicBezTo>
                <a:cubicBezTo>
                  <a:pt x="10748" y="1514"/>
                  <a:pt x="10793" y="1494"/>
                  <a:pt x="10845" y="1494"/>
                </a:cubicBezTo>
                <a:close/>
                <a:moveTo>
                  <a:pt x="11132" y="1544"/>
                </a:moveTo>
                <a:cubicBezTo>
                  <a:pt x="11132" y="1537"/>
                  <a:pt x="11125" y="1531"/>
                  <a:pt x="11119" y="1525"/>
                </a:cubicBezTo>
                <a:cubicBezTo>
                  <a:pt x="11112" y="1518"/>
                  <a:pt x="11099" y="1512"/>
                  <a:pt x="11086" y="1512"/>
                </a:cubicBezTo>
                <a:cubicBezTo>
                  <a:pt x="11086" y="1512"/>
                  <a:pt x="11083" y="1512"/>
                  <a:pt x="11052" y="1512"/>
                </a:cubicBezTo>
                <a:cubicBezTo>
                  <a:pt x="11052" y="1512"/>
                  <a:pt x="11052" y="1512"/>
                  <a:pt x="11052" y="1636"/>
                </a:cubicBezTo>
                <a:cubicBezTo>
                  <a:pt x="11052" y="1636"/>
                  <a:pt x="11052" y="1636"/>
                  <a:pt x="11068" y="1636"/>
                </a:cubicBezTo>
                <a:cubicBezTo>
                  <a:pt x="11068" y="1636"/>
                  <a:pt x="11068" y="1636"/>
                  <a:pt x="11068" y="1584"/>
                </a:cubicBezTo>
                <a:cubicBezTo>
                  <a:pt x="11068" y="1584"/>
                  <a:pt x="11070" y="1584"/>
                  <a:pt x="11080" y="1584"/>
                </a:cubicBezTo>
                <a:cubicBezTo>
                  <a:pt x="11086" y="1584"/>
                  <a:pt x="11093" y="1590"/>
                  <a:pt x="11099" y="1603"/>
                </a:cubicBezTo>
                <a:cubicBezTo>
                  <a:pt x="11099" y="1603"/>
                  <a:pt x="11099" y="1604"/>
                  <a:pt x="11112" y="1636"/>
                </a:cubicBezTo>
                <a:cubicBezTo>
                  <a:pt x="11112" y="1636"/>
                  <a:pt x="11112" y="1636"/>
                  <a:pt x="11132" y="1636"/>
                </a:cubicBezTo>
                <a:cubicBezTo>
                  <a:pt x="11119" y="1603"/>
                  <a:pt x="11119" y="1603"/>
                  <a:pt x="11119" y="1603"/>
                </a:cubicBezTo>
                <a:cubicBezTo>
                  <a:pt x="11112" y="1590"/>
                  <a:pt x="11106" y="1583"/>
                  <a:pt x="11099" y="1577"/>
                </a:cubicBezTo>
                <a:cubicBezTo>
                  <a:pt x="11106" y="1577"/>
                  <a:pt x="11119" y="1570"/>
                  <a:pt x="11119" y="1570"/>
                </a:cubicBezTo>
                <a:cubicBezTo>
                  <a:pt x="11125" y="1564"/>
                  <a:pt x="11132" y="1557"/>
                  <a:pt x="11132" y="1544"/>
                </a:cubicBezTo>
                <a:close/>
                <a:moveTo>
                  <a:pt x="11086" y="1572"/>
                </a:moveTo>
                <a:cubicBezTo>
                  <a:pt x="11086" y="1572"/>
                  <a:pt x="11083" y="1572"/>
                  <a:pt x="11068" y="1572"/>
                </a:cubicBezTo>
                <a:cubicBezTo>
                  <a:pt x="11068" y="1572"/>
                  <a:pt x="11068" y="1572"/>
                  <a:pt x="11068" y="1524"/>
                </a:cubicBezTo>
                <a:cubicBezTo>
                  <a:pt x="11068" y="1524"/>
                  <a:pt x="11070" y="1524"/>
                  <a:pt x="11086" y="1524"/>
                </a:cubicBezTo>
                <a:cubicBezTo>
                  <a:pt x="11093" y="1524"/>
                  <a:pt x="11099" y="1531"/>
                  <a:pt x="11106" y="1531"/>
                </a:cubicBezTo>
                <a:cubicBezTo>
                  <a:pt x="11112" y="1537"/>
                  <a:pt x="11112" y="1538"/>
                  <a:pt x="11112" y="1551"/>
                </a:cubicBezTo>
                <a:cubicBezTo>
                  <a:pt x="11112" y="1565"/>
                  <a:pt x="11106" y="1572"/>
                  <a:pt x="11086" y="1572"/>
                </a:cubicBezTo>
                <a:close/>
                <a:moveTo>
                  <a:pt x="11158" y="1504"/>
                </a:moveTo>
                <a:cubicBezTo>
                  <a:pt x="11138" y="1490"/>
                  <a:pt x="11119" y="1477"/>
                  <a:pt x="11086" y="1477"/>
                </a:cubicBezTo>
                <a:cubicBezTo>
                  <a:pt x="11060" y="1477"/>
                  <a:pt x="11040" y="1490"/>
                  <a:pt x="11021" y="1504"/>
                </a:cubicBezTo>
                <a:cubicBezTo>
                  <a:pt x="11001" y="1524"/>
                  <a:pt x="10995" y="1550"/>
                  <a:pt x="10995" y="1577"/>
                </a:cubicBezTo>
                <a:cubicBezTo>
                  <a:pt x="10995" y="1604"/>
                  <a:pt x="11001" y="1624"/>
                  <a:pt x="11021" y="1644"/>
                </a:cubicBezTo>
                <a:cubicBezTo>
                  <a:pt x="11040" y="1664"/>
                  <a:pt x="11060" y="1670"/>
                  <a:pt x="11086" y="1670"/>
                </a:cubicBezTo>
                <a:cubicBezTo>
                  <a:pt x="11112" y="1670"/>
                  <a:pt x="11138" y="1664"/>
                  <a:pt x="11158" y="1644"/>
                </a:cubicBezTo>
                <a:cubicBezTo>
                  <a:pt x="11177" y="1624"/>
                  <a:pt x="11184" y="1604"/>
                  <a:pt x="11184" y="1577"/>
                </a:cubicBezTo>
                <a:cubicBezTo>
                  <a:pt x="11184" y="1544"/>
                  <a:pt x="11177" y="1524"/>
                  <a:pt x="11158" y="1504"/>
                </a:cubicBezTo>
                <a:close/>
                <a:moveTo>
                  <a:pt x="11151" y="1637"/>
                </a:moveTo>
                <a:cubicBezTo>
                  <a:pt x="11132" y="1650"/>
                  <a:pt x="11112" y="1664"/>
                  <a:pt x="11086" y="1664"/>
                </a:cubicBezTo>
                <a:cubicBezTo>
                  <a:pt x="11066" y="1664"/>
                  <a:pt x="11047" y="1650"/>
                  <a:pt x="11027" y="1637"/>
                </a:cubicBezTo>
                <a:cubicBezTo>
                  <a:pt x="11014" y="1617"/>
                  <a:pt x="11001" y="1597"/>
                  <a:pt x="11001" y="1577"/>
                </a:cubicBezTo>
                <a:cubicBezTo>
                  <a:pt x="11001" y="1550"/>
                  <a:pt x="11014" y="1530"/>
                  <a:pt x="11027" y="1510"/>
                </a:cubicBezTo>
                <a:cubicBezTo>
                  <a:pt x="11047" y="1497"/>
                  <a:pt x="11066" y="1490"/>
                  <a:pt x="11086" y="1490"/>
                </a:cubicBezTo>
                <a:cubicBezTo>
                  <a:pt x="11112" y="1490"/>
                  <a:pt x="11132" y="1497"/>
                  <a:pt x="11151" y="1510"/>
                </a:cubicBezTo>
                <a:cubicBezTo>
                  <a:pt x="11164" y="1530"/>
                  <a:pt x="11171" y="1550"/>
                  <a:pt x="11171" y="1577"/>
                </a:cubicBezTo>
                <a:cubicBezTo>
                  <a:pt x="11171" y="1597"/>
                  <a:pt x="11164" y="1617"/>
                  <a:pt x="11151" y="1637"/>
                </a:cubicBezTo>
                <a:close/>
                <a:moveTo>
                  <a:pt x="1412" y="2696"/>
                </a:moveTo>
                <a:cubicBezTo>
                  <a:pt x="1504" y="2696"/>
                  <a:pt x="1504" y="2696"/>
                  <a:pt x="1504" y="2696"/>
                </a:cubicBezTo>
                <a:cubicBezTo>
                  <a:pt x="1504" y="2708"/>
                  <a:pt x="1504" y="2708"/>
                  <a:pt x="1504" y="2708"/>
                </a:cubicBezTo>
                <a:cubicBezTo>
                  <a:pt x="1464" y="2708"/>
                  <a:pt x="1464" y="2708"/>
                  <a:pt x="1464" y="2708"/>
                </a:cubicBezTo>
                <a:cubicBezTo>
                  <a:pt x="1464" y="2824"/>
                  <a:pt x="1464" y="2824"/>
                  <a:pt x="1464" y="2824"/>
                </a:cubicBezTo>
                <a:cubicBezTo>
                  <a:pt x="1452" y="2824"/>
                  <a:pt x="1452" y="2824"/>
                  <a:pt x="1452" y="2824"/>
                </a:cubicBezTo>
                <a:cubicBezTo>
                  <a:pt x="1452" y="2708"/>
                  <a:pt x="1452" y="2708"/>
                  <a:pt x="1452" y="2708"/>
                </a:cubicBezTo>
                <a:cubicBezTo>
                  <a:pt x="1412" y="2708"/>
                  <a:pt x="1412" y="2708"/>
                  <a:pt x="1412" y="2708"/>
                </a:cubicBezTo>
                <a:lnTo>
                  <a:pt x="1412" y="2696"/>
                </a:lnTo>
                <a:close/>
                <a:moveTo>
                  <a:pt x="1631" y="2696"/>
                </a:moveTo>
                <a:cubicBezTo>
                  <a:pt x="1650" y="2696"/>
                  <a:pt x="1652" y="2696"/>
                  <a:pt x="1652" y="2696"/>
                </a:cubicBezTo>
                <a:cubicBezTo>
                  <a:pt x="1652" y="2824"/>
                  <a:pt x="1652" y="2824"/>
                  <a:pt x="1652" y="2824"/>
                </a:cubicBezTo>
                <a:cubicBezTo>
                  <a:pt x="1636" y="2824"/>
                  <a:pt x="1636" y="2824"/>
                  <a:pt x="1636" y="2824"/>
                </a:cubicBezTo>
                <a:cubicBezTo>
                  <a:pt x="1636" y="2736"/>
                  <a:pt x="1636" y="2735"/>
                  <a:pt x="1636" y="2735"/>
                </a:cubicBezTo>
                <a:cubicBezTo>
                  <a:pt x="1636" y="2728"/>
                  <a:pt x="1636" y="2722"/>
                  <a:pt x="1636" y="2708"/>
                </a:cubicBezTo>
                <a:cubicBezTo>
                  <a:pt x="1636" y="2715"/>
                  <a:pt x="1630" y="2722"/>
                  <a:pt x="1630" y="2722"/>
                </a:cubicBezTo>
                <a:cubicBezTo>
                  <a:pt x="1592" y="2823"/>
                  <a:pt x="1593" y="2824"/>
                  <a:pt x="1593" y="2824"/>
                </a:cubicBezTo>
                <a:cubicBezTo>
                  <a:pt x="1580" y="2824"/>
                  <a:pt x="1580" y="2824"/>
                  <a:pt x="1580" y="2824"/>
                </a:cubicBezTo>
                <a:cubicBezTo>
                  <a:pt x="1542" y="2720"/>
                  <a:pt x="1542" y="2722"/>
                  <a:pt x="1542" y="2722"/>
                </a:cubicBezTo>
                <a:cubicBezTo>
                  <a:pt x="1542" y="2722"/>
                  <a:pt x="1536" y="2715"/>
                  <a:pt x="1536" y="2708"/>
                </a:cubicBezTo>
                <a:cubicBezTo>
                  <a:pt x="1536" y="2715"/>
                  <a:pt x="1536" y="2722"/>
                  <a:pt x="1536" y="2735"/>
                </a:cubicBezTo>
                <a:cubicBezTo>
                  <a:pt x="1536" y="2822"/>
                  <a:pt x="1536" y="2824"/>
                  <a:pt x="1536" y="2824"/>
                </a:cubicBezTo>
                <a:cubicBezTo>
                  <a:pt x="1524" y="2824"/>
                  <a:pt x="1524" y="2824"/>
                  <a:pt x="1524" y="2824"/>
                </a:cubicBezTo>
                <a:cubicBezTo>
                  <a:pt x="1524" y="2696"/>
                  <a:pt x="1524" y="2696"/>
                  <a:pt x="1524" y="2696"/>
                </a:cubicBezTo>
                <a:cubicBezTo>
                  <a:pt x="1539" y="2696"/>
                  <a:pt x="1542" y="2696"/>
                  <a:pt x="1542" y="2696"/>
                </a:cubicBezTo>
                <a:cubicBezTo>
                  <a:pt x="1580" y="2784"/>
                  <a:pt x="1580" y="2783"/>
                  <a:pt x="1580" y="2783"/>
                </a:cubicBezTo>
                <a:cubicBezTo>
                  <a:pt x="1587" y="2790"/>
                  <a:pt x="1587" y="2796"/>
                  <a:pt x="1587" y="2803"/>
                </a:cubicBezTo>
                <a:cubicBezTo>
                  <a:pt x="1587" y="2796"/>
                  <a:pt x="1593" y="2789"/>
                  <a:pt x="1593" y="2783"/>
                </a:cubicBezTo>
                <a:cubicBezTo>
                  <a:pt x="1631" y="2695"/>
                  <a:pt x="1631" y="2696"/>
                  <a:pt x="1631" y="269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8" name="SharePoint"/>
          <p:cNvSpPr>
            <a:spLocks noChangeAspect="1" noEditPoints="1"/>
          </p:cNvSpPr>
          <p:nvPr/>
        </p:nvSpPr>
        <p:spPr bwMode="auto">
          <a:xfrm>
            <a:off x="874947" y="4122659"/>
            <a:ext cx="1503633" cy="374073"/>
          </a:xfrm>
          <a:custGeom>
            <a:avLst/>
            <a:gdLst>
              <a:gd name="T0" fmla="*/ 35 w 12150"/>
              <a:gd name="T1" fmla="*/ 2387 h 3023"/>
              <a:gd name="T2" fmla="*/ 1622 w 12150"/>
              <a:gd name="T3" fmla="*/ 561 h 3023"/>
              <a:gd name="T4" fmla="*/ 604 w 12150"/>
              <a:gd name="T5" fmla="*/ 1905 h 3023"/>
              <a:gd name="T6" fmla="*/ 1251 w 12150"/>
              <a:gd name="T7" fmla="*/ 568 h 3023"/>
              <a:gd name="T8" fmla="*/ 1111 w 12150"/>
              <a:gd name="T9" fmla="*/ 1423 h 3023"/>
              <a:gd name="T10" fmla="*/ 687 w 12150"/>
              <a:gd name="T11" fmla="*/ 2261 h 3023"/>
              <a:gd name="T12" fmla="*/ 1647 w 12150"/>
              <a:gd name="T13" fmla="*/ 1786 h 3023"/>
              <a:gd name="T14" fmla="*/ 1216 w 12150"/>
              <a:gd name="T15" fmla="*/ 1262 h 3023"/>
              <a:gd name="T16" fmla="*/ 1223 w 12150"/>
              <a:gd name="T17" fmla="*/ 285 h 3023"/>
              <a:gd name="T18" fmla="*/ 654 w 12150"/>
              <a:gd name="T19" fmla="*/ 271 h 3023"/>
              <a:gd name="T20" fmla="*/ 1216 w 12150"/>
              <a:gd name="T21" fmla="*/ 561 h 3023"/>
              <a:gd name="T22" fmla="*/ 795 w 12150"/>
              <a:gd name="T23" fmla="*/ 1613 h 3023"/>
              <a:gd name="T24" fmla="*/ 575 w 12150"/>
              <a:gd name="T25" fmla="*/ 2289 h 3023"/>
              <a:gd name="T26" fmla="*/ 364 w 12150"/>
              <a:gd name="T27" fmla="*/ 2730 h 3023"/>
              <a:gd name="T28" fmla="*/ 995 w 12150"/>
              <a:gd name="T29" fmla="*/ 2569 h 3023"/>
              <a:gd name="T30" fmla="*/ 1619 w 12150"/>
              <a:gd name="T31" fmla="*/ 2226 h 3023"/>
              <a:gd name="T32" fmla="*/ 1265 w 12150"/>
              <a:gd name="T33" fmla="*/ 1549 h 3023"/>
              <a:gd name="T34" fmla="*/ 2738 w 12150"/>
              <a:gd name="T35" fmla="*/ 1185 h 3023"/>
              <a:gd name="T36" fmla="*/ 3232 w 12150"/>
              <a:gd name="T37" fmla="*/ 2465 h 3023"/>
              <a:gd name="T38" fmla="*/ 3795 w 12150"/>
              <a:gd name="T39" fmla="*/ 1423 h 3023"/>
              <a:gd name="T40" fmla="*/ 4727 w 12150"/>
              <a:gd name="T41" fmla="*/ 2046 h 3023"/>
              <a:gd name="T42" fmla="*/ 4552 w 12150"/>
              <a:gd name="T43" fmla="*/ 1589 h 3023"/>
              <a:gd name="T44" fmla="*/ 5133 w 12150"/>
              <a:gd name="T45" fmla="*/ 2563 h 3023"/>
              <a:gd name="T46" fmla="*/ 5267 w 12150"/>
              <a:gd name="T47" fmla="*/ 2465 h 3023"/>
              <a:gd name="T48" fmla="*/ 6329 w 12150"/>
              <a:gd name="T49" fmla="*/ 1836 h 3023"/>
              <a:gd name="T50" fmla="*/ 7126 w 12150"/>
              <a:gd name="T51" fmla="*/ 1591 h 3023"/>
              <a:gd name="T52" fmla="*/ 7539 w 12150"/>
              <a:gd name="T53" fmla="*/ 2159 h 3023"/>
              <a:gd name="T54" fmla="*/ 8481 w 12150"/>
              <a:gd name="T55" fmla="*/ 1323 h 3023"/>
              <a:gd name="T56" fmla="*/ 8340 w 12150"/>
              <a:gd name="T57" fmla="*/ 1862 h 3023"/>
              <a:gd name="T58" fmla="*/ 8844 w 12150"/>
              <a:gd name="T59" fmla="*/ 2500 h 3023"/>
              <a:gd name="T60" fmla="*/ 8970 w 12150"/>
              <a:gd name="T61" fmla="*/ 1829 h 3023"/>
              <a:gd name="T62" fmla="*/ 10050 w 12150"/>
              <a:gd name="T63" fmla="*/ 1175 h 3023"/>
              <a:gd name="T64" fmla="*/ 11163 w 12150"/>
              <a:gd name="T65" fmla="*/ 2005 h 3023"/>
              <a:gd name="T66" fmla="*/ 10487 w 12150"/>
              <a:gd name="T67" fmla="*/ 1619 h 3023"/>
              <a:gd name="T68" fmla="*/ 11657 w 12150"/>
              <a:gd name="T69" fmla="*/ 2465 h 3023"/>
              <a:gd name="T70" fmla="*/ 11459 w 12150"/>
              <a:gd name="T71" fmla="*/ 1367 h 3023"/>
              <a:gd name="T72" fmla="*/ 12150 w 12150"/>
              <a:gd name="T73" fmla="*/ 1686 h 3023"/>
              <a:gd name="T74" fmla="*/ 12107 w 12150"/>
              <a:gd name="T75" fmla="*/ 1750 h 3023"/>
              <a:gd name="T76" fmla="*/ 12037 w 12150"/>
              <a:gd name="T77" fmla="*/ 1695 h 3023"/>
              <a:gd name="T78" fmla="*/ 12065 w 12150"/>
              <a:gd name="T79" fmla="*/ 1637 h 3023"/>
              <a:gd name="T80" fmla="*/ 3568 w 12150"/>
              <a:gd name="T81" fmla="*/ 535 h 3023"/>
              <a:gd name="T82" fmla="*/ 3183 w 12150"/>
              <a:gd name="T83" fmla="*/ 607 h 3023"/>
              <a:gd name="T84" fmla="*/ 3801 w 12150"/>
              <a:gd name="T85" fmla="*/ 519 h 3023"/>
              <a:gd name="T86" fmla="*/ 3974 w 12150"/>
              <a:gd name="T87" fmla="*/ 729 h 3023"/>
              <a:gd name="T88" fmla="*/ 4191 w 12150"/>
              <a:gd name="T89" fmla="*/ 1028 h 3023"/>
              <a:gd name="T90" fmla="*/ 4479 w 12150"/>
              <a:gd name="T91" fmla="*/ 679 h 3023"/>
              <a:gd name="T92" fmla="*/ 4818 w 12150"/>
              <a:gd name="T93" fmla="*/ 729 h 3023"/>
              <a:gd name="T94" fmla="*/ 4684 w 12150"/>
              <a:gd name="T95" fmla="*/ 1007 h 3023"/>
              <a:gd name="T96" fmla="*/ 5076 w 12150"/>
              <a:gd name="T97" fmla="*/ 923 h 3023"/>
              <a:gd name="T98" fmla="*/ 4985 w 12150"/>
              <a:gd name="T99" fmla="*/ 777 h 3023"/>
              <a:gd name="T100" fmla="*/ 5394 w 12150"/>
              <a:gd name="T101" fmla="*/ 673 h 3023"/>
              <a:gd name="T102" fmla="*/ 5387 w 12150"/>
              <a:gd name="T103" fmla="*/ 1007 h 3023"/>
              <a:gd name="T104" fmla="*/ 5776 w 12150"/>
              <a:gd name="T105" fmla="*/ 503 h 3023"/>
              <a:gd name="T106" fmla="*/ 5663 w 12150"/>
              <a:gd name="T107" fmla="*/ 1051 h 3023"/>
              <a:gd name="T108" fmla="*/ 6051 w 12150"/>
              <a:gd name="T109" fmla="*/ 1041 h 3023"/>
              <a:gd name="T110" fmla="*/ 6179 w 12150"/>
              <a:gd name="T111" fmla="*/ 715 h 3023"/>
              <a:gd name="T112" fmla="*/ 6200 w 12150"/>
              <a:gd name="T113" fmla="*/ 643 h 3023"/>
              <a:gd name="T114" fmla="*/ 6179 w 12150"/>
              <a:gd name="T115" fmla="*/ 699 h 3023"/>
              <a:gd name="T116" fmla="*/ 6200 w 12150"/>
              <a:gd name="T117" fmla="*/ 810 h 3023"/>
              <a:gd name="T118" fmla="*/ 1523 w 12150"/>
              <a:gd name="T119" fmla="*/ 2887 h 3023"/>
              <a:gd name="T120" fmla="*/ 1775 w 12150"/>
              <a:gd name="T121" fmla="*/ 2887 h 3023"/>
              <a:gd name="T122" fmla="*/ 1651 w 12150"/>
              <a:gd name="T123" fmla="*/ 3023 h 3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50" h="3023">
                <a:moveTo>
                  <a:pt x="1622" y="561"/>
                </a:moveTo>
                <a:cubicBezTo>
                  <a:pt x="1559" y="550"/>
                  <a:pt x="1491" y="540"/>
                  <a:pt x="1412" y="528"/>
                </a:cubicBezTo>
                <a:cubicBezTo>
                  <a:pt x="1296" y="332"/>
                  <a:pt x="1208" y="149"/>
                  <a:pt x="1174" y="0"/>
                </a:cubicBezTo>
                <a:cubicBezTo>
                  <a:pt x="1083" y="21"/>
                  <a:pt x="604" y="188"/>
                  <a:pt x="520" y="306"/>
                </a:cubicBezTo>
                <a:cubicBezTo>
                  <a:pt x="515" y="313"/>
                  <a:pt x="513" y="319"/>
                  <a:pt x="513" y="325"/>
                </a:cubicBezTo>
                <a:cubicBezTo>
                  <a:pt x="506" y="347"/>
                  <a:pt x="517" y="367"/>
                  <a:pt x="528" y="378"/>
                </a:cubicBezTo>
                <a:cubicBezTo>
                  <a:pt x="704" y="575"/>
                  <a:pt x="949" y="687"/>
                  <a:pt x="949" y="1087"/>
                </a:cubicBezTo>
                <a:cubicBezTo>
                  <a:pt x="949" y="1449"/>
                  <a:pt x="623" y="1791"/>
                  <a:pt x="296" y="2064"/>
                </a:cubicBezTo>
                <a:cubicBezTo>
                  <a:pt x="231" y="2107"/>
                  <a:pt x="231" y="2107"/>
                  <a:pt x="231" y="2107"/>
                </a:cubicBezTo>
                <a:cubicBezTo>
                  <a:pt x="147" y="2177"/>
                  <a:pt x="56" y="2289"/>
                  <a:pt x="35" y="2387"/>
                </a:cubicBezTo>
                <a:cubicBezTo>
                  <a:pt x="0" y="2534"/>
                  <a:pt x="112" y="2653"/>
                  <a:pt x="231" y="2737"/>
                </a:cubicBezTo>
                <a:cubicBezTo>
                  <a:pt x="364" y="2827"/>
                  <a:pt x="498" y="2876"/>
                  <a:pt x="659" y="2925"/>
                </a:cubicBezTo>
                <a:cubicBezTo>
                  <a:pt x="834" y="2974"/>
                  <a:pt x="1185" y="3016"/>
                  <a:pt x="1360" y="3023"/>
                </a:cubicBezTo>
                <a:cubicBezTo>
                  <a:pt x="1374" y="3023"/>
                  <a:pt x="1395" y="3016"/>
                  <a:pt x="1395" y="3016"/>
                </a:cubicBezTo>
                <a:cubicBezTo>
                  <a:pt x="1402" y="3002"/>
                  <a:pt x="1402" y="3002"/>
                  <a:pt x="1402" y="3002"/>
                </a:cubicBezTo>
                <a:cubicBezTo>
                  <a:pt x="1416" y="2974"/>
                  <a:pt x="1626" y="2590"/>
                  <a:pt x="1682" y="2261"/>
                </a:cubicBezTo>
                <a:cubicBezTo>
                  <a:pt x="1716" y="2046"/>
                  <a:pt x="1743" y="1759"/>
                  <a:pt x="1695" y="1482"/>
                </a:cubicBezTo>
                <a:cubicBezTo>
                  <a:pt x="2071" y="1370"/>
                  <a:pt x="2509" y="1262"/>
                  <a:pt x="2801" y="1220"/>
                </a:cubicBezTo>
                <a:cubicBezTo>
                  <a:pt x="2794" y="1199"/>
                  <a:pt x="2794" y="1199"/>
                  <a:pt x="2794" y="1199"/>
                </a:cubicBezTo>
                <a:cubicBezTo>
                  <a:pt x="2625" y="939"/>
                  <a:pt x="2373" y="701"/>
                  <a:pt x="1622" y="561"/>
                </a:cubicBezTo>
                <a:close/>
                <a:moveTo>
                  <a:pt x="2141" y="778"/>
                </a:moveTo>
                <a:cubicBezTo>
                  <a:pt x="2191" y="799"/>
                  <a:pt x="2233" y="813"/>
                  <a:pt x="2275" y="834"/>
                </a:cubicBezTo>
                <a:cubicBezTo>
                  <a:pt x="2064" y="883"/>
                  <a:pt x="1868" y="946"/>
                  <a:pt x="1700" y="1016"/>
                </a:cubicBezTo>
                <a:cubicBezTo>
                  <a:pt x="1763" y="883"/>
                  <a:pt x="1791" y="771"/>
                  <a:pt x="1798" y="673"/>
                </a:cubicBezTo>
                <a:cubicBezTo>
                  <a:pt x="1917" y="701"/>
                  <a:pt x="2029" y="736"/>
                  <a:pt x="2141" y="778"/>
                </a:cubicBezTo>
                <a:close/>
                <a:moveTo>
                  <a:pt x="1622" y="1023"/>
                </a:moveTo>
                <a:cubicBezTo>
                  <a:pt x="1545" y="974"/>
                  <a:pt x="1461" y="939"/>
                  <a:pt x="1384" y="904"/>
                </a:cubicBezTo>
                <a:cubicBezTo>
                  <a:pt x="1489" y="827"/>
                  <a:pt x="1622" y="743"/>
                  <a:pt x="1770" y="666"/>
                </a:cubicBezTo>
                <a:cubicBezTo>
                  <a:pt x="1763" y="750"/>
                  <a:pt x="1714" y="869"/>
                  <a:pt x="1622" y="1023"/>
                </a:cubicBezTo>
                <a:close/>
                <a:moveTo>
                  <a:pt x="604" y="1905"/>
                </a:moveTo>
                <a:cubicBezTo>
                  <a:pt x="697" y="1858"/>
                  <a:pt x="783" y="1817"/>
                  <a:pt x="868" y="1780"/>
                </a:cubicBezTo>
                <a:cubicBezTo>
                  <a:pt x="797" y="1943"/>
                  <a:pt x="691" y="2106"/>
                  <a:pt x="645" y="2177"/>
                </a:cubicBezTo>
                <a:cubicBezTo>
                  <a:pt x="645" y="2184"/>
                  <a:pt x="638" y="2184"/>
                  <a:pt x="638" y="2191"/>
                </a:cubicBezTo>
                <a:cubicBezTo>
                  <a:pt x="592" y="2106"/>
                  <a:pt x="577" y="2009"/>
                  <a:pt x="604" y="1905"/>
                </a:cubicBezTo>
                <a:close/>
                <a:moveTo>
                  <a:pt x="977" y="862"/>
                </a:moveTo>
                <a:cubicBezTo>
                  <a:pt x="1047" y="876"/>
                  <a:pt x="1139" y="904"/>
                  <a:pt x="1237" y="939"/>
                </a:cubicBezTo>
                <a:cubicBezTo>
                  <a:pt x="1160" y="1002"/>
                  <a:pt x="1082" y="1073"/>
                  <a:pt x="984" y="1171"/>
                </a:cubicBezTo>
                <a:cubicBezTo>
                  <a:pt x="998" y="1059"/>
                  <a:pt x="991" y="953"/>
                  <a:pt x="977" y="862"/>
                </a:cubicBezTo>
                <a:close/>
                <a:moveTo>
                  <a:pt x="998" y="785"/>
                </a:moveTo>
                <a:cubicBezTo>
                  <a:pt x="1054" y="715"/>
                  <a:pt x="1146" y="645"/>
                  <a:pt x="1251" y="568"/>
                </a:cubicBezTo>
                <a:cubicBezTo>
                  <a:pt x="1286" y="659"/>
                  <a:pt x="1293" y="764"/>
                  <a:pt x="1286" y="869"/>
                </a:cubicBezTo>
                <a:cubicBezTo>
                  <a:pt x="1188" y="834"/>
                  <a:pt x="1089" y="813"/>
                  <a:pt x="998" y="785"/>
                </a:cubicBezTo>
                <a:close/>
                <a:moveTo>
                  <a:pt x="1265" y="988"/>
                </a:moveTo>
                <a:cubicBezTo>
                  <a:pt x="1244" y="1101"/>
                  <a:pt x="1195" y="1213"/>
                  <a:pt x="1125" y="1318"/>
                </a:cubicBezTo>
                <a:cubicBezTo>
                  <a:pt x="1082" y="1269"/>
                  <a:pt x="1033" y="1234"/>
                  <a:pt x="998" y="1220"/>
                </a:cubicBezTo>
                <a:cubicBezTo>
                  <a:pt x="1047" y="1171"/>
                  <a:pt x="1139" y="1087"/>
                  <a:pt x="1265" y="988"/>
                </a:cubicBezTo>
                <a:close/>
                <a:moveTo>
                  <a:pt x="1111" y="1423"/>
                </a:moveTo>
                <a:cubicBezTo>
                  <a:pt x="1160" y="1472"/>
                  <a:pt x="1174" y="1535"/>
                  <a:pt x="1181" y="1585"/>
                </a:cubicBezTo>
                <a:cubicBezTo>
                  <a:pt x="998" y="1655"/>
                  <a:pt x="858" y="1711"/>
                  <a:pt x="718" y="1781"/>
                </a:cubicBezTo>
                <a:cubicBezTo>
                  <a:pt x="886" y="1669"/>
                  <a:pt x="1019" y="1542"/>
                  <a:pt x="1111" y="1423"/>
                </a:cubicBezTo>
                <a:close/>
                <a:moveTo>
                  <a:pt x="876" y="2135"/>
                </a:moveTo>
                <a:cubicBezTo>
                  <a:pt x="834" y="2149"/>
                  <a:pt x="785" y="2170"/>
                  <a:pt x="729" y="2184"/>
                </a:cubicBezTo>
                <a:cubicBezTo>
                  <a:pt x="775" y="2113"/>
                  <a:pt x="887" y="1897"/>
                  <a:pt x="942" y="1749"/>
                </a:cubicBezTo>
                <a:cubicBezTo>
                  <a:pt x="948" y="1746"/>
                  <a:pt x="953" y="1744"/>
                  <a:pt x="959" y="1741"/>
                </a:cubicBezTo>
                <a:cubicBezTo>
                  <a:pt x="1005" y="1873"/>
                  <a:pt x="1104" y="1977"/>
                  <a:pt x="1171" y="2030"/>
                </a:cubicBezTo>
                <a:cubicBezTo>
                  <a:pt x="1087" y="2065"/>
                  <a:pt x="988" y="2100"/>
                  <a:pt x="876" y="2135"/>
                </a:cubicBezTo>
                <a:close/>
                <a:moveTo>
                  <a:pt x="1164" y="2093"/>
                </a:moveTo>
                <a:cubicBezTo>
                  <a:pt x="1108" y="2233"/>
                  <a:pt x="1037" y="2373"/>
                  <a:pt x="960" y="2492"/>
                </a:cubicBezTo>
                <a:cubicBezTo>
                  <a:pt x="925" y="2471"/>
                  <a:pt x="890" y="2450"/>
                  <a:pt x="862" y="2429"/>
                </a:cubicBezTo>
                <a:cubicBezTo>
                  <a:pt x="792" y="2380"/>
                  <a:pt x="729" y="2324"/>
                  <a:pt x="687" y="2261"/>
                </a:cubicBezTo>
                <a:cubicBezTo>
                  <a:pt x="764" y="2240"/>
                  <a:pt x="848" y="2212"/>
                  <a:pt x="932" y="2184"/>
                </a:cubicBezTo>
                <a:cubicBezTo>
                  <a:pt x="1009" y="2156"/>
                  <a:pt x="1087" y="2128"/>
                  <a:pt x="1164" y="2093"/>
                </a:cubicBezTo>
                <a:close/>
                <a:moveTo>
                  <a:pt x="1004" y="1723"/>
                </a:moveTo>
                <a:cubicBezTo>
                  <a:pt x="1066" y="1698"/>
                  <a:pt x="1129" y="1673"/>
                  <a:pt x="1195" y="1648"/>
                </a:cubicBezTo>
                <a:cubicBezTo>
                  <a:pt x="1214" y="1640"/>
                  <a:pt x="1235" y="1632"/>
                  <a:pt x="1257" y="1624"/>
                </a:cubicBezTo>
                <a:cubicBezTo>
                  <a:pt x="1265" y="1742"/>
                  <a:pt x="1238" y="1865"/>
                  <a:pt x="1199" y="1989"/>
                </a:cubicBezTo>
                <a:cubicBezTo>
                  <a:pt x="1116" y="1918"/>
                  <a:pt x="1038" y="1819"/>
                  <a:pt x="1004" y="1723"/>
                </a:cubicBezTo>
                <a:close/>
                <a:moveTo>
                  <a:pt x="1311" y="1605"/>
                </a:moveTo>
                <a:cubicBezTo>
                  <a:pt x="1314" y="1604"/>
                  <a:pt x="1317" y="1603"/>
                  <a:pt x="1319" y="1602"/>
                </a:cubicBezTo>
                <a:cubicBezTo>
                  <a:pt x="1401" y="1654"/>
                  <a:pt x="1580" y="1759"/>
                  <a:pt x="1647" y="1786"/>
                </a:cubicBezTo>
                <a:cubicBezTo>
                  <a:pt x="1556" y="1849"/>
                  <a:pt x="1437" y="1919"/>
                  <a:pt x="1255" y="1995"/>
                </a:cubicBezTo>
                <a:cubicBezTo>
                  <a:pt x="1302" y="1826"/>
                  <a:pt x="1317" y="1690"/>
                  <a:pt x="1311" y="1605"/>
                </a:cubicBezTo>
                <a:close/>
                <a:moveTo>
                  <a:pt x="1216" y="1570"/>
                </a:moveTo>
                <a:cubicBezTo>
                  <a:pt x="1216" y="1486"/>
                  <a:pt x="1195" y="1416"/>
                  <a:pt x="1160" y="1367"/>
                </a:cubicBezTo>
                <a:cubicBezTo>
                  <a:pt x="1272" y="1297"/>
                  <a:pt x="1398" y="1227"/>
                  <a:pt x="1538" y="1157"/>
                </a:cubicBezTo>
                <a:cubicBezTo>
                  <a:pt x="1454" y="1283"/>
                  <a:pt x="1349" y="1416"/>
                  <a:pt x="1216" y="1570"/>
                </a:cubicBezTo>
                <a:close/>
                <a:moveTo>
                  <a:pt x="1216" y="1262"/>
                </a:moveTo>
                <a:cubicBezTo>
                  <a:pt x="1272" y="1164"/>
                  <a:pt x="1307" y="1066"/>
                  <a:pt x="1328" y="974"/>
                </a:cubicBezTo>
                <a:cubicBezTo>
                  <a:pt x="1398" y="1009"/>
                  <a:pt x="1468" y="1044"/>
                  <a:pt x="1545" y="1087"/>
                </a:cubicBezTo>
                <a:cubicBezTo>
                  <a:pt x="1426" y="1143"/>
                  <a:pt x="1314" y="1199"/>
                  <a:pt x="1216" y="1262"/>
                </a:cubicBezTo>
                <a:close/>
                <a:moveTo>
                  <a:pt x="1721" y="652"/>
                </a:moveTo>
                <a:cubicBezTo>
                  <a:pt x="1587" y="715"/>
                  <a:pt x="1468" y="771"/>
                  <a:pt x="1342" y="862"/>
                </a:cubicBezTo>
                <a:cubicBezTo>
                  <a:pt x="1342" y="757"/>
                  <a:pt x="1321" y="652"/>
                  <a:pt x="1286" y="568"/>
                </a:cubicBezTo>
                <a:cubicBezTo>
                  <a:pt x="1433" y="596"/>
                  <a:pt x="1573" y="617"/>
                  <a:pt x="1721" y="652"/>
                </a:cubicBezTo>
                <a:close/>
                <a:moveTo>
                  <a:pt x="1339" y="517"/>
                </a:moveTo>
                <a:cubicBezTo>
                  <a:pt x="1261" y="505"/>
                  <a:pt x="1173" y="490"/>
                  <a:pt x="1069" y="472"/>
                </a:cubicBezTo>
                <a:cubicBezTo>
                  <a:pt x="1139" y="433"/>
                  <a:pt x="1192" y="393"/>
                  <a:pt x="1251" y="347"/>
                </a:cubicBezTo>
                <a:cubicBezTo>
                  <a:pt x="1277" y="398"/>
                  <a:pt x="1303" y="454"/>
                  <a:pt x="1339" y="517"/>
                </a:cubicBezTo>
                <a:close/>
                <a:moveTo>
                  <a:pt x="1160" y="21"/>
                </a:moveTo>
                <a:cubicBezTo>
                  <a:pt x="1167" y="111"/>
                  <a:pt x="1188" y="195"/>
                  <a:pt x="1223" y="285"/>
                </a:cubicBezTo>
                <a:cubicBezTo>
                  <a:pt x="1118" y="257"/>
                  <a:pt x="844" y="222"/>
                  <a:pt x="752" y="208"/>
                </a:cubicBezTo>
                <a:cubicBezTo>
                  <a:pt x="914" y="111"/>
                  <a:pt x="1132" y="35"/>
                  <a:pt x="1160" y="21"/>
                </a:cubicBezTo>
                <a:close/>
                <a:moveTo>
                  <a:pt x="724" y="222"/>
                </a:moveTo>
                <a:cubicBezTo>
                  <a:pt x="801" y="257"/>
                  <a:pt x="1090" y="313"/>
                  <a:pt x="1237" y="320"/>
                </a:cubicBezTo>
                <a:cubicBezTo>
                  <a:pt x="1237" y="327"/>
                  <a:pt x="1244" y="327"/>
                  <a:pt x="1244" y="327"/>
                </a:cubicBezTo>
                <a:cubicBezTo>
                  <a:pt x="1190" y="347"/>
                  <a:pt x="1096" y="393"/>
                  <a:pt x="1000" y="459"/>
                </a:cubicBezTo>
                <a:cubicBezTo>
                  <a:pt x="987" y="457"/>
                  <a:pt x="974" y="454"/>
                  <a:pt x="960" y="452"/>
                </a:cubicBezTo>
                <a:cubicBezTo>
                  <a:pt x="894" y="391"/>
                  <a:pt x="764" y="264"/>
                  <a:pt x="717" y="229"/>
                </a:cubicBezTo>
                <a:lnTo>
                  <a:pt x="724" y="222"/>
                </a:lnTo>
                <a:close/>
                <a:moveTo>
                  <a:pt x="654" y="271"/>
                </a:moveTo>
                <a:cubicBezTo>
                  <a:pt x="668" y="264"/>
                  <a:pt x="682" y="250"/>
                  <a:pt x="703" y="236"/>
                </a:cubicBezTo>
                <a:cubicBezTo>
                  <a:pt x="734" y="278"/>
                  <a:pt x="810" y="374"/>
                  <a:pt x="863" y="437"/>
                </a:cubicBezTo>
                <a:cubicBezTo>
                  <a:pt x="776" y="424"/>
                  <a:pt x="662" y="402"/>
                  <a:pt x="589" y="374"/>
                </a:cubicBezTo>
                <a:cubicBezTo>
                  <a:pt x="586" y="338"/>
                  <a:pt x="628" y="297"/>
                  <a:pt x="654" y="271"/>
                </a:cubicBezTo>
                <a:close/>
                <a:moveTo>
                  <a:pt x="634" y="427"/>
                </a:moveTo>
                <a:cubicBezTo>
                  <a:pt x="683" y="448"/>
                  <a:pt x="753" y="469"/>
                  <a:pt x="823" y="483"/>
                </a:cubicBezTo>
                <a:cubicBezTo>
                  <a:pt x="858" y="575"/>
                  <a:pt x="879" y="659"/>
                  <a:pt x="900" y="736"/>
                </a:cubicBezTo>
                <a:cubicBezTo>
                  <a:pt x="837" y="617"/>
                  <a:pt x="746" y="511"/>
                  <a:pt x="634" y="427"/>
                </a:cubicBezTo>
                <a:close/>
                <a:moveTo>
                  <a:pt x="858" y="490"/>
                </a:moveTo>
                <a:cubicBezTo>
                  <a:pt x="991" y="518"/>
                  <a:pt x="1132" y="547"/>
                  <a:pt x="1216" y="561"/>
                </a:cubicBezTo>
                <a:cubicBezTo>
                  <a:pt x="1153" y="589"/>
                  <a:pt x="1019" y="673"/>
                  <a:pt x="956" y="757"/>
                </a:cubicBezTo>
                <a:cubicBezTo>
                  <a:pt x="921" y="631"/>
                  <a:pt x="879" y="533"/>
                  <a:pt x="858" y="490"/>
                </a:cubicBezTo>
                <a:close/>
                <a:moveTo>
                  <a:pt x="956" y="1297"/>
                </a:moveTo>
                <a:cubicBezTo>
                  <a:pt x="998" y="1318"/>
                  <a:pt x="1033" y="1339"/>
                  <a:pt x="1061" y="1367"/>
                </a:cubicBezTo>
                <a:cubicBezTo>
                  <a:pt x="984" y="1423"/>
                  <a:pt x="907" y="1479"/>
                  <a:pt x="851" y="1528"/>
                </a:cubicBezTo>
                <a:cubicBezTo>
                  <a:pt x="900" y="1458"/>
                  <a:pt x="935" y="1381"/>
                  <a:pt x="956" y="1297"/>
                </a:cubicBezTo>
                <a:close/>
                <a:moveTo>
                  <a:pt x="795" y="1613"/>
                </a:moveTo>
                <a:cubicBezTo>
                  <a:pt x="851" y="1563"/>
                  <a:pt x="935" y="1507"/>
                  <a:pt x="1040" y="1437"/>
                </a:cubicBezTo>
                <a:cubicBezTo>
                  <a:pt x="942" y="1563"/>
                  <a:pt x="809" y="1683"/>
                  <a:pt x="641" y="1781"/>
                </a:cubicBezTo>
                <a:cubicBezTo>
                  <a:pt x="704" y="1725"/>
                  <a:pt x="753" y="1669"/>
                  <a:pt x="795" y="1613"/>
                </a:cubicBezTo>
                <a:close/>
                <a:moveTo>
                  <a:pt x="111" y="2352"/>
                </a:moveTo>
                <a:cubicBezTo>
                  <a:pt x="131" y="2250"/>
                  <a:pt x="231" y="2125"/>
                  <a:pt x="344" y="2045"/>
                </a:cubicBezTo>
                <a:cubicBezTo>
                  <a:pt x="407" y="2010"/>
                  <a:pt x="466" y="1977"/>
                  <a:pt x="522" y="1947"/>
                </a:cubicBezTo>
                <a:cubicBezTo>
                  <a:pt x="521" y="1951"/>
                  <a:pt x="520" y="1956"/>
                  <a:pt x="519" y="1961"/>
                </a:cubicBezTo>
                <a:cubicBezTo>
                  <a:pt x="519" y="1989"/>
                  <a:pt x="512" y="2016"/>
                  <a:pt x="512" y="2044"/>
                </a:cubicBezTo>
                <a:cubicBezTo>
                  <a:pt x="512" y="2107"/>
                  <a:pt x="539" y="2170"/>
                  <a:pt x="574" y="2233"/>
                </a:cubicBezTo>
                <a:cubicBezTo>
                  <a:pt x="434" y="2275"/>
                  <a:pt x="267" y="2324"/>
                  <a:pt x="111" y="2366"/>
                </a:cubicBezTo>
                <a:cubicBezTo>
                  <a:pt x="111" y="2359"/>
                  <a:pt x="111" y="2359"/>
                  <a:pt x="111" y="2352"/>
                </a:cubicBezTo>
                <a:close/>
                <a:moveTo>
                  <a:pt x="112" y="2394"/>
                </a:moveTo>
                <a:cubicBezTo>
                  <a:pt x="259" y="2359"/>
                  <a:pt x="421" y="2324"/>
                  <a:pt x="575" y="2289"/>
                </a:cubicBezTo>
                <a:cubicBezTo>
                  <a:pt x="456" y="2457"/>
                  <a:pt x="357" y="2583"/>
                  <a:pt x="301" y="2681"/>
                </a:cubicBezTo>
                <a:cubicBezTo>
                  <a:pt x="210" y="2611"/>
                  <a:pt x="119" y="2506"/>
                  <a:pt x="112" y="2394"/>
                </a:cubicBezTo>
                <a:close/>
                <a:moveTo>
                  <a:pt x="322" y="2702"/>
                </a:moveTo>
                <a:cubicBezTo>
                  <a:pt x="414" y="2562"/>
                  <a:pt x="526" y="2436"/>
                  <a:pt x="631" y="2310"/>
                </a:cubicBezTo>
                <a:cubicBezTo>
                  <a:pt x="652" y="2338"/>
                  <a:pt x="680" y="2373"/>
                  <a:pt x="715" y="2394"/>
                </a:cubicBezTo>
                <a:cubicBezTo>
                  <a:pt x="764" y="2443"/>
                  <a:pt x="827" y="2485"/>
                  <a:pt x="883" y="2520"/>
                </a:cubicBezTo>
                <a:cubicBezTo>
                  <a:pt x="708" y="2583"/>
                  <a:pt x="519" y="2653"/>
                  <a:pt x="336" y="2709"/>
                </a:cubicBezTo>
                <a:cubicBezTo>
                  <a:pt x="336" y="2709"/>
                  <a:pt x="329" y="2702"/>
                  <a:pt x="322" y="2702"/>
                </a:cubicBezTo>
                <a:close/>
                <a:moveTo>
                  <a:pt x="694" y="2876"/>
                </a:moveTo>
                <a:cubicBezTo>
                  <a:pt x="533" y="2820"/>
                  <a:pt x="456" y="2792"/>
                  <a:pt x="364" y="2730"/>
                </a:cubicBezTo>
                <a:cubicBezTo>
                  <a:pt x="435" y="2709"/>
                  <a:pt x="757" y="2625"/>
                  <a:pt x="918" y="2569"/>
                </a:cubicBezTo>
                <a:cubicBezTo>
                  <a:pt x="827" y="2716"/>
                  <a:pt x="750" y="2827"/>
                  <a:pt x="722" y="2883"/>
                </a:cubicBezTo>
                <a:cubicBezTo>
                  <a:pt x="708" y="2883"/>
                  <a:pt x="701" y="2876"/>
                  <a:pt x="694" y="2876"/>
                </a:cubicBezTo>
                <a:close/>
                <a:moveTo>
                  <a:pt x="1374" y="3002"/>
                </a:moveTo>
                <a:cubicBezTo>
                  <a:pt x="1248" y="2981"/>
                  <a:pt x="995" y="2946"/>
                  <a:pt x="820" y="2911"/>
                </a:cubicBezTo>
                <a:cubicBezTo>
                  <a:pt x="1058" y="2855"/>
                  <a:pt x="1213" y="2827"/>
                  <a:pt x="1479" y="2702"/>
                </a:cubicBezTo>
                <a:cubicBezTo>
                  <a:pt x="1437" y="2834"/>
                  <a:pt x="1395" y="2946"/>
                  <a:pt x="1374" y="3002"/>
                </a:cubicBezTo>
                <a:close/>
                <a:moveTo>
                  <a:pt x="778" y="2897"/>
                </a:moveTo>
                <a:cubicBezTo>
                  <a:pt x="764" y="2897"/>
                  <a:pt x="757" y="2897"/>
                  <a:pt x="750" y="2890"/>
                </a:cubicBezTo>
                <a:cubicBezTo>
                  <a:pt x="848" y="2785"/>
                  <a:pt x="925" y="2674"/>
                  <a:pt x="995" y="2569"/>
                </a:cubicBezTo>
                <a:cubicBezTo>
                  <a:pt x="1220" y="2667"/>
                  <a:pt x="1451" y="2681"/>
                  <a:pt x="1486" y="2688"/>
                </a:cubicBezTo>
                <a:cubicBezTo>
                  <a:pt x="1374" y="2730"/>
                  <a:pt x="806" y="2890"/>
                  <a:pt x="778" y="2897"/>
                </a:cubicBezTo>
                <a:close/>
                <a:moveTo>
                  <a:pt x="1605" y="2296"/>
                </a:moveTo>
                <a:cubicBezTo>
                  <a:pt x="1584" y="2387"/>
                  <a:pt x="1535" y="2534"/>
                  <a:pt x="1493" y="2667"/>
                </a:cubicBezTo>
                <a:cubicBezTo>
                  <a:pt x="1339" y="2646"/>
                  <a:pt x="1178" y="2597"/>
                  <a:pt x="1030" y="2527"/>
                </a:cubicBezTo>
                <a:cubicBezTo>
                  <a:pt x="1192" y="2464"/>
                  <a:pt x="1521" y="2310"/>
                  <a:pt x="1612" y="2247"/>
                </a:cubicBezTo>
                <a:cubicBezTo>
                  <a:pt x="1612" y="2268"/>
                  <a:pt x="1605" y="2282"/>
                  <a:pt x="1605" y="2296"/>
                </a:cubicBezTo>
                <a:close/>
                <a:moveTo>
                  <a:pt x="1058" y="2457"/>
                </a:moveTo>
                <a:cubicBezTo>
                  <a:pt x="1136" y="2317"/>
                  <a:pt x="1192" y="2191"/>
                  <a:pt x="1234" y="2072"/>
                </a:cubicBezTo>
                <a:cubicBezTo>
                  <a:pt x="1395" y="2170"/>
                  <a:pt x="1563" y="2212"/>
                  <a:pt x="1619" y="2226"/>
                </a:cubicBezTo>
                <a:cubicBezTo>
                  <a:pt x="1521" y="2282"/>
                  <a:pt x="1206" y="2401"/>
                  <a:pt x="1058" y="2457"/>
                </a:cubicBezTo>
                <a:close/>
                <a:moveTo>
                  <a:pt x="1619" y="2205"/>
                </a:moveTo>
                <a:cubicBezTo>
                  <a:pt x="1493" y="2170"/>
                  <a:pt x="1374" y="2114"/>
                  <a:pt x="1269" y="2044"/>
                </a:cubicBezTo>
                <a:cubicBezTo>
                  <a:pt x="1493" y="1933"/>
                  <a:pt x="1633" y="1828"/>
                  <a:pt x="1654" y="1814"/>
                </a:cubicBezTo>
                <a:cubicBezTo>
                  <a:pt x="1654" y="1961"/>
                  <a:pt x="1640" y="2093"/>
                  <a:pt x="1619" y="2205"/>
                </a:cubicBezTo>
                <a:close/>
                <a:moveTo>
                  <a:pt x="1647" y="1765"/>
                </a:moveTo>
                <a:cubicBezTo>
                  <a:pt x="1570" y="1723"/>
                  <a:pt x="1437" y="1636"/>
                  <a:pt x="1369" y="1585"/>
                </a:cubicBezTo>
                <a:cubicBezTo>
                  <a:pt x="1447" y="1559"/>
                  <a:pt x="1534" y="1531"/>
                  <a:pt x="1626" y="1503"/>
                </a:cubicBezTo>
                <a:cubicBezTo>
                  <a:pt x="1642" y="1590"/>
                  <a:pt x="1647" y="1678"/>
                  <a:pt x="1647" y="1765"/>
                </a:cubicBezTo>
                <a:close/>
                <a:moveTo>
                  <a:pt x="1265" y="1549"/>
                </a:moveTo>
                <a:cubicBezTo>
                  <a:pt x="1433" y="1409"/>
                  <a:pt x="1545" y="1269"/>
                  <a:pt x="1629" y="1136"/>
                </a:cubicBezTo>
                <a:cubicBezTo>
                  <a:pt x="1728" y="1199"/>
                  <a:pt x="1819" y="1269"/>
                  <a:pt x="1903" y="1346"/>
                </a:cubicBezTo>
                <a:cubicBezTo>
                  <a:pt x="1714" y="1395"/>
                  <a:pt x="1503" y="1465"/>
                  <a:pt x="1265" y="1549"/>
                </a:cubicBezTo>
                <a:close/>
                <a:moveTo>
                  <a:pt x="1707" y="1080"/>
                </a:moveTo>
                <a:cubicBezTo>
                  <a:pt x="1889" y="995"/>
                  <a:pt x="2092" y="925"/>
                  <a:pt x="2310" y="862"/>
                </a:cubicBezTo>
                <a:cubicBezTo>
                  <a:pt x="2240" y="981"/>
                  <a:pt x="2120" y="1115"/>
                  <a:pt x="1945" y="1339"/>
                </a:cubicBezTo>
                <a:cubicBezTo>
                  <a:pt x="1882" y="1227"/>
                  <a:pt x="1798" y="1150"/>
                  <a:pt x="1707" y="1080"/>
                </a:cubicBezTo>
                <a:close/>
                <a:moveTo>
                  <a:pt x="2001" y="1325"/>
                </a:moveTo>
                <a:cubicBezTo>
                  <a:pt x="2169" y="1164"/>
                  <a:pt x="2254" y="1073"/>
                  <a:pt x="2345" y="869"/>
                </a:cubicBezTo>
                <a:cubicBezTo>
                  <a:pt x="2534" y="974"/>
                  <a:pt x="2667" y="1101"/>
                  <a:pt x="2738" y="1185"/>
                </a:cubicBezTo>
                <a:cubicBezTo>
                  <a:pt x="2745" y="1192"/>
                  <a:pt x="2752" y="1192"/>
                  <a:pt x="2759" y="1199"/>
                </a:cubicBezTo>
                <a:cubicBezTo>
                  <a:pt x="2667" y="1206"/>
                  <a:pt x="2401" y="1227"/>
                  <a:pt x="2001" y="1325"/>
                </a:cubicBezTo>
                <a:close/>
                <a:moveTo>
                  <a:pt x="3766" y="2038"/>
                </a:moveTo>
                <a:cubicBezTo>
                  <a:pt x="3822" y="2108"/>
                  <a:pt x="3850" y="2185"/>
                  <a:pt x="3850" y="2269"/>
                </a:cubicBezTo>
                <a:cubicBezTo>
                  <a:pt x="3850" y="2374"/>
                  <a:pt x="3815" y="2465"/>
                  <a:pt x="3745" y="2535"/>
                </a:cubicBezTo>
                <a:cubicBezTo>
                  <a:pt x="3660" y="2612"/>
                  <a:pt x="3541" y="2647"/>
                  <a:pt x="3386" y="2647"/>
                </a:cubicBezTo>
                <a:cubicBezTo>
                  <a:pt x="3330" y="2647"/>
                  <a:pt x="3274" y="2640"/>
                  <a:pt x="3204" y="2626"/>
                </a:cubicBezTo>
                <a:cubicBezTo>
                  <a:pt x="3140" y="2605"/>
                  <a:pt x="3099" y="2591"/>
                  <a:pt x="3063" y="2570"/>
                </a:cubicBezTo>
                <a:cubicBezTo>
                  <a:pt x="3063" y="2374"/>
                  <a:pt x="3063" y="2374"/>
                  <a:pt x="3063" y="2374"/>
                </a:cubicBezTo>
                <a:cubicBezTo>
                  <a:pt x="3107" y="2409"/>
                  <a:pt x="3161" y="2444"/>
                  <a:pt x="3232" y="2465"/>
                </a:cubicBezTo>
                <a:cubicBezTo>
                  <a:pt x="3295" y="2486"/>
                  <a:pt x="3351" y="2500"/>
                  <a:pt x="3407" y="2500"/>
                </a:cubicBezTo>
                <a:cubicBezTo>
                  <a:pt x="3590" y="2500"/>
                  <a:pt x="3682" y="2430"/>
                  <a:pt x="3682" y="2283"/>
                </a:cubicBezTo>
                <a:cubicBezTo>
                  <a:pt x="3682" y="2227"/>
                  <a:pt x="3653" y="2171"/>
                  <a:pt x="3611" y="2122"/>
                </a:cubicBezTo>
                <a:cubicBezTo>
                  <a:pt x="3569" y="2080"/>
                  <a:pt x="3492" y="2031"/>
                  <a:pt x="3379" y="1968"/>
                </a:cubicBezTo>
                <a:cubicBezTo>
                  <a:pt x="3267" y="1905"/>
                  <a:pt x="3183" y="1843"/>
                  <a:pt x="3133" y="1780"/>
                </a:cubicBezTo>
                <a:cubicBezTo>
                  <a:pt x="3091" y="1717"/>
                  <a:pt x="3063" y="1647"/>
                  <a:pt x="3063" y="1563"/>
                </a:cubicBezTo>
                <a:cubicBezTo>
                  <a:pt x="3063" y="1458"/>
                  <a:pt x="3105" y="1367"/>
                  <a:pt x="3183" y="1297"/>
                </a:cubicBezTo>
                <a:cubicBezTo>
                  <a:pt x="3267" y="1227"/>
                  <a:pt x="3380" y="1192"/>
                  <a:pt x="3513" y="1192"/>
                </a:cubicBezTo>
                <a:cubicBezTo>
                  <a:pt x="3640" y="1192"/>
                  <a:pt x="3739" y="1206"/>
                  <a:pt x="3795" y="1241"/>
                </a:cubicBezTo>
                <a:cubicBezTo>
                  <a:pt x="3795" y="1423"/>
                  <a:pt x="3795" y="1423"/>
                  <a:pt x="3795" y="1423"/>
                </a:cubicBezTo>
                <a:cubicBezTo>
                  <a:pt x="3715" y="1367"/>
                  <a:pt x="3626" y="1339"/>
                  <a:pt x="3506" y="1339"/>
                </a:cubicBezTo>
                <a:cubicBezTo>
                  <a:pt x="3422" y="1339"/>
                  <a:pt x="3358" y="1360"/>
                  <a:pt x="3309" y="1402"/>
                </a:cubicBezTo>
                <a:cubicBezTo>
                  <a:pt x="3260" y="1437"/>
                  <a:pt x="3239" y="1493"/>
                  <a:pt x="3239" y="1549"/>
                </a:cubicBezTo>
                <a:cubicBezTo>
                  <a:pt x="3239" y="1619"/>
                  <a:pt x="3260" y="1668"/>
                  <a:pt x="3302" y="1717"/>
                </a:cubicBezTo>
                <a:cubicBezTo>
                  <a:pt x="3337" y="1752"/>
                  <a:pt x="3407" y="1801"/>
                  <a:pt x="3513" y="1857"/>
                </a:cubicBezTo>
                <a:cubicBezTo>
                  <a:pt x="3632" y="1919"/>
                  <a:pt x="3717" y="1982"/>
                  <a:pt x="3766" y="2038"/>
                </a:cubicBezTo>
                <a:close/>
                <a:moveTo>
                  <a:pt x="4887" y="2003"/>
                </a:moveTo>
                <a:cubicBezTo>
                  <a:pt x="4887" y="2631"/>
                  <a:pt x="4887" y="2631"/>
                  <a:pt x="4887" y="2631"/>
                </a:cubicBezTo>
                <a:cubicBezTo>
                  <a:pt x="4727" y="2631"/>
                  <a:pt x="4727" y="2631"/>
                  <a:pt x="4727" y="2631"/>
                </a:cubicBezTo>
                <a:cubicBezTo>
                  <a:pt x="4727" y="2047"/>
                  <a:pt x="4727" y="2046"/>
                  <a:pt x="4727" y="2046"/>
                </a:cubicBezTo>
                <a:cubicBezTo>
                  <a:pt x="4727" y="1834"/>
                  <a:pt x="4650" y="1729"/>
                  <a:pt x="4496" y="1729"/>
                </a:cubicBezTo>
                <a:cubicBezTo>
                  <a:pt x="4419" y="1729"/>
                  <a:pt x="4349" y="1757"/>
                  <a:pt x="4300" y="1813"/>
                </a:cubicBezTo>
                <a:cubicBezTo>
                  <a:pt x="4244" y="1877"/>
                  <a:pt x="4215" y="1954"/>
                  <a:pt x="4215" y="2053"/>
                </a:cubicBezTo>
                <a:cubicBezTo>
                  <a:pt x="4215" y="2630"/>
                  <a:pt x="4215" y="2631"/>
                  <a:pt x="4215" y="2631"/>
                </a:cubicBezTo>
                <a:cubicBezTo>
                  <a:pt x="4055" y="2631"/>
                  <a:pt x="4055" y="2631"/>
                  <a:pt x="4055" y="2631"/>
                </a:cubicBezTo>
                <a:cubicBezTo>
                  <a:pt x="4055" y="1123"/>
                  <a:pt x="4055" y="1123"/>
                  <a:pt x="4055" y="1123"/>
                </a:cubicBezTo>
                <a:cubicBezTo>
                  <a:pt x="4215" y="1123"/>
                  <a:pt x="4215" y="1123"/>
                  <a:pt x="4215" y="1123"/>
                </a:cubicBezTo>
                <a:cubicBezTo>
                  <a:pt x="4215" y="1779"/>
                  <a:pt x="4215" y="1779"/>
                  <a:pt x="4215" y="1779"/>
                </a:cubicBezTo>
                <a:cubicBezTo>
                  <a:pt x="4223" y="1779"/>
                  <a:pt x="4224" y="1779"/>
                  <a:pt x="4224" y="1779"/>
                </a:cubicBezTo>
                <a:cubicBezTo>
                  <a:pt x="4301" y="1651"/>
                  <a:pt x="4405" y="1589"/>
                  <a:pt x="4552" y="1589"/>
                </a:cubicBezTo>
                <a:cubicBezTo>
                  <a:pt x="4776" y="1589"/>
                  <a:pt x="4887" y="1729"/>
                  <a:pt x="4887" y="2003"/>
                </a:cubicBezTo>
                <a:close/>
                <a:moveTo>
                  <a:pt x="5492" y="1591"/>
                </a:moveTo>
                <a:cubicBezTo>
                  <a:pt x="5435" y="1591"/>
                  <a:pt x="5366" y="1605"/>
                  <a:pt x="5295" y="1626"/>
                </a:cubicBezTo>
                <a:cubicBezTo>
                  <a:pt x="5232" y="1647"/>
                  <a:pt x="5183" y="1668"/>
                  <a:pt x="5155" y="1689"/>
                </a:cubicBezTo>
                <a:cubicBezTo>
                  <a:pt x="5155" y="1689"/>
                  <a:pt x="5155" y="1689"/>
                  <a:pt x="5155" y="1850"/>
                </a:cubicBezTo>
                <a:cubicBezTo>
                  <a:pt x="5251" y="1773"/>
                  <a:pt x="5359" y="1731"/>
                  <a:pt x="5486" y="1731"/>
                </a:cubicBezTo>
                <a:cubicBezTo>
                  <a:pt x="5620" y="1731"/>
                  <a:pt x="5690" y="1815"/>
                  <a:pt x="5690" y="1983"/>
                </a:cubicBezTo>
                <a:cubicBezTo>
                  <a:pt x="5690" y="1983"/>
                  <a:pt x="5690" y="1983"/>
                  <a:pt x="5387" y="2025"/>
                </a:cubicBezTo>
                <a:cubicBezTo>
                  <a:pt x="5161" y="2060"/>
                  <a:pt x="5048" y="2165"/>
                  <a:pt x="5048" y="2353"/>
                </a:cubicBezTo>
                <a:cubicBezTo>
                  <a:pt x="5048" y="2444"/>
                  <a:pt x="5076" y="2507"/>
                  <a:pt x="5133" y="2563"/>
                </a:cubicBezTo>
                <a:cubicBezTo>
                  <a:pt x="5189" y="2619"/>
                  <a:pt x="5274" y="2647"/>
                  <a:pt x="5373" y="2647"/>
                </a:cubicBezTo>
                <a:cubicBezTo>
                  <a:pt x="5514" y="2647"/>
                  <a:pt x="5619" y="2584"/>
                  <a:pt x="5691" y="2465"/>
                </a:cubicBezTo>
                <a:cubicBezTo>
                  <a:pt x="5691" y="2465"/>
                  <a:pt x="5691" y="2467"/>
                  <a:pt x="5691" y="2627"/>
                </a:cubicBezTo>
                <a:cubicBezTo>
                  <a:pt x="5691" y="2627"/>
                  <a:pt x="5691" y="2627"/>
                  <a:pt x="5851" y="2627"/>
                </a:cubicBezTo>
                <a:cubicBezTo>
                  <a:pt x="5851" y="1969"/>
                  <a:pt x="5851" y="1969"/>
                  <a:pt x="5851" y="1969"/>
                </a:cubicBezTo>
                <a:cubicBezTo>
                  <a:pt x="5851" y="1717"/>
                  <a:pt x="5732" y="1591"/>
                  <a:pt x="5492" y="1591"/>
                </a:cubicBezTo>
                <a:close/>
                <a:moveTo>
                  <a:pt x="5691" y="2213"/>
                </a:moveTo>
                <a:cubicBezTo>
                  <a:pt x="5691" y="2297"/>
                  <a:pt x="5662" y="2367"/>
                  <a:pt x="5613" y="2423"/>
                </a:cubicBezTo>
                <a:cubicBezTo>
                  <a:pt x="5564" y="2479"/>
                  <a:pt x="5493" y="2507"/>
                  <a:pt x="5415" y="2507"/>
                </a:cubicBezTo>
                <a:cubicBezTo>
                  <a:pt x="5352" y="2507"/>
                  <a:pt x="5302" y="2493"/>
                  <a:pt x="5267" y="2465"/>
                </a:cubicBezTo>
                <a:cubicBezTo>
                  <a:pt x="5239" y="2430"/>
                  <a:pt x="5217" y="2388"/>
                  <a:pt x="5217" y="2339"/>
                </a:cubicBezTo>
                <a:cubicBezTo>
                  <a:pt x="5217" y="2283"/>
                  <a:pt x="5232" y="2241"/>
                  <a:pt x="5260" y="2213"/>
                </a:cubicBezTo>
                <a:cubicBezTo>
                  <a:pt x="5295" y="2186"/>
                  <a:pt x="5359" y="2158"/>
                  <a:pt x="5444" y="2151"/>
                </a:cubicBezTo>
                <a:cubicBezTo>
                  <a:pt x="5444" y="2151"/>
                  <a:pt x="5443" y="2151"/>
                  <a:pt x="5691" y="2116"/>
                </a:cubicBezTo>
                <a:lnTo>
                  <a:pt x="5691" y="2213"/>
                </a:lnTo>
                <a:close/>
                <a:moveTo>
                  <a:pt x="6518" y="1597"/>
                </a:moveTo>
                <a:cubicBezTo>
                  <a:pt x="6560" y="1597"/>
                  <a:pt x="6595" y="1604"/>
                  <a:pt x="6615" y="1611"/>
                </a:cubicBezTo>
                <a:cubicBezTo>
                  <a:pt x="6615" y="1780"/>
                  <a:pt x="6615" y="1780"/>
                  <a:pt x="6615" y="1780"/>
                </a:cubicBezTo>
                <a:cubicBezTo>
                  <a:pt x="6587" y="1759"/>
                  <a:pt x="6545" y="1745"/>
                  <a:pt x="6496" y="1745"/>
                </a:cubicBezTo>
                <a:cubicBezTo>
                  <a:pt x="6426" y="1745"/>
                  <a:pt x="6371" y="1773"/>
                  <a:pt x="6329" y="1836"/>
                </a:cubicBezTo>
                <a:cubicBezTo>
                  <a:pt x="6280" y="1899"/>
                  <a:pt x="6251" y="1991"/>
                  <a:pt x="6251" y="2110"/>
                </a:cubicBezTo>
                <a:cubicBezTo>
                  <a:pt x="6251" y="2630"/>
                  <a:pt x="6251" y="2631"/>
                  <a:pt x="6251" y="2631"/>
                </a:cubicBezTo>
                <a:cubicBezTo>
                  <a:pt x="6091" y="2631"/>
                  <a:pt x="6091" y="2631"/>
                  <a:pt x="6091" y="2631"/>
                </a:cubicBezTo>
                <a:cubicBezTo>
                  <a:pt x="6091" y="1619"/>
                  <a:pt x="6091" y="1619"/>
                  <a:pt x="6091" y="1619"/>
                </a:cubicBezTo>
                <a:cubicBezTo>
                  <a:pt x="6251" y="1619"/>
                  <a:pt x="6251" y="1619"/>
                  <a:pt x="6251" y="1619"/>
                </a:cubicBezTo>
                <a:cubicBezTo>
                  <a:pt x="6251" y="1823"/>
                  <a:pt x="6251" y="1823"/>
                  <a:pt x="6251" y="1823"/>
                </a:cubicBezTo>
                <a:cubicBezTo>
                  <a:pt x="6259" y="1823"/>
                  <a:pt x="6260" y="1823"/>
                  <a:pt x="6260" y="1823"/>
                </a:cubicBezTo>
                <a:cubicBezTo>
                  <a:pt x="6281" y="1751"/>
                  <a:pt x="6316" y="1696"/>
                  <a:pt x="6365" y="1654"/>
                </a:cubicBezTo>
                <a:cubicBezTo>
                  <a:pt x="6414" y="1619"/>
                  <a:pt x="6462" y="1597"/>
                  <a:pt x="6518" y="1597"/>
                </a:cubicBezTo>
                <a:close/>
                <a:moveTo>
                  <a:pt x="7126" y="1591"/>
                </a:moveTo>
                <a:cubicBezTo>
                  <a:pt x="7000" y="1591"/>
                  <a:pt x="6887" y="1640"/>
                  <a:pt x="6803" y="1731"/>
                </a:cubicBezTo>
                <a:cubicBezTo>
                  <a:pt x="6704" y="1829"/>
                  <a:pt x="6662" y="1962"/>
                  <a:pt x="6662" y="2123"/>
                </a:cubicBezTo>
                <a:cubicBezTo>
                  <a:pt x="6662" y="2297"/>
                  <a:pt x="6704" y="2423"/>
                  <a:pt x="6789" y="2521"/>
                </a:cubicBezTo>
                <a:cubicBezTo>
                  <a:pt x="6873" y="2605"/>
                  <a:pt x="6979" y="2647"/>
                  <a:pt x="7119" y="2647"/>
                </a:cubicBezTo>
                <a:cubicBezTo>
                  <a:pt x="7267" y="2647"/>
                  <a:pt x="7387" y="2612"/>
                  <a:pt x="7471" y="2549"/>
                </a:cubicBezTo>
                <a:cubicBezTo>
                  <a:pt x="7471" y="2549"/>
                  <a:pt x="7471" y="2549"/>
                  <a:pt x="7471" y="2402"/>
                </a:cubicBezTo>
                <a:cubicBezTo>
                  <a:pt x="7379" y="2472"/>
                  <a:pt x="7274" y="2507"/>
                  <a:pt x="7162" y="2507"/>
                </a:cubicBezTo>
                <a:cubicBezTo>
                  <a:pt x="7056" y="2507"/>
                  <a:pt x="6979" y="2480"/>
                  <a:pt x="6922" y="2417"/>
                </a:cubicBezTo>
                <a:cubicBezTo>
                  <a:pt x="6859" y="2361"/>
                  <a:pt x="6831" y="2271"/>
                  <a:pt x="6831" y="2159"/>
                </a:cubicBezTo>
                <a:cubicBezTo>
                  <a:pt x="6831" y="2159"/>
                  <a:pt x="6831" y="2159"/>
                  <a:pt x="7539" y="2159"/>
                </a:cubicBezTo>
                <a:cubicBezTo>
                  <a:pt x="7539" y="2074"/>
                  <a:pt x="7539" y="2074"/>
                  <a:pt x="7539" y="2074"/>
                </a:cubicBezTo>
                <a:cubicBezTo>
                  <a:pt x="7539" y="1927"/>
                  <a:pt x="7505" y="1815"/>
                  <a:pt x="7442" y="1731"/>
                </a:cubicBezTo>
                <a:cubicBezTo>
                  <a:pt x="7364" y="1640"/>
                  <a:pt x="7260" y="1591"/>
                  <a:pt x="7126" y="1591"/>
                </a:cubicBezTo>
                <a:close/>
                <a:moveTo>
                  <a:pt x="6831" y="2023"/>
                </a:moveTo>
                <a:cubicBezTo>
                  <a:pt x="6845" y="1935"/>
                  <a:pt x="6873" y="1863"/>
                  <a:pt x="6929" y="1807"/>
                </a:cubicBezTo>
                <a:cubicBezTo>
                  <a:pt x="6986" y="1758"/>
                  <a:pt x="7049" y="1731"/>
                  <a:pt x="7126" y="1731"/>
                </a:cubicBezTo>
                <a:cubicBezTo>
                  <a:pt x="7203" y="1731"/>
                  <a:pt x="7267" y="1758"/>
                  <a:pt x="7309" y="1807"/>
                </a:cubicBezTo>
                <a:cubicBezTo>
                  <a:pt x="7351" y="1856"/>
                  <a:pt x="7372" y="1935"/>
                  <a:pt x="7379" y="2023"/>
                </a:cubicBezTo>
                <a:lnTo>
                  <a:pt x="6831" y="2023"/>
                </a:lnTo>
                <a:close/>
                <a:moveTo>
                  <a:pt x="8481" y="1323"/>
                </a:moveTo>
                <a:cubicBezTo>
                  <a:pt x="8396" y="1245"/>
                  <a:pt x="8284" y="1211"/>
                  <a:pt x="8129" y="1211"/>
                </a:cubicBezTo>
                <a:cubicBezTo>
                  <a:pt x="8129" y="1211"/>
                  <a:pt x="8127" y="1211"/>
                  <a:pt x="7735" y="1211"/>
                </a:cubicBezTo>
                <a:cubicBezTo>
                  <a:pt x="7735" y="1211"/>
                  <a:pt x="7735" y="1211"/>
                  <a:pt x="7735" y="2631"/>
                </a:cubicBezTo>
                <a:cubicBezTo>
                  <a:pt x="7735" y="2631"/>
                  <a:pt x="7735" y="2631"/>
                  <a:pt x="7903" y="2631"/>
                </a:cubicBezTo>
                <a:cubicBezTo>
                  <a:pt x="7903" y="2631"/>
                  <a:pt x="7903" y="2631"/>
                  <a:pt x="7903" y="2087"/>
                </a:cubicBezTo>
                <a:cubicBezTo>
                  <a:pt x="7903" y="2087"/>
                  <a:pt x="7904" y="2087"/>
                  <a:pt x="8094" y="2087"/>
                </a:cubicBezTo>
                <a:cubicBezTo>
                  <a:pt x="8255" y="2087"/>
                  <a:pt x="8382" y="2045"/>
                  <a:pt x="8481" y="1954"/>
                </a:cubicBezTo>
                <a:cubicBezTo>
                  <a:pt x="8565" y="1870"/>
                  <a:pt x="8607" y="1758"/>
                  <a:pt x="8607" y="1631"/>
                </a:cubicBezTo>
                <a:cubicBezTo>
                  <a:pt x="8607" y="1498"/>
                  <a:pt x="8565" y="1393"/>
                  <a:pt x="8481" y="1323"/>
                </a:cubicBezTo>
                <a:close/>
                <a:moveTo>
                  <a:pt x="8340" y="1862"/>
                </a:moveTo>
                <a:cubicBezTo>
                  <a:pt x="8284" y="1912"/>
                  <a:pt x="8192" y="1939"/>
                  <a:pt x="8080" y="1939"/>
                </a:cubicBezTo>
                <a:cubicBezTo>
                  <a:pt x="8080" y="1939"/>
                  <a:pt x="8079" y="1939"/>
                  <a:pt x="7903" y="1939"/>
                </a:cubicBezTo>
                <a:cubicBezTo>
                  <a:pt x="7903" y="1939"/>
                  <a:pt x="7903" y="1939"/>
                  <a:pt x="7903" y="1355"/>
                </a:cubicBezTo>
                <a:cubicBezTo>
                  <a:pt x="7903" y="1355"/>
                  <a:pt x="7904" y="1355"/>
                  <a:pt x="8101" y="1355"/>
                </a:cubicBezTo>
                <a:cubicBezTo>
                  <a:pt x="8319" y="1355"/>
                  <a:pt x="8431" y="1454"/>
                  <a:pt x="8431" y="1637"/>
                </a:cubicBezTo>
                <a:cubicBezTo>
                  <a:pt x="8431" y="1735"/>
                  <a:pt x="8403" y="1806"/>
                  <a:pt x="8340" y="1862"/>
                </a:cubicBezTo>
                <a:close/>
                <a:moveTo>
                  <a:pt x="9223" y="1591"/>
                </a:moveTo>
                <a:cubicBezTo>
                  <a:pt x="9076" y="1591"/>
                  <a:pt x="8949" y="1633"/>
                  <a:pt x="8858" y="1724"/>
                </a:cubicBezTo>
                <a:cubicBezTo>
                  <a:pt x="8759" y="1822"/>
                  <a:pt x="8710" y="1955"/>
                  <a:pt x="8710" y="2130"/>
                </a:cubicBezTo>
                <a:cubicBezTo>
                  <a:pt x="8710" y="2283"/>
                  <a:pt x="8752" y="2409"/>
                  <a:pt x="8844" y="2500"/>
                </a:cubicBezTo>
                <a:cubicBezTo>
                  <a:pt x="8928" y="2598"/>
                  <a:pt x="9047" y="2647"/>
                  <a:pt x="9202" y="2647"/>
                </a:cubicBezTo>
                <a:cubicBezTo>
                  <a:pt x="9357" y="2647"/>
                  <a:pt x="9476" y="2598"/>
                  <a:pt x="9568" y="2500"/>
                </a:cubicBezTo>
                <a:cubicBezTo>
                  <a:pt x="9659" y="2402"/>
                  <a:pt x="9708" y="2276"/>
                  <a:pt x="9708" y="2116"/>
                </a:cubicBezTo>
                <a:cubicBezTo>
                  <a:pt x="9708" y="1955"/>
                  <a:pt x="9666" y="1822"/>
                  <a:pt x="9582" y="1731"/>
                </a:cubicBezTo>
                <a:cubicBezTo>
                  <a:pt x="9497" y="1640"/>
                  <a:pt x="9378" y="1591"/>
                  <a:pt x="9223" y="1591"/>
                </a:cubicBezTo>
                <a:close/>
                <a:moveTo>
                  <a:pt x="9462" y="2409"/>
                </a:moveTo>
                <a:cubicBezTo>
                  <a:pt x="9406" y="2472"/>
                  <a:pt x="9322" y="2507"/>
                  <a:pt x="9216" y="2507"/>
                </a:cubicBezTo>
                <a:cubicBezTo>
                  <a:pt x="9111" y="2507"/>
                  <a:pt x="9033" y="2479"/>
                  <a:pt x="8970" y="2409"/>
                </a:cubicBezTo>
                <a:cubicBezTo>
                  <a:pt x="8907" y="2339"/>
                  <a:pt x="8879" y="2248"/>
                  <a:pt x="8879" y="2123"/>
                </a:cubicBezTo>
                <a:cubicBezTo>
                  <a:pt x="8879" y="1997"/>
                  <a:pt x="8907" y="1899"/>
                  <a:pt x="8970" y="1829"/>
                </a:cubicBezTo>
                <a:cubicBezTo>
                  <a:pt x="9033" y="1759"/>
                  <a:pt x="9111" y="1731"/>
                  <a:pt x="9216" y="1731"/>
                </a:cubicBezTo>
                <a:cubicBezTo>
                  <a:pt x="9315" y="1731"/>
                  <a:pt x="9399" y="1759"/>
                  <a:pt x="9455" y="1829"/>
                </a:cubicBezTo>
                <a:cubicBezTo>
                  <a:pt x="9511" y="1892"/>
                  <a:pt x="9540" y="1990"/>
                  <a:pt x="9540" y="2123"/>
                </a:cubicBezTo>
                <a:cubicBezTo>
                  <a:pt x="9540" y="2241"/>
                  <a:pt x="9511" y="2339"/>
                  <a:pt x="9462" y="2409"/>
                </a:cubicBezTo>
                <a:close/>
                <a:moveTo>
                  <a:pt x="9895" y="1619"/>
                </a:moveTo>
                <a:cubicBezTo>
                  <a:pt x="10055" y="1619"/>
                  <a:pt x="10055" y="1619"/>
                  <a:pt x="10055" y="1619"/>
                </a:cubicBezTo>
                <a:cubicBezTo>
                  <a:pt x="10055" y="2631"/>
                  <a:pt x="10055" y="2631"/>
                  <a:pt x="10055" y="2631"/>
                </a:cubicBezTo>
                <a:cubicBezTo>
                  <a:pt x="9895" y="2631"/>
                  <a:pt x="9895" y="2631"/>
                  <a:pt x="9895" y="2631"/>
                </a:cubicBezTo>
                <a:cubicBezTo>
                  <a:pt x="9895" y="1619"/>
                  <a:pt x="9895" y="1619"/>
                  <a:pt x="9895" y="1619"/>
                </a:cubicBezTo>
                <a:close/>
                <a:moveTo>
                  <a:pt x="10050" y="1175"/>
                </a:moveTo>
                <a:cubicBezTo>
                  <a:pt x="10071" y="1196"/>
                  <a:pt x="10085" y="1224"/>
                  <a:pt x="10085" y="1252"/>
                </a:cubicBezTo>
                <a:cubicBezTo>
                  <a:pt x="10085" y="1280"/>
                  <a:pt x="10071" y="1308"/>
                  <a:pt x="10050" y="1329"/>
                </a:cubicBezTo>
                <a:cubicBezTo>
                  <a:pt x="10036" y="1350"/>
                  <a:pt x="10007" y="1357"/>
                  <a:pt x="9979" y="1357"/>
                </a:cubicBezTo>
                <a:cubicBezTo>
                  <a:pt x="9951" y="1357"/>
                  <a:pt x="9923" y="1350"/>
                  <a:pt x="9902" y="1329"/>
                </a:cubicBezTo>
                <a:cubicBezTo>
                  <a:pt x="9881" y="1308"/>
                  <a:pt x="9874" y="1280"/>
                  <a:pt x="9874" y="1252"/>
                </a:cubicBezTo>
                <a:cubicBezTo>
                  <a:pt x="9874" y="1224"/>
                  <a:pt x="9881" y="1196"/>
                  <a:pt x="9902" y="1175"/>
                </a:cubicBezTo>
                <a:cubicBezTo>
                  <a:pt x="9923" y="1154"/>
                  <a:pt x="9951" y="1147"/>
                  <a:pt x="9979" y="1147"/>
                </a:cubicBezTo>
                <a:cubicBezTo>
                  <a:pt x="10007" y="1147"/>
                  <a:pt x="10036" y="1154"/>
                  <a:pt x="10050" y="1175"/>
                </a:cubicBezTo>
                <a:close/>
                <a:moveTo>
                  <a:pt x="11072" y="1703"/>
                </a:moveTo>
                <a:cubicBezTo>
                  <a:pt x="11128" y="1773"/>
                  <a:pt x="11163" y="1872"/>
                  <a:pt x="11163" y="2005"/>
                </a:cubicBezTo>
                <a:cubicBezTo>
                  <a:pt x="11163" y="2631"/>
                  <a:pt x="11163" y="2631"/>
                  <a:pt x="11163" y="2631"/>
                </a:cubicBezTo>
                <a:cubicBezTo>
                  <a:pt x="10995" y="2631"/>
                  <a:pt x="10995" y="2631"/>
                  <a:pt x="10995" y="2631"/>
                </a:cubicBezTo>
                <a:cubicBezTo>
                  <a:pt x="10995" y="2047"/>
                  <a:pt x="10995" y="2047"/>
                  <a:pt x="10995" y="2047"/>
                </a:cubicBezTo>
                <a:cubicBezTo>
                  <a:pt x="10995" y="1837"/>
                  <a:pt x="10919" y="1732"/>
                  <a:pt x="10765" y="1732"/>
                </a:cubicBezTo>
                <a:cubicBezTo>
                  <a:pt x="10681" y="1732"/>
                  <a:pt x="10619" y="1760"/>
                  <a:pt x="10563" y="1823"/>
                </a:cubicBezTo>
                <a:cubicBezTo>
                  <a:pt x="10514" y="1879"/>
                  <a:pt x="10487" y="1956"/>
                  <a:pt x="10487" y="2047"/>
                </a:cubicBezTo>
                <a:cubicBezTo>
                  <a:pt x="10487" y="2630"/>
                  <a:pt x="10487" y="2631"/>
                  <a:pt x="10487" y="2631"/>
                </a:cubicBezTo>
                <a:cubicBezTo>
                  <a:pt x="10323" y="2631"/>
                  <a:pt x="10323" y="2631"/>
                  <a:pt x="10323" y="2631"/>
                </a:cubicBezTo>
                <a:cubicBezTo>
                  <a:pt x="10323" y="1619"/>
                  <a:pt x="10323" y="1619"/>
                  <a:pt x="10323" y="1619"/>
                </a:cubicBezTo>
                <a:cubicBezTo>
                  <a:pt x="10487" y="1619"/>
                  <a:pt x="10487" y="1619"/>
                  <a:pt x="10487" y="1619"/>
                </a:cubicBezTo>
                <a:cubicBezTo>
                  <a:pt x="10487" y="1779"/>
                  <a:pt x="10487" y="1779"/>
                  <a:pt x="10487" y="1779"/>
                </a:cubicBezTo>
                <a:cubicBezTo>
                  <a:pt x="10491" y="1779"/>
                  <a:pt x="10492" y="1779"/>
                  <a:pt x="10492" y="1779"/>
                </a:cubicBezTo>
                <a:cubicBezTo>
                  <a:pt x="10562" y="1655"/>
                  <a:pt x="10674" y="1591"/>
                  <a:pt x="10820" y="1591"/>
                </a:cubicBezTo>
                <a:cubicBezTo>
                  <a:pt x="10932" y="1591"/>
                  <a:pt x="11016" y="1626"/>
                  <a:pt x="11072" y="1703"/>
                </a:cubicBezTo>
                <a:close/>
                <a:moveTo>
                  <a:pt x="11623" y="1619"/>
                </a:moveTo>
                <a:cubicBezTo>
                  <a:pt x="11875" y="1619"/>
                  <a:pt x="11875" y="1619"/>
                  <a:pt x="11875" y="1619"/>
                </a:cubicBezTo>
                <a:cubicBezTo>
                  <a:pt x="11875" y="1751"/>
                  <a:pt x="11875" y="1751"/>
                  <a:pt x="11875" y="1751"/>
                </a:cubicBezTo>
                <a:cubicBezTo>
                  <a:pt x="11623" y="1751"/>
                  <a:pt x="11623" y="1751"/>
                  <a:pt x="11623" y="1751"/>
                </a:cubicBezTo>
                <a:cubicBezTo>
                  <a:pt x="11623" y="2319"/>
                  <a:pt x="11623" y="2318"/>
                  <a:pt x="11623" y="2318"/>
                </a:cubicBezTo>
                <a:cubicBezTo>
                  <a:pt x="11623" y="2388"/>
                  <a:pt x="11636" y="2437"/>
                  <a:pt x="11657" y="2465"/>
                </a:cubicBezTo>
                <a:cubicBezTo>
                  <a:pt x="11679" y="2493"/>
                  <a:pt x="11720" y="2507"/>
                  <a:pt x="11769" y="2507"/>
                </a:cubicBezTo>
                <a:cubicBezTo>
                  <a:pt x="11812" y="2507"/>
                  <a:pt x="11847" y="2500"/>
                  <a:pt x="11875" y="2472"/>
                </a:cubicBezTo>
                <a:cubicBezTo>
                  <a:pt x="11875" y="2612"/>
                  <a:pt x="11875" y="2612"/>
                  <a:pt x="11875" y="2612"/>
                </a:cubicBezTo>
                <a:cubicBezTo>
                  <a:pt x="11839" y="2633"/>
                  <a:pt x="11791" y="2647"/>
                  <a:pt x="11727" y="2647"/>
                </a:cubicBezTo>
                <a:cubicBezTo>
                  <a:pt x="11543" y="2647"/>
                  <a:pt x="11459" y="2549"/>
                  <a:pt x="11459" y="2346"/>
                </a:cubicBezTo>
                <a:cubicBezTo>
                  <a:pt x="11459" y="1751"/>
                  <a:pt x="11459" y="1751"/>
                  <a:pt x="11459" y="1751"/>
                </a:cubicBezTo>
                <a:cubicBezTo>
                  <a:pt x="11283" y="1751"/>
                  <a:pt x="11283" y="1751"/>
                  <a:pt x="11283" y="1751"/>
                </a:cubicBezTo>
                <a:cubicBezTo>
                  <a:pt x="11283" y="1619"/>
                  <a:pt x="11283" y="1619"/>
                  <a:pt x="11283" y="1619"/>
                </a:cubicBezTo>
                <a:cubicBezTo>
                  <a:pt x="11459" y="1619"/>
                  <a:pt x="11459" y="1619"/>
                  <a:pt x="11459" y="1619"/>
                </a:cubicBezTo>
                <a:cubicBezTo>
                  <a:pt x="11459" y="1367"/>
                  <a:pt x="11459" y="1367"/>
                  <a:pt x="11459" y="1367"/>
                </a:cubicBezTo>
                <a:cubicBezTo>
                  <a:pt x="11507" y="1353"/>
                  <a:pt x="11567" y="1339"/>
                  <a:pt x="11623" y="1318"/>
                </a:cubicBezTo>
                <a:cubicBezTo>
                  <a:pt x="11623" y="1618"/>
                  <a:pt x="11623" y="1619"/>
                  <a:pt x="11623" y="1619"/>
                </a:cubicBezTo>
                <a:close/>
                <a:moveTo>
                  <a:pt x="12114" y="1608"/>
                </a:moveTo>
                <a:cubicBezTo>
                  <a:pt x="12100" y="1587"/>
                  <a:pt x="12072" y="1580"/>
                  <a:pt x="12044" y="1580"/>
                </a:cubicBezTo>
                <a:cubicBezTo>
                  <a:pt x="12016" y="1580"/>
                  <a:pt x="11988" y="1594"/>
                  <a:pt x="11974" y="1608"/>
                </a:cubicBezTo>
                <a:cubicBezTo>
                  <a:pt x="11953" y="1630"/>
                  <a:pt x="11939" y="1658"/>
                  <a:pt x="11939" y="1686"/>
                </a:cubicBezTo>
                <a:cubicBezTo>
                  <a:pt x="11939" y="1715"/>
                  <a:pt x="11953" y="1736"/>
                  <a:pt x="11967" y="1757"/>
                </a:cubicBezTo>
                <a:cubicBezTo>
                  <a:pt x="11988" y="1778"/>
                  <a:pt x="12016" y="1785"/>
                  <a:pt x="12044" y="1785"/>
                </a:cubicBezTo>
                <a:cubicBezTo>
                  <a:pt x="12072" y="1785"/>
                  <a:pt x="12100" y="1778"/>
                  <a:pt x="12114" y="1757"/>
                </a:cubicBezTo>
                <a:cubicBezTo>
                  <a:pt x="12136" y="1736"/>
                  <a:pt x="12150" y="1715"/>
                  <a:pt x="12150" y="1686"/>
                </a:cubicBezTo>
                <a:cubicBezTo>
                  <a:pt x="12150" y="1651"/>
                  <a:pt x="12136" y="1630"/>
                  <a:pt x="12114" y="1608"/>
                </a:cubicBezTo>
                <a:close/>
                <a:moveTo>
                  <a:pt x="12107" y="1750"/>
                </a:moveTo>
                <a:cubicBezTo>
                  <a:pt x="12093" y="1764"/>
                  <a:pt x="12072" y="1778"/>
                  <a:pt x="12044" y="1778"/>
                </a:cubicBezTo>
                <a:cubicBezTo>
                  <a:pt x="12016" y="1778"/>
                  <a:pt x="11995" y="1764"/>
                  <a:pt x="11981" y="1750"/>
                </a:cubicBezTo>
                <a:cubicBezTo>
                  <a:pt x="11960" y="1729"/>
                  <a:pt x="11953" y="1708"/>
                  <a:pt x="11953" y="1686"/>
                </a:cubicBezTo>
                <a:cubicBezTo>
                  <a:pt x="11953" y="1658"/>
                  <a:pt x="11960" y="1637"/>
                  <a:pt x="11981" y="1615"/>
                </a:cubicBezTo>
                <a:cubicBezTo>
                  <a:pt x="11995" y="1601"/>
                  <a:pt x="12016" y="1594"/>
                  <a:pt x="12044" y="1594"/>
                </a:cubicBezTo>
                <a:cubicBezTo>
                  <a:pt x="12072" y="1594"/>
                  <a:pt x="12093" y="1601"/>
                  <a:pt x="12107" y="1615"/>
                </a:cubicBezTo>
                <a:cubicBezTo>
                  <a:pt x="12128" y="1637"/>
                  <a:pt x="12136" y="1658"/>
                  <a:pt x="12136" y="1686"/>
                </a:cubicBezTo>
                <a:cubicBezTo>
                  <a:pt x="12136" y="1708"/>
                  <a:pt x="12128" y="1729"/>
                  <a:pt x="12107" y="1750"/>
                </a:cubicBezTo>
                <a:close/>
                <a:moveTo>
                  <a:pt x="12058" y="1686"/>
                </a:moveTo>
                <a:cubicBezTo>
                  <a:pt x="12065" y="1686"/>
                  <a:pt x="12072" y="1679"/>
                  <a:pt x="12079" y="1672"/>
                </a:cubicBezTo>
                <a:cubicBezTo>
                  <a:pt x="12086" y="1672"/>
                  <a:pt x="12086" y="1658"/>
                  <a:pt x="12086" y="1651"/>
                </a:cubicBezTo>
                <a:cubicBezTo>
                  <a:pt x="12086" y="1644"/>
                  <a:pt x="12086" y="1636"/>
                  <a:pt x="12079" y="1629"/>
                </a:cubicBezTo>
                <a:cubicBezTo>
                  <a:pt x="12072" y="1622"/>
                  <a:pt x="12058" y="1615"/>
                  <a:pt x="12044" y="1615"/>
                </a:cubicBezTo>
                <a:cubicBezTo>
                  <a:pt x="12044" y="1615"/>
                  <a:pt x="12043" y="1615"/>
                  <a:pt x="12003" y="1615"/>
                </a:cubicBezTo>
                <a:cubicBezTo>
                  <a:pt x="12003" y="1615"/>
                  <a:pt x="12003" y="1615"/>
                  <a:pt x="12003" y="1751"/>
                </a:cubicBezTo>
                <a:cubicBezTo>
                  <a:pt x="12003" y="1751"/>
                  <a:pt x="12003" y="1751"/>
                  <a:pt x="12023" y="1751"/>
                </a:cubicBezTo>
                <a:cubicBezTo>
                  <a:pt x="12023" y="1751"/>
                  <a:pt x="12023" y="1751"/>
                  <a:pt x="12023" y="1695"/>
                </a:cubicBezTo>
                <a:cubicBezTo>
                  <a:pt x="12023" y="1695"/>
                  <a:pt x="12023" y="1695"/>
                  <a:pt x="12037" y="1695"/>
                </a:cubicBezTo>
                <a:cubicBezTo>
                  <a:pt x="12044" y="1695"/>
                  <a:pt x="12051" y="1702"/>
                  <a:pt x="12058" y="1716"/>
                </a:cubicBezTo>
                <a:cubicBezTo>
                  <a:pt x="12058" y="1716"/>
                  <a:pt x="12058" y="1715"/>
                  <a:pt x="12072" y="1751"/>
                </a:cubicBezTo>
                <a:cubicBezTo>
                  <a:pt x="12072" y="1751"/>
                  <a:pt x="12072" y="1751"/>
                  <a:pt x="12093" y="1751"/>
                </a:cubicBezTo>
                <a:cubicBezTo>
                  <a:pt x="12079" y="1715"/>
                  <a:pt x="12079" y="1715"/>
                  <a:pt x="12079" y="1715"/>
                </a:cubicBezTo>
                <a:cubicBezTo>
                  <a:pt x="12072" y="1701"/>
                  <a:pt x="12065" y="1693"/>
                  <a:pt x="12058" y="1686"/>
                </a:cubicBezTo>
                <a:close/>
                <a:moveTo>
                  <a:pt x="12044" y="1679"/>
                </a:moveTo>
                <a:cubicBezTo>
                  <a:pt x="12044" y="1679"/>
                  <a:pt x="12043" y="1679"/>
                  <a:pt x="12023" y="1679"/>
                </a:cubicBezTo>
                <a:cubicBezTo>
                  <a:pt x="12023" y="1679"/>
                  <a:pt x="12023" y="1679"/>
                  <a:pt x="12023" y="1631"/>
                </a:cubicBezTo>
                <a:cubicBezTo>
                  <a:pt x="12023" y="1631"/>
                  <a:pt x="12023" y="1631"/>
                  <a:pt x="12037" y="1631"/>
                </a:cubicBezTo>
                <a:cubicBezTo>
                  <a:pt x="12051" y="1631"/>
                  <a:pt x="12058" y="1637"/>
                  <a:pt x="12065" y="1637"/>
                </a:cubicBezTo>
                <a:cubicBezTo>
                  <a:pt x="12065" y="1644"/>
                  <a:pt x="12072" y="1644"/>
                  <a:pt x="12072" y="1651"/>
                </a:cubicBezTo>
                <a:cubicBezTo>
                  <a:pt x="12072" y="1672"/>
                  <a:pt x="12058" y="1679"/>
                  <a:pt x="12044" y="1679"/>
                </a:cubicBezTo>
                <a:close/>
                <a:moveTo>
                  <a:pt x="3183" y="1051"/>
                </a:moveTo>
                <a:cubicBezTo>
                  <a:pt x="3127" y="1051"/>
                  <a:pt x="3127" y="1051"/>
                  <a:pt x="3127" y="1051"/>
                </a:cubicBezTo>
                <a:cubicBezTo>
                  <a:pt x="3127" y="535"/>
                  <a:pt x="3127" y="535"/>
                  <a:pt x="3127" y="535"/>
                </a:cubicBezTo>
                <a:cubicBezTo>
                  <a:pt x="3203" y="535"/>
                  <a:pt x="3203" y="535"/>
                  <a:pt x="3203" y="535"/>
                </a:cubicBezTo>
                <a:cubicBezTo>
                  <a:pt x="3364" y="895"/>
                  <a:pt x="3364" y="894"/>
                  <a:pt x="3364" y="894"/>
                </a:cubicBezTo>
                <a:cubicBezTo>
                  <a:pt x="3371" y="915"/>
                  <a:pt x="3378" y="937"/>
                  <a:pt x="3385" y="951"/>
                </a:cubicBezTo>
                <a:cubicBezTo>
                  <a:pt x="3399" y="923"/>
                  <a:pt x="3406" y="901"/>
                  <a:pt x="3413" y="887"/>
                </a:cubicBezTo>
                <a:cubicBezTo>
                  <a:pt x="3568" y="536"/>
                  <a:pt x="3568" y="535"/>
                  <a:pt x="3568" y="535"/>
                </a:cubicBezTo>
                <a:cubicBezTo>
                  <a:pt x="3645" y="535"/>
                  <a:pt x="3643" y="535"/>
                  <a:pt x="3643" y="535"/>
                </a:cubicBezTo>
                <a:cubicBezTo>
                  <a:pt x="3643" y="1051"/>
                  <a:pt x="3643" y="1051"/>
                  <a:pt x="3643" y="1051"/>
                </a:cubicBezTo>
                <a:cubicBezTo>
                  <a:pt x="3587" y="1051"/>
                  <a:pt x="3587" y="1051"/>
                  <a:pt x="3587" y="1051"/>
                </a:cubicBezTo>
                <a:cubicBezTo>
                  <a:pt x="3587" y="707"/>
                  <a:pt x="3587" y="705"/>
                  <a:pt x="3587" y="705"/>
                </a:cubicBezTo>
                <a:cubicBezTo>
                  <a:pt x="3587" y="677"/>
                  <a:pt x="3587" y="642"/>
                  <a:pt x="3587" y="607"/>
                </a:cubicBezTo>
                <a:cubicBezTo>
                  <a:pt x="3583" y="628"/>
                  <a:pt x="3581" y="642"/>
                  <a:pt x="3574" y="656"/>
                </a:cubicBezTo>
                <a:cubicBezTo>
                  <a:pt x="3398" y="1050"/>
                  <a:pt x="3399" y="1051"/>
                  <a:pt x="3399" y="1051"/>
                </a:cubicBezTo>
                <a:cubicBezTo>
                  <a:pt x="3371" y="1051"/>
                  <a:pt x="3371" y="1051"/>
                  <a:pt x="3371" y="1051"/>
                </a:cubicBezTo>
                <a:cubicBezTo>
                  <a:pt x="3196" y="655"/>
                  <a:pt x="3197" y="656"/>
                  <a:pt x="3197" y="656"/>
                </a:cubicBezTo>
                <a:cubicBezTo>
                  <a:pt x="3189" y="649"/>
                  <a:pt x="3187" y="628"/>
                  <a:pt x="3183" y="607"/>
                </a:cubicBezTo>
                <a:cubicBezTo>
                  <a:pt x="3183" y="628"/>
                  <a:pt x="3183" y="656"/>
                  <a:pt x="3183" y="705"/>
                </a:cubicBezTo>
                <a:cubicBezTo>
                  <a:pt x="3183" y="1050"/>
                  <a:pt x="3183" y="1051"/>
                  <a:pt x="3183" y="1051"/>
                </a:cubicBezTo>
                <a:close/>
                <a:moveTo>
                  <a:pt x="3771" y="687"/>
                </a:moveTo>
                <a:cubicBezTo>
                  <a:pt x="3831" y="687"/>
                  <a:pt x="3831" y="687"/>
                  <a:pt x="3831" y="687"/>
                </a:cubicBezTo>
                <a:cubicBezTo>
                  <a:pt x="3831" y="1051"/>
                  <a:pt x="3831" y="1051"/>
                  <a:pt x="3831" y="1051"/>
                </a:cubicBezTo>
                <a:cubicBezTo>
                  <a:pt x="3771" y="1051"/>
                  <a:pt x="3771" y="1051"/>
                  <a:pt x="3771" y="1051"/>
                </a:cubicBezTo>
                <a:cubicBezTo>
                  <a:pt x="3771" y="687"/>
                  <a:pt x="3771" y="687"/>
                  <a:pt x="3771" y="687"/>
                </a:cubicBezTo>
                <a:close/>
                <a:moveTo>
                  <a:pt x="3765" y="554"/>
                </a:moveTo>
                <a:cubicBezTo>
                  <a:pt x="3765" y="540"/>
                  <a:pt x="3772" y="533"/>
                  <a:pt x="3779" y="526"/>
                </a:cubicBezTo>
                <a:cubicBezTo>
                  <a:pt x="3786" y="519"/>
                  <a:pt x="3794" y="519"/>
                  <a:pt x="3801" y="519"/>
                </a:cubicBezTo>
                <a:cubicBezTo>
                  <a:pt x="3815" y="519"/>
                  <a:pt x="3823" y="519"/>
                  <a:pt x="3830" y="526"/>
                </a:cubicBezTo>
                <a:cubicBezTo>
                  <a:pt x="3837" y="533"/>
                  <a:pt x="3845" y="540"/>
                  <a:pt x="3845" y="554"/>
                </a:cubicBezTo>
                <a:cubicBezTo>
                  <a:pt x="3845" y="568"/>
                  <a:pt x="3837" y="575"/>
                  <a:pt x="3830" y="582"/>
                </a:cubicBezTo>
                <a:cubicBezTo>
                  <a:pt x="3823" y="589"/>
                  <a:pt x="3815" y="589"/>
                  <a:pt x="3801" y="589"/>
                </a:cubicBezTo>
                <a:cubicBezTo>
                  <a:pt x="3794" y="589"/>
                  <a:pt x="3786" y="589"/>
                  <a:pt x="3779" y="582"/>
                </a:cubicBezTo>
                <a:cubicBezTo>
                  <a:pt x="3772" y="575"/>
                  <a:pt x="3765" y="568"/>
                  <a:pt x="3765" y="554"/>
                </a:cubicBezTo>
                <a:close/>
                <a:moveTo>
                  <a:pt x="4093" y="1055"/>
                </a:moveTo>
                <a:cubicBezTo>
                  <a:pt x="4044" y="1055"/>
                  <a:pt x="4003" y="1034"/>
                  <a:pt x="3968" y="1000"/>
                </a:cubicBezTo>
                <a:cubicBezTo>
                  <a:pt x="3940" y="972"/>
                  <a:pt x="3918" y="923"/>
                  <a:pt x="3918" y="875"/>
                </a:cubicBezTo>
                <a:cubicBezTo>
                  <a:pt x="3918" y="812"/>
                  <a:pt x="3939" y="763"/>
                  <a:pt x="3974" y="729"/>
                </a:cubicBezTo>
                <a:cubicBezTo>
                  <a:pt x="4010" y="694"/>
                  <a:pt x="4051" y="673"/>
                  <a:pt x="4108" y="673"/>
                </a:cubicBezTo>
                <a:cubicBezTo>
                  <a:pt x="4143" y="673"/>
                  <a:pt x="4171" y="680"/>
                  <a:pt x="4191" y="694"/>
                </a:cubicBezTo>
                <a:cubicBezTo>
                  <a:pt x="4191" y="757"/>
                  <a:pt x="4191" y="757"/>
                  <a:pt x="4191" y="757"/>
                </a:cubicBezTo>
                <a:cubicBezTo>
                  <a:pt x="4171" y="736"/>
                  <a:pt x="4143" y="722"/>
                  <a:pt x="4107" y="722"/>
                </a:cubicBezTo>
                <a:cubicBezTo>
                  <a:pt x="4072" y="722"/>
                  <a:pt x="4045" y="736"/>
                  <a:pt x="4017" y="763"/>
                </a:cubicBezTo>
                <a:cubicBezTo>
                  <a:pt x="3996" y="791"/>
                  <a:pt x="3982" y="826"/>
                  <a:pt x="3982" y="868"/>
                </a:cubicBezTo>
                <a:cubicBezTo>
                  <a:pt x="3982" y="909"/>
                  <a:pt x="3996" y="944"/>
                  <a:pt x="4017" y="972"/>
                </a:cubicBezTo>
                <a:cubicBezTo>
                  <a:pt x="4038" y="993"/>
                  <a:pt x="4065" y="1007"/>
                  <a:pt x="4108" y="1007"/>
                </a:cubicBezTo>
                <a:cubicBezTo>
                  <a:pt x="4136" y="1007"/>
                  <a:pt x="4163" y="993"/>
                  <a:pt x="4191" y="972"/>
                </a:cubicBezTo>
                <a:cubicBezTo>
                  <a:pt x="4191" y="1028"/>
                  <a:pt x="4191" y="1028"/>
                  <a:pt x="4191" y="1028"/>
                </a:cubicBezTo>
                <a:cubicBezTo>
                  <a:pt x="4163" y="1048"/>
                  <a:pt x="4136" y="1055"/>
                  <a:pt x="4093" y="1055"/>
                </a:cubicBezTo>
                <a:close/>
                <a:moveTo>
                  <a:pt x="4343" y="1051"/>
                </a:moveTo>
                <a:cubicBezTo>
                  <a:pt x="4283" y="1051"/>
                  <a:pt x="4283" y="1051"/>
                  <a:pt x="4283" y="1051"/>
                </a:cubicBezTo>
                <a:cubicBezTo>
                  <a:pt x="4283" y="687"/>
                  <a:pt x="4283" y="687"/>
                  <a:pt x="4283" y="687"/>
                </a:cubicBezTo>
                <a:cubicBezTo>
                  <a:pt x="4343" y="687"/>
                  <a:pt x="4343" y="687"/>
                  <a:pt x="4343" y="687"/>
                </a:cubicBezTo>
                <a:cubicBezTo>
                  <a:pt x="4343" y="755"/>
                  <a:pt x="4343" y="755"/>
                  <a:pt x="4343" y="755"/>
                </a:cubicBezTo>
                <a:cubicBezTo>
                  <a:pt x="4347" y="755"/>
                  <a:pt x="4348" y="755"/>
                  <a:pt x="4348" y="755"/>
                </a:cubicBezTo>
                <a:cubicBezTo>
                  <a:pt x="4356" y="735"/>
                  <a:pt x="4370" y="714"/>
                  <a:pt x="4384" y="700"/>
                </a:cubicBezTo>
                <a:cubicBezTo>
                  <a:pt x="4406" y="686"/>
                  <a:pt x="4420" y="679"/>
                  <a:pt x="4442" y="679"/>
                </a:cubicBezTo>
                <a:cubicBezTo>
                  <a:pt x="4456" y="679"/>
                  <a:pt x="4471" y="679"/>
                  <a:pt x="4479" y="679"/>
                </a:cubicBezTo>
                <a:cubicBezTo>
                  <a:pt x="4479" y="742"/>
                  <a:pt x="4479" y="742"/>
                  <a:pt x="4479" y="742"/>
                </a:cubicBezTo>
                <a:cubicBezTo>
                  <a:pt x="4471" y="735"/>
                  <a:pt x="4457" y="728"/>
                  <a:pt x="4436" y="728"/>
                </a:cubicBezTo>
                <a:cubicBezTo>
                  <a:pt x="4407" y="728"/>
                  <a:pt x="4392" y="742"/>
                  <a:pt x="4371" y="763"/>
                </a:cubicBezTo>
                <a:cubicBezTo>
                  <a:pt x="4356" y="784"/>
                  <a:pt x="4343" y="819"/>
                  <a:pt x="4343" y="861"/>
                </a:cubicBezTo>
                <a:cubicBezTo>
                  <a:pt x="4343" y="1050"/>
                  <a:pt x="4343" y="1051"/>
                  <a:pt x="4343" y="1051"/>
                </a:cubicBezTo>
                <a:close/>
                <a:moveTo>
                  <a:pt x="4550" y="1000"/>
                </a:moveTo>
                <a:cubicBezTo>
                  <a:pt x="4578" y="1034"/>
                  <a:pt x="4620" y="1055"/>
                  <a:pt x="4677" y="1055"/>
                </a:cubicBezTo>
                <a:cubicBezTo>
                  <a:pt x="4733" y="1055"/>
                  <a:pt x="4775" y="1034"/>
                  <a:pt x="4811" y="1000"/>
                </a:cubicBezTo>
                <a:cubicBezTo>
                  <a:pt x="4846" y="965"/>
                  <a:pt x="4860" y="923"/>
                  <a:pt x="4860" y="861"/>
                </a:cubicBezTo>
                <a:cubicBezTo>
                  <a:pt x="4860" y="805"/>
                  <a:pt x="4846" y="757"/>
                  <a:pt x="4818" y="729"/>
                </a:cubicBezTo>
                <a:cubicBezTo>
                  <a:pt x="4782" y="694"/>
                  <a:pt x="4740" y="673"/>
                  <a:pt x="4684" y="673"/>
                </a:cubicBezTo>
                <a:cubicBezTo>
                  <a:pt x="4627" y="673"/>
                  <a:pt x="4585" y="694"/>
                  <a:pt x="4550" y="722"/>
                </a:cubicBezTo>
                <a:cubicBezTo>
                  <a:pt x="4515" y="757"/>
                  <a:pt x="4500" y="805"/>
                  <a:pt x="4500" y="868"/>
                </a:cubicBezTo>
                <a:cubicBezTo>
                  <a:pt x="4500" y="923"/>
                  <a:pt x="4515" y="972"/>
                  <a:pt x="4550" y="1000"/>
                </a:cubicBezTo>
                <a:close/>
                <a:moveTo>
                  <a:pt x="4592" y="763"/>
                </a:moveTo>
                <a:cubicBezTo>
                  <a:pt x="4613" y="736"/>
                  <a:pt x="4648" y="722"/>
                  <a:pt x="4684" y="722"/>
                </a:cubicBezTo>
                <a:cubicBezTo>
                  <a:pt x="4719" y="722"/>
                  <a:pt x="4747" y="736"/>
                  <a:pt x="4768" y="757"/>
                </a:cubicBezTo>
                <a:cubicBezTo>
                  <a:pt x="4789" y="784"/>
                  <a:pt x="4803" y="819"/>
                  <a:pt x="4803" y="868"/>
                </a:cubicBezTo>
                <a:cubicBezTo>
                  <a:pt x="4803" y="909"/>
                  <a:pt x="4789" y="944"/>
                  <a:pt x="4768" y="965"/>
                </a:cubicBezTo>
                <a:cubicBezTo>
                  <a:pt x="4747" y="993"/>
                  <a:pt x="4719" y="1007"/>
                  <a:pt x="4684" y="1007"/>
                </a:cubicBezTo>
                <a:cubicBezTo>
                  <a:pt x="4641" y="1007"/>
                  <a:pt x="4613" y="993"/>
                  <a:pt x="4592" y="972"/>
                </a:cubicBezTo>
                <a:cubicBezTo>
                  <a:pt x="4571" y="944"/>
                  <a:pt x="4557" y="909"/>
                  <a:pt x="4557" y="868"/>
                </a:cubicBezTo>
                <a:cubicBezTo>
                  <a:pt x="4557" y="819"/>
                  <a:pt x="4571" y="784"/>
                  <a:pt x="4592" y="763"/>
                </a:cubicBezTo>
                <a:close/>
                <a:moveTo>
                  <a:pt x="5117" y="1021"/>
                </a:moveTo>
                <a:cubicBezTo>
                  <a:pt x="5090" y="1041"/>
                  <a:pt x="5055" y="1055"/>
                  <a:pt x="5013" y="1055"/>
                </a:cubicBezTo>
                <a:cubicBezTo>
                  <a:pt x="4978" y="1055"/>
                  <a:pt x="4951" y="1048"/>
                  <a:pt x="4923" y="1034"/>
                </a:cubicBezTo>
                <a:cubicBezTo>
                  <a:pt x="4923" y="972"/>
                  <a:pt x="4923" y="972"/>
                  <a:pt x="4923" y="972"/>
                </a:cubicBezTo>
                <a:cubicBezTo>
                  <a:pt x="4951" y="993"/>
                  <a:pt x="4985" y="1007"/>
                  <a:pt x="5020" y="1007"/>
                </a:cubicBezTo>
                <a:cubicBezTo>
                  <a:pt x="5069" y="1007"/>
                  <a:pt x="5089" y="986"/>
                  <a:pt x="5089" y="958"/>
                </a:cubicBezTo>
                <a:cubicBezTo>
                  <a:pt x="5089" y="937"/>
                  <a:pt x="5082" y="930"/>
                  <a:pt x="5076" y="923"/>
                </a:cubicBezTo>
                <a:cubicBezTo>
                  <a:pt x="5062" y="909"/>
                  <a:pt x="5041" y="902"/>
                  <a:pt x="5013" y="889"/>
                </a:cubicBezTo>
                <a:cubicBezTo>
                  <a:pt x="4985" y="875"/>
                  <a:pt x="4964" y="861"/>
                  <a:pt x="4950" y="847"/>
                </a:cubicBezTo>
                <a:cubicBezTo>
                  <a:pt x="4936" y="826"/>
                  <a:pt x="4923" y="805"/>
                  <a:pt x="4923" y="777"/>
                </a:cubicBezTo>
                <a:cubicBezTo>
                  <a:pt x="4923" y="750"/>
                  <a:pt x="4936" y="729"/>
                  <a:pt x="4964" y="708"/>
                </a:cubicBezTo>
                <a:cubicBezTo>
                  <a:pt x="4985" y="687"/>
                  <a:pt x="5013" y="673"/>
                  <a:pt x="5055" y="673"/>
                </a:cubicBezTo>
                <a:cubicBezTo>
                  <a:pt x="5082" y="673"/>
                  <a:pt x="5111" y="680"/>
                  <a:pt x="5131" y="694"/>
                </a:cubicBezTo>
                <a:cubicBezTo>
                  <a:pt x="5131" y="750"/>
                  <a:pt x="5131" y="750"/>
                  <a:pt x="5131" y="750"/>
                </a:cubicBezTo>
                <a:cubicBezTo>
                  <a:pt x="5111" y="736"/>
                  <a:pt x="5082" y="722"/>
                  <a:pt x="5048" y="722"/>
                </a:cubicBezTo>
                <a:cubicBezTo>
                  <a:pt x="5027" y="722"/>
                  <a:pt x="5013" y="729"/>
                  <a:pt x="5006" y="743"/>
                </a:cubicBezTo>
                <a:cubicBezTo>
                  <a:pt x="4992" y="750"/>
                  <a:pt x="4985" y="763"/>
                  <a:pt x="4985" y="777"/>
                </a:cubicBezTo>
                <a:cubicBezTo>
                  <a:pt x="4985" y="791"/>
                  <a:pt x="4992" y="805"/>
                  <a:pt x="4999" y="812"/>
                </a:cubicBezTo>
                <a:cubicBezTo>
                  <a:pt x="5006" y="819"/>
                  <a:pt x="5027" y="833"/>
                  <a:pt x="5055" y="840"/>
                </a:cubicBezTo>
                <a:cubicBezTo>
                  <a:pt x="5082" y="854"/>
                  <a:pt x="5110" y="868"/>
                  <a:pt x="5124" y="882"/>
                </a:cubicBezTo>
                <a:cubicBezTo>
                  <a:pt x="5138" y="902"/>
                  <a:pt x="5145" y="923"/>
                  <a:pt x="5145" y="951"/>
                </a:cubicBezTo>
                <a:cubicBezTo>
                  <a:pt x="5145" y="979"/>
                  <a:pt x="5138" y="1007"/>
                  <a:pt x="5117" y="1021"/>
                </a:cubicBezTo>
                <a:close/>
                <a:moveTo>
                  <a:pt x="5387" y="1055"/>
                </a:moveTo>
                <a:cubicBezTo>
                  <a:pt x="5442" y="1055"/>
                  <a:pt x="5484" y="1034"/>
                  <a:pt x="5519" y="1000"/>
                </a:cubicBezTo>
                <a:cubicBezTo>
                  <a:pt x="5546" y="965"/>
                  <a:pt x="5567" y="923"/>
                  <a:pt x="5567" y="861"/>
                </a:cubicBezTo>
                <a:cubicBezTo>
                  <a:pt x="5567" y="805"/>
                  <a:pt x="5553" y="757"/>
                  <a:pt x="5519" y="729"/>
                </a:cubicBezTo>
                <a:cubicBezTo>
                  <a:pt x="5491" y="694"/>
                  <a:pt x="5449" y="673"/>
                  <a:pt x="5394" y="673"/>
                </a:cubicBezTo>
                <a:cubicBezTo>
                  <a:pt x="5338" y="673"/>
                  <a:pt x="5297" y="694"/>
                  <a:pt x="5262" y="722"/>
                </a:cubicBezTo>
                <a:cubicBezTo>
                  <a:pt x="5227" y="757"/>
                  <a:pt x="5213" y="805"/>
                  <a:pt x="5213" y="868"/>
                </a:cubicBezTo>
                <a:cubicBezTo>
                  <a:pt x="5213" y="923"/>
                  <a:pt x="5227" y="972"/>
                  <a:pt x="5255" y="1000"/>
                </a:cubicBezTo>
                <a:cubicBezTo>
                  <a:pt x="5290" y="1034"/>
                  <a:pt x="5331" y="1055"/>
                  <a:pt x="5387" y="1055"/>
                </a:cubicBezTo>
                <a:close/>
                <a:moveTo>
                  <a:pt x="5304" y="763"/>
                </a:moveTo>
                <a:cubicBezTo>
                  <a:pt x="5324" y="736"/>
                  <a:pt x="5352" y="722"/>
                  <a:pt x="5387" y="722"/>
                </a:cubicBezTo>
                <a:cubicBezTo>
                  <a:pt x="5428" y="722"/>
                  <a:pt x="5456" y="736"/>
                  <a:pt x="5477" y="757"/>
                </a:cubicBezTo>
                <a:cubicBezTo>
                  <a:pt x="5498" y="784"/>
                  <a:pt x="5505" y="819"/>
                  <a:pt x="5505" y="868"/>
                </a:cubicBezTo>
                <a:cubicBezTo>
                  <a:pt x="5505" y="909"/>
                  <a:pt x="5498" y="944"/>
                  <a:pt x="5477" y="965"/>
                </a:cubicBezTo>
                <a:cubicBezTo>
                  <a:pt x="5456" y="993"/>
                  <a:pt x="5428" y="1007"/>
                  <a:pt x="5387" y="1007"/>
                </a:cubicBezTo>
                <a:cubicBezTo>
                  <a:pt x="5352" y="1007"/>
                  <a:pt x="5324" y="993"/>
                  <a:pt x="5304" y="972"/>
                </a:cubicBezTo>
                <a:cubicBezTo>
                  <a:pt x="5283" y="944"/>
                  <a:pt x="5269" y="909"/>
                  <a:pt x="5269" y="868"/>
                </a:cubicBezTo>
                <a:cubicBezTo>
                  <a:pt x="5269" y="819"/>
                  <a:pt x="5283" y="784"/>
                  <a:pt x="5304" y="763"/>
                </a:cubicBezTo>
                <a:close/>
                <a:moveTo>
                  <a:pt x="5663" y="735"/>
                </a:moveTo>
                <a:cubicBezTo>
                  <a:pt x="5603" y="735"/>
                  <a:pt x="5603" y="735"/>
                  <a:pt x="5603" y="735"/>
                </a:cubicBezTo>
                <a:cubicBezTo>
                  <a:pt x="5603" y="683"/>
                  <a:pt x="5603" y="683"/>
                  <a:pt x="5603" y="683"/>
                </a:cubicBezTo>
                <a:cubicBezTo>
                  <a:pt x="5663" y="683"/>
                  <a:pt x="5663" y="683"/>
                  <a:pt x="5663" y="683"/>
                </a:cubicBezTo>
                <a:cubicBezTo>
                  <a:pt x="5663" y="623"/>
                  <a:pt x="5663" y="621"/>
                  <a:pt x="5663" y="621"/>
                </a:cubicBezTo>
                <a:cubicBezTo>
                  <a:pt x="5663" y="579"/>
                  <a:pt x="5678" y="552"/>
                  <a:pt x="5699" y="531"/>
                </a:cubicBezTo>
                <a:cubicBezTo>
                  <a:pt x="5720" y="510"/>
                  <a:pt x="5748" y="503"/>
                  <a:pt x="5776" y="503"/>
                </a:cubicBezTo>
                <a:cubicBezTo>
                  <a:pt x="5797" y="503"/>
                  <a:pt x="5811" y="503"/>
                  <a:pt x="5819" y="503"/>
                </a:cubicBezTo>
                <a:cubicBezTo>
                  <a:pt x="5819" y="558"/>
                  <a:pt x="5819" y="558"/>
                  <a:pt x="5819" y="558"/>
                </a:cubicBezTo>
                <a:cubicBezTo>
                  <a:pt x="5811" y="551"/>
                  <a:pt x="5797" y="551"/>
                  <a:pt x="5783" y="551"/>
                </a:cubicBezTo>
                <a:cubicBezTo>
                  <a:pt x="5741" y="551"/>
                  <a:pt x="5719" y="572"/>
                  <a:pt x="5719" y="628"/>
                </a:cubicBezTo>
                <a:cubicBezTo>
                  <a:pt x="5719" y="685"/>
                  <a:pt x="5719" y="683"/>
                  <a:pt x="5719" y="683"/>
                </a:cubicBezTo>
                <a:cubicBezTo>
                  <a:pt x="5803" y="683"/>
                  <a:pt x="5803" y="683"/>
                  <a:pt x="5803" y="683"/>
                </a:cubicBezTo>
                <a:cubicBezTo>
                  <a:pt x="5803" y="735"/>
                  <a:pt x="5803" y="735"/>
                  <a:pt x="5803" y="735"/>
                </a:cubicBezTo>
                <a:cubicBezTo>
                  <a:pt x="5719" y="735"/>
                  <a:pt x="5719" y="735"/>
                  <a:pt x="5719" y="735"/>
                </a:cubicBezTo>
                <a:cubicBezTo>
                  <a:pt x="5719" y="1051"/>
                  <a:pt x="5719" y="1051"/>
                  <a:pt x="5719" y="1051"/>
                </a:cubicBezTo>
                <a:cubicBezTo>
                  <a:pt x="5663" y="1051"/>
                  <a:pt x="5663" y="1051"/>
                  <a:pt x="5663" y="1051"/>
                </a:cubicBezTo>
                <a:cubicBezTo>
                  <a:pt x="5663" y="735"/>
                  <a:pt x="5663" y="735"/>
                  <a:pt x="5663" y="735"/>
                </a:cubicBezTo>
                <a:close/>
                <a:moveTo>
                  <a:pt x="5959" y="687"/>
                </a:moveTo>
                <a:cubicBezTo>
                  <a:pt x="6051" y="687"/>
                  <a:pt x="6051" y="687"/>
                  <a:pt x="6051" y="687"/>
                </a:cubicBezTo>
                <a:cubicBezTo>
                  <a:pt x="6051" y="735"/>
                  <a:pt x="6051" y="735"/>
                  <a:pt x="6051" y="735"/>
                </a:cubicBezTo>
                <a:cubicBezTo>
                  <a:pt x="5959" y="735"/>
                  <a:pt x="5959" y="735"/>
                  <a:pt x="5959" y="735"/>
                </a:cubicBezTo>
                <a:cubicBezTo>
                  <a:pt x="5959" y="939"/>
                  <a:pt x="5959" y="937"/>
                  <a:pt x="5959" y="937"/>
                </a:cubicBezTo>
                <a:cubicBezTo>
                  <a:pt x="5959" y="965"/>
                  <a:pt x="5967" y="979"/>
                  <a:pt x="5974" y="986"/>
                </a:cubicBezTo>
                <a:cubicBezTo>
                  <a:pt x="5981" y="1000"/>
                  <a:pt x="5995" y="1007"/>
                  <a:pt x="6016" y="1007"/>
                </a:cubicBezTo>
                <a:cubicBezTo>
                  <a:pt x="6030" y="1007"/>
                  <a:pt x="6043" y="1000"/>
                  <a:pt x="6051" y="993"/>
                </a:cubicBezTo>
                <a:cubicBezTo>
                  <a:pt x="6051" y="1041"/>
                  <a:pt x="6051" y="1041"/>
                  <a:pt x="6051" y="1041"/>
                </a:cubicBezTo>
                <a:cubicBezTo>
                  <a:pt x="6039" y="1048"/>
                  <a:pt x="6023" y="1055"/>
                  <a:pt x="5995" y="1055"/>
                </a:cubicBezTo>
                <a:cubicBezTo>
                  <a:pt x="5931" y="1055"/>
                  <a:pt x="5903" y="1021"/>
                  <a:pt x="5903" y="944"/>
                </a:cubicBezTo>
                <a:cubicBezTo>
                  <a:pt x="5903" y="736"/>
                  <a:pt x="5903" y="735"/>
                  <a:pt x="5903" y="735"/>
                </a:cubicBezTo>
                <a:cubicBezTo>
                  <a:pt x="5839" y="735"/>
                  <a:pt x="5839" y="735"/>
                  <a:pt x="5839" y="735"/>
                </a:cubicBezTo>
                <a:cubicBezTo>
                  <a:pt x="5839" y="687"/>
                  <a:pt x="5839" y="687"/>
                  <a:pt x="5839" y="687"/>
                </a:cubicBezTo>
                <a:cubicBezTo>
                  <a:pt x="5903" y="687"/>
                  <a:pt x="5903" y="687"/>
                  <a:pt x="5903" y="687"/>
                </a:cubicBezTo>
                <a:cubicBezTo>
                  <a:pt x="5903" y="595"/>
                  <a:pt x="5903" y="597"/>
                  <a:pt x="5903" y="597"/>
                </a:cubicBezTo>
                <a:cubicBezTo>
                  <a:pt x="5927" y="590"/>
                  <a:pt x="5939" y="583"/>
                  <a:pt x="5959" y="576"/>
                </a:cubicBezTo>
                <a:cubicBezTo>
                  <a:pt x="5959" y="687"/>
                  <a:pt x="5959" y="687"/>
                  <a:pt x="5959" y="687"/>
                </a:cubicBezTo>
                <a:close/>
                <a:moveTo>
                  <a:pt x="6179" y="715"/>
                </a:moveTo>
                <a:cubicBezTo>
                  <a:pt x="6179" y="715"/>
                  <a:pt x="6179" y="715"/>
                  <a:pt x="6193" y="715"/>
                </a:cubicBezTo>
                <a:cubicBezTo>
                  <a:pt x="6200" y="715"/>
                  <a:pt x="6207" y="727"/>
                  <a:pt x="6213" y="741"/>
                </a:cubicBezTo>
                <a:cubicBezTo>
                  <a:pt x="6213" y="741"/>
                  <a:pt x="6213" y="743"/>
                  <a:pt x="6227" y="767"/>
                </a:cubicBezTo>
                <a:cubicBezTo>
                  <a:pt x="6227" y="767"/>
                  <a:pt x="6227" y="767"/>
                  <a:pt x="6255" y="767"/>
                </a:cubicBezTo>
                <a:cubicBezTo>
                  <a:pt x="6234" y="733"/>
                  <a:pt x="6234" y="733"/>
                  <a:pt x="6234" y="733"/>
                </a:cubicBezTo>
                <a:cubicBezTo>
                  <a:pt x="6227" y="720"/>
                  <a:pt x="6220" y="713"/>
                  <a:pt x="6213" y="713"/>
                </a:cubicBezTo>
                <a:cubicBezTo>
                  <a:pt x="6227" y="713"/>
                  <a:pt x="6234" y="707"/>
                  <a:pt x="6241" y="700"/>
                </a:cubicBezTo>
                <a:cubicBezTo>
                  <a:pt x="6241" y="693"/>
                  <a:pt x="6248" y="686"/>
                  <a:pt x="6248" y="679"/>
                </a:cubicBezTo>
                <a:cubicBezTo>
                  <a:pt x="6248" y="665"/>
                  <a:pt x="6241" y="658"/>
                  <a:pt x="6234" y="651"/>
                </a:cubicBezTo>
                <a:cubicBezTo>
                  <a:pt x="6227" y="644"/>
                  <a:pt x="6213" y="643"/>
                  <a:pt x="6200" y="643"/>
                </a:cubicBezTo>
                <a:cubicBezTo>
                  <a:pt x="6200" y="643"/>
                  <a:pt x="6199" y="643"/>
                  <a:pt x="6167" y="643"/>
                </a:cubicBezTo>
                <a:cubicBezTo>
                  <a:pt x="6167" y="643"/>
                  <a:pt x="6167" y="643"/>
                  <a:pt x="6167" y="767"/>
                </a:cubicBezTo>
                <a:cubicBezTo>
                  <a:pt x="6167" y="767"/>
                  <a:pt x="6167" y="767"/>
                  <a:pt x="6179" y="767"/>
                </a:cubicBezTo>
                <a:cubicBezTo>
                  <a:pt x="6179" y="767"/>
                  <a:pt x="6179" y="767"/>
                  <a:pt x="6179" y="715"/>
                </a:cubicBezTo>
                <a:close/>
                <a:moveTo>
                  <a:pt x="6179" y="659"/>
                </a:moveTo>
                <a:cubicBezTo>
                  <a:pt x="6179" y="659"/>
                  <a:pt x="6179" y="659"/>
                  <a:pt x="6200" y="659"/>
                </a:cubicBezTo>
                <a:cubicBezTo>
                  <a:pt x="6207" y="659"/>
                  <a:pt x="6213" y="659"/>
                  <a:pt x="6220" y="666"/>
                </a:cubicBezTo>
                <a:cubicBezTo>
                  <a:pt x="6227" y="666"/>
                  <a:pt x="6227" y="672"/>
                  <a:pt x="6227" y="679"/>
                </a:cubicBezTo>
                <a:cubicBezTo>
                  <a:pt x="6227" y="693"/>
                  <a:pt x="6220" y="699"/>
                  <a:pt x="6200" y="699"/>
                </a:cubicBezTo>
                <a:cubicBezTo>
                  <a:pt x="6200" y="699"/>
                  <a:pt x="6199" y="699"/>
                  <a:pt x="6179" y="699"/>
                </a:cubicBezTo>
                <a:cubicBezTo>
                  <a:pt x="6179" y="699"/>
                  <a:pt x="6179" y="699"/>
                  <a:pt x="6179" y="659"/>
                </a:cubicBezTo>
                <a:close/>
                <a:moveTo>
                  <a:pt x="6200" y="810"/>
                </a:moveTo>
                <a:cubicBezTo>
                  <a:pt x="6234" y="810"/>
                  <a:pt x="6255" y="796"/>
                  <a:pt x="6275" y="776"/>
                </a:cubicBezTo>
                <a:cubicBezTo>
                  <a:pt x="6296" y="762"/>
                  <a:pt x="6303" y="734"/>
                  <a:pt x="6303" y="707"/>
                </a:cubicBezTo>
                <a:cubicBezTo>
                  <a:pt x="6303" y="679"/>
                  <a:pt x="6296" y="652"/>
                  <a:pt x="6275" y="638"/>
                </a:cubicBezTo>
                <a:cubicBezTo>
                  <a:pt x="6255" y="617"/>
                  <a:pt x="6234" y="610"/>
                  <a:pt x="6207" y="610"/>
                </a:cubicBezTo>
                <a:cubicBezTo>
                  <a:pt x="6172" y="610"/>
                  <a:pt x="6151" y="617"/>
                  <a:pt x="6131" y="638"/>
                </a:cubicBezTo>
                <a:cubicBezTo>
                  <a:pt x="6110" y="659"/>
                  <a:pt x="6103" y="679"/>
                  <a:pt x="6103" y="707"/>
                </a:cubicBezTo>
                <a:cubicBezTo>
                  <a:pt x="6103" y="734"/>
                  <a:pt x="6110" y="762"/>
                  <a:pt x="6131" y="783"/>
                </a:cubicBezTo>
                <a:cubicBezTo>
                  <a:pt x="6151" y="796"/>
                  <a:pt x="6172" y="810"/>
                  <a:pt x="6200" y="810"/>
                </a:cubicBezTo>
                <a:close/>
                <a:moveTo>
                  <a:pt x="6138" y="645"/>
                </a:moveTo>
                <a:cubicBezTo>
                  <a:pt x="6158" y="631"/>
                  <a:pt x="6179" y="617"/>
                  <a:pt x="6207" y="617"/>
                </a:cubicBezTo>
                <a:cubicBezTo>
                  <a:pt x="6227" y="617"/>
                  <a:pt x="6248" y="631"/>
                  <a:pt x="6269" y="645"/>
                </a:cubicBezTo>
                <a:cubicBezTo>
                  <a:pt x="6282" y="659"/>
                  <a:pt x="6289" y="686"/>
                  <a:pt x="6289" y="707"/>
                </a:cubicBezTo>
                <a:cubicBezTo>
                  <a:pt x="6289" y="734"/>
                  <a:pt x="6282" y="755"/>
                  <a:pt x="6269" y="769"/>
                </a:cubicBezTo>
                <a:cubicBezTo>
                  <a:pt x="6248" y="789"/>
                  <a:pt x="6227" y="796"/>
                  <a:pt x="6207" y="796"/>
                </a:cubicBezTo>
                <a:cubicBezTo>
                  <a:pt x="6179" y="796"/>
                  <a:pt x="6158" y="789"/>
                  <a:pt x="6138" y="769"/>
                </a:cubicBezTo>
                <a:cubicBezTo>
                  <a:pt x="6124" y="755"/>
                  <a:pt x="6117" y="734"/>
                  <a:pt x="6117" y="707"/>
                </a:cubicBezTo>
                <a:cubicBezTo>
                  <a:pt x="6117" y="686"/>
                  <a:pt x="6124" y="659"/>
                  <a:pt x="6138" y="645"/>
                </a:cubicBezTo>
                <a:close/>
                <a:moveTo>
                  <a:pt x="1523" y="2887"/>
                </a:moveTo>
                <a:cubicBezTo>
                  <a:pt x="1615" y="2887"/>
                  <a:pt x="1615" y="2887"/>
                  <a:pt x="1615" y="2887"/>
                </a:cubicBezTo>
                <a:cubicBezTo>
                  <a:pt x="1615" y="2899"/>
                  <a:pt x="1615" y="2899"/>
                  <a:pt x="1615" y="2899"/>
                </a:cubicBezTo>
                <a:cubicBezTo>
                  <a:pt x="1579" y="2899"/>
                  <a:pt x="1579" y="2899"/>
                  <a:pt x="1579" y="2899"/>
                </a:cubicBezTo>
                <a:cubicBezTo>
                  <a:pt x="1579" y="3023"/>
                  <a:pt x="1579" y="3023"/>
                  <a:pt x="1579" y="3023"/>
                </a:cubicBezTo>
                <a:cubicBezTo>
                  <a:pt x="1559" y="3023"/>
                  <a:pt x="1559" y="3023"/>
                  <a:pt x="1559" y="3023"/>
                </a:cubicBezTo>
                <a:cubicBezTo>
                  <a:pt x="1559" y="2899"/>
                  <a:pt x="1559" y="2899"/>
                  <a:pt x="1559" y="2899"/>
                </a:cubicBezTo>
                <a:cubicBezTo>
                  <a:pt x="1523" y="2899"/>
                  <a:pt x="1523" y="2899"/>
                  <a:pt x="1523" y="2899"/>
                </a:cubicBezTo>
                <a:lnTo>
                  <a:pt x="1523" y="2887"/>
                </a:lnTo>
                <a:close/>
                <a:moveTo>
                  <a:pt x="1753" y="2887"/>
                </a:moveTo>
                <a:cubicBezTo>
                  <a:pt x="1774" y="2887"/>
                  <a:pt x="1775" y="2887"/>
                  <a:pt x="1775" y="2887"/>
                </a:cubicBezTo>
                <a:cubicBezTo>
                  <a:pt x="1775" y="3023"/>
                  <a:pt x="1775" y="3023"/>
                  <a:pt x="1775" y="3023"/>
                </a:cubicBezTo>
                <a:cubicBezTo>
                  <a:pt x="1759" y="3023"/>
                  <a:pt x="1759" y="3023"/>
                  <a:pt x="1759" y="3023"/>
                </a:cubicBezTo>
                <a:cubicBezTo>
                  <a:pt x="1759" y="2927"/>
                  <a:pt x="1759" y="2927"/>
                  <a:pt x="1759" y="2927"/>
                </a:cubicBezTo>
                <a:cubicBezTo>
                  <a:pt x="1759" y="2925"/>
                  <a:pt x="1759" y="2923"/>
                  <a:pt x="1759" y="2921"/>
                </a:cubicBezTo>
                <a:cubicBezTo>
                  <a:pt x="1711" y="3023"/>
                  <a:pt x="1712" y="3023"/>
                  <a:pt x="1712" y="3023"/>
                </a:cubicBezTo>
                <a:cubicBezTo>
                  <a:pt x="1706" y="3023"/>
                  <a:pt x="1706" y="3023"/>
                  <a:pt x="1706" y="3023"/>
                </a:cubicBezTo>
                <a:cubicBezTo>
                  <a:pt x="1658" y="2919"/>
                  <a:pt x="1658" y="2920"/>
                  <a:pt x="1658" y="2920"/>
                </a:cubicBezTo>
                <a:cubicBezTo>
                  <a:pt x="1658" y="2914"/>
                  <a:pt x="1659" y="2914"/>
                  <a:pt x="1651" y="2907"/>
                </a:cubicBezTo>
                <a:cubicBezTo>
                  <a:pt x="1651" y="2907"/>
                  <a:pt x="1651" y="2921"/>
                  <a:pt x="1651" y="2927"/>
                </a:cubicBezTo>
                <a:cubicBezTo>
                  <a:pt x="1651" y="3023"/>
                  <a:pt x="1651" y="3023"/>
                  <a:pt x="1651" y="3023"/>
                </a:cubicBezTo>
                <a:cubicBezTo>
                  <a:pt x="1639" y="3023"/>
                  <a:pt x="1639" y="3023"/>
                  <a:pt x="1639" y="3023"/>
                </a:cubicBezTo>
                <a:cubicBezTo>
                  <a:pt x="1639" y="2887"/>
                  <a:pt x="1639" y="2887"/>
                  <a:pt x="1639" y="2887"/>
                </a:cubicBezTo>
                <a:cubicBezTo>
                  <a:pt x="1659" y="2887"/>
                  <a:pt x="1658" y="2887"/>
                  <a:pt x="1658" y="2887"/>
                </a:cubicBezTo>
                <a:cubicBezTo>
                  <a:pt x="1699" y="2983"/>
                  <a:pt x="1699" y="2983"/>
                  <a:pt x="1699" y="2983"/>
                </a:cubicBezTo>
                <a:cubicBezTo>
                  <a:pt x="1706" y="2989"/>
                  <a:pt x="1706" y="2989"/>
                  <a:pt x="1706" y="2996"/>
                </a:cubicBezTo>
                <a:cubicBezTo>
                  <a:pt x="1712" y="2989"/>
                  <a:pt x="1712" y="2982"/>
                  <a:pt x="1712" y="2982"/>
                </a:cubicBezTo>
                <a:cubicBezTo>
                  <a:pt x="1753" y="2887"/>
                  <a:pt x="1753" y="2887"/>
                  <a:pt x="1753" y="288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9" name="Dynamics"/>
          <p:cNvSpPr>
            <a:spLocks noChangeAspect="1" noEditPoints="1"/>
          </p:cNvSpPr>
          <p:nvPr/>
        </p:nvSpPr>
        <p:spPr bwMode="auto">
          <a:xfrm>
            <a:off x="1195904" y="5641028"/>
            <a:ext cx="1182676" cy="412846"/>
          </a:xfrm>
          <a:custGeom>
            <a:avLst/>
            <a:gdLst>
              <a:gd name="T0" fmla="*/ 2950 w 8380"/>
              <a:gd name="T1" fmla="*/ 2514 h 2925"/>
              <a:gd name="T2" fmla="*/ 2893 w 8380"/>
              <a:gd name="T3" fmla="*/ 2579 h 2925"/>
              <a:gd name="T4" fmla="*/ 2955 w 8380"/>
              <a:gd name="T5" fmla="*/ 2597 h 2925"/>
              <a:gd name="T6" fmla="*/ 2968 w 8380"/>
              <a:gd name="T7" fmla="*/ 2544 h 2925"/>
              <a:gd name="T8" fmla="*/ 2981 w 8380"/>
              <a:gd name="T9" fmla="*/ 2619 h 2925"/>
              <a:gd name="T10" fmla="*/ 2963 w 8380"/>
              <a:gd name="T11" fmla="*/ 2562 h 2925"/>
              <a:gd name="T12" fmla="*/ 3710 w 8380"/>
              <a:gd name="T13" fmla="*/ 1387 h 2925"/>
              <a:gd name="T14" fmla="*/ 3348 w 8380"/>
              <a:gd name="T15" fmla="*/ 769 h 2925"/>
              <a:gd name="T16" fmla="*/ 4072 w 8380"/>
              <a:gd name="T17" fmla="*/ 769 h 2925"/>
              <a:gd name="T18" fmla="*/ 4356 w 8380"/>
              <a:gd name="T19" fmla="*/ 724 h 2925"/>
              <a:gd name="T20" fmla="*/ 4351 w 8380"/>
              <a:gd name="T21" fmla="*/ 1552 h 2925"/>
              <a:gd name="T22" fmla="*/ 5052 w 8380"/>
              <a:gd name="T23" fmla="*/ 1421 h 2925"/>
              <a:gd name="T24" fmla="*/ 5056 w 8380"/>
              <a:gd name="T25" fmla="*/ 928 h 2925"/>
              <a:gd name="T26" fmla="*/ 5508 w 8380"/>
              <a:gd name="T27" fmla="*/ 1009 h 2925"/>
              <a:gd name="T28" fmla="*/ 5279 w 8380"/>
              <a:gd name="T29" fmla="*/ 905 h 2925"/>
              <a:gd name="T30" fmla="*/ 5508 w 8380"/>
              <a:gd name="T31" fmla="*/ 1009 h 2925"/>
              <a:gd name="T32" fmla="*/ 5843 w 8380"/>
              <a:gd name="T33" fmla="*/ 892 h 2925"/>
              <a:gd name="T34" fmla="*/ 5620 w 8380"/>
              <a:gd name="T35" fmla="*/ 1235 h 2925"/>
              <a:gd name="T36" fmla="*/ 6454 w 8380"/>
              <a:gd name="T37" fmla="*/ 1190 h 2925"/>
              <a:gd name="T38" fmla="*/ 6454 w 8380"/>
              <a:gd name="T39" fmla="*/ 892 h 2925"/>
              <a:gd name="T40" fmla="*/ 6391 w 8380"/>
              <a:gd name="T41" fmla="*/ 1479 h 2925"/>
              <a:gd name="T42" fmla="*/ 7226 w 8380"/>
              <a:gd name="T43" fmla="*/ 1475 h 2925"/>
              <a:gd name="T44" fmla="*/ 7315 w 8380"/>
              <a:gd name="T45" fmla="*/ 1226 h 2925"/>
              <a:gd name="T46" fmla="*/ 7004 w 8380"/>
              <a:gd name="T47" fmla="*/ 1479 h 2925"/>
              <a:gd name="T48" fmla="*/ 7515 w 8380"/>
              <a:gd name="T49" fmla="*/ 634 h 2925"/>
              <a:gd name="T50" fmla="*/ 7550 w 8380"/>
              <a:gd name="T51" fmla="*/ 1552 h 2925"/>
              <a:gd name="T52" fmla="*/ 7726 w 8380"/>
              <a:gd name="T53" fmla="*/ 688 h 2925"/>
              <a:gd name="T54" fmla="*/ 7932 w 8380"/>
              <a:gd name="T55" fmla="*/ 994 h 2925"/>
              <a:gd name="T56" fmla="*/ 7720 w 8380"/>
              <a:gd name="T57" fmla="*/ 910 h 2925"/>
              <a:gd name="T58" fmla="*/ 3844 w 8380"/>
              <a:gd name="T59" fmla="*/ 2489 h 2925"/>
              <a:gd name="T60" fmla="*/ 3493 w 8380"/>
              <a:gd name="T61" fmla="*/ 1818 h 2925"/>
              <a:gd name="T62" fmla="*/ 4610 w 8380"/>
              <a:gd name="T63" fmla="*/ 1975 h 2925"/>
              <a:gd name="T64" fmla="*/ 4002 w 8380"/>
              <a:gd name="T65" fmla="*/ 1975 h 2925"/>
              <a:gd name="T66" fmla="*/ 4315 w 8380"/>
              <a:gd name="T67" fmla="*/ 2723 h 2925"/>
              <a:gd name="T68" fmla="*/ 4786 w 8380"/>
              <a:gd name="T69" fmla="*/ 2082 h 2925"/>
              <a:gd name="T70" fmla="*/ 4835 w 8380"/>
              <a:gd name="T71" fmla="*/ 2105 h 2925"/>
              <a:gd name="T72" fmla="*/ 5724 w 8380"/>
              <a:gd name="T73" fmla="*/ 2519 h 2925"/>
              <a:gd name="T74" fmla="*/ 5589 w 8380"/>
              <a:gd name="T75" fmla="*/ 2047 h 2925"/>
              <a:gd name="T76" fmla="*/ 5826 w 8380"/>
              <a:gd name="T77" fmla="*/ 2622 h 2925"/>
              <a:gd name="T78" fmla="*/ 5670 w 8380"/>
              <a:gd name="T79" fmla="*/ 2496 h 2925"/>
              <a:gd name="T80" fmla="*/ 6678 w 8380"/>
              <a:gd name="T81" fmla="*/ 1958 h 2925"/>
              <a:gd name="T82" fmla="*/ 5977 w 8380"/>
              <a:gd name="T83" fmla="*/ 1975 h 2925"/>
              <a:gd name="T84" fmla="*/ 6383 w 8380"/>
              <a:gd name="T85" fmla="*/ 2618 h 2925"/>
              <a:gd name="T86" fmla="*/ 6789 w 8380"/>
              <a:gd name="T87" fmla="*/ 2618 h 2925"/>
              <a:gd name="T88" fmla="*/ 7048 w 8380"/>
              <a:gd name="T89" fmla="*/ 1702 h 2925"/>
              <a:gd name="T90" fmla="*/ 7146 w 8380"/>
              <a:gd name="T91" fmla="*/ 1978 h 2925"/>
              <a:gd name="T92" fmla="*/ 7433 w 8380"/>
              <a:gd name="T93" fmla="*/ 2483 h 2925"/>
              <a:gd name="T94" fmla="*/ 7357 w 8380"/>
              <a:gd name="T95" fmla="*/ 2056 h 2925"/>
              <a:gd name="T96" fmla="*/ 8054 w 8380"/>
              <a:gd name="T97" fmla="*/ 2258 h 2925"/>
              <a:gd name="T98" fmla="*/ 8050 w 8380"/>
              <a:gd name="T99" fmla="*/ 1958 h 2925"/>
              <a:gd name="T100" fmla="*/ 7993 w 8380"/>
              <a:gd name="T101" fmla="*/ 2550 h 2925"/>
              <a:gd name="T102" fmla="*/ 8362 w 8380"/>
              <a:gd name="T103" fmla="*/ 2072 h 2925"/>
              <a:gd name="T104" fmla="*/ 8380 w 8380"/>
              <a:gd name="T105" fmla="*/ 2026 h 2925"/>
              <a:gd name="T106" fmla="*/ 8316 w 8380"/>
              <a:gd name="T107" fmla="*/ 2086 h 2925"/>
              <a:gd name="T108" fmla="*/ 8302 w 8380"/>
              <a:gd name="T109" fmla="*/ 2031 h 2925"/>
              <a:gd name="T110" fmla="*/ 8339 w 8380"/>
              <a:gd name="T111" fmla="*/ 2022 h 2925"/>
              <a:gd name="T112" fmla="*/ 8325 w 8380"/>
              <a:gd name="T113" fmla="*/ 1999 h 2925"/>
              <a:gd name="T114" fmla="*/ 2114 w 8380"/>
              <a:gd name="T115" fmla="*/ 452 h 2925"/>
              <a:gd name="T116" fmla="*/ 2172 w 8380"/>
              <a:gd name="T117" fmla="*/ 2290 h 2925"/>
              <a:gd name="T118" fmla="*/ 2226 w 8380"/>
              <a:gd name="T119" fmla="*/ 1418 h 2925"/>
              <a:gd name="T120" fmla="*/ 2757 w 8380"/>
              <a:gd name="T121" fmla="*/ 2641 h 2925"/>
              <a:gd name="T122" fmla="*/ 1325 w 8380"/>
              <a:gd name="T123" fmla="*/ 0 h 2925"/>
              <a:gd name="T124" fmla="*/ 1316 w 8380"/>
              <a:gd name="T125" fmla="*/ 2095 h 2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80" h="2925">
                <a:moveTo>
                  <a:pt x="3012" y="2579"/>
                </a:moveTo>
                <a:cubicBezTo>
                  <a:pt x="3012" y="2597"/>
                  <a:pt x="3007" y="2610"/>
                  <a:pt x="2994" y="2623"/>
                </a:cubicBezTo>
                <a:cubicBezTo>
                  <a:pt x="2981" y="2637"/>
                  <a:pt x="2968" y="2641"/>
                  <a:pt x="2946" y="2641"/>
                </a:cubicBezTo>
                <a:cubicBezTo>
                  <a:pt x="2928" y="2641"/>
                  <a:pt x="2915" y="2637"/>
                  <a:pt x="2902" y="2623"/>
                </a:cubicBezTo>
                <a:cubicBezTo>
                  <a:pt x="2889" y="2610"/>
                  <a:pt x="2884" y="2597"/>
                  <a:pt x="2884" y="2579"/>
                </a:cubicBezTo>
                <a:cubicBezTo>
                  <a:pt x="2884" y="2562"/>
                  <a:pt x="2889" y="2544"/>
                  <a:pt x="2902" y="2536"/>
                </a:cubicBezTo>
                <a:cubicBezTo>
                  <a:pt x="2915" y="2522"/>
                  <a:pt x="2928" y="2514"/>
                  <a:pt x="2950" y="2514"/>
                </a:cubicBezTo>
                <a:cubicBezTo>
                  <a:pt x="2968" y="2514"/>
                  <a:pt x="2981" y="2522"/>
                  <a:pt x="2994" y="2531"/>
                </a:cubicBezTo>
                <a:cubicBezTo>
                  <a:pt x="3007" y="2544"/>
                  <a:pt x="3012" y="2562"/>
                  <a:pt x="3012" y="2579"/>
                </a:cubicBezTo>
                <a:close/>
                <a:moveTo>
                  <a:pt x="3003" y="2579"/>
                </a:moveTo>
                <a:cubicBezTo>
                  <a:pt x="3003" y="2562"/>
                  <a:pt x="2999" y="2549"/>
                  <a:pt x="2990" y="2540"/>
                </a:cubicBezTo>
                <a:cubicBezTo>
                  <a:pt x="2977" y="2527"/>
                  <a:pt x="2963" y="2522"/>
                  <a:pt x="2950" y="2522"/>
                </a:cubicBezTo>
                <a:cubicBezTo>
                  <a:pt x="2933" y="2522"/>
                  <a:pt x="2919" y="2527"/>
                  <a:pt x="2906" y="2540"/>
                </a:cubicBezTo>
                <a:cubicBezTo>
                  <a:pt x="2897" y="2549"/>
                  <a:pt x="2893" y="2562"/>
                  <a:pt x="2893" y="2579"/>
                </a:cubicBezTo>
                <a:cubicBezTo>
                  <a:pt x="2893" y="2597"/>
                  <a:pt x="2897" y="2610"/>
                  <a:pt x="2906" y="2619"/>
                </a:cubicBezTo>
                <a:cubicBezTo>
                  <a:pt x="2919" y="2632"/>
                  <a:pt x="2933" y="2637"/>
                  <a:pt x="2950" y="2637"/>
                </a:cubicBezTo>
                <a:cubicBezTo>
                  <a:pt x="2963" y="2637"/>
                  <a:pt x="2977" y="2632"/>
                  <a:pt x="2990" y="2619"/>
                </a:cubicBezTo>
                <a:cubicBezTo>
                  <a:pt x="2999" y="2610"/>
                  <a:pt x="3003" y="2597"/>
                  <a:pt x="3003" y="2579"/>
                </a:cubicBezTo>
                <a:close/>
                <a:moveTo>
                  <a:pt x="2981" y="2619"/>
                </a:moveTo>
                <a:cubicBezTo>
                  <a:pt x="2963" y="2619"/>
                  <a:pt x="2963" y="2619"/>
                  <a:pt x="2963" y="2619"/>
                </a:cubicBezTo>
                <a:cubicBezTo>
                  <a:pt x="2955" y="2597"/>
                  <a:pt x="2955" y="2597"/>
                  <a:pt x="2955" y="2597"/>
                </a:cubicBezTo>
                <a:cubicBezTo>
                  <a:pt x="2950" y="2588"/>
                  <a:pt x="2946" y="2584"/>
                  <a:pt x="2941" y="2584"/>
                </a:cubicBezTo>
                <a:cubicBezTo>
                  <a:pt x="2933" y="2584"/>
                  <a:pt x="2933" y="2584"/>
                  <a:pt x="2933" y="2584"/>
                </a:cubicBezTo>
                <a:cubicBezTo>
                  <a:pt x="2933" y="2619"/>
                  <a:pt x="2933" y="2619"/>
                  <a:pt x="2933" y="2619"/>
                </a:cubicBezTo>
                <a:cubicBezTo>
                  <a:pt x="2924" y="2619"/>
                  <a:pt x="2924" y="2619"/>
                  <a:pt x="2924" y="2619"/>
                </a:cubicBezTo>
                <a:cubicBezTo>
                  <a:pt x="2924" y="2536"/>
                  <a:pt x="2924" y="2536"/>
                  <a:pt x="2924" y="2536"/>
                </a:cubicBezTo>
                <a:cubicBezTo>
                  <a:pt x="2946" y="2536"/>
                  <a:pt x="2946" y="2536"/>
                  <a:pt x="2946" y="2536"/>
                </a:cubicBezTo>
                <a:cubicBezTo>
                  <a:pt x="2955" y="2536"/>
                  <a:pt x="2963" y="2540"/>
                  <a:pt x="2968" y="2544"/>
                </a:cubicBezTo>
                <a:cubicBezTo>
                  <a:pt x="2972" y="2549"/>
                  <a:pt x="2977" y="2553"/>
                  <a:pt x="2977" y="2557"/>
                </a:cubicBezTo>
                <a:cubicBezTo>
                  <a:pt x="2977" y="2566"/>
                  <a:pt x="2972" y="2571"/>
                  <a:pt x="2972" y="2575"/>
                </a:cubicBezTo>
                <a:cubicBezTo>
                  <a:pt x="2968" y="2579"/>
                  <a:pt x="2963" y="2579"/>
                  <a:pt x="2955" y="2579"/>
                </a:cubicBezTo>
                <a:cubicBezTo>
                  <a:pt x="2955" y="2584"/>
                  <a:pt x="2955" y="2584"/>
                  <a:pt x="2955" y="2584"/>
                </a:cubicBezTo>
                <a:cubicBezTo>
                  <a:pt x="2959" y="2584"/>
                  <a:pt x="2963" y="2588"/>
                  <a:pt x="2968" y="2597"/>
                </a:cubicBezTo>
                <a:cubicBezTo>
                  <a:pt x="2981" y="2619"/>
                  <a:pt x="2981" y="2619"/>
                  <a:pt x="2981" y="2619"/>
                </a:cubicBezTo>
                <a:cubicBezTo>
                  <a:pt x="2981" y="2619"/>
                  <a:pt x="2981" y="2619"/>
                  <a:pt x="2981" y="2619"/>
                </a:cubicBezTo>
                <a:close/>
                <a:moveTo>
                  <a:pt x="2963" y="2562"/>
                </a:moveTo>
                <a:cubicBezTo>
                  <a:pt x="2963" y="2557"/>
                  <a:pt x="2963" y="2553"/>
                  <a:pt x="2959" y="2549"/>
                </a:cubicBezTo>
                <a:cubicBezTo>
                  <a:pt x="2955" y="2549"/>
                  <a:pt x="2950" y="2549"/>
                  <a:pt x="2946" y="2549"/>
                </a:cubicBezTo>
                <a:cubicBezTo>
                  <a:pt x="2933" y="2549"/>
                  <a:pt x="2933" y="2549"/>
                  <a:pt x="2933" y="2549"/>
                </a:cubicBezTo>
                <a:cubicBezTo>
                  <a:pt x="2933" y="2575"/>
                  <a:pt x="2933" y="2575"/>
                  <a:pt x="2933" y="2575"/>
                </a:cubicBezTo>
                <a:cubicBezTo>
                  <a:pt x="2946" y="2575"/>
                  <a:pt x="2946" y="2575"/>
                  <a:pt x="2946" y="2575"/>
                </a:cubicBezTo>
                <a:cubicBezTo>
                  <a:pt x="2959" y="2575"/>
                  <a:pt x="2963" y="2571"/>
                  <a:pt x="2963" y="2562"/>
                </a:cubicBezTo>
                <a:close/>
                <a:moveTo>
                  <a:pt x="4170" y="1552"/>
                </a:moveTo>
                <a:cubicBezTo>
                  <a:pt x="4170" y="1552"/>
                  <a:pt x="4170" y="1552"/>
                  <a:pt x="4170" y="1552"/>
                </a:cubicBezTo>
                <a:cubicBezTo>
                  <a:pt x="4170" y="649"/>
                  <a:pt x="4170" y="649"/>
                  <a:pt x="4170" y="649"/>
                </a:cubicBezTo>
                <a:cubicBezTo>
                  <a:pt x="4170" y="649"/>
                  <a:pt x="4170" y="649"/>
                  <a:pt x="4036" y="649"/>
                </a:cubicBezTo>
                <a:cubicBezTo>
                  <a:pt x="4036" y="649"/>
                  <a:pt x="4036" y="649"/>
                  <a:pt x="3754" y="1275"/>
                </a:cubicBezTo>
                <a:cubicBezTo>
                  <a:pt x="3745" y="1302"/>
                  <a:pt x="3732" y="1337"/>
                  <a:pt x="3714" y="1387"/>
                </a:cubicBezTo>
                <a:cubicBezTo>
                  <a:pt x="3714" y="1387"/>
                  <a:pt x="3714" y="1387"/>
                  <a:pt x="3710" y="1387"/>
                </a:cubicBezTo>
                <a:cubicBezTo>
                  <a:pt x="3701" y="1364"/>
                  <a:pt x="3687" y="1324"/>
                  <a:pt x="3665" y="1279"/>
                </a:cubicBezTo>
                <a:cubicBezTo>
                  <a:pt x="3665" y="1279"/>
                  <a:pt x="3665" y="1279"/>
                  <a:pt x="3392" y="649"/>
                </a:cubicBezTo>
                <a:cubicBezTo>
                  <a:pt x="3392" y="649"/>
                  <a:pt x="3392" y="649"/>
                  <a:pt x="3249" y="649"/>
                </a:cubicBezTo>
                <a:cubicBezTo>
                  <a:pt x="3249" y="649"/>
                  <a:pt x="3249" y="649"/>
                  <a:pt x="3249" y="1552"/>
                </a:cubicBezTo>
                <a:cubicBezTo>
                  <a:pt x="3249" y="1552"/>
                  <a:pt x="3249" y="1552"/>
                  <a:pt x="3352" y="1552"/>
                </a:cubicBezTo>
                <a:cubicBezTo>
                  <a:pt x="3352" y="1552"/>
                  <a:pt x="3352" y="1552"/>
                  <a:pt x="3352" y="948"/>
                </a:cubicBezTo>
                <a:cubicBezTo>
                  <a:pt x="3352" y="868"/>
                  <a:pt x="3352" y="805"/>
                  <a:pt x="3348" y="769"/>
                </a:cubicBezTo>
                <a:cubicBezTo>
                  <a:pt x="3348" y="769"/>
                  <a:pt x="3348" y="769"/>
                  <a:pt x="3352" y="769"/>
                </a:cubicBezTo>
                <a:cubicBezTo>
                  <a:pt x="3361" y="814"/>
                  <a:pt x="3370" y="845"/>
                  <a:pt x="3379" y="863"/>
                </a:cubicBezTo>
                <a:cubicBezTo>
                  <a:pt x="3379" y="863"/>
                  <a:pt x="3379" y="863"/>
                  <a:pt x="3687" y="1552"/>
                </a:cubicBezTo>
                <a:cubicBezTo>
                  <a:pt x="3687" y="1552"/>
                  <a:pt x="3687" y="1552"/>
                  <a:pt x="3736" y="1552"/>
                </a:cubicBezTo>
                <a:cubicBezTo>
                  <a:pt x="3736" y="1552"/>
                  <a:pt x="3736" y="1552"/>
                  <a:pt x="4045" y="859"/>
                </a:cubicBezTo>
                <a:cubicBezTo>
                  <a:pt x="4054" y="841"/>
                  <a:pt x="4063" y="810"/>
                  <a:pt x="4072" y="769"/>
                </a:cubicBezTo>
                <a:cubicBezTo>
                  <a:pt x="4072" y="769"/>
                  <a:pt x="4072" y="769"/>
                  <a:pt x="4072" y="769"/>
                </a:cubicBezTo>
                <a:cubicBezTo>
                  <a:pt x="4067" y="841"/>
                  <a:pt x="4063" y="899"/>
                  <a:pt x="4063" y="944"/>
                </a:cubicBezTo>
                <a:cubicBezTo>
                  <a:pt x="4063" y="944"/>
                  <a:pt x="4063" y="944"/>
                  <a:pt x="4063" y="1552"/>
                </a:cubicBezTo>
                <a:cubicBezTo>
                  <a:pt x="4063" y="1552"/>
                  <a:pt x="4063" y="1552"/>
                  <a:pt x="4170" y="1552"/>
                </a:cubicBezTo>
                <a:close/>
                <a:moveTo>
                  <a:pt x="4471" y="675"/>
                </a:moveTo>
                <a:cubicBezTo>
                  <a:pt x="4471" y="693"/>
                  <a:pt x="4467" y="711"/>
                  <a:pt x="4453" y="724"/>
                </a:cubicBezTo>
                <a:cubicBezTo>
                  <a:pt x="4440" y="738"/>
                  <a:pt x="4422" y="742"/>
                  <a:pt x="4405" y="742"/>
                </a:cubicBezTo>
                <a:cubicBezTo>
                  <a:pt x="4387" y="742"/>
                  <a:pt x="4369" y="738"/>
                  <a:pt x="4356" y="724"/>
                </a:cubicBezTo>
                <a:cubicBezTo>
                  <a:pt x="4342" y="711"/>
                  <a:pt x="4338" y="698"/>
                  <a:pt x="4338" y="675"/>
                </a:cubicBezTo>
                <a:cubicBezTo>
                  <a:pt x="4338" y="657"/>
                  <a:pt x="4342" y="644"/>
                  <a:pt x="4356" y="631"/>
                </a:cubicBezTo>
                <a:cubicBezTo>
                  <a:pt x="4369" y="617"/>
                  <a:pt x="4387" y="608"/>
                  <a:pt x="4405" y="608"/>
                </a:cubicBezTo>
                <a:cubicBezTo>
                  <a:pt x="4422" y="608"/>
                  <a:pt x="4440" y="617"/>
                  <a:pt x="4453" y="631"/>
                </a:cubicBezTo>
                <a:cubicBezTo>
                  <a:pt x="4467" y="644"/>
                  <a:pt x="4471" y="657"/>
                  <a:pt x="4471" y="675"/>
                </a:cubicBezTo>
                <a:close/>
                <a:moveTo>
                  <a:pt x="4453" y="1552"/>
                </a:moveTo>
                <a:cubicBezTo>
                  <a:pt x="4351" y="1552"/>
                  <a:pt x="4351" y="1552"/>
                  <a:pt x="4351" y="1552"/>
                </a:cubicBezTo>
                <a:cubicBezTo>
                  <a:pt x="4351" y="908"/>
                  <a:pt x="4351" y="908"/>
                  <a:pt x="4351" y="908"/>
                </a:cubicBezTo>
                <a:cubicBezTo>
                  <a:pt x="4453" y="908"/>
                  <a:pt x="4453" y="908"/>
                  <a:pt x="4453" y="908"/>
                </a:cubicBezTo>
                <a:cubicBezTo>
                  <a:pt x="4453" y="1552"/>
                  <a:pt x="4453" y="1552"/>
                  <a:pt x="4453" y="1552"/>
                </a:cubicBezTo>
                <a:cubicBezTo>
                  <a:pt x="4453" y="1552"/>
                  <a:pt x="4453" y="1552"/>
                  <a:pt x="4453" y="1552"/>
                </a:cubicBezTo>
                <a:close/>
                <a:moveTo>
                  <a:pt x="5052" y="1519"/>
                </a:moveTo>
                <a:cubicBezTo>
                  <a:pt x="5052" y="1519"/>
                  <a:pt x="5052" y="1519"/>
                  <a:pt x="5052" y="1519"/>
                </a:cubicBezTo>
                <a:cubicBezTo>
                  <a:pt x="5052" y="1421"/>
                  <a:pt x="5052" y="1421"/>
                  <a:pt x="5052" y="1421"/>
                </a:cubicBezTo>
                <a:cubicBezTo>
                  <a:pt x="5003" y="1461"/>
                  <a:pt x="4955" y="1479"/>
                  <a:pt x="4897" y="1479"/>
                </a:cubicBezTo>
                <a:cubicBezTo>
                  <a:pt x="4831" y="1479"/>
                  <a:pt x="4778" y="1457"/>
                  <a:pt x="4739" y="1413"/>
                </a:cubicBezTo>
                <a:cubicBezTo>
                  <a:pt x="4699" y="1368"/>
                  <a:pt x="4681" y="1310"/>
                  <a:pt x="4681" y="1235"/>
                </a:cubicBezTo>
                <a:cubicBezTo>
                  <a:pt x="4681" y="1159"/>
                  <a:pt x="4703" y="1097"/>
                  <a:pt x="4743" y="1048"/>
                </a:cubicBezTo>
                <a:cubicBezTo>
                  <a:pt x="4787" y="1003"/>
                  <a:pt x="4840" y="981"/>
                  <a:pt x="4902" y="981"/>
                </a:cubicBezTo>
                <a:cubicBezTo>
                  <a:pt x="4959" y="981"/>
                  <a:pt x="5008" y="999"/>
                  <a:pt x="5056" y="1030"/>
                </a:cubicBezTo>
                <a:cubicBezTo>
                  <a:pt x="5056" y="1030"/>
                  <a:pt x="5056" y="1030"/>
                  <a:pt x="5056" y="928"/>
                </a:cubicBezTo>
                <a:cubicBezTo>
                  <a:pt x="5012" y="905"/>
                  <a:pt x="4963" y="892"/>
                  <a:pt x="4906" y="892"/>
                </a:cubicBezTo>
                <a:cubicBezTo>
                  <a:pt x="4805" y="892"/>
                  <a:pt x="4725" y="928"/>
                  <a:pt x="4668" y="990"/>
                </a:cubicBezTo>
                <a:cubicBezTo>
                  <a:pt x="4606" y="1057"/>
                  <a:pt x="4575" y="1141"/>
                  <a:pt x="4575" y="1243"/>
                </a:cubicBezTo>
                <a:cubicBezTo>
                  <a:pt x="4575" y="1337"/>
                  <a:pt x="4606" y="1417"/>
                  <a:pt x="4659" y="1475"/>
                </a:cubicBezTo>
                <a:cubicBezTo>
                  <a:pt x="4717" y="1537"/>
                  <a:pt x="4787" y="1564"/>
                  <a:pt x="4880" y="1564"/>
                </a:cubicBezTo>
                <a:cubicBezTo>
                  <a:pt x="4946" y="1564"/>
                  <a:pt x="5003" y="1550"/>
                  <a:pt x="5052" y="1519"/>
                </a:cubicBezTo>
                <a:close/>
                <a:moveTo>
                  <a:pt x="5508" y="1009"/>
                </a:moveTo>
                <a:cubicBezTo>
                  <a:pt x="5508" y="1009"/>
                  <a:pt x="5508" y="1009"/>
                  <a:pt x="5508" y="1009"/>
                </a:cubicBezTo>
                <a:cubicBezTo>
                  <a:pt x="5508" y="901"/>
                  <a:pt x="5508" y="901"/>
                  <a:pt x="5508" y="901"/>
                </a:cubicBezTo>
                <a:cubicBezTo>
                  <a:pt x="5495" y="896"/>
                  <a:pt x="5473" y="892"/>
                  <a:pt x="5446" y="892"/>
                </a:cubicBezTo>
                <a:cubicBezTo>
                  <a:pt x="5411" y="892"/>
                  <a:pt x="5376" y="905"/>
                  <a:pt x="5349" y="928"/>
                </a:cubicBezTo>
                <a:cubicBezTo>
                  <a:pt x="5319" y="955"/>
                  <a:pt x="5297" y="991"/>
                  <a:pt x="5279" y="1040"/>
                </a:cubicBezTo>
                <a:cubicBezTo>
                  <a:pt x="5279" y="1040"/>
                  <a:pt x="5279" y="1040"/>
                  <a:pt x="5279" y="1040"/>
                </a:cubicBezTo>
                <a:cubicBezTo>
                  <a:pt x="5279" y="1040"/>
                  <a:pt x="5279" y="1040"/>
                  <a:pt x="5279" y="905"/>
                </a:cubicBezTo>
                <a:cubicBezTo>
                  <a:pt x="5279" y="905"/>
                  <a:pt x="5279" y="905"/>
                  <a:pt x="5178" y="905"/>
                </a:cubicBezTo>
                <a:cubicBezTo>
                  <a:pt x="5178" y="905"/>
                  <a:pt x="5178" y="905"/>
                  <a:pt x="5178" y="1552"/>
                </a:cubicBezTo>
                <a:cubicBezTo>
                  <a:pt x="5178" y="1552"/>
                  <a:pt x="5178" y="1552"/>
                  <a:pt x="5279" y="1552"/>
                </a:cubicBezTo>
                <a:cubicBezTo>
                  <a:pt x="5279" y="1552"/>
                  <a:pt x="5279" y="1552"/>
                  <a:pt x="5279" y="1220"/>
                </a:cubicBezTo>
                <a:cubicBezTo>
                  <a:pt x="5279" y="1148"/>
                  <a:pt x="5292" y="1090"/>
                  <a:pt x="5327" y="1045"/>
                </a:cubicBezTo>
                <a:cubicBezTo>
                  <a:pt x="5354" y="1009"/>
                  <a:pt x="5389" y="991"/>
                  <a:pt x="5429" y="991"/>
                </a:cubicBezTo>
                <a:cubicBezTo>
                  <a:pt x="5464" y="991"/>
                  <a:pt x="5490" y="995"/>
                  <a:pt x="5508" y="1009"/>
                </a:cubicBezTo>
                <a:close/>
                <a:moveTo>
                  <a:pt x="6145" y="1226"/>
                </a:moveTo>
                <a:cubicBezTo>
                  <a:pt x="6145" y="1328"/>
                  <a:pt x="6118" y="1413"/>
                  <a:pt x="6060" y="1475"/>
                </a:cubicBezTo>
                <a:cubicBezTo>
                  <a:pt x="6003" y="1533"/>
                  <a:pt x="5923" y="1564"/>
                  <a:pt x="5829" y="1564"/>
                </a:cubicBezTo>
                <a:cubicBezTo>
                  <a:pt x="5731" y="1564"/>
                  <a:pt x="5656" y="1533"/>
                  <a:pt x="5598" y="1475"/>
                </a:cubicBezTo>
                <a:cubicBezTo>
                  <a:pt x="5545" y="1413"/>
                  <a:pt x="5514" y="1337"/>
                  <a:pt x="5514" y="1239"/>
                </a:cubicBezTo>
                <a:cubicBezTo>
                  <a:pt x="5514" y="1128"/>
                  <a:pt x="5549" y="1039"/>
                  <a:pt x="5611" y="976"/>
                </a:cubicBezTo>
                <a:cubicBezTo>
                  <a:pt x="5669" y="923"/>
                  <a:pt x="5745" y="892"/>
                  <a:pt x="5843" y="892"/>
                </a:cubicBezTo>
                <a:cubicBezTo>
                  <a:pt x="5936" y="892"/>
                  <a:pt x="6012" y="923"/>
                  <a:pt x="6065" y="981"/>
                </a:cubicBezTo>
                <a:cubicBezTo>
                  <a:pt x="6118" y="1043"/>
                  <a:pt x="6145" y="1123"/>
                  <a:pt x="6145" y="1226"/>
                </a:cubicBezTo>
                <a:close/>
                <a:moveTo>
                  <a:pt x="6043" y="1230"/>
                </a:moveTo>
                <a:cubicBezTo>
                  <a:pt x="6043" y="1150"/>
                  <a:pt x="6020" y="1088"/>
                  <a:pt x="5985" y="1043"/>
                </a:cubicBezTo>
                <a:cubicBezTo>
                  <a:pt x="5949" y="1003"/>
                  <a:pt x="5900" y="981"/>
                  <a:pt x="5834" y="981"/>
                </a:cubicBezTo>
                <a:cubicBezTo>
                  <a:pt x="5771" y="981"/>
                  <a:pt x="5718" y="1003"/>
                  <a:pt x="5683" y="1043"/>
                </a:cubicBezTo>
                <a:cubicBezTo>
                  <a:pt x="5643" y="1088"/>
                  <a:pt x="5620" y="1150"/>
                  <a:pt x="5620" y="1235"/>
                </a:cubicBezTo>
                <a:cubicBezTo>
                  <a:pt x="5620" y="1310"/>
                  <a:pt x="5638" y="1368"/>
                  <a:pt x="5678" y="1413"/>
                </a:cubicBezTo>
                <a:cubicBezTo>
                  <a:pt x="5718" y="1457"/>
                  <a:pt x="5771" y="1479"/>
                  <a:pt x="5834" y="1479"/>
                </a:cubicBezTo>
                <a:cubicBezTo>
                  <a:pt x="5900" y="1479"/>
                  <a:pt x="5954" y="1457"/>
                  <a:pt x="5989" y="1413"/>
                </a:cubicBezTo>
                <a:cubicBezTo>
                  <a:pt x="6025" y="1368"/>
                  <a:pt x="6043" y="1310"/>
                  <a:pt x="6043" y="1230"/>
                </a:cubicBezTo>
                <a:close/>
                <a:moveTo>
                  <a:pt x="6620" y="1377"/>
                </a:moveTo>
                <a:cubicBezTo>
                  <a:pt x="6620" y="1332"/>
                  <a:pt x="6602" y="1292"/>
                  <a:pt x="6570" y="1261"/>
                </a:cubicBezTo>
                <a:cubicBezTo>
                  <a:pt x="6548" y="1235"/>
                  <a:pt x="6508" y="1212"/>
                  <a:pt x="6454" y="1190"/>
                </a:cubicBezTo>
                <a:cubicBezTo>
                  <a:pt x="6404" y="1168"/>
                  <a:pt x="6373" y="1150"/>
                  <a:pt x="6355" y="1137"/>
                </a:cubicBezTo>
                <a:cubicBezTo>
                  <a:pt x="6337" y="1123"/>
                  <a:pt x="6328" y="1101"/>
                  <a:pt x="6328" y="1070"/>
                </a:cubicBezTo>
                <a:cubicBezTo>
                  <a:pt x="6328" y="1043"/>
                  <a:pt x="6341" y="1021"/>
                  <a:pt x="6359" y="1008"/>
                </a:cubicBezTo>
                <a:cubicBezTo>
                  <a:pt x="6382" y="990"/>
                  <a:pt x="6409" y="981"/>
                  <a:pt x="6445" y="981"/>
                </a:cubicBezTo>
                <a:cubicBezTo>
                  <a:pt x="6499" y="981"/>
                  <a:pt x="6548" y="994"/>
                  <a:pt x="6588" y="1025"/>
                </a:cubicBezTo>
                <a:cubicBezTo>
                  <a:pt x="6588" y="1025"/>
                  <a:pt x="6588" y="1025"/>
                  <a:pt x="6588" y="923"/>
                </a:cubicBezTo>
                <a:cubicBezTo>
                  <a:pt x="6548" y="905"/>
                  <a:pt x="6503" y="892"/>
                  <a:pt x="6454" y="892"/>
                </a:cubicBezTo>
                <a:cubicBezTo>
                  <a:pt x="6386" y="892"/>
                  <a:pt x="6328" y="910"/>
                  <a:pt x="6288" y="945"/>
                </a:cubicBezTo>
                <a:cubicBezTo>
                  <a:pt x="6243" y="981"/>
                  <a:pt x="6225" y="1025"/>
                  <a:pt x="6225" y="1079"/>
                </a:cubicBezTo>
                <a:cubicBezTo>
                  <a:pt x="6225" y="1128"/>
                  <a:pt x="6238" y="1163"/>
                  <a:pt x="6265" y="1194"/>
                </a:cubicBezTo>
                <a:cubicBezTo>
                  <a:pt x="6288" y="1221"/>
                  <a:pt x="6328" y="1243"/>
                  <a:pt x="6382" y="1266"/>
                </a:cubicBezTo>
                <a:cubicBezTo>
                  <a:pt x="6431" y="1292"/>
                  <a:pt x="6467" y="1310"/>
                  <a:pt x="6485" y="1328"/>
                </a:cubicBezTo>
                <a:cubicBezTo>
                  <a:pt x="6503" y="1341"/>
                  <a:pt x="6512" y="1364"/>
                  <a:pt x="6512" y="1390"/>
                </a:cubicBezTo>
                <a:cubicBezTo>
                  <a:pt x="6512" y="1448"/>
                  <a:pt x="6472" y="1479"/>
                  <a:pt x="6391" y="1479"/>
                </a:cubicBezTo>
                <a:cubicBezTo>
                  <a:pt x="6328" y="1479"/>
                  <a:pt x="6274" y="1457"/>
                  <a:pt x="6220" y="1417"/>
                </a:cubicBezTo>
                <a:cubicBezTo>
                  <a:pt x="6220" y="1417"/>
                  <a:pt x="6220" y="1417"/>
                  <a:pt x="6220" y="1528"/>
                </a:cubicBezTo>
                <a:cubicBezTo>
                  <a:pt x="6270" y="1550"/>
                  <a:pt x="6319" y="1564"/>
                  <a:pt x="6382" y="1564"/>
                </a:cubicBezTo>
                <a:cubicBezTo>
                  <a:pt x="6458" y="1564"/>
                  <a:pt x="6517" y="1546"/>
                  <a:pt x="6561" y="1510"/>
                </a:cubicBezTo>
                <a:cubicBezTo>
                  <a:pt x="6602" y="1475"/>
                  <a:pt x="6620" y="1430"/>
                  <a:pt x="6620" y="1377"/>
                </a:cubicBezTo>
                <a:close/>
                <a:moveTo>
                  <a:pt x="7315" y="1226"/>
                </a:moveTo>
                <a:cubicBezTo>
                  <a:pt x="7315" y="1328"/>
                  <a:pt x="7284" y="1413"/>
                  <a:pt x="7226" y="1475"/>
                </a:cubicBezTo>
                <a:cubicBezTo>
                  <a:pt x="7168" y="1533"/>
                  <a:pt x="7092" y="1564"/>
                  <a:pt x="6995" y="1564"/>
                </a:cubicBezTo>
                <a:cubicBezTo>
                  <a:pt x="6897" y="1564"/>
                  <a:pt x="6821" y="1533"/>
                  <a:pt x="6768" y="1475"/>
                </a:cubicBezTo>
                <a:cubicBezTo>
                  <a:pt x="6710" y="1413"/>
                  <a:pt x="6683" y="1337"/>
                  <a:pt x="6683" y="1239"/>
                </a:cubicBezTo>
                <a:cubicBezTo>
                  <a:pt x="6683" y="1128"/>
                  <a:pt x="6715" y="1039"/>
                  <a:pt x="6777" y="976"/>
                </a:cubicBezTo>
                <a:cubicBezTo>
                  <a:pt x="6835" y="923"/>
                  <a:pt x="6915" y="892"/>
                  <a:pt x="7008" y="892"/>
                </a:cubicBezTo>
                <a:cubicBezTo>
                  <a:pt x="7106" y="892"/>
                  <a:pt x="7181" y="923"/>
                  <a:pt x="7235" y="981"/>
                </a:cubicBezTo>
                <a:cubicBezTo>
                  <a:pt x="7288" y="1043"/>
                  <a:pt x="7315" y="1123"/>
                  <a:pt x="7315" y="1226"/>
                </a:cubicBezTo>
                <a:close/>
                <a:moveTo>
                  <a:pt x="7208" y="1230"/>
                </a:moveTo>
                <a:cubicBezTo>
                  <a:pt x="7208" y="1150"/>
                  <a:pt x="7190" y="1088"/>
                  <a:pt x="7155" y="1043"/>
                </a:cubicBezTo>
                <a:cubicBezTo>
                  <a:pt x="7119" y="1003"/>
                  <a:pt x="7066" y="981"/>
                  <a:pt x="7004" y="981"/>
                </a:cubicBezTo>
                <a:cubicBezTo>
                  <a:pt x="6937" y="981"/>
                  <a:pt x="6888" y="1003"/>
                  <a:pt x="6848" y="1043"/>
                </a:cubicBezTo>
                <a:cubicBezTo>
                  <a:pt x="6808" y="1088"/>
                  <a:pt x="6790" y="1150"/>
                  <a:pt x="6790" y="1235"/>
                </a:cubicBezTo>
                <a:cubicBezTo>
                  <a:pt x="6790" y="1310"/>
                  <a:pt x="6808" y="1368"/>
                  <a:pt x="6848" y="1413"/>
                </a:cubicBezTo>
                <a:cubicBezTo>
                  <a:pt x="6884" y="1457"/>
                  <a:pt x="6937" y="1479"/>
                  <a:pt x="7004" y="1479"/>
                </a:cubicBezTo>
                <a:cubicBezTo>
                  <a:pt x="7070" y="1479"/>
                  <a:pt x="7124" y="1457"/>
                  <a:pt x="7159" y="1413"/>
                </a:cubicBezTo>
                <a:cubicBezTo>
                  <a:pt x="7190" y="1368"/>
                  <a:pt x="7208" y="1310"/>
                  <a:pt x="7208" y="1230"/>
                </a:cubicBezTo>
                <a:close/>
                <a:moveTo>
                  <a:pt x="7726" y="688"/>
                </a:moveTo>
                <a:cubicBezTo>
                  <a:pt x="7726" y="688"/>
                  <a:pt x="7726" y="688"/>
                  <a:pt x="7726" y="688"/>
                </a:cubicBezTo>
                <a:cubicBezTo>
                  <a:pt x="7726" y="594"/>
                  <a:pt x="7726" y="594"/>
                  <a:pt x="7726" y="594"/>
                </a:cubicBezTo>
                <a:cubicBezTo>
                  <a:pt x="7708" y="585"/>
                  <a:pt x="7682" y="585"/>
                  <a:pt x="7651" y="585"/>
                </a:cubicBezTo>
                <a:cubicBezTo>
                  <a:pt x="7599" y="585"/>
                  <a:pt x="7550" y="598"/>
                  <a:pt x="7515" y="634"/>
                </a:cubicBezTo>
                <a:cubicBezTo>
                  <a:pt x="7471" y="675"/>
                  <a:pt x="7449" y="733"/>
                  <a:pt x="7449" y="804"/>
                </a:cubicBezTo>
                <a:cubicBezTo>
                  <a:pt x="7449" y="804"/>
                  <a:pt x="7449" y="804"/>
                  <a:pt x="7449" y="907"/>
                </a:cubicBezTo>
                <a:cubicBezTo>
                  <a:pt x="7449" y="907"/>
                  <a:pt x="7449" y="907"/>
                  <a:pt x="7344" y="907"/>
                </a:cubicBezTo>
                <a:cubicBezTo>
                  <a:pt x="7344" y="907"/>
                  <a:pt x="7344" y="907"/>
                  <a:pt x="7344" y="992"/>
                </a:cubicBezTo>
                <a:cubicBezTo>
                  <a:pt x="7344" y="992"/>
                  <a:pt x="7344" y="992"/>
                  <a:pt x="7449" y="992"/>
                </a:cubicBezTo>
                <a:cubicBezTo>
                  <a:pt x="7449" y="992"/>
                  <a:pt x="7449" y="992"/>
                  <a:pt x="7449" y="1552"/>
                </a:cubicBezTo>
                <a:cubicBezTo>
                  <a:pt x="7449" y="1552"/>
                  <a:pt x="7449" y="1552"/>
                  <a:pt x="7550" y="1552"/>
                </a:cubicBezTo>
                <a:cubicBezTo>
                  <a:pt x="7550" y="1552"/>
                  <a:pt x="7550" y="1552"/>
                  <a:pt x="7550" y="992"/>
                </a:cubicBezTo>
                <a:cubicBezTo>
                  <a:pt x="7550" y="992"/>
                  <a:pt x="7550" y="992"/>
                  <a:pt x="7700" y="992"/>
                </a:cubicBezTo>
                <a:cubicBezTo>
                  <a:pt x="7700" y="992"/>
                  <a:pt x="7700" y="992"/>
                  <a:pt x="7700" y="907"/>
                </a:cubicBezTo>
                <a:cubicBezTo>
                  <a:pt x="7700" y="907"/>
                  <a:pt x="7700" y="907"/>
                  <a:pt x="7550" y="907"/>
                </a:cubicBezTo>
                <a:cubicBezTo>
                  <a:pt x="7550" y="907"/>
                  <a:pt x="7550" y="907"/>
                  <a:pt x="7550" y="809"/>
                </a:cubicBezTo>
                <a:cubicBezTo>
                  <a:pt x="7550" y="715"/>
                  <a:pt x="7585" y="670"/>
                  <a:pt x="7660" y="670"/>
                </a:cubicBezTo>
                <a:cubicBezTo>
                  <a:pt x="7682" y="670"/>
                  <a:pt x="7704" y="675"/>
                  <a:pt x="7726" y="688"/>
                </a:cubicBezTo>
                <a:close/>
                <a:moveTo>
                  <a:pt x="8091" y="1541"/>
                </a:moveTo>
                <a:cubicBezTo>
                  <a:pt x="8091" y="1541"/>
                  <a:pt x="8091" y="1541"/>
                  <a:pt x="8091" y="1541"/>
                </a:cubicBezTo>
                <a:cubicBezTo>
                  <a:pt x="8091" y="1457"/>
                  <a:pt x="8091" y="1457"/>
                  <a:pt x="8091" y="1457"/>
                </a:cubicBezTo>
                <a:cubicBezTo>
                  <a:pt x="8073" y="1470"/>
                  <a:pt x="8051" y="1475"/>
                  <a:pt x="8025" y="1475"/>
                </a:cubicBezTo>
                <a:cubicBezTo>
                  <a:pt x="7994" y="1475"/>
                  <a:pt x="7967" y="1466"/>
                  <a:pt x="7954" y="1448"/>
                </a:cubicBezTo>
                <a:cubicBezTo>
                  <a:pt x="7941" y="1430"/>
                  <a:pt x="7932" y="1399"/>
                  <a:pt x="7932" y="1359"/>
                </a:cubicBezTo>
                <a:cubicBezTo>
                  <a:pt x="7932" y="1359"/>
                  <a:pt x="7932" y="1359"/>
                  <a:pt x="7932" y="994"/>
                </a:cubicBezTo>
                <a:cubicBezTo>
                  <a:pt x="7932" y="994"/>
                  <a:pt x="7932" y="994"/>
                  <a:pt x="8091" y="994"/>
                </a:cubicBezTo>
                <a:cubicBezTo>
                  <a:pt x="8091" y="994"/>
                  <a:pt x="8091" y="994"/>
                  <a:pt x="8091" y="910"/>
                </a:cubicBezTo>
                <a:cubicBezTo>
                  <a:pt x="8091" y="910"/>
                  <a:pt x="8091" y="910"/>
                  <a:pt x="7932" y="910"/>
                </a:cubicBezTo>
                <a:cubicBezTo>
                  <a:pt x="7932" y="910"/>
                  <a:pt x="7932" y="910"/>
                  <a:pt x="7932" y="718"/>
                </a:cubicBezTo>
                <a:cubicBezTo>
                  <a:pt x="7897" y="732"/>
                  <a:pt x="7861" y="740"/>
                  <a:pt x="7830" y="754"/>
                </a:cubicBezTo>
                <a:cubicBezTo>
                  <a:pt x="7830" y="754"/>
                  <a:pt x="7830" y="754"/>
                  <a:pt x="7830" y="910"/>
                </a:cubicBezTo>
                <a:cubicBezTo>
                  <a:pt x="7830" y="910"/>
                  <a:pt x="7830" y="910"/>
                  <a:pt x="7720" y="910"/>
                </a:cubicBezTo>
                <a:cubicBezTo>
                  <a:pt x="7720" y="910"/>
                  <a:pt x="7720" y="910"/>
                  <a:pt x="7720" y="994"/>
                </a:cubicBezTo>
                <a:cubicBezTo>
                  <a:pt x="7720" y="994"/>
                  <a:pt x="7720" y="994"/>
                  <a:pt x="7830" y="994"/>
                </a:cubicBezTo>
                <a:cubicBezTo>
                  <a:pt x="7830" y="994"/>
                  <a:pt x="7830" y="994"/>
                  <a:pt x="7830" y="1377"/>
                </a:cubicBezTo>
                <a:cubicBezTo>
                  <a:pt x="7830" y="1501"/>
                  <a:pt x="7883" y="1564"/>
                  <a:pt x="7998" y="1564"/>
                </a:cubicBezTo>
                <a:cubicBezTo>
                  <a:pt x="8038" y="1564"/>
                  <a:pt x="8069" y="1559"/>
                  <a:pt x="8091" y="1541"/>
                </a:cubicBezTo>
                <a:close/>
                <a:moveTo>
                  <a:pt x="3973" y="2160"/>
                </a:moveTo>
                <a:cubicBezTo>
                  <a:pt x="3973" y="2293"/>
                  <a:pt x="3929" y="2405"/>
                  <a:pt x="3844" y="2489"/>
                </a:cubicBezTo>
                <a:cubicBezTo>
                  <a:pt x="3755" y="2573"/>
                  <a:pt x="3636" y="2618"/>
                  <a:pt x="3489" y="2618"/>
                </a:cubicBezTo>
                <a:cubicBezTo>
                  <a:pt x="3249" y="2618"/>
                  <a:pt x="3249" y="2618"/>
                  <a:pt x="3249" y="2618"/>
                </a:cubicBezTo>
                <a:cubicBezTo>
                  <a:pt x="3249" y="1720"/>
                  <a:pt x="3249" y="1720"/>
                  <a:pt x="3249" y="1720"/>
                </a:cubicBezTo>
                <a:cubicBezTo>
                  <a:pt x="3498" y="1720"/>
                  <a:pt x="3498" y="1720"/>
                  <a:pt x="3498" y="1720"/>
                </a:cubicBezTo>
                <a:cubicBezTo>
                  <a:pt x="3813" y="1720"/>
                  <a:pt x="3973" y="1867"/>
                  <a:pt x="3973" y="2160"/>
                </a:cubicBezTo>
                <a:close/>
                <a:moveTo>
                  <a:pt x="3862" y="2160"/>
                </a:moveTo>
                <a:cubicBezTo>
                  <a:pt x="3862" y="1929"/>
                  <a:pt x="3738" y="1818"/>
                  <a:pt x="3493" y="1818"/>
                </a:cubicBezTo>
                <a:cubicBezTo>
                  <a:pt x="3356" y="1818"/>
                  <a:pt x="3356" y="1818"/>
                  <a:pt x="3356" y="1818"/>
                </a:cubicBezTo>
                <a:cubicBezTo>
                  <a:pt x="3356" y="2524"/>
                  <a:pt x="3356" y="2524"/>
                  <a:pt x="3356" y="2524"/>
                </a:cubicBezTo>
                <a:cubicBezTo>
                  <a:pt x="3489" y="2524"/>
                  <a:pt x="3489" y="2524"/>
                  <a:pt x="3489" y="2524"/>
                </a:cubicBezTo>
                <a:cubicBezTo>
                  <a:pt x="3609" y="2524"/>
                  <a:pt x="3698" y="2489"/>
                  <a:pt x="3764" y="2427"/>
                </a:cubicBezTo>
                <a:cubicBezTo>
                  <a:pt x="3827" y="2364"/>
                  <a:pt x="3862" y="2276"/>
                  <a:pt x="3862" y="2160"/>
                </a:cubicBezTo>
                <a:close/>
                <a:moveTo>
                  <a:pt x="4610" y="1975"/>
                </a:moveTo>
                <a:cubicBezTo>
                  <a:pt x="4610" y="1975"/>
                  <a:pt x="4610" y="1975"/>
                  <a:pt x="4610" y="1975"/>
                </a:cubicBezTo>
                <a:cubicBezTo>
                  <a:pt x="4503" y="1975"/>
                  <a:pt x="4503" y="1975"/>
                  <a:pt x="4503" y="1975"/>
                </a:cubicBezTo>
                <a:cubicBezTo>
                  <a:pt x="4503" y="1975"/>
                  <a:pt x="4503" y="1975"/>
                  <a:pt x="4320" y="2472"/>
                </a:cubicBezTo>
                <a:cubicBezTo>
                  <a:pt x="4315" y="2495"/>
                  <a:pt x="4311" y="2508"/>
                  <a:pt x="4311" y="2522"/>
                </a:cubicBezTo>
                <a:cubicBezTo>
                  <a:pt x="4311" y="2522"/>
                  <a:pt x="4311" y="2522"/>
                  <a:pt x="4306" y="2522"/>
                </a:cubicBezTo>
                <a:cubicBezTo>
                  <a:pt x="4297" y="2495"/>
                  <a:pt x="4293" y="2481"/>
                  <a:pt x="4293" y="2472"/>
                </a:cubicBezTo>
                <a:cubicBezTo>
                  <a:pt x="4293" y="2472"/>
                  <a:pt x="4293" y="2472"/>
                  <a:pt x="4118" y="1975"/>
                </a:cubicBezTo>
                <a:cubicBezTo>
                  <a:pt x="4118" y="1975"/>
                  <a:pt x="4118" y="1975"/>
                  <a:pt x="4002" y="1975"/>
                </a:cubicBezTo>
                <a:cubicBezTo>
                  <a:pt x="4002" y="1975"/>
                  <a:pt x="4002" y="1975"/>
                  <a:pt x="4252" y="2620"/>
                </a:cubicBezTo>
                <a:cubicBezTo>
                  <a:pt x="4252" y="2620"/>
                  <a:pt x="4252" y="2620"/>
                  <a:pt x="4203" y="2741"/>
                </a:cubicBezTo>
                <a:cubicBezTo>
                  <a:pt x="4176" y="2804"/>
                  <a:pt x="4136" y="2835"/>
                  <a:pt x="4087" y="2835"/>
                </a:cubicBezTo>
                <a:cubicBezTo>
                  <a:pt x="4069" y="2835"/>
                  <a:pt x="4047" y="2831"/>
                  <a:pt x="4024" y="2822"/>
                </a:cubicBezTo>
                <a:cubicBezTo>
                  <a:pt x="4024" y="2822"/>
                  <a:pt x="4024" y="2822"/>
                  <a:pt x="4024" y="2916"/>
                </a:cubicBezTo>
                <a:cubicBezTo>
                  <a:pt x="4042" y="2920"/>
                  <a:pt x="4065" y="2925"/>
                  <a:pt x="4091" y="2925"/>
                </a:cubicBezTo>
                <a:cubicBezTo>
                  <a:pt x="4190" y="2925"/>
                  <a:pt x="4261" y="2858"/>
                  <a:pt x="4315" y="2723"/>
                </a:cubicBezTo>
                <a:cubicBezTo>
                  <a:pt x="4315" y="2723"/>
                  <a:pt x="4315" y="2723"/>
                  <a:pt x="4610" y="1975"/>
                </a:cubicBezTo>
                <a:close/>
                <a:moveTo>
                  <a:pt x="5212" y="2618"/>
                </a:moveTo>
                <a:cubicBezTo>
                  <a:pt x="5212" y="2618"/>
                  <a:pt x="5212" y="2618"/>
                  <a:pt x="5212" y="2618"/>
                </a:cubicBezTo>
                <a:cubicBezTo>
                  <a:pt x="5212" y="2225"/>
                  <a:pt x="5212" y="2225"/>
                  <a:pt x="5212" y="2225"/>
                </a:cubicBezTo>
                <a:cubicBezTo>
                  <a:pt x="5212" y="2140"/>
                  <a:pt x="5195" y="2074"/>
                  <a:pt x="5155" y="2029"/>
                </a:cubicBezTo>
                <a:cubicBezTo>
                  <a:pt x="5119" y="1984"/>
                  <a:pt x="5066" y="1958"/>
                  <a:pt x="4995" y="1958"/>
                </a:cubicBezTo>
                <a:cubicBezTo>
                  <a:pt x="4902" y="1958"/>
                  <a:pt x="4835" y="2002"/>
                  <a:pt x="4786" y="2082"/>
                </a:cubicBezTo>
                <a:cubicBezTo>
                  <a:pt x="4786" y="2082"/>
                  <a:pt x="4786" y="2082"/>
                  <a:pt x="4782" y="2082"/>
                </a:cubicBezTo>
                <a:cubicBezTo>
                  <a:pt x="4782" y="2082"/>
                  <a:pt x="4782" y="2082"/>
                  <a:pt x="4782" y="1975"/>
                </a:cubicBezTo>
                <a:cubicBezTo>
                  <a:pt x="4782" y="1975"/>
                  <a:pt x="4782" y="1975"/>
                  <a:pt x="4680" y="1975"/>
                </a:cubicBezTo>
                <a:cubicBezTo>
                  <a:pt x="4680" y="1975"/>
                  <a:pt x="4680" y="1975"/>
                  <a:pt x="4680" y="2618"/>
                </a:cubicBezTo>
                <a:cubicBezTo>
                  <a:pt x="4680" y="2618"/>
                  <a:pt x="4680" y="2618"/>
                  <a:pt x="4782" y="2618"/>
                </a:cubicBezTo>
                <a:cubicBezTo>
                  <a:pt x="4782" y="2618"/>
                  <a:pt x="4782" y="2618"/>
                  <a:pt x="4782" y="2252"/>
                </a:cubicBezTo>
                <a:cubicBezTo>
                  <a:pt x="4782" y="2194"/>
                  <a:pt x="4800" y="2145"/>
                  <a:pt x="4835" y="2105"/>
                </a:cubicBezTo>
                <a:cubicBezTo>
                  <a:pt x="4866" y="2065"/>
                  <a:pt x="4911" y="2047"/>
                  <a:pt x="4959" y="2047"/>
                </a:cubicBezTo>
                <a:cubicBezTo>
                  <a:pt x="5061" y="2047"/>
                  <a:pt x="5110" y="2114"/>
                  <a:pt x="5110" y="2252"/>
                </a:cubicBezTo>
                <a:cubicBezTo>
                  <a:pt x="5110" y="2252"/>
                  <a:pt x="5110" y="2252"/>
                  <a:pt x="5110" y="2618"/>
                </a:cubicBezTo>
                <a:cubicBezTo>
                  <a:pt x="5110" y="2618"/>
                  <a:pt x="5110" y="2618"/>
                  <a:pt x="5212" y="2618"/>
                </a:cubicBezTo>
                <a:close/>
                <a:moveTo>
                  <a:pt x="5826" y="2622"/>
                </a:moveTo>
                <a:cubicBezTo>
                  <a:pt x="5724" y="2622"/>
                  <a:pt x="5724" y="2622"/>
                  <a:pt x="5724" y="2622"/>
                </a:cubicBezTo>
                <a:cubicBezTo>
                  <a:pt x="5724" y="2519"/>
                  <a:pt x="5724" y="2519"/>
                  <a:pt x="5724" y="2519"/>
                </a:cubicBezTo>
                <a:cubicBezTo>
                  <a:pt x="5719" y="2519"/>
                  <a:pt x="5719" y="2519"/>
                  <a:pt x="5719" y="2519"/>
                </a:cubicBezTo>
                <a:cubicBezTo>
                  <a:pt x="5674" y="2599"/>
                  <a:pt x="5607" y="2635"/>
                  <a:pt x="5522" y="2635"/>
                </a:cubicBezTo>
                <a:cubicBezTo>
                  <a:pt x="5455" y="2635"/>
                  <a:pt x="5406" y="2617"/>
                  <a:pt x="5366" y="2581"/>
                </a:cubicBezTo>
                <a:cubicBezTo>
                  <a:pt x="5335" y="2550"/>
                  <a:pt x="5317" y="2505"/>
                  <a:pt x="5317" y="2451"/>
                </a:cubicBezTo>
                <a:cubicBezTo>
                  <a:pt x="5317" y="2330"/>
                  <a:pt x="5388" y="2258"/>
                  <a:pt x="5527" y="2240"/>
                </a:cubicBezTo>
                <a:cubicBezTo>
                  <a:pt x="5724" y="2213"/>
                  <a:pt x="5724" y="2213"/>
                  <a:pt x="5724" y="2213"/>
                </a:cubicBezTo>
                <a:cubicBezTo>
                  <a:pt x="5724" y="2101"/>
                  <a:pt x="5679" y="2047"/>
                  <a:pt x="5589" y="2047"/>
                </a:cubicBezTo>
                <a:cubicBezTo>
                  <a:pt x="5513" y="2047"/>
                  <a:pt x="5442" y="2074"/>
                  <a:pt x="5379" y="2128"/>
                </a:cubicBezTo>
                <a:cubicBezTo>
                  <a:pt x="5379" y="2020"/>
                  <a:pt x="5379" y="2020"/>
                  <a:pt x="5379" y="2020"/>
                </a:cubicBezTo>
                <a:cubicBezTo>
                  <a:pt x="5397" y="2007"/>
                  <a:pt x="5428" y="1993"/>
                  <a:pt x="5469" y="1980"/>
                </a:cubicBezTo>
                <a:cubicBezTo>
                  <a:pt x="5513" y="1967"/>
                  <a:pt x="5558" y="1958"/>
                  <a:pt x="5598" y="1958"/>
                </a:cubicBezTo>
                <a:cubicBezTo>
                  <a:pt x="5750" y="1958"/>
                  <a:pt x="5826" y="2038"/>
                  <a:pt x="5826" y="2200"/>
                </a:cubicBezTo>
                <a:cubicBezTo>
                  <a:pt x="5826" y="2622"/>
                  <a:pt x="5826" y="2622"/>
                  <a:pt x="5826" y="2622"/>
                </a:cubicBezTo>
                <a:cubicBezTo>
                  <a:pt x="5826" y="2622"/>
                  <a:pt x="5826" y="2622"/>
                  <a:pt x="5826" y="2622"/>
                </a:cubicBezTo>
                <a:close/>
                <a:moveTo>
                  <a:pt x="5724" y="2294"/>
                </a:moveTo>
                <a:cubicBezTo>
                  <a:pt x="5567" y="2317"/>
                  <a:pt x="5567" y="2317"/>
                  <a:pt x="5567" y="2317"/>
                </a:cubicBezTo>
                <a:cubicBezTo>
                  <a:pt x="5509" y="2326"/>
                  <a:pt x="5469" y="2339"/>
                  <a:pt x="5451" y="2357"/>
                </a:cubicBezTo>
                <a:cubicBezTo>
                  <a:pt x="5433" y="2375"/>
                  <a:pt x="5420" y="2402"/>
                  <a:pt x="5420" y="2442"/>
                </a:cubicBezTo>
                <a:cubicBezTo>
                  <a:pt x="5420" y="2474"/>
                  <a:pt x="5433" y="2496"/>
                  <a:pt x="5455" y="2519"/>
                </a:cubicBezTo>
                <a:cubicBezTo>
                  <a:pt x="5478" y="2536"/>
                  <a:pt x="5504" y="2550"/>
                  <a:pt x="5545" y="2550"/>
                </a:cubicBezTo>
                <a:cubicBezTo>
                  <a:pt x="5598" y="2550"/>
                  <a:pt x="5639" y="2532"/>
                  <a:pt x="5670" y="2496"/>
                </a:cubicBezTo>
                <a:cubicBezTo>
                  <a:pt x="5706" y="2460"/>
                  <a:pt x="5724" y="2411"/>
                  <a:pt x="5724" y="2357"/>
                </a:cubicBezTo>
                <a:cubicBezTo>
                  <a:pt x="5724" y="2294"/>
                  <a:pt x="5724" y="2294"/>
                  <a:pt x="5724" y="2294"/>
                </a:cubicBezTo>
                <a:cubicBezTo>
                  <a:pt x="5724" y="2294"/>
                  <a:pt x="5724" y="2294"/>
                  <a:pt x="5724" y="2294"/>
                </a:cubicBezTo>
                <a:close/>
                <a:moveTo>
                  <a:pt x="6892" y="2618"/>
                </a:moveTo>
                <a:cubicBezTo>
                  <a:pt x="6892" y="2618"/>
                  <a:pt x="6892" y="2618"/>
                  <a:pt x="6892" y="2618"/>
                </a:cubicBezTo>
                <a:cubicBezTo>
                  <a:pt x="6892" y="2221"/>
                  <a:pt x="6892" y="2221"/>
                  <a:pt x="6892" y="2221"/>
                </a:cubicBezTo>
                <a:cubicBezTo>
                  <a:pt x="6892" y="2047"/>
                  <a:pt x="6821" y="1958"/>
                  <a:pt x="6678" y="1958"/>
                </a:cubicBezTo>
                <a:cubicBezTo>
                  <a:pt x="6584" y="1958"/>
                  <a:pt x="6513" y="2002"/>
                  <a:pt x="6468" y="2091"/>
                </a:cubicBezTo>
                <a:cubicBezTo>
                  <a:pt x="6455" y="2051"/>
                  <a:pt x="6432" y="2020"/>
                  <a:pt x="6401" y="1998"/>
                </a:cubicBezTo>
                <a:cubicBezTo>
                  <a:pt x="6365" y="1971"/>
                  <a:pt x="6330" y="1958"/>
                  <a:pt x="6285" y="1958"/>
                </a:cubicBezTo>
                <a:cubicBezTo>
                  <a:pt x="6196" y="1958"/>
                  <a:pt x="6129" y="1998"/>
                  <a:pt x="6084" y="2078"/>
                </a:cubicBezTo>
                <a:cubicBezTo>
                  <a:pt x="6084" y="2078"/>
                  <a:pt x="6084" y="2078"/>
                  <a:pt x="6080" y="2078"/>
                </a:cubicBezTo>
                <a:cubicBezTo>
                  <a:pt x="6080" y="2078"/>
                  <a:pt x="6080" y="2078"/>
                  <a:pt x="6080" y="1975"/>
                </a:cubicBezTo>
                <a:cubicBezTo>
                  <a:pt x="6080" y="1975"/>
                  <a:pt x="6080" y="1975"/>
                  <a:pt x="5977" y="1975"/>
                </a:cubicBezTo>
                <a:cubicBezTo>
                  <a:pt x="5977" y="1975"/>
                  <a:pt x="5977" y="1975"/>
                  <a:pt x="5977" y="2618"/>
                </a:cubicBezTo>
                <a:cubicBezTo>
                  <a:pt x="5977" y="2618"/>
                  <a:pt x="5977" y="2618"/>
                  <a:pt x="6080" y="2618"/>
                </a:cubicBezTo>
                <a:cubicBezTo>
                  <a:pt x="6080" y="2618"/>
                  <a:pt x="6080" y="2618"/>
                  <a:pt x="6080" y="2252"/>
                </a:cubicBezTo>
                <a:cubicBezTo>
                  <a:pt x="6080" y="2190"/>
                  <a:pt x="6097" y="2140"/>
                  <a:pt x="6129" y="2100"/>
                </a:cubicBezTo>
                <a:cubicBezTo>
                  <a:pt x="6155" y="2065"/>
                  <a:pt x="6191" y="2047"/>
                  <a:pt x="6236" y="2047"/>
                </a:cubicBezTo>
                <a:cubicBezTo>
                  <a:pt x="6334" y="2047"/>
                  <a:pt x="6383" y="2109"/>
                  <a:pt x="6383" y="2234"/>
                </a:cubicBezTo>
                <a:cubicBezTo>
                  <a:pt x="6383" y="2234"/>
                  <a:pt x="6383" y="2234"/>
                  <a:pt x="6383" y="2618"/>
                </a:cubicBezTo>
                <a:cubicBezTo>
                  <a:pt x="6383" y="2618"/>
                  <a:pt x="6383" y="2618"/>
                  <a:pt x="6486" y="2618"/>
                </a:cubicBezTo>
                <a:cubicBezTo>
                  <a:pt x="6486" y="2618"/>
                  <a:pt x="6486" y="2618"/>
                  <a:pt x="6486" y="2252"/>
                </a:cubicBezTo>
                <a:cubicBezTo>
                  <a:pt x="6486" y="2194"/>
                  <a:pt x="6504" y="2145"/>
                  <a:pt x="6530" y="2105"/>
                </a:cubicBezTo>
                <a:cubicBezTo>
                  <a:pt x="6562" y="2069"/>
                  <a:pt x="6602" y="2047"/>
                  <a:pt x="6646" y="2047"/>
                </a:cubicBezTo>
                <a:cubicBezTo>
                  <a:pt x="6696" y="2047"/>
                  <a:pt x="6731" y="2060"/>
                  <a:pt x="6754" y="2091"/>
                </a:cubicBezTo>
                <a:cubicBezTo>
                  <a:pt x="6776" y="2123"/>
                  <a:pt x="6789" y="2176"/>
                  <a:pt x="6789" y="2248"/>
                </a:cubicBezTo>
                <a:cubicBezTo>
                  <a:pt x="6789" y="2248"/>
                  <a:pt x="6789" y="2248"/>
                  <a:pt x="6789" y="2618"/>
                </a:cubicBezTo>
                <a:cubicBezTo>
                  <a:pt x="6789" y="2618"/>
                  <a:pt x="6789" y="2618"/>
                  <a:pt x="6892" y="2618"/>
                </a:cubicBezTo>
                <a:close/>
                <a:moveTo>
                  <a:pt x="7164" y="1746"/>
                </a:moveTo>
                <a:cubicBezTo>
                  <a:pt x="7164" y="1764"/>
                  <a:pt x="7155" y="1782"/>
                  <a:pt x="7142" y="1795"/>
                </a:cubicBezTo>
                <a:cubicBezTo>
                  <a:pt x="7128" y="1809"/>
                  <a:pt x="7115" y="1813"/>
                  <a:pt x="7092" y="1813"/>
                </a:cubicBezTo>
                <a:cubicBezTo>
                  <a:pt x="7074" y="1813"/>
                  <a:pt x="7061" y="1809"/>
                  <a:pt x="7048" y="1795"/>
                </a:cubicBezTo>
                <a:cubicBezTo>
                  <a:pt x="7034" y="1782"/>
                  <a:pt x="7025" y="1769"/>
                  <a:pt x="7025" y="1746"/>
                </a:cubicBezTo>
                <a:cubicBezTo>
                  <a:pt x="7025" y="1729"/>
                  <a:pt x="7034" y="1715"/>
                  <a:pt x="7048" y="1702"/>
                </a:cubicBezTo>
                <a:cubicBezTo>
                  <a:pt x="7061" y="1688"/>
                  <a:pt x="7074" y="1680"/>
                  <a:pt x="7092" y="1680"/>
                </a:cubicBezTo>
                <a:cubicBezTo>
                  <a:pt x="7115" y="1680"/>
                  <a:pt x="7128" y="1688"/>
                  <a:pt x="7142" y="1702"/>
                </a:cubicBezTo>
                <a:cubicBezTo>
                  <a:pt x="7155" y="1715"/>
                  <a:pt x="7164" y="1729"/>
                  <a:pt x="7164" y="1746"/>
                </a:cubicBezTo>
                <a:close/>
                <a:moveTo>
                  <a:pt x="7146" y="2618"/>
                </a:moveTo>
                <a:cubicBezTo>
                  <a:pt x="7043" y="2618"/>
                  <a:pt x="7043" y="2618"/>
                  <a:pt x="7043" y="2618"/>
                </a:cubicBezTo>
                <a:cubicBezTo>
                  <a:pt x="7043" y="1978"/>
                  <a:pt x="7043" y="1978"/>
                  <a:pt x="7043" y="1978"/>
                </a:cubicBezTo>
                <a:cubicBezTo>
                  <a:pt x="7146" y="1978"/>
                  <a:pt x="7146" y="1978"/>
                  <a:pt x="7146" y="1978"/>
                </a:cubicBezTo>
                <a:cubicBezTo>
                  <a:pt x="7146" y="2618"/>
                  <a:pt x="7146" y="2618"/>
                  <a:pt x="7146" y="2618"/>
                </a:cubicBezTo>
                <a:cubicBezTo>
                  <a:pt x="7146" y="2618"/>
                  <a:pt x="7146" y="2618"/>
                  <a:pt x="7146" y="2618"/>
                </a:cubicBezTo>
                <a:close/>
                <a:moveTo>
                  <a:pt x="7749" y="2590"/>
                </a:moveTo>
                <a:cubicBezTo>
                  <a:pt x="7749" y="2590"/>
                  <a:pt x="7749" y="2590"/>
                  <a:pt x="7749" y="2590"/>
                </a:cubicBezTo>
                <a:cubicBezTo>
                  <a:pt x="7749" y="2492"/>
                  <a:pt x="7749" y="2492"/>
                  <a:pt x="7749" y="2492"/>
                </a:cubicBezTo>
                <a:cubicBezTo>
                  <a:pt x="7700" y="2532"/>
                  <a:pt x="7647" y="2550"/>
                  <a:pt x="7589" y="2550"/>
                </a:cubicBezTo>
                <a:cubicBezTo>
                  <a:pt x="7522" y="2550"/>
                  <a:pt x="7473" y="2527"/>
                  <a:pt x="7433" y="2483"/>
                </a:cubicBezTo>
                <a:cubicBezTo>
                  <a:pt x="7393" y="2438"/>
                  <a:pt x="7371" y="2379"/>
                  <a:pt x="7371" y="2303"/>
                </a:cubicBezTo>
                <a:cubicBezTo>
                  <a:pt x="7371" y="2227"/>
                  <a:pt x="7393" y="2164"/>
                  <a:pt x="7438" y="2115"/>
                </a:cubicBezTo>
                <a:cubicBezTo>
                  <a:pt x="7478" y="2070"/>
                  <a:pt x="7531" y="2047"/>
                  <a:pt x="7598" y="2047"/>
                </a:cubicBezTo>
                <a:cubicBezTo>
                  <a:pt x="7651" y="2047"/>
                  <a:pt x="7700" y="2065"/>
                  <a:pt x="7749" y="2097"/>
                </a:cubicBezTo>
                <a:cubicBezTo>
                  <a:pt x="7749" y="2097"/>
                  <a:pt x="7749" y="2097"/>
                  <a:pt x="7749" y="1993"/>
                </a:cubicBezTo>
                <a:cubicBezTo>
                  <a:pt x="7705" y="1971"/>
                  <a:pt x="7656" y="1958"/>
                  <a:pt x="7602" y="1958"/>
                </a:cubicBezTo>
                <a:cubicBezTo>
                  <a:pt x="7500" y="1958"/>
                  <a:pt x="7420" y="1993"/>
                  <a:pt x="7357" y="2056"/>
                </a:cubicBezTo>
                <a:cubicBezTo>
                  <a:pt x="7300" y="2124"/>
                  <a:pt x="7268" y="2209"/>
                  <a:pt x="7268" y="2312"/>
                </a:cubicBezTo>
                <a:cubicBezTo>
                  <a:pt x="7268" y="2406"/>
                  <a:pt x="7295" y="2487"/>
                  <a:pt x="7349" y="2545"/>
                </a:cubicBezTo>
                <a:cubicBezTo>
                  <a:pt x="7406" y="2608"/>
                  <a:pt x="7482" y="2635"/>
                  <a:pt x="7571" y="2635"/>
                </a:cubicBezTo>
                <a:cubicBezTo>
                  <a:pt x="7642" y="2635"/>
                  <a:pt x="7700" y="2622"/>
                  <a:pt x="7749" y="2590"/>
                </a:cubicBezTo>
                <a:close/>
                <a:moveTo>
                  <a:pt x="8218" y="2447"/>
                </a:moveTo>
                <a:cubicBezTo>
                  <a:pt x="8218" y="2402"/>
                  <a:pt x="8200" y="2361"/>
                  <a:pt x="8170" y="2330"/>
                </a:cubicBezTo>
                <a:cubicBezTo>
                  <a:pt x="8147" y="2303"/>
                  <a:pt x="8108" y="2281"/>
                  <a:pt x="8054" y="2258"/>
                </a:cubicBezTo>
                <a:cubicBezTo>
                  <a:pt x="8006" y="2236"/>
                  <a:pt x="7970" y="2218"/>
                  <a:pt x="7957" y="2204"/>
                </a:cubicBezTo>
                <a:cubicBezTo>
                  <a:pt x="7939" y="2191"/>
                  <a:pt x="7931" y="2168"/>
                  <a:pt x="7931" y="2137"/>
                </a:cubicBezTo>
                <a:cubicBezTo>
                  <a:pt x="7931" y="2110"/>
                  <a:pt x="7939" y="2088"/>
                  <a:pt x="7962" y="2074"/>
                </a:cubicBezTo>
                <a:cubicBezTo>
                  <a:pt x="7984" y="2056"/>
                  <a:pt x="8010" y="2047"/>
                  <a:pt x="8041" y="2047"/>
                </a:cubicBezTo>
                <a:cubicBezTo>
                  <a:pt x="8099" y="2047"/>
                  <a:pt x="8147" y="2061"/>
                  <a:pt x="8187" y="2092"/>
                </a:cubicBezTo>
                <a:cubicBezTo>
                  <a:pt x="8187" y="2092"/>
                  <a:pt x="8187" y="2092"/>
                  <a:pt x="8187" y="1989"/>
                </a:cubicBezTo>
                <a:cubicBezTo>
                  <a:pt x="8147" y="1971"/>
                  <a:pt x="8103" y="1958"/>
                  <a:pt x="8050" y="1958"/>
                </a:cubicBezTo>
                <a:cubicBezTo>
                  <a:pt x="7984" y="1958"/>
                  <a:pt x="7931" y="1976"/>
                  <a:pt x="7891" y="2011"/>
                </a:cubicBezTo>
                <a:cubicBezTo>
                  <a:pt x="7847" y="2047"/>
                  <a:pt x="7824" y="2092"/>
                  <a:pt x="7824" y="2146"/>
                </a:cubicBezTo>
                <a:cubicBezTo>
                  <a:pt x="7824" y="2195"/>
                  <a:pt x="7842" y="2231"/>
                  <a:pt x="7869" y="2263"/>
                </a:cubicBezTo>
                <a:cubicBezTo>
                  <a:pt x="7891" y="2290"/>
                  <a:pt x="7926" y="2312"/>
                  <a:pt x="7979" y="2335"/>
                </a:cubicBezTo>
                <a:cubicBezTo>
                  <a:pt x="8032" y="2361"/>
                  <a:pt x="8068" y="2379"/>
                  <a:pt x="8085" y="2397"/>
                </a:cubicBezTo>
                <a:cubicBezTo>
                  <a:pt x="8103" y="2411"/>
                  <a:pt x="8112" y="2433"/>
                  <a:pt x="8112" y="2460"/>
                </a:cubicBezTo>
                <a:cubicBezTo>
                  <a:pt x="8112" y="2519"/>
                  <a:pt x="8072" y="2550"/>
                  <a:pt x="7993" y="2550"/>
                </a:cubicBezTo>
                <a:cubicBezTo>
                  <a:pt x="7931" y="2550"/>
                  <a:pt x="7873" y="2527"/>
                  <a:pt x="7824" y="2487"/>
                </a:cubicBezTo>
                <a:cubicBezTo>
                  <a:pt x="7824" y="2487"/>
                  <a:pt x="7824" y="2487"/>
                  <a:pt x="7824" y="2599"/>
                </a:cubicBezTo>
                <a:cubicBezTo>
                  <a:pt x="7869" y="2622"/>
                  <a:pt x="7922" y="2635"/>
                  <a:pt x="7984" y="2635"/>
                </a:cubicBezTo>
                <a:cubicBezTo>
                  <a:pt x="8059" y="2635"/>
                  <a:pt x="8116" y="2617"/>
                  <a:pt x="8156" y="2581"/>
                </a:cubicBezTo>
                <a:cubicBezTo>
                  <a:pt x="8196" y="2545"/>
                  <a:pt x="8218" y="2501"/>
                  <a:pt x="8218" y="2447"/>
                </a:cubicBezTo>
                <a:close/>
                <a:moveTo>
                  <a:pt x="8380" y="2026"/>
                </a:moveTo>
                <a:cubicBezTo>
                  <a:pt x="8380" y="2045"/>
                  <a:pt x="8376" y="2059"/>
                  <a:pt x="8362" y="2072"/>
                </a:cubicBezTo>
                <a:cubicBezTo>
                  <a:pt x="8348" y="2086"/>
                  <a:pt x="8334" y="2091"/>
                  <a:pt x="8316" y="2091"/>
                </a:cubicBezTo>
                <a:cubicBezTo>
                  <a:pt x="8298" y="2091"/>
                  <a:pt x="8279" y="2086"/>
                  <a:pt x="8266" y="2072"/>
                </a:cubicBezTo>
                <a:cubicBezTo>
                  <a:pt x="8256" y="2063"/>
                  <a:pt x="8247" y="2045"/>
                  <a:pt x="8247" y="2026"/>
                </a:cubicBezTo>
                <a:cubicBezTo>
                  <a:pt x="8247" y="2008"/>
                  <a:pt x="8256" y="1990"/>
                  <a:pt x="8266" y="1981"/>
                </a:cubicBezTo>
                <a:cubicBezTo>
                  <a:pt x="8279" y="1967"/>
                  <a:pt x="8298" y="1958"/>
                  <a:pt x="8316" y="1958"/>
                </a:cubicBezTo>
                <a:cubicBezTo>
                  <a:pt x="8334" y="1958"/>
                  <a:pt x="8348" y="1967"/>
                  <a:pt x="8362" y="1976"/>
                </a:cubicBezTo>
                <a:cubicBezTo>
                  <a:pt x="8376" y="1990"/>
                  <a:pt x="8380" y="2008"/>
                  <a:pt x="8380" y="2026"/>
                </a:cubicBezTo>
                <a:close/>
                <a:moveTo>
                  <a:pt x="8376" y="2026"/>
                </a:moveTo>
                <a:cubicBezTo>
                  <a:pt x="8376" y="2008"/>
                  <a:pt x="8367" y="1994"/>
                  <a:pt x="8357" y="1985"/>
                </a:cubicBezTo>
                <a:cubicBezTo>
                  <a:pt x="8344" y="1971"/>
                  <a:pt x="8330" y="1967"/>
                  <a:pt x="8316" y="1967"/>
                </a:cubicBezTo>
                <a:cubicBezTo>
                  <a:pt x="8298" y="1967"/>
                  <a:pt x="8284" y="1971"/>
                  <a:pt x="8275" y="1985"/>
                </a:cubicBezTo>
                <a:cubicBezTo>
                  <a:pt x="8261" y="1994"/>
                  <a:pt x="8256" y="2008"/>
                  <a:pt x="8256" y="2026"/>
                </a:cubicBezTo>
                <a:cubicBezTo>
                  <a:pt x="8256" y="2045"/>
                  <a:pt x="8261" y="2059"/>
                  <a:pt x="8275" y="2068"/>
                </a:cubicBezTo>
                <a:cubicBezTo>
                  <a:pt x="8284" y="2082"/>
                  <a:pt x="8298" y="2086"/>
                  <a:pt x="8316" y="2086"/>
                </a:cubicBezTo>
                <a:cubicBezTo>
                  <a:pt x="8330" y="2086"/>
                  <a:pt x="8344" y="2082"/>
                  <a:pt x="8357" y="2068"/>
                </a:cubicBezTo>
                <a:cubicBezTo>
                  <a:pt x="8367" y="2059"/>
                  <a:pt x="8376" y="2045"/>
                  <a:pt x="8376" y="2026"/>
                </a:cubicBezTo>
                <a:close/>
                <a:moveTo>
                  <a:pt x="8348" y="2068"/>
                </a:moveTo>
                <a:cubicBezTo>
                  <a:pt x="8334" y="2068"/>
                  <a:pt x="8334" y="2068"/>
                  <a:pt x="8334" y="2068"/>
                </a:cubicBezTo>
                <a:cubicBezTo>
                  <a:pt x="8325" y="2049"/>
                  <a:pt x="8325" y="2049"/>
                  <a:pt x="8325" y="2049"/>
                </a:cubicBezTo>
                <a:cubicBezTo>
                  <a:pt x="8321" y="2036"/>
                  <a:pt x="8316" y="2031"/>
                  <a:pt x="8307" y="2031"/>
                </a:cubicBezTo>
                <a:cubicBezTo>
                  <a:pt x="8302" y="2031"/>
                  <a:pt x="8302" y="2031"/>
                  <a:pt x="8302" y="2031"/>
                </a:cubicBezTo>
                <a:cubicBezTo>
                  <a:pt x="8302" y="2068"/>
                  <a:pt x="8302" y="2068"/>
                  <a:pt x="8302" y="2068"/>
                </a:cubicBezTo>
                <a:cubicBezTo>
                  <a:pt x="8288" y="2068"/>
                  <a:pt x="8288" y="2068"/>
                  <a:pt x="8288" y="2068"/>
                </a:cubicBezTo>
                <a:cubicBezTo>
                  <a:pt x="8288" y="1981"/>
                  <a:pt x="8288" y="1981"/>
                  <a:pt x="8288" y="1981"/>
                </a:cubicBezTo>
                <a:cubicBezTo>
                  <a:pt x="8311" y="1981"/>
                  <a:pt x="8311" y="1981"/>
                  <a:pt x="8311" y="1981"/>
                </a:cubicBezTo>
                <a:cubicBezTo>
                  <a:pt x="8325" y="1981"/>
                  <a:pt x="8330" y="1985"/>
                  <a:pt x="8339" y="1990"/>
                </a:cubicBezTo>
                <a:cubicBezTo>
                  <a:pt x="8344" y="1994"/>
                  <a:pt x="8344" y="1999"/>
                  <a:pt x="8344" y="2008"/>
                </a:cubicBezTo>
                <a:cubicBezTo>
                  <a:pt x="8344" y="2013"/>
                  <a:pt x="8344" y="2017"/>
                  <a:pt x="8339" y="2022"/>
                </a:cubicBezTo>
                <a:cubicBezTo>
                  <a:pt x="8334" y="2026"/>
                  <a:pt x="8330" y="2026"/>
                  <a:pt x="8321" y="2031"/>
                </a:cubicBezTo>
                <a:cubicBezTo>
                  <a:pt x="8321" y="2031"/>
                  <a:pt x="8321" y="2031"/>
                  <a:pt x="8321" y="2031"/>
                </a:cubicBezTo>
                <a:cubicBezTo>
                  <a:pt x="8325" y="2031"/>
                  <a:pt x="8330" y="2036"/>
                  <a:pt x="8334" y="2045"/>
                </a:cubicBezTo>
                <a:cubicBezTo>
                  <a:pt x="8348" y="2068"/>
                  <a:pt x="8348" y="2068"/>
                  <a:pt x="8348" y="2068"/>
                </a:cubicBezTo>
                <a:cubicBezTo>
                  <a:pt x="8348" y="2068"/>
                  <a:pt x="8348" y="2068"/>
                  <a:pt x="8348" y="2068"/>
                </a:cubicBezTo>
                <a:close/>
                <a:moveTo>
                  <a:pt x="8330" y="2008"/>
                </a:moveTo>
                <a:cubicBezTo>
                  <a:pt x="8330" y="2004"/>
                  <a:pt x="8330" y="1999"/>
                  <a:pt x="8325" y="1999"/>
                </a:cubicBezTo>
                <a:cubicBezTo>
                  <a:pt x="8325" y="1994"/>
                  <a:pt x="8321" y="1994"/>
                  <a:pt x="8311" y="1994"/>
                </a:cubicBezTo>
                <a:cubicBezTo>
                  <a:pt x="8302" y="1994"/>
                  <a:pt x="8302" y="1994"/>
                  <a:pt x="8302" y="1994"/>
                </a:cubicBezTo>
                <a:cubicBezTo>
                  <a:pt x="8302" y="2022"/>
                  <a:pt x="8302" y="2022"/>
                  <a:pt x="8302" y="2022"/>
                </a:cubicBezTo>
                <a:cubicBezTo>
                  <a:pt x="8311" y="2022"/>
                  <a:pt x="8311" y="2022"/>
                  <a:pt x="8311" y="2022"/>
                </a:cubicBezTo>
                <a:cubicBezTo>
                  <a:pt x="8325" y="2022"/>
                  <a:pt x="8330" y="2017"/>
                  <a:pt x="8330" y="2008"/>
                </a:cubicBezTo>
                <a:close/>
                <a:moveTo>
                  <a:pt x="2114" y="456"/>
                </a:moveTo>
                <a:cubicBezTo>
                  <a:pt x="2114" y="452"/>
                  <a:pt x="2114" y="452"/>
                  <a:pt x="2114" y="452"/>
                </a:cubicBezTo>
                <a:cubicBezTo>
                  <a:pt x="1949" y="858"/>
                  <a:pt x="1699" y="1233"/>
                  <a:pt x="1445" y="1491"/>
                </a:cubicBezTo>
                <a:cubicBezTo>
                  <a:pt x="1445" y="2121"/>
                  <a:pt x="1445" y="2121"/>
                  <a:pt x="1445" y="2121"/>
                </a:cubicBezTo>
                <a:cubicBezTo>
                  <a:pt x="1423" y="2134"/>
                  <a:pt x="1423" y="2134"/>
                  <a:pt x="1423" y="2134"/>
                </a:cubicBezTo>
                <a:cubicBezTo>
                  <a:pt x="1383" y="2134"/>
                  <a:pt x="1383" y="2134"/>
                  <a:pt x="1383" y="2134"/>
                </a:cubicBezTo>
                <a:cubicBezTo>
                  <a:pt x="513" y="2197"/>
                  <a:pt x="0" y="2629"/>
                  <a:pt x="0" y="2629"/>
                </a:cubicBezTo>
                <a:cubicBezTo>
                  <a:pt x="977" y="2027"/>
                  <a:pt x="2083" y="2304"/>
                  <a:pt x="2087" y="2308"/>
                </a:cubicBezTo>
                <a:cubicBezTo>
                  <a:pt x="2172" y="2290"/>
                  <a:pt x="2172" y="2290"/>
                  <a:pt x="2172" y="2290"/>
                </a:cubicBezTo>
                <a:cubicBezTo>
                  <a:pt x="2172" y="474"/>
                  <a:pt x="2172" y="474"/>
                  <a:pt x="2172" y="474"/>
                </a:cubicBezTo>
                <a:cubicBezTo>
                  <a:pt x="2114" y="456"/>
                  <a:pt x="2114" y="456"/>
                  <a:pt x="2114" y="456"/>
                </a:cubicBezTo>
                <a:cubicBezTo>
                  <a:pt x="2114" y="456"/>
                  <a:pt x="2114" y="456"/>
                  <a:pt x="2114" y="456"/>
                </a:cubicBezTo>
                <a:close/>
                <a:moveTo>
                  <a:pt x="2770" y="892"/>
                </a:moveTo>
                <a:cubicBezTo>
                  <a:pt x="2770" y="892"/>
                  <a:pt x="2770" y="892"/>
                  <a:pt x="2770" y="892"/>
                </a:cubicBezTo>
                <a:cubicBezTo>
                  <a:pt x="2770" y="892"/>
                  <a:pt x="2677" y="1012"/>
                  <a:pt x="2391" y="1267"/>
                </a:cubicBezTo>
                <a:cubicBezTo>
                  <a:pt x="2324" y="1325"/>
                  <a:pt x="2288" y="1360"/>
                  <a:pt x="2226" y="1418"/>
                </a:cubicBezTo>
                <a:cubicBezTo>
                  <a:pt x="2226" y="2351"/>
                  <a:pt x="2226" y="2351"/>
                  <a:pt x="2226" y="2351"/>
                </a:cubicBezTo>
                <a:cubicBezTo>
                  <a:pt x="2168" y="2364"/>
                  <a:pt x="2168" y="2364"/>
                  <a:pt x="2168" y="2364"/>
                </a:cubicBezTo>
                <a:cubicBezTo>
                  <a:pt x="2168" y="2364"/>
                  <a:pt x="1923" y="2288"/>
                  <a:pt x="1503" y="2275"/>
                </a:cubicBezTo>
                <a:cubicBezTo>
                  <a:pt x="1089" y="2262"/>
                  <a:pt x="473" y="2373"/>
                  <a:pt x="0" y="2628"/>
                </a:cubicBezTo>
                <a:cubicBezTo>
                  <a:pt x="23" y="2628"/>
                  <a:pt x="23" y="2628"/>
                  <a:pt x="23" y="2628"/>
                </a:cubicBezTo>
                <a:cubicBezTo>
                  <a:pt x="23" y="2628"/>
                  <a:pt x="1285" y="2132"/>
                  <a:pt x="2757" y="2641"/>
                </a:cubicBezTo>
                <a:cubicBezTo>
                  <a:pt x="2757" y="2641"/>
                  <a:pt x="2757" y="2641"/>
                  <a:pt x="2757" y="2641"/>
                </a:cubicBezTo>
                <a:cubicBezTo>
                  <a:pt x="2815" y="2619"/>
                  <a:pt x="2815" y="2619"/>
                  <a:pt x="2815" y="2619"/>
                </a:cubicBezTo>
                <a:cubicBezTo>
                  <a:pt x="2815" y="914"/>
                  <a:pt x="2815" y="914"/>
                  <a:pt x="2815" y="914"/>
                </a:cubicBezTo>
                <a:cubicBezTo>
                  <a:pt x="2770" y="892"/>
                  <a:pt x="2770" y="892"/>
                  <a:pt x="2770" y="892"/>
                </a:cubicBezTo>
                <a:cubicBezTo>
                  <a:pt x="2770" y="892"/>
                  <a:pt x="2770" y="892"/>
                  <a:pt x="2770" y="892"/>
                </a:cubicBezTo>
                <a:close/>
                <a:moveTo>
                  <a:pt x="1396" y="18"/>
                </a:moveTo>
                <a:cubicBezTo>
                  <a:pt x="1325" y="0"/>
                  <a:pt x="1325" y="0"/>
                  <a:pt x="1325" y="0"/>
                </a:cubicBezTo>
                <a:cubicBezTo>
                  <a:pt x="1325" y="0"/>
                  <a:pt x="1325" y="0"/>
                  <a:pt x="1325" y="0"/>
                </a:cubicBezTo>
                <a:cubicBezTo>
                  <a:pt x="1325" y="0"/>
                  <a:pt x="1325" y="0"/>
                  <a:pt x="1325" y="0"/>
                </a:cubicBezTo>
                <a:cubicBezTo>
                  <a:pt x="1325" y="0"/>
                  <a:pt x="1325" y="0"/>
                  <a:pt x="1325" y="0"/>
                </a:cubicBezTo>
                <a:cubicBezTo>
                  <a:pt x="1325" y="5"/>
                  <a:pt x="1325" y="5"/>
                  <a:pt x="1325" y="5"/>
                </a:cubicBezTo>
                <a:cubicBezTo>
                  <a:pt x="1316" y="62"/>
                  <a:pt x="1244" y="508"/>
                  <a:pt x="923" y="1128"/>
                </a:cubicBezTo>
                <a:cubicBezTo>
                  <a:pt x="732" y="1497"/>
                  <a:pt x="442" y="1956"/>
                  <a:pt x="0" y="2420"/>
                </a:cubicBezTo>
                <a:cubicBezTo>
                  <a:pt x="0" y="2629"/>
                  <a:pt x="0" y="2629"/>
                  <a:pt x="0" y="2629"/>
                </a:cubicBezTo>
                <a:cubicBezTo>
                  <a:pt x="0" y="2629"/>
                  <a:pt x="473" y="2184"/>
                  <a:pt x="1316" y="2095"/>
                </a:cubicBezTo>
                <a:cubicBezTo>
                  <a:pt x="1347" y="2095"/>
                  <a:pt x="1347" y="2095"/>
                  <a:pt x="1347" y="2095"/>
                </a:cubicBezTo>
                <a:cubicBezTo>
                  <a:pt x="1396" y="2077"/>
                  <a:pt x="1396" y="2077"/>
                  <a:pt x="1396" y="2077"/>
                </a:cubicBezTo>
                <a:cubicBezTo>
                  <a:pt x="1396" y="18"/>
                  <a:pt x="1396" y="18"/>
                  <a:pt x="1396" y="18"/>
                </a:cubicBezTo>
                <a:cubicBezTo>
                  <a:pt x="1396" y="18"/>
                  <a:pt x="1396" y="18"/>
                  <a:pt x="1396" y="1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cxnSp>
        <p:nvCxnSpPr>
          <p:cNvPr id="50" name="Straight Arrow Connector 49"/>
          <p:cNvCxnSpPr>
            <a:endCxn id="215" idx="1"/>
          </p:cNvCxnSpPr>
          <p:nvPr/>
        </p:nvCxnSpPr>
        <p:spPr>
          <a:xfrm flipV="1">
            <a:off x="6570046" y="3373520"/>
            <a:ext cx="366309" cy="266584"/>
          </a:xfrm>
          <a:prstGeom prst="straightConnector1">
            <a:avLst/>
          </a:prstGeom>
          <a:ln w="9525">
            <a:solidFill>
              <a:schemeClr val="tx1"/>
            </a:solidFill>
            <a:prstDash val="solid"/>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7297840" y="3495554"/>
            <a:ext cx="1915608" cy="788721"/>
          </a:xfrm>
          <a:prstGeom prst="straightConnector1">
            <a:avLst/>
          </a:prstGeom>
          <a:ln w="9525">
            <a:solidFill>
              <a:schemeClr val="tx1"/>
            </a:solidFill>
            <a:prstDash val="solid"/>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7295693" y="4448342"/>
            <a:ext cx="2120798" cy="534934"/>
          </a:xfrm>
          <a:prstGeom prst="straightConnector1">
            <a:avLst/>
          </a:prstGeom>
          <a:ln w="9525">
            <a:solidFill>
              <a:schemeClr val="tx1"/>
            </a:solidFill>
            <a:prstDash val="solid"/>
            <a:headEnd type="none"/>
            <a:tailEnd type="triangle" w="lg" len="lg"/>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9416491" y="2432411"/>
            <a:ext cx="3019984" cy="1302940"/>
            <a:chOff x="9416491" y="2432411"/>
            <a:chExt cx="3019984" cy="1302940"/>
          </a:xfrm>
        </p:grpSpPr>
        <p:sp>
          <p:nvSpPr>
            <p:cNvPr id="204" name="Freeform 128"/>
            <p:cNvSpPr>
              <a:spLocks noChangeAspect="1"/>
            </p:cNvSpPr>
            <p:nvPr/>
          </p:nvSpPr>
          <p:spPr bwMode="white">
            <a:xfrm>
              <a:off x="9538743" y="2432411"/>
              <a:ext cx="1460331" cy="806709"/>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56" name="TextBox 55"/>
            <p:cNvSpPr txBox="1"/>
            <p:nvPr/>
          </p:nvSpPr>
          <p:spPr>
            <a:xfrm>
              <a:off x="9416491" y="3270745"/>
              <a:ext cx="3019984" cy="464606"/>
            </a:xfrm>
            <a:prstGeom prst="rect">
              <a:avLst/>
            </a:prstGeom>
            <a:noFill/>
          </p:spPr>
          <p:txBody>
            <a:bodyPr wrap="square" lIns="186521" tIns="91440" rIns="186521" bIns="149217" rtlCol="0">
              <a:spAutoFit/>
            </a:bodyPr>
            <a:lstStyle/>
            <a:p>
              <a:pPr>
                <a:lnSpc>
                  <a:spcPct val="90000"/>
                </a:lnSpc>
              </a:pPr>
              <a:r>
                <a:rPr lang="en-US" sz="1600" spc="-30" dirty="0" smtClean="0"/>
                <a:t>Windows Azure Backup</a:t>
              </a:r>
              <a:endParaRPr lang="en-US" sz="1600" spc="-30" dirty="0"/>
            </a:p>
          </p:txBody>
        </p:sp>
      </p:grpSp>
      <p:cxnSp>
        <p:nvCxnSpPr>
          <p:cNvPr id="59" name="Straight Connector 58"/>
          <p:cNvCxnSpPr/>
          <p:nvPr/>
        </p:nvCxnSpPr>
        <p:spPr>
          <a:xfrm flipH="1">
            <a:off x="2865738" y="3158354"/>
            <a:ext cx="274320" cy="0"/>
          </a:xfrm>
          <a:prstGeom prst="line">
            <a:avLst/>
          </a:prstGeom>
          <a:ln w="9525">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2865956" y="5619011"/>
            <a:ext cx="274320" cy="0"/>
          </a:xfrm>
          <a:prstGeom prst="line">
            <a:avLst/>
          </a:prstGeom>
          <a:ln w="9525">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5741879" y="2719509"/>
            <a:ext cx="0" cy="890649"/>
          </a:xfrm>
          <a:prstGeom prst="straightConnector1">
            <a:avLst/>
          </a:prstGeom>
          <a:ln w="9525">
            <a:solidFill>
              <a:schemeClr val="tx1"/>
            </a:solidFill>
            <a:prstDash val="solid"/>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3062217" y="2673957"/>
            <a:ext cx="2730363" cy="966146"/>
          </a:xfrm>
          <a:prstGeom prst="rect">
            <a:avLst/>
          </a:prstGeom>
          <a:noFill/>
        </p:spPr>
        <p:txBody>
          <a:bodyPr wrap="square" lIns="186521" tIns="149217" rIns="186521" bIns="149217" rtlCol="0">
            <a:spAutoFit/>
          </a:bodyPr>
          <a:lstStyle/>
          <a:p>
            <a:pPr>
              <a:lnSpc>
                <a:spcPct val="90000"/>
              </a:lnSpc>
            </a:pPr>
            <a:r>
              <a:rPr lang="en-US" sz="1600" spc="-30" dirty="0" smtClean="0"/>
              <a:t>Active Directory</a:t>
            </a:r>
            <a:br>
              <a:rPr lang="en-US" sz="1600" spc="-30" dirty="0" smtClean="0"/>
            </a:br>
            <a:r>
              <a:rPr lang="en-US" sz="1600" spc="-30" dirty="0" smtClean="0"/>
              <a:t>Hyper-V</a:t>
            </a:r>
            <a:br>
              <a:rPr lang="en-US" sz="1600" spc="-30" dirty="0" smtClean="0"/>
            </a:br>
            <a:r>
              <a:rPr lang="en-US" sz="1600" spc="-30" dirty="0" smtClean="0"/>
              <a:t>File Services</a:t>
            </a:r>
            <a:endParaRPr lang="en-US" sz="1600" spc="-30" dirty="0"/>
          </a:p>
        </p:txBody>
      </p:sp>
      <p:grpSp>
        <p:nvGrpSpPr>
          <p:cNvPr id="17" name="Group 16"/>
          <p:cNvGrpSpPr/>
          <p:nvPr/>
        </p:nvGrpSpPr>
        <p:grpSpPr>
          <a:xfrm>
            <a:off x="3074410" y="5103788"/>
            <a:ext cx="1818896" cy="1229543"/>
            <a:chOff x="3050026" y="5567084"/>
            <a:chExt cx="1818896" cy="1229543"/>
          </a:xfrm>
        </p:grpSpPr>
        <p:sp>
          <p:nvSpPr>
            <p:cNvPr id="89" name="TextBox 88"/>
            <p:cNvSpPr txBox="1"/>
            <p:nvPr/>
          </p:nvSpPr>
          <p:spPr>
            <a:xfrm>
              <a:off x="3050026" y="6052080"/>
              <a:ext cx="1818896" cy="744547"/>
            </a:xfrm>
            <a:prstGeom prst="rect">
              <a:avLst/>
            </a:prstGeom>
            <a:noFill/>
          </p:spPr>
          <p:txBody>
            <a:bodyPr wrap="square" lIns="186521" tIns="149217" rIns="186521" bIns="149217" rtlCol="0">
              <a:spAutoFit/>
            </a:bodyPr>
            <a:lstStyle/>
            <a:p>
              <a:pPr>
                <a:lnSpc>
                  <a:spcPct val="90000"/>
                </a:lnSpc>
              </a:pPr>
              <a:r>
                <a:rPr lang="en-US" sz="1600" spc="-30" dirty="0" smtClean="0"/>
                <a:t>Windows </a:t>
              </a:r>
              <a:br>
                <a:rPr lang="en-US" sz="1600" spc="-30" dirty="0" smtClean="0"/>
              </a:br>
              <a:r>
                <a:rPr lang="en-US" sz="1600" spc="-30" dirty="0" smtClean="0"/>
                <a:t>Client</a:t>
              </a:r>
              <a:endParaRPr lang="en-US" sz="1600" spc="-30" dirty="0"/>
            </a:p>
          </p:txBody>
        </p:sp>
        <p:grpSp>
          <p:nvGrpSpPr>
            <p:cNvPr id="90" name="Group 89"/>
            <p:cNvGrpSpPr/>
            <p:nvPr/>
          </p:nvGrpSpPr>
          <p:grpSpPr>
            <a:xfrm>
              <a:off x="3142403" y="5567084"/>
              <a:ext cx="614407" cy="559510"/>
              <a:chOff x="241228" y="-1619325"/>
              <a:chExt cx="1280479" cy="1166067"/>
            </a:xfrm>
            <a:solidFill>
              <a:schemeClr val="tx2"/>
            </a:solidFill>
          </p:grpSpPr>
          <p:sp>
            <p:nvSpPr>
              <p:cNvPr id="91" name="Freeform 43"/>
              <p:cNvSpPr>
                <a:spLocks noEditPoints="1"/>
              </p:cNvSpPr>
              <p:nvPr/>
            </p:nvSpPr>
            <p:spPr bwMode="auto">
              <a:xfrm>
                <a:off x="241228" y="-1619325"/>
                <a:ext cx="414578" cy="835438"/>
              </a:xfrm>
              <a:custGeom>
                <a:avLst/>
                <a:gdLst>
                  <a:gd name="T0" fmla="*/ 187 w 391"/>
                  <a:gd name="T1" fmla="*/ 274 h 788"/>
                  <a:gd name="T2" fmla="*/ 236 w 391"/>
                  <a:gd name="T3" fmla="*/ 218 h 788"/>
                  <a:gd name="T4" fmla="*/ 391 w 391"/>
                  <a:gd name="T5" fmla="*/ 218 h 788"/>
                  <a:gd name="T6" fmla="*/ 391 w 391"/>
                  <a:gd name="T7" fmla="*/ 175 h 788"/>
                  <a:gd name="T8" fmla="*/ 391 w 391"/>
                  <a:gd name="T9" fmla="*/ 166 h 788"/>
                  <a:gd name="T10" fmla="*/ 391 w 391"/>
                  <a:gd name="T11" fmla="*/ 164 h 788"/>
                  <a:gd name="T12" fmla="*/ 391 w 391"/>
                  <a:gd name="T13" fmla="*/ 40 h 788"/>
                  <a:gd name="T14" fmla="*/ 358 w 391"/>
                  <a:gd name="T15" fmla="*/ 0 h 788"/>
                  <a:gd name="T16" fmla="*/ 34 w 391"/>
                  <a:gd name="T17" fmla="*/ 0 h 788"/>
                  <a:gd name="T18" fmla="*/ 0 w 391"/>
                  <a:gd name="T19" fmla="*/ 38 h 788"/>
                  <a:gd name="T20" fmla="*/ 0 w 391"/>
                  <a:gd name="T21" fmla="*/ 164 h 788"/>
                  <a:gd name="T22" fmla="*/ 0 w 391"/>
                  <a:gd name="T23" fmla="*/ 174 h 788"/>
                  <a:gd name="T24" fmla="*/ 0 w 391"/>
                  <a:gd name="T25" fmla="*/ 175 h 788"/>
                  <a:gd name="T26" fmla="*/ 0 w 391"/>
                  <a:gd name="T27" fmla="*/ 753 h 788"/>
                  <a:gd name="T28" fmla="*/ 35 w 391"/>
                  <a:gd name="T29" fmla="*/ 788 h 788"/>
                  <a:gd name="T30" fmla="*/ 187 w 391"/>
                  <a:gd name="T31" fmla="*/ 788 h 788"/>
                  <a:gd name="T32" fmla="*/ 187 w 391"/>
                  <a:gd name="T33" fmla="*/ 274 h 788"/>
                  <a:gd name="T34" fmla="*/ 47 w 391"/>
                  <a:gd name="T35" fmla="*/ 83 h 788"/>
                  <a:gd name="T36" fmla="*/ 57 w 391"/>
                  <a:gd name="T37" fmla="*/ 73 h 788"/>
                  <a:gd name="T38" fmla="*/ 334 w 391"/>
                  <a:gd name="T39" fmla="*/ 73 h 788"/>
                  <a:gd name="T40" fmla="*/ 344 w 391"/>
                  <a:gd name="T41" fmla="*/ 83 h 788"/>
                  <a:gd name="T42" fmla="*/ 344 w 391"/>
                  <a:gd name="T43" fmla="*/ 120 h 788"/>
                  <a:gd name="T44" fmla="*/ 334 w 391"/>
                  <a:gd name="T45" fmla="*/ 130 h 788"/>
                  <a:gd name="T46" fmla="*/ 57 w 391"/>
                  <a:gd name="T47" fmla="*/ 130 h 788"/>
                  <a:gd name="T48" fmla="*/ 47 w 391"/>
                  <a:gd name="T49" fmla="*/ 120 h 788"/>
                  <a:gd name="T50" fmla="*/ 47 w 391"/>
                  <a:gd name="T51" fmla="*/ 83 h 788"/>
                  <a:gd name="T52" fmla="*/ 80 w 391"/>
                  <a:gd name="T53" fmla="*/ 214 h 788"/>
                  <a:gd name="T54" fmla="*/ 115 w 391"/>
                  <a:gd name="T55" fmla="*/ 249 h 788"/>
                  <a:gd name="T56" fmla="*/ 80 w 391"/>
                  <a:gd name="T57" fmla="*/ 284 h 788"/>
                  <a:gd name="T58" fmla="*/ 43 w 391"/>
                  <a:gd name="T59" fmla="*/ 249 h 788"/>
                  <a:gd name="T60" fmla="*/ 80 w 391"/>
                  <a:gd name="T61" fmla="*/ 214 h 788"/>
                  <a:gd name="T62" fmla="*/ 80 w 391"/>
                  <a:gd name="T63" fmla="*/ 372 h 788"/>
                  <a:gd name="T64" fmla="*/ 51 w 391"/>
                  <a:gd name="T65" fmla="*/ 346 h 788"/>
                  <a:gd name="T66" fmla="*/ 80 w 391"/>
                  <a:gd name="T67" fmla="*/ 319 h 788"/>
                  <a:gd name="T68" fmla="*/ 105 w 391"/>
                  <a:gd name="T69" fmla="*/ 346 h 788"/>
                  <a:gd name="T70" fmla="*/ 80 w 391"/>
                  <a:gd name="T71" fmla="*/ 372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1" h="788">
                    <a:moveTo>
                      <a:pt x="187" y="274"/>
                    </a:moveTo>
                    <a:cubicBezTo>
                      <a:pt x="185" y="246"/>
                      <a:pt x="210" y="219"/>
                      <a:pt x="236" y="218"/>
                    </a:cubicBezTo>
                    <a:cubicBezTo>
                      <a:pt x="391" y="218"/>
                      <a:pt x="391" y="218"/>
                      <a:pt x="391" y="218"/>
                    </a:cubicBezTo>
                    <a:cubicBezTo>
                      <a:pt x="391" y="203"/>
                      <a:pt x="391" y="191"/>
                      <a:pt x="391" y="175"/>
                    </a:cubicBezTo>
                    <a:cubicBezTo>
                      <a:pt x="391" y="175"/>
                      <a:pt x="391" y="175"/>
                      <a:pt x="391" y="166"/>
                    </a:cubicBezTo>
                    <a:cubicBezTo>
                      <a:pt x="391" y="166"/>
                      <a:pt x="391" y="165"/>
                      <a:pt x="391" y="164"/>
                    </a:cubicBezTo>
                    <a:cubicBezTo>
                      <a:pt x="391" y="157"/>
                      <a:pt x="391" y="129"/>
                      <a:pt x="391" y="40"/>
                    </a:cubicBezTo>
                    <a:cubicBezTo>
                      <a:pt x="391" y="0"/>
                      <a:pt x="363" y="0"/>
                      <a:pt x="358" y="0"/>
                    </a:cubicBezTo>
                    <a:cubicBezTo>
                      <a:pt x="347" y="0"/>
                      <a:pt x="290" y="0"/>
                      <a:pt x="34" y="0"/>
                    </a:cubicBezTo>
                    <a:cubicBezTo>
                      <a:pt x="5" y="0"/>
                      <a:pt x="0" y="22"/>
                      <a:pt x="0" y="38"/>
                    </a:cubicBezTo>
                    <a:cubicBezTo>
                      <a:pt x="0" y="44"/>
                      <a:pt x="0" y="71"/>
                      <a:pt x="0" y="164"/>
                    </a:cubicBezTo>
                    <a:cubicBezTo>
                      <a:pt x="0" y="164"/>
                      <a:pt x="0" y="164"/>
                      <a:pt x="0" y="174"/>
                    </a:cubicBezTo>
                    <a:cubicBezTo>
                      <a:pt x="0" y="174"/>
                      <a:pt x="0" y="174"/>
                      <a:pt x="0" y="175"/>
                    </a:cubicBezTo>
                    <a:cubicBezTo>
                      <a:pt x="0" y="177"/>
                      <a:pt x="0" y="218"/>
                      <a:pt x="0" y="753"/>
                    </a:cubicBezTo>
                    <a:cubicBezTo>
                      <a:pt x="0" y="788"/>
                      <a:pt x="29" y="788"/>
                      <a:pt x="35" y="788"/>
                    </a:cubicBezTo>
                    <a:cubicBezTo>
                      <a:pt x="40" y="788"/>
                      <a:pt x="66" y="788"/>
                      <a:pt x="187" y="788"/>
                    </a:cubicBezTo>
                    <a:lnTo>
                      <a:pt x="187" y="274"/>
                    </a:lnTo>
                    <a:close/>
                    <a:moveTo>
                      <a:pt x="47" y="83"/>
                    </a:moveTo>
                    <a:cubicBezTo>
                      <a:pt x="47" y="77"/>
                      <a:pt x="51" y="73"/>
                      <a:pt x="57" y="73"/>
                    </a:cubicBezTo>
                    <a:cubicBezTo>
                      <a:pt x="57" y="73"/>
                      <a:pt x="57" y="73"/>
                      <a:pt x="334" y="73"/>
                    </a:cubicBezTo>
                    <a:cubicBezTo>
                      <a:pt x="340" y="73"/>
                      <a:pt x="344" y="77"/>
                      <a:pt x="344" y="83"/>
                    </a:cubicBezTo>
                    <a:cubicBezTo>
                      <a:pt x="344" y="83"/>
                      <a:pt x="344" y="83"/>
                      <a:pt x="344" y="120"/>
                    </a:cubicBezTo>
                    <a:cubicBezTo>
                      <a:pt x="344" y="126"/>
                      <a:pt x="340" y="130"/>
                      <a:pt x="334" y="130"/>
                    </a:cubicBezTo>
                    <a:cubicBezTo>
                      <a:pt x="334" y="130"/>
                      <a:pt x="334" y="130"/>
                      <a:pt x="57" y="130"/>
                    </a:cubicBezTo>
                    <a:cubicBezTo>
                      <a:pt x="51" y="130"/>
                      <a:pt x="47" y="126"/>
                      <a:pt x="47" y="120"/>
                    </a:cubicBezTo>
                    <a:cubicBezTo>
                      <a:pt x="47" y="120"/>
                      <a:pt x="47" y="120"/>
                      <a:pt x="47" y="83"/>
                    </a:cubicBezTo>
                    <a:close/>
                    <a:moveTo>
                      <a:pt x="80" y="214"/>
                    </a:moveTo>
                    <a:cubicBezTo>
                      <a:pt x="98" y="214"/>
                      <a:pt x="115" y="229"/>
                      <a:pt x="115" y="249"/>
                    </a:cubicBezTo>
                    <a:cubicBezTo>
                      <a:pt x="115" y="268"/>
                      <a:pt x="98" y="284"/>
                      <a:pt x="80" y="284"/>
                    </a:cubicBezTo>
                    <a:cubicBezTo>
                      <a:pt x="59" y="284"/>
                      <a:pt x="43" y="268"/>
                      <a:pt x="43" y="249"/>
                    </a:cubicBezTo>
                    <a:cubicBezTo>
                      <a:pt x="43" y="229"/>
                      <a:pt x="59" y="214"/>
                      <a:pt x="80" y="214"/>
                    </a:cubicBezTo>
                    <a:close/>
                    <a:moveTo>
                      <a:pt x="80" y="372"/>
                    </a:moveTo>
                    <a:cubicBezTo>
                      <a:pt x="64" y="372"/>
                      <a:pt x="51" y="360"/>
                      <a:pt x="51" y="346"/>
                    </a:cubicBezTo>
                    <a:cubicBezTo>
                      <a:pt x="51" y="331"/>
                      <a:pt x="64" y="319"/>
                      <a:pt x="80" y="319"/>
                    </a:cubicBezTo>
                    <a:cubicBezTo>
                      <a:pt x="94" y="319"/>
                      <a:pt x="105" y="331"/>
                      <a:pt x="105" y="346"/>
                    </a:cubicBezTo>
                    <a:cubicBezTo>
                      <a:pt x="105" y="360"/>
                      <a:pt x="94" y="372"/>
                      <a:pt x="80" y="37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44"/>
              <p:cNvSpPr>
                <a:spLocks noEditPoints="1"/>
              </p:cNvSpPr>
              <p:nvPr/>
            </p:nvSpPr>
            <p:spPr bwMode="auto">
              <a:xfrm>
                <a:off x="489300" y="-1338499"/>
                <a:ext cx="1032407" cy="885241"/>
              </a:xfrm>
              <a:custGeom>
                <a:avLst/>
                <a:gdLst>
                  <a:gd name="T0" fmla="*/ 943 w 974"/>
                  <a:gd name="T1" fmla="*/ 0 h 835"/>
                  <a:gd name="T2" fmla="*/ 33 w 974"/>
                  <a:gd name="T3" fmla="*/ 0 h 835"/>
                  <a:gd name="T4" fmla="*/ 0 w 974"/>
                  <a:gd name="T5" fmla="*/ 30 h 835"/>
                  <a:gd name="T6" fmla="*/ 0 w 974"/>
                  <a:gd name="T7" fmla="*/ 683 h 835"/>
                  <a:gd name="T8" fmla="*/ 33 w 974"/>
                  <a:gd name="T9" fmla="*/ 714 h 835"/>
                  <a:gd name="T10" fmla="*/ 332 w 974"/>
                  <a:gd name="T11" fmla="*/ 714 h 835"/>
                  <a:gd name="T12" fmla="*/ 323 w 974"/>
                  <a:gd name="T13" fmla="*/ 761 h 835"/>
                  <a:gd name="T14" fmla="*/ 272 w 974"/>
                  <a:gd name="T15" fmla="*/ 779 h 835"/>
                  <a:gd name="T16" fmla="*/ 267 w 974"/>
                  <a:gd name="T17" fmla="*/ 779 h 835"/>
                  <a:gd name="T18" fmla="*/ 246 w 974"/>
                  <a:gd name="T19" fmla="*/ 801 h 835"/>
                  <a:gd name="T20" fmla="*/ 246 w 974"/>
                  <a:gd name="T21" fmla="*/ 813 h 835"/>
                  <a:gd name="T22" fmla="*/ 267 w 974"/>
                  <a:gd name="T23" fmla="*/ 835 h 835"/>
                  <a:gd name="T24" fmla="*/ 719 w 974"/>
                  <a:gd name="T25" fmla="*/ 835 h 835"/>
                  <a:gd name="T26" fmla="*/ 740 w 974"/>
                  <a:gd name="T27" fmla="*/ 813 h 835"/>
                  <a:gd name="T28" fmla="*/ 740 w 974"/>
                  <a:gd name="T29" fmla="*/ 801 h 835"/>
                  <a:gd name="T30" fmla="*/ 719 w 974"/>
                  <a:gd name="T31" fmla="*/ 779 h 835"/>
                  <a:gd name="T32" fmla="*/ 717 w 974"/>
                  <a:gd name="T33" fmla="*/ 779 h 835"/>
                  <a:gd name="T34" fmla="*/ 669 w 974"/>
                  <a:gd name="T35" fmla="*/ 761 h 835"/>
                  <a:gd name="T36" fmla="*/ 661 w 974"/>
                  <a:gd name="T37" fmla="*/ 714 h 835"/>
                  <a:gd name="T38" fmla="*/ 943 w 974"/>
                  <a:gd name="T39" fmla="*/ 714 h 835"/>
                  <a:gd name="T40" fmla="*/ 974 w 974"/>
                  <a:gd name="T41" fmla="*/ 683 h 835"/>
                  <a:gd name="T42" fmla="*/ 974 w 974"/>
                  <a:gd name="T43" fmla="*/ 30 h 835"/>
                  <a:gd name="T44" fmla="*/ 943 w 974"/>
                  <a:gd name="T45" fmla="*/ 0 h 835"/>
                  <a:gd name="T46" fmla="*/ 918 w 974"/>
                  <a:gd name="T47" fmla="*/ 634 h 835"/>
                  <a:gd name="T48" fmla="*/ 892 w 974"/>
                  <a:gd name="T49" fmla="*/ 660 h 835"/>
                  <a:gd name="T50" fmla="*/ 84 w 974"/>
                  <a:gd name="T51" fmla="*/ 660 h 835"/>
                  <a:gd name="T52" fmla="*/ 57 w 974"/>
                  <a:gd name="T53" fmla="*/ 634 h 835"/>
                  <a:gd name="T54" fmla="*/ 57 w 974"/>
                  <a:gd name="T55" fmla="*/ 79 h 835"/>
                  <a:gd name="T56" fmla="*/ 84 w 974"/>
                  <a:gd name="T57" fmla="*/ 53 h 835"/>
                  <a:gd name="T58" fmla="*/ 892 w 974"/>
                  <a:gd name="T59" fmla="*/ 53 h 835"/>
                  <a:gd name="T60" fmla="*/ 918 w 974"/>
                  <a:gd name="T61" fmla="*/ 79 h 835"/>
                  <a:gd name="T62" fmla="*/ 918 w 974"/>
                  <a:gd name="T63" fmla="*/ 634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4" h="835">
                    <a:moveTo>
                      <a:pt x="943" y="0"/>
                    </a:moveTo>
                    <a:cubicBezTo>
                      <a:pt x="33" y="0"/>
                      <a:pt x="33" y="0"/>
                      <a:pt x="33" y="0"/>
                    </a:cubicBezTo>
                    <a:cubicBezTo>
                      <a:pt x="15" y="0"/>
                      <a:pt x="0" y="13"/>
                      <a:pt x="0" y="30"/>
                    </a:cubicBezTo>
                    <a:cubicBezTo>
                      <a:pt x="0" y="683"/>
                      <a:pt x="0" y="683"/>
                      <a:pt x="0" y="683"/>
                    </a:cubicBezTo>
                    <a:cubicBezTo>
                      <a:pt x="0" y="700"/>
                      <a:pt x="15" y="714"/>
                      <a:pt x="33" y="714"/>
                    </a:cubicBezTo>
                    <a:cubicBezTo>
                      <a:pt x="332" y="714"/>
                      <a:pt x="332" y="714"/>
                      <a:pt x="332" y="714"/>
                    </a:cubicBezTo>
                    <a:cubicBezTo>
                      <a:pt x="332" y="714"/>
                      <a:pt x="330" y="751"/>
                      <a:pt x="323" y="761"/>
                    </a:cubicBezTo>
                    <a:cubicBezTo>
                      <a:pt x="311" y="779"/>
                      <a:pt x="288" y="774"/>
                      <a:pt x="272" y="779"/>
                    </a:cubicBezTo>
                    <a:cubicBezTo>
                      <a:pt x="267" y="779"/>
                      <a:pt x="267" y="779"/>
                      <a:pt x="267" y="779"/>
                    </a:cubicBezTo>
                    <a:cubicBezTo>
                      <a:pt x="255" y="779"/>
                      <a:pt x="246" y="789"/>
                      <a:pt x="246" y="801"/>
                    </a:cubicBezTo>
                    <a:cubicBezTo>
                      <a:pt x="246" y="813"/>
                      <a:pt x="246" y="813"/>
                      <a:pt x="246" y="813"/>
                    </a:cubicBezTo>
                    <a:cubicBezTo>
                      <a:pt x="246" y="825"/>
                      <a:pt x="255" y="835"/>
                      <a:pt x="267" y="835"/>
                    </a:cubicBezTo>
                    <a:cubicBezTo>
                      <a:pt x="719" y="835"/>
                      <a:pt x="719" y="835"/>
                      <a:pt x="719" y="835"/>
                    </a:cubicBezTo>
                    <a:cubicBezTo>
                      <a:pt x="730" y="835"/>
                      <a:pt x="740" y="825"/>
                      <a:pt x="740" y="813"/>
                    </a:cubicBezTo>
                    <a:cubicBezTo>
                      <a:pt x="740" y="801"/>
                      <a:pt x="740" y="801"/>
                      <a:pt x="740" y="801"/>
                    </a:cubicBezTo>
                    <a:cubicBezTo>
                      <a:pt x="740" y="789"/>
                      <a:pt x="730" y="779"/>
                      <a:pt x="719" y="779"/>
                    </a:cubicBezTo>
                    <a:cubicBezTo>
                      <a:pt x="717" y="779"/>
                      <a:pt x="717" y="779"/>
                      <a:pt x="717" y="779"/>
                    </a:cubicBezTo>
                    <a:cubicBezTo>
                      <a:pt x="708" y="778"/>
                      <a:pt x="681" y="780"/>
                      <a:pt x="669" y="761"/>
                    </a:cubicBezTo>
                    <a:cubicBezTo>
                      <a:pt x="663" y="751"/>
                      <a:pt x="661" y="714"/>
                      <a:pt x="661" y="714"/>
                    </a:cubicBezTo>
                    <a:cubicBezTo>
                      <a:pt x="943" y="714"/>
                      <a:pt x="943" y="714"/>
                      <a:pt x="943" y="714"/>
                    </a:cubicBezTo>
                    <a:cubicBezTo>
                      <a:pt x="960" y="714"/>
                      <a:pt x="974" y="700"/>
                      <a:pt x="974" y="683"/>
                    </a:cubicBezTo>
                    <a:cubicBezTo>
                      <a:pt x="974" y="30"/>
                      <a:pt x="974" y="30"/>
                      <a:pt x="974" y="30"/>
                    </a:cubicBezTo>
                    <a:cubicBezTo>
                      <a:pt x="974" y="13"/>
                      <a:pt x="960" y="0"/>
                      <a:pt x="943" y="0"/>
                    </a:cubicBezTo>
                    <a:close/>
                    <a:moveTo>
                      <a:pt x="918" y="634"/>
                    </a:moveTo>
                    <a:cubicBezTo>
                      <a:pt x="918" y="649"/>
                      <a:pt x="906" y="660"/>
                      <a:pt x="892" y="660"/>
                    </a:cubicBezTo>
                    <a:cubicBezTo>
                      <a:pt x="84" y="660"/>
                      <a:pt x="84" y="660"/>
                      <a:pt x="84" y="660"/>
                    </a:cubicBezTo>
                    <a:cubicBezTo>
                      <a:pt x="69" y="660"/>
                      <a:pt x="57" y="649"/>
                      <a:pt x="57" y="634"/>
                    </a:cubicBezTo>
                    <a:cubicBezTo>
                      <a:pt x="57" y="79"/>
                      <a:pt x="57" y="79"/>
                      <a:pt x="57" y="79"/>
                    </a:cubicBezTo>
                    <a:cubicBezTo>
                      <a:pt x="57" y="64"/>
                      <a:pt x="69" y="53"/>
                      <a:pt x="84" y="53"/>
                    </a:cubicBezTo>
                    <a:cubicBezTo>
                      <a:pt x="892" y="53"/>
                      <a:pt x="892" y="53"/>
                      <a:pt x="892" y="53"/>
                    </a:cubicBezTo>
                    <a:cubicBezTo>
                      <a:pt x="906" y="53"/>
                      <a:pt x="918" y="64"/>
                      <a:pt x="918" y="79"/>
                    </a:cubicBezTo>
                    <a:cubicBezTo>
                      <a:pt x="918" y="634"/>
                      <a:pt x="918" y="634"/>
                      <a:pt x="918" y="63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pic>
        <p:nvPicPr>
          <p:cNvPr id="19" name="Picture 18"/>
          <p:cNvPicPr>
            <a:picLocks noChangeAspect="1"/>
          </p:cNvPicPr>
          <p:nvPr/>
        </p:nvPicPr>
        <p:blipFill rotWithShape="1">
          <a:blip r:embed="rId3" cstate="print">
            <a:lum bright="70000" contrast="-70000"/>
            <a:extLst>
              <a:ext uri="{BEBA8EAE-BF5A-486C-A8C5-ECC9F3942E4B}">
                <a14:imgProps xmlns:a14="http://schemas.microsoft.com/office/drawing/2010/main">
                  <a14:imgLayer r:embed="rId4">
                    <a14:imgEffect>
                      <a14:sharpenSoften amount="100000"/>
                    </a14:imgEffect>
                    <a14:imgEffect>
                      <a14:saturation sat="400000"/>
                    </a14:imgEffect>
                    <a14:imgEffect>
                      <a14:brightnessContrast bright="-100000" contrast="2000"/>
                    </a14:imgEffect>
                  </a14:imgLayer>
                </a14:imgProps>
              </a:ext>
              <a:ext uri="{28A0092B-C50C-407E-A947-70E740481C1C}">
                <a14:useLocalDpi xmlns:a14="http://schemas.microsoft.com/office/drawing/2010/main" val="0"/>
              </a:ext>
            </a:extLst>
          </a:blip>
          <a:srcRect r="14802" b="29416"/>
          <a:stretch/>
        </p:blipFill>
        <p:spPr>
          <a:xfrm>
            <a:off x="734103" y="4907948"/>
            <a:ext cx="1644477" cy="321864"/>
          </a:xfrm>
          <a:prstGeom prst="rect">
            <a:avLst/>
          </a:prstGeom>
        </p:spPr>
      </p:pic>
      <p:sp>
        <p:nvSpPr>
          <p:cNvPr id="82" name="Freeform 22"/>
          <p:cNvSpPr>
            <a:spLocks noChangeAspect="1" noEditPoints="1"/>
          </p:cNvSpPr>
          <p:nvPr/>
        </p:nvSpPr>
        <p:spPr bwMode="auto">
          <a:xfrm>
            <a:off x="934883" y="2719509"/>
            <a:ext cx="1442183" cy="206645"/>
          </a:xfrm>
          <a:custGeom>
            <a:avLst/>
            <a:gdLst>
              <a:gd name="T0" fmla="*/ 383 w 6029"/>
              <a:gd name="T1" fmla="*/ 425 h 864"/>
              <a:gd name="T2" fmla="*/ 864 w 6029"/>
              <a:gd name="T3" fmla="*/ 864 h 864"/>
              <a:gd name="T4" fmla="*/ 368 w 6029"/>
              <a:gd name="T5" fmla="*/ 69 h 864"/>
              <a:gd name="T6" fmla="*/ 368 w 6029"/>
              <a:gd name="T7" fmla="*/ 440 h 864"/>
              <a:gd name="T8" fmla="*/ 368 w 6029"/>
              <a:gd name="T9" fmla="*/ 440 h 864"/>
              <a:gd name="T10" fmla="*/ 1836 w 6029"/>
              <a:gd name="T11" fmla="*/ 200 h 864"/>
              <a:gd name="T12" fmla="*/ 1914 w 6029"/>
              <a:gd name="T13" fmla="*/ 200 h 864"/>
              <a:gd name="T14" fmla="*/ 1614 w 6029"/>
              <a:gd name="T15" fmla="*/ 607 h 864"/>
              <a:gd name="T16" fmla="*/ 1310 w 6029"/>
              <a:gd name="T17" fmla="*/ 606 h 864"/>
              <a:gd name="T18" fmla="*/ 1345 w 6029"/>
              <a:gd name="T19" fmla="*/ 692 h 864"/>
              <a:gd name="T20" fmla="*/ 1650 w 6029"/>
              <a:gd name="T21" fmla="*/ 692 h 864"/>
              <a:gd name="T22" fmla="*/ 1846 w 6029"/>
              <a:gd name="T23" fmla="*/ 321 h 864"/>
              <a:gd name="T24" fmla="*/ 2302 w 6029"/>
              <a:gd name="T25" fmla="*/ 465 h 864"/>
              <a:gd name="T26" fmla="*/ 2053 w 6029"/>
              <a:gd name="T27" fmla="*/ 383 h 864"/>
              <a:gd name="T28" fmla="*/ 2053 w 6029"/>
              <a:gd name="T29" fmla="*/ 692 h 864"/>
              <a:gd name="T30" fmla="*/ 2242 w 6029"/>
              <a:gd name="T31" fmla="*/ 480 h 864"/>
              <a:gd name="T32" fmla="*/ 2710 w 6029"/>
              <a:gd name="T33" fmla="*/ 143 h 864"/>
              <a:gd name="T34" fmla="*/ 2539 w 6029"/>
              <a:gd name="T35" fmla="*/ 312 h 864"/>
              <a:gd name="T36" fmla="*/ 2522 w 6029"/>
              <a:gd name="T37" fmla="*/ 701 h 864"/>
              <a:gd name="T38" fmla="*/ 2710 w 6029"/>
              <a:gd name="T39" fmla="*/ 692 h 864"/>
              <a:gd name="T40" fmla="*/ 2459 w 6029"/>
              <a:gd name="T41" fmla="*/ 613 h 864"/>
              <a:gd name="T42" fmla="*/ 2621 w 6029"/>
              <a:gd name="T43" fmla="*/ 393 h 864"/>
              <a:gd name="T44" fmla="*/ 3104 w 6029"/>
              <a:gd name="T45" fmla="*/ 364 h 864"/>
              <a:gd name="T46" fmla="*/ 2835 w 6029"/>
              <a:gd name="T47" fmla="*/ 648 h 864"/>
              <a:gd name="T48" fmla="*/ 3104 w 6029"/>
              <a:gd name="T49" fmla="*/ 364 h 864"/>
              <a:gd name="T50" fmla="*/ 2847 w 6029"/>
              <a:gd name="T51" fmla="*/ 509 h 864"/>
              <a:gd name="T52" fmla="*/ 3090 w 6029"/>
              <a:gd name="T53" fmla="*/ 507 h 864"/>
              <a:gd name="T54" fmla="*/ 3547 w 6029"/>
              <a:gd name="T55" fmla="*/ 620 h 864"/>
              <a:gd name="T56" fmla="*/ 3316 w 6029"/>
              <a:gd name="T57" fmla="*/ 620 h 864"/>
              <a:gd name="T58" fmla="*/ 3343 w 6029"/>
              <a:gd name="T59" fmla="*/ 692 h 864"/>
              <a:gd name="T60" fmla="*/ 3578 w 6029"/>
              <a:gd name="T61" fmla="*/ 692 h 864"/>
              <a:gd name="T62" fmla="*/ 3845 w 6029"/>
              <a:gd name="T63" fmla="*/ 484 h 864"/>
              <a:gd name="T64" fmla="*/ 3840 w 6029"/>
              <a:gd name="T65" fmla="*/ 363 h 864"/>
              <a:gd name="T66" fmla="*/ 3751 w 6029"/>
              <a:gd name="T67" fmla="*/ 343 h 864"/>
              <a:gd name="T68" fmla="*/ 3866 w 6029"/>
              <a:gd name="T69" fmla="*/ 564 h 864"/>
              <a:gd name="T70" fmla="*/ 3713 w 6029"/>
              <a:gd name="T71" fmla="*/ 678 h 864"/>
              <a:gd name="T72" fmla="*/ 3920 w 6029"/>
              <a:gd name="T73" fmla="*/ 531 h 864"/>
              <a:gd name="T74" fmla="*/ 4213 w 6029"/>
              <a:gd name="T75" fmla="*/ 339 h 864"/>
              <a:gd name="T76" fmla="*/ 4408 w 6029"/>
              <a:gd name="T77" fmla="*/ 251 h 864"/>
              <a:gd name="T78" fmla="*/ 4142 w 6029"/>
              <a:gd name="T79" fmla="*/ 303 h 864"/>
              <a:gd name="T80" fmla="*/ 4366 w 6029"/>
              <a:gd name="T81" fmla="*/ 568 h 864"/>
              <a:gd name="T82" fmla="*/ 4141 w 6029"/>
              <a:gd name="T83" fmla="*/ 671 h 864"/>
              <a:gd name="T84" fmla="*/ 4430 w 6029"/>
              <a:gd name="T85" fmla="*/ 561 h 864"/>
              <a:gd name="T86" fmla="*/ 4648 w 6029"/>
              <a:gd name="T87" fmla="*/ 312 h 864"/>
              <a:gd name="T88" fmla="*/ 4522 w 6029"/>
              <a:gd name="T89" fmla="*/ 649 h 864"/>
              <a:gd name="T90" fmla="*/ 4660 w 6029"/>
              <a:gd name="T91" fmla="*/ 650 h 864"/>
              <a:gd name="T92" fmla="*/ 4801 w 6029"/>
              <a:gd name="T93" fmla="*/ 490 h 864"/>
              <a:gd name="T94" fmla="*/ 4715 w 6029"/>
              <a:gd name="T95" fmla="*/ 391 h 864"/>
              <a:gd name="T96" fmla="*/ 5025 w 6029"/>
              <a:gd name="T97" fmla="*/ 315 h 864"/>
              <a:gd name="T98" fmla="*/ 4927 w 6029"/>
              <a:gd name="T99" fmla="*/ 321 h 864"/>
              <a:gd name="T100" fmla="*/ 4927 w 6029"/>
              <a:gd name="T101" fmla="*/ 503 h 864"/>
              <a:gd name="T102" fmla="*/ 5061 w 6029"/>
              <a:gd name="T103" fmla="*/ 320 h 864"/>
              <a:gd name="T104" fmla="*/ 5153 w 6029"/>
              <a:gd name="T105" fmla="*/ 321 h 864"/>
              <a:gd name="T106" fmla="*/ 5434 w 6029"/>
              <a:gd name="T107" fmla="*/ 321 h 864"/>
              <a:gd name="T108" fmla="*/ 5616 w 6029"/>
              <a:gd name="T109" fmla="*/ 312 h 864"/>
              <a:gd name="T110" fmla="*/ 5490 w 6029"/>
              <a:gd name="T111" fmla="*/ 649 h 864"/>
              <a:gd name="T112" fmla="*/ 5628 w 6029"/>
              <a:gd name="T113" fmla="*/ 650 h 864"/>
              <a:gd name="T114" fmla="*/ 5769 w 6029"/>
              <a:gd name="T115" fmla="*/ 490 h 864"/>
              <a:gd name="T116" fmla="*/ 5683 w 6029"/>
              <a:gd name="T117" fmla="*/ 391 h 864"/>
              <a:gd name="T118" fmla="*/ 5993 w 6029"/>
              <a:gd name="T119" fmla="*/ 315 h 864"/>
              <a:gd name="T120" fmla="*/ 5895 w 6029"/>
              <a:gd name="T121" fmla="*/ 321 h 864"/>
              <a:gd name="T122" fmla="*/ 5895 w 6029"/>
              <a:gd name="T123" fmla="*/ 503 h 864"/>
              <a:gd name="T124" fmla="*/ 6029 w 6029"/>
              <a:gd name="T125" fmla="*/ 32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29" h="864">
                <a:moveTo>
                  <a:pt x="383" y="67"/>
                </a:moveTo>
                <a:cubicBezTo>
                  <a:pt x="864" y="0"/>
                  <a:pt x="864" y="0"/>
                  <a:pt x="864" y="0"/>
                </a:cubicBezTo>
                <a:cubicBezTo>
                  <a:pt x="864" y="425"/>
                  <a:pt x="864" y="425"/>
                  <a:pt x="864" y="425"/>
                </a:cubicBezTo>
                <a:cubicBezTo>
                  <a:pt x="383" y="425"/>
                  <a:pt x="383" y="425"/>
                  <a:pt x="383" y="425"/>
                </a:cubicBezTo>
                <a:lnTo>
                  <a:pt x="383" y="67"/>
                </a:lnTo>
                <a:close/>
                <a:moveTo>
                  <a:pt x="383" y="440"/>
                </a:moveTo>
                <a:cubicBezTo>
                  <a:pt x="383" y="797"/>
                  <a:pt x="383" y="797"/>
                  <a:pt x="383" y="797"/>
                </a:cubicBezTo>
                <a:cubicBezTo>
                  <a:pt x="864" y="864"/>
                  <a:pt x="864" y="864"/>
                  <a:pt x="864" y="864"/>
                </a:cubicBezTo>
                <a:cubicBezTo>
                  <a:pt x="864" y="440"/>
                  <a:pt x="864" y="440"/>
                  <a:pt x="864" y="440"/>
                </a:cubicBezTo>
                <a:lnTo>
                  <a:pt x="383" y="440"/>
                </a:lnTo>
                <a:close/>
                <a:moveTo>
                  <a:pt x="368" y="425"/>
                </a:moveTo>
                <a:cubicBezTo>
                  <a:pt x="368" y="69"/>
                  <a:pt x="368" y="69"/>
                  <a:pt x="368" y="69"/>
                </a:cubicBezTo>
                <a:cubicBezTo>
                  <a:pt x="0" y="121"/>
                  <a:pt x="0" y="121"/>
                  <a:pt x="0" y="121"/>
                </a:cubicBezTo>
                <a:cubicBezTo>
                  <a:pt x="0" y="425"/>
                  <a:pt x="0" y="425"/>
                  <a:pt x="0" y="425"/>
                </a:cubicBezTo>
                <a:lnTo>
                  <a:pt x="368" y="425"/>
                </a:lnTo>
                <a:close/>
                <a:moveTo>
                  <a:pt x="368" y="440"/>
                </a:moveTo>
                <a:cubicBezTo>
                  <a:pt x="0" y="440"/>
                  <a:pt x="0" y="440"/>
                  <a:pt x="0" y="440"/>
                </a:cubicBezTo>
                <a:cubicBezTo>
                  <a:pt x="0" y="744"/>
                  <a:pt x="0" y="744"/>
                  <a:pt x="0" y="744"/>
                </a:cubicBezTo>
                <a:cubicBezTo>
                  <a:pt x="368" y="795"/>
                  <a:pt x="368" y="795"/>
                  <a:pt x="368" y="795"/>
                </a:cubicBezTo>
                <a:lnTo>
                  <a:pt x="368" y="440"/>
                </a:lnTo>
                <a:close/>
                <a:moveTo>
                  <a:pt x="1902" y="173"/>
                </a:moveTo>
                <a:cubicBezTo>
                  <a:pt x="1895" y="165"/>
                  <a:pt x="1886" y="161"/>
                  <a:pt x="1874" y="161"/>
                </a:cubicBezTo>
                <a:cubicBezTo>
                  <a:pt x="1863" y="161"/>
                  <a:pt x="1854" y="165"/>
                  <a:pt x="1847" y="173"/>
                </a:cubicBezTo>
                <a:cubicBezTo>
                  <a:pt x="1839" y="180"/>
                  <a:pt x="1836" y="189"/>
                  <a:pt x="1836" y="200"/>
                </a:cubicBezTo>
                <a:cubicBezTo>
                  <a:pt x="1836" y="211"/>
                  <a:pt x="1840" y="221"/>
                  <a:pt x="1847" y="228"/>
                </a:cubicBezTo>
                <a:cubicBezTo>
                  <a:pt x="1854" y="235"/>
                  <a:pt x="1864" y="238"/>
                  <a:pt x="1874" y="238"/>
                </a:cubicBezTo>
                <a:cubicBezTo>
                  <a:pt x="1885" y="238"/>
                  <a:pt x="1894" y="235"/>
                  <a:pt x="1902" y="227"/>
                </a:cubicBezTo>
                <a:cubicBezTo>
                  <a:pt x="1910" y="220"/>
                  <a:pt x="1914" y="211"/>
                  <a:pt x="1914" y="200"/>
                </a:cubicBezTo>
                <a:cubicBezTo>
                  <a:pt x="1914" y="189"/>
                  <a:pt x="1910" y="180"/>
                  <a:pt x="1902" y="173"/>
                </a:cubicBezTo>
                <a:close/>
                <a:moveTo>
                  <a:pt x="1731" y="173"/>
                </a:moveTo>
                <a:cubicBezTo>
                  <a:pt x="1615" y="607"/>
                  <a:pt x="1615" y="607"/>
                  <a:pt x="1615" y="607"/>
                </a:cubicBezTo>
                <a:cubicBezTo>
                  <a:pt x="1614" y="607"/>
                  <a:pt x="1614" y="607"/>
                  <a:pt x="1614" y="607"/>
                </a:cubicBezTo>
                <a:cubicBezTo>
                  <a:pt x="1495" y="173"/>
                  <a:pt x="1495" y="173"/>
                  <a:pt x="1495" y="173"/>
                </a:cubicBezTo>
                <a:cubicBezTo>
                  <a:pt x="1436" y="173"/>
                  <a:pt x="1436" y="173"/>
                  <a:pt x="1436" y="173"/>
                </a:cubicBezTo>
                <a:cubicBezTo>
                  <a:pt x="1311" y="606"/>
                  <a:pt x="1311" y="606"/>
                  <a:pt x="1311" y="606"/>
                </a:cubicBezTo>
                <a:cubicBezTo>
                  <a:pt x="1310" y="606"/>
                  <a:pt x="1310" y="606"/>
                  <a:pt x="1310" y="606"/>
                </a:cubicBezTo>
                <a:cubicBezTo>
                  <a:pt x="1190" y="173"/>
                  <a:pt x="1190" y="173"/>
                  <a:pt x="1190" y="173"/>
                </a:cubicBezTo>
                <a:cubicBezTo>
                  <a:pt x="1123" y="173"/>
                  <a:pt x="1123" y="173"/>
                  <a:pt x="1123" y="173"/>
                </a:cubicBezTo>
                <a:cubicBezTo>
                  <a:pt x="1275" y="692"/>
                  <a:pt x="1275" y="692"/>
                  <a:pt x="1275" y="692"/>
                </a:cubicBezTo>
                <a:cubicBezTo>
                  <a:pt x="1345" y="692"/>
                  <a:pt x="1345" y="692"/>
                  <a:pt x="1345" y="692"/>
                </a:cubicBezTo>
                <a:cubicBezTo>
                  <a:pt x="1461" y="281"/>
                  <a:pt x="1461" y="281"/>
                  <a:pt x="1461" y="281"/>
                </a:cubicBezTo>
                <a:cubicBezTo>
                  <a:pt x="1463" y="281"/>
                  <a:pt x="1463" y="281"/>
                  <a:pt x="1463" y="281"/>
                </a:cubicBezTo>
                <a:cubicBezTo>
                  <a:pt x="1579" y="692"/>
                  <a:pt x="1579" y="692"/>
                  <a:pt x="1579" y="692"/>
                </a:cubicBezTo>
                <a:cubicBezTo>
                  <a:pt x="1650" y="692"/>
                  <a:pt x="1650" y="692"/>
                  <a:pt x="1650" y="692"/>
                </a:cubicBezTo>
                <a:cubicBezTo>
                  <a:pt x="1796" y="173"/>
                  <a:pt x="1796" y="173"/>
                  <a:pt x="1796" y="173"/>
                </a:cubicBezTo>
                <a:lnTo>
                  <a:pt x="1731" y="173"/>
                </a:lnTo>
                <a:close/>
                <a:moveTo>
                  <a:pt x="1905" y="321"/>
                </a:moveTo>
                <a:cubicBezTo>
                  <a:pt x="1846" y="321"/>
                  <a:pt x="1846" y="321"/>
                  <a:pt x="1846" y="321"/>
                </a:cubicBezTo>
                <a:cubicBezTo>
                  <a:pt x="1846" y="692"/>
                  <a:pt x="1846" y="692"/>
                  <a:pt x="1846" y="692"/>
                </a:cubicBezTo>
                <a:cubicBezTo>
                  <a:pt x="1905" y="692"/>
                  <a:pt x="1905" y="692"/>
                  <a:pt x="1905" y="692"/>
                </a:cubicBezTo>
                <a:lnTo>
                  <a:pt x="1905" y="321"/>
                </a:lnTo>
                <a:close/>
                <a:moveTo>
                  <a:pt x="2302" y="465"/>
                </a:moveTo>
                <a:cubicBezTo>
                  <a:pt x="2302" y="416"/>
                  <a:pt x="2291" y="378"/>
                  <a:pt x="2269" y="352"/>
                </a:cubicBezTo>
                <a:cubicBezTo>
                  <a:pt x="2248" y="325"/>
                  <a:pt x="2217" y="312"/>
                  <a:pt x="2176" y="312"/>
                </a:cubicBezTo>
                <a:cubicBezTo>
                  <a:pt x="2123" y="312"/>
                  <a:pt x="2082" y="336"/>
                  <a:pt x="2055" y="383"/>
                </a:cubicBezTo>
                <a:cubicBezTo>
                  <a:pt x="2053" y="383"/>
                  <a:pt x="2053" y="383"/>
                  <a:pt x="2053" y="383"/>
                </a:cubicBezTo>
                <a:cubicBezTo>
                  <a:pt x="2053" y="321"/>
                  <a:pt x="2053" y="321"/>
                  <a:pt x="2053" y="321"/>
                </a:cubicBezTo>
                <a:cubicBezTo>
                  <a:pt x="1994" y="321"/>
                  <a:pt x="1994" y="321"/>
                  <a:pt x="1994" y="321"/>
                </a:cubicBezTo>
                <a:cubicBezTo>
                  <a:pt x="1994" y="692"/>
                  <a:pt x="1994" y="692"/>
                  <a:pt x="1994" y="692"/>
                </a:cubicBezTo>
                <a:cubicBezTo>
                  <a:pt x="2053" y="692"/>
                  <a:pt x="2053" y="692"/>
                  <a:pt x="2053" y="692"/>
                </a:cubicBezTo>
                <a:cubicBezTo>
                  <a:pt x="2053" y="480"/>
                  <a:pt x="2053" y="480"/>
                  <a:pt x="2053" y="480"/>
                </a:cubicBezTo>
                <a:cubicBezTo>
                  <a:pt x="2053" y="446"/>
                  <a:pt x="2063" y="418"/>
                  <a:pt x="2083" y="396"/>
                </a:cubicBezTo>
                <a:cubicBezTo>
                  <a:pt x="2102" y="374"/>
                  <a:pt x="2127" y="363"/>
                  <a:pt x="2156" y="363"/>
                </a:cubicBezTo>
                <a:cubicBezTo>
                  <a:pt x="2213" y="363"/>
                  <a:pt x="2242" y="402"/>
                  <a:pt x="2242" y="480"/>
                </a:cubicBezTo>
                <a:cubicBezTo>
                  <a:pt x="2242" y="692"/>
                  <a:pt x="2242" y="692"/>
                  <a:pt x="2242" y="692"/>
                </a:cubicBezTo>
                <a:cubicBezTo>
                  <a:pt x="2302" y="692"/>
                  <a:pt x="2302" y="692"/>
                  <a:pt x="2302" y="692"/>
                </a:cubicBezTo>
                <a:lnTo>
                  <a:pt x="2302" y="465"/>
                </a:lnTo>
                <a:close/>
                <a:moveTo>
                  <a:pt x="2710" y="143"/>
                </a:moveTo>
                <a:cubicBezTo>
                  <a:pt x="2651" y="143"/>
                  <a:pt x="2651" y="143"/>
                  <a:pt x="2651" y="143"/>
                </a:cubicBezTo>
                <a:cubicBezTo>
                  <a:pt x="2651" y="372"/>
                  <a:pt x="2651" y="372"/>
                  <a:pt x="2651" y="372"/>
                </a:cubicBezTo>
                <a:cubicBezTo>
                  <a:pt x="2650" y="372"/>
                  <a:pt x="2650" y="372"/>
                  <a:pt x="2650" y="372"/>
                </a:cubicBezTo>
                <a:cubicBezTo>
                  <a:pt x="2626" y="332"/>
                  <a:pt x="2589" y="312"/>
                  <a:pt x="2539" y="312"/>
                </a:cubicBezTo>
                <a:cubicBezTo>
                  <a:pt x="2487" y="312"/>
                  <a:pt x="2446" y="331"/>
                  <a:pt x="2415" y="368"/>
                </a:cubicBezTo>
                <a:cubicBezTo>
                  <a:pt x="2384" y="405"/>
                  <a:pt x="2369" y="454"/>
                  <a:pt x="2369" y="515"/>
                </a:cubicBezTo>
                <a:cubicBezTo>
                  <a:pt x="2369" y="572"/>
                  <a:pt x="2383" y="617"/>
                  <a:pt x="2410" y="650"/>
                </a:cubicBezTo>
                <a:cubicBezTo>
                  <a:pt x="2438" y="684"/>
                  <a:pt x="2475" y="701"/>
                  <a:pt x="2522" y="701"/>
                </a:cubicBezTo>
                <a:cubicBezTo>
                  <a:pt x="2580" y="701"/>
                  <a:pt x="2622" y="677"/>
                  <a:pt x="2650" y="629"/>
                </a:cubicBezTo>
                <a:cubicBezTo>
                  <a:pt x="2651" y="629"/>
                  <a:pt x="2651" y="629"/>
                  <a:pt x="2651" y="629"/>
                </a:cubicBezTo>
                <a:cubicBezTo>
                  <a:pt x="2651" y="692"/>
                  <a:pt x="2651" y="692"/>
                  <a:pt x="2651" y="692"/>
                </a:cubicBezTo>
                <a:cubicBezTo>
                  <a:pt x="2710" y="692"/>
                  <a:pt x="2710" y="692"/>
                  <a:pt x="2710" y="692"/>
                </a:cubicBezTo>
                <a:lnTo>
                  <a:pt x="2710" y="143"/>
                </a:lnTo>
                <a:close/>
                <a:moveTo>
                  <a:pt x="2620" y="615"/>
                </a:moveTo>
                <a:cubicBezTo>
                  <a:pt x="2599" y="638"/>
                  <a:pt x="2572" y="650"/>
                  <a:pt x="2539" y="650"/>
                </a:cubicBezTo>
                <a:cubicBezTo>
                  <a:pt x="2506" y="650"/>
                  <a:pt x="2479" y="638"/>
                  <a:pt x="2459" y="613"/>
                </a:cubicBezTo>
                <a:cubicBezTo>
                  <a:pt x="2440" y="588"/>
                  <a:pt x="2430" y="555"/>
                  <a:pt x="2430" y="512"/>
                </a:cubicBezTo>
                <a:cubicBezTo>
                  <a:pt x="2430" y="465"/>
                  <a:pt x="2440" y="429"/>
                  <a:pt x="2461" y="402"/>
                </a:cubicBezTo>
                <a:cubicBezTo>
                  <a:pt x="2482" y="376"/>
                  <a:pt x="2510" y="363"/>
                  <a:pt x="2546" y="363"/>
                </a:cubicBezTo>
                <a:cubicBezTo>
                  <a:pt x="2575" y="363"/>
                  <a:pt x="2600" y="373"/>
                  <a:pt x="2621" y="393"/>
                </a:cubicBezTo>
                <a:cubicBezTo>
                  <a:pt x="2641" y="413"/>
                  <a:pt x="2651" y="439"/>
                  <a:pt x="2651" y="469"/>
                </a:cubicBezTo>
                <a:cubicBezTo>
                  <a:pt x="2651" y="524"/>
                  <a:pt x="2651" y="524"/>
                  <a:pt x="2651" y="524"/>
                </a:cubicBezTo>
                <a:cubicBezTo>
                  <a:pt x="2651" y="561"/>
                  <a:pt x="2641" y="591"/>
                  <a:pt x="2620" y="615"/>
                </a:cubicBezTo>
                <a:close/>
                <a:moveTo>
                  <a:pt x="3104" y="364"/>
                </a:moveTo>
                <a:cubicBezTo>
                  <a:pt x="3073" y="329"/>
                  <a:pt x="3030" y="312"/>
                  <a:pt x="2975" y="312"/>
                </a:cubicBezTo>
                <a:cubicBezTo>
                  <a:pt x="2916" y="312"/>
                  <a:pt x="2870" y="330"/>
                  <a:pt x="2836" y="365"/>
                </a:cubicBezTo>
                <a:cubicBezTo>
                  <a:pt x="2803" y="401"/>
                  <a:pt x="2786" y="449"/>
                  <a:pt x="2786" y="511"/>
                </a:cubicBezTo>
                <a:cubicBezTo>
                  <a:pt x="2786" y="568"/>
                  <a:pt x="2802" y="614"/>
                  <a:pt x="2835" y="648"/>
                </a:cubicBezTo>
                <a:cubicBezTo>
                  <a:pt x="2868" y="683"/>
                  <a:pt x="2912" y="701"/>
                  <a:pt x="2966" y="701"/>
                </a:cubicBezTo>
                <a:cubicBezTo>
                  <a:pt x="3022" y="701"/>
                  <a:pt x="3067" y="683"/>
                  <a:pt x="3101" y="647"/>
                </a:cubicBezTo>
                <a:cubicBezTo>
                  <a:pt x="3134" y="611"/>
                  <a:pt x="3151" y="564"/>
                  <a:pt x="3151" y="505"/>
                </a:cubicBezTo>
                <a:cubicBezTo>
                  <a:pt x="3151" y="445"/>
                  <a:pt x="3135" y="398"/>
                  <a:pt x="3104" y="364"/>
                </a:cubicBezTo>
                <a:close/>
                <a:moveTo>
                  <a:pt x="3059" y="613"/>
                </a:moveTo>
                <a:cubicBezTo>
                  <a:pt x="3039" y="638"/>
                  <a:pt x="3009" y="650"/>
                  <a:pt x="2971" y="650"/>
                </a:cubicBezTo>
                <a:cubicBezTo>
                  <a:pt x="2933" y="650"/>
                  <a:pt x="2903" y="638"/>
                  <a:pt x="2880" y="613"/>
                </a:cubicBezTo>
                <a:cubicBezTo>
                  <a:pt x="2858" y="588"/>
                  <a:pt x="2847" y="553"/>
                  <a:pt x="2847" y="509"/>
                </a:cubicBezTo>
                <a:cubicBezTo>
                  <a:pt x="2847" y="462"/>
                  <a:pt x="2858" y="426"/>
                  <a:pt x="2880" y="401"/>
                </a:cubicBezTo>
                <a:cubicBezTo>
                  <a:pt x="2902" y="375"/>
                  <a:pt x="2933" y="363"/>
                  <a:pt x="2971" y="363"/>
                </a:cubicBezTo>
                <a:cubicBezTo>
                  <a:pt x="3009" y="363"/>
                  <a:pt x="3038" y="375"/>
                  <a:pt x="3059" y="400"/>
                </a:cubicBezTo>
                <a:cubicBezTo>
                  <a:pt x="3080" y="425"/>
                  <a:pt x="3090" y="461"/>
                  <a:pt x="3090" y="507"/>
                </a:cubicBezTo>
                <a:cubicBezTo>
                  <a:pt x="3090" y="553"/>
                  <a:pt x="3080" y="589"/>
                  <a:pt x="3059" y="613"/>
                </a:cubicBezTo>
                <a:close/>
                <a:moveTo>
                  <a:pt x="3631" y="321"/>
                </a:moveTo>
                <a:cubicBezTo>
                  <a:pt x="3550" y="620"/>
                  <a:pt x="3550" y="620"/>
                  <a:pt x="3550" y="620"/>
                </a:cubicBezTo>
                <a:cubicBezTo>
                  <a:pt x="3547" y="620"/>
                  <a:pt x="3547" y="620"/>
                  <a:pt x="3547" y="620"/>
                </a:cubicBezTo>
                <a:cubicBezTo>
                  <a:pt x="3464" y="321"/>
                  <a:pt x="3464" y="321"/>
                  <a:pt x="3464" y="321"/>
                </a:cubicBezTo>
                <a:cubicBezTo>
                  <a:pt x="3410" y="321"/>
                  <a:pt x="3410" y="321"/>
                  <a:pt x="3410" y="321"/>
                </a:cubicBezTo>
                <a:cubicBezTo>
                  <a:pt x="3319" y="620"/>
                  <a:pt x="3319" y="620"/>
                  <a:pt x="3319" y="620"/>
                </a:cubicBezTo>
                <a:cubicBezTo>
                  <a:pt x="3316" y="620"/>
                  <a:pt x="3316" y="620"/>
                  <a:pt x="3316" y="620"/>
                </a:cubicBezTo>
                <a:cubicBezTo>
                  <a:pt x="3234" y="321"/>
                  <a:pt x="3234" y="321"/>
                  <a:pt x="3234" y="321"/>
                </a:cubicBezTo>
                <a:cubicBezTo>
                  <a:pt x="3172" y="321"/>
                  <a:pt x="3172" y="321"/>
                  <a:pt x="3172" y="321"/>
                </a:cubicBezTo>
                <a:cubicBezTo>
                  <a:pt x="3284" y="692"/>
                  <a:pt x="3284" y="692"/>
                  <a:pt x="3284" y="692"/>
                </a:cubicBezTo>
                <a:cubicBezTo>
                  <a:pt x="3343" y="692"/>
                  <a:pt x="3343" y="692"/>
                  <a:pt x="3343" y="692"/>
                </a:cubicBezTo>
                <a:cubicBezTo>
                  <a:pt x="3433" y="404"/>
                  <a:pt x="3433" y="404"/>
                  <a:pt x="3433" y="404"/>
                </a:cubicBezTo>
                <a:cubicBezTo>
                  <a:pt x="3434" y="404"/>
                  <a:pt x="3434" y="404"/>
                  <a:pt x="3434" y="404"/>
                </a:cubicBezTo>
                <a:cubicBezTo>
                  <a:pt x="3517" y="692"/>
                  <a:pt x="3517" y="692"/>
                  <a:pt x="3517" y="692"/>
                </a:cubicBezTo>
                <a:cubicBezTo>
                  <a:pt x="3578" y="692"/>
                  <a:pt x="3578" y="692"/>
                  <a:pt x="3578" y="692"/>
                </a:cubicBezTo>
                <a:cubicBezTo>
                  <a:pt x="3690" y="321"/>
                  <a:pt x="3690" y="321"/>
                  <a:pt x="3690" y="321"/>
                </a:cubicBezTo>
                <a:lnTo>
                  <a:pt x="3631" y="321"/>
                </a:lnTo>
                <a:close/>
                <a:moveTo>
                  <a:pt x="3920" y="531"/>
                </a:moveTo>
                <a:cubicBezTo>
                  <a:pt x="3905" y="514"/>
                  <a:pt x="3881" y="499"/>
                  <a:pt x="3845" y="484"/>
                </a:cubicBezTo>
                <a:cubicBezTo>
                  <a:pt x="3817" y="472"/>
                  <a:pt x="3798" y="461"/>
                  <a:pt x="3789" y="452"/>
                </a:cubicBezTo>
                <a:cubicBezTo>
                  <a:pt x="3779" y="443"/>
                  <a:pt x="3775" y="431"/>
                  <a:pt x="3775" y="414"/>
                </a:cubicBezTo>
                <a:cubicBezTo>
                  <a:pt x="3775" y="399"/>
                  <a:pt x="3781" y="387"/>
                  <a:pt x="3793" y="377"/>
                </a:cubicBezTo>
                <a:cubicBezTo>
                  <a:pt x="3805" y="368"/>
                  <a:pt x="3820" y="363"/>
                  <a:pt x="3840" y="363"/>
                </a:cubicBezTo>
                <a:cubicBezTo>
                  <a:pt x="3872" y="363"/>
                  <a:pt x="3900" y="372"/>
                  <a:pt x="3924" y="389"/>
                </a:cubicBezTo>
                <a:cubicBezTo>
                  <a:pt x="3924" y="329"/>
                  <a:pt x="3924" y="329"/>
                  <a:pt x="3924" y="329"/>
                </a:cubicBezTo>
                <a:cubicBezTo>
                  <a:pt x="3900" y="318"/>
                  <a:pt x="3874" y="312"/>
                  <a:pt x="3845" y="312"/>
                </a:cubicBezTo>
                <a:cubicBezTo>
                  <a:pt x="3807" y="312"/>
                  <a:pt x="3776" y="322"/>
                  <a:pt x="3751" y="343"/>
                </a:cubicBezTo>
                <a:cubicBezTo>
                  <a:pt x="3726" y="363"/>
                  <a:pt x="3714" y="389"/>
                  <a:pt x="3714" y="420"/>
                </a:cubicBezTo>
                <a:cubicBezTo>
                  <a:pt x="3714" y="446"/>
                  <a:pt x="3721" y="467"/>
                  <a:pt x="3734" y="483"/>
                </a:cubicBezTo>
                <a:cubicBezTo>
                  <a:pt x="3748" y="499"/>
                  <a:pt x="3771" y="514"/>
                  <a:pt x="3804" y="528"/>
                </a:cubicBezTo>
                <a:cubicBezTo>
                  <a:pt x="3836" y="543"/>
                  <a:pt x="3857" y="555"/>
                  <a:pt x="3866" y="564"/>
                </a:cubicBezTo>
                <a:cubicBezTo>
                  <a:pt x="3876" y="573"/>
                  <a:pt x="3880" y="584"/>
                  <a:pt x="3880" y="598"/>
                </a:cubicBezTo>
                <a:cubicBezTo>
                  <a:pt x="3880" y="633"/>
                  <a:pt x="3857" y="650"/>
                  <a:pt x="3810" y="650"/>
                </a:cubicBezTo>
                <a:cubicBezTo>
                  <a:pt x="3775" y="650"/>
                  <a:pt x="3743" y="638"/>
                  <a:pt x="3713" y="615"/>
                </a:cubicBezTo>
                <a:cubicBezTo>
                  <a:pt x="3713" y="678"/>
                  <a:pt x="3713" y="678"/>
                  <a:pt x="3713" y="678"/>
                </a:cubicBezTo>
                <a:cubicBezTo>
                  <a:pt x="3740" y="693"/>
                  <a:pt x="3770" y="701"/>
                  <a:pt x="3805" y="701"/>
                </a:cubicBezTo>
                <a:cubicBezTo>
                  <a:pt x="3846" y="701"/>
                  <a:pt x="3879" y="691"/>
                  <a:pt x="3904" y="671"/>
                </a:cubicBezTo>
                <a:cubicBezTo>
                  <a:pt x="3929" y="651"/>
                  <a:pt x="3941" y="625"/>
                  <a:pt x="3941" y="592"/>
                </a:cubicBezTo>
                <a:cubicBezTo>
                  <a:pt x="3941" y="568"/>
                  <a:pt x="3934" y="547"/>
                  <a:pt x="3920" y="531"/>
                </a:cubicBezTo>
                <a:close/>
                <a:moveTo>
                  <a:pt x="4403" y="483"/>
                </a:moveTo>
                <a:cubicBezTo>
                  <a:pt x="4384" y="460"/>
                  <a:pt x="4352" y="436"/>
                  <a:pt x="4306" y="410"/>
                </a:cubicBezTo>
                <a:cubicBezTo>
                  <a:pt x="4276" y="393"/>
                  <a:pt x="4254" y="379"/>
                  <a:pt x="4241" y="369"/>
                </a:cubicBezTo>
                <a:cubicBezTo>
                  <a:pt x="4228" y="359"/>
                  <a:pt x="4219" y="349"/>
                  <a:pt x="4213" y="339"/>
                </a:cubicBezTo>
                <a:cubicBezTo>
                  <a:pt x="4208" y="328"/>
                  <a:pt x="4205" y="314"/>
                  <a:pt x="4205" y="297"/>
                </a:cubicBezTo>
                <a:cubicBezTo>
                  <a:pt x="4205" y="274"/>
                  <a:pt x="4214" y="255"/>
                  <a:pt x="4233" y="240"/>
                </a:cubicBezTo>
                <a:cubicBezTo>
                  <a:pt x="4251" y="226"/>
                  <a:pt x="4274" y="219"/>
                  <a:pt x="4303" y="219"/>
                </a:cubicBezTo>
                <a:cubicBezTo>
                  <a:pt x="4346" y="219"/>
                  <a:pt x="4381" y="229"/>
                  <a:pt x="4408" y="251"/>
                </a:cubicBezTo>
                <a:cubicBezTo>
                  <a:pt x="4408" y="183"/>
                  <a:pt x="4408" y="183"/>
                  <a:pt x="4408" y="183"/>
                </a:cubicBezTo>
                <a:cubicBezTo>
                  <a:pt x="4387" y="170"/>
                  <a:pt x="4353" y="164"/>
                  <a:pt x="4306" y="164"/>
                </a:cubicBezTo>
                <a:cubicBezTo>
                  <a:pt x="4258" y="164"/>
                  <a:pt x="4218" y="177"/>
                  <a:pt x="4188" y="203"/>
                </a:cubicBezTo>
                <a:cubicBezTo>
                  <a:pt x="4157" y="228"/>
                  <a:pt x="4142" y="262"/>
                  <a:pt x="4142" y="303"/>
                </a:cubicBezTo>
                <a:cubicBezTo>
                  <a:pt x="4142" y="334"/>
                  <a:pt x="4150" y="360"/>
                  <a:pt x="4167" y="382"/>
                </a:cubicBezTo>
                <a:cubicBezTo>
                  <a:pt x="4184" y="404"/>
                  <a:pt x="4214" y="427"/>
                  <a:pt x="4257" y="451"/>
                </a:cubicBezTo>
                <a:cubicBezTo>
                  <a:pt x="4301" y="476"/>
                  <a:pt x="4330" y="496"/>
                  <a:pt x="4345" y="512"/>
                </a:cubicBezTo>
                <a:cubicBezTo>
                  <a:pt x="4359" y="528"/>
                  <a:pt x="4366" y="546"/>
                  <a:pt x="4366" y="568"/>
                </a:cubicBezTo>
                <a:cubicBezTo>
                  <a:pt x="4366" y="620"/>
                  <a:pt x="4333" y="646"/>
                  <a:pt x="4266" y="646"/>
                </a:cubicBezTo>
                <a:cubicBezTo>
                  <a:pt x="4245" y="646"/>
                  <a:pt x="4223" y="641"/>
                  <a:pt x="4199" y="632"/>
                </a:cubicBezTo>
                <a:cubicBezTo>
                  <a:pt x="4175" y="623"/>
                  <a:pt x="4156" y="612"/>
                  <a:pt x="4141" y="599"/>
                </a:cubicBezTo>
                <a:cubicBezTo>
                  <a:pt x="4141" y="671"/>
                  <a:pt x="4141" y="671"/>
                  <a:pt x="4141" y="671"/>
                </a:cubicBezTo>
                <a:cubicBezTo>
                  <a:pt x="4151" y="678"/>
                  <a:pt x="4168" y="685"/>
                  <a:pt x="4192" y="691"/>
                </a:cubicBezTo>
                <a:cubicBezTo>
                  <a:pt x="4217" y="697"/>
                  <a:pt x="4239" y="701"/>
                  <a:pt x="4258" y="701"/>
                </a:cubicBezTo>
                <a:cubicBezTo>
                  <a:pt x="4311" y="701"/>
                  <a:pt x="4353" y="688"/>
                  <a:pt x="4384" y="663"/>
                </a:cubicBezTo>
                <a:cubicBezTo>
                  <a:pt x="4415" y="639"/>
                  <a:pt x="4430" y="604"/>
                  <a:pt x="4430" y="561"/>
                </a:cubicBezTo>
                <a:cubicBezTo>
                  <a:pt x="4430" y="531"/>
                  <a:pt x="4421" y="505"/>
                  <a:pt x="4403" y="483"/>
                </a:cubicBezTo>
                <a:close/>
                <a:moveTo>
                  <a:pt x="4801" y="490"/>
                </a:moveTo>
                <a:cubicBezTo>
                  <a:pt x="4801" y="434"/>
                  <a:pt x="4787" y="390"/>
                  <a:pt x="4760" y="359"/>
                </a:cubicBezTo>
                <a:cubicBezTo>
                  <a:pt x="4733" y="328"/>
                  <a:pt x="4696" y="312"/>
                  <a:pt x="4648" y="312"/>
                </a:cubicBezTo>
                <a:cubicBezTo>
                  <a:pt x="4616" y="312"/>
                  <a:pt x="4587" y="320"/>
                  <a:pt x="4561" y="337"/>
                </a:cubicBezTo>
                <a:cubicBezTo>
                  <a:pt x="4535" y="354"/>
                  <a:pt x="4514" y="377"/>
                  <a:pt x="4500" y="407"/>
                </a:cubicBezTo>
                <a:cubicBezTo>
                  <a:pt x="4485" y="438"/>
                  <a:pt x="4477" y="471"/>
                  <a:pt x="4477" y="508"/>
                </a:cubicBezTo>
                <a:cubicBezTo>
                  <a:pt x="4477" y="568"/>
                  <a:pt x="4492" y="615"/>
                  <a:pt x="4522" y="649"/>
                </a:cubicBezTo>
                <a:cubicBezTo>
                  <a:pt x="4552" y="684"/>
                  <a:pt x="4593" y="701"/>
                  <a:pt x="4646" y="701"/>
                </a:cubicBezTo>
                <a:cubicBezTo>
                  <a:pt x="4699" y="701"/>
                  <a:pt x="4742" y="689"/>
                  <a:pt x="4774" y="665"/>
                </a:cubicBezTo>
                <a:cubicBezTo>
                  <a:pt x="4774" y="610"/>
                  <a:pt x="4774" y="610"/>
                  <a:pt x="4774" y="610"/>
                </a:cubicBezTo>
                <a:cubicBezTo>
                  <a:pt x="4740" y="637"/>
                  <a:pt x="4702" y="650"/>
                  <a:pt x="4660" y="650"/>
                </a:cubicBezTo>
                <a:cubicBezTo>
                  <a:pt x="4622" y="650"/>
                  <a:pt x="4593" y="639"/>
                  <a:pt x="4572" y="617"/>
                </a:cubicBezTo>
                <a:cubicBezTo>
                  <a:pt x="4551" y="595"/>
                  <a:pt x="4540" y="563"/>
                  <a:pt x="4539" y="521"/>
                </a:cubicBezTo>
                <a:cubicBezTo>
                  <a:pt x="4801" y="521"/>
                  <a:pt x="4801" y="521"/>
                  <a:pt x="4801" y="521"/>
                </a:cubicBezTo>
                <a:lnTo>
                  <a:pt x="4801" y="490"/>
                </a:lnTo>
                <a:close/>
                <a:moveTo>
                  <a:pt x="4540" y="471"/>
                </a:moveTo>
                <a:cubicBezTo>
                  <a:pt x="4545" y="438"/>
                  <a:pt x="4557" y="412"/>
                  <a:pt x="4577" y="392"/>
                </a:cubicBezTo>
                <a:cubicBezTo>
                  <a:pt x="4596" y="373"/>
                  <a:pt x="4620" y="363"/>
                  <a:pt x="4647" y="363"/>
                </a:cubicBezTo>
                <a:cubicBezTo>
                  <a:pt x="4676" y="363"/>
                  <a:pt x="4699" y="372"/>
                  <a:pt x="4715" y="391"/>
                </a:cubicBezTo>
                <a:cubicBezTo>
                  <a:pt x="4731" y="410"/>
                  <a:pt x="4739" y="437"/>
                  <a:pt x="4740" y="471"/>
                </a:cubicBezTo>
                <a:lnTo>
                  <a:pt x="4540" y="471"/>
                </a:lnTo>
                <a:close/>
                <a:moveTo>
                  <a:pt x="5061" y="320"/>
                </a:moveTo>
                <a:cubicBezTo>
                  <a:pt x="5052" y="316"/>
                  <a:pt x="5041" y="315"/>
                  <a:pt x="5025" y="315"/>
                </a:cubicBezTo>
                <a:cubicBezTo>
                  <a:pt x="5003" y="315"/>
                  <a:pt x="4983" y="322"/>
                  <a:pt x="4966" y="337"/>
                </a:cubicBezTo>
                <a:cubicBezTo>
                  <a:pt x="4949" y="352"/>
                  <a:pt x="4936" y="372"/>
                  <a:pt x="4928" y="397"/>
                </a:cubicBezTo>
                <a:cubicBezTo>
                  <a:pt x="4927" y="397"/>
                  <a:pt x="4927" y="397"/>
                  <a:pt x="4927" y="397"/>
                </a:cubicBezTo>
                <a:cubicBezTo>
                  <a:pt x="4927" y="321"/>
                  <a:pt x="4927" y="321"/>
                  <a:pt x="4927" y="321"/>
                </a:cubicBezTo>
                <a:cubicBezTo>
                  <a:pt x="4867" y="321"/>
                  <a:pt x="4867" y="321"/>
                  <a:pt x="4867" y="321"/>
                </a:cubicBezTo>
                <a:cubicBezTo>
                  <a:pt x="4867" y="692"/>
                  <a:pt x="4867" y="692"/>
                  <a:pt x="4867" y="692"/>
                </a:cubicBezTo>
                <a:cubicBezTo>
                  <a:pt x="4927" y="692"/>
                  <a:pt x="4927" y="692"/>
                  <a:pt x="4927" y="692"/>
                </a:cubicBezTo>
                <a:cubicBezTo>
                  <a:pt x="4927" y="503"/>
                  <a:pt x="4927" y="503"/>
                  <a:pt x="4927" y="503"/>
                </a:cubicBezTo>
                <a:cubicBezTo>
                  <a:pt x="4927" y="463"/>
                  <a:pt x="4935" y="431"/>
                  <a:pt x="4951" y="406"/>
                </a:cubicBezTo>
                <a:cubicBezTo>
                  <a:pt x="4968" y="382"/>
                  <a:pt x="4989" y="369"/>
                  <a:pt x="5015" y="369"/>
                </a:cubicBezTo>
                <a:cubicBezTo>
                  <a:pt x="5035" y="369"/>
                  <a:pt x="5050" y="373"/>
                  <a:pt x="5061" y="381"/>
                </a:cubicBezTo>
                <a:lnTo>
                  <a:pt x="5061" y="320"/>
                </a:lnTo>
                <a:close/>
                <a:moveTo>
                  <a:pt x="5372" y="321"/>
                </a:moveTo>
                <a:cubicBezTo>
                  <a:pt x="5261" y="624"/>
                  <a:pt x="5261" y="624"/>
                  <a:pt x="5261" y="624"/>
                </a:cubicBezTo>
                <a:cubicBezTo>
                  <a:pt x="5259" y="624"/>
                  <a:pt x="5259" y="624"/>
                  <a:pt x="5259" y="624"/>
                </a:cubicBezTo>
                <a:cubicBezTo>
                  <a:pt x="5153" y="321"/>
                  <a:pt x="5153" y="321"/>
                  <a:pt x="5153" y="321"/>
                </a:cubicBezTo>
                <a:cubicBezTo>
                  <a:pt x="5088" y="321"/>
                  <a:pt x="5088" y="321"/>
                  <a:pt x="5088" y="321"/>
                </a:cubicBezTo>
                <a:cubicBezTo>
                  <a:pt x="5228" y="692"/>
                  <a:pt x="5228" y="692"/>
                  <a:pt x="5228" y="692"/>
                </a:cubicBezTo>
                <a:cubicBezTo>
                  <a:pt x="5286" y="692"/>
                  <a:pt x="5286" y="692"/>
                  <a:pt x="5286" y="692"/>
                </a:cubicBezTo>
                <a:cubicBezTo>
                  <a:pt x="5434" y="321"/>
                  <a:pt x="5434" y="321"/>
                  <a:pt x="5434" y="321"/>
                </a:cubicBezTo>
                <a:lnTo>
                  <a:pt x="5372" y="321"/>
                </a:lnTo>
                <a:close/>
                <a:moveTo>
                  <a:pt x="5769" y="490"/>
                </a:moveTo>
                <a:cubicBezTo>
                  <a:pt x="5769" y="434"/>
                  <a:pt x="5755" y="390"/>
                  <a:pt x="5728" y="359"/>
                </a:cubicBezTo>
                <a:cubicBezTo>
                  <a:pt x="5702" y="328"/>
                  <a:pt x="5664" y="312"/>
                  <a:pt x="5616" y="312"/>
                </a:cubicBezTo>
                <a:cubicBezTo>
                  <a:pt x="5584" y="312"/>
                  <a:pt x="5555" y="320"/>
                  <a:pt x="5529" y="337"/>
                </a:cubicBezTo>
                <a:cubicBezTo>
                  <a:pt x="5503" y="354"/>
                  <a:pt x="5483" y="377"/>
                  <a:pt x="5468" y="407"/>
                </a:cubicBezTo>
                <a:cubicBezTo>
                  <a:pt x="5453" y="438"/>
                  <a:pt x="5446" y="471"/>
                  <a:pt x="5446" y="508"/>
                </a:cubicBezTo>
                <a:cubicBezTo>
                  <a:pt x="5446" y="568"/>
                  <a:pt x="5460" y="615"/>
                  <a:pt x="5490" y="649"/>
                </a:cubicBezTo>
                <a:cubicBezTo>
                  <a:pt x="5520" y="684"/>
                  <a:pt x="5561" y="701"/>
                  <a:pt x="5614" y="701"/>
                </a:cubicBezTo>
                <a:cubicBezTo>
                  <a:pt x="5667" y="701"/>
                  <a:pt x="5710" y="689"/>
                  <a:pt x="5743" y="665"/>
                </a:cubicBezTo>
                <a:cubicBezTo>
                  <a:pt x="5743" y="610"/>
                  <a:pt x="5743" y="610"/>
                  <a:pt x="5743" y="610"/>
                </a:cubicBezTo>
                <a:cubicBezTo>
                  <a:pt x="5708" y="637"/>
                  <a:pt x="5670" y="650"/>
                  <a:pt x="5628" y="650"/>
                </a:cubicBezTo>
                <a:cubicBezTo>
                  <a:pt x="5591" y="650"/>
                  <a:pt x="5561" y="639"/>
                  <a:pt x="5540" y="617"/>
                </a:cubicBezTo>
                <a:cubicBezTo>
                  <a:pt x="5519" y="595"/>
                  <a:pt x="5508" y="563"/>
                  <a:pt x="5507" y="521"/>
                </a:cubicBezTo>
                <a:cubicBezTo>
                  <a:pt x="5769" y="521"/>
                  <a:pt x="5769" y="521"/>
                  <a:pt x="5769" y="521"/>
                </a:cubicBezTo>
                <a:lnTo>
                  <a:pt x="5769" y="490"/>
                </a:lnTo>
                <a:close/>
                <a:moveTo>
                  <a:pt x="5508" y="471"/>
                </a:moveTo>
                <a:cubicBezTo>
                  <a:pt x="5513" y="438"/>
                  <a:pt x="5525" y="412"/>
                  <a:pt x="5545" y="392"/>
                </a:cubicBezTo>
                <a:cubicBezTo>
                  <a:pt x="5564" y="373"/>
                  <a:pt x="5588" y="363"/>
                  <a:pt x="5615" y="363"/>
                </a:cubicBezTo>
                <a:cubicBezTo>
                  <a:pt x="5645" y="363"/>
                  <a:pt x="5667" y="372"/>
                  <a:pt x="5683" y="391"/>
                </a:cubicBezTo>
                <a:cubicBezTo>
                  <a:pt x="5699" y="410"/>
                  <a:pt x="5707" y="437"/>
                  <a:pt x="5708" y="471"/>
                </a:cubicBezTo>
                <a:lnTo>
                  <a:pt x="5508" y="471"/>
                </a:lnTo>
                <a:close/>
                <a:moveTo>
                  <a:pt x="6029" y="320"/>
                </a:moveTo>
                <a:cubicBezTo>
                  <a:pt x="6021" y="316"/>
                  <a:pt x="6009" y="315"/>
                  <a:pt x="5993" y="315"/>
                </a:cubicBezTo>
                <a:cubicBezTo>
                  <a:pt x="5971" y="315"/>
                  <a:pt x="5952" y="322"/>
                  <a:pt x="5934" y="337"/>
                </a:cubicBezTo>
                <a:cubicBezTo>
                  <a:pt x="5917" y="352"/>
                  <a:pt x="5905" y="372"/>
                  <a:pt x="5896" y="397"/>
                </a:cubicBezTo>
                <a:cubicBezTo>
                  <a:pt x="5895" y="397"/>
                  <a:pt x="5895" y="397"/>
                  <a:pt x="5895" y="397"/>
                </a:cubicBezTo>
                <a:cubicBezTo>
                  <a:pt x="5895" y="321"/>
                  <a:pt x="5895" y="321"/>
                  <a:pt x="5895" y="321"/>
                </a:cubicBezTo>
                <a:cubicBezTo>
                  <a:pt x="5836" y="321"/>
                  <a:pt x="5836" y="321"/>
                  <a:pt x="5836" y="321"/>
                </a:cubicBezTo>
                <a:cubicBezTo>
                  <a:pt x="5836" y="692"/>
                  <a:pt x="5836" y="692"/>
                  <a:pt x="5836" y="692"/>
                </a:cubicBezTo>
                <a:cubicBezTo>
                  <a:pt x="5895" y="692"/>
                  <a:pt x="5895" y="692"/>
                  <a:pt x="5895" y="692"/>
                </a:cubicBezTo>
                <a:cubicBezTo>
                  <a:pt x="5895" y="503"/>
                  <a:pt x="5895" y="503"/>
                  <a:pt x="5895" y="503"/>
                </a:cubicBezTo>
                <a:cubicBezTo>
                  <a:pt x="5895" y="463"/>
                  <a:pt x="5903" y="431"/>
                  <a:pt x="5920" y="406"/>
                </a:cubicBezTo>
                <a:cubicBezTo>
                  <a:pt x="5936" y="382"/>
                  <a:pt x="5957" y="369"/>
                  <a:pt x="5984" y="369"/>
                </a:cubicBezTo>
                <a:cubicBezTo>
                  <a:pt x="6003" y="369"/>
                  <a:pt x="6018" y="373"/>
                  <a:pt x="6029" y="381"/>
                </a:cubicBezTo>
                <a:lnTo>
                  <a:pt x="6029" y="32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9" name="Group 8"/>
          <p:cNvGrpSpPr/>
          <p:nvPr/>
        </p:nvGrpSpPr>
        <p:grpSpPr>
          <a:xfrm>
            <a:off x="4557541" y="2059673"/>
            <a:ext cx="2782613" cy="738664"/>
            <a:chOff x="4557541" y="2270770"/>
            <a:chExt cx="2782613" cy="738664"/>
          </a:xfrm>
        </p:grpSpPr>
        <p:grpSp>
          <p:nvGrpSpPr>
            <p:cNvPr id="66" name="Group 65"/>
            <p:cNvGrpSpPr/>
            <p:nvPr/>
          </p:nvGrpSpPr>
          <p:grpSpPr>
            <a:xfrm>
              <a:off x="4557541" y="2389795"/>
              <a:ext cx="501846" cy="500615"/>
              <a:chOff x="5335588" y="3644900"/>
              <a:chExt cx="1293812" cy="1290638"/>
            </a:xfrm>
            <a:solidFill>
              <a:schemeClr val="tx2"/>
            </a:solidFill>
          </p:grpSpPr>
          <p:sp>
            <p:nvSpPr>
              <p:cNvPr id="67" name="Rectangle 42"/>
              <p:cNvSpPr>
                <a:spLocks noChangeArrowheads="1"/>
              </p:cNvSpPr>
              <p:nvPr/>
            </p:nvSpPr>
            <p:spPr bwMode="auto">
              <a:xfrm>
                <a:off x="5965825" y="4668838"/>
                <a:ext cx="38100" cy="150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p:cNvSpPr>
              <p:nvPr/>
            </p:nvSpPr>
            <p:spPr bwMode="auto">
              <a:xfrm>
                <a:off x="5700713" y="4608513"/>
                <a:ext cx="107950" cy="146050"/>
              </a:xfrm>
              <a:custGeom>
                <a:avLst/>
                <a:gdLst>
                  <a:gd name="T0" fmla="*/ 49 w 68"/>
                  <a:gd name="T1" fmla="*/ 0 h 92"/>
                  <a:gd name="T2" fmla="*/ 68 w 68"/>
                  <a:gd name="T3" fmla="*/ 12 h 92"/>
                  <a:gd name="T4" fmla="*/ 21 w 68"/>
                  <a:gd name="T5" fmla="*/ 92 h 92"/>
                  <a:gd name="T6" fmla="*/ 0 w 68"/>
                  <a:gd name="T7" fmla="*/ 81 h 92"/>
                  <a:gd name="T8" fmla="*/ 49 w 68"/>
                  <a:gd name="T9" fmla="*/ 0 h 92"/>
                </a:gdLst>
                <a:ahLst/>
                <a:cxnLst>
                  <a:cxn ang="0">
                    <a:pos x="T0" y="T1"/>
                  </a:cxn>
                  <a:cxn ang="0">
                    <a:pos x="T2" y="T3"/>
                  </a:cxn>
                  <a:cxn ang="0">
                    <a:pos x="T4" y="T5"/>
                  </a:cxn>
                  <a:cxn ang="0">
                    <a:pos x="T6" y="T7"/>
                  </a:cxn>
                  <a:cxn ang="0">
                    <a:pos x="T8" y="T9"/>
                  </a:cxn>
                </a:cxnLst>
                <a:rect l="0" t="0" r="r" b="b"/>
                <a:pathLst>
                  <a:path w="68" h="92">
                    <a:moveTo>
                      <a:pt x="49" y="0"/>
                    </a:moveTo>
                    <a:lnTo>
                      <a:pt x="68" y="12"/>
                    </a:lnTo>
                    <a:lnTo>
                      <a:pt x="21" y="92"/>
                    </a:lnTo>
                    <a:lnTo>
                      <a:pt x="0" y="81"/>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44"/>
              <p:cNvSpPr>
                <a:spLocks/>
              </p:cNvSpPr>
              <p:nvPr/>
            </p:nvSpPr>
            <p:spPr bwMode="auto">
              <a:xfrm>
                <a:off x="5516563" y="4008438"/>
                <a:ext cx="149225" cy="104775"/>
              </a:xfrm>
              <a:custGeom>
                <a:avLst/>
                <a:gdLst>
                  <a:gd name="T0" fmla="*/ 12 w 94"/>
                  <a:gd name="T1" fmla="*/ 0 h 66"/>
                  <a:gd name="T2" fmla="*/ 94 w 94"/>
                  <a:gd name="T3" fmla="*/ 47 h 66"/>
                  <a:gd name="T4" fmla="*/ 82 w 94"/>
                  <a:gd name="T5" fmla="*/ 66 h 66"/>
                  <a:gd name="T6" fmla="*/ 0 w 94"/>
                  <a:gd name="T7" fmla="*/ 19 h 66"/>
                  <a:gd name="T8" fmla="*/ 12 w 94"/>
                  <a:gd name="T9" fmla="*/ 0 h 66"/>
                </a:gdLst>
                <a:ahLst/>
                <a:cxnLst>
                  <a:cxn ang="0">
                    <a:pos x="T0" y="T1"/>
                  </a:cxn>
                  <a:cxn ang="0">
                    <a:pos x="T2" y="T3"/>
                  </a:cxn>
                  <a:cxn ang="0">
                    <a:pos x="T4" y="T5"/>
                  </a:cxn>
                  <a:cxn ang="0">
                    <a:pos x="T6" y="T7"/>
                  </a:cxn>
                  <a:cxn ang="0">
                    <a:pos x="T8" y="T9"/>
                  </a:cxn>
                </a:cxnLst>
                <a:rect l="0" t="0" r="r" b="b"/>
                <a:pathLst>
                  <a:path w="94" h="66">
                    <a:moveTo>
                      <a:pt x="12" y="0"/>
                    </a:moveTo>
                    <a:lnTo>
                      <a:pt x="94" y="47"/>
                    </a:lnTo>
                    <a:lnTo>
                      <a:pt x="82" y="66"/>
                    </a:lnTo>
                    <a:lnTo>
                      <a:pt x="0" y="19"/>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5"/>
              <p:cNvSpPr>
                <a:spLocks/>
              </p:cNvSpPr>
              <p:nvPr/>
            </p:nvSpPr>
            <p:spPr bwMode="auto">
              <a:xfrm>
                <a:off x="5703888" y="3821113"/>
                <a:ext cx="104775" cy="150813"/>
              </a:xfrm>
              <a:custGeom>
                <a:avLst/>
                <a:gdLst>
                  <a:gd name="T0" fmla="*/ 19 w 66"/>
                  <a:gd name="T1" fmla="*/ 0 h 95"/>
                  <a:gd name="T2" fmla="*/ 66 w 66"/>
                  <a:gd name="T3" fmla="*/ 83 h 95"/>
                  <a:gd name="T4" fmla="*/ 47 w 66"/>
                  <a:gd name="T5" fmla="*/ 95 h 95"/>
                  <a:gd name="T6" fmla="*/ 0 w 66"/>
                  <a:gd name="T7" fmla="*/ 12 h 95"/>
                  <a:gd name="T8" fmla="*/ 19 w 66"/>
                  <a:gd name="T9" fmla="*/ 0 h 95"/>
                </a:gdLst>
                <a:ahLst/>
                <a:cxnLst>
                  <a:cxn ang="0">
                    <a:pos x="T0" y="T1"/>
                  </a:cxn>
                  <a:cxn ang="0">
                    <a:pos x="T2" y="T3"/>
                  </a:cxn>
                  <a:cxn ang="0">
                    <a:pos x="T4" y="T5"/>
                  </a:cxn>
                  <a:cxn ang="0">
                    <a:pos x="T6" y="T7"/>
                  </a:cxn>
                  <a:cxn ang="0">
                    <a:pos x="T8" y="T9"/>
                  </a:cxn>
                </a:cxnLst>
                <a:rect l="0" t="0" r="r" b="b"/>
                <a:pathLst>
                  <a:path w="66" h="95">
                    <a:moveTo>
                      <a:pt x="19" y="0"/>
                    </a:moveTo>
                    <a:lnTo>
                      <a:pt x="66" y="83"/>
                    </a:lnTo>
                    <a:lnTo>
                      <a:pt x="47" y="95"/>
                    </a:lnTo>
                    <a:lnTo>
                      <a:pt x="0" y="12"/>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46"/>
              <p:cNvSpPr>
                <a:spLocks/>
              </p:cNvSpPr>
              <p:nvPr/>
            </p:nvSpPr>
            <p:spPr bwMode="auto">
              <a:xfrm>
                <a:off x="6303963" y="4008438"/>
                <a:ext cx="149225" cy="109538"/>
              </a:xfrm>
              <a:custGeom>
                <a:avLst/>
                <a:gdLst>
                  <a:gd name="T0" fmla="*/ 83 w 94"/>
                  <a:gd name="T1" fmla="*/ 0 h 69"/>
                  <a:gd name="T2" fmla="*/ 94 w 94"/>
                  <a:gd name="T3" fmla="*/ 21 h 69"/>
                  <a:gd name="T4" fmla="*/ 12 w 94"/>
                  <a:gd name="T5" fmla="*/ 69 h 69"/>
                  <a:gd name="T6" fmla="*/ 0 w 94"/>
                  <a:gd name="T7" fmla="*/ 47 h 69"/>
                  <a:gd name="T8" fmla="*/ 83 w 94"/>
                  <a:gd name="T9" fmla="*/ 0 h 69"/>
                </a:gdLst>
                <a:ahLst/>
                <a:cxnLst>
                  <a:cxn ang="0">
                    <a:pos x="T0" y="T1"/>
                  </a:cxn>
                  <a:cxn ang="0">
                    <a:pos x="T2" y="T3"/>
                  </a:cxn>
                  <a:cxn ang="0">
                    <a:pos x="T4" y="T5"/>
                  </a:cxn>
                  <a:cxn ang="0">
                    <a:pos x="T6" y="T7"/>
                  </a:cxn>
                  <a:cxn ang="0">
                    <a:pos x="T8" y="T9"/>
                  </a:cxn>
                </a:cxnLst>
                <a:rect l="0" t="0" r="r" b="b"/>
                <a:pathLst>
                  <a:path w="94" h="69">
                    <a:moveTo>
                      <a:pt x="83" y="0"/>
                    </a:moveTo>
                    <a:lnTo>
                      <a:pt x="94" y="21"/>
                    </a:lnTo>
                    <a:lnTo>
                      <a:pt x="12" y="69"/>
                    </a:lnTo>
                    <a:lnTo>
                      <a:pt x="0" y="47"/>
                    </a:lnTo>
                    <a:lnTo>
                      <a:pt x="8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47"/>
              <p:cNvSpPr>
                <a:spLocks/>
              </p:cNvSpPr>
              <p:nvPr/>
            </p:nvSpPr>
            <p:spPr bwMode="auto">
              <a:xfrm>
                <a:off x="6157913" y="4608513"/>
                <a:ext cx="107950" cy="150813"/>
              </a:xfrm>
              <a:custGeom>
                <a:avLst/>
                <a:gdLst>
                  <a:gd name="T0" fmla="*/ 21 w 68"/>
                  <a:gd name="T1" fmla="*/ 0 h 95"/>
                  <a:gd name="T2" fmla="*/ 68 w 68"/>
                  <a:gd name="T3" fmla="*/ 83 h 95"/>
                  <a:gd name="T4" fmla="*/ 47 w 68"/>
                  <a:gd name="T5" fmla="*/ 95 h 95"/>
                  <a:gd name="T6" fmla="*/ 0 w 68"/>
                  <a:gd name="T7" fmla="*/ 12 h 95"/>
                  <a:gd name="T8" fmla="*/ 21 w 68"/>
                  <a:gd name="T9" fmla="*/ 0 h 95"/>
                </a:gdLst>
                <a:ahLst/>
                <a:cxnLst>
                  <a:cxn ang="0">
                    <a:pos x="T0" y="T1"/>
                  </a:cxn>
                  <a:cxn ang="0">
                    <a:pos x="T2" y="T3"/>
                  </a:cxn>
                  <a:cxn ang="0">
                    <a:pos x="T4" y="T5"/>
                  </a:cxn>
                  <a:cxn ang="0">
                    <a:pos x="T6" y="T7"/>
                  </a:cxn>
                  <a:cxn ang="0">
                    <a:pos x="T8" y="T9"/>
                  </a:cxn>
                </a:cxnLst>
                <a:rect l="0" t="0" r="r" b="b"/>
                <a:pathLst>
                  <a:path w="68" h="95">
                    <a:moveTo>
                      <a:pt x="21" y="0"/>
                    </a:moveTo>
                    <a:lnTo>
                      <a:pt x="68" y="83"/>
                    </a:lnTo>
                    <a:lnTo>
                      <a:pt x="47" y="95"/>
                    </a:lnTo>
                    <a:lnTo>
                      <a:pt x="0" y="12"/>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8"/>
              <p:cNvSpPr>
                <a:spLocks/>
              </p:cNvSpPr>
              <p:nvPr/>
            </p:nvSpPr>
            <p:spPr bwMode="auto">
              <a:xfrm>
                <a:off x="6303963" y="4462463"/>
                <a:ext cx="149225" cy="109538"/>
              </a:xfrm>
              <a:custGeom>
                <a:avLst/>
                <a:gdLst>
                  <a:gd name="T0" fmla="*/ 12 w 94"/>
                  <a:gd name="T1" fmla="*/ 0 h 69"/>
                  <a:gd name="T2" fmla="*/ 94 w 94"/>
                  <a:gd name="T3" fmla="*/ 47 h 69"/>
                  <a:gd name="T4" fmla="*/ 83 w 94"/>
                  <a:gd name="T5" fmla="*/ 69 h 69"/>
                  <a:gd name="T6" fmla="*/ 0 w 94"/>
                  <a:gd name="T7" fmla="*/ 21 h 69"/>
                  <a:gd name="T8" fmla="*/ 12 w 94"/>
                  <a:gd name="T9" fmla="*/ 0 h 69"/>
                </a:gdLst>
                <a:ahLst/>
                <a:cxnLst>
                  <a:cxn ang="0">
                    <a:pos x="T0" y="T1"/>
                  </a:cxn>
                  <a:cxn ang="0">
                    <a:pos x="T2" y="T3"/>
                  </a:cxn>
                  <a:cxn ang="0">
                    <a:pos x="T4" y="T5"/>
                  </a:cxn>
                  <a:cxn ang="0">
                    <a:pos x="T6" y="T7"/>
                  </a:cxn>
                  <a:cxn ang="0">
                    <a:pos x="T8" y="T9"/>
                  </a:cxn>
                </a:cxnLst>
                <a:rect l="0" t="0" r="r" b="b"/>
                <a:pathLst>
                  <a:path w="94" h="69">
                    <a:moveTo>
                      <a:pt x="12" y="0"/>
                    </a:moveTo>
                    <a:lnTo>
                      <a:pt x="94" y="47"/>
                    </a:lnTo>
                    <a:lnTo>
                      <a:pt x="83" y="69"/>
                    </a:lnTo>
                    <a:lnTo>
                      <a:pt x="0" y="2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49"/>
              <p:cNvSpPr>
                <a:spLocks noChangeArrowheads="1"/>
              </p:cNvSpPr>
              <p:nvPr/>
            </p:nvSpPr>
            <p:spPr bwMode="auto">
              <a:xfrm>
                <a:off x="5453063" y="4271963"/>
                <a:ext cx="152400" cy="36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50"/>
              <p:cNvSpPr>
                <a:spLocks noChangeArrowheads="1"/>
              </p:cNvSpPr>
              <p:nvPr/>
            </p:nvSpPr>
            <p:spPr bwMode="auto">
              <a:xfrm>
                <a:off x="6364288" y="4271963"/>
                <a:ext cx="149225" cy="36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51"/>
              <p:cNvSpPr>
                <a:spLocks/>
              </p:cNvSpPr>
              <p:nvPr/>
            </p:nvSpPr>
            <p:spPr bwMode="auto">
              <a:xfrm>
                <a:off x="5511800" y="4459288"/>
                <a:ext cx="147637" cy="107950"/>
              </a:xfrm>
              <a:custGeom>
                <a:avLst/>
                <a:gdLst>
                  <a:gd name="T0" fmla="*/ 81 w 93"/>
                  <a:gd name="T1" fmla="*/ 0 h 68"/>
                  <a:gd name="T2" fmla="*/ 93 w 93"/>
                  <a:gd name="T3" fmla="*/ 21 h 68"/>
                  <a:gd name="T4" fmla="*/ 12 w 93"/>
                  <a:gd name="T5" fmla="*/ 68 h 68"/>
                  <a:gd name="T6" fmla="*/ 0 w 93"/>
                  <a:gd name="T7" fmla="*/ 47 h 68"/>
                  <a:gd name="T8" fmla="*/ 81 w 93"/>
                  <a:gd name="T9" fmla="*/ 0 h 68"/>
                </a:gdLst>
                <a:ahLst/>
                <a:cxnLst>
                  <a:cxn ang="0">
                    <a:pos x="T0" y="T1"/>
                  </a:cxn>
                  <a:cxn ang="0">
                    <a:pos x="T2" y="T3"/>
                  </a:cxn>
                  <a:cxn ang="0">
                    <a:pos x="T4" y="T5"/>
                  </a:cxn>
                  <a:cxn ang="0">
                    <a:pos x="T6" y="T7"/>
                  </a:cxn>
                  <a:cxn ang="0">
                    <a:pos x="T8" y="T9"/>
                  </a:cxn>
                </a:cxnLst>
                <a:rect l="0" t="0" r="r" b="b"/>
                <a:pathLst>
                  <a:path w="93" h="68">
                    <a:moveTo>
                      <a:pt x="81" y="0"/>
                    </a:moveTo>
                    <a:lnTo>
                      <a:pt x="93" y="21"/>
                    </a:lnTo>
                    <a:lnTo>
                      <a:pt x="12" y="68"/>
                    </a:lnTo>
                    <a:lnTo>
                      <a:pt x="0" y="47"/>
                    </a:lnTo>
                    <a:lnTo>
                      <a:pt x="8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52"/>
              <p:cNvSpPr>
                <a:spLocks noEditPoints="1"/>
              </p:cNvSpPr>
              <p:nvPr/>
            </p:nvSpPr>
            <p:spPr bwMode="auto">
              <a:xfrm>
                <a:off x="5335588" y="3644900"/>
                <a:ext cx="1293812" cy="1290638"/>
              </a:xfrm>
              <a:custGeom>
                <a:avLst/>
                <a:gdLst>
                  <a:gd name="T0" fmla="*/ 173 w 345"/>
                  <a:gd name="T1" fmla="*/ 0 h 344"/>
                  <a:gd name="T2" fmla="*/ 0 w 345"/>
                  <a:gd name="T3" fmla="*/ 172 h 344"/>
                  <a:gd name="T4" fmla="*/ 173 w 345"/>
                  <a:gd name="T5" fmla="*/ 344 h 344"/>
                  <a:gd name="T6" fmla="*/ 345 w 345"/>
                  <a:gd name="T7" fmla="*/ 172 h 344"/>
                  <a:gd name="T8" fmla="*/ 173 w 345"/>
                  <a:gd name="T9" fmla="*/ 0 h 344"/>
                  <a:gd name="T10" fmla="*/ 173 w 345"/>
                  <a:gd name="T11" fmla="*/ 320 h 344"/>
                  <a:gd name="T12" fmla="*/ 24 w 345"/>
                  <a:gd name="T13" fmla="*/ 172 h 344"/>
                  <a:gd name="T14" fmla="*/ 168 w 345"/>
                  <a:gd name="T15" fmla="*/ 24 h 344"/>
                  <a:gd name="T16" fmla="*/ 168 w 345"/>
                  <a:gd name="T17" fmla="*/ 172 h 344"/>
                  <a:gd name="T18" fmla="*/ 171 w 345"/>
                  <a:gd name="T19" fmla="*/ 177 h 344"/>
                  <a:gd name="T20" fmla="*/ 173 w 345"/>
                  <a:gd name="T21" fmla="*/ 177 h 344"/>
                  <a:gd name="T22" fmla="*/ 177 w 345"/>
                  <a:gd name="T23" fmla="*/ 174 h 344"/>
                  <a:gd name="T24" fmla="*/ 251 w 345"/>
                  <a:gd name="T25" fmla="*/ 46 h 344"/>
                  <a:gd name="T26" fmla="*/ 321 w 345"/>
                  <a:gd name="T27" fmla="*/ 172 h 344"/>
                  <a:gd name="T28" fmla="*/ 173 w 345"/>
                  <a:gd name="T29" fmla="*/ 32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5" h="344">
                    <a:moveTo>
                      <a:pt x="173" y="0"/>
                    </a:moveTo>
                    <a:cubicBezTo>
                      <a:pt x="78" y="0"/>
                      <a:pt x="0" y="77"/>
                      <a:pt x="0" y="172"/>
                    </a:cubicBezTo>
                    <a:cubicBezTo>
                      <a:pt x="0" y="267"/>
                      <a:pt x="78" y="344"/>
                      <a:pt x="173" y="344"/>
                    </a:cubicBezTo>
                    <a:cubicBezTo>
                      <a:pt x="268" y="344"/>
                      <a:pt x="345" y="267"/>
                      <a:pt x="345" y="172"/>
                    </a:cubicBezTo>
                    <a:cubicBezTo>
                      <a:pt x="345" y="77"/>
                      <a:pt x="268" y="0"/>
                      <a:pt x="173" y="0"/>
                    </a:cubicBezTo>
                    <a:close/>
                    <a:moveTo>
                      <a:pt x="173" y="320"/>
                    </a:moveTo>
                    <a:cubicBezTo>
                      <a:pt x="91" y="320"/>
                      <a:pt x="24" y="254"/>
                      <a:pt x="24" y="172"/>
                    </a:cubicBezTo>
                    <a:cubicBezTo>
                      <a:pt x="24" y="92"/>
                      <a:pt x="88" y="26"/>
                      <a:pt x="168" y="24"/>
                    </a:cubicBezTo>
                    <a:cubicBezTo>
                      <a:pt x="168" y="172"/>
                      <a:pt x="168" y="172"/>
                      <a:pt x="168" y="172"/>
                    </a:cubicBezTo>
                    <a:cubicBezTo>
                      <a:pt x="168" y="174"/>
                      <a:pt x="169" y="176"/>
                      <a:pt x="171" y="177"/>
                    </a:cubicBezTo>
                    <a:cubicBezTo>
                      <a:pt x="172" y="177"/>
                      <a:pt x="172" y="177"/>
                      <a:pt x="173" y="177"/>
                    </a:cubicBezTo>
                    <a:cubicBezTo>
                      <a:pt x="174" y="177"/>
                      <a:pt x="176" y="176"/>
                      <a:pt x="177" y="174"/>
                    </a:cubicBezTo>
                    <a:cubicBezTo>
                      <a:pt x="251" y="46"/>
                      <a:pt x="251" y="46"/>
                      <a:pt x="251" y="46"/>
                    </a:cubicBezTo>
                    <a:cubicBezTo>
                      <a:pt x="293" y="72"/>
                      <a:pt x="321" y="119"/>
                      <a:pt x="321" y="172"/>
                    </a:cubicBezTo>
                    <a:cubicBezTo>
                      <a:pt x="321" y="254"/>
                      <a:pt x="254" y="320"/>
                      <a:pt x="173" y="3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p:cNvSpPr txBox="1"/>
            <p:nvPr/>
          </p:nvSpPr>
          <p:spPr>
            <a:xfrm>
              <a:off x="4956939" y="2270770"/>
              <a:ext cx="2383215" cy="738664"/>
            </a:xfrm>
            <a:prstGeom prst="rect">
              <a:avLst/>
            </a:prstGeom>
            <a:noFill/>
          </p:spPr>
          <p:txBody>
            <a:bodyPr wrap="square" lIns="182880" tIns="146304" rIns="182880" bIns="146304" rtlCol="0">
              <a:spAutoFit/>
            </a:bodyPr>
            <a:lstStyle/>
            <a:p>
              <a:pPr>
                <a:lnSpc>
                  <a:spcPct val="90000"/>
                </a:lnSpc>
              </a:pPr>
              <a:r>
                <a:rPr lang="en-US" sz="1600" spc="-30" dirty="0"/>
                <a:t>System Center Operations Manager</a:t>
              </a:r>
            </a:p>
          </p:txBody>
        </p:sp>
      </p:grpSp>
      <p:grpSp>
        <p:nvGrpSpPr>
          <p:cNvPr id="8" name="Group 7"/>
          <p:cNvGrpSpPr/>
          <p:nvPr/>
        </p:nvGrpSpPr>
        <p:grpSpPr>
          <a:xfrm>
            <a:off x="4745308" y="3584605"/>
            <a:ext cx="2907042" cy="1758500"/>
            <a:chOff x="4745308" y="3584605"/>
            <a:chExt cx="2907042" cy="1758500"/>
          </a:xfrm>
        </p:grpSpPr>
        <p:grpSp>
          <p:nvGrpSpPr>
            <p:cNvPr id="5" name="Group 4"/>
            <p:cNvGrpSpPr/>
            <p:nvPr/>
          </p:nvGrpSpPr>
          <p:grpSpPr>
            <a:xfrm>
              <a:off x="4947992" y="3584605"/>
              <a:ext cx="1713689" cy="1070280"/>
              <a:chOff x="5650409" y="3577596"/>
              <a:chExt cx="1713689" cy="1070280"/>
            </a:xfrm>
          </p:grpSpPr>
          <p:sp>
            <p:nvSpPr>
              <p:cNvPr id="111" name="Freeform 15"/>
              <p:cNvSpPr>
                <a:spLocks noEditPoints="1"/>
              </p:cNvSpPr>
              <p:nvPr/>
            </p:nvSpPr>
            <p:spPr bwMode="auto">
              <a:xfrm>
                <a:off x="5650409" y="3577596"/>
                <a:ext cx="622611" cy="1070280"/>
              </a:xfrm>
              <a:custGeom>
                <a:avLst/>
                <a:gdLst>
                  <a:gd name="T0" fmla="*/ 248 w 312"/>
                  <a:gd name="T1" fmla="*/ 48 h 641"/>
                  <a:gd name="T2" fmla="*/ 71 w 312"/>
                  <a:gd name="T3" fmla="*/ 0 h 641"/>
                  <a:gd name="T4" fmla="*/ 258 w 312"/>
                  <a:gd name="T5" fmla="*/ 641 h 641"/>
                  <a:gd name="T6" fmla="*/ 312 w 312"/>
                  <a:gd name="T7" fmla="*/ 10 h 641"/>
                  <a:gd name="T8" fmla="*/ 258 w 312"/>
                  <a:gd name="T9" fmla="*/ 641 h 641"/>
                  <a:gd name="T10" fmla="*/ 248 w 312"/>
                  <a:gd name="T11" fmla="*/ 55 h 641"/>
                  <a:gd name="T12" fmla="*/ 0 w 312"/>
                  <a:gd name="T13" fmla="*/ 641 h 641"/>
                  <a:gd name="T14" fmla="*/ 19 w 312"/>
                  <a:gd name="T15" fmla="*/ 107 h 641"/>
                  <a:gd name="T16" fmla="*/ 232 w 312"/>
                  <a:gd name="T17" fmla="*/ 78 h 641"/>
                  <a:gd name="T18" fmla="*/ 19 w 312"/>
                  <a:gd name="T19" fmla="*/ 107 h 641"/>
                  <a:gd name="T20" fmla="*/ 232 w 312"/>
                  <a:gd name="T21" fmla="*/ 135 h 641"/>
                  <a:gd name="T22" fmla="*/ 19 w 312"/>
                  <a:gd name="T23" fmla="*/ 121 h 641"/>
                  <a:gd name="T24" fmla="*/ 19 w 312"/>
                  <a:gd name="T25" fmla="*/ 166 h 641"/>
                  <a:gd name="T26" fmla="*/ 232 w 312"/>
                  <a:gd name="T27" fmla="*/ 152 h 641"/>
                  <a:gd name="T28" fmla="*/ 19 w 312"/>
                  <a:gd name="T29" fmla="*/ 166 h 641"/>
                  <a:gd name="T30" fmla="*/ 232 w 312"/>
                  <a:gd name="T31" fmla="*/ 196 h 641"/>
                  <a:gd name="T32" fmla="*/ 19 w 312"/>
                  <a:gd name="T33" fmla="*/ 182 h 641"/>
                  <a:gd name="T34" fmla="*/ 19 w 312"/>
                  <a:gd name="T35" fmla="*/ 227 h 641"/>
                  <a:gd name="T36" fmla="*/ 232 w 312"/>
                  <a:gd name="T37" fmla="*/ 213 h 641"/>
                  <a:gd name="T38" fmla="*/ 19 w 312"/>
                  <a:gd name="T39" fmla="*/ 227 h 641"/>
                  <a:gd name="T40" fmla="*/ 232 w 312"/>
                  <a:gd name="T41" fmla="*/ 258 h 641"/>
                  <a:gd name="T42" fmla="*/ 19 w 312"/>
                  <a:gd name="T43" fmla="*/ 244 h 641"/>
                  <a:gd name="T44" fmla="*/ 19 w 312"/>
                  <a:gd name="T45" fmla="*/ 289 h 641"/>
                  <a:gd name="T46" fmla="*/ 232 w 312"/>
                  <a:gd name="T47" fmla="*/ 274 h 641"/>
                  <a:gd name="T48" fmla="*/ 19 w 312"/>
                  <a:gd name="T49" fmla="*/ 289 h 641"/>
                  <a:gd name="T50" fmla="*/ 232 w 312"/>
                  <a:gd name="T51" fmla="*/ 319 h 641"/>
                  <a:gd name="T52" fmla="*/ 19 w 312"/>
                  <a:gd name="T53" fmla="*/ 305 h 641"/>
                  <a:gd name="T54" fmla="*/ 19 w 312"/>
                  <a:gd name="T55" fmla="*/ 352 h 641"/>
                  <a:gd name="T56" fmla="*/ 232 w 312"/>
                  <a:gd name="T57" fmla="*/ 338 h 641"/>
                  <a:gd name="T58" fmla="*/ 19 w 312"/>
                  <a:gd name="T59" fmla="*/ 352 h 641"/>
                  <a:gd name="T60" fmla="*/ 232 w 312"/>
                  <a:gd name="T61" fmla="*/ 383 h 641"/>
                  <a:gd name="T62" fmla="*/ 19 w 312"/>
                  <a:gd name="T63" fmla="*/ 369 h 641"/>
                  <a:gd name="T64" fmla="*/ 19 w 312"/>
                  <a:gd name="T65" fmla="*/ 414 h 641"/>
                  <a:gd name="T66" fmla="*/ 232 w 312"/>
                  <a:gd name="T67" fmla="*/ 400 h 641"/>
                  <a:gd name="T68" fmla="*/ 19 w 312"/>
                  <a:gd name="T69" fmla="*/ 414 h 641"/>
                  <a:gd name="T70" fmla="*/ 232 w 312"/>
                  <a:gd name="T71" fmla="*/ 445 h 641"/>
                  <a:gd name="T72" fmla="*/ 19 w 312"/>
                  <a:gd name="T73" fmla="*/ 43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2" h="641">
                    <a:moveTo>
                      <a:pt x="312" y="0"/>
                    </a:moveTo>
                    <a:lnTo>
                      <a:pt x="248" y="48"/>
                    </a:lnTo>
                    <a:lnTo>
                      <a:pt x="5" y="48"/>
                    </a:lnTo>
                    <a:lnTo>
                      <a:pt x="71" y="0"/>
                    </a:lnTo>
                    <a:lnTo>
                      <a:pt x="312" y="0"/>
                    </a:lnTo>
                    <a:close/>
                    <a:moveTo>
                      <a:pt x="258" y="641"/>
                    </a:moveTo>
                    <a:lnTo>
                      <a:pt x="312" y="572"/>
                    </a:lnTo>
                    <a:lnTo>
                      <a:pt x="312" y="10"/>
                    </a:lnTo>
                    <a:lnTo>
                      <a:pt x="258" y="52"/>
                    </a:lnTo>
                    <a:lnTo>
                      <a:pt x="258" y="641"/>
                    </a:lnTo>
                    <a:close/>
                    <a:moveTo>
                      <a:pt x="0" y="55"/>
                    </a:moveTo>
                    <a:lnTo>
                      <a:pt x="248" y="55"/>
                    </a:lnTo>
                    <a:lnTo>
                      <a:pt x="248" y="641"/>
                    </a:lnTo>
                    <a:lnTo>
                      <a:pt x="0" y="641"/>
                    </a:lnTo>
                    <a:lnTo>
                      <a:pt x="0" y="55"/>
                    </a:lnTo>
                    <a:close/>
                    <a:moveTo>
                      <a:pt x="19" y="107"/>
                    </a:moveTo>
                    <a:lnTo>
                      <a:pt x="232" y="107"/>
                    </a:lnTo>
                    <a:lnTo>
                      <a:pt x="232" y="78"/>
                    </a:lnTo>
                    <a:lnTo>
                      <a:pt x="19" y="78"/>
                    </a:lnTo>
                    <a:lnTo>
                      <a:pt x="19" y="107"/>
                    </a:lnTo>
                    <a:close/>
                    <a:moveTo>
                      <a:pt x="19" y="135"/>
                    </a:moveTo>
                    <a:lnTo>
                      <a:pt x="232" y="135"/>
                    </a:lnTo>
                    <a:lnTo>
                      <a:pt x="232" y="121"/>
                    </a:lnTo>
                    <a:lnTo>
                      <a:pt x="19" y="121"/>
                    </a:lnTo>
                    <a:lnTo>
                      <a:pt x="19" y="135"/>
                    </a:lnTo>
                    <a:close/>
                    <a:moveTo>
                      <a:pt x="19" y="166"/>
                    </a:moveTo>
                    <a:lnTo>
                      <a:pt x="232" y="166"/>
                    </a:lnTo>
                    <a:lnTo>
                      <a:pt x="232" y="152"/>
                    </a:lnTo>
                    <a:lnTo>
                      <a:pt x="19" y="152"/>
                    </a:lnTo>
                    <a:lnTo>
                      <a:pt x="19" y="166"/>
                    </a:lnTo>
                    <a:close/>
                    <a:moveTo>
                      <a:pt x="19" y="196"/>
                    </a:moveTo>
                    <a:lnTo>
                      <a:pt x="232" y="196"/>
                    </a:lnTo>
                    <a:lnTo>
                      <a:pt x="232" y="182"/>
                    </a:lnTo>
                    <a:lnTo>
                      <a:pt x="19" y="182"/>
                    </a:lnTo>
                    <a:lnTo>
                      <a:pt x="19" y="196"/>
                    </a:lnTo>
                    <a:close/>
                    <a:moveTo>
                      <a:pt x="19" y="227"/>
                    </a:moveTo>
                    <a:lnTo>
                      <a:pt x="232" y="227"/>
                    </a:lnTo>
                    <a:lnTo>
                      <a:pt x="232" y="213"/>
                    </a:lnTo>
                    <a:lnTo>
                      <a:pt x="19" y="213"/>
                    </a:lnTo>
                    <a:lnTo>
                      <a:pt x="19" y="227"/>
                    </a:lnTo>
                    <a:close/>
                    <a:moveTo>
                      <a:pt x="19" y="258"/>
                    </a:moveTo>
                    <a:lnTo>
                      <a:pt x="232" y="258"/>
                    </a:lnTo>
                    <a:lnTo>
                      <a:pt x="232" y="244"/>
                    </a:lnTo>
                    <a:lnTo>
                      <a:pt x="19" y="244"/>
                    </a:lnTo>
                    <a:lnTo>
                      <a:pt x="19" y="258"/>
                    </a:lnTo>
                    <a:close/>
                    <a:moveTo>
                      <a:pt x="19" y="289"/>
                    </a:moveTo>
                    <a:lnTo>
                      <a:pt x="232" y="289"/>
                    </a:lnTo>
                    <a:lnTo>
                      <a:pt x="232" y="274"/>
                    </a:lnTo>
                    <a:lnTo>
                      <a:pt x="19" y="274"/>
                    </a:lnTo>
                    <a:lnTo>
                      <a:pt x="19" y="289"/>
                    </a:lnTo>
                    <a:close/>
                    <a:moveTo>
                      <a:pt x="19" y="319"/>
                    </a:moveTo>
                    <a:lnTo>
                      <a:pt x="232" y="319"/>
                    </a:lnTo>
                    <a:lnTo>
                      <a:pt x="232" y="305"/>
                    </a:lnTo>
                    <a:lnTo>
                      <a:pt x="19" y="305"/>
                    </a:lnTo>
                    <a:lnTo>
                      <a:pt x="19" y="319"/>
                    </a:lnTo>
                    <a:close/>
                    <a:moveTo>
                      <a:pt x="19" y="352"/>
                    </a:moveTo>
                    <a:lnTo>
                      <a:pt x="232" y="352"/>
                    </a:lnTo>
                    <a:lnTo>
                      <a:pt x="232" y="338"/>
                    </a:lnTo>
                    <a:lnTo>
                      <a:pt x="19" y="338"/>
                    </a:lnTo>
                    <a:lnTo>
                      <a:pt x="19" y="352"/>
                    </a:lnTo>
                    <a:close/>
                    <a:moveTo>
                      <a:pt x="19" y="383"/>
                    </a:moveTo>
                    <a:lnTo>
                      <a:pt x="232" y="383"/>
                    </a:lnTo>
                    <a:lnTo>
                      <a:pt x="232" y="369"/>
                    </a:lnTo>
                    <a:lnTo>
                      <a:pt x="19" y="369"/>
                    </a:lnTo>
                    <a:lnTo>
                      <a:pt x="19" y="383"/>
                    </a:lnTo>
                    <a:close/>
                    <a:moveTo>
                      <a:pt x="19" y="414"/>
                    </a:moveTo>
                    <a:lnTo>
                      <a:pt x="232" y="414"/>
                    </a:lnTo>
                    <a:lnTo>
                      <a:pt x="232" y="400"/>
                    </a:lnTo>
                    <a:lnTo>
                      <a:pt x="19" y="400"/>
                    </a:lnTo>
                    <a:lnTo>
                      <a:pt x="19" y="414"/>
                    </a:lnTo>
                    <a:close/>
                    <a:moveTo>
                      <a:pt x="19" y="445"/>
                    </a:moveTo>
                    <a:lnTo>
                      <a:pt x="232" y="445"/>
                    </a:lnTo>
                    <a:lnTo>
                      <a:pt x="232" y="430"/>
                    </a:lnTo>
                    <a:lnTo>
                      <a:pt x="19" y="430"/>
                    </a:lnTo>
                    <a:lnTo>
                      <a:pt x="19" y="445"/>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sz="1600" spc="-30"/>
              </a:p>
            </p:txBody>
          </p:sp>
          <p:sp>
            <p:nvSpPr>
              <p:cNvPr id="198" name="Freeform 31"/>
              <p:cNvSpPr>
                <a:spLocks noEditPoints="1"/>
              </p:cNvSpPr>
              <p:nvPr/>
            </p:nvSpPr>
            <p:spPr bwMode="auto">
              <a:xfrm>
                <a:off x="6327736" y="4097553"/>
                <a:ext cx="1036362" cy="550323"/>
              </a:xfrm>
              <a:custGeom>
                <a:avLst/>
                <a:gdLst>
                  <a:gd name="T0" fmla="*/ 176 w 266"/>
                  <a:gd name="T1" fmla="*/ 42 h 116"/>
                  <a:gd name="T2" fmla="*/ 176 w 266"/>
                  <a:gd name="T3" fmla="*/ 100 h 116"/>
                  <a:gd name="T4" fmla="*/ 176 w 266"/>
                  <a:gd name="T5" fmla="*/ 100 h 116"/>
                  <a:gd name="T6" fmla="*/ 133 w 266"/>
                  <a:gd name="T7" fmla="*/ 116 h 116"/>
                  <a:gd name="T8" fmla="*/ 89 w 266"/>
                  <a:gd name="T9" fmla="*/ 100 h 116"/>
                  <a:gd name="T10" fmla="*/ 89 w 266"/>
                  <a:gd name="T11" fmla="*/ 100 h 116"/>
                  <a:gd name="T12" fmla="*/ 89 w 266"/>
                  <a:gd name="T13" fmla="*/ 100 h 116"/>
                  <a:gd name="T14" fmla="*/ 89 w 266"/>
                  <a:gd name="T15" fmla="*/ 99 h 116"/>
                  <a:gd name="T16" fmla="*/ 89 w 266"/>
                  <a:gd name="T17" fmla="*/ 99 h 116"/>
                  <a:gd name="T18" fmla="*/ 89 w 266"/>
                  <a:gd name="T19" fmla="*/ 42 h 116"/>
                  <a:gd name="T20" fmla="*/ 133 w 266"/>
                  <a:gd name="T21" fmla="*/ 54 h 116"/>
                  <a:gd name="T22" fmla="*/ 176 w 266"/>
                  <a:gd name="T23" fmla="*/ 42 h 116"/>
                  <a:gd name="T24" fmla="*/ 133 w 266"/>
                  <a:gd name="T25" fmla="*/ 51 h 116"/>
                  <a:gd name="T26" fmla="*/ 176 w 266"/>
                  <a:gd name="T27" fmla="*/ 35 h 116"/>
                  <a:gd name="T28" fmla="*/ 133 w 266"/>
                  <a:gd name="T29" fmla="*/ 19 h 116"/>
                  <a:gd name="T30" fmla="*/ 89 w 266"/>
                  <a:gd name="T31" fmla="*/ 35 h 116"/>
                  <a:gd name="T32" fmla="*/ 133 w 266"/>
                  <a:gd name="T33" fmla="*/ 51 h 116"/>
                  <a:gd name="T34" fmla="*/ 222 w 266"/>
                  <a:gd name="T35" fmla="*/ 36 h 116"/>
                  <a:gd name="T36" fmla="*/ 179 w 266"/>
                  <a:gd name="T37" fmla="*/ 24 h 116"/>
                  <a:gd name="T38" fmla="*/ 179 w 266"/>
                  <a:gd name="T39" fmla="*/ 80 h 116"/>
                  <a:gd name="T40" fmla="*/ 178 w 266"/>
                  <a:gd name="T41" fmla="*/ 81 h 116"/>
                  <a:gd name="T42" fmla="*/ 179 w 266"/>
                  <a:gd name="T43" fmla="*/ 81 h 116"/>
                  <a:gd name="T44" fmla="*/ 179 w 266"/>
                  <a:gd name="T45" fmla="*/ 82 h 116"/>
                  <a:gd name="T46" fmla="*/ 179 w 266"/>
                  <a:gd name="T47" fmla="*/ 82 h 116"/>
                  <a:gd name="T48" fmla="*/ 222 w 266"/>
                  <a:gd name="T49" fmla="*/ 97 h 116"/>
                  <a:gd name="T50" fmla="*/ 266 w 266"/>
                  <a:gd name="T51" fmla="*/ 82 h 116"/>
                  <a:gd name="T52" fmla="*/ 266 w 266"/>
                  <a:gd name="T53" fmla="*/ 82 h 116"/>
                  <a:gd name="T54" fmla="*/ 266 w 266"/>
                  <a:gd name="T55" fmla="*/ 23 h 116"/>
                  <a:gd name="T56" fmla="*/ 222 w 266"/>
                  <a:gd name="T57" fmla="*/ 36 h 116"/>
                  <a:gd name="T58" fmla="*/ 222 w 266"/>
                  <a:gd name="T59" fmla="*/ 33 h 116"/>
                  <a:gd name="T60" fmla="*/ 266 w 266"/>
                  <a:gd name="T61" fmla="*/ 16 h 116"/>
                  <a:gd name="T62" fmla="*/ 222 w 266"/>
                  <a:gd name="T63" fmla="*/ 0 h 116"/>
                  <a:gd name="T64" fmla="*/ 178 w 266"/>
                  <a:gd name="T65" fmla="*/ 16 h 116"/>
                  <a:gd name="T66" fmla="*/ 222 w 266"/>
                  <a:gd name="T67" fmla="*/ 33 h 116"/>
                  <a:gd name="T68" fmla="*/ 43 w 266"/>
                  <a:gd name="T69" fmla="*/ 36 h 116"/>
                  <a:gd name="T70" fmla="*/ 0 w 266"/>
                  <a:gd name="T71" fmla="*/ 24 h 116"/>
                  <a:gd name="T72" fmla="*/ 0 w 266"/>
                  <a:gd name="T73" fmla="*/ 81 h 116"/>
                  <a:gd name="T74" fmla="*/ 0 w 266"/>
                  <a:gd name="T75" fmla="*/ 81 h 116"/>
                  <a:gd name="T76" fmla="*/ 0 w 266"/>
                  <a:gd name="T77" fmla="*/ 82 h 116"/>
                  <a:gd name="T78" fmla="*/ 0 w 266"/>
                  <a:gd name="T79" fmla="*/ 82 h 116"/>
                  <a:gd name="T80" fmla="*/ 0 w 266"/>
                  <a:gd name="T81" fmla="*/ 82 h 116"/>
                  <a:gd name="T82" fmla="*/ 43 w 266"/>
                  <a:gd name="T83" fmla="*/ 98 h 116"/>
                  <a:gd name="T84" fmla="*/ 87 w 266"/>
                  <a:gd name="T85" fmla="*/ 82 h 116"/>
                  <a:gd name="T86" fmla="*/ 87 w 266"/>
                  <a:gd name="T87" fmla="*/ 82 h 116"/>
                  <a:gd name="T88" fmla="*/ 87 w 266"/>
                  <a:gd name="T89" fmla="*/ 24 h 116"/>
                  <a:gd name="T90" fmla="*/ 43 w 266"/>
                  <a:gd name="T91" fmla="*/ 36 h 116"/>
                  <a:gd name="T92" fmla="*/ 43 w 266"/>
                  <a:gd name="T93" fmla="*/ 33 h 116"/>
                  <a:gd name="T94" fmla="*/ 87 w 266"/>
                  <a:gd name="T95" fmla="*/ 17 h 116"/>
                  <a:gd name="T96" fmla="*/ 43 w 266"/>
                  <a:gd name="T97" fmla="*/ 1 h 116"/>
                  <a:gd name="T98" fmla="*/ 0 w 266"/>
                  <a:gd name="T99" fmla="*/ 17 h 116"/>
                  <a:gd name="T100" fmla="*/ 43 w 266"/>
                  <a:gd name="T101" fmla="*/ 3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6" h="116">
                    <a:moveTo>
                      <a:pt x="176" y="42"/>
                    </a:moveTo>
                    <a:cubicBezTo>
                      <a:pt x="176" y="100"/>
                      <a:pt x="176" y="100"/>
                      <a:pt x="176" y="100"/>
                    </a:cubicBezTo>
                    <a:cubicBezTo>
                      <a:pt x="176" y="100"/>
                      <a:pt x="176" y="100"/>
                      <a:pt x="176" y="100"/>
                    </a:cubicBezTo>
                    <a:cubicBezTo>
                      <a:pt x="175" y="109"/>
                      <a:pt x="156" y="116"/>
                      <a:pt x="133" y="116"/>
                    </a:cubicBezTo>
                    <a:cubicBezTo>
                      <a:pt x="110" y="116"/>
                      <a:pt x="91" y="109"/>
                      <a:pt x="89" y="100"/>
                    </a:cubicBezTo>
                    <a:cubicBezTo>
                      <a:pt x="89" y="100"/>
                      <a:pt x="89" y="100"/>
                      <a:pt x="89" y="100"/>
                    </a:cubicBezTo>
                    <a:cubicBezTo>
                      <a:pt x="89" y="100"/>
                      <a:pt x="89" y="100"/>
                      <a:pt x="89" y="100"/>
                    </a:cubicBezTo>
                    <a:cubicBezTo>
                      <a:pt x="89" y="100"/>
                      <a:pt x="89" y="100"/>
                      <a:pt x="89" y="99"/>
                    </a:cubicBezTo>
                    <a:cubicBezTo>
                      <a:pt x="89" y="99"/>
                      <a:pt x="89" y="99"/>
                      <a:pt x="89" y="99"/>
                    </a:cubicBezTo>
                    <a:cubicBezTo>
                      <a:pt x="89" y="42"/>
                      <a:pt x="89" y="42"/>
                      <a:pt x="89" y="42"/>
                    </a:cubicBezTo>
                    <a:cubicBezTo>
                      <a:pt x="96" y="50"/>
                      <a:pt x="115" y="54"/>
                      <a:pt x="133" y="54"/>
                    </a:cubicBezTo>
                    <a:cubicBezTo>
                      <a:pt x="151" y="54"/>
                      <a:pt x="170" y="50"/>
                      <a:pt x="176" y="42"/>
                    </a:cubicBezTo>
                    <a:close/>
                    <a:moveTo>
                      <a:pt x="133" y="51"/>
                    </a:moveTo>
                    <a:cubicBezTo>
                      <a:pt x="157" y="51"/>
                      <a:pt x="176" y="44"/>
                      <a:pt x="176" y="35"/>
                    </a:cubicBezTo>
                    <a:cubicBezTo>
                      <a:pt x="176" y="26"/>
                      <a:pt x="157" y="19"/>
                      <a:pt x="133" y="19"/>
                    </a:cubicBezTo>
                    <a:cubicBezTo>
                      <a:pt x="109" y="19"/>
                      <a:pt x="89" y="26"/>
                      <a:pt x="89" y="35"/>
                    </a:cubicBezTo>
                    <a:cubicBezTo>
                      <a:pt x="89" y="44"/>
                      <a:pt x="109" y="51"/>
                      <a:pt x="133" y="51"/>
                    </a:cubicBezTo>
                    <a:close/>
                    <a:moveTo>
                      <a:pt x="222" y="36"/>
                    </a:moveTo>
                    <a:cubicBezTo>
                      <a:pt x="204" y="36"/>
                      <a:pt x="186" y="31"/>
                      <a:pt x="179" y="24"/>
                    </a:cubicBezTo>
                    <a:cubicBezTo>
                      <a:pt x="179" y="80"/>
                      <a:pt x="179" y="80"/>
                      <a:pt x="179" y="80"/>
                    </a:cubicBezTo>
                    <a:cubicBezTo>
                      <a:pt x="179" y="80"/>
                      <a:pt x="178" y="80"/>
                      <a:pt x="178" y="81"/>
                    </a:cubicBezTo>
                    <a:cubicBezTo>
                      <a:pt x="178" y="81"/>
                      <a:pt x="179" y="81"/>
                      <a:pt x="179" y="81"/>
                    </a:cubicBezTo>
                    <a:cubicBezTo>
                      <a:pt x="179" y="82"/>
                      <a:pt x="179" y="82"/>
                      <a:pt x="179" y="82"/>
                    </a:cubicBezTo>
                    <a:cubicBezTo>
                      <a:pt x="179" y="82"/>
                      <a:pt x="179" y="82"/>
                      <a:pt x="179" y="82"/>
                    </a:cubicBezTo>
                    <a:cubicBezTo>
                      <a:pt x="180" y="90"/>
                      <a:pt x="199" y="97"/>
                      <a:pt x="222" y="97"/>
                    </a:cubicBezTo>
                    <a:cubicBezTo>
                      <a:pt x="245" y="97"/>
                      <a:pt x="264" y="90"/>
                      <a:pt x="266" y="82"/>
                    </a:cubicBezTo>
                    <a:cubicBezTo>
                      <a:pt x="266" y="82"/>
                      <a:pt x="266" y="82"/>
                      <a:pt x="266" y="82"/>
                    </a:cubicBezTo>
                    <a:cubicBezTo>
                      <a:pt x="266" y="23"/>
                      <a:pt x="266" y="23"/>
                      <a:pt x="266" y="23"/>
                    </a:cubicBezTo>
                    <a:cubicBezTo>
                      <a:pt x="259" y="31"/>
                      <a:pt x="240" y="36"/>
                      <a:pt x="222" y="36"/>
                    </a:cubicBezTo>
                    <a:close/>
                    <a:moveTo>
                      <a:pt x="222" y="33"/>
                    </a:moveTo>
                    <a:cubicBezTo>
                      <a:pt x="246" y="33"/>
                      <a:pt x="266" y="25"/>
                      <a:pt x="266" y="16"/>
                    </a:cubicBezTo>
                    <a:cubicBezTo>
                      <a:pt x="266" y="8"/>
                      <a:pt x="246" y="0"/>
                      <a:pt x="222" y="0"/>
                    </a:cubicBezTo>
                    <a:cubicBezTo>
                      <a:pt x="198" y="0"/>
                      <a:pt x="178" y="8"/>
                      <a:pt x="178" y="16"/>
                    </a:cubicBezTo>
                    <a:cubicBezTo>
                      <a:pt x="178" y="25"/>
                      <a:pt x="198" y="33"/>
                      <a:pt x="222" y="33"/>
                    </a:cubicBezTo>
                    <a:close/>
                    <a:moveTo>
                      <a:pt x="43" y="36"/>
                    </a:moveTo>
                    <a:cubicBezTo>
                      <a:pt x="26" y="36"/>
                      <a:pt x="7" y="32"/>
                      <a:pt x="0" y="24"/>
                    </a:cubicBezTo>
                    <a:cubicBezTo>
                      <a:pt x="0" y="81"/>
                      <a:pt x="0" y="81"/>
                      <a:pt x="0" y="81"/>
                    </a:cubicBezTo>
                    <a:cubicBezTo>
                      <a:pt x="0" y="81"/>
                      <a:pt x="0" y="81"/>
                      <a:pt x="0" y="81"/>
                    </a:cubicBezTo>
                    <a:cubicBezTo>
                      <a:pt x="0" y="82"/>
                      <a:pt x="0" y="82"/>
                      <a:pt x="0" y="82"/>
                    </a:cubicBezTo>
                    <a:cubicBezTo>
                      <a:pt x="0" y="82"/>
                      <a:pt x="0" y="82"/>
                      <a:pt x="0" y="82"/>
                    </a:cubicBezTo>
                    <a:cubicBezTo>
                      <a:pt x="0" y="82"/>
                      <a:pt x="0" y="82"/>
                      <a:pt x="0" y="82"/>
                    </a:cubicBezTo>
                    <a:cubicBezTo>
                      <a:pt x="1" y="91"/>
                      <a:pt x="20" y="98"/>
                      <a:pt x="43" y="98"/>
                    </a:cubicBezTo>
                    <a:cubicBezTo>
                      <a:pt x="67" y="98"/>
                      <a:pt x="85" y="91"/>
                      <a:pt x="87" y="82"/>
                    </a:cubicBezTo>
                    <a:cubicBezTo>
                      <a:pt x="87" y="82"/>
                      <a:pt x="87" y="82"/>
                      <a:pt x="87" y="82"/>
                    </a:cubicBezTo>
                    <a:cubicBezTo>
                      <a:pt x="87" y="24"/>
                      <a:pt x="87" y="24"/>
                      <a:pt x="87" y="24"/>
                    </a:cubicBezTo>
                    <a:cubicBezTo>
                      <a:pt x="80" y="32"/>
                      <a:pt x="61" y="36"/>
                      <a:pt x="43" y="36"/>
                    </a:cubicBezTo>
                    <a:close/>
                    <a:moveTo>
                      <a:pt x="43" y="33"/>
                    </a:moveTo>
                    <a:cubicBezTo>
                      <a:pt x="68" y="33"/>
                      <a:pt x="87" y="26"/>
                      <a:pt x="87" y="17"/>
                    </a:cubicBezTo>
                    <a:cubicBezTo>
                      <a:pt x="87" y="8"/>
                      <a:pt x="68" y="1"/>
                      <a:pt x="43" y="1"/>
                    </a:cubicBezTo>
                    <a:cubicBezTo>
                      <a:pt x="19" y="1"/>
                      <a:pt x="0" y="8"/>
                      <a:pt x="0" y="17"/>
                    </a:cubicBezTo>
                    <a:cubicBezTo>
                      <a:pt x="0" y="26"/>
                      <a:pt x="19" y="33"/>
                      <a:pt x="43" y="33"/>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sz="1600" spc="-30"/>
              </a:p>
            </p:txBody>
          </p:sp>
        </p:grpSp>
        <p:sp>
          <p:nvSpPr>
            <p:cNvPr id="76" name="TextBox 75"/>
            <p:cNvSpPr txBox="1"/>
            <p:nvPr/>
          </p:nvSpPr>
          <p:spPr>
            <a:xfrm>
              <a:off x="4745308" y="4604441"/>
              <a:ext cx="2907042" cy="738664"/>
            </a:xfrm>
            <a:prstGeom prst="rect">
              <a:avLst/>
            </a:prstGeom>
            <a:noFill/>
          </p:spPr>
          <p:txBody>
            <a:bodyPr wrap="square" lIns="182880" tIns="146304" rIns="182880" bIns="146304" rtlCol="0">
              <a:spAutoFit/>
            </a:bodyPr>
            <a:lstStyle/>
            <a:p>
              <a:pPr>
                <a:lnSpc>
                  <a:spcPct val="90000"/>
                </a:lnSpc>
              </a:pPr>
              <a:r>
                <a:rPr lang="en-US" sz="1600" spc="-30" dirty="0"/>
                <a:t>System Center </a:t>
              </a:r>
              <a:r>
                <a:rPr lang="en-US" sz="1600" spc="-30" dirty="0" smtClean="0"/>
                <a:t/>
              </a:r>
              <a:br>
                <a:rPr lang="en-US" sz="1600" spc="-30" dirty="0" smtClean="0"/>
              </a:br>
              <a:r>
                <a:rPr lang="en-US" sz="1600" spc="-30" dirty="0" smtClean="0"/>
                <a:t>Data Protection Manager</a:t>
              </a:r>
              <a:endParaRPr lang="en-US" sz="1600" spc="-30" dirty="0"/>
            </a:p>
          </p:txBody>
        </p:sp>
      </p:grpSp>
    </p:spTree>
    <p:extLst>
      <p:ext uri="{BB962C8B-B14F-4D97-AF65-F5344CB8AC3E}">
        <p14:creationId xmlns:p14="http://schemas.microsoft.com/office/powerpoint/2010/main" val="44442693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0-#ppt_w/2"/>
                                          </p:val>
                                        </p:tav>
                                        <p:tav tm="100000">
                                          <p:val>
                                            <p:strVal val="#ppt_x"/>
                                          </p:val>
                                        </p:tav>
                                      </p:tavLst>
                                    </p:anim>
                                    <p:anim calcmode="lin" valueType="num">
                                      <p:cBhvr additive="base">
                                        <p:cTn id="8" dur="500" fill="hold"/>
                                        <p:tgtEl>
                                          <p:spTgt spid="8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77"/>
                                        </p:tgtEl>
                                        <p:attrNameLst>
                                          <p:attrName>style.visibility</p:attrName>
                                        </p:attrNameLst>
                                      </p:cBhvr>
                                      <p:to>
                                        <p:strVal val="visible"/>
                                      </p:to>
                                    </p:set>
                                    <p:anim calcmode="lin" valueType="num">
                                      <p:cBhvr additive="base">
                                        <p:cTn id="11" dur="500" fill="hold"/>
                                        <p:tgtEl>
                                          <p:spTgt spid="77"/>
                                        </p:tgtEl>
                                        <p:attrNameLst>
                                          <p:attrName>ppt_x</p:attrName>
                                        </p:attrNameLst>
                                      </p:cBhvr>
                                      <p:tavLst>
                                        <p:tav tm="0">
                                          <p:val>
                                            <p:strVal val="0-#ppt_w/2"/>
                                          </p:val>
                                        </p:tav>
                                        <p:tav tm="100000">
                                          <p:val>
                                            <p:strVal val="#ppt_x"/>
                                          </p:val>
                                        </p:tav>
                                      </p:tavLst>
                                    </p:anim>
                                    <p:anim calcmode="lin" valueType="num">
                                      <p:cBhvr additive="base">
                                        <p:cTn id="12" dur="500" fill="hold"/>
                                        <p:tgtEl>
                                          <p:spTgt spid="7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5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0-#ppt_w/2"/>
                                          </p:val>
                                        </p:tav>
                                        <p:tav tm="100000">
                                          <p:val>
                                            <p:strVal val="#ppt_x"/>
                                          </p:val>
                                        </p:tav>
                                      </p:tavLst>
                                    </p:anim>
                                    <p:anim calcmode="lin" valueType="num">
                                      <p:cBhvr additive="base">
                                        <p:cTn id="16" dur="500" fill="hold"/>
                                        <p:tgtEl>
                                          <p:spTgt spid="78"/>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20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25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500" fill="hold"/>
                                        <p:tgtEl>
                                          <p:spTgt spid="79"/>
                                        </p:tgtEl>
                                        <p:attrNameLst>
                                          <p:attrName>ppt_x</p:attrName>
                                        </p:attrNameLst>
                                      </p:cBhvr>
                                      <p:tavLst>
                                        <p:tav tm="0">
                                          <p:val>
                                            <p:strVal val="0-#ppt_w/2"/>
                                          </p:val>
                                        </p:tav>
                                        <p:tav tm="100000">
                                          <p:val>
                                            <p:strVal val="#ppt_x"/>
                                          </p:val>
                                        </p:tav>
                                      </p:tavLst>
                                    </p:anim>
                                    <p:anim calcmode="lin" valueType="num">
                                      <p:cBhvr additive="base">
                                        <p:cTn id="24" dur="500" fill="hold"/>
                                        <p:tgtEl>
                                          <p:spTgt spid="79"/>
                                        </p:tgtEl>
                                        <p:attrNameLst>
                                          <p:attrName>ppt_y</p:attrName>
                                        </p:attrNameLst>
                                      </p:cBhvr>
                                      <p:tavLst>
                                        <p:tav tm="0">
                                          <p:val>
                                            <p:strVal val="#ppt_y"/>
                                          </p:val>
                                        </p:tav>
                                        <p:tav tm="100000">
                                          <p:val>
                                            <p:strVal val="#ppt_y"/>
                                          </p:val>
                                        </p:tav>
                                      </p:tavLst>
                                    </p:anim>
                                  </p:childTnLst>
                                </p:cTn>
                              </p:par>
                              <p:par>
                                <p:cTn id="25" presetID="22" presetClass="entr" presetSubtype="4" fill="hold" nodeType="withEffect">
                                  <p:stCondLst>
                                    <p:cond delay="350"/>
                                  </p:stCondLst>
                                  <p:childTnLst>
                                    <p:set>
                                      <p:cBhvr>
                                        <p:cTn id="26" dur="1" fill="hold">
                                          <p:stCondLst>
                                            <p:cond delay="0"/>
                                          </p:stCondLst>
                                        </p:cTn>
                                        <p:tgtEl>
                                          <p:spTgt spid="59"/>
                                        </p:tgtEl>
                                        <p:attrNameLst>
                                          <p:attrName>style.visibility</p:attrName>
                                        </p:attrNameLst>
                                      </p:cBhvr>
                                      <p:to>
                                        <p:strVal val="visible"/>
                                      </p:to>
                                    </p:set>
                                    <p:animEffect transition="in" filter="wipe(down)">
                                      <p:cBhvr>
                                        <p:cTn id="27" dur="500"/>
                                        <p:tgtEl>
                                          <p:spTgt spid="59"/>
                                        </p:tgtEl>
                                      </p:cBhvr>
                                    </p:animEffect>
                                  </p:childTnLst>
                                </p:cTn>
                              </p:par>
                              <p:par>
                                <p:cTn id="28" presetID="22" presetClass="entr" presetSubtype="4" fill="hold" nodeType="withEffect">
                                  <p:stCondLst>
                                    <p:cond delay="350"/>
                                  </p:stCondLst>
                                  <p:childTnLst>
                                    <p:set>
                                      <p:cBhvr>
                                        <p:cTn id="29" dur="1" fill="hold">
                                          <p:stCondLst>
                                            <p:cond delay="0"/>
                                          </p:stCondLst>
                                        </p:cTn>
                                        <p:tgtEl>
                                          <p:spTgt spid="60"/>
                                        </p:tgtEl>
                                        <p:attrNameLst>
                                          <p:attrName>style.visibility</p:attrName>
                                        </p:attrNameLst>
                                      </p:cBhvr>
                                      <p:to>
                                        <p:strVal val="visible"/>
                                      </p:to>
                                    </p:set>
                                    <p:animEffect transition="in" filter="wipe(down)">
                                      <p:cBhvr>
                                        <p:cTn id="30" dur="500"/>
                                        <p:tgtEl>
                                          <p:spTgt spid="60"/>
                                        </p:tgtEl>
                                      </p:cBhvr>
                                    </p:animEffect>
                                  </p:childTnLst>
                                </p:cTn>
                              </p:par>
                              <p:par>
                                <p:cTn id="31" presetID="10" presetClass="entr" presetSubtype="0" fill="hold" nodeType="withEffect">
                                  <p:stCondLst>
                                    <p:cond delay="35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grpId="0" nodeType="withEffect">
                                  <p:stCondLst>
                                    <p:cond delay="350"/>
                                  </p:stCondLst>
                                  <p:childTnLst>
                                    <p:set>
                                      <p:cBhvr>
                                        <p:cTn id="35" dur="1" fill="hold">
                                          <p:stCondLst>
                                            <p:cond delay="0"/>
                                          </p:stCondLst>
                                        </p:cTn>
                                        <p:tgtEl>
                                          <p:spTgt spid="87"/>
                                        </p:tgtEl>
                                        <p:attrNameLst>
                                          <p:attrName>style.visibility</p:attrName>
                                        </p:attrNameLst>
                                      </p:cBhvr>
                                      <p:to>
                                        <p:strVal val="visible"/>
                                      </p:to>
                                    </p:set>
                                    <p:animEffect transition="in" filter="fade">
                                      <p:cBhvr>
                                        <p:cTn id="36" dur="500"/>
                                        <p:tgtEl>
                                          <p:spTgt spid="87"/>
                                        </p:tgtEl>
                                      </p:cBhvr>
                                    </p:animEffect>
                                  </p:childTnLst>
                                </p:cTn>
                              </p:par>
                              <p:par>
                                <p:cTn id="37" presetID="22" presetClass="entr" presetSubtype="1" fill="hold" nodeType="withEffect">
                                  <p:stCondLst>
                                    <p:cond delay="350"/>
                                  </p:stCondLst>
                                  <p:childTnLst>
                                    <p:set>
                                      <p:cBhvr>
                                        <p:cTn id="38" dur="1" fill="hold">
                                          <p:stCondLst>
                                            <p:cond delay="0"/>
                                          </p:stCondLst>
                                        </p:cTn>
                                        <p:tgtEl>
                                          <p:spTgt spid="4"/>
                                        </p:tgtEl>
                                        <p:attrNameLst>
                                          <p:attrName>style.visibility</p:attrName>
                                        </p:attrNameLst>
                                      </p:cBhvr>
                                      <p:to>
                                        <p:strVal val="visible"/>
                                      </p:to>
                                    </p:set>
                                    <p:animEffect transition="in" filter="wipe(up)">
                                      <p:cBhvr>
                                        <p:cTn id="39" dur="800"/>
                                        <p:tgtEl>
                                          <p:spTgt spid="4"/>
                                        </p:tgtEl>
                                      </p:cBhvr>
                                    </p:animEffect>
                                  </p:childTnLst>
                                </p:cTn>
                              </p:par>
                              <p:par>
                                <p:cTn id="40" presetID="2" presetClass="entr" presetSubtype="8" decel="100000"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1000" fill="hold"/>
                                        <p:tgtEl>
                                          <p:spTgt spid="3"/>
                                        </p:tgtEl>
                                        <p:attrNameLst>
                                          <p:attrName>ppt_x</p:attrName>
                                        </p:attrNameLst>
                                      </p:cBhvr>
                                      <p:tavLst>
                                        <p:tav tm="0">
                                          <p:val>
                                            <p:strVal val="0-#ppt_w/2"/>
                                          </p:val>
                                        </p:tav>
                                        <p:tav tm="100000">
                                          <p:val>
                                            <p:strVal val="#ppt_x"/>
                                          </p:val>
                                        </p:tav>
                                      </p:tavLst>
                                    </p:anim>
                                    <p:anim calcmode="lin" valueType="num">
                                      <p:cBhvr additive="base">
                                        <p:cTn id="4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57"/>
                                        </p:tgtEl>
                                        <p:attrNameLst>
                                          <p:attrName>style.visibility</p:attrName>
                                        </p:attrNameLst>
                                      </p:cBhvr>
                                      <p:to>
                                        <p:strVal val="visible"/>
                                      </p:to>
                                    </p:set>
                                    <p:animEffect transition="in" filter="fade">
                                      <p:cBhvr>
                                        <p:cTn id="48" dur="500"/>
                                        <p:tgtEl>
                                          <p:spTgt spid="257"/>
                                        </p:tgtEl>
                                      </p:cBhvr>
                                    </p:animEffect>
                                  </p:childTnLst>
                                </p:cTn>
                              </p:par>
                              <p:par>
                                <p:cTn id="49" presetID="22" presetClass="entr" presetSubtype="8" fill="hold" nodeType="withEffect">
                                  <p:stCondLst>
                                    <p:cond delay="0"/>
                                  </p:stCondLst>
                                  <p:childTnLst>
                                    <p:set>
                                      <p:cBhvr>
                                        <p:cTn id="50" dur="1" fill="hold">
                                          <p:stCondLst>
                                            <p:cond delay="0"/>
                                          </p:stCondLst>
                                        </p:cTn>
                                        <p:tgtEl>
                                          <p:spTgt spid="213"/>
                                        </p:tgtEl>
                                        <p:attrNameLst>
                                          <p:attrName>style.visibility</p:attrName>
                                        </p:attrNameLst>
                                      </p:cBhvr>
                                      <p:to>
                                        <p:strVal val="visible"/>
                                      </p:to>
                                    </p:set>
                                    <p:animEffect transition="in" filter="wipe(left)">
                                      <p:cBhvr>
                                        <p:cTn id="51" dur="500"/>
                                        <p:tgtEl>
                                          <p:spTgt spid="213"/>
                                        </p:tgtEl>
                                      </p:cBhvr>
                                    </p:animEffect>
                                  </p:childTnLst>
                                </p:cTn>
                              </p:par>
                              <p:par>
                                <p:cTn id="52" presetID="10" presetClass="entr" presetSubtype="0" fill="hold" nodeType="withEffect">
                                  <p:stCondLst>
                                    <p:cond delay="20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down)">
                                      <p:cBhvr>
                                        <p:cTn id="59" dur="750"/>
                                        <p:tgtEl>
                                          <p:spTgt spid="62"/>
                                        </p:tgtEl>
                                      </p:cBhvr>
                                    </p:animEffect>
                                  </p:childTnLst>
                                </p:cTn>
                              </p:par>
                              <p:par>
                                <p:cTn id="60" presetID="10" presetClass="entr" presetSubtype="0" fill="hold" nodeType="withEffect">
                                  <p:stCondLst>
                                    <p:cond delay="40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wipe(down)">
                                      <p:cBhvr>
                                        <p:cTn id="67" dur="750"/>
                                        <p:tgtEl>
                                          <p:spTgt spid="50"/>
                                        </p:tgtEl>
                                      </p:cBhvr>
                                    </p:animEffect>
                                  </p:childTnLst>
                                </p:cTn>
                              </p:par>
                            </p:childTnLst>
                          </p:cTn>
                        </p:par>
                        <p:par>
                          <p:cTn id="68" fill="hold">
                            <p:stCondLst>
                              <p:cond delay="750"/>
                            </p:stCondLst>
                            <p:childTnLst>
                              <p:par>
                                <p:cTn id="69" presetID="10" presetClass="entr" presetSubtype="0" fill="hold" nodeType="afterEffect">
                                  <p:stCondLst>
                                    <p:cond delay="0"/>
                                  </p:stCondLst>
                                  <p:childTnLst>
                                    <p:set>
                                      <p:cBhvr>
                                        <p:cTn id="70" dur="1" fill="hold">
                                          <p:stCondLst>
                                            <p:cond delay="0"/>
                                          </p:stCondLst>
                                        </p:cTn>
                                        <p:tgtEl>
                                          <p:spTgt spid="35859"/>
                                        </p:tgtEl>
                                        <p:attrNameLst>
                                          <p:attrName>style.visibility</p:attrName>
                                        </p:attrNameLst>
                                      </p:cBhvr>
                                      <p:to>
                                        <p:strVal val="visible"/>
                                      </p:to>
                                    </p:set>
                                    <p:animEffect transition="in" filter="fade">
                                      <p:cBhvr>
                                        <p:cTn id="71" dur="500"/>
                                        <p:tgtEl>
                                          <p:spTgt spid="3585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nodeType="clickEffect">
                                  <p:stCondLst>
                                    <p:cond delay="0"/>
                                  </p:stCondLst>
                                  <p:childTnLst>
                                    <p:set>
                                      <p:cBhvr>
                                        <p:cTn id="75" dur="1" fill="hold">
                                          <p:stCondLst>
                                            <p:cond delay="0"/>
                                          </p:stCondLst>
                                        </p:cTn>
                                        <p:tgtEl>
                                          <p:spTgt spid="211"/>
                                        </p:tgtEl>
                                        <p:attrNameLst>
                                          <p:attrName>style.visibility</p:attrName>
                                        </p:attrNameLst>
                                      </p:cBhvr>
                                      <p:to>
                                        <p:strVal val="visible"/>
                                      </p:to>
                                    </p:set>
                                    <p:animEffect transition="in" filter="wipe(up)">
                                      <p:cBhvr>
                                        <p:cTn id="76" dur="750"/>
                                        <p:tgtEl>
                                          <p:spTgt spid="211"/>
                                        </p:tgtEl>
                                      </p:cBhvr>
                                    </p:animEffect>
                                  </p:childTnLst>
                                </p:cTn>
                              </p:par>
                            </p:childTnLst>
                          </p:cTn>
                        </p:par>
                        <p:par>
                          <p:cTn id="77" fill="hold">
                            <p:stCondLst>
                              <p:cond delay="750"/>
                            </p:stCondLst>
                            <p:childTnLst>
                              <p:par>
                                <p:cTn id="78" presetID="10" presetClass="entr" presetSubtype="0" fill="hold" nodeType="afterEffect">
                                  <p:stCondLst>
                                    <p:cond delay="0"/>
                                  </p:stCondLst>
                                  <p:childTnLst>
                                    <p:set>
                                      <p:cBhvr>
                                        <p:cTn id="79" dur="1" fill="hold">
                                          <p:stCondLst>
                                            <p:cond delay="0"/>
                                          </p:stCondLst>
                                        </p:cTn>
                                        <p:tgtEl>
                                          <p:spTgt spid="35858"/>
                                        </p:tgtEl>
                                        <p:attrNameLst>
                                          <p:attrName>style.visibility</p:attrName>
                                        </p:attrNameLst>
                                      </p:cBhvr>
                                      <p:to>
                                        <p:strVal val="visible"/>
                                      </p:to>
                                    </p:set>
                                    <p:animEffect transition="in" filter="fade">
                                      <p:cBhvr>
                                        <p:cTn id="80" dur="500"/>
                                        <p:tgtEl>
                                          <p:spTgt spid="35858"/>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750"/>
                                        <p:tgtEl>
                                          <p:spTgt spid="52"/>
                                        </p:tgtEl>
                                      </p:cBhvr>
                                    </p:animEffect>
                                  </p:childTnLst>
                                </p:cTn>
                              </p:par>
                            </p:childTnLst>
                          </p:cTn>
                        </p:par>
                        <p:par>
                          <p:cTn id="86" fill="hold">
                            <p:stCondLst>
                              <p:cond delay="750"/>
                            </p:stCondLst>
                            <p:childTnLst>
                              <p:par>
                                <p:cTn id="87" presetID="10" presetClass="entr" presetSubtype="0" fill="hold" nodeType="afterEffect">
                                  <p:stCondLst>
                                    <p:cond delay="0"/>
                                  </p:stCondLst>
                                  <p:childTnLst>
                                    <p:set>
                                      <p:cBhvr>
                                        <p:cTn id="88" dur="1" fill="hold">
                                          <p:stCondLst>
                                            <p:cond delay="0"/>
                                          </p:stCondLst>
                                        </p:cTn>
                                        <p:tgtEl>
                                          <p:spTgt spid="10"/>
                                        </p:tgtEl>
                                        <p:attrNameLst>
                                          <p:attrName>style.visibility</p:attrName>
                                        </p:attrNameLst>
                                      </p:cBhvr>
                                      <p:to>
                                        <p:strVal val="visible"/>
                                      </p:to>
                                    </p:set>
                                    <p:animEffect transition="in" filter="fade">
                                      <p:cBhvr>
                                        <p:cTn id="89" dur="500"/>
                                        <p:tgtEl>
                                          <p:spTgt spid="10"/>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55"/>
                                        </p:tgtEl>
                                        <p:attrNameLst>
                                          <p:attrName>style.visibility</p:attrName>
                                        </p:attrNameLst>
                                      </p:cBhvr>
                                      <p:to>
                                        <p:strVal val="visible"/>
                                      </p:to>
                                    </p:set>
                                    <p:animEffect transition="in" filter="wipe(left)">
                                      <p:cBhvr>
                                        <p:cTn id="94" dur="750"/>
                                        <p:tgtEl>
                                          <p:spTgt spid="55"/>
                                        </p:tgtEl>
                                      </p:cBhvr>
                                    </p:animEffect>
                                  </p:childTnLst>
                                </p:cTn>
                              </p:par>
                            </p:childTnLst>
                          </p:cTn>
                        </p:par>
                        <p:par>
                          <p:cTn id="95" fill="hold">
                            <p:stCondLst>
                              <p:cond delay="750"/>
                            </p:stCondLst>
                            <p:childTnLst>
                              <p:par>
                                <p:cTn id="96" presetID="10" presetClass="entr" presetSubtype="0" fill="hold" nodeType="afterEffect">
                                  <p:stCondLst>
                                    <p:cond delay="0"/>
                                  </p:stCondLst>
                                  <p:childTnLst>
                                    <p:set>
                                      <p:cBhvr>
                                        <p:cTn id="97" dur="1" fill="hold">
                                          <p:stCondLst>
                                            <p:cond delay="0"/>
                                          </p:stCondLst>
                                        </p:cTn>
                                        <p:tgtEl>
                                          <p:spTgt spid="35851"/>
                                        </p:tgtEl>
                                        <p:attrNameLst>
                                          <p:attrName>style.visibility</p:attrName>
                                        </p:attrNameLst>
                                      </p:cBhvr>
                                      <p:to>
                                        <p:strVal val="visible"/>
                                      </p:to>
                                    </p:set>
                                    <p:animEffect transition="in" filter="fade">
                                      <p:cBhvr>
                                        <p:cTn id="98" dur="500"/>
                                        <p:tgtEl>
                                          <p:spTgt spid="35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7" grpId="0"/>
      <p:bldP spid="77" grpId="0" animBg="1"/>
      <p:bldP spid="78" grpId="0" animBg="1"/>
      <p:bldP spid="79" grpId="0" animBg="1"/>
      <p:bldP spid="87" grpId="0"/>
      <p:bldP spid="8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capabilities in SP1</a:t>
            </a:r>
            <a:endParaRPr lang="en-US" dirty="0"/>
          </a:p>
        </p:txBody>
      </p:sp>
      <p:sp>
        <p:nvSpPr>
          <p:cNvPr id="14" name="pillar 3"/>
          <p:cNvSpPr/>
          <p:nvPr/>
        </p:nvSpPr>
        <p:spPr bwMode="auto">
          <a:xfrm>
            <a:off x="731809" y="2125662"/>
            <a:ext cx="4941289" cy="1527048"/>
          </a:xfrm>
          <a:prstGeom prst="rect">
            <a:avLst/>
          </a:prstGeom>
          <a:solidFill>
            <a:srgbClr val="FF8C00"/>
          </a:solidFill>
          <a:ln w="10795" cap="flat" cmpd="sng" algn="ctr">
            <a:noFill/>
            <a:prstDash val="solid"/>
            <a:headEnd type="none" w="med" len="med"/>
            <a:tailEnd type="none" w="med" len="med"/>
          </a:ln>
          <a:effectLst/>
        </p:spPr>
        <p:txBody>
          <a:bodyPr rot="0" spcFirstLastPara="0" vertOverflow="overflow" horzOverflow="overflow" vert="horz" wrap="square" lIns="149196" tIns="93247" rIns="149196" bIns="93247" numCol="1" spcCol="0" rtlCol="0" fromWordArt="0" anchor="t" anchorCtr="0" forceAA="0" compatLnSpc="1">
            <a:prstTxWarp prst="textNoShape">
              <a:avLst/>
            </a:prstTxWarp>
            <a:noAutofit/>
          </a:bodyPr>
          <a:lstStyle/>
          <a:p>
            <a:pPr marL="0" marR="0" lvl="0" indent="0" defTabSz="914400" eaLnBrk="1" fontAlgn="base" latinLnBrk="0" hangingPunct="1">
              <a:lnSpc>
                <a:spcPct val="90000"/>
              </a:lnSpc>
              <a:spcBef>
                <a:spcPct val="0"/>
              </a:spcBef>
              <a:spcAft>
                <a:spcPct val="0"/>
              </a:spcAft>
              <a:buClrTx/>
              <a:buSzTx/>
              <a:buFontTx/>
              <a:buNone/>
              <a:tabLst/>
              <a:defRPr/>
            </a:pPr>
            <a:r>
              <a:rPr kumimoji="0" lang="en-US" sz="2856" b="0" i="0" u="none" strike="noStrike" kern="0" cap="none" spc="-71" normalizeH="0" baseline="0" noProof="0" dirty="0" smtClean="0">
                <a:ln>
                  <a:noFill/>
                </a:ln>
                <a:gradFill>
                  <a:gsLst>
                    <a:gs pos="70796">
                      <a:srgbClr val="FFFFFF"/>
                    </a:gs>
                    <a:gs pos="27434">
                      <a:srgbClr val="FFFFFF"/>
                    </a:gs>
                  </a:gsLst>
                  <a:lin ang="5400000" scaled="0"/>
                </a:gradFill>
                <a:effectLst/>
                <a:uLnTx/>
                <a:uFillTx/>
                <a:latin typeface="Segoe UI Light"/>
              </a:rPr>
              <a:t>Data Protection Manager</a:t>
            </a:r>
          </a:p>
        </p:txBody>
      </p:sp>
      <p:sp>
        <p:nvSpPr>
          <p:cNvPr id="25" name="Rectangle 24"/>
          <p:cNvSpPr/>
          <p:nvPr/>
        </p:nvSpPr>
        <p:spPr bwMode="auto">
          <a:xfrm>
            <a:off x="5666065" y="2133166"/>
            <a:ext cx="2475546" cy="1528096"/>
          </a:xfrm>
          <a:prstGeom prst="rect">
            <a:avLst/>
          </a:prstGeom>
          <a:solidFill>
            <a:srgbClr val="EFEFEF"/>
          </a:solidFill>
          <a:ln w="9525" cap="flat" cmpd="sng" algn="ctr">
            <a:solidFill>
              <a:srgbClr val="FFFFFF"/>
            </a:solidFill>
            <a:prstDash val="solid"/>
            <a:headEnd type="none" w="med" len="med"/>
            <a:tailEnd type="none" w="med" len="med"/>
          </a:ln>
          <a:effectLst/>
        </p:spPr>
        <p:txBody>
          <a:bodyPr rot="0" spcFirstLastPara="0" vertOverflow="overflow" horzOverflow="overflow" vert="horz" wrap="square" lIns="139871" tIns="139871" rIns="93247" bIns="139871" numCol="1" spcCol="0" rtlCol="0" fromWordArt="0" anchor="t" anchorCtr="0" forceAA="0" compatLnSpc="1">
            <a:prstTxWarp prst="textNoShape">
              <a:avLst/>
            </a:prstTxWarp>
            <a:noAutofit/>
          </a:bodyPr>
          <a:lstStyle/>
          <a:p>
            <a:pPr marL="0" marR="0" lvl="0" indent="0" defTabSz="950934" eaLnBrk="1" fontAlgn="base" latinLnBrk="0" hangingPunct="1">
              <a:lnSpc>
                <a:spcPct val="90000"/>
              </a:lnSpc>
              <a:spcBef>
                <a:spcPts val="918"/>
              </a:spcBef>
              <a:spcAft>
                <a:spcPct val="0"/>
              </a:spcAft>
              <a:buClrTx/>
              <a:buSzTx/>
              <a:buFontTx/>
              <a:buNone/>
              <a:tabLst/>
              <a:defRPr/>
            </a:pPr>
            <a:r>
              <a:rPr kumimoji="0" lang="en-US" sz="2300" b="0" i="0" u="none" strike="noStrike" kern="0" cap="none" spc="-20" normalizeH="0" baseline="0" noProof="0" dirty="0" smtClean="0">
                <a:ln>
                  <a:noFill/>
                </a:ln>
                <a:gradFill>
                  <a:gsLst>
                    <a:gs pos="96460">
                      <a:srgbClr val="505050"/>
                    </a:gs>
                    <a:gs pos="81000">
                      <a:srgbClr val="505050"/>
                    </a:gs>
                  </a:gsLst>
                  <a:lin ang="5400000" scaled="0"/>
                </a:gradFill>
                <a:effectLst/>
                <a:uLnTx/>
                <a:uFillTx/>
                <a:latin typeface="Segoe UI"/>
                <a:cs typeface="Segoe UI" pitchFamily="34" charset="0"/>
              </a:rPr>
              <a:t>Windows Server 2012 support</a:t>
            </a:r>
          </a:p>
        </p:txBody>
      </p:sp>
      <p:sp>
        <p:nvSpPr>
          <p:cNvPr id="26" name="Rectangle 25"/>
          <p:cNvSpPr/>
          <p:nvPr/>
        </p:nvSpPr>
        <p:spPr bwMode="auto">
          <a:xfrm>
            <a:off x="731809" y="3505822"/>
            <a:ext cx="2475546" cy="1528096"/>
          </a:xfrm>
          <a:prstGeom prst="rect">
            <a:avLst/>
          </a:prstGeom>
          <a:solidFill>
            <a:srgbClr val="EFEFEF"/>
          </a:solidFill>
          <a:ln w="9525" cap="flat" cmpd="sng" algn="ctr">
            <a:solidFill>
              <a:srgbClr val="FFFFFF"/>
            </a:solidFill>
            <a:prstDash val="solid"/>
            <a:headEnd type="none" w="med" len="med"/>
            <a:tailEnd type="none" w="med" len="med"/>
          </a:ln>
          <a:effectLst/>
        </p:spPr>
        <p:txBody>
          <a:bodyPr rot="0" spcFirstLastPara="0" vertOverflow="overflow" horzOverflow="overflow" vert="horz" wrap="square" lIns="139871" tIns="139871" rIns="93247" bIns="139871" numCol="1" spcCol="0" rtlCol="0" fromWordArt="0" anchor="t" anchorCtr="0" forceAA="0" compatLnSpc="1">
            <a:prstTxWarp prst="textNoShape">
              <a:avLst/>
            </a:prstTxWarp>
            <a:noAutofit/>
          </a:bodyPr>
          <a:lstStyle/>
          <a:p>
            <a:pPr marL="0" marR="0" lvl="0" indent="0" defTabSz="950934" eaLnBrk="1" fontAlgn="base" latinLnBrk="0" hangingPunct="1">
              <a:lnSpc>
                <a:spcPct val="90000"/>
              </a:lnSpc>
              <a:spcBef>
                <a:spcPts val="918"/>
              </a:spcBef>
              <a:spcAft>
                <a:spcPct val="0"/>
              </a:spcAft>
              <a:buClrTx/>
              <a:buSzTx/>
              <a:buFontTx/>
              <a:buNone/>
              <a:tabLst/>
              <a:defRPr/>
            </a:pPr>
            <a:r>
              <a:rPr kumimoji="0" lang="en-US" sz="2300" b="0" i="0" u="none" strike="noStrike" kern="0" cap="none" spc="-20" normalizeH="0" baseline="0" noProof="0" dirty="0" smtClean="0">
                <a:ln>
                  <a:noFill/>
                </a:ln>
                <a:gradFill>
                  <a:gsLst>
                    <a:gs pos="96460">
                      <a:srgbClr val="505050"/>
                    </a:gs>
                    <a:gs pos="81000">
                      <a:srgbClr val="505050"/>
                    </a:gs>
                  </a:gsLst>
                  <a:lin ang="5400000" scaled="0"/>
                </a:gradFill>
                <a:effectLst/>
                <a:uLnTx/>
                <a:uFillTx/>
                <a:latin typeface="Segoe UI"/>
                <a:cs typeface="Segoe UI" pitchFamily="34" charset="0"/>
              </a:rPr>
              <a:t>Back-up to</a:t>
            </a:r>
            <a:r>
              <a:rPr kumimoji="0" lang="en-US" sz="2300" b="0" i="0" u="none" strike="noStrike" kern="0" cap="none" spc="-20" normalizeH="0" noProof="0" dirty="0" smtClean="0">
                <a:ln>
                  <a:noFill/>
                </a:ln>
                <a:gradFill>
                  <a:gsLst>
                    <a:gs pos="96460">
                      <a:srgbClr val="505050"/>
                    </a:gs>
                    <a:gs pos="81000">
                      <a:srgbClr val="505050"/>
                    </a:gs>
                  </a:gsLst>
                  <a:lin ang="5400000" scaled="0"/>
                </a:gradFill>
                <a:effectLst/>
                <a:uLnTx/>
                <a:uFillTx/>
                <a:latin typeface="Segoe UI"/>
                <a:cs typeface="Segoe UI" pitchFamily="34" charset="0"/>
              </a:rPr>
              <a:t> Windows Azure</a:t>
            </a:r>
            <a:endParaRPr kumimoji="0" lang="en-US" sz="2300" b="0" i="0" u="none" strike="noStrike" kern="0" cap="none" spc="-20" normalizeH="0" baseline="0" noProof="0" dirty="0" smtClean="0">
              <a:ln>
                <a:noFill/>
              </a:ln>
              <a:gradFill>
                <a:gsLst>
                  <a:gs pos="96460">
                    <a:srgbClr val="505050"/>
                  </a:gs>
                  <a:gs pos="81000">
                    <a:srgbClr val="505050"/>
                  </a:gs>
                </a:gsLst>
                <a:lin ang="5400000" scaled="0"/>
              </a:gradFill>
              <a:effectLst/>
              <a:uLnTx/>
              <a:uFillTx/>
              <a:latin typeface="Segoe UI"/>
              <a:cs typeface="Segoe UI" pitchFamily="34" charset="0"/>
            </a:endParaRPr>
          </a:p>
        </p:txBody>
      </p:sp>
      <p:sp>
        <p:nvSpPr>
          <p:cNvPr id="11" name="Rectangle 10"/>
          <p:cNvSpPr/>
          <p:nvPr/>
        </p:nvSpPr>
        <p:spPr bwMode="auto">
          <a:xfrm>
            <a:off x="5673098" y="3505822"/>
            <a:ext cx="2475546" cy="1528096"/>
          </a:xfrm>
          <a:prstGeom prst="rect">
            <a:avLst/>
          </a:prstGeom>
          <a:solidFill>
            <a:srgbClr val="EFEFEF"/>
          </a:solidFill>
          <a:ln w="9525" cap="flat" cmpd="sng" algn="ctr">
            <a:solidFill>
              <a:srgbClr val="FFFFFF"/>
            </a:solidFill>
            <a:prstDash val="solid"/>
            <a:headEnd type="none" w="med" len="med"/>
            <a:tailEnd type="none" w="med" len="med"/>
          </a:ln>
          <a:effectLst/>
        </p:spPr>
        <p:txBody>
          <a:bodyPr rot="0" spcFirstLastPara="0" vertOverflow="overflow" horzOverflow="overflow" vert="horz" wrap="square" lIns="139871" tIns="139871" rIns="93247" bIns="139871" numCol="1" spcCol="0" rtlCol="0" fromWordArt="0" anchor="t" anchorCtr="0" forceAA="0" compatLnSpc="1">
            <a:prstTxWarp prst="textNoShape">
              <a:avLst/>
            </a:prstTxWarp>
            <a:noAutofit/>
          </a:bodyPr>
          <a:lstStyle/>
          <a:p>
            <a:pPr marL="0" marR="0" lvl="0" indent="0" defTabSz="950934" eaLnBrk="1" fontAlgn="base" latinLnBrk="0" hangingPunct="1">
              <a:lnSpc>
                <a:spcPct val="90000"/>
              </a:lnSpc>
              <a:spcBef>
                <a:spcPts val="918"/>
              </a:spcBef>
              <a:spcAft>
                <a:spcPct val="0"/>
              </a:spcAft>
              <a:buClrTx/>
              <a:buSzTx/>
              <a:buFontTx/>
              <a:buNone/>
              <a:tabLst/>
              <a:defRPr/>
            </a:pPr>
            <a:r>
              <a:rPr lang="en-US" sz="2300" kern="0" spc="-20" dirty="0" smtClean="0">
                <a:gradFill>
                  <a:gsLst>
                    <a:gs pos="96460">
                      <a:srgbClr val="505050"/>
                    </a:gs>
                    <a:gs pos="81000">
                      <a:srgbClr val="505050"/>
                    </a:gs>
                  </a:gsLst>
                  <a:lin ang="5400000" scaled="0"/>
                </a:gradFill>
                <a:latin typeface="Segoe UI"/>
                <a:cs typeface="Segoe UI" pitchFamily="34" charset="0"/>
              </a:rPr>
              <a:t>SQL 2012 Always-on support</a:t>
            </a:r>
            <a:endParaRPr kumimoji="0" lang="en-US" sz="2300" b="0" i="0" u="none" strike="noStrike" kern="0" cap="none" spc="-20" normalizeH="0" baseline="0" noProof="0" dirty="0" smtClean="0">
              <a:ln>
                <a:noFill/>
              </a:ln>
              <a:gradFill>
                <a:gsLst>
                  <a:gs pos="96460">
                    <a:srgbClr val="505050"/>
                  </a:gs>
                  <a:gs pos="81000">
                    <a:srgbClr val="505050"/>
                  </a:gs>
                </a:gsLst>
                <a:lin ang="5400000" scaled="0"/>
              </a:gradFill>
              <a:effectLst/>
              <a:uLnTx/>
              <a:uFillTx/>
              <a:latin typeface="Segoe UI"/>
              <a:cs typeface="Segoe UI" pitchFamily="34" charset="0"/>
            </a:endParaRPr>
          </a:p>
        </p:txBody>
      </p:sp>
      <p:sp>
        <p:nvSpPr>
          <p:cNvPr id="12" name="Rectangle 11"/>
          <p:cNvSpPr/>
          <p:nvPr/>
        </p:nvSpPr>
        <p:spPr bwMode="auto">
          <a:xfrm>
            <a:off x="3211619" y="3496827"/>
            <a:ext cx="2475546" cy="1528096"/>
          </a:xfrm>
          <a:prstGeom prst="rect">
            <a:avLst/>
          </a:prstGeom>
          <a:solidFill>
            <a:srgbClr val="EFEFEF"/>
          </a:solidFill>
          <a:ln w="9525" cap="flat" cmpd="sng" algn="ctr">
            <a:solidFill>
              <a:srgbClr val="FFFFFF"/>
            </a:solidFill>
            <a:prstDash val="solid"/>
            <a:headEnd type="none" w="med" len="med"/>
            <a:tailEnd type="none" w="med" len="med"/>
          </a:ln>
          <a:effectLst/>
        </p:spPr>
        <p:txBody>
          <a:bodyPr rot="0" spcFirstLastPara="0" vertOverflow="overflow" horzOverflow="overflow" vert="horz" wrap="square" lIns="139871" tIns="139871" rIns="93247" bIns="139871" numCol="1" spcCol="0" rtlCol="0" fromWordArt="0" anchor="t" anchorCtr="0" forceAA="0" compatLnSpc="1">
            <a:prstTxWarp prst="textNoShape">
              <a:avLst/>
            </a:prstTxWarp>
            <a:noAutofit/>
          </a:bodyPr>
          <a:lstStyle/>
          <a:p>
            <a:pPr marL="0" marR="0" lvl="0" indent="0" defTabSz="950934" eaLnBrk="1" fontAlgn="base" latinLnBrk="0" hangingPunct="1">
              <a:lnSpc>
                <a:spcPct val="90000"/>
              </a:lnSpc>
              <a:spcBef>
                <a:spcPts val="918"/>
              </a:spcBef>
              <a:spcAft>
                <a:spcPct val="0"/>
              </a:spcAft>
              <a:buClrTx/>
              <a:buSzTx/>
              <a:buFontTx/>
              <a:buNone/>
              <a:tabLst/>
              <a:defRPr/>
            </a:pPr>
            <a:r>
              <a:rPr kumimoji="0" lang="en-US" sz="2300" b="0" i="0" u="none" strike="noStrike" kern="0" cap="none" spc="-20" normalizeH="0" baseline="0" noProof="0" dirty="0" smtClean="0">
                <a:ln>
                  <a:noFill/>
                </a:ln>
                <a:gradFill>
                  <a:gsLst>
                    <a:gs pos="96460">
                      <a:srgbClr val="505050"/>
                    </a:gs>
                    <a:gs pos="81000">
                      <a:srgbClr val="505050"/>
                    </a:gs>
                  </a:gsLst>
                  <a:lin ang="5400000" scaled="0"/>
                </a:gradFill>
                <a:effectLst/>
                <a:uLnTx/>
                <a:uFillTx/>
                <a:latin typeface="Segoe UI"/>
                <a:cs typeface="Segoe UI" pitchFamily="34" charset="0"/>
              </a:rPr>
              <a:t>Office 2013</a:t>
            </a:r>
            <a:r>
              <a:rPr kumimoji="0" lang="en-US" sz="2300" b="0" i="0" u="none" strike="noStrike" kern="0" cap="none" spc="-20" normalizeH="0" noProof="0" dirty="0" smtClean="0">
                <a:ln>
                  <a:noFill/>
                </a:ln>
                <a:gradFill>
                  <a:gsLst>
                    <a:gs pos="96460">
                      <a:srgbClr val="505050"/>
                    </a:gs>
                    <a:gs pos="81000">
                      <a:srgbClr val="505050"/>
                    </a:gs>
                  </a:gsLst>
                  <a:lin ang="5400000" scaled="0"/>
                </a:gradFill>
                <a:effectLst/>
                <a:uLnTx/>
                <a:uFillTx/>
                <a:latin typeface="Segoe UI"/>
                <a:cs typeface="Segoe UI" pitchFamily="34" charset="0"/>
              </a:rPr>
              <a:t> support</a:t>
            </a:r>
            <a:endParaRPr kumimoji="0" lang="en-US" sz="2300" b="0" i="0" u="none" strike="noStrike" kern="0" cap="none" spc="-20" normalizeH="0" baseline="0" noProof="0" dirty="0" smtClean="0">
              <a:ln>
                <a:noFill/>
              </a:ln>
              <a:gradFill>
                <a:gsLst>
                  <a:gs pos="96460">
                    <a:srgbClr val="505050"/>
                  </a:gs>
                  <a:gs pos="81000">
                    <a:srgbClr val="505050"/>
                  </a:gs>
                </a:gsLst>
                <a:lin ang="5400000" scaled="0"/>
              </a:gradFill>
              <a:effectLst/>
              <a:uLnTx/>
              <a:uFillTx/>
              <a:latin typeface="Segoe UI"/>
              <a:cs typeface="Segoe UI" pitchFamily="34" charset="0"/>
            </a:endParaRPr>
          </a:p>
        </p:txBody>
      </p:sp>
    </p:spTree>
    <p:extLst>
      <p:ext uri="{BB962C8B-B14F-4D97-AF65-F5344CB8AC3E}">
        <p14:creationId xmlns:p14="http://schemas.microsoft.com/office/powerpoint/2010/main" val="128184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SP1 Enhancements for WS 2012</a:t>
            </a:r>
            <a:endParaRPr lang="en-US" dirty="0"/>
          </a:p>
        </p:txBody>
      </p:sp>
      <p:sp>
        <p:nvSpPr>
          <p:cNvPr id="3" name="TextBox 2"/>
          <p:cNvSpPr txBox="1"/>
          <p:nvPr/>
        </p:nvSpPr>
        <p:spPr>
          <a:xfrm>
            <a:off x="808037" y="1668462"/>
            <a:ext cx="6206827" cy="4081117"/>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3600" dirty="0" smtClean="0">
                <a:gradFill>
                  <a:gsLst>
                    <a:gs pos="2917">
                      <a:schemeClr val="tx1"/>
                    </a:gs>
                    <a:gs pos="30000">
                      <a:schemeClr val="tx1"/>
                    </a:gs>
                  </a:gsLst>
                  <a:lin ang="5400000" scaled="0"/>
                </a:gradFill>
              </a:rPr>
              <a:t>Scale enhancements</a:t>
            </a:r>
          </a:p>
          <a:p>
            <a:pPr marL="809271" lvl="1" indent="-342900">
              <a:lnSpc>
                <a:spcPct val="90000"/>
              </a:lnSpc>
              <a:spcAft>
                <a:spcPts val="600"/>
              </a:spcAft>
              <a:buFont typeface="Arial" panose="020B0604020202020204" pitchFamily="34" charset="0"/>
              <a:buChar char="•"/>
            </a:pPr>
            <a:r>
              <a:rPr lang="en-US" sz="3600" dirty="0" smtClean="0">
                <a:gradFill>
                  <a:gsLst>
                    <a:gs pos="2917">
                      <a:schemeClr val="tx1"/>
                    </a:gs>
                    <a:gs pos="30000">
                      <a:schemeClr val="tx1"/>
                    </a:gs>
                  </a:gsLst>
                  <a:lin ang="5400000" scaled="0"/>
                </a:gradFill>
              </a:rPr>
              <a:t>64 nodes, 8000 VMs</a:t>
            </a:r>
          </a:p>
          <a:p>
            <a:pPr marL="342900" indent="-342900">
              <a:lnSpc>
                <a:spcPct val="90000"/>
              </a:lnSpc>
              <a:spcAft>
                <a:spcPts val="600"/>
              </a:spcAft>
              <a:buFont typeface="Arial" panose="020B0604020202020204" pitchFamily="34" charset="0"/>
              <a:buChar char="•"/>
            </a:pPr>
            <a:r>
              <a:rPr lang="en-US" sz="3600" dirty="0" smtClean="0">
                <a:gradFill>
                  <a:gsLst>
                    <a:gs pos="2917">
                      <a:schemeClr val="tx1"/>
                    </a:gs>
                    <a:gs pos="30000">
                      <a:schemeClr val="tx1"/>
                    </a:gs>
                  </a:gsLst>
                  <a:lin ang="5400000" scaled="0"/>
                </a:gradFill>
              </a:rPr>
              <a:t>Live Migration support</a:t>
            </a:r>
          </a:p>
          <a:p>
            <a:pPr marL="342900" indent="-342900">
              <a:lnSpc>
                <a:spcPct val="90000"/>
              </a:lnSpc>
              <a:spcAft>
                <a:spcPts val="600"/>
              </a:spcAft>
              <a:buFont typeface="Arial" panose="020B0604020202020204" pitchFamily="34" charset="0"/>
              <a:buChar char="•"/>
            </a:pPr>
            <a:r>
              <a:rPr lang="en-US" sz="3600" dirty="0" err="1" smtClean="0">
                <a:gradFill>
                  <a:gsLst>
                    <a:gs pos="2917">
                      <a:schemeClr val="tx1"/>
                    </a:gs>
                    <a:gs pos="30000">
                      <a:schemeClr val="tx1"/>
                    </a:gs>
                  </a:gsLst>
                  <a:lin ang="5400000" scaled="0"/>
                </a:gradFill>
              </a:rPr>
              <a:t>Deduplication</a:t>
            </a:r>
            <a:r>
              <a:rPr lang="en-US" sz="3600" dirty="0" smtClean="0">
                <a:gradFill>
                  <a:gsLst>
                    <a:gs pos="2917">
                      <a:schemeClr val="tx1"/>
                    </a:gs>
                    <a:gs pos="30000">
                      <a:schemeClr val="tx1"/>
                    </a:gs>
                  </a:gsLst>
                  <a:lin ang="5400000" scaled="0"/>
                </a:gradFill>
              </a:rPr>
              <a:t> support</a:t>
            </a:r>
          </a:p>
          <a:p>
            <a:pPr marL="342900" indent="-342900">
              <a:lnSpc>
                <a:spcPct val="90000"/>
              </a:lnSpc>
              <a:spcAft>
                <a:spcPts val="600"/>
              </a:spcAft>
              <a:buFont typeface="Arial" panose="020B0604020202020204" pitchFamily="34" charset="0"/>
              <a:buChar char="•"/>
            </a:pPr>
            <a:r>
              <a:rPr lang="en-US" sz="3600" dirty="0" smtClean="0">
                <a:gradFill>
                  <a:gsLst>
                    <a:gs pos="2917">
                      <a:schemeClr val="tx1"/>
                    </a:gs>
                    <a:gs pos="30000">
                      <a:schemeClr val="tx1"/>
                    </a:gs>
                  </a:gsLst>
                  <a:lin ang="5400000" scaled="0"/>
                </a:gradFill>
              </a:rPr>
              <a:t>Hyper-V over SMB support</a:t>
            </a:r>
          </a:p>
          <a:p>
            <a:pPr marL="342900" indent="-342900">
              <a:lnSpc>
                <a:spcPct val="90000"/>
              </a:lnSpc>
              <a:spcAft>
                <a:spcPts val="600"/>
              </a:spcAft>
              <a:buFont typeface="Arial" panose="020B0604020202020204" pitchFamily="34" charset="0"/>
              <a:buChar char="•"/>
            </a:pPr>
            <a:r>
              <a:rPr lang="en-US" sz="3600" dirty="0" smtClean="0">
                <a:gradFill>
                  <a:gsLst>
                    <a:gs pos="2917">
                      <a:schemeClr val="tx1"/>
                    </a:gs>
                    <a:gs pos="30000">
                      <a:schemeClr val="tx1"/>
                    </a:gs>
                  </a:gsLst>
                  <a:lin ang="5400000" scaled="0"/>
                </a:gradFill>
              </a:rPr>
              <a:t>DPM on WS 2012 VM</a:t>
            </a:r>
          </a:p>
          <a:p>
            <a:pPr marL="342900" indent="-342900">
              <a:lnSpc>
                <a:spcPct val="90000"/>
              </a:lnSpc>
              <a:spcAft>
                <a:spcPts val="600"/>
              </a:spcAft>
              <a:buFont typeface="Arial" panose="020B0604020202020204" pitchFamily="34" charset="0"/>
              <a:buChar char="•"/>
            </a:pPr>
            <a:endParaRPr lang="en-US" sz="2400" dirty="0" err="1"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44617580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198687"/>
            <a:ext cx="11887200" cy="1831975"/>
          </a:xfrm>
        </p:spPr>
        <p:txBody>
          <a:bodyPr/>
          <a:lstStyle/>
          <a:p>
            <a:r>
              <a:rPr lang="en-US" dirty="0" smtClean="0"/>
              <a:t>Virtualization</a:t>
            </a:r>
            <a:endParaRPr lang="en-US" dirty="0"/>
          </a:p>
        </p:txBody>
      </p:sp>
      <p:grpSp>
        <p:nvGrpSpPr>
          <p:cNvPr id="4" name="Group 3"/>
          <p:cNvGrpSpPr/>
          <p:nvPr/>
        </p:nvGrpSpPr>
        <p:grpSpPr>
          <a:xfrm>
            <a:off x="350837" y="3865973"/>
            <a:ext cx="2296362" cy="1688689"/>
            <a:chOff x="3286141" y="3949090"/>
            <a:chExt cx="2296362" cy="1688689"/>
          </a:xfrm>
        </p:grpSpPr>
        <p:sp>
          <p:nvSpPr>
            <p:cNvPr id="5" name="TextBox 4"/>
            <p:cNvSpPr txBox="1"/>
            <p:nvPr/>
          </p:nvSpPr>
          <p:spPr>
            <a:xfrm>
              <a:off x="3286141" y="4677516"/>
              <a:ext cx="2296362" cy="960263"/>
            </a:xfrm>
            <a:prstGeom prst="rect">
              <a:avLst/>
            </a:prstGeom>
            <a:noFill/>
          </p:spPr>
          <p:txBody>
            <a:bodyPr wrap="square" lIns="182880" tIns="146304" rIns="182880" bIns="146304" rtlCol="0">
              <a:spAutoFit/>
            </a:bodyPr>
            <a:lstStyle/>
            <a:p>
              <a:pPr algn="ctr">
                <a:lnSpc>
                  <a:spcPct val="90000"/>
                </a:lnSpc>
              </a:pPr>
              <a:r>
                <a:rPr lang="en-US" sz="2400" spc="-50" dirty="0">
                  <a:gradFill>
                    <a:gsLst>
                      <a:gs pos="2917">
                        <a:srgbClr val="EFEFEF"/>
                      </a:gs>
                      <a:gs pos="30000">
                        <a:srgbClr val="EFEFEF"/>
                      </a:gs>
                    </a:gsLst>
                    <a:lin ang="5400000" scaled="0"/>
                  </a:gradFill>
                  <a:latin typeface="+mj-lt"/>
                </a:rPr>
                <a:t>Virtual Machine Manager</a:t>
              </a:r>
            </a:p>
          </p:txBody>
        </p:sp>
        <p:sp>
          <p:nvSpPr>
            <p:cNvPr id="6" name="Freeform 6"/>
            <p:cNvSpPr>
              <a:spLocks noChangeAspect="1" noEditPoints="1"/>
            </p:cNvSpPr>
            <p:nvPr/>
          </p:nvSpPr>
          <p:spPr bwMode="auto">
            <a:xfrm>
              <a:off x="3964850" y="3949090"/>
              <a:ext cx="932769" cy="708705"/>
            </a:xfrm>
            <a:custGeom>
              <a:avLst/>
              <a:gdLst>
                <a:gd name="T0" fmla="*/ 235 w 238"/>
                <a:gd name="T1" fmla="*/ 27 h 181"/>
                <a:gd name="T2" fmla="*/ 3 w 238"/>
                <a:gd name="T3" fmla="*/ 27 h 181"/>
                <a:gd name="T4" fmla="*/ 0 w 238"/>
                <a:gd name="T5" fmla="*/ 31 h 181"/>
                <a:gd name="T6" fmla="*/ 0 w 238"/>
                <a:gd name="T7" fmla="*/ 177 h 181"/>
                <a:gd name="T8" fmla="*/ 3 w 238"/>
                <a:gd name="T9" fmla="*/ 181 h 181"/>
                <a:gd name="T10" fmla="*/ 235 w 238"/>
                <a:gd name="T11" fmla="*/ 181 h 181"/>
                <a:gd name="T12" fmla="*/ 238 w 238"/>
                <a:gd name="T13" fmla="*/ 177 h 181"/>
                <a:gd name="T14" fmla="*/ 238 w 238"/>
                <a:gd name="T15" fmla="*/ 31 h 181"/>
                <a:gd name="T16" fmla="*/ 235 w 238"/>
                <a:gd name="T17" fmla="*/ 27 h 181"/>
                <a:gd name="T18" fmla="*/ 229 w 238"/>
                <a:gd name="T19" fmla="*/ 172 h 181"/>
                <a:gd name="T20" fmla="*/ 9 w 238"/>
                <a:gd name="T21" fmla="*/ 172 h 181"/>
                <a:gd name="T22" fmla="*/ 9 w 238"/>
                <a:gd name="T23" fmla="*/ 37 h 181"/>
                <a:gd name="T24" fmla="*/ 229 w 238"/>
                <a:gd name="T25" fmla="*/ 37 h 181"/>
                <a:gd name="T26" fmla="*/ 229 w 238"/>
                <a:gd name="T27" fmla="*/ 172 h 181"/>
                <a:gd name="T28" fmla="*/ 229 w 238"/>
                <a:gd name="T29" fmla="*/ 172 h 181"/>
                <a:gd name="T30" fmla="*/ 202 w 238"/>
                <a:gd name="T31" fmla="*/ 14 h 181"/>
                <a:gd name="T32" fmla="*/ 197 w 238"/>
                <a:gd name="T33" fmla="*/ 14 h 181"/>
                <a:gd name="T34" fmla="*/ 197 w 238"/>
                <a:gd name="T35" fmla="*/ 9 h 181"/>
                <a:gd name="T36" fmla="*/ 202 w 238"/>
                <a:gd name="T37" fmla="*/ 9 h 181"/>
                <a:gd name="T38" fmla="*/ 202 w 238"/>
                <a:gd name="T39" fmla="*/ 14 h 181"/>
                <a:gd name="T40" fmla="*/ 202 w 238"/>
                <a:gd name="T41" fmla="*/ 14 h 181"/>
                <a:gd name="T42" fmla="*/ 235 w 238"/>
                <a:gd name="T43" fmla="*/ 0 h 181"/>
                <a:gd name="T44" fmla="*/ 3 w 238"/>
                <a:gd name="T45" fmla="*/ 0 h 181"/>
                <a:gd name="T46" fmla="*/ 0 w 238"/>
                <a:gd name="T47" fmla="*/ 3 h 181"/>
                <a:gd name="T48" fmla="*/ 0 w 238"/>
                <a:gd name="T49" fmla="*/ 20 h 181"/>
                <a:gd name="T50" fmla="*/ 3 w 238"/>
                <a:gd name="T51" fmla="*/ 23 h 181"/>
                <a:gd name="T52" fmla="*/ 235 w 238"/>
                <a:gd name="T53" fmla="*/ 23 h 181"/>
                <a:gd name="T54" fmla="*/ 238 w 238"/>
                <a:gd name="T55" fmla="*/ 20 h 181"/>
                <a:gd name="T56" fmla="*/ 238 w 238"/>
                <a:gd name="T57" fmla="*/ 3 h 181"/>
                <a:gd name="T58" fmla="*/ 235 w 238"/>
                <a:gd name="T59" fmla="*/ 0 h 181"/>
                <a:gd name="T60" fmla="*/ 189 w 238"/>
                <a:gd name="T61" fmla="*/ 16 h 181"/>
                <a:gd name="T62" fmla="*/ 178 w 238"/>
                <a:gd name="T63" fmla="*/ 16 h 181"/>
                <a:gd name="T64" fmla="*/ 178 w 238"/>
                <a:gd name="T65" fmla="*/ 14 h 181"/>
                <a:gd name="T66" fmla="*/ 189 w 238"/>
                <a:gd name="T67" fmla="*/ 14 h 181"/>
                <a:gd name="T68" fmla="*/ 189 w 238"/>
                <a:gd name="T69" fmla="*/ 16 h 181"/>
                <a:gd name="T70" fmla="*/ 189 w 238"/>
                <a:gd name="T71" fmla="*/ 16 h 181"/>
                <a:gd name="T72" fmla="*/ 203 w 238"/>
                <a:gd name="T73" fmla="*/ 16 h 181"/>
                <a:gd name="T74" fmla="*/ 195 w 238"/>
                <a:gd name="T75" fmla="*/ 16 h 181"/>
                <a:gd name="T76" fmla="*/ 195 w 238"/>
                <a:gd name="T77" fmla="*/ 7 h 181"/>
                <a:gd name="T78" fmla="*/ 203 w 238"/>
                <a:gd name="T79" fmla="*/ 7 h 181"/>
                <a:gd name="T80" fmla="*/ 203 w 238"/>
                <a:gd name="T81" fmla="*/ 16 h 181"/>
                <a:gd name="T82" fmla="*/ 203 w 238"/>
                <a:gd name="T83" fmla="*/ 16 h 181"/>
                <a:gd name="T84" fmla="*/ 223 w 238"/>
                <a:gd name="T85" fmla="*/ 16 h 181"/>
                <a:gd name="T86" fmla="*/ 220 w 238"/>
                <a:gd name="T87" fmla="*/ 16 h 181"/>
                <a:gd name="T88" fmla="*/ 218 w 238"/>
                <a:gd name="T89" fmla="*/ 14 h 181"/>
                <a:gd name="T90" fmla="*/ 217 w 238"/>
                <a:gd name="T91" fmla="*/ 13 h 181"/>
                <a:gd name="T92" fmla="*/ 214 w 238"/>
                <a:gd name="T93" fmla="*/ 16 h 181"/>
                <a:gd name="T94" fmla="*/ 214 w 238"/>
                <a:gd name="T95" fmla="*/ 16 h 181"/>
                <a:gd name="T96" fmla="*/ 211 w 238"/>
                <a:gd name="T97" fmla="*/ 16 h 181"/>
                <a:gd name="T98" fmla="*/ 215 w 238"/>
                <a:gd name="T99" fmla="*/ 11 h 181"/>
                <a:gd name="T100" fmla="*/ 211 w 238"/>
                <a:gd name="T101" fmla="*/ 7 h 181"/>
                <a:gd name="T102" fmla="*/ 214 w 238"/>
                <a:gd name="T103" fmla="*/ 7 h 181"/>
                <a:gd name="T104" fmla="*/ 217 w 238"/>
                <a:gd name="T105" fmla="*/ 10 h 181"/>
                <a:gd name="T106" fmla="*/ 220 w 238"/>
                <a:gd name="T107" fmla="*/ 7 h 181"/>
                <a:gd name="T108" fmla="*/ 223 w 238"/>
                <a:gd name="T109" fmla="*/ 7 h 181"/>
                <a:gd name="T110" fmla="*/ 218 w 238"/>
                <a:gd name="T111" fmla="*/ 11 h 181"/>
                <a:gd name="T112" fmla="*/ 223 w 238"/>
                <a:gd name="T113" fmla="*/ 16 h 181"/>
                <a:gd name="T114" fmla="*/ 223 w 238"/>
                <a:gd name="T115" fmla="*/ 1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8" h="181">
                  <a:moveTo>
                    <a:pt x="235" y="27"/>
                  </a:moveTo>
                  <a:cubicBezTo>
                    <a:pt x="3" y="27"/>
                    <a:pt x="3" y="27"/>
                    <a:pt x="3" y="27"/>
                  </a:cubicBezTo>
                  <a:cubicBezTo>
                    <a:pt x="1" y="27"/>
                    <a:pt x="0" y="29"/>
                    <a:pt x="0" y="31"/>
                  </a:cubicBezTo>
                  <a:cubicBezTo>
                    <a:pt x="0" y="177"/>
                    <a:pt x="0" y="177"/>
                    <a:pt x="0" y="177"/>
                  </a:cubicBezTo>
                  <a:cubicBezTo>
                    <a:pt x="0" y="179"/>
                    <a:pt x="1" y="181"/>
                    <a:pt x="3" y="181"/>
                  </a:cubicBezTo>
                  <a:cubicBezTo>
                    <a:pt x="235" y="181"/>
                    <a:pt x="235" y="181"/>
                    <a:pt x="235" y="181"/>
                  </a:cubicBezTo>
                  <a:cubicBezTo>
                    <a:pt x="237" y="181"/>
                    <a:pt x="238" y="179"/>
                    <a:pt x="238" y="177"/>
                  </a:cubicBezTo>
                  <a:cubicBezTo>
                    <a:pt x="238" y="31"/>
                    <a:pt x="238" y="31"/>
                    <a:pt x="238" y="31"/>
                  </a:cubicBezTo>
                  <a:cubicBezTo>
                    <a:pt x="238" y="29"/>
                    <a:pt x="237" y="27"/>
                    <a:pt x="235" y="27"/>
                  </a:cubicBezTo>
                  <a:close/>
                  <a:moveTo>
                    <a:pt x="229" y="172"/>
                  </a:moveTo>
                  <a:cubicBezTo>
                    <a:pt x="9" y="172"/>
                    <a:pt x="9" y="172"/>
                    <a:pt x="9" y="172"/>
                  </a:cubicBezTo>
                  <a:cubicBezTo>
                    <a:pt x="9" y="37"/>
                    <a:pt x="9" y="37"/>
                    <a:pt x="9" y="37"/>
                  </a:cubicBezTo>
                  <a:cubicBezTo>
                    <a:pt x="229" y="37"/>
                    <a:pt x="229" y="37"/>
                    <a:pt x="229" y="37"/>
                  </a:cubicBezTo>
                  <a:cubicBezTo>
                    <a:pt x="229" y="172"/>
                    <a:pt x="229" y="172"/>
                    <a:pt x="229" y="172"/>
                  </a:cubicBezTo>
                  <a:cubicBezTo>
                    <a:pt x="229" y="172"/>
                    <a:pt x="229" y="172"/>
                    <a:pt x="229" y="172"/>
                  </a:cubicBezTo>
                  <a:close/>
                  <a:moveTo>
                    <a:pt x="202" y="14"/>
                  </a:moveTo>
                  <a:cubicBezTo>
                    <a:pt x="197" y="14"/>
                    <a:pt x="197" y="14"/>
                    <a:pt x="197" y="14"/>
                  </a:cubicBezTo>
                  <a:cubicBezTo>
                    <a:pt x="197" y="9"/>
                    <a:pt x="197" y="9"/>
                    <a:pt x="197" y="9"/>
                  </a:cubicBezTo>
                  <a:cubicBezTo>
                    <a:pt x="202" y="9"/>
                    <a:pt x="202" y="9"/>
                    <a:pt x="202" y="9"/>
                  </a:cubicBezTo>
                  <a:cubicBezTo>
                    <a:pt x="202" y="14"/>
                    <a:pt x="202" y="14"/>
                    <a:pt x="202" y="14"/>
                  </a:cubicBezTo>
                  <a:cubicBezTo>
                    <a:pt x="202" y="14"/>
                    <a:pt x="202" y="14"/>
                    <a:pt x="202" y="14"/>
                  </a:cubicBezTo>
                  <a:close/>
                  <a:moveTo>
                    <a:pt x="235" y="0"/>
                  </a:moveTo>
                  <a:cubicBezTo>
                    <a:pt x="3" y="0"/>
                    <a:pt x="3" y="0"/>
                    <a:pt x="3" y="0"/>
                  </a:cubicBezTo>
                  <a:cubicBezTo>
                    <a:pt x="1" y="0"/>
                    <a:pt x="0" y="1"/>
                    <a:pt x="0" y="3"/>
                  </a:cubicBezTo>
                  <a:cubicBezTo>
                    <a:pt x="0" y="20"/>
                    <a:pt x="0" y="20"/>
                    <a:pt x="0" y="20"/>
                  </a:cubicBezTo>
                  <a:cubicBezTo>
                    <a:pt x="0" y="22"/>
                    <a:pt x="1" y="23"/>
                    <a:pt x="3" y="23"/>
                  </a:cubicBezTo>
                  <a:cubicBezTo>
                    <a:pt x="235" y="23"/>
                    <a:pt x="235" y="23"/>
                    <a:pt x="235" y="23"/>
                  </a:cubicBezTo>
                  <a:cubicBezTo>
                    <a:pt x="237" y="23"/>
                    <a:pt x="238" y="22"/>
                    <a:pt x="238" y="20"/>
                  </a:cubicBezTo>
                  <a:cubicBezTo>
                    <a:pt x="238" y="3"/>
                    <a:pt x="238" y="3"/>
                    <a:pt x="238" y="3"/>
                  </a:cubicBezTo>
                  <a:cubicBezTo>
                    <a:pt x="238" y="1"/>
                    <a:pt x="237" y="0"/>
                    <a:pt x="235" y="0"/>
                  </a:cubicBezTo>
                  <a:close/>
                  <a:moveTo>
                    <a:pt x="189" y="16"/>
                  </a:moveTo>
                  <a:cubicBezTo>
                    <a:pt x="178" y="16"/>
                    <a:pt x="178" y="16"/>
                    <a:pt x="178" y="16"/>
                  </a:cubicBezTo>
                  <a:cubicBezTo>
                    <a:pt x="178" y="14"/>
                    <a:pt x="178" y="14"/>
                    <a:pt x="178" y="14"/>
                  </a:cubicBezTo>
                  <a:cubicBezTo>
                    <a:pt x="189" y="14"/>
                    <a:pt x="189" y="14"/>
                    <a:pt x="189" y="14"/>
                  </a:cubicBezTo>
                  <a:cubicBezTo>
                    <a:pt x="189" y="16"/>
                    <a:pt x="189" y="16"/>
                    <a:pt x="189" y="16"/>
                  </a:cubicBezTo>
                  <a:cubicBezTo>
                    <a:pt x="189" y="16"/>
                    <a:pt x="189" y="16"/>
                    <a:pt x="189" y="16"/>
                  </a:cubicBezTo>
                  <a:close/>
                  <a:moveTo>
                    <a:pt x="203" y="16"/>
                  </a:moveTo>
                  <a:cubicBezTo>
                    <a:pt x="195" y="16"/>
                    <a:pt x="195" y="16"/>
                    <a:pt x="195" y="16"/>
                  </a:cubicBezTo>
                  <a:cubicBezTo>
                    <a:pt x="195" y="7"/>
                    <a:pt x="195" y="7"/>
                    <a:pt x="195" y="7"/>
                  </a:cubicBezTo>
                  <a:cubicBezTo>
                    <a:pt x="203" y="7"/>
                    <a:pt x="203" y="7"/>
                    <a:pt x="203" y="7"/>
                  </a:cubicBezTo>
                  <a:cubicBezTo>
                    <a:pt x="203" y="16"/>
                    <a:pt x="203" y="16"/>
                    <a:pt x="203" y="16"/>
                  </a:cubicBezTo>
                  <a:cubicBezTo>
                    <a:pt x="203" y="16"/>
                    <a:pt x="203" y="16"/>
                    <a:pt x="203" y="16"/>
                  </a:cubicBezTo>
                  <a:close/>
                  <a:moveTo>
                    <a:pt x="223" y="16"/>
                  </a:moveTo>
                  <a:cubicBezTo>
                    <a:pt x="220" y="16"/>
                    <a:pt x="220" y="16"/>
                    <a:pt x="220" y="16"/>
                  </a:cubicBezTo>
                  <a:cubicBezTo>
                    <a:pt x="218" y="14"/>
                    <a:pt x="218" y="14"/>
                    <a:pt x="218" y="14"/>
                  </a:cubicBezTo>
                  <a:cubicBezTo>
                    <a:pt x="217" y="13"/>
                    <a:pt x="217" y="13"/>
                    <a:pt x="217" y="13"/>
                  </a:cubicBezTo>
                  <a:cubicBezTo>
                    <a:pt x="214" y="16"/>
                    <a:pt x="214" y="16"/>
                    <a:pt x="214" y="16"/>
                  </a:cubicBezTo>
                  <a:cubicBezTo>
                    <a:pt x="214" y="16"/>
                    <a:pt x="214" y="16"/>
                    <a:pt x="214" y="16"/>
                  </a:cubicBezTo>
                  <a:cubicBezTo>
                    <a:pt x="211" y="16"/>
                    <a:pt x="211" y="16"/>
                    <a:pt x="211" y="16"/>
                  </a:cubicBezTo>
                  <a:cubicBezTo>
                    <a:pt x="215" y="11"/>
                    <a:pt x="215" y="11"/>
                    <a:pt x="215" y="11"/>
                  </a:cubicBezTo>
                  <a:cubicBezTo>
                    <a:pt x="211" y="7"/>
                    <a:pt x="211" y="7"/>
                    <a:pt x="211" y="7"/>
                  </a:cubicBezTo>
                  <a:cubicBezTo>
                    <a:pt x="214" y="7"/>
                    <a:pt x="214" y="7"/>
                    <a:pt x="214" y="7"/>
                  </a:cubicBezTo>
                  <a:cubicBezTo>
                    <a:pt x="217" y="10"/>
                    <a:pt x="217" y="10"/>
                    <a:pt x="217" y="10"/>
                  </a:cubicBezTo>
                  <a:cubicBezTo>
                    <a:pt x="220" y="7"/>
                    <a:pt x="220" y="7"/>
                    <a:pt x="220" y="7"/>
                  </a:cubicBezTo>
                  <a:cubicBezTo>
                    <a:pt x="223" y="7"/>
                    <a:pt x="223" y="7"/>
                    <a:pt x="223" y="7"/>
                  </a:cubicBezTo>
                  <a:cubicBezTo>
                    <a:pt x="218" y="11"/>
                    <a:pt x="218" y="11"/>
                    <a:pt x="218" y="11"/>
                  </a:cubicBezTo>
                  <a:cubicBezTo>
                    <a:pt x="223" y="16"/>
                    <a:pt x="223" y="16"/>
                    <a:pt x="223" y="16"/>
                  </a:cubicBezTo>
                  <a:cubicBezTo>
                    <a:pt x="223" y="16"/>
                    <a:pt x="223" y="16"/>
                    <a:pt x="223" y="1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 name="Text Placeholder 4"/>
          <p:cNvSpPr txBox="1">
            <a:spLocks/>
          </p:cNvSpPr>
          <p:nvPr/>
        </p:nvSpPr>
        <p:spPr>
          <a:xfrm>
            <a:off x="276539" y="5758803"/>
            <a:ext cx="11199498" cy="938859"/>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t>Kenon Owens, Product Marketing Manager</a:t>
            </a:r>
          </a:p>
        </p:txBody>
      </p:sp>
    </p:spTree>
    <p:extLst>
      <p:ext uri="{BB962C8B-B14F-4D97-AF65-F5344CB8AC3E}">
        <p14:creationId xmlns:p14="http://schemas.microsoft.com/office/powerpoint/2010/main" val="167049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Capabilities in SP1 for VMM</a:t>
            </a:r>
            <a:endParaRPr lang="en-US" dirty="0"/>
          </a:p>
        </p:txBody>
      </p:sp>
      <p:sp>
        <p:nvSpPr>
          <p:cNvPr id="4" name="Text Placeholder 3"/>
          <p:cNvSpPr>
            <a:spLocks noGrp="1"/>
          </p:cNvSpPr>
          <p:nvPr>
            <p:ph type="body" sz="quarter" idx="10"/>
          </p:nvPr>
        </p:nvSpPr>
        <p:spPr>
          <a:xfrm>
            <a:off x="274638" y="1212851"/>
            <a:ext cx="11887200" cy="5408612"/>
          </a:xfrm>
        </p:spPr>
        <p:txBody>
          <a:bodyPr numCol="3">
            <a:normAutofit fontScale="70000" lnSpcReduction="20000"/>
          </a:bodyPr>
          <a:lstStyle/>
          <a:p>
            <a:r>
              <a:rPr lang="en-US" dirty="0" smtClean="0"/>
              <a:t>Deep Discovery for Bare Metal Deployments</a:t>
            </a:r>
          </a:p>
          <a:p>
            <a:r>
              <a:rPr lang="en-US" dirty="0" smtClean="0"/>
              <a:t>Broader SMI-S Support</a:t>
            </a:r>
          </a:p>
          <a:p>
            <a:r>
              <a:rPr lang="en-US" dirty="0" smtClean="0"/>
              <a:t>Tenant Admins/Tenant Users</a:t>
            </a:r>
          </a:p>
          <a:p>
            <a:r>
              <a:rPr lang="en-US" dirty="0" smtClean="0"/>
              <a:t>SMB 3.0</a:t>
            </a:r>
          </a:p>
          <a:p>
            <a:r>
              <a:rPr lang="en-US" dirty="0" smtClean="0"/>
              <a:t>Linux Guest Customization</a:t>
            </a:r>
          </a:p>
          <a:p>
            <a:r>
              <a:rPr lang="en-US" dirty="0" smtClean="0"/>
              <a:t>WS 2012</a:t>
            </a:r>
          </a:p>
          <a:p>
            <a:r>
              <a:rPr lang="en-US" dirty="0" smtClean="0"/>
              <a:t>SQL Server 2012</a:t>
            </a:r>
          </a:p>
          <a:p>
            <a:r>
              <a:rPr lang="en-US" dirty="0" smtClean="0"/>
              <a:t>VM Networks</a:t>
            </a:r>
          </a:p>
          <a:p>
            <a:r>
              <a:rPr lang="en-US" dirty="0" smtClean="0"/>
              <a:t>Port Profiles</a:t>
            </a:r>
          </a:p>
          <a:p>
            <a:r>
              <a:rPr lang="en-US" dirty="0" smtClean="0"/>
              <a:t>Network </a:t>
            </a:r>
            <a:r>
              <a:rPr lang="en-US" dirty="0" err="1" smtClean="0"/>
              <a:t>QoS</a:t>
            </a:r>
            <a:endParaRPr lang="en-US" dirty="0" smtClean="0"/>
          </a:p>
          <a:p>
            <a:r>
              <a:rPr lang="en-US" dirty="0" smtClean="0"/>
              <a:t>1000 Hosts 25,000 Guests</a:t>
            </a:r>
          </a:p>
          <a:p>
            <a:r>
              <a:rPr lang="en-US" dirty="0" err="1" smtClean="0"/>
              <a:t>vSphere</a:t>
            </a:r>
            <a:r>
              <a:rPr lang="en-US" dirty="0" smtClean="0"/>
              <a:t> 5.1</a:t>
            </a:r>
          </a:p>
          <a:p>
            <a:r>
              <a:rPr lang="en-US" dirty="0" smtClean="0"/>
              <a:t>Guest Customization against VMs not in the domain</a:t>
            </a:r>
          </a:p>
          <a:p>
            <a:r>
              <a:rPr lang="en-US" dirty="0" smtClean="0"/>
              <a:t>Improved connectivity with </a:t>
            </a:r>
            <a:r>
              <a:rPr lang="en-US" dirty="0" err="1" smtClean="0"/>
              <a:t>OpsMgr</a:t>
            </a:r>
            <a:endParaRPr lang="en-US" dirty="0" smtClean="0"/>
          </a:p>
          <a:p>
            <a:r>
              <a:rPr lang="en-US" dirty="0" smtClean="0"/>
              <a:t>Switch Extension Manager</a:t>
            </a:r>
          </a:p>
          <a:p>
            <a:r>
              <a:rPr lang="en-US" dirty="0" smtClean="0"/>
              <a:t>Port Profiles</a:t>
            </a:r>
          </a:p>
          <a:p>
            <a:r>
              <a:rPr lang="en-US" dirty="0" smtClean="0"/>
              <a:t>Better Job Views</a:t>
            </a:r>
          </a:p>
          <a:p>
            <a:r>
              <a:rPr lang="en-US" dirty="0" smtClean="0"/>
              <a:t>Console Add-ins</a:t>
            </a:r>
          </a:p>
          <a:p>
            <a:r>
              <a:rPr lang="en-US" dirty="0" smtClean="0"/>
              <a:t>Greater Support of Guest Operating Systems</a:t>
            </a:r>
          </a:p>
          <a:p>
            <a:r>
              <a:rPr lang="en-US" dirty="0" smtClean="0"/>
              <a:t>Larger Cluster Support</a:t>
            </a:r>
          </a:p>
          <a:p>
            <a:r>
              <a:rPr lang="en-US" dirty="0" smtClean="0"/>
              <a:t>NIC Teaming</a:t>
            </a:r>
          </a:p>
          <a:p>
            <a:r>
              <a:rPr lang="en-US" dirty="0" smtClean="0"/>
              <a:t>Better Script Support for Deploying Services</a:t>
            </a:r>
          </a:p>
          <a:p>
            <a:r>
              <a:rPr lang="en-US" dirty="0" smtClean="0"/>
              <a:t>Failover Clustering Availability Options</a:t>
            </a:r>
          </a:p>
          <a:p>
            <a:r>
              <a:rPr lang="en-US" dirty="0" smtClean="0"/>
              <a:t>Support for Share Nothing Live Migration</a:t>
            </a:r>
          </a:p>
          <a:p>
            <a:r>
              <a:rPr lang="en-US" dirty="0" smtClean="0"/>
              <a:t>Support for Storage Live Migration</a:t>
            </a:r>
          </a:p>
          <a:p>
            <a:r>
              <a:rPr lang="en-US" dirty="0" smtClean="0"/>
              <a:t>Concurrent Live Migrations</a:t>
            </a:r>
            <a:endParaRPr lang="en-US" dirty="0"/>
          </a:p>
        </p:txBody>
      </p:sp>
    </p:spTree>
    <p:extLst>
      <p:ext uri="{BB962C8B-B14F-4D97-AF65-F5344CB8AC3E}">
        <p14:creationId xmlns:p14="http://schemas.microsoft.com/office/powerpoint/2010/main" val="192403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274638" y="292082"/>
            <a:ext cx="11375536" cy="1486561"/>
          </a:xfrm>
        </p:spPr>
        <p:txBody>
          <a:bodyPr/>
          <a:lstStyle/>
          <a:p>
            <a:r>
              <a:rPr lang="en-US" dirty="0"/>
              <a:t>VM </a:t>
            </a:r>
            <a:r>
              <a:rPr lang="en-US" dirty="0" smtClean="0"/>
              <a:t>networks and network virtualization</a:t>
            </a:r>
            <a:br>
              <a:rPr lang="en-US" dirty="0" smtClean="0"/>
            </a:br>
            <a:r>
              <a:rPr lang="en-US" sz="4000" dirty="0" smtClean="0"/>
              <a:t>System Center 2012 SP1 Virtual Machine Manager</a:t>
            </a:r>
            <a:endParaRPr lang="en-US" dirty="0"/>
          </a:p>
        </p:txBody>
      </p:sp>
      <p:sp>
        <p:nvSpPr>
          <p:cNvPr id="19" name="Rectangle 18"/>
          <p:cNvSpPr/>
          <p:nvPr/>
        </p:nvSpPr>
        <p:spPr bwMode="auto">
          <a:xfrm>
            <a:off x="295933" y="2130547"/>
            <a:ext cx="5888736" cy="274320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nSpc>
                <a:spcPct val="90000"/>
              </a:lnSpc>
            </a:pPr>
            <a:r>
              <a:rPr lang="en-US" sz="4000" spc="-70" dirty="0">
                <a:gradFill>
                  <a:gsLst>
                    <a:gs pos="1250">
                      <a:schemeClr val="tx2"/>
                    </a:gs>
                    <a:gs pos="10417">
                      <a:schemeClr val="tx2"/>
                    </a:gs>
                  </a:gsLst>
                  <a:lin ang="5400000" scaled="0"/>
                </a:gradFill>
                <a:latin typeface="+mj-lt"/>
              </a:rPr>
              <a:t>Connectivity</a:t>
            </a:r>
          </a:p>
          <a:p>
            <a:pPr marL="0" lvl="1" defTabSz="1242609">
              <a:lnSpc>
                <a:spcPct val="90000"/>
              </a:lnSpc>
              <a:spcBef>
                <a:spcPts val="1200"/>
              </a:spcBef>
              <a:buClr>
                <a:prstClr val="white"/>
              </a:buClr>
              <a:buSzPct val="90000"/>
              <a:tabLst>
                <a:tab pos="4660658" algn="r"/>
              </a:tabLst>
              <a:defRPr/>
            </a:pPr>
            <a:r>
              <a:rPr lang="en-US" sz="2000" spc="-20" dirty="0" smtClean="0">
                <a:gradFill>
                  <a:gsLst>
                    <a:gs pos="5833">
                      <a:schemeClr val="tx1"/>
                    </a:gs>
                    <a:gs pos="22000">
                      <a:schemeClr val="tx1"/>
                    </a:gs>
                  </a:gsLst>
                  <a:lin ang="5400000" scaled="0"/>
                </a:gradFill>
                <a:latin typeface="Segoe UI"/>
                <a:cs typeface="Segoe UI"/>
              </a:rPr>
              <a:t>Multi-tenancy</a:t>
            </a:r>
            <a:endParaRPr lang="en-US" sz="2000" spc="-20" dirty="0">
              <a:gradFill>
                <a:gsLst>
                  <a:gs pos="5833">
                    <a:schemeClr val="tx1"/>
                  </a:gs>
                  <a:gs pos="22000">
                    <a:schemeClr val="tx1"/>
                  </a:gs>
                </a:gsLst>
                <a:lin ang="5400000" scaled="0"/>
              </a:gradFill>
              <a:latin typeface="Segoe UI"/>
              <a:cs typeface="Segoe UI"/>
            </a:endParaRPr>
          </a:p>
          <a:p>
            <a:pPr marL="0" lvl="1" defTabSz="1242609">
              <a:lnSpc>
                <a:spcPct val="90000"/>
              </a:lnSpc>
              <a:spcBef>
                <a:spcPts val="1200"/>
              </a:spcBef>
              <a:buClr>
                <a:prstClr val="white"/>
              </a:buClr>
              <a:buSzPct val="90000"/>
              <a:tabLst>
                <a:tab pos="4660658" algn="r"/>
              </a:tabLst>
              <a:defRPr/>
            </a:pPr>
            <a:r>
              <a:rPr lang="en-US" sz="2000" spc="-20" dirty="0">
                <a:gradFill>
                  <a:gsLst>
                    <a:gs pos="5833">
                      <a:schemeClr val="tx1"/>
                    </a:gs>
                    <a:gs pos="22000">
                      <a:schemeClr val="tx1"/>
                    </a:gs>
                  </a:gsLst>
                  <a:lin ang="5400000" scaled="0"/>
                </a:gradFill>
                <a:latin typeface="Segoe UI"/>
                <a:cs typeface="Segoe UI"/>
              </a:rPr>
              <a:t>Isolation</a:t>
            </a:r>
          </a:p>
          <a:p>
            <a:pPr marL="0" lvl="1" defTabSz="1242609">
              <a:lnSpc>
                <a:spcPct val="90000"/>
              </a:lnSpc>
              <a:spcBef>
                <a:spcPts val="1200"/>
              </a:spcBef>
              <a:buClr>
                <a:prstClr val="white"/>
              </a:buClr>
              <a:buSzPct val="90000"/>
              <a:tabLst>
                <a:tab pos="4660658" algn="r"/>
              </a:tabLst>
              <a:defRPr/>
            </a:pPr>
            <a:r>
              <a:rPr lang="en-US" sz="2000" spc="-20" dirty="0">
                <a:gradFill>
                  <a:gsLst>
                    <a:gs pos="5833">
                      <a:schemeClr val="tx1"/>
                    </a:gs>
                    <a:gs pos="22000">
                      <a:schemeClr val="tx1"/>
                    </a:gs>
                  </a:gsLst>
                  <a:lin ang="5400000" scaled="0"/>
                </a:gradFill>
                <a:latin typeface="Segoe UI"/>
                <a:cs typeface="Segoe UI"/>
              </a:rPr>
              <a:t>Bring your own IP</a:t>
            </a:r>
          </a:p>
          <a:p>
            <a:pPr marL="0" lvl="1" defTabSz="1242609">
              <a:lnSpc>
                <a:spcPct val="90000"/>
              </a:lnSpc>
              <a:spcBef>
                <a:spcPts val="1200"/>
              </a:spcBef>
              <a:buClr>
                <a:prstClr val="white"/>
              </a:buClr>
              <a:buSzPct val="90000"/>
              <a:tabLst>
                <a:tab pos="4660658" algn="r"/>
              </a:tabLst>
              <a:defRPr/>
            </a:pPr>
            <a:r>
              <a:rPr lang="en-US" sz="2000" spc="-20" dirty="0" smtClean="0">
                <a:gradFill>
                  <a:gsLst>
                    <a:gs pos="5833">
                      <a:schemeClr val="tx1"/>
                    </a:gs>
                    <a:gs pos="22000">
                      <a:schemeClr val="tx1"/>
                    </a:gs>
                  </a:gsLst>
                  <a:lin ang="5400000" scaled="0"/>
                </a:gradFill>
                <a:latin typeface="Segoe UI"/>
                <a:cs typeface="Segoe UI"/>
              </a:rPr>
              <a:t>Mobility</a:t>
            </a:r>
            <a:endParaRPr lang="en-US" sz="2000" spc="-20" dirty="0">
              <a:gradFill>
                <a:gsLst>
                  <a:gs pos="5833">
                    <a:schemeClr val="tx1"/>
                  </a:gs>
                  <a:gs pos="22000">
                    <a:schemeClr val="tx1"/>
                  </a:gs>
                </a:gsLst>
                <a:lin ang="5400000" scaled="0"/>
              </a:gradFill>
              <a:latin typeface="Segoe UI"/>
              <a:cs typeface="Segoe UI"/>
            </a:endParaRPr>
          </a:p>
        </p:txBody>
      </p:sp>
      <p:sp>
        <p:nvSpPr>
          <p:cNvPr id="24" name="Rectangle 23"/>
          <p:cNvSpPr/>
          <p:nvPr/>
        </p:nvSpPr>
        <p:spPr bwMode="auto">
          <a:xfrm>
            <a:off x="6279587" y="2130547"/>
            <a:ext cx="5888736" cy="274320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lvl="1" defTabSz="1242609">
              <a:lnSpc>
                <a:spcPct val="90000"/>
              </a:lnSpc>
              <a:spcBef>
                <a:spcPts val="1200"/>
              </a:spcBef>
              <a:buClr>
                <a:prstClr val="white"/>
              </a:buClr>
              <a:buSzPct val="90000"/>
              <a:tabLst>
                <a:tab pos="4660658" algn="r"/>
              </a:tabLst>
              <a:defRPr/>
            </a:pPr>
            <a:r>
              <a:rPr lang="en-US" sz="4000" spc="-70" dirty="0" smtClean="0">
                <a:gradFill>
                  <a:gsLst>
                    <a:gs pos="1250">
                      <a:schemeClr val="tx2"/>
                    </a:gs>
                    <a:gs pos="10417">
                      <a:schemeClr val="tx2"/>
                    </a:gs>
                  </a:gsLst>
                  <a:lin ang="5400000" scaled="0"/>
                </a:gradFill>
                <a:latin typeface="+mj-lt"/>
              </a:rPr>
              <a:t>Capability </a:t>
            </a:r>
            <a:endParaRPr lang="en-US" sz="4000" spc="-70" dirty="0">
              <a:gradFill>
                <a:gsLst>
                  <a:gs pos="1250">
                    <a:schemeClr val="tx2"/>
                  </a:gs>
                  <a:gs pos="10417">
                    <a:schemeClr val="tx2"/>
                  </a:gs>
                </a:gsLst>
                <a:lin ang="5400000" scaled="0"/>
              </a:gradFill>
              <a:latin typeface="+mj-lt"/>
            </a:endParaRPr>
          </a:p>
          <a:p>
            <a:pPr marL="0" lvl="1" defTabSz="1242609">
              <a:lnSpc>
                <a:spcPct val="90000"/>
              </a:lnSpc>
              <a:spcBef>
                <a:spcPts val="1200"/>
              </a:spcBef>
              <a:buClr>
                <a:prstClr val="white"/>
              </a:buClr>
              <a:buSzPct val="90000"/>
              <a:tabLst>
                <a:tab pos="4660658" algn="r"/>
              </a:tabLst>
              <a:defRPr/>
            </a:pPr>
            <a:r>
              <a:rPr lang="en-US" sz="2000" spc="-20" dirty="0" smtClean="0">
                <a:gradFill>
                  <a:gsLst>
                    <a:gs pos="5833">
                      <a:schemeClr val="tx1"/>
                    </a:gs>
                    <a:gs pos="22000">
                      <a:schemeClr val="tx1"/>
                    </a:gs>
                  </a:gsLst>
                  <a:lin ang="5400000" scaled="0"/>
                </a:gradFill>
                <a:latin typeface="Segoe UI"/>
                <a:cs typeface="Segoe UI"/>
              </a:rPr>
              <a:t>Quality </a:t>
            </a:r>
            <a:r>
              <a:rPr lang="en-US" sz="2000" spc="-20" dirty="0">
                <a:gradFill>
                  <a:gsLst>
                    <a:gs pos="5833">
                      <a:schemeClr val="tx1"/>
                    </a:gs>
                    <a:gs pos="22000">
                      <a:schemeClr val="tx1"/>
                    </a:gs>
                  </a:gsLst>
                  <a:lin ang="5400000" scaled="0"/>
                </a:gradFill>
                <a:latin typeface="Segoe UI"/>
                <a:cs typeface="Segoe UI"/>
              </a:rPr>
              <a:t>of </a:t>
            </a:r>
            <a:r>
              <a:rPr lang="en-US" sz="2000" spc="-20" dirty="0" smtClean="0">
                <a:gradFill>
                  <a:gsLst>
                    <a:gs pos="5833">
                      <a:schemeClr val="tx1"/>
                    </a:gs>
                    <a:gs pos="22000">
                      <a:schemeClr val="tx1"/>
                    </a:gs>
                  </a:gsLst>
                  <a:lin ang="5400000" scaled="0"/>
                </a:gradFill>
                <a:latin typeface="Segoe UI"/>
                <a:cs typeface="Segoe UI"/>
              </a:rPr>
              <a:t>service </a:t>
            </a:r>
            <a:r>
              <a:rPr lang="en-US" sz="2000" spc="-20" dirty="0">
                <a:gradFill>
                  <a:gsLst>
                    <a:gs pos="5833">
                      <a:schemeClr val="tx1"/>
                    </a:gs>
                    <a:gs pos="22000">
                      <a:schemeClr val="tx1"/>
                    </a:gs>
                  </a:gsLst>
                  <a:lin ang="5400000" scaled="0"/>
                </a:gradFill>
                <a:latin typeface="Segoe UI"/>
                <a:cs typeface="Segoe UI"/>
              </a:rPr>
              <a:t>(</a:t>
            </a:r>
            <a:r>
              <a:rPr lang="en-US" sz="2000" spc="-20" dirty="0" err="1">
                <a:gradFill>
                  <a:gsLst>
                    <a:gs pos="5833">
                      <a:schemeClr val="tx1"/>
                    </a:gs>
                    <a:gs pos="22000">
                      <a:schemeClr val="tx1"/>
                    </a:gs>
                  </a:gsLst>
                  <a:lin ang="5400000" scaled="0"/>
                </a:gradFill>
                <a:latin typeface="Segoe UI"/>
                <a:cs typeface="Segoe UI"/>
              </a:rPr>
              <a:t>QoS</a:t>
            </a:r>
            <a:r>
              <a:rPr lang="en-US" sz="2000" spc="-20" dirty="0">
                <a:gradFill>
                  <a:gsLst>
                    <a:gs pos="5833">
                      <a:schemeClr val="tx1"/>
                    </a:gs>
                    <a:gs pos="22000">
                      <a:schemeClr val="tx1"/>
                    </a:gs>
                  </a:gsLst>
                  <a:lin ang="5400000" scaled="0"/>
                </a:gradFill>
                <a:latin typeface="Segoe UI"/>
                <a:cs typeface="Segoe UI"/>
              </a:rPr>
              <a:t>)</a:t>
            </a:r>
          </a:p>
          <a:p>
            <a:pPr marL="0" lvl="1" defTabSz="1242609">
              <a:lnSpc>
                <a:spcPct val="90000"/>
              </a:lnSpc>
              <a:spcBef>
                <a:spcPts val="1200"/>
              </a:spcBef>
              <a:buClr>
                <a:prstClr val="white"/>
              </a:buClr>
              <a:buSzPct val="90000"/>
              <a:tabLst>
                <a:tab pos="4660658" algn="r"/>
              </a:tabLst>
              <a:defRPr/>
            </a:pPr>
            <a:r>
              <a:rPr lang="en-US" sz="2000" spc="-20" dirty="0" smtClean="0">
                <a:gradFill>
                  <a:gsLst>
                    <a:gs pos="5833">
                      <a:schemeClr val="tx1"/>
                    </a:gs>
                    <a:gs pos="22000">
                      <a:schemeClr val="tx1"/>
                    </a:gs>
                  </a:gsLst>
                  <a:lin ang="5400000" scaled="0"/>
                </a:gradFill>
                <a:latin typeface="Segoe UI"/>
                <a:cs typeface="Segoe UI"/>
              </a:rPr>
              <a:t>Security </a:t>
            </a:r>
            <a:endParaRPr lang="en-US" sz="2000" spc="-20" dirty="0">
              <a:gradFill>
                <a:gsLst>
                  <a:gs pos="5833">
                    <a:schemeClr val="tx1"/>
                  </a:gs>
                  <a:gs pos="22000">
                    <a:schemeClr val="tx1"/>
                  </a:gs>
                </a:gsLst>
                <a:lin ang="5400000" scaled="0"/>
              </a:gradFill>
              <a:latin typeface="Segoe UI"/>
              <a:cs typeface="Segoe UI"/>
            </a:endParaRPr>
          </a:p>
          <a:p>
            <a:pPr marL="0" lvl="1" defTabSz="1242609">
              <a:lnSpc>
                <a:spcPct val="90000"/>
              </a:lnSpc>
              <a:spcBef>
                <a:spcPts val="1200"/>
              </a:spcBef>
              <a:buClr>
                <a:prstClr val="white"/>
              </a:buClr>
              <a:buSzPct val="90000"/>
              <a:tabLst>
                <a:tab pos="4660658" algn="r"/>
              </a:tabLst>
              <a:defRPr/>
            </a:pPr>
            <a:r>
              <a:rPr lang="en-US" sz="2000" spc="-20" dirty="0">
                <a:gradFill>
                  <a:gsLst>
                    <a:gs pos="5833">
                      <a:schemeClr val="tx1"/>
                    </a:gs>
                    <a:gs pos="22000">
                      <a:schemeClr val="tx1"/>
                    </a:gs>
                  </a:gsLst>
                  <a:lin ang="5400000" scaled="0"/>
                </a:gradFill>
                <a:latin typeface="Segoe UI"/>
                <a:cs typeface="Segoe UI"/>
              </a:rPr>
              <a:t>Optimizations</a:t>
            </a:r>
          </a:p>
          <a:p>
            <a:pPr marL="0" lvl="1" defTabSz="1242609">
              <a:lnSpc>
                <a:spcPct val="90000"/>
              </a:lnSpc>
              <a:spcBef>
                <a:spcPts val="1200"/>
              </a:spcBef>
              <a:buClr>
                <a:prstClr val="white"/>
              </a:buClr>
              <a:buSzPct val="90000"/>
              <a:tabLst>
                <a:tab pos="4660658" algn="r"/>
              </a:tabLst>
              <a:defRPr/>
            </a:pPr>
            <a:r>
              <a:rPr lang="en-US" sz="2000" spc="-20" dirty="0" smtClean="0">
                <a:gradFill>
                  <a:gsLst>
                    <a:gs pos="5833">
                      <a:schemeClr val="tx1"/>
                    </a:gs>
                    <a:gs pos="22000">
                      <a:schemeClr val="tx1"/>
                    </a:gs>
                  </a:gsLst>
                  <a:lin ang="5400000" scaled="0"/>
                </a:gradFill>
                <a:latin typeface="Segoe UI"/>
                <a:cs typeface="Segoe UI"/>
              </a:rPr>
              <a:t>Monitors</a:t>
            </a:r>
            <a:endParaRPr lang="en-US" sz="2000" spc="-20" dirty="0">
              <a:gradFill>
                <a:gsLst>
                  <a:gs pos="5833">
                    <a:schemeClr val="tx1"/>
                  </a:gs>
                  <a:gs pos="22000">
                    <a:schemeClr val="tx1"/>
                  </a:gs>
                </a:gsLst>
                <a:lin ang="5400000" scaled="0"/>
              </a:gradFill>
              <a:latin typeface="Segoe UI"/>
              <a:cs typeface="Segoe UI"/>
            </a:endParaRPr>
          </a:p>
        </p:txBody>
      </p:sp>
      <p:sp>
        <p:nvSpPr>
          <p:cNvPr id="7" name="Rectangle 6"/>
          <p:cNvSpPr/>
          <p:nvPr/>
        </p:nvSpPr>
        <p:spPr bwMode="auto">
          <a:xfrm>
            <a:off x="295933" y="4873746"/>
            <a:ext cx="5888736" cy="914400"/>
          </a:xfrm>
          <a:prstGeom prst="rect">
            <a:avLst/>
          </a:prstGeom>
          <a:solidFill>
            <a:schemeClr val="accent4">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sz="4000" dirty="0">
                <a:gradFill>
                  <a:gsLst>
                    <a:gs pos="0">
                      <a:srgbClr val="FFFFFF"/>
                    </a:gs>
                    <a:gs pos="100000">
                      <a:srgbClr val="FFFFFF"/>
                    </a:gs>
                  </a:gsLst>
                  <a:lin ang="0" scaled="1"/>
                </a:gradFill>
                <a:latin typeface="+mj-lt"/>
              </a:rPr>
              <a:t>VM </a:t>
            </a:r>
            <a:r>
              <a:rPr lang="en-US" sz="4000" dirty="0" smtClean="0">
                <a:gradFill>
                  <a:gsLst>
                    <a:gs pos="0">
                      <a:srgbClr val="FFFFFF"/>
                    </a:gs>
                    <a:gs pos="100000">
                      <a:srgbClr val="FFFFFF"/>
                    </a:gs>
                  </a:gsLst>
                  <a:lin ang="0" scaled="1"/>
                </a:gradFill>
                <a:latin typeface="+mj-lt"/>
              </a:rPr>
              <a:t>networks</a:t>
            </a:r>
            <a:endParaRPr lang="en-US" sz="4000" dirty="0">
              <a:gradFill>
                <a:gsLst>
                  <a:gs pos="0">
                    <a:srgbClr val="FFFFFF"/>
                  </a:gs>
                  <a:gs pos="100000">
                    <a:srgbClr val="FFFFFF"/>
                  </a:gs>
                </a:gsLst>
                <a:lin ang="0" scaled="1"/>
              </a:gradFill>
              <a:latin typeface="+mj-lt"/>
            </a:endParaRPr>
          </a:p>
        </p:txBody>
      </p:sp>
      <p:sp>
        <p:nvSpPr>
          <p:cNvPr id="8" name="Rectangle 7"/>
          <p:cNvSpPr/>
          <p:nvPr/>
        </p:nvSpPr>
        <p:spPr bwMode="auto">
          <a:xfrm>
            <a:off x="6279587" y="4873746"/>
            <a:ext cx="5888736" cy="914400"/>
          </a:xfrm>
          <a:prstGeom prst="rect">
            <a:avLst/>
          </a:prstGeom>
          <a:solidFill>
            <a:schemeClr val="accent4">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sz="4000" dirty="0" smtClean="0">
                <a:gradFill>
                  <a:gsLst>
                    <a:gs pos="0">
                      <a:srgbClr val="FFFFFF"/>
                    </a:gs>
                    <a:gs pos="100000">
                      <a:srgbClr val="FFFFFF"/>
                    </a:gs>
                  </a:gsLst>
                  <a:lin ang="0" scaled="1"/>
                </a:gradFill>
                <a:latin typeface="+mj-lt"/>
              </a:rPr>
              <a:t>Logical switch</a:t>
            </a:r>
            <a:endParaRPr lang="en-US" sz="4000" dirty="0">
              <a:gradFill>
                <a:gsLst>
                  <a:gs pos="0">
                    <a:srgbClr val="FFFFFF"/>
                  </a:gs>
                  <a:gs pos="100000">
                    <a:srgbClr val="FFFFFF"/>
                  </a:gs>
                </a:gsLst>
                <a:lin ang="0" scaled="1"/>
              </a:gradFill>
              <a:latin typeface="+mj-lt"/>
            </a:endParaRPr>
          </a:p>
        </p:txBody>
      </p:sp>
    </p:spTree>
    <p:extLst>
      <p:ext uri="{BB962C8B-B14F-4D97-AF65-F5344CB8AC3E}">
        <p14:creationId xmlns:p14="http://schemas.microsoft.com/office/powerpoint/2010/main" val="18469712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70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000" fill="hold"/>
                                        <p:tgtEl>
                                          <p:spTgt spid="24"/>
                                        </p:tgtEl>
                                        <p:attrNameLst>
                                          <p:attrName>ppt_x</p:attrName>
                                        </p:attrNameLst>
                                      </p:cBhvr>
                                      <p:tavLst>
                                        <p:tav tm="0">
                                          <p:val>
                                            <p:strVal val="#ppt_x"/>
                                          </p:val>
                                        </p:tav>
                                        <p:tav tm="100000">
                                          <p:val>
                                            <p:strVal val="#ppt_x"/>
                                          </p:val>
                                        </p:tav>
                                      </p:tavLst>
                                    </p:anim>
                                    <p:anim calcmode="lin" valueType="num">
                                      <p:cBhvr additive="base">
                                        <p:cTn id="16" dur="10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2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34862" y="1088037"/>
            <a:ext cx="11342662" cy="3108677"/>
          </a:xfrm>
          <a:prstGeom prst="rect">
            <a:avLst/>
          </a:prstGeom>
          <a:solidFill>
            <a:schemeClr val="accent3">
              <a:lumMod val="20000"/>
              <a:lumOff val="80000"/>
              <a:alpha val="63000"/>
            </a:schemeClr>
          </a:solidFill>
          <a:ln/>
        </p:spPr>
        <p:style>
          <a:lnRef idx="3">
            <a:schemeClr val="lt1"/>
          </a:lnRef>
          <a:fillRef idx="1">
            <a:schemeClr val="accent2"/>
          </a:fillRef>
          <a:effectRef idx="1">
            <a:schemeClr val="accent2"/>
          </a:effectRef>
          <a:fontRef idx="minor">
            <a:schemeClr val="lt1"/>
          </a:fontRef>
        </p:style>
        <p:txBody>
          <a:bodyPr lIns="124326" tIns="62162" rIns="124326" bIns="62162" rtlCol="0" anchor="t"/>
          <a:lstStyle/>
          <a:p>
            <a:r>
              <a:rPr lang="en-US" dirty="0" smtClean="0">
                <a:solidFill>
                  <a:schemeClr val="tx1"/>
                </a:solidFill>
              </a:rPr>
              <a:t>Logical Switch “Building 44 Prod”</a:t>
            </a:r>
            <a:endParaRPr lang="en-US" dirty="0">
              <a:solidFill>
                <a:schemeClr val="tx1"/>
              </a:solidFill>
            </a:endParaRPr>
          </a:p>
        </p:txBody>
      </p:sp>
      <p:sp>
        <p:nvSpPr>
          <p:cNvPr id="2" name="Title 1"/>
          <p:cNvSpPr>
            <a:spLocks noGrp="1"/>
          </p:cNvSpPr>
          <p:nvPr>
            <p:ph type="title"/>
          </p:nvPr>
        </p:nvSpPr>
        <p:spPr>
          <a:xfrm>
            <a:off x="274320" y="190217"/>
            <a:ext cx="11889564" cy="917575"/>
          </a:xfrm>
        </p:spPr>
        <p:txBody>
          <a:bodyPr/>
          <a:lstStyle/>
          <a:p>
            <a:r>
              <a:rPr lang="en-US" dirty="0" smtClean="0"/>
              <a:t>Logical Switch</a:t>
            </a:r>
            <a:endParaRPr lang="en-US" dirty="0"/>
          </a:p>
        </p:txBody>
      </p:sp>
      <p:sp>
        <p:nvSpPr>
          <p:cNvPr id="9" name="Rectangle 8"/>
          <p:cNvSpPr/>
          <p:nvPr/>
        </p:nvSpPr>
        <p:spPr>
          <a:xfrm>
            <a:off x="4508465" y="1321188"/>
            <a:ext cx="934889" cy="6362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pPr algn="ctr"/>
            <a:r>
              <a:rPr lang="en-US" sz="1326" dirty="0">
                <a:solidFill>
                  <a:schemeClr val="bg1"/>
                </a:solidFill>
              </a:rPr>
              <a:t>Native Switch Settings</a:t>
            </a:r>
          </a:p>
        </p:txBody>
      </p:sp>
      <p:sp>
        <p:nvSpPr>
          <p:cNvPr id="10" name="Rectangle 9"/>
          <p:cNvSpPr/>
          <p:nvPr/>
        </p:nvSpPr>
        <p:spPr>
          <a:xfrm>
            <a:off x="5641705" y="1480255"/>
            <a:ext cx="1354324" cy="3181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pPr algn="ctr"/>
            <a:r>
              <a:rPr lang="en-US" sz="1326" dirty="0">
                <a:solidFill>
                  <a:schemeClr val="bg1"/>
                </a:solidFill>
              </a:rPr>
              <a:t>Extension1</a:t>
            </a:r>
          </a:p>
        </p:txBody>
      </p:sp>
      <p:sp>
        <p:nvSpPr>
          <p:cNvPr id="11" name="Rectangle 10"/>
          <p:cNvSpPr/>
          <p:nvPr/>
        </p:nvSpPr>
        <p:spPr>
          <a:xfrm>
            <a:off x="7123631" y="1480255"/>
            <a:ext cx="1354324" cy="3181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pPr algn="ctr"/>
            <a:r>
              <a:rPr lang="en-US" sz="1326" dirty="0">
                <a:solidFill>
                  <a:schemeClr val="bg1"/>
                </a:solidFill>
              </a:rPr>
              <a:t>Extension2</a:t>
            </a:r>
          </a:p>
        </p:txBody>
      </p:sp>
      <p:sp>
        <p:nvSpPr>
          <p:cNvPr id="12" name="Rectangle 11"/>
          <p:cNvSpPr/>
          <p:nvPr/>
        </p:nvSpPr>
        <p:spPr>
          <a:xfrm>
            <a:off x="8603026" y="1480251"/>
            <a:ext cx="1354324" cy="3181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pPr algn="ctr"/>
            <a:r>
              <a:rPr lang="en-US" sz="1326" dirty="0">
                <a:solidFill>
                  <a:schemeClr val="bg1"/>
                </a:solidFill>
              </a:rPr>
              <a:t>Extension3</a:t>
            </a:r>
          </a:p>
        </p:txBody>
      </p:sp>
      <p:sp>
        <p:nvSpPr>
          <p:cNvPr id="13" name="Rectangle 12"/>
          <p:cNvSpPr/>
          <p:nvPr/>
        </p:nvSpPr>
        <p:spPr>
          <a:xfrm>
            <a:off x="1256856" y="2532382"/>
            <a:ext cx="2478712" cy="1347094"/>
          </a:xfrm>
          <a:prstGeom prst="rect">
            <a:avLst/>
          </a:prstGeom>
          <a:ln/>
        </p:spPr>
        <p:style>
          <a:lnRef idx="1">
            <a:schemeClr val="accent1"/>
          </a:lnRef>
          <a:fillRef idx="2">
            <a:schemeClr val="accent1"/>
          </a:fillRef>
          <a:effectRef idx="1">
            <a:schemeClr val="accent1"/>
          </a:effectRef>
          <a:fontRef idx="minor">
            <a:schemeClr val="dk1"/>
          </a:fontRef>
        </p:style>
        <p:txBody>
          <a:bodyPr lIns="124326" tIns="62162" rIns="124326" bIns="62162" rtlCol="0" anchor="t"/>
          <a:lstStyle/>
          <a:p>
            <a:r>
              <a:rPr lang="en-US" sz="1632" b="1" dirty="0">
                <a:solidFill>
                  <a:srgbClr val="000000"/>
                </a:solidFill>
              </a:rPr>
              <a:t>“</a:t>
            </a:r>
            <a:r>
              <a:rPr lang="en-US" sz="1632" b="1" dirty="0" err="1">
                <a:solidFill>
                  <a:srgbClr val="000000"/>
                </a:solidFill>
              </a:rPr>
              <a:t>ContosoDB</a:t>
            </a:r>
            <a:r>
              <a:rPr lang="en-US" sz="1632" b="1" dirty="0">
                <a:solidFill>
                  <a:srgbClr val="000000"/>
                </a:solidFill>
              </a:rPr>
              <a:t>” (Virtual)</a:t>
            </a:r>
          </a:p>
          <a:p>
            <a:r>
              <a:rPr lang="en-US" sz="1632" dirty="0">
                <a:solidFill>
                  <a:srgbClr val="000000"/>
                </a:solidFill>
              </a:rPr>
              <a:t>Ext 1: Virtual Profile A</a:t>
            </a:r>
          </a:p>
          <a:p>
            <a:r>
              <a:rPr lang="en-US" sz="1632" dirty="0">
                <a:solidFill>
                  <a:srgbClr val="000000"/>
                </a:solidFill>
              </a:rPr>
              <a:t>Ext 2: Virtual Profile B</a:t>
            </a:r>
          </a:p>
          <a:p>
            <a:r>
              <a:rPr lang="en-US" sz="1632" dirty="0">
                <a:solidFill>
                  <a:srgbClr val="000000"/>
                </a:solidFill>
              </a:rPr>
              <a:t>Ext 3: Virtual Profile C</a:t>
            </a:r>
          </a:p>
          <a:p>
            <a:r>
              <a:rPr lang="en-US" sz="1632" dirty="0">
                <a:solidFill>
                  <a:srgbClr val="000000"/>
                </a:solidFill>
              </a:rPr>
              <a:t>Native Virtual Profile A</a:t>
            </a:r>
          </a:p>
        </p:txBody>
      </p:sp>
      <p:sp>
        <p:nvSpPr>
          <p:cNvPr id="14" name="Rectangle 13"/>
          <p:cNvSpPr/>
          <p:nvPr/>
        </p:nvSpPr>
        <p:spPr>
          <a:xfrm>
            <a:off x="3946551" y="2540034"/>
            <a:ext cx="2478712" cy="1347094"/>
          </a:xfrm>
          <a:prstGeom prst="rect">
            <a:avLst/>
          </a:prstGeom>
          <a:ln/>
        </p:spPr>
        <p:style>
          <a:lnRef idx="1">
            <a:schemeClr val="accent1"/>
          </a:lnRef>
          <a:fillRef idx="2">
            <a:schemeClr val="accent1"/>
          </a:fillRef>
          <a:effectRef idx="1">
            <a:schemeClr val="accent1"/>
          </a:effectRef>
          <a:fontRef idx="minor">
            <a:schemeClr val="dk1"/>
          </a:fontRef>
        </p:style>
        <p:txBody>
          <a:bodyPr lIns="124326" tIns="62162" rIns="124326" bIns="62162" rtlCol="0" anchor="t"/>
          <a:lstStyle/>
          <a:p>
            <a:r>
              <a:rPr lang="en-US" sz="1428" b="1" dirty="0">
                <a:solidFill>
                  <a:srgbClr val="000000"/>
                </a:solidFill>
              </a:rPr>
              <a:t>“</a:t>
            </a:r>
            <a:r>
              <a:rPr lang="en-US" sz="1428" b="1" dirty="0" err="1">
                <a:solidFill>
                  <a:srgbClr val="000000"/>
                </a:solidFill>
              </a:rPr>
              <a:t>ContosoWeb</a:t>
            </a:r>
            <a:r>
              <a:rPr lang="en-US" sz="1428" b="1" dirty="0">
                <a:solidFill>
                  <a:srgbClr val="000000"/>
                </a:solidFill>
              </a:rPr>
              <a:t>” (Virtual)</a:t>
            </a:r>
          </a:p>
          <a:p>
            <a:r>
              <a:rPr lang="en-US" sz="1632" dirty="0">
                <a:solidFill>
                  <a:srgbClr val="000000"/>
                </a:solidFill>
              </a:rPr>
              <a:t>Ext 1: Virtual Profile A</a:t>
            </a:r>
          </a:p>
          <a:p>
            <a:r>
              <a:rPr lang="en-US" sz="1632" dirty="0">
                <a:solidFill>
                  <a:srgbClr val="000000"/>
                </a:solidFill>
              </a:rPr>
              <a:t>Ext 2: Virtual Profile D</a:t>
            </a:r>
          </a:p>
          <a:p>
            <a:r>
              <a:rPr lang="en-US" sz="1632" dirty="0">
                <a:solidFill>
                  <a:srgbClr val="000000"/>
                </a:solidFill>
              </a:rPr>
              <a:t>Ext 3: Virtual Profile E</a:t>
            </a:r>
          </a:p>
          <a:p>
            <a:r>
              <a:rPr lang="en-US" sz="1632" dirty="0">
                <a:solidFill>
                  <a:srgbClr val="000000"/>
                </a:solidFill>
              </a:rPr>
              <a:t>Native Virtual Profile A</a:t>
            </a:r>
          </a:p>
        </p:txBody>
      </p:sp>
      <p:sp>
        <p:nvSpPr>
          <p:cNvPr id="15" name="Rectangle 14"/>
          <p:cNvSpPr/>
          <p:nvPr/>
        </p:nvSpPr>
        <p:spPr>
          <a:xfrm>
            <a:off x="6626137" y="2531261"/>
            <a:ext cx="2478712" cy="1347094"/>
          </a:xfrm>
          <a:prstGeom prst="rect">
            <a:avLst/>
          </a:prstGeom>
          <a:ln/>
        </p:spPr>
        <p:style>
          <a:lnRef idx="1">
            <a:schemeClr val="accent1"/>
          </a:lnRef>
          <a:fillRef idx="2">
            <a:schemeClr val="accent1"/>
          </a:fillRef>
          <a:effectRef idx="1">
            <a:schemeClr val="accent1"/>
          </a:effectRef>
          <a:fontRef idx="minor">
            <a:schemeClr val="dk1"/>
          </a:fontRef>
        </p:style>
        <p:txBody>
          <a:bodyPr lIns="124326" tIns="62162" rIns="124326" bIns="62162" rtlCol="0" anchor="t"/>
          <a:lstStyle/>
          <a:p>
            <a:r>
              <a:rPr lang="en-US" sz="1428" b="1" dirty="0">
                <a:solidFill>
                  <a:srgbClr val="000000"/>
                </a:solidFill>
              </a:rPr>
              <a:t>“</a:t>
            </a:r>
            <a:r>
              <a:rPr lang="en-US" sz="1428" b="1" dirty="0" err="1">
                <a:solidFill>
                  <a:srgbClr val="000000"/>
                </a:solidFill>
              </a:rPr>
              <a:t>ContosoiSCSI</a:t>
            </a:r>
            <a:r>
              <a:rPr lang="en-US" sz="1428" b="1" dirty="0">
                <a:solidFill>
                  <a:srgbClr val="000000"/>
                </a:solidFill>
              </a:rPr>
              <a:t>” (Virtual)</a:t>
            </a:r>
          </a:p>
          <a:p>
            <a:r>
              <a:rPr lang="en-US" sz="1632" dirty="0">
                <a:solidFill>
                  <a:srgbClr val="000000"/>
                </a:solidFill>
              </a:rPr>
              <a:t>Ext 1: Virtual Profile A</a:t>
            </a:r>
          </a:p>
          <a:p>
            <a:r>
              <a:rPr lang="en-US" sz="1632" dirty="0">
                <a:solidFill>
                  <a:srgbClr val="000000"/>
                </a:solidFill>
              </a:rPr>
              <a:t>Ext 2: Virtual Profile F</a:t>
            </a:r>
          </a:p>
          <a:p>
            <a:r>
              <a:rPr lang="en-US" sz="1632" dirty="0">
                <a:solidFill>
                  <a:srgbClr val="000000"/>
                </a:solidFill>
              </a:rPr>
              <a:t>Ext 3: Virtual Profile G</a:t>
            </a:r>
          </a:p>
          <a:p>
            <a:r>
              <a:rPr lang="en-US" sz="1632" dirty="0">
                <a:solidFill>
                  <a:srgbClr val="000000"/>
                </a:solidFill>
              </a:rPr>
              <a:t>Native Virtual Profile A</a:t>
            </a:r>
          </a:p>
        </p:txBody>
      </p:sp>
      <p:sp>
        <p:nvSpPr>
          <p:cNvPr id="16" name="Rectangle 15"/>
          <p:cNvSpPr/>
          <p:nvPr/>
        </p:nvSpPr>
        <p:spPr>
          <a:xfrm>
            <a:off x="9338578" y="2540034"/>
            <a:ext cx="2478712" cy="1347094"/>
          </a:xfrm>
          <a:prstGeom prst="rect">
            <a:avLst/>
          </a:prstGeom>
          <a:ln/>
        </p:spPr>
        <p:style>
          <a:lnRef idx="1">
            <a:schemeClr val="accent1"/>
          </a:lnRef>
          <a:fillRef idx="2">
            <a:schemeClr val="accent1"/>
          </a:fillRef>
          <a:effectRef idx="1">
            <a:schemeClr val="accent1"/>
          </a:effectRef>
          <a:fontRef idx="minor">
            <a:schemeClr val="dk1"/>
          </a:fontRef>
        </p:style>
        <p:txBody>
          <a:bodyPr lIns="124326" tIns="62162" rIns="124326" bIns="62162" rtlCol="0" anchor="t"/>
          <a:lstStyle/>
          <a:p>
            <a:r>
              <a:rPr lang="en-US" sz="1428" b="1" dirty="0">
                <a:solidFill>
                  <a:srgbClr val="000000"/>
                </a:solidFill>
              </a:rPr>
              <a:t>“</a:t>
            </a:r>
            <a:r>
              <a:rPr lang="en-US" sz="1428" b="1" dirty="0" err="1">
                <a:solidFill>
                  <a:srgbClr val="000000"/>
                </a:solidFill>
              </a:rPr>
              <a:t>ContosoTeam</a:t>
            </a:r>
            <a:r>
              <a:rPr lang="en-US" sz="1428" b="1" dirty="0">
                <a:solidFill>
                  <a:srgbClr val="000000"/>
                </a:solidFill>
              </a:rPr>
              <a:t>” (Uplink)</a:t>
            </a:r>
          </a:p>
          <a:p>
            <a:r>
              <a:rPr lang="en-US" sz="1632" dirty="0">
                <a:solidFill>
                  <a:srgbClr val="000000"/>
                </a:solidFill>
              </a:rPr>
              <a:t>Ext 1: Uplink Profile A</a:t>
            </a:r>
          </a:p>
          <a:p>
            <a:r>
              <a:rPr lang="en-US" sz="1632" dirty="0">
                <a:solidFill>
                  <a:srgbClr val="000000"/>
                </a:solidFill>
              </a:rPr>
              <a:t>Ext 2: Uplink Profile B</a:t>
            </a:r>
          </a:p>
          <a:p>
            <a:r>
              <a:rPr lang="en-US" sz="1632" dirty="0">
                <a:solidFill>
                  <a:srgbClr val="000000"/>
                </a:solidFill>
              </a:rPr>
              <a:t>Ext 3: Uplink Profile C</a:t>
            </a:r>
          </a:p>
          <a:p>
            <a:r>
              <a:rPr lang="en-US" sz="1632" dirty="0">
                <a:solidFill>
                  <a:srgbClr val="000000"/>
                </a:solidFill>
              </a:rPr>
              <a:t>Native Virtual Profile C</a:t>
            </a:r>
          </a:p>
        </p:txBody>
      </p:sp>
      <p:sp>
        <p:nvSpPr>
          <p:cNvPr id="17" name="Rectangle 16"/>
          <p:cNvSpPr/>
          <p:nvPr/>
        </p:nvSpPr>
        <p:spPr>
          <a:xfrm>
            <a:off x="1256856" y="2239204"/>
            <a:ext cx="2478712" cy="317033"/>
          </a:xfrm>
          <a:prstGeom prst="rect">
            <a:avLst/>
          </a:prstGeom>
          <a:ln/>
        </p:spPr>
        <p:style>
          <a:lnRef idx="1">
            <a:schemeClr val="accent5"/>
          </a:lnRef>
          <a:fillRef idx="2">
            <a:schemeClr val="accent5"/>
          </a:fillRef>
          <a:effectRef idx="1">
            <a:schemeClr val="accent5"/>
          </a:effectRef>
          <a:fontRef idx="minor">
            <a:schemeClr val="dk1"/>
          </a:fontRef>
        </p:style>
        <p:txBody>
          <a:bodyPr lIns="124326" tIns="62162" rIns="124326" bIns="62162" rtlCol="0" anchor="t"/>
          <a:lstStyle/>
          <a:p>
            <a:r>
              <a:rPr lang="en-US" sz="1632" b="1" dirty="0">
                <a:solidFill>
                  <a:srgbClr val="000000"/>
                </a:solidFill>
              </a:rPr>
              <a:t>“DB” classification</a:t>
            </a:r>
            <a:endParaRPr lang="en-US" sz="1632" dirty="0">
              <a:solidFill>
                <a:srgbClr val="000000"/>
              </a:solidFill>
            </a:endParaRPr>
          </a:p>
        </p:txBody>
      </p:sp>
      <p:sp>
        <p:nvSpPr>
          <p:cNvPr id="18" name="Rectangle 17"/>
          <p:cNvSpPr/>
          <p:nvPr/>
        </p:nvSpPr>
        <p:spPr>
          <a:xfrm>
            <a:off x="3942759" y="2238934"/>
            <a:ext cx="2478712" cy="317033"/>
          </a:xfrm>
          <a:prstGeom prst="rect">
            <a:avLst/>
          </a:prstGeom>
          <a:ln/>
        </p:spPr>
        <p:style>
          <a:lnRef idx="1">
            <a:schemeClr val="accent5"/>
          </a:lnRef>
          <a:fillRef idx="2">
            <a:schemeClr val="accent5"/>
          </a:fillRef>
          <a:effectRef idx="1">
            <a:schemeClr val="accent5"/>
          </a:effectRef>
          <a:fontRef idx="minor">
            <a:schemeClr val="dk1"/>
          </a:fontRef>
        </p:style>
        <p:txBody>
          <a:bodyPr lIns="124326" tIns="62162" rIns="124326" bIns="62162" rtlCol="0" anchor="t"/>
          <a:lstStyle/>
          <a:p>
            <a:r>
              <a:rPr lang="en-US" sz="1632" b="1" dirty="0">
                <a:solidFill>
                  <a:srgbClr val="000000"/>
                </a:solidFill>
              </a:rPr>
              <a:t>“Web” classification</a:t>
            </a:r>
            <a:endParaRPr lang="en-US" sz="1632" dirty="0">
              <a:solidFill>
                <a:srgbClr val="000000"/>
              </a:solidFill>
            </a:endParaRPr>
          </a:p>
        </p:txBody>
      </p:sp>
      <p:sp>
        <p:nvSpPr>
          <p:cNvPr id="19" name="Rectangle 18"/>
          <p:cNvSpPr/>
          <p:nvPr/>
        </p:nvSpPr>
        <p:spPr>
          <a:xfrm>
            <a:off x="6633554" y="2239204"/>
            <a:ext cx="2478712" cy="317033"/>
          </a:xfrm>
          <a:prstGeom prst="rect">
            <a:avLst/>
          </a:prstGeom>
          <a:ln/>
        </p:spPr>
        <p:style>
          <a:lnRef idx="1">
            <a:schemeClr val="accent5"/>
          </a:lnRef>
          <a:fillRef idx="2">
            <a:schemeClr val="accent5"/>
          </a:fillRef>
          <a:effectRef idx="1">
            <a:schemeClr val="accent5"/>
          </a:effectRef>
          <a:fontRef idx="minor">
            <a:schemeClr val="dk1"/>
          </a:fontRef>
        </p:style>
        <p:txBody>
          <a:bodyPr lIns="124326" tIns="62162" rIns="124326" bIns="62162" rtlCol="0" anchor="t"/>
          <a:lstStyle/>
          <a:p>
            <a:r>
              <a:rPr lang="en-US" sz="1632" b="1" dirty="0">
                <a:solidFill>
                  <a:srgbClr val="000000"/>
                </a:solidFill>
              </a:rPr>
              <a:t>“</a:t>
            </a:r>
            <a:r>
              <a:rPr lang="en-US" sz="1632" b="1" dirty="0" err="1">
                <a:solidFill>
                  <a:srgbClr val="000000"/>
                </a:solidFill>
              </a:rPr>
              <a:t>iSCSI</a:t>
            </a:r>
            <a:r>
              <a:rPr lang="en-US" sz="1632" b="1" dirty="0">
                <a:solidFill>
                  <a:srgbClr val="000000"/>
                </a:solidFill>
              </a:rPr>
              <a:t>” classification</a:t>
            </a:r>
            <a:endParaRPr lang="en-US" sz="1632" dirty="0">
              <a:solidFill>
                <a:srgbClr val="000000"/>
              </a:solidFill>
            </a:endParaRPr>
          </a:p>
        </p:txBody>
      </p:sp>
      <p:grpSp>
        <p:nvGrpSpPr>
          <p:cNvPr id="4" name="Group 3"/>
          <p:cNvGrpSpPr/>
          <p:nvPr/>
        </p:nvGrpSpPr>
        <p:grpSpPr>
          <a:xfrm>
            <a:off x="934862" y="4313289"/>
            <a:ext cx="11342662" cy="2214934"/>
            <a:chOff x="914163" y="4229099"/>
            <a:chExt cx="11121266" cy="2171701"/>
          </a:xfrm>
        </p:grpSpPr>
        <p:sp>
          <p:nvSpPr>
            <p:cNvPr id="20" name="Rectangle 19"/>
            <p:cNvSpPr/>
            <p:nvPr/>
          </p:nvSpPr>
          <p:spPr>
            <a:xfrm>
              <a:off x="914163" y="4229099"/>
              <a:ext cx="11121266" cy="2171701"/>
            </a:xfrm>
            <a:prstGeom prst="rect">
              <a:avLst/>
            </a:prstGeom>
            <a:solidFill>
              <a:schemeClr val="accent3">
                <a:lumMod val="20000"/>
                <a:lumOff val="80000"/>
                <a:alpha val="63000"/>
              </a:schemeClr>
            </a:solidFill>
            <a:ln/>
          </p:spPr>
          <p:style>
            <a:lnRef idx="3">
              <a:schemeClr val="lt1"/>
            </a:lnRef>
            <a:fillRef idx="1">
              <a:schemeClr val="accent2"/>
            </a:fillRef>
            <a:effectRef idx="1">
              <a:schemeClr val="accent2"/>
            </a:effectRef>
            <a:fontRef idx="minor">
              <a:schemeClr val="lt1"/>
            </a:fontRef>
          </p:style>
          <p:txBody>
            <a:bodyPr lIns="124326" tIns="62162" rIns="124326" bIns="62162" rtlCol="0" anchor="t"/>
            <a:lstStyle/>
            <a:p>
              <a:r>
                <a:rPr lang="en-US" dirty="0" smtClean="0">
                  <a:solidFill>
                    <a:schemeClr val="tx1"/>
                  </a:solidFill>
                </a:rPr>
                <a:t>Logical Switch “Building 27 </a:t>
              </a:r>
              <a:r>
                <a:rPr lang="en-US" dirty="0" err="1" smtClean="0">
                  <a:solidFill>
                    <a:schemeClr val="tx1"/>
                  </a:solidFill>
                </a:rPr>
                <a:t>Dev</a:t>
              </a:r>
              <a:r>
                <a:rPr lang="en-US" dirty="0" smtClean="0">
                  <a:solidFill>
                    <a:schemeClr val="tx1"/>
                  </a:solidFill>
                </a:rPr>
                <a:t>”</a:t>
              </a:r>
              <a:endParaRPr lang="en-US" dirty="0">
                <a:solidFill>
                  <a:schemeClr val="tx1"/>
                </a:solidFill>
              </a:endParaRPr>
            </a:p>
          </p:txBody>
        </p:sp>
        <p:sp>
          <p:nvSpPr>
            <p:cNvPr id="21" name="Rectangle 20"/>
            <p:cNvSpPr/>
            <p:nvPr/>
          </p:nvSpPr>
          <p:spPr>
            <a:xfrm>
              <a:off x="4418012" y="4457699"/>
              <a:ext cx="916641" cy="6238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pPr algn="ctr"/>
              <a:r>
                <a:rPr lang="en-US" sz="1326" dirty="0">
                  <a:solidFill>
                    <a:schemeClr val="bg1"/>
                  </a:solidFill>
                </a:rPr>
                <a:t>Native Switch Settings</a:t>
              </a:r>
            </a:p>
          </p:txBody>
        </p:sp>
        <p:sp>
          <p:nvSpPr>
            <p:cNvPr id="25" name="Rectangle 24"/>
            <p:cNvSpPr/>
            <p:nvPr/>
          </p:nvSpPr>
          <p:spPr>
            <a:xfrm>
              <a:off x="1229872" y="5645252"/>
              <a:ext cx="2430330" cy="667903"/>
            </a:xfrm>
            <a:prstGeom prst="rect">
              <a:avLst/>
            </a:prstGeom>
            <a:ln/>
          </p:spPr>
          <p:style>
            <a:lnRef idx="1">
              <a:schemeClr val="accent1"/>
            </a:lnRef>
            <a:fillRef idx="2">
              <a:schemeClr val="accent1"/>
            </a:fillRef>
            <a:effectRef idx="1">
              <a:schemeClr val="accent1"/>
            </a:effectRef>
            <a:fontRef idx="minor">
              <a:schemeClr val="dk1"/>
            </a:fontRef>
          </p:style>
          <p:txBody>
            <a:bodyPr lIns="124326" tIns="62162" rIns="124326" bIns="62162" rtlCol="0" anchor="t"/>
            <a:lstStyle/>
            <a:p>
              <a:r>
                <a:rPr lang="en-US" sz="1632" b="1" dirty="0">
                  <a:solidFill>
                    <a:srgbClr val="000000"/>
                  </a:solidFill>
                </a:rPr>
                <a:t>“</a:t>
              </a:r>
              <a:r>
                <a:rPr lang="en-US" sz="1632" b="1" dirty="0" err="1">
                  <a:solidFill>
                    <a:srgbClr val="000000"/>
                  </a:solidFill>
                </a:rPr>
                <a:t>NativeDB</a:t>
              </a:r>
              <a:r>
                <a:rPr lang="en-US" sz="1632" b="1" dirty="0">
                  <a:solidFill>
                    <a:srgbClr val="000000"/>
                  </a:solidFill>
                </a:rPr>
                <a:t>” (Virtual)</a:t>
              </a:r>
            </a:p>
            <a:p>
              <a:r>
                <a:rPr lang="en-US" sz="1632" dirty="0">
                  <a:solidFill>
                    <a:srgbClr val="000000"/>
                  </a:solidFill>
                </a:rPr>
                <a:t>Native Virtual Profile B</a:t>
              </a:r>
            </a:p>
          </p:txBody>
        </p:sp>
        <p:sp>
          <p:nvSpPr>
            <p:cNvPr id="26" name="Rectangle 25"/>
            <p:cNvSpPr/>
            <p:nvPr/>
          </p:nvSpPr>
          <p:spPr>
            <a:xfrm>
              <a:off x="3867067" y="5652755"/>
              <a:ext cx="2430330" cy="660400"/>
            </a:xfrm>
            <a:prstGeom prst="rect">
              <a:avLst/>
            </a:prstGeom>
            <a:ln/>
          </p:spPr>
          <p:style>
            <a:lnRef idx="1">
              <a:schemeClr val="accent1"/>
            </a:lnRef>
            <a:fillRef idx="2">
              <a:schemeClr val="accent1"/>
            </a:fillRef>
            <a:effectRef idx="1">
              <a:schemeClr val="accent1"/>
            </a:effectRef>
            <a:fontRef idx="minor">
              <a:schemeClr val="dk1"/>
            </a:fontRef>
          </p:style>
          <p:txBody>
            <a:bodyPr lIns="124326" tIns="62162" rIns="124326" bIns="62162" rtlCol="0" anchor="t"/>
            <a:lstStyle/>
            <a:p>
              <a:r>
                <a:rPr lang="en-US" sz="1632" b="1" dirty="0">
                  <a:solidFill>
                    <a:srgbClr val="000000"/>
                  </a:solidFill>
                </a:rPr>
                <a:t>“</a:t>
              </a:r>
              <a:r>
                <a:rPr lang="en-US" sz="1632" b="1" dirty="0" err="1">
                  <a:solidFill>
                    <a:srgbClr val="000000"/>
                  </a:solidFill>
                </a:rPr>
                <a:t>NativeWeb</a:t>
              </a:r>
              <a:r>
                <a:rPr lang="en-US" sz="1632" b="1" dirty="0">
                  <a:solidFill>
                    <a:srgbClr val="000000"/>
                  </a:solidFill>
                </a:rPr>
                <a:t>” (Virtual)</a:t>
              </a:r>
            </a:p>
            <a:p>
              <a:r>
                <a:rPr lang="en-US" sz="1632" dirty="0">
                  <a:solidFill>
                    <a:srgbClr val="000000"/>
                  </a:solidFill>
                </a:rPr>
                <a:t>Native Virtual Profile B</a:t>
              </a:r>
            </a:p>
          </p:txBody>
        </p:sp>
        <p:sp>
          <p:nvSpPr>
            <p:cNvPr id="27" name="Rectangle 26"/>
            <p:cNvSpPr/>
            <p:nvPr/>
          </p:nvSpPr>
          <p:spPr>
            <a:xfrm>
              <a:off x="6494350" y="5644153"/>
              <a:ext cx="2430330" cy="669002"/>
            </a:xfrm>
            <a:prstGeom prst="rect">
              <a:avLst/>
            </a:prstGeom>
            <a:ln/>
          </p:spPr>
          <p:style>
            <a:lnRef idx="1">
              <a:schemeClr val="accent1"/>
            </a:lnRef>
            <a:fillRef idx="2">
              <a:schemeClr val="accent1"/>
            </a:fillRef>
            <a:effectRef idx="1">
              <a:schemeClr val="accent1"/>
            </a:effectRef>
            <a:fontRef idx="minor">
              <a:schemeClr val="dk1"/>
            </a:fontRef>
          </p:style>
          <p:txBody>
            <a:bodyPr lIns="124326" tIns="62162" rIns="124326" bIns="62162" rtlCol="0" anchor="t"/>
            <a:lstStyle/>
            <a:p>
              <a:r>
                <a:rPr lang="en-US" sz="1632" b="1" dirty="0">
                  <a:solidFill>
                    <a:srgbClr val="000000"/>
                  </a:solidFill>
                </a:rPr>
                <a:t>“</a:t>
              </a:r>
              <a:r>
                <a:rPr lang="en-US" sz="1632" b="1" dirty="0" err="1">
                  <a:solidFill>
                    <a:srgbClr val="000000"/>
                  </a:solidFill>
                </a:rPr>
                <a:t>NativeiSCSI</a:t>
              </a:r>
              <a:r>
                <a:rPr lang="en-US" sz="1632" b="1" dirty="0">
                  <a:solidFill>
                    <a:srgbClr val="000000"/>
                  </a:solidFill>
                </a:rPr>
                <a:t>” (Virtual)</a:t>
              </a:r>
            </a:p>
            <a:p>
              <a:r>
                <a:rPr lang="en-US" sz="1632" dirty="0">
                  <a:solidFill>
                    <a:srgbClr val="000000"/>
                  </a:solidFill>
                </a:rPr>
                <a:t>Native Virtual Profile B</a:t>
              </a:r>
            </a:p>
          </p:txBody>
        </p:sp>
        <p:sp>
          <p:nvSpPr>
            <p:cNvPr id="28" name="Rectangle 27"/>
            <p:cNvSpPr/>
            <p:nvPr/>
          </p:nvSpPr>
          <p:spPr>
            <a:xfrm>
              <a:off x="9153848" y="5652755"/>
              <a:ext cx="2430330" cy="660400"/>
            </a:xfrm>
            <a:prstGeom prst="rect">
              <a:avLst/>
            </a:prstGeom>
            <a:ln/>
          </p:spPr>
          <p:style>
            <a:lnRef idx="1">
              <a:schemeClr val="accent1"/>
            </a:lnRef>
            <a:fillRef idx="2">
              <a:schemeClr val="accent1"/>
            </a:fillRef>
            <a:effectRef idx="1">
              <a:schemeClr val="accent1"/>
            </a:effectRef>
            <a:fontRef idx="minor">
              <a:schemeClr val="dk1"/>
            </a:fontRef>
          </p:style>
          <p:txBody>
            <a:bodyPr lIns="124326" tIns="62162" rIns="124326" bIns="62162" rtlCol="0" anchor="t"/>
            <a:lstStyle/>
            <a:p>
              <a:r>
                <a:rPr lang="en-US" sz="1632" b="1" dirty="0">
                  <a:solidFill>
                    <a:srgbClr val="000000"/>
                  </a:solidFill>
                </a:rPr>
                <a:t>“</a:t>
              </a:r>
              <a:r>
                <a:rPr lang="en-US" sz="1632" b="1" dirty="0" err="1">
                  <a:solidFill>
                    <a:srgbClr val="000000"/>
                  </a:solidFill>
                </a:rPr>
                <a:t>NativeTeam</a:t>
              </a:r>
              <a:r>
                <a:rPr lang="en-US" sz="1632" b="1" dirty="0">
                  <a:solidFill>
                    <a:srgbClr val="000000"/>
                  </a:solidFill>
                </a:rPr>
                <a:t>” (Uplink)</a:t>
              </a:r>
            </a:p>
            <a:p>
              <a:r>
                <a:rPr lang="en-US" sz="1632" dirty="0">
                  <a:solidFill>
                    <a:srgbClr val="000000"/>
                  </a:solidFill>
                </a:rPr>
                <a:t>Native Virtual Profile D</a:t>
              </a:r>
            </a:p>
          </p:txBody>
        </p:sp>
        <p:sp>
          <p:nvSpPr>
            <p:cNvPr id="29" name="Rectangle 28"/>
            <p:cNvSpPr/>
            <p:nvPr/>
          </p:nvSpPr>
          <p:spPr>
            <a:xfrm>
              <a:off x="1229872" y="5357796"/>
              <a:ext cx="2430330" cy="310845"/>
            </a:xfrm>
            <a:prstGeom prst="rect">
              <a:avLst/>
            </a:prstGeom>
            <a:ln/>
          </p:spPr>
          <p:style>
            <a:lnRef idx="1">
              <a:schemeClr val="accent5"/>
            </a:lnRef>
            <a:fillRef idx="2">
              <a:schemeClr val="accent5"/>
            </a:fillRef>
            <a:effectRef idx="1">
              <a:schemeClr val="accent5"/>
            </a:effectRef>
            <a:fontRef idx="minor">
              <a:schemeClr val="dk1"/>
            </a:fontRef>
          </p:style>
          <p:txBody>
            <a:bodyPr lIns="124326" tIns="62162" rIns="124326" bIns="62162" rtlCol="0" anchor="t"/>
            <a:lstStyle/>
            <a:p>
              <a:r>
                <a:rPr lang="en-US" sz="1632" b="1" dirty="0">
                  <a:solidFill>
                    <a:srgbClr val="000000"/>
                  </a:solidFill>
                </a:rPr>
                <a:t>“DB” classification</a:t>
              </a:r>
              <a:endParaRPr lang="en-US" sz="1632" dirty="0">
                <a:solidFill>
                  <a:srgbClr val="000000"/>
                </a:solidFill>
              </a:endParaRPr>
            </a:p>
          </p:txBody>
        </p:sp>
        <p:sp>
          <p:nvSpPr>
            <p:cNvPr id="30" name="Rectangle 29"/>
            <p:cNvSpPr/>
            <p:nvPr/>
          </p:nvSpPr>
          <p:spPr>
            <a:xfrm>
              <a:off x="3863349" y="5357532"/>
              <a:ext cx="2430330" cy="310845"/>
            </a:xfrm>
            <a:prstGeom prst="rect">
              <a:avLst/>
            </a:prstGeom>
            <a:ln/>
          </p:spPr>
          <p:style>
            <a:lnRef idx="1">
              <a:schemeClr val="accent5"/>
            </a:lnRef>
            <a:fillRef idx="2">
              <a:schemeClr val="accent5"/>
            </a:fillRef>
            <a:effectRef idx="1">
              <a:schemeClr val="accent5"/>
            </a:effectRef>
            <a:fontRef idx="minor">
              <a:schemeClr val="dk1"/>
            </a:fontRef>
          </p:style>
          <p:txBody>
            <a:bodyPr lIns="124326" tIns="62162" rIns="124326" bIns="62162" rtlCol="0" anchor="t"/>
            <a:lstStyle/>
            <a:p>
              <a:r>
                <a:rPr lang="en-US" sz="1632" b="1" dirty="0">
                  <a:solidFill>
                    <a:srgbClr val="000000"/>
                  </a:solidFill>
                </a:rPr>
                <a:t>“Web” classification</a:t>
              </a:r>
              <a:endParaRPr lang="en-US" sz="1632" dirty="0">
                <a:solidFill>
                  <a:srgbClr val="000000"/>
                </a:solidFill>
              </a:endParaRPr>
            </a:p>
          </p:txBody>
        </p:sp>
        <p:sp>
          <p:nvSpPr>
            <p:cNvPr id="31" name="Rectangle 30"/>
            <p:cNvSpPr/>
            <p:nvPr/>
          </p:nvSpPr>
          <p:spPr>
            <a:xfrm>
              <a:off x="6501623" y="5357796"/>
              <a:ext cx="2430330" cy="310845"/>
            </a:xfrm>
            <a:prstGeom prst="rect">
              <a:avLst/>
            </a:prstGeom>
            <a:ln/>
          </p:spPr>
          <p:style>
            <a:lnRef idx="1">
              <a:schemeClr val="accent5"/>
            </a:lnRef>
            <a:fillRef idx="2">
              <a:schemeClr val="accent5"/>
            </a:fillRef>
            <a:effectRef idx="1">
              <a:schemeClr val="accent5"/>
            </a:effectRef>
            <a:fontRef idx="minor">
              <a:schemeClr val="dk1"/>
            </a:fontRef>
          </p:style>
          <p:txBody>
            <a:bodyPr lIns="124326" tIns="62162" rIns="124326" bIns="62162" rtlCol="0" anchor="t"/>
            <a:lstStyle/>
            <a:p>
              <a:r>
                <a:rPr lang="en-US" sz="1632" b="1" dirty="0">
                  <a:solidFill>
                    <a:srgbClr val="000000"/>
                  </a:solidFill>
                </a:rPr>
                <a:t>“</a:t>
              </a:r>
              <a:r>
                <a:rPr lang="en-US" sz="1632" b="1" dirty="0" err="1">
                  <a:solidFill>
                    <a:srgbClr val="000000"/>
                  </a:solidFill>
                </a:rPr>
                <a:t>iSCSI</a:t>
              </a:r>
              <a:r>
                <a:rPr lang="en-US" sz="1632" b="1" dirty="0">
                  <a:solidFill>
                    <a:srgbClr val="000000"/>
                  </a:solidFill>
                </a:rPr>
                <a:t>” classification</a:t>
              </a:r>
              <a:endParaRPr lang="en-US" sz="1632" dirty="0">
                <a:solidFill>
                  <a:srgbClr val="000000"/>
                </a:solidFill>
              </a:endParaRPr>
            </a:p>
          </p:txBody>
        </p:sp>
      </p:grpSp>
      <p:sp>
        <p:nvSpPr>
          <p:cNvPr id="33" name="TextBox 32"/>
          <p:cNvSpPr txBox="1"/>
          <p:nvPr/>
        </p:nvSpPr>
        <p:spPr>
          <a:xfrm>
            <a:off x="58433" y="1088038"/>
            <a:ext cx="910363" cy="5440186"/>
          </a:xfrm>
          <a:prstGeom prst="rect">
            <a:avLst/>
          </a:prstGeom>
          <a:noFill/>
        </p:spPr>
        <p:txBody>
          <a:bodyPr vert="vert270" wrap="square" lIns="124326" tIns="62162" rIns="124326" bIns="62162" rtlCol="0">
            <a:spAutoFit/>
          </a:bodyPr>
          <a:lstStyle/>
          <a:p>
            <a:pPr algn="ctr"/>
            <a:r>
              <a:rPr lang="en-US" sz="2142" dirty="0"/>
              <a:t>Port Profile</a:t>
            </a:r>
          </a:p>
          <a:p>
            <a:pPr algn="ctr"/>
            <a:r>
              <a:rPr lang="en-US" sz="2142" dirty="0"/>
              <a:t>Sets</a:t>
            </a:r>
          </a:p>
        </p:txBody>
      </p:sp>
    </p:spTree>
    <p:custDataLst>
      <p:tags r:id="rId1"/>
    </p:custDataLst>
    <p:extLst>
      <p:ext uri="{BB962C8B-B14F-4D97-AF65-F5344CB8AC3E}">
        <p14:creationId xmlns:p14="http://schemas.microsoft.com/office/powerpoint/2010/main" val="4123004665"/>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Network virtualization and </a:t>
            </a:r>
            <a:r>
              <a:rPr lang="en-US" dirty="0"/>
              <a:t>s</a:t>
            </a:r>
            <a:r>
              <a:rPr lang="en-US" dirty="0" smtClean="0"/>
              <a:t>torage management</a:t>
            </a:r>
          </a:p>
        </p:txBody>
      </p:sp>
    </p:spTree>
    <p:extLst>
      <p:ext uri="{BB962C8B-B14F-4D97-AF65-F5344CB8AC3E}">
        <p14:creationId xmlns:p14="http://schemas.microsoft.com/office/powerpoint/2010/main" val="174692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a:spLocks/>
          </p:cNvSpPr>
          <p:nvPr/>
        </p:nvSpPr>
        <p:spPr>
          <a:xfrm>
            <a:off x="427038" y="1365250"/>
            <a:ext cx="11887200" cy="442890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1"/>
                    </a:gs>
                    <a:gs pos="99000">
                      <a:schemeClr val="tx1"/>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Objective: </a:t>
            </a:r>
          </a:p>
          <a:p>
            <a:pPr lvl="1"/>
            <a:r>
              <a:rPr lang="en-US" dirty="0" smtClean="0"/>
              <a:t>To provide an overview of the new features highlighted in System Center 2012 SP1</a:t>
            </a:r>
          </a:p>
          <a:p>
            <a:pPr lvl="1"/>
            <a:r>
              <a:rPr lang="en-US" dirty="0" smtClean="0"/>
              <a:t>	</a:t>
            </a:r>
          </a:p>
          <a:p>
            <a:pPr lvl="1"/>
            <a:r>
              <a:rPr lang="en-US" dirty="0" smtClean="0"/>
              <a:t>	Virtual Machine Manager</a:t>
            </a:r>
          </a:p>
          <a:p>
            <a:pPr lvl="1"/>
            <a:r>
              <a:rPr lang="en-US" dirty="0" smtClean="0"/>
              <a:t>	Operations Manager</a:t>
            </a:r>
          </a:p>
          <a:p>
            <a:pPr lvl="1"/>
            <a:r>
              <a:rPr lang="en-US" dirty="0" smtClean="0"/>
              <a:t>	Data Protection Manager</a:t>
            </a:r>
          </a:p>
          <a:p>
            <a:pPr lvl="1"/>
            <a:r>
              <a:rPr lang="en-US" dirty="0" smtClean="0"/>
              <a:t>	Orchestrator</a:t>
            </a:r>
          </a:p>
          <a:p>
            <a:pPr lvl="1"/>
            <a:r>
              <a:rPr lang="en-US" dirty="0" smtClean="0"/>
              <a:t>	Service Manager</a:t>
            </a:r>
          </a:p>
          <a:p>
            <a:pPr lvl="1"/>
            <a:r>
              <a:rPr lang="en-US" dirty="0" smtClean="0"/>
              <a:t>	App Controller</a:t>
            </a:r>
          </a:p>
          <a:p>
            <a:endParaRPr lang="en-US" sz="1800" dirty="0" smtClean="0"/>
          </a:p>
          <a:p>
            <a:r>
              <a:rPr lang="en-US" dirty="0" smtClean="0"/>
              <a:t>Evaluate the new capabilities in your environment</a:t>
            </a:r>
            <a:endParaRPr lang="en-US" dirty="0"/>
          </a:p>
        </p:txBody>
      </p:sp>
      <p:sp>
        <p:nvSpPr>
          <p:cNvPr id="5" name="Title 3"/>
          <p:cNvSpPr txBox="1">
            <a:spLocks/>
          </p:cNvSpPr>
          <p:nvPr/>
        </p:nvSpPr>
        <p:spPr>
          <a:xfrm>
            <a:off x="426720" y="449297"/>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smtClean="0"/>
              <a:t>Session Objectives and Takeaways</a:t>
            </a:r>
            <a:endParaRPr lang="en-US" dirty="0"/>
          </a:p>
        </p:txBody>
      </p:sp>
    </p:spTree>
    <p:extLst>
      <p:ext uri="{BB962C8B-B14F-4D97-AF65-F5344CB8AC3E}">
        <p14:creationId xmlns:p14="http://schemas.microsoft.com/office/powerpoint/2010/main" val="260583775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a:spLocks/>
          </p:cNvSpPr>
          <p:nvPr/>
        </p:nvSpPr>
        <p:spPr>
          <a:xfrm>
            <a:off x="427038" y="2310130"/>
            <a:ext cx="11887200" cy="442890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1"/>
                    </a:gs>
                    <a:gs pos="99000">
                      <a:schemeClr val="tx1"/>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Objective: </a:t>
            </a:r>
          </a:p>
          <a:p>
            <a:pPr lvl="1"/>
            <a:r>
              <a:rPr lang="en-US" dirty="0" smtClean="0"/>
              <a:t>To provide an overview of the new features highlighted in System Center 2012 SP1</a:t>
            </a:r>
          </a:p>
          <a:p>
            <a:pPr lvl="1"/>
            <a:r>
              <a:rPr lang="en-US" dirty="0" smtClean="0"/>
              <a:t>	</a:t>
            </a:r>
          </a:p>
          <a:p>
            <a:pPr lvl="1"/>
            <a:r>
              <a:rPr lang="en-US" dirty="0" smtClean="0"/>
              <a:t>	Virtual Machine Manager</a:t>
            </a:r>
          </a:p>
          <a:p>
            <a:pPr lvl="1"/>
            <a:r>
              <a:rPr lang="en-US" dirty="0" smtClean="0"/>
              <a:t>	Operations Manager</a:t>
            </a:r>
          </a:p>
          <a:p>
            <a:pPr lvl="1"/>
            <a:r>
              <a:rPr lang="en-US" dirty="0" smtClean="0"/>
              <a:t>	Data Protection Manager</a:t>
            </a:r>
          </a:p>
          <a:p>
            <a:pPr lvl="1"/>
            <a:r>
              <a:rPr lang="en-US" dirty="0" smtClean="0"/>
              <a:t>	Orchestrator</a:t>
            </a:r>
          </a:p>
          <a:p>
            <a:pPr lvl="1"/>
            <a:r>
              <a:rPr lang="en-US" dirty="0" smtClean="0"/>
              <a:t>	Service Manager</a:t>
            </a:r>
          </a:p>
          <a:p>
            <a:pPr lvl="1"/>
            <a:r>
              <a:rPr lang="en-US" dirty="0" smtClean="0"/>
              <a:t>	App Controller</a:t>
            </a:r>
          </a:p>
          <a:p>
            <a:endParaRPr lang="en-US" sz="1800" dirty="0" smtClean="0"/>
          </a:p>
          <a:p>
            <a:r>
              <a:rPr lang="en-US" dirty="0" smtClean="0"/>
              <a:t>Evaluate the new capabilities in your environment</a:t>
            </a:r>
            <a:endParaRPr lang="en-US" dirty="0"/>
          </a:p>
        </p:txBody>
      </p:sp>
      <p:sp>
        <p:nvSpPr>
          <p:cNvPr id="5" name="Title 3"/>
          <p:cNvSpPr txBox="1">
            <a:spLocks/>
          </p:cNvSpPr>
          <p:nvPr/>
        </p:nvSpPr>
        <p:spPr>
          <a:xfrm>
            <a:off x="426720" y="449297"/>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smtClean="0"/>
              <a:t>In Review:  Session Objectives and Takeaways</a:t>
            </a:r>
            <a:endParaRPr lang="en-US" dirty="0"/>
          </a:p>
        </p:txBody>
      </p:sp>
    </p:spTree>
    <p:extLst>
      <p:ext uri="{BB962C8B-B14F-4D97-AF65-F5344CB8AC3E}">
        <p14:creationId xmlns:p14="http://schemas.microsoft.com/office/powerpoint/2010/main" val="114962761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tretch/>
        </p:blipFill>
        <p:spPr bwMode="auto">
          <a:xfrm>
            <a:off x="483655" y="2529186"/>
            <a:ext cx="3620005" cy="3896269"/>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83548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198687"/>
            <a:ext cx="11887200" cy="1831975"/>
          </a:xfrm>
        </p:spPr>
        <p:txBody>
          <a:bodyPr/>
          <a:lstStyle/>
          <a:p>
            <a:r>
              <a:rPr lang="en-US" dirty="0" smtClean="0"/>
              <a:t>Application Management</a:t>
            </a:r>
            <a:endParaRPr lang="en-US" dirty="0"/>
          </a:p>
        </p:txBody>
      </p:sp>
      <p:sp>
        <p:nvSpPr>
          <p:cNvPr id="8" name="Text Placeholder 4"/>
          <p:cNvSpPr txBox="1">
            <a:spLocks/>
          </p:cNvSpPr>
          <p:nvPr/>
        </p:nvSpPr>
        <p:spPr>
          <a:xfrm>
            <a:off x="276539" y="5758803"/>
            <a:ext cx="11199498" cy="938859"/>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t>Michael Leworthy, Senior Product Manager</a:t>
            </a:r>
          </a:p>
        </p:txBody>
      </p:sp>
      <p:grpSp>
        <p:nvGrpSpPr>
          <p:cNvPr id="14" name="Group 13"/>
          <p:cNvGrpSpPr/>
          <p:nvPr/>
        </p:nvGrpSpPr>
        <p:grpSpPr>
          <a:xfrm>
            <a:off x="230034" y="3878262"/>
            <a:ext cx="2672823" cy="1333032"/>
            <a:chOff x="230034" y="3972348"/>
            <a:chExt cx="2672823" cy="1333032"/>
          </a:xfrm>
        </p:grpSpPr>
        <p:sp>
          <p:nvSpPr>
            <p:cNvPr id="15" name="TextBox 14"/>
            <p:cNvSpPr txBox="1"/>
            <p:nvPr/>
          </p:nvSpPr>
          <p:spPr>
            <a:xfrm>
              <a:off x="230034" y="4677516"/>
              <a:ext cx="2672823" cy="627864"/>
            </a:xfrm>
            <a:prstGeom prst="rect">
              <a:avLst/>
            </a:prstGeom>
            <a:noFill/>
          </p:spPr>
          <p:txBody>
            <a:bodyPr wrap="square" lIns="182880" tIns="146304" rIns="182880" bIns="146304" rtlCol="0">
              <a:spAutoFit/>
            </a:bodyPr>
            <a:lstStyle/>
            <a:p>
              <a:pPr algn="ctr">
                <a:lnSpc>
                  <a:spcPct val="90000"/>
                </a:lnSpc>
              </a:pPr>
              <a:r>
                <a:rPr lang="en-US" sz="2400" spc="-50" dirty="0" smtClean="0">
                  <a:gradFill>
                    <a:gsLst>
                      <a:gs pos="2917">
                        <a:srgbClr val="EFEFEF"/>
                      </a:gs>
                      <a:gs pos="30000">
                        <a:srgbClr val="EFEFEF"/>
                      </a:gs>
                    </a:gsLst>
                    <a:lin ang="5400000" scaled="0"/>
                  </a:gradFill>
                  <a:latin typeface="+mj-lt"/>
                </a:rPr>
                <a:t>App Controller</a:t>
              </a:r>
            </a:p>
          </p:txBody>
        </p:sp>
        <p:grpSp>
          <p:nvGrpSpPr>
            <p:cNvPr id="16" name="Group 15"/>
            <p:cNvGrpSpPr/>
            <p:nvPr/>
          </p:nvGrpSpPr>
          <p:grpSpPr>
            <a:xfrm>
              <a:off x="1145445" y="3972348"/>
              <a:ext cx="842001" cy="639740"/>
              <a:chOff x="545769" y="5452012"/>
              <a:chExt cx="1038887" cy="789331"/>
            </a:xfrm>
          </p:grpSpPr>
          <p:sp>
            <p:nvSpPr>
              <p:cNvPr id="17" name="Freeform 6"/>
              <p:cNvSpPr>
                <a:spLocks noChangeAspect="1" noEditPoints="1"/>
              </p:cNvSpPr>
              <p:nvPr/>
            </p:nvSpPr>
            <p:spPr bwMode="auto">
              <a:xfrm>
                <a:off x="545769" y="5452012"/>
                <a:ext cx="1038887" cy="789331"/>
              </a:xfrm>
              <a:custGeom>
                <a:avLst/>
                <a:gdLst>
                  <a:gd name="T0" fmla="*/ 235 w 238"/>
                  <a:gd name="T1" fmla="*/ 27 h 181"/>
                  <a:gd name="T2" fmla="*/ 3 w 238"/>
                  <a:gd name="T3" fmla="*/ 27 h 181"/>
                  <a:gd name="T4" fmla="*/ 0 w 238"/>
                  <a:gd name="T5" fmla="*/ 31 h 181"/>
                  <a:gd name="T6" fmla="*/ 0 w 238"/>
                  <a:gd name="T7" fmla="*/ 177 h 181"/>
                  <a:gd name="T8" fmla="*/ 3 w 238"/>
                  <a:gd name="T9" fmla="*/ 181 h 181"/>
                  <a:gd name="T10" fmla="*/ 235 w 238"/>
                  <a:gd name="T11" fmla="*/ 181 h 181"/>
                  <a:gd name="T12" fmla="*/ 238 w 238"/>
                  <a:gd name="T13" fmla="*/ 177 h 181"/>
                  <a:gd name="T14" fmla="*/ 238 w 238"/>
                  <a:gd name="T15" fmla="*/ 31 h 181"/>
                  <a:gd name="T16" fmla="*/ 235 w 238"/>
                  <a:gd name="T17" fmla="*/ 27 h 181"/>
                  <a:gd name="T18" fmla="*/ 229 w 238"/>
                  <a:gd name="T19" fmla="*/ 172 h 181"/>
                  <a:gd name="T20" fmla="*/ 9 w 238"/>
                  <a:gd name="T21" fmla="*/ 172 h 181"/>
                  <a:gd name="T22" fmla="*/ 9 w 238"/>
                  <a:gd name="T23" fmla="*/ 37 h 181"/>
                  <a:gd name="T24" fmla="*/ 229 w 238"/>
                  <a:gd name="T25" fmla="*/ 37 h 181"/>
                  <a:gd name="T26" fmla="*/ 229 w 238"/>
                  <a:gd name="T27" fmla="*/ 172 h 181"/>
                  <a:gd name="T28" fmla="*/ 229 w 238"/>
                  <a:gd name="T29" fmla="*/ 172 h 181"/>
                  <a:gd name="T30" fmla="*/ 202 w 238"/>
                  <a:gd name="T31" fmla="*/ 14 h 181"/>
                  <a:gd name="T32" fmla="*/ 197 w 238"/>
                  <a:gd name="T33" fmla="*/ 14 h 181"/>
                  <a:gd name="T34" fmla="*/ 197 w 238"/>
                  <a:gd name="T35" fmla="*/ 9 h 181"/>
                  <a:gd name="T36" fmla="*/ 202 w 238"/>
                  <a:gd name="T37" fmla="*/ 9 h 181"/>
                  <a:gd name="T38" fmla="*/ 202 w 238"/>
                  <a:gd name="T39" fmla="*/ 14 h 181"/>
                  <a:gd name="T40" fmla="*/ 202 w 238"/>
                  <a:gd name="T41" fmla="*/ 14 h 181"/>
                  <a:gd name="T42" fmla="*/ 235 w 238"/>
                  <a:gd name="T43" fmla="*/ 0 h 181"/>
                  <a:gd name="T44" fmla="*/ 3 w 238"/>
                  <a:gd name="T45" fmla="*/ 0 h 181"/>
                  <a:gd name="T46" fmla="*/ 0 w 238"/>
                  <a:gd name="T47" fmla="*/ 3 h 181"/>
                  <a:gd name="T48" fmla="*/ 0 w 238"/>
                  <a:gd name="T49" fmla="*/ 20 h 181"/>
                  <a:gd name="T50" fmla="*/ 3 w 238"/>
                  <a:gd name="T51" fmla="*/ 23 h 181"/>
                  <a:gd name="T52" fmla="*/ 235 w 238"/>
                  <a:gd name="T53" fmla="*/ 23 h 181"/>
                  <a:gd name="T54" fmla="*/ 238 w 238"/>
                  <a:gd name="T55" fmla="*/ 20 h 181"/>
                  <a:gd name="T56" fmla="*/ 238 w 238"/>
                  <a:gd name="T57" fmla="*/ 3 h 181"/>
                  <a:gd name="T58" fmla="*/ 235 w 238"/>
                  <a:gd name="T59" fmla="*/ 0 h 181"/>
                  <a:gd name="T60" fmla="*/ 189 w 238"/>
                  <a:gd name="T61" fmla="*/ 16 h 181"/>
                  <a:gd name="T62" fmla="*/ 178 w 238"/>
                  <a:gd name="T63" fmla="*/ 16 h 181"/>
                  <a:gd name="T64" fmla="*/ 178 w 238"/>
                  <a:gd name="T65" fmla="*/ 14 h 181"/>
                  <a:gd name="T66" fmla="*/ 189 w 238"/>
                  <a:gd name="T67" fmla="*/ 14 h 181"/>
                  <a:gd name="T68" fmla="*/ 189 w 238"/>
                  <a:gd name="T69" fmla="*/ 16 h 181"/>
                  <a:gd name="T70" fmla="*/ 189 w 238"/>
                  <a:gd name="T71" fmla="*/ 16 h 181"/>
                  <a:gd name="T72" fmla="*/ 203 w 238"/>
                  <a:gd name="T73" fmla="*/ 16 h 181"/>
                  <a:gd name="T74" fmla="*/ 195 w 238"/>
                  <a:gd name="T75" fmla="*/ 16 h 181"/>
                  <a:gd name="T76" fmla="*/ 195 w 238"/>
                  <a:gd name="T77" fmla="*/ 7 h 181"/>
                  <a:gd name="T78" fmla="*/ 203 w 238"/>
                  <a:gd name="T79" fmla="*/ 7 h 181"/>
                  <a:gd name="T80" fmla="*/ 203 w 238"/>
                  <a:gd name="T81" fmla="*/ 16 h 181"/>
                  <a:gd name="T82" fmla="*/ 203 w 238"/>
                  <a:gd name="T83" fmla="*/ 16 h 181"/>
                  <a:gd name="T84" fmla="*/ 223 w 238"/>
                  <a:gd name="T85" fmla="*/ 16 h 181"/>
                  <a:gd name="T86" fmla="*/ 220 w 238"/>
                  <a:gd name="T87" fmla="*/ 16 h 181"/>
                  <a:gd name="T88" fmla="*/ 218 w 238"/>
                  <a:gd name="T89" fmla="*/ 14 h 181"/>
                  <a:gd name="T90" fmla="*/ 217 w 238"/>
                  <a:gd name="T91" fmla="*/ 13 h 181"/>
                  <a:gd name="T92" fmla="*/ 214 w 238"/>
                  <a:gd name="T93" fmla="*/ 16 h 181"/>
                  <a:gd name="T94" fmla="*/ 214 w 238"/>
                  <a:gd name="T95" fmla="*/ 16 h 181"/>
                  <a:gd name="T96" fmla="*/ 211 w 238"/>
                  <a:gd name="T97" fmla="*/ 16 h 181"/>
                  <a:gd name="T98" fmla="*/ 215 w 238"/>
                  <a:gd name="T99" fmla="*/ 11 h 181"/>
                  <a:gd name="T100" fmla="*/ 211 w 238"/>
                  <a:gd name="T101" fmla="*/ 7 h 181"/>
                  <a:gd name="T102" fmla="*/ 214 w 238"/>
                  <a:gd name="T103" fmla="*/ 7 h 181"/>
                  <a:gd name="T104" fmla="*/ 217 w 238"/>
                  <a:gd name="T105" fmla="*/ 10 h 181"/>
                  <a:gd name="T106" fmla="*/ 220 w 238"/>
                  <a:gd name="T107" fmla="*/ 7 h 181"/>
                  <a:gd name="T108" fmla="*/ 223 w 238"/>
                  <a:gd name="T109" fmla="*/ 7 h 181"/>
                  <a:gd name="T110" fmla="*/ 218 w 238"/>
                  <a:gd name="T111" fmla="*/ 11 h 181"/>
                  <a:gd name="T112" fmla="*/ 223 w 238"/>
                  <a:gd name="T113" fmla="*/ 16 h 181"/>
                  <a:gd name="T114" fmla="*/ 223 w 238"/>
                  <a:gd name="T115" fmla="*/ 1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8" h="181">
                    <a:moveTo>
                      <a:pt x="235" y="27"/>
                    </a:moveTo>
                    <a:cubicBezTo>
                      <a:pt x="3" y="27"/>
                      <a:pt x="3" y="27"/>
                      <a:pt x="3" y="27"/>
                    </a:cubicBezTo>
                    <a:cubicBezTo>
                      <a:pt x="1" y="27"/>
                      <a:pt x="0" y="29"/>
                      <a:pt x="0" y="31"/>
                    </a:cubicBezTo>
                    <a:cubicBezTo>
                      <a:pt x="0" y="177"/>
                      <a:pt x="0" y="177"/>
                      <a:pt x="0" y="177"/>
                    </a:cubicBezTo>
                    <a:cubicBezTo>
                      <a:pt x="0" y="179"/>
                      <a:pt x="1" y="181"/>
                      <a:pt x="3" y="181"/>
                    </a:cubicBezTo>
                    <a:cubicBezTo>
                      <a:pt x="235" y="181"/>
                      <a:pt x="235" y="181"/>
                      <a:pt x="235" y="181"/>
                    </a:cubicBezTo>
                    <a:cubicBezTo>
                      <a:pt x="237" y="181"/>
                      <a:pt x="238" y="179"/>
                      <a:pt x="238" y="177"/>
                    </a:cubicBezTo>
                    <a:cubicBezTo>
                      <a:pt x="238" y="31"/>
                      <a:pt x="238" y="31"/>
                      <a:pt x="238" y="31"/>
                    </a:cubicBezTo>
                    <a:cubicBezTo>
                      <a:pt x="238" y="29"/>
                      <a:pt x="237" y="27"/>
                      <a:pt x="235" y="27"/>
                    </a:cubicBezTo>
                    <a:close/>
                    <a:moveTo>
                      <a:pt x="229" y="172"/>
                    </a:moveTo>
                    <a:cubicBezTo>
                      <a:pt x="9" y="172"/>
                      <a:pt x="9" y="172"/>
                      <a:pt x="9" y="172"/>
                    </a:cubicBezTo>
                    <a:cubicBezTo>
                      <a:pt x="9" y="37"/>
                      <a:pt x="9" y="37"/>
                      <a:pt x="9" y="37"/>
                    </a:cubicBezTo>
                    <a:cubicBezTo>
                      <a:pt x="229" y="37"/>
                      <a:pt x="229" y="37"/>
                      <a:pt x="229" y="37"/>
                    </a:cubicBezTo>
                    <a:cubicBezTo>
                      <a:pt x="229" y="172"/>
                      <a:pt x="229" y="172"/>
                      <a:pt x="229" y="172"/>
                    </a:cubicBezTo>
                    <a:cubicBezTo>
                      <a:pt x="229" y="172"/>
                      <a:pt x="229" y="172"/>
                      <a:pt x="229" y="172"/>
                    </a:cubicBezTo>
                    <a:close/>
                    <a:moveTo>
                      <a:pt x="202" y="14"/>
                    </a:moveTo>
                    <a:cubicBezTo>
                      <a:pt x="197" y="14"/>
                      <a:pt x="197" y="14"/>
                      <a:pt x="197" y="14"/>
                    </a:cubicBezTo>
                    <a:cubicBezTo>
                      <a:pt x="197" y="9"/>
                      <a:pt x="197" y="9"/>
                      <a:pt x="197" y="9"/>
                    </a:cubicBezTo>
                    <a:cubicBezTo>
                      <a:pt x="202" y="9"/>
                      <a:pt x="202" y="9"/>
                      <a:pt x="202" y="9"/>
                    </a:cubicBezTo>
                    <a:cubicBezTo>
                      <a:pt x="202" y="14"/>
                      <a:pt x="202" y="14"/>
                      <a:pt x="202" y="14"/>
                    </a:cubicBezTo>
                    <a:cubicBezTo>
                      <a:pt x="202" y="14"/>
                      <a:pt x="202" y="14"/>
                      <a:pt x="202" y="14"/>
                    </a:cubicBezTo>
                    <a:close/>
                    <a:moveTo>
                      <a:pt x="235" y="0"/>
                    </a:moveTo>
                    <a:cubicBezTo>
                      <a:pt x="3" y="0"/>
                      <a:pt x="3" y="0"/>
                      <a:pt x="3" y="0"/>
                    </a:cubicBezTo>
                    <a:cubicBezTo>
                      <a:pt x="1" y="0"/>
                      <a:pt x="0" y="1"/>
                      <a:pt x="0" y="3"/>
                    </a:cubicBezTo>
                    <a:cubicBezTo>
                      <a:pt x="0" y="20"/>
                      <a:pt x="0" y="20"/>
                      <a:pt x="0" y="20"/>
                    </a:cubicBezTo>
                    <a:cubicBezTo>
                      <a:pt x="0" y="22"/>
                      <a:pt x="1" y="23"/>
                      <a:pt x="3" y="23"/>
                    </a:cubicBezTo>
                    <a:cubicBezTo>
                      <a:pt x="235" y="23"/>
                      <a:pt x="235" y="23"/>
                      <a:pt x="235" y="23"/>
                    </a:cubicBezTo>
                    <a:cubicBezTo>
                      <a:pt x="237" y="23"/>
                      <a:pt x="238" y="22"/>
                      <a:pt x="238" y="20"/>
                    </a:cubicBezTo>
                    <a:cubicBezTo>
                      <a:pt x="238" y="3"/>
                      <a:pt x="238" y="3"/>
                      <a:pt x="238" y="3"/>
                    </a:cubicBezTo>
                    <a:cubicBezTo>
                      <a:pt x="238" y="1"/>
                      <a:pt x="237" y="0"/>
                      <a:pt x="235" y="0"/>
                    </a:cubicBezTo>
                    <a:close/>
                    <a:moveTo>
                      <a:pt x="189" y="16"/>
                    </a:moveTo>
                    <a:cubicBezTo>
                      <a:pt x="178" y="16"/>
                      <a:pt x="178" y="16"/>
                      <a:pt x="178" y="16"/>
                    </a:cubicBezTo>
                    <a:cubicBezTo>
                      <a:pt x="178" y="14"/>
                      <a:pt x="178" y="14"/>
                      <a:pt x="178" y="14"/>
                    </a:cubicBezTo>
                    <a:cubicBezTo>
                      <a:pt x="189" y="14"/>
                      <a:pt x="189" y="14"/>
                      <a:pt x="189" y="14"/>
                    </a:cubicBezTo>
                    <a:cubicBezTo>
                      <a:pt x="189" y="16"/>
                      <a:pt x="189" y="16"/>
                      <a:pt x="189" y="16"/>
                    </a:cubicBezTo>
                    <a:cubicBezTo>
                      <a:pt x="189" y="16"/>
                      <a:pt x="189" y="16"/>
                      <a:pt x="189" y="16"/>
                    </a:cubicBezTo>
                    <a:close/>
                    <a:moveTo>
                      <a:pt x="203" y="16"/>
                    </a:moveTo>
                    <a:cubicBezTo>
                      <a:pt x="195" y="16"/>
                      <a:pt x="195" y="16"/>
                      <a:pt x="195" y="16"/>
                    </a:cubicBezTo>
                    <a:cubicBezTo>
                      <a:pt x="195" y="7"/>
                      <a:pt x="195" y="7"/>
                      <a:pt x="195" y="7"/>
                    </a:cubicBezTo>
                    <a:cubicBezTo>
                      <a:pt x="203" y="7"/>
                      <a:pt x="203" y="7"/>
                      <a:pt x="203" y="7"/>
                    </a:cubicBezTo>
                    <a:cubicBezTo>
                      <a:pt x="203" y="16"/>
                      <a:pt x="203" y="16"/>
                      <a:pt x="203" y="16"/>
                    </a:cubicBezTo>
                    <a:cubicBezTo>
                      <a:pt x="203" y="16"/>
                      <a:pt x="203" y="16"/>
                      <a:pt x="203" y="16"/>
                    </a:cubicBezTo>
                    <a:close/>
                    <a:moveTo>
                      <a:pt x="223" y="16"/>
                    </a:moveTo>
                    <a:cubicBezTo>
                      <a:pt x="220" y="16"/>
                      <a:pt x="220" y="16"/>
                      <a:pt x="220" y="16"/>
                    </a:cubicBezTo>
                    <a:cubicBezTo>
                      <a:pt x="218" y="14"/>
                      <a:pt x="218" y="14"/>
                      <a:pt x="218" y="14"/>
                    </a:cubicBezTo>
                    <a:cubicBezTo>
                      <a:pt x="217" y="13"/>
                      <a:pt x="217" y="13"/>
                      <a:pt x="217" y="13"/>
                    </a:cubicBezTo>
                    <a:cubicBezTo>
                      <a:pt x="214" y="16"/>
                      <a:pt x="214" y="16"/>
                      <a:pt x="214" y="16"/>
                    </a:cubicBezTo>
                    <a:cubicBezTo>
                      <a:pt x="214" y="16"/>
                      <a:pt x="214" y="16"/>
                      <a:pt x="214" y="16"/>
                    </a:cubicBezTo>
                    <a:cubicBezTo>
                      <a:pt x="211" y="16"/>
                      <a:pt x="211" y="16"/>
                      <a:pt x="211" y="16"/>
                    </a:cubicBezTo>
                    <a:cubicBezTo>
                      <a:pt x="215" y="11"/>
                      <a:pt x="215" y="11"/>
                      <a:pt x="215" y="11"/>
                    </a:cubicBezTo>
                    <a:cubicBezTo>
                      <a:pt x="211" y="7"/>
                      <a:pt x="211" y="7"/>
                      <a:pt x="211" y="7"/>
                    </a:cubicBezTo>
                    <a:cubicBezTo>
                      <a:pt x="214" y="7"/>
                      <a:pt x="214" y="7"/>
                      <a:pt x="214" y="7"/>
                    </a:cubicBezTo>
                    <a:cubicBezTo>
                      <a:pt x="217" y="10"/>
                      <a:pt x="217" y="10"/>
                      <a:pt x="217" y="10"/>
                    </a:cubicBezTo>
                    <a:cubicBezTo>
                      <a:pt x="220" y="7"/>
                      <a:pt x="220" y="7"/>
                      <a:pt x="220" y="7"/>
                    </a:cubicBezTo>
                    <a:cubicBezTo>
                      <a:pt x="223" y="7"/>
                      <a:pt x="223" y="7"/>
                      <a:pt x="223" y="7"/>
                    </a:cubicBezTo>
                    <a:cubicBezTo>
                      <a:pt x="218" y="11"/>
                      <a:pt x="218" y="11"/>
                      <a:pt x="218" y="11"/>
                    </a:cubicBezTo>
                    <a:cubicBezTo>
                      <a:pt x="223" y="16"/>
                      <a:pt x="223" y="16"/>
                      <a:pt x="223" y="16"/>
                    </a:cubicBezTo>
                    <a:cubicBezTo>
                      <a:pt x="223" y="16"/>
                      <a:pt x="223" y="16"/>
                      <a:pt x="223" y="16"/>
                    </a:cubicBezTo>
                    <a:close/>
                  </a:path>
                </a:pathLst>
              </a:custGeom>
              <a:solidFill>
                <a:schemeClr val="tx1"/>
              </a:solidFill>
              <a:ln>
                <a:noFill/>
              </a:ln>
            </p:spPr>
            <p:txBody>
              <a:bodyPr vert="horz" wrap="square" lIns="0" tIns="41153" rIns="82305" bIns="41153" numCol="1" anchor="t" anchorCtr="0" compatLnSpc="1">
                <a:prstTxWarp prst="textNoShape">
                  <a:avLst/>
                </a:prstTxWarp>
              </a:bodyPr>
              <a:lstStyle/>
              <a:p>
                <a:pPr algn="ctr" defTabSz="914363"/>
                <a:endParaRPr lang="en-US">
                  <a:gradFill>
                    <a:gsLst>
                      <a:gs pos="0">
                        <a:srgbClr val="FFFFFF"/>
                      </a:gs>
                      <a:gs pos="100000">
                        <a:srgbClr val="FFFFFF"/>
                      </a:gs>
                    </a:gsLst>
                    <a:lin ang="5400000" scaled="0"/>
                  </a:gradFill>
                </a:endParaRPr>
              </a:p>
            </p:txBody>
          </p:sp>
          <p:sp>
            <p:nvSpPr>
              <p:cNvPr id="18" name="Rectangle 17"/>
              <p:cNvSpPr/>
              <p:nvPr/>
            </p:nvSpPr>
            <p:spPr bwMode="auto">
              <a:xfrm>
                <a:off x="664457" y="5683943"/>
                <a:ext cx="144562" cy="144562"/>
              </a:xfrm>
              <a:prstGeom prst="rect">
                <a:avLst/>
              </a:prstGeom>
              <a:solidFill>
                <a:schemeClr val="tx1"/>
              </a:solidFill>
              <a:ln>
                <a:noFill/>
              </a:ln>
            </p:spPr>
            <p:txBody>
              <a:bodyPr vert="horz" wrap="square" lIns="0" tIns="41153" rIns="82305" bIns="41153" numCol="1" anchor="t" anchorCtr="0" compatLnSpc="1">
                <a:prstTxWarp prst="textNoShape">
                  <a:avLst/>
                </a:prstTxWarp>
              </a:bodyPr>
              <a:lstStyle/>
              <a:p>
                <a:pPr algn="ctr" defTabSz="914363"/>
                <a:endParaRPr lang="en-US" dirty="0">
                  <a:gradFill>
                    <a:gsLst>
                      <a:gs pos="0">
                        <a:srgbClr val="FFFFFF"/>
                      </a:gs>
                      <a:gs pos="100000">
                        <a:srgbClr val="FFFFFF"/>
                      </a:gs>
                    </a:gsLst>
                    <a:lin ang="5400000" scaled="0"/>
                  </a:gradFill>
                  <a:latin typeface="Segoe UI" pitchFamily="34" charset="0"/>
                  <a:cs typeface="Segoe UI" pitchFamily="34" charset="0"/>
                </a:endParaRPr>
              </a:p>
            </p:txBody>
          </p:sp>
          <p:sp>
            <p:nvSpPr>
              <p:cNvPr id="19" name="Rectangle 18"/>
              <p:cNvSpPr/>
              <p:nvPr/>
            </p:nvSpPr>
            <p:spPr bwMode="auto">
              <a:xfrm>
                <a:off x="852742" y="5683943"/>
                <a:ext cx="144562" cy="144562"/>
              </a:xfrm>
              <a:prstGeom prst="rect">
                <a:avLst/>
              </a:prstGeom>
              <a:solidFill>
                <a:schemeClr val="tx1"/>
              </a:solidFill>
              <a:ln>
                <a:noFill/>
              </a:ln>
            </p:spPr>
            <p:txBody>
              <a:bodyPr vert="horz" wrap="square" lIns="0" tIns="41153" rIns="82305" bIns="41153" numCol="1" anchor="t" anchorCtr="0" compatLnSpc="1">
                <a:prstTxWarp prst="textNoShape">
                  <a:avLst/>
                </a:prstTxWarp>
              </a:bodyPr>
              <a:lstStyle/>
              <a:p>
                <a:pPr algn="ctr" defTabSz="914363"/>
                <a:endParaRPr lang="en-US" dirty="0">
                  <a:gradFill>
                    <a:gsLst>
                      <a:gs pos="0">
                        <a:srgbClr val="FFFFFF"/>
                      </a:gs>
                      <a:gs pos="100000">
                        <a:srgbClr val="FFFFFF"/>
                      </a:gs>
                    </a:gsLst>
                    <a:lin ang="5400000" scaled="0"/>
                  </a:gradFill>
                  <a:latin typeface="Segoe UI" pitchFamily="34" charset="0"/>
                  <a:cs typeface="Segoe UI" pitchFamily="34" charset="0"/>
                </a:endParaRPr>
              </a:p>
            </p:txBody>
          </p:sp>
          <p:sp>
            <p:nvSpPr>
              <p:cNvPr id="20" name="Rectangle 19"/>
              <p:cNvSpPr/>
              <p:nvPr/>
            </p:nvSpPr>
            <p:spPr bwMode="auto">
              <a:xfrm>
                <a:off x="664457" y="5866053"/>
                <a:ext cx="144562" cy="144562"/>
              </a:xfrm>
              <a:prstGeom prst="rect">
                <a:avLst/>
              </a:prstGeom>
              <a:solidFill>
                <a:schemeClr val="tx1"/>
              </a:solidFill>
              <a:ln>
                <a:noFill/>
              </a:ln>
            </p:spPr>
            <p:txBody>
              <a:bodyPr vert="horz" wrap="square" lIns="0" tIns="41153" rIns="82305" bIns="41153" numCol="1" anchor="t" anchorCtr="0" compatLnSpc="1">
                <a:prstTxWarp prst="textNoShape">
                  <a:avLst/>
                </a:prstTxWarp>
              </a:bodyPr>
              <a:lstStyle/>
              <a:p>
                <a:pPr algn="ctr" defTabSz="914363"/>
                <a:endParaRPr lang="en-US" dirty="0">
                  <a:gradFill>
                    <a:gsLst>
                      <a:gs pos="0">
                        <a:srgbClr val="FFFFFF"/>
                      </a:gs>
                      <a:gs pos="100000">
                        <a:srgbClr val="FFFFFF"/>
                      </a:gs>
                    </a:gsLst>
                    <a:lin ang="5400000" scaled="0"/>
                  </a:gradFill>
                  <a:latin typeface="Segoe UI" pitchFamily="34" charset="0"/>
                  <a:cs typeface="Segoe UI" pitchFamily="34" charset="0"/>
                </a:endParaRPr>
              </a:p>
            </p:txBody>
          </p:sp>
          <p:sp>
            <p:nvSpPr>
              <p:cNvPr id="21" name="Rectangle 20"/>
              <p:cNvSpPr/>
              <p:nvPr/>
            </p:nvSpPr>
            <p:spPr bwMode="auto">
              <a:xfrm>
                <a:off x="852742" y="5866053"/>
                <a:ext cx="144562" cy="144562"/>
              </a:xfrm>
              <a:prstGeom prst="rect">
                <a:avLst/>
              </a:prstGeom>
              <a:solidFill>
                <a:schemeClr val="tx1"/>
              </a:solidFill>
              <a:ln>
                <a:noFill/>
              </a:ln>
            </p:spPr>
            <p:txBody>
              <a:bodyPr vert="horz" wrap="square" lIns="0" tIns="41153" rIns="82305" bIns="41153" numCol="1" anchor="t" anchorCtr="0" compatLnSpc="1">
                <a:prstTxWarp prst="textNoShape">
                  <a:avLst/>
                </a:prstTxWarp>
              </a:bodyPr>
              <a:lstStyle/>
              <a:p>
                <a:pPr algn="ctr" defTabSz="914363"/>
                <a:endParaRPr lang="en-US" dirty="0">
                  <a:gradFill>
                    <a:gsLst>
                      <a:gs pos="0">
                        <a:srgbClr val="FFFFFF"/>
                      </a:gs>
                      <a:gs pos="100000">
                        <a:srgbClr val="FFFFFF"/>
                      </a:gs>
                    </a:gsLst>
                    <a:lin ang="5400000" scaled="0"/>
                  </a:gradFill>
                  <a:latin typeface="Segoe UI" pitchFamily="34" charset="0"/>
                  <a:cs typeface="Segoe UI" pitchFamily="34" charset="0"/>
                </a:endParaRPr>
              </a:p>
            </p:txBody>
          </p:sp>
          <p:sp>
            <p:nvSpPr>
              <p:cNvPr id="22" name="Rectangle 21"/>
              <p:cNvSpPr/>
              <p:nvPr/>
            </p:nvSpPr>
            <p:spPr bwMode="auto">
              <a:xfrm>
                <a:off x="1041027" y="5683943"/>
                <a:ext cx="144562" cy="144562"/>
              </a:xfrm>
              <a:prstGeom prst="rect">
                <a:avLst/>
              </a:prstGeom>
              <a:solidFill>
                <a:schemeClr val="tx1"/>
              </a:solidFill>
              <a:ln>
                <a:noFill/>
              </a:ln>
            </p:spPr>
            <p:txBody>
              <a:bodyPr vert="horz" wrap="square" lIns="0" tIns="41153" rIns="82305" bIns="41153" numCol="1" anchor="t" anchorCtr="0" compatLnSpc="1">
                <a:prstTxWarp prst="textNoShape">
                  <a:avLst/>
                </a:prstTxWarp>
              </a:bodyPr>
              <a:lstStyle/>
              <a:p>
                <a:pPr algn="ctr" defTabSz="914363"/>
                <a:endParaRPr lang="en-US" dirty="0">
                  <a:gradFill>
                    <a:gsLst>
                      <a:gs pos="0">
                        <a:srgbClr val="FFFFFF"/>
                      </a:gs>
                      <a:gs pos="100000">
                        <a:srgbClr val="FFFFFF"/>
                      </a:gs>
                    </a:gsLst>
                    <a:lin ang="5400000" scaled="0"/>
                  </a:gradFill>
                  <a:latin typeface="Segoe UI" pitchFamily="34" charset="0"/>
                  <a:cs typeface="Segoe UI" pitchFamily="34" charset="0"/>
                </a:endParaRPr>
              </a:p>
            </p:txBody>
          </p:sp>
        </p:grpSp>
      </p:grpSp>
      <p:grpSp>
        <p:nvGrpSpPr>
          <p:cNvPr id="2" name="Group 1"/>
          <p:cNvGrpSpPr/>
          <p:nvPr/>
        </p:nvGrpSpPr>
        <p:grpSpPr>
          <a:xfrm>
            <a:off x="2255837" y="3878262"/>
            <a:ext cx="3087273" cy="1671300"/>
            <a:chOff x="5493164" y="3914487"/>
            <a:chExt cx="3087273" cy="1671300"/>
          </a:xfrm>
        </p:grpSpPr>
        <p:sp>
          <p:nvSpPr>
            <p:cNvPr id="23" name="Freeform 22"/>
            <p:cNvSpPr>
              <a:spLocks noEditPoints="1"/>
            </p:cNvSpPr>
            <p:nvPr/>
          </p:nvSpPr>
          <p:spPr bwMode="auto">
            <a:xfrm>
              <a:off x="6719965" y="3914487"/>
              <a:ext cx="662914" cy="609257"/>
            </a:xfrm>
            <a:custGeom>
              <a:avLst/>
              <a:gdLst>
                <a:gd name="T0" fmla="*/ 406 w 413"/>
                <a:gd name="T1" fmla="*/ 0 h 380"/>
                <a:gd name="T2" fmla="*/ 7 w 413"/>
                <a:gd name="T3" fmla="*/ 0 h 380"/>
                <a:gd name="T4" fmla="*/ 0 w 413"/>
                <a:gd name="T5" fmla="*/ 7 h 380"/>
                <a:gd name="T6" fmla="*/ 0 w 413"/>
                <a:gd name="T7" fmla="*/ 273 h 380"/>
                <a:gd name="T8" fmla="*/ 7 w 413"/>
                <a:gd name="T9" fmla="*/ 281 h 380"/>
                <a:gd name="T10" fmla="*/ 133 w 413"/>
                <a:gd name="T11" fmla="*/ 281 h 380"/>
                <a:gd name="T12" fmla="*/ 133 w 413"/>
                <a:gd name="T13" fmla="*/ 332 h 380"/>
                <a:gd name="T14" fmla="*/ 73 w 413"/>
                <a:gd name="T15" fmla="*/ 332 h 380"/>
                <a:gd name="T16" fmla="*/ 65 w 413"/>
                <a:gd name="T17" fmla="*/ 340 h 380"/>
                <a:gd name="T18" fmla="*/ 65 w 413"/>
                <a:gd name="T19" fmla="*/ 373 h 380"/>
                <a:gd name="T20" fmla="*/ 73 w 413"/>
                <a:gd name="T21" fmla="*/ 380 h 380"/>
                <a:gd name="T22" fmla="*/ 339 w 413"/>
                <a:gd name="T23" fmla="*/ 380 h 380"/>
                <a:gd name="T24" fmla="*/ 346 w 413"/>
                <a:gd name="T25" fmla="*/ 373 h 380"/>
                <a:gd name="T26" fmla="*/ 346 w 413"/>
                <a:gd name="T27" fmla="*/ 340 h 380"/>
                <a:gd name="T28" fmla="*/ 339 w 413"/>
                <a:gd name="T29" fmla="*/ 332 h 380"/>
                <a:gd name="T30" fmla="*/ 280 w 413"/>
                <a:gd name="T31" fmla="*/ 332 h 380"/>
                <a:gd name="T32" fmla="*/ 280 w 413"/>
                <a:gd name="T33" fmla="*/ 281 h 380"/>
                <a:gd name="T34" fmla="*/ 406 w 413"/>
                <a:gd name="T35" fmla="*/ 281 h 380"/>
                <a:gd name="T36" fmla="*/ 413 w 413"/>
                <a:gd name="T37" fmla="*/ 273 h 380"/>
                <a:gd name="T38" fmla="*/ 413 w 413"/>
                <a:gd name="T39" fmla="*/ 7 h 380"/>
                <a:gd name="T40" fmla="*/ 406 w 413"/>
                <a:gd name="T41" fmla="*/ 0 h 380"/>
                <a:gd name="T42" fmla="*/ 331 w 413"/>
                <a:gd name="T43" fmla="*/ 366 h 380"/>
                <a:gd name="T44" fmla="*/ 80 w 413"/>
                <a:gd name="T45" fmla="*/ 366 h 380"/>
                <a:gd name="T46" fmla="*/ 80 w 413"/>
                <a:gd name="T47" fmla="*/ 347 h 380"/>
                <a:gd name="T48" fmla="*/ 331 w 413"/>
                <a:gd name="T49" fmla="*/ 347 h 380"/>
                <a:gd name="T50" fmla="*/ 331 w 413"/>
                <a:gd name="T51" fmla="*/ 366 h 380"/>
                <a:gd name="T52" fmla="*/ 266 w 413"/>
                <a:gd name="T53" fmla="*/ 332 h 380"/>
                <a:gd name="T54" fmla="*/ 148 w 413"/>
                <a:gd name="T55" fmla="*/ 332 h 380"/>
                <a:gd name="T56" fmla="*/ 148 w 413"/>
                <a:gd name="T57" fmla="*/ 281 h 380"/>
                <a:gd name="T58" fmla="*/ 266 w 413"/>
                <a:gd name="T59" fmla="*/ 281 h 380"/>
                <a:gd name="T60" fmla="*/ 266 w 413"/>
                <a:gd name="T61" fmla="*/ 332 h 380"/>
                <a:gd name="T62" fmla="*/ 399 w 413"/>
                <a:gd name="T63" fmla="*/ 266 h 380"/>
                <a:gd name="T64" fmla="*/ 15 w 413"/>
                <a:gd name="T65" fmla="*/ 266 h 380"/>
                <a:gd name="T66" fmla="*/ 15 w 413"/>
                <a:gd name="T67" fmla="*/ 15 h 380"/>
                <a:gd name="T68" fmla="*/ 399 w 413"/>
                <a:gd name="T69" fmla="*/ 15 h 380"/>
                <a:gd name="T70" fmla="*/ 399 w 413"/>
                <a:gd name="T71" fmla="*/ 266 h 380"/>
                <a:gd name="T72" fmla="*/ 40 w 413"/>
                <a:gd name="T73" fmla="*/ 247 h 380"/>
                <a:gd name="T74" fmla="*/ 373 w 413"/>
                <a:gd name="T75" fmla="*/ 247 h 380"/>
                <a:gd name="T76" fmla="*/ 381 w 413"/>
                <a:gd name="T77" fmla="*/ 240 h 380"/>
                <a:gd name="T78" fmla="*/ 381 w 413"/>
                <a:gd name="T79" fmla="*/ 41 h 380"/>
                <a:gd name="T80" fmla="*/ 373 w 413"/>
                <a:gd name="T81" fmla="*/ 33 h 380"/>
                <a:gd name="T82" fmla="*/ 40 w 413"/>
                <a:gd name="T83" fmla="*/ 33 h 380"/>
                <a:gd name="T84" fmla="*/ 33 w 413"/>
                <a:gd name="T85" fmla="*/ 41 h 380"/>
                <a:gd name="T86" fmla="*/ 33 w 413"/>
                <a:gd name="T87" fmla="*/ 240 h 380"/>
                <a:gd name="T88" fmla="*/ 40 w 413"/>
                <a:gd name="T89" fmla="*/ 247 h 380"/>
                <a:gd name="T90" fmla="*/ 47 w 413"/>
                <a:gd name="T91" fmla="*/ 48 h 380"/>
                <a:gd name="T92" fmla="*/ 366 w 413"/>
                <a:gd name="T93" fmla="*/ 48 h 380"/>
                <a:gd name="T94" fmla="*/ 366 w 413"/>
                <a:gd name="T95" fmla="*/ 233 h 380"/>
                <a:gd name="T96" fmla="*/ 47 w 413"/>
                <a:gd name="T97" fmla="*/ 233 h 380"/>
                <a:gd name="T98" fmla="*/ 47 w 413"/>
                <a:gd name="T99" fmla="*/ 48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3" h="380">
                  <a:moveTo>
                    <a:pt x="406" y="0"/>
                  </a:moveTo>
                  <a:cubicBezTo>
                    <a:pt x="7" y="0"/>
                    <a:pt x="7" y="0"/>
                    <a:pt x="7" y="0"/>
                  </a:cubicBezTo>
                  <a:cubicBezTo>
                    <a:pt x="3" y="0"/>
                    <a:pt x="0" y="3"/>
                    <a:pt x="0" y="7"/>
                  </a:cubicBezTo>
                  <a:cubicBezTo>
                    <a:pt x="0" y="273"/>
                    <a:pt x="0" y="273"/>
                    <a:pt x="0" y="273"/>
                  </a:cubicBezTo>
                  <a:cubicBezTo>
                    <a:pt x="0" y="277"/>
                    <a:pt x="3" y="281"/>
                    <a:pt x="7" y="281"/>
                  </a:cubicBezTo>
                  <a:cubicBezTo>
                    <a:pt x="133" y="281"/>
                    <a:pt x="133" y="281"/>
                    <a:pt x="133" y="281"/>
                  </a:cubicBezTo>
                  <a:cubicBezTo>
                    <a:pt x="133" y="332"/>
                    <a:pt x="133" y="332"/>
                    <a:pt x="133" y="332"/>
                  </a:cubicBezTo>
                  <a:cubicBezTo>
                    <a:pt x="73" y="332"/>
                    <a:pt x="73" y="332"/>
                    <a:pt x="73" y="332"/>
                  </a:cubicBezTo>
                  <a:cubicBezTo>
                    <a:pt x="69" y="332"/>
                    <a:pt x="65" y="336"/>
                    <a:pt x="65" y="340"/>
                  </a:cubicBezTo>
                  <a:cubicBezTo>
                    <a:pt x="65" y="373"/>
                    <a:pt x="65" y="373"/>
                    <a:pt x="65" y="373"/>
                  </a:cubicBezTo>
                  <a:cubicBezTo>
                    <a:pt x="65" y="377"/>
                    <a:pt x="69" y="380"/>
                    <a:pt x="73" y="380"/>
                  </a:cubicBezTo>
                  <a:cubicBezTo>
                    <a:pt x="339" y="380"/>
                    <a:pt x="339" y="380"/>
                    <a:pt x="339" y="380"/>
                  </a:cubicBezTo>
                  <a:cubicBezTo>
                    <a:pt x="343" y="380"/>
                    <a:pt x="346" y="377"/>
                    <a:pt x="346" y="373"/>
                  </a:cubicBezTo>
                  <a:cubicBezTo>
                    <a:pt x="346" y="340"/>
                    <a:pt x="346" y="340"/>
                    <a:pt x="346" y="340"/>
                  </a:cubicBezTo>
                  <a:cubicBezTo>
                    <a:pt x="346" y="336"/>
                    <a:pt x="343" y="332"/>
                    <a:pt x="339" y="332"/>
                  </a:cubicBezTo>
                  <a:cubicBezTo>
                    <a:pt x="280" y="332"/>
                    <a:pt x="280" y="332"/>
                    <a:pt x="280" y="332"/>
                  </a:cubicBezTo>
                  <a:cubicBezTo>
                    <a:pt x="280" y="281"/>
                    <a:pt x="280" y="281"/>
                    <a:pt x="280" y="281"/>
                  </a:cubicBezTo>
                  <a:cubicBezTo>
                    <a:pt x="406" y="281"/>
                    <a:pt x="406" y="281"/>
                    <a:pt x="406" y="281"/>
                  </a:cubicBezTo>
                  <a:cubicBezTo>
                    <a:pt x="410" y="281"/>
                    <a:pt x="413" y="277"/>
                    <a:pt x="413" y="273"/>
                  </a:cubicBezTo>
                  <a:cubicBezTo>
                    <a:pt x="413" y="7"/>
                    <a:pt x="413" y="7"/>
                    <a:pt x="413" y="7"/>
                  </a:cubicBezTo>
                  <a:cubicBezTo>
                    <a:pt x="413" y="3"/>
                    <a:pt x="410" y="0"/>
                    <a:pt x="406" y="0"/>
                  </a:cubicBezTo>
                  <a:close/>
                  <a:moveTo>
                    <a:pt x="331" y="366"/>
                  </a:moveTo>
                  <a:cubicBezTo>
                    <a:pt x="80" y="366"/>
                    <a:pt x="80" y="366"/>
                    <a:pt x="80" y="366"/>
                  </a:cubicBezTo>
                  <a:cubicBezTo>
                    <a:pt x="80" y="347"/>
                    <a:pt x="80" y="347"/>
                    <a:pt x="80" y="347"/>
                  </a:cubicBezTo>
                  <a:cubicBezTo>
                    <a:pt x="331" y="347"/>
                    <a:pt x="331" y="347"/>
                    <a:pt x="331" y="347"/>
                  </a:cubicBezTo>
                  <a:lnTo>
                    <a:pt x="331" y="366"/>
                  </a:lnTo>
                  <a:close/>
                  <a:moveTo>
                    <a:pt x="266" y="332"/>
                  </a:moveTo>
                  <a:cubicBezTo>
                    <a:pt x="148" y="332"/>
                    <a:pt x="148" y="332"/>
                    <a:pt x="148" y="332"/>
                  </a:cubicBezTo>
                  <a:cubicBezTo>
                    <a:pt x="148" y="281"/>
                    <a:pt x="148" y="281"/>
                    <a:pt x="148" y="281"/>
                  </a:cubicBezTo>
                  <a:cubicBezTo>
                    <a:pt x="266" y="281"/>
                    <a:pt x="266" y="281"/>
                    <a:pt x="266" y="281"/>
                  </a:cubicBezTo>
                  <a:lnTo>
                    <a:pt x="266" y="332"/>
                  </a:lnTo>
                  <a:close/>
                  <a:moveTo>
                    <a:pt x="399" y="266"/>
                  </a:moveTo>
                  <a:cubicBezTo>
                    <a:pt x="15" y="266"/>
                    <a:pt x="15" y="266"/>
                    <a:pt x="15" y="266"/>
                  </a:cubicBezTo>
                  <a:cubicBezTo>
                    <a:pt x="15" y="15"/>
                    <a:pt x="15" y="15"/>
                    <a:pt x="15" y="15"/>
                  </a:cubicBezTo>
                  <a:cubicBezTo>
                    <a:pt x="399" y="15"/>
                    <a:pt x="399" y="15"/>
                    <a:pt x="399" y="15"/>
                  </a:cubicBezTo>
                  <a:lnTo>
                    <a:pt x="399" y="266"/>
                  </a:lnTo>
                  <a:close/>
                  <a:moveTo>
                    <a:pt x="40" y="247"/>
                  </a:moveTo>
                  <a:cubicBezTo>
                    <a:pt x="373" y="247"/>
                    <a:pt x="373" y="247"/>
                    <a:pt x="373" y="247"/>
                  </a:cubicBezTo>
                  <a:cubicBezTo>
                    <a:pt x="377" y="247"/>
                    <a:pt x="381" y="244"/>
                    <a:pt x="381" y="240"/>
                  </a:cubicBezTo>
                  <a:cubicBezTo>
                    <a:pt x="381" y="41"/>
                    <a:pt x="381" y="41"/>
                    <a:pt x="381" y="41"/>
                  </a:cubicBezTo>
                  <a:cubicBezTo>
                    <a:pt x="381" y="37"/>
                    <a:pt x="377" y="33"/>
                    <a:pt x="373" y="33"/>
                  </a:cubicBezTo>
                  <a:cubicBezTo>
                    <a:pt x="40" y="33"/>
                    <a:pt x="40" y="33"/>
                    <a:pt x="40" y="33"/>
                  </a:cubicBezTo>
                  <a:cubicBezTo>
                    <a:pt x="36" y="33"/>
                    <a:pt x="33" y="37"/>
                    <a:pt x="33" y="41"/>
                  </a:cubicBezTo>
                  <a:cubicBezTo>
                    <a:pt x="33" y="240"/>
                    <a:pt x="33" y="240"/>
                    <a:pt x="33" y="240"/>
                  </a:cubicBezTo>
                  <a:cubicBezTo>
                    <a:pt x="33" y="244"/>
                    <a:pt x="36" y="247"/>
                    <a:pt x="40" y="247"/>
                  </a:cubicBezTo>
                  <a:close/>
                  <a:moveTo>
                    <a:pt x="47" y="48"/>
                  </a:moveTo>
                  <a:cubicBezTo>
                    <a:pt x="366" y="48"/>
                    <a:pt x="366" y="48"/>
                    <a:pt x="366" y="48"/>
                  </a:cubicBezTo>
                  <a:cubicBezTo>
                    <a:pt x="366" y="233"/>
                    <a:pt x="366" y="233"/>
                    <a:pt x="366" y="233"/>
                  </a:cubicBezTo>
                  <a:cubicBezTo>
                    <a:pt x="47" y="233"/>
                    <a:pt x="47" y="233"/>
                    <a:pt x="47" y="233"/>
                  </a:cubicBezTo>
                  <a:lnTo>
                    <a:pt x="47" y="48"/>
                  </a:ln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a:solidFill>
                  <a:srgbClr val="FFFFFF"/>
                </a:solidFill>
              </a:endParaRPr>
            </a:p>
          </p:txBody>
        </p:sp>
        <p:sp>
          <p:nvSpPr>
            <p:cNvPr id="24" name="TextBox 23"/>
            <p:cNvSpPr txBox="1"/>
            <p:nvPr/>
          </p:nvSpPr>
          <p:spPr>
            <a:xfrm>
              <a:off x="5493164" y="4625524"/>
              <a:ext cx="3087273" cy="960263"/>
            </a:xfrm>
            <a:prstGeom prst="rect">
              <a:avLst/>
            </a:prstGeom>
            <a:noFill/>
          </p:spPr>
          <p:txBody>
            <a:bodyPr wrap="square" lIns="182880" tIns="146304" rIns="182880" bIns="146304" rtlCol="0">
              <a:spAutoFit/>
            </a:bodyPr>
            <a:lstStyle/>
            <a:p>
              <a:pPr algn="ctr">
                <a:lnSpc>
                  <a:spcPct val="90000"/>
                </a:lnSpc>
              </a:pPr>
              <a:r>
                <a:rPr lang="en-US" sz="2400" spc="-50" dirty="0" smtClean="0">
                  <a:gradFill>
                    <a:gsLst>
                      <a:gs pos="2917">
                        <a:srgbClr val="EFEFEF"/>
                      </a:gs>
                      <a:gs pos="30000">
                        <a:srgbClr val="EFEFEF"/>
                      </a:gs>
                    </a:gsLst>
                    <a:lin ang="5400000" scaled="0"/>
                  </a:gradFill>
                  <a:latin typeface="+mj-lt"/>
                </a:rPr>
                <a:t>Service Provider Framework</a:t>
              </a:r>
              <a:endParaRPr lang="en-US" sz="2400" spc="-50" dirty="0">
                <a:gradFill>
                  <a:gsLst>
                    <a:gs pos="2917">
                      <a:srgbClr val="EFEFEF"/>
                    </a:gs>
                    <a:gs pos="30000">
                      <a:srgbClr val="EFEFEF"/>
                    </a:gs>
                  </a:gsLst>
                  <a:lin ang="5400000" scaled="0"/>
                </a:gradFill>
                <a:latin typeface="+mj-lt"/>
              </a:endParaRPr>
            </a:p>
          </p:txBody>
        </p:sp>
      </p:grpSp>
      <p:sp>
        <p:nvSpPr>
          <p:cNvPr id="25" name="TextBox 24"/>
          <p:cNvSpPr txBox="1"/>
          <p:nvPr/>
        </p:nvSpPr>
        <p:spPr>
          <a:xfrm>
            <a:off x="4928660" y="4589299"/>
            <a:ext cx="3346977" cy="960263"/>
          </a:xfrm>
          <a:prstGeom prst="rect">
            <a:avLst/>
          </a:prstGeom>
          <a:noFill/>
        </p:spPr>
        <p:txBody>
          <a:bodyPr wrap="square" lIns="182880" tIns="146304" rIns="182880" bIns="146304" rtlCol="0">
            <a:spAutoFit/>
          </a:bodyPr>
          <a:lstStyle/>
          <a:p>
            <a:pPr algn="ctr">
              <a:lnSpc>
                <a:spcPct val="90000"/>
              </a:lnSpc>
            </a:pPr>
            <a:r>
              <a:rPr lang="en-US" sz="2400" spc="-50" dirty="0" smtClean="0">
                <a:gradFill>
                  <a:gsLst>
                    <a:gs pos="2917">
                      <a:srgbClr val="EFEFEF"/>
                    </a:gs>
                    <a:gs pos="30000">
                      <a:srgbClr val="EFEFEF"/>
                    </a:gs>
                  </a:gsLst>
                  <a:lin ang="5400000" scaled="0"/>
                </a:gradFill>
                <a:latin typeface="+mj-lt"/>
              </a:rPr>
              <a:t>Application Performance Monitoring</a:t>
            </a:r>
          </a:p>
        </p:txBody>
      </p:sp>
      <p:grpSp>
        <p:nvGrpSpPr>
          <p:cNvPr id="53" name="Group 159"/>
          <p:cNvGrpSpPr>
            <a:grpSpLocks/>
          </p:cNvGrpSpPr>
          <p:nvPr/>
        </p:nvGrpSpPr>
        <p:grpSpPr bwMode="auto">
          <a:xfrm>
            <a:off x="6255566" y="3940763"/>
            <a:ext cx="724679" cy="549707"/>
            <a:chOff x="5865812" y="4114800"/>
            <a:chExt cx="762000" cy="533400"/>
          </a:xfrm>
        </p:grpSpPr>
        <p:sp>
          <p:nvSpPr>
            <p:cNvPr id="54" name="Rounded Rectangle 53"/>
            <p:cNvSpPr/>
            <p:nvPr/>
          </p:nvSpPr>
          <p:spPr bwMode="auto">
            <a:xfrm>
              <a:off x="5865812" y="4114800"/>
              <a:ext cx="762000" cy="533400"/>
            </a:xfrm>
            <a:prstGeom prst="roundRect">
              <a:avLst/>
            </a:prstGeom>
            <a:noFill/>
            <a:ln w="38100" cap="flat" cmpd="sng" algn="ctr">
              <a:solidFill>
                <a:srgbClr val="EFEFEF"/>
              </a:solidFill>
              <a:prstDash val="solid"/>
              <a:headEnd type="none" w="med" len="med"/>
              <a:tailEnd type="none" w="med" len="med"/>
            </a:ln>
            <a:effectLst/>
          </p:spPr>
          <p:txBody>
            <a:bodyPr lIns="93256" tIns="46628" rIns="93256" bIns="46628" anchor="ct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gradFill>
                  <a:gsLst>
                    <a:gs pos="0">
                      <a:srgbClr val="EFEFEF"/>
                    </a:gs>
                    <a:gs pos="100000">
                      <a:srgbClr val="EFEFEF"/>
                    </a:gs>
                  </a:gsLst>
                  <a:lin ang="5400000" scaled="0"/>
                </a:gradFill>
                <a:effectLst/>
                <a:uLnTx/>
                <a:uFillTx/>
                <a:latin typeface="Segoe UI"/>
              </a:endParaRPr>
            </a:p>
          </p:txBody>
        </p:sp>
        <p:sp>
          <p:nvSpPr>
            <p:cNvPr id="55" name="Rectangle 54"/>
            <p:cNvSpPr/>
            <p:nvPr/>
          </p:nvSpPr>
          <p:spPr bwMode="auto">
            <a:xfrm>
              <a:off x="5865812" y="4190365"/>
              <a:ext cx="228144" cy="77788"/>
            </a:xfrm>
            <a:prstGeom prst="rect">
              <a:avLst/>
            </a:prstGeom>
            <a:noFill/>
            <a:ln w="38100" cap="flat" cmpd="sng" algn="ctr">
              <a:solidFill>
                <a:srgbClr val="EFEFEF"/>
              </a:solidFill>
              <a:prstDash val="solid"/>
              <a:headEnd type="none" w="med" len="med"/>
              <a:tailEnd type="none" w="med" len="med"/>
            </a:ln>
            <a:effectLst/>
          </p:spPr>
          <p:txBody>
            <a:bodyPr lIns="93256" tIns="46628" rIns="93256" bIns="46628" anchor="ct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gradFill>
                  <a:gsLst>
                    <a:gs pos="0">
                      <a:srgbClr val="EFEFEF"/>
                    </a:gs>
                    <a:gs pos="100000">
                      <a:srgbClr val="EFEFEF"/>
                    </a:gs>
                  </a:gsLst>
                  <a:lin ang="5400000" scaled="0"/>
                </a:gradFill>
                <a:effectLst/>
                <a:uLnTx/>
                <a:uFillTx/>
                <a:latin typeface="Segoe UI"/>
              </a:endParaRPr>
            </a:p>
          </p:txBody>
        </p:sp>
        <p:sp>
          <p:nvSpPr>
            <p:cNvPr id="56" name="Rectangle 55"/>
            <p:cNvSpPr/>
            <p:nvPr/>
          </p:nvSpPr>
          <p:spPr bwMode="auto">
            <a:xfrm>
              <a:off x="5865812" y="4268153"/>
              <a:ext cx="228144" cy="75565"/>
            </a:xfrm>
            <a:prstGeom prst="rect">
              <a:avLst/>
            </a:prstGeom>
            <a:noFill/>
            <a:ln w="38100" cap="flat" cmpd="sng" algn="ctr">
              <a:solidFill>
                <a:srgbClr val="EFEFEF"/>
              </a:solidFill>
              <a:prstDash val="solid"/>
              <a:headEnd type="none" w="med" len="med"/>
              <a:tailEnd type="none" w="med" len="med"/>
            </a:ln>
            <a:effectLst/>
          </p:spPr>
          <p:txBody>
            <a:bodyPr lIns="93256" tIns="46628" rIns="93256" bIns="46628" anchor="ct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gradFill>
                  <a:gsLst>
                    <a:gs pos="0">
                      <a:srgbClr val="EFEFEF"/>
                    </a:gs>
                    <a:gs pos="100000">
                      <a:srgbClr val="EFEFEF"/>
                    </a:gs>
                  </a:gsLst>
                  <a:lin ang="5400000" scaled="0"/>
                </a:gradFill>
                <a:effectLst/>
                <a:uLnTx/>
                <a:uFillTx/>
                <a:latin typeface="Segoe UI"/>
              </a:endParaRPr>
            </a:p>
          </p:txBody>
        </p:sp>
        <p:sp>
          <p:nvSpPr>
            <p:cNvPr id="57" name="Rectangle 56"/>
            <p:cNvSpPr/>
            <p:nvPr/>
          </p:nvSpPr>
          <p:spPr bwMode="auto">
            <a:xfrm>
              <a:off x="5865812" y="4343718"/>
              <a:ext cx="228144" cy="75565"/>
            </a:xfrm>
            <a:prstGeom prst="rect">
              <a:avLst/>
            </a:prstGeom>
            <a:noFill/>
            <a:ln w="38100" cap="flat" cmpd="sng" algn="ctr">
              <a:solidFill>
                <a:srgbClr val="EFEFEF"/>
              </a:solidFill>
              <a:prstDash val="solid"/>
              <a:headEnd type="none" w="med" len="med"/>
              <a:tailEnd type="none" w="med" len="med"/>
            </a:ln>
            <a:effectLst/>
          </p:spPr>
          <p:txBody>
            <a:bodyPr lIns="93256" tIns="46628" rIns="93256" bIns="46628" anchor="ct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gradFill>
                  <a:gsLst>
                    <a:gs pos="0">
                      <a:srgbClr val="EFEFEF"/>
                    </a:gs>
                    <a:gs pos="100000">
                      <a:srgbClr val="EFEFEF"/>
                    </a:gs>
                  </a:gsLst>
                  <a:lin ang="5400000" scaled="0"/>
                </a:gradFill>
                <a:effectLst/>
                <a:uLnTx/>
                <a:uFillTx/>
                <a:latin typeface="Segoe UI"/>
              </a:endParaRPr>
            </a:p>
          </p:txBody>
        </p:sp>
        <p:sp>
          <p:nvSpPr>
            <p:cNvPr id="58" name="Rectangle 57"/>
            <p:cNvSpPr/>
            <p:nvPr/>
          </p:nvSpPr>
          <p:spPr bwMode="auto">
            <a:xfrm>
              <a:off x="5865812" y="4419283"/>
              <a:ext cx="228144" cy="75565"/>
            </a:xfrm>
            <a:prstGeom prst="rect">
              <a:avLst/>
            </a:prstGeom>
            <a:noFill/>
            <a:ln w="38100" cap="flat" cmpd="sng" algn="ctr">
              <a:solidFill>
                <a:srgbClr val="EFEFEF"/>
              </a:solidFill>
              <a:prstDash val="solid"/>
              <a:headEnd type="none" w="med" len="med"/>
              <a:tailEnd type="none" w="med" len="med"/>
            </a:ln>
            <a:effectLst/>
          </p:spPr>
          <p:txBody>
            <a:bodyPr lIns="93256" tIns="46628" rIns="93256" bIns="46628" anchor="ct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gradFill>
                  <a:gsLst>
                    <a:gs pos="0">
                      <a:srgbClr val="EFEFEF"/>
                    </a:gs>
                    <a:gs pos="100000">
                      <a:srgbClr val="EFEFEF"/>
                    </a:gs>
                  </a:gsLst>
                  <a:lin ang="5400000" scaled="0"/>
                </a:gradFill>
                <a:effectLst/>
                <a:uLnTx/>
                <a:uFillTx/>
                <a:latin typeface="Segoe UI"/>
              </a:endParaRPr>
            </a:p>
          </p:txBody>
        </p:sp>
        <p:sp>
          <p:nvSpPr>
            <p:cNvPr id="59" name="Rectangle 58"/>
            <p:cNvSpPr/>
            <p:nvPr/>
          </p:nvSpPr>
          <p:spPr bwMode="auto">
            <a:xfrm>
              <a:off x="5865812" y="4494848"/>
              <a:ext cx="228144" cy="77787"/>
            </a:xfrm>
            <a:prstGeom prst="rect">
              <a:avLst/>
            </a:prstGeom>
            <a:noFill/>
            <a:ln w="38100" cap="flat" cmpd="sng" algn="ctr">
              <a:solidFill>
                <a:srgbClr val="EFEFEF"/>
              </a:solidFill>
              <a:prstDash val="solid"/>
              <a:headEnd type="none" w="med" len="med"/>
              <a:tailEnd type="none" w="med" len="med"/>
            </a:ln>
            <a:effectLst/>
          </p:spPr>
          <p:txBody>
            <a:bodyPr lIns="93256" tIns="46628" rIns="93256" bIns="46628" anchor="ct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gradFill>
                  <a:gsLst>
                    <a:gs pos="0">
                      <a:srgbClr val="EFEFEF"/>
                    </a:gs>
                    <a:gs pos="100000">
                      <a:srgbClr val="EFEFEF"/>
                    </a:gs>
                  </a:gsLst>
                  <a:lin ang="5400000" scaled="0"/>
                </a:gradFill>
                <a:effectLst/>
                <a:uLnTx/>
                <a:uFillTx/>
                <a:latin typeface="Segoe UI"/>
              </a:endParaRPr>
            </a:p>
          </p:txBody>
        </p:sp>
      </p:grpSp>
    </p:spTree>
    <p:extLst>
      <p:ext uri="{BB962C8B-B14F-4D97-AF65-F5344CB8AC3E}">
        <p14:creationId xmlns:p14="http://schemas.microsoft.com/office/powerpoint/2010/main" val="139932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Capabilities in SP1</a:t>
            </a:r>
            <a:endParaRPr lang="en-US" dirty="0"/>
          </a:p>
        </p:txBody>
      </p:sp>
      <p:sp>
        <p:nvSpPr>
          <p:cNvPr id="4" name="Text Placeholder 3"/>
          <p:cNvSpPr>
            <a:spLocks noGrp="1"/>
          </p:cNvSpPr>
          <p:nvPr>
            <p:ph type="body" sz="quarter" idx="10"/>
          </p:nvPr>
        </p:nvSpPr>
        <p:spPr>
          <a:xfrm>
            <a:off x="274638" y="1212850"/>
            <a:ext cx="11887200" cy="6192464"/>
          </a:xfrm>
        </p:spPr>
        <p:txBody>
          <a:bodyPr/>
          <a:lstStyle/>
          <a:p>
            <a:pPr marL="571500" indent="-571500">
              <a:buFont typeface="Arial" panose="020B0604020202020204" pitchFamily="34" charset="0"/>
              <a:buChar char="•"/>
            </a:pPr>
            <a:r>
              <a:rPr lang="en-US" sz="3600" dirty="0"/>
              <a:t>Monitoring MVC and WCF applications</a:t>
            </a:r>
          </a:p>
          <a:p>
            <a:pPr marL="571500" indent="-571500">
              <a:buFont typeface="Arial" panose="020B0604020202020204" pitchFamily="34" charset="0"/>
              <a:buChar char="•"/>
            </a:pPr>
            <a:r>
              <a:rPr lang="en-US" sz="3600" dirty="0"/>
              <a:t>Monitoring .NET apps hosted in Windows Services</a:t>
            </a:r>
          </a:p>
          <a:p>
            <a:pPr marL="571500" indent="-571500">
              <a:buFont typeface="Arial" panose="020B0604020202020204" pitchFamily="34" charset="0"/>
              <a:buChar char="•"/>
            </a:pPr>
            <a:r>
              <a:rPr lang="en-US" sz="3600" dirty="0" err="1"/>
              <a:t>Intellitrace</a:t>
            </a:r>
            <a:r>
              <a:rPr lang="en-US" sz="3600" dirty="0"/>
              <a:t> and TFS integration</a:t>
            </a:r>
          </a:p>
          <a:p>
            <a:pPr marL="571500" indent="-571500">
              <a:buFont typeface="Arial" panose="020B0604020202020204" pitchFamily="34" charset="0"/>
              <a:buChar char="•"/>
            </a:pPr>
            <a:r>
              <a:rPr lang="en-US" sz="3600" dirty="0"/>
              <a:t>360o .NET application monitoring</a:t>
            </a:r>
          </a:p>
          <a:p>
            <a:pPr marL="571500" indent="-571500">
              <a:buFont typeface="Arial" panose="020B0604020202020204" pitchFamily="34" charset="0"/>
              <a:buChar char="•"/>
            </a:pPr>
            <a:r>
              <a:rPr lang="en-US" sz="3600" dirty="0"/>
              <a:t>Monitoring applications running </a:t>
            </a:r>
            <a:br>
              <a:rPr lang="en-US" sz="3600" dirty="0"/>
            </a:br>
            <a:r>
              <a:rPr lang="en-US" sz="3600" dirty="0"/>
              <a:t>in IIS8/Windows Server 2012</a:t>
            </a:r>
          </a:p>
          <a:p>
            <a:pPr marL="571500" indent="-571500">
              <a:buFont typeface="Arial" panose="020B0604020202020204" pitchFamily="34" charset="0"/>
              <a:buChar char="•"/>
            </a:pPr>
            <a:r>
              <a:rPr lang="en-US" sz="3600" dirty="0"/>
              <a:t>Global Services Monitoring</a:t>
            </a:r>
          </a:p>
          <a:p>
            <a:pPr marL="571500" indent="-571500">
              <a:buFont typeface="Arial" panose="020B0604020202020204" pitchFamily="34" charset="0"/>
              <a:buChar char="•"/>
            </a:pPr>
            <a:r>
              <a:rPr lang="en-US" sz="3600" dirty="0"/>
              <a:t>APM monitoring for </a:t>
            </a:r>
            <a:r>
              <a:rPr lang="en-US" sz="3600" dirty="0" err="1"/>
              <a:t>Sharepoint</a:t>
            </a:r>
            <a:r>
              <a:rPr lang="en-US" sz="3600" dirty="0"/>
              <a:t> 2010</a:t>
            </a:r>
          </a:p>
          <a:p>
            <a:pPr marL="571500" indent="-571500">
              <a:buFont typeface="Arial" panose="020B0604020202020204" pitchFamily="34" charset="0"/>
              <a:buChar char="•"/>
            </a:pPr>
            <a:r>
              <a:rPr lang="en-US" sz="3600" dirty="0"/>
              <a:t>Azure SDK support (storage, SQL Azure)</a:t>
            </a:r>
          </a:p>
          <a:p>
            <a:pPr marL="571500" indent="-571500">
              <a:buFont typeface="Arial" panose="020B0604020202020204" pitchFamily="34" charset="0"/>
              <a:buChar char="•"/>
            </a:pPr>
            <a:endParaRPr lang="en-US" sz="3600" dirty="0"/>
          </a:p>
        </p:txBody>
      </p:sp>
    </p:spTree>
    <p:extLst>
      <p:ext uri="{BB962C8B-B14F-4D97-AF65-F5344CB8AC3E}">
        <p14:creationId xmlns:p14="http://schemas.microsoft.com/office/powerpoint/2010/main" val="302472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360</a:t>
            </a:r>
            <a:r>
              <a:rPr lang="en-US" b="1" baseline="30000" dirty="0">
                <a:solidFill>
                  <a:schemeClr val="tx2"/>
                </a:solidFill>
              </a:rPr>
              <a:t>o</a:t>
            </a:r>
            <a:r>
              <a:rPr lang="en-US" dirty="0" smtClean="0"/>
              <a:t> view of application health</a:t>
            </a:r>
            <a:endParaRPr lang="en-US" dirty="0"/>
          </a:p>
        </p:txBody>
      </p:sp>
      <p:sp>
        <p:nvSpPr>
          <p:cNvPr id="8" name="Oval 7"/>
          <p:cNvSpPr/>
          <p:nvPr/>
        </p:nvSpPr>
        <p:spPr>
          <a:xfrm>
            <a:off x="5225085" y="2747276"/>
            <a:ext cx="2121162" cy="1661918"/>
          </a:xfrm>
          <a:prstGeom prst="ellipse">
            <a:avLst/>
          </a:prstGeom>
          <a:solidFill>
            <a:schemeClr val="accent1">
              <a:alpha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sp>
      <p:grpSp>
        <p:nvGrpSpPr>
          <p:cNvPr id="9" name="Group 8"/>
          <p:cNvGrpSpPr/>
          <p:nvPr/>
        </p:nvGrpSpPr>
        <p:grpSpPr>
          <a:xfrm>
            <a:off x="5233007" y="1224648"/>
            <a:ext cx="2963267" cy="1406288"/>
            <a:chOff x="3836807" y="0"/>
            <a:chExt cx="2429587" cy="1406288"/>
          </a:xfrm>
        </p:grpSpPr>
        <p:sp>
          <p:nvSpPr>
            <p:cNvPr id="26" name="Rectangle 25"/>
            <p:cNvSpPr/>
            <p:nvPr/>
          </p:nvSpPr>
          <p:spPr>
            <a:xfrm>
              <a:off x="3836807" y="0"/>
              <a:ext cx="2429587" cy="1406288"/>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Rectangle 26"/>
            <p:cNvSpPr/>
            <p:nvPr/>
          </p:nvSpPr>
          <p:spPr>
            <a:xfrm>
              <a:off x="3836807" y="0"/>
              <a:ext cx="2429587" cy="1406288"/>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1">
              <a:noAutofit/>
            </a:bodyPr>
            <a:lstStyle/>
            <a:p>
              <a:pPr defTabSz="1066800">
                <a:lnSpc>
                  <a:spcPct val="90000"/>
                </a:lnSpc>
                <a:spcAft>
                  <a:spcPct val="35000"/>
                </a:spcAft>
              </a:pPr>
              <a:r>
                <a:rPr lang="en-US" sz="2400" dirty="0">
                  <a:gradFill>
                    <a:gsLst>
                      <a:gs pos="0">
                        <a:schemeClr val="tx2"/>
                      </a:gs>
                      <a:gs pos="100000">
                        <a:schemeClr val="tx2"/>
                      </a:gs>
                    </a:gsLst>
                    <a:lin ang="5400000" scaled="0"/>
                  </a:gradFill>
                  <a:latin typeface="+mj-lt"/>
                </a:rPr>
                <a:t>Availability</a:t>
              </a:r>
            </a:p>
            <a:p>
              <a:pPr marL="228600" lvl="1" indent="-228600" defTabSz="800100">
                <a:lnSpc>
                  <a:spcPct val="90000"/>
                </a:lnSpc>
                <a:spcAft>
                  <a:spcPct val="15000"/>
                </a:spcAft>
                <a:buChar char="••"/>
              </a:pPr>
              <a:r>
                <a:rPr lang="en-US" sz="1600" dirty="0">
                  <a:gradFill>
                    <a:gsLst>
                      <a:gs pos="0">
                        <a:schemeClr val="tx1"/>
                      </a:gs>
                      <a:gs pos="100000">
                        <a:schemeClr val="tx1"/>
                      </a:gs>
                    </a:gsLst>
                    <a:lin ang="5400000" scaled="0"/>
                  </a:gradFill>
                </a:rPr>
                <a:t>Global Service Monitor</a:t>
              </a:r>
            </a:p>
            <a:p>
              <a:pPr marL="228600" lvl="1" indent="-228600" defTabSz="800100">
                <a:lnSpc>
                  <a:spcPct val="90000"/>
                </a:lnSpc>
                <a:spcAft>
                  <a:spcPct val="15000"/>
                </a:spcAft>
                <a:buChar char="••"/>
              </a:pPr>
              <a:r>
                <a:rPr lang="en-US" sz="1600" dirty="0">
                  <a:gradFill>
                    <a:gsLst>
                      <a:gs pos="0">
                        <a:schemeClr val="tx1"/>
                      </a:gs>
                      <a:gs pos="100000">
                        <a:schemeClr val="tx1"/>
                      </a:gs>
                    </a:gsLst>
                    <a:lin ang="5400000" scaled="0"/>
                  </a:gradFill>
                </a:rPr>
                <a:t>Internal Synthetic Transactions</a:t>
              </a:r>
            </a:p>
          </p:txBody>
        </p:sp>
      </p:grpSp>
      <p:sp>
        <p:nvSpPr>
          <p:cNvPr id="10" name="Oval 9"/>
          <p:cNvSpPr/>
          <p:nvPr/>
        </p:nvSpPr>
        <p:spPr>
          <a:xfrm>
            <a:off x="6021822" y="3325949"/>
            <a:ext cx="2121162" cy="1661918"/>
          </a:xfrm>
          <a:prstGeom prst="ellipse">
            <a:avLst/>
          </a:prstGeom>
          <a:solidFill>
            <a:srgbClr val="7030A0">
              <a:alpha val="80000"/>
            </a:srgbClr>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sp>
      <p:grpSp>
        <p:nvGrpSpPr>
          <p:cNvPr id="11" name="Group 10"/>
          <p:cNvGrpSpPr/>
          <p:nvPr/>
        </p:nvGrpSpPr>
        <p:grpSpPr>
          <a:xfrm>
            <a:off x="8549258" y="2498629"/>
            <a:ext cx="2480980" cy="1525972"/>
            <a:chOff x="7062294" y="1855103"/>
            <a:chExt cx="2480980" cy="1525972"/>
          </a:xfrm>
        </p:grpSpPr>
        <p:sp>
          <p:nvSpPr>
            <p:cNvPr id="24" name="Rectangle 23"/>
            <p:cNvSpPr/>
            <p:nvPr/>
          </p:nvSpPr>
          <p:spPr>
            <a:xfrm>
              <a:off x="7062294" y="1855103"/>
              <a:ext cx="2178250" cy="1525972"/>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Rectangle 24"/>
            <p:cNvSpPr/>
            <p:nvPr/>
          </p:nvSpPr>
          <p:spPr>
            <a:xfrm>
              <a:off x="7062294" y="1855103"/>
              <a:ext cx="2480980" cy="1525972"/>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1">
              <a:noAutofit/>
            </a:bodyPr>
            <a:lstStyle/>
            <a:p>
              <a:pPr defTabSz="1066800">
                <a:lnSpc>
                  <a:spcPct val="90000"/>
                </a:lnSpc>
                <a:spcAft>
                  <a:spcPct val="35000"/>
                </a:spcAft>
              </a:pPr>
              <a:r>
                <a:rPr lang="en-US" sz="2400" dirty="0">
                  <a:gradFill>
                    <a:gsLst>
                      <a:gs pos="0">
                        <a:schemeClr val="tx2"/>
                      </a:gs>
                      <a:gs pos="100000">
                        <a:schemeClr val="tx2"/>
                      </a:gs>
                    </a:gsLst>
                    <a:lin ang="5400000" scaled="0"/>
                  </a:gradFill>
                  <a:latin typeface="+mj-lt"/>
                </a:rPr>
                <a:t>Reliability</a:t>
              </a:r>
            </a:p>
            <a:p>
              <a:pPr marL="228600" lvl="1" indent="-228600" defTabSz="800100">
                <a:lnSpc>
                  <a:spcPct val="90000"/>
                </a:lnSpc>
                <a:spcAft>
                  <a:spcPct val="15000"/>
                </a:spcAft>
                <a:buChar char="••"/>
              </a:pPr>
              <a:r>
                <a:rPr lang="en-US" sz="1600" dirty="0">
                  <a:gradFill>
                    <a:gsLst>
                      <a:gs pos="0">
                        <a:schemeClr val="tx1"/>
                      </a:gs>
                      <a:gs pos="100000">
                        <a:schemeClr val="tx1"/>
                      </a:gs>
                    </a:gsLst>
                    <a:lin ang="5400000" scaled="0"/>
                  </a:gradFill>
                </a:rPr>
                <a:t>.NET Application Performance Monitoring</a:t>
              </a:r>
            </a:p>
            <a:p>
              <a:pPr marL="228600" lvl="1" indent="-228600" defTabSz="800100">
                <a:lnSpc>
                  <a:spcPct val="90000"/>
                </a:lnSpc>
                <a:spcAft>
                  <a:spcPct val="15000"/>
                </a:spcAft>
                <a:buChar char="••"/>
              </a:pPr>
              <a:r>
                <a:rPr lang="en-US" sz="1600" dirty="0">
                  <a:gradFill>
                    <a:gsLst>
                      <a:gs pos="0">
                        <a:schemeClr val="tx1"/>
                      </a:gs>
                      <a:gs pos="100000">
                        <a:schemeClr val="tx1"/>
                      </a:gs>
                    </a:gsLst>
                    <a:lin ang="5400000" scaled="0"/>
                  </a:gradFill>
                </a:rPr>
                <a:t>Global Service Monitor</a:t>
              </a:r>
            </a:p>
          </p:txBody>
        </p:sp>
      </p:grpSp>
      <p:sp>
        <p:nvSpPr>
          <p:cNvPr id="12" name="Oval 11"/>
          <p:cNvSpPr/>
          <p:nvPr/>
        </p:nvSpPr>
        <p:spPr>
          <a:xfrm>
            <a:off x="5717705" y="4263075"/>
            <a:ext cx="2121162" cy="1661918"/>
          </a:xfrm>
          <a:prstGeom prst="ellipse">
            <a:avLst/>
          </a:prstGeom>
          <a:solidFill>
            <a:srgbClr val="C00000">
              <a:alpha val="80000"/>
            </a:srgb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sp>
      <p:grpSp>
        <p:nvGrpSpPr>
          <p:cNvPr id="13" name="Group 12"/>
          <p:cNvGrpSpPr/>
          <p:nvPr/>
        </p:nvGrpSpPr>
        <p:grpSpPr>
          <a:xfrm>
            <a:off x="1504146" y="2630936"/>
            <a:ext cx="2816096" cy="1525972"/>
            <a:chOff x="6727178" y="4458232"/>
            <a:chExt cx="2816096" cy="1525972"/>
          </a:xfrm>
        </p:grpSpPr>
        <p:sp>
          <p:nvSpPr>
            <p:cNvPr id="22" name="Rectangle 21"/>
            <p:cNvSpPr/>
            <p:nvPr/>
          </p:nvSpPr>
          <p:spPr>
            <a:xfrm>
              <a:off x="6727178" y="4458232"/>
              <a:ext cx="2178250" cy="1525972"/>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Rectangle 22"/>
            <p:cNvSpPr/>
            <p:nvPr/>
          </p:nvSpPr>
          <p:spPr>
            <a:xfrm>
              <a:off x="6727178" y="4458232"/>
              <a:ext cx="2816096" cy="1525972"/>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1">
              <a:noAutofit/>
            </a:bodyPr>
            <a:lstStyle/>
            <a:p>
              <a:pPr defTabSz="1066800">
                <a:lnSpc>
                  <a:spcPct val="90000"/>
                </a:lnSpc>
                <a:spcAft>
                  <a:spcPct val="35000"/>
                </a:spcAft>
              </a:pPr>
              <a:r>
                <a:rPr lang="en-US" sz="2400" dirty="0">
                  <a:gradFill>
                    <a:gsLst>
                      <a:gs pos="0">
                        <a:schemeClr val="tx2"/>
                      </a:gs>
                      <a:gs pos="100000">
                        <a:schemeClr val="tx2"/>
                      </a:gs>
                    </a:gsLst>
                    <a:lin ang="5400000" scaled="0"/>
                  </a:gradFill>
                  <a:latin typeface="+mj-lt"/>
                </a:rPr>
                <a:t>Performance</a:t>
              </a:r>
            </a:p>
            <a:p>
              <a:pPr marL="228600" lvl="1" indent="-228600" defTabSz="800100">
                <a:lnSpc>
                  <a:spcPct val="90000"/>
                </a:lnSpc>
                <a:spcAft>
                  <a:spcPct val="15000"/>
                </a:spcAft>
                <a:buChar char="••"/>
              </a:pPr>
              <a:r>
                <a:rPr lang="en-US" sz="1600" dirty="0">
                  <a:gradFill>
                    <a:gsLst>
                      <a:gs pos="0">
                        <a:schemeClr val="tx1"/>
                      </a:gs>
                      <a:gs pos="100000">
                        <a:schemeClr val="tx1"/>
                      </a:gs>
                    </a:gsLst>
                    <a:lin ang="5400000" scaled="0"/>
                  </a:gradFill>
                </a:rPr>
                <a:t>NET Application Performance Monitoring</a:t>
              </a:r>
            </a:p>
            <a:p>
              <a:pPr marL="228600" lvl="1" indent="-228600" defTabSz="800100">
                <a:lnSpc>
                  <a:spcPct val="90000"/>
                </a:lnSpc>
                <a:spcAft>
                  <a:spcPct val="15000"/>
                </a:spcAft>
                <a:buChar char="••"/>
              </a:pPr>
              <a:r>
                <a:rPr lang="en-US" sz="1600" dirty="0">
                  <a:gradFill>
                    <a:gsLst>
                      <a:gs pos="0">
                        <a:schemeClr val="tx1"/>
                      </a:gs>
                      <a:gs pos="100000">
                        <a:schemeClr val="tx1"/>
                      </a:gs>
                    </a:gsLst>
                    <a:lin ang="5400000" scaled="0"/>
                  </a:gradFill>
                </a:rPr>
                <a:t>Global Service Monitor</a:t>
              </a:r>
            </a:p>
            <a:p>
              <a:pPr marL="228600" lvl="1" indent="-228600" defTabSz="800100">
                <a:lnSpc>
                  <a:spcPct val="90000"/>
                </a:lnSpc>
                <a:spcAft>
                  <a:spcPct val="15000"/>
                </a:spcAft>
                <a:buChar char="••"/>
              </a:pPr>
              <a:r>
                <a:rPr lang="en-US" sz="1600" dirty="0">
                  <a:gradFill>
                    <a:gsLst>
                      <a:gs pos="0">
                        <a:schemeClr val="tx1"/>
                      </a:gs>
                      <a:gs pos="100000">
                        <a:schemeClr val="tx1"/>
                      </a:gs>
                    </a:gsLst>
                    <a:lin ang="5400000" scaled="0"/>
                  </a:gradFill>
                </a:rPr>
                <a:t>Client-Side Monitoring</a:t>
              </a:r>
            </a:p>
            <a:p>
              <a:pPr marL="57150" lvl="1" indent="-57150" algn="l" defTabSz="488950">
                <a:lnSpc>
                  <a:spcPct val="90000"/>
                </a:lnSpc>
                <a:spcBef>
                  <a:spcPct val="0"/>
                </a:spcBef>
                <a:spcAft>
                  <a:spcPct val="15000"/>
                </a:spcAft>
                <a:buChar char="••"/>
              </a:pPr>
              <a:endParaRPr lang="en-US" sz="1100" b="1" kern="1200" dirty="0"/>
            </a:p>
          </p:txBody>
        </p:sp>
      </p:grpSp>
      <p:sp>
        <p:nvSpPr>
          <p:cNvPr id="14" name="Oval 13"/>
          <p:cNvSpPr/>
          <p:nvPr/>
        </p:nvSpPr>
        <p:spPr>
          <a:xfrm>
            <a:off x="4732465" y="4263075"/>
            <a:ext cx="2121162" cy="1661918"/>
          </a:xfrm>
          <a:prstGeom prst="ellipse">
            <a:avLst/>
          </a:prstGeom>
          <a:solidFill>
            <a:schemeClr val="accent5">
              <a:lumMod val="75000"/>
              <a:alpha val="80000"/>
            </a:schemeClr>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sp>
      <p:sp>
        <p:nvSpPr>
          <p:cNvPr id="21" name="Rectangle 20"/>
          <p:cNvSpPr/>
          <p:nvPr/>
        </p:nvSpPr>
        <p:spPr>
          <a:xfrm>
            <a:off x="8448492" y="5033317"/>
            <a:ext cx="2806592" cy="1525972"/>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1">
            <a:noAutofit/>
          </a:bodyPr>
          <a:lstStyle/>
          <a:p>
            <a:pPr defTabSz="1066800">
              <a:lnSpc>
                <a:spcPct val="90000"/>
              </a:lnSpc>
              <a:spcAft>
                <a:spcPct val="35000"/>
              </a:spcAft>
            </a:pPr>
            <a:r>
              <a:rPr lang="en-US" sz="2400" dirty="0">
                <a:gradFill>
                  <a:gsLst>
                    <a:gs pos="0">
                      <a:schemeClr val="tx2"/>
                    </a:gs>
                    <a:gs pos="100000">
                      <a:schemeClr val="tx2"/>
                    </a:gs>
                  </a:gsLst>
                  <a:lin ang="5400000" scaled="0"/>
                </a:gradFill>
                <a:latin typeface="+mj-lt"/>
              </a:rPr>
              <a:t>Diagnostics</a:t>
            </a:r>
          </a:p>
          <a:p>
            <a:pPr marL="228600" lvl="1" indent="-228600" defTabSz="800100">
              <a:lnSpc>
                <a:spcPct val="90000"/>
              </a:lnSpc>
              <a:spcAft>
                <a:spcPct val="15000"/>
              </a:spcAft>
              <a:buChar char="••"/>
            </a:pPr>
            <a:r>
              <a:rPr lang="en-US" sz="1600" dirty="0">
                <a:gradFill>
                  <a:gsLst>
                    <a:gs pos="0">
                      <a:schemeClr val="tx1"/>
                    </a:gs>
                    <a:gs pos="100000">
                      <a:schemeClr val="tx1"/>
                    </a:gs>
                  </a:gsLst>
                  <a:lin ang="5400000" scaled="0"/>
                </a:gradFill>
              </a:rPr>
              <a:t>NET Application Performance Monitoring</a:t>
            </a:r>
          </a:p>
          <a:p>
            <a:pPr marL="228600" lvl="1" indent="-228600" defTabSz="800100">
              <a:lnSpc>
                <a:spcPct val="90000"/>
              </a:lnSpc>
              <a:spcAft>
                <a:spcPct val="15000"/>
              </a:spcAft>
              <a:buChar char="••"/>
            </a:pPr>
            <a:r>
              <a:rPr lang="en-US" sz="1600" dirty="0">
                <a:gradFill>
                  <a:gsLst>
                    <a:gs pos="0">
                      <a:schemeClr val="tx1"/>
                    </a:gs>
                    <a:gs pos="100000">
                      <a:schemeClr val="tx1"/>
                    </a:gs>
                  </a:gsLst>
                  <a:lin ang="5400000" scaled="0"/>
                </a:gradFill>
              </a:rPr>
              <a:t>SCOM Infra Monitoring MPs</a:t>
            </a:r>
          </a:p>
          <a:p>
            <a:pPr marL="228600" lvl="1" indent="-228600" defTabSz="800100">
              <a:lnSpc>
                <a:spcPct val="90000"/>
              </a:lnSpc>
              <a:spcAft>
                <a:spcPct val="15000"/>
              </a:spcAft>
              <a:buChar char="••"/>
            </a:pPr>
            <a:r>
              <a:rPr lang="en-US" sz="1600" dirty="0">
                <a:gradFill>
                  <a:gsLst>
                    <a:gs pos="0">
                      <a:schemeClr val="tx1"/>
                    </a:gs>
                    <a:gs pos="100000">
                      <a:schemeClr val="tx1"/>
                    </a:gs>
                  </a:gsLst>
                  <a:lin ang="5400000" scaled="0"/>
                </a:gradFill>
              </a:rPr>
              <a:t>IntelliTrace integration</a:t>
            </a:r>
          </a:p>
        </p:txBody>
      </p:sp>
      <p:sp>
        <p:nvSpPr>
          <p:cNvPr id="16" name="Oval 15"/>
          <p:cNvSpPr/>
          <p:nvPr/>
        </p:nvSpPr>
        <p:spPr>
          <a:xfrm>
            <a:off x="4428348" y="3325949"/>
            <a:ext cx="2121162" cy="1661918"/>
          </a:xfrm>
          <a:prstGeom prst="ellipse">
            <a:avLst/>
          </a:prstGeom>
          <a:solidFill>
            <a:srgbClr val="FF3300">
              <a:alpha val="80000"/>
            </a:srgb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sp>
      <p:grpSp>
        <p:nvGrpSpPr>
          <p:cNvPr id="17" name="Group 16"/>
          <p:cNvGrpSpPr/>
          <p:nvPr/>
        </p:nvGrpSpPr>
        <p:grpSpPr>
          <a:xfrm>
            <a:off x="2036297" y="5033317"/>
            <a:ext cx="2178250" cy="1525972"/>
            <a:chOff x="862658" y="1855103"/>
            <a:chExt cx="2178250" cy="1525972"/>
          </a:xfrm>
        </p:grpSpPr>
        <p:sp>
          <p:nvSpPr>
            <p:cNvPr id="18" name="Rectangle 17"/>
            <p:cNvSpPr/>
            <p:nvPr/>
          </p:nvSpPr>
          <p:spPr>
            <a:xfrm>
              <a:off x="862658" y="1855103"/>
              <a:ext cx="2178250" cy="1525972"/>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tangle 18"/>
            <p:cNvSpPr/>
            <p:nvPr/>
          </p:nvSpPr>
          <p:spPr>
            <a:xfrm>
              <a:off x="862658" y="1855103"/>
              <a:ext cx="2178250" cy="1525972"/>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1">
              <a:noAutofit/>
            </a:bodyPr>
            <a:lstStyle/>
            <a:p>
              <a:pPr lvl="0" algn="l" defTabSz="1066800">
                <a:lnSpc>
                  <a:spcPct val="90000"/>
                </a:lnSpc>
                <a:spcBef>
                  <a:spcPct val="0"/>
                </a:spcBef>
                <a:spcAft>
                  <a:spcPct val="35000"/>
                </a:spcAft>
              </a:pPr>
              <a:r>
                <a:rPr lang="en-US" sz="2400" b="0" kern="1200" dirty="0" smtClean="0">
                  <a:gradFill>
                    <a:gsLst>
                      <a:gs pos="0">
                        <a:schemeClr val="tx2"/>
                      </a:gs>
                      <a:gs pos="100000">
                        <a:schemeClr val="tx2"/>
                      </a:gs>
                    </a:gsLst>
                    <a:lin ang="5400000" scaled="0"/>
                  </a:gradFill>
                  <a:latin typeface="+mj-lt"/>
                </a:rPr>
                <a:t>Resolution</a:t>
              </a:r>
              <a:endParaRPr lang="en-US" sz="2400" b="0" kern="1200" dirty="0">
                <a:gradFill>
                  <a:gsLst>
                    <a:gs pos="0">
                      <a:schemeClr val="tx2"/>
                    </a:gs>
                    <a:gs pos="100000">
                      <a:schemeClr val="tx2"/>
                    </a:gs>
                  </a:gsLst>
                  <a:lin ang="5400000" scaled="0"/>
                </a:gradFill>
                <a:latin typeface="+mj-lt"/>
              </a:endParaRPr>
            </a:p>
            <a:p>
              <a:pPr marL="228600" lvl="1" indent="-228600" algn="l" defTabSz="800100">
                <a:lnSpc>
                  <a:spcPct val="90000"/>
                </a:lnSpc>
                <a:spcBef>
                  <a:spcPct val="0"/>
                </a:spcBef>
                <a:spcAft>
                  <a:spcPct val="15000"/>
                </a:spcAft>
                <a:buChar char="••"/>
              </a:pPr>
              <a:r>
                <a:rPr lang="en-US" sz="1600" b="0" kern="1200" dirty="0" smtClean="0">
                  <a:gradFill>
                    <a:gsLst>
                      <a:gs pos="0">
                        <a:schemeClr val="tx1"/>
                      </a:gs>
                      <a:gs pos="100000">
                        <a:schemeClr val="tx1"/>
                      </a:gs>
                    </a:gsLst>
                    <a:lin ang="5400000" scaled="0"/>
                  </a:gradFill>
                </a:rPr>
                <a:t>Team Foundation Services Work Item Synchronization</a:t>
              </a:r>
              <a:endParaRPr lang="en-US" sz="1600" b="0" kern="1200" dirty="0">
                <a:gradFill>
                  <a:gsLst>
                    <a:gs pos="0">
                      <a:schemeClr val="tx1"/>
                    </a:gs>
                    <a:gs pos="100000">
                      <a:schemeClr val="tx1"/>
                    </a:gs>
                  </a:gsLst>
                  <a:lin ang="5400000" scaled="0"/>
                </a:gradFill>
              </a:endParaRPr>
            </a:p>
            <a:p>
              <a:pPr marL="228600" lvl="1" indent="-228600" algn="l" defTabSz="800100">
                <a:lnSpc>
                  <a:spcPct val="90000"/>
                </a:lnSpc>
                <a:spcBef>
                  <a:spcPct val="0"/>
                </a:spcBef>
                <a:spcAft>
                  <a:spcPct val="15000"/>
                </a:spcAft>
                <a:buChar char="••"/>
              </a:pPr>
              <a:r>
                <a:rPr lang="en-US" sz="1600" b="0" kern="1200" dirty="0" smtClean="0">
                  <a:gradFill>
                    <a:gsLst>
                      <a:gs pos="0">
                        <a:schemeClr val="tx1"/>
                      </a:gs>
                      <a:gs pos="100000">
                        <a:schemeClr val="tx1"/>
                      </a:gs>
                    </a:gsLst>
                    <a:lin ang="5400000" scaled="0"/>
                  </a:gradFill>
                </a:rPr>
                <a:t>Visual Studio</a:t>
              </a:r>
              <a:endParaRPr lang="en-US" sz="1600" b="0" kern="1200" dirty="0">
                <a:gradFill>
                  <a:gsLst>
                    <a:gs pos="0">
                      <a:schemeClr val="tx1"/>
                    </a:gs>
                    <a:gs pos="100000">
                      <a:schemeClr val="tx1"/>
                    </a:gs>
                  </a:gsLst>
                  <a:lin ang="5400000" scaled="0"/>
                </a:gradFill>
              </a:endParaRPr>
            </a:p>
          </p:txBody>
        </p:sp>
      </p:grpSp>
    </p:spTree>
    <p:extLst>
      <p:ext uri="{BB962C8B-B14F-4D97-AF65-F5344CB8AC3E}">
        <p14:creationId xmlns:p14="http://schemas.microsoft.com/office/powerpoint/2010/main" val="2556575576"/>
      </p:ext>
    </p:extLst>
  </p:cSld>
  <p:clrMapOvr>
    <a:masterClrMapping/>
  </p:clrMapOvr>
  <p:transition advClick="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360</a:t>
            </a:r>
            <a:r>
              <a:rPr lang="en-US" b="1" baseline="30000" dirty="0">
                <a:solidFill>
                  <a:schemeClr val="tx1"/>
                </a:solidFill>
              </a:rPr>
              <a:t>o</a:t>
            </a:r>
            <a:r>
              <a:rPr lang="en-US" dirty="0" smtClean="0"/>
              <a:t> .NET application </a:t>
            </a:r>
            <a:r>
              <a:rPr lang="en-US" dirty="0"/>
              <a:t>m</a:t>
            </a:r>
            <a:r>
              <a:rPr lang="en-US" dirty="0" smtClean="0"/>
              <a:t>onitoring</a:t>
            </a:r>
            <a:endParaRPr lang="en-US" dirty="0"/>
          </a:p>
        </p:txBody>
      </p:sp>
      <p:sp>
        <p:nvSpPr>
          <p:cNvPr id="3" name="Text Placeholder 2"/>
          <p:cNvSpPr>
            <a:spLocks noGrp="1"/>
          </p:cNvSpPr>
          <p:nvPr>
            <p:ph type="body" sz="quarter" idx="10"/>
          </p:nvPr>
        </p:nvSpPr>
        <p:spPr>
          <a:xfrm>
            <a:off x="274639" y="1211263"/>
            <a:ext cx="5819774" cy="4290189"/>
          </a:xfrm>
        </p:spPr>
        <p:txBody>
          <a:bodyPr/>
          <a:lstStyle/>
          <a:p>
            <a:pPr marL="0" indent="0">
              <a:buNone/>
            </a:pPr>
            <a:r>
              <a:rPr lang="en-US" sz="3600" dirty="0" smtClean="0"/>
              <a:t>Displays information from </a:t>
            </a:r>
          </a:p>
          <a:p>
            <a:pPr lvl="1"/>
            <a:r>
              <a:rPr lang="en-US" dirty="0" smtClean="0"/>
              <a:t>Global Service Monitor, </a:t>
            </a:r>
          </a:p>
          <a:p>
            <a:pPr lvl="1"/>
            <a:r>
              <a:rPr lang="en-US" dirty="0" smtClean="0"/>
              <a:t>.NET Application </a:t>
            </a:r>
            <a:br>
              <a:rPr lang="en-US" dirty="0" smtClean="0"/>
            </a:br>
            <a:r>
              <a:rPr lang="en-US" dirty="0" smtClean="0"/>
              <a:t>Performance Monitoring</a:t>
            </a:r>
          </a:p>
          <a:p>
            <a:pPr lvl="1"/>
            <a:r>
              <a:rPr lang="en-US" dirty="0" smtClean="0"/>
              <a:t>Web Application </a:t>
            </a:r>
            <a:br>
              <a:rPr lang="en-US" dirty="0" smtClean="0"/>
            </a:br>
            <a:r>
              <a:rPr lang="en-US" dirty="0" smtClean="0"/>
              <a:t>Availability Monitoring</a:t>
            </a:r>
          </a:p>
          <a:p>
            <a:pPr marL="0" indent="0">
              <a:buNone/>
            </a:pPr>
            <a:r>
              <a:rPr lang="en-US" sz="3600" dirty="0" smtClean="0"/>
              <a:t>Summary of health and key metrics for 3-tier applications in a single view.</a:t>
            </a:r>
            <a:endParaRPr lang="en-US" sz="3600" dirty="0"/>
          </a:p>
        </p:txBody>
      </p:sp>
      <p:sp>
        <p:nvSpPr>
          <p:cNvPr id="4" name="Slide Number Placeholder 3"/>
          <p:cNvSpPr>
            <a:spLocks noGrp="1"/>
          </p:cNvSpPr>
          <p:nvPr>
            <p:ph type="sldNum" sz="quarter" idx="4294967295"/>
          </p:nvPr>
        </p:nvSpPr>
        <p:spPr>
          <a:xfrm>
            <a:off x="11650177" y="6570531"/>
            <a:ext cx="511664" cy="127131"/>
          </a:xfrm>
          <a:prstGeom prst="rect">
            <a:avLst/>
          </a:prstGeom>
        </p:spPr>
        <p:txBody>
          <a:bodyPr/>
          <a:lstStyle/>
          <a:p>
            <a:fld id="{1BC86A1F-E589-44B2-A543-2EC98F5547A7}" type="slidenum">
              <a:rPr lang="en-US" smtClean="0"/>
              <a:pPr/>
              <a:t>7</a:t>
            </a:fld>
            <a:endParaRPr lang="en-US" dirty="0"/>
          </a:p>
        </p:txBody>
      </p:sp>
      <p:pic>
        <p:nvPicPr>
          <p:cNvPr id="7" name="Picture 6"/>
          <p:cNvPicPr>
            <a:picLocks noChangeAspect="1"/>
          </p:cNvPicPr>
          <p:nvPr/>
        </p:nvPicPr>
        <p:blipFill>
          <a:blip r:embed="rId3"/>
          <a:stretch>
            <a:fillRect/>
          </a:stretch>
        </p:blipFill>
        <p:spPr>
          <a:xfrm>
            <a:off x="6202018" y="1332918"/>
            <a:ext cx="5701405" cy="4383984"/>
          </a:xfrm>
          <a:prstGeom prst="rect">
            <a:avLst/>
          </a:prstGeom>
        </p:spPr>
      </p:pic>
    </p:spTree>
    <p:extLst>
      <p:ext uri="{BB962C8B-B14F-4D97-AF65-F5344CB8AC3E}">
        <p14:creationId xmlns:p14="http://schemas.microsoft.com/office/powerpoint/2010/main" val="394813749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Oval 54"/>
          <p:cNvSpPr/>
          <p:nvPr/>
        </p:nvSpPr>
        <p:spPr bwMode="auto">
          <a:xfrm>
            <a:off x="8103393" y="2392929"/>
            <a:ext cx="3067844" cy="3006281"/>
          </a:xfrm>
          <a:prstGeom prst="ellipse">
            <a:avLst/>
          </a:prstGeom>
          <a:solidFill>
            <a:srgbClr val="002050">
              <a:lumMod val="25000"/>
              <a:lumOff val="75000"/>
            </a:srgbClr>
          </a:solidFill>
          <a:ln w="1079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0">
                    <a:srgbClr val="EFEFEF"/>
                  </a:gs>
                  <a:gs pos="100000">
                    <a:srgbClr val="EFEFEF"/>
                  </a:gs>
                </a:gsLst>
                <a:lin ang="5400000" scaled="0"/>
              </a:gradFill>
              <a:effectLst/>
              <a:uLnTx/>
              <a:uFillTx/>
              <a:latin typeface="Segoe UI"/>
            </a:endParaRPr>
          </a:p>
        </p:txBody>
      </p:sp>
      <p:sp>
        <p:nvSpPr>
          <p:cNvPr id="57" name="Freeform 56"/>
          <p:cNvSpPr>
            <a:spLocks noEditPoints="1"/>
          </p:cNvSpPr>
          <p:nvPr/>
        </p:nvSpPr>
        <p:spPr bwMode="auto">
          <a:xfrm>
            <a:off x="8123237" y="2395982"/>
            <a:ext cx="3067844" cy="3006280"/>
          </a:xfrm>
          <a:custGeom>
            <a:avLst/>
            <a:gdLst/>
            <a:ahLst/>
            <a:cxnLst>
              <a:cxn ang="0">
                <a:pos x="457" y="449"/>
              </a:cxn>
              <a:cxn ang="0">
                <a:pos x="78" y="450"/>
              </a:cxn>
              <a:cxn ang="0">
                <a:pos x="78" y="76"/>
              </a:cxn>
              <a:cxn ang="0">
                <a:pos x="457" y="75"/>
              </a:cxn>
              <a:cxn ang="0">
                <a:pos x="522" y="260"/>
              </a:cxn>
              <a:cxn ang="0">
                <a:pos x="268" y="12"/>
              </a:cxn>
              <a:cxn ang="0">
                <a:pos x="271" y="75"/>
              </a:cxn>
              <a:cxn ang="0">
                <a:pos x="335" y="54"/>
              </a:cxn>
              <a:cxn ang="0">
                <a:pos x="319" y="101"/>
              </a:cxn>
              <a:cxn ang="0">
                <a:pos x="335" y="119"/>
              </a:cxn>
              <a:cxn ang="0">
                <a:pos x="369" y="90"/>
              </a:cxn>
              <a:cxn ang="0">
                <a:pos x="379" y="120"/>
              </a:cxn>
              <a:cxn ang="0">
                <a:pos x="374" y="140"/>
              </a:cxn>
              <a:cxn ang="0">
                <a:pos x="363" y="156"/>
              </a:cxn>
              <a:cxn ang="0">
                <a:pos x="330" y="196"/>
              </a:cxn>
              <a:cxn ang="0">
                <a:pos x="312" y="175"/>
              </a:cxn>
              <a:cxn ang="0">
                <a:pos x="278" y="182"/>
              </a:cxn>
              <a:cxn ang="0">
                <a:pos x="247" y="196"/>
              </a:cxn>
              <a:cxn ang="0">
                <a:pos x="262" y="236"/>
              </a:cxn>
              <a:cxn ang="0">
                <a:pos x="372" y="258"/>
              </a:cxn>
              <a:cxn ang="0">
                <a:pos x="399" y="332"/>
              </a:cxn>
              <a:cxn ang="0">
                <a:pos x="322" y="432"/>
              </a:cxn>
              <a:cxn ang="0">
                <a:pos x="307" y="483"/>
              </a:cxn>
              <a:cxn ang="0">
                <a:pos x="264" y="329"/>
              </a:cxn>
              <a:cxn ang="0">
                <a:pos x="260" y="250"/>
              </a:cxn>
              <a:cxn ang="0">
                <a:pos x="199" y="215"/>
              </a:cxn>
              <a:cxn ang="0">
                <a:pos x="177" y="212"/>
              </a:cxn>
              <a:cxn ang="0">
                <a:pos x="146" y="174"/>
              </a:cxn>
              <a:cxn ang="0">
                <a:pos x="143" y="107"/>
              </a:cxn>
              <a:cxn ang="0">
                <a:pos x="106" y="82"/>
              </a:cxn>
              <a:cxn ang="0">
                <a:pos x="77" y="96"/>
              </a:cxn>
              <a:cxn ang="0">
                <a:pos x="88" y="440"/>
              </a:cxn>
              <a:cxn ang="0">
                <a:pos x="448" y="439"/>
              </a:cxn>
            </a:cxnLst>
            <a:rect l="0" t="0" r="r" b="b"/>
            <a:pathLst>
              <a:path w="536" h="526">
                <a:moveTo>
                  <a:pt x="536" y="261"/>
                </a:moveTo>
                <a:cubicBezTo>
                  <a:pt x="536" y="335"/>
                  <a:pt x="509" y="398"/>
                  <a:pt x="457" y="449"/>
                </a:cubicBezTo>
                <a:cubicBezTo>
                  <a:pt x="405" y="501"/>
                  <a:pt x="342" y="526"/>
                  <a:pt x="268" y="526"/>
                </a:cubicBezTo>
                <a:cubicBezTo>
                  <a:pt x="194" y="526"/>
                  <a:pt x="131" y="501"/>
                  <a:pt x="78" y="450"/>
                </a:cubicBezTo>
                <a:cubicBezTo>
                  <a:pt x="26" y="399"/>
                  <a:pt x="0" y="337"/>
                  <a:pt x="0" y="263"/>
                </a:cubicBezTo>
                <a:cubicBezTo>
                  <a:pt x="0" y="190"/>
                  <a:pt x="26" y="128"/>
                  <a:pt x="78" y="76"/>
                </a:cubicBezTo>
                <a:cubicBezTo>
                  <a:pt x="131" y="25"/>
                  <a:pt x="194" y="0"/>
                  <a:pt x="268" y="0"/>
                </a:cubicBezTo>
                <a:cubicBezTo>
                  <a:pt x="342" y="0"/>
                  <a:pt x="405" y="25"/>
                  <a:pt x="457" y="75"/>
                </a:cubicBezTo>
                <a:cubicBezTo>
                  <a:pt x="509" y="126"/>
                  <a:pt x="536" y="188"/>
                  <a:pt x="536" y="261"/>
                </a:cubicBezTo>
                <a:close/>
                <a:moveTo>
                  <a:pt x="522" y="260"/>
                </a:moveTo>
                <a:cubicBezTo>
                  <a:pt x="522" y="191"/>
                  <a:pt x="497" y="132"/>
                  <a:pt x="447" y="84"/>
                </a:cubicBezTo>
                <a:cubicBezTo>
                  <a:pt x="397" y="36"/>
                  <a:pt x="337" y="12"/>
                  <a:pt x="268" y="12"/>
                </a:cubicBezTo>
                <a:cubicBezTo>
                  <a:pt x="240" y="69"/>
                  <a:pt x="240" y="69"/>
                  <a:pt x="240" y="69"/>
                </a:cubicBezTo>
                <a:cubicBezTo>
                  <a:pt x="271" y="75"/>
                  <a:pt x="271" y="75"/>
                  <a:pt x="271" y="75"/>
                </a:cubicBezTo>
                <a:cubicBezTo>
                  <a:pt x="294" y="51"/>
                  <a:pt x="294" y="51"/>
                  <a:pt x="294" y="51"/>
                </a:cubicBezTo>
                <a:cubicBezTo>
                  <a:pt x="335" y="54"/>
                  <a:pt x="335" y="54"/>
                  <a:pt x="335" y="54"/>
                </a:cubicBezTo>
                <a:cubicBezTo>
                  <a:pt x="344" y="76"/>
                  <a:pt x="344" y="76"/>
                  <a:pt x="344" y="76"/>
                </a:cubicBezTo>
                <a:cubicBezTo>
                  <a:pt x="319" y="101"/>
                  <a:pt x="319" y="101"/>
                  <a:pt x="319" y="101"/>
                </a:cubicBezTo>
                <a:cubicBezTo>
                  <a:pt x="319" y="116"/>
                  <a:pt x="319" y="116"/>
                  <a:pt x="319" y="116"/>
                </a:cubicBezTo>
                <a:cubicBezTo>
                  <a:pt x="335" y="119"/>
                  <a:pt x="335" y="119"/>
                  <a:pt x="335" y="119"/>
                </a:cubicBezTo>
                <a:cubicBezTo>
                  <a:pt x="342" y="107"/>
                  <a:pt x="342" y="107"/>
                  <a:pt x="342" y="107"/>
                </a:cubicBezTo>
                <a:cubicBezTo>
                  <a:pt x="369" y="90"/>
                  <a:pt x="369" y="90"/>
                  <a:pt x="369" y="90"/>
                </a:cubicBezTo>
                <a:cubicBezTo>
                  <a:pt x="368" y="101"/>
                  <a:pt x="368" y="101"/>
                  <a:pt x="368" y="101"/>
                </a:cubicBezTo>
                <a:cubicBezTo>
                  <a:pt x="379" y="120"/>
                  <a:pt x="379" y="120"/>
                  <a:pt x="379" y="120"/>
                </a:cubicBezTo>
                <a:cubicBezTo>
                  <a:pt x="366" y="132"/>
                  <a:pt x="366" y="132"/>
                  <a:pt x="366" y="132"/>
                </a:cubicBezTo>
                <a:cubicBezTo>
                  <a:pt x="374" y="140"/>
                  <a:pt x="374" y="140"/>
                  <a:pt x="374" y="140"/>
                </a:cubicBezTo>
                <a:cubicBezTo>
                  <a:pt x="356" y="141"/>
                  <a:pt x="356" y="141"/>
                  <a:pt x="356" y="141"/>
                </a:cubicBezTo>
                <a:cubicBezTo>
                  <a:pt x="363" y="156"/>
                  <a:pt x="363" y="156"/>
                  <a:pt x="363" y="156"/>
                </a:cubicBezTo>
                <a:cubicBezTo>
                  <a:pt x="323" y="174"/>
                  <a:pt x="323" y="174"/>
                  <a:pt x="323" y="174"/>
                </a:cubicBezTo>
                <a:cubicBezTo>
                  <a:pt x="330" y="196"/>
                  <a:pt x="330" y="196"/>
                  <a:pt x="330" y="196"/>
                </a:cubicBezTo>
                <a:cubicBezTo>
                  <a:pt x="317" y="196"/>
                  <a:pt x="317" y="196"/>
                  <a:pt x="317" y="196"/>
                </a:cubicBezTo>
                <a:cubicBezTo>
                  <a:pt x="312" y="175"/>
                  <a:pt x="312" y="175"/>
                  <a:pt x="312" y="175"/>
                </a:cubicBezTo>
                <a:cubicBezTo>
                  <a:pt x="283" y="174"/>
                  <a:pt x="283" y="174"/>
                  <a:pt x="283" y="174"/>
                </a:cubicBezTo>
                <a:cubicBezTo>
                  <a:pt x="278" y="182"/>
                  <a:pt x="278" y="182"/>
                  <a:pt x="278" y="182"/>
                </a:cubicBezTo>
                <a:cubicBezTo>
                  <a:pt x="266" y="177"/>
                  <a:pt x="266" y="177"/>
                  <a:pt x="266" y="177"/>
                </a:cubicBezTo>
                <a:cubicBezTo>
                  <a:pt x="247" y="196"/>
                  <a:pt x="247" y="196"/>
                  <a:pt x="247" y="196"/>
                </a:cubicBezTo>
                <a:cubicBezTo>
                  <a:pt x="262" y="215"/>
                  <a:pt x="262" y="215"/>
                  <a:pt x="262" y="215"/>
                </a:cubicBezTo>
                <a:cubicBezTo>
                  <a:pt x="262" y="236"/>
                  <a:pt x="262" y="236"/>
                  <a:pt x="262" y="236"/>
                </a:cubicBezTo>
                <a:cubicBezTo>
                  <a:pt x="278" y="247"/>
                  <a:pt x="278" y="247"/>
                  <a:pt x="278" y="247"/>
                </a:cubicBezTo>
                <a:cubicBezTo>
                  <a:pt x="372" y="258"/>
                  <a:pt x="372" y="258"/>
                  <a:pt x="372" y="258"/>
                </a:cubicBezTo>
                <a:cubicBezTo>
                  <a:pt x="403" y="279"/>
                  <a:pt x="403" y="279"/>
                  <a:pt x="403" y="279"/>
                </a:cubicBezTo>
                <a:cubicBezTo>
                  <a:pt x="399" y="332"/>
                  <a:pt x="399" y="332"/>
                  <a:pt x="399" y="332"/>
                </a:cubicBezTo>
                <a:cubicBezTo>
                  <a:pt x="334" y="397"/>
                  <a:pt x="334" y="397"/>
                  <a:pt x="334" y="397"/>
                </a:cubicBezTo>
                <a:cubicBezTo>
                  <a:pt x="330" y="401"/>
                  <a:pt x="326" y="413"/>
                  <a:pt x="322" y="432"/>
                </a:cubicBezTo>
                <a:cubicBezTo>
                  <a:pt x="318" y="450"/>
                  <a:pt x="316" y="464"/>
                  <a:pt x="317" y="472"/>
                </a:cubicBezTo>
                <a:cubicBezTo>
                  <a:pt x="307" y="483"/>
                  <a:pt x="307" y="483"/>
                  <a:pt x="307" y="483"/>
                </a:cubicBezTo>
                <a:cubicBezTo>
                  <a:pt x="294" y="457"/>
                  <a:pt x="284" y="433"/>
                  <a:pt x="278" y="413"/>
                </a:cubicBezTo>
                <a:cubicBezTo>
                  <a:pt x="274" y="403"/>
                  <a:pt x="270" y="376"/>
                  <a:pt x="264" y="329"/>
                </a:cubicBezTo>
                <a:cubicBezTo>
                  <a:pt x="223" y="293"/>
                  <a:pt x="223" y="293"/>
                  <a:pt x="223" y="293"/>
                </a:cubicBezTo>
                <a:cubicBezTo>
                  <a:pt x="260" y="250"/>
                  <a:pt x="260" y="250"/>
                  <a:pt x="260" y="250"/>
                </a:cubicBezTo>
                <a:cubicBezTo>
                  <a:pt x="245" y="228"/>
                  <a:pt x="245" y="228"/>
                  <a:pt x="245" y="228"/>
                </a:cubicBezTo>
                <a:cubicBezTo>
                  <a:pt x="222" y="224"/>
                  <a:pt x="207" y="219"/>
                  <a:pt x="199" y="215"/>
                </a:cubicBezTo>
                <a:cubicBezTo>
                  <a:pt x="191" y="211"/>
                  <a:pt x="179" y="201"/>
                  <a:pt x="163" y="184"/>
                </a:cubicBezTo>
                <a:cubicBezTo>
                  <a:pt x="177" y="212"/>
                  <a:pt x="177" y="212"/>
                  <a:pt x="177" y="212"/>
                </a:cubicBezTo>
                <a:cubicBezTo>
                  <a:pt x="168" y="216"/>
                  <a:pt x="168" y="216"/>
                  <a:pt x="168" y="216"/>
                </a:cubicBezTo>
                <a:cubicBezTo>
                  <a:pt x="146" y="174"/>
                  <a:pt x="146" y="174"/>
                  <a:pt x="146" y="174"/>
                </a:cubicBezTo>
                <a:cubicBezTo>
                  <a:pt x="150" y="134"/>
                  <a:pt x="150" y="134"/>
                  <a:pt x="150" y="134"/>
                </a:cubicBezTo>
                <a:cubicBezTo>
                  <a:pt x="143" y="107"/>
                  <a:pt x="143" y="107"/>
                  <a:pt x="143" y="107"/>
                </a:cubicBezTo>
                <a:cubicBezTo>
                  <a:pt x="121" y="86"/>
                  <a:pt x="121" y="86"/>
                  <a:pt x="121" y="86"/>
                </a:cubicBezTo>
                <a:cubicBezTo>
                  <a:pt x="106" y="82"/>
                  <a:pt x="106" y="82"/>
                  <a:pt x="106" y="82"/>
                </a:cubicBezTo>
                <a:cubicBezTo>
                  <a:pt x="92" y="92"/>
                  <a:pt x="92" y="92"/>
                  <a:pt x="92" y="92"/>
                </a:cubicBezTo>
                <a:cubicBezTo>
                  <a:pt x="77" y="96"/>
                  <a:pt x="77" y="96"/>
                  <a:pt x="77" y="96"/>
                </a:cubicBezTo>
                <a:cubicBezTo>
                  <a:pt x="35" y="144"/>
                  <a:pt x="14" y="199"/>
                  <a:pt x="14" y="262"/>
                </a:cubicBezTo>
                <a:cubicBezTo>
                  <a:pt x="14" y="332"/>
                  <a:pt x="39" y="391"/>
                  <a:pt x="88" y="440"/>
                </a:cubicBezTo>
                <a:cubicBezTo>
                  <a:pt x="138" y="488"/>
                  <a:pt x="198" y="512"/>
                  <a:pt x="268" y="512"/>
                </a:cubicBezTo>
                <a:cubicBezTo>
                  <a:pt x="339" y="512"/>
                  <a:pt x="399" y="488"/>
                  <a:pt x="448" y="439"/>
                </a:cubicBezTo>
                <a:cubicBezTo>
                  <a:pt x="497" y="390"/>
                  <a:pt x="522" y="331"/>
                  <a:pt x="522" y="260"/>
                </a:cubicBezTo>
                <a:close/>
              </a:path>
            </a:pathLst>
          </a:custGeom>
          <a:solidFill>
            <a:srgbClr val="007233"/>
          </a:solidFill>
          <a:ln w="9525">
            <a:noFill/>
            <a:round/>
            <a:headEnd/>
            <a:tailEnd/>
          </a:ln>
        </p:spPr>
        <p:txBody>
          <a:bodyPr vert="horz" wrap="square" lIns="93260" tIns="46630" rIns="93260" bIns="46630" numCol="1" anchor="t" anchorCtr="0" compatLnSpc="1">
            <a:prstTxWarp prst="textNoShape">
              <a:avLst/>
            </a:prstTxWarp>
          </a:bodyPr>
          <a:ls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2244" b="0" i="0" u="none" strike="noStrike" kern="1200" cap="none" spc="0" normalizeH="0" baseline="0" noProof="0">
              <a:ln>
                <a:noFill/>
              </a:ln>
              <a:solidFill>
                <a:srgbClr val="505050"/>
              </a:solidFill>
              <a:effectLst/>
              <a:uLnTx/>
              <a:uFillTx/>
              <a:latin typeface="Segoe UI"/>
            </a:endParaRPr>
          </a:p>
        </p:txBody>
      </p:sp>
      <p:grpSp>
        <p:nvGrpSpPr>
          <p:cNvPr id="44034" name="Group 1"/>
          <p:cNvGrpSpPr>
            <a:grpSpLocks/>
          </p:cNvGrpSpPr>
          <p:nvPr/>
        </p:nvGrpSpPr>
        <p:grpSpPr bwMode="auto">
          <a:xfrm>
            <a:off x="4741616" y="3317043"/>
            <a:ext cx="1787490" cy="1321188"/>
            <a:chOff x="4646613" y="2514600"/>
            <a:chExt cx="1752600" cy="1295400"/>
          </a:xfrm>
          <a:solidFill>
            <a:schemeClr val="tx2">
              <a:lumMod val="75000"/>
            </a:schemeClr>
          </a:solidFill>
        </p:grpSpPr>
        <p:sp>
          <p:nvSpPr>
            <p:cNvPr id="44068" name="Rectangle 35"/>
            <p:cNvSpPr>
              <a:spLocks noChangeArrowheads="1"/>
            </p:cNvSpPr>
            <p:nvPr/>
          </p:nvSpPr>
          <p:spPr bwMode="auto">
            <a:xfrm>
              <a:off x="4646613" y="2514600"/>
              <a:ext cx="1752600" cy="1295400"/>
            </a:xfrm>
            <a:prstGeom prst="rect">
              <a:avLst/>
            </a:prstGeom>
            <a:grpFill/>
            <a:ln w="9525">
              <a:noFill/>
              <a:miter lim="800000"/>
              <a:headEnd/>
              <a:tailEnd/>
            </a:ln>
          </p:spPr>
          <p:txBody>
            <a:bodyPr bIns="93260" anchor="b"/>
            <a:lstStyle/>
            <a:p>
              <a:pPr algn="r" defTabSz="932597"/>
              <a:r>
                <a:rPr lang="en-US" dirty="0" smtClean="0">
                  <a:gradFill>
                    <a:gsLst>
                      <a:gs pos="1250">
                        <a:schemeClr val="bg1"/>
                      </a:gs>
                      <a:gs pos="100000">
                        <a:schemeClr val="bg1"/>
                      </a:gs>
                    </a:gsLst>
                    <a:lin ang="5400000" scaled="0"/>
                  </a:gradFill>
                </a:rPr>
                <a:t>Operations </a:t>
              </a:r>
              <a:r>
                <a:rPr lang="en-US" dirty="0">
                  <a:gradFill>
                    <a:gsLst>
                      <a:gs pos="1250">
                        <a:schemeClr val="bg1"/>
                      </a:gs>
                      <a:gs pos="100000">
                        <a:schemeClr val="bg1"/>
                      </a:gs>
                    </a:gsLst>
                    <a:lin ang="5400000" scaled="0"/>
                  </a:gradFill>
                </a:rPr>
                <a:t>Manager</a:t>
              </a:r>
            </a:p>
          </p:txBody>
        </p:sp>
        <p:grpSp>
          <p:nvGrpSpPr>
            <p:cNvPr id="44069" name="Group 42"/>
            <p:cNvGrpSpPr>
              <a:grpSpLocks/>
            </p:cNvGrpSpPr>
            <p:nvPr/>
          </p:nvGrpSpPr>
          <p:grpSpPr bwMode="auto">
            <a:xfrm>
              <a:off x="4717952" y="2665085"/>
              <a:ext cx="533400" cy="496887"/>
              <a:chOff x="5789612" y="2057400"/>
              <a:chExt cx="2514600" cy="2133600"/>
            </a:xfrm>
            <a:grpFill/>
          </p:grpSpPr>
          <p:cxnSp>
            <p:nvCxnSpPr>
              <p:cNvPr id="44" name="Straight Connector 43"/>
              <p:cNvCxnSpPr/>
              <p:nvPr/>
            </p:nvCxnSpPr>
            <p:spPr>
              <a:xfrm flipV="1">
                <a:off x="5790074" y="2897251"/>
                <a:ext cx="389164" cy="231765"/>
              </a:xfrm>
              <a:prstGeom prst="line">
                <a:avLst/>
              </a:prstGeom>
              <a:grpFill/>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179238" y="2897251"/>
                <a:ext cx="396651" cy="231765"/>
              </a:xfrm>
              <a:prstGeom prst="line">
                <a:avLst/>
              </a:prstGeom>
              <a:grpFill/>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6560921" y="2058808"/>
                <a:ext cx="389164" cy="1056574"/>
              </a:xfrm>
              <a:prstGeom prst="line">
                <a:avLst/>
              </a:prstGeom>
              <a:grpFill/>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950085" y="2079256"/>
                <a:ext cx="209550" cy="2113152"/>
              </a:xfrm>
              <a:prstGeom prst="line">
                <a:avLst/>
              </a:prstGeom>
              <a:grpFill/>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7159635" y="3060849"/>
                <a:ext cx="306839" cy="1131559"/>
              </a:xfrm>
              <a:prstGeom prst="line">
                <a:avLst/>
              </a:prstGeom>
              <a:grpFill/>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466474" y="3060849"/>
                <a:ext cx="74839" cy="143151"/>
              </a:xfrm>
              <a:prstGeom prst="line">
                <a:avLst/>
              </a:prstGeom>
              <a:grpFill/>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7541313" y="2897251"/>
                <a:ext cx="232004" cy="306750"/>
              </a:xfrm>
              <a:prstGeom prst="line">
                <a:avLst/>
              </a:prstGeom>
              <a:grpFill/>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773317" y="2897251"/>
                <a:ext cx="299357" cy="606681"/>
              </a:xfrm>
              <a:prstGeom prst="line">
                <a:avLst/>
              </a:prstGeom>
              <a:grpFill/>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8072675" y="3060849"/>
                <a:ext cx="231999" cy="443082"/>
              </a:xfrm>
              <a:prstGeom prst="line">
                <a:avLst/>
              </a:prstGeom>
              <a:grpFill/>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sp>
        <p:nvSpPr>
          <p:cNvPr id="44036" name="Freeform 39"/>
          <p:cNvSpPr>
            <a:spLocks/>
          </p:cNvSpPr>
          <p:nvPr/>
        </p:nvSpPr>
        <p:spPr bwMode="auto">
          <a:xfrm>
            <a:off x="1244353" y="2073572"/>
            <a:ext cx="5828771" cy="4507583"/>
          </a:xfrm>
          <a:custGeom>
            <a:avLst/>
            <a:gdLst>
              <a:gd name="T0" fmla="*/ 228600 w 3600"/>
              <a:gd name="T1" fmla="*/ 4419600 h 2784"/>
              <a:gd name="T2" fmla="*/ 204788 w 3600"/>
              <a:gd name="T3" fmla="*/ 1295400 h 2784"/>
              <a:gd name="T4" fmla="*/ 0 w 3600"/>
              <a:gd name="T5" fmla="*/ 1295400 h 2784"/>
              <a:gd name="T6" fmla="*/ 0 w 3600"/>
              <a:gd name="T7" fmla="*/ 990600 h 2784"/>
              <a:gd name="T8" fmla="*/ 2819400 w 3600"/>
              <a:gd name="T9" fmla="*/ 0 h 2784"/>
              <a:gd name="T10" fmla="*/ 5715000 w 3600"/>
              <a:gd name="T11" fmla="*/ 990600 h 2784"/>
              <a:gd name="T12" fmla="*/ 5715000 w 3600"/>
              <a:gd name="T13" fmla="*/ 1295400 h 2784"/>
              <a:gd name="T14" fmla="*/ 5486400 w 3600"/>
              <a:gd name="T15" fmla="*/ 1295400 h 2784"/>
              <a:gd name="T16" fmla="*/ 5486400 w 3600"/>
              <a:gd name="T17" fmla="*/ 4419600 h 27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00"/>
              <a:gd name="T28" fmla="*/ 0 h 2784"/>
              <a:gd name="T29" fmla="*/ 3600 w 3600"/>
              <a:gd name="T30" fmla="*/ 2784 h 27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00" h="2784">
                <a:moveTo>
                  <a:pt x="144" y="2784"/>
                </a:moveTo>
                <a:lnTo>
                  <a:pt x="129" y="816"/>
                </a:lnTo>
                <a:lnTo>
                  <a:pt x="0" y="816"/>
                </a:lnTo>
                <a:lnTo>
                  <a:pt x="0" y="624"/>
                </a:lnTo>
                <a:lnTo>
                  <a:pt x="1776" y="0"/>
                </a:lnTo>
                <a:lnTo>
                  <a:pt x="3600" y="624"/>
                </a:lnTo>
                <a:lnTo>
                  <a:pt x="3600" y="816"/>
                </a:lnTo>
                <a:lnTo>
                  <a:pt x="3456" y="816"/>
                </a:lnTo>
                <a:lnTo>
                  <a:pt x="3456" y="2784"/>
                </a:lnTo>
              </a:path>
            </a:pathLst>
          </a:custGeom>
          <a:noFill/>
          <a:ln w="38100" cap="rnd" cmpd="sng">
            <a:solidFill>
              <a:schemeClr val="tx2"/>
            </a:solidFill>
            <a:prstDash val="sysDot"/>
            <a:round/>
            <a:headEnd/>
            <a:tailEnd/>
          </a:ln>
        </p:spPr>
        <p:txBody>
          <a:bodyPr/>
          <a:lstStyle/>
          <a:p>
            <a:endParaRPr lang="en-US" dirty="0"/>
          </a:p>
        </p:txBody>
      </p:sp>
      <p:sp>
        <p:nvSpPr>
          <p:cNvPr id="45087" name="Line 31"/>
          <p:cNvSpPr>
            <a:spLocks noChangeShapeType="1"/>
          </p:cNvSpPr>
          <p:nvPr/>
        </p:nvSpPr>
        <p:spPr bwMode="auto">
          <a:xfrm flipV="1">
            <a:off x="6451389" y="4871382"/>
            <a:ext cx="2495037" cy="1554339"/>
          </a:xfrm>
          <a:prstGeom prst="line">
            <a:avLst/>
          </a:prstGeom>
          <a:noFill/>
          <a:ln w="31750">
            <a:solidFill>
              <a:schemeClr val="accent3"/>
            </a:solidFill>
            <a:round/>
            <a:headEnd/>
            <a:tailEnd type="triangle" w="lg" len="lg"/>
          </a:ln>
        </p:spPr>
        <p:txBody>
          <a:bodyPr/>
          <a:lstStyle/>
          <a:p>
            <a:pPr>
              <a:defRPr/>
            </a:pPr>
            <a:endParaRPr lang="en-US" dirty="0"/>
          </a:p>
        </p:txBody>
      </p:sp>
      <p:sp>
        <p:nvSpPr>
          <p:cNvPr id="2" name="Line 33"/>
          <p:cNvSpPr>
            <a:spLocks noChangeShapeType="1"/>
          </p:cNvSpPr>
          <p:nvPr/>
        </p:nvSpPr>
        <p:spPr bwMode="auto">
          <a:xfrm flipV="1">
            <a:off x="6529106" y="3861062"/>
            <a:ext cx="1795585" cy="0"/>
          </a:xfrm>
          <a:prstGeom prst="line">
            <a:avLst/>
          </a:prstGeom>
          <a:noFill/>
          <a:ln w="31750">
            <a:solidFill>
              <a:schemeClr val="accent2"/>
            </a:solidFill>
            <a:round/>
            <a:headEnd/>
            <a:tailEnd type="triangle" w="lg" len="lg"/>
          </a:ln>
        </p:spPr>
        <p:txBody>
          <a:bodyPr/>
          <a:lstStyle/>
          <a:p>
            <a:endParaRPr lang="en-US" dirty="0"/>
          </a:p>
        </p:txBody>
      </p:sp>
      <p:sp>
        <p:nvSpPr>
          <p:cNvPr id="44037" name="Text Box 40"/>
          <p:cNvSpPr txBox="1">
            <a:spLocks noChangeArrowheads="1"/>
          </p:cNvSpPr>
          <p:nvPr/>
        </p:nvSpPr>
        <p:spPr bwMode="auto">
          <a:xfrm>
            <a:off x="3464144" y="2680736"/>
            <a:ext cx="1259662" cy="286306"/>
          </a:xfrm>
          <a:prstGeom prst="wedgeRectCallout">
            <a:avLst>
              <a:gd name="adj1" fmla="val -21638"/>
              <a:gd name="adj2" fmla="val 342375"/>
            </a:avLst>
          </a:prstGeom>
          <a:solidFill>
            <a:schemeClr val="bg2"/>
          </a:solidFill>
          <a:ln w="9525">
            <a:noFill/>
            <a:miter lim="800000"/>
            <a:headEnd/>
            <a:tailEnd/>
          </a:ln>
        </p:spPr>
        <p:txBody>
          <a:bodyPr>
            <a:spAutoFit/>
          </a:bodyPr>
          <a:lstStyle/>
          <a:p>
            <a:pPr algn="ctr" defTabSz="932597">
              <a:defRPr/>
            </a:pPr>
            <a:r>
              <a:rPr lang="en-US" sz="1224" dirty="0"/>
              <a:t>Web Test</a:t>
            </a:r>
          </a:p>
        </p:txBody>
      </p:sp>
      <p:sp>
        <p:nvSpPr>
          <p:cNvPr id="44039" name="Line 63"/>
          <p:cNvSpPr>
            <a:spLocks noChangeShapeType="1"/>
          </p:cNvSpPr>
          <p:nvPr/>
        </p:nvSpPr>
        <p:spPr bwMode="auto">
          <a:xfrm flipH="1" flipV="1">
            <a:off x="3575862" y="4016496"/>
            <a:ext cx="1165754" cy="0"/>
          </a:xfrm>
          <a:prstGeom prst="line">
            <a:avLst/>
          </a:prstGeom>
          <a:noFill/>
          <a:ln w="31750">
            <a:solidFill>
              <a:schemeClr val="accent3"/>
            </a:solidFill>
            <a:round/>
            <a:headEnd/>
            <a:tailEnd type="triangle" w="lg" len="lg"/>
          </a:ln>
        </p:spPr>
        <p:txBody>
          <a:bodyPr/>
          <a:lstStyle/>
          <a:p>
            <a:pPr>
              <a:defRPr/>
            </a:pPr>
            <a:endParaRPr lang="en-US" dirty="0"/>
          </a:p>
        </p:txBody>
      </p:sp>
      <p:sp>
        <p:nvSpPr>
          <p:cNvPr id="45082" name="Rectangle 26"/>
          <p:cNvSpPr>
            <a:spLocks noGrp="1"/>
          </p:cNvSpPr>
          <p:nvPr>
            <p:ph type="title"/>
          </p:nvPr>
        </p:nvSpPr>
        <p:spPr>
          <a:xfrm>
            <a:off x="299606" y="161807"/>
            <a:ext cx="11370961" cy="1486524"/>
          </a:xfrm>
        </p:spPr>
        <p:txBody>
          <a:bodyPr/>
          <a:lstStyle/>
          <a:p>
            <a:pPr defTabSz="932742"/>
            <a:r>
              <a:rPr lang="en-US" dirty="0" smtClean="0"/>
              <a:t>Predictable application SLA</a:t>
            </a:r>
            <a:br>
              <a:rPr lang="en-US" dirty="0" smtClean="0"/>
            </a:br>
            <a:r>
              <a:rPr lang="en-US" sz="4000" dirty="0"/>
              <a:t>Global Service Monitor </a:t>
            </a:r>
          </a:p>
        </p:txBody>
      </p:sp>
      <p:sp>
        <p:nvSpPr>
          <p:cNvPr id="44042" name="Line 28"/>
          <p:cNvSpPr>
            <a:spLocks noChangeShapeType="1"/>
          </p:cNvSpPr>
          <p:nvPr/>
        </p:nvSpPr>
        <p:spPr bwMode="auto">
          <a:xfrm flipV="1">
            <a:off x="3498145" y="3861062"/>
            <a:ext cx="1165754" cy="0"/>
          </a:xfrm>
          <a:prstGeom prst="line">
            <a:avLst/>
          </a:prstGeom>
          <a:noFill/>
          <a:ln w="31750">
            <a:solidFill>
              <a:schemeClr val="accent2"/>
            </a:solidFill>
            <a:round/>
            <a:headEnd/>
            <a:tailEnd type="triangle" w="lg" len="lg"/>
          </a:ln>
        </p:spPr>
        <p:txBody>
          <a:bodyPr/>
          <a:lstStyle/>
          <a:p>
            <a:endParaRPr lang="en-US" dirty="0"/>
          </a:p>
        </p:txBody>
      </p:sp>
      <p:sp>
        <p:nvSpPr>
          <p:cNvPr id="45088" name="Line 32"/>
          <p:cNvSpPr>
            <a:spLocks noChangeShapeType="1"/>
          </p:cNvSpPr>
          <p:nvPr/>
        </p:nvSpPr>
        <p:spPr bwMode="auto">
          <a:xfrm flipH="1">
            <a:off x="6692635" y="4560514"/>
            <a:ext cx="2409225" cy="1476622"/>
          </a:xfrm>
          <a:prstGeom prst="line">
            <a:avLst/>
          </a:prstGeom>
          <a:noFill/>
          <a:ln w="31750">
            <a:solidFill>
              <a:schemeClr val="accent2"/>
            </a:solidFill>
            <a:round/>
            <a:headEnd/>
            <a:tailEnd type="triangle" w="lg" len="lg"/>
          </a:ln>
        </p:spPr>
        <p:txBody>
          <a:bodyPr/>
          <a:lstStyle/>
          <a:p>
            <a:endParaRPr lang="en-US" dirty="0"/>
          </a:p>
        </p:txBody>
      </p:sp>
      <p:sp>
        <p:nvSpPr>
          <p:cNvPr id="44044" name="Line 34"/>
          <p:cNvSpPr>
            <a:spLocks noChangeShapeType="1"/>
          </p:cNvSpPr>
          <p:nvPr/>
        </p:nvSpPr>
        <p:spPr bwMode="auto">
          <a:xfrm flipH="1" flipV="1">
            <a:off x="6614917" y="4016496"/>
            <a:ext cx="2098358" cy="0"/>
          </a:xfrm>
          <a:prstGeom prst="line">
            <a:avLst/>
          </a:prstGeom>
          <a:noFill/>
          <a:ln w="31750">
            <a:solidFill>
              <a:schemeClr val="accent3"/>
            </a:solidFill>
            <a:round/>
            <a:headEnd/>
            <a:tailEnd type="triangle" w="lg" len="lg"/>
          </a:ln>
        </p:spPr>
        <p:txBody>
          <a:bodyPr/>
          <a:lstStyle/>
          <a:p>
            <a:pPr>
              <a:defRPr/>
            </a:pPr>
            <a:endParaRPr lang="en-US" dirty="0"/>
          </a:p>
        </p:txBody>
      </p:sp>
      <p:sp>
        <p:nvSpPr>
          <p:cNvPr id="44046" name="Rectangle 36"/>
          <p:cNvSpPr>
            <a:spLocks noChangeArrowheads="1"/>
          </p:cNvSpPr>
          <p:nvPr/>
        </p:nvSpPr>
        <p:spPr bwMode="auto">
          <a:xfrm>
            <a:off x="4741616" y="5259967"/>
            <a:ext cx="1787490" cy="1321188"/>
          </a:xfrm>
          <a:prstGeom prst="rect">
            <a:avLst/>
          </a:prstGeom>
          <a:solidFill>
            <a:schemeClr val="tx2">
              <a:lumMod val="75000"/>
            </a:schemeClr>
          </a:solidFill>
          <a:ln w="9525">
            <a:noFill/>
            <a:miter lim="800000"/>
            <a:headEnd/>
            <a:tailEnd/>
          </a:ln>
        </p:spPr>
        <p:txBody>
          <a:bodyPr bIns="93260" anchor="b"/>
          <a:lstStyle/>
          <a:p>
            <a:pPr algn="r" defTabSz="932597"/>
            <a:r>
              <a:rPr lang="en-US" dirty="0">
                <a:gradFill>
                  <a:gsLst>
                    <a:gs pos="1250">
                      <a:schemeClr val="bg1"/>
                    </a:gs>
                    <a:gs pos="100000">
                      <a:schemeClr val="bg1"/>
                    </a:gs>
                  </a:gsLst>
                  <a:lin ang="5400000" scaled="0"/>
                </a:gradFill>
              </a:rPr>
              <a:t>Production Application</a:t>
            </a:r>
          </a:p>
        </p:txBody>
      </p:sp>
      <p:sp>
        <p:nvSpPr>
          <p:cNvPr id="44047" name="Rectangle 37"/>
          <p:cNvSpPr>
            <a:spLocks noChangeArrowheads="1"/>
          </p:cNvSpPr>
          <p:nvPr/>
        </p:nvSpPr>
        <p:spPr bwMode="auto">
          <a:xfrm>
            <a:off x="1710655" y="3317043"/>
            <a:ext cx="1787490" cy="1321188"/>
          </a:xfrm>
          <a:prstGeom prst="rect">
            <a:avLst/>
          </a:prstGeom>
          <a:solidFill>
            <a:schemeClr val="tx2">
              <a:lumMod val="75000"/>
            </a:schemeClr>
          </a:solidFill>
          <a:ln w="9525">
            <a:noFill/>
            <a:miter lim="800000"/>
            <a:headEnd/>
            <a:tailEnd/>
          </a:ln>
        </p:spPr>
        <p:txBody>
          <a:bodyPr bIns="93260" anchor="b"/>
          <a:lstStyle/>
          <a:p>
            <a:pPr algn="r" defTabSz="932597"/>
            <a:r>
              <a:rPr lang="en-US" dirty="0" smtClean="0">
                <a:gradFill>
                  <a:gsLst>
                    <a:gs pos="1250">
                      <a:schemeClr val="bg1"/>
                    </a:gs>
                    <a:gs pos="100000">
                      <a:schemeClr val="bg1"/>
                    </a:gs>
                  </a:gsLst>
                  <a:lin ang="5400000" scaled="0"/>
                </a:gradFill>
              </a:rPr>
              <a:t>Microsoft Visual </a:t>
            </a:r>
            <a:r>
              <a:rPr lang="en-US" dirty="0">
                <a:gradFill>
                  <a:gsLst>
                    <a:gs pos="1250">
                      <a:schemeClr val="bg1"/>
                    </a:gs>
                    <a:gs pos="100000">
                      <a:schemeClr val="bg1"/>
                    </a:gs>
                  </a:gsLst>
                  <a:lin ang="5400000" scaled="0"/>
                </a:gradFill>
              </a:rPr>
              <a:t/>
            </a:r>
            <a:br>
              <a:rPr lang="en-US" dirty="0">
                <a:gradFill>
                  <a:gsLst>
                    <a:gs pos="1250">
                      <a:schemeClr val="bg1"/>
                    </a:gs>
                    <a:gs pos="100000">
                      <a:schemeClr val="bg1"/>
                    </a:gs>
                  </a:gsLst>
                  <a:lin ang="5400000" scaled="0"/>
                </a:gradFill>
              </a:rPr>
            </a:br>
            <a:r>
              <a:rPr lang="en-US" dirty="0">
                <a:gradFill>
                  <a:gsLst>
                    <a:gs pos="1250">
                      <a:schemeClr val="bg1"/>
                    </a:gs>
                    <a:gs pos="100000">
                      <a:schemeClr val="bg1"/>
                    </a:gs>
                  </a:gsLst>
                  <a:lin ang="5400000" scaled="0"/>
                </a:gradFill>
              </a:rPr>
              <a:t>Studio 2012</a:t>
            </a:r>
          </a:p>
        </p:txBody>
      </p:sp>
      <p:sp>
        <p:nvSpPr>
          <p:cNvPr id="44048" name="Text Box 41"/>
          <p:cNvSpPr txBox="1">
            <a:spLocks noChangeArrowheads="1"/>
          </p:cNvSpPr>
          <p:nvPr/>
        </p:nvSpPr>
        <p:spPr bwMode="auto">
          <a:xfrm>
            <a:off x="3316806" y="4895669"/>
            <a:ext cx="1259662" cy="478442"/>
          </a:xfrm>
          <a:prstGeom prst="wedgeRectCallout">
            <a:avLst>
              <a:gd name="adj1" fmla="val 20209"/>
              <a:gd name="adj2" fmla="val -177393"/>
            </a:avLst>
          </a:prstGeom>
          <a:solidFill>
            <a:schemeClr val="bg2"/>
          </a:solidFill>
          <a:ln w="9525">
            <a:noFill/>
            <a:miter lim="800000"/>
            <a:headEnd/>
            <a:tailEnd/>
          </a:ln>
        </p:spPr>
        <p:txBody>
          <a:bodyPr>
            <a:spAutoFit/>
          </a:bodyPr>
          <a:lstStyle/>
          <a:p>
            <a:pPr defTabSz="932597">
              <a:defRPr/>
            </a:pPr>
            <a:r>
              <a:rPr lang="en-US" sz="1224" dirty="0"/>
              <a:t>Workitem +</a:t>
            </a:r>
          </a:p>
          <a:p>
            <a:pPr defTabSz="932597">
              <a:defRPr/>
            </a:pPr>
            <a:r>
              <a:rPr lang="en-US" sz="1224" dirty="0"/>
              <a:t>Results</a:t>
            </a:r>
          </a:p>
        </p:txBody>
      </p:sp>
      <p:sp>
        <p:nvSpPr>
          <p:cNvPr id="44049" name="Text Box 42"/>
          <p:cNvSpPr txBox="1">
            <a:spLocks noChangeArrowheads="1"/>
          </p:cNvSpPr>
          <p:nvPr/>
        </p:nvSpPr>
        <p:spPr bwMode="auto">
          <a:xfrm>
            <a:off x="7594476" y="6116473"/>
            <a:ext cx="1259662" cy="286306"/>
          </a:xfrm>
          <a:prstGeom prst="wedgeRectCallout">
            <a:avLst>
              <a:gd name="adj1" fmla="val -29685"/>
              <a:gd name="adj2" fmla="val -224552"/>
            </a:avLst>
          </a:prstGeom>
          <a:solidFill>
            <a:schemeClr val="bg2"/>
          </a:solidFill>
          <a:ln w="9525">
            <a:noFill/>
            <a:miter lim="800000"/>
            <a:headEnd/>
            <a:tailEnd/>
          </a:ln>
        </p:spPr>
        <p:txBody>
          <a:bodyPr>
            <a:spAutoFit/>
          </a:bodyPr>
          <a:lstStyle/>
          <a:p>
            <a:pPr algn="ctr" defTabSz="932597">
              <a:defRPr/>
            </a:pPr>
            <a:r>
              <a:rPr lang="en-US" sz="1224" dirty="0"/>
              <a:t>Results</a:t>
            </a:r>
          </a:p>
        </p:txBody>
      </p:sp>
      <p:sp>
        <p:nvSpPr>
          <p:cNvPr id="44050" name="Text Box 43"/>
          <p:cNvSpPr txBox="1">
            <a:spLocks noChangeArrowheads="1"/>
          </p:cNvSpPr>
          <p:nvPr/>
        </p:nvSpPr>
        <p:spPr bwMode="auto">
          <a:xfrm>
            <a:off x="6888546" y="4171930"/>
            <a:ext cx="1008701" cy="286306"/>
          </a:xfrm>
          <a:prstGeom prst="wedgeRectCallout">
            <a:avLst>
              <a:gd name="adj1" fmla="val -23848"/>
              <a:gd name="adj2" fmla="val -70979"/>
            </a:avLst>
          </a:prstGeom>
          <a:solidFill>
            <a:schemeClr val="bg2"/>
          </a:solidFill>
          <a:ln w="9525">
            <a:noFill/>
            <a:miter lim="800000"/>
            <a:headEnd/>
            <a:tailEnd/>
          </a:ln>
        </p:spPr>
        <p:txBody>
          <a:bodyPr>
            <a:spAutoFit/>
          </a:bodyPr>
          <a:lstStyle/>
          <a:p>
            <a:pPr algn="ctr" defTabSz="932597">
              <a:defRPr/>
            </a:pPr>
            <a:r>
              <a:rPr lang="en-US" sz="1224" dirty="0"/>
              <a:t>Results</a:t>
            </a:r>
          </a:p>
        </p:txBody>
      </p:sp>
      <p:sp>
        <p:nvSpPr>
          <p:cNvPr id="44051" name="Text Box 44"/>
          <p:cNvSpPr txBox="1">
            <a:spLocks noChangeArrowheads="1"/>
          </p:cNvSpPr>
          <p:nvPr/>
        </p:nvSpPr>
        <p:spPr bwMode="auto">
          <a:xfrm>
            <a:off x="6865879" y="4793665"/>
            <a:ext cx="939080" cy="478442"/>
          </a:xfrm>
          <a:prstGeom prst="wedgeRectCallout">
            <a:avLst>
              <a:gd name="adj1" fmla="val -20833"/>
              <a:gd name="adj2" fmla="val 135698"/>
            </a:avLst>
          </a:prstGeom>
          <a:solidFill>
            <a:schemeClr val="bg2"/>
          </a:solidFill>
          <a:ln w="9525">
            <a:noFill/>
            <a:miter lim="800000"/>
            <a:headEnd/>
            <a:tailEnd/>
          </a:ln>
        </p:spPr>
        <p:txBody>
          <a:bodyPr>
            <a:spAutoFit/>
          </a:bodyPr>
          <a:lstStyle/>
          <a:p>
            <a:pPr algn="ctr" defTabSz="932597">
              <a:defRPr/>
            </a:pPr>
            <a:r>
              <a:rPr lang="en-US" sz="1224" dirty="0"/>
              <a:t>Call Web App</a:t>
            </a:r>
          </a:p>
        </p:txBody>
      </p:sp>
      <p:sp>
        <p:nvSpPr>
          <p:cNvPr id="44052" name="Text Box 45"/>
          <p:cNvSpPr txBox="1">
            <a:spLocks noChangeArrowheads="1"/>
          </p:cNvSpPr>
          <p:nvPr/>
        </p:nvSpPr>
        <p:spPr bwMode="auto">
          <a:xfrm>
            <a:off x="7056934" y="2073572"/>
            <a:ext cx="1259662" cy="478442"/>
          </a:xfrm>
          <a:prstGeom prst="wedgeRectCallout">
            <a:avLst>
              <a:gd name="adj1" fmla="val -18419"/>
              <a:gd name="adj2" fmla="val 210126"/>
            </a:avLst>
          </a:prstGeom>
          <a:solidFill>
            <a:schemeClr val="bg2"/>
          </a:solidFill>
          <a:ln w="9525">
            <a:noFill/>
            <a:miter lim="800000"/>
            <a:headEnd/>
            <a:tailEnd/>
          </a:ln>
        </p:spPr>
        <p:txBody>
          <a:bodyPr>
            <a:spAutoFit/>
          </a:bodyPr>
          <a:lstStyle/>
          <a:p>
            <a:pPr defTabSz="932597">
              <a:defRPr/>
            </a:pPr>
            <a:r>
              <a:rPr lang="en-US" sz="1224" dirty="0"/>
              <a:t>Web Test + Schedule</a:t>
            </a:r>
          </a:p>
        </p:txBody>
      </p:sp>
      <p:grpSp>
        <p:nvGrpSpPr>
          <p:cNvPr id="4" name="Group 54"/>
          <p:cNvGrpSpPr>
            <a:grpSpLocks/>
          </p:cNvGrpSpPr>
          <p:nvPr/>
        </p:nvGrpSpPr>
        <p:grpSpPr bwMode="auto">
          <a:xfrm>
            <a:off x="8324691" y="3161610"/>
            <a:ext cx="2720093" cy="1593197"/>
            <a:chOff x="95" y="720"/>
            <a:chExt cx="2784" cy="1632"/>
          </a:xfrm>
          <a:solidFill>
            <a:schemeClr val="tx2">
              <a:lumMod val="75000"/>
            </a:schemeClr>
          </a:solidFill>
        </p:grpSpPr>
        <p:sp>
          <p:nvSpPr>
            <p:cNvPr id="44061" name="Oval 55"/>
            <p:cNvSpPr>
              <a:spLocks noChangeArrowheads="1"/>
            </p:cNvSpPr>
            <p:nvPr/>
          </p:nvSpPr>
          <p:spPr bwMode="auto">
            <a:xfrm>
              <a:off x="479" y="816"/>
              <a:ext cx="1008" cy="1008"/>
            </a:xfrm>
            <a:prstGeom prst="ellipse">
              <a:avLst/>
            </a:prstGeom>
            <a:grpFill/>
            <a:ln w="9525">
              <a:noFill/>
              <a:round/>
              <a:headEnd/>
              <a:tailEnd/>
            </a:ln>
          </p:spPr>
          <p:txBody>
            <a:bodyPr wrap="none" anchor="ctr"/>
            <a:lstStyle/>
            <a:p>
              <a:endParaRPr lang="en-US" dirty="0"/>
            </a:p>
          </p:txBody>
        </p:sp>
        <p:sp>
          <p:nvSpPr>
            <p:cNvPr id="44062" name="Oval 56"/>
            <p:cNvSpPr>
              <a:spLocks noChangeArrowheads="1"/>
            </p:cNvSpPr>
            <p:nvPr/>
          </p:nvSpPr>
          <p:spPr bwMode="auto">
            <a:xfrm>
              <a:off x="1103" y="720"/>
              <a:ext cx="1344" cy="1344"/>
            </a:xfrm>
            <a:prstGeom prst="ellipse">
              <a:avLst/>
            </a:prstGeom>
            <a:grpFill/>
            <a:ln w="9525">
              <a:noFill/>
              <a:round/>
              <a:headEnd/>
              <a:tailEnd/>
            </a:ln>
          </p:spPr>
          <p:txBody>
            <a:bodyPr wrap="none" anchor="ctr"/>
            <a:lstStyle/>
            <a:p>
              <a:endParaRPr lang="en-US" dirty="0"/>
            </a:p>
          </p:txBody>
        </p:sp>
        <p:sp>
          <p:nvSpPr>
            <p:cNvPr id="44063" name="Oval 57"/>
            <p:cNvSpPr>
              <a:spLocks noChangeArrowheads="1"/>
            </p:cNvSpPr>
            <p:nvPr/>
          </p:nvSpPr>
          <p:spPr bwMode="auto">
            <a:xfrm>
              <a:off x="527" y="1488"/>
              <a:ext cx="720" cy="720"/>
            </a:xfrm>
            <a:prstGeom prst="ellipse">
              <a:avLst/>
            </a:prstGeom>
            <a:grpFill/>
            <a:ln w="9525">
              <a:noFill/>
              <a:round/>
              <a:headEnd/>
              <a:tailEnd/>
            </a:ln>
          </p:spPr>
          <p:txBody>
            <a:bodyPr wrap="none" anchor="ctr"/>
            <a:lstStyle/>
            <a:p>
              <a:endParaRPr lang="en-US" dirty="0"/>
            </a:p>
          </p:txBody>
        </p:sp>
        <p:sp>
          <p:nvSpPr>
            <p:cNvPr id="44064" name="Oval 58"/>
            <p:cNvSpPr>
              <a:spLocks noChangeArrowheads="1"/>
            </p:cNvSpPr>
            <p:nvPr/>
          </p:nvSpPr>
          <p:spPr bwMode="auto">
            <a:xfrm>
              <a:off x="95" y="1296"/>
              <a:ext cx="624" cy="624"/>
            </a:xfrm>
            <a:prstGeom prst="ellipse">
              <a:avLst/>
            </a:prstGeom>
            <a:grpFill/>
            <a:ln w="9525">
              <a:noFill/>
              <a:round/>
              <a:headEnd/>
              <a:tailEnd/>
            </a:ln>
          </p:spPr>
          <p:txBody>
            <a:bodyPr wrap="none" anchor="ctr"/>
            <a:lstStyle/>
            <a:p>
              <a:endParaRPr lang="en-US" dirty="0"/>
            </a:p>
          </p:txBody>
        </p:sp>
        <p:sp>
          <p:nvSpPr>
            <p:cNvPr id="44065" name="Oval 59"/>
            <p:cNvSpPr>
              <a:spLocks noChangeArrowheads="1"/>
            </p:cNvSpPr>
            <p:nvPr/>
          </p:nvSpPr>
          <p:spPr bwMode="auto">
            <a:xfrm>
              <a:off x="1055" y="1536"/>
              <a:ext cx="816" cy="816"/>
            </a:xfrm>
            <a:prstGeom prst="ellipse">
              <a:avLst/>
            </a:prstGeom>
            <a:grpFill/>
            <a:ln w="9525">
              <a:noFill/>
              <a:round/>
              <a:headEnd/>
              <a:tailEnd/>
            </a:ln>
          </p:spPr>
          <p:txBody>
            <a:bodyPr wrap="none" anchor="ctr"/>
            <a:lstStyle/>
            <a:p>
              <a:endParaRPr lang="en-US" dirty="0"/>
            </a:p>
          </p:txBody>
        </p:sp>
        <p:sp>
          <p:nvSpPr>
            <p:cNvPr id="44066" name="Oval 60"/>
            <p:cNvSpPr>
              <a:spLocks noChangeArrowheads="1"/>
            </p:cNvSpPr>
            <p:nvPr/>
          </p:nvSpPr>
          <p:spPr bwMode="auto">
            <a:xfrm>
              <a:off x="1679" y="1632"/>
              <a:ext cx="624" cy="624"/>
            </a:xfrm>
            <a:prstGeom prst="ellipse">
              <a:avLst/>
            </a:prstGeom>
            <a:grpFill/>
            <a:ln w="9525">
              <a:noFill/>
              <a:round/>
              <a:headEnd/>
              <a:tailEnd/>
            </a:ln>
          </p:spPr>
          <p:txBody>
            <a:bodyPr wrap="none" anchor="ctr"/>
            <a:lstStyle/>
            <a:p>
              <a:endParaRPr lang="en-US" dirty="0"/>
            </a:p>
          </p:txBody>
        </p:sp>
        <p:sp>
          <p:nvSpPr>
            <p:cNvPr id="44067" name="Oval 61"/>
            <p:cNvSpPr>
              <a:spLocks noChangeArrowheads="1"/>
            </p:cNvSpPr>
            <p:nvPr/>
          </p:nvSpPr>
          <p:spPr bwMode="auto">
            <a:xfrm>
              <a:off x="2015" y="1152"/>
              <a:ext cx="864" cy="864"/>
            </a:xfrm>
            <a:prstGeom prst="ellipse">
              <a:avLst/>
            </a:prstGeom>
            <a:grpFill/>
            <a:ln w="9525">
              <a:noFill/>
              <a:round/>
              <a:headEnd/>
              <a:tailEnd/>
            </a:ln>
          </p:spPr>
          <p:txBody>
            <a:bodyPr wrap="none" anchor="ctr"/>
            <a:lstStyle/>
            <a:p>
              <a:endParaRPr lang="en-US" dirty="0"/>
            </a:p>
          </p:txBody>
        </p:sp>
      </p:grpSp>
      <p:sp>
        <p:nvSpPr>
          <p:cNvPr id="44054" name="Text Box 62"/>
          <p:cNvSpPr txBox="1">
            <a:spLocks noChangeArrowheads="1"/>
          </p:cNvSpPr>
          <p:nvPr/>
        </p:nvSpPr>
        <p:spPr bwMode="auto">
          <a:xfrm>
            <a:off x="9072716" y="3490288"/>
            <a:ext cx="1224042" cy="934222"/>
          </a:xfrm>
          <a:prstGeom prst="rect">
            <a:avLst/>
          </a:prstGeom>
          <a:noFill/>
          <a:ln w="9525">
            <a:noFill/>
            <a:miter lim="800000"/>
            <a:headEnd/>
            <a:tailEnd/>
          </a:ln>
        </p:spPr>
        <p:txBody>
          <a:bodyPr>
            <a:spAutoFit/>
          </a:bodyPr>
          <a:lstStyle/>
          <a:p>
            <a:pPr algn="ctr" defTabSz="932597"/>
            <a:r>
              <a:rPr lang="en-US" dirty="0">
                <a:gradFill>
                  <a:gsLst>
                    <a:gs pos="1250">
                      <a:schemeClr val="bg1"/>
                    </a:gs>
                    <a:gs pos="100000">
                      <a:schemeClr val="bg1"/>
                    </a:gs>
                  </a:gsLst>
                  <a:lin ang="5400000" scaled="0"/>
                </a:gradFill>
              </a:rPr>
              <a:t>Global Service Monitor</a:t>
            </a:r>
          </a:p>
        </p:txBody>
      </p:sp>
      <p:sp>
        <p:nvSpPr>
          <p:cNvPr id="45120" name="Oval 64"/>
          <p:cNvSpPr>
            <a:spLocks noChangeArrowheads="1"/>
          </p:cNvSpPr>
          <p:nvPr/>
        </p:nvSpPr>
        <p:spPr bwMode="auto">
          <a:xfrm>
            <a:off x="5985087" y="4871382"/>
            <a:ext cx="777169" cy="777169"/>
          </a:xfrm>
          <a:prstGeom prst="ellipse">
            <a:avLst/>
          </a:prstGeom>
          <a:solidFill>
            <a:schemeClr val="accent6"/>
          </a:solidFill>
          <a:ln w="9525">
            <a:noFill/>
            <a:round/>
            <a:headEnd/>
            <a:tailEnd/>
          </a:ln>
        </p:spPr>
        <p:txBody>
          <a:bodyPr wrap="none" anchor="ctr"/>
          <a:lstStyle/>
          <a:p>
            <a:pPr algn="ctr" defTabSz="932597"/>
            <a:r>
              <a:rPr lang="en-US" sz="4080" b="1" dirty="0">
                <a:solidFill>
                  <a:srgbClr val="FFFFFF"/>
                </a:solidFill>
              </a:rPr>
              <a:t>!</a:t>
            </a:r>
          </a:p>
        </p:txBody>
      </p:sp>
      <p:sp>
        <p:nvSpPr>
          <p:cNvPr id="44058" name="Rectangle 73"/>
          <p:cNvSpPr>
            <a:spLocks noChangeArrowheads="1"/>
          </p:cNvSpPr>
          <p:nvPr/>
        </p:nvSpPr>
        <p:spPr bwMode="auto">
          <a:xfrm>
            <a:off x="1477504" y="5710078"/>
            <a:ext cx="3264112" cy="715644"/>
          </a:xfrm>
          <a:prstGeom prst="rect">
            <a:avLst/>
          </a:prstGeom>
          <a:noFill/>
          <a:ln w="9525" algn="ctr">
            <a:noFill/>
            <a:miter lim="800000"/>
            <a:headEnd/>
            <a:tailEnd/>
          </a:ln>
        </p:spPr>
        <p:txBody>
          <a:bodyPr lIns="93215" tIns="46609" rIns="93215" bIns="139891" anchor="b"/>
          <a:lstStyle/>
          <a:p>
            <a:pPr algn="ctr"/>
            <a:r>
              <a:rPr lang="en-US" sz="3264" dirty="0"/>
              <a:t>On-premises</a:t>
            </a:r>
          </a:p>
        </p:txBody>
      </p:sp>
      <p:pic>
        <p:nvPicPr>
          <p:cNvPr id="44059" name="Picture 42" descr="App-Controller-White"/>
          <p:cNvPicPr>
            <a:picLocks noChangeAspect="1" noChangeArrowheads="1"/>
          </p:cNvPicPr>
          <p:nvPr/>
        </p:nvPicPr>
        <p:blipFill>
          <a:blip r:embed="rId3"/>
          <a:srcRect/>
          <a:stretch>
            <a:fillRect/>
          </a:stretch>
        </p:blipFill>
        <p:spPr bwMode="auto">
          <a:xfrm>
            <a:off x="4897050" y="5399210"/>
            <a:ext cx="544019" cy="425825"/>
          </a:xfrm>
          <a:prstGeom prst="rect">
            <a:avLst/>
          </a:prstGeom>
          <a:noFill/>
          <a:ln w="9525">
            <a:noFill/>
            <a:miter lim="800000"/>
            <a:headEnd/>
            <a:tailEnd/>
          </a:ln>
        </p:spPr>
      </p:pic>
      <p:pic>
        <p:nvPicPr>
          <p:cNvPr id="44060" name="Picture 43" descr="developer-white"/>
          <p:cNvPicPr>
            <a:picLocks noChangeAspect="1" noChangeArrowheads="1"/>
          </p:cNvPicPr>
          <p:nvPr/>
        </p:nvPicPr>
        <p:blipFill>
          <a:blip r:embed="rId4"/>
          <a:srcRect/>
          <a:stretch>
            <a:fillRect/>
          </a:stretch>
        </p:blipFill>
        <p:spPr bwMode="auto">
          <a:xfrm>
            <a:off x="1866089" y="3472477"/>
            <a:ext cx="297915" cy="1010320"/>
          </a:xfrm>
          <a:prstGeom prst="rect">
            <a:avLst/>
          </a:prstGeom>
          <a:noFill/>
          <a:ln w="9525">
            <a:noFill/>
            <a:miter lim="800000"/>
            <a:headEnd/>
            <a:tailEnd/>
          </a:ln>
        </p:spPr>
      </p:pic>
    </p:spTree>
    <p:extLst>
      <p:ext uri="{BB962C8B-B14F-4D97-AF65-F5344CB8AC3E}">
        <p14:creationId xmlns:p14="http://schemas.microsoft.com/office/powerpoint/2010/main" val="16767978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fade">
                                      <p:cBhvr>
                                        <p:cTn id="7" dur="500"/>
                                        <p:tgtEl>
                                          <p:spTgt spid="4403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042"/>
                                        </p:tgtEl>
                                        <p:attrNameLst>
                                          <p:attrName>style.visibility</p:attrName>
                                        </p:attrNameLst>
                                      </p:cBhvr>
                                      <p:to>
                                        <p:strVal val="visible"/>
                                      </p:to>
                                    </p:set>
                                    <p:animEffect transition="in" filter="wipe(left)">
                                      <p:cBhvr>
                                        <p:cTn id="10" dur="500"/>
                                        <p:tgtEl>
                                          <p:spTgt spid="440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4052"/>
                                        </p:tgtEl>
                                        <p:attrNameLst>
                                          <p:attrName>style.visibility</p:attrName>
                                        </p:attrNameLst>
                                      </p:cBhvr>
                                      <p:to>
                                        <p:strVal val="visible"/>
                                      </p:to>
                                    </p:set>
                                    <p:animEffect transition="in" filter="fade">
                                      <p:cBhvr>
                                        <p:cTn id="15" dur="500"/>
                                        <p:tgtEl>
                                          <p:spTgt spid="4405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4054"/>
                                        </p:tgtEl>
                                        <p:attrNameLst>
                                          <p:attrName>style.visibility</p:attrName>
                                        </p:attrNameLst>
                                      </p:cBhvr>
                                      <p:to>
                                        <p:strVal val="visible"/>
                                      </p:to>
                                    </p:set>
                                    <p:animEffect transition="in" filter="fade">
                                      <p:cBhvr>
                                        <p:cTn id="24" dur="500"/>
                                        <p:tgtEl>
                                          <p:spTgt spid="4405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repeatCount="indefinite" fill="hold" grpId="0" nodeType="clickEffect">
                                  <p:stCondLst>
                                    <p:cond delay="0"/>
                                  </p:stCondLst>
                                  <p:childTnLst>
                                    <p:set>
                                      <p:cBhvr>
                                        <p:cTn id="28" dur="1" fill="hold">
                                          <p:stCondLst>
                                            <p:cond delay="0"/>
                                          </p:stCondLst>
                                        </p:cTn>
                                        <p:tgtEl>
                                          <p:spTgt spid="45088"/>
                                        </p:tgtEl>
                                        <p:attrNameLst>
                                          <p:attrName>style.visibility</p:attrName>
                                        </p:attrNameLst>
                                      </p:cBhvr>
                                      <p:to>
                                        <p:strVal val="visible"/>
                                      </p:to>
                                    </p:set>
                                    <p:animEffect transition="in" filter="wipe(right)">
                                      <p:cBhvr>
                                        <p:cTn id="29" dur="1000"/>
                                        <p:tgtEl>
                                          <p:spTgt spid="4508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4051"/>
                                        </p:tgtEl>
                                        <p:attrNameLst>
                                          <p:attrName>style.visibility</p:attrName>
                                        </p:attrNameLst>
                                      </p:cBhvr>
                                      <p:to>
                                        <p:strVal val="visible"/>
                                      </p:to>
                                    </p:set>
                                    <p:animEffect transition="in" filter="fade">
                                      <p:cBhvr>
                                        <p:cTn id="32" dur="500"/>
                                        <p:tgtEl>
                                          <p:spTgt spid="4405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4049"/>
                                        </p:tgtEl>
                                        <p:attrNameLst>
                                          <p:attrName>style.visibility</p:attrName>
                                        </p:attrNameLst>
                                      </p:cBhvr>
                                      <p:to>
                                        <p:strVal val="visible"/>
                                      </p:to>
                                    </p:set>
                                    <p:animEffect transition="in" filter="fade">
                                      <p:cBhvr>
                                        <p:cTn id="35" dur="500"/>
                                        <p:tgtEl>
                                          <p:spTgt spid="44049"/>
                                        </p:tgtEl>
                                      </p:cBhvr>
                                    </p:animEffect>
                                  </p:childTnLst>
                                </p:cTn>
                              </p:par>
                              <p:par>
                                <p:cTn id="36" presetID="22" presetClass="entr" presetSubtype="8" repeatCount="indefinite" fill="hold" nodeType="withEffect">
                                  <p:stCondLst>
                                    <p:cond delay="0"/>
                                  </p:stCondLst>
                                  <p:childTnLst>
                                    <p:set>
                                      <p:cBhvr>
                                        <p:cTn id="37" dur="1" fill="hold">
                                          <p:stCondLst>
                                            <p:cond delay="0"/>
                                          </p:stCondLst>
                                        </p:cTn>
                                        <p:tgtEl>
                                          <p:spTgt spid="45087"/>
                                        </p:tgtEl>
                                        <p:attrNameLst>
                                          <p:attrName>style.visibility</p:attrName>
                                        </p:attrNameLst>
                                      </p:cBhvr>
                                      <p:to>
                                        <p:strVal val="visible"/>
                                      </p:to>
                                    </p:set>
                                    <p:animEffect transition="in" filter="wipe(left)">
                                      <p:cBhvr>
                                        <p:cTn id="38" dur="1000"/>
                                        <p:tgtEl>
                                          <p:spTgt spid="4508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5120"/>
                                        </p:tgtEl>
                                        <p:attrNameLst>
                                          <p:attrName>style.visibility</p:attrName>
                                        </p:attrNameLst>
                                      </p:cBhvr>
                                      <p:to>
                                        <p:strVal val="visible"/>
                                      </p:to>
                                    </p:set>
                                    <p:animEffect transition="in" filter="fade">
                                      <p:cBhvr>
                                        <p:cTn id="43" dur="500"/>
                                        <p:tgtEl>
                                          <p:spTgt spid="45120"/>
                                        </p:tgtEl>
                                      </p:cBhvr>
                                    </p:animEffect>
                                  </p:childTnLst>
                                </p:cTn>
                              </p:par>
                            </p:childTnLst>
                          </p:cTn>
                        </p:par>
                      </p:childTnLst>
                    </p:cTn>
                  </p:par>
                  <p:par>
                    <p:cTn id="44" fill="hold">
                      <p:stCondLst>
                        <p:cond delay="indefinite"/>
                      </p:stCondLst>
                      <p:childTnLst>
                        <p:par>
                          <p:cTn id="45" fill="hold">
                            <p:stCondLst>
                              <p:cond delay="0"/>
                            </p:stCondLst>
                            <p:childTnLst>
                              <p:par>
                                <p:cTn id="46" presetID="64" presetClass="path" presetSubtype="0" accel="50000" decel="50000" fill="hold" grpId="1" nodeType="clickEffect">
                                  <p:stCondLst>
                                    <p:cond delay="0"/>
                                  </p:stCondLst>
                                  <p:childTnLst>
                                    <p:animMotion origin="layout" path="M 4.26347E-7 8.12528E-7 L 0.20628 -0.28893 " pathEditMode="relative" rAng="0" ptsTypes="AA">
                                      <p:cBhvr>
                                        <p:cTn id="47" dur="2000" fill="hold"/>
                                        <p:tgtEl>
                                          <p:spTgt spid="45120"/>
                                        </p:tgtEl>
                                        <p:attrNameLst>
                                          <p:attrName>ppt_x</p:attrName>
                                          <p:attrName>ppt_y</p:attrName>
                                        </p:attrNameLst>
                                      </p:cBhvr>
                                      <p:rCtr x="10314" y="-14458"/>
                                    </p:animMotion>
                                  </p:childTnLst>
                                </p:cTn>
                              </p:par>
                            </p:childTnLst>
                          </p:cTn>
                        </p:par>
                      </p:childTnLst>
                    </p:cTn>
                  </p:par>
                  <p:par>
                    <p:cTn id="48" fill="hold">
                      <p:stCondLst>
                        <p:cond delay="indefinite"/>
                      </p:stCondLst>
                      <p:childTnLst>
                        <p:par>
                          <p:cTn id="49" fill="hold">
                            <p:stCondLst>
                              <p:cond delay="0"/>
                            </p:stCondLst>
                            <p:childTnLst>
                              <p:par>
                                <p:cTn id="50" presetID="35" presetClass="path" presetSubtype="0" accel="50000" decel="50000" fill="hold" grpId="2" nodeType="clickEffect">
                                  <p:stCondLst>
                                    <p:cond delay="0"/>
                                  </p:stCondLst>
                                  <p:childTnLst>
                                    <p:animMotion origin="layout" path="M 0.20628 -0.28893 L -0.01251 -0.28893 " pathEditMode="relative" rAng="0" ptsTypes="AA">
                                      <p:cBhvr>
                                        <p:cTn id="51" dur="2000" fill="hold"/>
                                        <p:tgtEl>
                                          <p:spTgt spid="45120"/>
                                        </p:tgtEl>
                                        <p:attrNameLst>
                                          <p:attrName>ppt_x</p:attrName>
                                          <p:attrName>ppt_y</p:attrName>
                                        </p:attrNameLst>
                                      </p:cBhvr>
                                      <p:rCtr x="-10939" y="0"/>
                                    </p:animMotion>
                                  </p:childTnLst>
                                </p:cTn>
                              </p:par>
                              <p:par>
                                <p:cTn id="52" presetID="22" presetClass="entr" presetSubtype="2" fill="hold" nodeType="withEffect">
                                  <p:stCondLst>
                                    <p:cond delay="0"/>
                                  </p:stCondLst>
                                  <p:childTnLst>
                                    <p:set>
                                      <p:cBhvr>
                                        <p:cTn id="53" dur="1" fill="hold">
                                          <p:stCondLst>
                                            <p:cond delay="0"/>
                                          </p:stCondLst>
                                        </p:cTn>
                                        <p:tgtEl>
                                          <p:spTgt spid="44044"/>
                                        </p:tgtEl>
                                        <p:attrNameLst>
                                          <p:attrName>style.visibility</p:attrName>
                                        </p:attrNameLst>
                                      </p:cBhvr>
                                      <p:to>
                                        <p:strVal val="visible"/>
                                      </p:to>
                                    </p:set>
                                    <p:animEffect transition="in" filter="wipe(right)">
                                      <p:cBhvr>
                                        <p:cTn id="54" dur="500"/>
                                        <p:tgtEl>
                                          <p:spTgt spid="4404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4050"/>
                                        </p:tgtEl>
                                        <p:attrNameLst>
                                          <p:attrName>style.visibility</p:attrName>
                                        </p:attrNameLst>
                                      </p:cBhvr>
                                      <p:to>
                                        <p:strVal val="visible"/>
                                      </p:to>
                                    </p:set>
                                    <p:animEffect transition="in" filter="fade">
                                      <p:cBhvr>
                                        <p:cTn id="57" dur="500"/>
                                        <p:tgtEl>
                                          <p:spTgt spid="44050"/>
                                        </p:tgtEl>
                                      </p:cBhvr>
                                    </p:animEffect>
                                  </p:childTnLst>
                                </p:cTn>
                              </p:par>
                            </p:childTnLst>
                          </p:cTn>
                        </p:par>
                      </p:childTnLst>
                    </p:cTn>
                  </p:par>
                  <p:par>
                    <p:cTn id="58" fill="hold">
                      <p:stCondLst>
                        <p:cond delay="indefinite"/>
                      </p:stCondLst>
                      <p:childTnLst>
                        <p:par>
                          <p:cTn id="59" fill="hold">
                            <p:stCondLst>
                              <p:cond delay="0"/>
                            </p:stCondLst>
                            <p:childTnLst>
                              <p:par>
                                <p:cTn id="60" presetID="35" presetClass="path" presetSubtype="0" accel="50000" decel="50000" fill="hold" grpId="3" nodeType="clickEffect">
                                  <p:stCondLst>
                                    <p:cond delay="0"/>
                                  </p:stCondLst>
                                  <p:childTnLst>
                                    <p:animMotion origin="layout" path="M -0.01251 -0.28893 L -0.28121 -0.28893 " pathEditMode="relative" rAng="0" ptsTypes="AA">
                                      <p:cBhvr>
                                        <p:cTn id="61" dur="2000" fill="hold"/>
                                        <p:tgtEl>
                                          <p:spTgt spid="45120"/>
                                        </p:tgtEl>
                                        <p:attrNameLst>
                                          <p:attrName>ppt_x</p:attrName>
                                          <p:attrName>ppt_y</p:attrName>
                                        </p:attrNameLst>
                                      </p:cBhvr>
                                      <p:rCtr x="-13441" y="0"/>
                                    </p:animMotion>
                                  </p:childTnLst>
                                </p:cTn>
                              </p:par>
                              <p:par>
                                <p:cTn id="62" presetID="22" presetClass="entr" presetSubtype="2" fill="hold" nodeType="withEffect">
                                  <p:stCondLst>
                                    <p:cond delay="0"/>
                                  </p:stCondLst>
                                  <p:childTnLst>
                                    <p:set>
                                      <p:cBhvr>
                                        <p:cTn id="63" dur="1" fill="hold">
                                          <p:stCondLst>
                                            <p:cond delay="0"/>
                                          </p:stCondLst>
                                        </p:cTn>
                                        <p:tgtEl>
                                          <p:spTgt spid="44039"/>
                                        </p:tgtEl>
                                        <p:attrNameLst>
                                          <p:attrName>style.visibility</p:attrName>
                                        </p:attrNameLst>
                                      </p:cBhvr>
                                      <p:to>
                                        <p:strVal val="visible"/>
                                      </p:to>
                                    </p:set>
                                    <p:animEffect transition="in" filter="wipe(right)">
                                      <p:cBhvr>
                                        <p:cTn id="64" dur="500"/>
                                        <p:tgtEl>
                                          <p:spTgt spid="4403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4048"/>
                                        </p:tgtEl>
                                        <p:attrNameLst>
                                          <p:attrName>style.visibility</p:attrName>
                                        </p:attrNameLst>
                                      </p:cBhvr>
                                      <p:to>
                                        <p:strVal val="visible"/>
                                      </p:to>
                                    </p:set>
                                    <p:animEffect transition="in" filter="fade">
                                      <p:cBhvr>
                                        <p:cTn id="67" dur="500"/>
                                        <p:tgtEl>
                                          <p:spTgt spid="4404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fade">
                                      <p:cBhvr>
                                        <p:cTn id="70" dur="500"/>
                                        <p:tgtEl>
                                          <p:spTgt spid="55"/>
                                        </p:tgtEl>
                                      </p:cBhvr>
                                    </p:animEffect>
                                  </p:childTnLst>
                                </p:cTn>
                              </p:par>
                            </p:childTnLst>
                          </p:cTn>
                        </p:par>
                        <p:par>
                          <p:cTn id="71" fill="hold">
                            <p:stCondLst>
                              <p:cond delay="2000"/>
                            </p:stCondLst>
                            <p:childTnLst>
                              <p:par>
                                <p:cTn id="72" presetID="10" presetClass="entr" presetSubtype="0"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fade">
                                      <p:cBhvr>
                                        <p:cTn id="7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7" grpId="0" animBg="1"/>
      <p:bldP spid="2" grpId="0" animBg="1"/>
      <p:bldP spid="44037" grpId="0" animBg="1"/>
      <p:bldP spid="44042" grpId="0" animBg="1"/>
      <p:bldP spid="45088" grpId="0" animBg="1"/>
      <p:bldP spid="44048" grpId="0" animBg="1"/>
      <p:bldP spid="44049" grpId="0" animBg="1"/>
      <p:bldP spid="44050" grpId="0" animBg="1"/>
      <p:bldP spid="44051" grpId="0" animBg="1"/>
      <p:bldP spid="44052" grpId="0" animBg="1"/>
      <p:bldP spid="44054" grpId="0"/>
      <p:bldP spid="45120" grpId="0" animBg="1"/>
      <p:bldP spid="45120" grpId="1" animBg="1"/>
      <p:bldP spid="45120" grpId="2" animBg="1"/>
      <p:bldP spid="45120" grpId="3"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360° reporting</a:t>
            </a:r>
          </a:p>
          <a:p>
            <a:r>
              <a:rPr lang="en-US" dirty="0" smtClean="0"/>
              <a:t>Global Service Monitoring</a:t>
            </a:r>
            <a:endParaRPr lang="en-US" dirty="0"/>
          </a:p>
        </p:txBody>
      </p:sp>
    </p:spTree>
    <p:extLst>
      <p:ext uri="{BB962C8B-B14F-4D97-AF65-F5344CB8AC3E}">
        <p14:creationId xmlns:p14="http://schemas.microsoft.com/office/powerpoint/2010/main" val="253674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4"/>
</p:tagLst>
</file>

<file path=ppt/tags/tag2.xml><?xml version="1.0" encoding="utf-8"?>
<p:tagLst xmlns:a="http://schemas.openxmlformats.org/drawingml/2006/main" xmlns:r="http://schemas.openxmlformats.org/officeDocument/2006/relationships" xmlns:p="http://schemas.openxmlformats.org/presentationml/2006/main">
  <p:tag name="TIMING" val="|7.3|1.2|26|16.7"/>
</p:tagLst>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C17FC8933D08547813917F12669F99F" ma:contentTypeVersion="0" ma:contentTypeDescription="Create a new document." ma:contentTypeScope="" ma:versionID="b441897218650bf95fa7a65348a55cc6">
  <xsd:schema xmlns:xsd="http://www.w3.org/2001/XMLSchema" xmlns:xs="http://www.w3.org/2001/XMLSchema" xmlns:p="http://schemas.microsoft.com/office/2006/metadata/properties" targetNamespace="http://schemas.microsoft.com/office/2006/metadata/properties" ma:root="true" ma:fieldsID="a7872ef5c26ac3f5a866445c129a672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purl.org/dc/dcmitype/"/>
    <ds:schemaRef ds:uri="http://purl.org/dc/term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5C71F7C3-FAF3-480B-AB59-172265DB33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989</TotalTime>
  <Words>3486</Words>
  <Application>Microsoft Office PowerPoint</Application>
  <PresentationFormat>Custom</PresentationFormat>
  <Paragraphs>433</Paragraphs>
  <Slides>33</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Consolas</vt:lpstr>
      <vt:lpstr>Segoe</vt:lpstr>
      <vt:lpstr>Segoe UI</vt:lpstr>
      <vt:lpstr>Segoe UI Light</vt:lpstr>
      <vt:lpstr>Wingdings</vt:lpstr>
      <vt:lpstr>TechEd_2013_Template_16x9</vt:lpstr>
      <vt:lpstr>PowerPoint Presentation</vt:lpstr>
      <vt:lpstr>What’s new in System Center 2012 SP1</vt:lpstr>
      <vt:lpstr>PowerPoint Presentation</vt:lpstr>
      <vt:lpstr>Application Management</vt:lpstr>
      <vt:lpstr>New Capabilities in SP1</vt:lpstr>
      <vt:lpstr>360o view of application health</vt:lpstr>
      <vt:lpstr>360o .NET application monitoring</vt:lpstr>
      <vt:lpstr>Predictable application SLA Global Service Monitor </vt:lpstr>
      <vt:lpstr>Demo</vt:lpstr>
      <vt:lpstr>Service delivery and automation</vt:lpstr>
      <vt:lpstr>New capabilities in SP1</vt:lpstr>
      <vt:lpstr>Chargeback optimizes infrastructure usage</vt:lpstr>
      <vt:lpstr>PowerPoint Presentation</vt:lpstr>
      <vt:lpstr>Demo</vt:lpstr>
      <vt:lpstr>Operations and cross-platform management</vt:lpstr>
      <vt:lpstr>New Cross Plat Capabilities in SP1</vt:lpstr>
      <vt:lpstr>New Cross Plat Capabilities in SP1</vt:lpstr>
      <vt:lpstr>New Cross Plat Capabilities in SP1</vt:lpstr>
      <vt:lpstr>Supported Operating Systems</vt:lpstr>
      <vt:lpstr>Demo</vt:lpstr>
      <vt:lpstr>Back-up and Recovery</vt:lpstr>
      <vt:lpstr>Continuous backup and protection  for Microsoft workloads</vt:lpstr>
      <vt:lpstr>New capabilities in SP1</vt:lpstr>
      <vt:lpstr>SP1 Enhancements for WS 2012</vt:lpstr>
      <vt:lpstr>Virtualization</vt:lpstr>
      <vt:lpstr>New Capabilities in SP1 for VMM</vt:lpstr>
      <vt:lpstr>VM networks and network virtualization System Center 2012 SP1 Virtual Machine Manager</vt:lpstr>
      <vt:lpstr>Logical Switch</vt:lpstr>
      <vt:lpstr>Demo</vt:lpstr>
      <vt:lpstr>PowerPoint Presentation</vt:lpstr>
      <vt:lpstr>Resources</vt:lpstr>
      <vt:lpstr>Complete an evaluation on CommNet and enter to win!</vt:lpstr>
      <vt:lpstr>PowerPoint Presentation</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MDC-B345: What’s new in System Center 2012 SP1</dc:title>
  <dc:subject>TechEd 2013</dc:subject>
  <dc:creator> Kenon Owens, Michael Leworthy, Won Huh</dc:creator>
  <cp:keywords>TechEd 2013</cp:keywords>
  <dc:description>Template by: Jordan Cayabyab, Artitudes Design, Inc.
Formatting by: Lynnette Spear, Silver Fox Productions, Inc.
Audience Type: Internal/External</dc:description>
  <cp:lastModifiedBy>Shows</cp:lastModifiedBy>
  <cp:revision>38</cp:revision>
  <dcterms:created xsi:type="dcterms:W3CDTF">2013-04-23T17:53:56Z</dcterms:created>
  <dcterms:modified xsi:type="dcterms:W3CDTF">2013-06-05T17:32:41Z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0x0101002C17FC8933D08547813917F12669F99F</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