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196" r:id="rId5"/>
  </p:sldMasterIdLst>
  <p:notesMasterIdLst>
    <p:notesMasterId r:id="rId60"/>
  </p:notesMasterIdLst>
  <p:handoutMasterIdLst>
    <p:handoutMasterId r:id="rId61"/>
  </p:handoutMasterIdLst>
  <p:sldIdLst>
    <p:sldId id="1135" r:id="rId6"/>
    <p:sldId id="1054" r:id="rId7"/>
    <p:sldId id="1157" r:id="rId8"/>
    <p:sldId id="1158" r:id="rId9"/>
    <p:sldId id="1160" r:id="rId10"/>
    <p:sldId id="1161" r:id="rId11"/>
    <p:sldId id="1220" r:id="rId12"/>
    <p:sldId id="1222" r:id="rId13"/>
    <p:sldId id="1223" r:id="rId14"/>
    <p:sldId id="1224" r:id="rId15"/>
    <p:sldId id="1225" r:id="rId16"/>
    <p:sldId id="1226" r:id="rId17"/>
    <p:sldId id="1227" r:id="rId18"/>
    <p:sldId id="1228" r:id="rId19"/>
    <p:sldId id="1229" r:id="rId20"/>
    <p:sldId id="1162" r:id="rId21"/>
    <p:sldId id="1230" r:id="rId22"/>
    <p:sldId id="1163" r:id="rId23"/>
    <p:sldId id="1164" r:id="rId24"/>
    <p:sldId id="1165" r:id="rId25"/>
    <p:sldId id="1166" r:id="rId26"/>
    <p:sldId id="1167" r:id="rId27"/>
    <p:sldId id="1231" r:id="rId28"/>
    <p:sldId id="1168" r:id="rId29"/>
    <p:sldId id="1169" r:id="rId30"/>
    <p:sldId id="1170" r:id="rId31"/>
    <p:sldId id="1204" r:id="rId32"/>
    <p:sldId id="1205" r:id="rId33"/>
    <p:sldId id="1206" r:id="rId34"/>
    <p:sldId id="1207" r:id="rId35"/>
    <p:sldId id="1175" r:id="rId36"/>
    <p:sldId id="1232" r:id="rId37"/>
    <p:sldId id="1176" r:id="rId38"/>
    <p:sldId id="1177" r:id="rId39"/>
    <p:sldId id="1182" r:id="rId40"/>
    <p:sldId id="1183" r:id="rId41"/>
    <p:sldId id="1185" r:id="rId42"/>
    <p:sldId id="1186" r:id="rId43"/>
    <p:sldId id="1187" r:id="rId44"/>
    <p:sldId id="1190" r:id="rId45"/>
    <p:sldId id="1191" r:id="rId46"/>
    <p:sldId id="1195" r:id="rId47"/>
    <p:sldId id="1196" r:id="rId48"/>
    <p:sldId id="1197" r:id="rId49"/>
    <p:sldId id="1198" r:id="rId50"/>
    <p:sldId id="1208" r:id="rId51"/>
    <p:sldId id="1233" r:id="rId52"/>
    <p:sldId id="1210" r:id="rId53"/>
    <p:sldId id="1199" r:id="rId54"/>
    <p:sldId id="1234" r:id="rId55"/>
    <p:sldId id="1150" r:id="rId56"/>
    <p:sldId id="1147" r:id="rId57"/>
    <p:sldId id="1148" r:id="rId58"/>
    <p:sldId id="1076" r:id="rId59"/>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0"/>
    <a:srgbClr val="FFFFFF"/>
    <a:srgbClr val="7FBA00"/>
    <a:srgbClr val="007233"/>
    <a:srgbClr val="0072C6"/>
    <a:srgbClr val="B4009E"/>
    <a:srgbClr val="B0B186"/>
    <a:srgbClr val="FF66FF"/>
    <a:srgbClr val="000000"/>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77" autoAdjust="0"/>
    <p:restoredTop sz="59668" autoAdjust="0"/>
  </p:normalViewPr>
  <p:slideViewPr>
    <p:cSldViewPr snapToGrid="0">
      <p:cViewPr varScale="1">
        <p:scale>
          <a:sx n="61" d="100"/>
          <a:sy n="61" d="100"/>
        </p:scale>
        <p:origin x="2088" y="60"/>
      </p:cViewPr>
      <p:guideLst>
        <p:guide orient="horz" pos="2203"/>
        <p:guide pos="3917"/>
      </p:guideLst>
    </p:cSldViewPr>
  </p:slideViewPr>
  <p:outlineViewPr>
    <p:cViewPr>
      <p:scale>
        <a:sx n="33" d="100"/>
        <a:sy n="33" d="100"/>
      </p:scale>
      <p:origin x="0" y="5480"/>
    </p:cViewPr>
  </p:outlineViewPr>
  <p:notesTextViewPr>
    <p:cViewPr>
      <p:scale>
        <a:sx n="100" d="100"/>
        <a:sy n="100" d="100"/>
      </p:scale>
      <p:origin x="0" y="0"/>
    </p:cViewPr>
  </p:notesTextViewPr>
  <p:sorterViewPr>
    <p:cViewPr>
      <p:scale>
        <a:sx n="25" d="100"/>
        <a:sy n="25" d="100"/>
      </p:scale>
      <p:origin x="0" y="0"/>
    </p:cViewPr>
  </p:sorterViewPr>
  <p:notesViewPr>
    <p:cSldViewPr snapToGrid="0" showGuides="1">
      <p:cViewPr>
        <p:scale>
          <a:sx n="41" d="100"/>
          <a:sy n="41" d="100"/>
        </p:scale>
        <p:origin x="-3792" y="-84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tx>
            <c:strRef>
              <c:f>Sheet1!$B$1</c:f>
              <c:strCache>
                <c:ptCount val="1"/>
                <c:pt idx="0">
                  <c:v>FY'12 6.2B</c:v>
                </c:pt>
              </c:strCache>
            </c:strRef>
          </c:tx>
          <c:spPr>
            <a:solidFill>
              <a:schemeClr val="accent1"/>
            </a:solidFill>
            <a:ln>
              <a:noFill/>
            </a:ln>
            <a:effectLst/>
          </c:spPr>
          <c:cat>
            <c:strRef>
              <c:f>Sheet1!$A$2:$A$9</c:f>
              <c:strCache>
                <c:ptCount val="8"/>
                <c:pt idx="0">
                  <c:v> '05</c:v>
                </c:pt>
                <c:pt idx="1">
                  <c:v> '06</c:v>
                </c:pt>
                <c:pt idx="2">
                  <c:v> '07</c:v>
                </c:pt>
                <c:pt idx="3">
                  <c:v> '08</c:v>
                </c:pt>
                <c:pt idx="4">
                  <c:v> '09 </c:v>
                </c:pt>
                <c:pt idx="5">
                  <c:v> '10</c:v>
                </c:pt>
                <c:pt idx="6">
                  <c:v> '11</c:v>
                </c:pt>
                <c:pt idx="7">
                  <c:v> '12</c:v>
                </c:pt>
              </c:strCache>
            </c:strRef>
          </c:cat>
          <c:val>
            <c:numRef>
              <c:f>Sheet1!$B$2:$B$9</c:f>
              <c:numCache>
                <c:formatCode>General</c:formatCode>
                <c:ptCount val="8"/>
                <c:pt idx="0">
                  <c:v>1.6</c:v>
                </c:pt>
                <c:pt idx="1">
                  <c:v>2.1</c:v>
                </c:pt>
                <c:pt idx="2">
                  <c:v>2.8</c:v>
                </c:pt>
                <c:pt idx="3">
                  <c:v>3.3</c:v>
                </c:pt>
                <c:pt idx="4">
                  <c:v>3.4</c:v>
                </c:pt>
                <c:pt idx="5">
                  <c:v>3.9</c:v>
                </c:pt>
                <c:pt idx="6">
                  <c:v>5.0999999999999996</c:v>
                </c:pt>
                <c:pt idx="7">
                  <c:v>6.2</c:v>
                </c:pt>
              </c:numCache>
            </c:numRef>
          </c:val>
        </c:ser>
        <c:dLbls>
          <c:showLegendKey val="0"/>
          <c:showVal val="0"/>
          <c:showCatName val="0"/>
          <c:showSerName val="0"/>
          <c:showPercent val="0"/>
          <c:showBubbleSize val="0"/>
        </c:dLbls>
        <c:axId val="374806632"/>
        <c:axId val="374804280"/>
      </c:areaChart>
      <c:catAx>
        <c:axId val="3748066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4804280"/>
        <c:crosses val="autoZero"/>
        <c:auto val="1"/>
        <c:lblAlgn val="ctr"/>
        <c:lblOffset val="100"/>
        <c:noMultiLvlLbl val="0"/>
      </c:catAx>
      <c:valAx>
        <c:axId val="374804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4806632"/>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500</c:v>
                </c:pt>
              </c:strCache>
            </c:strRef>
          </c:tx>
          <c:spPr>
            <a:solidFill>
              <a:schemeClr val="accent1">
                <a:shade val="80000"/>
                <a:satMod val="1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2008R2 - AC</c:v>
                </c:pt>
                <c:pt idx="1">
                  <c:v>2008R2 - CC</c:v>
                </c:pt>
                <c:pt idx="2">
                  <c:v>2012 - AC</c:v>
                </c:pt>
                <c:pt idx="3">
                  <c:v>2012 - CC</c:v>
                </c:pt>
              </c:strCache>
            </c:strRef>
          </c:cat>
          <c:val>
            <c:numRef>
              <c:f>Sheet1!$B$2:$B$5</c:f>
              <c:numCache>
                <c:formatCode>General</c:formatCode>
                <c:ptCount val="4"/>
                <c:pt idx="0">
                  <c:v>140</c:v>
                </c:pt>
                <c:pt idx="1">
                  <c:v>13</c:v>
                </c:pt>
                <c:pt idx="2">
                  <c:v>30</c:v>
                </c:pt>
                <c:pt idx="3">
                  <c:v>8</c:v>
                </c:pt>
              </c:numCache>
            </c:numRef>
          </c:val>
        </c:ser>
        <c:ser>
          <c:idx val="1"/>
          <c:order val="1"/>
          <c:tx>
            <c:strRef>
              <c:f>Sheet1!$C$1</c:f>
              <c:strCache>
                <c:ptCount val="1"/>
                <c:pt idx="0">
                  <c:v>1000</c:v>
                </c:pt>
              </c:strCache>
            </c:strRef>
          </c:tx>
          <c:spPr>
            <a:solidFill>
              <a:schemeClr val="accent2">
                <a:shade val="80000"/>
                <a:satMod val="1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2008R2 - AC</c:v>
                </c:pt>
                <c:pt idx="1">
                  <c:v>2008R2 - CC</c:v>
                </c:pt>
                <c:pt idx="2">
                  <c:v>2012 - AC</c:v>
                </c:pt>
                <c:pt idx="3">
                  <c:v>2012 - CC</c:v>
                </c:pt>
              </c:strCache>
            </c:strRef>
          </c:cat>
          <c:val>
            <c:numRef>
              <c:f>Sheet1!$C$2:$C$5</c:f>
              <c:numCache>
                <c:formatCode>General</c:formatCode>
                <c:ptCount val="4"/>
                <c:pt idx="0">
                  <c:v>300</c:v>
                </c:pt>
                <c:pt idx="1">
                  <c:v>44</c:v>
                </c:pt>
                <c:pt idx="2">
                  <c:v>62</c:v>
                </c:pt>
                <c:pt idx="3">
                  <c:v>2</c:v>
                </c:pt>
              </c:numCache>
            </c:numRef>
          </c:val>
        </c:ser>
        <c:dLbls>
          <c:dLblPos val="ctr"/>
          <c:showLegendKey val="0"/>
          <c:showVal val="1"/>
          <c:showCatName val="0"/>
          <c:showSerName val="0"/>
          <c:showPercent val="0"/>
          <c:showBubbleSize val="0"/>
        </c:dLbls>
        <c:gapWidth val="150"/>
        <c:axId val="198743528"/>
        <c:axId val="198743136"/>
      </c:barChart>
      <c:catAx>
        <c:axId val="198743528"/>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98743136"/>
        <c:crosses val="autoZero"/>
        <c:auto val="1"/>
        <c:lblAlgn val="ctr"/>
        <c:lblOffset val="100"/>
        <c:noMultiLvlLbl val="0"/>
      </c:catAx>
      <c:valAx>
        <c:axId val="19874313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98743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6/4/2013 11:12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6/4/2013 11:07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6/4/2013 11:07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5924FFC-41EC-40A6-8CA1-699214E4588D}"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1427402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5924FFC-41EC-40A6-8CA1-699214E4588D}"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3464838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5924FFC-41EC-40A6-8CA1-699214E4588D}"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3464838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5924FFC-41EC-40A6-8CA1-699214E4588D}"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3464838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5924FFC-41EC-40A6-8CA1-699214E4588D}"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3464838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5924FFC-41EC-40A6-8CA1-699214E4588D}"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1427402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19</a:t>
            </a:fld>
            <a:endParaRPr lang="en-US" dirty="0"/>
          </a:p>
        </p:txBody>
      </p:sp>
      <p:sp>
        <p:nvSpPr>
          <p:cNvPr id="10" name="Date Placeholder 9"/>
          <p:cNvSpPr>
            <a:spLocks noGrp="1"/>
          </p:cNvSpPr>
          <p:nvPr>
            <p:ph type="dt" idx="13"/>
          </p:nvPr>
        </p:nvSpPr>
        <p:spPr>
          <a:xfrm>
            <a:off x="3884613" y="0"/>
            <a:ext cx="2971800" cy="457200"/>
          </a:xfrm>
          <a:prstGeom prst="rect">
            <a:avLst/>
          </a:prstGeom>
        </p:spPr>
        <p:txBody>
          <a:bodyPr/>
          <a:lstStyle/>
          <a:p>
            <a:fld id="{AFB65307-F325-4886-864A-056DC91B9BDE}" type="datetime8">
              <a:rPr lang="en-US" smtClean="0"/>
              <a:t>6/4/2013 11:12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a:xfrm>
            <a:off x="0" y="0"/>
            <a:ext cx="2971800" cy="457200"/>
          </a:xfrm>
          <a:prstGeom prst="rect">
            <a:avLst/>
          </a:prstGeom>
        </p:spPr>
        <p:txBody>
          <a:bodyPr/>
          <a:lstStyle/>
          <a:p>
            <a:endParaRPr lang="en-US" dirty="0"/>
          </a:p>
        </p:txBody>
      </p:sp>
    </p:spTree>
    <p:extLst>
      <p:ext uri="{BB962C8B-B14F-4D97-AF65-F5344CB8AC3E}">
        <p14:creationId xmlns:p14="http://schemas.microsoft.com/office/powerpoint/2010/main" val="2425545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21</a:t>
            </a:fld>
            <a:endParaRPr lang="en-US" dirty="0"/>
          </a:p>
        </p:txBody>
      </p:sp>
      <p:sp>
        <p:nvSpPr>
          <p:cNvPr id="10" name="Date Placeholder 9"/>
          <p:cNvSpPr>
            <a:spLocks noGrp="1"/>
          </p:cNvSpPr>
          <p:nvPr>
            <p:ph type="dt" idx="13"/>
          </p:nvPr>
        </p:nvSpPr>
        <p:spPr>
          <a:xfrm>
            <a:off x="3884613" y="0"/>
            <a:ext cx="2971800" cy="457200"/>
          </a:xfrm>
          <a:prstGeom prst="rect">
            <a:avLst/>
          </a:prstGeom>
        </p:spPr>
        <p:txBody>
          <a:bodyPr/>
          <a:lstStyle/>
          <a:p>
            <a:fld id="{AFB65307-F325-4886-864A-056DC91B9BDE}" type="datetime8">
              <a:rPr lang="en-US" smtClean="0"/>
              <a:t>6/4/2013 11:12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a:xfrm>
            <a:off x="0" y="0"/>
            <a:ext cx="2971800" cy="457200"/>
          </a:xfrm>
          <a:prstGeom prst="rect">
            <a:avLst/>
          </a:prstGeom>
        </p:spPr>
        <p:txBody>
          <a:bodyPr/>
          <a:lstStyle/>
          <a:p>
            <a:endParaRPr lang="en-US" dirty="0"/>
          </a:p>
        </p:txBody>
      </p:sp>
    </p:spTree>
    <p:extLst>
      <p:ext uri="{BB962C8B-B14F-4D97-AF65-F5344CB8AC3E}">
        <p14:creationId xmlns:p14="http://schemas.microsoft.com/office/powerpoint/2010/main" val="403859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25</a:t>
            </a:fld>
            <a:endParaRPr lang="en-US" dirty="0"/>
          </a:p>
        </p:txBody>
      </p:sp>
      <p:sp>
        <p:nvSpPr>
          <p:cNvPr id="10" name="Date Placeholder 9"/>
          <p:cNvSpPr>
            <a:spLocks noGrp="1"/>
          </p:cNvSpPr>
          <p:nvPr>
            <p:ph type="dt" idx="13"/>
          </p:nvPr>
        </p:nvSpPr>
        <p:spPr>
          <a:xfrm>
            <a:off x="3884613" y="0"/>
            <a:ext cx="2971800" cy="457200"/>
          </a:xfrm>
          <a:prstGeom prst="rect">
            <a:avLst/>
          </a:prstGeom>
        </p:spPr>
        <p:txBody>
          <a:bodyPr/>
          <a:lstStyle/>
          <a:p>
            <a:fld id="{AFB65307-F325-4886-864A-056DC91B9BDE}" type="datetime8">
              <a:rPr lang="en-US" smtClean="0"/>
              <a:t>6/4/2013 11:12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a:xfrm>
            <a:off x="0" y="0"/>
            <a:ext cx="2971800" cy="457200"/>
          </a:xfrm>
          <a:prstGeom prst="rect">
            <a:avLst/>
          </a:prstGeom>
        </p:spPr>
        <p:txBody>
          <a:bodyPr/>
          <a:lstStyle/>
          <a:p>
            <a:endParaRPr lang="en-US" dirty="0"/>
          </a:p>
        </p:txBody>
      </p:sp>
    </p:spTree>
    <p:extLst>
      <p:ext uri="{BB962C8B-B14F-4D97-AF65-F5344CB8AC3E}">
        <p14:creationId xmlns:p14="http://schemas.microsoft.com/office/powerpoint/2010/main" val="3541342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28</a:t>
            </a:fld>
            <a:endParaRPr lang="en-US" dirty="0"/>
          </a:p>
        </p:txBody>
      </p:sp>
      <p:sp>
        <p:nvSpPr>
          <p:cNvPr id="10" name="Date Placeholder 9"/>
          <p:cNvSpPr>
            <a:spLocks noGrp="1"/>
          </p:cNvSpPr>
          <p:nvPr>
            <p:ph type="dt" idx="13"/>
          </p:nvPr>
        </p:nvSpPr>
        <p:spPr>
          <a:xfrm>
            <a:off x="3884613" y="0"/>
            <a:ext cx="2971800" cy="457200"/>
          </a:xfrm>
          <a:prstGeom prst="rect">
            <a:avLst/>
          </a:prstGeom>
        </p:spPr>
        <p:txBody>
          <a:bodyPr/>
          <a:lstStyle/>
          <a:p>
            <a:fld id="{AFB65307-F325-4886-864A-056DC91B9BDE}" type="datetime8">
              <a:rPr lang="en-US" smtClean="0"/>
              <a:t>6/4/2013 11:12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a:xfrm>
            <a:off x="0" y="0"/>
            <a:ext cx="2971800" cy="457200"/>
          </a:xfrm>
          <a:prstGeom prst="rect">
            <a:avLst/>
          </a:prstGeom>
        </p:spPr>
        <p:txBody>
          <a:bodyPr/>
          <a:lstStyle/>
          <a:p>
            <a:endParaRPr lang="en-US" dirty="0"/>
          </a:p>
        </p:txBody>
      </p:sp>
    </p:spTree>
    <p:extLst>
      <p:ext uri="{BB962C8B-B14F-4D97-AF65-F5344CB8AC3E}">
        <p14:creationId xmlns:p14="http://schemas.microsoft.com/office/powerpoint/2010/main" val="367130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6/4/2013 11:08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5924FFC-41EC-40A6-8CA1-699214E4588D}" type="slidenum">
              <a:rPr lang="en-US" smtClean="0"/>
              <a:pPr>
                <a:defRPr/>
              </a:pPr>
              <a:t>30</a:t>
            </a:fld>
            <a:endParaRPr lang="en-US"/>
          </a:p>
        </p:txBody>
      </p:sp>
    </p:spTree>
    <p:extLst>
      <p:ext uri="{BB962C8B-B14F-4D97-AF65-F5344CB8AC3E}">
        <p14:creationId xmlns:p14="http://schemas.microsoft.com/office/powerpoint/2010/main" val="2283016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33</a:t>
            </a:fld>
            <a:endParaRPr lang="en-US" dirty="0"/>
          </a:p>
        </p:txBody>
      </p:sp>
      <p:sp>
        <p:nvSpPr>
          <p:cNvPr id="10" name="Date Placeholder 9"/>
          <p:cNvSpPr>
            <a:spLocks noGrp="1"/>
          </p:cNvSpPr>
          <p:nvPr>
            <p:ph type="dt" idx="13"/>
          </p:nvPr>
        </p:nvSpPr>
        <p:spPr>
          <a:xfrm>
            <a:off x="3884613" y="0"/>
            <a:ext cx="2971800" cy="457200"/>
          </a:xfrm>
          <a:prstGeom prst="rect">
            <a:avLst/>
          </a:prstGeom>
        </p:spPr>
        <p:txBody>
          <a:bodyPr/>
          <a:lstStyle/>
          <a:p>
            <a:fld id="{AFB65307-F325-4886-864A-056DC91B9BDE}" type="datetime8">
              <a:rPr lang="en-US" smtClean="0"/>
              <a:t>6/4/2013 11:12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a:xfrm>
            <a:off x="0" y="0"/>
            <a:ext cx="2971800" cy="457200"/>
          </a:xfrm>
          <a:prstGeom prst="rect">
            <a:avLst/>
          </a:prstGeom>
        </p:spPr>
        <p:txBody>
          <a:bodyPr/>
          <a:lstStyle/>
          <a:p>
            <a:endParaRPr lang="en-US" dirty="0"/>
          </a:p>
        </p:txBody>
      </p:sp>
    </p:spTree>
    <p:extLst>
      <p:ext uri="{BB962C8B-B14F-4D97-AF65-F5344CB8AC3E}">
        <p14:creationId xmlns:p14="http://schemas.microsoft.com/office/powerpoint/2010/main" val="1962172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5924FFC-41EC-40A6-8CA1-699214E4588D}" type="slidenum">
              <a:rPr lang="en-US" smtClean="0"/>
              <a:pPr>
                <a:defRPr/>
              </a:pPr>
              <a:t>34</a:t>
            </a:fld>
            <a:endParaRPr lang="en-US"/>
          </a:p>
        </p:txBody>
      </p:sp>
    </p:spTree>
    <p:extLst>
      <p:ext uri="{BB962C8B-B14F-4D97-AF65-F5344CB8AC3E}">
        <p14:creationId xmlns:p14="http://schemas.microsoft.com/office/powerpoint/2010/main" val="1312588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304800"/>
            <a:ext cx="5892800" cy="33147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5924FFC-41EC-40A6-8CA1-699214E4588D}" type="slidenum">
              <a:rPr lang="en-US" smtClean="0"/>
              <a:pPr>
                <a:defRPr/>
              </a:pPr>
              <a:t>36</a:t>
            </a:fld>
            <a:endParaRPr lang="en-US" dirty="0"/>
          </a:p>
        </p:txBody>
      </p:sp>
    </p:spTree>
    <p:extLst>
      <p:ext uri="{BB962C8B-B14F-4D97-AF65-F5344CB8AC3E}">
        <p14:creationId xmlns:p14="http://schemas.microsoft.com/office/powerpoint/2010/main" val="1273192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304800"/>
            <a:ext cx="5892800" cy="3314700"/>
          </a:xfrm>
        </p:spPr>
      </p:sp>
      <p:sp>
        <p:nvSpPr>
          <p:cNvPr id="3" name="Notes Placeholder 2"/>
          <p:cNvSpPr>
            <a:spLocks noGrp="1"/>
          </p:cNvSpPr>
          <p:nvPr>
            <p:ph type="body" idx="1"/>
          </p:nvPr>
        </p:nvSpPr>
        <p:spPr/>
        <p:txBody>
          <a:bodyPr>
            <a:normAutofit/>
          </a:bodyPr>
          <a:lstStyle/>
          <a:p>
            <a:endParaRPr lang="en-US" dirty="0" smtClean="0">
              <a:latin typeface="Arial" pitchFamily="34" charset="0"/>
              <a:ea typeface="ヒラギノ角ゴ Pro W3"/>
              <a:cs typeface="ヒラギノ角ゴ Pro W3"/>
            </a:endParaRPr>
          </a:p>
        </p:txBody>
      </p:sp>
      <p:sp>
        <p:nvSpPr>
          <p:cNvPr id="4" name="Slide Number Placeholder 3"/>
          <p:cNvSpPr>
            <a:spLocks noGrp="1"/>
          </p:cNvSpPr>
          <p:nvPr>
            <p:ph type="sldNum" sz="quarter" idx="10"/>
          </p:nvPr>
        </p:nvSpPr>
        <p:spPr/>
        <p:txBody>
          <a:bodyPr/>
          <a:lstStyle/>
          <a:p>
            <a:pPr>
              <a:defRPr/>
            </a:pPr>
            <a:fld id="{55924FFC-41EC-40A6-8CA1-699214E4588D}" type="slidenum">
              <a:rPr lang="en-US" smtClean="0"/>
              <a:pPr>
                <a:defRPr/>
              </a:pPr>
              <a:t>37</a:t>
            </a:fld>
            <a:endParaRPr lang="en-US" dirty="0"/>
          </a:p>
        </p:txBody>
      </p:sp>
    </p:spTree>
    <p:extLst>
      <p:ext uri="{BB962C8B-B14F-4D97-AF65-F5344CB8AC3E}">
        <p14:creationId xmlns:p14="http://schemas.microsoft.com/office/powerpoint/2010/main" val="932217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304800"/>
            <a:ext cx="5892800" cy="3314700"/>
          </a:xfrm>
        </p:spPr>
      </p:sp>
      <p:sp>
        <p:nvSpPr>
          <p:cNvPr id="3" name="Notes Placeholder 2"/>
          <p:cNvSpPr>
            <a:spLocks noGrp="1"/>
          </p:cNvSpPr>
          <p:nvPr>
            <p:ph type="body" idx="1"/>
          </p:nvPr>
        </p:nvSpPr>
        <p:spPr/>
        <p:txBody>
          <a:bodyPr>
            <a:normAutofit fontScale="25000" lnSpcReduction="20000"/>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pPr>
              <a:defRPr/>
            </a:pPr>
            <a:fld id="{55924FFC-41EC-40A6-8CA1-699214E4588D}" type="slidenum">
              <a:rPr lang="en-US" smtClean="0"/>
              <a:pPr>
                <a:defRPr/>
              </a:pPr>
              <a:t>38</a:t>
            </a:fld>
            <a:endParaRPr lang="en-US" dirty="0"/>
          </a:p>
        </p:txBody>
      </p:sp>
    </p:spTree>
    <p:extLst>
      <p:ext uri="{BB962C8B-B14F-4D97-AF65-F5344CB8AC3E}">
        <p14:creationId xmlns:p14="http://schemas.microsoft.com/office/powerpoint/2010/main" val="3346215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304800"/>
            <a:ext cx="5892800" cy="3314700"/>
          </a:xfrm>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pPr>
              <a:defRPr/>
            </a:pPr>
            <a:fld id="{55924FFC-41EC-40A6-8CA1-699214E4588D}" type="slidenum">
              <a:rPr lang="en-US" smtClean="0"/>
              <a:pPr>
                <a:defRPr/>
              </a:pPr>
              <a:t>39</a:t>
            </a:fld>
            <a:endParaRPr lang="en-US" dirty="0"/>
          </a:p>
        </p:txBody>
      </p:sp>
    </p:spTree>
    <p:extLst>
      <p:ext uri="{BB962C8B-B14F-4D97-AF65-F5344CB8AC3E}">
        <p14:creationId xmlns:p14="http://schemas.microsoft.com/office/powerpoint/2010/main" val="2558128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304800"/>
            <a:ext cx="5892800" cy="33147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5924FFC-41EC-40A6-8CA1-699214E4588D}" type="slidenum">
              <a:rPr lang="en-US" smtClean="0"/>
              <a:pPr>
                <a:defRPr/>
              </a:pPr>
              <a:t>40</a:t>
            </a:fld>
            <a:endParaRPr lang="en-US" dirty="0"/>
          </a:p>
        </p:txBody>
      </p:sp>
    </p:spTree>
    <p:extLst>
      <p:ext uri="{BB962C8B-B14F-4D97-AF65-F5344CB8AC3E}">
        <p14:creationId xmlns:p14="http://schemas.microsoft.com/office/powerpoint/2010/main" val="798358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304800"/>
            <a:ext cx="5892800" cy="33147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5924FFC-41EC-40A6-8CA1-699214E4588D}" type="slidenum">
              <a:rPr lang="en-US" smtClean="0"/>
              <a:pPr>
                <a:defRPr/>
              </a:pPr>
              <a:t>41</a:t>
            </a:fld>
            <a:endParaRPr lang="en-US" dirty="0"/>
          </a:p>
        </p:txBody>
      </p:sp>
    </p:spTree>
    <p:extLst>
      <p:ext uri="{BB962C8B-B14F-4D97-AF65-F5344CB8AC3E}">
        <p14:creationId xmlns:p14="http://schemas.microsoft.com/office/powerpoint/2010/main" val="2511316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304800"/>
            <a:ext cx="5892800" cy="33147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5924FFC-41EC-40A6-8CA1-699214E4588D}" type="slidenum">
              <a:rPr lang="en-US" smtClean="0"/>
              <a:pPr>
                <a:defRPr/>
              </a:pPr>
              <a:t>42</a:t>
            </a:fld>
            <a:endParaRPr lang="en-US" dirty="0"/>
          </a:p>
        </p:txBody>
      </p:sp>
    </p:spTree>
    <p:extLst>
      <p:ext uri="{BB962C8B-B14F-4D97-AF65-F5344CB8AC3E}">
        <p14:creationId xmlns:p14="http://schemas.microsoft.com/office/powerpoint/2010/main" val="1164120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6/4/2013 11:08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1055351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5924FFC-41EC-40A6-8CA1-699214E4588D}" type="slidenum">
              <a:rPr lang="en-US" smtClean="0"/>
              <a:pPr>
                <a:defRPr/>
              </a:pPr>
              <a:t>43</a:t>
            </a:fld>
            <a:endParaRPr lang="en-US"/>
          </a:p>
        </p:txBody>
      </p:sp>
    </p:spTree>
    <p:extLst>
      <p:ext uri="{BB962C8B-B14F-4D97-AF65-F5344CB8AC3E}">
        <p14:creationId xmlns:p14="http://schemas.microsoft.com/office/powerpoint/2010/main" val="2613351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44</a:t>
            </a:fld>
            <a:endParaRPr lang="en-US" dirty="0"/>
          </a:p>
        </p:txBody>
      </p:sp>
      <p:sp>
        <p:nvSpPr>
          <p:cNvPr id="10" name="Date Placeholder 9"/>
          <p:cNvSpPr>
            <a:spLocks noGrp="1"/>
          </p:cNvSpPr>
          <p:nvPr>
            <p:ph type="dt" idx="13"/>
          </p:nvPr>
        </p:nvSpPr>
        <p:spPr>
          <a:xfrm>
            <a:off x="3884613" y="0"/>
            <a:ext cx="2971800" cy="457200"/>
          </a:xfrm>
          <a:prstGeom prst="rect">
            <a:avLst/>
          </a:prstGeom>
        </p:spPr>
        <p:txBody>
          <a:bodyPr/>
          <a:lstStyle/>
          <a:p>
            <a:fld id="{AFB65307-F325-4886-864A-056DC91B9BDE}" type="datetime8">
              <a:rPr lang="en-US" smtClean="0"/>
              <a:t>6/4/2013 11:12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a:xfrm>
            <a:off x="0" y="0"/>
            <a:ext cx="2971800" cy="457200"/>
          </a:xfrm>
          <a:prstGeom prst="rect">
            <a:avLst/>
          </a:prstGeom>
        </p:spPr>
        <p:txBody>
          <a:bodyPr/>
          <a:lstStyle/>
          <a:p>
            <a:endParaRPr lang="en-US" dirty="0"/>
          </a:p>
        </p:txBody>
      </p:sp>
    </p:spTree>
    <p:extLst>
      <p:ext uri="{BB962C8B-B14F-4D97-AF65-F5344CB8AC3E}">
        <p14:creationId xmlns:p14="http://schemas.microsoft.com/office/powerpoint/2010/main" val="1012779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09" indent="-285734" eaLnBrk="0" hangingPunct="0">
              <a:defRPr sz="2000">
                <a:solidFill>
                  <a:schemeClr val="tx1"/>
                </a:solidFill>
                <a:latin typeface="Arial" pitchFamily="34" charset="0"/>
              </a:defRPr>
            </a:lvl2pPr>
            <a:lvl3pPr marL="1142937" indent="-228587" eaLnBrk="0" hangingPunct="0">
              <a:defRPr sz="2000">
                <a:solidFill>
                  <a:schemeClr val="tx1"/>
                </a:solidFill>
                <a:latin typeface="Arial" pitchFamily="34" charset="0"/>
              </a:defRPr>
            </a:lvl3pPr>
            <a:lvl4pPr marL="1600112" indent="-228587" eaLnBrk="0" hangingPunct="0">
              <a:defRPr sz="2000">
                <a:solidFill>
                  <a:schemeClr val="tx1"/>
                </a:solidFill>
                <a:latin typeface="Arial" pitchFamily="34" charset="0"/>
              </a:defRPr>
            </a:lvl4pPr>
            <a:lvl5pPr marL="2057287" indent="-228587" eaLnBrk="0" hangingPunct="0">
              <a:defRPr sz="2000">
                <a:solidFill>
                  <a:schemeClr val="tx1"/>
                </a:solidFill>
                <a:latin typeface="Arial" pitchFamily="34" charset="0"/>
              </a:defRPr>
            </a:lvl5pPr>
            <a:lvl6pPr marL="2514461" indent="-228587" algn="ctr" eaLnBrk="0" fontAlgn="base" hangingPunct="0">
              <a:spcBef>
                <a:spcPct val="0"/>
              </a:spcBef>
              <a:spcAft>
                <a:spcPct val="0"/>
              </a:spcAft>
              <a:buClr>
                <a:schemeClr val="accent2"/>
              </a:buClr>
              <a:buFont typeface="Wingdings 2" pitchFamily="18" charset="2"/>
              <a:defRPr sz="2000">
                <a:solidFill>
                  <a:schemeClr val="tx1"/>
                </a:solidFill>
                <a:latin typeface="Arial" pitchFamily="34" charset="0"/>
              </a:defRPr>
            </a:lvl6pPr>
            <a:lvl7pPr marL="2971635" indent="-228587" algn="ctr" eaLnBrk="0" fontAlgn="base" hangingPunct="0">
              <a:spcBef>
                <a:spcPct val="0"/>
              </a:spcBef>
              <a:spcAft>
                <a:spcPct val="0"/>
              </a:spcAft>
              <a:buClr>
                <a:schemeClr val="accent2"/>
              </a:buClr>
              <a:buFont typeface="Wingdings 2" pitchFamily="18" charset="2"/>
              <a:defRPr sz="2000">
                <a:solidFill>
                  <a:schemeClr val="tx1"/>
                </a:solidFill>
                <a:latin typeface="Arial" pitchFamily="34" charset="0"/>
              </a:defRPr>
            </a:lvl7pPr>
            <a:lvl8pPr marL="3428810" indent="-228587" algn="ctr" eaLnBrk="0" fontAlgn="base" hangingPunct="0">
              <a:spcBef>
                <a:spcPct val="0"/>
              </a:spcBef>
              <a:spcAft>
                <a:spcPct val="0"/>
              </a:spcAft>
              <a:buClr>
                <a:schemeClr val="accent2"/>
              </a:buClr>
              <a:buFont typeface="Wingdings 2" pitchFamily="18" charset="2"/>
              <a:defRPr sz="2000">
                <a:solidFill>
                  <a:schemeClr val="tx1"/>
                </a:solidFill>
                <a:latin typeface="Arial" pitchFamily="34" charset="0"/>
              </a:defRPr>
            </a:lvl8pPr>
            <a:lvl9pPr marL="3885985" indent="-228587" algn="ctr" eaLnBrk="0" fontAlgn="base" hangingPunct="0">
              <a:spcBef>
                <a:spcPct val="0"/>
              </a:spcBef>
              <a:spcAft>
                <a:spcPct val="0"/>
              </a:spcAft>
              <a:buClr>
                <a:schemeClr val="accent2"/>
              </a:buClr>
              <a:buFont typeface="Wingdings 2" pitchFamily="18" charset="2"/>
              <a:defRPr sz="2000">
                <a:solidFill>
                  <a:schemeClr val="tx1"/>
                </a:solidFill>
                <a:latin typeface="Arial" pitchFamily="34" charset="0"/>
              </a:defRPr>
            </a:lvl9pPr>
          </a:lstStyle>
          <a:p>
            <a:pPr eaLnBrk="1" hangingPunct="1"/>
            <a:fld id="{93D156DA-FE3E-4330-8B1C-65CE1DBEEC18}" type="slidenum">
              <a:rPr lang="en-US" sz="1200">
                <a:solidFill>
                  <a:prstClr val="black"/>
                </a:solidFill>
              </a:rPr>
              <a:pPr eaLnBrk="1" hangingPunct="1"/>
              <a:t>46</a:t>
            </a:fld>
            <a:endParaRPr lang="en-US" sz="1200" dirty="0">
              <a:solidFill>
                <a:prstClr val="black"/>
              </a:solidFill>
            </a:endParaRPr>
          </a:p>
        </p:txBody>
      </p:sp>
      <p:sp>
        <p:nvSpPr>
          <p:cNvPr id="1003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nchor="b"/>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algn="ctr" eaLnBrk="0" fontAlgn="base" hangingPunct="0">
              <a:spcBef>
                <a:spcPct val="0"/>
              </a:spcBef>
              <a:spcAft>
                <a:spcPct val="0"/>
              </a:spcAft>
              <a:buClr>
                <a:schemeClr val="accent2"/>
              </a:buClr>
              <a:buFont typeface="Wingdings 2" pitchFamily="18" charset="2"/>
              <a:defRPr sz="2000">
                <a:solidFill>
                  <a:schemeClr val="tx1"/>
                </a:solidFill>
                <a:latin typeface="Arial" pitchFamily="34" charset="0"/>
              </a:defRPr>
            </a:lvl6pPr>
            <a:lvl7pPr marL="2971800" indent="-228600" algn="ctr" eaLnBrk="0" fontAlgn="base" hangingPunct="0">
              <a:spcBef>
                <a:spcPct val="0"/>
              </a:spcBef>
              <a:spcAft>
                <a:spcPct val="0"/>
              </a:spcAft>
              <a:buClr>
                <a:schemeClr val="accent2"/>
              </a:buClr>
              <a:buFont typeface="Wingdings 2" pitchFamily="18" charset="2"/>
              <a:defRPr sz="2000">
                <a:solidFill>
                  <a:schemeClr val="tx1"/>
                </a:solidFill>
                <a:latin typeface="Arial" pitchFamily="34" charset="0"/>
              </a:defRPr>
            </a:lvl7pPr>
            <a:lvl8pPr marL="3429000" indent="-228600" algn="ctr" eaLnBrk="0" fontAlgn="base" hangingPunct="0">
              <a:spcBef>
                <a:spcPct val="0"/>
              </a:spcBef>
              <a:spcAft>
                <a:spcPct val="0"/>
              </a:spcAft>
              <a:buClr>
                <a:schemeClr val="accent2"/>
              </a:buClr>
              <a:buFont typeface="Wingdings 2" pitchFamily="18" charset="2"/>
              <a:defRPr sz="2000">
                <a:solidFill>
                  <a:schemeClr val="tx1"/>
                </a:solidFill>
                <a:latin typeface="Arial" pitchFamily="34" charset="0"/>
              </a:defRPr>
            </a:lvl8pPr>
            <a:lvl9pPr marL="3886200" indent="-228600" algn="ctr" eaLnBrk="0" fontAlgn="base" hangingPunct="0">
              <a:spcBef>
                <a:spcPct val="0"/>
              </a:spcBef>
              <a:spcAft>
                <a:spcPct val="0"/>
              </a:spcAft>
              <a:buClr>
                <a:schemeClr val="accent2"/>
              </a:buClr>
              <a:buFont typeface="Wingdings 2" pitchFamily="18" charset="2"/>
              <a:defRPr sz="2000">
                <a:solidFill>
                  <a:schemeClr val="tx1"/>
                </a:solidFill>
                <a:latin typeface="Arial" pitchFamily="34" charset="0"/>
              </a:defRPr>
            </a:lvl9pPr>
          </a:lstStyle>
          <a:p>
            <a:pPr algn="r" eaLnBrk="1" fontAlgn="base" hangingPunct="1">
              <a:spcBef>
                <a:spcPct val="0"/>
              </a:spcBef>
              <a:spcAft>
                <a:spcPct val="0"/>
              </a:spcAft>
            </a:pPr>
            <a:fld id="{12C183CA-88D1-4322-98B6-6D4932ACCB8A}" type="slidenum">
              <a:rPr lang="en-US" sz="1000">
                <a:solidFill>
                  <a:prstClr val="black"/>
                </a:solidFill>
                <a:ea typeface="Arial"/>
              </a:rPr>
              <a:pPr algn="r" eaLnBrk="1" fontAlgn="base" hangingPunct="1">
                <a:spcBef>
                  <a:spcPct val="0"/>
                </a:spcBef>
                <a:spcAft>
                  <a:spcPct val="0"/>
                </a:spcAft>
              </a:pPr>
              <a:t>46</a:t>
            </a:fld>
            <a:endParaRPr lang="en-US" sz="1000" dirty="0">
              <a:solidFill>
                <a:prstClr val="black"/>
              </a:solidFill>
              <a:ea typeface="Arial"/>
            </a:endParaRPr>
          </a:p>
        </p:txBody>
      </p:sp>
      <p:sp>
        <p:nvSpPr>
          <p:cNvPr id="100356" name="Rectangle 2"/>
          <p:cNvSpPr>
            <a:spLocks noGrp="1" noRot="1" noChangeAspect="1" noChangeArrowheads="1" noTextEdit="1"/>
          </p:cNvSpPr>
          <p:nvPr>
            <p:ph type="sldImg"/>
          </p:nvPr>
        </p:nvSpPr>
        <p:spPr>
          <a:xfrm>
            <a:off x="381000" y="685800"/>
            <a:ext cx="6096000" cy="3429000"/>
          </a:xfrm>
          <a:ln/>
        </p:spPr>
      </p:sp>
      <p:sp>
        <p:nvSpPr>
          <p:cNvPr id="100357"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lstStyle/>
          <a:p>
            <a:pPr marL="190490" indent="-190490" eaLnBrk="1" hangingPunct="1"/>
            <a:endParaRPr lang="en-US" dirty="0" smtClean="0">
              <a:latin typeface="Arial" pitchFamily="34" charset="0"/>
            </a:endParaRPr>
          </a:p>
        </p:txBody>
      </p:sp>
    </p:spTree>
    <p:extLst>
      <p:ext uri="{BB962C8B-B14F-4D97-AF65-F5344CB8AC3E}">
        <p14:creationId xmlns:p14="http://schemas.microsoft.com/office/powerpoint/2010/main" val="1876625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82600" y="304800"/>
            <a:ext cx="5892800" cy="3314700"/>
          </a:xfrm>
          <a:ln/>
        </p:spPr>
      </p:sp>
      <p:sp>
        <p:nvSpPr>
          <p:cNvPr id="36867" name="Notes Placeholder 2"/>
          <p:cNvSpPr>
            <a:spLocks noGrp="1"/>
          </p:cNvSpPr>
          <p:nvPr>
            <p:ph type="body" idx="1"/>
          </p:nvPr>
        </p:nvSpPr>
        <p:spPr>
          <a:xfrm>
            <a:off x="228600" y="3695700"/>
            <a:ext cx="6400800" cy="5448300"/>
          </a:xfrm>
          <a:noFill/>
          <a:ln/>
        </p:spPr>
        <p:txBody>
          <a:bodyPr/>
          <a:lstStyle/>
          <a:p>
            <a:pPr eaLnBrk="1" hangingPunct="1"/>
            <a:endParaRPr lang="en-US" dirty="0" smtClean="0">
              <a:ea typeface="ＭＳ Ｐゴシック" pitchFamily="34" charset="-128"/>
              <a:cs typeface="Arial" charset="0"/>
            </a:endParaRPr>
          </a:p>
        </p:txBody>
      </p:sp>
      <p:sp>
        <p:nvSpPr>
          <p:cNvPr id="36868" name="Slide Number Placeholder 3"/>
          <p:cNvSpPr>
            <a:spLocks noGrp="1"/>
          </p:cNvSpPr>
          <p:nvPr>
            <p:ph type="sldNum" sz="quarter" idx="5"/>
          </p:nvPr>
        </p:nvSpPr>
        <p:spPr>
          <a:noFill/>
        </p:spPr>
        <p:txBody>
          <a:bodyPr/>
          <a:lstStyle/>
          <a:p>
            <a:fld id="{58A9D096-6F7F-4722-89D4-BCAAEF9D83D6}" type="slidenum">
              <a:rPr lang="en-US" smtClean="0">
                <a:solidFill>
                  <a:prstClr val="black"/>
                </a:solidFill>
                <a:ea typeface="ＭＳ Ｐゴシック" pitchFamily="34" charset="-128"/>
                <a:cs typeface="Arial" charset="0"/>
              </a:rPr>
              <a:pPr/>
              <a:t>47</a:t>
            </a:fld>
            <a:endParaRPr lang="en-US" dirty="0" smtClean="0">
              <a:solidFill>
                <a:prstClr val="black"/>
              </a:solidFill>
              <a:ea typeface="ＭＳ Ｐゴシック" pitchFamily="34" charset="-128"/>
              <a:cs typeface="Arial" charset="0"/>
            </a:endParaRPr>
          </a:p>
        </p:txBody>
      </p:sp>
    </p:spTree>
    <p:extLst>
      <p:ext uri="{BB962C8B-B14F-4D97-AF65-F5344CB8AC3E}">
        <p14:creationId xmlns:p14="http://schemas.microsoft.com/office/powerpoint/2010/main" val="673991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82600" y="304800"/>
            <a:ext cx="5892800" cy="3314700"/>
          </a:xfrm>
          <a:ln/>
        </p:spPr>
      </p:sp>
      <p:sp>
        <p:nvSpPr>
          <p:cNvPr id="36867" name="Notes Placeholder 2"/>
          <p:cNvSpPr>
            <a:spLocks noGrp="1"/>
          </p:cNvSpPr>
          <p:nvPr>
            <p:ph type="body" idx="1"/>
          </p:nvPr>
        </p:nvSpPr>
        <p:spPr>
          <a:noFill/>
          <a:ln/>
        </p:spPr>
        <p:txBody>
          <a:bodyPr/>
          <a:lstStyle/>
          <a:p>
            <a:pPr eaLnBrk="1" hangingPunct="1"/>
            <a:endParaRPr lang="en-US" dirty="0" smtClean="0">
              <a:ea typeface="ＭＳ Ｐゴシック" pitchFamily="34" charset="-128"/>
              <a:cs typeface="Arial" charset="0"/>
            </a:endParaRPr>
          </a:p>
        </p:txBody>
      </p:sp>
      <p:sp>
        <p:nvSpPr>
          <p:cNvPr id="36868" name="Slide Number Placeholder 3"/>
          <p:cNvSpPr>
            <a:spLocks noGrp="1"/>
          </p:cNvSpPr>
          <p:nvPr>
            <p:ph type="sldNum" sz="quarter" idx="5"/>
          </p:nvPr>
        </p:nvSpPr>
        <p:spPr>
          <a:noFill/>
        </p:spPr>
        <p:txBody>
          <a:bodyPr/>
          <a:lstStyle/>
          <a:p>
            <a:fld id="{58A9D096-6F7F-4722-89D4-BCAAEF9D83D6}" type="slidenum">
              <a:rPr lang="en-US" smtClean="0">
                <a:solidFill>
                  <a:prstClr val="black"/>
                </a:solidFill>
                <a:ea typeface="ＭＳ Ｐゴシック" pitchFamily="34" charset="-128"/>
                <a:cs typeface="Arial" charset="0"/>
              </a:rPr>
              <a:pPr/>
              <a:t>48</a:t>
            </a:fld>
            <a:endParaRPr lang="en-US" dirty="0" smtClean="0">
              <a:solidFill>
                <a:prstClr val="black"/>
              </a:solidFill>
              <a:ea typeface="ＭＳ Ｐゴシック" pitchFamily="34" charset="-128"/>
              <a:cs typeface="Arial" charset="0"/>
            </a:endParaRPr>
          </a:p>
        </p:txBody>
      </p:sp>
    </p:spTree>
    <p:extLst>
      <p:ext uri="{BB962C8B-B14F-4D97-AF65-F5344CB8AC3E}">
        <p14:creationId xmlns:p14="http://schemas.microsoft.com/office/powerpoint/2010/main" val="422711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50</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6/4/2013 11:12 AM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2010752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6/4/2013 11:12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51</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6/4/2013 11:12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52</a:t>
            </a:fld>
            <a:endParaRPr lang="en-US" dirty="0"/>
          </a:p>
        </p:txBody>
      </p:sp>
    </p:spTree>
    <p:extLst>
      <p:ext uri="{BB962C8B-B14F-4D97-AF65-F5344CB8AC3E}">
        <p14:creationId xmlns:p14="http://schemas.microsoft.com/office/powerpoint/2010/main" val="1692367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6/4/2013 11:12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53</a:t>
            </a:fld>
            <a:endParaRPr lang="en-US" dirty="0"/>
          </a:p>
        </p:txBody>
      </p:sp>
    </p:spTree>
    <p:extLst>
      <p:ext uri="{BB962C8B-B14F-4D97-AF65-F5344CB8AC3E}">
        <p14:creationId xmlns:p14="http://schemas.microsoft.com/office/powerpoint/2010/main" val="30409697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54</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6/4/2013 11:12 AM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txBox="1">
            <a:spLocks noGrp="1" noChangeArrowheads="1"/>
          </p:cNvSpPr>
          <p:nvPr/>
        </p:nvSpPr>
        <p:spPr bwMode="auto">
          <a:xfrm>
            <a:off x="5994405" y="8864600"/>
            <a:ext cx="836613" cy="228600"/>
          </a:xfrm>
          <a:prstGeom prst="rect">
            <a:avLst/>
          </a:prstGeom>
          <a:noFill/>
          <a:ln w="9525">
            <a:noFill/>
            <a:miter lim="800000"/>
            <a:headEnd/>
            <a:tailEnd/>
          </a:ln>
        </p:spPr>
        <p:txBody>
          <a:bodyPr lIns="91411" tIns="45708" rIns="91411" bIns="45708" anchor="b"/>
          <a:lstStyle/>
          <a:p>
            <a:pPr algn="r" defTabSz="896708" fontAlgn="base">
              <a:spcBef>
                <a:spcPct val="0"/>
              </a:spcBef>
              <a:spcAft>
                <a:spcPct val="0"/>
              </a:spcAft>
            </a:pPr>
            <a:fld id="{9BCD997C-D3F1-4AE5-A824-CF25A5D72AEE}" type="slidenum">
              <a:rPr lang="en-US" sz="1200">
                <a:solidFill>
                  <a:prstClr val="black"/>
                </a:solidFill>
                <a:latin typeface="Arial" charset="0"/>
              </a:rPr>
              <a:pPr algn="r" defTabSz="896708" fontAlgn="base">
                <a:spcBef>
                  <a:spcPct val="0"/>
                </a:spcBef>
                <a:spcAft>
                  <a:spcPct val="0"/>
                </a:spcAft>
              </a:pPr>
              <a:t>4</a:t>
            </a:fld>
            <a:endParaRPr lang="en-US" sz="1200" dirty="0">
              <a:solidFill>
                <a:prstClr val="black"/>
              </a:solidFill>
              <a:latin typeface="Arial" charset="0"/>
            </a:endParaRPr>
          </a:p>
        </p:txBody>
      </p:sp>
      <p:sp>
        <p:nvSpPr>
          <p:cNvPr id="40963" name="Rectangle 3"/>
          <p:cNvSpPr>
            <a:spLocks noGrp="1" noChangeArrowheads="1"/>
          </p:cNvSpPr>
          <p:nvPr>
            <p:ph type="body" idx="1"/>
          </p:nvPr>
        </p:nvSpPr>
        <p:spPr/>
        <p:txBody>
          <a:bodyPr>
            <a:normAutofit fontScale="92500" lnSpcReduction="20000"/>
          </a:bodyPr>
          <a:lstStyle/>
          <a:p>
            <a:endParaRPr lang="en-US" dirty="0"/>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2262796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smtClean="0">
              <a:latin typeface="Arial" pitchFamily="34" charset="0"/>
            </a:endParaRPr>
          </a:p>
        </p:txBody>
      </p:sp>
      <p:sp>
        <p:nvSpPr>
          <p:cNvPr id="4" name="Slide Number Placeholder 3"/>
          <p:cNvSpPr>
            <a:spLocks noGrp="1"/>
          </p:cNvSpPr>
          <p:nvPr>
            <p:ph type="sldNum" sz="quarter" idx="10"/>
          </p:nvPr>
        </p:nvSpPr>
        <p:spPr/>
        <p:txBody>
          <a:bodyPr/>
          <a:lstStyle/>
          <a:p>
            <a:pPr>
              <a:defRPr/>
            </a:pPr>
            <a:fld id="{55924FFC-41EC-40A6-8CA1-699214E4588D}"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213815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5924FFC-41EC-40A6-8CA1-699214E4588D}" type="slidenum">
              <a:rPr lang="en-US" smtClean="0"/>
              <a:pPr>
                <a:defRPr/>
              </a:pPr>
              <a:t>6</a:t>
            </a:fld>
            <a:endParaRPr lang="en-US" dirty="0"/>
          </a:p>
        </p:txBody>
      </p:sp>
    </p:spTree>
    <p:extLst>
      <p:ext uri="{BB962C8B-B14F-4D97-AF65-F5344CB8AC3E}">
        <p14:creationId xmlns:p14="http://schemas.microsoft.com/office/powerpoint/2010/main" val="38883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6/4/2013 11:08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2235151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C00FB0-C7BF-4159-9D12-C930438DD2BA}" type="slidenum">
              <a:rPr lang="en-US" smtClean="0"/>
              <a:t>8</a:t>
            </a:fld>
            <a:endParaRPr lang="en-US" dirty="0"/>
          </a:p>
        </p:txBody>
      </p:sp>
    </p:spTree>
    <p:extLst>
      <p:ext uri="{BB962C8B-B14F-4D97-AF65-F5344CB8AC3E}">
        <p14:creationId xmlns:p14="http://schemas.microsoft.com/office/powerpoint/2010/main" val="3806966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C00FB0-C7BF-4159-9D12-C930438DD2BA}" type="slidenum">
              <a:rPr lang="en-US" smtClean="0"/>
              <a:t>9</a:t>
            </a:fld>
            <a:endParaRPr lang="en-US" dirty="0"/>
          </a:p>
        </p:txBody>
      </p:sp>
    </p:spTree>
    <p:extLst>
      <p:ext uri="{BB962C8B-B14F-4D97-AF65-F5344CB8AC3E}">
        <p14:creationId xmlns:p14="http://schemas.microsoft.com/office/powerpoint/2010/main" val="2660661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ection Title Accent Color 2">
    <p:bg>
      <p:bgPr>
        <a:solidFill>
          <a:schemeClr val="tx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0" y="0"/>
            <a:ext cx="12436475" cy="6994525"/>
            <a:chOff x="0" y="0"/>
            <a:chExt cx="12436475" cy="6994525"/>
          </a:xfrm>
          <a:solidFill>
            <a:schemeClr val="accent1"/>
          </a:solidFill>
        </p:grpSpPr>
        <p:grpSp>
          <p:nvGrpSpPr>
            <p:cNvPr id="12" name="Group 11"/>
            <p:cNvGrpSpPr/>
            <p:nvPr userDrawn="1"/>
          </p:nvGrpSpPr>
          <p:grpSpPr>
            <a:xfrm>
              <a:off x="0" y="0"/>
              <a:ext cx="12436475" cy="6994525"/>
              <a:chOff x="0" y="0"/>
              <a:chExt cx="12436475" cy="6994525"/>
            </a:xfrm>
            <a:grpFill/>
          </p:grpSpPr>
          <p:sp>
            <p:nvSpPr>
              <p:cNvPr id="14" name="Frame 13"/>
              <p:cNvSpPr/>
              <p:nvPr userDrawn="1"/>
            </p:nvSpPr>
            <p:spPr bwMode="auto">
              <a:xfrm>
                <a:off x="0" y="0"/>
                <a:ext cx="12436475" cy="6994525"/>
              </a:xfrm>
              <a:prstGeom prst="frame">
                <a:avLst>
                  <a:gd name="adj1" fmla="val 3785"/>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11"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p:cNvGrpSpPr/>
              <p:nvPr userDrawn="1"/>
            </p:nvGrpSpPr>
            <p:grpSpPr>
              <a:xfrm>
                <a:off x="182886" y="190969"/>
                <a:ext cx="12118113" cy="6607864"/>
                <a:chOff x="182886" y="190969"/>
                <a:chExt cx="12118113" cy="6607864"/>
              </a:xfrm>
              <a:grpFill/>
            </p:grpSpPr>
            <p:sp>
              <p:nvSpPr>
                <p:cNvPr id="16" name="Rectangle 15"/>
                <p:cNvSpPr/>
                <p:nvPr userDrawn="1"/>
              </p:nvSpPr>
              <p:spPr bwMode="auto">
                <a:xfrm>
                  <a:off x="236668" y="6702014"/>
                  <a:ext cx="12064331" cy="9681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11"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userDrawn="1"/>
              </p:nvSpPr>
              <p:spPr bwMode="auto">
                <a:xfrm>
                  <a:off x="182886" y="190969"/>
                  <a:ext cx="12064331" cy="9681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11"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13" name="Rectangle 12"/>
            <p:cNvSpPr/>
            <p:nvPr userDrawn="1"/>
          </p:nvSpPr>
          <p:spPr bwMode="auto">
            <a:xfrm>
              <a:off x="12161837" y="190969"/>
              <a:ext cx="85380" cy="660786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11"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8" name="Right Triangle 7"/>
          <p:cNvSpPr/>
          <p:nvPr userDrawn="1"/>
        </p:nvSpPr>
        <p:spPr bwMode="auto">
          <a:xfrm rot="10800000" flipH="1">
            <a:off x="12173129" y="5783263"/>
            <a:ext cx="263348" cy="237148"/>
          </a:xfrm>
          <a:prstGeom prst="rtTriangle">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411"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8"/>
          <p:cNvSpPr/>
          <p:nvPr userDrawn="1"/>
        </p:nvSpPr>
        <p:spPr bwMode="gray">
          <a:xfrm>
            <a:off x="1205347" y="3940192"/>
            <a:ext cx="11231128" cy="1843071"/>
          </a:xfrm>
          <a:prstGeom prst="rect">
            <a:avLst/>
          </a:prstGeom>
          <a:solidFill>
            <a:srgbClr val="00BCF2">
              <a:alpha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411"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Freeform 9"/>
          <p:cNvSpPr>
            <a:spLocks noEditPoints="1"/>
          </p:cNvSpPr>
          <p:nvPr userDrawn="1"/>
        </p:nvSpPr>
        <p:spPr bwMode="black">
          <a:xfrm>
            <a:off x="11671610" y="5254831"/>
            <a:ext cx="390525" cy="39211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p:spPr>
        <p:txBody>
          <a:bodyPr vert="horz" wrap="square" lIns="91427" tIns="45714" rIns="91427" bIns="45714" numCol="1" anchor="t" anchorCtr="0" compatLnSpc="1">
            <a:prstTxWarp prst="textNoShape">
              <a:avLst/>
            </a:prstTxWarp>
          </a:bodyPr>
          <a:lstStyle/>
          <a:p>
            <a:pPr marL="0" marR="0" lvl="0" indent="0" defTabSz="91434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smtClean="0">
              <a:ln>
                <a:noFill/>
              </a:ln>
              <a:solidFill>
                <a:srgbClr val="505050"/>
              </a:solidFill>
              <a:effectLst/>
              <a:uLnTx/>
              <a:uFillTx/>
            </a:endParaRPr>
          </a:p>
        </p:txBody>
      </p:sp>
      <p:sp>
        <p:nvSpPr>
          <p:cNvPr id="2" name="Title 1"/>
          <p:cNvSpPr>
            <a:spLocks noGrp="1"/>
          </p:cNvSpPr>
          <p:nvPr>
            <p:ph type="title" hasCustomPrompt="1"/>
          </p:nvPr>
        </p:nvSpPr>
        <p:spPr>
          <a:xfrm>
            <a:off x="1205347" y="3951288"/>
            <a:ext cx="10196944" cy="1831975"/>
          </a:xfrm>
          <a:noFill/>
        </p:spPr>
        <p:txBody>
          <a:bodyPr tIns="91440" bIns="91440" anchor="t" anchorCtr="0"/>
          <a:lstStyle>
            <a:lvl1pPr>
              <a:defRPr sz="8800" spc="-101"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6095721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xfrm>
            <a:off x="11162902" y="6670008"/>
            <a:ext cx="932736" cy="233151"/>
          </a:xfrm>
          <a:prstGeom prst="rect">
            <a:avLst/>
          </a:prstGeom>
          <a:ln/>
        </p:spPr>
        <p:txBody>
          <a:bodyPr/>
          <a:lstStyle>
            <a:lvl1pPr>
              <a:defRPr/>
            </a:lvl1pPr>
          </a:lstStyle>
          <a:p>
            <a:pPr>
              <a:defRPr/>
            </a:pPr>
            <a:fld id="{D3FA020B-04BE-426D-AE2C-2E6EF2F1CA2C}" type="slidenum">
              <a:rPr lang="en-US"/>
              <a:pPr>
                <a:defRPr/>
              </a:pPr>
              <a:t>‹#›</a:t>
            </a:fld>
            <a:endParaRPr lang="en-US"/>
          </a:p>
        </p:txBody>
      </p:sp>
      <p:sp>
        <p:nvSpPr>
          <p:cNvPr id="4" name="Rectangle 71"/>
          <p:cNvSpPr>
            <a:spLocks noGrp="1" noChangeArrowheads="1"/>
          </p:cNvSpPr>
          <p:nvPr>
            <p:ph type="ftr" sz="quarter" idx="11"/>
          </p:nvPr>
        </p:nvSpPr>
        <p:spPr>
          <a:xfrm>
            <a:off x="3842871" y="6673246"/>
            <a:ext cx="4962155" cy="233151"/>
          </a:xfrm>
          <a:prstGeom prst="rect">
            <a:avLst/>
          </a:prstGeom>
          <a:ln/>
        </p:spPr>
        <p:txBody>
          <a:bodyPr/>
          <a:lstStyle>
            <a:lvl1pPr>
              <a:defRPr/>
            </a:lvl1pPr>
          </a:lstStyle>
          <a:p>
            <a:pPr>
              <a:defRPr/>
            </a:pPr>
            <a:r>
              <a:rPr lang="en-US" smtClean="0"/>
              <a:t>NetApp Confidential - Internal Use Only</a:t>
            </a:r>
            <a:endParaRPr lang="en-US"/>
          </a:p>
        </p:txBody>
      </p:sp>
      <p:grpSp>
        <p:nvGrpSpPr>
          <p:cNvPr id="11" name="Group 10"/>
          <p:cNvGrpSpPr/>
          <p:nvPr userDrawn="1"/>
        </p:nvGrpSpPr>
        <p:grpSpPr bwMode="gray">
          <a:xfrm>
            <a:off x="388640" y="6574032"/>
            <a:ext cx="11650559" cy="109626"/>
            <a:chOff x="347662" y="6160730"/>
            <a:chExt cx="8449056" cy="107486"/>
          </a:xfrm>
        </p:grpSpPr>
        <p:sp>
          <p:nvSpPr>
            <p:cNvPr id="12" name="Freeform 5"/>
            <p:cNvSpPr>
              <a:spLocks/>
            </p:cNvSpPr>
            <p:nvPr userDrawn="1"/>
          </p:nvSpPr>
          <p:spPr bwMode="gray">
            <a:xfrm>
              <a:off x="347662" y="6160730"/>
              <a:ext cx="8449056" cy="107486"/>
            </a:xfrm>
            <a:custGeom>
              <a:avLst/>
              <a:gdLst>
                <a:gd name="T0" fmla="*/ 116 w 3930"/>
                <a:gd name="T1" fmla="*/ 4 h 50"/>
                <a:gd name="T2" fmla="*/ 258 w 3930"/>
                <a:gd name="T3" fmla="*/ 2 h 50"/>
                <a:gd name="T4" fmla="*/ 376 w 3930"/>
                <a:gd name="T5" fmla="*/ 2 h 50"/>
                <a:gd name="T6" fmla="*/ 494 w 3930"/>
                <a:gd name="T7" fmla="*/ 6 h 50"/>
                <a:gd name="T8" fmla="*/ 628 w 3930"/>
                <a:gd name="T9" fmla="*/ 8 h 50"/>
                <a:gd name="T10" fmla="*/ 774 w 3930"/>
                <a:gd name="T11" fmla="*/ 6 h 50"/>
                <a:gd name="T12" fmla="*/ 894 w 3930"/>
                <a:gd name="T13" fmla="*/ 4 h 50"/>
                <a:gd name="T14" fmla="*/ 1038 w 3930"/>
                <a:gd name="T15" fmla="*/ 4 h 50"/>
                <a:gd name="T16" fmla="*/ 1196 w 3930"/>
                <a:gd name="T17" fmla="*/ 2 h 50"/>
                <a:gd name="T18" fmla="*/ 1326 w 3930"/>
                <a:gd name="T19" fmla="*/ 4 h 50"/>
                <a:gd name="T20" fmla="*/ 1428 w 3930"/>
                <a:gd name="T21" fmla="*/ 4 h 50"/>
                <a:gd name="T22" fmla="*/ 1568 w 3930"/>
                <a:gd name="T23" fmla="*/ 6 h 50"/>
                <a:gd name="T24" fmla="*/ 1710 w 3930"/>
                <a:gd name="T25" fmla="*/ 6 h 50"/>
                <a:gd name="T26" fmla="*/ 1826 w 3930"/>
                <a:gd name="T27" fmla="*/ 8 h 50"/>
                <a:gd name="T28" fmla="*/ 1950 w 3930"/>
                <a:gd name="T29" fmla="*/ 4 h 50"/>
                <a:gd name="T30" fmla="*/ 2106 w 3930"/>
                <a:gd name="T31" fmla="*/ 4 h 50"/>
                <a:gd name="T32" fmla="*/ 2234 w 3930"/>
                <a:gd name="T33" fmla="*/ 2 h 50"/>
                <a:gd name="T34" fmla="*/ 2354 w 3930"/>
                <a:gd name="T35" fmla="*/ 2 h 50"/>
                <a:gd name="T36" fmla="*/ 2498 w 3930"/>
                <a:gd name="T37" fmla="*/ 6 h 50"/>
                <a:gd name="T38" fmla="*/ 2580 w 3930"/>
                <a:gd name="T39" fmla="*/ 4 h 50"/>
                <a:gd name="T40" fmla="*/ 2684 w 3930"/>
                <a:gd name="T41" fmla="*/ 4 h 50"/>
                <a:gd name="T42" fmla="*/ 2830 w 3930"/>
                <a:gd name="T43" fmla="*/ 4 h 50"/>
                <a:gd name="T44" fmla="*/ 2932 w 3930"/>
                <a:gd name="T45" fmla="*/ 6 h 50"/>
                <a:gd name="T46" fmla="*/ 3058 w 3930"/>
                <a:gd name="T47" fmla="*/ 6 h 50"/>
                <a:gd name="T48" fmla="*/ 3176 w 3930"/>
                <a:gd name="T49" fmla="*/ 10 h 50"/>
                <a:gd name="T50" fmla="*/ 3262 w 3930"/>
                <a:gd name="T51" fmla="*/ 14 h 50"/>
                <a:gd name="T52" fmla="*/ 3340 w 3930"/>
                <a:gd name="T53" fmla="*/ 12 h 50"/>
                <a:gd name="T54" fmla="*/ 3456 w 3930"/>
                <a:gd name="T55" fmla="*/ 18 h 50"/>
                <a:gd name="T56" fmla="*/ 3592 w 3930"/>
                <a:gd name="T57" fmla="*/ 16 h 50"/>
                <a:gd name="T58" fmla="*/ 3648 w 3930"/>
                <a:gd name="T59" fmla="*/ 16 h 50"/>
                <a:gd name="T60" fmla="*/ 3784 w 3930"/>
                <a:gd name="T61" fmla="*/ 20 h 50"/>
                <a:gd name="T62" fmla="*/ 3846 w 3930"/>
                <a:gd name="T63" fmla="*/ 24 h 50"/>
                <a:gd name="T64" fmla="*/ 3874 w 3930"/>
                <a:gd name="T65" fmla="*/ 36 h 50"/>
                <a:gd name="T66" fmla="*/ 3782 w 3930"/>
                <a:gd name="T67" fmla="*/ 42 h 50"/>
                <a:gd name="T68" fmla="*/ 3676 w 3930"/>
                <a:gd name="T69" fmla="*/ 46 h 50"/>
                <a:gd name="T70" fmla="*/ 3570 w 3930"/>
                <a:gd name="T71" fmla="*/ 48 h 50"/>
                <a:gd name="T72" fmla="*/ 3518 w 3930"/>
                <a:gd name="T73" fmla="*/ 48 h 50"/>
                <a:gd name="T74" fmla="*/ 3396 w 3930"/>
                <a:gd name="T75" fmla="*/ 48 h 50"/>
                <a:gd name="T76" fmla="*/ 3304 w 3930"/>
                <a:gd name="T77" fmla="*/ 48 h 50"/>
                <a:gd name="T78" fmla="*/ 3152 w 3930"/>
                <a:gd name="T79" fmla="*/ 40 h 50"/>
                <a:gd name="T80" fmla="*/ 3042 w 3930"/>
                <a:gd name="T81" fmla="*/ 42 h 50"/>
                <a:gd name="T82" fmla="*/ 2898 w 3930"/>
                <a:gd name="T83" fmla="*/ 36 h 50"/>
                <a:gd name="T84" fmla="*/ 2814 w 3930"/>
                <a:gd name="T85" fmla="*/ 38 h 50"/>
                <a:gd name="T86" fmla="*/ 2692 w 3930"/>
                <a:gd name="T87" fmla="*/ 36 h 50"/>
                <a:gd name="T88" fmla="*/ 2588 w 3930"/>
                <a:gd name="T89" fmla="*/ 34 h 50"/>
                <a:gd name="T90" fmla="*/ 2466 w 3930"/>
                <a:gd name="T91" fmla="*/ 38 h 50"/>
                <a:gd name="T92" fmla="*/ 2356 w 3930"/>
                <a:gd name="T93" fmla="*/ 36 h 50"/>
                <a:gd name="T94" fmla="*/ 2212 w 3930"/>
                <a:gd name="T95" fmla="*/ 40 h 50"/>
                <a:gd name="T96" fmla="*/ 2040 w 3930"/>
                <a:gd name="T97" fmla="*/ 40 h 50"/>
                <a:gd name="T98" fmla="*/ 1922 w 3930"/>
                <a:gd name="T99" fmla="*/ 40 h 50"/>
                <a:gd name="T100" fmla="*/ 1804 w 3930"/>
                <a:gd name="T101" fmla="*/ 42 h 50"/>
                <a:gd name="T102" fmla="*/ 1642 w 3930"/>
                <a:gd name="T103" fmla="*/ 44 h 50"/>
                <a:gd name="T104" fmla="*/ 1492 w 3930"/>
                <a:gd name="T105" fmla="*/ 46 h 50"/>
                <a:gd name="T106" fmla="*/ 1354 w 3930"/>
                <a:gd name="T107" fmla="*/ 44 h 50"/>
                <a:gd name="T108" fmla="*/ 1180 w 3930"/>
                <a:gd name="T109" fmla="*/ 44 h 50"/>
                <a:gd name="T110" fmla="*/ 1052 w 3930"/>
                <a:gd name="T111" fmla="*/ 46 h 50"/>
                <a:gd name="T112" fmla="*/ 936 w 3930"/>
                <a:gd name="T113" fmla="*/ 44 h 50"/>
                <a:gd name="T114" fmla="*/ 790 w 3930"/>
                <a:gd name="T115" fmla="*/ 40 h 50"/>
                <a:gd name="T116" fmla="*/ 636 w 3930"/>
                <a:gd name="T117" fmla="*/ 42 h 50"/>
                <a:gd name="T118" fmla="*/ 494 w 3930"/>
                <a:gd name="T119" fmla="*/ 46 h 50"/>
                <a:gd name="T120" fmla="*/ 362 w 3930"/>
                <a:gd name="T121" fmla="*/ 42 h 50"/>
                <a:gd name="T122" fmla="*/ 222 w 3930"/>
                <a:gd name="T123" fmla="*/ 40 h 50"/>
                <a:gd name="T124" fmla="*/ 70 w 3930"/>
                <a:gd name="T125"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30" h="50">
                  <a:moveTo>
                    <a:pt x="2" y="14"/>
                  </a:moveTo>
                  <a:lnTo>
                    <a:pt x="2" y="14"/>
                  </a:lnTo>
                  <a:lnTo>
                    <a:pt x="0" y="14"/>
                  </a:lnTo>
                  <a:lnTo>
                    <a:pt x="0" y="14"/>
                  </a:lnTo>
                  <a:lnTo>
                    <a:pt x="2" y="10"/>
                  </a:lnTo>
                  <a:lnTo>
                    <a:pt x="2" y="10"/>
                  </a:lnTo>
                  <a:lnTo>
                    <a:pt x="2" y="8"/>
                  </a:lnTo>
                  <a:lnTo>
                    <a:pt x="2" y="8"/>
                  </a:lnTo>
                  <a:lnTo>
                    <a:pt x="4" y="8"/>
                  </a:lnTo>
                  <a:lnTo>
                    <a:pt x="4" y="8"/>
                  </a:lnTo>
                  <a:lnTo>
                    <a:pt x="4" y="6"/>
                  </a:lnTo>
                  <a:lnTo>
                    <a:pt x="4" y="6"/>
                  </a:lnTo>
                  <a:lnTo>
                    <a:pt x="8" y="4"/>
                  </a:lnTo>
                  <a:lnTo>
                    <a:pt x="8" y="4"/>
                  </a:lnTo>
                  <a:lnTo>
                    <a:pt x="8" y="4"/>
                  </a:lnTo>
                  <a:lnTo>
                    <a:pt x="8" y="4"/>
                  </a:lnTo>
                  <a:lnTo>
                    <a:pt x="10" y="2"/>
                  </a:lnTo>
                  <a:lnTo>
                    <a:pt x="10" y="2"/>
                  </a:lnTo>
                  <a:lnTo>
                    <a:pt x="14" y="2"/>
                  </a:lnTo>
                  <a:lnTo>
                    <a:pt x="14" y="2"/>
                  </a:lnTo>
                  <a:lnTo>
                    <a:pt x="16" y="2"/>
                  </a:lnTo>
                  <a:lnTo>
                    <a:pt x="16" y="2"/>
                  </a:lnTo>
                  <a:lnTo>
                    <a:pt x="18" y="2"/>
                  </a:lnTo>
                  <a:lnTo>
                    <a:pt x="18" y="2"/>
                  </a:lnTo>
                  <a:lnTo>
                    <a:pt x="20" y="0"/>
                  </a:lnTo>
                  <a:lnTo>
                    <a:pt x="20" y="0"/>
                  </a:lnTo>
                  <a:lnTo>
                    <a:pt x="26" y="2"/>
                  </a:lnTo>
                  <a:lnTo>
                    <a:pt x="26" y="2"/>
                  </a:lnTo>
                  <a:lnTo>
                    <a:pt x="28" y="2"/>
                  </a:lnTo>
                  <a:lnTo>
                    <a:pt x="28" y="2"/>
                  </a:lnTo>
                  <a:lnTo>
                    <a:pt x="30" y="2"/>
                  </a:lnTo>
                  <a:lnTo>
                    <a:pt x="30" y="2"/>
                  </a:lnTo>
                  <a:lnTo>
                    <a:pt x="32" y="2"/>
                  </a:lnTo>
                  <a:lnTo>
                    <a:pt x="32" y="2"/>
                  </a:lnTo>
                  <a:lnTo>
                    <a:pt x="34" y="2"/>
                  </a:lnTo>
                  <a:lnTo>
                    <a:pt x="34" y="2"/>
                  </a:lnTo>
                  <a:lnTo>
                    <a:pt x="36" y="2"/>
                  </a:lnTo>
                  <a:lnTo>
                    <a:pt x="36" y="2"/>
                  </a:lnTo>
                  <a:lnTo>
                    <a:pt x="38" y="2"/>
                  </a:lnTo>
                  <a:lnTo>
                    <a:pt x="38" y="2"/>
                  </a:lnTo>
                  <a:lnTo>
                    <a:pt x="40" y="2"/>
                  </a:lnTo>
                  <a:lnTo>
                    <a:pt x="40" y="2"/>
                  </a:lnTo>
                  <a:lnTo>
                    <a:pt x="46" y="2"/>
                  </a:lnTo>
                  <a:lnTo>
                    <a:pt x="46" y="2"/>
                  </a:lnTo>
                  <a:lnTo>
                    <a:pt x="48" y="2"/>
                  </a:lnTo>
                  <a:lnTo>
                    <a:pt x="48" y="2"/>
                  </a:lnTo>
                  <a:lnTo>
                    <a:pt x="50" y="2"/>
                  </a:lnTo>
                  <a:lnTo>
                    <a:pt x="50" y="2"/>
                  </a:lnTo>
                  <a:lnTo>
                    <a:pt x="60" y="0"/>
                  </a:lnTo>
                  <a:lnTo>
                    <a:pt x="60" y="0"/>
                  </a:lnTo>
                  <a:lnTo>
                    <a:pt x="62" y="0"/>
                  </a:lnTo>
                  <a:lnTo>
                    <a:pt x="62" y="0"/>
                  </a:lnTo>
                  <a:lnTo>
                    <a:pt x="66" y="0"/>
                  </a:lnTo>
                  <a:lnTo>
                    <a:pt x="66" y="0"/>
                  </a:lnTo>
                  <a:lnTo>
                    <a:pt x="70" y="2"/>
                  </a:lnTo>
                  <a:lnTo>
                    <a:pt x="70" y="2"/>
                  </a:lnTo>
                  <a:lnTo>
                    <a:pt x="72" y="2"/>
                  </a:lnTo>
                  <a:lnTo>
                    <a:pt x="76" y="2"/>
                  </a:lnTo>
                  <a:lnTo>
                    <a:pt x="76" y="2"/>
                  </a:lnTo>
                  <a:lnTo>
                    <a:pt x="80" y="4"/>
                  </a:lnTo>
                  <a:lnTo>
                    <a:pt x="80" y="4"/>
                  </a:lnTo>
                  <a:lnTo>
                    <a:pt x="82" y="2"/>
                  </a:lnTo>
                  <a:lnTo>
                    <a:pt x="84" y="2"/>
                  </a:lnTo>
                  <a:lnTo>
                    <a:pt x="84" y="2"/>
                  </a:lnTo>
                  <a:lnTo>
                    <a:pt x="86" y="2"/>
                  </a:lnTo>
                  <a:lnTo>
                    <a:pt x="86" y="2"/>
                  </a:lnTo>
                  <a:lnTo>
                    <a:pt x="90" y="4"/>
                  </a:lnTo>
                  <a:lnTo>
                    <a:pt x="90" y="4"/>
                  </a:lnTo>
                  <a:lnTo>
                    <a:pt x="92" y="4"/>
                  </a:lnTo>
                  <a:lnTo>
                    <a:pt x="92" y="4"/>
                  </a:lnTo>
                  <a:lnTo>
                    <a:pt x="94" y="4"/>
                  </a:lnTo>
                  <a:lnTo>
                    <a:pt x="94" y="4"/>
                  </a:lnTo>
                  <a:lnTo>
                    <a:pt x="98" y="2"/>
                  </a:lnTo>
                  <a:lnTo>
                    <a:pt x="98" y="2"/>
                  </a:lnTo>
                  <a:lnTo>
                    <a:pt x="102" y="4"/>
                  </a:lnTo>
                  <a:lnTo>
                    <a:pt x="106" y="4"/>
                  </a:lnTo>
                  <a:lnTo>
                    <a:pt x="106" y="4"/>
                  </a:lnTo>
                  <a:lnTo>
                    <a:pt x="108" y="4"/>
                  </a:lnTo>
                  <a:lnTo>
                    <a:pt x="108" y="4"/>
                  </a:lnTo>
                  <a:lnTo>
                    <a:pt x="110" y="4"/>
                  </a:lnTo>
                  <a:lnTo>
                    <a:pt x="112" y="6"/>
                  </a:lnTo>
                  <a:lnTo>
                    <a:pt x="112" y="6"/>
                  </a:lnTo>
                  <a:lnTo>
                    <a:pt x="116" y="4"/>
                  </a:lnTo>
                  <a:lnTo>
                    <a:pt x="116" y="4"/>
                  </a:lnTo>
                  <a:lnTo>
                    <a:pt x="120" y="4"/>
                  </a:lnTo>
                  <a:lnTo>
                    <a:pt x="120" y="4"/>
                  </a:lnTo>
                  <a:lnTo>
                    <a:pt x="124" y="4"/>
                  </a:lnTo>
                  <a:lnTo>
                    <a:pt x="124" y="4"/>
                  </a:lnTo>
                  <a:lnTo>
                    <a:pt x="128" y="4"/>
                  </a:lnTo>
                  <a:lnTo>
                    <a:pt x="134" y="4"/>
                  </a:lnTo>
                  <a:lnTo>
                    <a:pt x="134" y="4"/>
                  </a:lnTo>
                  <a:lnTo>
                    <a:pt x="136" y="4"/>
                  </a:lnTo>
                  <a:lnTo>
                    <a:pt x="136" y="4"/>
                  </a:lnTo>
                  <a:lnTo>
                    <a:pt x="138" y="2"/>
                  </a:lnTo>
                  <a:lnTo>
                    <a:pt x="138" y="2"/>
                  </a:lnTo>
                  <a:lnTo>
                    <a:pt x="142" y="4"/>
                  </a:lnTo>
                  <a:lnTo>
                    <a:pt x="142" y="4"/>
                  </a:lnTo>
                  <a:lnTo>
                    <a:pt x="146" y="2"/>
                  </a:lnTo>
                  <a:lnTo>
                    <a:pt x="146" y="2"/>
                  </a:lnTo>
                  <a:lnTo>
                    <a:pt x="148" y="2"/>
                  </a:lnTo>
                  <a:lnTo>
                    <a:pt x="148" y="2"/>
                  </a:lnTo>
                  <a:lnTo>
                    <a:pt x="150" y="2"/>
                  </a:lnTo>
                  <a:lnTo>
                    <a:pt x="150" y="2"/>
                  </a:lnTo>
                  <a:lnTo>
                    <a:pt x="156" y="4"/>
                  </a:lnTo>
                  <a:lnTo>
                    <a:pt x="156" y="4"/>
                  </a:lnTo>
                  <a:lnTo>
                    <a:pt x="158" y="2"/>
                  </a:lnTo>
                  <a:lnTo>
                    <a:pt x="158" y="2"/>
                  </a:lnTo>
                  <a:lnTo>
                    <a:pt x="164" y="2"/>
                  </a:lnTo>
                  <a:lnTo>
                    <a:pt x="164" y="2"/>
                  </a:lnTo>
                  <a:lnTo>
                    <a:pt x="168" y="2"/>
                  </a:lnTo>
                  <a:lnTo>
                    <a:pt x="174" y="4"/>
                  </a:lnTo>
                  <a:lnTo>
                    <a:pt x="174" y="4"/>
                  </a:lnTo>
                  <a:lnTo>
                    <a:pt x="178" y="2"/>
                  </a:lnTo>
                  <a:lnTo>
                    <a:pt x="178" y="2"/>
                  </a:lnTo>
                  <a:lnTo>
                    <a:pt x="180" y="4"/>
                  </a:lnTo>
                  <a:lnTo>
                    <a:pt x="180" y="4"/>
                  </a:lnTo>
                  <a:lnTo>
                    <a:pt x="182" y="2"/>
                  </a:lnTo>
                  <a:lnTo>
                    <a:pt x="182" y="2"/>
                  </a:lnTo>
                  <a:lnTo>
                    <a:pt x="186" y="2"/>
                  </a:lnTo>
                  <a:lnTo>
                    <a:pt x="186" y="2"/>
                  </a:lnTo>
                  <a:lnTo>
                    <a:pt x="188" y="4"/>
                  </a:lnTo>
                  <a:lnTo>
                    <a:pt x="188" y="4"/>
                  </a:lnTo>
                  <a:lnTo>
                    <a:pt x="190" y="2"/>
                  </a:lnTo>
                  <a:lnTo>
                    <a:pt x="190" y="2"/>
                  </a:lnTo>
                  <a:lnTo>
                    <a:pt x="192" y="2"/>
                  </a:lnTo>
                  <a:lnTo>
                    <a:pt x="192" y="2"/>
                  </a:lnTo>
                  <a:lnTo>
                    <a:pt x="194" y="2"/>
                  </a:lnTo>
                  <a:lnTo>
                    <a:pt x="194" y="2"/>
                  </a:lnTo>
                  <a:lnTo>
                    <a:pt x="196" y="2"/>
                  </a:lnTo>
                  <a:lnTo>
                    <a:pt x="196" y="2"/>
                  </a:lnTo>
                  <a:lnTo>
                    <a:pt x="200" y="2"/>
                  </a:lnTo>
                  <a:lnTo>
                    <a:pt x="200" y="2"/>
                  </a:lnTo>
                  <a:lnTo>
                    <a:pt x="204" y="4"/>
                  </a:lnTo>
                  <a:lnTo>
                    <a:pt x="204" y="4"/>
                  </a:lnTo>
                  <a:lnTo>
                    <a:pt x="210" y="2"/>
                  </a:lnTo>
                  <a:lnTo>
                    <a:pt x="210" y="2"/>
                  </a:lnTo>
                  <a:lnTo>
                    <a:pt x="212" y="2"/>
                  </a:lnTo>
                  <a:lnTo>
                    <a:pt x="212" y="2"/>
                  </a:lnTo>
                  <a:lnTo>
                    <a:pt x="214" y="2"/>
                  </a:lnTo>
                  <a:lnTo>
                    <a:pt x="214" y="2"/>
                  </a:lnTo>
                  <a:lnTo>
                    <a:pt x="214" y="2"/>
                  </a:lnTo>
                  <a:lnTo>
                    <a:pt x="214" y="2"/>
                  </a:lnTo>
                  <a:lnTo>
                    <a:pt x="214" y="4"/>
                  </a:lnTo>
                  <a:lnTo>
                    <a:pt x="214" y="4"/>
                  </a:lnTo>
                  <a:lnTo>
                    <a:pt x="216" y="4"/>
                  </a:lnTo>
                  <a:lnTo>
                    <a:pt x="216" y="4"/>
                  </a:lnTo>
                  <a:lnTo>
                    <a:pt x="218" y="4"/>
                  </a:lnTo>
                  <a:lnTo>
                    <a:pt x="218" y="4"/>
                  </a:lnTo>
                  <a:lnTo>
                    <a:pt x="224" y="4"/>
                  </a:lnTo>
                  <a:lnTo>
                    <a:pt x="224" y="4"/>
                  </a:lnTo>
                  <a:lnTo>
                    <a:pt x="226" y="0"/>
                  </a:lnTo>
                  <a:lnTo>
                    <a:pt x="226" y="0"/>
                  </a:lnTo>
                  <a:lnTo>
                    <a:pt x="232" y="0"/>
                  </a:lnTo>
                  <a:lnTo>
                    <a:pt x="232" y="0"/>
                  </a:lnTo>
                  <a:lnTo>
                    <a:pt x="234" y="0"/>
                  </a:lnTo>
                  <a:lnTo>
                    <a:pt x="234" y="0"/>
                  </a:lnTo>
                  <a:lnTo>
                    <a:pt x="238" y="2"/>
                  </a:lnTo>
                  <a:lnTo>
                    <a:pt x="238" y="2"/>
                  </a:lnTo>
                  <a:lnTo>
                    <a:pt x="244" y="2"/>
                  </a:lnTo>
                  <a:lnTo>
                    <a:pt x="244" y="2"/>
                  </a:lnTo>
                  <a:lnTo>
                    <a:pt x="248" y="2"/>
                  </a:lnTo>
                  <a:lnTo>
                    <a:pt x="248" y="2"/>
                  </a:lnTo>
                  <a:lnTo>
                    <a:pt x="252" y="2"/>
                  </a:lnTo>
                  <a:lnTo>
                    <a:pt x="252" y="2"/>
                  </a:lnTo>
                  <a:lnTo>
                    <a:pt x="256" y="2"/>
                  </a:lnTo>
                  <a:lnTo>
                    <a:pt x="256" y="2"/>
                  </a:lnTo>
                  <a:lnTo>
                    <a:pt x="258" y="2"/>
                  </a:lnTo>
                  <a:lnTo>
                    <a:pt x="258" y="2"/>
                  </a:lnTo>
                  <a:lnTo>
                    <a:pt x="258" y="2"/>
                  </a:lnTo>
                  <a:lnTo>
                    <a:pt x="258" y="2"/>
                  </a:lnTo>
                  <a:lnTo>
                    <a:pt x="258" y="2"/>
                  </a:lnTo>
                  <a:lnTo>
                    <a:pt x="258" y="2"/>
                  </a:lnTo>
                  <a:lnTo>
                    <a:pt x="260" y="2"/>
                  </a:lnTo>
                  <a:lnTo>
                    <a:pt x="260" y="2"/>
                  </a:lnTo>
                  <a:lnTo>
                    <a:pt x="262" y="2"/>
                  </a:lnTo>
                  <a:lnTo>
                    <a:pt x="262" y="2"/>
                  </a:lnTo>
                  <a:lnTo>
                    <a:pt x="268" y="2"/>
                  </a:lnTo>
                  <a:lnTo>
                    <a:pt x="268" y="2"/>
                  </a:lnTo>
                  <a:lnTo>
                    <a:pt x="268" y="2"/>
                  </a:lnTo>
                  <a:lnTo>
                    <a:pt x="268" y="2"/>
                  </a:lnTo>
                  <a:lnTo>
                    <a:pt x="270" y="2"/>
                  </a:lnTo>
                  <a:lnTo>
                    <a:pt x="270" y="2"/>
                  </a:lnTo>
                  <a:lnTo>
                    <a:pt x="276" y="2"/>
                  </a:lnTo>
                  <a:lnTo>
                    <a:pt x="276" y="2"/>
                  </a:lnTo>
                  <a:lnTo>
                    <a:pt x="276" y="2"/>
                  </a:lnTo>
                  <a:lnTo>
                    <a:pt x="276" y="2"/>
                  </a:lnTo>
                  <a:lnTo>
                    <a:pt x="278" y="2"/>
                  </a:lnTo>
                  <a:lnTo>
                    <a:pt x="278" y="2"/>
                  </a:lnTo>
                  <a:lnTo>
                    <a:pt x="280" y="2"/>
                  </a:lnTo>
                  <a:lnTo>
                    <a:pt x="280" y="2"/>
                  </a:lnTo>
                  <a:lnTo>
                    <a:pt x="280" y="4"/>
                  </a:lnTo>
                  <a:lnTo>
                    <a:pt x="280" y="4"/>
                  </a:lnTo>
                  <a:lnTo>
                    <a:pt x="282" y="2"/>
                  </a:lnTo>
                  <a:lnTo>
                    <a:pt x="282" y="2"/>
                  </a:lnTo>
                  <a:lnTo>
                    <a:pt x="288" y="2"/>
                  </a:lnTo>
                  <a:lnTo>
                    <a:pt x="288" y="2"/>
                  </a:lnTo>
                  <a:lnTo>
                    <a:pt x="290" y="2"/>
                  </a:lnTo>
                  <a:lnTo>
                    <a:pt x="290" y="2"/>
                  </a:lnTo>
                  <a:lnTo>
                    <a:pt x="296" y="2"/>
                  </a:lnTo>
                  <a:lnTo>
                    <a:pt x="296" y="2"/>
                  </a:lnTo>
                  <a:lnTo>
                    <a:pt x="298" y="2"/>
                  </a:lnTo>
                  <a:lnTo>
                    <a:pt x="298" y="2"/>
                  </a:lnTo>
                  <a:lnTo>
                    <a:pt x="298" y="2"/>
                  </a:lnTo>
                  <a:lnTo>
                    <a:pt x="298" y="2"/>
                  </a:lnTo>
                  <a:lnTo>
                    <a:pt x="302" y="2"/>
                  </a:lnTo>
                  <a:lnTo>
                    <a:pt x="302" y="2"/>
                  </a:lnTo>
                  <a:lnTo>
                    <a:pt x="306" y="2"/>
                  </a:lnTo>
                  <a:lnTo>
                    <a:pt x="306" y="2"/>
                  </a:lnTo>
                  <a:lnTo>
                    <a:pt x="310" y="2"/>
                  </a:lnTo>
                  <a:lnTo>
                    <a:pt x="312" y="2"/>
                  </a:lnTo>
                  <a:lnTo>
                    <a:pt x="312" y="2"/>
                  </a:lnTo>
                  <a:lnTo>
                    <a:pt x="318" y="2"/>
                  </a:lnTo>
                  <a:lnTo>
                    <a:pt x="322" y="2"/>
                  </a:lnTo>
                  <a:lnTo>
                    <a:pt x="322" y="2"/>
                  </a:lnTo>
                  <a:lnTo>
                    <a:pt x="324" y="4"/>
                  </a:lnTo>
                  <a:lnTo>
                    <a:pt x="324" y="4"/>
                  </a:lnTo>
                  <a:lnTo>
                    <a:pt x="324" y="2"/>
                  </a:lnTo>
                  <a:lnTo>
                    <a:pt x="326" y="2"/>
                  </a:lnTo>
                  <a:lnTo>
                    <a:pt x="326" y="2"/>
                  </a:lnTo>
                  <a:lnTo>
                    <a:pt x="332" y="2"/>
                  </a:lnTo>
                  <a:lnTo>
                    <a:pt x="332" y="2"/>
                  </a:lnTo>
                  <a:lnTo>
                    <a:pt x="336" y="2"/>
                  </a:lnTo>
                  <a:lnTo>
                    <a:pt x="342" y="2"/>
                  </a:lnTo>
                  <a:lnTo>
                    <a:pt x="342" y="2"/>
                  </a:lnTo>
                  <a:lnTo>
                    <a:pt x="344" y="2"/>
                  </a:lnTo>
                  <a:lnTo>
                    <a:pt x="348" y="2"/>
                  </a:lnTo>
                  <a:lnTo>
                    <a:pt x="348" y="2"/>
                  </a:lnTo>
                  <a:lnTo>
                    <a:pt x="352" y="2"/>
                  </a:lnTo>
                  <a:lnTo>
                    <a:pt x="352" y="2"/>
                  </a:lnTo>
                  <a:lnTo>
                    <a:pt x="354" y="2"/>
                  </a:lnTo>
                  <a:lnTo>
                    <a:pt x="354" y="2"/>
                  </a:lnTo>
                  <a:lnTo>
                    <a:pt x="358" y="2"/>
                  </a:lnTo>
                  <a:lnTo>
                    <a:pt x="360" y="2"/>
                  </a:lnTo>
                  <a:lnTo>
                    <a:pt x="360" y="2"/>
                  </a:lnTo>
                  <a:lnTo>
                    <a:pt x="360" y="4"/>
                  </a:lnTo>
                  <a:lnTo>
                    <a:pt x="360" y="6"/>
                  </a:lnTo>
                  <a:lnTo>
                    <a:pt x="360" y="6"/>
                  </a:lnTo>
                  <a:lnTo>
                    <a:pt x="362" y="4"/>
                  </a:lnTo>
                  <a:lnTo>
                    <a:pt x="364" y="2"/>
                  </a:lnTo>
                  <a:lnTo>
                    <a:pt x="364" y="2"/>
                  </a:lnTo>
                  <a:lnTo>
                    <a:pt x="370" y="2"/>
                  </a:lnTo>
                  <a:lnTo>
                    <a:pt x="370" y="2"/>
                  </a:lnTo>
                  <a:lnTo>
                    <a:pt x="370" y="2"/>
                  </a:lnTo>
                  <a:lnTo>
                    <a:pt x="370" y="2"/>
                  </a:lnTo>
                  <a:lnTo>
                    <a:pt x="370" y="2"/>
                  </a:lnTo>
                  <a:lnTo>
                    <a:pt x="370" y="2"/>
                  </a:lnTo>
                  <a:lnTo>
                    <a:pt x="370" y="2"/>
                  </a:lnTo>
                  <a:lnTo>
                    <a:pt x="370" y="2"/>
                  </a:lnTo>
                  <a:lnTo>
                    <a:pt x="374" y="4"/>
                  </a:lnTo>
                  <a:lnTo>
                    <a:pt x="374" y="4"/>
                  </a:lnTo>
                  <a:lnTo>
                    <a:pt x="376" y="2"/>
                  </a:lnTo>
                  <a:lnTo>
                    <a:pt x="376" y="2"/>
                  </a:lnTo>
                  <a:lnTo>
                    <a:pt x="378" y="4"/>
                  </a:lnTo>
                  <a:lnTo>
                    <a:pt x="378" y="4"/>
                  </a:lnTo>
                  <a:lnTo>
                    <a:pt x="384" y="4"/>
                  </a:lnTo>
                  <a:lnTo>
                    <a:pt x="384" y="4"/>
                  </a:lnTo>
                  <a:lnTo>
                    <a:pt x="386" y="4"/>
                  </a:lnTo>
                  <a:lnTo>
                    <a:pt x="386" y="4"/>
                  </a:lnTo>
                  <a:lnTo>
                    <a:pt x="390" y="4"/>
                  </a:lnTo>
                  <a:lnTo>
                    <a:pt x="390" y="4"/>
                  </a:lnTo>
                  <a:lnTo>
                    <a:pt x="392" y="4"/>
                  </a:lnTo>
                  <a:lnTo>
                    <a:pt x="392" y="4"/>
                  </a:lnTo>
                  <a:lnTo>
                    <a:pt x="392" y="4"/>
                  </a:lnTo>
                  <a:lnTo>
                    <a:pt x="392" y="4"/>
                  </a:lnTo>
                  <a:lnTo>
                    <a:pt x="394" y="4"/>
                  </a:lnTo>
                  <a:lnTo>
                    <a:pt x="394" y="4"/>
                  </a:lnTo>
                  <a:lnTo>
                    <a:pt x="394" y="4"/>
                  </a:lnTo>
                  <a:lnTo>
                    <a:pt x="394" y="4"/>
                  </a:lnTo>
                  <a:lnTo>
                    <a:pt x="396" y="6"/>
                  </a:lnTo>
                  <a:lnTo>
                    <a:pt x="396" y="6"/>
                  </a:lnTo>
                  <a:lnTo>
                    <a:pt x="398" y="6"/>
                  </a:lnTo>
                  <a:lnTo>
                    <a:pt x="398" y="6"/>
                  </a:lnTo>
                  <a:lnTo>
                    <a:pt x="398" y="6"/>
                  </a:lnTo>
                  <a:lnTo>
                    <a:pt x="398" y="6"/>
                  </a:lnTo>
                  <a:lnTo>
                    <a:pt x="402" y="4"/>
                  </a:lnTo>
                  <a:lnTo>
                    <a:pt x="402" y="4"/>
                  </a:lnTo>
                  <a:lnTo>
                    <a:pt x="406" y="6"/>
                  </a:lnTo>
                  <a:lnTo>
                    <a:pt x="406" y="6"/>
                  </a:lnTo>
                  <a:lnTo>
                    <a:pt x="408" y="4"/>
                  </a:lnTo>
                  <a:lnTo>
                    <a:pt x="408" y="4"/>
                  </a:lnTo>
                  <a:lnTo>
                    <a:pt x="410" y="6"/>
                  </a:lnTo>
                  <a:lnTo>
                    <a:pt x="410" y="6"/>
                  </a:lnTo>
                  <a:lnTo>
                    <a:pt x="410" y="6"/>
                  </a:lnTo>
                  <a:lnTo>
                    <a:pt x="412" y="6"/>
                  </a:lnTo>
                  <a:lnTo>
                    <a:pt x="412" y="4"/>
                  </a:lnTo>
                  <a:lnTo>
                    <a:pt x="412" y="4"/>
                  </a:lnTo>
                  <a:lnTo>
                    <a:pt x="420" y="4"/>
                  </a:lnTo>
                  <a:lnTo>
                    <a:pt x="420" y="4"/>
                  </a:lnTo>
                  <a:lnTo>
                    <a:pt x="424" y="4"/>
                  </a:lnTo>
                  <a:lnTo>
                    <a:pt x="424" y="4"/>
                  </a:lnTo>
                  <a:lnTo>
                    <a:pt x="428" y="6"/>
                  </a:lnTo>
                  <a:lnTo>
                    <a:pt x="428" y="6"/>
                  </a:lnTo>
                  <a:lnTo>
                    <a:pt x="430" y="4"/>
                  </a:lnTo>
                  <a:lnTo>
                    <a:pt x="430" y="4"/>
                  </a:lnTo>
                  <a:lnTo>
                    <a:pt x="432" y="6"/>
                  </a:lnTo>
                  <a:lnTo>
                    <a:pt x="432" y="6"/>
                  </a:lnTo>
                  <a:lnTo>
                    <a:pt x="436" y="4"/>
                  </a:lnTo>
                  <a:lnTo>
                    <a:pt x="436" y="4"/>
                  </a:lnTo>
                  <a:lnTo>
                    <a:pt x="442" y="4"/>
                  </a:lnTo>
                  <a:lnTo>
                    <a:pt x="442" y="4"/>
                  </a:lnTo>
                  <a:lnTo>
                    <a:pt x="446" y="4"/>
                  </a:lnTo>
                  <a:lnTo>
                    <a:pt x="446" y="4"/>
                  </a:lnTo>
                  <a:lnTo>
                    <a:pt x="448" y="4"/>
                  </a:lnTo>
                  <a:lnTo>
                    <a:pt x="448" y="4"/>
                  </a:lnTo>
                  <a:lnTo>
                    <a:pt x="450" y="6"/>
                  </a:lnTo>
                  <a:lnTo>
                    <a:pt x="450" y="6"/>
                  </a:lnTo>
                  <a:lnTo>
                    <a:pt x="452" y="6"/>
                  </a:lnTo>
                  <a:lnTo>
                    <a:pt x="452" y="6"/>
                  </a:lnTo>
                  <a:lnTo>
                    <a:pt x="452" y="6"/>
                  </a:lnTo>
                  <a:lnTo>
                    <a:pt x="452" y="6"/>
                  </a:lnTo>
                  <a:lnTo>
                    <a:pt x="458" y="6"/>
                  </a:lnTo>
                  <a:lnTo>
                    <a:pt x="458" y="6"/>
                  </a:lnTo>
                  <a:lnTo>
                    <a:pt x="458" y="8"/>
                  </a:lnTo>
                  <a:lnTo>
                    <a:pt x="458" y="8"/>
                  </a:lnTo>
                  <a:lnTo>
                    <a:pt x="460" y="6"/>
                  </a:lnTo>
                  <a:lnTo>
                    <a:pt x="460" y="6"/>
                  </a:lnTo>
                  <a:lnTo>
                    <a:pt x="464" y="8"/>
                  </a:lnTo>
                  <a:lnTo>
                    <a:pt x="464" y="8"/>
                  </a:lnTo>
                  <a:lnTo>
                    <a:pt x="468" y="6"/>
                  </a:lnTo>
                  <a:lnTo>
                    <a:pt x="468" y="6"/>
                  </a:lnTo>
                  <a:lnTo>
                    <a:pt x="472" y="6"/>
                  </a:lnTo>
                  <a:lnTo>
                    <a:pt x="472" y="6"/>
                  </a:lnTo>
                  <a:lnTo>
                    <a:pt x="476" y="6"/>
                  </a:lnTo>
                  <a:lnTo>
                    <a:pt x="476" y="6"/>
                  </a:lnTo>
                  <a:lnTo>
                    <a:pt x="478" y="6"/>
                  </a:lnTo>
                  <a:lnTo>
                    <a:pt x="478" y="6"/>
                  </a:lnTo>
                  <a:lnTo>
                    <a:pt x="482" y="6"/>
                  </a:lnTo>
                  <a:lnTo>
                    <a:pt x="482" y="6"/>
                  </a:lnTo>
                  <a:lnTo>
                    <a:pt x="484" y="6"/>
                  </a:lnTo>
                  <a:lnTo>
                    <a:pt x="484" y="6"/>
                  </a:lnTo>
                  <a:lnTo>
                    <a:pt x="490" y="4"/>
                  </a:lnTo>
                  <a:lnTo>
                    <a:pt x="490" y="4"/>
                  </a:lnTo>
                  <a:lnTo>
                    <a:pt x="490" y="6"/>
                  </a:lnTo>
                  <a:lnTo>
                    <a:pt x="490" y="6"/>
                  </a:lnTo>
                  <a:lnTo>
                    <a:pt x="494" y="6"/>
                  </a:lnTo>
                  <a:lnTo>
                    <a:pt x="494" y="6"/>
                  </a:lnTo>
                  <a:lnTo>
                    <a:pt x="498" y="6"/>
                  </a:lnTo>
                  <a:lnTo>
                    <a:pt x="498" y="6"/>
                  </a:lnTo>
                  <a:lnTo>
                    <a:pt x="506" y="6"/>
                  </a:lnTo>
                  <a:lnTo>
                    <a:pt x="516" y="6"/>
                  </a:lnTo>
                  <a:lnTo>
                    <a:pt x="516" y="6"/>
                  </a:lnTo>
                  <a:lnTo>
                    <a:pt x="518" y="6"/>
                  </a:lnTo>
                  <a:lnTo>
                    <a:pt x="518" y="6"/>
                  </a:lnTo>
                  <a:lnTo>
                    <a:pt x="522" y="6"/>
                  </a:lnTo>
                  <a:lnTo>
                    <a:pt x="522" y="6"/>
                  </a:lnTo>
                  <a:lnTo>
                    <a:pt x="522" y="6"/>
                  </a:lnTo>
                  <a:lnTo>
                    <a:pt x="524" y="6"/>
                  </a:lnTo>
                  <a:lnTo>
                    <a:pt x="524" y="6"/>
                  </a:lnTo>
                  <a:lnTo>
                    <a:pt x="526" y="6"/>
                  </a:lnTo>
                  <a:lnTo>
                    <a:pt x="526" y="6"/>
                  </a:lnTo>
                  <a:lnTo>
                    <a:pt x="528" y="6"/>
                  </a:lnTo>
                  <a:lnTo>
                    <a:pt x="528" y="6"/>
                  </a:lnTo>
                  <a:lnTo>
                    <a:pt x="530" y="6"/>
                  </a:lnTo>
                  <a:lnTo>
                    <a:pt x="530" y="6"/>
                  </a:lnTo>
                  <a:lnTo>
                    <a:pt x="532" y="6"/>
                  </a:lnTo>
                  <a:lnTo>
                    <a:pt x="532" y="6"/>
                  </a:lnTo>
                  <a:lnTo>
                    <a:pt x="534" y="6"/>
                  </a:lnTo>
                  <a:lnTo>
                    <a:pt x="534" y="6"/>
                  </a:lnTo>
                  <a:lnTo>
                    <a:pt x="536" y="6"/>
                  </a:lnTo>
                  <a:lnTo>
                    <a:pt x="536" y="6"/>
                  </a:lnTo>
                  <a:lnTo>
                    <a:pt x="540" y="4"/>
                  </a:lnTo>
                  <a:lnTo>
                    <a:pt x="540" y="4"/>
                  </a:lnTo>
                  <a:lnTo>
                    <a:pt x="542" y="4"/>
                  </a:lnTo>
                  <a:lnTo>
                    <a:pt x="542" y="4"/>
                  </a:lnTo>
                  <a:lnTo>
                    <a:pt x="544" y="4"/>
                  </a:lnTo>
                  <a:lnTo>
                    <a:pt x="544" y="4"/>
                  </a:lnTo>
                  <a:lnTo>
                    <a:pt x="548" y="4"/>
                  </a:lnTo>
                  <a:lnTo>
                    <a:pt x="548" y="4"/>
                  </a:lnTo>
                  <a:lnTo>
                    <a:pt x="550" y="4"/>
                  </a:lnTo>
                  <a:lnTo>
                    <a:pt x="550" y="4"/>
                  </a:lnTo>
                  <a:lnTo>
                    <a:pt x="556" y="4"/>
                  </a:lnTo>
                  <a:lnTo>
                    <a:pt x="560" y="4"/>
                  </a:lnTo>
                  <a:lnTo>
                    <a:pt x="560" y="4"/>
                  </a:lnTo>
                  <a:lnTo>
                    <a:pt x="562" y="6"/>
                  </a:lnTo>
                  <a:lnTo>
                    <a:pt x="562" y="6"/>
                  </a:lnTo>
                  <a:lnTo>
                    <a:pt x="568" y="6"/>
                  </a:lnTo>
                  <a:lnTo>
                    <a:pt x="568" y="6"/>
                  </a:lnTo>
                  <a:lnTo>
                    <a:pt x="570" y="4"/>
                  </a:lnTo>
                  <a:lnTo>
                    <a:pt x="570" y="4"/>
                  </a:lnTo>
                  <a:lnTo>
                    <a:pt x="572" y="4"/>
                  </a:lnTo>
                  <a:lnTo>
                    <a:pt x="572" y="4"/>
                  </a:lnTo>
                  <a:lnTo>
                    <a:pt x="574" y="4"/>
                  </a:lnTo>
                  <a:lnTo>
                    <a:pt x="574" y="4"/>
                  </a:lnTo>
                  <a:lnTo>
                    <a:pt x="574" y="4"/>
                  </a:lnTo>
                  <a:lnTo>
                    <a:pt x="578" y="6"/>
                  </a:lnTo>
                  <a:lnTo>
                    <a:pt x="578" y="6"/>
                  </a:lnTo>
                  <a:lnTo>
                    <a:pt x="582" y="6"/>
                  </a:lnTo>
                  <a:lnTo>
                    <a:pt x="582" y="6"/>
                  </a:lnTo>
                  <a:lnTo>
                    <a:pt x="582" y="6"/>
                  </a:lnTo>
                  <a:lnTo>
                    <a:pt x="582" y="6"/>
                  </a:lnTo>
                  <a:lnTo>
                    <a:pt x="582" y="6"/>
                  </a:lnTo>
                  <a:lnTo>
                    <a:pt x="582" y="6"/>
                  </a:lnTo>
                  <a:lnTo>
                    <a:pt x="582" y="6"/>
                  </a:lnTo>
                  <a:lnTo>
                    <a:pt x="582" y="6"/>
                  </a:lnTo>
                  <a:lnTo>
                    <a:pt x="586" y="6"/>
                  </a:lnTo>
                  <a:lnTo>
                    <a:pt x="586" y="6"/>
                  </a:lnTo>
                  <a:lnTo>
                    <a:pt x="590" y="6"/>
                  </a:lnTo>
                  <a:lnTo>
                    <a:pt x="590" y="6"/>
                  </a:lnTo>
                  <a:lnTo>
                    <a:pt x="592" y="4"/>
                  </a:lnTo>
                  <a:lnTo>
                    <a:pt x="592" y="4"/>
                  </a:lnTo>
                  <a:lnTo>
                    <a:pt x="594" y="4"/>
                  </a:lnTo>
                  <a:lnTo>
                    <a:pt x="596" y="6"/>
                  </a:lnTo>
                  <a:lnTo>
                    <a:pt x="596" y="6"/>
                  </a:lnTo>
                  <a:lnTo>
                    <a:pt x="600" y="8"/>
                  </a:lnTo>
                  <a:lnTo>
                    <a:pt x="600" y="8"/>
                  </a:lnTo>
                  <a:lnTo>
                    <a:pt x="602" y="8"/>
                  </a:lnTo>
                  <a:lnTo>
                    <a:pt x="604" y="8"/>
                  </a:lnTo>
                  <a:lnTo>
                    <a:pt x="604" y="8"/>
                  </a:lnTo>
                  <a:lnTo>
                    <a:pt x="606" y="8"/>
                  </a:lnTo>
                  <a:lnTo>
                    <a:pt x="606" y="8"/>
                  </a:lnTo>
                  <a:lnTo>
                    <a:pt x="612" y="8"/>
                  </a:lnTo>
                  <a:lnTo>
                    <a:pt x="612" y="8"/>
                  </a:lnTo>
                  <a:lnTo>
                    <a:pt x="616" y="6"/>
                  </a:lnTo>
                  <a:lnTo>
                    <a:pt x="616" y="6"/>
                  </a:lnTo>
                  <a:lnTo>
                    <a:pt x="618" y="8"/>
                  </a:lnTo>
                  <a:lnTo>
                    <a:pt x="618" y="8"/>
                  </a:lnTo>
                  <a:lnTo>
                    <a:pt x="618" y="8"/>
                  </a:lnTo>
                  <a:lnTo>
                    <a:pt x="620" y="10"/>
                  </a:lnTo>
                  <a:lnTo>
                    <a:pt x="620" y="10"/>
                  </a:lnTo>
                  <a:lnTo>
                    <a:pt x="628" y="8"/>
                  </a:lnTo>
                  <a:lnTo>
                    <a:pt x="628" y="8"/>
                  </a:lnTo>
                  <a:lnTo>
                    <a:pt x="630" y="6"/>
                  </a:lnTo>
                  <a:lnTo>
                    <a:pt x="630" y="6"/>
                  </a:lnTo>
                  <a:lnTo>
                    <a:pt x="634" y="8"/>
                  </a:lnTo>
                  <a:lnTo>
                    <a:pt x="634" y="8"/>
                  </a:lnTo>
                  <a:lnTo>
                    <a:pt x="636" y="6"/>
                  </a:lnTo>
                  <a:lnTo>
                    <a:pt x="636" y="6"/>
                  </a:lnTo>
                  <a:lnTo>
                    <a:pt x="644" y="6"/>
                  </a:lnTo>
                  <a:lnTo>
                    <a:pt x="644" y="6"/>
                  </a:lnTo>
                  <a:lnTo>
                    <a:pt x="646" y="6"/>
                  </a:lnTo>
                  <a:lnTo>
                    <a:pt x="646" y="6"/>
                  </a:lnTo>
                  <a:lnTo>
                    <a:pt x="650" y="4"/>
                  </a:lnTo>
                  <a:lnTo>
                    <a:pt x="650" y="4"/>
                  </a:lnTo>
                  <a:lnTo>
                    <a:pt x="652" y="6"/>
                  </a:lnTo>
                  <a:lnTo>
                    <a:pt x="652" y="6"/>
                  </a:lnTo>
                  <a:lnTo>
                    <a:pt x="658" y="6"/>
                  </a:lnTo>
                  <a:lnTo>
                    <a:pt x="658" y="6"/>
                  </a:lnTo>
                  <a:lnTo>
                    <a:pt x="660" y="6"/>
                  </a:lnTo>
                  <a:lnTo>
                    <a:pt x="660" y="6"/>
                  </a:lnTo>
                  <a:lnTo>
                    <a:pt x="664" y="4"/>
                  </a:lnTo>
                  <a:lnTo>
                    <a:pt x="664" y="4"/>
                  </a:lnTo>
                  <a:lnTo>
                    <a:pt x="664" y="6"/>
                  </a:lnTo>
                  <a:lnTo>
                    <a:pt x="664" y="6"/>
                  </a:lnTo>
                  <a:lnTo>
                    <a:pt x="668" y="6"/>
                  </a:lnTo>
                  <a:lnTo>
                    <a:pt x="668" y="6"/>
                  </a:lnTo>
                  <a:lnTo>
                    <a:pt x="670" y="6"/>
                  </a:lnTo>
                  <a:lnTo>
                    <a:pt x="670" y="6"/>
                  </a:lnTo>
                  <a:lnTo>
                    <a:pt x="674" y="6"/>
                  </a:lnTo>
                  <a:lnTo>
                    <a:pt x="674" y="6"/>
                  </a:lnTo>
                  <a:lnTo>
                    <a:pt x="676" y="6"/>
                  </a:lnTo>
                  <a:lnTo>
                    <a:pt x="678" y="6"/>
                  </a:lnTo>
                  <a:lnTo>
                    <a:pt x="678" y="6"/>
                  </a:lnTo>
                  <a:lnTo>
                    <a:pt x="682" y="4"/>
                  </a:lnTo>
                  <a:lnTo>
                    <a:pt x="682" y="4"/>
                  </a:lnTo>
                  <a:lnTo>
                    <a:pt x="684" y="4"/>
                  </a:lnTo>
                  <a:lnTo>
                    <a:pt x="684" y="4"/>
                  </a:lnTo>
                  <a:lnTo>
                    <a:pt x="686" y="4"/>
                  </a:lnTo>
                  <a:lnTo>
                    <a:pt x="686" y="4"/>
                  </a:lnTo>
                  <a:lnTo>
                    <a:pt x="688" y="4"/>
                  </a:lnTo>
                  <a:lnTo>
                    <a:pt x="688" y="4"/>
                  </a:lnTo>
                  <a:lnTo>
                    <a:pt x="690" y="6"/>
                  </a:lnTo>
                  <a:lnTo>
                    <a:pt x="690" y="6"/>
                  </a:lnTo>
                  <a:lnTo>
                    <a:pt x="692" y="6"/>
                  </a:lnTo>
                  <a:lnTo>
                    <a:pt x="692" y="6"/>
                  </a:lnTo>
                  <a:lnTo>
                    <a:pt x="696" y="6"/>
                  </a:lnTo>
                  <a:lnTo>
                    <a:pt x="696" y="6"/>
                  </a:lnTo>
                  <a:lnTo>
                    <a:pt x="700" y="6"/>
                  </a:lnTo>
                  <a:lnTo>
                    <a:pt x="700" y="6"/>
                  </a:lnTo>
                  <a:lnTo>
                    <a:pt x="706" y="6"/>
                  </a:lnTo>
                  <a:lnTo>
                    <a:pt x="706" y="6"/>
                  </a:lnTo>
                  <a:lnTo>
                    <a:pt x="706" y="8"/>
                  </a:lnTo>
                  <a:lnTo>
                    <a:pt x="706" y="8"/>
                  </a:lnTo>
                  <a:lnTo>
                    <a:pt x="708" y="10"/>
                  </a:lnTo>
                  <a:lnTo>
                    <a:pt x="708" y="10"/>
                  </a:lnTo>
                  <a:lnTo>
                    <a:pt x="712" y="10"/>
                  </a:lnTo>
                  <a:lnTo>
                    <a:pt x="712" y="10"/>
                  </a:lnTo>
                  <a:lnTo>
                    <a:pt x="716" y="8"/>
                  </a:lnTo>
                  <a:lnTo>
                    <a:pt x="716" y="8"/>
                  </a:lnTo>
                  <a:lnTo>
                    <a:pt x="722" y="8"/>
                  </a:lnTo>
                  <a:lnTo>
                    <a:pt x="722" y="8"/>
                  </a:lnTo>
                  <a:lnTo>
                    <a:pt x="728" y="6"/>
                  </a:lnTo>
                  <a:lnTo>
                    <a:pt x="728" y="6"/>
                  </a:lnTo>
                  <a:lnTo>
                    <a:pt x="728" y="6"/>
                  </a:lnTo>
                  <a:lnTo>
                    <a:pt x="728" y="6"/>
                  </a:lnTo>
                  <a:lnTo>
                    <a:pt x="734" y="4"/>
                  </a:lnTo>
                  <a:lnTo>
                    <a:pt x="734" y="4"/>
                  </a:lnTo>
                  <a:lnTo>
                    <a:pt x="746" y="4"/>
                  </a:lnTo>
                  <a:lnTo>
                    <a:pt x="746" y="4"/>
                  </a:lnTo>
                  <a:lnTo>
                    <a:pt x="746" y="6"/>
                  </a:lnTo>
                  <a:lnTo>
                    <a:pt x="746" y="6"/>
                  </a:lnTo>
                  <a:lnTo>
                    <a:pt x="750" y="6"/>
                  </a:lnTo>
                  <a:lnTo>
                    <a:pt x="754" y="6"/>
                  </a:lnTo>
                  <a:lnTo>
                    <a:pt x="754" y="6"/>
                  </a:lnTo>
                  <a:lnTo>
                    <a:pt x="764" y="6"/>
                  </a:lnTo>
                  <a:lnTo>
                    <a:pt x="764" y="6"/>
                  </a:lnTo>
                  <a:lnTo>
                    <a:pt x="766" y="6"/>
                  </a:lnTo>
                  <a:lnTo>
                    <a:pt x="766" y="6"/>
                  </a:lnTo>
                  <a:lnTo>
                    <a:pt x="766" y="6"/>
                  </a:lnTo>
                  <a:lnTo>
                    <a:pt x="770" y="6"/>
                  </a:lnTo>
                  <a:lnTo>
                    <a:pt x="770" y="6"/>
                  </a:lnTo>
                  <a:lnTo>
                    <a:pt x="774" y="6"/>
                  </a:lnTo>
                  <a:lnTo>
                    <a:pt x="774" y="6"/>
                  </a:lnTo>
                  <a:lnTo>
                    <a:pt x="774" y="6"/>
                  </a:lnTo>
                  <a:lnTo>
                    <a:pt x="774" y="6"/>
                  </a:lnTo>
                  <a:lnTo>
                    <a:pt x="776" y="6"/>
                  </a:lnTo>
                  <a:lnTo>
                    <a:pt x="776" y="6"/>
                  </a:lnTo>
                  <a:lnTo>
                    <a:pt x="776" y="6"/>
                  </a:lnTo>
                  <a:lnTo>
                    <a:pt x="776" y="6"/>
                  </a:lnTo>
                  <a:lnTo>
                    <a:pt x="778" y="8"/>
                  </a:lnTo>
                  <a:lnTo>
                    <a:pt x="778" y="8"/>
                  </a:lnTo>
                  <a:lnTo>
                    <a:pt x="780" y="8"/>
                  </a:lnTo>
                  <a:lnTo>
                    <a:pt x="780" y="8"/>
                  </a:lnTo>
                  <a:lnTo>
                    <a:pt x="780" y="6"/>
                  </a:lnTo>
                  <a:lnTo>
                    <a:pt x="780" y="6"/>
                  </a:lnTo>
                  <a:lnTo>
                    <a:pt x="784" y="6"/>
                  </a:lnTo>
                  <a:lnTo>
                    <a:pt x="786" y="6"/>
                  </a:lnTo>
                  <a:lnTo>
                    <a:pt x="786" y="6"/>
                  </a:lnTo>
                  <a:lnTo>
                    <a:pt x="788" y="8"/>
                  </a:lnTo>
                  <a:lnTo>
                    <a:pt x="788" y="8"/>
                  </a:lnTo>
                  <a:lnTo>
                    <a:pt x="790" y="8"/>
                  </a:lnTo>
                  <a:lnTo>
                    <a:pt x="790" y="8"/>
                  </a:lnTo>
                  <a:lnTo>
                    <a:pt x="790" y="6"/>
                  </a:lnTo>
                  <a:lnTo>
                    <a:pt x="790" y="6"/>
                  </a:lnTo>
                  <a:lnTo>
                    <a:pt x="790" y="6"/>
                  </a:lnTo>
                  <a:lnTo>
                    <a:pt x="798" y="6"/>
                  </a:lnTo>
                  <a:lnTo>
                    <a:pt x="798" y="6"/>
                  </a:lnTo>
                  <a:lnTo>
                    <a:pt x="800" y="6"/>
                  </a:lnTo>
                  <a:lnTo>
                    <a:pt x="800" y="6"/>
                  </a:lnTo>
                  <a:lnTo>
                    <a:pt x="806" y="6"/>
                  </a:lnTo>
                  <a:lnTo>
                    <a:pt x="806" y="6"/>
                  </a:lnTo>
                  <a:lnTo>
                    <a:pt x="806" y="6"/>
                  </a:lnTo>
                  <a:lnTo>
                    <a:pt x="806" y="6"/>
                  </a:lnTo>
                  <a:lnTo>
                    <a:pt x="808" y="6"/>
                  </a:lnTo>
                  <a:lnTo>
                    <a:pt x="808" y="6"/>
                  </a:lnTo>
                  <a:lnTo>
                    <a:pt x="810" y="6"/>
                  </a:lnTo>
                  <a:lnTo>
                    <a:pt x="810" y="6"/>
                  </a:lnTo>
                  <a:lnTo>
                    <a:pt x="812" y="4"/>
                  </a:lnTo>
                  <a:lnTo>
                    <a:pt x="812" y="4"/>
                  </a:lnTo>
                  <a:lnTo>
                    <a:pt x="816" y="4"/>
                  </a:lnTo>
                  <a:lnTo>
                    <a:pt x="816" y="4"/>
                  </a:lnTo>
                  <a:lnTo>
                    <a:pt x="818" y="4"/>
                  </a:lnTo>
                  <a:lnTo>
                    <a:pt x="818" y="4"/>
                  </a:lnTo>
                  <a:lnTo>
                    <a:pt x="818" y="4"/>
                  </a:lnTo>
                  <a:lnTo>
                    <a:pt x="818" y="4"/>
                  </a:lnTo>
                  <a:lnTo>
                    <a:pt x="818" y="4"/>
                  </a:lnTo>
                  <a:lnTo>
                    <a:pt x="818" y="4"/>
                  </a:lnTo>
                  <a:lnTo>
                    <a:pt x="818" y="4"/>
                  </a:lnTo>
                  <a:lnTo>
                    <a:pt x="818" y="4"/>
                  </a:lnTo>
                  <a:lnTo>
                    <a:pt x="820" y="4"/>
                  </a:lnTo>
                  <a:lnTo>
                    <a:pt x="820" y="4"/>
                  </a:lnTo>
                  <a:lnTo>
                    <a:pt x="822" y="4"/>
                  </a:lnTo>
                  <a:lnTo>
                    <a:pt x="822" y="4"/>
                  </a:lnTo>
                  <a:lnTo>
                    <a:pt x="826" y="4"/>
                  </a:lnTo>
                  <a:lnTo>
                    <a:pt x="826" y="4"/>
                  </a:lnTo>
                  <a:lnTo>
                    <a:pt x="832" y="4"/>
                  </a:lnTo>
                  <a:lnTo>
                    <a:pt x="832" y="4"/>
                  </a:lnTo>
                  <a:lnTo>
                    <a:pt x="834" y="4"/>
                  </a:lnTo>
                  <a:lnTo>
                    <a:pt x="834" y="4"/>
                  </a:lnTo>
                  <a:lnTo>
                    <a:pt x="838" y="4"/>
                  </a:lnTo>
                  <a:lnTo>
                    <a:pt x="838" y="4"/>
                  </a:lnTo>
                  <a:lnTo>
                    <a:pt x="840" y="4"/>
                  </a:lnTo>
                  <a:lnTo>
                    <a:pt x="840" y="4"/>
                  </a:lnTo>
                  <a:lnTo>
                    <a:pt x="848" y="4"/>
                  </a:lnTo>
                  <a:lnTo>
                    <a:pt x="848" y="4"/>
                  </a:lnTo>
                  <a:lnTo>
                    <a:pt x="850" y="6"/>
                  </a:lnTo>
                  <a:lnTo>
                    <a:pt x="850" y="6"/>
                  </a:lnTo>
                  <a:lnTo>
                    <a:pt x="852" y="6"/>
                  </a:lnTo>
                  <a:lnTo>
                    <a:pt x="852" y="6"/>
                  </a:lnTo>
                  <a:lnTo>
                    <a:pt x="854" y="6"/>
                  </a:lnTo>
                  <a:lnTo>
                    <a:pt x="854" y="6"/>
                  </a:lnTo>
                  <a:lnTo>
                    <a:pt x="856" y="6"/>
                  </a:lnTo>
                  <a:lnTo>
                    <a:pt x="856" y="6"/>
                  </a:lnTo>
                  <a:lnTo>
                    <a:pt x="860" y="6"/>
                  </a:lnTo>
                  <a:lnTo>
                    <a:pt x="860" y="6"/>
                  </a:lnTo>
                  <a:lnTo>
                    <a:pt x="860" y="6"/>
                  </a:lnTo>
                  <a:lnTo>
                    <a:pt x="860" y="6"/>
                  </a:lnTo>
                  <a:lnTo>
                    <a:pt x="860" y="6"/>
                  </a:lnTo>
                  <a:lnTo>
                    <a:pt x="860" y="6"/>
                  </a:lnTo>
                  <a:lnTo>
                    <a:pt x="864" y="4"/>
                  </a:lnTo>
                  <a:lnTo>
                    <a:pt x="864" y="4"/>
                  </a:lnTo>
                  <a:lnTo>
                    <a:pt x="868" y="4"/>
                  </a:lnTo>
                  <a:lnTo>
                    <a:pt x="868" y="4"/>
                  </a:lnTo>
                  <a:lnTo>
                    <a:pt x="874" y="4"/>
                  </a:lnTo>
                  <a:lnTo>
                    <a:pt x="880" y="4"/>
                  </a:lnTo>
                  <a:lnTo>
                    <a:pt x="880" y="4"/>
                  </a:lnTo>
                  <a:lnTo>
                    <a:pt x="888" y="4"/>
                  </a:lnTo>
                  <a:lnTo>
                    <a:pt x="888" y="4"/>
                  </a:lnTo>
                  <a:lnTo>
                    <a:pt x="894" y="4"/>
                  </a:lnTo>
                  <a:lnTo>
                    <a:pt x="894" y="4"/>
                  </a:lnTo>
                  <a:lnTo>
                    <a:pt x="896" y="4"/>
                  </a:lnTo>
                  <a:lnTo>
                    <a:pt x="896" y="4"/>
                  </a:lnTo>
                  <a:lnTo>
                    <a:pt x="912" y="4"/>
                  </a:lnTo>
                  <a:lnTo>
                    <a:pt x="912" y="4"/>
                  </a:lnTo>
                  <a:lnTo>
                    <a:pt x="914" y="6"/>
                  </a:lnTo>
                  <a:lnTo>
                    <a:pt x="914" y="6"/>
                  </a:lnTo>
                  <a:lnTo>
                    <a:pt x="928" y="6"/>
                  </a:lnTo>
                  <a:lnTo>
                    <a:pt x="928" y="6"/>
                  </a:lnTo>
                  <a:lnTo>
                    <a:pt x="930" y="6"/>
                  </a:lnTo>
                  <a:lnTo>
                    <a:pt x="930" y="6"/>
                  </a:lnTo>
                  <a:lnTo>
                    <a:pt x="932" y="4"/>
                  </a:lnTo>
                  <a:lnTo>
                    <a:pt x="932" y="4"/>
                  </a:lnTo>
                  <a:lnTo>
                    <a:pt x="936" y="6"/>
                  </a:lnTo>
                  <a:lnTo>
                    <a:pt x="936" y="6"/>
                  </a:lnTo>
                  <a:lnTo>
                    <a:pt x="942" y="4"/>
                  </a:lnTo>
                  <a:lnTo>
                    <a:pt x="942" y="4"/>
                  </a:lnTo>
                  <a:lnTo>
                    <a:pt x="948" y="4"/>
                  </a:lnTo>
                  <a:lnTo>
                    <a:pt x="948" y="4"/>
                  </a:lnTo>
                  <a:lnTo>
                    <a:pt x="950" y="4"/>
                  </a:lnTo>
                  <a:lnTo>
                    <a:pt x="950" y="4"/>
                  </a:lnTo>
                  <a:lnTo>
                    <a:pt x="950" y="4"/>
                  </a:lnTo>
                  <a:lnTo>
                    <a:pt x="950" y="4"/>
                  </a:lnTo>
                  <a:lnTo>
                    <a:pt x="952" y="4"/>
                  </a:lnTo>
                  <a:lnTo>
                    <a:pt x="952" y="4"/>
                  </a:lnTo>
                  <a:lnTo>
                    <a:pt x="954" y="4"/>
                  </a:lnTo>
                  <a:lnTo>
                    <a:pt x="954" y="4"/>
                  </a:lnTo>
                  <a:lnTo>
                    <a:pt x="956" y="4"/>
                  </a:lnTo>
                  <a:lnTo>
                    <a:pt x="960" y="4"/>
                  </a:lnTo>
                  <a:lnTo>
                    <a:pt x="960" y="4"/>
                  </a:lnTo>
                  <a:lnTo>
                    <a:pt x="962" y="4"/>
                  </a:lnTo>
                  <a:lnTo>
                    <a:pt x="962" y="4"/>
                  </a:lnTo>
                  <a:lnTo>
                    <a:pt x="968" y="4"/>
                  </a:lnTo>
                  <a:lnTo>
                    <a:pt x="968" y="4"/>
                  </a:lnTo>
                  <a:lnTo>
                    <a:pt x="968" y="4"/>
                  </a:lnTo>
                  <a:lnTo>
                    <a:pt x="968" y="2"/>
                  </a:lnTo>
                  <a:lnTo>
                    <a:pt x="968" y="2"/>
                  </a:lnTo>
                  <a:lnTo>
                    <a:pt x="980" y="6"/>
                  </a:lnTo>
                  <a:lnTo>
                    <a:pt x="980" y="6"/>
                  </a:lnTo>
                  <a:lnTo>
                    <a:pt x="984" y="6"/>
                  </a:lnTo>
                  <a:lnTo>
                    <a:pt x="988" y="6"/>
                  </a:lnTo>
                  <a:lnTo>
                    <a:pt x="988" y="6"/>
                  </a:lnTo>
                  <a:lnTo>
                    <a:pt x="990" y="4"/>
                  </a:lnTo>
                  <a:lnTo>
                    <a:pt x="990" y="4"/>
                  </a:lnTo>
                  <a:lnTo>
                    <a:pt x="994" y="4"/>
                  </a:lnTo>
                  <a:lnTo>
                    <a:pt x="994" y="4"/>
                  </a:lnTo>
                  <a:lnTo>
                    <a:pt x="996" y="4"/>
                  </a:lnTo>
                  <a:lnTo>
                    <a:pt x="996" y="4"/>
                  </a:lnTo>
                  <a:lnTo>
                    <a:pt x="998" y="6"/>
                  </a:lnTo>
                  <a:lnTo>
                    <a:pt x="998" y="6"/>
                  </a:lnTo>
                  <a:lnTo>
                    <a:pt x="1000" y="6"/>
                  </a:lnTo>
                  <a:lnTo>
                    <a:pt x="1000" y="6"/>
                  </a:lnTo>
                  <a:lnTo>
                    <a:pt x="1000" y="6"/>
                  </a:lnTo>
                  <a:lnTo>
                    <a:pt x="1000" y="6"/>
                  </a:lnTo>
                  <a:lnTo>
                    <a:pt x="1002" y="4"/>
                  </a:lnTo>
                  <a:lnTo>
                    <a:pt x="1002" y="4"/>
                  </a:lnTo>
                  <a:lnTo>
                    <a:pt x="1004" y="4"/>
                  </a:lnTo>
                  <a:lnTo>
                    <a:pt x="1004" y="4"/>
                  </a:lnTo>
                  <a:lnTo>
                    <a:pt x="1008" y="4"/>
                  </a:lnTo>
                  <a:lnTo>
                    <a:pt x="1008" y="4"/>
                  </a:lnTo>
                  <a:lnTo>
                    <a:pt x="1010" y="4"/>
                  </a:lnTo>
                  <a:lnTo>
                    <a:pt x="1010" y="4"/>
                  </a:lnTo>
                  <a:lnTo>
                    <a:pt x="1014" y="2"/>
                  </a:lnTo>
                  <a:lnTo>
                    <a:pt x="1014" y="2"/>
                  </a:lnTo>
                  <a:lnTo>
                    <a:pt x="1018" y="2"/>
                  </a:lnTo>
                  <a:lnTo>
                    <a:pt x="1018" y="2"/>
                  </a:lnTo>
                  <a:lnTo>
                    <a:pt x="1020" y="2"/>
                  </a:lnTo>
                  <a:lnTo>
                    <a:pt x="1024" y="4"/>
                  </a:lnTo>
                  <a:lnTo>
                    <a:pt x="1024" y="4"/>
                  </a:lnTo>
                  <a:lnTo>
                    <a:pt x="1026" y="2"/>
                  </a:lnTo>
                  <a:lnTo>
                    <a:pt x="1026" y="2"/>
                  </a:lnTo>
                  <a:lnTo>
                    <a:pt x="1030" y="4"/>
                  </a:lnTo>
                  <a:lnTo>
                    <a:pt x="1030" y="4"/>
                  </a:lnTo>
                  <a:lnTo>
                    <a:pt x="1032" y="4"/>
                  </a:lnTo>
                  <a:lnTo>
                    <a:pt x="1032" y="4"/>
                  </a:lnTo>
                  <a:lnTo>
                    <a:pt x="1032" y="4"/>
                  </a:lnTo>
                  <a:lnTo>
                    <a:pt x="1032" y="4"/>
                  </a:lnTo>
                  <a:lnTo>
                    <a:pt x="1034" y="6"/>
                  </a:lnTo>
                  <a:lnTo>
                    <a:pt x="1034" y="6"/>
                  </a:lnTo>
                  <a:lnTo>
                    <a:pt x="1036" y="6"/>
                  </a:lnTo>
                  <a:lnTo>
                    <a:pt x="1036" y="6"/>
                  </a:lnTo>
                  <a:lnTo>
                    <a:pt x="1038" y="6"/>
                  </a:lnTo>
                  <a:lnTo>
                    <a:pt x="1038" y="6"/>
                  </a:lnTo>
                  <a:lnTo>
                    <a:pt x="1038" y="4"/>
                  </a:lnTo>
                  <a:lnTo>
                    <a:pt x="1038" y="4"/>
                  </a:lnTo>
                  <a:lnTo>
                    <a:pt x="1042" y="4"/>
                  </a:lnTo>
                  <a:lnTo>
                    <a:pt x="1042" y="4"/>
                  </a:lnTo>
                  <a:lnTo>
                    <a:pt x="1046" y="2"/>
                  </a:lnTo>
                  <a:lnTo>
                    <a:pt x="1046" y="2"/>
                  </a:lnTo>
                  <a:lnTo>
                    <a:pt x="1058" y="6"/>
                  </a:lnTo>
                  <a:lnTo>
                    <a:pt x="1058" y="6"/>
                  </a:lnTo>
                  <a:lnTo>
                    <a:pt x="1060" y="4"/>
                  </a:lnTo>
                  <a:lnTo>
                    <a:pt x="1060" y="4"/>
                  </a:lnTo>
                  <a:lnTo>
                    <a:pt x="1066" y="4"/>
                  </a:lnTo>
                  <a:lnTo>
                    <a:pt x="1066" y="4"/>
                  </a:lnTo>
                  <a:lnTo>
                    <a:pt x="1068" y="6"/>
                  </a:lnTo>
                  <a:lnTo>
                    <a:pt x="1068" y="6"/>
                  </a:lnTo>
                  <a:lnTo>
                    <a:pt x="1070" y="4"/>
                  </a:lnTo>
                  <a:lnTo>
                    <a:pt x="1070" y="4"/>
                  </a:lnTo>
                  <a:lnTo>
                    <a:pt x="1070" y="4"/>
                  </a:lnTo>
                  <a:lnTo>
                    <a:pt x="1076" y="4"/>
                  </a:lnTo>
                  <a:lnTo>
                    <a:pt x="1080" y="6"/>
                  </a:lnTo>
                  <a:lnTo>
                    <a:pt x="1080" y="6"/>
                  </a:lnTo>
                  <a:lnTo>
                    <a:pt x="1082" y="4"/>
                  </a:lnTo>
                  <a:lnTo>
                    <a:pt x="1082" y="4"/>
                  </a:lnTo>
                  <a:lnTo>
                    <a:pt x="1082" y="4"/>
                  </a:lnTo>
                  <a:lnTo>
                    <a:pt x="1082" y="4"/>
                  </a:lnTo>
                  <a:lnTo>
                    <a:pt x="1088" y="4"/>
                  </a:lnTo>
                  <a:lnTo>
                    <a:pt x="1088" y="4"/>
                  </a:lnTo>
                  <a:lnTo>
                    <a:pt x="1092" y="2"/>
                  </a:lnTo>
                  <a:lnTo>
                    <a:pt x="1092" y="2"/>
                  </a:lnTo>
                  <a:lnTo>
                    <a:pt x="1098" y="2"/>
                  </a:lnTo>
                  <a:lnTo>
                    <a:pt x="1098" y="2"/>
                  </a:lnTo>
                  <a:lnTo>
                    <a:pt x="1102" y="2"/>
                  </a:lnTo>
                  <a:lnTo>
                    <a:pt x="1102" y="2"/>
                  </a:lnTo>
                  <a:lnTo>
                    <a:pt x="1104" y="2"/>
                  </a:lnTo>
                  <a:lnTo>
                    <a:pt x="1104" y="2"/>
                  </a:lnTo>
                  <a:lnTo>
                    <a:pt x="1108" y="2"/>
                  </a:lnTo>
                  <a:lnTo>
                    <a:pt x="1108" y="2"/>
                  </a:lnTo>
                  <a:lnTo>
                    <a:pt x="1112" y="2"/>
                  </a:lnTo>
                  <a:lnTo>
                    <a:pt x="1112" y="2"/>
                  </a:lnTo>
                  <a:lnTo>
                    <a:pt x="1112" y="2"/>
                  </a:lnTo>
                  <a:lnTo>
                    <a:pt x="1112" y="2"/>
                  </a:lnTo>
                  <a:lnTo>
                    <a:pt x="1118" y="0"/>
                  </a:lnTo>
                  <a:lnTo>
                    <a:pt x="1118" y="0"/>
                  </a:lnTo>
                  <a:lnTo>
                    <a:pt x="1122" y="2"/>
                  </a:lnTo>
                  <a:lnTo>
                    <a:pt x="1122" y="2"/>
                  </a:lnTo>
                  <a:lnTo>
                    <a:pt x="1122" y="2"/>
                  </a:lnTo>
                  <a:lnTo>
                    <a:pt x="1122" y="2"/>
                  </a:lnTo>
                  <a:lnTo>
                    <a:pt x="1126" y="2"/>
                  </a:lnTo>
                  <a:lnTo>
                    <a:pt x="1126" y="2"/>
                  </a:lnTo>
                  <a:lnTo>
                    <a:pt x="1126" y="2"/>
                  </a:lnTo>
                  <a:lnTo>
                    <a:pt x="1126" y="2"/>
                  </a:lnTo>
                  <a:lnTo>
                    <a:pt x="1130" y="0"/>
                  </a:lnTo>
                  <a:lnTo>
                    <a:pt x="1130" y="0"/>
                  </a:lnTo>
                  <a:lnTo>
                    <a:pt x="1136" y="0"/>
                  </a:lnTo>
                  <a:lnTo>
                    <a:pt x="1136" y="0"/>
                  </a:lnTo>
                  <a:lnTo>
                    <a:pt x="1140" y="0"/>
                  </a:lnTo>
                  <a:lnTo>
                    <a:pt x="1140" y="0"/>
                  </a:lnTo>
                  <a:lnTo>
                    <a:pt x="1146" y="0"/>
                  </a:lnTo>
                  <a:lnTo>
                    <a:pt x="1146" y="0"/>
                  </a:lnTo>
                  <a:lnTo>
                    <a:pt x="1152" y="0"/>
                  </a:lnTo>
                  <a:lnTo>
                    <a:pt x="1152" y="0"/>
                  </a:lnTo>
                  <a:lnTo>
                    <a:pt x="1156" y="0"/>
                  </a:lnTo>
                  <a:lnTo>
                    <a:pt x="1156" y="0"/>
                  </a:lnTo>
                  <a:lnTo>
                    <a:pt x="1158" y="0"/>
                  </a:lnTo>
                  <a:lnTo>
                    <a:pt x="1158" y="0"/>
                  </a:lnTo>
                  <a:lnTo>
                    <a:pt x="1162" y="0"/>
                  </a:lnTo>
                  <a:lnTo>
                    <a:pt x="1162" y="0"/>
                  </a:lnTo>
                  <a:lnTo>
                    <a:pt x="1166" y="0"/>
                  </a:lnTo>
                  <a:lnTo>
                    <a:pt x="1166" y="0"/>
                  </a:lnTo>
                  <a:lnTo>
                    <a:pt x="1172" y="0"/>
                  </a:lnTo>
                  <a:lnTo>
                    <a:pt x="1172" y="0"/>
                  </a:lnTo>
                  <a:lnTo>
                    <a:pt x="1174" y="0"/>
                  </a:lnTo>
                  <a:lnTo>
                    <a:pt x="1174" y="0"/>
                  </a:lnTo>
                  <a:lnTo>
                    <a:pt x="1178" y="2"/>
                  </a:lnTo>
                  <a:lnTo>
                    <a:pt x="1178" y="2"/>
                  </a:lnTo>
                  <a:lnTo>
                    <a:pt x="1186" y="2"/>
                  </a:lnTo>
                  <a:lnTo>
                    <a:pt x="1186" y="2"/>
                  </a:lnTo>
                  <a:lnTo>
                    <a:pt x="1190" y="2"/>
                  </a:lnTo>
                  <a:lnTo>
                    <a:pt x="1194" y="2"/>
                  </a:lnTo>
                  <a:lnTo>
                    <a:pt x="1194" y="2"/>
                  </a:lnTo>
                  <a:lnTo>
                    <a:pt x="1194" y="2"/>
                  </a:lnTo>
                  <a:lnTo>
                    <a:pt x="1194" y="2"/>
                  </a:lnTo>
                  <a:lnTo>
                    <a:pt x="1196" y="2"/>
                  </a:lnTo>
                  <a:lnTo>
                    <a:pt x="1196" y="2"/>
                  </a:lnTo>
                  <a:lnTo>
                    <a:pt x="1196" y="2"/>
                  </a:lnTo>
                  <a:lnTo>
                    <a:pt x="1196" y="2"/>
                  </a:lnTo>
                  <a:lnTo>
                    <a:pt x="1198" y="2"/>
                  </a:lnTo>
                  <a:lnTo>
                    <a:pt x="1198" y="2"/>
                  </a:lnTo>
                  <a:lnTo>
                    <a:pt x="1200" y="0"/>
                  </a:lnTo>
                  <a:lnTo>
                    <a:pt x="1200" y="0"/>
                  </a:lnTo>
                  <a:lnTo>
                    <a:pt x="1206" y="2"/>
                  </a:lnTo>
                  <a:lnTo>
                    <a:pt x="1206" y="2"/>
                  </a:lnTo>
                  <a:lnTo>
                    <a:pt x="1208" y="2"/>
                  </a:lnTo>
                  <a:lnTo>
                    <a:pt x="1208" y="2"/>
                  </a:lnTo>
                  <a:lnTo>
                    <a:pt x="1210" y="2"/>
                  </a:lnTo>
                  <a:lnTo>
                    <a:pt x="1210" y="2"/>
                  </a:lnTo>
                  <a:lnTo>
                    <a:pt x="1210" y="2"/>
                  </a:lnTo>
                  <a:lnTo>
                    <a:pt x="1210" y="2"/>
                  </a:lnTo>
                  <a:lnTo>
                    <a:pt x="1210" y="2"/>
                  </a:lnTo>
                  <a:lnTo>
                    <a:pt x="1210" y="2"/>
                  </a:lnTo>
                  <a:lnTo>
                    <a:pt x="1212" y="2"/>
                  </a:lnTo>
                  <a:lnTo>
                    <a:pt x="1212" y="2"/>
                  </a:lnTo>
                  <a:lnTo>
                    <a:pt x="1218" y="2"/>
                  </a:lnTo>
                  <a:lnTo>
                    <a:pt x="1218" y="2"/>
                  </a:lnTo>
                  <a:lnTo>
                    <a:pt x="1220" y="0"/>
                  </a:lnTo>
                  <a:lnTo>
                    <a:pt x="1220" y="0"/>
                  </a:lnTo>
                  <a:lnTo>
                    <a:pt x="1222" y="0"/>
                  </a:lnTo>
                  <a:lnTo>
                    <a:pt x="1222" y="0"/>
                  </a:lnTo>
                  <a:lnTo>
                    <a:pt x="1224" y="2"/>
                  </a:lnTo>
                  <a:lnTo>
                    <a:pt x="1224" y="2"/>
                  </a:lnTo>
                  <a:lnTo>
                    <a:pt x="1232" y="2"/>
                  </a:lnTo>
                  <a:lnTo>
                    <a:pt x="1232" y="2"/>
                  </a:lnTo>
                  <a:lnTo>
                    <a:pt x="1234" y="2"/>
                  </a:lnTo>
                  <a:lnTo>
                    <a:pt x="1234" y="2"/>
                  </a:lnTo>
                  <a:lnTo>
                    <a:pt x="1234" y="2"/>
                  </a:lnTo>
                  <a:lnTo>
                    <a:pt x="1234" y="2"/>
                  </a:lnTo>
                  <a:lnTo>
                    <a:pt x="1236" y="2"/>
                  </a:lnTo>
                  <a:lnTo>
                    <a:pt x="1236" y="2"/>
                  </a:lnTo>
                  <a:lnTo>
                    <a:pt x="1240" y="2"/>
                  </a:lnTo>
                  <a:lnTo>
                    <a:pt x="1240" y="2"/>
                  </a:lnTo>
                  <a:lnTo>
                    <a:pt x="1246" y="2"/>
                  </a:lnTo>
                  <a:lnTo>
                    <a:pt x="1246" y="2"/>
                  </a:lnTo>
                  <a:lnTo>
                    <a:pt x="1246" y="2"/>
                  </a:lnTo>
                  <a:lnTo>
                    <a:pt x="1246" y="2"/>
                  </a:lnTo>
                  <a:lnTo>
                    <a:pt x="1246" y="2"/>
                  </a:lnTo>
                  <a:lnTo>
                    <a:pt x="1246" y="2"/>
                  </a:lnTo>
                  <a:lnTo>
                    <a:pt x="1248" y="2"/>
                  </a:lnTo>
                  <a:lnTo>
                    <a:pt x="1248" y="2"/>
                  </a:lnTo>
                  <a:lnTo>
                    <a:pt x="1252" y="4"/>
                  </a:lnTo>
                  <a:lnTo>
                    <a:pt x="1252" y="4"/>
                  </a:lnTo>
                  <a:lnTo>
                    <a:pt x="1254" y="2"/>
                  </a:lnTo>
                  <a:lnTo>
                    <a:pt x="1254" y="2"/>
                  </a:lnTo>
                  <a:lnTo>
                    <a:pt x="1256" y="4"/>
                  </a:lnTo>
                  <a:lnTo>
                    <a:pt x="1256" y="4"/>
                  </a:lnTo>
                  <a:lnTo>
                    <a:pt x="1260" y="4"/>
                  </a:lnTo>
                  <a:lnTo>
                    <a:pt x="1260" y="4"/>
                  </a:lnTo>
                  <a:lnTo>
                    <a:pt x="1260" y="2"/>
                  </a:lnTo>
                  <a:lnTo>
                    <a:pt x="1260" y="2"/>
                  </a:lnTo>
                  <a:lnTo>
                    <a:pt x="1262" y="4"/>
                  </a:lnTo>
                  <a:lnTo>
                    <a:pt x="1262" y="4"/>
                  </a:lnTo>
                  <a:lnTo>
                    <a:pt x="1266" y="2"/>
                  </a:lnTo>
                  <a:lnTo>
                    <a:pt x="1266" y="2"/>
                  </a:lnTo>
                  <a:lnTo>
                    <a:pt x="1268" y="6"/>
                  </a:lnTo>
                  <a:lnTo>
                    <a:pt x="1268" y="6"/>
                  </a:lnTo>
                  <a:lnTo>
                    <a:pt x="1276" y="6"/>
                  </a:lnTo>
                  <a:lnTo>
                    <a:pt x="1276" y="6"/>
                  </a:lnTo>
                  <a:lnTo>
                    <a:pt x="1280" y="6"/>
                  </a:lnTo>
                  <a:lnTo>
                    <a:pt x="1282" y="4"/>
                  </a:lnTo>
                  <a:lnTo>
                    <a:pt x="1282" y="4"/>
                  </a:lnTo>
                  <a:lnTo>
                    <a:pt x="1286" y="4"/>
                  </a:lnTo>
                  <a:lnTo>
                    <a:pt x="1286" y="4"/>
                  </a:lnTo>
                  <a:lnTo>
                    <a:pt x="1288" y="4"/>
                  </a:lnTo>
                  <a:lnTo>
                    <a:pt x="1288" y="4"/>
                  </a:lnTo>
                  <a:lnTo>
                    <a:pt x="1294" y="4"/>
                  </a:lnTo>
                  <a:lnTo>
                    <a:pt x="1294" y="4"/>
                  </a:lnTo>
                  <a:lnTo>
                    <a:pt x="1300" y="2"/>
                  </a:lnTo>
                  <a:lnTo>
                    <a:pt x="1300" y="2"/>
                  </a:lnTo>
                  <a:lnTo>
                    <a:pt x="1302" y="4"/>
                  </a:lnTo>
                  <a:lnTo>
                    <a:pt x="1302" y="4"/>
                  </a:lnTo>
                  <a:lnTo>
                    <a:pt x="1304" y="4"/>
                  </a:lnTo>
                  <a:lnTo>
                    <a:pt x="1304" y="4"/>
                  </a:lnTo>
                  <a:lnTo>
                    <a:pt x="1314" y="2"/>
                  </a:lnTo>
                  <a:lnTo>
                    <a:pt x="1314" y="2"/>
                  </a:lnTo>
                  <a:lnTo>
                    <a:pt x="1318" y="4"/>
                  </a:lnTo>
                  <a:lnTo>
                    <a:pt x="1322" y="2"/>
                  </a:lnTo>
                  <a:lnTo>
                    <a:pt x="1322" y="2"/>
                  </a:lnTo>
                  <a:lnTo>
                    <a:pt x="1324" y="4"/>
                  </a:lnTo>
                  <a:lnTo>
                    <a:pt x="1324" y="4"/>
                  </a:lnTo>
                  <a:lnTo>
                    <a:pt x="1326" y="4"/>
                  </a:lnTo>
                  <a:lnTo>
                    <a:pt x="1326" y="4"/>
                  </a:lnTo>
                  <a:lnTo>
                    <a:pt x="1328" y="4"/>
                  </a:lnTo>
                  <a:lnTo>
                    <a:pt x="1328" y="4"/>
                  </a:lnTo>
                  <a:lnTo>
                    <a:pt x="1328" y="4"/>
                  </a:lnTo>
                  <a:lnTo>
                    <a:pt x="1328" y="4"/>
                  </a:lnTo>
                  <a:lnTo>
                    <a:pt x="1330" y="4"/>
                  </a:lnTo>
                  <a:lnTo>
                    <a:pt x="1330" y="4"/>
                  </a:lnTo>
                  <a:lnTo>
                    <a:pt x="1330" y="4"/>
                  </a:lnTo>
                  <a:lnTo>
                    <a:pt x="1330" y="4"/>
                  </a:lnTo>
                  <a:lnTo>
                    <a:pt x="1332" y="4"/>
                  </a:lnTo>
                  <a:lnTo>
                    <a:pt x="1332" y="4"/>
                  </a:lnTo>
                  <a:lnTo>
                    <a:pt x="1336" y="4"/>
                  </a:lnTo>
                  <a:lnTo>
                    <a:pt x="1336" y="4"/>
                  </a:lnTo>
                  <a:lnTo>
                    <a:pt x="1340" y="4"/>
                  </a:lnTo>
                  <a:lnTo>
                    <a:pt x="1344" y="4"/>
                  </a:lnTo>
                  <a:lnTo>
                    <a:pt x="1344" y="4"/>
                  </a:lnTo>
                  <a:lnTo>
                    <a:pt x="1346" y="4"/>
                  </a:lnTo>
                  <a:lnTo>
                    <a:pt x="1346" y="4"/>
                  </a:lnTo>
                  <a:lnTo>
                    <a:pt x="1348" y="4"/>
                  </a:lnTo>
                  <a:lnTo>
                    <a:pt x="1348" y="4"/>
                  </a:lnTo>
                  <a:lnTo>
                    <a:pt x="1352" y="4"/>
                  </a:lnTo>
                  <a:lnTo>
                    <a:pt x="1352" y="4"/>
                  </a:lnTo>
                  <a:lnTo>
                    <a:pt x="1356" y="4"/>
                  </a:lnTo>
                  <a:lnTo>
                    <a:pt x="1356" y="4"/>
                  </a:lnTo>
                  <a:lnTo>
                    <a:pt x="1360" y="4"/>
                  </a:lnTo>
                  <a:lnTo>
                    <a:pt x="1360" y="4"/>
                  </a:lnTo>
                  <a:lnTo>
                    <a:pt x="1362" y="4"/>
                  </a:lnTo>
                  <a:lnTo>
                    <a:pt x="1362" y="4"/>
                  </a:lnTo>
                  <a:lnTo>
                    <a:pt x="1366" y="6"/>
                  </a:lnTo>
                  <a:lnTo>
                    <a:pt x="1366" y="6"/>
                  </a:lnTo>
                  <a:lnTo>
                    <a:pt x="1366" y="8"/>
                  </a:lnTo>
                  <a:lnTo>
                    <a:pt x="1366" y="8"/>
                  </a:lnTo>
                  <a:lnTo>
                    <a:pt x="1368" y="8"/>
                  </a:lnTo>
                  <a:lnTo>
                    <a:pt x="1370" y="8"/>
                  </a:lnTo>
                  <a:lnTo>
                    <a:pt x="1370" y="8"/>
                  </a:lnTo>
                  <a:lnTo>
                    <a:pt x="1374" y="6"/>
                  </a:lnTo>
                  <a:lnTo>
                    <a:pt x="1374" y="6"/>
                  </a:lnTo>
                  <a:lnTo>
                    <a:pt x="1376" y="6"/>
                  </a:lnTo>
                  <a:lnTo>
                    <a:pt x="1376" y="6"/>
                  </a:lnTo>
                  <a:lnTo>
                    <a:pt x="1376" y="4"/>
                  </a:lnTo>
                  <a:lnTo>
                    <a:pt x="1376" y="4"/>
                  </a:lnTo>
                  <a:lnTo>
                    <a:pt x="1376" y="6"/>
                  </a:lnTo>
                  <a:lnTo>
                    <a:pt x="1376" y="6"/>
                  </a:lnTo>
                  <a:lnTo>
                    <a:pt x="1378" y="4"/>
                  </a:lnTo>
                  <a:lnTo>
                    <a:pt x="1378" y="4"/>
                  </a:lnTo>
                  <a:lnTo>
                    <a:pt x="1378" y="6"/>
                  </a:lnTo>
                  <a:lnTo>
                    <a:pt x="1378" y="6"/>
                  </a:lnTo>
                  <a:lnTo>
                    <a:pt x="1384" y="4"/>
                  </a:lnTo>
                  <a:lnTo>
                    <a:pt x="1384" y="4"/>
                  </a:lnTo>
                  <a:lnTo>
                    <a:pt x="1386" y="6"/>
                  </a:lnTo>
                  <a:lnTo>
                    <a:pt x="1386" y="6"/>
                  </a:lnTo>
                  <a:lnTo>
                    <a:pt x="1386" y="4"/>
                  </a:lnTo>
                  <a:lnTo>
                    <a:pt x="1386" y="4"/>
                  </a:lnTo>
                  <a:lnTo>
                    <a:pt x="1386" y="4"/>
                  </a:lnTo>
                  <a:lnTo>
                    <a:pt x="1386" y="4"/>
                  </a:lnTo>
                  <a:lnTo>
                    <a:pt x="1390" y="6"/>
                  </a:lnTo>
                  <a:lnTo>
                    <a:pt x="1390" y="6"/>
                  </a:lnTo>
                  <a:lnTo>
                    <a:pt x="1394" y="6"/>
                  </a:lnTo>
                  <a:lnTo>
                    <a:pt x="1394" y="6"/>
                  </a:lnTo>
                  <a:lnTo>
                    <a:pt x="1396" y="6"/>
                  </a:lnTo>
                  <a:lnTo>
                    <a:pt x="1396" y="6"/>
                  </a:lnTo>
                  <a:lnTo>
                    <a:pt x="1398" y="6"/>
                  </a:lnTo>
                  <a:lnTo>
                    <a:pt x="1398" y="6"/>
                  </a:lnTo>
                  <a:lnTo>
                    <a:pt x="1400" y="4"/>
                  </a:lnTo>
                  <a:lnTo>
                    <a:pt x="1400" y="4"/>
                  </a:lnTo>
                  <a:lnTo>
                    <a:pt x="1402" y="6"/>
                  </a:lnTo>
                  <a:lnTo>
                    <a:pt x="1402" y="6"/>
                  </a:lnTo>
                  <a:lnTo>
                    <a:pt x="1402" y="4"/>
                  </a:lnTo>
                  <a:lnTo>
                    <a:pt x="1402" y="4"/>
                  </a:lnTo>
                  <a:lnTo>
                    <a:pt x="1404" y="4"/>
                  </a:lnTo>
                  <a:lnTo>
                    <a:pt x="1404" y="4"/>
                  </a:lnTo>
                  <a:lnTo>
                    <a:pt x="1404" y="6"/>
                  </a:lnTo>
                  <a:lnTo>
                    <a:pt x="1404" y="6"/>
                  </a:lnTo>
                  <a:lnTo>
                    <a:pt x="1406" y="4"/>
                  </a:lnTo>
                  <a:lnTo>
                    <a:pt x="1406" y="4"/>
                  </a:lnTo>
                  <a:lnTo>
                    <a:pt x="1412" y="6"/>
                  </a:lnTo>
                  <a:lnTo>
                    <a:pt x="1412" y="6"/>
                  </a:lnTo>
                  <a:lnTo>
                    <a:pt x="1414" y="6"/>
                  </a:lnTo>
                  <a:lnTo>
                    <a:pt x="1414" y="6"/>
                  </a:lnTo>
                  <a:lnTo>
                    <a:pt x="1416" y="6"/>
                  </a:lnTo>
                  <a:lnTo>
                    <a:pt x="1416" y="6"/>
                  </a:lnTo>
                  <a:lnTo>
                    <a:pt x="1420" y="4"/>
                  </a:lnTo>
                  <a:lnTo>
                    <a:pt x="1420" y="4"/>
                  </a:lnTo>
                  <a:lnTo>
                    <a:pt x="1428" y="4"/>
                  </a:lnTo>
                  <a:lnTo>
                    <a:pt x="1428" y="4"/>
                  </a:lnTo>
                  <a:lnTo>
                    <a:pt x="1432" y="4"/>
                  </a:lnTo>
                  <a:lnTo>
                    <a:pt x="1432" y="4"/>
                  </a:lnTo>
                  <a:lnTo>
                    <a:pt x="1434" y="6"/>
                  </a:lnTo>
                  <a:lnTo>
                    <a:pt x="1434" y="6"/>
                  </a:lnTo>
                  <a:lnTo>
                    <a:pt x="1436" y="6"/>
                  </a:lnTo>
                  <a:lnTo>
                    <a:pt x="1436" y="6"/>
                  </a:lnTo>
                  <a:lnTo>
                    <a:pt x="1438" y="6"/>
                  </a:lnTo>
                  <a:lnTo>
                    <a:pt x="1438" y="6"/>
                  </a:lnTo>
                  <a:lnTo>
                    <a:pt x="1440" y="6"/>
                  </a:lnTo>
                  <a:lnTo>
                    <a:pt x="1440" y="6"/>
                  </a:lnTo>
                  <a:lnTo>
                    <a:pt x="1444" y="6"/>
                  </a:lnTo>
                  <a:lnTo>
                    <a:pt x="1444" y="6"/>
                  </a:lnTo>
                  <a:lnTo>
                    <a:pt x="1446" y="6"/>
                  </a:lnTo>
                  <a:lnTo>
                    <a:pt x="1446" y="6"/>
                  </a:lnTo>
                  <a:lnTo>
                    <a:pt x="1450" y="6"/>
                  </a:lnTo>
                  <a:lnTo>
                    <a:pt x="1450" y="6"/>
                  </a:lnTo>
                  <a:lnTo>
                    <a:pt x="1452" y="6"/>
                  </a:lnTo>
                  <a:lnTo>
                    <a:pt x="1452" y="6"/>
                  </a:lnTo>
                  <a:lnTo>
                    <a:pt x="1454" y="4"/>
                  </a:lnTo>
                  <a:lnTo>
                    <a:pt x="1454" y="4"/>
                  </a:lnTo>
                  <a:lnTo>
                    <a:pt x="1456" y="4"/>
                  </a:lnTo>
                  <a:lnTo>
                    <a:pt x="1456" y="4"/>
                  </a:lnTo>
                  <a:lnTo>
                    <a:pt x="1462" y="4"/>
                  </a:lnTo>
                  <a:lnTo>
                    <a:pt x="1462" y="4"/>
                  </a:lnTo>
                  <a:lnTo>
                    <a:pt x="1464" y="4"/>
                  </a:lnTo>
                  <a:lnTo>
                    <a:pt x="1464" y="4"/>
                  </a:lnTo>
                  <a:lnTo>
                    <a:pt x="1468" y="4"/>
                  </a:lnTo>
                  <a:lnTo>
                    <a:pt x="1468" y="4"/>
                  </a:lnTo>
                  <a:lnTo>
                    <a:pt x="1472" y="4"/>
                  </a:lnTo>
                  <a:lnTo>
                    <a:pt x="1472" y="4"/>
                  </a:lnTo>
                  <a:lnTo>
                    <a:pt x="1476" y="4"/>
                  </a:lnTo>
                  <a:lnTo>
                    <a:pt x="1476" y="4"/>
                  </a:lnTo>
                  <a:lnTo>
                    <a:pt x="1480" y="4"/>
                  </a:lnTo>
                  <a:lnTo>
                    <a:pt x="1480" y="4"/>
                  </a:lnTo>
                  <a:lnTo>
                    <a:pt x="1484" y="6"/>
                  </a:lnTo>
                  <a:lnTo>
                    <a:pt x="1484" y="6"/>
                  </a:lnTo>
                  <a:lnTo>
                    <a:pt x="1486" y="6"/>
                  </a:lnTo>
                  <a:lnTo>
                    <a:pt x="1486" y="6"/>
                  </a:lnTo>
                  <a:lnTo>
                    <a:pt x="1488" y="6"/>
                  </a:lnTo>
                  <a:lnTo>
                    <a:pt x="1488" y="6"/>
                  </a:lnTo>
                  <a:lnTo>
                    <a:pt x="1492" y="4"/>
                  </a:lnTo>
                  <a:lnTo>
                    <a:pt x="1492" y="4"/>
                  </a:lnTo>
                  <a:lnTo>
                    <a:pt x="1498" y="4"/>
                  </a:lnTo>
                  <a:lnTo>
                    <a:pt x="1498" y="4"/>
                  </a:lnTo>
                  <a:lnTo>
                    <a:pt x="1498" y="4"/>
                  </a:lnTo>
                  <a:lnTo>
                    <a:pt x="1498" y="4"/>
                  </a:lnTo>
                  <a:lnTo>
                    <a:pt x="1500" y="4"/>
                  </a:lnTo>
                  <a:lnTo>
                    <a:pt x="1500" y="4"/>
                  </a:lnTo>
                  <a:lnTo>
                    <a:pt x="1504" y="4"/>
                  </a:lnTo>
                  <a:lnTo>
                    <a:pt x="1504" y="4"/>
                  </a:lnTo>
                  <a:lnTo>
                    <a:pt x="1506" y="4"/>
                  </a:lnTo>
                  <a:lnTo>
                    <a:pt x="1506" y="4"/>
                  </a:lnTo>
                  <a:lnTo>
                    <a:pt x="1512" y="4"/>
                  </a:lnTo>
                  <a:lnTo>
                    <a:pt x="1512" y="4"/>
                  </a:lnTo>
                  <a:lnTo>
                    <a:pt x="1514" y="6"/>
                  </a:lnTo>
                  <a:lnTo>
                    <a:pt x="1514" y="6"/>
                  </a:lnTo>
                  <a:lnTo>
                    <a:pt x="1520" y="4"/>
                  </a:lnTo>
                  <a:lnTo>
                    <a:pt x="1526" y="4"/>
                  </a:lnTo>
                  <a:lnTo>
                    <a:pt x="1526" y="4"/>
                  </a:lnTo>
                  <a:lnTo>
                    <a:pt x="1526" y="4"/>
                  </a:lnTo>
                  <a:lnTo>
                    <a:pt x="1526" y="4"/>
                  </a:lnTo>
                  <a:lnTo>
                    <a:pt x="1526" y="4"/>
                  </a:lnTo>
                  <a:lnTo>
                    <a:pt x="1526" y="4"/>
                  </a:lnTo>
                  <a:lnTo>
                    <a:pt x="1528" y="4"/>
                  </a:lnTo>
                  <a:lnTo>
                    <a:pt x="1528" y="4"/>
                  </a:lnTo>
                  <a:lnTo>
                    <a:pt x="1532" y="4"/>
                  </a:lnTo>
                  <a:lnTo>
                    <a:pt x="1532" y="4"/>
                  </a:lnTo>
                  <a:lnTo>
                    <a:pt x="1540" y="4"/>
                  </a:lnTo>
                  <a:lnTo>
                    <a:pt x="1540" y="4"/>
                  </a:lnTo>
                  <a:lnTo>
                    <a:pt x="1542" y="4"/>
                  </a:lnTo>
                  <a:lnTo>
                    <a:pt x="1542" y="4"/>
                  </a:lnTo>
                  <a:lnTo>
                    <a:pt x="1546" y="4"/>
                  </a:lnTo>
                  <a:lnTo>
                    <a:pt x="1546" y="4"/>
                  </a:lnTo>
                  <a:lnTo>
                    <a:pt x="1546" y="4"/>
                  </a:lnTo>
                  <a:lnTo>
                    <a:pt x="1546" y="4"/>
                  </a:lnTo>
                  <a:lnTo>
                    <a:pt x="1550" y="6"/>
                  </a:lnTo>
                  <a:lnTo>
                    <a:pt x="1550" y="6"/>
                  </a:lnTo>
                  <a:lnTo>
                    <a:pt x="1556" y="4"/>
                  </a:lnTo>
                  <a:lnTo>
                    <a:pt x="1556" y="4"/>
                  </a:lnTo>
                  <a:lnTo>
                    <a:pt x="1560" y="6"/>
                  </a:lnTo>
                  <a:lnTo>
                    <a:pt x="1560" y="6"/>
                  </a:lnTo>
                  <a:lnTo>
                    <a:pt x="1564" y="4"/>
                  </a:lnTo>
                  <a:lnTo>
                    <a:pt x="1568" y="6"/>
                  </a:lnTo>
                  <a:lnTo>
                    <a:pt x="1568" y="6"/>
                  </a:lnTo>
                  <a:lnTo>
                    <a:pt x="1574" y="4"/>
                  </a:lnTo>
                  <a:lnTo>
                    <a:pt x="1574" y="4"/>
                  </a:lnTo>
                  <a:lnTo>
                    <a:pt x="1576" y="6"/>
                  </a:lnTo>
                  <a:lnTo>
                    <a:pt x="1576" y="6"/>
                  </a:lnTo>
                  <a:lnTo>
                    <a:pt x="1578" y="4"/>
                  </a:lnTo>
                  <a:lnTo>
                    <a:pt x="1578" y="4"/>
                  </a:lnTo>
                  <a:lnTo>
                    <a:pt x="1586" y="6"/>
                  </a:lnTo>
                  <a:lnTo>
                    <a:pt x="1586" y="6"/>
                  </a:lnTo>
                  <a:lnTo>
                    <a:pt x="1588" y="6"/>
                  </a:lnTo>
                  <a:lnTo>
                    <a:pt x="1588" y="6"/>
                  </a:lnTo>
                  <a:lnTo>
                    <a:pt x="1592" y="6"/>
                  </a:lnTo>
                  <a:lnTo>
                    <a:pt x="1592" y="6"/>
                  </a:lnTo>
                  <a:lnTo>
                    <a:pt x="1594" y="6"/>
                  </a:lnTo>
                  <a:lnTo>
                    <a:pt x="1594" y="6"/>
                  </a:lnTo>
                  <a:lnTo>
                    <a:pt x="1594" y="6"/>
                  </a:lnTo>
                  <a:lnTo>
                    <a:pt x="1596" y="4"/>
                  </a:lnTo>
                  <a:lnTo>
                    <a:pt x="1596" y="4"/>
                  </a:lnTo>
                  <a:lnTo>
                    <a:pt x="1602" y="4"/>
                  </a:lnTo>
                  <a:lnTo>
                    <a:pt x="1602" y="4"/>
                  </a:lnTo>
                  <a:lnTo>
                    <a:pt x="1608" y="4"/>
                  </a:lnTo>
                  <a:lnTo>
                    <a:pt x="1608" y="4"/>
                  </a:lnTo>
                  <a:lnTo>
                    <a:pt x="1610" y="4"/>
                  </a:lnTo>
                  <a:lnTo>
                    <a:pt x="1610" y="4"/>
                  </a:lnTo>
                  <a:lnTo>
                    <a:pt x="1612" y="4"/>
                  </a:lnTo>
                  <a:lnTo>
                    <a:pt x="1612" y="4"/>
                  </a:lnTo>
                  <a:lnTo>
                    <a:pt x="1616" y="4"/>
                  </a:lnTo>
                  <a:lnTo>
                    <a:pt x="1616" y="4"/>
                  </a:lnTo>
                  <a:lnTo>
                    <a:pt x="1618" y="4"/>
                  </a:lnTo>
                  <a:lnTo>
                    <a:pt x="1618" y="4"/>
                  </a:lnTo>
                  <a:lnTo>
                    <a:pt x="1624" y="4"/>
                  </a:lnTo>
                  <a:lnTo>
                    <a:pt x="1624" y="4"/>
                  </a:lnTo>
                  <a:lnTo>
                    <a:pt x="1626" y="4"/>
                  </a:lnTo>
                  <a:lnTo>
                    <a:pt x="1626" y="4"/>
                  </a:lnTo>
                  <a:lnTo>
                    <a:pt x="1628" y="4"/>
                  </a:lnTo>
                  <a:lnTo>
                    <a:pt x="1628" y="4"/>
                  </a:lnTo>
                  <a:lnTo>
                    <a:pt x="1632" y="4"/>
                  </a:lnTo>
                  <a:lnTo>
                    <a:pt x="1632" y="4"/>
                  </a:lnTo>
                  <a:lnTo>
                    <a:pt x="1634" y="4"/>
                  </a:lnTo>
                  <a:lnTo>
                    <a:pt x="1634" y="4"/>
                  </a:lnTo>
                  <a:lnTo>
                    <a:pt x="1640" y="4"/>
                  </a:lnTo>
                  <a:lnTo>
                    <a:pt x="1640" y="4"/>
                  </a:lnTo>
                  <a:lnTo>
                    <a:pt x="1642" y="4"/>
                  </a:lnTo>
                  <a:lnTo>
                    <a:pt x="1642" y="4"/>
                  </a:lnTo>
                  <a:lnTo>
                    <a:pt x="1644" y="4"/>
                  </a:lnTo>
                  <a:lnTo>
                    <a:pt x="1644" y="4"/>
                  </a:lnTo>
                  <a:lnTo>
                    <a:pt x="1648" y="4"/>
                  </a:lnTo>
                  <a:lnTo>
                    <a:pt x="1648" y="4"/>
                  </a:lnTo>
                  <a:lnTo>
                    <a:pt x="1650" y="4"/>
                  </a:lnTo>
                  <a:lnTo>
                    <a:pt x="1650" y="4"/>
                  </a:lnTo>
                  <a:lnTo>
                    <a:pt x="1656" y="4"/>
                  </a:lnTo>
                  <a:lnTo>
                    <a:pt x="1656" y="4"/>
                  </a:lnTo>
                  <a:lnTo>
                    <a:pt x="1658" y="4"/>
                  </a:lnTo>
                  <a:lnTo>
                    <a:pt x="1658" y="4"/>
                  </a:lnTo>
                  <a:lnTo>
                    <a:pt x="1662" y="4"/>
                  </a:lnTo>
                  <a:lnTo>
                    <a:pt x="1662" y="4"/>
                  </a:lnTo>
                  <a:lnTo>
                    <a:pt x="1664" y="4"/>
                  </a:lnTo>
                  <a:lnTo>
                    <a:pt x="1664" y="4"/>
                  </a:lnTo>
                  <a:lnTo>
                    <a:pt x="1668" y="4"/>
                  </a:lnTo>
                  <a:lnTo>
                    <a:pt x="1668" y="4"/>
                  </a:lnTo>
                  <a:lnTo>
                    <a:pt x="1670" y="4"/>
                  </a:lnTo>
                  <a:lnTo>
                    <a:pt x="1670" y="4"/>
                  </a:lnTo>
                  <a:lnTo>
                    <a:pt x="1680" y="4"/>
                  </a:lnTo>
                  <a:lnTo>
                    <a:pt x="1680" y="4"/>
                  </a:lnTo>
                  <a:lnTo>
                    <a:pt x="1688" y="6"/>
                  </a:lnTo>
                  <a:lnTo>
                    <a:pt x="1688" y="6"/>
                  </a:lnTo>
                  <a:lnTo>
                    <a:pt x="1690" y="6"/>
                  </a:lnTo>
                  <a:lnTo>
                    <a:pt x="1690" y="6"/>
                  </a:lnTo>
                  <a:lnTo>
                    <a:pt x="1692" y="6"/>
                  </a:lnTo>
                  <a:lnTo>
                    <a:pt x="1692" y="6"/>
                  </a:lnTo>
                  <a:lnTo>
                    <a:pt x="1692" y="6"/>
                  </a:lnTo>
                  <a:lnTo>
                    <a:pt x="1692" y="6"/>
                  </a:lnTo>
                  <a:lnTo>
                    <a:pt x="1696" y="4"/>
                  </a:lnTo>
                  <a:lnTo>
                    <a:pt x="1696" y="4"/>
                  </a:lnTo>
                  <a:lnTo>
                    <a:pt x="1702" y="6"/>
                  </a:lnTo>
                  <a:lnTo>
                    <a:pt x="1702" y="6"/>
                  </a:lnTo>
                  <a:lnTo>
                    <a:pt x="1704" y="8"/>
                  </a:lnTo>
                  <a:lnTo>
                    <a:pt x="1704" y="8"/>
                  </a:lnTo>
                  <a:lnTo>
                    <a:pt x="1706" y="6"/>
                  </a:lnTo>
                  <a:lnTo>
                    <a:pt x="1706" y="6"/>
                  </a:lnTo>
                  <a:lnTo>
                    <a:pt x="1706" y="6"/>
                  </a:lnTo>
                  <a:lnTo>
                    <a:pt x="1706" y="6"/>
                  </a:lnTo>
                  <a:lnTo>
                    <a:pt x="1706" y="6"/>
                  </a:lnTo>
                  <a:lnTo>
                    <a:pt x="1710" y="6"/>
                  </a:lnTo>
                  <a:lnTo>
                    <a:pt x="1710" y="6"/>
                  </a:lnTo>
                  <a:lnTo>
                    <a:pt x="1712" y="8"/>
                  </a:lnTo>
                  <a:lnTo>
                    <a:pt x="1712" y="8"/>
                  </a:lnTo>
                  <a:lnTo>
                    <a:pt x="1714" y="6"/>
                  </a:lnTo>
                  <a:lnTo>
                    <a:pt x="1718" y="6"/>
                  </a:lnTo>
                  <a:lnTo>
                    <a:pt x="1718" y="6"/>
                  </a:lnTo>
                  <a:lnTo>
                    <a:pt x="1722" y="6"/>
                  </a:lnTo>
                  <a:lnTo>
                    <a:pt x="1722" y="6"/>
                  </a:lnTo>
                  <a:lnTo>
                    <a:pt x="1724" y="6"/>
                  </a:lnTo>
                  <a:lnTo>
                    <a:pt x="1724" y="6"/>
                  </a:lnTo>
                  <a:lnTo>
                    <a:pt x="1724" y="6"/>
                  </a:lnTo>
                  <a:lnTo>
                    <a:pt x="1724" y="6"/>
                  </a:lnTo>
                  <a:lnTo>
                    <a:pt x="1726" y="8"/>
                  </a:lnTo>
                  <a:lnTo>
                    <a:pt x="1726" y="8"/>
                  </a:lnTo>
                  <a:lnTo>
                    <a:pt x="1728" y="8"/>
                  </a:lnTo>
                  <a:lnTo>
                    <a:pt x="1730" y="6"/>
                  </a:lnTo>
                  <a:lnTo>
                    <a:pt x="1730" y="6"/>
                  </a:lnTo>
                  <a:lnTo>
                    <a:pt x="1734" y="6"/>
                  </a:lnTo>
                  <a:lnTo>
                    <a:pt x="1734" y="6"/>
                  </a:lnTo>
                  <a:lnTo>
                    <a:pt x="1736" y="6"/>
                  </a:lnTo>
                  <a:lnTo>
                    <a:pt x="1736" y="6"/>
                  </a:lnTo>
                  <a:lnTo>
                    <a:pt x="1736" y="6"/>
                  </a:lnTo>
                  <a:lnTo>
                    <a:pt x="1736" y="6"/>
                  </a:lnTo>
                  <a:lnTo>
                    <a:pt x="1738" y="6"/>
                  </a:lnTo>
                  <a:lnTo>
                    <a:pt x="1738" y="6"/>
                  </a:lnTo>
                  <a:lnTo>
                    <a:pt x="1750" y="4"/>
                  </a:lnTo>
                  <a:lnTo>
                    <a:pt x="1750" y="4"/>
                  </a:lnTo>
                  <a:lnTo>
                    <a:pt x="1754" y="6"/>
                  </a:lnTo>
                  <a:lnTo>
                    <a:pt x="1754" y="6"/>
                  </a:lnTo>
                  <a:lnTo>
                    <a:pt x="1754" y="6"/>
                  </a:lnTo>
                  <a:lnTo>
                    <a:pt x="1754" y="6"/>
                  </a:lnTo>
                  <a:lnTo>
                    <a:pt x="1754" y="6"/>
                  </a:lnTo>
                  <a:lnTo>
                    <a:pt x="1758" y="6"/>
                  </a:lnTo>
                  <a:lnTo>
                    <a:pt x="1758" y="6"/>
                  </a:lnTo>
                  <a:lnTo>
                    <a:pt x="1762" y="6"/>
                  </a:lnTo>
                  <a:lnTo>
                    <a:pt x="1762" y="6"/>
                  </a:lnTo>
                  <a:lnTo>
                    <a:pt x="1764" y="4"/>
                  </a:lnTo>
                  <a:lnTo>
                    <a:pt x="1764" y="4"/>
                  </a:lnTo>
                  <a:lnTo>
                    <a:pt x="1766" y="6"/>
                  </a:lnTo>
                  <a:lnTo>
                    <a:pt x="1766" y="6"/>
                  </a:lnTo>
                  <a:lnTo>
                    <a:pt x="1770" y="4"/>
                  </a:lnTo>
                  <a:lnTo>
                    <a:pt x="1770" y="4"/>
                  </a:lnTo>
                  <a:lnTo>
                    <a:pt x="1772" y="6"/>
                  </a:lnTo>
                  <a:lnTo>
                    <a:pt x="1772" y="6"/>
                  </a:lnTo>
                  <a:lnTo>
                    <a:pt x="1776" y="4"/>
                  </a:lnTo>
                  <a:lnTo>
                    <a:pt x="1776" y="4"/>
                  </a:lnTo>
                  <a:lnTo>
                    <a:pt x="1782" y="4"/>
                  </a:lnTo>
                  <a:lnTo>
                    <a:pt x="1782" y="4"/>
                  </a:lnTo>
                  <a:lnTo>
                    <a:pt x="1782" y="4"/>
                  </a:lnTo>
                  <a:lnTo>
                    <a:pt x="1782" y="4"/>
                  </a:lnTo>
                  <a:lnTo>
                    <a:pt x="1784" y="6"/>
                  </a:lnTo>
                  <a:lnTo>
                    <a:pt x="1784" y="6"/>
                  </a:lnTo>
                  <a:lnTo>
                    <a:pt x="1792" y="6"/>
                  </a:lnTo>
                  <a:lnTo>
                    <a:pt x="1792" y="6"/>
                  </a:lnTo>
                  <a:lnTo>
                    <a:pt x="1794" y="4"/>
                  </a:lnTo>
                  <a:lnTo>
                    <a:pt x="1794" y="4"/>
                  </a:lnTo>
                  <a:lnTo>
                    <a:pt x="1798" y="6"/>
                  </a:lnTo>
                  <a:lnTo>
                    <a:pt x="1798" y="6"/>
                  </a:lnTo>
                  <a:lnTo>
                    <a:pt x="1800" y="6"/>
                  </a:lnTo>
                  <a:lnTo>
                    <a:pt x="1800" y="6"/>
                  </a:lnTo>
                  <a:lnTo>
                    <a:pt x="1800" y="6"/>
                  </a:lnTo>
                  <a:lnTo>
                    <a:pt x="1800" y="6"/>
                  </a:lnTo>
                  <a:lnTo>
                    <a:pt x="1802" y="4"/>
                  </a:lnTo>
                  <a:lnTo>
                    <a:pt x="1802" y="4"/>
                  </a:lnTo>
                  <a:lnTo>
                    <a:pt x="1802" y="6"/>
                  </a:lnTo>
                  <a:lnTo>
                    <a:pt x="1802" y="6"/>
                  </a:lnTo>
                  <a:lnTo>
                    <a:pt x="1804" y="4"/>
                  </a:lnTo>
                  <a:lnTo>
                    <a:pt x="1804" y="4"/>
                  </a:lnTo>
                  <a:lnTo>
                    <a:pt x="1804" y="6"/>
                  </a:lnTo>
                  <a:lnTo>
                    <a:pt x="1804" y="6"/>
                  </a:lnTo>
                  <a:lnTo>
                    <a:pt x="1812" y="6"/>
                  </a:lnTo>
                  <a:lnTo>
                    <a:pt x="1812" y="6"/>
                  </a:lnTo>
                  <a:lnTo>
                    <a:pt x="1814" y="6"/>
                  </a:lnTo>
                  <a:lnTo>
                    <a:pt x="1814" y="6"/>
                  </a:lnTo>
                  <a:lnTo>
                    <a:pt x="1816" y="6"/>
                  </a:lnTo>
                  <a:lnTo>
                    <a:pt x="1816" y="6"/>
                  </a:lnTo>
                  <a:lnTo>
                    <a:pt x="1820" y="6"/>
                  </a:lnTo>
                  <a:lnTo>
                    <a:pt x="1820" y="6"/>
                  </a:lnTo>
                  <a:lnTo>
                    <a:pt x="1820" y="6"/>
                  </a:lnTo>
                  <a:lnTo>
                    <a:pt x="1820" y="6"/>
                  </a:lnTo>
                  <a:lnTo>
                    <a:pt x="1824" y="6"/>
                  </a:lnTo>
                  <a:lnTo>
                    <a:pt x="1824" y="6"/>
                  </a:lnTo>
                  <a:lnTo>
                    <a:pt x="1826" y="6"/>
                  </a:lnTo>
                  <a:lnTo>
                    <a:pt x="1826" y="6"/>
                  </a:lnTo>
                  <a:lnTo>
                    <a:pt x="1826" y="8"/>
                  </a:lnTo>
                  <a:lnTo>
                    <a:pt x="1826" y="8"/>
                  </a:lnTo>
                  <a:lnTo>
                    <a:pt x="1828" y="8"/>
                  </a:lnTo>
                  <a:lnTo>
                    <a:pt x="1828" y="8"/>
                  </a:lnTo>
                  <a:lnTo>
                    <a:pt x="1832" y="8"/>
                  </a:lnTo>
                  <a:lnTo>
                    <a:pt x="1832" y="8"/>
                  </a:lnTo>
                  <a:lnTo>
                    <a:pt x="1836" y="6"/>
                  </a:lnTo>
                  <a:lnTo>
                    <a:pt x="1836" y="6"/>
                  </a:lnTo>
                  <a:lnTo>
                    <a:pt x="1838" y="6"/>
                  </a:lnTo>
                  <a:lnTo>
                    <a:pt x="1838" y="6"/>
                  </a:lnTo>
                  <a:lnTo>
                    <a:pt x="1840" y="6"/>
                  </a:lnTo>
                  <a:lnTo>
                    <a:pt x="1840" y="6"/>
                  </a:lnTo>
                  <a:lnTo>
                    <a:pt x="1842" y="6"/>
                  </a:lnTo>
                  <a:lnTo>
                    <a:pt x="1842" y="6"/>
                  </a:lnTo>
                  <a:lnTo>
                    <a:pt x="1842" y="6"/>
                  </a:lnTo>
                  <a:lnTo>
                    <a:pt x="1842" y="6"/>
                  </a:lnTo>
                  <a:lnTo>
                    <a:pt x="1842" y="6"/>
                  </a:lnTo>
                  <a:lnTo>
                    <a:pt x="1842" y="6"/>
                  </a:lnTo>
                  <a:lnTo>
                    <a:pt x="1844" y="6"/>
                  </a:lnTo>
                  <a:lnTo>
                    <a:pt x="1844" y="6"/>
                  </a:lnTo>
                  <a:lnTo>
                    <a:pt x="1846" y="6"/>
                  </a:lnTo>
                  <a:lnTo>
                    <a:pt x="1846" y="6"/>
                  </a:lnTo>
                  <a:lnTo>
                    <a:pt x="1848" y="6"/>
                  </a:lnTo>
                  <a:lnTo>
                    <a:pt x="1848" y="6"/>
                  </a:lnTo>
                  <a:lnTo>
                    <a:pt x="1850" y="6"/>
                  </a:lnTo>
                  <a:lnTo>
                    <a:pt x="1850" y="6"/>
                  </a:lnTo>
                  <a:lnTo>
                    <a:pt x="1850" y="6"/>
                  </a:lnTo>
                  <a:lnTo>
                    <a:pt x="1850" y="6"/>
                  </a:lnTo>
                  <a:lnTo>
                    <a:pt x="1852" y="6"/>
                  </a:lnTo>
                  <a:lnTo>
                    <a:pt x="1852" y="6"/>
                  </a:lnTo>
                  <a:lnTo>
                    <a:pt x="1854" y="6"/>
                  </a:lnTo>
                  <a:lnTo>
                    <a:pt x="1854" y="6"/>
                  </a:lnTo>
                  <a:lnTo>
                    <a:pt x="1858" y="6"/>
                  </a:lnTo>
                  <a:lnTo>
                    <a:pt x="1858" y="6"/>
                  </a:lnTo>
                  <a:lnTo>
                    <a:pt x="1860" y="6"/>
                  </a:lnTo>
                  <a:lnTo>
                    <a:pt x="1864" y="6"/>
                  </a:lnTo>
                  <a:lnTo>
                    <a:pt x="1864" y="6"/>
                  </a:lnTo>
                  <a:lnTo>
                    <a:pt x="1864" y="6"/>
                  </a:lnTo>
                  <a:lnTo>
                    <a:pt x="1864" y="6"/>
                  </a:lnTo>
                  <a:lnTo>
                    <a:pt x="1864" y="6"/>
                  </a:lnTo>
                  <a:lnTo>
                    <a:pt x="1864" y="6"/>
                  </a:lnTo>
                  <a:lnTo>
                    <a:pt x="1866" y="6"/>
                  </a:lnTo>
                  <a:lnTo>
                    <a:pt x="1866" y="6"/>
                  </a:lnTo>
                  <a:lnTo>
                    <a:pt x="1872" y="6"/>
                  </a:lnTo>
                  <a:lnTo>
                    <a:pt x="1872" y="6"/>
                  </a:lnTo>
                  <a:lnTo>
                    <a:pt x="1880" y="6"/>
                  </a:lnTo>
                  <a:lnTo>
                    <a:pt x="1880" y="6"/>
                  </a:lnTo>
                  <a:lnTo>
                    <a:pt x="1882" y="6"/>
                  </a:lnTo>
                  <a:lnTo>
                    <a:pt x="1882" y="6"/>
                  </a:lnTo>
                  <a:lnTo>
                    <a:pt x="1888" y="6"/>
                  </a:lnTo>
                  <a:lnTo>
                    <a:pt x="1888" y="6"/>
                  </a:lnTo>
                  <a:lnTo>
                    <a:pt x="1892" y="6"/>
                  </a:lnTo>
                  <a:lnTo>
                    <a:pt x="1892" y="6"/>
                  </a:lnTo>
                  <a:lnTo>
                    <a:pt x="1896" y="6"/>
                  </a:lnTo>
                  <a:lnTo>
                    <a:pt x="1896" y="6"/>
                  </a:lnTo>
                  <a:lnTo>
                    <a:pt x="1898" y="6"/>
                  </a:lnTo>
                  <a:lnTo>
                    <a:pt x="1898" y="6"/>
                  </a:lnTo>
                  <a:lnTo>
                    <a:pt x="1902" y="4"/>
                  </a:lnTo>
                  <a:lnTo>
                    <a:pt x="1902" y="4"/>
                  </a:lnTo>
                  <a:lnTo>
                    <a:pt x="1906" y="6"/>
                  </a:lnTo>
                  <a:lnTo>
                    <a:pt x="1906" y="6"/>
                  </a:lnTo>
                  <a:lnTo>
                    <a:pt x="1914" y="4"/>
                  </a:lnTo>
                  <a:lnTo>
                    <a:pt x="1914" y="4"/>
                  </a:lnTo>
                  <a:lnTo>
                    <a:pt x="1916" y="6"/>
                  </a:lnTo>
                  <a:lnTo>
                    <a:pt x="1916" y="6"/>
                  </a:lnTo>
                  <a:lnTo>
                    <a:pt x="1916" y="6"/>
                  </a:lnTo>
                  <a:lnTo>
                    <a:pt x="1916" y="6"/>
                  </a:lnTo>
                  <a:lnTo>
                    <a:pt x="1916" y="6"/>
                  </a:lnTo>
                  <a:lnTo>
                    <a:pt x="1916" y="6"/>
                  </a:lnTo>
                  <a:lnTo>
                    <a:pt x="1918" y="8"/>
                  </a:lnTo>
                  <a:lnTo>
                    <a:pt x="1918" y="8"/>
                  </a:lnTo>
                  <a:lnTo>
                    <a:pt x="1922" y="8"/>
                  </a:lnTo>
                  <a:lnTo>
                    <a:pt x="1926" y="8"/>
                  </a:lnTo>
                  <a:lnTo>
                    <a:pt x="1926" y="8"/>
                  </a:lnTo>
                  <a:lnTo>
                    <a:pt x="1928" y="10"/>
                  </a:lnTo>
                  <a:lnTo>
                    <a:pt x="1928" y="10"/>
                  </a:lnTo>
                  <a:lnTo>
                    <a:pt x="1934" y="8"/>
                  </a:lnTo>
                  <a:lnTo>
                    <a:pt x="1934" y="8"/>
                  </a:lnTo>
                  <a:lnTo>
                    <a:pt x="1944" y="6"/>
                  </a:lnTo>
                  <a:lnTo>
                    <a:pt x="1944" y="6"/>
                  </a:lnTo>
                  <a:lnTo>
                    <a:pt x="1946" y="6"/>
                  </a:lnTo>
                  <a:lnTo>
                    <a:pt x="1946" y="6"/>
                  </a:lnTo>
                  <a:lnTo>
                    <a:pt x="1948" y="4"/>
                  </a:lnTo>
                  <a:lnTo>
                    <a:pt x="1948" y="4"/>
                  </a:lnTo>
                  <a:lnTo>
                    <a:pt x="1950" y="4"/>
                  </a:lnTo>
                  <a:lnTo>
                    <a:pt x="1950" y="4"/>
                  </a:lnTo>
                  <a:lnTo>
                    <a:pt x="1950" y="6"/>
                  </a:lnTo>
                  <a:lnTo>
                    <a:pt x="1950" y="6"/>
                  </a:lnTo>
                  <a:lnTo>
                    <a:pt x="1954" y="6"/>
                  </a:lnTo>
                  <a:lnTo>
                    <a:pt x="1954" y="6"/>
                  </a:lnTo>
                  <a:lnTo>
                    <a:pt x="1960" y="6"/>
                  </a:lnTo>
                  <a:lnTo>
                    <a:pt x="1960" y="6"/>
                  </a:lnTo>
                  <a:lnTo>
                    <a:pt x="1960" y="4"/>
                  </a:lnTo>
                  <a:lnTo>
                    <a:pt x="1960" y="4"/>
                  </a:lnTo>
                  <a:lnTo>
                    <a:pt x="1962" y="4"/>
                  </a:lnTo>
                  <a:lnTo>
                    <a:pt x="1962" y="4"/>
                  </a:lnTo>
                  <a:lnTo>
                    <a:pt x="1968" y="6"/>
                  </a:lnTo>
                  <a:lnTo>
                    <a:pt x="1968" y="6"/>
                  </a:lnTo>
                  <a:lnTo>
                    <a:pt x="1970" y="6"/>
                  </a:lnTo>
                  <a:lnTo>
                    <a:pt x="1970" y="6"/>
                  </a:lnTo>
                  <a:lnTo>
                    <a:pt x="1972" y="6"/>
                  </a:lnTo>
                  <a:lnTo>
                    <a:pt x="1972" y="6"/>
                  </a:lnTo>
                  <a:lnTo>
                    <a:pt x="1974" y="6"/>
                  </a:lnTo>
                  <a:lnTo>
                    <a:pt x="1974" y="6"/>
                  </a:lnTo>
                  <a:lnTo>
                    <a:pt x="1974" y="6"/>
                  </a:lnTo>
                  <a:lnTo>
                    <a:pt x="1974" y="6"/>
                  </a:lnTo>
                  <a:lnTo>
                    <a:pt x="1976" y="6"/>
                  </a:lnTo>
                  <a:lnTo>
                    <a:pt x="1976" y="6"/>
                  </a:lnTo>
                  <a:lnTo>
                    <a:pt x="1978" y="8"/>
                  </a:lnTo>
                  <a:lnTo>
                    <a:pt x="1978" y="8"/>
                  </a:lnTo>
                  <a:lnTo>
                    <a:pt x="1978" y="6"/>
                  </a:lnTo>
                  <a:lnTo>
                    <a:pt x="1978" y="6"/>
                  </a:lnTo>
                  <a:lnTo>
                    <a:pt x="1982" y="6"/>
                  </a:lnTo>
                  <a:lnTo>
                    <a:pt x="1982" y="6"/>
                  </a:lnTo>
                  <a:lnTo>
                    <a:pt x="1986" y="8"/>
                  </a:lnTo>
                  <a:lnTo>
                    <a:pt x="1986" y="8"/>
                  </a:lnTo>
                  <a:lnTo>
                    <a:pt x="1994" y="8"/>
                  </a:lnTo>
                  <a:lnTo>
                    <a:pt x="1994" y="8"/>
                  </a:lnTo>
                  <a:lnTo>
                    <a:pt x="1996" y="6"/>
                  </a:lnTo>
                  <a:lnTo>
                    <a:pt x="1996" y="6"/>
                  </a:lnTo>
                  <a:lnTo>
                    <a:pt x="2000" y="6"/>
                  </a:lnTo>
                  <a:lnTo>
                    <a:pt x="2000" y="6"/>
                  </a:lnTo>
                  <a:lnTo>
                    <a:pt x="2002" y="4"/>
                  </a:lnTo>
                  <a:lnTo>
                    <a:pt x="2002" y="4"/>
                  </a:lnTo>
                  <a:lnTo>
                    <a:pt x="2010" y="4"/>
                  </a:lnTo>
                  <a:lnTo>
                    <a:pt x="2010" y="4"/>
                  </a:lnTo>
                  <a:lnTo>
                    <a:pt x="2012" y="4"/>
                  </a:lnTo>
                  <a:lnTo>
                    <a:pt x="2012" y="4"/>
                  </a:lnTo>
                  <a:lnTo>
                    <a:pt x="2014" y="4"/>
                  </a:lnTo>
                  <a:lnTo>
                    <a:pt x="2014" y="4"/>
                  </a:lnTo>
                  <a:lnTo>
                    <a:pt x="2016" y="4"/>
                  </a:lnTo>
                  <a:lnTo>
                    <a:pt x="2016" y="4"/>
                  </a:lnTo>
                  <a:lnTo>
                    <a:pt x="2018" y="4"/>
                  </a:lnTo>
                  <a:lnTo>
                    <a:pt x="2018" y="4"/>
                  </a:lnTo>
                  <a:lnTo>
                    <a:pt x="2032" y="4"/>
                  </a:lnTo>
                  <a:lnTo>
                    <a:pt x="2032" y="4"/>
                  </a:lnTo>
                  <a:lnTo>
                    <a:pt x="2040" y="4"/>
                  </a:lnTo>
                  <a:lnTo>
                    <a:pt x="2040" y="4"/>
                  </a:lnTo>
                  <a:lnTo>
                    <a:pt x="2050" y="4"/>
                  </a:lnTo>
                  <a:lnTo>
                    <a:pt x="2050" y="4"/>
                  </a:lnTo>
                  <a:lnTo>
                    <a:pt x="2052" y="4"/>
                  </a:lnTo>
                  <a:lnTo>
                    <a:pt x="2052" y="4"/>
                  </a:lnTo>
                  <a:lnTo>
                    <a:pt x="2054" y="4"/>
                  </a:lnTo>
                  <a:lnTo>
                    <a:pt x="2054" y="4"/>
                  </a:lnTo>
                  <a:lnTo>
                    <a:pt x="2058" y="4"/>
                  </a:lnTo>
                  <a:lnTo>
                    <a:pt x="2058" y="4"/>
                  </a:lnTo>
                  <a:lnTo>
                    <a:pt x="2060" y="4"/>
                  </a:lnTo>
                  <a:lnTo>
                    <a:pt x="2060" y="4"/>
                  </a:lnTo>
                  <a:lnTo>
                    <a:pt x="2066" y="4"/>
                  </a:lnTo>
                  <a:lnTo>
                    <a:pt x="2066" y="4"/>
                  </a:lnTo>
                  <a:lnTo>
                    <a:pt x="2070" y="4"/>
                  </a:lnTo>
                  <a:lnTo>
                    <a:pt x="2070" y="4"/>
                  </a:lnTo>
                  <a:lnTo>
                    <a:pt x="2072" y="4"/>
                  </a:lnTo>
                  <a:lnTo>
                    <a:pt x="2072" y="4"/>
                  </a:lnTo>
                  <a:lnTo>
                    <a:pt x="2074" y="6"/>
                  </a:lnTo>
                  <a:lnTo>
                    <a:pt x="2074" y="6"/>
                  </a:lnTo>
                  <a:lnTo>
                    <a:pt x="2080" y="4"/>
                  </a:lnTo>
                  <a:lnTo>
                    <a:pt x="2080" y="4"/>
                  </a:lnTo>
                  <a:lnTo>
                    <a:pt x="2086" y="4"/>
                  </a:lnTo>
                  <a:lnTo>
                    <a:pt x="2086" y="4"/>
                  </a:lnTo>
                  <a:lnTo>
                    <a:pt x="2088" y="4"/>
                  </a:lnTo>
                  <a:lnTo>
                    <a:pt x="2088" y="4"/>
                  </a:lnTo>
                  <a:lnTo>
                    <a:pt x="2092" y="4"/>
                  </a:lnTo>
                  <a:lnTo>
                    <a:pt x="2092" y="4"/>
                  </a:lnTo>
                  <a:lnTo>
                    <a:pt x="2096" y="4"/>
                  </a:lnTo>
                  <a:lnTo>
                    <a:pt x="2096" y="4"/>
                  </a:lnTo>
                  <a:lnTo>
                    <a:pt x="2098" y="4"/>
                  </a:lnTo>
                  <a:lnTo>
                    <a:pt x="2098" y="4"/>
                  </a:lnTo>
                  <a:lnTo>
                    <a:pt x="2106" y="4"/>
                  </a:lnTo>
                  <a:lnTo>
                    <a:pt x="2106" y="4"/>
                  </a:lnTo>
                  <a:lnTo>
                    <a:pt x="2108" y="4"/>
                  </a:lnTo>
                  <a:lnTo>
                    <a:pt x="2108" y="4"/>
                  </a:lnTo>
                  <a:lnTo>
                    <a:pt x="2114" y="4"/>
                  </a:lnTo>
                  <a:lnTo>
                    <a:pt x="2114" y="4"/>
                  </a:lnTo>
                  <a:lnTo>
                    <a:pt x="2116" y="4"/>
                  </a:lnTo>
                  <a:lnTo>
                    <a:pt x="2116" y="4"/>
                  </a:lnTo>
                  <a:lnTo>
                    <a:pt x="2118" y="4"/>
                  </a:lnTo>
                  <a:lnTo>
                    <a:pt x="2118" y="4"/>
                  </a:lnTo>
                  <a:lnTo>
                    <a:pt x="2124" y="4"/>
                  </a:lnTo>
                  <a:lnTo>
                    <a:pt x="2124" y="4"/>
                  </a:lnTo>
                  <a:lnTo>
                    <a:pt x="2132" y="4"/>
                  </a:lnTo>
                  <a:lnTo>
                    <a:pt x="2132" y="4"/>
                  </a:lnTo>
                  <a:lnTo>
                    <a:pt x="2134" y="4"/>
                  </a:lnTo>
                  <a:lnTo>
                    <a:pt x="2134" y="4"/>
                  </a:lnTo>
                  <a:lnTo>
                    <a:pt x="2134" y="4"/>
                  </a:lnTo>
                  <a:lnTo>
                    <a:pt x="2134" y="4"/>
                  </a:lnTo>
                  <a:lnTo>
                    <a:pt x="2134" y="4"/>
                  </a:lnTo>
                  <a:lnTo>
                    <a:pt x="2134" y="4"/>
                  </a:lnTo>
                  <a:lnTo>
                    <a:pt x="2136" y="4"/>
                  </a:lnTo>
                  <a:lnTo>
                    <a:pt x="2136" y="4"/>
                  </a:lnTo>
                  <a:lnTo>
                    <a:pt x="2136" y="4"/>
                  </a:lnTo>
                  <a:lnTo>
                    <a:pt x="2136" y="4"/>
                  </a:lnTo>
                  <a:lnTo>
                    <a:pt x="2138" y="4"/>
                  </a:lnTo>
                  <a:lnTo>
                    <a:pt x="2138" y="4"/>
                  </a:lnTo>
                  <a:lnTo>
                    <a:pt x="2144" y="4"/>
                  </a:lnTo>
                  <a:lnTo>
                    <a:pt x="2144" y="4"/>
                  </a:lnTo>
                  <a:lnTo>
                    <a:pt x="2146" y="4"/>
                  </a:lnTo>
                  <a:lnTo>
                    <a:pt x="2146" y="4"/>
                  </a:lnTo>
                  <a:lnTo>
                    <a:pt x="2150" y="4"/>
                  </a:lnTo>
                  <a:lnTo>
                    <a:pt x="2150" y="4"/>
                  </a:lnTo>
                  <a:lnTo>
                    <a:pt x="2154" y="4"/>
                  </a:lnTo>
                  <a:lnTo>
                    <a:pt x="2154" y="4"/>
                  </a:lnTo>
                  <a:lnTo>
                    <a:pt x="2156" y="4"/>
                  </a:lnTo>
                  <a:lnTo>
                    <a:pt x="2156" y="4"/>
                  </a:lnTo>
                  <a:lnTo>
                    <a:pt x="2160" y="4"/>
                  </a:lnTo>
                  <a:lnTo>
                    <a:pt x="2160" y="4"/>
                  </a:lnTo>
                  <a:lnTo>
                    <a:pt x="2164" y="4"/>
                  </a:lnTo>
                  <a:lnTo>
                    <a:pt x="2164" y="4"/>
                  </a:lnTo>
                  <a:lnTo>
                    <a:pt x="2168" y="4"/>
                  </a:lnTo>
                  <a:lnTo>
                    <a:pt x="2168" y="4"/>
                  </a:lnTo>
                  <a:lnTo>
                    <a:pt x="2168" y="4"/>
                  </a:lnTo>
                  <a:lnTo>
                    <a:pt x="2168" y="4"/>
                  </a:lnTo>
                  <a:lnTo>
                    <a:pt x="2172" y="4"/>
                  </a:lnTo>
                  <a:lnTo>
                    <a:pt x="2172" y="4"/>
                  </a:lnTo>
                  <a:lnTo>
                    <a:pt x="2178" y="4"/>
                  </a:lnTo>
                  <a:lnTo>
                    <a:pt x="2178" y="4"/>
                  </a:lnTo>
                  <a:lnTo>
                    <a:pt x="2182" y="4"/>
                  </a:lnTo>
                  <a:lnTo>
                    <a:pt x="2182" y="4"/>
                  </a:lnTo>
                  <a:lnTo>
                    <a:pt x="2184" y="4"/>
                  </a:lnTo>
                  <a:lnTo>
                    <a:pt x="2184" y="4"/>
                  </a:lnTo>
                  <a:lnTo>
                    <a:pt x="2184" y="4"/>
                  </a:lnTo>
                  <a:lnTo>
                    <a:pt x="2184" y="4"/>
                  </a:lnTo>
                  <a:lnTo>
                    <a:pt x="2186" y="4"/>
                  </a:lnTo>
                  <a:lnTo>
                    <a:pt x="2186" y="4"/>
                  </a:lnTo>
                  <a:lnTo>
                    <a:pt x="2186" y="4"/>
                  </a:lnTo>
                  <a:lnTo>
                    <a:pt x="2186" y="4"/>
                  </a:lnTo>
                  <a:lnTo>
                    <a:pt x="2186" y="4"/>
                  </a:lnTo>
                  <a:lnTo>
                    <a:pt x="2186" y="4"/>
                  </a:lnTo>
                  <a:lnTo>
                    <a:pt x="2188" y="4"/>
                  </a:lnTo>
                  <a:lnTo>
                    <a:pt x="2188" y="4"/>
                  </a:lnTo>
                  <a:lnTo>
                    <a:pt x="2190" y="2"/>
                  </a:lnTo>
                  <a:lnTo>
                    <a:pt x="2190" y="2"/>
                  </a:lnTo>
                  <a:lnTo>
                    <a:pt x="2196" y="2"/>
                  </a:lnTo>
                  <a:lnTo>
                    <a:pt x="2196" y="2"/>
                  </a:lnTo>
                  <a:lnTo>
                    <a:pt x="2202" y="4"/>
                  </a:lnTo>
                  <a:lnTo>
                    <a:pt x="2202" y="4"/>
                  </a:lnTo>
                  <a:lnTo>
                    <a:pt x="2202" y="4"/>
                  </a:lnTo>
                  <a:lnTo>
                    <a:pt x="2202" y="4"/>
                  </a:lnTo>
                  <a:lnTo>
                    <a:pt x="2206" y="4"/>
                  </a:lnTo>
                  <a:lnTo>
                    <a:pt x="2206" y="4"/>
                  </a:lnTo>
                  <a:lnTo>
                    <a:pt x="2210" y="4"/>
                  </a:lnTo>
                  <a:lnTo>
                    <a:pt x="2210" y="4"/>
                  </a:lnTo>
                  <a:lnTo>
                    <a:pt x="2216" y="2"/>
                  </a:lnTo>
                  <a:lnTo>
                    <a:pt x="2216" y="2"/>
                  </a:lnTo>
                  <a:lnTo>
                    <a:pt x="2224" y="4"/>
                  </a:lnTo>
                  <a:lnTo>
                    <a:pt x="2224" y="4"/>
                  </a:lnTo>
                  <a:lnTo>
                    <a:pt x="2226" y="2"/>
                  </a:lnTo>
                  <a:lnTo>
                    <a:pt x="2230" y="4"/>
                  </a:lnTo>
                  <a:lnTo>
                    <a:pt x="2230" y="4"/>
                  </a:lnTo>
                  <a:lnTo>
                    <a:pt x="2232" y="2"/>
                  </a:lnTo>
                  <a:lnTo>
                    <a:pt x="2232" y="2"/>
                  </a:lnTo>
                  <a:lnTo>
                    <a:pt x="2234" y="2"/>
                  </a:lnTo>
                  <a:lnTo>
                    <a:pt x="2234" y="2"/>
                  </a:lnTo>
                  <a:lnTo>
                    <a:pt x="2236" y="2"/>
                  </a:lnTo>
                  <a:lnTo>
                    <a:pt x="2236" y="2"/>
                  </a:lnTo>
                  <a:lnTo>
                    <a:pt x="2240" y="2"/>
                  </a:lnTo>
                  <a:lnTo>
                    <a:pt x="2240" y="2"/>
                  </a:lnTo>
                  <a:lnTo>
                    <a:pt x="2248" y="4"/>
                  </a:lnTo>
                  <a:lnTo>
                    <a:pt x="2248" y="4"/>
                  </a:lnTo>
                  <a:lnTo>
                    <a:pt x="2252" y="2"/>
                  </a:lnTo>
                  <a:lnTo>
                    <a:pt x="2252" y="2"/>
                  </a:lnTo>
                  <a:lnTo>
                    <a:pt x="2256" y="4"/>
                  </a:lnTo>
                  <a:lnTo>
                    <a:pt x="2256" y="4"/>
                  </a:lnTo>
                  <a:lnTo>
                    <a:pt x="2256" y="4"/>
                  </a:lnTo>
                  <a:lnTo>
                    <a:pt x="2256" y="4"/>
                  </a:lnTo>
                  <a:lnTo>
                    <a:pt x="2256" y="4"/>
                  </a:lnTo>
                  <a:lnTo>
                    <a:pt x="2256" y="4"/>
                  </a:lnTo>
                  <a:lnTo>
                    <a:pt x="2258" y="4"/>
                  </a:lnTo>
                  <a:lnTo>
                    <a:pt x="2258" y="4"/>
                  </a:lnTo>
                  <a:lnTo>
                    <a:pt x="2258" y="4"/>
                  </a:lnTo>
                  <a:lnTo>
                    <a:pt x="2258" y="4"/>
                  </a:lnTo>
                  <a:lnTo>
                    <a:pt x="2262" y="2"/>
                  </a:lnTo>
                  <a:lnTo>
                    <a:pt x="2262" y="2"/>
                  </a:lnTo>
                  <a:lnTo>
                    <a:pt x="2266" y="4"/>
                  </a:lnTo>
                  <a:lnTo>
                    <a:pt x="2266" y="4"/>
                  </a:lnTo>
                  <a:lnTo>
                    <a:pt x="2270" y="4"/>
                  </a:lnTo>
                  <a:lnTo>
                    <a:pt x="2270" y="4"/>
                  </a:lnTo>
                  <a:lnTo>
                    <a:pt x="2270" y="4"/>
                  </a:lnTo>
                  <a:lnTo>
                    <a:pt x="2270" y="4"/>
                  </a:lnTo>
                  <a:lnTo>
                    <a:pt x="2274" y="4"/>
                  </a:lnTo>
                  <a:lnTo>
                    <a:pt x="2274" y="4"/>
                  </a:lnTo>
                  <a:lnTo>
                    <a:pt x="2274" y="4"/>
                  </a:lnTo>
                  <a:lnTo>
                    <a:pt x="2274" y="4"/>
                  </a:lnTo>
                  <a:lnTo>
                    <a:pt x="2282" y="4"/>
                  </a:lnTo>
                  <a:lnTo>
                    <a:pt x="2282" y="4"/>
                  </a:lnTo>
                  <a:lnTo>
                    <a:pt x="2286" y="4"/>
                  </a:lnTo>
                  <a:lnTo>
                    <a:pt x="2286" y="4"/>
                  </a:lnTo>
                  <a:lnTo>
                    <a:pt x="2288" y="4"/>
                  </a:lnTo>
                  <a:lnTo>
                    <a:pt x="2288" y="4"/>
                  </a:lnTo>
                  <a:lnTo>
                    <a:pt x="2288" y="4"/>
                  </a:lnTo>
                  <a:lnTo>
                    <a:pt x="2288" y="4"/>
                  </a:lnTo>
                  <a:lnTo>
                    <a:pt x="2290" y="4"/>
                  </a:lnTo>
                  <a:lnTo>
                    <a:pt x="2290" y="4"/>
                  </a:lnTo>
                  <a:lnTo>
                    <a:pt x="2292" y="2"/>
                  </a:lnTo>
                  <a:lnTo>
                    <a:pt x="2296" y="2"/>
                  </a:lnTo>
                  <a:lnTo>
                    <a:pt x="2296" y="2"/>
                  </a:lnTo>
                  <a:lnTo>
                    <a:pt x="2298" y="2"/>
                  </a:lnTo>
                  <a:lnTo>
                    <a:pt x="2298" y="2"/>
                  </a:lnTo>
                  <a:lnTo>
                    <a:pt x="2304" y="2"/>
                  </a:lnTo>
                  <a:lnTo>
                    <a:pt x="2304" y="2"/>
                  </a:lnTo>
                  <a:lnTo>
                    <a:pt x="2306" y="2"/>
                  </a:lnTo>
                  <a:lnTo>
                    <a:pt x="2306" y="2"/>
                  </a:lnTo>
                  <a:lnTo>
                    <a:pt x="2310" y="2"/>
                  </a:lnTo>
                  <a:lnTo>
                    <a:pt x="2310" y="2"/>
                  </a:lnTo>
                  <a:lnTo>
                    <a:pt x="2310" y="2"/>
                  </a:lnTo>
                  <a:lnTo>
                    <a:pt x="2310" y="2"/>
                  </a:lnTo>
                  <a:lnTo>
                    <a:pt x="2316" y="2"/>
                  </a:lnTo>
                  <a:lnTo>
                    <a:pt x="2316" y="2"/>
                  </a:lnTo>
                  <a:lnTo>
                    <a:pt x="2318" y="2"/>
                  </a:lnTo>
                  <a:lnTo>
                    <a:pt x="2318" y="2"/>
                  </a:lnTo>
                  <a:lnTo>
                    <a:pt x="2322" y="2"/>
                  </a:lnTo>
                  <a:lnTo>
                    <a:pt x="2322" y="2"/>
                  </a:lnTo>
                  <a:lnTo>
                    <a:pt x="2328" y="2"/>
                  </a:lnTo>
                  <a:lnTo>
                    <a:pt x="2328" y="2"/>
                  </a:lnTo>
                  <a:lnTo>
                    <a:pt x="2330" y="2"/>
                  </a:lnTo>
                  <a:lnTo>
                    <a:pt x="2330" y="2"/>
                  </a:lnTo>
                  <a:lnTo>
                    <a:pt x="2334" y="4"/>
                  </a:lnTo>
                  <a:lnTo>
                    <a:pt x="2334" y="4"/>
                  </a:lnTo>
                  <a:lnTo>
                    <a:pt x="2338" y="2"/>
                  </a:lnTo>
                  <a:lnTo>
                    <a:pt x="2338" y="2"/>
                  </a:lnTo>
                  <a:lnTo>
                    <a:pt x="2344" y="2"/>
                  </a:lnTo>
                  <a:lnTo>
                    <a:pt x="2344" y="2"/>
                  </a:lnTo>
                  <a:lnTo>
                    <a:pt x="2348" y="2"/>
                  </a:lnTo>
                  <a:lnTo>
                    <a:pt x="2348" y="2"/>
                  </a:lnTo>
                  <a:lnTo>
                    <a:pt x="2348" y="2"/>
                  </a:lnTo>
                  <a:lnTo>
                    <a:pt x="2348" y="2"/>
                  </a:lnTo>
                  <a:lnTo>
                    <a:pt x="2350" y="2"/>
                  </a:lnTo>
                  <a:lnTo>
                    <a:pt x="2350" y="2"/>
                  </a:lnTo>
                  <a:lnTo>
                    <a:pt x="2350" y="2"/>
                  </a:lnTo>
                  <a:lnTo>
                    <a:pt x="2350" y="2"/>
                  </a:lnTo>
                  <a:lnTo>
                    <a:pt x="2352" y="2"/>
                  </a:lnTo>
                  <a:lnTo>
                    <a:pt x="2352" y="2"/>
                  </a:lnTo>
                  <a:lnTo>
                    <a:pt x="2352" y="2"/>
                  </a:lnTo>
                  <a:lnTo>
                    <a:pt x="2352" y="2"/>
                  </a:lnTo>
                  <a:lnTo>
                    <a:pt x="2354" y="2"/>
                  </a:lnTo>
                  <a:lnTo>
                    <a:pt x="2354" y="2"/>
                  </a:lnTo>
                  <a:lnTo>
                    <a:pt x="2354" y="2"/>
                  </a:lnTo>
                  <a:lnTo>
                    <a:pt x="2354" y="2"/>
                  </a:lnTo>
                  <a:lnTo>
                    <a:pt x="2364" y="2"/>
                  </a:lnTo>
                  <a:lnTo>
                    <a:pt x="2364" y="2"/>
                  </a:lnTo>
                  <a:lnTo>
                    <a:pt x="2366" y="4"/>
                  </a:lnTo>
                  <a:lnTo>
                    <a:pt x="2366" y="4"/>
                  </a:lnTo>
                  <a:lnTo>
                    <a:pt x="2368" y="4"/>
                  </a:lnTo>
                  <a:lnTo>
                    <a:pt x="2368" y="4"/>
                  </a:lnTo>
                  <a:lnTo>
                    <a:pt x="2370" y="4"/>
                  </a:lnTo>
                  <a:lnTo>
                    <a:pt x="2370" y="4"/>
                  </a:lnTo>
                  <a:lnTo>
                    <a:pt x="2374" y="2"/>
                  </a:lnTo>
                  <a:lnTo>
                    <a:pt x="2374" y="2"/>
                  </a:lnTo>
                  <a:lnTo>
                    <a:pt x="2378" y="2"/>
                  </a:lnTo>
                  <a:lnTo>
                    <a:pt x="2378" y="2"/>
                  </a:lnTo>
                  <a:lnTo>
                    <a:pt x="2380" y="2"/>
                  </a:lnTo>
                  <a:lnTo>
                    <a:pt x="2384" y="2"/>
                  </a:lnTo>
                  <a:lnTo>
                    <a:pt x="2384" y="2"/>
                  </a:lnTo>
                  <a:lnTo>
                    <a:pt x="2388" y="2"/>
                  </a:lnTo>
                  <a:lnTo>
                    <a:pt x="2390" y="2"/>
                  </a:lnTo>
                  <a:lnTo>
                    <a:pt x="2390" y="2"/>
                  </a:lnTo>
                  <a:lnTo>
                    <a:pt x="2398" y="2"/>
                  </a:lnTo>
                  <a:lnTo>
                    <a:pt x="2398" y="2"/>
                  </a:lnTo>
                  <a:lnTo>
                    <a:pt x="2402" y="2"/>
                  </a:lnTo>
                  <a:lnTo>
                    <a:pt x="2402" y="2"/>
                  </a:lnTo>
                  <a:lnTo>
                    <a:pt x="2404" y="2"/>
                  </a:lnTo>
                  <a:lnTo>
                    <a:pt x="2404" y="2"/>
                  </a:lnTo>
                  <a:lnTo>
                    <a:pt x="2406" y="2"/>
                  </a:lnTo>
                  <a:lnTo>
                    <a:pt x="2406" y="2"/>
                  </a:lnTo>
                  <a:lnTo>
                    <a:pt x="2410" y="2"/>
                  </a:lnTo>
                  <a:lnTo>
                    <a:pt x="2410" y="2"/>
                  </a:lnTo>
                  <a:lnTo>
                    <a:pt x="2414" y="4"/>
                  </a:lnTo>
                  <a:lnTo>
                    <a:pt x="2414" y="4"/>
                  </a:lnTo>
                  <a:lnTo>
                    <a:pt x="2414" y="6"/>
                  </a:lnTo>
                  <a:lnTo>
                    <a:pt x="2414" y="6"/>
                  </a:lnTo>
                  <a:lnTo>
                    <a:pt x="2418" y="4"/>
                  </a:lnTo>
                  <a:lnTo>
                    <a:pt x="2418" y="4"/>
                  </a:lnTo>
                  <a:lnTo>
                    <a:pt x="2420" y="6"/>
                  </a:lnTo>
                  <a:lnTo>
                    <a:pt x="2420" y="6"/>
                  </a:lnTo>
                  <a:lnTo>
                    <a:pt x="2420" y="6"/>
                  </a:lnTo>
                  <a:lnTo>
                    <a:pt x="2420" y="6"/>
                  </a:lnTo>
                  <a:lnTo>
                    <a:pt x="2422" y="6"/>
                  </a:lnTo>
                  <a:lnTo>
                    <a:pt x="2422" y="6"/>
                  </a:lnTo>
                  <a:lnTo>
                    <a:pt x="2428" y="6"/>
                  </a:lnTo>
                  <a:lnTo>
                    <a:pt x="2434" y="6"/>
                  </a:lnTo>
                  <a:lnTo>
                    <a:pt x="2434" y="6"/>
                  </a:lnTo>
                  <a:lnTo>
                    <a:pt x="2436" y="6"/>
                  </a:lnTo>
                  <a:lnTo>
                    <a:pt x="2436" y="6"/>
                  </a:lnTo>
                  <a:lnTo>
                    <a:pt x="2442" y="4"/>
                  </a:lnTo>
                  <a:lnTo>
                    <a:pt x="2442" y="4"/>
                  </a:lnTo>
                  <a:lnTo>
                    <a:pt x="2446" y="4"/>
                  </a:lnTo>
                  <a:lnTo>
                    <a:pt x="2446" y="4"/>
                  </a:lnTo>
                  <a:lnTo>
                    <a:pt x="2446" y="4"/>
                  </a:lnTo>
                  <a:lnTo>
                    <a:pt x="2446" y="4"/>
                  </a:lnTo>
                  <a:lnTo>
                    <a:pt x="2448" y="4"/>
                  </a:lnTo>
                  <a:lnTo>
                    <a:pt x="2448" y="4"/>
                  </a:lnTo>
                  <a:lnTo>
                    <a:pt x="2448" y="4"/>
                  </a:lnTo>
                  <a:lnTo>
                    <a:pt x="2448" y="4"/>
                  </a:lnTo>
                  <a:lnTo>
                    <a:pt x="2450" y="4"/>
                  </a:lnTo>
                  <a:lnTo>
                    <a:pt x="2450" y="4"/>
                  </a:lnTo>
                  <a:lnTo>
                    <a:pt x="2452" y="4"/>
                  </a:lnTo>
                  <a:lnTo>
                    <a:pt x="2452" y="4"/>
                  </a:lnTo>
                  <a:lnTo>
                    <a:pt x="2460" y="4"/>
                  </a:lnTo>
                  <a:lnTo>
                    <a:pt x="2460" y="4"/>
                  </a:lnTo>
                  <a:lnTo>
                    <a:pt x="2462" y="6"/>
                  </a:lnTo>
                  <a:lnTo>
                    <a:pt x="2462" y="6"/>
                  </a:lnTo>
                  <a:lnTo>
                    <a:pt x="2462" y="6"/>
                  </a:lnTo>
                  <a:lnTo>
                    <a:pt x="2464" y="8"/>
                  </a:lnTo>
                  <a:lnTo>
                    <a:pt x="2464" y="8"/>
                  </a:lnTo>
                  <a:lnTo>
                    <a:pt x="2468" y="6"/>
                  </a:lnTo>
                  <a:lnTo>
                    <a:pt x="2474" y="4"/>
                  </a:lnTo>
                  <a:lnTo>
                    <a:pt x="2474" y="4"/>
                  </a:lnTo>
                  <a:lnTo>
                    <a:pt x="2476" y="6"/>
                  </a:lnTo>
                  <a:lnTo>
                    <a:pt x="2476" y="6"/>
                  </a:lnTo>
                  <a:lnTo>
                    <a:pt x="2478" y="6"/>
                  </a:lnTo>
                  <a:lnTo>
                    <a:pt x="2478" y="6"/>
                  </a:lnTo>
                  <a:lnTo>
                    <a:pt x="2484" y="6"/>
                  </a:lnTo>
                  <a:lnTo>
                    <a:pt x="2484" y="6"/>
                  </a:lnTo>
                  <a:lnTo>
                    <a:pt x="2486" y="6"/>
                  </a:lnTo>
                  <a:lnTo>
                    <a:pt x="2486" y="6"/>
                  </a:lnTo>
                  <a:lnTo>
                    <a:pt x="2492" y="6"/>
                  </a:lnTo>
                  <a:lnTo>
                    <a:pt x="2492" y="6"/>
                  </a:lnTo>
                  <a:lnTo>
                    <a:pt x="2498" y="6"/>
                  </a:lnTo>
                  <a:lnTo>
                    <a:pt x="2498" y="6"/>
                  </a:lnTo>
                  <a:lnTo>
                    <a:pt x="2498" y="6"/>
                  </a:lnTo>
                  <a:lnTo>
                    <a:pt x="2498" y="6"/>
                  </a:lnTo>
                  <a:lnTo>
                    <a:pt x="2498" y="6"/>
                  </a:lnTo>
                  <a:lnTo>
                    <a:pt x="2498" y="6"/>
                  </a:lnTo>
                  <a:lnTo>
                    <a:pt x="2498" y="6"/>
                  </a:lnTo>
                  <a:lnTo>
                    <a:pt x="2498" y="6"/>
                  </a:lnTo>
                  <a:lnTo>
                    <a:pt x="2498" y="6"/>
                  </a:lnTo>
                  <a:lnTo>
                    <a:pt x="2498" y="6"/>
                  </a:lnTo>
                  <a:lnTo>
                    <a:pt x="2502" y="6"/>
                  </a:lnTo>
                  <a:lnTo>
                    <a:pt x="2502" y="6"/>
                  </a:lnTo>
                  <a:lnTo>
                    <a:pt x="2504" y="6"/>
                  </a:lnTo>
                  <a:lnTo>
                    <a:pt x="2504" y="6"/>
                  </a:lnTo>
                  <a:lnTo>
                    <a:pt x="2506" y="6"/>
                  </a:lnTo>
                  <a:lnTo>
                    <a:pt x="2506" y="6"/>
                  </a:lnTo>
                  <a:lnTo>
                    <a:pt x="2506" y="6"/>
                  </a:lnTo>
                  <a:lnTo>
                    <a:pt x="2506" y="6"/>
                  </a:lnTo>
                  <a:lnTo>
                    <a:pt x="2506" y="4"/>
                  </a:lnTo>
                  <a:lnTo>
                    <a:pt x="2506" y="4"/>
                  </a:lnTo>
                  <a:lnTo>
                    <a:pt x="2518" y="4"/>
                  </a:lnTo>
                  <a:lnTo>
                    <a:pt x="2518" y="4"/>
                  </a:lnTo>
                  <a:lnTo>
                    <a:pt x="2522" y="6"/>
                  </a:lnTo>
                  <a:lnTo>
                    <a:pt x="2522" y="6"/>
                  </a:lnTo>
                  <a:lnTo>
                    <a:pt x="2524" y="6"/>
                  </a:lnTo>
                  <a:lnTo>
                    <a:pt x="2524" y="6"/>
                  </a:lnTo>
                  <a:lnTo>
                    <a:pt x="2526" y="4"/>
                  </a:lnTo>
                  <a:lnTo>
                    <a:pt x="2526" y="4"/>
                  </a:lnTo>
                  <a:lnTo>
                    <a:pt x="2526" y="4"/>
                  </a:lnTo>
                  <a:lnTo>
                    <a:pt x="2526" y="4"/>
                  </a:lnTo>
                  <a:lnTo>
                    <a:pt x="2526" y="4"/>
                  </a:lnTo>
                  <a:lnTo>
                    <a:pt x="2526" y="4"/>
                  </a:lnTo>
                  <a:lnTo>
                    <a:pt x="2528" y="4"/>
                  </a:lnTo>
                  <a:lnTo>
                    <a:pt x="2528" y="4"/>
                  </a:lnTo>
                  <a:lnTo>
                    <a:pt x="2536" y="4"/>
                  </a:lnTo>
                  <a:lnTo>
                    <a:pt x="2536" y="4"/>
                  </a:lnTo>
                  <a:lnTo>
                    <a:pt x="2538" y="4"/>
                  </a:lnTo>
                  <a:lnTo>
                    <a:pt x="2538" y="4"/>
                  </a:lnTo>
                  <a:lnTo>
                    <a:pt x="2540" y="4"/>
                  </a:lnTo>
                  <a:lnTo>
                    <a:pt x="2540" y="4"/>
                  </a:lnTo>
                  <a:lnTo>
                    <a:pt x="2540" y="4"/>
                  </a:lnTo>
                  <a:lnTo>
                    <a:pt x="2540" y="4"/>
                  </a:lnTo>
                  <a:lnTo>
                    <a:pt x="2542" y="4"/>
                  </a:lnTo>
                  <a:lnTo>
                    <a:pt x="2542" y="4"/>
                  </a:lnTo>
                  <a:lnTo>
                    <a:pt x="2542" y="4"/>
                  </a:lnTo>
                  <a:lnTo>
                    <a:pt x="2542" y="4"/>
                  </a:lnTo>
                  <a:lnTo>
                    <a:pt x="2546" y="4"/>
                  </a:lnTo>
                  <a:lnTo>
                    <a:pt x="2546" y="4"/>
                  </a:lnTo>
                  <a:lnTo>
                    <a:pt x="2546" y="4"/>
                  </a:lnTo>
                  <a:lnTo>
                    <a:pt x="2546" y="4"/>
                  </a:lnTo>
                  <a:lnTo>
                    <a:pt x="2552" y="6"/>
                  </a:lnTo>
                  <a:lnTo>
                    <a:pt x="2552" y="6"/>
                  </a:lnTo>
                  <a:lnTo>
                    <a:pt x="2554" y="6"/>
                  </a:lnTo>
                  <a:lnTo>
                    <a:pt x="2554" y="6"/>
                  </a:lnTo>
                  <a:lnTo>
                    <a:pt x="2554" y="6"/>
                  </a:lnTo>
                  <a:lnTo>
                    <a:pt x="2554" y="6"/>
                  </a:lnTo>
                  <a:lnTo>
                    <a:pt x="2556" y="6"/>
                  </a:lnTo>
                  <a:lnTo>
                    <a:pt x="2556" y="6"/>
                  </a:lnTo>
                  <a:lnTo>
                    <a:pt x="2556" y="6"/>
                  </a:lnTo>
                  <a:lnTo>
                    <a:pt x="2556" y="6"/>
                  </a:lnTo>
                  <a:lnTo>
                    <a:pt x="2560" y="6"/>
                  </a:lnTo>
                  <a:lnTo>
                    <a:pt x="2560" y="6"/>
                  </a:lnTo>
                  <a:lnTo>
                    <a:pt x="2562" y="6"/>
                  </a:lnTo>
                  <a:lnTo>
                    <a:pt x="2562" y="6"/>
                  </a:lnTo>
                  <a:lnTo>
                    <a:pt x="2564" y="6"/>
                  </a:lnTo>
                  <a:lnTo>
                    <a:pt x="2564" y="6"/>
                  </a:lnTo>
                  <a:lnTo>
                    <a:pt x="2564" y="6"/>
                  </a:lnTo>
                  <a:lnTo>
                    <a:pt x="2564" y="6"/>
                  </a:lnTo>
                  <a:lnTo>
                    <a:pt x="2564" y="6"/>
                  </a:lnTo>
                  <a:lnTo>
                    <a:pt x="2564" y="6"/>
                  </a:lnTo>
                  <a:lnTo>
                    <a:pt x="2564" y="6"/>
                  </a:lnTo>
                  <a:lnTo>
                    <a:pt x="2564" y="6"/>
                  </a:lnTo>
                  <a:lnTo>
                    <a:pt x="2570" y="4"/>
                  </a:lnTo>
                  <a:lnTo>
                    <a:pt x="2570" y="4"/>
                  </a:lnTo>
                  <a:lnTo>
                    <a:pt x="2574" y="4"/>
                  </a:lnTo>
                  <a:lnTo>
                    <a:pt x="2574" y="4"/>
                  </a:lnTo>
                  <a:lnTo>
                    <a:pt x="2576" y="4"/>
                  </a:lnTo>
                  <a:lnTo>
                    <a:pt x="2576" y="4"/>
                  </a:lnTo>
                  <a:lnTo>
                    <a:pt x="2576" y="4"/>
                  </a:lnTo>
                  <a:lnTo>
                    <a:pt x="2576" y="4"/>
                  </a:lnTo>
                  <a:lnTo>
                    <a:pt x="2576" y="4"/>
                  </a:lnTo>
                  <a:lnTo>
                    <a:pt x="2576" y="4"/>
                  </a:lnTo>
                  <a:lnTo>
                    <a:pt x="2576" y="4"/>
                  </a:lnTo>
                  <a:lnTo>
                    <a:pt x="2576" y="4"/>
                  </a:lnTo>
                  <a:lnTo>
                    <a:pt x="2578" y="4"/>
                  </a:lnTo>
                  <a:lnTo>
                    <a:pt x="2578" y="4"/>
                  </a:lnTo>
                  <a:lnTo>
                    <a:pt x="2580" y="4"/>
                  </a:lnTo>
                  <a:lnTo>
                    <a:pt x="2580" y="4"/>
                  </a:lnTo>
                  <a:lnTo>
                    <a:pt x="2580" y="6"/>
                  </a:lnTo>
                  <a:lnTo>
                    <a:pt x="2580" y="6"/>
                  </a:lnTo>
                  <a:lnTo>
                    <a:pt x="2584" y="6"/>
                  </a:lnTo>
                  <a:lnTo>
                    <a:pt x="2584" y="6"/>
                  </a:lnTo>
                  <a:lnTo>
                    <a:pt x="2590" y="6"/>
                  </a:lnTo>
                  <a:lnTo>
                    <a:pt x="2590" y="6"/>
                  </a:lnTo>
                  <a:lnTo>
                    <a:pt x="2592" y="6"/>
                  </a:lnTo>
                  <a:lnTo>
                    <a:pt x="2592" y="6"/>
                  </a:lnTo>
                  <a:lnTo>
                    <a:pt x="2592" y="6"/>
                  </a:lnTo>
                  <a:lnTo>
                    <a:pt x="2592" y="6"/>
                  </a:lnTo>
                  <a:lnTo>
                    <a:pt x="2594" y="6"/>
                  </a:lnTo>
                  <a:lnTo>
                    <a:pt x="2594" y="6"/>
                  </a:lnTo>
                  <a:lnTo>
                    <a:pt x="2596" y="6"/>
                  </a:lnTo>
                  <a:lnTo>
                    <a:pt x="2596" y="6"/>
                  </a:lnTo>
                  <a:lnTo>
                    <a:pt x="2600" y="6"/>
                  </a:lnTo>
                  <a:lnTo>
                    <a:pt x="2600" y="6"/>
                  </a:lnTo>
                  <a:lnTo>
                    <a:pt x="2608" y="6"/>
                  </a:lnTo>
                  <a:lnTo>
                    <a:pt x="2608" y="6"/>
                  </a:lnTo>
                  <a:lnTo>
                    <a:pt x="2612" y="6"/>
                  </a:lnTo>
                  <a:lnTo>
                    <a:pt x="2612" y="6"/>
                  </a:lnTo>
                  <a:lnTo>
                    <a:pt x="2614" y="6"/>
                  </a:lnTo>
                  <a:lnTo>
                    <a:pt x="2614" y="6"/>
                  </a:lnTo>
                  <a:lnTo>
                    <a:pt x="2614" y="6"/>
                  </a:lnTo>
                  <a:lnTo>
                    <a:pt x="2614" y="6"/>
                  </a:lnTo>
                  <a:lnTo>
                    <a:pt x="2618" y="8"/>
                  </a:lnTo>
                  <a:lnTo>
                    <a:pt x="2618" y="8"/>
                  </a:lnTo>
                  <a:lnTo>
                    <a:pt x="2620" y="8"/>
                  </a:lnTo>
                  <a:lnTo>
                    <a:pt x="2620" y="8"/>
                  </a:lnTo>
                  <a:lnTo>
                    <a:pt x="2626" y="6"/>
                  </a:lnTo>
                  <a:lnTo>
                    <a:pt x="2626" y="6"/>
                  </a:lnTo>
                  <a:lnTo>
                    <a:pt x="2628" y="8"/>
                  </a:lnTo>
                  <a:lnTo>
                    <a:pt x="2628" y="8"/>
                  </a:lnTo>
                  <a:lnTo>
                    <a:pt x="2630" y="8"/>
                  </a:lnTo>
                  <a:lnTo>
                    <a:pt x="2630" y="8"/>
                  </a:lnTo>
                  <a:lnTo>
                    <a:pt x="2632" y="10"/>
                  </a:lnTo>
                  <a:lnTo>
                    <a:pt x="2632" y="10"/>
                  </a:lnTo>
                  <a:lnTo>
                    <a:pt x="2632" y="10"/>
                  </a:lnTo>
                  <a:lnTo>
                    <a:pt x="2636" y="12"/>
                  </a:lnTo>
                  <a:lnTo>
                    <a:pt x="2636" y="12"/>
                  </a:lnTo>
                  <a:lnTo>
                    <a:pt x="2636" y="10"/>
                  </a:lnTo>
                  <a:lnTo>
                    <a:pt x="2636" y="10"/>
                  </a:lnTo>
                  <a:lnTo>
                    <a:pt x="2640" y="8"/>
                  </a:lnTo>
                  <a:lnTo>
                    <a:pt x="2640" y="8"/>
                  </a:lnTo>
                  <a:lnTo>
                    <a:pt x="2640" y="8"/>
                  </a:lnTo>
                  <a:lnTo>
                    <a:pt x="2640" y="8"/>
                  </a:lnTo>
                  <a:lnTo>
                    <a:pt x="2642" y="8"/>
                  </a:lnTo>
                  <a:lnTo>
                    <a:pt x="2642" y="8"/>
                  </a:lnTo>
                  <a:lnTo>
                    <a:pt x="2642" y="8"/>
                  </a:lnTo>
                  <a:lnTo>
                    <a:pt x="2642" y="8"/>
                  </a:lnTo>
                  <a:lnTo>
                    <a:pt x="2644" y="6"/>
                  </a:lnTo>
                  <a:lnTo>
                    <a:pt x="2644" y="6"/>
                  </a:lnTo>
                  <a:lnTo>
                    <a:pt x="2646" y="6"/>
                  </a:lnTo>
                  <a:lnTo>
                    <a:pt x="2646" y="6"/>
                  </a:lnTo>
                  <a:lnTo>
                    <a:pt x="2654" y="6"/>
                  </a:lnTo>
                  <a:lnTo>
                    <a:pt x="2654" y="6"/>
                  </a:lnTo>
                  <a:lnTo>
                    <a:pt x="2654" y="6"/>
                  </a:lnTo>
                  <a:lnTo>
                    <a:pt x="2654" y="6"/>
                  </a:lnTo>
                  <a:lnTo>
                    <a:pt x="2656" y="6"/>
                  </a:lnTo>
                  <a:lnTo>
                    <a:pt x="2656" y="6"/>
                  </a:lnTo>
                  <a:lnTo>
                    <a:pt x="2656" y="6"/>
                  </a:lnTo>
                  <a:lnTo>
                    <a:pt x="2656" y="6"/>
                  </a:lnTo>
                  <a:lnTo>
                    <a:pt x="2658" y="6"/>
                  </a:lnTo>
                  <a:lnTo>
                    <a:pt x="2658" y="6"/>
                  </a:lnTo>
                  <a:lnTo>
                    <a:pt x="2658" y="6"/>
                  </a:lnTo>
                  <a:lnTo>
                    <a:pt x="2658" y="6"/>
                  </a:lnTo>
                  <a:lnTo>
                    <a:pt x="2660" y="6"/>
                  </a:lnTo>
                  <a:lnTo>
                    <a:pt x="2660" y="6"/>
                  </a:lnTo>
                  <a:lnTo>
                    <a:pt x="2662" y="6"/>
                  </a:lnTo>
                  <a:lnTo>
                    <a:pt x="2662" y="6"/>
                  </a:lnTo>
                  <a:lnTo>
                    <a:pt x="2664" y="4"/>
                  </a:lnTo>
                  <a:lnTo>
                    <a:pt x="2664" y="4"/>
                  </a:lnTo>
                  <a:lnTo>
                    <a:pt x="2666" y="4"/>
                  </a:lnTo>
                  <a:lnTo>
                    <a:pt x="2666" y="4"/>
                  </a:lnTo>
                  <a:lnTo>
                    <a:pt x="2666" y="4"/>
                  </a:lnTo>
                  <a:lnTo>
                    <a:pt x="2666" y="4"/>
                  </a:lnTo>
                  <a:lnTo>
                    <a:pt x="2666" y="4"/>
                  </a:lnTo>
                  <a:lnTo>
                    <a:pt x="2666" y="4"/>
                  </a:lnTo>
                  <a:lnTo>
                    <a:pt x="2674" y="4"/>
                  </a:lnTo>
                  <a:lnTo>
                    <a:pt x="2674" y="4"/>
                  </a:lnTo>
                  <a:lnTo>
                    <a:pt x="2678" y="4"/>
                  </a:lnTo>
                  <a:lnTo>
                    <a:pt x="2678" y="4"/>
                  </a:lnTo>
                  <a:lnTo>
                    <a:pt x="2682" y="4"/>
                  </a:lnTo>
                  <a:lnTo>
                    <a:pt x="2682" y="4"/>
                  </a:lnTo>
                  <a:lnTo>
                    <a:pt x="2684" y="4"/>
                  </a:lnTo>
                  <a:lnTo>
                    <a:pt x="2684" y="4"/>
                  </a:lnTo>
                  <a:lnTo>
                    <a:pt x="2684" y="4"/>
                  </a:lnTo>
                  <a:lnTo>
                    <a:pt x="2684" y="4"/>
                  </a:lnTo>
                  <a:lnTo>
                    <a:pt x="2684" y="4"/>
                  </a:lnTo>
                  <a:lnTo>
                    <a:pt x="2684" y="4"/>
                  </a:lnTo>
                  <a:lnTo>
                    <a:pt x="2684" y="4"/>
                  </a:lnTo>
                  <a:lnTo>
                    <a:pt x="2684" y="4"/>
                  </a:lnTo>
                  <a:lnTo>
                    <a:pt x="2684" y="4"/>
                  </a:lnTo>
                  <a:lnTo>
                    <a:pt x="2684" y="4"/>
                  </a:lnTo>
                  <a:lnTo>
                    <a:pt x="2690" y="2"/>
                  </a:lnTo>
                  <a:lnTo>
                    <a:pt x="2690" y="2"/>
                  </a:lnTo>
                  <a:lnTo>
                    <a:pt x="2692" y="4"/>
                  </a:lnTo>
                  <a:lnTo>
                    <a:pt x="2692" y="4"/>
                  </a:lnTo>
                  <a:lnTo>
                    <a:pt x="2698" y="4"/>
                  </a:lnTo>
                  <a:lnTo>
                    <a:pt x="2698" y="4"/>
                  </a:lnTo>
                  <a:lnTo>
                    <a:pt x="2704" y="4"/>
                  </a:lnTo>
                  <a:lnTo>
                    <a:pt x="2704" y="4"/>
                  </a:lnTo>
                  <a:lnTo>
                    <a:pt x="2712" y="2"/>
                  </a:lnTo>
                  <a:lnTo>
                    <a:pt x="2712" y="2"/>
                  </a:lnTo>
                  <a:lnTo>
                    <a:pt x="2714" y="4"/>
                  </a:lnTo>
                  <a:lnTo>
                    <a:pt x="2714" y="4"/>
                  </a:lnTo>
                  <a:lnTo>
                    <a:pt x="2718" y="4"/>
                  </a:lnTo>
                  <a:lnTo>
                    <a:pt x="2718" y="4"/>
                  </a:lnTo>
                  <a:lnTo>
                    <a:pt x="2724" y="4"/>
                  </a:lnTo>
                  <a:lnTo>
                    <a:pt x="2724" y="4"/>
                  </a:lnTo>
                  <a:lnTo>
                    <a:pt x="2728" y="4"/>
                  </a:lnTo>
                  <a:lnTo>
                    <a:pt x="2728" y="4"/>
                  </a:lnTo>
                  <a:lnTo>
                    <a:pt x="2732" y="4"/>
                  </a:lnTo>
                  <a:lnTo>
                    <a:pt x="2732" y="4"/>
                  </a:lnTo>
                  <a:lnTo>
                    <a:pt x="2740" y="4"/>
                  </a:lnTo>
                  <a:lnTo>
                    <a:pt x="2740" y="4"/>
                  </a:lnTo>
                  <a:lnTo>
                    <a:pt x="2742" y="4"/>
                  </a:lnTo>
                  <a:lnTo>
                    <a:pt x="2742" y="4"/>
                  </a:lnTo>
                  <a:lnTo>
                    <a:pt x="2748" y="2"/>
                  </a:lnTo>
                  <a:lnTo>
                    <a:pt x="2748" y="2"/>
                  </a:lnTo>
                  <a:lnTo>
                    <a:pt x="2754" y="2"/>
                  </a:lnTo>
                  <a:lnTo>
                    <a:pt x="2754" y="2"/>
                  </a:lnTo>
                  <a:lnTo>
                    <a:pt x="2758" y="4"/>
                  </a:lnTo>
                  <a:lnTo>
                    <a:pt x="2758" y="4"/>
                  </a:lnTo>
                  <a:lnTo>
                    <a:pt x="2766" y="2"/>
                  </a:lnTo>
                  <a:lnTo>
                    <a:pt x="2766" y="2"/>
                  </a:lnTo>
                  <a:lnTo>
                    <a:pt x="2766" y="2"/>
                  </a:lnTo>
                  <a:lnTo>
                    <a:pt x="2766" y="2"/>
                  </a:lnTo>
                  <a:lnTo>
                    <a:pt x="2766" y="2"/>
                  </a:lnTo>
                  <a:lnTo>
                    <a:pt x="2768" y="2"/>
                  </a:lnTo>
                  <a:lnTo>
                    <a:pt x="2768" y="2"/>
                  </a:lnTo>
                  <a:lnTo>
                    <a:pt x="2772" y="4"/>
                  </a:lnTo>
                  <a:lnTo>
                    <a:pt x="2772" y="4"/>
                  </a:lnTo>
                  <a:lnTo>
                    <a:pt x="2774" y="4"/>
                  </a:lnTo>
                  <a:lnTo>
                    <a:pt x="2774" y="4"/>
                  </a:lnTo>
                  <a:lnTo>
                    <a:pt x="2774" y="4"/>
                  </a:lnTo>
                  <a:lnTo>
                    <a:pt x="2774" y="4"/>
                  </a:lnTo>
                  <a:lnTo>
                    <a:pt x="2774" y="4"/>
                  </a:lnTo>
                  <a:lnTo>
                    <a:pt x="2774" y="4"/>
                  </a:lnTo>
                  <a:lnTo>
                    <a:pt x="2776" y="4"/>
                  </a:lnTo>
                  <a:lnTo>
                    <a:pt x="2776" y="4"/>
                  </a:lnTo>
                  <a:lnTo>
                    <a:pt x="2782" y="2"/>
                  </a:lnTo>
                  <a:lnTo>
                    <a:pt x="2782" y="2"/>
                  </a:lnTo>
                  <a:lnTo>
                    <a:pt x="2784" y="4"/>
                  </a:lnTo>
                  <a:lnTo>
                    <a:pt x="2784" y="4"/>
                  </a:lnTo>
                  <a:lnTo>
                    <a:pt x="2784" y="2"/>
                  </a:lnTo>
                  <a:lnTo>
                    <a:pt x="2784" y="2"/>
                  </a:lnTo>
                  <a:lnTo>
                    <a:pt x="2796" y="4"/>
                  </a:lnTo>
                  <a:lnTo>
                    <a:pt x="2796" y="4"/>
                  </a:lnTo>
                  <a:lnTo>
                    <a:pt x="2802" y="4"/>
                  </a:lnTo>
                  <a:lnTo>
                    <a:pt x="2802" y="4"/>
                  </a:lnTo>
                  <a:lnTo>
                    <a:pt x="2806" y="4"/>
                  </a:lnTo>
                  <a:lnTo>
                    <a:pt x="2806" y="4"/>
                  </a:lnTo>
                  <a:lnTo>
                    <a:pt x="2810" y="4"/>
                  </a:lnTo>
                  <a:lnTo>
                    <a:pt x="2810" y="4"/>
                  </a:lnTo>
                  <a:lnTo>
                    <a:pt x="2814" y="4"/>
                  </a:lnTo>
                  <a:lnTo>
                    <a:pt x="2814" y="4"/>
                  </a:lnTo>
                  <a:lnTo>
                    <a:pt x="2818" y="4"/>
                  </a:lnTo>
                  <a:lnTo>
                    <a:pt x="2818" y="4"/>
                  </a:lnTo>
                  <a:lnTo>
                    <a:pt x="2824" y="4"/>
                  </a:lnTo>
                  <a:lnTo>
                    <a:pt x="2824" y="4"/>
                  </a:lnTo>
                  <a:lnTo>
                    <a:pt x="2824" y="4"/>
                  </a:lnTo>
                  <a:lnTo>
                    <a:pt x="2824" y="4"/>
                  </a:lnTo>
                  <a:lnTo>
                    <a:pt x="2826" y="4"/>
                  </a:lnTo>
                  <a:lnTo>
                    <a:pt x="2826" y="4"/>
                  </a:lnTo>
                  <a:lnTo>
                    <a:pt x="2828" y="4"/>
                  </a:lnTo>
                  <a:lnTo>
                    <a:pt x="2828" y="4"/>
                  </a:lnTo>
                  <a:lnTo>
                    <a:pt x="2830" y="4"/>
                  </a:lnTo>
                  <a:lnTo>
                    <a:pt x="2830" y="4"/>
                  </a:lnTo>
                  <a:lnTo>
                    <a:pt x="2838" y="4"/>
                  </a:lnTo>
                  <a:lnTo>
                    <a:pt x="2838" y="4"/>
                  </a:lnTo>
                  <a:lnTo>
                    <a:pt x="2838" y="4"/>
                  </a:lnTo>
                  <a:lnTo>
                    <a:pt x="2838" y="4"/>
                  </a:lnTo>
                  <a:lnTo>
                    <a:pt x="2842" y="6"/>
                  </a:lnTo>
                  <a:lnTo>
                    <a:pt x="2842" y="6"/>
                  </a:lnTo>
                  <a:lnTo>
                    <a:pt x="2848" y="6"/>
                  </a:lnTo>
                  <a:lnTo>
                    <a:pt x="2852" y="6"/>
                  </a:lnTo>
                  <a:lnTo>
                    <a:pt x="2852" y="6"/>
                  </a:lnTo>
                  <a:lnTo>
                    <a:pt x="2854" y="4"/>
                  </a:lnTo>
                  <a:lnTo>
                    <a:pt x="2854" y="4"/>
                  </a:lnTo>
                  <a:lnTo>
                    <a:pt x="2856" y="4"/>
                  </a:lnTo>
                  <a:lnTo>
                    <a:pt x="2856" y="4"/>
                  </a:lnTo>
                  <a:lnTo>
                    <a:pt x="2858" y="6"/>
                  </a:lnTo>
                  <a:lnTo>
                    <a:pt x="2858" y="6"/>
                  </a:lnTo>
                  <a:lnTo>
                    <a:pt x="2858" y="4"/>
                  </a:lnTo>
                  <a:lnTo>
                    <a:pt x="2858" y="4"/>
                  </a:lnTo>
                  <a:lnTo>
                    <a:pt x="2858" y="6"/>
                  </a:lnTo>
                  <a:lnTo>
                    <a:pt x="2858" y="6"/>
                  </a:lnTo>
                  <a:lnTo>
                    <a:pt x="2858" y="4"/>
                  </a:lnTo>
                  <a:lnTo>
                    <a:pt x="2858" y="4"/>
                  </a:lnTo>
                  <a:lnTo>
                    <a:pt x="2858" y="6"/>
                  </a:lnTo>
                  <a:lnTo>
                    <a:pt x="2858" y="6"/>
                  </a:lnTo>
                  <a:lnTo>
                    <a:pt x="2858" y="4"/>
                  </a:lnTo>
                  <a:lnTo>
                    <a:pt x="2858" y="4"/>
                  </a:lnTo>
                  <a:lnTo>
                    <a:pt x="2862" y="6"/>
                  </a:lnTo>
                  <a:lnTo>
                    <a:pt x="2862" y="6"/>
                  </a:lnTo>
                  <a:lnTo>
                    <a:pt x="2864" y="6"/>
                  </a:lnTo>
                  <a:lnTo>
                    <a:pt x="2864" y="6"/>
                  </a:lnTo>
                  <a:lnTo>
                    <a:pt x="2864" y="6"/>
                  </a:lnTo>
                  <a:lnTo>
                    <a:pt x="2864" y="6"/>
                  </a:lnTo>
                  <a:lnTo>
                    <a:pt x="2866" y="6"/>
                  </a:lnTo>
                  <a:lnTo>
                    <a:pt x="2866" y="6"/>
                  </a:lnTo>
                  <a:lnTo>
                    <a:pt x="2868" y="6"/>
                  </a:lnTo>
                  <a:lnTo>
                    <a:pt x="2868" y="6"/>
                  </a:lnTo>
                  <a:lnTo>
                    <a:pt x="2870" y="6"/>
                  </a:lnTo>
                  <a:lnTo>
                    <a:pt x="2870" y="6"/>
                  </a:lnTo>
                  <a:lnTo>
                    <a:pt x="2870" y="6"/>
                  </a:lnTo>
                  <a:lnTo>
                    <a:pt x="2870" y="6"/>
                  </a:lnTo>
                  <a:lnTo>
                    <a:pt x="2870" y="6"/>
                  </a:lnTo>
                  <a:lnTo>
                    <a:pt x="2870" y="6"/>
                  </a:lnTo>
                  <a:lnTo>
                    <a:pt x="2874" y="6"/>
                  </a:lnTo>
                  <a:lnTo>
                    <a:pt x="2874" y="6"/>
                  </a:lnTo>
                  <a:lnTo>
                    <a:pt x="2876" y="6"/>
                  </a:lnTo>
                  <a:lnTo>
                    <a:pt x="2876" y="6"/>
                  </a:lnTo>
                  <a:lnTo>
                    <a:pt x="2876" y="6"/>
                  </a:lnTo>
                  <a:lnTo>
                    <a:pt x="2876" y="6"/>
                  </a:lnTo>
                  <a:lnTo>
                    <a:pt x="2880" y="6"/>
                  </a:lnTo>
                  <a:lnTo>
                    <a:pt x="2880" y="6"/>
                  </a:lnTo>
                  <a:lnTo>
                    <a:pt x="2882" y="6"/>
                  </a:lnTo>
                  <a:lnTo>
                    <a:pt x="2882" y="6"/>
                  </a:lnTo>
                  <a:lnTo>
                    <a:pt x="2888" y="6"/>
                  </a:lnTo>
                  <a:lnTo>
                    <a:pt x="2888" y="6"/>
                  </a:lnTo>
                  <a:lnTo>
                    <a:pt x="2892" y="6"/>
                  </a:lnTo>
                  <a:lnTo>
                    <a:pt x="2892" y="6"/>
                  </a:lnTo>
                  <a:lnTo>
                    <a:pt x="2898" y="6"/>
                  </a:lnTo>
                  <a:lnTo>
                    <a:pt x="2898" y="6"/>
                  </a:lnTo>
                  <a:lnTo>
                    <a:pt x="2906" y="6"/>
                  </a:lnTo>
                  <a:lnTo>
                    <a:pt x="2914" y="6"/>
                  </a:lnTo>
                  <a:lnTo>
                    <a:pt x="2914" y="6"/>
                  </a:lnTo>
                  <a:lnTo>
                    <a:pt x="2914" y="6"/>
                  </a:lnTo>
                  <a:lnTo>
                    <a:pt x="2914" y="6"/>
                  </a:lnTo>
                  <a:lnTo>
                    <a:pt x="2914" y="6"/>
                  </a:lnTo>
                  <a:lnTo>
                    <a:pt x="2914" y="6"/>
                  </a:lnTo>
                  <a:lnTo>
                    <a:pt x="2916" y="6"/>
                  </a:lnTo>
                  <a:lnTo>
                    <a:pt x="2916" y="6"/>
                  </a:lnTo>
                  <a:lnTo>
                    <a:pt x="2916" y="6"/>
                  </a:lnTo>
                  <a:lnTo>
                    <a:pt x="2916" y="6"/>
                  </a:lnTo>
                  <a:lnTo>
                    <a:pt x="2918" y="6"/>
                  </a:lnTo>
                  <a:lnTo>
                    <a:pt x="2918" y="6"/>
                  </a:lnTo>
                  <a:lnTo>
                    <a:pt x="2918" y="6"/>
                  </a:lnTo>
                  <a:lnTo>
                    <a:pt x="2918" y="6"/>
                  </a:lnTo>
                  <a:lnTo>
                    <a:pt x="2918" y="6"/>
                  </a:lnTo>
                  <a:lnTo>
                    <a:pt x="2918" y="6"/>
                  </a:lnTo>
                  <a:lnTo>
                    <a:pt x="2920" y="6"/>
                  </a:lnTo>
                  <a:lnTo>
                    <a:pt x="2920" y="6"/>
                  </a:lnTo>
                  <a:lnTo>
                    <a:pt x="2928" y="6"/>
                  </a:lnTo>
                  <a:lnTo>
                    <a:pt x="2928" y="6"/>
                  </a:lnTo>
                  <a:lnTo>
                    <a:pt x="2932" y="6"/>
                  </a:lnTo>
                  <a:lnTo>
                    <a:pt x="2932" y="6"/>
                  </a:lnTo>
                  <a:lnTo>
                    <a:pt x="2932" y="6"/>
                  </a:lnTo>
                  <a:lnTo>
                    <a:pt x="2932" y="6"/>
                  </a:lnTo>
                  <a:lnTo>
                    <a:pt x="2932" y="6"/>
                  </a:lnTo>
                  <a:lnTo>
                    <a:pt x="2932" y="6"/>
                  </a:lnTo>
                  <a:lnTo>
                    <a:pt x="2932" y="6"/>
                  </a:lnTo>
                  <a:lnTo>
                    <a:pt x="2932" y="6"/>
                  </a:lnTo>
                  <a:lnTo>
                    <a:pt x="2932" y="6"/>
                  </a:lnTo>
                  <a:lnTo>
                    <a:pt x="2932" y="6"/>
                  </a:lnTo>
                  <a:lnTo>
                    <a:pt x="2934" y="6"/>
                  </a:lnTo>
                  <a:lnTo>
                    <a:pt x="2934" y="6"/>
                  </a:lnTo>
                  <a:lnTo>
                    <a:pt x="2934" y="6"/>
                  </a:lnTo>
                  <a:lnTo>
                    <a:pt x="2934" y="6"/>
                  </a:lnTo>
                  <a:lnTo>
                    <a:pt x="2934" y="6"/>
                  </a:lnTo>
                  <a:lnTo>
                    <a:pt x="2934" y="6"/>
                  </a:lnTo>
                  <a:lnTo>
                    <a:pt x="2938" y="6"/>
                  </a:lnTo>
                  <a:lnTo>
                    <a:pt x="2938" y="6"/>
                  </a:lnTo>
                  <a:lnTo>
                    <a:pt x="2944" y="4"/>
                  </a:lnTo>
                  <a:lnTo>
                    <a:pt x="2944" y="4"/>
                  </a:lnTo>
                  <a:lnTo>
                    <a:pt x="2948" y="6"/>
                  </a:lnTo>
                  <a:lnTo>
                    <a:pt x="2948" y="6"/>
                  </a:lnTo>
                  <a:lnTo>
                    <a:pt x="2950" y="6"/>
                  </a:lnTo>
                  <a:lnTo>
                    <a:pt x="2950" y="6"/>
                  </a:lnTo>
                  <a:lnTo>
                    <a:pt x="2956" y="6"/>
                  </a:lnTo>
                  <a:lnTo>
                    <a:pt x="2956" y="6"/>
                  </a:lnTo>
                  <a:lnTo>
                    <a:pt x="2960" y="6"/>
                  </a:lnTo>
                  <a:lnTo>
                    <a:pt x="2960" y="6"/>
                  </a:lnTo>
                  <a:lnTo>
                    <a:pt x="2960" y="6"/>
                  </a:lnTo>
                  <a:lnTo>
                    <a:pt x="2960" y="6"/>
                  </a:lnTo>
                  <a:lnTo>
                    <a:pt x="2962" y="6"/>
                  </a:lnTo>
                  <a:lnTo>
                    <a:pt x="2962" y="6"/>
                  </a:lnTo>
                  <a:lnTo>
                    <a:pt x="2968" y="8"/>
                  </a:lnTo>
                  <a:lnTo>
                    <a:pt x="2974" y="8"/>
                  </a:lnTo>
                  <a:lnTo>
                    <a:pt x="2974" y="8"/>
                  </a:lnTo>
                  <a:lnTo>
                    <a:pt x="2980" y="8"/>
                  </a:lnTo>
                  <a:lnTo>
                    <a:pt x="2980" y="8"/>
                  </a:lnTo>
                  <a:lnTo>
                    <a:pt x="2984" y="8"/>
                  </a:lnTo>
                  <a:lnTo>
                    <a:pt x="2984" y="8"/>
                  </a:lnTo>
                  <a:lnTo>
                    <a:pt x="2988" y="8"/>
                  </a:lnTo>
                  <a:lnTo>
                    <a:pt x="2988" y="8"/>
                  </a:lnTo>
                  <a:lnTo>
                    <a:pt x="2994" y="8"/>
                  </a:lnTo>
                  <a:lnTo>
                    <a:pt x="2994" y="8"/>
                  </a:lnTo>
                  <a:lnTo>
                    <a:pt x="2998" y="6"/>
                  </a:lnTo>
                  <a:lnTo>
                    <a:pt x="2998" y="6"/>
                  </a:lnTo>
                  <a:lnTo>
                    <a:pt x="3000" y="6"/>
                  </a:lnTo>
                  <a:lnTo>
                    <a:pt x="3000" y="6"/>
                  </a:lnTo>
                  <a:lnTo>
                    <a:pt x="3002" y="6"/>
                  </a:lnTo>
                  <a:lnTo>
                    <a:pt x="3002" y="6"/>
                  </a:lnTo>
                  <a:lnTo>
                    <a:pt x="3008" y="6"/>
                  </a:lnTo>
                  <a:lnTo>
                    <a:pt x="3008" y="6"/>
                  </a:lnTo>
                  <a:lnTo>
                    <a:pt x="3012" y="6"/>
                  </a:lnTo>
                  <a:lnTo>
                    <a:pt x="3012" y="6"/>
                  </a:lnTo>
                  <a:lnTo>
                    <a:pt x="3012" y="6"/>
                  </a:lnTo>
                  <a:lnTo>
                    <a:pt x="3012" y="6"/>
                  </a:lnTo>
                  <a:lnTo>
                    <a:pt x="3014" y="6"/>
                  </a:lnTo>
                  <a:lnTo>
                    <a:pt x="3014" y="6"/>
                  </a:lnTo>
                  <a:lnTo>
                    <a:pt x="3020" y="6"/>
                  </a:lnTo>
                  <a:lnTo>
                    <a:pt x="3020" y="6"/>
                  </a:lnTo>
                  <a:lnTo>
                    <a:pt x="3020" y="6"/>
                  </a:lnTo>
                  <a:lnTo>
                    <a:pt x="3020" y="6"/>
                  </a:lnTo>
                  <a:lnTo>
                    <a:pt x="3022" y="8"/>
                  </a:lnTo>
                  <a:lnTo>
                    <a:pt x="3022" y="8"/>
                  </a:lnTo>
                  <a:lnTo>
                    <a:pt x="3024" y="8"/>
                  </a:lnTo>
                  <a:lnTo>
                    <a:pt x="3024" y="8"/>
                  </a:lnTo>
                  <a:lnTo>
                    <a:pt x="3024" y="6"/>
                  </a:lnTo>
                  <a:lnTo>
                    <a:pt x="3024" y="6"/>
                  </a:lnTo>
                  <a:lnTo>
                    <a:pt x="3028" y="8"/>
                  </a:lnTo>
                  <a:lnTo>
                    <a:pt x="3032" y="8"/>
                  </a:lnTo>
                  <a:lnTo>
                    <a:pt x="3032" y="8"/>
                  </a:lnTo>
                  <a:lnTo>
                    <a:pt x="3036" y="8"/>
                  </a:lnTo>
                  <a:lnTo>
                    <a:pt x="3036" y="8"/>
                  </a:lnTo>
                  <a:lnTo>
                    <a:pt x="3040" y="8"/>
                  </a:lnTo>
                  <a:lnTo>
                    <a:pt x="3040" y="8"/>
                  </a:lnTo>
                  <a:lnTo>
                    <a:pt x="3044" y="8"/>
                  </a:lnTo>
                  <a:lnTo>
                    <a:pt x="3044" y="8"/>
                  </a:lnTo>
                  <a:lnTo>
                    <a:pt x="3048" y="8"/>
                  </a:lnTo>
                  <a:lnTo>
                    <a:pt x="3048" y="8"/>
                  </a:lnTo>
                  <a:lnTo>
                    <a:pt x="3048" y="8"/>
                  </a:lnTo>
                  <a:lnTo>
                    <a:pt x="3048" y="8"/>
                  </a:lnTo>
                  <a:lnTo>
                    <a:pt x="3048" y="8"/>
                  </a:lnTo>
                  <a:lnTo>
                    <a:pt x="3048" y="8"/>
                  </a:lnTo>
                  <a:lnTo>
                    <a:pt x="3052" y="8"/>
                  </a:lnTo>
                  <a:lnTo>
                    <a:pt x="3052" y="8"/>
                  </a:lnTo>
                  <a:lnTo>
                    <a:pt x="3052" y="8"/>
                  </a:lnTo>
                  <a:lnTo>
                    <a:pt x="3052" y="8"/>
                  </a:lnTo>
                  <a:lnTo>
                    <a:pt x="3056" y="8"/>
                  </a:lnTo>
                  <a:lnTo>
                    <a:pt x="3056" y="8"/>
                  </a:lnTo>
                  <a:lnTo>
                    <a:pt x="3058" y="6"/>
                  </a:lnTo>
                  <a:lnTo>
                    <a:pt x="3058" y="6"/>
                  </a:lnTo>
                  <a:lnTo>
                    <a:pt x="3060" y="8"/>
                  </a:lnTo>
                  <a:lnTo>
                    <a:pt x="3060" y="8"/>
                  </a:lnTo>
                  <a:lnTo>
                    <a:pt x="3060" y="8"/>
                  </a:lnTo>
                  <a:lnTo>
                    <a:pt x="3060" y="8"/>
                  </a:lnTo>
                  <a:lnTo>
                    <a:pt x="3064" y="8"/>
                  </a:lnTo>
                  <a:lnTo>
                    <a:pt x="3064" y="8"/>
                  </a:lnTo>
                  <a:lnTo>
                    <a:pt x="3066" y="8"/>
                  </a:lnTo>
                  <a:lnTo>
                    <a:pt x="3066" y="8"/>
                  </a:lnTo>
                  <a:lnTo>
                    <a:pt x="3070" y="8"/>
                  </a:lnTo>
                  <a:lnTo>
                    <a:pt x="3070" y="8"/>
                  </a:lnTo>
                  <a:lnTo>
                    <a:pt x="3070" y="8"/>
                  </a:lnTo>
                  <a:lnTo>
                    <a:pt x="3070" y="8"/>
                  </a:lnTo>
                  <a:lnTo>
                    <a:pt x="3072" y="8"/>
                  </a:lnTo>
                  <a:lnTo>
                    <a:pt x="3072" y="8"/>
                  </a:lnTo>
                  <a:lnTo>
                    <a:pt x="3074" y="8"/>
                  </a:lnTo>
                  <a:lnTo>
                    <a:pt x="3074" y="8"/>
                  </a:lnTo>
                  <a:lnTo>
                    <a:pt x="3078" y="6"/>
                  </a:lnTo>
                  <a:lnTo>
                    <a:pt x="3078" y="6"/>
                  </a:lnTo>
                  <a:lnTo>
                    <a:pt x="3082" y="8"/>
                  </a:lnTo>
                  <a:lnTo>
                    <a:pt x="3082" y="8"/>
                  </a:lnTo>
                  <a:lnTo>
                    <a:pt x="3082" y="8"/>
                  </a:lnTo>
                  <a:lnTo>
                    <a:pt x="3082" y="8"/>
                  </a:lnTo>
                  <a:lnTo>
                    <a:pt x="3082" y="8"/>
                  </a:lnTo>
                  <a:lnTo>
                    <a:pt x="3082" y="8"/>
                  </a:lnTo>
                  <a:lnTo>
                    <a:pt x="3084" y="8"/>
                  </a:lnTo>
                  <a:lnTo>
                    <a:pt x="3084" y="8"/>
                  </a:lnTo>
                  <a:lnTo>
                    <a:pt x="3084" y="8"/>
                  </a:lnTo>
                  <a:lnTo>
                    <a:pt x="3084" y="8"/>
                  </a:lnTo>
                  <a:lnTo>
                    <a:pt x="3088" y="6"/>
                  </a:lnTo>
                  <a:lnTo>
                    <a:pt x="3088" y="6"/>
                  </a:lnTo>
                  <a:lnTo>
                    <a:pt x="3090" y="8"/>
                  </a:lnTo>
                  <a:lnTo>
                    <a:pt x="3090" y="8"/>
                  </a:lnTo>
                  <a:lnTo>
                    <a:pt x="3090" y="6"/>
                  </a:lnTo>
                  <a:lnTo>
                    <a:pt x="3090" y="6"/>
                  </a:lnTo>
                  <a:lnTo>
                    <a:pt x="3092" y="8"/>
                  </a:lnTo>
                  <a:lnTo>
                    <a:pt x="3092" y="8"/>
                  </a:lnTo>
                  <a:lnTo>
                    <a:pt x="3094" y="8"/>
                  </a:lnTo>
                  <a:lnTo>
                    <a:pt x="3094" y="8"/>
                  </a:lnTo>
                  <a:lnTo>
                    <a:pt x="3098" y="8"/>
                  </a:lnTo>
                  <a:lnTo>
                    <a:pt x="3098" y="8"/>
                  </a:lnTo>
                  <a:lnTo>
                    <a:pt x="3100" y="8"/>
                  </a:lnTo>
                  <a:lnTo>
                    <a:pt x="3100" y="8"/>
                  </a:lnTo>
                  <a:lnTo>
                    <a:pt x="3108" y="8"/>
                  </a:lnTo>
                  <a:lnTo>
                    <a:pt x="3108" y="8"/>
                  </a:lnTo>
                  <a:lnTo>
                    <a:pt x="3110" y="8"/>
                  </a:lnTo>
                  <a:lnTo>
                    <a:pt x="3110" y="8"/>
                  </a:lnTo>
                  <a:lnTo>
                    <a:pt x="3114" y="8"/>
                  </a:lnTo>
                  <a:lnTo>
                    <a:pt x="3114" y="8"/>
                  </a:lnTo>
                  <a:lnTo>
                    <a:pt x="3120" y="8"/>
                  </a:lnTo>
                  <a:lnTo>
                    <a:pt x="3120" y="8"/>
                  </a:lnTo>
                  <a:lnTo>
                    <a:pt x="3124" y="8"/>
                  </a:lnTo>
                  <a:lnTo>
                    <a:pt x="3124" y="8"/>
                  </a:lnTo>
                  <a:lnTo>
                    <a:pt x="3132" y="8"/>
                  </a:lnTo>
                  <a:lnTo>
                    <a:pt x="3132" y="8"/>
                  </a:lnTo>
                  <a:lnTo>
                    <a:pt x="3140" y="8"/>
                  </a:lnTo>
                  <a:lnTo>
                    <a:pt x="3140" y="8"/>
                  </a:lnTo>
                  <a:lnTo>
                    <a:pt x="3142" y="8"/>
                  </a:lnTo>
                  <a:lnTo>
                    <a:pt x="3142" y="8"/>
                  </a:lnTo>
                  <a:lnTo>
                    <a:pt x="3148" y="10"/>
                  </a:lnTo>
                  <a:lnTo>
                    <a:pt x="3148" y="10"/>
                  </a:lnTo>
                  <a:lnTo>
                    <a:pt x="3158" y="10"/>
                  </a:lnTo>
                  <a:lnTo>
                    <a:pt x="3158" y="10"/>
                  </a:lnTo>
                  <a:lnTo>
                    <a:pt x="3158" y="10"/>
                  </a:lnTo>
                  <a:lnTo>
                    <a:pt x="3158" y="10"/>
                  </a:lnTo>
                  <a:lnTo>
                    <a:pt x="3160" y="8"/>
                  </a:lnTo>
                  <a:lnTo>
                    <a:pt x="3160" y="8"/>
                  </a:lnTo>
                  <a:lnTo>
                    <a:pt x="3162" y="8"/>
                  </a:lnTo>
                  <a:lnTo>
                    <a:pt x="3162" y="8"/>
                  </a:lnTo>
                  <a:lnTo>
                    <a:pt x="3162" y="8"/>
                  </a:lnTo>
                  <a:lnTo>
                    <a:pt x="3162" y="8"/>
                  </a:lnTo>
                  <a:lnTo>
                    <a:pt x="3164" y="8"/>
                  </a:lnTo>
                  <a:lnTo>
                    <a:pt x="3164" y="8"/>
                  </a:lnTo>
                  <a:lnTo>
                    <a:pt x="3168" y="8"/>
                  </a:lnTo>
                  <a:lnTo>
                    <a:pt x="3168" y="8"/>
                  </a:lnTo>
                  <a:lnTo>
                    <a:pt x="3168" y="10"/>
                  </a:lnTo>
                  <a:lnTo>
                    <a:pt x="3168" y="10"/>
                  </a:lnTo>
                  <a:lnTo>
                    <a:pt x="3170" y="8"/>
                  </a:lnTo>
                  <a:lnTo>
                    <a:pt x="3170" y="8"/>
                  </a:lnTo>
                  <a:lnTo>
                    <a:pt x="3172" y="10"/>
                  </a:lnTo>
                  <a:lnTo>
                    <a:pt x="3172" y="10"/>
                  </a:lnTo>
                  <a:lnTo>
                    <a:pt x="3174" y="10"/>
                  </a:lnTo>
                  <a:lnTo>
                    <a:pt x="3174" y="10"/>
                  </a:lnTo>
                  <a:lnTo>
                    <a:pt x="3176" y="10"/>
                  </a:lnTo>
                  <a:lnTo>
                    <a:pt x="3176" y="10"/>
                  </a:lnTo>
                  <a:lnTo>
                    <a:pt x="3178" y="10"/>
                  </a:lnTo>
                  <a:lnTo>
                    <a:pt x="3178" y="10"/>
                  </a:lnTo>
                  <a:lnTo>
                    <a:pt x="3178" y="8"/>
                  </a:lnTo>
                  <a:lnTo>
                    <a:pt x="3178" y="8"/>
                  </a:lnTo>
                  <a:lnTo>
                    <a:pt x="3178" y="10"/>
                  </a:lnTo>
                  <a:lnTo>
                    <a:pt x="3178" y="10"/>
                  </a:lnTo>
                  <a:lnTo>
                    <a:pt x="3182" y="8"/>
                  </a:lnTo>
                  <a:lnTo>
                    <a:pt x="3182" y="8"/>
                  </a:lnTo>
                  <a:lnTo>
                    <a:pt x="3186" y="8"/>
                  </a:lnTo>
                  <a:lnTo>
                    <a:pt x="3186" y="8"/>
                  </a:lnTo>
                  <a:lnTo>
                    <a:pt x="3188" y="10"/>
                  </a:lnTo>
                  <a:lnTo>
                    <a:pt x="3188" y="10"/>
                  </a:lnTo>
                  <a:lnTo>
                    <a:pt x="3194" y="10"/>
                  </a:lnTo>
                  <a:lnTo>
                    <a:pt x="3194" y="10"/>
                  </a:lnTo>
                  <a:lnTo>
                    <a:pt x="3198" y="8"/>
                  </a:lnTo>
                  <a:lnTo>
                    <a:pt x="3198" y="8"/>
                  </a:lnTo>
                  <a:lnTo>
                    <a:pt x="3202" y="8"/>
                  </a:lnTo>
                  <a:lnTo>
                    <a:pt x="3202" y="8"/>
                  </a:lnTo>
                  <a:lnTo>
                    <a:pt x="3206" y="8"/>
                  </a:lnTo>
                  <a:lnTo>
                    <a:pt x="3206" y="8"/>
                  </a:lnTo>
                  <a:lnTo>
                    <a:pt x="3210" y="10"/>
                  </a:lnTo>
                  <a:lnTo>
                    <a:pt x="3210" y="10"/>
                  </a:lnTo>
                  <a:lnTo>
                    <a:pt x="3214" y="10"/>
                  </a:lnTo>
                  <a:lnTo>
                    <a:pt x="3214" y="10"/>
                  </a:lnTo>
                  <a:lnTo>
                    <a:pt x="3218" y="10"/>
                  </a:lnTo>
                  <a:lnTo>
                    <a:pt x="3218" y="10"/>
                  </a:lnTo>
                  <a:lnTo>
                    <a:pt x="3220" y="10"/>
                  </a:lnTo>
                  <a:lnTo>
                    <a:pt x="3220" y="10"/>
                  </a:lnTo>
                  <a:lnTo>
                    <a:pt x="3220" y="10"/>
                  </a:lnTo>
                  <a:lnTo>
                    <a:pt x="3220" y="10"/>
                  </a:lnTo>
                  <a:lnTo>
                    <a:pt x="3220" y="10"/>
                  </a:lnTo>
                  <a:lnTo>
                    <a:pt x="3220" y="10"/>
                  </a:lnTo>
                  <a:lnTo>
                    <a:pt x="3222" y="10"/>
                  </a:lnTo>
                  <a:lnTo>
                    <a:pt x="3222" y="10"/>
                  </a:lnTo>
                  <a:lnTo>
                    <a:pt x="3224" y="10"/>
                  </a:lnTo>
                  <a:lnTo>
                    <a:pt x="3224" y="10"/>
                  </a:lnTo>
                  <a:lnTo>
                    <a:pt x="3224" y="10"/>
                  </a:lnTo>
                  <a:lnTo>
                    <a:pt x="3224" y="10"/>
                  </a:lnTo>
                  <a:lnTo>
                    <a:pt x="3226" y="10"/>
                  </a:lnTo>
                  <a:lnTo>
                    <a:pt x="3226" y="10"/>
                  </a:lnTo>
                  <a:lnTo>
                    <a:pt x="3226" y="10"/>
                  </a:lnTo>
                  <a:lnTo>
                    <a:pt x="3226" y="10"/>
                  </a:lnTo>
                  <a:lnTo>
                    <a:pt x="3228" y="10"/>
                  </a:lnTo>
                  <a:lnTo>
                    <a:pt x="3228" y="10"/>
                  </a:lnTo>
                  <a:lnTo>
                    <a:pt x="3228" y="10"/>
                  </a:lnTo>
                  <a:lnTo>
                    <a:pt x="3228" y="10"/>
                  </a:lnTo>
                  <a:lnTo>
                    <a:pt x="3228" y="10"/>
                  </a:lnTo>
                  <a:lnTo>
                    <a:pt x="3228" y="10"/>
                  </a:lnTo>
                  <a:lnTo>
                    <a:pt x="3230" y="10"/>
                  </a:lnTo>
                  <a:lnTo>
                    <a:pt x="3230" y="10"/>
                  </a:lnTo>
                  <a:lnTo>
                    <a:pt x="3230" y="10"/>
                  </a:lnTo>
                  <a:lnTo>
                    <a:pt x="3230" y="10"/>
                  </a:lnTo>
                  <a:lnTo>
                    <a:pt x="3230" y="10"/>
                  </a:lnTo>
                  <a:lnTo>
                    <a:pt x="3230" y="10"/>
                  </a:lnTo>
                  <a:lnTo>
                    <a:pt x="3232" y="10"/>
                  </a:lnTo>
                  <a:lnTo>
                    <a:pt x="3232" y="10"/>
                  </a:lnTo>
                  <a:lnTo>
                    <a:pt x="3232" y="12"/>
                  </a:lnTo>
                  <a:lnTo>
                    <a:pt x="3232" y="12"/>
                  </a:lnTo>
                  <a:lnTo>
                    <a:pt x="3232" y="12"/>
                  </a:lnTo>
                  <a:lnTo>
                    <a:pt x="3232" y="12"/>
                  </a:lnTo>
                  <a:lnTo>
                    <a:pt x="3236" y="12"/>
                  </a:lnTo>
                  <a:lnTo>
                    <a:pt x="3236" y="12"/>
                  </a:lnTo>
                  <a:lnTo>
                    <a:pt x="3238" y="12"/>
                  </a:lnTo>
                  <a:lnTo>
                    <a:pt x="3238" y="12"/>
                  </a:lnTo>
                  <a:lnTo>
                    <a:pt x="3240" y="10"/>
                  </a:lnTo>
                  <a:lnTo>
                    <a:pt x="3240" y="10"/>
                  </a:lnTo>
                  <a:lnTo>
                    <a:pt x="3246" y="12"/>
                  </a:lnTo>
                  <a:lnTo>
                    <a:pt x="3246" y="12"/>
                  </a:lnTo>
                  <a:lnTo>
                    <a:pt x="3248" y="12"/>
                  </a:lnTo>
                  <a:lnTo>
                    <a:pt x="3248" y="12"/>
                  </a:lnTo>
                  <a:lnTo>
                    <a:pt x="3252" y="12"/>
                  </a:lnTo>
                  <a:lnTo>
                    <a:pt x="3256" y="12"/>
                  </a:lnTo>
                  <a:lnTo>
                    <a:pt x="3256" y="12"/>
                  </a:lnTo>
                  <a:lnTo>
                    <a:pt x="3258" y="12"/>
                  </a:lnTo>
                  <a:lnTo>
                    <a:pt x="3258" y="12"/>
                  </a:lnTo>
                  <a:lnTo>
                    <a:pt x="3260" y="12"/>
                  </a:lnTo>
                  <a:lnTo>
                    <a:pt x="3260" y="12"/>
                  </a:lnTo>
                  <a:lnTo>
                    <a:pt x="3262" y="12"/>
                  </a:lnTo>
                  <a:lnTo>
                    <a:pt x="3262" y="12"/>
                  </a:lnTo>
                  <a:lnTo>
                    <a:pt x="3262" y="14"/>
                  </a:lnTo>
                  <a:lnTo>
                    <a:pt x="3262" y="14"/>
                  </a:lnTo>
                  <a:lnTo>
                    <a:pt x="3262" y="14"/>
                  </a:lnTo>
                  <a:lnTo>
                    <a:pt x="3262" y="14"/>
                  </a:lnTo>
                  <a:lnTo>
                    <a:pt x="3262" y="14"/>
                  </a:lnTo>
                  <a:lnTo>
                    <a:pt x="3262" y="14"/>
                  </a:lnTo>
                  <a:lnTo>
                    <a:pt x="3262" y="14"/>
                  </a:lnTo>
                  <a:lnTo>
                    <a:pt x="3262" y="16"/>
                  </a:lnTo>
                  <a:lnTo>
                    <a:pt x="3262" y="16"/>
                  </a:lnTo>
                  <a:lnTo>
                    <a:pt x="3264" y="16"/>
                  </a:lnTo>
                  <a:lnTo>
                    <a:pt x="3264" y="16"/>
                  </a:lnTo>
                  <a:lnTo>
                    <a:pt x="3264" y="16"/>
                  </a:lnTo>
                  <a:lnTo>
                    <a:pt x="3264" y="18"/>
                  </a:lnTo>
                  <a:lnTo>
                    <a:pt x="3264" y="18"/>
                  </a:lnTo>
                  <a:lnTo>
                    <a:pt x="3266" y="16"/>
                  </a:lnTo>
                  <a:lnTo>
                    <a:pt x="3266" y="16"/>
                  </a:lnTo>
                  <a:lnTo>
                    <a:pt x="3266" y="16"/>
                  </a:lnTo>
                  <a:lnTo>
                    <a:pt x="3266" y="16"/>
                  </a:lnTo>
                  <a:lnTo>
                    <a:pt x="3264" y="16"/>
                  </a:lnTo>
                  <a:lnTo>
                    <a:pt x="3264" y="16"/>
                  </a:lnTo>
                  <a:lnTo>
                    <a:pt x="3268" y="14"/>
                  </a:lnTo>
                  <a:lnTo>
                    <a:pt x="3268" y="14"/>
                  </a:lnTo>
                  <a:lnTo>
                    <a:pt x="3268" y="12"/>
                  </a:lnTo>
                  <a:lnTo>
                    <a:pt x="3268" y="12"/>
                  </a:lnTo>
                  <a:lnTo>
                    <a:pt x="3272" y="14"/>
                  </a:lnTo>
                  <a:lnTo>
                    <a:pt x="3272" y="14"/>
                  </a:lnTo>
                  <a:lnTo>
                    <a:pt x="3272" y="14"/>
                  </a:lnTo>
                  <a:lnTo>
                    <a:pt x="3272" y="14"/>
                  </a:lnTo>
                  <a:lnTo>
                    <a:pt x="3274" y="14"/>
                  </a:lnTo>
                  <a:lnTo>
                    <a:pt x="3274" y="14"/>
                  </a:lnTo>
                  <a:lnTo>
                    <a:pt x="3276" y="14"/>
                  </a:lnTo>
                  <a:lnTo>
                    <a:pt x="3276" y="14"/>
                  </a:lnTo>
                  <a:lnTo>
                    <a:pt x="3276" y="14"/>
                  </a:lnTo>
                  <a:lnTo>
                    <a:pt x="3276" y="14"/>
                  </a:lnTo>
                  <a:lnTo>
                    <a:pt x="3278" y="14"/>
                  </a:lnTo>
                  <a:lnTo>
                    <a:pt x="3278" y="14"/>
                  </a:lnTo>
                  <a:lnTo>
                    <a:pt x="3280" y="14"/>
                  </a:lnTo>
                  <a:lnTo>
                    <a:pt x="3280" y="14"/>
                  </a:lnTo>
                  <a:lnTo>
                    <a:pt x="3282" y="14"/>
                  </a:lnTo>
                  <a:lnTo>
                    <a:pt x="3282" y="14"/>
                  </a:lnTo>
                  <a:lnTo>
                    <a:pt x="3284" y="14"/>
                  </a:lnTo>
                  <a:lnTo>
                    <a:pt x="3284" y="14"/>
                  </a:lnTo>
                  <a:lnTo>
                    <a:pt x="3290" y="12"/>
                  </a:lnTo>
                  <a:lnTo>
                    <a:pt x="3290" y="12"/>
                  </a:lnTo>
                  <a:lnTo>
                    <a:pt x="3294" y="12"/>
                  </a:lnTo>
                  <a:lnTo>
                    <a:pt x="3298" y="12"/>
                  </a:lnTo>
                  <a:lnTo>
                    <a:pt x="3298" y="12"/>
                  </a:lnTo>
                  <a:lnTo>
                    <a:pt x="3300" y="12"/>
                  </a:lnTo>
                  <a:lnTo>
                    <a:pt x="3300" y="12"/>
                  </a:lnTo>
                  <a:lnTo>
                    <a:pt x="3300" y="12"/>
                  </a:lnTo>
                  <a:lnTo>
                    <a:pt x="3300" y="12"/>
                  </a:lnTo>
                  <a:lnTo>
                    <a:pt x="3302" y="12"/>
                  </a:lnTo>
                  <a:lnTo>
                    <a:pt x="3302" y="12"/>
                  </a:lnTo>
                  <a:lnTo>
                    <a:pt x="3304" y="12"/>
                  </a:lnTo>
                  <a:lnTo>
                    <a:pt x="3304" y="12"/>
                  </a:lnTo>
                  <a:lnTo>
                    <a:pt x="3306" y="12"/>
                  </a:lnTo>
                  <a:lnTo>
                    <a:pt x="3306" y="12"/>
                  </a:lnTo>
                  <a:lnTo>
                    <a:pt x="3306" y="12"/>
                  </a:lnTo>
                  <a:lnTo>
                    <a:pt x="3306" y="12"/>
                  </a:lnTo>
                  <a:lnTo>
                    <a:pt x="3308" y="12"/>
                  </a:lnTo>
                  <a:lnTo>
                    <a:pt x="3308" y="12"/>
                  </a:lnTo>
                  <a:lnTo>
                    <a:pt x="3308" y="12"/>
                  </a:lnTo>
                  <a:lnTo>
                    <a:pt x="3308" y="12"/>
                  </a:lnTo>
                  <a:lnTo>
                    <a:pt x="3312" y="12"/>
                  </a:lnTo>
                  <a:lnTo>
                    <a:pt x="3312" y="12"/>
                  </a:lnTo>
                  <a:lnTo>
                    <a:pt x="3312" y="12"/>
                  </a:lnTo>
                  <a:lnTo>
                    <a:pt x="3312" y="12"/>
                  </a:lnTo>
                  <a:lnTo>
                    <a:pt x="3312" y="12"/>
                  </a:lnTo>
                  <a:lnTo>
                    <a:pt x="3312" y="12"/>
                  </a:lnTo>
                  <a:lnTo>
                    <a:pt x="3314" y="12"/>
                  </a:lnTo>
                  <a:lnTo>
                    <a:pt x="3314" y="12"/>
                  </a:lnTo>
                  <a:lnTo>
                    <a:pt x="3314" y="12"/>
                  </a:lnTo>
                  <a:lnTo>
                    <a:pt x="3314" y="12"/>
                  </a:lnTo>
                  <a:lnTo>
                    <a:pt x="3316" y="12"/>
                  </a:lnTo>
                  <a:lnTo>
                    <a:pt x="3316" y="12"/>
                  </a:lnTo>
                  <a:lnTo>
                    <a:pt x="3322" y="12"/>
                  </a:lnTo>
                  <a:lnTo>
                    <a:pt x="3322" y="12"/>
                  </a:lnTo>
                  <a:lnTo>
                    <a:pt x="3324" y="14"/>
                  </a:lnTo>
                  <a:lnTo>
                    <a:pt x="3324" y="14"/>
                  </a:lnTo>
                  <a:lnTo>
                    <a:pt x="3328" y="14"/>
                  </a:lnTo>
                  <a:lnTo>
                    <a:pt x="3328" y="14"/>
                  </a:lnTo>
                  <a:lnTo>
                    <a:pt x="3330" y="12"/>
                  </a:lnTo>
                  <a:lnTo>
                    <a:pt x="3330" y="12"/>
                  </a:lnTo>
                  <a:lnTo>
                    <a:pt x="3330" y="12"/>
                  </a:lnTo>
                  <a:lnTo>
                    <a:pt x="3330" y="12"/>
                  </a:lnTo>
                  <a:lnTo>
                    <a:pt x="3334" y="12"/>
                  </a:lnTo>
                  <a:lnTo>
                    <a:pt x="3334" y="12"/>
                  </a:lnTo>
                  <a:lnTo>
                    <a:pt x="3340" y="12"/>
                  </a:lnTo>
                  <a:lnTo>
                    <a:pt x="3340" y="12"/>
                  </a:lnTo>
                  <a:lnTo>
                    <a:pt x="3344" y="12"/>
                  </a:lnTo>
                  <a:lnTo>
                    <a:pt x="3344" y="12"/>
                  </a:lnTo>
                  <a:lnTo>
                    <a:pt x="3346" y="12"/>
                  </a:lnTo>
                  <a:lnTo>
                    <a:pt x="3346" y="12"/>
                  </a:lnTo>
                  <a:lnTo>
                    <a:pt x="3348" y="12"/>
                  </a:lnTo>
                  <a:lnTo>
                    <a:pt x="3348" y="12"/>
                  </a:lnTo>
                  <a:lnTo>
                    <a:pt x="3352" y="12"/>
                  </a:lnTo>
                  <a:lnTo>
                    <a:pt x="3352" y="12"/>
                  </a:lnTo>
                  <a:lnTo>
                    <a:pt x="3362" y="12"/>
                  </a:lnTo>
                  <a:lnTo>
                    <a:pt x="3362" y="12"/>
                  </a:lnTo>
                  <a:lnTo>
                    <a:pt x="3366" y="12"/>
                  </a:lnTo>
                  <a:lnTo>
                    <a:pt x="3366" y="12"/>
                  </a:lnTo>
                  <a:lnTo>
                    <a:pt x="3372" y="12"/>
                  </a:lnTo>
                  <a:lnTo>
                    <a:pt x="3372" y="12"/>
                  </a:lnTo>
                  <a:lnTo>
                    <a:pt x="3374" y="14"/>
                  </a:lnTo>
                  <a:lnTo>
                    <a:pt x="3374" y="14"/>
                  </a:lnTo>
                  <a:lnTo>
                    <a:pt x="3378" y="14"/>
                  </a:lnTo>
                  <a:lnTo>
                    <a:pt x="3378" y="14"/>
                  </a:lnTo>
                  <a:lnTo>
                    <a:pt x="3382" y="14"/>
                  </a:lnTo>
                  <a:lnTo>
                    <a:pt x="3384" y="14"/>
                  </a:lnTo>
                  <a:lnTo>
                    <a:pt x="3384" y="14"/>
                  </a:lnTo>
                  <a:lnTo>
                    <a:pt x="3392" y="12"/>
                  </a:lnTo>
                  <a:lnTo>
                    <a:pt x="3392" y="12"/>
                  </a:lnTo>
                  <a:lnTo>
                    <a:pt x="3396" y="14"/>
                  </a:lnTo>
                  <a:lnTo>
                    <a:pt x="3396" y="14"/>
                  </a:lnTo>
                  <a:lnTo>
                    <a:pt x="3408" y="12"/>
                  </a:lnTo>
                  <a:lnTo>
                    <a:pt x="3408" y="12"/>
                  </a:lnTo>
                  <a:lnTo>
                    <a:pt x="3412" y="12"/>
                  </a:lnTo>
                  <a:lnTo>
                    <a:pt x="3412" y="12"/>
                  </a:lnTo>
                  <a:lnTo>
                    <a:pt x="3418" y="12"/>
                  </a:lnTo>
                  <a:lnTo>
                    <a:pt x="3418" y="12"/>
                  </a:lnTo>
                  <a:lnTo>
                    <a:pt x="3418" y="12"/>
                  </a:lnTo>
                  <a:lnTo>
                    <a:pt x="3418" y="12"/>
                  </a:lnTo>
                  <a:lnTo>
                    <a:pt x="3418" y="12"/>
                  </a:lnTo>
                  <a:lnTo>
                    <a:pt x="3418" y="12"/>
                  </a:lnTo>
                  <a:lnTo>
                    <a:pt x="3422" y="12"/>
                  </a:lnTo>
                  <a:lnTo>
                    <a:pt x="3422" y="12"/>
                  </a:lnTo>
                  <a:lnTo>
                    <a:pt x="3422" y="12"/>
                  </a:lnTo>
                  <a:lnTo>
                    <a:pt x="3422" y="12"/>
                  </a:lnTo>
                  <a:lnTo>
                    <a:pt x="3422" y="12"/>
                  </a:lnTo>
                  <a:lnTo>
                    <a:pt x="3422" y="12"/>
                  </a:lnTo>
                  <a:lnTo>
                    <a:pt x="3422" y="12"/>
                  </a:lnTo>
                  <a:lnTo>
                    <a:pt x="3422" y="12"/>
                  </a:lnTo>
                  <a:lnTo>
                    <a:pt x="3424" y="12"/>
                  </a:lnTo>
                  <a:lnTo>
                    <a:pt x="3424" y="12"/>
                  </a:lnTo>
                  <a:lnTo>
                    <a:pt x="3426" y="12"/>
                  </a:lnTo>
                  <a:lnTo>
                    <a:pt x="3426" y="12"/>
                  </a:lnTo>
                  <a:lnTo>
                    <a:pt x="3426" y="12"/>
                  </a:lnTo>
                  <a:lnTo>
                    <a:pt x="3426" y="12"/>
                  </a:lnTo>
                  <a:lnTo>
                    <a:pt x="3428" y="12"/>
                  </a:lnTo>
                  <a:lnTo>
                    <a:pt x="3428" y="12"/>
                  </a:lnTo>
                  <a:lnTo>
                    <a:pt x="3428" y="12"/>
                  </a:lnTo>
                  <a:lnTo>
                    <a:pt x="3432" y="12"/>
                  </a:lnTo>
                  <a:lnTo>
                    <a:pt x="3432" y="12"/>
                  </a:lnTo>
                  <a:lnTo>
                    <a:pt x="3434" y="12"/>
                  </a:lnTo>
                  <a:lnTo>
                    <a:pt x="3434" y="12"/>
                  </a:lnTo>
                  <a:lnTo>
                    <a:pt x="3438" y="12"/>
                  </a:lnTo>
                  <a:lnTo>
                    <a:pt x="3438" y="12"/>
                  </a:lnTo>
                  <a:lnTo>
                    <a:pt x="3440" y="12"/>
                  </a:lnTo>
                  <a:lnTo>
                    <a:pt x="3440" y="12"/>
                  </a:lnTo>
                  <a:lnTo>
                    <a:pt x="3442" y="12"/>
                  </a:lnTo>
                  <a:lnTo>
                    <a:pt x="3442" y="12"/>
                  </a:lnTo>
                  <a:lnTo>
                    <a:pt x="3444" y="12"/>
                  </a:lnTo>
                  <a:lnTo>
                    <a:pt x="3444" y="12"/>
                  </a:lnTo>
                  <a:lnTo>
                    <a:pt x="3446" y="12"/>
                  </a:lnTo>
                  <a:lnTo>
                    <a:pt x="3446" y="12"/>
                  </a:lnTo>
                  <a:lnTo>
                    <a:pt x="3448" y="12"/>
                  </a:lnTo>
                  <a:lnTo>
                    <a:pt x="3448" y="12"/>
                  </a:lnTo>
                  <a:lnTo>
                    <a:pt x="3450" y="12"/>
                  </a:lnTo>
                  <a:lnTo>
                    <a:pt x="3450" y="12"/>
                  </a:lnTo>
                  <a:lnTo>
                    <a:pt x="3450" y="12"/>
                  </a:lnTo>
                  <a:lnTo>
                    <a:pt x="3450" y="12"/>
                  </a:lnTo>
                  <a:lnTo>
                    <a:pt x="3452" y="14"/>
                  </a:lnTo>
                  <a:lnTo>
                    <a:pt x="3452" y="14"/>
                  </a:lnTo>
                  <a:lnTo>
                    <a:pt x="3452" y="14"/>
                  </a:lnTo>
                  <a:lnTo>
                    <a:pt x="3454" y="16"/>
                  </a:lnTo>
                  <a:lnTo>
                    <a:pt x="3454" y="16"/>
                  </a:lnTo>
                  <a:lnTo>
                    <a:pt x="3456" y="16"/>
                  </a:lnTo>
                  <a:lnTo>
                    <a:pt x="3456" y="16"/>
                  </a:lnTo>
                  <a:lnTo>
                    <a:pt x="3456" y="16"/>
                  </a:lnTo>
                  <a:lnTo>
                    <a:pt x="3456" y="16"/>
                  </a:lnTo>
                  <a:lnTo>
                    <a:pt x="3456" y="16"/>
                  </a:lnTo>
                  <a:lnTo>
                    <a:pt x="3456" y="16"/>
                  </a:lnTo>
                  <a:lnTo>
                    <a:pt x="3456" y="18"/>
                  </a:lnTo>
                  <a:lnTo>
                    <a:pt x="3456" y="18"/>
                  </a:lnTo>
                  <a:lnTo>
                    <a:pt x="3456" y="18"/>
                  </a:lnTo>
                  <a:lnTo>
                    <a:pt x="3458" y="18"/>
                  </a:lnTo>
                  <a:lnTo>
                    <a:pt x="3458" y="18"/>
                  </a:lnTo>
                  <a:lnTo>
                    <a:pt x="3470" y="18"/>
                  </a:lnTo>
                  <a:lnTo>
                    <a:pt x="3470" y="18"/>
                  </a:lnTo>
                  <a:lnTo>
                    <a:pt x="3478" y="16"/>
                  </a:lnTo>
                  <a:lnTo>
                    <a:pt x="3478" y="16"/>
                  </a:lnTo>
                  <a:lnTo>
                    <a:pt x="3480" y="16"/>
                  </a:lnTo>
                  <a:lnTo>
                    <a:pt x="3480" y="16"/>
                  </a:lnTo>
                  <a:lnTo>
                    <a:pt x="3482" y="16"/>
                  </a:lnTo>
                  <a:lnTo>
                    <a:pt x="3482" y="16"/>
                  </a:lnTo>
                  <a:lnTo>
                    <a:pt x="3482" y="16"/>
                  </a:lnTo>
                  <a:lnTo>
                    <a:pt x="3482" y="16"/>
                  </a:lnTo>
                  <a:lnTo>
                    <a:pt x="3484" y="14"/>
                  </a:lnTo>
                  <a:lnTo>
                    <a:pt x="3484" y="14"/>
                  </a:lnTo>
                  <a:lnTo>
                    <a:pt x="3484" y="14"/>
                  </a:lnTo>
                  <a:lnTo>
                    <a:pt x="3484" y="14"/>
                  </a:lnTo>
                  <a:lnTo>
                    <a:pt x="3484" y="14"/>
                  </a:lnTo>
                  <a:lnTo>
                    <a:pt x="3488" y="14"/>
                  </a:lnTo>
                  <a:lnTo>
                    <a:pt x="3488" y="14"/>
                  </a:lnTo>
                  <a:lnTo>
                    <a:pt x="3490" y="14"/>
                  </a:lnTo>
                  <a:lnTo>
                    <a:pt x="3490" y="14"/>
                  </a:lnTo>
                  <a:lnTo>
                    <a:pt x="3494" y="14"/>
                  </a:lnTo>
                  <a:lnTo>
                    <a:pt x="3494" y="14"/>
                  </a:lnTo>
                  <a:lnTo>
                    <a:pt x="3498" y="12"/>
                  </a:lnTo>
                  <a:lnTo>
                    <a:pt x="3500" y="14"/>
                  </a:lnTo>
                  <a:lnTo>
                    <a:pt x="3500" y="14"/>
                  </a:lnTo>
                  <a:lnTo>
                    <a:pt x="3502" y="14"/>
                  </a:lnTo>
                  <a:lnTo>
                    <a:pt x="3502" y="14"/>
                  </a:lnTo>
                  <a:lnTo>
                    <a:pt x="3502" y="14"/>
                  </a:lnTo>
                  <a:lnTo>
                    <a:pt x="3502" y="14"/>
                  </a:lnTo>
                  <a:lnTo>
                    <a:pt x="3504" y="14"/>
                  </a:lnTo>
                  <a:lnTo>
                    <a:pt x="3504" y="14"/>
                  </a:lnTo>
                  <a:lnTo>
                    <a:pt x="3504" y="14"/>
                  </a:lnTo>
                  <a:lnTo>
                    <a:pt x="3504" y="14"/>
                  </a:lnTo>
                  <a:lnTo>
                    <a:pt x="3506" y="14"/>
                  </a:lnTo>
                  <a:lnTo>
                    <a:pt x="3506" y="14"/>
                  </a:lnTo>
                  <a:lnTo>
                    <a:pt x="3508" y="14"/>
                  </a:lnTo>
                  <a:lnTo>
                    <a:pt x="3508" y="14"/>
                  </a:lnTo>
                  <a:lnTo>
                    <a:pt x="3508" y="14"/>
                  </a:lnTo>
                  <a:lnTo>
                    <a:pt x="3508" y="14"/>
                  </a:lnTo>
                  <a:lnTo>
                    <a:pt x="3510" y="14"/>
                  </a:lnTo>
                  <a:lnTo>
                    <a:pt x="3510" y="14"/>
                  </a:lnTo>
                  <a:lnTo>
                    <a:pt x="3514" y="16"/>
                  </a:lnTo>
                  <a:lnTo>
                    <a:pt x="3514" y="16"/>
                  </a:lnTo>
                  <a:lnTo>
                    <a:pt x="3520" y="16"/>
                  </a:lnTo>
                  <a:lnTo>
                    <a:pt x="3520" y="16"/>
                  </a:lnTo>
                  <a:lnTo>
                    <a:pt x="3520" y="16"/>
                  </a:lnTo>
                  <a:lnTo>
                    <a:pt x="3520" y="16"/>
                  </a:lnTo>
                  <a:lnTo>
                    <a:pt x="3522" y="16"/>
                  </a:lnTo>
                  <a:lnTo>
                    <a:pt x="3524" y="18"/>
                  </a:lnTo>
                  <a:lnTo>
                    <a:pt x="3524" y="18"/>
                  </a:lnTo>
                  <a:lnTo>
                    <a:pt x="3524" y="18"/>
                  </a:lnTo>
                  <a:lnTo>
                    <a:pt x="3524" y="18"/>
                  </a:lnTo>
                  <a:lnTo>
                    <a:pt x="3526" y="18"/>
                  </a:lnTo>
                  <a:lnTo>
                    <a:pt x="3526" y="18"/>
                  </a:lnTo>
                  <a:lnTo>
                    <a:pt x="3530" y="18"/>
                  </a:lnTo>
                  <a:lnTo>
                    <a:pt x="3530" y="18"/>
                  </a:lnTo>
                  <a:lnTo>
                    <a:pt x="3530" y="16"/>
                  </a:lnTo>
                  <a:lnTo>
                    <a:pt x="3530" y="16"/>
                  </a:lnTo>
                  <a:lnTo>
                    <a:pt x="3530" y="16"/>
                  </a:lnTo>
                  <a:lnTo>
                    <a:pt x="3530" y="16"/>
                  </a:lnTo>
                  <a:lnTo>
                    <a:pt x="3532" y="16"/>
                  </a:lnTo>
                  <a:lnTo>
                    <a:pt x="3532" y="16"/>
                  </a:lnTo>
                  <a:lnTo>
                    <a:pt x="3534" y="14"/>
                  </a:lnTo>
                  <a:lnTo>
                    <a:pt x="3534" y="14"/>
                  </a:lnTo>
                  <a:lnTo>
                    <a:pt x="3540" y="12"/>
                  </a:lnTo>
                  <a:lnTo>
                    <a:pt x="3540" y="12"/>
                  </a:lnTo>
                  <a:lnTo>
                    <a:pt x="3554" y="14"/>
                  </a:lnTo>
                  <a:lnTo>
                    <a:pt x="3554" y="14"/>
                  </a:lnTo>
                  <a:lnTo>
                    <a:pt x="3556" y="14"/>
                  </a:lnTo>
                  <a:lnTo>
                    <a:pt x="3556" y="14"/>
                  </a:lnTo>
                  <a:lnTo>
                    <a:pt x="3560" y="14"/>
                  </a:lnTo>
                  <a:lnTo>
                    <a:pt x="3560" y="14"/>
                  </a:lnTo>
                  <a:lnTo>
                    <a:pt x="3566" y="14"/>
                  </a:lnTo>
                  <a:lnTo>
                    <a:pt x="3572" y="14"/>
                  </a:lnTo>
                  <a:lnTo>
                    <a:pt x="3572" y="14"/>
                  </a:lnTo>
                  <a:lnTo>
                    <a:pt x="3576" y="14"/>
                  </a:lnTo>
                  <a:lnTo>
                    <a:pt x="3582" y="14"/>
                  </a:lnTo>
                  <a:lnTo>
                    <a:pt x="3582" y="14"/>
                  </a:lnTo>
                  <a:lnTo>
                    <a:pt x="3588" y="14"/>
                  </a:lnTo>
                  <a:lnTo>
                    <a:pt x="3588" y="14"/>
                  </a:lnTo>
                  <a:lnTo>
                    <a:pt x="3592" y="16"/>
                  </a:lnTo>
                  <a:lnTo>
                    <a:pt x="3592" y="16"/>
                  </a:lnTo>
                  <a:lnTo>
                    <a:pt x="3600" y="16"/>
                  </a:lnTo>
                  <a:lnTo>
                    <a:pt x="3600" y="16"/>
                  </a:lnTo>
                  <a:lnTo>
                    <a:pt x="3602" y="16"/>
                  </a:lnTo>
                  <a:lnTo>
                    <a:pt x="3602" y="16"/>
                  </a:lnTo>
                  <a:lnTo>
                    <a:pt x="3602" y="16"/>
                  </a:lnTo>
                  <a:lnTo>
                    <a:pt x="3602" y="16"/>
                  </a:lnTo>
                  <a:lnTo>
                    <a:pt x="3604" y="18"/>
                  </a:lnTo>
                  <a:lnTo>
                    <a:pt x="3604" y="18"/>
                  </a:lnTo>
                  <a:lnTo>
                    <a:pt x="3614" y="16"/>
                  </a:lnTo>
                  <a:lnTo>
                    <a:pt x="3614" y="16"/>
                  </a:lnTo>
                  <a:lnTo>
                    <a:pt x="3616" y="16"/>
                  </a:lnTo>
                  <a:lnTo>
                    <a:pt x="3616" y="16"/>
                  </a:lnTo>
                  <a:lnTo>
                    <a:pt x="3618" y="16"/>
                  </a:lnTo>
                  <a:lnTo>
                    <a:pt x="3618" y="16"/>
                  </a:lnTo>
                  <a:lnTo>
                    <a:pt x="3618" y="16"/>
                  </a:lnTo>
                  <a:lnTo>
                    <a:pt x="3618" y="16"/>
                  </a:lnTo>
                  <a:lnTo>
                    <a:pt x="3618" y="14"/>
                  </a:lnTo>
                  <a:lnTo>
                    <a:pt x="3618" y="14"/>
                  </a:lnTo>
                  <a:lnTo>
                    <a:pt x="3620" y="16"/>
                  </a:lnTo>
                  <a:lnTo>
                    <a:pt x="3620" y="16"/>
                  </a:lnTo>
                  <a:lnTo>
                    <a:pt x="3620" y="16"/>
                  </a:lnTo>
                  <a:lnTo>
                    <a:pt x="3620" y="16"/>
                  </a:lnTo>
                  <a:lnTo>
                    <a:pt x="3620" y="14"/>
                  </a:lnTo>
                  <a:lnTo>
                    <a:pt x="3620" y="14"/>
                  </a:lnTo>
                  <a:lnTo>
                    <a:pt x="3620" y="16"/>
                  </a:lnTo>
                  <a:lnTo>
                    <a:pt x="3620" y="16"/>
                  </a:lnTo>
                  <a:lnTo>
                    <a:pt x="3622" y="14"/>
                  </a:lnTo>
                  <a:lnTo>
                    <a:pt x="3622" y="14"/>
                  </a:lnTo>
                  <a:lnTo>
                    <a:pt x="3622" y="16"/>
                  </a:lnTo>
                  <a:lnTo>
                    <a:pt x="3622" y="16"/>
                  </a:lnTo>
                  <a:lnTo>
                    <a:pt x="3624" y="16"/>
                  </a:lnTo>
                  <a:lnTo>
                    <a:pt x="3624" y="16"/>
                  </a:lnTo>
                  <a:lnTo>
                    <a:pt x="3624" y="16"/>
                  </a:lnTo>
                  <a:lnTo>
                    <a:pt x="3624" y="16"/>
                  </a:lnTo>
                  <a:lnTo>
                    <a:pt x="3630" y="16"/>
                  </a:lnTo>
                  <a:lnTo>
                    <a:pt x="3630" y="16"/>
                  </a:lnTo>
                  <a:lnTo>
                    <a:pt x="3630" y="16"/>
                  </a:lnTo>
                  <a:lnTo>
                    <a:pt x="3630" y="16"/>
                  </a:lnTo>
                  <a:lnTo>
                    <a:pt x="3630" y="16"/>
                  </a:lnTo>
                  <a:lnTo>
                    <a:pt x="3630" y="16"/>
                  </a:lnTo>
                  <a:lnTo>
                    <a:pt x="3630" y="16"/>
                  </a:lnTo>
                  <a:lnTo>
                    <a:pt x="3630" y="16"/>
                  </a:lnTo>
                  <a:lnTo>
                    <a:pt x="3634" y="16"/>
                  </a:lnTo>
                  <a:lnTo>
                    <a:pt x="3634" y="16"/>
                  </a:lnTo>
                  <a:lnTo>
                    <a:pt x="3634" y="16"/>
                  </a:lnTo>
                  <a:lnTo>
                    <a:pt x="3634" y="16"/>
                  </a:lnTo>
                  <a:lnTo>
                    <a:pt x="3634" y="16"/>
                  </a:lnTo>
                  <a:lnTo>
                    <a:pt x="3634" y="16"/>
                  </a:lnTo>
                  <a:lnTo>
                    <a:pt x="3634" y="16"/>
                  </a:lnTo>
                  <a:lnTo>
                    <a:pt x="3634" y="16"/>
                  </a:lnTo>
                  <a:lnTo>
                    <a:pt x="3636" y="16"/>
                  </a:lnTo>
                  <a:lnTo>
                    <a:pt x="3636" y="16"/>
                  </a:lnTo>
                  <a:lnTo>
                    <a:pt x="3636" y="16"/>
                  </a:lnTo>
                  <a:lnTo>
                    <a:pt x="3636" y="16"/>
                  </a:lnTo>
                  <a:lnTo>
                    <a:pt x="3636" y="16"/>
                  </a:lnTo>
                  <a:lnTo>
                    <a:pt x="3636" y="16"/>
                  </a:lnTo>
                  <a:lnTo>
                    <a:pt x="3636" y="16"/>
                  </a:lnTo>
                  <a:lnTo>
                    <a:pt x="3636" y="16"/>
                  </a:lnTo>
                  <a:lnTo>
                    <a:pt x="3636" y="16"/>
                  </a:lnTo>
                  <a:lnTo>
                    <a:pt x="3636" y="16"/>
                  </a:lnTo>
                  <a:lnTo>
                    <a:pt x="3636" y="16"/>
                  </a:lnTo>
                  <a:lnTo>
                    <a:pt x="3636" y="16"/>
                  </a:lnTo>
                  <a:lnTo>
                    <a:pt x="3638" y="16"/>
                  </a:lnTo>
                  <a:lnTo>
                    <a:pt x="3638" y="16"/>
                  </a:lnTo>
                  <a:lnTo>
                    <a:pt x="3638" y="16"/>
                  </a:lnTo>
                  <a:lnTo>
                    <a:pt x="3638" y="16"/>
                  </a:lnTo>
                  <a:lnTo>
                    <a:pt x="3638" y="16"/>
                  </a:lnTo>
                  <a:lnTo>
                    <a:pt x="3638" y="16"/>
                  </a:lnTo>
                  <a:lnTo>
                    <a:pt x="3638" y="16"/>
                  </a:lnTo>
                  <a:lnTo>
                    <a:pt x="3638" y="16"/>
                  </a:lnTo>
                  <a:lnTo>
                    <a:pt x="3642" y="16"/>
                  </a:lnTo>
                  <a:lnTo>
                    <a:pt x="3642" y="16"/>
                  </a:lnTo>
                  <a:lnTo>
                    <a:pt x="3642" y="16"/>
                  </a:lnTo>
                  <a:lnTo>
                    <a:pt x="3642" y="16"/>
                  </a:lnTo>
                  <a:lnTo>
                    <a:pt x="3642" y="16"/>
                  </a:lnTo>
                  <a:lnTo>
                    <a:pt x="3642" y="16"/>
                  </a:lnTo>
                  <a:lnTo>
                    <a:pt x="3646" y="18"/>
                  </a:lnTo>
                  <a:lnTo>
                    <a:pt x="3646" y="18"/>
                  </a:lnTo>
                  <a:lnTo>
                    <a:pt x="3646" y="18"/>
                  </a:lnTo>
                  <a:lnTo>
                    <a:pt x="3646" y="18"/>
                  </a:lnTo>
                  <a:lnTo>
                    <a:pt x="3648" y="16"/>
                  </a:lnTo>
                  <a:lnTo>
                    <a:pt x="3648" y="16"/>
                  </a:lnTo>
                  <a:lnTo>
                    <a:pt x="3648" y="16"/>
                  </a:lnTo>
                  <a:lnTo>
                    <a:pt x="3648" y="16"/>
                  </a:lnTo>
                  <a:lnTo>
                    <a:pt x="3650" y="16"/>
                  </a:lnTo>
                  <a:lnTo>
                    <a:pt x="3650" y="16"/>
                  </a:lnTo>
                  <a:lnTo>
                    <a:pt x="3652" y="16"/>
                  </a:lnTo>
                  <a:lnTo>
                    <a:pt x="3652" y="16"/>
                  </a:lnTo>
                  <a:lnTo>
                    <a:pt x="3652" y="16"/>
                  </a:lnTo>
                  <a:lnTo>
                    <a:pt x="3652" y="16"/>
                  </a:lnTo>
                  <a:lnTo>
                    <a:pt x="3654" y="16"/>
                  </a:lnTo>
                  <a:lnTo>
                    <a:pt x="3654" y="16"/>
                  </a:lnTo>
                  <a:lnTo>
                    <a:pt x="3654" y="16"/>
                  </a:lnTo>
                  <a:lnTo>
                    <a:pt x="3654" y="16"/>
                  </a:lnTo>
                  <a:lnTo>
                    <a:pt x="3656" y="14"/>
                  </a:lnTo>
                  <a:lnTo>
                    <a:pt x="3658" y="14"/>
                  </a:lnTo>
                  <a:lnTo>
                    <a:pt x="3658" y="14"/>
                  </a:lnTo>
                  <a:lnTo>
                    <a:pt x="3658" y="16"/>
                  </a:lnTo>
                  <a:lnTo>
                    <a:pt x="3658" y="16"/>
                  </a:lnTo>
                  <a:lnTo>
                    <a:pt x="3658" y="16"/>
                  </a:lnTo>
                  <a:lnTo>
                    <a:pt x="3662" y="20"/>
                  </a:lnTo>
                  <a:lnTo>
                    <a:pt x="3662" y="20"/>
                  </a:lnTo>
                  <a:lnTo>
                    <a:pt x="3668" y="20"/>
                  </a:lnTo>
                  <a:lnTo>
                    <a:pt x="3672" y="20"/>
                  </a:lnTo>
                  <a:lnTo>
                    <a:pt x="3672" y="20"/>
                  </a:lnTo>
                  <a:lnTo>
                    <a:pt x="3678" y="22"/>
                  </a:lnTo>
                  <a:lnTo>
                    <a:pt x="3684" y="22"/>
                  </a:lnTo>
                  <a:lnTo>
                    <a:pt x="3684" y="22"/>
                  </a:lnTo>
                  <a:lnTo>
                    <a:pt x="3688" y="20"/>
                  </a:lnTo>
                  <a:lnTo>
                    <a:pt x="3688" y="20"/>
                  </a:lnTo>
                  <a:lnTo>
                    <a:pt x="3690" y="20"/>
                  </a:lnTo>
                  <a:lnTo>
                    <a:pt x="3690" y="20"/>
                  </a:lnTo>
                  <a:lnTo>
                    <a:pt x="3692" y="18"/>
                  </a:lnTo>
                  <a:lnTo>
                    <a:pt x="3692" y="18"/>
                  </a:lnTo>
                  <a:lnTo>
                    <a:pt x="3692" y="18"/>
                  </a:lnTo>
                  <a:lnTo>
                    <a:pt x="3692" y="18"/>
                  </a:lnTo>
                  <a:lnTo>
                    <a:pt x="3692" y="18"/>
                  </a:lnTo>
                  <a:lnTo>
                    <a:pt x="3692" y="18"/>
                  </a:lnTo>
                  <a:lnTo>
                    <a:pt x="3692" y="18"/>
                  </a:lnTo>
                  <a:lnTo>
                    <a:pt x="3692" y="18"/>
                  </a:lnTo>
                  <a:lnTo>
                    <a:pt x="3694" y="18"/>
                  </a:lnTo>
                  <a:lnTo>
                    <a:pt x="3694" y="18"/>
                  </a:lnTo>
                  <a:lnTo>
                    <a:pt x="3698" y="18"/>
                  </a:lnTo>
                  <a:lnTo>
                    <a:pt x="3698" y="18"/>
                  </a:lnTo>
                  <a:lnTo>
                    <a:pt x="3702" y="16"/>
                  </a:lnTo>
                  <a:lnTo>
                    <a:pt x="3702" y="16"/>
                  </a:lnTo>
                  <a:lnTo>
                    <a:pt x="3708" y="18"/>
                  </a:lnTo>
                  <a:lnTo>
                    <a:pt x="3708" y="18"/>
                  </a:lnTo>
                  <a:lnTo>
                    <a:pt x="3710" y="18"/>
                  </a:lnTo>
                  <a:lnTo>
                    <a:pt x="3710" y="18"/>
                  </a:lnTo>
                  <a:lnTo>
                    <a:pt x="3714" y="18"/>
                  </a:lnTo>
                  <a:lnTo>
                    <a:pt x="3714" y="18"/>
                  </a:lnTo>
                  <a:lnTo>
                    <a:pt x="3716" y="18"/>
                  </a:lnTo>
                  <a:lnTo>
                    <a:pt x="3716" y="18"/>
                  </a:lnTo>
                  <a:lnTo>
                    <a:pt x="3720" y="18"/>
                  </a:lnTo>
                  <a:lnTo>
                    <a:pt x="3720" y="18"/>
                  </a:lnTo>
                  <a:lnTo>
                    <a:pt x="3726" y="18"/>
                  </a:lnTo>
                  <a:lnTo>
                    <a:pt x="3726" y="18"/>
                  </a:lnTo>
                  <a:lnTo>
                    <a:pt x="3732" y="18"/>
                  </a:lnTo>
                  <a:lnTo>
                    <a:pt x="3732" y="18"/>
                  </a:lnTo>
                  <a:lnTo>
                    <a:pt x="3734" y="18"/>
                  </a:lnTo>
                  <a:lnTo>
                    <a:pt x="3734" y="18"/>
                  </a:lnTo>
                  <a:lnTo>
                    <a:pt x="3740" y="18"/>
                  </a:lnTo>
                  <a:lnTo>
                    <a:pt x="3740" y="18"/>
                  </a:lnTo>
                  <a:lnTo>
                    <a:pt x="3748" y="18"/>
                  </a:lnTo>
                  <a:lnTo>
                    <a:pt x="3748" y="18"/>
                  </a:lnTo>
                  <a:lnTo>
                    <a:pt x="3756" y="18"/>
                  </a:lnTo>
                  <a:lnTo>
                    <a:pt x="3756" y="18"/>
                  </a:lnTo>
                  <a:lnTo>
                    <a:pt x="3760" y="20"/>
                  </a:lnTo>
                  <a:lnTo>
                    <a:pt x="3760" y="20"/>
                  </a:lnTo>
                  <a:lnTo>
                    <a:pt x="3764" y="20"/>
                  </a:lnTo>
                  <a:lnTo>
                    <a:pt x="3764" y="20"/>
                  </a:lnTo>
                  <a:lnTo>
                    <a:pt x="3770" y="20"/>
                  </a:lnTo>
                  <a:lnTo>
                    <a:pt x="3770" y="20"/>
                  </a:lnTo>
                  <a:lnTo>
                    <a:pt x="3772" y="20"/>
                  </a:lnTo>
                  <a:lnTo>
                    <a:pt x="3772" y="20"/>
                  </a:lnTo>
                  <a:lnTo>
                    <a:pt x="3776" y="20"/>
                  </a:lnTo>
                  <a:lnTo>
                    <a:pt x="3776" y="20"/>
                  </a:lnTo>
                  <a:lnTo>
                    <a:pt x="3778" y="20"/>
                  </a:lnTo>
                  <a:lnTo>
                    <a:pt x="3780" y="20"/>
                  </a:lnTo>
                  <a:lnTo>
                    <a:pt x="3780" y="20"/>
                  </a:lnTo>
                  <a:lnTo>
                    <a:pt x="3782" y="20"/>
                  </a:lnTo>
                  <a:lnTo>
                    <a:pt x="3782" y="20"/>
                  </a:lnTo>
                  <a:lnTo>
                    <a:pt x="3784" y="20"/>
                  </a:lnTo>
                  <a:lnTo>
                    <a:pt x="3784" y="20"/>
                  </a:lnTo>
                  <a:lnTo>
                    <a:pt x="3784" y="20"/>
                  </a:lnTo>
                  <a:lnTo>
                    <a:pt x="3784" y="20"/>
                  </a:lnTo>
                  <a:lnTo>
                    <a:pt x="3786" y="20"/>
                  </a:lnTo>
                  <a:lnTo>
                    <a:pt x="3786" y="20"/>
                  </a:lnTo>
                  <a:lnTo>
                    <a:pt x="3786" y="20"/>
                  </a:lnTo>
                  <a:lnTo>
                    <a:pt x="3786" y="20"/>
                  </a:lnTo>
                  <a:lnTo>
                    <a:pt x="3788" y="20"/>
                  </a:lnTo>
                  <a:lnTo>
                    <a:pt x="3788" y="20"/>
                  </a:lnTo>
                  <a:lnTo>
                    <a:pt x="3790" y="22"/>
                  </a:lnTo>
                  <a:lnTo>
                    <a:pt x="3790" y="22"/>
                  </a:lnTo>
                  <a:lnTo>
                    <a:pt x="3794" y="22"/>
                  </a:lnTo>
                  <a:lnTo>
                    <a:pt x="3794" y="22"/>
                  </a:lnTo>
                  <a:lnTo>
                    <a:pt x="3796" y="22"/>
                  </a:lnTo>
                  <a:lnTo>
                    <a:pt x="3796" y="22"/>
                  </a:lnTo>
                  <a:lnTo>
                    <a:pt x="3796" y="22"/>
                  </a:lnTo>
                  <a:lnTo>
                    <a:pt x="3796" y="22"/>
                  </a:lnTo>
                  <a:lnTo>
                    <a:pt x="3796" y="22"/>
                  </a:lnTo>
                  <a:lnTo>
                    <a:pt x="3796" y="22"/>
                  </a:lnTo>
                  <a:lnTo>
                    <a:pt x="3798" y="20"/>
                  </a:lnTo>
                  <a:lnTo>
                    <a:pt x="3798" y="20"/>
                  </a:lnTo>
                  <a:lnTo>
                    <a:pt x="3802" y="22"/>
                  </a:lnTo>
                  <a:lnTo>
                    <a:pt x="3802" y="22"/>
                  </a:lnTo>
                  <a:lnTo>
                    <a:pt x="3802" y="20"/>
                  </a:lnTo>
                  <a:lnTo>
                    <a:pt x="3802" y="20"/>
                  </a:lnTo>
                  <a:lnTo>
                    <a:pt x="3804" y="20"/>
                  </a:lnTo>
                  <a:lnTo>
                    <a:pt x="3804" y="20"/>
                  </a:lnTo>
                  <a:lnTo>
                    <a:pt x="3804" y="22"/>
                  </a:lnTo>
                  <a:lnTo>
                    <a:pt x="3804" y="22"/>
                  </a:lnTo>
                  <a:lnTo>
                    <a:pt x="3806" y="22"/>
                  </a:lnTo>
                  <a:lnTo>
                    <a:pt x="3806" y="22"/>
                  </a:lnTo>
                  <a:lnTo>
                    <a:pt x="3806" y="22"/>
                  </a:lnTo>
                  <a:lnTo>
                    <a:pt x="3806" y="22"/>
                  </a:lnTo>
                  <a:lnTo>
                    <a:pt x="3808" y="22"/>
                  </a:lnTo>
                  <a:lnTo>
                    <a:pt x="3808" y="22"/>
                  </a:lnTo>
                  <a:lnTo>
                    <a:pt x="3808" y="22"/>
                  </a:lnTo>
                  <a:lnTo>
                    <a:pt x="3808" y="22"/>
                  </a:lnTo>
                  <a:lnTo>
                    <a:pt x="3808" y="22"/>
                  </a:lnTo>
                  <a:lnTo>
                    <a:pt x="3808" y="22"/>
                  </a:lnTo>
                  <a:lnTo>
                    <a:pt x="3808" y="22"/>
                  </a:lnTo>
                  <a:lnTo>
                    <a:pt x="3808" y="22"/>
                  </a:lnTo>
                  <a:lnTo>
                    <a:pt x="3808" y="22"/>
                  </a:lnTo>
                  <a:lnTo>
                    <a:pt x="3808" y="22"/>
                  </a:lnTo>
                  <a:lnTo>
                    <a:pt x="3810" y="22"/>
                  </a:lnTo>
                  <a:lnTo>
                    <a:pt x="3810" y="22"/>
                  </a:lnTo>
                  <a:lnTo>
                    <a:pt x="3810" y="22"/>
                  </a:lnTo>
                  <a:lnTo>
                    <a:pt x="3810" y="22"/>
                  </a:lnTo>
                  <a:lnTo>
                    <a:pt x="3810" y="22"/>
                  </a:lnTo>
                  <a:lnTo>
                    <a:pt x="3810" y="22"/>
                  </a:lnTo>
                  <a:lnTo>
                    <a:pt x="3810" y="22"/>
                  </a:lnTo>
                  <a:lnTo>
                    <a:pt x="3810" y="22"/>
                  </a:lnTo>
                  <a:lnTo>
                    <a:pt x="3810" y="22"/>
                  </a:lnTo>
                  <a:lnTo>
                    <a:pt x="3810" y="22"/>
                  </a:lnTo>
                  <a:lnTo>
                    <a:pt x="3812" y="22"/>
                  </a:lnTo>
                  <a:lnTo>
                    <a:pt x="3812" y="22"/>
                  </a:lnTo>
                  <a:lnTo>
                    <a:pt x="3814" y="22"/>
                  </a:lnTo>
                  <a:lnTo>
                    <a:pt x="3814" y="22"/>
                  </a:lnTo>
                  <a:lnTo>
                    <a:pt x="3816" y="22"/>
                  </a:lnTo>
                  <a:lnTo>
                    <a:pt x="3816" y="22"/>
                  </a:lnTo>
                  <a:lnTo>
                    <a:pt x="3818" y="22"/>
                  </a:lnTo>
                  <a:lnTo>
                    <a:pt x="3818" y="22"/>
                  </a:lnTo>
                  <a:lnTo>
                    <a:pt x="3822" y="22"/>
                  </a:lnTo>
                  <a:lnTo>
                    <a:pt x="3822" y="22"/>
                  </a:lnTo>
                  <a:lnTo>
                    <a:pt x="3824" y="22"/>
                  </a:lnTo>
                  <a:lnTo>
                    <a:pt x="3824" y="22"/>
                  </a:lnTo>
                  <a:lnTo>
                    <a:pt x="3828" y="24"/>
                  </a:lnTo>
                  <a:lnTo>
                    <a:pt x="3828" y="24"/>
                  </a:lnTo>
                  <a:lnTo>
                    <a:pt x="3828" y="22"/>
                  </a:lnTo>
                  <a:lnTo>
                    <a:pt x="3828" y="22"/>
                  </a:lnTo>
                  <a:lnTo>
                    <a:pt x="3830" y="24"/>
                  </a:lnTo>
                  <a:lnTo>
                    <a:pt x="3830" y="24"/>
                  </a:lnTo>
                  <a:lnTo>
                    <a:pt x="3832" y="24"/>
                  </a:lnTo>
                  <a:lnTo>
                    <a:pt x="3832" y="24"/>
                  </a:lnTo>
                  <a:lnTo>
                    <a:pt x="3834" y="24"/>
                  </a:lnTo>
                  <a:lnTo>
                    <a:pt x="3834" y="24"/>
                  </a:lnTo>
                  <a:lnTo>
                    <a:pt x="3836" y="24"/>
                  </a:lnTo>
                  <a:lnTo>
                    <a:pt x="3836" y="24"/>
                  </a:lnTo>
                  <a:lnTo>
                    <a:pt x="3838" y="24"/>
                  </a:lnTo>
                  <a:lnTo>
                    <a:pt x="3838" y="24"/>
                  </a:lnTo>
                  <a:lnTo>
                    <a:pt x="3838" y="24"/>
                  </a:lnTo>
                  <a:lnTo>
                    <a:pt x="3838" y="24"/>
                  </a:lnTo>
                  <a:lnTo>
                    <a:pt x="3840" y="24"/>
                  </a:lnTo>
                  <a:lnTo>
                    <a:pt x="3840" y="24"/>
                  </a:lnTo>
                  <a:lnTo>
                    <a:pt x="3840" y="24"/>
                  </a:lnTo>
                  <a:lnTo>
                    <a:pt x="3840" y="24"/>
                  </a:lnTo>
                  <a:lnTo>
                    <a:pt x="3846" y="24"/>
                  </a:lnTo>
                  <a:lnTo>
                    <a:pt x="3846" y="24"/>
                  </a:lnTo>
                  <a:lnTo>
                    <a:pt x="3850" y="26"/>
                  </a:lnTo>
                  <a:lnTo>
                    <a:pt x="3850" y="26"/>
                  </a:lnTo>
                  <a:lnTo>
                    <a:pt x="3860" y="26"/>
                  </a:lnTo>
                  <a:lnTo>
                    <a:pt x="3860" y="26"/>
                  </a:lnTo>
                  <a:lnTo>
                    <a:pt x="3864" y="24"/>
                  </a:lnTo>
                  <a:lnTo>
                    <a:pt x="3864" y="24"/>
                  </a:lnTo>
                  <a:lnTo>
                    <a:pt x="3868" y="26"/>
                  </a:lnTo>
                  <a:lnTo>
                    <a:pt x="3868" y="26"/>
                  </a:lnTo>
                  <a:lnTo>
                    <a:pt x="3876" y="26"/>
                  </a:lnTo>
                  <a:lnTo>
                    <a:pt x="3876" y="26"/>
                  </a:lnTo>
                  <a:lnTo>
                    <a:pt x="3878" y="26"/>
                  </a:lnTo>
                  <a:lnTo>
                    <a:pt x="3878" y="26"/>
                  </a:lnTo>
                  <a:lnTo>
                    <a:pt x="3890" y="28"/>
                  </a:lnTo>
                  <a:lnTo>
                    <a:pt x="3890" y="28"/>
                  </a:lnTo>
                  <a:lnTo>
                    <a:pt x="3892" y="28"/>
                  </a:lnTo>
                  <a:lnTo>
                    <a:pt x="3892" y="28"/>
                  </a:lnTo>
                  <a:lnTo>
                    <a:pt x="3902" y="28"/>
                  </a:lnTo>
                  <a:lnTo>
                    <a:pt x="3902" y="28"/>
                  </a:lnTo>
                  <a:lnTo>
                    <a:pt x="3904" y="30"/>
                  </a:lnTo>
                  <a:lnTo>
                    <a:pt x="3904" y="30"/>
                  </a:lnTo>
                  <a:lnTo>
                    <a:pt x="3908" y="28"/>
                  </a:lnTo>
                  <a:lnTo>
                    <a:pt x="3908" y="28"/>
                  </a:lnTo>
                  <a:lnTo>
                    <a:pt x="3910" y="28"/>
                  </a:lnTo>
                  <a:lnTo>
                    <a:pt x="3910" y="28"/>
                  </a:lnTo>
                  <a:lnTo>
                    <a:pt x="3912" y="28"/>
                  </a:lnTo>
                  <a:lnTo>
                    <a:pt x="3912" y="28"/>
                  </a:lnTo>
                  <a:lnTo>
                    <a:pt x="3918" y="30"/>
                  </a:lnTo>
                  <a:lnTo>
                    <a:pt x="3918" y="30"/>
                  </a:lnTo>
                  <a:lnTo>
                    <a:pt x="3922" y="30"/>
                  </a:lnTo>
                  <a:lnTo>
                    <a:pt x="3922" y="30"/>
                  </a:lnTo>
                  <a:lnTo>
                    <a:pt x="3924" y="30"/>
                  </a:lnTo>
                  <a:lnTo>
                    <a:pt x="3924" y="30"/>
                  </a:lnTo>
                  <a:lnTo>
                    <a:pt x="3924" y="30"/>
                  </a:lnTo>
                  <a:lnTo>
                    <a:pt x="3924" y="30"/>
                  </a:lnTo>
                  <a:lnTo>
                    <a:pt x="3926" y="30"/>
                  </a:lnTo>
                  <a:lnTo>
                    <a:pt x="3926" y="30"/>
                  </a:lnTo>
                  <a:lnTo>
                    <a:pt x="3926" y="30"/>
                  </a:lnTo>
                  <a:lnTo>
                    <a:pt x="3926" y="30"/>
                  </a:lnTo>
                  <a:lnTo>
                    <a:pt x="3930" y="32"/>
                  </a:lnTo>
                  <a:lnTo>
                    <a:pt x="3930" y="32"/>
                  </a:lnTo>
                  <a:lnTo>
                    <a:pt x="3906" y="32"/>
                  </a:lnTo>
                  <a:lnTo>
                    <a:pt x="3906" y="32"/>
                  </a:lnTo>
                  <a:lnTo>
                    <a:pt x="3906" y="32"/>
                  </a:lnTo>
                  <a:lnTo>
                    <a:pt x="3906" y="32"/>
                  </a:lnTo>
                  <a:lnTo>
                    <a:pt x="3906" y="32"/>
                  </a:lnTo>
                  <a:lnTo>
                    <a:pt x="3904" y="32"/>
                  </a:lnTo>
                  <a:lnTo>
                    <a:pt x="3904" y="32"/>
                  </a:lnTo>
                  <a:lnTo>
                    <a:pt x="3904" y="32"/>
                  </a:lnTo>
                  <a:lnTo>
                    <a:pt x="3904" y="32"/>
                  </a:lnTo>
                  <a:lnTo>
                    <a:pt x="3904" y="32"/>
                  </a:lnTo>
                  <a:lnTo>
                    <a:pt x="3904" y="32"/>
                  </a:lnTo>
                  <a:lnTo>
                    <a:pt x="3898" y="34"/>
                  </a:lnTo>
                  <a:lnTo>
                    <a:pt x="3898" y="34"/>
                  </a:lnTo>
                  <a:lnTo>
                    <a:pt x="3892" y="36"/>
                  </a:lnTo>
                  <a:lnTo>
                    <a:pt x="3892" y="36"/>
                  </a:lnTo>
                  <a:lnTo>
                    <a:pt x="3890" y="36"/>
                  </a:lnTo>
                  <a:lnTo>
                    <a:pt x="3890" y="36"/>
                  </a:lnTo>
                  <a:lnTo>
                    <a:pt x="3888" y="36"/>
                  </a:lnTo>
                  <a:lnTo>
                    <a:pt x="3888" y="36"/>
                  </a:lnTo>
                  <a:lnTo>
                    <a:pt x="3886" y="36"/>
                  </a:lnTo>
                  <a:lnTo>
                    <a:pt x="3886" y="36"/>
                  </a:lnTo>
                  <a:lnTo>
                    <a:pt x="3886" y="36"/>
                  </a:lnTo>
                  <a:lnTo>
                    <a:pt x="3886" y="36"/>
                  </a:lnTo>
                  <a:lnTo>
                    <a:pt x="3886" y="36"/>
                  </a:lnTo>
                  <a:lnTo>
                    <a:pt x="3886" y="36"/>
                  </a:lnTo>
                  <a:lnTo>
                    <a:pt x="3884" y="36"/>
                  </a:lnTo>
                  <a:lnTo>
                    <a:pt x="3884" y="36"/>
                  </a:lnTo>
                  <a:lnTo>
                    <a:pt x="3882" y="36"/>
                  </a:lnTo>
                  <a:lnTo>
                    <a:pt x="3882" y="36"/>
                  </a:lnTo>
                  <a:lnTo>
                    <a:pt x="3882" y="36"/>
                  </a:lnTo>
                  <a:lnTo>
                    <a:pt x="3882" y="36"/>
                  </a:lnTo>
                  <a:lnTo>
                    <a:pt x="3882" y="36"/>
                  </a:lnTo>
                  <a:lnTo>
                    <a:pt x="3882" y="36"/>
                  </a:lnTo>
                  <a:lnTo>
                    <a:pt x="3882" y="36"/>
                  </a:lnTo>
                  <a:lnTo>
                    <a:pt x="3882" y="36"/>
                  </a:lnTo>
                  <a:lnTo>
                    <a:pt x="3878" y="36"/>
                  </a:lnTo>
                  <a:lnTo>
                    <a:pt x="3878" y="36"/>
                  </a:lnTo>
                  <a:lnTo>
                    <a:pt x="3878" y="36"/>
                  </a:lnTo>
                  <a:lnTo>
                    <a:pt x="3878" y="36"/>
                  </a:lnTo>
                  <a:lnTo>
                    <a:pt x="3878" y="36"/>
                  </a:lnTo>
                  <a:lnTo>
                    <a:pt x="3878" y="36"/>
                  </a:lnTo>
                  <a:lnTo>
                    <a:pt x="3876" y="36"/>
                  </a:lnTo>
                  <a:lnTo>
                    <a:pt x="3876" y="36"/>
                  </a:lnTo>
                  <a:lnTo>
                    <a:pt x="3874" y="36"/>
                  </a:lnTo>
                  <a:lnTo>
                    <a:pt x="3874" y="36"/>
                  </a:lnTo>
                  <a:lnTo>
                    <a:pt x="3874" y="36"/>
                  </a:lnTo>
                  <a:lnTo>
                    <a:pt x="3874" y="36"/>
                  </a:lnTo>
                  <a:lnTo>
                    <a:pt x="3874" y="36"/>
                  </a:lnTo>
                  <a:lnTo>
                    <a:pt x="3874" y="38"/>
                  </a:lnTo>
                  <a:lnTo>
                    <a:pt x="3874" y="38"/>
                  </a:lnTo>
                  <a:lnTo>
                    <a:pt x="3870" y="38"/>
                  </a:lnTo>
                  <a:lnTo>
                    <a:pt x="3870" y="38"/>
                  </a:lnTo>
                  <a:lnTo>
                    <a:pt x="3864" y="38"/>
                  </a:lnTo>
                  <a:lnTo>
                    <a:pt x="3864" y="38"/>
                  </a:lnTo>
                  <a:lnTo>
                    <a:pt x="3854" y="38"/>
                  </a:lnTo>
                  <a:lnTo>
                    <a:pt x="3854" y="38"/>
                  </a:lnTo>
                  <a:lnTo>
                    <a:pt x="3850" y="36"/>
                  </a:lnTo>
                  <a:lnTo>
                    <a:pt x="3850" y="36"/>
                  </a:lnTo>
                  <a:lnTo>
                    <a:pt x="3846" y="34"/>
                  </a:lnTo>
                  <a:lnTo>
                    <a:pt x="3846" y="34"/>
                  </a:lnTo>
                  <a:lnTo>
                    <a:pt x="3846" y="34"/>
                  </a:lnTo>
                  <a:lnTo>
                    <a:pt x="3846" y="34"/>
                  </a:lnTo>
                  <a:lnTo>
                    <a:pt x="3842" y="34"/>
                  </a:lnTo>
                  <a:lnTo>
                    <a:pt x="3842" y="34"/>
                  </a:lnTo>
                  <a:lnTo>
                    <a:pt x="3842" y="36"/>
                  </a:lnTo>
                  <a:lnTo>
                    <a:pt x="3842" y="36"/>
                  </a:lnTo>
                  <a:lnTo>
                    <a:pt x="3842" y="36"/>
                  </a:lnTo>
                  <a:lnTo>
                    <a:pt x="3842" y="36"/>
                  </a:lnTo>
                  <a:lnTo>
                    <a:pt x="3842" y="36"/>
                  </a:lnTo>
                  <a:lnTo>
                    <a:pt x="3842" y="36"/>
                  </a:lnTo>
                  <a:lnTo>
                    <a:pt x="3842" y="36"/>
                  </a:lnTo>
                  <a:lnTo>
                    <a:pt x="3840" y="38"/>
                  </a:lnTo>
                  <a:lnTo>
                    <a:pt x="3840" y="38"/>
                  </a:lnTo>
                  <a:lnTo>
                    <a:pt x="3832" y="38"/>
                  </a:lnTo>
                  <a:lnTo>
                    <a:pt x="3832" y="38"/>
                  </a:lnTo>
                  <a:lnTo>
                    <a:pt x="3830" y="38"/>
                  </a:lnTo>
                  <a:lnTo>
                    <a:pt x="3830" y="38"/>
                  </a:lnTo>
                  <a:lnTo>
                    <a:pt x="3828" y="38"/>
                  </a:lnTo>
                  <a:lnTo>
                    <a:pt x="3828" y="38"/>
                  </a:lnTo>
                  <a:lnTo>
                    <a:pt x="3826" y="38"/>
                  </a:lnTo>
                  <a:lnTo>
                    <a:pt x="3826" y="38"/>
                  </a:lnTo>
                  <a:lnTo>
                    <a:pt x="3824" y="38"/>
                  </a:lnTo>
                  <a:lnTo>
                    <a:pt x="3824" y="38"/>
                  </a:lnTo>
                  <a:lnTo>
                    <a:pt x="3824" y="38"/>
                  </a:lnTo>
                  <a:lnTo>
                    <a:pt x="3824" y="38"/>
                  </a:lnTo>
                  <a:lnTo>
                    <a:pt x="3824" y="38"/>
                  </a:lnTo>
                  <a:lnTo>
                    <a:pt x="3824" y="38"/>
                  </a:lnTo>
                  <a:lnTo>
                    <a:pt x="3822" y="38"/>
                  </a:lnTo>
                  <a:lnTo>
                    <a:pt x="3822" y="38"/>
                  </a:lnTo>
                  <a:lnTo>
                    <a:pt x="3820" y="38"/>
                  </a:lnTo>
                  <a:lnTo>
                    <a:pt x="3820" y="38"/>
                  </a:lnTo>
                  <a:lnTo>
                    <a:pt x="3820" y="38"/>
                  </a:lnTo>
                  <a:lnTo>
                    <a:pt x="3820" y="38"/>
                  </a:lnTo>
                  <a:lnTo>
                    <a:pt x="3812" y="40"/>
                  </a:lnTo>
                  <a:lnTo>
                    <a:pt x="3812" y="40"/>
                  </a:lnTo>
                  <a:lnTo>
                    <a:pt x="3810" y="40"/>
                  </a:lnTo>
                  <a:lnTo>
                    <a:pt x="3810" y="40"/>
                  </a:lnTo>
                  <a:lnTo>
                    <a:pt x="3810" y="40"/>
                  </a:lnTo>
                  <a:lnTo>
                    <a:pt x="3810" y="40"/>
                  </a:lnTo>
                  <a:lnTo>
                    <a:pt x="3810" y="40"/>
                  </a:lnTo>
                  <a:lnTo>
                    <a:pt x="3810" y="40"/>
                  </a:lnTo>
                  <a:lnTo>
                    <a:pt x="3808" y="40"/>
                  </a:lnTo>
                  <a:lnTo>
                    <a:pt x="3808" y="40"/>
                  </a:lnTo>
                  <a:lnTo>
                    <a:pt x="3808" y="40"/>
                  </a:lnTo>
                  <a:lnTo>
                    <a:pt x="3808" y="40"/>
                  </a:lnTo>
                  <a:lnTo>
                    <a:pt x="3808" y="40"/>
                  </a:lnTo>
                  <a:lnTo>
                    <a:pt x="3808" y="40"/>
                  </a:lnTo>
                  <a:lnTo>
                    <a:pt x="3806" y="42"/>
                  </a:lnTo>
                  <a:lnTo>
                    <a:pt x="3806" y="42"/>
                  </a:lnTo>
                  <a:lnTo>
                    <a:pt x="3806" y="42"/>
                  </a:lnTo>
                  <a:lnTo>
                    <a:pt x="3806" y="42"/>
                  </a:lnTo>
                  <a:lnTo>
                    <a:pt x="3802" y="42"/>
                  </a:lnTo>
                  <a:lnTo>
                    <a:pt x="3802" y="42"/>
                  </a:lnTo>
                  <a:lnTo>
                    <a:pt x="3800" y="42"/>
                  </a:lnTo>
                  <a:lnTo>
                    <a:pt x="3800" y="42"/>
                  </a:lnTo>
                  <a:lnTo>
                    <a:pt x="3794" y="42"/>
                  </a:lnTo>
                  <a:lnTo>
                    <a:pt x="3794" y="42"/>
                  </a:lnTo>
                  <a:lnTo>
                    <a:pt x="3794" y="42"/>
                  </a:lnTo>
                  <a:lnTo>
                    <a:pt x="3794" y="42"/>
                  </a:lnTo>
                  <a:lnTo>
                    <a:pt x="3794" y="42"/>
                  </a:lnTo>
                  <a:lnTo>
                    <a:pt x="3794" y="42"/>
                  </a:lnTo>
                  <a:lnTo>
                    <a:pt x="3790" y="42"/>
                  </a:lnTo>
                  <a:lnTo>
                    <a:pt x="3790" y="42"/>
                  </a:lnTo>
                  <a:lnTo>
                    <a:pt x="3790" y="42"/>
                  </a:lnTo>
                  <a:lnTo>
                    <a:pt x="3790" y="42"/>
                  </a:lnTo>
                  <a:lnTo>
                    <a:pt x="3788" y="42"/>
                  </a:lnTo>
                  <a:lnTo>
                    <a:pt x="3788" y="42"/>
                  </a:lnTo>
                  <a:lnTo>
                    <a:pt x="3782" y="42"/>
                  </a:lnTo>
                  <a:lnTo>
                    <a:pt x="3782" y="42"/>
                  </a:lnTo>
                  <a:lnTo>
                    <a:pt x="3780" y="42"/>
                  </a:lnTo>
                  <a:lnTo>
                    <a:pt x="3780" y="42"/>
                  </a:lnTo>
                  <a:lnTo>
                    <a:pt x="3772" y="42"/>
                  </a:lnTo>
                  <a:lnTo>
                    <a:pt x="3772" y="42"/>
                  </a:lnTo>
                  <a:lnTo>
                    <a:pt x="3762" y="40"/>
                  </a:lnTo>
                  <a:lnTo>
                    <a:pt x="3762" y="40"/>
                  </a:lnTo>
                  <a:lnTo>
                    <a:pt x="3758" y="42"/>
                  </a:lnTo>
                  <a:lnTo>
                    <a:pt x="3758" y="42"/>
                  </a:lnTo>
                  <a:lnTo>
                    <a:pt x="3750" y="42"/>
                  </a:lnTo>
                  <a:lnTo>
                    <a:pt x="3750" y="42"/>
                  </a:lnTo>
                  <a:lnTo>
                    <a:pt x="3750" y="42"/>
                  </a:lnTo>
                  <a:lnTo>
                    <a:pt x="3750" y="42"/>
                  </a:lnTo>
                  <a:lnTo>
                    <a:pt x="3750" y="42"/>
                  </a:lnTo>
                  <a:lnTo>
                    <a:pt x="3750" y="42"/>
                  </a:lnTo>
                  <a:lnTo>
                    <a:pt x="3748" y="42"/>
                  </a:lnTo>
                  <a:lnTo>
                    <a:pt x="3748" y="42"/>
                  </a:lnTo>
                  <a:lnTo>
                    <a:pt x="3748" y="42"/>
                  </a:lnTo>
                  <a:lnTo>
                    <a:pt x="3748" y="42"/>
                  </a:lnTo>
                  <a:lnTo>
                    <a:pt x="3748" y="42"/>
                  </a:lnTo>
                  <a:lnTo>
                    <a:pt x="3748" y="42"/>
                  </a:lnTo>
                  <a:lnTo>
                    <a:pt x="3746" y="42"/>
                  </a:lnTo>
                  <a:lnTo>
                    <a:pt x="3746" y="42"/>
                  </a:lnTo>
                  <a:lnTo>
                    <a:pt x="3744" y="42"/>
                  </a:lnTo>
                  <a:lnTo>
                    <a:pt x="3744" y="42"/>
                  </a:lnTo>
                  <a:lnTo>
                    <a:pt x="3744" y="42"/>
                  </a:lnTo>
                  <a:lnTo>
                    <a:pt x="3744" y="42"/>
                  </a:lnTo>
                  <a:lnTo>
                    <a:pt x="3742" y="42"/>
                  </a:lnTo>
                  <a:lnTo>
                    <a:pt x="3742" y="42"/>
                  </a:lnTo>
                  <a:lnTo>
                    <a:pt x="3740" y="42"/>
                  </a:lnTo>
                  <a:lnTo>
                    <a:pt x="3740" y="42"/>
                  </a:lnTo>
                  <a:lnTo>
                    <a:pt x="3738" y="42"/>
                  </a:lnTo>
                  <a:lnTo>
                    <a:pt x="3738" y="42"/>
                  </a:lnTo>
                  <a:lnTo>
                    <a:pt x="3736" y="42"/>
                  </a:lnTo>
                  <a:lnTo>
                    <a:pt x="3736" y="42"/>
                  </a:lnTo>
                  <a:lnTo>
                    <a:pt x="3730" y="42"/>
                  </a:lnTo>
                  <a:lnTo>
                    <a:pt x="3730" y="42"/>
                  </a:lnTo>
                  <a:lnTo>
                    <a:pt x="3728" y="42"/>
                  </a:lnTo>
                  <a:lnTo>
                    <a:pt x="3728" y="42"/>
                  </a:lnTo>
                  <a:lnTo>
                    <a:pt x="3724" y="42"/>
                  </a:lnTo>
                  <a:lnTo>
                    <a:pt x="3724" y="42"/>
                  </a:lnTo>
                  <a:lnTo>
                    <a:pt x="3720" y="42"/>
                  </a:lnTo>
                  <a:lnTo>
                    <a:pt x="3720" y="42"/>
                  </a:lnTo>
                  <a:lnTo>
                    <a:pt x="3718" y="42"/>
                  </a:lnTo>
                  <a:lnTo>
                    <a:pt x="3718" y="42"/>
                  </a:lnTo>
                  <a:lnTo>
                    <a:pt x="3714" y="42"/>
                  </a:lnTo>
                  <a:lnTo>
                    <a:pt x="3714" y="42"/>
                  </a:lnTo>
                  <a:lnTo>
                    <a:pt x="3710" y="44"/>
                  </a:lnTo>
                  <a:lnTo>
                    <a:pt x="3710" y="44"/>
                  </a:lnTo>
                  <a:lnTo>
                    <a:pt x="3710" y="44"/>
                  </a:lnTo>
                  <a:lnTo>
                    <a:pt x="3710" y="44"/>
                  </a:lnTo>
                  <a:lnTo>
                    <a:pt x="3708" y="44"/>
                  </a:lnTo>
                  <a:lnTo>
                    <a:pt x="3708" y="44"/>
                  </a:lnTo>
                  <a:lnTo>
                    <a:pt x="3708" y="44"/>
                  </a:lnTo>
                  <a:lnTo>
                    <a:pt x="3708" y="44"/>
                  </a:lnTo>
                  <a:lnTo>
                    <a:pt x="3708" y="44"/>
                  </a:lnTo>
                  <a:lnTo>
                    <a:pt x="3708" y="44"/>
                  </a:lnTo>
                  <a:lnTo>
                    <a:pt x="3706" y="44"/>
                  </a:lnTo>
                  <a:lnTo>
                    <a:pt x="3706" y="44"/>
                  </a:lnTo>
                  <a:lnTo>
                    <a:pt x="3704" y="44"/>
                  </a:lnTo>
                  <a:lnTo>
                    <a:pt x="3704" y="44"/>
                  </a:lnTo>
                  <a:lnTo>
                    <a:pt x="3704" y="44"/>
                  </a:lnTo>
                  <a:lnTo>
                    <a:pt x="3704" y="44"/>
                  </a:lnTo>
                  <a:lnTo>
                    <a:pt x="3698" y="46"/>
                  </a:lnTo>
                  <a:lnTo>
                    <a:pt x="3698" y="46"/>
                  </a:lnTo>
                  <a:lnTo>
                    <a:pt x="3698" y="46"/>
                  </a:lnTo>
                  <a:lnTo>
                    <a:pt x="3698" y="46"/>
                  </a:lnTo>
                  <a:lnTo>
                    <a:pt x="3690" y="46"/>
                  </a:lnTo>
                  <a:lnTo>
                    <a:pt x="3690" y="46"/>
                  </a:lnTo>
                  <a:lnTo>
                    <a:pt x="3688" y="46"/>
                  </a:lnTo>
                  <a:lnTo>
                    <a:pt x="3688" y="46"/>
                  </a:lnTo>
                  <a:lnTo>
                    <a:pt x="3684" y="46"/>
                  </a:lnTo>
                  <a:lnTo>
                    <a:pt x="3684" y="46"/>
                  </a:lnTo>
                  <a:lnTo>
                    <a:pt x="3680" y="46"/>
                  </a:lnTo>
                  <a:lnTo>
                    <a:pt x="3680" y="46"/>
                  </a:lnTo>
                  <a:lnTo>
                    <a:pt x="3678" y="46"/>
                  </a:lnTo>
                  <a:lnTo>
                    <a:pt x="3678" y="46"/>
                  </a:lnTo>
                  <a:lnTo>
                    <a:pt x="3678" y="46"/>
                  </a:lnTo>
                  <a:lnTo>
                    <a:pt x="3678" y="46"/>
                  </a:lnTo>
                  <a:lnTo>
                    <a:pt x="3676" y="46"/>
                  </a:lnTo>
                  <a:lnTo>
                    <a:pt x="3676" y="46"/>
                  </a:lnTo>
                  <a:lnTo>
                    <a:pt x="3676" y="46"/>
                  </a:lnTo>
                  <a:lnTo>
                    <a:pt x="3676" y="46"/>
                  </a:lnTo>
                  <a:lnTo>
                    <a:pt x="3676" y="46"/>
                  </a:lnTo>
                  <a:lnTo>
                    <a:pt x="3676" y="46"/>
                  </a:lnTo>
                  <a:lnTo>
                    <a:pt x="3674" y="46"/>
                  </a:lnTo>
                  <a:lnTo>
                    <a:pt x="3674" y="46"/>
                  </a:lnTo>
                  <a:lnTo>
                    <a:pt x="3670" y="48"/>
                  </a:lnTo>
                  <a:lnTo>
                    <a:pt x="3670" y="48"/>
                  </a:lnTo>
                  <a:lnTo>
                    <a:pt x="3664" y="46"/>
                  </a:lnTo>
                  <a:lnTo>
                    <a:pt x="3664" y="46"/>
                  </a:lnTo>
                  <a:lnTo>
                    <a:pt x="3660" y="44"/>
                  </a:lnTo>
                  <a:lnTo>
                    <a:pt x="3660" y="44"/>
                  </a:lnTo>
                  <a:lnTo>
                    <a:pt x="3658" y="44"/>
                  </a:lnTo>
                  <a:lnTo>
                    <a:pt x="3658" y="44"/>
                  </a:lnTo>
                  <a:lnTo>
                    <a:pt x="3656" y="44"/>
                  </a:lnTo>
                  <a:lnTo>
                    <a:pt x="3656" y="44"/>
                  </a:lnTo>
                  <a:lnTo>
                    <a:pt x="3652" y="46"/>
                  </a:lnTo>
                  <a:lnTo>
                    <a:pt x="3652" y="46"/>
                  </a:lnTo>
                  <a:lnTo>
                    <a:pt x="3650" y="48"/>
                  </a:lnTo>
                  <a:lnTo>
                    <a:pt x="3650" y="48"/>
                  </a:lnTo>
                  <a:lnTo>
                    <a:pt x="3648" y="48"/>
                  </a:lnTo>
                  <a:lnTo>
                    <a:pt x="3648" y="48"/>
                  </a:lnTo>
                  <a:lnTo>
                    <a:pt x="3648" y="48"/>
                  </a:lnTo>
                  <a:lnTo>
                    <a:pt x="3648" y="48"/>
                  </a:lnTo>
                  <a:lnTo>
                    <a:pt x="3646" y="48"/>
                  </a:lnTo>
                  <a:lnTo>
                    <a:pt x="3646" y="48"/>
                  </a:lnTo>
                  <a:lnTo>
                    <a:pt x="3646" y="48"/>
                  </a:lnTo>
                  <a:lnTo>
                    <a:pt x="3646" y="48"/>
                  </a:lnTo>
                  <a:lnTo>
                    <a:pt x="3644" y="48"/>
                  </a:lnTo>
                  <a:lnTo>
                    <a:pt x="3644" y="48"/>
                  </a:lnTo>
                  <a:lnTo>
                    <a:pt x="3644" y="48"/>
                  </a:lnTo>
                  <a:lnTo>
                    <a:pt x="3644" y="48"/>
                  </a:lnTo>
                  <a:lnTo>
                    <a:pt x="3642" y="48"/>
                  </a:lnTo>
                  <a:lnTo>
                    <a:pt x="3642" y="48"/>
                  </a:lnTo>
                  <a:lnTo>
                    <a:pt x="3638" y="48"/>
                  </a:lnTo>
                  <a:lnTo>
                    <a:pt x="3638" y="48"/>
                  </a:lnTo>
                  <a:lnTo>
                    <a:pt x="3638" y="46"/>
                  </a:lnTo>
                  <a:lnTo>
                    <a:pt x="3638" y="46"/>
                  </a:lnTo>
                  <a:lnTo>
                    <a:pt x="3634" y="46"/>
                  </a:lnTo>
                  <a:lnTo>
                    <a:pt x="3634" y="46"/>
                  </a:lnTo>
                  <a:lnTo>
                    <a:pt x="3634" y="46"/>
                  </a:lnTo>
                  <a:lnTo>
                    <a:pt x="3634" y="46"/>
                  </a:lnTo>
                  <a:lnTo>
                    <a:pt x="3634" y="46"/>
                  </a:lnTo>
                  <a:lnTo>
                    <a:pt x="3634" y="46"/>
                  </a:lnTo>
                  <a:lnTo>
                    <a:pt x="3630" y="46"/>
                  </a:lnTo>
                  <a:lnTo>
                    <a:pt x="3630" y="46"/>
                  </a:lnTo>
                  <a:lnTo>
                    <a:pt x="3630" y="46"/>
                  </a:lnTo>
                  <a:lnTo>
                    <a:pt x="3630" y="46"/>
                  </a:lnTo>
                  <a:lnTo>
                    <a:pt x="3628" y="46"/>
                  </a:lnTo>
                  <a:lnTo>
                    <a:pt x="3628" y="46"/>
                  </a:lnTo>
                  <a:lnTo>
                    <a:pt x="3626" y="46"/>
                  </a:lnTo>
                  <a:lnTo>
                    <a:pt x="3626" y="46"/>
                  </a:lnTo>
                  <a:lnTo>
                    <a:pt x="3624" y="46"/>
                  </a:lnTo>
                  <a:lnTo>
                    <a:pt x="3624" y="46"/>
                  </a:lnTo>
                  <a:lnTo>
                    <a:pt x="3620" y="48"/>
                  </a:lnTo>
                  <a:lnTo>
                    <a:pt x="3620" y="48"/>
                  </a:lnTo>
                  <a:lnTo>
                    <a:pt x="3610" y="48"/>
                  </a:lnTo>
                  <a:lnTo>
                    <a:pt x="3610" y="48"/>
                  </a:lnTo>
                  <a:lnTo>
                    <a:pt x="3608" y="48"/>
                  </a:lnTo>
                  <a:lnTo>
                    <a:pt x="3608" y="48"/>
                  </a:lnTo>
                  <a:lnTo>
                    <a:pt x="3606" y="48"/>
                  </a:lnTo>
                  <a:lnTo>
                    <a:pt x="3606" y="48"/>
                  </a:lnTo>
                  <a:lnTo>
                    <a:pt x="3604" y="48"/>
                  </a:lnTo>
                  <a:lnTo>
                    <a:pt x="3604" y="48"/>
                  </a:lnTo>
                  <a:lnTo>
                    <a:pt x="3602" y="48"/>
                  </a:lnTo>
                  <a:lnTo>
                    <a:pt x="3602" y="48"/>
                  </a:lnTo>
                  <a:lnTo>
                    <a:pt x="3598" y="48"/>
                  </a:lnTo>
                  <a:lnTo>
                    <a:pt x="3598" y="48"/>
                  </a:lnTo>
                  <a:lnTo>
                    <a:pt x="3596" y="46"/>
                  </a:lnTo>
                  <a:lnTo>
                    <a:pt x="3596" y="46"/>
                  </a:lnTo>
                  <a:lnTo>
                    <a:pt x="3592" y="48"/>
                  </a:lnTo>
                  <a:lnTo>
                    <a:pt x="3592" y="48"/>
                  </a:lnTo>
                  <a:lnTo>
                    <a:pt x="3592" y="48"/>
                  </a:lnTo>
                  <a:lnTo>
                    <a:pt x="3592" y="48"/>
                  </a:lnTo>
                  <a:lnTo>
                    <a:pt x="3590" y="48"/>
                  </a:lnTo>
                  <a:lnTo>
                    <a:pt x="3590" y="48"/>
                  </a:lnTo>
                  <a:lnTo>
                    <a:pt x="3588" y="48"/>
                  </a:lnTo>
                  <a:lnTo>
                    <a:pt x="3588" y="48"/>
                  </a:lnTo>
                  <a:lnTo>
                    <a:pt x="3586" y="48"/>
                  </a:lnTo>
                  <a:lnTo>
                    <a:pt x="3586" y="48"/>
                  </a:lnTo>
                  <a:lnTo>
                    <a:pt x="3582" y="48"/>
                  </a:lnTo>
                  <a:lnTo>
                    <a:pt x="3582" y="48"/>
                  </a:lnTo>
                  <a:lnTo>
                    <a:pt x="3576" y="48"/>
                  </a:lnTo>
                  <a:lnTo>
                    <a:pt x="3576" y="48"/>
                  </a:lnTo>
                  <a:lnTo>
                    <a:pt x="3572" y="48"/>
                  </a:lnTo>
                  <a:lnTo>
                    <a:pt x="3570" y="48"/>
                  </a:lnTo>
                  <a:lnTo>
                    <a:pt x="3570" y="48"/>
                  </a:lnTo>
                  <a:lnTo>
                    <a:pt x="3568" y="50"/>
                  </a:lnTo>
                  <a:lnTo>
                    <a:pt x="3568" y="50"/>
                  </a:lnTo>
                  <a:lnTo>
                    <a:pt x="3566" y="50"/>
                  </a:lnTo>
                  <a:lnTo>
                    <a:pt x="3566" y="50"/>
                  </a:lnTo>
                  <a:lnTo>
                    <a:pt x="3566" y="50"/>
                  </a:lnTo>
                  <a:lnTo>
                    <a:pt x="3566" y="50"/>
                  </a:lnTo>
                  <a:lnTo>
                    <a:pt x="3566" y="50"/>
                  </a:lnTo>
                  <a:lnTo>
                    <a:pt x="3566" y="50"/>
                  </a:lnTo>
                  <a:lnTo>
                    <a:pt x="3566" y="50"/>
                  </a:lnTo>
                  <a:lnTo>
                    <a:pt x="3566" y="50"/>
                  </a:lnTo>
                  <a:lnTo>
                    <a:pt x="3564" y="50"/>
                  </a:lnTo>
                  <a:lnTo>
                    <a:pt x="3564" y="50"/>
                  </a:lnTo>
                  <a:lnTo>
                    <a:pt x="3564" y="50"/>
                  </a:lnTo>
                  <a:lnTo>
                    <a:pt x="3564" y="50"/>
                  </a:lnTo>
                  <a:lnTo>
                    <a:pt x="3564" y="50"/>
                  </a:lnTo>
                  <a:lnTo>
                    <a:pt x="3564" y="50"/>
                  </a:lnTo>
                  <a:lnTo>
                    <a:pt x="3562" y="48"/>
                  </a:lnTo>
                  <a:lnTo>
                    <a:pt x="3562" y="48"/>
                  </a:lnTo>
                  <a:lnTo>
                    <a:pt x="3562" y="50"/>
                  </a:lnTo>
                  <a:lnTo>
                    <a:pt x="3562" y="50"/>
                  </a:lnTo>
                  <a:lnTo>
                    <a:pt x="3562" y="48"/>
                  </a:lnTo>
                  <a:lnTo>
                    <a:pt x="3562" y="48"/>
                  </a:lnTo>
                  <a:lnTo>
                    <a:pt x="3560" y="48"/>
                  </a:lnTo>
                  <a:lnTo>
                    <a:pt x="3560" y="48"/>
                  </a:lnTo>
                  <a:lnTo>
                    <a:pt x="3558" y="48"/>
                  </a:lnTo>
                  <a:lnTo>
                    <a:pt x="3558" y="48"/>
                  </a:lnTo>
                  <a:lnTo>
                    <a:pt x="3558" y="48"/>
                  </a:lnTo>
                  <a:lnTo>
                    <a:pt x="3558" y="48"/>
                  </a:lnTo>
                  <a:lnTo>
                    <a:pt x="3558" y="48"/>
                  </a:lnTo>
                  <a:lnTo>
                    <a:pt x="3558" y="48"/>
                  </a:lnTo>
                  <a:lnTo>
                    <a:pt x="3556" y="48"/>
                  </a:lnTo>
                  <a:lnTo>
                    <a:pt x="3556" y="48"/>
                  </a:lnTo>
                  <a:lnTo>
                    <a:pt x="3556" y="48"/>
                  </a:lnTo>
                  <a:lnTo>
                    <a:pt x="3556" y="48"/>
                  </a:lnTo>
                  <a:lnTo>
                    <a:pt x="3554" y="48"/>
                  </a:lnTo>
                  <a:lnTo>
                    <a:pt x="3554" y="48"/>
                  </a:lnTo>
                  <a:lnTo>
                    <a:pt x="3554" y="48"/>
                  </a:lnTo>
                  <a:lnTo>
                    <a:pt x="3554" y="48"/>
                  </a:lnTo>
                  <a:lnTo>
                    <a:pt x="3552" y="48"/>
                  </a:lnTo>
                  <a:lnTo>
                    <a:pt x="3552" y="48"/>
                  </a:lnTo>
                  <a:lnTo>
                    <a:pt x="3552" y="48"/>
                  </a:lnTo>
                  <a:lnTo>
                    <a:pt x="3552" y="48"/>
                  </a:lnTo>
                  <a:lnTo>
                    <a:pt x="3550" y="48"/>
                  </a:lnTo>
                  <a:lnTo>
                    <a:pt x="3550" y="48"/>
                  </a:lnTo>
                  <a:lnTo>
                    <a:pt x="3550" y="48"/>
                  </a:lnTo>
                  <a:lnTo>
                    <a:pt x="3550" y="48"/>
                  </a:lnTo>
                  <a:lnTo>
                    <a:pt x="3550" y="46"/>
                  </a:lnTo>
                  <a:lnTo>
                    <a:pt x="3550" y="46"/>
                  </a:lnTo>
                  <a:lnTo>
                    <a:pt x="3548" y="48"/>
                  </a:lnTo>
                  <a:lnTo>
                    <a:pt x="3548" y="48"/>
                  </a:lnTo>
                  <a:lnTo>
                    <a:pt x="3548" y="46"/>
                  </a:lnTo>
                  <a:lnTo>
                    <a:pt x="3548" y="46"/>
                  </a:lnTo>
                  <a:lnTo>
                    <a:pt x="3546" y="46"/>
                  </a:lnTo>
                  <a:lnTo>
                    <a:pt x="3546" y="46"/>
                  </a:lnTo>
                  <a:lnTo>
                    <a:pt x="3544" y="46"/>
                  </a:lnTo>
                  <a:lnTo>
                    <a:pt x="3544" y="46"/>
                  </a:lnTo>
                  <a:lnTo>
                    <a:pt x="3544" y="46"/>
                  </a:lnTo>
                  <a:lnTo>
                    <a:pt x="3544" y="46"/>
                  </a:lnTo>
                  <a:lnTo>
                    <a:pt x="3544" y="46"/>
                  </a:lnTo>
                  <a:lnTo>
                    <a:pt x="3544" y="46"/>
                  </a:lnTo>
                  <a:lnTo>
                    <a:pt x="3542" y="46"/>
                  </a:lnTo>
                  <a:lnTo>
                    <a:pt x="3542" y="46"/>
                  </a:lnTo>
                  <a:lnTo>
                    <a:pt x="3542" y="48"/>
                  </a:lnTo>
                  <a:lnTo>
                    <a:pt x="3542" y="48"/>
                  </a:lnTo>
                  <a:lnTo>
                    <a:pt x="3542" y="46"/>
                  </a:lnTo>
                  <a:lnTo>
                    <a:pt x="3542" y="46"/>
                  </a:lnTo>
                  <a:lnTo>
                    <a:pt x="3536" y="48"/>
                  </a:lnTo>
                  <a:lnTo>
                    <a:pt x="3536" y="48"/>
                  </a:lnTo>
                  <a:lnTo>
                    <a:pt x="3534" y="48"/>
                  </a:lnTo>
                  <a:lnTo>
                    <a:pt x="3534" y="48"/>
                  </a:lnTo>
                  <a:lnTo>
                    <a:pt x="3526" y="48"/>
                  </a:lnTo>
                  <a:lnTo>
                    <a:pt x="3526" y="48"/>
                  </a:lnTo>
                  <a:lnTo>
                    <a:pt x="3524" y="48"/>
                  </a:lnTo>
                  <a:lnTo>
                    <a:pt x="3524" y="48"/>
                  </a:lnTo>
                  <a:lnTo>
                    <a:pt x="3522" y="48"/>
                  </a:lnTo>
                  <a:lnTo>
                    <a:pt x="3522" y="48"/>
                  </a:lnTo>
                  <a:lnTo>
                    <a:pt x="3522" y="48"/>
                  </a:lnTo>
                  <a:lnTo>
                    <a:pt x="3522" y="48"/>
                  </a:lnTo>
                  <a:lnTo>
                    <a:pt x="3522" y="48"/>
                  </a:lnTo>
                  <a:lnTo>
                    <a:pt x="3522" y="48"/>
                  </a:lnTo>
                  <a:lnTo>
                    <a:pt x="3520" y="48"/>
                  </a:lnTo>
                  <a:lnTo>
                    <a:pt x="3520" y="48"/>
                  </a:lnTo>
                  <a:lnTo>
                    <a:pt x="3518" y="48"/>
                  </a:lnTo>
                  <a:lnTo>
                    <a:pt x="3518" y="48"/>
                  </a:lnTo>
                  <a:lnTo>
                    <a:pt x="3518" y="48"/>
                  </a:lnTo>
                  <a:lnTo>
                    <a:pt x="3518" y="48"/>
                  </a:lnTo>
                  <a:lnTo>
                    <a:pt x="3518" y="48"/>
                  </a:lnTo>
                  <a:lnTo>
                    <a:pt x="3518" y="48"/>
                  </a:lnTo>
                  <a:lnTo>
                    <a:pt x="3518" y="50"/>
                  </a:lnTo>
                  <a:lnTo>
                    <a:pt x="3518" y="50"/>
                  </a:lnTo>
                  <a:lnTo>
                    <a:pt x="3512" y="48"/>
                  </a:lnTo>
                  <a:lnTo>
                    <a:pt x="3508" y="50"/>
                  </a:lnTo>
                  <a:lnTo>
                    <a:pt x="3508" y="50"/>
                  </a:lnTo>
                  <a:lnTo>
                    <a:pt x="3502" y="48"/>
                  </a:lnTo>
                  <a:lnTo>
                    <a:pt x="3502" y="48"/>
                  </a:lnTo>
                  <a:lnTo>
                    <a:pt x="3494" y="48"/>
                  </a:lnTo>
                  <a:lnTo>
                    <a:pt x="3494" y="48"/>
                  </a:lnTo>
                  <a:lnTo>
                    <a:pt x="3490" y="48"/>
                  </a:lnTo>
                  <a:lnTo>
                    <a:pt x="3490" y="48"/>
                  </a:lnTo>
                  <a:lnTo>
                    <a:pt x="3488" y="48"/>
                  </a:lnTo>
                  <a:lnTo>
                    <a:pt x="3488" y="48"/>
                  </a:lnTo>
                  <a:lnTo>
                    <a:pt x="3486" y="48"/>
                  </a:lnTo>
                  <a:lnTo>
                    <a:pt x="3486" y="48"/>
                  </a:lnTo>
                  <a:lnTo>
                    <a:pt x="3478" y="48"/>
                  </a:lnTo>
                  <a:lnTo>
                    <a:pt x="3478" y="48"/>
                  </a:lnTo>
                  <a:lnTo>
                    <a:pt x="3478" y="48"/>
                  </a:lnTo>
                  <a:lnTo>
                    <a:pt x="3478" y="48"/>
                  </a:lnTo>
                  <a:lnTo>
                    <a:pt x="3476" y="48"/>
                  </a:lnTo>
                  <a:lnTo>
                    <a:pt x="3476" y="48"/>
                  </a:lnTo>
                  <a:lnTo>
                    <a:pt x="3474" y="48"/>
                  </a:lnTo>
                  <a:lnTo>
                    <a:pt x="3474" y="48"/>
                  </a:lnTo>
                  <a:lnTo>
                    <a:pt x="3472" y="48"/>
                  </a:lnTo>
                  <a:lnTo>
                    <a:pt x="3472" y="48"/>
                  </a:lnTo>
                  <a:lnTo>
                    <a:pt x="3470" y="48"/>
                  </a:lnTo>
                  <a:lnTo>
                    <a:pt x="3470" y="48"/>
                  </a:lnTo>
                  <a:lnTo>
                    <a:pt x="3468" y="48"/>
                  </a:lnTo>
                  <a:lnTo>
                    <a:pt x="3468" y="48"/>
                  </a:lnTo>
                  <a:lnTo>
                    <a:pt x="3468" y="48"/>
                  </a:lnTo>
                  <a:lnTo>
                    <a:pt x="3468" y="48"/>
                  </a:lnTo>
                  <a:lnTo>
                    <a:pt x="3468" y="48"/>
                  </a:lnTo>
                  <a:lnTo>
                    <a:pt x="3468" y="48"/>
                  </a:lnTo>
                  <a:lnTo>
                    <a:pt x="3464" y="48"/>
                  </a:lnTo>
                  <a:lnTo>
                    <a:pt x="3464" y="48"/>
                  </a:lnTo>
                  <a:lnTo>
                    <a:pt x="3464" y="48"/>
                  </a:lnTo>
                  <a:lnTo>
                    <a:pt x="3464" y="48"/>
                  </a:lnTo>
                  <a:lnTo>
                    <a:pt x="3464" y="48"/>
                  </a:lnTo>
                  <a:lnTo>
                    <a:pt x="3464" y="48"/>
                  </a:lnTo>
                  <a:lnTo>
                    <a:pt x="3462" y="48"/>
                  </a:lnTo>
                  <a:lnTo>
                    <a:pt x="3462" y="48"/>
                  </a:lnTo>
                  <a:lnTo>
                    <a:pt x="3460" y="48"/>
                  </a:lnTo>
                  <a:lnTo>
                    <a:pt x="3460" y="48"/>
                  </a:lnTo>
                  <a:lnTo>
                    <a:pt x="3456" y="48"/>
                  </a:lnTo>
                  <a:lnTo>
                    <a:pt x="3456" y="48"/>
                  </a:lnTo>
                  <a:lnTo>
                    <a:pt x="3452" y="48"/>
                  </a:lnTo>
                  <a:lnTo>
                    <a:pt x="3452" y="48"/>
                  </a:lnTo>
                  <a:lnTo>
                    <a:pt x="3448" y="48"/>
                  </a:lnTo>
                  <a:lnTo>
                    <a:pt x="3448" y="48"/>
                  </a:lnTo>
                  <a:lnTo>
                    <a:pt x="3446" y="48"/>
                  </a:lnTo>
                  <a:lnTo>
                    <a:pt x="3446" y="48"/>
                  </a:lnTo>
                  <a:lnTo>
                    <a:pt x="3442" y="48"/>
                  </a:lnTo>
                  <a:lnTo>
                    <a:pt x="3442" y="48"/>
                  </a:lnTo>
                  <a:lnTo>
                    <a:pt x="3440" y="48"/>
                  </a:lnTo>
                  <a:lnTo>
                    <a:pt x="3440" y="48"/>
                  </a:lnTo>
                  <a:lnTo>
                    <a:pt x="3438" y="48"/>
                  </a:lnTo>
                  <a:lnTo>
                    <a:pt x="3438" y="48"/>
                  </a:lnTo>
                  <a:lnTo>
                    <a:pt x="3436" y="48"/>
                  </a:lnTo>
                  <a:lnTo>
                    <a:pt x="3436" y="48"/>
                  </a:lnTo>
                  <a:lnTo>
                    <a:pt x="3434" y="46"/>
                  </a:lnTo>
                  <a:lnTo>
                    <a:pt x="3434" y="46"/>
                  </a:lnTo>
                  <a:lnTo>
                    <a:pt x="3430" y="46"/>
                  </a:lnTo>
                  <a:lnTo>
                    <a:pt x="3430" y="46"/>
                  </a:lnTo>
                  <a:lnTo>
                    <a:pt x="3422" y="46"/>
                  </a:lnTo>
                  <a:lnTo>
                    <a:pt x="3422" y="46"/>
                  </a:lnTo>
                  <a:lnTo>
                    <a:pt x="3420" y="48"/>
                  </a:lnTo>
                  <a:lnTo>
                    <a:pt x="3420" y="48"/>
                  </a:lnTo>
                  <a:lnTo>
                    <a:pt x="3418" y="48"/>
                  </a:lnTo>
                  <a:lnTo>
                    <a:pt x="3418" y="48"/>
                  </a:lnTo>
                  <a:lnTo>
                    <a:pt x="3412" y="48"/>
                  </a:lnTo>
                  <a:lnTo>
                    <a:pt x="3412" y="48"/>
                  </a:lnTo>
                  <a:lnTo>
                    <a:pt x="3408" y="48"/>
                  </a:lnTo>
                  <a:lnTo>
                    <a:pt x="3408" y="48"/>
                  </a:lnTo>
                  <a:lnTo>
                    <a:pt x="3406" y="48"/>
                  </a:lnTo>
                  <a:lnTo>
                    <a:pt x="3406" y="48"/>
                  </a:lnTo>
                  <a:lnTo>
                    <a:pt x="3404" y="46"/>
                  </a:lnTo>
                  <a:lnTo>
                    <a:pt x="3404" y="46"/>
                  </a:lnTo>
                  <a:lnTo>
                    <a:pt x="3398" y="48"/>
                  </a:lnTo>
                  <a:lnTo>
                    <a:pt x="3398" y="48"/>
                  </a:lnTo>
                  <a:lnTo>
                    <a:pt x="3396" y="48"/>
                  </a:lnTo>
                  <a:lnTo>
                    <a:pt x="3396" y="48"/>
                  </a:lnTo>
                  <a:lnTo>
                    <a:pt x="3396" y="48"/>
                  </a:lnTo>
                  <a:lnTo>
                    <a:pt x="3396" y="48"/>
                  </a:lnTo>
                  <a:lnTo>
                    <a:pt x="3388" y="46"/>
                  </a:lnTo>
                  <a:lnTo>
                    <a:pt x="3388" y="46"/>
                  </a:lnTo>
                  <a:lnTo>
                    <a:pt x="3386" y="48"/>
                  </a:lnTo>
                  <a:lnTo>
                    <a:pt x="3386" y="48"/>
                  </a:lnTo>
                  <a:lnTo>
                    <a:pt x="3382" y="48"/>
                  </a:lnTo>
                  <a:lnTo>
                    <a:pt x="3382" y="48"/>
                  </a:lnTo>
                  <a:lnTo>
                    <a:pt x="3380" y="50"/>
                  </a:lnTo>
                  <a:lnTo>
                    <a:pt x="3380" y="50"/>
                  </a:lnTo>
                  <a:lnTo>
                    <a:pt x="3376" y="50"/>
                  </a:lnTo>
                  <a:lnTo>
                    <a:pt x="3376" y="50"/>
                  </a:lnTo>
                  <a:lnTo>
                    <a:pt x="3376" y="50"/>
                  </a:lnTo>
                  <a:lnTo>
                    <a:pt x="3376" y="50"/>
                  </a:lnTo>
                  <a:lnTo>
                    <a:pt x="3374" y="50"/>
                  </a:lnTo>
                  <a:lnTo>
                    <a:pt x="3374" y="50"/>
                  </a:lnTo>
                  <a:lnTo>
                    <a:pt x="3374" y="50"/>
                  </a:lnTo>
                  <a:lnTo>
                    <a:pt x="3374" y="50"/>
                  </a:lnTo>
                  <a:lnTo>
                    <a:pt x="3374" y="50"/>
                  </a:lnTo>
                  <a:lnTo>
                    <a:pt x="3374" y="50"/>
                  </a:lnTo>
                  <a:lnTo>
                    <a:pt x="3372" y="50"/>
                  </a:lnTo>
                  <a:lnTo>
                    <a:pt x="3372" y="50"/>
                  </a:lnTo>
                  <a:lnTo>
                    <a:pt x="3370" y="50"/>
                  </a:lnTo>
                  <a:lnTo>
                    <a:pt x="3370" y="50"/>
                  </a:lnTo>
                  <a:lnTo>
                    <a:pt x="3366" y="50"/>
                  </a:lnTo>
                  <a:lnTo>
                    <a:pt x="3366" y="50"/>
                  </a:lnTo>
                  <a:lnTo>
                    <a:pt x="3362" y="50"/>
                  </a:lnTo>
                  <a:lnTo>
                    <a:pt x="3362" y="50"/>
                  </a:lnTo>
                  <a:lnTo>
                    <a:pt x="3362" y="50"/>
                  </a:lnTo>
                  <a:lnTo>
                    <a:pt x="3362" y="50"/>
                  </a:lnTo>
                  <a:lnTo>
                    <a:pt x="3360" y="50"/>
                  </a:lnTo>
                  <a:lnTo>
                    <a:pt x="3360" y="50"/>
                  </a:lnTo>
                  <a:lnTo>
                    <a:pt x="3358" y="50"/>
                  </a:lnTo>
                  <a:lnTo>
                    <a:pt x="3356" y="50"/>
                  </a:lnTo>
                  <a:lnTo>
                    <a:pt x="3356" y="50"/>
                  </a:lnTo>
                  <a:lnTo>
                    <a:pt x="3350" y="48"/>
                  </a:lnTo>
                  <a:lnTo>
                    <a:pt x="3350" y="48"/>
                  </a:lnTo>
                  <a:lnTo>
                    <a:pt x="3350" y="48"/>
                  </a:lnTo>
                  <a:lnTo>
                    <a:pt x="3350" y="48"/>
                  </a:lnTo>
                  <a:lnTo>
                    <a:pt x="3344" y="48"/>
                  </a:lnTo>
                  <a:lnTo>
                    <a:pt x="3344" y="48"/>
                  </a:lnTo>
                  <a:lnTo>
                    <a:pt x="3344" y="48"/>
                  </a:lnTo>
                  <a:lnTo>
                    <a:pt x="3344" y="48"/>
                  </a:lnTo>
                  <a:lnTo>
                    <a:pt x="3344" y="48"/>
                  </a:lnTo>
                  <a:lnTo>
                    <a:pt x="3344" y="48"/>
                  </a:lnTo>
                  <a:lnTo>
                    <a:pt x="3340" y="48"/>
                  </a:lnTo>
                  <a:lnTo>
                    <a:pt x="3340" y="48"/>
                  </a:lnTo>
                  <a:lnTo>
                    <a:pt x="3332" y="48"/>
                  </a:lnTo>
                  <a:lnTo>
                    <a:pt x="3332" y="48"/>
                  </a:lnTo>
                  <a:lnTo>
                    <a:pt x="3328" y="46"/>
                  </a:lnTo>
                  <a:lnTo>
                    <a:pt x="3328" y="46"/>
                  </a:lnTo>
                  <a:lnTo>
                    <a:pt x="3324" y="44"/>
                  </a:lnTo>
                  <a:lnTo>
                    <a:pt x="3324" y="44"/>
                  </a:lnTo>
                  <a:lnTo>
                    <a:pt x="3322" y="44"/>
                  </a:lnTo>
                  <a:lnTo>
                    <a:pt x="3322" y="44"/>
                  </a:lnTo>
                  <a:lnTo>
                    <a:pt x="3322" y="44"/>
                  </a:lnTo>
                  <a:lnTo>
                    <a:pt x="3318" y="44"/>
                  </a:lnTo>
                  <a:lnTo>
                    <a:pt x="3318" y="44"/>
                  </a:lnTo>
                  <a:lnTo>
                    <a:pt x="3318" y="46"/>
                  </a:lnTo>
                  <a:lnTo>
                    <a:pt x="3318" y="46"/>
                  </a:lnTo>
                  <a:lnTo>
                    <a:pt x="3318" y="46"/>
                  </a:lnTo>
                  <a:lnTo>
                    <a:pt x="3318" y="46"/>
                  </a:lnTo>
                  <a:lnTo>
                    <a:pt x="3318" y="46"/>
                  </a:lnTo>
                  <a:lnTo>
                    <a:pt x="3318" y="46"/>
                  </a:lnTo>
                  <a:lnTo>
                    <a:pt x="3316" y="46"/>
                  </a:lnTo>
                  <a:lnTo>
                    <a:pt x="3316" y="46"/>
                  </a:lnTo>
                  <a:lnTo>
                    <a:pt x="3312" y="48"/>
                  </a:lnTo>
                  <a:lnTo>
                    <a:pt x="3312" y="48"/>
                  </a:lnTo>
                  <a:lnTo>
                    <a:pt x="3312" y="48"/>
                  </a:lnTo>
                  <a:lnTo>
                    <a:pt x="3312" y="48"/>
                  </a:lnTo>
                  <a:lnTo>
                    <a:pt x="3312" y="48"/>
                  </a:lnTo>
                  <a:lnTo>
                    <a:pt x="3312" y="48"/>
                  </a:lnTo>
                  <a:lnTo>
                    <a:pt x="3310" y="48"/>
                  </a:lnTo>
                  <a:lnTo>
                    <a:pt x="3310" y="48"/>
                  </a:lnTo>
                  <a:lnTo>
                    <a:pt x="3310" y="48"/>
                  </a:lnTo>
                  <a:lnTo>
                    <a:pt x="3310" y="48"/>
                  </a:lnTo>
                  <a:lnTo>
                    <a:pt x="3310" y="48"/>
                  </a:lnTo>
                  <a:lnTo>
                    <a:pt x="3310" y="48"/>
                  </a:lnTo>
                  <a:lnTo>
                    <a:pt x="3308" y="48"/>
                  </a:lnTo>
                  <a:lnTo>
                    <a:pt x="3308" y="48"/>
                  </a:lnTo>
                  <a:lnTo>
                    <a:pt x="3306" y="48"/>
                  </a:lnTo>
                  <a:lnTo>
                    <a:pt x="3306" y="48"/>
                  </a:lnTo>
                  <a:lnTo>
                    <a:pt x="3304" y="48"/>
                  </a:lnTo>
                  <a:lnTo>
                    <a:pt x="3304" y="48"/>
                  </a:lnTo>
                  <a:lnTo>
                    <a:pt x="3304" y="48"/>
                  </a:lnTo>
                  <a:lnTo>
                    <a:pt x="3304" y="48"/>
                  </a:lnTo>
                  <a:lnTo>
                    <a:pt x="3302" y="46"/>
                  </a:lnTo>
                  <a:lnTo>
                    <a:pt x="3302" y="46"/>
                  </a:lnTo>
                  <a:lnTo>
                    <a:pt x="3302" y="48"/>
                  </a:lnTo>
                  <a:lnTo>
                    <a:pt x="3302" y="48"/>
                  </a:lnTo>
                  <a:lnTo>
                    <a:pt x="3298" y="46"/>
                  </a:lnTo>
                  <a:lnTo>
                    <a:pt x="3298" y="46"/>
                  </a:lnTo>
                  <a:lnTo>
                    <a:pt x="3294" y="44"/>
                  </a:lnTo>
                  <a:lnTo>
                    <a:pt x="3290" y="44"/>
                  </a:lnTo>
                  <a:lnTo>
                    <a:pt x="3282" y="46"/>
                  </a:lnTo>
                  <a:lnTo>
                    <a:pt x="3282" y="46"/>
                  </a:lnTo>
                  <a:lnTo>
                    <a:pt x="3276" y="44"/>
                  </a:lnTo>
                  <a:lnTo>
                    <a:pt x="3276" y="44"/>
                  </a:lnTo>
                  <a:lnTo>
                    <a:pt x="3268" y="44"/>
                  </a:lnTo>
                  <a:lnTo>
                    <a:pt x="3268" y="44"/>
                  </a:lnTo>
                  <a:lnTo>
                    <a:pt x="3266" y="44"/>
                  </a:lnTo>
                  <a:lnTo>
                    <a:pt x="3266" y="44"/>
                  </a:lnTo>
                  <a:lnTo>
                    <a:pt x="3262" y="44"/>
                  </a:lnTo>
                  <a:lnTo>
                    <a:pt x="3262" y="44"/>
                  </a:lnTo>
                  <a:lnTo>
                    <a:pt x="3262" y="44"/>
                  </a:lnTo>
                  <a:lnTo>
                    <a:pt x="3262" y="44"/>
                  </a:lnTo>
                  <a:lnTo>
                    <a:pt x="3262" y="44"/>
                  </a:lnTo>
                  <a:lnTo>
                    <a:pt x="3262" y="44"/>
                  </a:lnTo>
                  <a:lnTo>
                    <a:pt x="3260" y="44"/>
                  </a:lnTo>
                  <a:lnTo>
                    <a:pt x="3260" y="44"/>
                  </a:lnTo>
                  <a:lnTo>
                    <a:pt x="3260" y="44"/>
                  </a:lnTo>
                  <a:lnTo>
                    <a:pt x="3260" y="44"/>
                  </a:lnTo>
                  <a:lnTo>
                    <a:pt x="3256" y="44"/>
                  </a:lnTo>
                  <a:lnTo>
                    <a:pt x="3256" y="44"/>
                  </a:lnTo>
                  <a:lnTo>
                    <a:pt x="3254" y="44"/>
                  </a:lnTo>
                  <a:lnTo>
                    <a:pt x="3254" y="44"/>
                  </a:lnTo>
                  <a:lnTo>
                    <a:pt x="3250" y="42"/>
                  </a:lnTo>
                  <a:lnTo>
                    <a:pt x="3248" y="42"/>
                  </a:lnTo>
                  <a:lnTo>
                    <a:pt x="3248" y="42"/>
                  </a:lnTo>
                  <a:lnTo>
                    <a:pt x="3246" y="44"/>
                  </a:lnTo>
                  <a:lnTo>
                    <a:pt x="3246" y="44"/>
                  </a:lnTo>
                  <a:lnTo>
                    <a:pt x="3244" y="44"/>
                  </a:lnTo>
                  <a:lnTo>
                    <a:pt x="3244" y="44"/>
                  </a:lnTo>
                  <a:lnTo>
                    <a:pt x="3238" y="44"/>
                  </a:lnTo>
                  <a:lnTo>
                    <a:pt x="3238" y="44"/>
                  </a:lnTo>
                  <a:lnTo>
                    <a:pt x="3234" y="44"/>
                  </a:lnTo>
                  <a:lnTo>
                    <a:pt x="3234" y="44"/>
                  </a:lnTo>
                  <a:lnTo>
                    <a:pt x="3230" y="44"/>
                  </a:lnTo>
                  <a:lnTo>
                    <a:pt x="3230" y="44"/>
                  </a:lnTo>
                  <a:lnTo>
                    <a:pt x="3226" y="44"/>
                  </a:lnTo>
                  <a:lnTo>
                    <a:pt x="3226" y="44"/>
                  </a:lnTo>
                  <a:lnTo>
                    <a:pt x="3222" y="46"/>
                  </a:lnTo>
                  <a:lnTo>
                    <a:pt x="3222" y="46"/>
                  </a:lnTo>
                  <a:lnTo>
                    <a:pt x="3218" y="44"/>
                  </a:lnTo>
                  <a:lnTo>
                    <a:pt x="3218" y="44"/>
                  </a:lnTo>
                  <a:lnTo>
                    <a:pt x="3212" y="44"/>
                  </a:lnTo>
                  <a:lnTo>
                    <a:pt x="3212" y="44"/>
                  </a:lnTo>
                  <a:lnTo>
                    <a:pt x="3202" y="46"/>
                  </a:lnTo>
                  <a:lnTo>
                    <a:pt x="3202" y="46"/>
                  </a:lnTo>
                  <a:lnTo>
                    <a:pt x="3198" y="44"/>
                  </a:lnTo>
                  <a:lnTo>
                    <a:pt x="3198" y="44"/>
                  </a:lnTo>
                  <a:lnTo>
                    <a:pt x="3194" y="44"/>
                  </a:lnTo>
                  <a:lnTo>
                    <a:pt x="3194" y="44"/>
                  </a:lnTo>
                  <a:lnTo>
                    <a:pt x="3190" y="44"/>
                  </a:lnTo>
                  <a:lnTo>
                    <a:pt x="3190" y="44"/>
                  </a:lnTo>
                  <a:lnTo>
                    <a:pt x="3186" y="44"/>
                  </a:lnTo>
                  <a:lnTo>
                    <a:pt x="3186" y="44"/>
                  </a:lnTo>
                  <a:lnTo>
                    <a:pt x="3180" y="44"/>
                  </a:lnTo>
                  <a:lnTo>
                    <a:pt x="3180" y="44"/>
                  </a:lnTo>
                  <a:lnTo>
                    <a:pt x="3176" y="42"/>
                  </a:lnTo>
                  <a:lnTo>
                    <a:pt x="3176" y="42"/>
                  </a:lnTo>
                  <a:lnTo>
                    <a:pt x="3176" y="42"/>
                  </a:lnTo>
                  <a:lnTo>
                    <a:pt x="3176" y="42"/>
                  </a:lnTo>
                  <a:lnTo>
                    <a:pt x="3172" y="42"/>
                  </a:lnTo>
                  <a:lnTo>
                    <a:pt x="3172" y="42"/>
                  </a:lnTo>
                  <a:lnTo>
                    <a:pt x="3168" y="40"/>
                  </a:lnTo>
                  <a:lnTo>
                    <a:pt x="3168" y="40"/>
                  </a:lnTo>
                  <a:lnTo>
                    <a:pt x="3162" y="38"/>
                  </a:lnTo>
                  <a:lnTo>
                    <a:pt x="3162" y="38"/>
                  </a:lnTo>
                  <a:lnTo>
                    <a:pt x="3158" y="40"/>
                  </a:lnTo>
                  <a:lnTo>
                    <a:pt x="3158" y="40"/>
                  </a:lnTo>
                  <a:lnTo>
                    <a:pt x="3156" y="40"/>
                  </a:lnTo>
                  <a:lnTo>
                    <a:pt x="3156" y="40"/>
                  </a:lnTo>
                  <a:lnTo>
                    <a:pt x="3154" y="40"/>
                  </a:lnTo>
                  <a:lnTo>
                    <a:pt x="3154" y="40"/>
                  </a:lnTo>
                  <a:lnTo>
                    <a:pt x="3152" y="40"/>
                  </a:lnTo>
                  <a:lnTo>
                    <a:pt x="3152" y="40"/>
                  </a:lnTo>
                  <a:lnTo>
                    <a:pt x="3146" y="40"/>
                  </a:lnTo>
                  <a:lnTo>
                    <a:pt x="3146" y="40"/>
                  </a:lnTo>
                  <a:lnTo>
                    <a:pt x="3146" y="40"/>
                  </a:lnTo>
                  <a:lnTo>
                    <a:pt x="3146" y="40"/>
                  </a:lnTo>
                  <a:lnTo>
                    <a:pt x="3146" y="38"/>
                  </a:lnTo>
                  <a:lnTo>
                    <a:pt x="3146" y="38"/>
                  </a:lnTo>
                  <a:lnTo>
                    <a:pt x="3146" y="36"/>
                  </a:lnTo>
                  <a:lnTo>
                    <a:pt x="3144" y="36"/>
                  </a:lnTo>
                  <a:lnTo>
                    <a:pt x="3144" y="36"/>
                  </a:lnTo>
                  <a:lnTo>
                    <a:pt x="3138" y="36"/>
                  </a:lnTo>
                  <a:lnTo>
                    <a:pt x="3138" y="36"/>
                  </a:lnTo>
                  <a:lnTo>
                    <a:pt x="3136" y="38"/>
                  </a:lnTo>
                  <a:lnTo>
                    <a:pt x="3136" y="38"/>
                  </a:lnTo>
                  <a:lnTo>
                    <a:pt x="3134" y="38"/>
                  </a:lnTo>
                  <a:lnTo>
                    <a:pt x="3134" y="38"/>
                  </a:lnTo>
                  <a:lnTo>
                    <a:pt x="3130" y="38"/>
                  </a:lnTo>
                  <a:lnTo>
                    <a:pt x="3130" y="38"/>
                  </a:lnTo>
                  <a:lnTo>
                    <a:pt x="3128" y="38"/>
                  </a:lnTo>
                  <a:lnTo>
                    <a:pt x="3128" y="38"/>
                  </a:lnTo>
                  <a:lnTo>
                    <a:pt x="3120" y="40"/>
                  </a:lnTo>
                  <a:lnTo>
                    <a:pt x="3120" y="40"/>
                  </a:lnTo>
                  <a:lnTo>
                    <a:pt x="3112" y="40"/>
                  </a:lnTo>
                  <a:lnTo>
                    <a:pt x="3112" y="40"/>
                  </a:lnTo>
                  <a:lnTo>
                    <a:pt x="3110" y="42"/>
                  </a:lnTo>
                  <a:lnTo>
                    <a:pt x="3110" y="42"/>
                  </a:lnTo>
                  <a:lnTo>
                    <a:pt x="3108" y="42"/>
                  </a:lnTo>
                  <a:lnTo>
                    <a:pt x="3108" y="42"/>
                  </a:lnTo>
                  <a:lnTo>
                    <a:pt x="3106" y="42"/>
                  </a:lnTo>
                  <a:lnTo>
                    <a:pt x="3106" y="42"/>
                  </a:lnTo>
                  <a:lnTo>
                    <a:pt x="3106" y="44"/>
                  </a:lnTo>
                  <a:lnTo>
                    <a:pt x="3106" y="44"/>
                  </a:lnTo>
                  <a:lnTo>
                    <a:pt x="3104" y="42"/>
                  </a:lnTo>
                  <a:lnTo>
                    <a:pt x="3104" y="42"/>
                  </a:lnTo>
                  <a:lnTo>
                    <a:pt x="3102" y="44"/>
                  </a:lnTo>
                  <a:lnTo>
                    <a:pt x="3102" y="44"/>
                  </a:lnTo>
                  <a:lnTo>
                    <a:pt x="3102" y="42"/>
                  </a:lnTo>
                  <a:lnTo>
                    <a:pt x="3102" y="42"/>
                  </a:lnTo>
                  <a:lnTo>
                    <a:pt x="3100" y="42"/>
                  </a:lnTo>
                  <a:lnTo>
                    <a:pt x="3100" y="42"/>
                  </a:lnTo>
                  <a:lnTo>
                    <a:pt x="3096" y="42"/>
                  </a:lnTo>
                  <a:lnTo>
                    <a:pt x="3096" y="42"/>
                  </a:lnTo>
                  <a:lnTo>
                    <a:pt x="3094" y="42"/>
                  </a:lnTo>
                  <a:lnTo>
                    <a:pt x="3090" y="42"/>
                  </a:lnTo>
                  <a:lnTo>
                    <a:pt x="3090" y="42"/>
                  </a:lnTo>
                  <a:lnTo>
                    <a:pt x="3090" y="42"/>
                  </a:lnTo>
                  <a:lnTo>
                    <a:pt x="3090" y="42"/>
                  </a:lnTo>
                  <a:lnTo>
                    <a:pt x="3090" y="42"/>
                  </a:lnTo>
                  <a:lnTo>
                    <a:pt x="3090" y="42"/>
                  </a:lnTo>
                  <a:lnTo>
                    <a:pt x="3088" y="42"/>
                  </a:lnTo>
                  <a:lnTo>
                    <a:pt x="3088" y="42"/>
                  </a:lnTo>
                  <a:lnTo>
                    <a:pt x="3086" y="42"/>
                  </a:lnTo>
                  <a:lnTo>
                    <a:pt x="3086" y="42"/>
                  </a:lnTo>
                  <a:lnTo>
                    <a:pt x="3082" y="42"/>
                  </a:lnTo>
                  <a:lnTo>
                    <a:pt x="3082" y="42"/>
                  </a:lnTo>
                  <a:lnTo>
                    <a:pt x="3080" y="40"/>
                  </a:lnTo>
                  <a:lnTo>
                    <a:pt x="3080" y="40"/>
                  </a:lnTo>
                  <a:lnTo>
                    <a:pt x="3078" y="42"/>
                  </a:lnTo>
                  <a:lnTo>
                    <a:pt x="3078" y="42"/>
                  </a:lnTo>
                  <a:lnTo>
                    <a:pt x="3076" y="42"/>
                  </a:lnTo>
                  <a:lnTo>
                    <a:pt x="3076" y="42"/>
                  </a:lnTo>
                  <a:lnTo>
                    <a:pt x="3076" y="42"/>
                  </a:lnTo>
                  <a:lnTo>
                    <a:pt x="3076" y="42"/>
                  </a:lnTo>
                  <a:lnTo>
                    <a:pt x="3072" y="42"/>
                  </a:lnTo>
                  <a:lnTo>
                    <a:pt x="3072" y="42"/>
                  </a:lnTo>
                  <a:lnTo>
                    <a:pt x="3070" y="42"/>
                  </a:lnTo>
                  <a:lnTo>
                    <a:pt x="3070" y="42"/>
                  </a:lnTo>
                  <a:lnTo>
                    <a:pt x="3070" y="42"/>
                  </a:lnTo>
                  <a:lnTo>
                    <a:pt x="3070" y="42"/>
                  </a:lnTo>
                  <a:lnTo>
                    <a:pt x="3066" y="40"/>
                  </a:lnTo>
                  <a:lnTo>
                    <a:pt x="3066" y="40"/>
                  </a:lnTo>
                  <a:lnTo>
                    <a:pt x="3058" y="42"/>
                  </a:lnTo>
                  <a:lnTo>
                    <a:pt x="3052" y="40"/>
                  </a:lnTo>
                  <a:lnTo>
                    <a:pt x="3052" y="40"/>
                  </a:lnTo>
                  <a:lnTo>
                    <a:pt x="3050" y="40"/>
                  </a:lnTo>
                  <a:lnTo>
                    <a:pt x="3050" y="40"/>
                  </a:lnTo>
                  <a:lnTo>
                    <a:pt x="3044" y="42"/>
                  </a:lnTo>
                  <a:lnTo>
                    <a:pt x="3044" y="42"/>
                  </a:lnTo>
                  <a:lnTo>
                    <a:pt x="3044" y="42"/>
                  </a:lnTo>
                  <a:lnTo>
                    <a:pt x="3044" y="42"/>
                  </a:lnTo>
                  <a:lnTo>
                    <a:pt x="3044" y="42"/>
                  </a:lnTo>
                  <a:lnTo>
                    <a:pt x="3044" y="42"/>
                  </a:lnTo>
                  <a:lnTo>
                    <a:pt x="3042" y="42"/>
                  </a:lnTo>
                  <a:lnTo>
                    <a:pt x="3042" y="42"/>
                  </a:lnTo>
                  <a:lnTo>
                    <a:pt x="3042" y="42"/>
                  </a:lnTo>
                  <a:lnTo>
                    <a:pt x="3042" y="42"/>
                  </a:lnTo>
                  <a:lnTo>
                    <a:pt x="3040" y="42"/>
                  </a:lnTo>
                  <a:lnTo>
                    <a:pt x="3040" y="42"/>
                  </a:lnTo>
                  <a:lnTo>
                    <a:pt x="3040" y="40"/>
                  </a:lnTo>
                  <a:lnTo>
                    <a:pt x="3040" y="40"/>
                  </a:lnTo>
                  <a:lnTo>
                    <a:pt x="3036" y="42"/>
                  </a:lnTo>
                  <a:lnTo>
                    <a:pt x="3036" y="42"/>
                  </a:lnTo>
                  <a:lnTo>
                    <a:pt x="3032" y="42"/>
                  </a:lnTo>
                  <a:lnTo>
                    <a:pt x="3032" y="42"/>
                  </a:lnTo>
                  <a:lnTo>
                    <a:pt x="3030" y="42"/>
                  </a:lnTo>
                  <a:lnTo>
                    <a:pt x="3030" y="42"/>
                  </a:lnTo>
                  <a:lnTo>
                    <a:pt x="3024" y="42"/>
                  </a:lnTo>
                  <a:lnTo>
                    <a:pt x="3024" y="42"/>
                  </a:lnTo>
                  <a:lnTo>
                    <a:pt x="3024" y="42"/>
                  </a:lnTo>
                  <a:lnTo>
                    <a:pt x="3022" y="42"/>
                  </a:lnTo>
                  <a:lnTo>
                    <a:pt x="3022" y="42"/>
                  </a:lnTo>
                  <a:lnTo>
                    <a:pt x="3020" y="42"/>
                  </a:lnTo>
                  <a:lnTo>
                    <a:pt x="3020" y="42"/>
                  </a:lnTo>
                  <a:lnTo>
                    <a:pt x="3014" y="42"/>
                  </a:lnTo>
                  <a:lnTo>
                    <a:pt x="3008" y="42"/>
                  </a:lnTo>
                  <a:lnTo>
                    <a:pt x="3008" y="42"/>
                  </a:lnTo>
                  <a:lnTo>
                    <a:pt x="3006" y="40"/>
                  </a:lnTo>
                  <a:lnTo>
                    <a:pt x="3004" y="42"/>
                  </a:lnTo>
                  <a:lnTo>
                    <a:pt x="3004" y="42"/>
                  </a:lnTo>
                  <a:lnTo>
                    <a:pt x="3002" y="40"/>
                  </a:lnTo>
                  <a:lnTo>
                    <a:pt x="3002" y="40"/>
                  </a:lnTo>
                  <a:lnTo>
                    <a:pt x="2998" y="40"/>
                  </a:lnTo>
                  <a:lnTo>
                    <a:pt x="2996" y="40"/>
                  </a:lnTo>
                  <a:lnTo>
                    <a:pt x="2996" y="40"/>
                  </a:lnTo>
                  <a:lnTo>
                    <a:pt x="2994" y="38"/>
                  </a:lnTo>
                  <a:lnTo>
                    <a:pt x="2994" y="38"/>
                  </a:lnTo>
                  <a:lnTo>
                    <a:pt x="2986" y="38"/>
                  </a:lnTo>
                  <a:lnTo>
                    <a:pt x="2986" y="38"/>
                  </a:lnTo>
                  <a:lnTo>
                    <a:pt x="2980" y="38"/>
                  </a:lnTo>
                  <a:lnTo>
                    <a:pt x="2976" y="38"/>
                  </a:lnTo>
                  <a:lnTo>
                    <a:pt x="2976" y="38"/>
                  </a:lnTo>
                  <a:lnTo>
                    <a:pt x="2972" y="38"/>
                  </a:lnTo>
                  <a:lnTo>
                    <a:pt x="2972" y="38"/>
                  </a:lnTo>
                  <a:lnTo>
                    <a:pt x="2970" y="38"/>
                  </a:lnTo>
                  <a:lnTo>
                    <a:pt x="2970" y="38"/>
                  </a:lnTo>
                  <a:lnTo>
                    <a:pt x="2962" y="40"/>
                  </a:lnTo>
                  <a:lnTo>
                    <a:pt x="2962" y="40"/>
                  </a:lnTo>
                  <a:lnTo>
                    <a:pt x="2954" y="38"/>
                  </a:lnTo>
                  <a:lnTo>
                    <a:pt x="2954" y="38"/>
                  </a:lnTo>
                  <a:lnTo>
                    <a:pt x="2946" y="40"/>
                  </a:lnTo>
                  <a:lnTo>
                    <a:pt x="2946" y="40"/>
                  </a:lnTo>
                  <a:lnTo>
                    <a:pt x="2942" y="38"/>
                  </a:lnTo>
                  <a:lnTo>
                    <a:pt x="2942" y="38"/>
                  </a:lnTo>
                  <a:lnTo>
                    <a:pt x="2940" y="38"/>
                  </a:lnTo>
                  <a:lnTo>
                    <a:pt x="2940" y="38"/>
                  </a:lnTo>
                  <a:lnTo>
                    <a:pt x="2934" y="36"/>
                  </a:lnTo>
                  <a:lnTo>
                    <a:pt x="2934" y="36"/>
                  </a:lnTo>
                  <a:lnTo>
                    <a:pt x="2934" y="36"/>
                  </a:lnTo>
                  <a:lnTo>
                    <a:pt x="2934" y="36"/>
                  </a:lnTo>
                  <a:lnTo>
                    <a:pt x="2934" y="36"/>
                  </a:lnTo>
                  <a:lnTo>
                    <a:pt x="2934" y="36"/>
                  </a:lnTo>
                  <a:lnTo>
                    <a:pt x="2932" y="36"/>
                  </a:lnTo>
                  <a:lnTo>
                    <a:pt x="2932" y="36"/>
                  </a:lnTo>
                  <a:lnTo>
                    <a:pt x="2930" y="36"/>
                  </a:lnTo>
                  <a:lnTo>
                    <a:pt x="2930" y="36"/>
                  </a:lnTo>
                  <a:lnTo>
                    <a:pt x="2926" y="36"/>
                  </a:lnTo>
                  <a:lnTo>
                    <a:pt x="2926" y="36"/>
                  </a:lnTo>
                  <a:lnTo>
                    <a:pt x="2920" y="36"/>
                  </a:lnTo>
                  <a:lnTo>
                    <a:pt x="2920" y="36"/>
                  </a:lnTo>
                  <a:lnTo>
                    <a:pt x="2920" y="36"/>
                  </a:lnTo>
                  <a:lnTo>
                    <a:pt x="2920" y="36"/>
                  </a:lnTo>
                  <a:lnTo>
                    <a:pt x="2918" y="38"/>
                  </a:lnTo>
                  <a:lnTo>
                    <a:pt x="2918" y="38"/>
                  </a:lnTo>
                  <a:lnTo>
                    <a:pt x="2914" y="38"/>
                  </a:lnTo>
                  <a:lnTo>
                    <a:pt x="2914" y="38"/>
                  </a:lnTo>
                  <a:lnTo>
                    <a:pt x="2910" y="36"/>
                  </a:lnTo>
                  <a:lnTo>
                    <a:pt x="2910" y="36"/>
                  </a:lnTo>
                  <a:lnTo>
                    <a:pt x="2904" y="36"/>
                  </a:lnTo>
                  <a:lnTo>
                    <a:pt x="2904" y="36"/>
                  </a:lnTo>
                  <a:lnTo>
                    <a:pt x="2902" y="36"/>
                  </a:lnTo>
                  <a:lnTo>
                    <a:pt x="2902" y="36"/>
                  </a:lnTo>
                  <a:lnTo>
                    <a:pt x="2902" y="36"/>
                  </a:lnTo>
                  <a:lnTo>
                    <a:pt x="2902" y="36"/>
                  </a:lnTo>
                  <a:lnTo>
                    <a:pt x="2900" y="36"/>
                  </a:lnTo>
                  <a:lnTo>
                    <a:pt x="2900" y="36"/>
                  </a:lnTo>
                  <a:lnTo>
                    <a:pt x="2898" y="36"/>
                  </a:lnTo>
                  <a:lnTo>
                    <a:pt x="2898" y="36"/>
                  </a:lnTo>
                  <a:lnTo>
                    <a:pt x="2898" y="36"/>
                  </a:lnTo>
                  <a:lnTo>
                    <a:pt x="2898" y="36"/>
                  </a:lnTo>
                  <a:lnTo>
                    <a:pt x="2898" y="34"/>
                  </a:lnTo>
                  <a:lnTo>
                    <a:pt x="2898" y="34"/>
                  </a:lnTo>
                  <a:lnTo>
                    <a:pt x="2896" y="34"/>
                  </a:lnTo>
                  <a:lnTo>
                    <a:pt x="2896" y="34"/>
                  </a:lnTo>
                  <a:lnTo>
                    <a:pt x="2892" y="34"/>
                  </a:lnTo>
                  <a:lnTo>
                    <a:pt x="2892" y="34"/>
                  </a:lnTo>
                  <a:lnTo>
                    <a:pt x="2892" y="34"/>
                  </a:lnTo>
                  <a:lnTo>
                    <a:pt x="2892" y="36"/>
                  </a:lnTo>
                  <a:lnTo>
                    <a:pt x="2892" y="36"/>
                  </a:lnTo>
                  <a:lnTo>
                    <a:pt x="2892" y="36"/>
                  </a:lnTo>
                  <a:lnTo>
                    <a:pt x="2892" y="36"/>
                  </a:lnTo>
                  <a:lnTo>
                    <a:pt x="2892" y="36"/>
                  </a:lnTo>
                  <a:lnTo>
                    <a:pt x="2890" y="36"/>
                  </a:lnTo>
                  <a:lnTo>
                    <a:pt x="2890" y="36"/>
                  </a:lnTo>
                  <a:lnTo>
                    <a:pt x="2888" y="36"/>
                  </a:lnTo>
                  <a:lnTo>
                    <a:pt x="2888" y="36"/>
                  </a:lnTo>
                  <a:lnTo>
                    <a:pt x="2886" y="36"/>
                  </a:lnTo>
                  <a:lnTo>
                    <a:pt x="2886" y="36"/>
                  </a:lnTo>
                  <a:lnTo>
                    <a:pt x="2884" y="36"/>
                  </a:lnTo>
                  <a:lnTo>
                    <a:pt x="2884" y="36"/>
                  </a:lnTo>
                  <a:lnTo>
                    <a:pt x="2878" y="36"/>
                  </a:lnTo>
                  <a:lnTo>
                    <a:pt x="2878" y="36"/>
                  </a:lnTo>
                  <a:lnTo>
                    <a:pt x="2874" y="34"/>
                  </a:lnTo>
                  <a:lnTo>
                    <a:pt x="2874" y="34"/>
                  </a:lnTo>
                  <a:lnTo>
                    <a:pt x="2872" y="34"/>
                  </a:lnTo>
                  <a:lnTo>
                    <a:pt x="2872" y="34"/>
                  </a:lnTo>
                  <a:lnTo>
                    <a:pt x="2870" y="34"/>
                  </a:lnTo>
                  <a:lnTo>
                    <a:pt x="2870" y="34"/>
                  </a:lnTo>
                  <a:lnTo>
                    <a:pt x="2866" y="34"/>
                  </a:lnTo>
                  <a:lnTo>
                    <a:pt x="2866" y="34"/>
                  </a:lnTo>
                  <a:lnTo>
                    <a:pt x="2864" y="34"/>
                  </a:lnTo>
                  <a:lnTo>
                    <a:pt x="2864" y="34"/>
                  </a:lnTo>
                  <a:lnTo>
                    <a:pt x="2862" y="34"/>
                  </a:lnTo>
                  <a:lnTo>
                    <a:pt x="2862" y="34"/>
                  </a:lnTo>
                  <a:lnTo>
                    <a:pt x="2862" y="34"/>
                  </a:lnTo>
                  <a:lnTo>
                    <a:pt x="2862" y="34"/>
                  </a:lnTo>
                  <a:lnTo>
                    <a:pt x="2860" y="34"/>
                  </a:lnTo>
                  <a:lnTo>
                    <a:pt x="2860" y="34"/>
                  </a:lnTo>
                  <a:lnTo>
                    <a:pt x="2860" y="34"/>
                  </a:lnTo>
                  <a:lnTo>
                    <a:pt x="2860" y="34"/>
                  </a:lnTo>
                  <a:lnTo>
                    <a:pt x="2858" y="34"/>
                  </a:lnTo>
                  <a:lnTo>
                    <a:pt x="2858" y="34"/>
                  </a:lnTo>
                  <a:lnTo>
                    <a:pt x="2858" y="36"/>
                  </a:lnTo>
                  <a:lnTo>
                    <a:pt x="2858" y="36"/>
                  </a:lnTo>
                  <a:lnTo>
                    <a:pt x="2858" y="36"/>
                  </a:lnTo>
                  <a:lnTo>
                    <a:pt x="2858" y="36"/>
                  </a:lnTo>
                  <a:lnTo>
                    <a:pt x="2858" y="36"/>
                  </a:lnTo>
                  <a:lnTo>
                    <a:pt x="2858" y="38"/>
                  </a:lnTo>
                  <a:lnTo>
                    <a:pt x="2858" y="38"/>
                  </a:lnTo>
                  <a:lnTo>
                    <a:pt x="2852" y="38"/>
                  </a:lnTo>
                  <a:lnTo>
                    <a:pt x="2852" y="38"/>
                  </a:lnTo>
                  <a:lnTo>
                    <a:pt x="2844" y="38"/>
                  </a:lnTo>
                  <a:lnTo>
                    <a:pt x="2844" y="38"/>
                  </a:lnTo>
                  <a:lnTo>
                    <a:pt x="2842" y="38"/>
                  </a:lnTo>
                  <a:lnTo>
                    <a:pt x="2842" y="38"/>
                  </a:lnTo>
                  <a:lnTo>
                    <a:pt x="2842" y="38"/>
                  </a:lnTo>
                  <a:lnTo>
                    <a:pt x="2842" y="38"/>
                  </a:lnTo>
                  <a:lnTo>
                    <a:pt x="2840" y="38"/>
                  </a:lnTo>
                  <a:lnTo>
                    <a:pt x="2840" y="38"/>
                  </a:lnTo>
                  <a:lnTo>
                    <a:pt x="2834" y="38"/>
                  </a:lnTo>
                  <a:lnTo>
                    <a:pt x="2834" y="38"/>
                  </a:lnTo>
                  <a:lnTo>
                    <a:pt x="2832" y="38"/>
                  </a:lnTo>
                  <a:lnTo>
                    <a:pt x="2832" y="38"/>
                  </a:lnTo>
                  <a:lnTo>
                    <a:pt x="2832" y="38"/>
                  </a:lnTo>
                  <a:lnTo>
                    <a:pt x="2832" y="38"/>
                  </a:lnTo>
                  <a:lnTo>
                    <a:pt x="2830" y="38"/>
                  </a:lnTo>
                  <a:lnTo>
                    <a:pt x="2830" y="38"/>
                  </a:lnTo>
                  <a:lnTo>
                    <a:pt x="2830" y="38"/>
                  </a:lnTo>
                  <a:lnTo>
                    <a:pt x="2830" y="38"/>
                  </a:lnTo>
                  <a:lnTo>
                    <a:pt x="2828" y="38"/>
                  </a:lnTo>
                  <a:lnTo>
                    <a:pt x="2828" y="38"/>
                  </a:lnTo>
                  <a:lnTo>
                    <a:pt x="2826" y="38"/>
                  </a:lnTo>
                  <a:lnTo>
                    <a:pt x="2826" y="38"/>
                  </a:lnTo>
                  <a:lnTo>
                    <a:pt x="2826" y="38"/>
                  </a:lnTo>
                  <a:lnTo>
                    <a:pt x="2826" y="38"/>
                  </a:lnTo>
                  <a:lnTo>
                    <a:pt x="2826" y="38"/>
                  </a:lnTo>
                  <a:lnTo>
                    <a:pt x="2826" y="38"/>
                  </a:lnTo>
                  <a:lnTo>
                    <a:pt x="2824" y="38"/>
                  </a:lnTo>
                  <a:lnTo>
                    <a:pt x="2824" y="38"/>
                  </a:lnTo>
                  <a:lnTo>
                    <a:pt x="2820" y="38"/>
                  </a:lnTo>
                  <a:lnTo>
                    <a:pt x="2816" y="38"/>
                  </a:lnTo>
                  <a:lnTo>
                    <a:pt x="2816" y="38"/>
                  </a:lnTo>
                  <a:lnTo>
                    <a:pt x="2814" y="38"/>
                  </a:lnTo>
                  <a:lnTo>
                    <a:pt x="2814" y="38"/>
                  </a:lnTo>
                  <a:lnTo>
                    <a:pt x="2806" y="38"/>
                  </a:lnTo>
                  <a:lnTo>
                    <a:pt x="2806" y="38"/>
                  </a:lnTo>
                  <a:lnTo>
                    <a:pt x="2804" y="38"/>
                  </a:lnTo>
                  <a:lnTo>
                    <a:pt x="2804" y="38"/>
                  </a:lnTo>
                  <a:lnTo>
                    <a:pt x="2796" y="38"/>
                  </a:lnTo>
                  <a:lnTo>
                    <a:pt x="2796" y="38"/>
                  </a:lnTo>
                  <a:lnTo>
                    <a:pt x="2794" y="38"/>
                  </a:lnTo>
                  <a:lnTo>
                    <a:pt x="2794" y="38"/>
                  </a:lnTo>
                  <a:lnTo>
                    <a:pt x="2792" y="38"/>
                  </a:lnTo>
                  <a:lnTo>
                    <a:pt x="2792" y="38"/>
                  </a:lnTo>
                  <a:lnTo>
                    <a:pt x="2792" y="38"/>
                  </a:lnTo>
                  <a:lnTo>
                    <a:pt x="2792" y="38"/>
                  </a:lnTo>
                  <a:lnTo>
                    <a:pt x="2790" y="38"/>
                  </a:lnTo>
                  <a:lnTo>
                    <a:pt x="2790" y="38"/>
                  </a:lnTo>
                  <a:lnTo>
                    <a:pt x="2790" y="38"/>
                  </a:lnTo>
                  <a:lnTo>
                    <a:pt x="2790" y="38"/>
                  </a:lnTo>
                  <a:lnTo>
                    <a:pt x="2786" y="38"/>
                  </a:lnTo>
                  <a:lnTo>
                    <a:pt x="2784" y="38"/>
                  </a:lnTo>
                  <a:lnTo>
                    <a:pt x="2784" y="38"/>
                  </a:lnTo>
                  <a:lnTo>
                    <a:pt x="2782" y="38"/>
                  </a:lnTo>
                  <a:lnTo>
                    <a:pt x="2782" y="38"/>
                  </a:lnTo>
                  <a:lnTo>
                    <a:pt x="2780" y="38"/>
                  </a:lnTo>
                  <a:lnTo>
                    <a:pt x="2780" y="38"/>
                  </a:lnTo>
                  <a:lnTo>
                    <a:pt x="2776" y="38"/>
                  </a:lnTo>
                  <a:lnTo>
                    <a:pt x="2776" y="38"/>
                  </a:lnTo>
                  <a:lnTo>
                    <a:pt x="2772" y="38"/>
                  </a:lnTo>
                  <a:lnTo>
                    <a:pt x="2772" y="38"/>
                  </a:lnTo>
                  <a:lnTo>
                    <a:pt x="2772" y="38"/>
                  </a:lnTo>
                  <a:lnTo>
                    <a:pt x="2772" y="38"/>
                  </a:lnTo>
                  <a:lnTo>
                    <a:pt x="2770" y="38"/>
                  </a:lnTo>
                  <a:lnTo>
                    <a:pt x="2770" y="38"/>
                  </a:lnTo>
                  <a:lnTo>
                    <a:pt x="2770" y="38"/>
                  </a:lnTo>
                  <a:lnTo>
                    <a:pt x="2770" y="38"/>
                  </a:lnTo>
                  <a:lnTo>
                    <a:pt x="2768" y="38"/>
                  </a:lnTo>
                  <a:lnTo>
                    <a:pt x="2768" y="38"/>
                  </a:lnTo>
                  <a:lnTo>
                    <a:pt x="2764" y="38"/>
                  </a:lnTo>
                  <a:lnTo>
                    <a:pt x="2764" y="38"/>
                  </a:lnTo>
                  <a:lnTo>
                    <a:pt x="2762" y="38"/>
                  </a:lnTo>
                  <a:lnTo>
                    <a:pt x="2762" y="38"/>
                  </a:lnTo>
                  <a:lnTo>
                    <a:pt x="2762" y="36"/>
                  </a:lnTo>
                  <a:lnTo>
                    <a:pt x="2762" y="36"/>
                  </a:lnTo>
                  <a:lnTo>
                    <a:pt x="2762" y="36"/>
                  </a:lnTo>
                  <a:lnTo>
                    <a:pt x="2762" y="36"/>
                  </a:lnTo>
                  <a:lnTo>
                    <a:pt x="2760" y="36"/>
                  </a:lnTo>
                  <a:lnTo>
                    <a:pt x="2760" y="36"/>
                  </a:lnTo>
                  <a:lnTo>
                    <a:pt x="2754" y="36"/>
                  </a:lnTo>
                  <a:lnTo>
                    <a:pt x="2754" y="36"/>
                  </a:lnTo>
                  <a:lnTo>
                    <a:pt x="2750" y="36"/>
                  </a:lnTo>
                  <a:lnTo>
                    <a:pt x="2750" y="36"/>
                  </a:lnTo>
                  <a:lnTo>
                    <a:pt x="2750" y="36"/>
                  </a:lnTo>
                  <a:lnTo>
                    <a:pt x="2750" y="36"/>
                  </a:lnTo>
                  <a:lnTo>
                    <a:pt x="2748" y="36"/>
                  </a:lnTo>
                  <a:lnTo>
                    <a:pt x="2748" y="36"/>
                  </a:lnTo>
                  <a:lnTo>
                    <a:pt x="2746" y="36"/>
                  </a:lnTo>
                  <a:lnTo>
                    <a:pt x="2746" y="36"/>
                  </a:lnTo>
                  <a:lnTo>
                    <a:pt x="2744" y="38"/>
                  </a:lnTo>
                  <a:lnTo>
                    <a:pt x="2744" y="38"/>
                  </a:lnTo>
                  <a:lnTo>
                    <a:pt x="2742" y="38"/>
                  </a:lnTo>
                  <a:lnTo>
                    <a:pt x="2738" y="38"/>
                  </a:lnTo>
                  <a:lnTo>
                    <a:pt x="2738" y="38"/>
                  </a:lnTo>
                  <a:lnTo>
                    <a:pt x="2738" y="38"/>
                  </a:lnTo>
                  <a:lnTo>
                    <a:pt x="2738" y="38"/>
                  </a:lnTo>
                  <a:lnTo>
                    <a:pt x="2736" y="38"/>
                  </a:lnTo>
                  <a:lnTo>
                    <a:pt x="2736" y="38"/>
                  </a:lnTo>
                  <a:lnTo>
                    <a:pt x="2728" y="38"/>
                  </a:lnTo>
                  <a:lnTo>
                    <a:pt x="2728" y="38"/>
                  </a:lnTo>
                  <a:lnTo>
                    <a:pt x="2724" y="38"/>
                  </a:lnTo>
                  <a:lnTo>
                    <a:pt x="2724" y="38"/>
                  </a:lnTo>
                  <a:lnTo>
                    <a:pt x="2720" y="36"/>
                  </a:lnTo>
                  <a:lnTo>
                    <a:pt x="2720" y="36"/>
                  </a:lnTo>
                  <a:lnTo>
                    <a:pt x="2720" y="36"/>
                  </a:lnTo>
                  <a:lnTo>
                    <a:pt x="2720" y="36"/>
                  </a:lnTo>
                  <a:lnTo>
                    <a:pt x="2716" y="38"/>
                  </a:lnTo>
                  <a:lnTo>
                    <a:pt x="2716" y="38"/>
                  </a:lnTo>
                  <a:lnTo>
                    <a:pt x="2712" y="38"/>
                  </a:lnTo>
                  <a:lnTo>
                    <a:pt x="2712" y="38"/>
                  </a:lnTo>
                  <a:lnTo>
                    <a:pt x="2710" y="38"/>
                  </a:lnTo>
                  <a:lnTo>
                    <a:pt x="2706" y="38"/>
                  </a:lnTo>
                  <a:lnTo>
                    <a:pt x="2706" y="38"/>
                  </a:lnTo>
                  <a:lnTo>
                    <a:pt x="2700" y="38"/>
                  </a:lnTo>
                  <a:lnTo>
                    <a:pt x="2700" y="38"/>
                  </a:lnTo>
                  <a:lnTo>
                    <a:pt x="2694" y="38"/>
                  </a:lnTo>
                  <a:lnTo>
                    <a:pt x="2694" y="38"/>
                  </a:lnTo>
                  <a:lnTo>
                    <a:pt x="2692" y="36"/>
                  </a:lnTo>
                  <a:lnTo>
                    <a:pt x="2692" y="36"/>
                  </a:lnTo>
                  <a:lnTo>
                    <a:pt x="2688" y="36"/>
                  </a:lnTo>
                  <a:lnTo>
                    <a:pt x="2688" y="36"/>
                  </a:lnTo>
                  <a:lnTo>
                    <a:pt x="2686" y="36"/>
                  </a:lnTo>
                  <a:lnTo>
                    <a:pt x="2686" y="36"/>
                  </a:lnTo>
                  <a:lnTo>
                    <a:pt x="2684" y="36"/>
                  </a:lnTo>
                  <a:lnTo>
                    <a:pt x="2684" y="36"/>
                  </a:lnTo>
                  <a:lnTo>
                    <a:pt x="2682" y="36"/>
                  </a:lnTo>
                  <a:lnTo>
                    <a:pt x="2682" y="36"/>
                  </a:lnTo>
                  <a:lnTo>
                    <a:pt x="2682" y="36"/>
                  </a:lnTo>
                  <a:lnTo>
                    <a:pt x="2682" y="36"/>
                  </a:lnTo>
                  <a:lnTo>
                    <a:pt x="2680" y="36"/>
                  </a:lnTo>
                  <a:lnTo>
                    <a:pt x="2680" y="36"/>
                  </a:lnTo>
                  <a:lnTo>
                    <a:pt x="2680" y="36"/>
                  </a:lnTo>
                  <a:lnTo>
                    <a:pt x="2680" y="36"/>
                  </a:lnTo>
                  <a:lnTo>
                    <a:pt x="2678" y="36"/>
                  </a:lnTo>
                  <a:lnTo>
                    <a:pt x="2678" y="36"/>
                  </a:lnTo>
                  <a:lnTo>
                    <a:pt x="2678" y="36"/>
                  </a:lnTo>
                  <a:lnTo>
                    <a:pt x="2678" y="36"/>
                  </a:lnTo>
                  <a:lnTo>
                    <a:pt x="2678" y="36"/>
                  </a:lnTo>
                  <a:lnTo>
                    <a:pt x="2678" y="36"/>
                  </a:lnTo>
                  <a:lnTo>
                    <a:pt x="2676" y="36"/>
                  </a:lnTo>
                  <a:lnTo>
                    <a:pt x="2676" y="36"/>
                  </a:lnTo>
                  <a:lnTo>
                    <a:pt x="2670" y="36"/>
                  </a:lnTo>
                  <a:lnTo>
                    <a:pt x="2670" y="36"/>
                  </a:lnTo>
                  <a:lnTo>
                    <a:pt x="2664" y="38"/>
                  </a:lnTo>
                  <a:lnTo>
                    <a:pt x="2664" y="38"/>
                  </a:lnTo>
                  <a:lnTo>
                    <a:pt x="2660" y="38"/>
                  </a:lnTo>
                  <a:lnTo>
                    <a:pt x="2660" y="38"/>
                  </a:lnTo>
                  <a:lnTo>
                    <a:pt x="2656" y="38"/>
                  </a:lnTo>
                  <a:lnTo>
                    <a:pt x="2656" y="38"/>
                  </a:lnTo>
                  <a:lnTo>
                    <a:pt x="2656" y="38"/>
                  </a:lnTo>
                  <a:lnTo>
                    <a:pt x="2656" y="38"/>
                  </a:lnTo>
                  <a:lnTo>
                    <a:pt x="2654" y="38"/>
                  </a:lnTo>
                  <a:lnTo>
                    <a:pt x="2654" y="38"/>
                  </a:lnTo>
                  <a:lnTo>
                    <a:pt x="2648" y="38"/>
                  </a:lnTo>
                  <a:lnTo>
                    <a:pt x="2648" y="38"/>
                  </a:lnTo>
                  <a:lnTo>
                    <a:pt x="2644" y="38"/>
                  </a:lnTo>
                  <a:lnTo>
                    <a:pt x="2644" y="38"/>
                  </a:lnTo>
                  <a:lnTo>
                    <a:pt x="2642" y="38"/>
                  </a:lnTo>
                  <a:lnTo>
                    <a:pt x="2642" y="38"/>
                  </a:lnTo>
                  <a:lnTo>
                    <a:pt x="2640" y="38"/>
                  </a:lnTo>
                  <a:lnTo>
                    <a:pt x="2640" y="38"/>
                  </a:lnTo>
                  <a:lnTo>
                    <a:pt x="2636" y="40"/>
                  </a:lnTo>
                  <a:lnTo>
                    <a:pt x="2636" y="40"/>
                  </a:lnTo>
                  <a:lnTo>
                    <a:pt x="2634" y="40"/>
                  </a:lnTo>
                  <a:lnTo>
                    <a:pt x="2634" y="40"/>
                  </a:lnTo>
                  <a:lnTo>
                    <a:pt x="2632" y="40"/>
                  </a:lnTo>
                  <a:lnTo>
                    <a:pt x="2632" y="40"/>
                  </a:lnTo>
                  <a:lnTo>
                    <a:pt x="2630" y="40"/>
                  </a:lnTo>
                  <a:lnTo>
                    <a:pt x="2630" y="40"/>
                  </a:lnTo>
                  <a:lnTo>
                    <a:pt x="2630" y="40"/>
                  </a:lnTo>
                  <a:lnTo>
                    <a:pt x="2630" y="40"/>
                  </a:lnTo>
                  <a:lnTo>
                    <a:pt x="2628" y="40"/>
                  </a:lnTo>
                  <a:lnTo>
                    <a:pt x="2628" y="40"/>
                  </a:lnTo>
                  <a:lnTo>
                    <a:pt x="2624" y="40"/>
                  </a:lnTo>
                  <a:lnTo>
                    <a:pt x="2624" y="40"/>
                  </a:lnTo>
                  <a:lnTo>
                    <a:pt x="2624" y="38"/>
                  </a:lnTo>
                  <a:lnTo>
                    <a:pt x="2624" y="38"/>
                  </a:lnTo>
                  <a:lnTo>
                    <a:pt x="2618" y="38"/>
                  </a:lnTo>
                  <a:lnTo>
                    <a:pt x="2618" y="38"/>
                  </a:lnTo>
                  <a:lnTo>
                    <a:pt x="2616" y="38"/>
                  </a:lnTo>
                  <a:lnTo>
                    <a:pt x="2616" y="38"/>
                  </a:lnTo>
                  <a:lnTo>
                    <a:pt x="2614" y="38"/>
                  </a:lnTo>
                  <a:lnTo>
                    <a:pt x="2614" y="38"/>
                  </a:lnTo>
                  <a:lnTo>
                    <a:pt x="2614" y="38"/>
                  </a:lnTo>
                  <a:lnTo>
                    <a:pt x="2614" y="38"/>
                  </a:lnTo>
                  <a:lnTo>
                    <a:pt x="2612" y="38"/>
                  </a:lnTo>
                  <a:lnTo>
                    <a:pt x="2612" y="38"/>
                  </a:lnTo>
                  <a:lnTo>
                    <a:pt x="2608" y="38"/>
                  </a:lnTo>
                  <a:lnTo>
                    <a:pt x="2608" y="38"/>
                  </a:lnTo>
                  <a:lnTo>
                    <a:pt x="2604" y="38"/>
                  </a:lnTo>
                  <a:lnTo>
                    <a:pt x="2604" y="38"/>
                  </a:lnTo>
                  <a:lnTo>
                    <a:pt x="2602" y="36"/>
                  </a:lnTo>
                  <a:lnTo>
                    <a:pt x="2602" y="36"/>
                  </a:lnTo>
                  <a:lnTo>
                    <a:pt x="2600" y="36"/>
                  </a:lnTo>
                  <a:lnTo>
                    <a:pt x="2600" y="36"/>
                  </a:lnTo>
                  <a:lnTo>
                    <a:pt x="2600" y="36"/>
                  </a:lnTo>
                  <a:lnTo>
                    <a:pt x="2600" y="36"/>
                  </a:lnTo>
                  <a:lnTo>
                    <a:pt x="2598" y="34"/>
                  </a:lnTo>
                  <a:lnTo>
                    <a:pt x="2598" y="34"/>
                  </a:lnTo>
                  <a:lnTo>
                    <a:pt x="2596" y="34"/>
                  </a:lnTo>
                  <a:lnTo>
                    <a:pt x="2596" y="34"/>
                  </a:lnTo>
                  <a:lnTo>
                    <a:pt x="2588" y="34"/>
                  </a:lnTo>
                  <a:lnTo>
                    <a:pt x="2588" y="34"/>
                  </a:lnTo>
                  <a:lnTo>
                    <a:pt x="2584" y="34"/>
                  </a:lnTo>
                  <a:lnTo>
                    <a:pt x="2584" y="34"/>
                  </a:lnTo>
                  <a:lnTo>
                    <a:pt x="2570" y="34"/>
                  </a:lnTo>
                  <a:lnTo>
                    <a:pt x="2570" y="34"/>
                  </a:lnTo>
                  <a:lnTo>
                    <a:pt x="2568" y="34"/>
                  </a:lnTo>
                  <a:lnTo>
                    <a:pt x="2568" y="34"/>
                  </a:lnTo>
                  <a:lnTo>
                    <a:pt x="2566" y="34"/>
                  </a:lnTo>
                  <a:lnTo>
                    <a:pt x="2566" y="34"/>
                  </a:lnTo>
                  <a:lnTo>
                    <a:pt x="2562" y="36"/>
                  </a:lnTo>
                  <a:lnTo>
                    <a:pt x="2562" y="36"/>
                  </a:lnTo>
                  <a:lnTo>
                    <a:pt x="2556" y="36"/>
                  </a:lnTo>
                  <a:lnTo>
                    <a:pt x="2556" y="36"/>
                  </a:lnTo>
                  <a:lnTo>
                    <a:pt x="2552" y="34"/>
                  </a:lnTo>
                  <a:lnTo>
                    <a:pt x="2552" y="34"/>
                  </a:lnTo>
                  <a:lnTo>
                    <a:pt x="2544" y="34"/>
                  </a:lnTo>
                  <a:lnTo>
                    <a:pt x="2544" y="34"/>
                  </a:lnTo>
                  <a:lnTo>
                    <a:pt x="2542" y="34"/>
                  </a:lnTo>
                  <a:lnTo>
                    <a:pt x="2542" y="34"/>
                  </a:lnTo>
                  <a:lnTo>
                    <a:pt x="2536" y="34"/>
                  </a:lnTo>
                  <a:lnTo>
                    <a:pt x="2536" y="34"/>
                  </a:lnTo>
                  <a:lnTo>
                    <a:pt x="2532" y="36"/>
                  </a:lnTo>
                  <a:lnTo>
                    <a:pt x="2532" y="36"/>
                  </a:lnTo>
                  <a:lnTo>
                    <a:pt x="2528" y="36"/>
                  </a:lnTo>
                  <a:lnTo>
                    <a:pt x="2528" y="36"/>
                  </a:lnTo>
                  <a:lnTo>
                    <a:pt x="2526" y="36"/>
                  </a:lnTo>
                  <a:lnTo>
                    <a:pt x="2526" y="36"/>
                  </a:lnTo>
                  <a:lnTo>
                    <a:pt x="2524" y="36"/>
                  </a:lnTo>
                  <a:lnTo>
                    <a:pt x="2524" y="36"/>
                  </a:lnTo>
                  <a:lnTo>
                    <a:pt x="2520" y="36"/>
                  </a:lnTo>
                  <a:lnTo>
                    <a:pt x="2520" y="36"/>
                  </a:lnTo>
                  <a:lnTo>
                    <a:pt x="2516" y="38"/>
                  </a:lnTo>
                  <a:lnTo>
                    <a:pt x="2516" y="38"/>
                  </a:lnTo>
                  <a:lnTo>
                    <a:pt x="2516" y="38"/>
                  </a:lnTo>
                  <a:lnTo>
                    <a:pt x="2516" y="38"/>
                  </a:lnTo>
                  <a:lnTo>
                    <a:pt x="2516" y="38"/>
                  </a:lnTo>
                  <a:lnTo>
                    <a:pt x="2516" y="38"/>
                  </a:lnTo>
                  <a:lnTo>
                    <a:pt x="2516" y="38"/>
                  </a:lnTo>
                  <a:lnTo>
                    <a:pt x="2516" y="38"/>
                  </a:lnTo>
                  <a:lnTo>
                    <a:pt x="2512" y="38"/>
                  </a:lnTo>
                  <a:lnTo>
                    <a:pt x="2512" y="38"/>
                  </a:lnTo>
                  <a:lnTo>
                    <a:pt x="2512" y="36"/>
                  </a:lnTo>
                  <a:lnTo>
                    <a:pt x="2512" y="36"/>
                  </a:lnTo>
                  <a:lnTo>
                    <a:pt x="2510" y="36"/>
                  </a:lnTo>
                  <a:lnTo>
                    <a:pt x="2510" y="36"/>
                  </a:lnTo>
                  <a:lnTo>
                    <a:pt x="2508" y="36"/>
                  </a:lnTo>
                  <a:lnTo>
                    <a:pt x="2508" y="36"/>
                  </a:lnTo>
                  <a:lnTo>
                    <a:pt x="2506" y="36"/>
                  </a:lnTo>
                  <a:lnTo>
                    <a:pt x="2506" y="36"/>
                  </a:lnTo>
                  <a:lnTo>
                    <a:pt x="2504" y="36"/>
                  </a:lnTo>
                  <a:lnTo>
                    <a:pt x="2504" y="36"/>
                  </a:lnTo>
                  <a:lnTo>
                    <a:pt x="2504" y="36"/>
                  </a:lnTo>
                  <a:lnTo>
                    <a:pt x="2504" y="36"/>
                  </a:lnTo>
                  <a:lnTo>
                    <a:pt x="2504" y="36"/>
                  </a:lnTo>
                  <a:lnTo>
                    <a:pt x="2504" y="36"/>
                  </a:lnTo>
                  <a:lnTo>
                    <a:pt x="2504" y="36"/>
                  </a:lnTo>
                  <a:lnTo>
                    <a:pt x="2504" y="36"/>
                  </a:lnTo>
                  <a:lnTo>
                    <a:pt x="2500" y="36"/>
                  </a:lnTo>
                  <a:lnTo>
                    <a:pt x="2500" y="36"/>
                  </a:lnTo>
                  <a:lnTo>
                    <a:pt x="2496" y="36"/>
                  </a:lnTo>
                  <a:lnTo>
                    <a:pt x="2496" y="36"/>
                  </a:lnTo>
                  <a:lnTo>
                    <a:pt x="2492" y="36"/>
                  </a:lnTo>
                  <a:lnTo>
                    <a:pt x="2492" y="36"/>
                  </a:lnTo>
                  <a:lnTo>
                    <a:pt x="2488" y="36"/>
                  </a:lnTo>
                  <a:lnTo>
                    <a:pt x="2488" y="36"/>
                  </a:lnTo>
                  <a:lnTo>
                    <a:pt x="2488" y="36"/>
                  </a:lnTo>
                  <a:lnTo>
                    <a:pt x="2488" y="36"/>
                  </a:lnTo>
                  <a:lnTo>
                    <a:pt x="2484" y="36"/>
                  </a:lnTo>
                  <a:lnTo>
                    <a:pt x="2484" y="36"/>
                  </a:lnTo>
                  <a:lnTo>
                    <a:pt x="2482" y="36"/>
                  </a:lnTo>
                  <a:lnTo>
                    <a:pt x="2482" y="36"/>
                  </a:lnTo>
                  <a:lnTo>
                    <a:pt x="2482" y="36"/>
                  </a:lnTo>
                  <a:lnTo>
                    <a:pt x="2482" y="36"/>
                  </a:lnTo>
                  <a:lnTo>
                    <a:pt x="2482" y="36"/>
                  </a:lnTo>
                  <a:lnTo>
                    <a:pt x="2482" y="36"/>
                  </a:lnTo>
                  <a:lnTo>
                    <a:pt x="2480" y="36"/>
                  </a:lnTo>
                  <a:lnTo>
                    <a:pt x="2480" y="36"/>
                  </a:lnTo>
                  <a:lnTo>
                    <a:pt x="2480" y="36"/>
                  </a:lnTo>
                  <a:lnTo>
                    <a:pt x="2480" y="36"/>
                  </a:lnTo>
                  <a:lnTo>
                    <a:pt x="2474" y="36"/>
                  </a:lnTo>
                  <a:lnTo>
                    <a:pt x="2474" y="36"/>
                  </a:lnTo>
                  <a:lnTo>
                    <a:pt x="2470" y="36"/>
                  </a:lnTo>
                  <a:lnTo>
                    <a:pt x="2470" y="36"/>
                  </a:lnTo>
                  <a:lnTo>
                    <a:pt x="2466" y="38"/>
                  </a:lnTo>
                  <a:lnTo>
                    <a:pt x="2466" y="38"/>
                  </a:lnTo>
                  <a:lnTo>
                    <a:pt x="2464" y="36"/>
                  </a:lnTo>
                  <a:lnTo>
                    <a:pt x="2464" y="36"/>
                  </a:lnTo>
                  <a:lnTo>
                    <a:pt x="2458" y="38"/>
                  </a:lnTo>
                  <a:lnTo>
                    <a:pt x="2458" y="38"/>
                  </a:lnTo>
                  <a:lnTo>
                    <a:pt x="2458" y="38"/>
                  </a:lnTo>
                  <a:lnTo>
                    <a:pt x="2458" y="38"/>
                  </a:lnTo>
                  <a:lnTo>
                    <a:pt x="2456" y="38"/>
                  </a:lnTo>
                  <a:lnTo>
                    <a:pt x="2456" y="38"/>
                  </a:lnTo>
                  <a:lnTo>
                    <a:pt x="2456" y="38"/>
                  </a:lnTo>
                  <a:lnTo>
                    <a:pt x="2456" y="38"/>
                  </a:lnTo>
                  <a:lnTo>
                    <a:pt x="2452" y="36"/>
                  </a:lnTo>
                  <a:lnTo>
                    <a:pt x="2452" y="36"/>
                  </a:lnTo>
                  <a:lnTo>
                    <a:pt x="2448" y="38"/>
                  </a:lnTo>
                  <a:lnTo>
                    <a:pt x="2448" y="38"/>
                  </a:lnTo>
                  <a:lnTo>
                    <a:pt x="2446" y="38"/>
                  </a:lnTo>
                  <a:lnTo>
                    <a:pt x="2446" y="38"/>
                  </a:lnTo>
                  <a:lnTo>
                    <a:pt x="2442" y="40"/>
                  </a:lnTo>
                  <a:lnTo>
                    <a:pt x="2442" y="40"/>
                  </a:lnTo>
                  <a:lnTo>
                    <a:pt x="2438" y="40"/>
                  </a:lnTo>
                  <a:lnTo>
                    <a:pt x="2438" y="40"/>
                  </a:lnTo>
                  <a:lnTo>
                    <a:pt x="2432" y="38"/>
                  </a:lnTo>
                  <a:lnTo>
                    <a:pt x="2432" y="38"/>
                  </a:lnTo>
                  <a:lnTo>
                    <a:pt x="2432" y="38"/>
                  </a:lnTo>
                  <a:lnTo>
                    <a:pt x="2432" y="38"/>
                  </a:lnTo>
                  <a:lnTo>
                    <a:pt x="2430" y="36"/>
                  </a:lnTo>
                  <a:lnTo>
                    <a:pt x="2430" y="36"/>
                  </a:lnTo>
                  <a:lnTo>
                    <a:pt x="2428" y="36"/>
                  </a:lnTo>
                  <a:lnTo>
                    <a:pt x="2428" y="36"/>
                  </a:lnTo>
                  <a:lnTo>
                    <a:pt x="2424" y="34"/>
                  </a:lnTo>
                  <a:lnTo>
                    <a:pt x="2424" y="34"/>
                  </a:lnTo>
                  <a:lnTo>
                    <a:pt x="2420" y="34"/>
                  </a:lnTo>
                  <a:lnTo>
                    <a:pt x="2420" y="34"/>
                  </a:lnTo>
                  <a:lnTo>
                    <a:pt x="2416" y="36"/>
                  </a:lnTo>
                  <a:lnTo>
                    <a:pt x="2416" y="36"/>
                  </a:lnTo>
                  <a:lnTo>
                    <a:pt x="2414" y="36"/>
                  </a:lnTo>
                  <a:lnTo>
                    <a:pt x="2414" y="36"/>
                  </a:lnTo>
                  <a:lnTo>
                    <a:pt x="2412" y="36"/>
                  </a:lnTo>
                  <a:lnTo>
                    <a:pt x="2412" y="36"/>
                  </a:lnTo>
                  <a:lnTo>
                    <a:pt x="2408" y="36"/>
                  </a:lnTo>
                  <a:lnTo>
                    <a:pt x="2408" y="36"/>
                  </a:lnTo>
                  <a:lnTo>
                    <a:pt x="2406" y="36"/>
                  </a:lnTo>
                  <a:lnTo>
                    <a:pt x="2406" y="36"/>
                  </a:lnTo>
                  <a:lnTo>
                    <a:pt x="2402" y="36"/>
                  </a:lnTo>
                  <a:lnTo>
                    <a:pt x="2402" y="36"/>
                  </a:lnTo>
                  <a:lnTo>
                    <a:pt x="2402" y="38"/>
                  </a:lnTo>
                  <a:lnTo>
                    <a:pt x="2402" y="38"/>
                  </a:lnTo>
                  <a:lnTo>
                    <a:pt x="2402" y="38"/>
                  </a:lnTo>
                  <a:lnTo>
                    <a:pt x="2402" y="38"/>
                  </a:lnTo>
                  <a:lnTo>
                    <a:pt x="2402" y="38"/>
                  </a:lnTo>
                  <a:lnTo>
                    <a:pt x="2402" y="38"/>
                  </a:lnTo>
                  <a:lnTo>
                    <a:pt x="2400" y="38"/>
                  </a:lnTo>
                  <a:lnTo>
                    <a:pt x="2400" y="38"/>
                  </a:lnTo>
                  <a:lnTo>
                    <a:pt x="2400" y="38"/>
                  </a:lnTo>
                  <a:lnTo>
                    <a:pt x="2400" y="38"/>
                  </a:lnTo>
                  <a:lnTo>
                    <a:pt x="2400" y="38"/>
                  </a:lnTo>
                  <a:lnTo>
                    <a:pt x="2400" y="38"/>
                  </a:lnTo>
                  <a:lnTo>
                    <a:pt x="2398" y="38"/>
                  </a:lnTo>
                  <a:lnTo>
                    <a:pt x="2398" y="38"/>
                  </a:lnTo>
                  <a:lnTo>
                    <a:pt x="2396" y="36"/>
                  </a:lnTo>
                  <a:lnTo>
                    <a:pt x="2396" y="36"/>
                  </a:lnTo>
                  <a:lnTo>
                    <a:pt x="2394" y="36"/>
                  </a:lnTo>
                  <a:lnTo>
                    <a:pt x="2394" y="36"/>
                  </a:lnTo>
                  <a:lnTo>
                    <a:pt x="2392" y="36"/>
                  </a:lnTo>
                  <a:lnTo>
                    <a:pt x="2392" y="36"/>
                  </a:lnTo>
                  <a:lnTo>
                    <a:pt x="2388" y="36"/>
                  </a:lnTo>
                  <a:lnTo>
                    <a:pt x="2388" y="36"/>
                  </a:lnTo>
                  <a:lnTo>
                    <a:pt x="2384" y="34"/>
                  </a:lnTo>
                  <a:lnTo>
                    <a:pt x="2384" y="34"/>
                  </a:lnTo>
                  <a:lnTo>
                    <a:pt x="2380" y="36"/>
                  </a:lnTo>
                  <a:lnTo>
                    <a:pt x="2380" y="36"/>
                  </a:lnTo>
                  <a:lnTo>
                    <a:pt x="2374" y="36"/>
                  </a:lnTo>
                  <a:lnTo>
                    <a:pt x="2374" y="36"/>
                  </a:lnTo>
                  <a:lnTo>
                    <a:pt x="2372" y="38"/>
                  </a:lnTo>
                  <a:lnTo>
                    <a:pt x="2372" y="38"/>
                  </a:lnTo>
                  <a:lnTo>
                    <a:pt x="2368" y="38"/>
                  </a:lnTo>
                  <a:lnTo>
                    <a:pt x="2368" y="38"/>
                  </a:lnTo>
                  <a:lnTo>
                    <a:pt x="2366" y="38"/>
                  </a:lnTo>
                  <a:lnTo>
                    <a:pt x="2366" y="38"/>
                  </a:lnTo>
                  <a:lnTo>
                    <a:pt x="2366" y="38"/>
                  </a:lnTo>
                  <a:lnTo>
                    <a:pt x="2366" y="38"/>
                  </a:lnTo>
                  <a:lnTo>
                    <a:pt x="2364" y="36"/>
                  </a:lnTo>
                  <a:lnTo>
                    <a:pt x="2364" y="36"/>
                  </a:lnTo>
                  <a:lnTo>
                    <a:pt x="2356" y="36"/>
                  </a:lnTo>
                  <a:lnTo>
                    <a:pt x="2356" y="36"/>
                  </a:lnTo>
                  <a:lnTo>
                    <a:pt x="2354" y="34"/>
                  </a:lnTo>
                  <a:lnTo>
                    <a:pt x="2354" y="34"/>
                  </a:lnTo>
                  <a:lnTo>
                    <a:pt x="2352" y="34"/>
                  </a:lnTo>
                  <a:lnTo>
                    <a:pt x="2352" y="34"/>
                  </a:lnTo>
                  <a:lnTo>
                    <a:pt x="2350" y="34"/>
                  </a:lnTo>
                  <a:lnTo>
                    <a:pt x="2350" y="34"/>
                  </a:lnTo>
                  <a:lnTo>
                    <a:pt x="2344" y="34"/>
                  </a:lnTo>
                  <a:lnTo>
                    <a:pt x="2344" y="34"/>
                  </a:lnTo>
                  <a:lnTo>
                    <a:pt x="2342" y="36"/>
                  </a:lnTo>
                  <a:lnTo>
                    <a:pt x="2342" y="36"/>
                  </a:lnTo>
                  <a:lnTo>
                    <a:pt x="2338" y="36"/>
                  </a:lnTo>
                  <a:lnTo>
                    <a:pt x="2338" y="36"/>
                  </a:lnTo>
                  <a:lnTo>
                    <a:pt x="2334" y="38"/>
                  </a:lnTo>
                  <a:lnTo>
                    <a:pt x="2334" y="38"/>
                  </a:lnTo>
                  <a:lnTo>
                    <a:pt x="2328" y="36"/>
                  </a:lnTo>
                  <a:lnTo>
                    <a:pt x="2328" y="36"/>
                  </a:lnTo>
                  <a:lnTo>
                    <a:pt x="2328" y="36"/>
                  </a:lnTo>
                  <a:lnTo>
                    <a:pt x="2328" y="36"/>
                  </a:lnTo>
                  <a:lnTo>
                    <a:pt x="2326" y="36"/>
                  </a:lnTo>
                  <a:lnTo>
                    <a:pt x="2326" y="36"/>
                  </a:lnTo>
                  <a:lnTo>
                    <a:pt x="2324" y="34"/>
                  </a:lnTo>
                  <a:lnTo>
                    <a:pt x="2324" y="34"/>
                  </a:lnTo>
                  <a:lnTo>
                    <a:pt x="2320" y="34"/>
                  </a:lnTo>
                  <a:lnTo>
                    <a:pt x="2320" y="34"/>
                  </a:lnTo>
                  <a:lnTo>
                    <a:pt x="2318" y="34"/>
                  </a:lnTo>
                  <a:lnTo>
                    <a:pt x="2318" y="34"/>
                  </a:lnTo>
                  <a:lnTo>
                    <a:pt x="2312" y="34"/>
                  </a:lnTo>
                  <a:lnTo>
                    <a:pt x="2312" y="34"/>
                  </a:lnTo>
                  <a:lnTo>
                    <a:pt x="2306" y="34"/>
                  </a:lnTo>
                  <a:lnTo>
                    <a:pt x="2306" y="34"/>
                  </a:lnTo>
                  <a:lnTo>
                    <a:pt x="2300" y="34"/>
                  </a:lnTo>
                  <a:lnTo>
                    <a:pt x="2300" y="34"/>
                  </a:lnTo>
                  <a:lnTo>
                    <a:pt x="2294" y="36"/>
                  </a:lnTo>
                  <a:lnTo>
                    <a:pt x="2294" y="36"/>
                  </a:lnTo>
                  <a:lnTo>
                    <a:pt x="2294" y="36"/>
                  </a:lnTo>
                  <a:lnTo>
                    <a:pt x="2294" y="36"/>
                  </a:lnTo>
                  <a:lnTo>
                    <a:pt x="2292" y="36"/>
                  </a:lnTo>
                  <a:lnTo>
                    <a:pt x="2292" y="36"/>
                  </a:lnTo>
                  <a:lnTo>
                    <a:pt x="2290" y="34"/>
                  </a:lnTo>
                  <a:lnTo>
                    <a:pt x="2290" y="34"/>
                  </a:lnTo>
                  <a:lnTo>
                    <a:pt x="2286" y="34"/>
                  </a:lnTo>
                  <a:lnTo>
                    <a:pt x="2286" y="34"/>
                  </a:lnTo>
                  <a:lnTo>
                    <a:pt x="2284" y="34"/>
                  </a:lnTo>
                  <a:lnTo>
                    <a:pt x="2284" y="34"/>
                  </a:lnTo>
                  <a:lnTo>
                    <a:pt x="2282" y="32"/>
                  </a:lnTo>
                  <a:lnTo>
                    <a:pt x="2282" y="32"/>
                  </a:lnTo>
                  <a:lnTo>
                    <a:pt x="2276" y="34"/>
                  </a:lnTo>
                  <a:lnTo>
                    <a:pt x="2276" y="34"/>
                  </a:lnTo>
                  <a:lnTo>
                    <a:pt x="2272" y="36"/>
                  </a:lnTo>
                  <a:lnTo>
                    <a:pt x="2272" y="36"/>
                  </a:lnTo>
                  <a:lnTo>
                    <a:pt x="2262" y="36"/>
                  </a:lnTo>
                  <a:lnTo>
                    <a:pt x="2262" y="36"/>
                  </a:lnTo>
                  <a:lnTo>
                    <a:pt x="2258" y="34"/>
                  </a:lnTo>
                  <a:lnTo>
                    <a:pt x="2258" y="34"/>
                  </a:lnTo>
                  <a:lnTo>
                    <a:pt x="2254" y="36"/>
                  </a:lnTo>
                  <a:lnTo>
                    <a:pt x="2254" y="36"/>
                  </a:lnTo>
                  <a:lnTo>
                    <a:pt x="2252" y="36"/>
                  </a:lnTo>
                  <a:lnTo>
                    <a:pt x="2248" y="34"/>
                  </a:lnTo>
                  <a:lnTo>
                    <a:pt x="2248" y="34"/>
                  </a:lnTo>
                  <a:lnTo>
                    <a:pt x="2244" y="34"/>
                  </a:lnTo>
                  <a:lnTo>
                    <a:pt x="2244" y="34"/>
                  </a:lnTo>
                  <a:lnTo>
                    <a:pt x="2244" y="34"/>
                  </a:lnTo>
                  <a:lnTo>
                    <a:pt x="2244" y="34"/>
                  </a:lnTo>
                  <a:lnTo>
                    <a:pt x="2242" y="34"/>
                  </a:lnTo>
                  <a:lnTo>
                    <a:pt x="2242" y="34"/>
                  </a:lnTo>
                  <a:lnTo>
                    <a:pt x="2238" y="36"/>
                  </a:lnTo>
                  <a:lnTo>
                    <a:pt x="2238" y="36"/>
                  </a:lnTo>
                  <a:lnTo>
                    <a:pt x="2238" y="36"/>
                  </a:lnTo>
                  <a:lnTo>
                    <a:pt x="2238" y="36"/>
                  </a:lnTo>
                  <a:lnTo>
                    <a:pt x="2234" y="36"/>
                  </a:lnTo>
                  <a:lnTo>
                    <a:pt x="2234" y="36"/>
                  </a:lnTo>
                  <a:lnTo>
                    <a:pt x="2234" y="36"/>
                  </a:lnTo>
                  <a:lnTo>
                    <a:pt x="2234" y="36"/>
                  </a:lnTo>
                  <a:lnTo>
                    <a:pt x="2234" y="36"/>
                  </a:lnTo>
                  <a:lnTo>
                    <a:pt x="2234" y="36"/>
                  </a:lnTo>
                  <a:lnTo>
                    <a:pt x="2226" y="38"/>
                  </a:lnTo>
                  <a:lnTo>
                    <a:pt x="2226" y="38"/>
                  </a:lnTo>
                  <a:lnTo>
                    <a:pt x="2218" y="38"/>
                  </a:lnTo>
                  <a:lnTo>
                    <a:pt x="2218" y="38"/>
                  </a:lnTo>
                  <a:lnTo>
                    <a:pt x="2216" y="40"/>
                  </a:lnTo>
                  <a:lnTo>
                    <a:pt x="2216" y="40"/>
                  </a:lnTo>
                  <a:lnTo>
                    <a:pt x="2212" y="40"/>
                  </a:lnTo>
                  <a:lnTo>
                    <a:pt x="2212" y="40"/>
                  </a:lnTo>
                  <a:lnTo>
                    <a:pt x="2210" y="38"/>
                  </a:lnTo>
                  <a:lnTo>
                    <a:pt x="2210" y="38"/>
                  </a:lnTo>
                  <a:lnTo>
                    <a:pt x="2208" y="36"/>
                  </a:lnTo>
                  <a:lnTo>
                    <a:pt x="2208" y="36"/>
                  </a:lnTo>
                  <a:lnTo>
                    <a:pt x="2204" y="36"/>
                  </a:lnTo>
                  <a:lnTo>
                    <a:pt x="2200" y="36"/>
                  </a:lnTo>
                  <a:lnTo>
                    <a:pt x="2200" y="36"/>
                  </a:lnTo>
                  <a:lnTo>
                    <a:pt x="2194" y="36"/>
                  </a:lnTo>
                  <a:lnTo>
                    <a:pt x="2194" y="36"/>
                  </a:lnTo>
                  <a:lnTo>
                    <a:pt x="2194" y="36"/>
                  </a:lnTo>
                  <a:lnTo>
                    <a:pt x="2194" y="36"/>
                  </a:lnTo>
                  <a:lnTo>
                    <a:pt x="2190" y="36"/>
                  </a:lnTo>
                  <a:lnTo>
                    <a:pt x="2190" y="36"/>
                  </a:lnTo>
                  <a:lnTo>
                    <a:pt x="2186" y="36"/>
                  </a:lnTo>
                  <a:lnTo>
                    <a:pt x="2186" y="36"/>
                  </a:lnTo>
                  <a:lnTo>
                    <a:pt x="2184" y="36"/>
                  </a:lnTo>
                  <a:lnTo>
                    <a:pt x="2184" y="36"/>
                  </a:lnTo>
                  <a:lnTo>
                    <a:pt x="2178" y="36"/>
                  </a:lnTo>
                  <a:lnTo>
                    <a:pt x="2178" y="36"/>
                  </a:lnTo>
                  <a:lnTo>
                    <a:pt x="2170" y="36"/>
                  </a:lnTo>
                  <a:lnTo>
                    <a:pt x="2170" y="36"/>
                  </a:lnTo>
                  <a:lnTo>
                    <a:pt x="2168" y="38"/>
                  </a:lnTo>
                  <a:lnTo>
                    <a:pt x="2168" y="38"/>
                  </a:lnTo>
                  <a:lnTo>
                    <a:pt x="2164" y="38"/>
                  </a:lnTo>
                  <a:lnTo>
                    <a:pt x="2164" y="38"/>
                  </a:lnTo>
                  <a:lnTo>
                    <a:pt x="2162" y="38"/>
                  </a:lnTo>
                  <a:lnTo>
                    <a:pt x="2162" y="38"/>
                  </a:lnTo>
                  <a:lnTo>
                    <a:pt x="2158" y="38"/>
                  </a:lnTo>
                  <a:lnTo>
                    <a:pt x="2158" y="38"/>
                  </a:lnTo>
                  <a:lnTo>
                    <a:pt x="2154" y="36"/>
                  </a:lnTo>
                  <a:lnTo>
                    <a:pt x="2154" y="36"/>
                  </a:lnTo>
                  <a:lnTo>
                    <a:pt x="2148" y="38"/>
                  </a:lnTo>
                  <a:lnTo>
                    <a:pt x="2148" y="38"/>
                  </a:lnTo>
                  <a:lnTo>
                    <a:pt x="2144" y="36"/>
                  </a:lnTo>
                  <a:lnTo>
                    <a:pt x="2144" y="36"/>
                  </a:lnTo>
                  <a:lnTo>
                    <a:pt x="2140" y="36"/>
                  </a:lnTo>
                  <a:lnTo>
                    <a:pt x="2140" y="36"/>
                  </a:lnTo>
                  <a:lnTo>
                    <a:pt x="2130" y="36"/>
                  </a:lnTo>
                  <a:lnTo>
                    <a:pt x="2130" y="36"/>
                  </a:lnTo>
                  <a:lnTo>
                    <a:pt x="2128" y="36"/>
                  </a:lnTo>
                  <a:lnTo>
                    <a:pt x="2128" y="36"/>
                  </a:lnTo>
                  <a:lnTo>
                    <a:pt x="2124" y="36"/>
                  </a:lnTo>
                  <a:lnTo>
                    <a:pt x="2118" y="36"/>
                  </a:lnTo>
                  <a:lnTo>
                    <a:pt x="2118" y="36"/>
                  </a:lnTo>
                  <a:lnTo>
                    <a:pt x="2114" y="36"/>
                  </a:lnTo>
                  <a:lnTo>
                    <a:pt x="2110" y="38"/>
                  </a:lnTo>
                  <a:lnTo>
                    <a:pt x="2110" y="38"/>
                  </a:lnTo>
                  <a:lnTo>
                    <a:pt x="2102" y="38"/>
                  </a:lnTo>
                  <a:lnTo>
                    <a:pt x="2102" y="38"/>
                  </a:lnTo>
                  <a:lnTo>
                    <a:pt x="2100" y="36"/>
                  </a:lnTo>
                  <a:lnTo>
                    <a:pt x="2100" y="36"/>
                  </a:lnTo>
                  <a:lnTo>
                    <a:pt x="2096" y="36"/>
                  </a:lnTo>
                  <a:lnTo>
                    <a:pt x="2092" y="36"/>
                  </a:lnTo>
                  <a:lnTo>
                    <a:pt x="2092" y="36"/>
                  </a:lnTo>
                  <a:lnTo>
                    <a:pt x="2090" y="38"/>
                  </a:lnTo>
                  <a:lnTo>
                    <a:pt x="2090" y="38"/>
                  </a:lnTo>
                  <a:lnTo>
                    <a:pt x="2088" y="38"/>
                  </a:lnTo>
                  <a:lnTo>
                    <a:pt x="2088" y="38"/>
                  </a:lnTo>
                  <a:lnTo>
                    <a:pt x="2082" y="38"/>
                  </a:lnTo>
                  <a:lnTo>
                    <a:pt x="2082" y="38"/>
                  </a:lnTo>
                  <a:lnTo>
                    <a:pt x="2078" y="40"/>
                  </a:lnTo>
                  <a:lnTo>
                    <a:pt x="2078" y="40"/>
                  </a:lnTo>
                  <a:lnTo>
                    <a:pt x="2078" y="40"/>
                  </a:lnTo>
                  <a:lnTo>
                    <a:pt x="2078" y="40"/>
                  </a:lnTo>
                  <a:lnTo>
                    <a:pt x="2074" y="40"/>
                  </a:lnTo>
                  <a:lnTo>
                    <a:pt x="2074" y="40"/>
                  </a:lnTo>
                  <a:lnTo>
                    <a:pt x="2074" y="40"/>
                  </a:lnTo>
                  <a:lnTo>
                    <a:pt x="2074" y="40"/>
                  </a:lnTo>
                  <a:lnTo>
                    <a:pt x="2074" y="40"/>
                  </a:lnTo>
                  <a:lnTo>
                    <a:pt x="2074" y="40"/>
                  </a:lnTo>
                  <a:lnTo>
                    <a:pt x="2072" y="40"/>
                  </a:lnTo>
                  <a:lnTo>
                    <a:pt x="2072" y="40"/>
                  </a:lnTo>
                  <a:lnTo>
                    <a:pt x="2068" y="40"/>
                  </a:lnTo>
                  <a:lnTo>
                    <a:pt x="2068" y="40"/>
                  </a:lnTo>
                  <a:lnTo>
                    <a:pt x="2062" y="40"/>
                  </a:lnTo>
                  <a:lnTo>
                    <a:pt x="2058" y="38"/>
                  </a:lnTo>
                  <a:lnTo>
                    <a:pt x="2058" y="38"/>
                  </a:lnTo>
                  <a:lnTo>
                    <a:pt x="2052" y="38"/>
                  </a:lnTo>
                  <a:lnTo>
                    <a:pt x="2052" y="38"/>
                  </a:lnTo>
                  <a:lnTo>
                    <a:pt x="2046" y="40"/>
                  </a:lnTo>
                  <a:lnTo>
                    <a:pt x="2042" y="40"/>
                  </a:lnTo>
                  <a:lnTo>
                    <a:pt x="2042" y="40"/>
                  </a:lnTo>
                  <a:lnTo>
                    <a:pt x="2040" y="40"/>
                  </a:lnTo>
                  <a:lnTo>
                    <a:pt x="2040" y="40"/>
                  </a:lnTo>
                  <a:lnTo>
                    <a:pt x="2036" y="40"/>
                  </a:lnTo>
                  <a:lnTo>
                    <a:pt x="2036" y="40"/>
                  </a:lnTo>
                  <a:lnTo>
                    <a:pt x="2030" y="40"/>
                  </a:lnTo>
                  <a:lnTo>
                    <a:pt x="2030" y="40"/>
                  </a:lnTo>
                  <a:lnTo>
                    <a:pt x="2024" y="40"/>
                  </a:lnTo>
                  <a:lnTo>
                    <a:pt x="2024" y="40"/>
                  </a:lnTo>
                  <a:lnTo>
                    <a:pt x="2020" y="40"/>
                  </a:lnTo>
                  <a:lnTo>
                    <a:pt x="2020" y="40"/>
                  </a:lnTo>
                  <a:lnTo>
                    <a:pt x="2018" y="40"/>
                  </a:lnTo>
                  <a:lnTo>
                    <a:pt x="2018" y="40"/>
                  </a:lnTo>
                  <a:lnTo>
                    <a:pt x="2016" y="40"/>
                  </a:lnTo>
                  <a:lnTo>
                    <a:pt x="2016" y="40"/>
                  </a:lnTo>
                  <a:lnTo>
                    <a:pt x="2016" y="40"/>
                  </a:lnTo>
                  <a:lnTo>
                    <a:pt x="2016" y="40"/>
                  </a:lnTo>
                  <a:lnTo>
                    <a:pt x="2016" y="38"/>
                  </a:lnTo>
                  <a:lnTo>
                    <a:pt x="2016" y="38"/>
                  </a:lnTo>
                  <a:lnTo>
                    <a:pt x="2010" y="40"/>
                  </a:lnTo>
                  <a:lnTo>
                    <a:pt x="2010" y="40"/>
                  </a:lnTo>
                  <a:lnTo>
                    <a:pt x="2010" y="40"/>
                  </a:lnTo>
                  <a:lnTo>
                    <a:pt x="2010" y="40"/>
                  </a:lnTo>
                  <a:lnTo>
                    <a:pt x="2008" y="40"/>
                  </a:lnTo>
                  <a:lnTo>
                    <a:pt x="2008" y="40"/>
                  </a:lnTo>
                  <a:lnTo>
                    <a:pt x="2006" y="40"/>
                  </a:lnTo>
                  <a:lnTo>
                    <a:pt x="2006" y="40"/>
                  </a:lnTo>
                  <a:lnTo>
                    <a:pt x="2000" y="40"/>
                  </a:lnTo>
                  <a:lnTo>
                    <a:pt x="2000" y="40"/>
                  </a:lnTo>
                  <a:lnTo>
                    <a:pt x="1998" y="40"/>
                  </a:lnTo>
                  <a:lnTo>
                    <a:pt x="1998" y="40"/>
                  </a:lnTo>
                  <a:lnTo>
                    <a:pt x="1996" y="40"/>
                  </a:lnTo>
                  <a:lnTo>
                    <a:pt x="1996" y="40"/>
                  </a:lnTo>
                  <a:lnTo>
                    <a:pt x="1994" y="40"/>
                  </a:lnTo>
                  <a:lnTo>
                    <a:pt x="1994" y="40"/>
                  </a:lnTo>
                  <a:lnTo>
                    <a:pt x="1988" y="38"/>
                  </a:lnTo>
                  <a:lnTo>
                    <a:pt x="1988" y="38"/>
                  </a:lnTo>
                  <a:lnTo>
                    <a:pt x="1984" y="38"/>
                  </a:lnTo>
                  <a:lnTo>
                    <a:pt x="1984" y="38"/>
                  </a:lnTo>
                  <a:lnTo>
                    <a:pt x="1976" y="38"/>
                  </a:lnTo>
                  <a:lnTo>
                    <a:pt x="1976" y="38"/>
                  </a:lnTo>
                  <a:lnTo>
                    <a:pt x="1972" y="38"/>
                  </a:lnTo>
                  <a:lnTo>
                    <a:pt x="1972" y="38"/>
                  </a:lnTo>
                  <a:lnTo>
                    <a:pt x="1968" y="40"/>
                  </a:lnTo>
                  <a:lnTo>
                    <a:pt x="1968" y="40"/>
                  </a:lnTo>
                  <a:lnTo>
                    <a:pt x="1964" y="40"/>
                  </a:lnTo>
                  <a:lnTo>
                    <a:pt x="1964" y="40"/>
                  </a:lnTo>
                  <a:lnTo>
                    <a:pt x="1960" y="40"/>
                  </a:lnTo>
                  <a:lnTo>
                    <a:pt x="1960" y="40"/>
                  </a:lnTo>
                  <a:lnTo>
                    <a:pt x="1958" y="40"/>
                  </a:lnTo>
                  <a:lnTo>
                    <a:pt x="1958" y="40"/>
                  </a:lnTo>
                  <a:lnTo>
                    <a:pt x="1950" y="40"/>
                  </a:lnTo>
                  <a:lnTo>
                    <a:pt x="1950" y="40"/>
                  </a:lnTo>
                  <a:lnTo>
                    <a:pt x="1948" y="40"/>
                  </a:lnTo>
                  <a:lnTo>
                    <a:pt x="1948" y="40"/>
                  </a:lnTo>
                  <a:lnTo>
                    <a:pt x="1948" y="40"/>
                  </a:lnTo>
                  <a:lnTo>
                    <a:pt x="1948" y="40"/>
                  </a:lnTo>
                  <a:lnTo>
                    <a:pt x="1948" y="40"/>
                  </a:lnTo>
                  <a:lnTo>
                    <a:pt x="1948" y="40"/>
                  </a:lnTo>
                  <a:lnTo>
                    <a:pt x="1948" y="40"/>
                  </a:lnTo>
                  <a:lnTo>
                    <a:pt x="1948" y="40"/>
                  </a:lnTo>
                  <a:lnTo>
                    <a:pt x="1946" y="40"/>
                  </a:lnTo>
                  <a:lnTo>
                    <a:pt x="1946" y="40"/>
                  </a:lnTo>
                  <a:lnTo>
                    <a:pt x="1944" y="40"/>
                  </a:lnTo>
                  <a:lnTo>
                    <a:pt x="1944" y="40"/>
                  </a:lnTo>
                  <a:lnTo>
                    <a:pt x="1944" y="40"/>
                  </a:lnTo>
                  <a:lnTo>
                    <a:pt x="1944" y="40"/>
                  </a:lnTo>
                  <a:lnTo>
                    <a:pt x="1944" y="40"/>
                  </a:lnTo>
                  <a:lnTo>
                    <a:pt x="1944" y="40"/>
                  </a:lnTo>
                  <a:lnTo>
                    <a:pt x="1942" y="40"/>
                  </a:lnTo>
                  <a:lnTo>
                    <a:pt x="1942" y="40"/>
                  </a:lnTo>
                  <a:lnTo>
                    <a:pt x="1942" y="40"/>
                  </a:lnTo>
                  <a:lnTo>
                    <a:pt x="1942" y="40"/>
                  </a:lnTo>
                  <a:lnTo>
                    <a:pt x="1934" y="40"/>
                  </a:lnTo>
                  <a:lnTo>
                    <a:pt x="1934" y="40"/>
                  </a:lnTo>
                  <a:lnTo>
                    <a:pt x="1932" y="40"/>
                  </a:lnTo>
                  <a:lnTo>
                    <a:pt x="1932" y="40"/>
                  </a:lnTo>
                  <a:lnTo>
                    <a:pt x="1932" y="40"/>
                  </a:lnTo>
                  <a:lnTo>
                    <a:pt x="1932" y="40"/>
                  </a:lnTo>
                  <a:lnTo>
                    <a:pt x="1932" y="40"/>
                  </a:lnTo>
                  <a:lnTo>
                    <a:pt x="1928" y="40"/>
                  </a:lnTo>
                  <a:lnTo>
                    <a:pt x="1924" y="40"/>
                  </a:lnTo>
                  <a:lnTo>
                    <a:pt x="1924" y="40"/>
                  </a:lnTo>
                  <a:lnTo>
                    <a:pt x="1924" y="40"/>
                  </a:lnTo>
                  <a:lnTo>
                    <a:pt x="1924" y="40"/>
                  </a:lnTo>
                  <a:lnTo>
                    <a:pt x="1922" y="40"/>
                  </a:lnTo>
                  <a:lnTo>
                    <a:pt x="1922" y="40"/>
                  </a:lnTo>
                  <a:lnTo>
                    <a:pt x="1918" y="40"/>
                  </a:lnTo>
                  <a:lnTo>
                    <a:pt x="1918" y="40"/>
                  </a:lnTo>
                  <a:lnTo>
                    <a:pt x="1914" y="40"/>
                  </a:lnTo>
                  <a:lnTo>
                    <a:pt x="1914" y="40"/>
                  </a:lnTo>
                  <a:lnTo>
                    <a:pt x="1910" y="40"/>
                  </a:lnTo>
                  <a:lnTo>
                    <a:pt x="1910" y="40"/>
                  </a:lnTo>
                  <a:lnTo>
                    <a:pt x="1908" y="40"/>
                  </a:lnTo>
                  <a:lnTo>
                    <a:pt x="1908" y="40"/>
                  </a:lnTo>
                  <a:lnTo>
                    <a:pt x="1906" y="42"/>
                  </a:lnTo>
                  <a:lnTo>
                    <a:pt x="1906" y="42"/>
                  </a:lnTo>
                  <a:lnTo>
                    <a:pt x="1900" y="42"/>
                  </a:lnTo>
                  <a:lnTo>
                    <a:pt x="1900" y="42"/>
                  </a:lnTo>
                  <a:lnTo>
                    <a:pt x="1900" y="42"/>
                  </a:lnTo>
                  <a:lnTo>
                    <a:pt x="1900" y="42"/>
                  </a:lnTo>
                  <a:lnTo>
                    <a:pt x="1896" y="42"/>
                  </a:lnTo>
                  <a:lnTo>
                    <a:pt x="1896" y="42"/>
                  </a:lnTo>
                  <a:lnTo>
                    <a:pt x="1896" y="42"/>
                  </a:lnTo>
                  <a:lnTo>
                    <a:pt x="1896" y="42"/>
                  </a:lnTo>
                  <a:lnTo>
                    <a:pt x="1894" y="42"/>
                  </a:lnTo>
                  <a:lnTo>
                    <a:pt x="1894" y="42"/>
                  </a:lnTo>
                  <a:lnTo>
                    <a:pt x="1888" y="42"/>
                  </a:lnTo>
                  <a:lnTo>
                    <a:pt x="1888" y="42"/>
                  </a:lnTo>
                  <a:lnTo>
                    <a:pt x="1886" y="42"/>
                  </a:lnTo>
                  <a:lnTo>
                    <a:pt x="1886" y="42"/>
                  </a:lnTo>
                  <a:lnTo>
                    <a:pt x="1886" y="42"/>
                  </a:lnTo>
                  <a:lnTo>
                    <a:pt x="1886" y="42"/>
                  </a:lnTo>
                  <a:lnTo>
                    <a:pt x="1884" y="40"/>
                  </a:lnTo>
                  <a:lnTo>
                    <a:pt x="1884" y="40"/>
                  </a:lnTo>
                  <a:lnTo>
                    <a:pt x="1882" y="42"/>
                  </a:lnTo>
                  <a:lnTo>
                    <a:pt x="1882" y="42"/>
                  </a:lnTo>
                  <a:lnTo>
                    <a:pt x="1882" y="40"/>
                  </a:lnTo>
                  <a:lnTo>
                    <a:pt x="1882" y="40"/>
                  </a:lnTo>
                  <a:lnTo>
                    <a:pt x="1882" y="40"/>
                  </a:lnTo>
                  <a:lnTo>
                    <a:pt x="1882" y="40"/>
                  </a:lnTo>
                  <a:lnTo>
                    <a:pt x="1880" y="40"/>
                  </a:lnTo>
                  <a:lnTo>
                    <a:pt x="1880" y="40"/>
                  </a:lnTo>
                  <a:lnTo>
                    <a:pt x="1876" y="40"/>
                  </a:lnTo>
                  <a:lnTo>
                    <a:pt x="1876" y="40"/>
                  </a:lnTo>
                  <a:lnTo>
                    <a:pt x="1874" y="42"/>
                  </a:lnTo>
                  <a:lnTo>
                    <a:pt x="1874" y="42"/>
                  </a:lnTo>
                  <a:lnTo>
                    <a:pt x="1870" y="42"/>
                  </a:lnTo>
                  <a:lnTo>
                    <a:pt x="1870" y="42"/>
                  </a:lnTo>
                  <a:lnTo>
                    <a:pt x="1866" y="44"/>
                  </a:lnTo>
                  <a:lnTo>
                    <a:pt x="1866" y="44"/>
                  </a:lnTo>
                  <a:lnTo>
                    <a:pt x="1860" y="42"/>
                  </a:lnTo>
                  <a:lnTo>
                    <a:pt x="1860" y="42"/>
                  </a:lnTo>
                  <a:lnTo>
                    <a:pt x="1856" y="42"/>
                  </a:lnTo>
                  <a:lnTo>
                    <a:pt x="1856" y="42"/>
                  </a:lnTo>
                  <a:lnTo>
                    <a:pt x="1848" y="42"/>
                  </a:lnTo>
                  <a:lnTo>
                    <a:pt x="1848" y="42"/>
                  </a:lnTo>
                  <a:lnTo>
                    <a:pt x="1846" y="42"/>
                  </a:lnTo>
                  <a:lnTo>
                    <a:pt x="1846" y="42"/>
                  </a:lnTo>
                  <a:lnTo>
                    <a:pt x="1842" y="42"/>
                  </a:lnTo>
                  <a:lnTo>
                    <a:pt x="1842" y="42"/>
                  </a:lnTo>
                  <a:lnTo>
                    <a:pt x="1842" y="42"/>
                  </a:lnTo>
                  <a:lnTo>
                    <a:pt x="1842" y="42"/>
                  </a:lnTo>
                  <a:lnTo>
                    <a:pt x="1840" y="42"/>
                  </a:lnTo>
                  <a:lnTo>
                    <a:pt x="1840" y="42"/>
                  </a:lnTo>
                  <a:lnTo>
                    <a:pt x="1840" y="42"/>
                  </a:lnTo>
                  <a:lnTo>
                    <a:pt x="1840" y="42"/>
                  </a:lnTo>
                  <a:lnTo>
                    <a:pt x="1836" y="42"/>
                  </a:lnTo>
                  <a:lnTo>
                    <a:pt x="1832" y="42"/>
                  </a:lnTo>
                  <a:lnTo>
                    <a:pt x="1832" y="42"/>
                  </a:lnTo>
                  <a:lnTo>
                    <a:pt x="1832" y="38"/>
                  </a:lnTo>
                  <a:lnTo>
                    <a:pt x="1832" y="38"/>
                  </a:lnTo>
                  <a:lnTo>
                    <a:pt x="1830" y="38"/>
                  </a:lnTo>
                  <a:lnTo>
                    <a:pt x="1830" y="38"/>
                  </a:lnTo>
                  <a:lnTo>
                    <a:pt x="1828" y="40"/>
                  </a:lnTo>
                  <a:lnTo>
                    <a:pt x="1828" y="40"/>
                  </a:lnTo>
                  <a:lnTo>
                    <a:pt x="1826" y="40"/>
                  </a:lnTo>
                  <a:lnTo>
                    <a:pt x="1826" y="40"/>
                  </a:lnTo>
                  <a:lnTo>
                    <a:pt x="1820" y="40"/>
                  </a:lnTo>
                  <a:lnTo>
                    <a:pt x="1820" y="40"/>
                  </a:lnTo>
                  <a:lnTo>
                    <a:pt x="1820" y="40"/>
                  </a:lnTo>
                  <a:lnTo>
                    <a:pt x="1820" y="40"/>
                  </a:lnTo>
                  <a:lnTo>
                    <a:pt x="1816" y="38"/>
                  </a:lnTo>
                  <a:lnTo>
                    <a:pt x="1816" y="38"/>
                  </a:lnTo>
                  <a:lnTo>
                    <a:pt x="1814" y="38"/>
                  </a:lnTo>
                  <a:lnTo>
                    <a:pt x="1812" y="40"/>
                  </a:lnTo>
                  <a:lnTo>
                    <a:pt x="1812" y="40"/>
                  </a:lnTo>
                  <a:lnTo>
                    <a:pt x="1812" y="42"/>
                  </a:lnTo>
                  <a:lnTo>
                    <a:pt x="1812" y="42"/>
                  </a:lnTo>
                  <a:lnTo>
                    <a:pt x="1804" y="42"/>
                  </a:lnTo>
                  <a:lnTo>
                    <a:pt x="1804" y="42"/>
                  </a:lnTo>
                  <a:lnTo>
                    <a:pt x="1798" y="42"/>
                  </a:lnTo>
                  <a:lnTo>
                    <a:pt x="1798" y="42"/>
                  </a:lnTo>
                  <a:lnTo>
                    <a:pt x="1790" y="44"/>
                  </a:lnTo>
                  <a:lnTo>
                    <a:pt x="1790" y="44"/>
                  </a:lnTo>
                  <a:lnTo>
                    <a:pt x="1786" y="44"/>
                  </a:lnTo>
                  <a:lnTo>
                    <a:pt x="1782" y="44"/>
                  </a:lnTo>
                  <a:lnTo>
                    <a:pt x="1782" y="44"/>
                  </a:lnTo>
                  <a:lnTo>
                    <a:pt x="1778" y="44"/>
                  </a:lnTo>
                  <a:lnTo>
                    <a:pt x="1778" y="44"/>
                  </a:lnTo>
                  <a:lnTo>
                    <a:pt x="1774" y="44"/>
                  </a:lnTo>
                  <a:lnTo>
                    <a:pt x="1774" y="44"/>
                  </a:lnTo>
                  <a:lnTo>
                    <a:pt x="1772" y="44"/>
                  </a:lnTo>
                  <a:lnTo>
                    <a:pt x="1768" y="44"/>
                  </a:lnTo>
                  <a:lnTo>
                    <a:pt x="1768" y="44"/>
                  </a:lnTo>
                  <a:lnTo>
                    <a:pt x="1766" y="44"/>
                  </a:lnTo>
                  <a:lnTo>
                    <a:pt x="1766" y="44"/>
                  </a:lnTo>
                  <a:lnTo>
                    <a:pt x="1762" y="44"/>
                  </a:lnTo>
                  <a:lnTo>
                    <a:pt x="1762" y="44"/>
                  </a:lnTo>
                  <a:lnTo>
                    <a:pt x="1756" y="44"/>
                  </a:lnTo>
                  <a:lnTo>
                    <a:pt x="1756" y="44"/>
                  </a:lnTo>
                  <a:lnTo>
                    <a:pt x="1752" y="44"/>
                  </a:lnTo>
                  <a:lnTo>
                    <a:pt x="1752" y="44"/>
                  </a:lnTo>
                  <a:lnTo>
                    <a:pt x="1748" y="44"/>
                  </a:lnTo>
                  <a:lnTo>
                    <a:pt x="1748" y="44"/>
                  </a:lnTo>
                  <a:lnTo>
                    <a:pt x="1746" y="44"/>
                  </a:lnTo>
                  <a:lnTo>
                    <a:pt x="1746" y="44"/>
                  </a:lnTo>
                  <a:lnTo>
                    <a:pt x="1744" y="44"/>
                  </a:lnTo>
                  <a:lnTo>
                    <a:pt x="1744" y="44"/>
                  </a:lnTo>
                  <a:lnTo>
                    <a:pt x="1742" y="44"/>
                  </a:lnTo>
                  <a:lnTo>
                    <a:pt x="1742" y="44"/>
                  </a:lnTo>
                  <a:lnTo>
                    <a:pt x="1738" y="44"/>
                  </a:lnTo>
                  <a:lnTo>
                    <a:pt x="1738" y="44"/>
                  </a:lnTo>
                  <a:lnTo>
                    <a:pt x="1734" y="44"/>
                  </a:lnTo>
                  <a:lnTo>
                    <a:pt x="1734" y="44"/>
                  </a:lnTo>
                  <a:lnTo>
                    <a:pt x="1734" y="44"/>
                  </a:lnTo>
                  <a:lnTo>
                    <a:pt x="1734" y="44"/>
                  </a:lnTo>
                  <a:lnTo>
                    <a:pt x="1732" y="44"/>
                  </a:lnTo>
                  <a:lnTo>
                    <a:pt x="1732" y="44"/>
                  </a:lnTo>
                  <a:lnTo>
                    <a:pt x="1724" y="44"/>
                  </a:lnTo>
                  <a:lnTo>
                    <a:pt x="1718" y="46"/>
                  </a:lnTo>
                  <a:lnTo>
                    <a:pt x="1718" y="46"/>
                  </a:lnTo>
                  <a:lnTo>
                    <a:pt x="1718" y="44"/>
                  </a:lnTo>
                  <a:lnTo>
                    <a:pt x="1718" y="44"/>
                  </a:lnTo>
                  <a:lnTo>
                    <a:pt x="1716" y="44"/>
                  </a:lnTo>
                  <a:lnTo>
                    <a:pt x="1716" y="44"/>
                  </a:lnTo>
                  <a:lnTo>
                    <a:pt x="1706" y="44"/>
                  </a:lnTo>
                  <a:lnTo>
                    <a:pt x="1706" y="44"/>
                  </a:lnTo>
                  <a:lnTo>
                    <a:pt x="1702" y="44"/>
                  </a:lnTo>
                  <a:lnTo>
                    <a:pt x="1702" y="44"/>
                  </a:lnTo>
                  <a:lnTo>
                    <a:pt x="1698" y="44"/>
                  </a:lnTo>
                  <a:lnTo>
                    <a:pt x="1698" y="44"/>
                  </a:lnTo>
                  <a:lnTo>
                    <a:pt x="1694" y="44"/>
                  </a:lnTo>
                  <a:lnTo>
                    <a:pt x="1694" y="44"/>
                  </a:lnTo>
                  <a:lnTo>
                    <a:pt x="1694" y="44"/>
                  </a:lnTo>
                  <a:lnTo>
                    <a:pt x="1694" y="44"/>
                  </a:lnTo>
                  <a:lnTo>
                    <a:pt x="1690" y="44"/>
                  </a:lnTo>
                  <a:lnTo>
                    <a:pt x="1690" y="44"/>
                  </a:lnTo>
                  <a:lnTo>
                    <a:pt x="1686" y="44"/>
                  </a:lnTo>
                  <a:lnTo>
                    <a:pt x="1686" y="44"/>
                  </a:lnTo>
                  <a:lnTo>
                    <a:pt x="1686" y="44"/>
                  </a:lnTo>
                  <a:lnTo>
                    <a:pt x="1686" y="44"/>
                  </a:lnTo>
                  <a:lnTo>
                    <a:pt x="1682" y="44"/>
                  </a:lnTo>
                  <a:lnTo>
                    <a:pt x="1682" y="44"/>
                  </a:lnTo>
                  <a:lnTo>
                    <a:pt x="1678" y="44"/>
                  </a:lnTo>
                  <a:lnTo>
                    <a:pt x="1678" y="44"/>
                  </a:lnTo>
                  <a:lnTo>
                    <a:pt x="1672" y="44"/>
                  </a:lnTo>
                  <a:lnTo>
                    <a:pt x="1672" y="44"/>
                  </a:lnTo>
                  <a:lnTo>
                    <a:pt x="1670" y="44"/>
                  </a:lnTo>
                  <a:lnTo>
                    <a:pt x="1670" y="44"/>
                  </a:lnTo>
                  <a:lnTo>
                    <a:pt x="1668" y="44"/>
                  </a:lnTo>
                  <a:lnTo>
                    <a:pt x="1668" y="44"/>
                  </a:lnTo>
                  <a:lnTo>
                    <a:pt x="1668" y="44"/>
                  </a:lnTo>
                  <a:lnTo>
                    <a:pt x="1668" y="44"/>
                  </a:lnTo>
                  <a:lnTo>
                    <a:pt x="1664" y="44"/>
                  </a:lnTo>
                  <a:lnTo>
                    <a:pt x="1664" y="44"/>
                  </a:lnTo>
                  <a:lnTo>
                    <a:pt x="1658" y="46"/>
                  </a:lnTo>
                  <a:lnTo>
                    <a:pt x="1652" y="46"/>
                  </a:lnTo>
                  <a:lnTo>
                    <a:pt x="1652" y="46"/>
                  </a:lnTo>
                  <a:lnTo>
                    <a:pt x="1652" y="46"/>
                  </a:lnTo>
                  <a:lnTo>
                    <a:pt x="1652" y="46"/>
                  </a:lnTo>
                  <a:lnTo>
                    <a:pt x="1650" y="46"/>
                  </a:lnTo>
                  <a:lnTo>
                    <a:pt x="1650" y="46"/>
                  </a:lnTo>
                  <a:lnTo>
                    <a:pt x="1642" y="44"/>
                  </a:lnTo>
                  <a:lnTo>
                    <a:pt x="1642" y="44"/>
                  </a:lnTo>
                  <a:lnTo>
                    <a:pt x="1638" y="44"/>
                  </a:lnTo>
                  <a:lnTo>
                    <a:pt x="1638" y="44"/>
                  </a:lnTo>
                  <a:lnTo>
                    <a:pt x="1634" y="46"/>
                  </a:lnTo>
                  <a:lnTo>
                    <a:pt x="1634" y="46"/>
                  </a:lnTo>
                  <a:lnTo>
                    <a:pt x="1626" y="46"/>
                  </a:lnTo>
                  <a:lnTo>
                    <a:pt x="1626" y="46"/>
                  </a:lnTo>
                  <a:lnTo>
                    <a:pt x="1622" y="46"/>
                  </a:lnTo>
                  <a:lnTo>
                    <a:pt x="1622" y="46"/>
                  </a:lnTo>
                  <a:lnTo>
                    <a:pt x="1620" y="44"/>
                  </a:lnTo>
                  <a:lnTo>
                    <a:pt x="1620" y="44"/>
                  </a:lnTo>
                  <a:lnTo>
                    <a:pt x="1612" y="44"/>
                  </a:lnTo>
                  <a:lnTo>
                    <a:pt x="1612" y="44"/>
                  </a:lnTo>
                  <a:lnTo>
                    <a:pt x="1608" y="44"/>
                  </a:lnTo>
                  <a:lnTo>
                    <a:pt x="1608" y="44"/>
                  </a:lnTo>
                  <a:lnTo>
                    <a:pt x="1600" y="46"/>
                  </a:lnTo>
                  <a:lnTo>
                    <a:pt x="1600" y="46"/>
                  </a:lnTo>
                  <a:lnTo>
                    <a:pt x="1596" y="46"/>
                  </a:lnTo>
                  <a:lnTo>
                    <a:pt x="1596" y="46"/>
                  </a:lnTo>
                  <a:lnTo>
                    <a:pt x="1592" y="46"/>
                  </a:lnTo>
                  <a:lnTo>
                    <a:pt x="1592" y="46"/>
                  </a:lnTo>
                  <a:lnTo>
                    <a:pt x="1588" y="46"/>
                  </a:lnTo>
                  <a:lnTo>
                    <a:pt x="1588" y="46"/>
                  </a:lnTo>
                  <a:lnTo>
                    <a:pt x="1586" y="46"/>
                  </a:lnTo>
                  <a:lnTo>
                    <a:pt x="1586" y="46"/>
                  </a:lnTo>
                  <a:lnTo>
                    <a:pt x="1584" y="46"/>
                  </a:lnTo>
                  <a:lnTo>
                    <a:pt x="1584" y="46"/>
                  </a:lnTo>
                  <a:lnTo>
                    <a:pt x="1580" y="46"/>
                  </a:lnTo>
                  <a:lnTo>
                    <a:pt x="1580" y="46"/>
                  </a:lnTo>
                  <a:lnTo>
                    <a:pt x="1580" y="46"/>
                  </a:lnTo>
                  <a:lnTo>
                    <a:pt x="1580" y="46"/>
                  </a:lnTo>
                  <a:lnTo>
                    <a:pt x="1576" y="46"/>
                  </a:lnTo>
                  <a:lnTo>
                    <a:pt x="1570" y="48"/>
                  </a:lnTo>
                  <a:lnTo>
                    <a:pt x="1570" y="48"/>
                  </a:lnTo>
                  <a:lnTo>
                    <a:pt x="1568" y="46"/>
                  </a:lnTo>
                  <a:lnTo>
                    <a:pt x="1568" y="46"/>
                  </a:lnTo>
                  <a:lnTo>
                    <a:pt x="1566" y="48"/>
                  </a:lnTo>
                  <a:lnTo>
                    <a:pt x="1566" y="48"/>
                  </a:lnTo>
                  <a:lnTo>
                    <a:pt x="1560" y="48"/>
                  </a:lnTo>
                  <a:lnTo>
                    <a:pt x="1560" y="48"/>
                  </a:lnTo>
                  <a:lnTo>
                    <a:pt x="1560" y="48"/>
                  </a:lnTo>
                  <a:lnTo>
                    <a:pt x="1560" y="48"/>
                  </a:lnTo>
                  <a:lnTo>
                    <a:pt x="1558" y="46"/>
                  </a:lnTo>
                  <a:lnTo>
                    <a:pt x="1558" y="46"/>
                  </a:lnTo>
                  <a:lnTo>
                    <a:pt x="1554" y="44"/>
                  </a:lnTo>
                  <a:lnTo>
                    <a:pt x="1554" y="44"/>
                  </a:lnTo>
                  <a:lnTo>
                    <a:pt x="1550" y="46"/>
                  </a:lnTo>
                  <a:lnTo>
                    <a:pt x="1550" y="46"/>
                  </a:lnTo>
                  <a:lnTo>
                    <a:pt x="1546" y="46"/>
                  </a:lnTo>
                  <a:lnTo>
                    <a:pt x="1546" y="46"/>
                  </a:lnTo>
                  <a:lnTo>
                    <a:pt x="1544" y="46"/>
                  </a:lnTo>
                  <a:lnTo>
                    <a:pt x="1544" y="46"/>
                  </a:lnTo>
                  <a:lnTo>
                    <a:pt x="1540" y="48"/>
                  </a:lnTo>
                  <a:lnTo>
                    <a:pt x="1540" y="48"/>
                  </a:lnTo>
                  <a:lnTo>
                    <a:pt x="1538" y="46"/>
                  </a:lnTo>
                  <a:lnTo>
                    <a:pt x="1538" y="46"/>
                  </a:lnTo>
                  <a:lnTo>
                    <a:pt x="1536" y="44"/>
                  </a:lnTo>
                  <a:lnTo>
                    <a:pt x="1536" y="44"/>
                  </a:lnTo>
                  <a:lnTo>
                    <a:pt x="1534" y="44"/>
                  </a:lnTo>
                  <a:lnTo>
                    <a:pt x="1534" y="44"/>
                  </a:lnTo>
                  <a:lnTo>
                    <a:pt x="1532" y="44"/>
                  </a:lnTo>
                  <a:lnTo>
                    <a:pt x="1532" y="44"/>
                  </a:lnTo>
                  <a:lnTo>
                    <a:pt x="1532" y="44"/>
                  </a:lnTo>
                  <a:lnTo>
                    <a:pt x="1532" y="44"/>
                  </a:lnTo>
                  <a:lnTo>
                    <a:pt x="1526" y="46"/>
                  </a:lnTo>
                  <a:lnTo>
                    <a:pt x="1526" y="46"/>
                  </a:lnTo>
                  <a:lnTo>
                    <a:pt x="1520" y="46"/>
                  </a:lnTo>
                  <a:lnTo>
                    <a:pt x="1520" y="46"/>
                  </a:lnTo>
                  <a:lnTo>
                    <a:pt x="1518" y="46"/>
                  </a:lnTo>
                  <a:lnTo>
                    <a:pt x="1518" y="46"/>
                  </a:lnTo>
                  <a:lnTo>
                    <a:pt x="1516" y="46"/>
                  </a:lnTo>
                  <a:lnTo>
                    <a:pt x="1516" y="46"/>
                  </a:lnTo>
                  <a:lnTo>
                    <a:pt x="1514" y="46"/>
                  </a:lnTo>
                  <a:lnTo>
                    <a:pt x="1514" y="46"/>
                  </a:lnTo>
                  <a:lnTo>
                    <a:pt x="1514" y="46"/>
                  </a:lnTo>
                  <a:lnTo>
                    <a:pt x="1514" y="46"/>
                  </a:lnTo>
                  <a:lnTo>
                    <a:pt x="1512" y="46"/>
                  </a:lnTo>
                  <a:lnTo>
                    <a:pt x="1512" y="46"/>
                  </a:lnTo>
                  <a:lnTo>
                    <a:pt x="1506" y="44"/>
                  </a:lnTo>
                  <a:lnTo>
                    <a:pt x="1504" y="46"/>
                  </a:lnTo>
                  <a:lnTo>
                    <a:pt x="1504" y="46"/>
                  </a:lnTo>
                  <a:lnTo>
                    <a:pt x="1500" y="46"/>
                  </a:lnTo>
                  <a:lnTo>
                    <a:pt x="1500" y="46"/>
                  </a:lnTo>
                  <a:lnTo>
                    <a:pt x="1492" y="46"/>
                  </a:lnTo>
                  <a:lnTo>
                    <a:pt x="1492" y="46"/>
                  </a:lnTo>
                  <a:lnTo>
                    <a:pt x="1492" y="46"/>
                  </a:lnTo>
                  <a:lnTo>
                    <a:pt x="1492" y="46"/>
                  </a:lnTo>
                  <a:lnTo>
                    <a:pt x="1490" y="46"/>
                  </a:lnTo>
                  <a:lnTo>
                    <a:pt x="1490" y="46"/>
                  </a:lnTo>
                  <a:lnTo>
                    <a:pt x="1488" y="46"/>
                  </a:lnTo>
                  <a:lnTo>
                    <a:pt x="1488" y="46"/>
                  </a:lnTo>
                  <a:lnTo>
                    <a:pt x="1486" y="46"/>
                  </a:lnTo>
                  <a:lnTo>
                    <a:pt x="1486" y="46"/>
                  </a:lnTo>
                  <a:lnTo>
                    <a:pt x="1484" y="46"/>
                  </a:lnTo>
                  <a:lnTo>
                    <a:pt x="1484" y="46"/>
                  </a:lnTo>
                  <a:lnTo>
                    <a:pt x="1480" y="46"/>
                  </a:lnTo>
                  <a:lnTo>
                    <a:pt x="1480" y="46"/>
                  </a:lnTo>
                  <a:lnTo>
                    <a:pt x="1480" y="44"/>
                  </a:lnTo>
                  <a:lnTo>
                    <a:pt x="1480" y="44"/>
                  </a:lnTo>
                  <a:lnTo>
                    <a:pt x="1476" y="44"/>
                  </a:lnTo>
                  <a:lnTo>
                    <a:pt x="1476" y="44"/>
                  </a:lnTo>
                  <a:lnTo>
                    <a:pt x="1470" y="46"/>
                  </a:lnTo>
                  <a:lnTo>
                    <a:pt x="1470" y="46"/>
                  </a:lnTo>
                  <a:lnTo>
                    <a:pt x="1466" y="44"/>
                  </a:lnTo>
                  <a:lnTo>
                    <a:pt x="1466" y="44"/>
                  </a:lnTo>
                  <a:lnTo>
                    <a:pt x="1464" y="44"/>
                  </a:lnTo>
                  <a:lnTo>
                    <a:pt x="1464" y="44"/>
                  </a:lnTo>
                  <a:lnTo>
                    <a:pt x="1462" y="44"/>
                  </a:lnTo>
                  <a:lnTo>
                    <a:pt x="1462" y="44"/>
                  </a:lnTo>
                  <a:lnTo>
                    <a:pt x="1458" y="44"/>
                  </a:lnTo>
                  <a:lnTo>
                    <a:pt x="1458" y="44"/>
                  </a:lnTo>
                  <a:lnTo>
                    <a:pt x="1456" y="44"/>
                  </a:lnTo>
                  <a:lnTo>
                    <a:pt x="1456" y="44"/>
                  </a:lnTo>
                  <a:lnTo>
                    <a:pt x="1452" y="44"/>
                  </a:lnTo>
                  <a:lnTo>
                    <a:pt x="1452" y="44"/>
                  </a:lnTo>
                  <a:lnTo>
                    <a:pt x="1450" y="44"/>
                  </a:lnTo>
                  <a:lnTo>
                    <a:pt x="1450" y="44"/>
                  </a:lnTo>
                  <a:lnTo>
                    <a:pt x="1442" y="44"/>
                  </a:lnTo>
                  <a:lnTo>
                    <a:pt x="1442" y="44"/>
                  </a:lnTo>
                  <a:lnTo>
                    <a:pt x="1438" y="42"/>
                  </a:lnTo>
                  <a:lnTo>
                    <a:pt x="1438" y="42"/>
                  </a:lnTo>
                  <a:lnTo>
                    <a:pt x="1434" y="42"/>
                  </a:lnTo>
                  <a:lnTo>
                    <a:pt x="1434" y="42"/>
                  </a:lnTo>
                  <a:lnTo>
                    <a:pt x="1430" y="44"/>
                  </a:lnTo>
                  <a:lnTo>
                    <a:pt x="1430" y="44"/>
                  </a:lnTo>
                  <a:lnTo>
                    <a:pt x="1430" y="44"/>
                  </a:lnTo>
                  <a:lnTo>
                    <a:pt x="1430" y="44"/>
                  </a:lnTo>
                  <a:lnTo>
                    <a:pt x="1430" y="44"/>
                  </a:lnTo>
                  <a:lnTo>
                    <a:pt x="1430" y="44"/>
                  </a:lnTo>
                  <a:lnTo>
                    <a:pt x="1424" y="42"/>
                  </a:lnTo>
                  <a:lnTo>
                    <a:pt x="1424" y="42"/>
                  </a:lnTo>
                  <a:lnTo>
                    <a:pt x="1420" y="44"/>
                  </a:lnTo>
                  <a:lnTo>
                    <a:pt x="1420" y="44"/>
                  </a:lnTo>
                  <a:lnTo>
                    <a:pt x="1414" y="42"/>
                  </a:lnTo>
                  <a:lnTo>
                    <a:pt x="1414" y="42"/>
                  </a:lnTo>
                  <a:lnTo>
                    <a:pt x="1412" y="44"/>
                  </a:lnTo>
                  <a:lnTo>
                    <a:pt x="1412" y="44"/>
                  </a:lnTo>
                  <a:lnTo>
                    <a:pt x="1406" y="42"/>
                  </a:lnTo>
                  <a:lnTo>
                    <a:pt x="1406" y="42"/>
                  </a:lnTo>
                  <a:lnTo>
                    <a:pt x="1398" y="42"/>
                  </a:lnTo>
                  <a:lnTo>
                    <a:pt x="1398" y="42"/>
                  </a:lnTo>
                  <a:lnTo>
                    <a:pt x="1396" y="44"/>
                  </a:lnTo>
                  <a:lnTo>
                    <a:pt x="1396" y="44"/>
                  </a:lnTo>
                  <a:lnTo>
                    <a:pt x="1394" y="42"/>
                  </a:lnTo>
                  <a:lnTo>
                    <a:pt x="1394" y="42"/>
                  </a:lnTo>
                  <a:lnTo>
                    <a:pt x="1394" y="42"/>
                  </a:lnTo>
                  <a:lnTo>
                    <a:pt x="1394" y="42"/>
                  </a:lnTo>
                  <a:lnTo>
                    <a:pt x="1390" y="44"/>
                  </a:lnTo>
                  <a:lnTo>
                    <a:pt x="1386" y="44"/>
                  </a:lnTo>
                  <a:lnTo>
                    <a:pt x="1386" y="44"/>
                  </a:lnTo>
                  <a:lnTo>
                    <a:pt x="1384" y="44"/>
                  </a:lnTo>
                  <a:lnTo>
                    <a:pt x="1384" y="44"/>
                  </a:lnTo>
                  <a:lnTo>
                    <a:pt x="1380" y="44"/>
                  </a:lnTo>
                  <a:lnTo>
                    <a:pt x="1380" y="44"/>
                  </a:lnTo>
                  <a:lnTo>
                    <a:pt x="1378" y="44"/>
                  </a:lnTo>
                  <a:lnTo>
                    <a:pt x="1378" y="44"/>
                  </a:lnTo>
                  <a:lnTo>
                    <a:pt x="1374" y="44"/>
                  </a:lnTo>
                  <a:lnTo>
                    <a:pt x="1374" y="44"/>
                  </a:lnTo>
                  <a:lnTo>
                    <a:pt x="1372" y="44"/>
                  </a:lnTo>
                  <a:lnTo>
                    <a:pt x="1372" y="44"/>
                  </a:lnTo>
                  <a:lnTo>
                    <a:pt x="1370" y="44"/>
                  </a:lnTo>
                  <a:lnTo>
                    <a:pt x="1370" y="44"/>
                  </a:lnTo>
                  <a:lnTo>
                    <a:pt x="1366" y="44"/>
                  </a:lnTo>
                  <a:lnTo>
                    <a:pt x="1366" y="44"/>
                  </a:lnTo>
                  <a:lnTo>
                    <a:pt x="1364" y="44"/>
                  </a:lnTo>
                  <a:lnTo>
                    <a:pt x="1364" y="44"/>
                  </a:lnTo>
                  <a:lnTo>
                    <a:pt x="1362" y="44"/>
                  </a:lnTo>
                  <a:lnTo>
                    <a:pt x="1362" y="44"/>
                  </a:lnTo>
                  <a:lnTo>
                    <a:pt x="1354" y="44"/>
                  </a:lnTo>
                  <a:lnTo>
                    <a:pt x="1354" y="44"/>
                  </a:lnTo>
                  <a:lnTo>
                    <a:pt x="1350" y="44"/>
                  </a:lnTo>
                  <a:lnTo>
                    <a:pt x="1350" y="44"/>
                  </a:lnTo>
                  <a:lnTo>
                    <a:pt x="1348" y="44"/>
                  </a:lnTo>
                  <a:lnTo>
                    <a:pt x="1348" y="44"/>
                  </a:lnTo>
                  <a:lnTo>
                    <a:pt x="1344" y="44"/>
                  </a:lnTo>
                  <a:lnTo>
                    <a:pt x="1344" y="44"/>
                  </a:lnTo>
                  <a:lnTo>
                    <a:pt x="1340" y="46"/>
                  </a:lnTo>
                  <a:lnTo>
                    <a:pt x="1340" y="46"/>
                  </a:lnTo>
                  <a:lnTo>
                    <a:pt x="1336" y="46"/>
                  </a:lnTo>
                  <a:lnTo>
                    <a:pt x="1336" y="46"/>
                  </a:lnTo>
                  <a:lnTo>
                    <a:pt x="1328" y="46"/>
                  </a:lnTo>
                  <a:lnTo>
                    <a:pt x="1328" y="46"/>
                  </a:lnTo>
                  <a:lnTo>
                    <a:pt x="1326" y="44"/>
                  </a:lnTo>
                  <a:lnTo>
                    <a:pt x="1326" y="44"/>
                  </a:lnTo>
                  <a:lnTo>
                    <a:pt x="1318" y="44"/>
                  </a:lnTo>
                  <a:lnTo>
                    <a:pt x="1318" y="44"/>
                  </a:lnTo>
                  <a:lnTo>
                    <a:pt x="1316" y="44"/>
                  </a:lnTo>
                  <a:lnTo>
                    <a:pt x="1316" y="44"/>
                  </a:lnTo>
                  <a:lnTo>
                    <a:pt x="1312" y="44"/>
                  </a:lnTo>
                  <a:lnTo>
                    <a:pt x="1312" y="44"/>
                  </a:lnTo>
                  <a:lnTo>
                    <a:pt x="1306" y="46"/>
                  </a:lnTo>
                  <a:lnTo>
                    <a:pt x="1306" y="46"/>
                  </a:lnTo>
                  <a:lnTo>
                    <a:pt x="1302" y="46"/>
                  </a:lnTo>
                  <a:lnTo>
                    <a:pt x="1296" y="46"/>
                  </a:lnTo>
                  <a:lnTo>
                    <a:pt x="1296" y="46"/>
                  </a:lnTo>
                  <a:lnTo>
                    <a:pt x="1290" y="46"/>
                  </a:lnTo>
                  <a:lnTo>
                    <a:pt x="1290" y="46"/>
                  </a:lnTo>
                  <a:lnTo>
                    <a:pt x="1288" y="46"/>
                  </a:lnTo>
                  <a:lnTo>
                    <a:pt x="1288" y="46"/>
                  </a:lnTo>
                  <a:lnTo>
                    <a:pt x="1284" y="44"/>
                  </a:lnTo>
                  <a:lnTo>
                    <a:pt x="1284" y="44"/>
                  </a:lnTo>
                  <a:lnTo>
                    <a:pt x="1282" y="46"/>
                  </a:lnTo>
                  <a:lnTo>
                    <a:pt x="1282" y="46"/>
                  </a:lnTo>
                  <a:lnTo>
                    <a:pt x="1276" y="46"/>
                  </a:lnTo>
                  <a:lnTo>
                    <a:pt x="1276" y="46"/>
                  </a:lnTo>
                  <a:lnTo>
                    <a:pt x="1274" y="46"/>
                  </a:lnTo>
                  <a:lnTo>
                    <a:pt x="1274" y="46"/>
                  </a:lnTo>
                  <a:lnTo>
                    <a:pt x="1272" y="46"/>
                  </a:lnTo>
                  <a:lnTo>
                    <a:pt x="1272" y="46"/>
                  </a:lnTo>
                  <a:lnTo>
                    <a:pt x="1266" y="44"/>
                  </a:lnTo>
                  <a:lnTo>
                    <a:pt x="1266" y="44"/>
                  </a:lnTo>
                  <a:lnTo>
                    <a:pt x="1262" y="44"/>
                  </a:lnTo>
                  <a:lnTo>
                    <a:pt x="1262" y="44"/>
                  </a:lnTo>
                  <a:lnTo>
                    <a:pt x="1260" y="44"/>
                  </a:lnTo>
                  <a:lnTo>
                    <a:pt x="1260" y="44"/>
                  </a:lnTo>
                  <a:lnTo>
                    <a:pt x="1258" y="46"/>
                  </a:lnTo>
                  <a:lnTo>
                    <a:pt x="1258" y="46"/>
                  </a:lnTo>
                  <a:lnTo>
                    <a:pt x="1254" y="46"/>
                  </a:lnTo>
                  <a:lnTo>
                    <a:pt x="1254" y="46"/>
                  </a:lnTo>
                  <a:lnTo>
                    <a:pt x="1250" y="48"/>
                  </a:lnTo>
                  <a:lnTo>
                    <a:pt x="1250" y="48"/>
                  </a:lnTo>
                  <a:lnTo>
                    <a:pt x="1248" y="46"/>
                  </a:lnTo>
                  <a:lnTo>
                    <a:pt x="1248" y="46"/>
                  </a:lnTo>
                  <a:lnTo>
                    <a:pt x="1248" y="48"/>
                  </a:lnTo>
                  <a:lnTo>
                    <a:pt x="1248" y="48"/>
                  </a:lnTo>
                  <a:lnTo>
                    <a:pt x="1246" y="46"/>
                  </a:lnTo>
                  <a:lnTo>
                    <a:pt x="1246" y="46"/>
                  </a:lnTo>
                  <a:lnTo>
                    <a:pt x="1244" y="46"/>
                  </a:lnTo>
                  <a:lnTo>
                    <a:pt x="1244" y="46"/>
                  </a:lnTo>
                  <a:lnTo>
                    <a:pt x="1240" y="48"/>
                  </a:lnTo>
                  <a:lnTo>
                    <a:pt x="1240" y="48"/>
                  </a:lnTo>
                  <a:lnTo>
                    <a:pt x="1236" y="44"/>
                  </a:lnTo>
                  <a:lnTo>
                    <a:pt x="1236" y="44"/>
                  </a:lnTo>
                  <a:lnTo>
                    <a:pt x="1230" y="46"/>
                  </a:lnTo>
                  <a:lnTo>
                    <a:pt x="1224" y="46"/>
                  </a:lnTo>
                  <a:lnTo>
                    <a:pt x="1224" y="46"/>
                  </a:lnTo>
                  <a:lnTo>
                    <a:pt x="1222" y="46"/>
                  </a:lnTo>
                  <a:lnTo>
                    <a:pt x="1218" y="46"/>
                  </a:lnTo>
                  <a:lnTo>
                    <a:pt x="1218" y="46"/>
                  </a:lnTo>
                  <a:lnTo>
                    <a:pt x="1216" y="44"/>
                  </a:lnTo>
                  <a:lnTo>
                    <a:pt x="1214" y="44"/>
                  </a:lnTo>
                  <a:lnTo>
                    <a:pt x="1214" y="44"/>
                  </a:lnTo>
                  <a:lnTo>
                    <a:pt x="1204" y="44"/>
                  </a:lnTo>
                  <a:lnTo>
                    <a:pt x="1204" y="44"/>
                  </a:lnTo>
                  <a:lnTo>
                    <a:pt x="1200" y="42"/>
                  </a:lnTo>
                  <a:lnTo>
                    <a:pt x="1200" y="42"/>
                  </a:lnTo>
                  <a:lnTo>
                    <a:pt x="1196" y="42"/>
                  </a:lnTo>
                  <a:lnTo>
                    <a:pt x="1196" y="42"/>
                  </a:lnTo>
                  <a:lnTo>
                    <a:pt x="1188" y="44"/>
                  </a:lnTo>
                  <a:lnTo>
                    <a:pt x="1188" y="44"/>
                  </a:lnTo>
                  <a:lnTo>
                    <a:pt x="1186" y="44"/>
                  </a:lnTo>
                  <a:lnTo>
                    <a:pt x="1186" y="44"/>
                  </a:lnTo>
                  <a:lnTo>
                    <a:pt x="1180" y="44"/>
                  </a:lnTo>
                  <a:lnTo>
                    <a:pt x="1180" y="44"/>
                  </a:lnTo>
                  <a:lnTo>
                    <a:pt x="1180" y="42"/>
                  </a:lnTo>
                  <a:lnTo>
                    <a:pt x="1180" y="42"/>
                  </a:lnTo>
                  <a:lnTo>
                    <a:pt x="1176" y="42"/>
                  </a:lnTo>
                  <a:lnTo>
                    <a:pt x="1176" y="42"/>
                  </a:lnTo>
                  <a:lnTo>
                    <a:pt x="1174" y="42"/>
                  </a:lnTo>
                  <a:lnTo>
                    <a:pt x="1174" y="42"/>
                  </a:lnTo>
                  <a:lnTo>
                    <a:pt x="1170" y="44"/>
                  </a:lnTo>
                  <a:lnTo>
                    <a:pt x="1170" y="44"/>
                  </a:lnTo>
                  <a:lnTo>
                    <a:pt x="1164" y="42"/>
                  </a:lnTo>
                  <a:lnTo>
                    <a:pt x="1164" y="42"/>
                  </a:lnTo>
                  <a:lnTo>
                    <a:pt x="1156" y="42"/>
                  </a:lnTo>
                  <a:lnTo>
                    <a:pt x="1156" y="42"/>
                  </a:lnTo>
                  <a:lnTo>
                    <a:pt x="1152" y="42"/>
                  </a:lnTo>
                  <a:lnTo>
                    <a:pt x="1152" y="42"/>
                  </a:lnTo>
                  <a:lnTo>
                    <a:pt x="1148" y="44"/>
                  </a:lnTo>
                  <a:lnTo>
                    <a:pt x="1148" y="44"/>
                  </a:lnTo>
                  <a:lnTo>
                    <a:pt x="1146" y="44"/>
                  </a:lnTo>
                  <a:lnTo>
                    <a:pt x="1144" y="44"/>
                  </a:lnTo>
                  <a:lnTo>
                    <a:pt x="1142" y="44"/>
                  </a:lnTo>
                  <a:lnTo>
                    <a:pt x="1142" y="44"/>
                  </a:lnTo>
                  <a:lnTo>
                    <a:pt x="1140" y="42"/>
                  </a:lnTo>
                  <a:lnTo>
                    <a:pt x="1140" y="42"/>
                  </a:lnTo>
                  <a:lnTo>
                    <a:pt x="1140" y="42"/>
                  </a:lnTo>
                  <a:lnTo>
                    <a:pt x="1140" y="42"/>
                  </a:lnTo>
                  <a:lnTo>
                    <a:pt x="1138" y="42"/>
                  </a:lnTo>
                  <a:lnTo>
                    <a:pt x="1138" y="42"/>
                  </a:lnTo>
                  <a:lnTo>
                    <a:pt x="1138" y="40"/>
                  </a:lnTo>
                  <a:lnTo>
                    <a:pt x="1138" y="40"/>
                  </a:lnTo>
                  <a:lnTo>
                    <a:pt x="1138" y="40"/>
                  </a:lnTo>
                  <a:lnTo>
                    <a:pt x="1138" y="40"/>
                  </a:lnTo>
                  <a:lnTo>
                    <a:pt x="1136" y="40"/>
                  </a:lnTo>
                  <a:lnTo>
                    <a:pt x="1136" y="40"/>
                  </a:lnTo>
                  <a:lnTo>
                    <a:pt x="1134" y="40"/>
                  </a:lnTo>
                  <a:lnTo>
                    <a:pt x="1134" y="40"/>
                  </a:lnTo>
                  <a:lnTo>
                    <a:pt x="1132" y="40"/>
                  </a:lnTo>
                  <a:lnTo>
                    <a:pt x="1132" y="40"/>
                  </a:lnTo>
                  <a:lnTo>
                    <a:pt x="1128" y="38"/>
                  </a:lnTo>
                  <a:lnTo>
                    <a:pt x="1128" y="38"/>
                  </a:lnTo>
                  <a:lnTo>
                    <a:pt x="1124" y="38"/>
                  </a:lnTo>
                  <a:lnTo>
                    <a:pt x="1124" y="38"/>
                  </a:lnTo>
                  <a:lnTo>
                    <a:pt x="1124" y="38"/>
                  </a:lnTo>
                  <a:lnTo>
                    <a:pt x="1124" y="38"/>
                  </a:lnTo>
                  <a:lnTo>
                    <a:pt x="1122" y="38"/>
                  </a:lnTo>
                  <a:lnTo>
                    <a:pt x="1122" y="38"/>
                  </a:lnTo>
                  <a:lnTo>
                    <a:pt x="1120" y="40"/>
                  </a:lnTo>
                  <a:lnTo>
                    <a:pt x="1120" y="40"/>
                  </a:lnTo>
                  <a:lnTo>
                    <a:pt x="1114" y="42"/>
                  </a:lnTo>
                  <a:lnTo>
                    <a:pt x="1114" y="42"/>
                  </a:lnTo>
                  <a:lnTo>
                    <a:pt x="1112" y="44"/>
                  </a:lnTo>
                  <a:lnTo>
                    <a:pt x="1112" y="44"/>
                  </a:lnTo>
                  <a:lnTo>
                    <a:pt x="1104" y="42"/>
                  </a:lnTo>
                  <a:lnTo>
                    <a:pt x="1104" y="42"/>
                  </a:lnTo>
                  <a:lnTo>
                    <a:pt x="1102" y="44"/>
                  </a:lnTo>
                  <a:lnTo>
                    <a:pt x="1102" y="44"/>
                  </a:lnTo>
                  <a:lnTo>
                    <a:pt x="1096" y="44"/>
                  </a:lnTo>
                  <a:lnTo>
                    <a:pt x="1096" y="44"/>
                  </a:lnTo>
                  <a:lnTo>
                    <a:pt x="1094" y="42"/>
                  </a:lnTo>
                  <a:lnTo>
                    <a:pt x="1094" y="42"/>
                  </a:lnTo>
                  <a:lnTo>
                    <a:pt x="1090" y="44"/>
                  </a:lnTo>
                  <a:lnTo>
                    <a:pt x="1090" y="44"/>
                  </a:lnTo>
                  <a:lnTo>
                    <a:pt x="1088" y="44"/>
                  </a:lnTo>
                  <a:lnTo>
                    <a:pt x="1088" y="44"/>
                  </a:lnTo>
                  <a:lnTo>
                    <a:pt x="1088" y="44"/>
                  </a:lnTo>
                  <a:lnTo>
                    <a:pt x="1088" y="44"/>
                  </a:lnTo>
                  <a:lnTo>
                    <a:pt x="1080" y="44"/>
                  </a:lnTo>
                  <a:lnTo>
                    <a:pt x="1080" y="44"/>
                  </a:lnTo>
                  <a:lnTo>
                    <a:pt x="1078" y="44"/>
                  </a:lnTo>
                  <a:lnTo>
                    <a:pt x="1078" y="44"/>
                  </a:lnTo>
                  <a:lnTo>
                    <a:pt x="1072" y="44"/>
                  </a:lnTo>
                  <a:lnTo>
                    <a:pt x="1072" y="44"/>
                  </a:lnTo>
                  <a:lnTo>
                    <a:pt x="1068" y="44"/>
                  </a:lnTo>
                  <a:lnTo>
                    <a:pt x="1068" y="44"/>
                  </a:lnTo>
                  <a:lnTo>
                    <a:pt x="1066" y="42"/>
                  </a:lnTo>
                  <a:lnTo>
                    <a:pt x="1066" y="42"/>
                  </a:lnTo>
                  <a:lnTo>
                    <a:pt x="1064" y="42"/>
                  </a:lnTo>
                  <a:lnTo>
                    <a:pt x="1062" y="44"/>
                  </a:lnTo>
                  <a:lnTo>
                    <a:pt x="1062" y="44"/>
                  </a:lnTo>
                  <a:lnTo>
                    <a:pt x="1056" y="44"/>
                  </a:lnTo>
                  <a:lnTo>
                    <a:pt x="1056" y="44"/>
                  </a:lnTo>
                  <a:lnTo>
                    <a:pt x="1054" y="44"/>
                  </a:lnTo>
                  <a:lnTo>
                    <a:pt x="1054" y="44"/>
                  </a:lnTo>
                  <a:lnTo>
                    <a:pt x="1052" y="46"/>
                  </a:lnTo>
                  <a:lnTo>
                    <a:pt x="1052" y="46"/>
                  </a:lnTo>
                  <a:lnTo>
                    <a:pt x="1050" y="44"/>
                  </a:lnTo>
                  <a:lnTo>
                    <a:pt x="1050" y="44"/>
                  </a:lnTo>
                  <a:lnTo>
                    <a:pt x="1050" y="46"/>
                  </a:lnTo>
                  <a:lnTo>
                    <a:pt x="1050" y="46"/>
                  </a:lnTo>
                  <a:lnTo>
                    <a:pt x="1046" y="44"/>
                  </a:lnTo>
                  <a:lnTo>
                    <a:pt x="1046" y="44"/>
                  </a:lnTo>
                  <a:lnTo>
                    <a:pt x="1044" y="44"/>
                  </a:lnTo>
                  <a:lnTo>
                    <a:pt x="1044" y="44"/>
                  </a:lnTo>
                  <a:lnTo>
                    <a:pt x="1042" y="46"/>
                  </a:lnTo>
                  <a:lnTo>
                    <a:pt x="1042" y="46"/>
                  </a:lnTo>
                  <a:lnTo>
                    <a:pt x="1038" y="46"/>
                  </a:lnTo>
                  <a:lnTo>
                    <a:pt x="1038" y="46"/>
                  </a:lnTo>
                  <a:lnTo>
                    <a:pt x="1038" y="46"/>
                  </a:lnTo>
                  <a:lnTo>
                    <a:pt x="1038" y="46"/>
                  </a:lnTo>
                  <a:lnTo>
                    <a:pt x="1032" y="46"/>
                  </a:lnTo>
                  <a:lnTo>
                    <a:pt x="1032" y="46"/>
                  </a:lnTo>
                  <a:lnTo>
                    <a:pt x="1032" y="46"/>
                  </a:lnTo>
                  <a:lnTo>
                    <a:pt x="1032" y="46"/>
                  </a:lnTo>
                  <a:lnTo>
                    <a:pt x="1030" y="46"/>
                  </a:lnTo>
                  <a:lnTo>
                    <a:pt x="1030" y="46"/>
                  </a:lnTo>
                  <a:lnTo>
                    <a:pt x="1028" y="46"/>
                  </a:lnTo>
                  <a:lnTo>
                    <a:pt x="1028" y="46"/>
                  </a:lnTo>
                  <a:lnTo>
                    <a:pt x="1022" y="44"/>
                  </a:lnTo>
                  <a:lnTo>
                    <a:pt x="1022" y="44"/>
                  </a:lnTo>
                  <a:lnTo>
                    <a:pt x="1018" y="42"/>
                  </a:lnTo>
                  <a:lnTo>
                    <a:pt x="1018" y="42"/>
                  </a:lnTo>
                  <a:lnTo>
                    <a:pt x="1014" y="42"/>
                  </a:lnTo>
                  <a:lnTo>
                    <a:pt x="1014" y="42"/>
                  </a:lnTo>
                  <a:lnTo>
                    <a:pt x="1012" y="42"/>
                  </a:lnTo>
                  <a:lnTo>
                    <a:pt x="1012" y="42"/>
                  </a:lnTo>
                  <a:lnTo>
                    <a:pt x="1010" y="42"/>
                  </a:lnTo>
                  <a:lnTo>
                    <a:pt x="1010" y="42"/>
                  </a:lnTo>
                  <a:lnTo>
                    <a:pt x="1008" y="44"/>
                  </a:lnTo>
                  <a:lnTo>
                    <a:pt x="1008" y="44"/>
                  </a:lnTo>
                  <a:lnTo>
                    <a:pt x="1008" y="44"/>
                  </a:lnTo>
                  <a:lnTo>
                    <a:pt x="1006" y="44"/>
                  </a:lnTo>
                  <a:lnTo>
                    <a:pt x="1006" y="44"/>
                  </a:lnTo>
                  <a:lnTo>
                    <a:pt x="1002" y="44"/>
                  </a:lnTo>
                  <a:lnTo>
                    <a:pt x="1000" y="44"/>
                  </a:lnTo>
                  <a:lnTo>
                    <a:pt x="1000" y="44"/>
                  </a:lnTo>
                  <a:lnTo>
                    <a:pt x="996" y="44"/>
                  </a:lnTo>
                  <a:lnTo>
                    <a:pt x="996" y="44"/>
                  </a:lnTo>
                  <a:lnTo>
                    <a:pt x="996" y="42"/>
                  </a:lnTo>
                  <a:lnTo>
                    <a:pt x="996" y="42"/>
                  </a:lnTo>
                  <a:lnTo>
                    <a:pt x="992" y="42"/>
                  </a:lnTo>
                  <a:lnTo>
                    <a:pt x="992" y="42"/>
                  </a:lnTo>
                  <a:lnTo>
                    <a:pt x="992" y="40"/>
                  </a:lnTo>
                  <a:lnTo>
                    <a:pt x="992" y="40"/>
                  </a:lnTo>
                  <a:lnTo>
                    <a:pt x="992" y="40"/>
                  </a:lnTo>
                  <a:lnTo>
                    <a:pt x="992" y="40"/>
                  </a:lnTo>
                  <a:lnTo>
                    <a:pt x="990" y="40"/>
                  </a:lnTo>
                  <a:lnTo>
                    <a:pt x="990" y="40"/>
                  </a:lnTo>
                  <a:lnTo>
                    <a:pt x="988" y="40"/>
                  </a:lnTo>
                  <a:lnTo>
                    <a:pt x="988" y="40"/>
                  </a:lnTo>
                  <a:lnTo>
                    <a:pt x="982" y="42"/>
                  </a:lnTo>
                  <a:lnTo>
                    <a:pt x="982" y="42"/>
                  </a:lnTo>
                  <a:lnTo>
                    <a:pt x="980" y="40"/>
                  </a:lnTo>
                  <a:lnTo>
                    <a:pt x="980" y="40"/>
                  </a:lnTo>
                  <a:lnTo>
                    <a:pt x="974" y="42"/>
                  </a:lnTo>
                  <a:lnTo>
                    <a:pt x="968" y="42"/>
                  </a:lnTo>
                  <a:lnTo>
                    <a:pt x="968" y="42"/>
                  </a:lnTo>
                  <a:lnTo>
                    <a:pt x="966" y="42"/>
                  </a:lnTo>
                  <a:lnTo>
                    <a:pt x="966" y="42"/>
                  </a:lnTo>
                  <a:lnTo>
                    <a:pt x="966" y="40"/>
                  </a:lnTo>
                  <a:lnTo>
                    <a:pt x="966" y="40"/>
                  </a:lnTo>
                  <a:lnTo>
                    <a:pt x="964" y="40"/>
                  </a:lnTo>
                  <a:lnTo>
                    <a:pt x="964" y="40"/>
                  </a:lnTo>
                  <a:lnTo>
                    <a:pt x="960" y="42"/>
                  </a:lnTo>
                  <a:lnTo>
                    <a:pt x="960" y="42"/>
                  </a:lnTo>
                  <a:lnTo>
                    <a:pt x="956" y="44"/>
                  </a:lnTo>
                  <a:lnTo>
                    <a:pt x="956" y="44"/>
                  </a:lnTo>
                  <a:lnTo>
                    <a:pt x="956" y="44"/>
                  </a:lnTo>
                  <a:lnTo>
                    <a:pt x="956" y="44"/>
                  </a:lnTo>
                  <a:lnTo>
                    <a:pt x="952" y="44"/>
                  </a:lnTo>
                  <a:lnTo>
                    <a:pt x="952" y="44"/>
                  </a:lnTo>
                  <a:lnTo>
                    <a:pt x="950" y="46"/>
                  </a:lnTo>
                  <a:lnTo>
                    <a:pt x="950" y="46"/>
                  </a:lnTo>
                  <a:lnTo>
                    <a:pt x="950" y="46"/>
                  </a:lnTo>
                  <a:lnTo>
                    <a:pt x="950" y="46"/>
                  </a:lnTo>
                  <a:lnTo>
                    <a:pt x="948" y="46"/>
                  </a:lnTo>
                  <a:lnTo>
                    <a:pt x="948" y="46"/>
                  </a:lnTo>
                  <a:lnTo>
                    <a:pt x="942" y="46"/>
                  </a:lnTo>
                  <a:lnTo>
                    <a:pt x="942" y="46"/>
                  </a:lnTo>
                  <a:lnTo>
                    <a:pt x="936" y="44"/>
                  </a:lnTo>
                  <a:lnTo>
                    <a:pt x="936" y="44"/>
                  </a:lnTo>
                  <a:lnTo>
                    <a:pt x="934" y="42"/>
                  </a:lnTo>
                  <a:lnTo>
                    <a:pt x="934" y="42"/>
                  </a:lnTo>
                  <a:lnTo>
                    <a:pt x="930" y="42"/>
                  </a:lnTo>
                  <a:lnTo>
                    <a:pt x="930" y="42"/>
                  </a:lnTo>
                  <a:lnTo>
                    <a:pt x="930" y="40"/>
                  </a:lnTo>
                  <a:lnTo>
                    <a:pt x="930" y="40"/>
                  </a:lnTo>
                  <a:lnTo>
                    <a:pt x="922" y="42"/>
                  </a:lnTo>
                  <a:lnTo>
                    <a:pt x="912" y="42"/>
                  </a:lnTo>
                  <a:lnTo>
                    <a:pt x="912" y="42"/>
                  </a:lnTo>
                  <a:lnTo>
                    <a:pt x="910" y="44"/>
                  </a:lnTo>
                  <a:lnTo>
                    <a:pt x="910" y="44"/>
                  </a:lnTo>
                  <a:lnTo>
                    <a:pt x="908" y="44"/>
                  </a:lnTo>
                  <a:lnTo>
                    <a:pt x="908" y="44"/>
                  </a:lnTo>
                  <a:lnTo>
                    <a:pt x="908" y="44"/>
                  </a:lnTo>
                  <a:lnTo>
                    <a:pt x="908" y="44"/>
                  </a:lnTo>
                  <a:lnTo>
                    <a:pt x="902" y="46"/>
                  </a:lnTo>
                  <a:lnTo>
                    <a:pt x="902" y="46"/>
                  </a:lnTo>
                  <a:lnTo>
                    <a:pt x="900" y="44"/>
                  </a:lnTo>
                  <a:lnTo>
                    <a:pt x="900" y="44"/>
                  </a:lnTo>
                  <a:lnTo>
                    <a:pt x="896" y="44"/>
                  </a:lnTo>
                  <a:lnTo>
                    <a:pt x="892" y="44"/>
                  </a:lnTo>
                  <a:lnTo>
                    <a:pt x="892" y="44"/>
                  </a:lnTo>
                  <a:lnTo>
                    <a:pt x="890" y="44"/>
                  </a:lnTo>
                  <a:lnTo>
                    <a:pt x="890" y="44"/>
                  </a:lnTo>
                  <a:lnTo>
                    <a:pt x="888" y="46"/>
                  </a:lnTo>
                  <a:lnTo>
                    <a:pt x="888" y="46"/>
                  </a:lnTo>
                  <a:lnTo>
                    <a:pt x="882" y="44"/>
                  </a:lnTo>
                  <a:lnTo>
                    <a:pt x="882" y="44"/>
                  </a:lnTo>
                  <a:lnTo>
                    <a:pt x="876" y="42"/>
                  </a:lnTo>
                  <a:lnTo>
                    <a:pt x="876" y="42"/>
                  </a:lnTo>
                  <a:lnTo>
                    <a:pt x="874" y="42"/>
                  </a:lnTo>
                  <a:lnTo>
                    <a:pt x="870" y="42"/>
                  </a:lnTo>
                  <a:lnTo>
                    <a:pt x="870" y="42"/>
                  </a:lnTo>
                  <a:lnTo>
                    <a:pt x="866" y="44"/>
                  </a:lnTo>
                  <a:lnTo>
                    <a:pt x="866" y="44"/>
                  </a:lnTo>
                  <a:lnTo>
                    <a:pt x="862" y="46"/>
                  </a:lnTo>
                  <a:lnTo>
                    <a:pt x="862" y="46"/>
                  </a:lnTo>
                  <a:lnTo>
                    <a:pt x="858" y="46"/>
                  </a:lnTo>
                  <a:lnTo>
                    <a:pt x="858" y="46"/>
                  </a:lnTo>
                  <a:lnTo>
                    <a:pt x="856" y="44"/>
                  </a:lnTo>
                  <a:lnTo>
                    <a:pt x="856" y="44"/>
                  </a:lnTo>
                  <a:lnTo>
                    <a:pt x="852" y="44"/>
                  </a:lnTo>
                  <a:lnTo>
                    <a:pt x="852" y="44"/>
                  </a:lnTo>
                  <a:lnTo>
                    <a:pt x="850" y="44"/>
                  </a:lnTo>
                  <a:lnTo>
                    <a:pt x="850" y="44"/>
                  </a:lnTo>
                  <a:lnTo>
                    <a:pt x="848" y="40"/>
                  </a:lnTo>
                  <a:lnTo>
                    <a:pt x="846" y="40"/>
                  </a:lnTo>
                  <a:lnTo>
                    <a:pt x="846" y="40"/>
                  </a:lnTo>
                  <a:lnTo>
                    <a:pt x="844" y="42"/>
                  </a:lnTo>
                  <a:lnTo>
                    <a:pt x="844" y="42"/>
                  </a:lnTo>
                  <a:lnTo>
                    <a:pt x="840" y="42"/>
                  </a:lnTo>
                  <a:lnTo>
                    <a:pt x="836" y="40"/>
                  </a:lnTo>
                  <a:lnTo>
                    <a:pt x="836" y="40"/>
                  </a:lnTo>
                  <a:lnTo>
                    <a:pt x="834" y="38"/>
                  </a:lnTo>
                  <a:lnTo>
                    <a:pt x="834" y="38"/>
                  </a:lnTo>
                  <a:lnTo>
                    <a:pt x="830" y="40"/>
                  </a:lnTo>
                  <a:lnTo>
                    <a:pt x="828" y="38"/>
                  </a:lnTo>
                  <a:lnTo>
                    <a:pt x="828" y="38"/>
                  </a:lnTo>
                  <a:lnTo>
                    <a:pt x="820" y="40"/>
                  </a:lnTo>
                  <a:lnTo>
                    <a:pt x="820" y="40"/>
                  </a:lnTo>
                  <a:lnTo>
                    <a:pt x="820" y="40"/>
                  </a:lnTo>
                  <a:lnTo>
                    <a:pt x="820" y="40"/>
                  </a:lnTo>
                  <a:lnTo>
                    <a:pt x="816" y="42"/>
                  </a:lnTo>
                  <a:lnTo>
                    <a:pt x="816" y="42"/>
                  </a:lnTo>
                  <a:lnTo>
                    <a:pt x="812" y="40"/>
                  </a:lnTo>
                  <a:lnTo>
                    <a:pt x="812" y="40"/>
                  </a:lnTo>
                  <a:lnTo>
                    <a:pt x="808" y="40"/>
                  </a:lnTo>
                  <a:lnTo>
                    <a:pt x="808" y="40"/>
                  </a:lnTo>
                  <a:lnTo>
                    <a:pt x="806" y="40"/>
                  </a:lnTo>
                  <a:lnTo>
                    <a:pt x="806" y="40"/>
                  </a:lnTo>
                  <a:lnTo>
                    <a:pt x="804" y="40"/>
                  </a:lnTo>
                  <a:lnTo>
                    <a:pt x="804" y="40"/>
                  </a:lnTo>
                  <a:lnTo>
                    <a:pt x="802" y="38"/>
                  </a:lnTo>
                  <a:lnTo>
                    <a:pt x="802" y="38"/>
                  </a:lnTo>
                  <a:lnTo>
                    <a:pt x="800" y="40"/>
                  </a:lnTo>
                  <a:lnTo>
                    <a:pt x="800" y="40"/>
                  </a:lnTo>
                  <a:lnTo>
                    <a:pt x="800" y="40"/>
                  </a:lnTo>
                  <a:lnTo>
                    <a:pt x="794" y="42"/>
                  </a:lnTo>
                  <a:lnTo>
                    <a:pt x="794" y="42"/>
                  </a:lnTo>
                  <a:lnTo>
                    <a:pt x="792" y="40"/>
                  </a:lnTo>
                  <a:lnTo>
                    <a:pt x="792" y="40"/>
                  </a:lnTo>
                  <a:lnTo>
                    <a:pt x="790" y="40"/>
                  </a:lnTo>
                  <a:lnTo>
                    <a:pt x="790" y="40"/>
                  </a:lnTo>
                  <a:lnTo>
                    <a:pt x="790" y="40"/>
                  </a:lnTo>
                  <a:lnTo>
                    <a:pt x="788" y="42"/>
                  </a:lnTo>
                  <a:lnTo>
                    <a:pt x="788" y="42"/>
                  </a:lnTo>
                  <a:lnTo>
                    <a:pt x="786" y="42"/>
                  </a:lnTo>
                  <a:lnTo>
                    <a:pt x="786" y="42"/>
                  </a:lnTo>
                  <a:lnTo>
                    <a:pt x="782" y="40"/>
                  </a:lnTo>
                  <a:lnTo>
                    <a:pt x="782" y="40"/>
                  </a:lnTo>
                  <a:lnTo>
                    <a:pt x="778" y="40"/>
                  </a:lnTo>
                  <a:lnTo>
                    <a:pt x="778" y="40"/>
                  </a:lnTo>
                  <a:lnTo>
                    <a:pt x="776" y="42"/>
                  </a:lnTo>
                  <a:lnTo>
                    <a:pt x="772" y="42"/>
                  </a:lnTo>
                  <a:lnTo>
                    <a:pt x="772" y="42"/>
                  </a:lnTo>
                  <a:lnTo>
                    <a:pt x="770" y="42"/>
                  </a:lnTo>
                  <a:lnTo>
                    <a:pt x="770" y="42"/>
                  </a:lnTo>
                  <a:lnTo>
                    <a:pt x="766" y="40"/>
                  </a:lnTo>
                  <a:lnTo>
                    <a:pt x="766" y="40"/>
                  </a:lnTo>
                  <a:lnTo>
                    <a:pt x="764" y="40"/>
                  </a:lnTo>
                  <a:lnTo>
                    <a:pt x="764" y="40"/>
                  </a:lnTo>
                  <a:lnTo>
                    <a:pt x="762" y="42"/>
                  </a:lnTo>
                  <a:lnTo>
                    <a:pt x="762" y="42"/>
                  </a:lnTo>
                  <a:lnTo>
                    <a:pt x="758" y="42"/>
                  </a:lnTo>
                  <a:lnTo>
                    <a:pt x="758" y="42"/>
                  </a:lnTo>
                  <a:lnTo>
                    <a:pt x="756" y="42"/>
                  </a:lnTo>
                  <a:lnTo>
                    <a:pt x="756" y="42"/>
                  </a:lnTo>
                  <a:lnTo>
                    <a:pt x="752" y="42"/>
                  </a:lnTo>
                  <a:lnTo>
                    <a:pt x="752" y="42"/>
                  </a:lnTo>
                  <a:lnTo>
                    <a:pt x="744" y="44"/>
                  </a:lnTo>
                  <a:lnTo>
                    <a:pt x="744" y="44"/>
                  </a:lnTo>
                  <a:lnTo>
                    <a:pt x="738" y="42"/>
                  </a:lnTo>
                  <a:lnTo>
                    <a:pt x="738" y="42"/>
                  </a:lnTo>
                  <a:lnTo>
                    <a:pt x="734" y="40"/>
                  </a:lnTo>
                  <a:lnTo>
                    <a:pt x="734" y="40"/>
                  </a:lnTo>
                  <a:lnTo>
                    <a:pt x="732" y="42"/>
                  </a:lnTo>
                  <a:lnTo>
                    <a:pt x="732" y="42"/>
                  </a:lnTo>
                  <a:lnTo>
                    <a:pt x="728" y="42"/>
                  </a:lnTo>
                  <a:lnTo>
                    <a:pt x="726" y="42"/>
                  </a:lnTo>
                  <a:lnTo>
                    <a:pt x="726" y="42"/>
                  </a:lnTo>
                  <a:lnTo>
                    <a:pt x="724" y="42"/>
                  </a:lnTo>
                  <a:lnTo>
                    <a:pt x="724" y="42"/>
                  </a:lnTo>
                  <a:lnTo>
                    <a:pt x="720" y="42"/>
                  </a:lnTo>
                  <a:lnTo>
                    <a:pt x="720" y="42"/>
                  </a:lnTo>
                  <a:lnTo>
                    <a:pt x="718" y="42"/>
                  </a:lnTo>
                  <a:lnTo>
                    <a:pt x="718" y="42"/>
                  </a:lnTo>
                  <a:lnTo>
                    <a:pt x="712" y="42"/>
                  </a:lnTo>
                  <a:lnTo>
                    <a:pt x="712" y="42"/>
                  </a:lnTo>
                  <a:lnTo>
                    <a:pt x="710" y="42"/>
                  </a:lnTo>
                  <a:lnTo>
                    <a:pt x="710" y="42"/>
                  </a:lnTo>
                  <a:lnTo>
                    <a:pt x="706" y="42"/>
                  </a:lnTo>
                  <a:lnTo>
                    <a:pt x="706" y="42"/>
                  </a:lnTo>
                  <a:lnTo>
                    <a:pt x="704" y="44"/>
                  </a:lnTo>
                  <a:lnTo>
                    <a:pt x="704" y="44"/>
                  </a:lnTo>
                  <a:lnTo>
                    <a:pt x="702" y="42"/>
                  </a:lnTo>
                  <a:lnTo>
                    <a:pt x="702" y="42"/>
                  </a:lnTo>
                  <a:lnTo>
                    <a:pt x="696" y="44"/>
                  </a:lnTo>
                  <a:lnTo>
                    <a:pt x="696" y="44"/>
                  </a:lnTo>
                  <a:lnTo>
                    <a:pt x="692" y="44"/>
                  </a:lnTo>
                  <a:lnTo>
                    <a:pt x="692" y="44"/>
                  </a:lnTo>
                  <a:lnTo>
                    <a:pt x="690" y="44"/>
                  </a:lnTo>
                  <a:lnTo>
                    <a:pt x="690" y="44"/>
                  </a:lnTo>
                  <a:lnTo>
                    <a:pt x="688" y="44"/>
                  </a:lnTo>
                  <a:lnTo>
                    <a:pt x="688" y="44"/>
                  </a:lnTo>
                  <a:lnTo>
                    <a:pt x="686" y="44"/>
                  </a:lnTo>
                  <a:lnTo>
                    <a:pt x="686" y="44"/>
                  </a:lnTo>
                  <a:lnTo>
                    <a:pt x="680" y="44"/>
                  </a:lnTo>
                  <a:lnTo>
                    <a:pt x="680" y="44"/>
                  </a:lnTo>
                  <a:lnTo>
                    <a:pt x="676" y="44"/>
                  </a:lnTo>
                  <a:lnTo>
                    <a:pt x="676" y="44"/>
                  </a:lnTo>
                  <a:lnTo>
                    <a:pt x="668" y="44"/>
                  </a:lnTo>
                  <a:lnTo>
                    <a:pt x="660" y="42"/>
                  </a:lnTo>
                  <a:lnTo>
                    <a:pt x="660" y="42"/>
                  </a:lnTo>
                  <a:lnTo>
                    <a:pt x="658" y="42"/>
                  </a:lnTo>
                  <a:lnTo>
                    <a:pt x="658" y="42"/>
                  </a:lnTo>
                  <a:lnTo>
                    <a:pt x="654" y="42"/>
                  </a:lnTo>
                  <a:lnTo>
                    <a:pt x="652" y="42"/>
                  </a:lnTo>
                  <a:lnTo>
                    <a:pt x="652" y="42"/>
                  </a:lnTo>
                  <a:lnTo>
                    <a:pt x="648" y="42"/>
                  </a:lnTo>
                  <a:lnTo>
                    <a:pt x="648" y="42"/>
                  </a:lnTo>
                  <a:lnTo>
                    <a:pt x="646" y="42"/>
                  </a:lnTo>
                  <a:lnTo>
                    <a:pt x="646" y="42"/>
                  </a:lnTo>
                  <a:lnTo>
                    <a:pt x="636" y="42"/>
                  </a:lnTo>
                  <a:lnTo>
                    <a:pt x="636" y="42"/>
                  </a:lnTo>
                  <a:lnTo>
                    <a:pt x="636" y="42"/>
                  </a:lnTo>
                  <a:lnTo>
                    <a:pt x="636" y="42"/>
                  </a:lnTo>
                  <a:lnTo>
                    <a:pt x="636" y="42"/>
                  </a:lnTo>
                  <a:lnTo>
                    <a:pt x="636" y="42"/>
                  </a:lnTo>
                  <a:lnTo>
                    <a:pt x="636" y="42"/>
                  </a:lnTo>
                  <a:lnTo>
                    <a:pt x="636" y="42"/>
                  </a:lnTo>
                  <a:lnTo>
                    <a:pt x="634" y="42"/>
                  </a:lnTo>
                  <a:lnTo>
                    <a:pt x="634" y="42"/>
                  </a:lnTo>
                  <a:lnTo>
                    <a:pt x="630" y="42"/>
                  </a:lnTo>
                  <a:lnTo>
                    <a:pt x="630" y="42"/>
                  </a:lnTo>
                  <a:lnTo>
                    <a:pt x="628" y="42"/>
                  </a:lnTo>
                  <a:lnTo>
                    <a:pt x="628" y="42"/>
                  </a:lnTo>
                  <a:lnTo>
                    <a:pt x="622" y="42"/>
                  </a:lnTo>
                  <a:lnTo>
                    <a:pt x="622" y="42"/>
                  </a:lnTo>
                  <a:lnTo>
                    <a:pt x="614" y="42"/>
                  </a:lnTo>
                  <a:lnTo>
                    <a:pt x="614" y="42"/>
                  </a:lnTo>
                  <a:lnTo>
                    <a:pt x="612" y="42"/>
                  </a:lnTo>
                  <a:lnTo>
                    <a:pt x="608" y="42"/>
                  </a:lnTo>
                  <a:lnTo>
                    <a:pt x="608" y="42"/>
                  </a:lnTo>
                  <a:lnTo>
                    <a:pt x="608" y="42"/>
                  </a:lnTo>
                  <a:lnTo>
                    <a:pt x="608" y="42"/>
                  </a:lnTo>
                  <a:lnTo>
                    <a:pt x="606" y="42"/>
                  </a:lnTo>
                  <a:lnTo>
                    <a:pt x="606" y="42"/>
                  </a:lnTo>
                  <a:lnTo>
                    <a:pt x="604" y="42"/>
                  </a:lnTo>
                  <a:lnTo>
                    <a:pt x="604" y="42"/>
                  </a:lnTo>
                  <a:lnTo>
                    <a:pt x="600" y="42"/>
                  </a:lnTo>
                  <a:lnTo>
                    <a:pt x="600" y="42"/>
                  </a:lnTo>
                  <a:lnTo>
                    <a:pt x="596" y="42"/>
                  </a:lnTo>
                  <a:lnTo>
                    <a:pt x="596" y="42"/>
                  </a:lnTo>
                  <a:lnTo>
                    <a:pt x="594" y="42"/>
                  </a:lnTo>
                  <a:lnTo>
                    <a:pt x="594" y="42"/>
                  </a:lnTo>
                  <a:lnTo>
                    <a:pt x="588" y="42"/>
                  </a:lnTo>
                  <a:lnTo>
                    <a:pt x="588" y="42"/>
                  </a:lnTo>
                  <a:lnTo>
                    <a:pt x="586" y="42"/>
                  </a:lnTo>
                  <a:lnTo>
                    <a:pt x="586" y="42"/>
                  </a:lnTo>
                  <a:lnTo>
                    <a:pt x="582" y="42"/>
                  </a:lnTo>
                  <a:lnTo>
                    <a:pt x="582" y="42"/>
                  </a:lnTo>
                  <a:lnTo>
                    <a:pt x="580" y="42"/>
                  </a:lnTo>
                  <a:lnTo>
                    <a:pt x="580" y="42"/>
                  </a:lnTo>
                  <a:lnTo>
                    <a:pt x="576" y="42"/>
                  </a:lnTo>
                  <a:lnTo>
                    <a:pt x="576" y="42"/>
                  </a:lnTo>
                  <a:lnTo>
                    <a:pt x="574" y="42"/>
                  </a:lnTo>
                  <a:lnTo>
                    <a:pt x="574" y="42"/>
                  </a:lnTo>
                  <a:lnTo>
                    <a:pt x="570" y="42"/>
                  </a:lnTo>
                  <a:lnTo>
                    <a:pt x="570" y="42"/>
                  </a:lnTo>
                  <a:lnTo>
                    <a:pt x="566" y="42"/>
                  </a:lnTo>
                  <a:lnTo>
                    <a:pt x="566" y="42"/>
                  </a:lnTo>
                  <a:lnTo>
                    <a:pt x="564" y="42"/>
                  </a:lnTo>
                  <a:lnTo>
                    <a:pt x="564" y="42"/>
                  </a:lnTo>
                  <a:lnTo>
                    <a:pt x="560" y="42"/>
                  </a:lnTo>
                  <a:lnTo>
                    <a:pt x="560" y="42"/>
                  </a:lnTo>
                  <a:lnTo>
                    <a:pt x="542" y="42"/>
                  </a:lnTo>
                  <a:lnTo>
                    <a:pt x="542" y="42"/>
                  </a:lnTo>
                  <a:lnTo>
                    <a:pt x="540" y="44"/>
                  </a:lnTo>
                  <a:lnTo>
                    <a:pt x="540" y="44"/>
                  </a:lnTo>
                  <a:lnTo>
                    <a:pt x="536" y="42"/>
                  </a:lnTo>
                  <a:lnTo>
                    <a:pt x="532" y="44"/>
                  </a:lnTo>
                  <a:lnTo>
                    <a:pt x="532" y="44"/>
                  </a:lnTo>
                  <a:lnTo>
                    <a:pt x="528" y="42"/>
                  </a:lnTo>
                  <a:lnTo>
                    <a:pt x="528" y="42"/>
                  </a:lnTo>
                  <a:lnTo>
                    <a:pt x="528" y="42"/>
                  </a:lnTo>
                  <a:lnTo>
                    <a:pt x="526" y="44"/>
                  </a:lnTo>
                  <a:lnTo>
                    <a:pt x="526" y="44"/>
                  </a:lnTo>
                  <a:lnTo>
                    <a:pt x="518" y="44"/>
                  </a:lnTo>
                  <a:lnTo>
                    <a:pt x="518" y="44"/>
                  </a:lnTo>
                  <a:lnTo>
                    <a:pt x="514" y="46"/>
                  </a:lnTo>
                  <a:lnTo>
                    <a:pt x="514" y="46"/>
                  </a:lnTo>
                  <a:lnTo>
                    <a:pt x="510" y="46"/>
                  </a:lnTo>
                  <a:lnTo>
                    <a:pt x="510" y="46"/>
                  </a:lnTo>
                  <a:lnTo>
                    <a:pt x="508" y="46"/>
                  </a:lnTo>
                  <a:lnTo>
                    <a:pt x="508" y="46"/>
                  </a:lnTo>
                  <a:lnTo>
                    <a:pt x="504" y="46"/>
                  </a:lnTo>
                  <a:lnTo>
                    <a:pt x="504" y="46"/>
                  </a:lnTo>
                  <a:lnTo>
                    <a:pt x="500" y="46"/>
                  </a:lnTo>
                  <a:lnTo>
                    <a:pt x="500" y="46"/>
                  </a:lnTo>
                  <a:lnTo>
                    <a:pt x="500" y="46"/>
                  </a:lnTo>
                  <a:lnTo>
                    <a:pt x="500" y="46"/>
                  </a:lnTo>
                  <a:lnTo>
                    <a:pt x="498" y="46"/>
                  </a:lnTo>
                  <a:lnTo>
                    <a:pt x="498" y="46"/>
                  </a:lnTo>
                  <a:lnTo>
                    <a:pt x="498" y="46"/>
                  </a:lnTo>
                  <a:lnTo>
                    <a:pt x="498" y="46"/>
                  </a:lnTo>
                  <a:lnTo>
                    <a:pt x="498" y="46"/>
                  </a:lnTo>
                  <a:lnTo>
                    <a:pt x="498" y="46"/>
                  </a:lnTo>
                  <a:lnTo>
                    <a:pt x="496" y="46"/>
                  </a:lnTo>
                  <a:lnTo>
                    <a:pt x="496" y="46"/>
                  </a:lnTo>
                  <a:lnTo>
                    <a:pt x="494" y="46"/>
                  </a:lnTo>
                  <a:lnTo>
                    <a:pt x="494" y="46"/>
                  </a:lnTo>
                  <a:lnTo>
                    <a:pt x="490" y="46"/>
                  </a:lnTo>
                  <a:lnTo>
                    <a:pt x="490" y="46"/>
                  </a:lnTo>
                  <a:lnTo>
                    <a:pt x="486" y="44"/>
                  </a:lnTo>
                  <a:lnTo>
                    <a:pt x="486" y="44"/>
                  </a:lnTo>
                  <a:lnTo>
                    <a:pt x="484" y="44"/>
                  </a:lnTo>
                  <a:lnTo>
                    <a:pt x="484" y="44"/>
                  </a:lnTo>
                  <a:lnTo>
                    <a:pt x="482" y="44"/>
                  </a:lnTo>
                  <a:lnTo>
                    <a:pt x="482" y="44"/>
                  </a:lnTo>
                  <a:lnTo>
                    <a:pt x="478" y="44"/>
                  </a:lnTo>
                  <a:lnTo>
                    <a:pt x="478" y="44"/>
                  </a:lnTo>
                  <a:lnTo>
                    <a:pt x="476" y="44"/>
                  </a:lnTo>
                  <a:lnTo>
                    <a:pt x="476" y="44"/>
                  </a:lnTo>
                  <a:lnTo>
                    <a:pt x="472" y="46"/>
                  </a:lnTo>
                  <a:lnTo>
                    <a:pt x="468" y="44"/>
                  </a:lnTo>
                  <a:lnTo>
                    <a:pt x="468" y="44"/>
                  </a:lnTo>
                  <a:lnTo>
                    <a:pt x="466" y="46"/>
                  </a:lnTo>
                  <a:lnTo>
                    <a:pt x="464" y="46"/>
                  </a:lnTo>
                  <a:lnTo>
                    <a:pt x="464" y="46"/>
                  </a:lnTo>
                  <a:lnTo>
                    <a:pt x="464" y="44"/>
                  </a:lnTo>
                  <a:lnTo>
                    <a:pt x="464" y="44"/>
                  </a:lnTo>
                  <a:lnTo>
                    <a:pt x="462" y="44"/>
                  </a:lnTo>
                  <a:lnTo>
                    <a:pt x="462" y="44"/>
                  </a:lnTo>
                  <a:lnTo>
                    <a:pt x="462" y="42"/>
                  </a:lnTo>
                  <a:lnTo>
                    <a:pt x="462" y="42"/>
                  </a:lnTo>
                  <a:lnTo>
                    <a:pt x="456" y="42"/>
                  </a:lnTo>
                  <a:lnTo>
                    <a:pt x="456" y="42"/>
                  </a:lnTo>
                  <a:lnTo>
                    <a:pt x="450" y="42"/>
                  </a:lnTo>
                  <a:lnTo>
                    <a:pt x="450" y="42"/>
                  </a:lnTo>
                  <a:lnTo>
                    <a:pt x="448" y="44"/>
                  </a:lnTo>
                  <a:lnTo>
                    <a:pt x="448" y="44"/>
                  </a:lnTo>
                  <a:lnTo>
                    <a:pt x="442" y="44"/>
                  </a:lnTo>
                  <a:lnTo>
                    <a:pt x="442" y="44"/>
                  </a:lnTo>
                  <a:lnTo>
                    <a:pt x="438" y="44"/>
                  </a:lnTo>
                  <a:lnTo>
                    <a:pt x="438" y="44"/>
                  </a:lnTo>
                  <a:lnTo>
                    <a:pt x="436" y="46"/>
                  </a:lnTo>
                  <a:lnTo>
                    <a:pt x="436" y="46"/>
                  </a:lnTo>
                  <a:lnTo>
                    <a:pt x="432" y="44"/>
                  </a:lnTo>
                  <a:lnTo>
                    <a:pt x="432" y="44"/>
                  </a:lnTo>
                  <a:lnTo>
                    <a:pt x="428" y="44"/>
                  </a:lnTo>
                  <a:lnTo>
                    <a:pt x="428" y="44"/>
                  </a:lnTo>
                  <a:lnTo>
                    <a:pt x="428" y="44"/>
                  </a:lnTo>
                  <a:lnTo>
                    <a:pt x="428" y="44"/>
                  </a:lnTo>
                  <a:lnTo>
                    <a:pt x="426" y="44"/>
                  </a:lnTo>
                  <a:lnTo>
                    <a:pt x="426" y="44"/>
                  </a:lnTo>
                  <a:lnTo>
                    <a:pt x="426" y="44"/>
                  </a:lnTo>
                  <a:lnTo>
                    <a:pt x="426" y="44"/>
                  </a:lnTo>
                  <a:lnTo>
                    <a:pt x="420" y="42"/>
                  </a:lnTo>
                  <a:lnTo>
                    <a:pt x="420" y="42"/>
                  </a:lnTo>
                  <a:lnTo>
                    <a:pt x="418" y="44"/>
                  </a:lnTo>
                  <a:lnTo>
                    <a:pt x="418" y="44"/>
                  </a:lnTo>
                  <a:lnTo>
                    <a:pt x="416" y="42"/>
                  </a:lnTo>
                  <a:lnTo>
                    <a:pt x="416" y="40"/>
                  </a:lnTo>
                  <a:lnTo>
                    <a:pt x="416" y="40"/>
                  </a:lnTo>
                  <a:lnTo>
                    <a:pt x="412" y="40"/>
                  </a:lnTo>
                  <a:lnTo>
                    <a:pt x="412" y="40"/>
                  </a:lnTo>
                  <a:lnTo>
                    <a:pt x="412" y="42"/>
                  </a:lnTo>
                  <a:lnTo>
                    <a:pt x="412" y="42"/>
                  </a:lnTo>
                  <a:lnTo>
                    <a:pt x="410" y="44"/>
                  </a:lnTo>
                  <a:lnTo>
                    <a:pt x="410" y="44"/>
                  </a:lnTo>
                  <a:lnTo>
                    <a:pt x="404" y="44"/>
                  </a:lnTo>
                  <a:lnTo>
                    <a:pt x="404" y="44"/>
                  </a:lnTo>
                  <a:lnTo>
                    <a:pt x="400" y="44"/>
                  </a:lnTo>
                  <a:lnTo>
                    <a:pt x="400" y="44"/>
                  </a:lnTo>
                  <a:lnTo>
                    <a:pt x="396" y="42"/>
                  </a:lnTo>
                  <a:lnTo>
                    <a:pt x="396" y="42"/>
                  </a:lnTo>
                  <a:lnTo>
                    <a:pt x="394" y="44"/>
                  </a:lnTo>
                  <a:lnTo>
                    <a:pt x="394" y="44"/>
                  </a:lnTo>
                  <a:lnTo>
                    <a:pt x="390" y="44"/>
                  </a:lnTo>
                  <a:lnTo>
                    <a:pt x="390" y="44"/>
                  </a:lnTo>
                  <a:lnTo>
                    <a:pt x="386" y="42"/>
                  </a:lnTo>
                  <a:lnTo>
                    <a:pt x="386" y="42"/>
                  </a:lnTo>
                  <a:lnTo>
                    <a:pt x="376" y="44"/>
                  </a:lnTo>
                  <a:lnTo>
                    <a:pt x="376" y="44"/>
                  </a:lnTo>
                  <a:lnTo>
                    <a:pt x="374" y="42"/>
                  </a:lnTo>
                  <a:lnTo>
                    <a:pt x="374" y="42"/>
                  </a:lnTo>
                  <a:lnTo>
                    <a:pt x="368" y="42"/>
                  </a:lnTo>
                  <a:lnTo>
                    <a:pt x="368" y="42"/>
                  </a:lnTo>
                  <a:lnTo>
                    <a:pt x="366" y="42"/>
                  </a:lnTo>
                  <a:lnTo>
                    <a:pt x="366" y="42"/>
                  </a:lnTo>
                  <a:lnTo>
                    <a:pt x="362" y="42"/>
                  </a:lnTo>
                  <a:lnTo>
                    <a:pt x="362" y="42"/>
                  </a:lnTo>
                  <a:lnTo>
                    <a:pt x="362" y="42"/>
                  </a:lnTo>
                  <a:lnTo>
                    <a:pt x="362" y="42"/>
                  </a:lnTo>
                  <a:lnTo>
                    <a:pt x="362" y="42"/>
                  </a:lnTo>
                  <a:lnTo>
                    <a:pt x="362" y="42"/>
                  </a:lnTo>
                  <a:lnTo>
                    <a:pt x="360" y="42"/>
                  </a:lnTo>
                  <a:lnTo>
                    <a:pt x="360" y="42"/>
                  </a:lnTo>
                  <a:lnTo>
                    <a:pt x="358" y="42"/>
                  </a:lnTo>
                  <a:lnTo>
                    <a:pt x="358" y="42"/>
                  </a:lnTo>
                  <a:lnTo>
                    <a:pt x="352" y="44"/>
                  </a:lnTo>
                  <a:lnTo>
                    <a:pt x="352" y="44"/>
                  </a:lnTo>
                  <a:lnTo>
                    <a:pt x="344" y="42"/>
                  </a:lnTo>
                  <a:lnTo>
                    <a:pt x="344" y="42"/>
                  </a:lnTo>
                  <a:lnTo>
                    <a:pt x="342" y="44"/>
                  </a:lnTo>
                  <a:lnTo>
                    <a:pt x="342" y="44"/>
                  </a:lnTo>
                  <a:lnTo>
                    <a:pt x="338" y="42"/>
                  </a:lnTo>
                  <a:lnTo>
                    <a:pt x="338" y="42"/>
                  </a:lnTo>
                  <a:lnTo>
                    <a:pt x="330" y="44"/>
                  </a:lnTo>
                  <a:lnTo>
                    <a:pt x="330" y="44"/>
                  </a:lnTo>
                  <a:lnTo>
                    <a:pt x="328" y="44"/>
                  </a:lnTo>
                  <a:lnTo>
                    <a:pt x="328" y="44"/>
                  </a:lnTo>
                  <a:lnTo>
                    <a:pt x="322" y="42"/>
                  </a:lnTo>
                  <a:lnTo>
                    <a:pt x="322" y="42"/>
                  </a:lnTo>
                  <a:lnTo>
                    <a:pt x="316" y="42"/>
                  </a:lnTo>
                  <a:lnTo>
                    <a:pt x="316" y="42"/>
                  </a:lnTo>
                  <a:lnTo>
                    <a:pt x="316" y="42"/>
                  </a:lnTo>
                  <a:lnTo>
                    <a:pt x="316" y="42"/>
                  </a:lnTo>
                  <a:lnTo>
                    <a:pt x="316" y="42"/>
                  </a:lnTo>
                  <a:lnTo>
                    <a:pt x="316" y="42"/>
                  </a:lnTo>
                  <a:lnTo>
                    <a:pt x="314" y="42"/>
                  </a:lnTo>
                  <a:lnTo>
                    <a:pt x="314" y="42"/>
                  </a:lnTo>
                  <a:lnTo>
                    <a:pt x="310" y="42"/>
                  </a:lnTo>
                  <a:lnTo>
                    <a:pt x="310" y="42"/>
                  </a:lnTo>
                  <a:lnTo>
                    <a:pt x="310" y="40"/>
                  </a:lnTo>
                  <a:lnTo>
                    <a:pt x="310" y="40"/>
                  </a:lnTo>
                  <a:lnTo>
                    <a:pt x="308" y="40"/>
                  </a:lnTo>
                  <a:lnTo>
                    <a:pt x="308" y="42"/>
                  </a:lnTo>
                  <a:lnTo>
                    <a:pt x="308" y="42"/>
                  </a:lnTo>
                  <a:lnTo>
                    <a:pt x="306" y="42"/>
                  </a:lnTo>
                  <a:lnTo>
                    <a:pt x="306" y="42"/>
                  </a:lnTo>
                  <a:lnTo>
                    <a:pt x="298" y="42"/>
                  </a:lnTo>
                  <a:lnTo>
                    <a:pt x="298" y="42"/>
                  </a:lnTo>
                  <a:lnTo>
                    <a:pt x="296" y="42"/>
                  </a:lnTo>
                  <a:lnTo>
                    <a:pt x="296" y="42"/>
                  </a:lnTo>
                  <a:lnTo>
                    <a:pt x="294" y="42"/>
                  </a:lnTo>
                  <a:lnTo>
                    <a:pt x="294" y="42"/>
                  </a:lnTo>
                  <a:lnTo>
                    <a:pt x="290" y="42"/>
                  </a:lnTo>
                  <a:lnTo>
                    <a:pt x="290" y="42"/>
                  </a:lnTo>
                  <a:lnTo>
                    <a:pt x="288" y="42"/>
                  </a:lnTo>
                  <a:lnTo>
                    <a:pt x="288" y="42"/>
                  </a:lnTo>
                  <a:lnTo>
                    <a:pt x="286" y="42"/>
                  </a:lnTo>
                  <a:lnTo>
                    <a:pt x="286" y="42"/>
                  </a:lnTo>
                  <a:lnTo>
                    <a:pt x="286" y="40"/>
                  </a:lnTo>
                  <a:lnTo>
                    <a:pt x="286" y="40"/>
                  </a:lnTo>
                  <a:lnTo>
                    <a:pt x="282" y="42"/>
                  </a:lnTo>
                  <a:lnTo>
                    <a:pt x="282" y="42"/>
                  </a:lnTo>
                  <a:lnTo>
                    <a:pt x="278" y="40"/>
                  </a:lnTo>
                  <a:lnTo>
                    <a:pt x="278" y="40"/>
                  </a:lnTo>
                  <a:lnTo>
                    <a:pt x="276" y="40"/>
                  </a:lnTo>
                  <a:lnTo>
                    <a:pt x="274" y="40"/>
                  </a:lnTo>
                  <a:lnTo>
                    <a:pt x="274" y="40"/>
                  </a:lnTo>
                  <a:lnTo>
                    <a:pt x="270" y="40"/>
                  </a:lnTo>
                  <a:lnTo>
                    <a:pt x="270" y="40"/>
                  </a:lnTo>
                  <a:lnTo>
                    <a:pt x="268" y="42"/>
                  </a:lnTo>
                  <a:lnTo>
                    <a:pt x="268" y="42"/>
                  </a:lnTo>
                  <a:lnTo>
                    <a:pt x="264" y="40"/>
                  </a:lnTo>
                  <a:lnTo>
                    <a:pt x="264" y="40"/>
                  </a:lnTo>
                  <a:lnTo>
                    <a:pt x="260" y="40"/>
                  </a:lnTo>
                  <a:lnTo>
                    <a:pt x="260" y="40"/>
                  </a:lnTo>
                  <a:lnTo>
                    <a:pt x="258" y="40"/>
                  </a:lnTo>
                  <a:lnTo>
                    <a:pt x="258" y="40"/>
                  </a:lnTo>
                  <a:lnTo>
                    <a:pt x="252" y="40"/>
                  </a:lnTo>
                  <a:lnTo>
                    <a:pt x="252" y="40"/>
                  </a:lnTo>
                  <a:lnTo>
                    <a:pt x="246" y="40"/>
                  </a:lnTo>
                  <a:lnTo>
                    <a:pt x="242" y="40"/>
                  </a:lnTo>
                  <a:lnTo>
                    <a:pt x="242" y="40"/>
                  </a:lnTo>
                  <a:lnTo>
                    <a:pt x="238" y="40"/>
                  </a:lnTo>
                  <a:lnTo>
                    <a:pt x="234" y="40"/>
                  </a:lnTo>
                  <a:lnTo>
                    <a:pt x="234" y="40"/>
                  </a:lnTo>
                  <a:lnTo>
                    <a:pt x="234" y="40"/>
                  </a:lnTo>
                  <a:lnTo>
                    <a:pt x="234" y="40"/>
                  </a:lnTo>
                  <a:lnTo>
                    <a:pt x="230" y="40"/>
                  </a:lnTo>
                  <a:lnTo>
                    <a:pt x="230" y="40"/>
                  </a:lnTo>
                  <a:lnTo>
                    <a:pt x="228" y="40"/>
                  </a:lnTo>
                  <a:lnTo>
                    <a:pt x="228" y="40"/>
                  </a:lnTo>
                  <a:lnTo>
                    <a:pt x="224" y="40"/>
                  </a:lnTo>
                  <a:lnTo>
                    <a:pt x="224" y="40"/>
                  </a:lnTo>
                  <a:lnTo>
                    <a:pt x="222" y="40"/>
                  </a:lnTo>
                  <a:lnTo>
                    <a:pt x="222" y="40"/>
                  </a:lnTo>
                  <a:lnTo>
                    <a:pt x="218" y="40"/>
                  </a:lnTo>
                  <a:lnTo>
                    <a:pt x="218" y="40"/>
                  </a:lnTo>
                  <a:lnTo>
                    <a:pt x="216" y="40"/>
                  </a:lnTo>
                  <a:lnTo>
                    <a:pt x="216" y="40"/>
                  </a:lnTo>
                  <a:lnTo>
                    <a:pt x="212" y="42"/>
                  </a:lnTo>
                  <a:lnTo>
                    <a:pt x="212" y="42"/>
                  </a:lnTo>
                  <a:lnTo>
                    <a:pt x="208" y="40"/>
                  </a:lnTo>
                  <a:lnTo>
                    <a:pt x="208" y="40"/>
                  </a:lnTo>
                  <a:lnTo>
                    <a:pt x="204" y="42"/>
                  </a:lnTo>
                  <a:lnTo>
                    <a:pt x="204" y="42"/>
                  </a:lnTo>
                  <a:lnTo>
                    <a:pt x="200" y="40"/>
                  </a:lnTo>
                  <a:lnTo>
                    <a:pt x="200" y="40"/>
                  </a:lnTo>
                  <a:lnTo>
                    <a:pt x="190" y="40"/>
                  </a:lnTo>
                  <a:lnTo>
                    <a:pt x="190" y="40"/>
                  </a:lnTo>
                  <a:lnTo>
                    <a:pt x="188" y="40"/>
                  </a:lnTo>
                  <a:lnTo>
                    <a:pt x="188" y="40"/>
                  </a:lnTo>
                  <a:lnTo>
                    <a:pt x="176" y="40"/>
                  </a:lnTo>
                  <a:lnTo>
                    <a:pt x="176" y="40"/>
                  </a:lnTo>
                  <a:lnTo>
                    <a:pt x="172" y="42"/>
                  </a:lnTo>
                  <a:lnTo>
                    <a:pt x="172" y="42"/>
                  </a:lnTo>
                  <a:lnTo>
                    <a:pt x="170" y="42"/>
                  </a:lnTo>
                  <a:lnTo>
                    <a:pt x="170" y="42"/>
                  </a:lnTo>
                  <a:lnTo>
                    <a:pt x="166" y="42"/>
                  </a:lnTo>
                  <a:lnTo>
                    <a:pt x="166" y="42"/>
                  </a:lnTo>
                  <a:lnTo>
                    <a:pt x="162" y="42"/>
                  </a:lnTo>
                  <a:lnTo>
                    <a:pt x="158" y="42"/>
                  </a:lnTo>
                  <a:lnTo>
                    <a:pt x="158" y="42"/>
                  </a:lnTo>
                  <a:lnTo>
                    <a:pt x="158" y="40"/>
                  </a:lnTo>
                  <a:lnTo>
                    <a:pt x="158" y="40"/>
                  </a:lnTo>
                  <a:lnTo>
                    <a:pt x="156" y="40"/>
                  </a:lnTo>
                  <a:lnTo>
                    <a:pt x="156" y="40"/>
                  </a:lnTo>
                  <a:lnTo>
                    <a:pt x="156" y="38"/>
                  </a:lnTo>
                  <a:lnTo>
                    <a:pt x="156" y="38"/>
                  </a:lnTo>
                  <a:lnTo>
                    <a:pt x="148" y="38"/>
                  </a:lnTo>
                  <a:lnTo>
                    <a:pt x="148" y="38"/>
                  </a:lnTo>
                  <a:lnTo>
                    <a:pt x="148" y="38"/>
                  </a:lnTo>
                  <a:lnTo>
                    <a:pt x="148" y="38"/>
                  </a:lnTo>
                  <a:lnTo>
                    <a:pt x="146" y="38"/>
                  </a:lnTo>
                  <a:lnTo>
                    <a:pt x="146" y="38"/>
                  </a:lnTo>
                  <a:lnTo>
                    <a:pt x="142" y="38"/>
                  </a:lnTo>
                  <a:lnTo>
                    <a:pt x="140" y="40"/>
                  </a:lnTo>
                  <a:lnTo>
                    <a:pt x="140" y="40"/>
                  </a:lnTo>
                  <a:lnTo>
                    <a:pt x="138" y="40"/>
                  </a:lnTo>
                  <a:lnTo>
                    <a:pt x="138" y="40"/>
                  </a:lnTo>
                  <a:lnTo>
                    <a:pt x="134" y="40"/>
                  </a:lnTo>
                  <a:lnTo>
                    <a:pt x="134" y="40"/>
                  </a:lnTo>
                  <a:lnTo>
                    <a:pt x="130" y="40"/>
                  </a:lnTo>
                  <a:lnTo>
                    <a:pt x="130" y="40"/>
                  </a:lnTo>
                  <a:lnTo>
                    <a:pt x="126" y="38"/>
                  </a:lnTo>
                  <a:lnTo>
                    <a:pt x="126" y="38"/>
                  </a:lnTo>
                  <a:lnTo>
                    <a:pt x="124" y="38"/>
                  </a:lnTo>
                  <a:lnTo>
                    <a:pt x="124" y="38"/>
                  </a:lnTo>
                  <a:lnTo>
                    <a:pt x="122" y="38"/>
                  </a:lnTo>
                  <a:lnTo>
                    <a:pt x="118" y="38"/>
                  </a:lnTo>
                  <a:lnTo>
                    <a:pt x="118" y="38"/>
                  </a:lnTo>
                  <a:lnTo>
                    <a:pt x="116" y="38"/>
                  </a:lnTo>
                  <a:lnTo>
                    <a:pt x="116" y="38"/>
                  </a:lnTo>
                  <a:lnTo>
                    <a:pt x="112" y="38"/>
                  </a:lnTo>
                  <a:lnTo>
                    <a:pt x="112" y="38"/>
                  </a:lnTo>
                  <a:lnTo>
                    <a:pt x="106" y="40"/>
                  </a:lnTo>
                  <a:lnTo>
                    <a:pt x="106" y="40"/>
                  </a:lnTo>
                  <a:lnTo>
                    <a:pt x="104" y="38"/>
                  </a:lnTo>
                  <a:lnTo>
                    <a:pt x="104" y="38"/>
                  </a:lnTo>
                  <a:lnTo>
                    <a:pt x="104" y="38"/>
                  </a:lnTo>
                  <a:lnTo>
                    <a:pt x="104" y="38"/>
                  </a:lnTo>
                  <a:lnTo>
                    <a:pt x="102" y="38"/>
                  </a:lnTo>
                  <a:lnTo>
                    <a:pt x="102" y="38"/>
                  </a:lnTo>
                  <a:lnTo>
                    <a:pt x="98" y="36"/>
                  </a:lnTo>
                  <a:lnTo>
                    <a:pt x="98" y="36"/>
                  </a:lnTo>
                  <a:lnTo>
                    <a:pt x="92" y="38"/>
                  </a:lnTo>
                  <a:lnTo>
                    <a:pt x="92" y="38"/>
                  </a:lnTo>
                  <a:lnTo>
                    <a:pt x="90" y="36"/>
                  </a:lnTo>
                  <a:lnTo>
                    <a:pt x="90" y="36"/>
                  </a:lnTo>
                  <a:lnTo>
                    <a:pt x="86" y="38"/>
                  </a:lnTo>
                  <a:lnTo>
                    <a:pt x="86" y="38"/>
                  </a:lnTo>
                  <a:lnTo>
                    <a:pt x="82" y="36"/>
                  </a:lnTo>
                  <a:lnTo>
                    <a:pt x="82" y="36"/>
                  </a:lnTo>
                  <a:lnTo>
                    <a:pt x="76" y="36"/>
                  </a:lnTo>
                  <a:lnTo>
                    <a:pt x="76" y="36"/>
                  </a:lnTo>
                  <a:lnTo>
                    <a:pt x="74" y="38"/>
                  </a:lnTo>
                  <a:lnTo>
                    <a:pt x="74" y="38"/>
                  </a:lnTo>
                  <a:lnTo>
                    <a:pt x="70" y="38"/>
                  </a:lnTo>
                  <a:lnTo>
                    <a:pt x="70" y="38"/>
                  </a:lnTo>
                  <a:lnTo>
                    <a:pt x="66" y="36"/>
                  </a:lnTo>
                  <a:lnTo>
                    <a:pt x="66" y="36"/>
                  </a:lnTo>
                  <a:lnTo>
                    <a:pt x="64" y="36"/>
                  </a:lnTo>
                  <a:lnTo>
                    <a:pt x="64" y="36"/>
                  </a:lnTo>
                  <a:lnTo>
                    <a:pt x="56" y="36"/>
                  </a:lnTo>
                  <a:lnTo>
                    <a:pt x="56" y="36"/>
                  </a:lnTo>
                  <a:lnTo>
                    <a:pt x="54" y="38"/>
                  </a:lnTo>
                  <a:lnTo>
                    <a:pt x="54" y="38"/>
                  </a:lnTo>
                  <a:lnTo>
                    <a:pt x="50" y="38"/>
                  </a:lnTo>
                  <a:lnTo>
                    <a:pt x="50" y="38"/>
                  </a:lnTo>
                  <a:lnTo>
                    <a:pt x="50" y="38"/>
                  </a:lnTo>
                  <a:lnTo>
                    <a:pt x="50" y="38"/>
                  </a:lnTo>
                  <a:lnTo>
                    <a:pt x="46" y="38"/>
                  </a:lnTo>
                  <a:lnTo>
                    <a:pt x="46" y="38"/>
                  </a:lnTo>
                  <a:lnTo>
                    <a:pt x="42" y="38"/>
                  </a:lnTo>
                  <a:lnTo>
                    <a:pt x="42" y="38"/>
                  </a:lnTo>
                  <a:lnTo>
                    <a:pt x="40" y="36"/>
                  </a:lnTo>
                  <a:lnTo>
                    <a:pt x="40" y="36"/>
                  </a:lnTo>
                  <a:lnTo>
                    <a:pt x="38" y="36"/>
                  </a:lnTo>
                  <a:lnTo>
                    <a:pt x="38" y="36"/>
                  </a:lnTo>
                  <a:lnTo>
                    <a:pt x="36" y="34"/>
                  </a:lnTo>
                  <a:lnTo>
                    <a:pt x="36" y="34"/>
                  </a:lnTo>
                  <a:lnTo>
                    <a:pt x="28" y="34"/>
                  </a:lnTo>
                  <a:lnTo>
                    <a:pt x="28" y="34"/>
                  </a:lnTo>
                  <a:lnTo>
                    <a:pt x="26" y="34"/>
                  </a:lnTo>
                  <a:lnTo>
                    <a:pt x="26" y="34"/>
                  </a:lnTo>
                  <a:lnTo>
                    <a:pt x="24" y="34"/>
                  </a:lnTo>
                  <a:lnTo>
                    <a:pt x="24" y="34"/>
                  </a:lnTo>
                  <a:lnTo>
                    <a:pt x="20" y="34"/>
                  </a:lnTo>
                  <a:lnTo>
                    <a:pt x="20" y="34"/>
                  </a:lnTo>
                  <a:lnTo>
                    <a:pt x="8" y="34"/>
                  </a:lnTo>
                  <a:lnTo>
                    <a:pt x="8" y="34"/>
                  </a:lnTo>
                  <a:lnTo>
                    <a:pt x="4" y="34"/>
                  </a:lnTo>
                  <a:lnTo>
                    <a:pt x="4" y="34"/>
                  </a:lnTo>
                  <a:lnTo>
                    <a:pt x="2" y="32"/>
                  </a:lnTo>
                  <a:lnTo>
                    <a:pt x="2" y="32"/>
                  </a:lnTo>
                  <a:lnTo>
                    <a:pt x="2" y="30"/>
                  </a:lnTo>
                  <a:lnTo>
                    <a:pt x="2" y="30"/>
                  </a:lnTo>
                  <a:lnTo>
                    <a:pt x="2" y="28"/>
                  </a:lnTo>
                  <a:lnTo>
                    <a:pt x="2" y="28"/>
                  </a:lnTo>
                  <a:lnTo>
                    <a:pt x="2" y="28"/>
                  </a:lnTo>
                  <a:lnTo>
                    <a:pt x="2" y="28"/>
                  </a:lnTo>
                  <a:lnTo>
                    <a:pt x="2" y="26"/>
                  </a:lnTo>
                  <a:lnTo>
                    <a:pt x="2" y="26"/>
                  </a:lnTo>
                  <a:lnTo>
                    <a:pt x="2" y="26"/>
                  </a:lnTo>
                  <a:lnTo>
                    <a:pt x="2" y="26"/>
                  </a:lnTo>
                  <a:lnTo>
                    <a:pt x="2" y="24"/>
                  </a:lnTo>
                  <a:lnTo>
                    <a:pt x="2" y="24"/>
                  </a:lnTo>
                  <a:lnTo>
                    <a:pt x="2" y="24"/>
                  </a:lnTo>
                  <a:lnTo>
                    <a:pt x="2" y="24"/>
                  </a:lnTo>
                  <a:lnTo>
                    <a:pt x="2" y="24"/>
                  </a:lnTo>
                  <a:lnTo>
                    <a:pt x="2" y="24"/>
                  </a:lnTo>
                  <a:lnTo>
                    <a:pt x="2" y="24"/>
                  </a:lnTo>
                  <a:lnTo>
                    <a:pt x="0" y="20"/>
                  </a:lnTo>
                  <a:lnTo>
                    <a:pt x="0" y="20"/>
                  </a:lnTo>
                  <a:lnTo>
                    <a:pt x="0" y="18"/>
                  </a:lnTo>
                  <a:lnTo>
                    <a:pt x="0" y="18"/>
                  </a:lnTo>
                  <a:lnTo>
                    <a:pt x="0" y="18"/>
                  </a:lnTo>
                  <a:lnTo>
                    <a:pt x="2" y="16"/>
                  </a:lnTo>
                  <a:lnTo>
                    <a:pt x="2" y="16"/>
                  </a:lnTo>
                  <a:lnTo>
                    <a:pt x="2" y="16"/>
                  </a:lnTo>
                  <a:lnTo>
                    <a:pt x="2" y="16"/>
                  </a:lnTo>
                  <a:lnTo>
                    <a:pt x="2" y="16"/>
                  </a:lnTo>
                  <a:lnTo>
                    <a:pt x="2" y="14"/>
                  </a:lnTo>
                  <a:lnTo>
                    <a:pt x="2" y="14"/>
                  </a:lnTo>
                  <a:lnTo>
                    <a:pt x="2" y="14"/>
                  </a:lnTo>
                  <a:lnTo>
                    <a:pt x="2" y="14"/>
                  </a:lnTo>
                  <a:lnTo>
                    <a:pt x="2" y="14"/>
                  </a:lnTo>
                  <a:lnTo>
                    <a:pt x="2" y="14"/>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2448" dirty="0"/>
            </a:p>
          </p:txBody>
        </p:sp>
        <p:sp>
          <p:nvSpPr>
            <p:cNvPr id="13" name="Freeform 6"/>
            <p:cNvSpPr>
              <a:spLocks noEditPoints="1"/>
            </p:cNvSpPr>
            <p:nvPr userDrawn="1"/>
          </p:nvSpPr>
          <p:spPr bwMode="gray">
            <a:xfrm>
              <a:off x="377760" y="6195126"/>
              <a:ext cx="8418958" cy="60192"/>
            </a:xfrm>
            <a:custGeom>
              <a:avLst/>
              <a:gdLst>
                <a:gd name="T0" fmla="*/ 3752 w 3916"/>
                <a:gd name="T1" fmla="*/ 12 h 28"/>
                <a:gd name="T2" fmla="*/ 3576 w 3916"/>
                <a:gd name="T3" fmla="*/ 14 h 28"/>
                <a:gd name="T4" fmla="*/ 3450 w 3916"/>
                <a:gd name="T5" fmla="*/ 14 h 28"/>
                <a:gd name="T6" fmla="*/ 3348 w 3916"/>
                <a:gd name="T7" fmla="*/ 12 h 28"/>
                <a:gd name="T8" fmla="*/ 3206 w 3916"/>
                <a:gd name="T9" fmla="*/ 12 h 28"/>
                <a:gd name="T10" fmla="*/ 3108 w 3916"/>
                <a:gd name="T11" fmla="*/ 10 h 28"/>
                <a:gd name="T12" fmla="*/ 2950 w 3916"/>
                <a:gd name="T13" fmla="*/ 12 h 28"/>
                <a:gd name="T14" fmla="*/ 2916 w 3916"/>
                <a:gd name="T15" fmla="*/ 10 h 28"/>
                <a:gd name="T16" fmla="*/ 2826 w 3916"/>
                <a:gd name="T17" fmla="*/ 10 h 28"/>
                <a:gd name="T18" fmla="*/ 2684 w 3916"/>
                <a:gd name="T19" fmla="*/ 8 h 28"/>
                <a:gd name="T20" fmla="*/ 2550 w 3916"/>
                <a:gd name="T21" fmla="*/ 6 h 28"/>
                <a:gd name="T22" fmla="*/ 2400 w 3916"/>
                <a:gd name="T23" fmla="*/ 4 h 28"/>
                <a:gd name="T24" fmla="*/ 2252 w 3916"/>
                <a:gd name="T25" fmla="*/ 6 h 28"/>
                <a:gd name="T26" fmla="*/ 2078 w 3916"/>
                <a:gd name="T27" fmla="*/ 4 h 28"/>
                <a:gd name="T28" fmla="*/ 1694 w 3916"/>
                <a:gd name="T29" fmla="*/ 4 h 28"/>
                <a:gd name="T30" fmla="*/ 1488 w 3916"/>
                <a:gd name="T31" fmla="*/ 4 h 28"/>
                <a:gd name="T32" fmla="*/ 1294 w 3916"/>
                <a:gd name="T33" fmla="*/ 6 h 28"/>
                <a:gd name="T34" fmla="*/ 1254 w 3916"/>
                <a:gd name="T35" fmla="*/ 10 h 28"/>
                <a:gd name="T36" fmla="*/ 1126 w 3916"/>
                <a:gd name="T37" fmla="*/ 10 h 28"/>
                <a:gd name="T38" fmla="*/ 1048 w 3916"/>
                <a:gd name="T39" fmla="*/ 8 h 28"/>
                <a:gd name="T40" fmla="*/ 1044 w 3916"/>
                <a:gd name="T41" fmla="*/ 8 h 28"/>
                <a:gd name="T42" fmla="*/ 900 w 3916"/>
                <a:gd name="T43" fmla="*/ 8 h 28"/>
                <a:gd name="T44" fmla="*/ 720 w 3916"/>
                <a:gd name="T45" fmla="*/ 6 h 28"/>
                <a:gd name="T46" fmla="*/ 480 w 3916"/>
                <a:gd name="T47" fmla="*/ 6 h 28"/>
                <a:gd name="T48" fmla="*/ 338 w 3916"/>
                <a:gd name="T49" fmla="*/ 2 h 28"/>
                <a:gd name="T50" fmla="*/ 194 w 3916"/>
                <a:gd name="T51" fmla="*/ 0 h 28"/>
                <a:gd name="T52" fmla="*/ 56 w 3916"/>
                <a:gd name="T53" fmla="*/ 2 h 28"/>
                <a:gd name="T54" fmla="*/ 0 w 3916"/>
                <a:gd name="T55" fmla="*/ 10 h 28"/>
                <a:gd name="T56" fmla="*/ 64 w 3916"/>
                <a:gd name="T57" fmla="*/ 10 h 28"/>
                <a:gd name="T58" fmla="*/ 192 w 3916"/>
                <a:gd name="T59" fmla="*/ 10 h 28"/>
                <a:gd name="T60" fmla="*/ 294 w 3916"/>
                <a:gd name="T61" fmla="*/ 10 h 28"/>
                <a:gd name="T62" fmla="*/ 390 w 3916"/>
                <a:gd name="T63" fmla="*/ 12 h 28"/>
                <a:gd name="T64" fmla="*/ 610 w 3916"/>
                <a:gd name="T65" fmla="*/ 12 h 28"/>
                <a:gd name="T66" fmla="*/ 778 w 3916"/>
                <a:gd name="T67" fmla="*/ 14 h 28"/>
                <a:gd name="T68" fmla="*/ 884 w 3916"/>
                <a:gd name="T69" fmla="*/ 12 h 28"/>
                <a:gd name="T70" fmla="*/ 962 w 3916"/>
                <a:gd name="T71" fmla="*/ 14 h 28"/>
                <a:gd name="T72" fmla="*/ 1062 w 3916"/>
                <a:gd name="T73" fmla="*/ 16 h 28"/>
                <a:gd name="T74" fmla="*/ 1214 w 3916"/>
                <a:gd name="T75" fmla="*/ 16 h 28"/>
                <a:gd name="T76" fmla="*/ 1338 w 3916"/>
                <a:gd name="T77" fmla="*/ 18 h 28"/>
                <a:gd name="T78" fmla="*/ 1394 w 3916"/>
                <a:gd name="T79" fmla="*/ 18 h 28"/>
                <a:gd name="T80" fmla="*/ 1782 w 3916"/>
                <a:gd name="T81" fmla="*/ 20 h 28"/>
                <a:gd name="T82" fmla="*/ 1952 w 3916"/>
                <a:gd name="T83" fmla="*/ 20 h 28"/>
                <a:gd name="T84" fmla="*/ 2142 w 3916"/>
                <a:gd name="T85" fmla="*/ 22 h 28"/>
                <a:gd name="T86" fmla="*/ 2328 w 3916"/>
                <a:gd name="T87" fmla="*/ 22 h 28"/>
                <a:gd name="T88" fmla="*/ 2476 w 3916"/>
                <a:gd name="T89" fmla="*/ 22 h 28"/>
                <a:gd name="T90" fmla="*/ 2586 w 3916"/>
                <a:gd name="T91" fmla="*/ 22 h 28"/>
                <a:gd name="T92" fmla="*/ 2840 w 3916"/>
                <a:gd name="T93" fmla="*/ 22 h 28"/>
                <a:gd name="T94" fmla="*/ 2984 w 3916"/>
                <a:gd name="T95" fmla="*/ 24 h 28"/>
                <a:gd name="T96" fmla="*/ 3156 w 3916"/>
                <a:gd name="T97" fmla="*/ 24 h 28"/>
                <a:gd name="T98" fmla="*/ 3214 w 3916"/>
                <a:gd name="T99" fmla="*/ 24 h 28"/>
                <a:gd name="T100" fmla="*/ 3334 w 3916"/>
                <a:gd name="T101" fmla="*/ 26 h 28"/>
                <a:gd name="T102" fmla="*/ 3470 w 3916"/>
                <a:gd name="T103" fmla="*/ 26 h 28"/>
                <a:gd name="T104" fmla="*/ 3578 w 3916"/>
                <a:gd name="T105" fmla="*/ 26 h 28"/>
                <a:gd name="T106" fmla="*/ 3658 w 3916"/>
                <a:gd name="T107" fmla="*/ 26 h 28"/>
                <a:gd name="T108" fmla="*/ 3810 w 3916"/>
                <a:gd name="T109" fmla="*/ 28 h 28"/>
                <a:gd name="T110" fmla="*/ 3832 w 3916"/>
                <a:gd name="T111" fmla="*/ 26 h 28"/>
                <a:gd name="T112" fmla="*/ 3878 w 3916"/>
                <a:gd name="T113" fmla="*/ 24 h 28"/>
                <a:gd name="T114" fmla="*/ 3916 w 3916"/>
                <a:gd name="T115" fmla="*/ 18 h 28"/>
                <a:gd name="T116" fmla="*/ 3844 w 3916"/>
                <a:gd name="T117" fmla="*/ 14 h 28"/>
                <a:gd name="T118" fmla="*/ 746 w 3916"/>
                <a:gd name="T119" fmla="*/ 8 h 28"/>
                <a:gd name="T120" fmla="*/ 2876 w 3916"/>
                <a:gd name="T121" fmla="*/ 18 h 28"/>
                <a:gd name="T122" fmla="*/ 3162 w 3916"/>
                <a:gd name="T12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16" h="28">
                  <a:moveTo>
                    <a:pt x="3820" y="12"/>
                  </a:moveTo>
                  <a:lnTo>
                    <a:pt x="3820" y="12"/>
                  </a:lnTo>
                  <a:lnTo>
                    <a:pt x="3816" y="14"/>
                  </a:lnTo>
                  <a:lnTo>
                    <a:pt x="3816" y="14"/>
                  </a:lnTo>
                  <a:lnTo>
                    <a:pt x="3796" y="14"/>
                  </a:lnTo>
                  <a:lnTo>
                    <a:pt x="3796" y="14"/>
                  </a:lnTo>
                  <a:lnTo>
                    <a:pt x="3752" y="12"/>
                  </a:lnTo>
                  <a:lnTo>
                    <a:pt x="3752" y="12"/>
                  </a:lnTo>
                  <a:lnTo>
                    <a:pt x="3738" y="14"/>
                  </a:lnTo>
                  <a:lnTo>
                    <a:pt x="3738" y="14"/>
                  </a:lnTo>
                  <a:lnTo>
                    <a:pt x="3684" y="14"/>
                  </a:lnTo>
                  <a:lnTo>
                    <a:pt x="3634" y="14"/>
                  </a:lnTo>
                  <a:lnTo>
                    <a:pt x="3634" y="14"/>
                  </a:lnTo>
                  <a:lnTo>
                    <a:pt x="3604" y="14"/>
                  </a:lnTo>
                  <a:lnTo>
                    <a:pt x="3576" y="14"/>
                  </a:lnTo>
                  <a:lnTo>
                    <a:pt x="3576" y="14"/>
                  </a:lnTo>
                  <a:lnTo>
                    <a:pt x="3562" y="14"/>
                  </a:lnTo>
                  <a:lnTo>
                    <a:pt x="3548" y="12"/>
                  </a:lnTo>
                  <a:lnTo>
                    <a:pt x="3548" y="12"/>
                  </a:lnTo>
                  <a:lnTo>
                    <a:pt x="3530" y="12"/>
                  </a:lnTo>
                  <a:lnTo>
                    <a:pt x="3530" y="12"/>
                  </a:lnTo>
                  <a:lnTo>
                    <a:pt x="3488" y="12"/>
                  </a:lnTo>
                  <a:lnTo>
                    <a:pt x="3468" y="12"/>
                  </a:lnTo>
                  <a:lnTo>
                    <a:pt x="3450" y="14"/>
                  </a:lnTo>
                  <a:lnTo>
                    <a:pt x="3450" y="14"/>
                  </a:lnTo>
                  <a:lnTo>
                    <a:pt x="3440" y="12"/>
                  </a:lnTo>
                  <a:lnTo>
                    <a:pt x="3430" y="12"/>
                  </a:lnTo>
                  <a:lnTo>
                    <a:pt x="3410" y="12"/>
                  </a:lnTo>
                  <a:lnTo>
                    <a:pt x="3410" y="12"/>
                  </a:lnTo>
                  <a:lnTo>
                    <a:pt x="3380" y="12"/>
                  </a:lnTo>
                  <a:lnTo>
                    <a:pt x="3348" y="12"/>
                  </a:lnTo>
                  <a:lnTo>
                    <a:pt x="3348" y="12"/>
                  </a:lnTo>
                  <a:lnTo>
                    <a:pt x="3332" y="12"/>
                  </a:lnTo>
                  <a:lnTo>
                    <a:pt x="3316" y="14"/>
                  </a:lnTo>
                  <a:lnTo>
                    <a:pt x="3316" y="14"/>
                  </a:lnTo>
                  <a:lnTo>
                    <a:pt x="3266" y="12"/>
                  </a:lnTo>
                  <a:lnTo>
                    <a:pt x="3216" y="12"/>
                  </a:lnTo>
                  <a:lnTo>
                    <a:pt x="3216" y="12"/>
                  </a:lnTo>
                  <a:lnTo>
                    <a:pt x="3206" y="12"/>
                  </a:lnTo>
                  <a:lnTo>
                    <a:pt x="3206" y="12"/>
                  </a:lnTo>
                  <a:lnTo>
                    <a:pt x="3198" y="14"/>
                  </a:lnTo>
                  <a:lnTo>
                    <a:pt x="3198" y="14"/>
                  </a:lnTo>
                  <a:lnTo>
                    <a:pt x="3170" y="12"/>
                  </a:lnTo>
                  <a:lnTo>
                    <a:pt x="3156" y="12"/>
                  </a:lnTo>
                  <a:lnTo>
                    <a:pt x="3142" y="14"/>
                  </a:lnTo>
                  <a:lnTo>
                    <a:pt x="3142" y="14"/>
                  </a:lnTo>
                  <a:lnTo>
                    <a:pt x="3124" y="12"/>
                  </a:lnTo>
                  <a:lnTo>
                    <a:pt x="3108" y="10"/>
                  </a:lnTo>
                  <a:lnTo>
                    <a:pt x="3074" y="12"/>
                  </a:lnTo>
                  <a:lnTo>
                    <a:pt x="3074" y="12"/>
                  </a:lnTo>
                  <a:lnTo>
                    <a:pt x="3064" y="10"/>
                  </a:lnTo>
                  <a:lnTo>
                    <a:pt x="3064" y="10"/>
                  </a:lnTo>
                  <a:lnTo>
                    <a:pt x="3012" y="10"/>
                  </a:lnTo>
                  <a:lnTo>
                    <a:pt x="2960" y="10"/>
                  </a:lnTo>
                  <a:lnTo>
                    <a:pt x="2960" y="10"/>
                  </a:lnTo>
                  <a:lnTo>
                    <a:pt x="2950" y="12"/>
                  </a:lnTo>
                  <a:lnTo>
                    <a:pt x="2950" y="12"/>
                  </a:lnTo>
                  <a:lnTo>
                    <a:pt x="2944" y="10"/>
                  </a:lnTo>
                  <a:lnTo>
                    <a:pt x="2944" y="10"/>
                  </a:lnTo>
                  <a:lnTo>
                    <a:pt x="2936" y="12"/>
                  </a:lnTo>
                  <a:lnTo>
                    <a:pt x="2936" y="12"/>
                  </a:lnTo>
                  <a:lnTo>
                    <a:pt x="2932" y="10"/>
                  </a:lnTo>
                  <a:lnTo>
                    <a:pt x="2932" y="10"/>
                  </a:lnTo>
                  <a:lnTo>
                    <a:pt x="2916" y="10"/>
                  </a:lnTo>
                  <a:lnTo>
                    <a:pt x="2902" y="10"/>
                  </a:lnTo>
                  <a:lnTo>
                    <a:pt x="2902" y="10"/>
                  </a:lnTo>
                  <a:lnTo>
                    <a:pt x="2882" y="10"/>
                  </a:lnTo>
                  <a:lnTo>
                    <a:pt x="2858" y="10"/>
                  </a:lnTo>
                  <a:lnTo>
                    <a:pt x="2858" y="10"/>
                  </a:lnTo>
                  <a:lnTo>
                    <a:pt x="2844" y="10"/>
                  </a:lnTo>
                  <a:lnTo>
                    <a:pt x="2834" y="10"/>
                  </a:lnTo>
                  <a:lnTo>
                    <a:pt x="2826" y="10"/>
                  </a:lnTo>
                  <a:lnTo>
                    <a:pt x="2826" y="10"/>
                  </a:lnTo>
                  <a:lnTo>
                    <a:pt x="2788" y="8"/>
                  </a:lnTo>
                  <a:lnTo>
                    <a:pt x="2750" y="8"/>
                  </a:lnTo>
                  <a:lnTo>
                    <a:pt x="2750" y="8"/>
                  </a:lnTo>
                  <a:lnTo>
                    <a:pt x="2728" y="8"/>
                  </a:lnTo>
                  <a:lnTo>
                    <a:pt x="2706" y="8"/>
                  </a:lnTo>
                  <a:lnTo>
                    <a:pt x="2706" y="8"/>
                  </a:lnTo>
                  <a:lnTo>
                    <a:pt x="2684" y="8"/>
                  </a:lnTo>
                  <a:lnTo>
                    <a:pt x="2662" y="8"/>
                  </a:lnTo>
                  <a:lnTo>
                    <a:pt x="2662" y="8"/>
                  </a:lnTo>
                  <a:lnTo>
                    <a:pt x="2596" y="6"/>
                  </a:lnTo>
                  <a:lnTo>
                    <a:pt x="2596" y="6"/>
                  </a:lnTo>
                  <a:lnTo>
                    <a:pt x="2578" y="8"/>
                  </a:lnTo>
                  <a:lnTo>
                    <a:pt x="2578" y="8"/>
                  </a:lnTo>
                  <a:lnTo>
                    <a:pt x="2560" y="6"/>
                  </a:lnTo>
                  <a:lnTo>
                    <a:pt x="2550" y="6"/>
                  </a:lnTo>
                  <a:lnTo>
                    <a:pt x="2542" y="8"/>
                  </a:lnTo>
                  <a:lnTo>
                    <a:pt x="2542" y="8"/>
                  </a:lnTo>
                  <a:lnTo>
                    <a:pt x="2538" y="6"/>
                  </a:lnTo>
                  <a:lnTo>
                    <a:pt x="2534" y="6"/>
                  </a:lnTo>
                  <a:lnTo>
                    <a:pt x="2526" y="6"/>
                  </a:lnTo>
                  <a:lnTo>
                    <a:pt x="2526" y="6"/>
                  </a:lnTo>
                  <a:lnTo>
                    <a:pt x="2442" y="6"/>
                  </a:lnTo>
                  <a:lnTo>
                    <a:pt x="2400" y="4"/>
                  </a:lnTo>
                  <a:lnTo>
                    <a:pt x="2358" y="4"/>
                  </a:lnTo>
                  <a:lnTo>
                    <a:pt x="2358" y="4"/>
                  </a:lnTo>
                  <a:lnTo>
                    <a:pt x="2344" y="6"/>
                  </a:lnTo>
                  <a:lnTo>
                    <a:pt x="2328" y="6"/>
                  </a:lnTo>
                  <a:lnTo>
                    <a:pt x="2328" y="6"/>
                  </a:lnTo>
                  <a:lnTo>
                    <a:pt x="2280" y="6"/>
                  </a:lnTo>
                  <a:lnTo>
                    <a:pt x="2280" y="6"/>
                  </a:lnTo>
                  <a:lnTo>
                    <a:pt x="2252" y="6"/>
                  </a:lnTo>
                  <a:lnTo>
                    <a:pt x="2224" y="6"/>
                  </a:lnTo>
                  <a:lnTo>
                    <a:pt x="2224" y="6"/>
                  </a:lnTo>
                  <a:lnTo>
                    <a:pt x="2174" y="6"/>
                  </a:lnTo>
                  <a:lnTo>
                    <a:pt x="2122" y="4"/>
                  </a:lnTo>
                  <a:lnTo>
                    <a:pt x="2122" y="4"/>
                  </a:lnTo>
                  <a:lnTo>
                    <a:pt x="2100" y="6"/>
                  </a:lnTo>
                  <a:lnTo>
                    <a:pt x="2088" y="6"/>
                  </a:lnTo>
                  <a:lnTo>
                    <a:pt x="2078" y="4"/>
                  </a:lnTo>
                  <a:lnTo>
                    <a:pt x="2078" y="4"/>
                  </a:lnTo>
                  <a:lnTo>
                    <a:pt x="2042" y="4"/>
                  </a:lnTo>
                  <a:lnTo>
                    <a:pt x="2004" y="4"/>
                  </a:lnTo>
                  <a:lnTo>
                    <a:pt x="2004" y="4"/>
                  </a:lnTo>
                  <a:lnTo>
                    <a:pt x="1888" y="4"/>
                  </a:lnTo>
                  <a:lnTo>
                    <a:pt x="1888" y="4"/>
                  </a:lnTo>
                  <a:lnTo>
                    <a:pt x="1792" y="4"/>
                  </a:lnTo>
                  <a:lnTo>
                    <a:pt x="1694" y="4"/>
                  </a:lnTo>
                  <a:lnTo>
                    <a:pt x="1694" y="4"/>
                  </a:lnTo>
                  <a:lnTo>
                    <a:pt x="1634" y="4"/>
                  </a:lnTo>
                  <a:lnTo>
                    <a:pt x="1604" y="4"/>
                  </a:lnTo>
                  <a:lnTo>
                    <a:pt x="1574" y="6"/>
                  </a:lnTo>
                  <a:lnTo>
                    <a:pt x="1574" y="6"/>
                  </a:lnTo>
                  <a:lnTo>
                    <a:pt x="1552" y="4"/>
                  </a:lnTo>
                  <a:lnTo>
                    <a:pt x="1532" y="4"/>
                  </a:lnTo>
                  <a:lnTo>
                    <a:pt x="1488" y="4"/>
                  </a:lnTo>
                  <a:lnTo>
                    <a:pt x="1488" y="4"/>
                  </a:lnTo>
                  <a:lnTo>
                    <a:pt x="1462" y="6"/>
                  </a:lnTo>
                  <a:lnTo>
                    <a:pt x="1462" y="6"/>
                  </a:lnTo>
                  <a:lnTo>
                    <a:pt x="1416" y="6"/>
                  </a:lnTo>
                  <a:lnTo>
                    <a:pt x="1370" y="6"/>
                  </a:lnTo>
                  <a:lnTo>
                    <a:pt x="1370" y="6"/>
                  </a:lnTo>
                  <a:lnTo>
                    <a:pt x="1332" y="6"/>
                  </a:lnTo>
                  <a:lnTo>
                    <a:pt x="1294" y="6"/>
                  </a:lnTo>
                  <a:lnTo>
                    <a:pt x="1294" y="6"/>
                  </a:lnTo>
                  <a:lnTo>
                    <a:pt x="1280" y="6"/>
                  </a:lnTo>
                  <a:lnTo>
                    <a:pt x="1266" y="10"/>
                  </a:lnTo>
                  <a:lnTo>
                    <a:pt x="1266" y="10"/>
                  </a:lnTo>
                  <a:lnTo>
                    <a:pt x="1264" y="8"/>
                  </a:lnTo>
                  <a:lnTo>
                    <a:pt x="1260" y="8"/>
                  </a:lnTo>
                  <a:lnTo>
                    <a:pt x="1256" y="8"/>
                  </a:lnTo>
                  <a:lnTo>
                    <a:pt x="1254" y="10"/>
                  </a:lnTo>
                  <a:lnTo>
                    <a:pt x="1254" y="10"/>
                  </a:lnTo>
                  <a:lnTo>
                    <a:pt x="1232" y="8"/>
                  </a:lnTo>
                  <a:lnTo>
                    <a:pt x="1212" y="8"/>
                  </a:lnTo>
                  <a:lnTo>
                    <a:pt x="1192" y="8"/>
                  </a:lnTo>
                  <a:lnTo>
                    <a:pt x="1170" y="8"/>
                  </a:lnTo>
                  <a:lnTo>
                    <a:pt x="1170" y="8"/>
                  </a:lnTo>
                  <a:lnTo>
                    <a:pt x="1148" y="8"/>
                  </a:lnTo>
                  <a:lnTo>
                    <a:pt x="1126" y="10"/>
                  </a:lnTo>
                  <a:lnTo>
                    <a:pt x="1126" y="10"/>
                  </a:lnTo>
                  <a:lnTo>
                    <a:pt x="1114" y="8"/>
                  </a:lnTo>
                  <a:lnTo>
                    <a:pt x="1102" y="8"/>
                  </a:lnTo>
                  <a:lnTo>
                    <a:pt x="1076" y="10"/>
                  </a:lnTo>
                  <a:lnTo>
                    <a:pt x="1076" y="10"/>
                  </a:lnTo>
                  <a:lnTo>
                    <a:pt x="1064" y="8"/>
                  </a:lnTo>
                  <a:lnTo>
                    <a:pt x="1056" y="6"/>
                  </a:lnTo>
                  <a:lnTo>
                    <a:pt x="1048" y="8"/>
                  </a:lnTo>
                  <a:lnTo>
                    <a:pt x="1048" y="8"/>
                  </a:lnTo>
                  <a:lnTo>
                    <a:pt x="1046" y="8"/>
                  </a:lnTo>
                  <a:lnTo>
                    <a:pt x="1046" y="12"/>
                  </a:lnTo>
                  <a:lnTo>
                    <a:pt x="1046" y="12"/>
                  </a:lnTo>
                  <a:lnTo>
                    <a:pt x="1046" y="10"/>
                  </a:lnTo>
                  <a:lnTo>
                    <a:pt x="1046" y="10"/>
                  </a:lnTo>
                  <a:lnTo>
                    <a:pt x="1046" y="8"/>
                  </a:lnTo>
                  <a:lnTo>
                    <a:pt x="1044" y="8"/>
                  </a:lnTo>
                  <a:lnTo>
                    <a:pt x="1044" y="8"/>
                  </a:lnTo>
                  <a:lnTo>
                    <a:pt x="1000" y="8"/>
                  </a:lnTo>
                  <a:lnTo>
                    <a:pt x="958" y="8"/>
                  </a:lnTo>
                  <a:lnTo>
                    <a:pt x="958" y="8"/>
                  </a:lnTo>
                  <a:lnTo>
                    <a:pt x="928" y="6"/>
                  </a:lnTo>
                  <a:lnTo>
                    <a:pt x="914" y="6"/>
                  </a:lnTo>
                  <a:lnTo>
                    <a:pt x="900" y="8"/>
                  </a:lnTo>
                  <a:lnTo>
                    <a:pt x="900" y="8"/>
                  </a:lnTo>
                  <a:lnTo>
                    <a:pt x="900" y="8"/>
                  </a:lnTo>
                  <a:lnTo>
                    <a:pt x="900" y="6"/>
                  </a:lnTo>
                  <a:lnTo>
                    <a:pt x="898" y="6"/>
                  </a:lnTo>
                  <a:lnTo>
                    <a:pt x="898" y="6"/>
                  </a:lnTo>
                  <a:lnTo>
                    <a:pt x="898" y="6"/>
                  </a:lnTo>
                  <a:lnTo>
                    <a:pt x="838" y="4"/>
                  </a:lnTo>
                  <a:lnTo>
                    <a:pt x="780" y="4"/>
                  </a:lnTo>
                  <a:lnTo>
                    <a:pt x="720" y="6"/>
                  </a:lnTo>
                  <a:lnTo>
                    <a:pt x="662" y="6"/>
                  </a:lnTo>
                  <a:lnTo>
                    <a:pt x="662" y="6"/>
                  </a:lnTo>
                  <a:lnTo>
                    <a:pt x="630" y="6"/>
                  </a:lnTo>
                  <a:lnTo>
                    <a:pt x="630" y="6"/>
                  </a:lnTo>
                  <a:lnTo>
                    <a:pt x="508" y="4"/>
                  </a:lnTo>
                  <a:lnTo>
                    <a:pt x="508" y="4"/>
                  </a:lnTo>
                  <a:lnTo>
                    <a:pt x="480" y="6"/>
                  </a:lnTo>
                  <a:lnTo>
                    <a:pt x="480" y="6"/>
                  </a:lnTo>
                  <a:lnTo>
                    <a:pt x="444" y="4"/>
                  </a:lnTo>
                  <a:lnTo>
                    <a:pt x="408" y="4"/>
                  </a:lnTo>
                  <a:lnTo>
                    <a:pt x="408" y="4"/>
                  </a:lnTo>
                  <a:lnTo>
                    <a:pt x="372" y="4"/>
                  </a:lnTo>
                  <a:lnTo>
                    <a:pt x="372" y="4"/>
                  </a:lnTo>
                  <a:lnTo>
                    <a:pt x="356" y="2"/>
                  </a:lnTo>
                  <a:lnTo>
                    <a:pt x="338" y="2"/>
                  </a:lnTo>
                  <a:lnTo>
                    <a:pt x="338" y="2"/>
                  </a:lnTo>
                  <a:lnTo>
                    <a:pt x="326" y="4"/>
                  </a:lnTo>
                  <a:lnTo>
                    <a:pt x="326" y="4"/>
                  </a:lnTo>
                  <a:lnTo>
                    <a:pt x="300" y="2"/>
                  </a:lnTo>
                  <a:lnTo>
                    <a:pt x="300" y="2"/>
                  </a:lnTo>
                  <a:lnTo>
                    <a:pt x="268" y="2"/>
                  </a:lnTo>
                  <a:lnTo>
                    <a:pt x="236" y="2"/>
                  </a:lnTo>
                  <a:lnTo>
                    <a:pt x="236" y="2"/>
                  </a:lnTo>
                  <a:lnTo>
                    <a:pt x="194" y="0"/>
                  </a:lnTo>
                  <a:lnTo>
                    <a:pt x="194" y="0"/>
                  </a:lnTo>
                  <a:lnTo>
                    <a:pt x="180" y="2"/>
                  </a:lnTo>
                  <a:lnTo>
                    <a:pt x="180" y="2"/>
                  </a:lnTo>
                  <a:lnTo>
                    <a:pt x="158" y="2"/>
                  </a:lnTo>
                  <a:lnTo>
                    <a:pt x="138" y="0"/>
                  </a:lnTo>
                  <a:lnTo>
                    <a:pt x="138" y="0"/>
                  </a:lnTo>
                  <a:lnTo>
                    <a:pt x="56" y="2"/>
                  </a:lnTo>
                  <a:lnTo>
                    <a:pt x="56" y="2"/>
                  </a:lnTo>
                  <a:lnTo>
                    <a:pt x="42" y="0"/>
                  </a:lnTo>
                  <a:lnTo>
                    <a:pt x="42" y="0"/>
                  </a:lnTo>
                  <a:lnTo>
                    <a:pt x="20" y="2"/>
                  </a:lnTo>
                  <a:lnTo>
                    <a:pt x="10" y="4"/>
                  </a:lnTo>
                  <a:lnTo>
                    <a:pt x="0" y="8"/>
                  </a:lnTo>
                  <a:lnTo>
                    <a:pt x="0" y="8"/>
                  </a:lnTo>
                  <a:lnTo>
                    <a:pt x="0" y="10"/>
                  </a:lnTo>
                  <a:lnTo>
                    <a:pt x="0" y="10"/>
                  </a:lnTo>
                  <a:lnTo>
                    <a:pt x="6" y="10"/>
                  </a:lnTo>
                  <a:lnTo>
                    <a:pt x="12" y="10"/>
                  </a:lnTo>
                  <a:lnTo>
                    <a:pt x="26" y="10"/>
                  </a:lnTo>
                  <a:lnTo>
                    <a:pt x="26" y="10"/>
                  </a:lnTo>
                  <a:lnTo>
                    <a:pt x="40" y="10"/>
                  </a:lnTo>
                  <a:lnTo>
                    <a:pt x="40" y="10"/>
                  </a:lnTo>
                  <a:lnTo>
                    <a:pt x="64" y="10"/>
                  </a:lnTo>
                  <a:lnTo>
                    <a:pt x="64" y="10"/>
                  </a:lnTo>
                  <a:lnTo>
                    <a:pt x="98" y="10"/>
                  </a:lnTo>
                  <a:lnTo>
                    <a:pt x="136" y="10"/>
                  </a:lnTo>
                  <a:lnTo>
                    <a:pt x="136" y="10"/>
                  </a:lnTo>
                  <a:lnTo>
                    <a:pt x="166" y="12"/>
                  </a:lnTo>
                  <a:lnTo>
                    <a:pt x="166" y="12"/>
                  </a:lnTo>
                  <a:lnTo>
                    <a:pt x="180" y="10"/>
                  </a:lnTo>
                  <a:lnTo>
                    <a:pt x="192" y="10"/>
                  </a:lnTo>
                  <a:lnTo>
                    <a:pt x="192" y="10"/>
                  </a:lnTo>
                  <a:lnTo>
                    <a:pt x="200" y="12"/>
                  </a:lnTo>
                  <a:lnTo>
                    <a:pt x="200" y="12"/>
                  </a:lnTo>
                  <a:lnTo>
                    <a:pt x="222" y="12"/>
                  </a:lnTo>
                  <a:lnTo>
                    <a:pt x="244" y="10"/>
                  </a:lnTo>
                  <a:lnTo>
                    <a:pt x="244" y="10"/>
                  </a:lnTo>
                  <a:lnTo>
                    <a:pt x="280" y="10"/>
                  </a:lnTo>
                  <a:lnTo>
                    <a:pt x="280" y="10"/>
                  </a:lnTo>
                  <a:lnTo>
                    <a:pt x="294" y="10"/>
                  </a:lnTo>
                  <a:lnTo>
                    <a:pt x="310" y="12"/>
                  </a:lnTo>
                  <a:lnTo>
                    <a:pt x="310" y="12"/>
                  </a:lnTo>
                  <a:lnTo>
                    <a:pt x="326" y="10"/>
                  </a:lnTo>
                  <a:lnTo>
                    <a:pt x="342" y="10"/>
                  </a:lnTo>
                  <a:lnTo>
                    <a:pt x="342" y="10"/>
                  </a:lnTo>
                  <a:lnTo>
                    <a:pt x="352" y="12"/>
                  </a:lnTo>
                  <a:lnTo>
                    <a:pt x="352" y="12"/>
                  </a:lnTo>
                  <a:lnTo>
                    <a:pt x="390" y="12"/>
                  </a:lnTo>
                  <a:lnTo>
                    <a:pt x="430" y="12"/>
                  </a:lnTo>
                  <a:lnTo>
                    <a:pt x="430" y="12"/>
                  </a:lnTo>
                  <a:lnTo>
                    <a:pt x="452" y="12"/>
                  </a:lnTo>
                  <a:lnTo>
                    <a:pt x="472" y="12"/>
                  </a:lnTo>
                  <a:lnTo>
                    <a:pt x="494" y="12"/>
                  </a:lnTo>
                  <a:lnTo>
                    <a:pt x="516" y="14"/>
                  </a:lnTo>
                  <a:lnTo>
                    <a:pt x="516" y="14"/>
                  </a:lnTo>
                  <a:lnTo>
                    <a:pt x="610" y="12"/>
                  </a:lnTo>
                  <a:lnTo>
                    <a:pt x="706" y="14"/>
                  </a:lnTo>
                  <a:lnTo>
                    <a:pt x="706" y="14"/>
                  </a:lnTo>
                  <a:lnTo>
                    <a:pt x="712" y="12"/>
                  </a:lnTo>
                  <a:lnTo>
                    <a:pt x="720" y="12"/>
                  </a:lnTo>
                  <a:lnTo>
                    <a:pt x="720" y="12"/>
                  </a:lnTo>
                  <a:lnTo>
                    <a:pt x="750" y="12"/>
                  </a:lnTo>
                  <a:lnTo>
                    <a:pt x="778" y="14"/>
                  </a:lnTo>
                  <a:lnTo>
                    <a:pt x="778" y="14"/>
                  </a:lnTo>
                  <a:lnTo>
                    <a:pt x="794" y="12"/>
                  </a:lnTo>
                  <a:lnTo>
                    <a:pt x="810" y="12"/>
                  </a:lnTo>
                  <a:lnTo>
                    <a:pt x="826" y="12"/>
                  </a:lnTo>
                  <a:lnTo>
                    <a:pt x="840" y="10"/>
                  </a:lnTo>
                  <a:lnTo>
                    <a:pt x="840" y="10"/>
                  </a:lnTo>
                  <a:lnTo>
                    <a:pt x="850" y="12"/>
                  </a:lnTo>
                  <a:lnTo>
                    <a:pt x="862" y="12"/>
                  </a:lnTo>
                  <a:lnTo>
                    <a:pt x="884" y="12"/>
                  </a:lnTo>
                  <a:lnTo>
                    <a:pt x="884" y="12"/>
                  </a:lnTo>
                  <a:lnTo>
                    <a:pt x="906" y="14"/>
                  </a:lnTo>
                  <a:lnTo>
                    <a:pt x="928" y="14"/>
                  </a:lnTo>
                  <a:lnTo>
                    <a:pt x="928" y="14"/>
                  </a:lnTo>
                  <a:lnTo>
                    <a:pt x="934" y="14"/>
                  </a:lnTo>
                  <a:lnTo>
                    <a:pt x="940" y="12"/>
                  </a:lnTo>
                  <a:lnTo>
                    <a:pt x="940" y="12"/>
                  </a:lnTo>
                  <a:lnTo>
                    <a:pt x="962" y="14"/>
                  </a:lnTo>
                  <a:lnTo>
                    <a:pt x="982" y="14"/>
                  </a:lnTo>
                  <a:lnTo>
                    <a:pt x="1020" y="14"/>
                  </a:lnTo>
                  <a:lnTo>
                    <a:pt x="1020" y="14"/>
                  </a:lnTo>
                  <a:lnTo>
                    <a:pt x="1032" y="14"/>
                  </a:lnTo>
                  <a:lnTo>
                    <a:pt x="1042" y="14"/>
                  </a:lnTo>
                  <a:lnTo>
                    <a:pt x="1052" y="14"/>
                  </a:lnTo>
                  <a:lnTo>
                    <a:pt x="1062" y="16"/>
                  </a:lnTo>
                  <a:lnTo>
                    <a:pt x="1062" y="16"/>
                  </a:lnTo>
                  <a:lnTo>
                    <a:pt x="1096" y="16"/>
                  </a:lnTo>
                  <a:lnTo>
                    <a:pt x="1126" y="16"/>
                  </a:lnTo>
                  <a:lnTo>
                    <a:pt x="1160" y="16"/>
                  </a:lnTo>
                  <a:lnTo>
                    <a:pt x="1194" y="14"/>
                  </a:lnTo>
                  <a:lnTo>
                    <a:pt x="1194" y="14"/>
                  </a:lnTo>
                  <a:lnTo>
                    <a:pt x="1198" y="16"/>
                  </a:lnTo>
                  <a:lnTo>
                    <a:pt x="1202" y="16"/>
                  </a:lnTo>
                  <a:lnTo>
                    <a:pt x="1214" y="16"/>
                  </a:lnTo>
                  <a:lnTo>
                    <a:pt x="1214" y="16"/>
                  </a:lnTo>
                  <a:lnTo>
                    <a:pt x="1252" y="16"/>
                  </a:lnTo>
                  <a:lnTo>
                    <a:pt x="1270" y="16"/>
                  </a:lnTo>
                  <a:lnTo>
                    <a:pt x="1290" y="16"/>
                  </a:lnTo>
                  <a:lnTo>
                    <a:pt x="1290" y="16"/>
                  </a:lnTo>
                  <a:lnTo>
                    <a:pt x="1302" y="14"/>
                  </a:lnTo>
                  <a:lnTo>
                    <a:pt x="1314" y="16"/>
                  </a:lnTo>
                  <a:lnTo>
                    <a:pt x="1338" y="18"/>
                  </a:lnTo>
                  <a:lnTo>
                    <a:pt x="1338" y="18"/>
                  </a:lnTo>
                  <a:lnTo>
                    <a:pt x="1346" y="16"/>
                  </a:lnTo>
                  <a:lnTo>
                    <a:pt x="1346" y="16"/>
                  </a:lnTo>
                  <a:lnTo>
                    <a:pt x="1364" y="16"/>
                  </a:lnTo>
                  <a:lnTo>
                    <a:pt x="1364" y="16"/>
                  </a:lnTo>
                  <a:lnTo>
                    <a:pt x="1380" y="18"/>
                  </a:lnTo>
                  <a:lnTo>
                    <a:pt x="1394" y="18"/>
                  </a:lnTo>
                  <a:lnTo>
                    <a:pt x="1394" y="18"/>
                  </a:lnTo>
                  <a:lnTo>
                    <a:pt x="1404" y="18"/>
                  </a:lnTo>
                  <a:lnTo>
                    <a:pt x="1404" y="18"/>
                  </a:lnTo>
                  <a:lnTo>
                    <a:pt x="1504" y="18"/>
                  </a:lnTo>
                  <a:lnTo>
                    <a:pt x="1504" y="18"/>
                  </a:lnTo>
                  <a:lnTo>
                    <a:pt x="1740" y="18"/>
                  </a:lnTo>
                  <a:lnTo>
                    <a:pt x="1740" y="18"/>
                  </a:lnTo>
                  <a:lnTo>
                    <a:pt x="1760" y="20"/>
                  </a:lnTo>
                  <a:lnTo>
                    <a:pt x="1782" y="20"/>
                  </a:lnTo>
                  <a:lnTo>
                    <a:pt x="1804" y="20"/>
                  </a:lnTo>
                  <a:lnTo>
                    <a:pt x="1826" y="22"/>
                  </a:lnTo>
                  <a:lnTo>
                    <a:pt x="1826" y="22"/>
                  </a:lnTo>
                  <a:lnTo>
                    <a:pt x="1832" y="20"/>
                  </a:lnTo>
                  <a:lnTo>
                    <a:pt x="1838" y="20"/>
                  </a:lnTo>
                  <a:lnTo>
                    <a:pt x="1838" y="20"/>
                  </a:lnTo>
                  <a:lnTo>
                    <a:pt x="1894" y="20"/>
                  </a:lnTo>
                  <a:lnTo>
                    <a:pt x="1952" y="20"/>
                  </a:lnTo>
                  <a:lnTo>
                    <a:pt x="1952" y="20"/>
                  </a:lnTo>
                  <a:lnTo>
                    <a:pt x="2008" y="20"/>
                  </a:lnTo>
                  <a:lnTo>
                    <a:pt x="2064" y="20"/>
                  </a:lnTo>
                  <a:lnTo>
                    <a:pt x="2064" y="20"/>
                  </a:lnTo>
                  <a:lnTo>
                    <a:pt x="2082" y="20"/>
                  </a:lnTo>
                  <a:lnTo>
                    <a:pt x="2102" y="20"/>
                  </a:lnTo>
                  <a:lnTo>
                    <a:pt x="2122" y="20"/>
                  </a:lnTo>
                  <a:lnTo>
                    <a:pt x="2142" y="22"/>
                  </a:lnTo>
                  <a:lnTo>
                    <a:pt x="2142" y="22"/>
                  </a:lnTo>
                  <a:lnTo>
                    <a:pt x="2220" y="20"/>
                  </a:lnTo>
                  <a:lnTo>
                    <a:pt x="2300" y="22"/>
                  </a:lnTo>
                  <a:lnTo>
                    <a:pt x="2300" y="22"/>
                  </a:lnTo>
                  <a:lnTo>
                    <a:pt x="2320" y="20"/>
                  </a:lnTo>
                  <a:lnTo>
                    <a:pt x="2320" y="20"/>
                  </a:lnTo>
                  <a:lnTo>
                    <a:pt x="2328" y="22"/>
                  </a:lnTo>
                  <a:lnTo>
                    <a:pt x="2328" y="22"/>
                  </a:lnTo>
                  <a:lnTo>
                    <a:pt x="2334" y="20"/>
                  </a:lnTo>
                  <a:lnTo>
                    <a:pt x="2340" y="20"/>
                  </a:lnTo>
                  <a:lnTo>
                    <a:pt x="2340" y="20"/>
                  </a:lnTo>
                  <a:lnTo>
                    <a:pt x="2404" y="20"/>
                  </a:lnTo>
                  <a:lnTo>
                    <a:pt x="2438" y="20"/>
                  </a:lnTo>
                  <a:lnTo>
                    <a:pt x="2468" y="24"/>
                  </a:lnTo>
                  <a:lnTo>
                    <a:pt x="2468" y="24"/>
                  </a:lnTo>
                  <a:lnTo>
                    <a:pt x="2476" y="22"/>
                  </a:lnTo>
                  <a:lnTo>
                    <a:pt x="2486" y="22"/>
                  </a:lnTo>
                  <a:lnTo>
                    <a:pt x="2502" y="22"/>
                  </a:lnTo>
                  <a:lnTo>
                    <a:pt x="2502" y="22"/>
                  </a:lnTo>
                  <a:lnTo>
                    <a:pt x="2534" y="22"/>
                  </a:lnTo>
                  <a:lnTo>
                    <a:pt x="2568" y="20"/>
                  </a:lnTo>
                  <a:lnTo>
                    <a:pt x="2568" y="20"/>
                  </a:lnTo>
                  <a:lnTo>
                    <a:pt x="2586" y="22"/>
                  </a:lnTo>
                  <a:lnTo>
                    <a:pt x="2586" y="22"/>
                  </a:lnTo>
                  <a:lnTo>
                    <a:pt x="2624" y="22"/>
                  </a:lnTo>
                  <a:lnTo>
                    <a:pt x="2624" y="22"/>
                  </a:lnTo>
                  <a:lnTo>
                    <a:pt x="2642" y="20"/>
                  </a:lnTo>
                  <a:lnTo>
                    <a:pt x="2642" y="20"/>
                  </a:lnTo>
                  <a:lnTo>
                    <a:pt x="2706" y="22"/>
                  </a:lnTo>
                  <a:lnTo>
                    <a:pt x="2764" y="22"/>
                  </a:lnTo>
                  <a:lnTo>
                    <a:pt x="2764" y="22"/>
                  </a:lnTo>
                  <a:lnTo>
                    <a:pt x="2840" y="22"/>
                  </a:lnTo>
                  <a:lnTo>
                    <a:pt x="2840" y="22"/>
                  </a:lnTo>
                  <a:lnTo>
                    <a:pt x="2888" y="24"/>
                  </a:lnTo>
                  <a:lnTo>
                    <a:pt x="2910" y="24"/>
                  </a:lnTo>
                  <a:lnTo>
                    <a:pt x="2932" y="22"/>
                  </a:lnTo>
                  <a:lnTo>
                    <a:pt x="2932" y="22"/>
                  </a:lnTo>
                  <a:lnTo>
                    <a:pt x="2946" y="24"/>
                  </a:lnTo>
                  <a:lnTo>
                    <a:pt x="2960" y="24"/>
                  </a:lnTo>
                  <a:lnTo>
                    <a:pt x="2984" y="24"/>
                  </a:lnTo>
                  <a:lnTo>
                    <a:pt x="2984" y="24"/>
                  </a:lnTo>
                  <a:lnTo>
                    <a:pt x="3024" y="24"/>
                  </a:lnTo>
                  <a:lnTo>
                    <a:pt x="3024" y="24"/>
                  </a:lnTo>
                  <a:lnTo>
                    <a:pt x="3088" y="24"/>
                  </a:lnTo>
                  <a:lnTo>
                    <a:pt x="3088" y="24"/>
                  </a:lnTo>
                  <a:lnTo>
                    <a:pt x="3132" y="24"/>
                  </a:lnTo>
                  <a:lnTo>
                    <a:pt x="3132" y="24"/>
                  </a:lnTo>
                  <a:lnTo>
                    <a:pt x="3156" y="24"/>
                  </a:lnTo>
                  <a:lnTo>
                    <a:pt x="3178" y="24"/>
                  </a:lnTo>
                  <a:lnTo>
                    <a:pt x="3178" y="24"/>
                  </a:lnTo>
                  <a:lnTo>
                    <a:pt x="3190" y="24"/>
                  </a:lnTo>
                  <a:lnTo>
                    <a:pt x="3202" y="26"/>
                  </a:lnTo>
                  <a:lnTo>
                    <a:pt x="3202" y="26"/>
                  </a:lnTo>
                  <a:lnTo>
                    <a:pt x="3208" y="24"/>
                  </a:lnTo>
                  <a:lnTo>
                    <a:pt x="3208" y="24"/>
                  </a:lnTo>
                  <a:lnTo>
                    <a:pt x="3214" y="24"/>
                  </a:lnTo>
                  <a:lnTo>
                    <a:pt x="3222" y="26"/>
                  </a:lnTo>
                  <a:lnTo>
                    <a:pt x="3222" y="26"/>
                  </a:lnTo>
                  <a:lnTo>
                    <a:pt x="3246" y="26"/>
                  </a:lnTo>
                  <a:lnTo>
                    <a:pt x="3268" y="24"/>
                  </a:lnTo>
                  <a:lnTo>
                    <a:pt x="3268" y="24"/>
                  </a:lnTo>
                  <a:lnTo>
                    <a:pt x="3278" y="26"/>
                  </a:lnTo>
                  <a:lnTo>
                    <a:pt x="3278" y="26"/>
                  </a:lnTo>
                  <a:lnTo>
                    <a:pt x="3334" y="26"/>
                  </a:lnTo>
                  <a:lnTo>
                    <a:pt x="3390" y="26"/>
                  </a:lnTo>
                  <a:lnTo>
                    <a:pt x="3390" y="26"/>
                  </a:lnTo>
                  <a:lnTo>
                    <a:pt x="3404" y="26"/>
                  </a:lnTo>
                  <a:lnTo>
                    <a:pt x="3418" y="24"/>
                  </a:lnTo>
                  <a:lnTo>
                    <a:pt x="3418" y="24"/>
                  </a:lnTo>
                  <a:lnTo>
                    <a:pt x="3446" y="24"/>
                  </a:lnTo>
                  <a:lnTo>
                    <a:pt x="3470" y="26"/>
                  </a:lnTo>
                  <a:lnTo>
                    <a:pt x="3470" y="26"/>
                  </a:lnTo>
                  <a:lnTo>
                    <a:pt x="3496" y="26"/>
                  </a:lnTo>
                  <a:lnTo>
                    <a:pt x="3496" y="26"/>
                  </a:lnTo>
                  <a:lnTo>
                    <a:pt x="3532" y="24"/>
                  </a:lnTo>
                  <a:lnTo>
                    <a:pt x="3532" y="24"/>
                  </a:lnTo>
                  <a:lnTo>
                    <a:pt x="3544" y="24"/>
                  </a:lnTo>
                  <a:lnTo>
                    <a:pt x="3556" y="26"/>
                  </a:lnTo>
                  <a:lnTo>
                    <a:pt x="3556" y="26"/>
                  </a:lnTo>
                  <a:lnTo>
                    <a:pt x="3578" y="26"/>
                  </a:lnTo>
                  <a:lnTo>
                    <a:pt x="3598" y="26"/>
                  </a:lnTo>
                  <a:lnTo>
                    <a:pt x="3598" y="26"/>
                  </a:lnTo>
                  <a:lnTo>
                    <a:pt x="3622" y="26"/>
                  </a:lnTo>
                  <a:lnTo>
                    <a:pt x="3622" y="26"/>
                  </a:lnTo>
                  <a:lnTo>
                    <a:pt x="3634" y="26"/>
                  </a:lnTo>
                  <a:lnTo>
                    <a:pt x="3646" y="26"/>
                  </a:lnTo>
                  <a:lnTo>
                    <a:pt x="3646" y="26"/>
                  </a:lnTo>
                  <a:lnTo>
                    <a:pt x="3658" y="26"/>
                  </a:lnTo>
                  <a:lnTo>
                    <a:pt x="3670" y="26"/>
                  </a:lnTo>
                  <a:lnTo>
                    <a:pt x="3670" y="26"/>
                  </a:lnTo>
                  <a:lnTo>
                    <a:pt x="3706" y="26"/>
                  </a:lnTo>
                  <a:lnTo>
                    <a:pt x="3742" y="26"/>
                  </a:lnTo>
                  <a:lnTo>
                    <a:pt x="3742" y="26"/>
                  </a:lnTo>
                  <a:lnTo>
                    <a:pt x="3788" y="26"/>
                  </a:lnTo>
                  <a:lnTo>
                    <a:pt x="3788" y="26"/>
                  </a:lnTo>
                  <a:lnTo>
                    <a:pt x="3810" y="28"/>
                  </a:lnTo>
                  <a:lnTo>
                    <a:pt x="3810" y="28"/>
                  </a:lnTo>
                  <a:lnTo>
                    <a:pt x="3816" y="26"/>
                  </a:lnTo>
                  <a:lnTo>
                    <a:pt x="3816" y="26"/>
                  </a:lnTo>
                  <a:lnTo>
                    <a:pt x="3820" y="26"/>
                  </a:lnTo>
                  <a:lnTo>
                    <a:pt x="3824" y="28"/>
                  </a:lnTo>
                  <a:lnTo>
                    <a:pt x="3824" y="28"/>
                  </a:lnTo>
                  <a:lnTo>
                    <a:pt x="3832" y="26"/>
                  </a:lnTo>
                  <a:lnTo>
                    <a:pt x="3832" y="26"/>
                  </a:lnTo>
                  <a:lnTo>
                    <a:pt x="3846" y="24"/>
                  </a:lnTo>
                  <a:lnTo>
                    <a:pt x="3846" y="24"/>
                  </a:lnTo>
                  <a:lnTo>
                    <a:pt x="3850" y="24"/>
                  </a:lnTo>
                  <a:lnTo>
                    <a:pt x="3850" y="24"/>
                  </a:lnTo>
                  <a:lnTo>
                    <a:pt x="3856" y="26"/>
                  </a:lnTo>
                  <a:lnTo>
                    <a:pt x="3864" y="26"/>
                  </a:lnTo>
                  <a:lnTo>
                    <a:pt x="3878" y="24"/>
                  </a:lnTo>
                  <a:lnTo>
                    <a:pt x="3878" y="24"/>
                  </a:lnTo>
                  <a:lnTo>
                    <a:pt x="3890" y="24"/>
                  </a:lnTo>
                  <a:lnTo>
                    <a:pt x="3890" y="24"/>
                  </a:lnTo>
                  <a:lnTo>
                    <a:pt x="3900" y="24"/>
                  </a:lnTo>
                  <a:lnTo>
                    <a:pt x="3906" y="22"/>
                  </a:lnTo>
                  <a:lnTo>
                    <a:pt x="3910" y="20"/>
                  </a:lnTo>
                  <a:lnTo>
                    <a:pt x="3910" y="20"/>
                  </a:lnTo>
                  <a:lnTo>
                    <a:pt x="3914" y="20"/>
                  </a:lnTo>
                  <a:lnTo>
                    <a:pt x="3916" y="18"/>
                  </a:lnTo>
                  <a:lnTo>
                    <a:pt x="3916" y="18"/>
                  </a:lnTo>
                  <a:lnTo>
                    <a:pt x="3916" y="18"/>
                  </a:lnTo>
                  <a:lnTo>
                    <a:pt x="3916" y="18"/>
                  </a:lnTo>
                  <a:lnTo>
                    <a:pt x="3916" y="16"/>
                  </a:lnTo>
                  <a:lnTo>
                    <a:pt x="3916" y="14"/>
                  </a:lnTo>
                  <a:lnTo>
                    <a:pt x="3916" y="14"/>
                  </a:lnTo>
                  <a:lnTo>
                    <a:pt x="3868" y="14"/>
                  </a:lnTo>
                  <a:lnTo>
                    <a:pt x="3844" y="14"/>
                  </a:lnTo>
                  <a:lnTo>
                    <a:pt x="3820" y="12"/>
                  </a:lnTo>
                  <a:lnTo>
                    <a:pt x="3820" y="12"/>
                  </a:lnTo>
                  <a:close/>
                  <a:moveTo>
                    <a:pt x="744" y="10"/>
                  </a:moveTo>
                  <a:lnTo>
                    <a:pt x="744" y="10"/>
                  </a:lnTo>
                  <a:lnTo>
                    <a:pt x="744" y="8"/>
                  </a:lnTo>
                  <a:lnTo>
                    <a:pt x="744" y="8"/>
                  </a:lnTo>
                  <a:lnTo>
                    <a:pt x="744" y="8"/>
                  </a:lnTo>
                  <a:lnTo>
                    <a:pt x="746" y="8"/>
                  </a:lnTo>
                  <a:lnTo>
                    <a:pt x="744" y="10"/>
                  </a:lnTo>
                  <a:lnTo>
                    <a:pt x="744" y="10"/>
                  </a:lnTo>
                  <a:close/>
                  <a:moveTo>
                    <a:pt x="2874" y="18"/>
                  </a:moveTo>
                  <a:lnTo>
                    <a:pt x="2874" y="18"/>
                  </a:lnTo>
                  <a:lnTo>
                    <a:pt x="2874" y="16"/>
                  </a:lnTo>
                  <a:lnTo>
                    <a:pt x="2874" y="16"/>
                  </a:lnTo>
                  <a:lnTo>
                    <a:pt x="2876" y="18"/>
                  </a:lnTo>
                  <a:lnTo>
                    <a:pt x="2876" y="18"/>
                  </a:lnTo>
                  <a:lnTo>
                    <a:pt x="2874" y="18"/>
                  </a:lnTo>
                  <a:lnTo>
                    <a:pt x="2874" y="18"/>
                  </a:lnTo>
                  <a:close/>
                  <a:moveTo>
                    <a:pt x="3160" y="18"/>
                  </a:moveTo>
                  <a:lnTo>
                    <a:pt x="3160" y="18"/>
                  </a:lnTo>
                  <a:lnTo>
                    <a:pt x="3160" y="16"/>
                  </a:lnTo>
                  <a:lnTo>
                    <a:pt x="3160" y="16"/>
                  </a:lnTo>
                  <a:lnTo>
                    <a:pt x="3162" y="16"/>
                  </a:lnTo>
                  <a:lnTo>
                    <a:pt x="3162" y="16"/>
                  </a:lnTo>
                  <a:lnTo>
                    <a:pt x="3162" y="16"/>
                  </a:lnTo>
                  <a:lnTo>
                    <a:pt x="3160" y="18"/>
                  </a:lnTo>
                  <a:lnTo>
                    <a:pt x="3160"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48" dirty="0"/>
            </a:p>
          </p:txBody>
        </p:sp>
      </p:grpSp>
    </p:spTree>
    <p:extLst>
      <p:ext uri="{BB962C8B-B14F-4D97-AF65-F5344CB8AC3E}">
        <p14:creationId xmlns:p14="http://schemas.microsoft.com/office/powerpoint/2010/main" val="2160251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spTree>
    <p:extLst>
      <p:ext uri="{BB962C8B-B14F-4D97-AF65-F5344CB8AC3E}">
        <p14:creationId xmlns:p14="http://schemas.microsoft.com/office/powerpoint/2010/main" val="59617559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9143936" cy="1828786"/>
          </a:xfrm>
          <a:noFill/>
        </p:spPr>
        <p:txBody>
          <a:bodyPr lIns="146304" tIns="91440" rIns="146304" bIns="91440" anchor="t" anchorCtr="0"/>
          <a:lstStyle>
            <a:lvl1pPr>
              <a:defRPr sz="5998"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598"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4" y="6208326"/>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5998"/>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grpSp>
        <p:nvGrpSpPr>
          <p:cNvPr id="98" name="Group 97"/>
          <p:cNvGrpSpPr/>
          <p:nvPr userDrawn="1"/>
        </p:nvGrpSpPr>
        <p:grpSpPr>
          <a:xfrm>
            <a:off x="18853151" y="1957389"/>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spTree>
    <p:extLst>
      <p:ext uri="{BB962C8B-B14F-4D97-AF65-F5344CB8AC3E}">
        <p14:creationId xmlns:p14="http://schemas.microsoft.com/office/powerpoint/2010/main" val="20581031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9143936" cy="1828786"/>
          </a:xfrm>
          <a:noFill/>
        </p:spPr>
        <p:txBody>
          <a:bodyPr lIns="146304" tIns="91440" rIns="146304" bIns="91440" anchor="t" anchorCtr="0"/>
          <a:lstStyle>
            <a:lvl1pPr>
              <a:defRPr sz="5998"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598"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4" y="6208326"/>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5998"/>
            </a:lvl1pPr>
          </a:lstStyle>
          <a:p>
            <a:pPr lvl="0"/>
            <a:r>
              <a:rPr lang="en-US" dirty="0" smtClean="0"/>
              <a:t>Session code</a:t>
            </a:r>
            <a:endParaRPr lang="en-US" dirty="0"/>
          </a:p>
        </p:txBody>
      </p:sp>
      <p:grpSp>
        <p:nvGrpSpPr>
          <p:cNvPr id="98" name="Group 97"/>
          <p:cNvGrpSpPr/>
          <p:nvPr userDrawn="1"/>
        </p:nvGrpSpPr>
        <p:grpSpPr>
          <a:xfrm>
            <a:off x="7136679" y="411083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spTree>
    <p:extLst>
      <p:ext uri="{BB962C8B-B14F-4D97-AF65-F5344CB8AC3E}">
        <p14:creationId xmlns:p14="http://schemas.microsoft.com/office/powerpoint/2010/main" val="33578547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46" tIns="109684" rIns="146246" bIns="109684"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3" y="1211287"/>
            <a:ext cx="10056812" cy="2751698"/>
          </a:xfrm>
          <a:noFill/>
        </p:spPr>
        <p:txBody>
          <a:bodyPr tIns="91440" bIns="91440" anchor="t" anchorCtr="0"/>
          <a:lstStyle>
            <a:lvl1pPr>
              <a:defRPr sz="7197"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8"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419148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3"/>
            <a:ext cx="10056812" cy="2751698"/>
          </a:xfrm>
          <a:noFill/>
        </p:spPr>
        <p:txBody>
          <a:bodyPr tIns="91440" bIns="91440" anchor="t" anchorCtr="0"/>
          <a:lstStyle>
            <a:lvl1pPr>
              <a:defRPr sz="7197"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8"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160567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3" y="1211287"/>
            <a:ext cx="10056812" cy="2751698"/>
          </a:xfrm>
          <a:noFill/>
        </p:spPr>
        <p:txBody>
          <a:bodyPr tIns="91440" bIns="91440" anchor="t" anchorCtr="0"/>
          <a:lstStyle>
            <a:lvl1pPr>
              <a:defRPr sz="7197"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5761151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3"/>
            <a:ext cx="10056812" cy="2751698"/>
          </a:xfrm>
          <a:noFill/>
        </p:spPr>
        <p:txBody>
          <a:bodyPr tIns="91440" bIns="91440" anchor="t" anchorCtr="0"/>
          <a:lstStyle>
            <a:lvl1pPr>
              <a:defRPr sz="7197"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5260843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53162761"/>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479306"/>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31040906"/>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1999"/>
            </a:lvl2pPr>
            <a:lvl3pPr marL="228510" indent="0">
              <a:buNone/>
              <a:defRPr sz="1999"/>
            </a:lvl3pPr>
            <a:lvl4pPr marL="457019" indent="0">
              <a:buNone/>
              <a:defRPr sz="1799"/>
            </a:lvl4pPr>
            <a:lvl5pPr marL="685529" indent="0">
              <a:buNone/>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0213744"/>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9"/>
            <a:ext cx="11887200" cy="22311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08279795"/>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8"/>
            </a:lvl1pPr>
            <a:lvl2pPr marL="0" indent="0">
              <a:buNone/>
              <a:defRPr sz="1999"/>
            </a:lvl2pPr>
            <a:lvl3pPr marL="231684" indent="0">
              <a:buNone/>
              <a:tabLst/>
              <a:defRPr sz="1999"/>
            </a:lvl3pPr>
            <a:lvl4pPr marL="460193" indent="0">
              <a:buNone/>
              <a:defRPr sz="1799"/>
            </a:lvl4pPr>
            <a:lvl5pPr marL="685529" indent="0">
              <a:buNone/>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68368"/>
          </a:xfrm>
        </p:spPr>
        <p:txBody>
          <a:bodyPr wrap="square">
            <a:spAutoFit/>
          </a:bodyPr>
          <a:lstStyle>
            <a:lvl1pPr marL="0" indent="0">
              <a:spcBef>
                <a:spcPts val="1224"/>
              </a:spcBef>
              <a:buClr>
                <a:schemeClr val="tx1"/>
              </a:buClr>
              <a:buFont typeface="Wingdings" pitchFamily="2" charset="2"/>
              <a:buNone/>
              <a:defRPr sz="3598"/>
            </a:lvl1pPr>
            <a:lvl2pPr marL="0" indent="0">
              <a:buNone/>
              <a:defRPr sz="1999"/>
            </a:lvl2pPr>
            <a:lvl3pPr marL="231684" indent="0">
              <a:buNone/>
              <a:tabLst/>
              <a:defRPr sz="1999"/>
            </a:lvl3pPr>
            <a:lvl4pPr marL="460193" indent="0">
              <a:buNone/>
              <a:defRPr sz="1799"/>
            </a:lvl4pPr>
            <a:lvl5pPr marL="685529" indent="0">
              <a:buNone/>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89539640"/>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24" indent="-287224">
              <a:spcBef>
                <a:spcPts val="1224"/>
              </a:spcBef>
              <a:buClr>
                <a:schemeClr val="tx1"/>
              </a:buClr>
              <a:buFont typeface="Arial" pitchFamily="34" charset="0"/>
              <a:buChar char="•"/>
              <a:defRPr sz="3598"/>
            </a:lvl1pPr>
            <a:lvl2pPr marL="530956" indent="-233102">
              <a:defRPr sz="1999"/>
            </a:lvl2pPr>
            <a:lvl3pPr marL="699308" indent="-168352">
              <a:tabLst/>
              <a:defRPr sz="1999"/>
            </a:lvl3pPr>
            <a:lvl4pPr marL="880609" indent="-181303">
              <a:defRPr sz="1799"/>
            </a:lvl4pPr>
            <a:lvl5pPr marL="1048961" indent="-168352">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50"/>
            <a:ext cx="5486399" cy="2536079"/>
          </a:xfrm>
        </p:spPr>
        <p:txBody>
          <a:bodyPr wrap="square">
            <a:spAutoFit/>
          </a:bodyPr>
          <a:lstStyle>
            <a:lvl1pPr marL="287224" indent="-287224">
              <a:spcBef>
                <a:spcPts val="1224"/>
              </a:spcBef>
              <a:buClr>
                <a:schemeClr val="tx1"/>
              </a:buClr>
              <a:buFont typeface="Arial" pitchFamily="34" charset="0"/>
              <a:buChar char="•"/>
              <a:defRPr sz="3598"/>
            </a:lvl1pPr>
            <a:lvl2pPr marL="530956" indent="-233102">
              <a:defRPr sz="1999"/>
            </a:lvl2pPr>
            <a:lvl3pPr marL="699308" indent="-168352">
              <a:tabLst/>
              <a:defRPr sz="1999"/>
            </a:lvl3pPr>
            <a:lvl4pPr marL="880609" indent="-181303">
              <a:defRPr sz="1799"/>
            </a:lvl4pPr>
            <a:lvl5pPr marL="1048961" indent="-168352">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6724674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671501"/>
          </a:xfrm>
        </p:spPr>
        <p:txBody>
          <a:bodyPr wrap="square">
            <a:spAutoFit/>
          </a:bodyPr>
          <a:lstStyle>
            <a:lvl1pPr marL="287224" indent="-287224">
              <a:spcBef>
                <a:spcPts val="1224"/>
              </a:spcBef>
              <a:buClr>
                <a:schemeClr val="tx2"/>
              </a:buClr>
              <a:buFont typeface="Arial" pitchFamily="34" charset="0"/>
              <a:buChar char="•"/>
              <a:defRPr sz="3598">
                <a:gradFill>
                  <a:gsLst>
                    <a:gs pos="1250">
                      <a:schemeClr val="tx2"/>
                    </a:gs>
                    <a:gs pos="99000">
                      <a:schemeClr val="tx2"/>
                    </a:gs>
                  </a:gsLst>
                  <a:lin ang="5400000" scaled="0"/>
                </a:gradFill>
              </a:defRPr>
            </a:lvl1pPr>
            <a:lvl2pPr marL="530956" indent="-233102">
              <a:defRPr sz="2399"/>
            </a:lvl2pPr>
            <a:lvl3pPr marL="699308" indent="-168352">
              <a:tabLst/>
              <a:defRPr sz="2399"/>
            </a:lvl3pPr>
            <a:lvl4pPr marL="880609" indent="-181303">
              <a:defRPr/>
            </a:lvl4pPr>
            <a:lvl5pPr marL="1048961" indent="-16835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671501"/>
          </a:xfrm>
        </p:spPr>
        <p:txBody>
          <a:bodyPr wrap="square">
            <a:spAutoFit/>
          </a:bodyPr>
          <a:lstStyle>
            <a:lvl1pPr marL="287224" indent="-287224">
              <a:spcBef>
                <a:spcPts val="1224"/>
              </a:spcBef>
              <a:buClr>
                <a:schemeClr val="tx2"/>
              </a:buClr>
              <a:buFont typeface="Arial" pitchFamily="34" charset="0"/>
              <a:buChar char="•"/>
              <a:defRPr sz="3598">
                <a:gradFill>
                  <a:gsLst>
                    <a:gs pos="1250">
                      <a:schemeClr val="tx2"/>
                    </a:gs>
                    <a:gs pos="99000">
                      <a:schemeClr val="tx2"/>
                    </a:gs>
                  </a:gsLst>
                  <a:lin ang="5400000" scaled="0"/>
                </a:gradFill>
              </a:defRPr>
            </a:lvl1pPr>
            <a:lvl2pPr marL="530956" indent="-233102">
              <a:defRPr sz="2399"/>
            </a:lvl2pPr>
            <a:lvl3pPr marL="699308" indent="-168352">
              <a:tabLst/>
              <a:defRPr sz="2399"/>
            </a:lvl3pPr>
            <a:lvl4pPr marL="880609" indent="-181303">
              <a:defRPr/>
            </a:lvl4pPr>
            <a:lvl5pPr marL="1048961" indent="-16835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737967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86446291"/>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360725"/>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172238"/>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4688626"/>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835888"/>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0" tIns="46620" rIns="46620" bIns="46620" numCol="1" spcCol="0" rtlCol="0" fromWordArt="0" anchor="ctr" anchorCtr="0" forceAA="0" compatLnSpc="1">
            <a:prstTxWarp prst="textNoShape">
              <a:avLst/>
            </a:prstTxWarp>
            <a:noAutofit/>
          </a:bodyPr>
          <a:lstStyle/>
          <a:p>
            <a:pPr algn="ctr" defTabSz="932103" fontAlgn="base">
              <a:spcBef>
                <a:spcPct val="0"/>
              </a:spcBef>
              <a:spcAft>
                <a:spcPct val="0"/>
              </a:spcAft>
            </a:pPr>
            <a:endParaRPr lang="en-US" sz="1799"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16153"/>
            <a:ext cx="11887199" cy="2131353"/>
          </a:xfrm>
        </p:spPr>
        <p:txBody>
          <a:bodyPr/>
          <a:lstStyle>
            <a:lvl1pPr marL="0" indent="0">
              <a:buNone/>
              <a:defRPr sz="3298">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37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24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58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73329625"/>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1"/>
            <a:ext cx="11887200" cy="2443746"/>
          </a:xfrm>
          <a:prstGeom prst="rect">
            <a:avLst/>
          </a:prstGeom>
        </p:spPr>
        <p:txBody>
          <a:bodyPr/>
          <a:lstStyle>
            <a:lvl1pPr marL="290398" indent="-290398">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74" indent="-280876">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72" indent="-290398">
              <a:buClr>
                <a:schemeClr val="tx1"/>
              </a:buClr>
              <a:buSzPct val="90000"/>
              <a:buFont typeface="Arial" pitchFamily="34" charset="0"/>
              <a:buChar char="•"/>
              <a:defRPr sz="279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81" indent="-228510">
              <a:buClr>
                <a:schemeClr val="tx1"/>
              </a:buClr>
              <a:buSzPct val="90000"/>
              <a:buFont typeface="Arial" pitchFamily="34" charset="0"/>
              <a:buChar char="•"/>
              <a:defRPr sz="2399">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691" indent="-228510">
              <a:buClr>
                <a:schemeClr val="tx1"/>
              </a:buClr>
              <a:buSzPct val="90000"/>
              <a:buFont typeface="Arial" pitchFamily="34" charset="0"/>
              <a:buChar char="•"/>
              <a:defRPr sz="1999">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73914442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1"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6922073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spTree>
    <p:extLst>
      <p:ext uri="{BB962C8B-B14F-4D97-AF65-F5344CB8AC3E}">
        <p14:creationId xmlns:p14="http://schemas.microsoft.com/office/powerpoint/2010/main" val="65770673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9143936" cy="1828786"/>
          </a:xfrm>
          <a:noFill/>
        </p:spPr>
        <p:txBody>
          <a:bodyPr lIns="146304" tIns="91440" rIns="146304" bIns="91440" anchor="t" anchorCtr="0"/>
          <a:lstStyle>
            <a:lvl1pPr>
              <a:defRPr sz="5998"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598"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4" y="6208326"/>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5998"/>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grpSp>
        <p:nvGrpSpPr>
          <p:cNvPr id="98" name="Group 97"/>
          <p:cNvGrpSpPr/>
          <p:nvPr userDrawn="1"/>
        </p:nvGrpSpPr>
        <p:grpSpPr>
          <a:xfrm>
            <a:off x="18853151" y="1957389"/>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spTree>
    <p:extLst>
      <p:ext uri="{BB962C8B-B14F-4D97-AF65-F5344CB8AC3E}">
        <p14:creationId xmlns:p14="http://schemas.microsoft.com/office/powerpoint/2010/main" val="37132396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9143936" cy="1828786"/>
          </a:xfrm>
          <a:noFill/>
        </p:spPr>
        <p:txBody>
          <a:bodyPr lIns="146304" tIns="91440" rIns="146304" bIns="91440" anchor="t" anchorCtr="0"/>
          <a:lstStyle>
            <a:lvl1pPr>
              <a:defRPr sz="5998"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598"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4" y="6208326"/>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5998"/>
            </a:lvl1pPr>
          </a:lstStyle>
          <a:p>
            <a:pPr lvl="0"/>
            <a:r>
              <a:rPr lang="en-US" dirty="0" smtClean="0"/>
              <a:t>Session code</a:t>
            </a:r>
            <a:endParaRPr lang="en-US" dirty="0"/>
          </a:p>
        </p:txBody>
      </p:sp>
      <p:grpSp>
        <p:nvGrpSpPr>
          <p:cNvPr id="98" name="Group 97"/>
          <p:cNvGrpSpPr/>
          <p:nvPr userDrawn="1"/>
        </p:nvGrpSpPr>
        <p:grpSpPr>
          <a:xfrm>
            <a:off x="7136679" y="411083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spTree>
    <p:extLst>
      <p:ext uri="{BB962C8B-B14F-4D97-AF65-F5344CB8AC3E}">
        <p14:creationId xmlns:p14="http://schemas.microsoft.com/office/powerpoint/2010/main" val="8131612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46" tIns="109684" rIns="146246" bIns="109684"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3" y="1211287"/>
            <a:ext cx="10056812" cy="2751698"/>
          </a:xfrm>
          <a:noFill/>
        </p:spPr>
        <p:txBody>
          <a:bodyPr tIns="91440" bIns="91440" anchor="t" anchorCtr="0"/>
          <a:lstStyle>
            <a:lvl1pPr>
              <a:defRPr sz="7197"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8"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6679369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3"/>
            <a:ext cx="10056812" cy="2751698"/>
          </a:xfrm>
          <a:noFill/>
        </p:spPr>
        <p:txBody>
          <a:bodyPr tIns="91440" bIns="91440" anchor="t" anchorCtr="0"/>
          <a:lstStyle>
            <a:lvl1pPr>
              <a:defRPr sz="7197"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8"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7727457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3" y="1211287"/>
            <a:ext cx="10056812" cy="2751698"/>
          </a:xfrm>
          <a:noFill/>
        </p:spPr>
        <p:txBody>
          <a:bodyPr tIns="91440" bIns="91440" anchor="t" anchorCtr="0"/>
          <a:lstStyle>
            <a:lvl1pPr>
              <a:defRPr sz="7197"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9983867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3"/>
            <a:ext cx="10056812" cy="2751698"/>
          </a:xfrm>
          <a:noFill/>
        </p:spPr>
        <p:txBody>
          <a:bodyPr tIns="91440" bIns="91440" anchor="t" anchorCtr="0"/>
          <a:lstStyle>
            <a:lvl1pPr>
              <a:defRPr sz="7197"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40802640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74159384"/>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979579223"/>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973934741"/>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1999"/>
            </a:lvl2pPr>
            <a:lvl3pPr marL="228510" indent="0">
              <a:buNone/>
              <a:defRPr sz="1999"/>
            </a:lvl3pPr>
            <a:lvl4pPr marL="457019" indent="0">
              <a:buNone/>
              <a:defRPr sz="1799"/>
            </a:lvl4pPr>
            <a:lvl5pPr marL="685529" indent="0">
              <a:buNone/>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4073864"/>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9"/>
            <a:ext cx="11887200" cy="22311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22279033"/>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8"/>
            </a:lvl1pPr>
            <a:lvl2pPr marL="0" indent="0">
              <a:buNone/>
              <a:defRPr sz="1999"/>
            </a:lvl2pPr>
            <a:lvl3pPr marL="231684" indent="0">
              <a:buNone/>
              <a:tabLst/>
              <a:defRPr sz="1999"/>
            </a:lvl3pPr>
            <a:lvl4pPr marL="460193" indent="0">
              <a:buNone/>
              <a:defRPr sz="1799"/>
            </a:lvl4pPr>
            <a:lvl5pPr marL="685529" indent="0">
              <a:buNone/>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68368"/>
          </a:xfrm>
        </p:spPr>
        <p:txBody>
          <a:bodyPr wrap="square">
            <a:spAutoFit/>
          </a:bodyPr>
          <a:lstStyle>
            <a:lvl1pPr marL="0" indent="0">
              <a:spcBef>
                <a:spcPts val="1224"/>
              </a:spcBef>
              <a:buClr>
                <a:schemeClr val="tx1"/>
              </a:buClr>
              <a:buFont typeface="Wingdings" pitchFamily="2" charset="2"/>
              <a:buNone/>
              <a:defRPr sz="3598"/>
            </a:lvl1pPr>
            <a:lvl2pPr marL="0" indent="0">
              <a:buNone/>
              <a:defRPr sz="1999"/>
            </a:lvl2pPr>
            <a:lvl3pPr marL="231684" indent="0">
              <a:buNone/>
              <a:tabLst/>
              <a:defRPr sz="1999"/>
            </a:lvl3pPr>
            <a:lvl4pPr marL="460193" indent="0">
              <a:buNone/>
              <a:defRPr sz="1799"/>
            </a:lvl4pPr>
            <a:lvl5pPr marL="685529" indent="0">
              <a:buNone/>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9132246"/>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24" indent="-287224">
              <a:spcBef>
                <a:spcPts val="1224"/>
              </a:spcBef>
              <a:buClr>
                <a:schemeClr val="tx1"/>
              </a:buClr>
              <a:buFont typeface="Arial" pitchFamily="34" charset="0"/>
              <a:buChar char="•"/>
              <a:defRPr sz="3598"/>
            </a:lvl1pPr>
            <a:lvl2pPr marL="530956" indent="-233102">
              <a:defRPr sz="1999"/>
            </a:lvl2pPr>
            <a:lvl3pPr marL="699308" indent="-168352">
              <a:tabLst/>
              <a:defRPr sz="1999"/>
            </a:lvl3pPr>
            <a:lvl4pPr marL="880609" indent="-181303">
              <a:defRPr sz="1799"/>
            </a:lvl4pPr>
            <a:lvl5pPr marL="1048961" indent="-168352">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50"/>
            <a:ext cx="5486399" cy="2536079"/>
          </a:xfrm>
        </p:spPr>
        <p:txBody>
          <a:bodyPr wrap="square">
            <a:spAutoFit/>
          </a:bodyPr>
          <a:lstStyle>
            <a:lvl1pPr marL="287224" indent="-287224">
              <a:spcBef>
                <a:spcPts val="1224"/>
              </a:spcBef>
              <a:buClr>
                <a:schemeClr val="tx1"/>
              </a:buClr>
              <a:buFont typeface="Arial" pitchFamily="34" charset="0"/>
              <a:buChar char="•"/>
              <a:defRPr sz="3598"/>
            </a:lvl1pPr>
            <a:lvl2pPr marL="530956" indent="-233102">
              <a:defRPr sz="1999"/>
            </a:lvl2pPr>
            <a:lvl3pPr marL="699308" indent="-168352">
              <a:tabLst/>
              <a:defRPr sz="1999"/>
            </a:lvl3pPr>
            <a:lvl4pPr marL="880609" indent="-181303">
              <a:defRPr sz="1799"/>
            </a:lvl4pPr>
            <a:lvl5pPr marL="1048961" indent="-168352">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127255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671501"/>
          </a:xfrm>
        </p:spPr>
        <p:txBody>
          <a:bodyPr wrap="square">
            <a:spAutoFit/>
          </a:bodyPr>
          <a:lstStyle>
            <a:lvl1pPr marL="287224" indent="-287224">
              <a:spcBef>
                <a:spcPts val="1224"/>
              </a:spcBef>
              <a:buClr>
                <a:schemeClr val="tx2"/>
              </a:buClr>
              <a:buFont typeface="Arial" pitchFamily="34" charset="0"/>
              <a:buChar char="•"/>
              <a:defRPr sz="3598">
                <a:gradFill>
                  <a:gsLst>
                    <a:gs pos="1250">
                      <a:schemeClr val="tx2"/>
                    </a:gs>
                    <a:gs pos="99000">
                      <a:schemeClr val="tx2"/>
                    </a:gs>
                  </a:gsLst>
                  <a:lin ang="5400000" scaled="0"/>
                </a:gradFill>
              </a:defRPr>
            </a:lvl1pPr>
            <a:lvl2pPr marL="530956" indent="-233102">
              <a:defRPr sz="2399"/>
            </a:lvl2pPr>
            <a:lvl3pPr marL="699308" indent="-168352">
              <a:tabLst/>
              <a:defRPr sz="2399"/>
            </a:lvl3pPr>
            <a:lvl4pPr marL="880609" indent="-181303">
              <a:defRPr/>
            </a:lvl4pPr>
            <a:lvl5pPr marL="1048961" indent="-16835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671501"/>
          </a:xfrm>
        </p:spPr>
        <p:txBody>
          <a:bodyPr wrap="square">
            <a:spAutoFit/>
          </a:bodyPr>
          <a:lstStyle>
            <a:lvl1pPr marL="287224" indent="-287224">
              <a:spcBef>
                <a:spcPts val="1224"/>
              </a:spcBef>
              <a:buClr>
                <a:schemeClr val="tx2"/>
              </a:buClr>
              <a:buFont typeface="Arial" pitchFamily="34" charset="0"/>
              <a:buChar char="•"/>
              <a:defRPr sz="3598">
                <a:gradFill>
                  <a:gsLst>
                    <a:gs pos="1250">
                      <a:schemeClr val="tx2"/>
                    </a:gs>
                    <a:gs pos="99000">
                      <a:schemeClr val="tx2"/>
                    </a:gs>
                  </a:gsLst>
                  <a:lin ang="5400000" scaled="0"/>
                </a:gradFill>
              </a:defRPr>
            </a:lvl1pPr>
            <a:lvl2pPr marL="530956" indent="-233102">
              <a:defRPr sz="2399"/>
            </a:lvl2pPr>
            <a:lvl3pPr marL="699308" indent="-168352">
              <a:tabLst/>
              <a:defRPr sz="2399"/>
            </a:lvl3pPr>
            <a:lvl4pPr marL="880609" indent="-181303">
              <a:defRPr/>
            </a:lvl4pPr>
            <a:lvl5pPr marL="1048961" indent="-16835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800555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25738071"/>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10103"/>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7218"/>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883437"/>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035527"/>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0" tIns="46620" rIns="46620" bIns="46620" numCol="1" spcCol="0" rtlCol="0" fromWordArt="0" anchor="ctr" anchorCtr="0" forceAA="0" compatLnSpc="1">
            <a:prstTxWarp prst="textNoShape">
              <a:avLst/>
            </a:prstTxWarp>
            <a:noAutofit/>
          </a:bodyPr>
          <a:lstStyle/>
          <a:p>
            <a:pPr algn="ctr" defTabSz="932103" fontAlgn="base">
              <a:spcBef>
                <a:spcPct val="0"/>
              </a:spcBef>
              <a:spcAft>
                <a:spcPct val="0"/>
              </a:spcAft>
            </a:pPr>
            <a:endParaRPr lang="en-US" sz="1799"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16153"/>
            <a:ext cx="11887199" cy="2131353"/>
          </a:xfrm>
        </p:spPr>
        <p:txBody>
          <a:bodyPr/>
          <a:lstStyle>
            <a:lvl1pPr marL="0" indent="0">
              <a:buNone/>
              <a:defRPr sz="3298">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37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24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58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62889840"/>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1"/>
            <a:ext cx="11887200" cy="2443746"/>
          </a:xfrm>
          <a:prstGeom prst="rect">
            <a:avLst/>
          </a:prstGeom>
        </p:spPr>
        <p:txBody>
          <a:bodyPr/>
          <a:lstStyle>
            <a:lvl1pPr marL="290398" indent="-290398">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74" indent="-280876">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72" indent="-290398">
              <a:buClr>
                <a:schemeClr val="tx1"/>
              </a:buClr>
              <a:buSzPct val="90000"/>
              <a:buFont typeface="Arial" pitchFamily="34" charset="0"/>
              <a:buChar char="•"/>
              <a:defRPr sz="279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81" indent="-228510">
              <a:buClr>
                <a:schemeClr val="tx1"/>
              </a:buClr>
              <a:buSzPct val="90000"/>
              <a:buFont typeface="Arial" pitchFamily="34" charset="0"/>
              <a:buChar char="•"/>
              <a:defRPr sz="2399">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691" indent="-228510">
              <a:buClr>
                <a:schemeClr val="tx1"/>
              </a:buClr>
              <a:buSzPct val="90000"/>
              <a:buFont typeface="Arial" pitchFamily="34" charset="0"/>
              <a:buChar char="•"/>
              <a:defRPr sz="1999">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3263221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41" Type="http://schemas.openxmlformats.org/officeDocument/2006/relationships/slideLayout" Target="../slideLayouts/slideLayout65.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194" r:id="rId23"/>
    <p:sldLayoutId id="2147484195" r:id="rId2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8"/>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39614517"/>
      </p:ext>
    </p:extLst>
  </p:cSld>
  <p:clrMap bg1="dk1" tx1="lt1" bg2="dk2" tx2="lt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 id="2147484209" r:id="rId13"/>
    <p:sldLayoutId id="2147484210" r:id="rId14"/>
    <p:sldLayoutId id="2147484211" r:id="rId15"/>
    <p:sldLayoutId id="2147484212" r:id="rId16"/>
    <p:sldLayoutId id="2147484213" r:id="rId17"/>
    <p:sldLayoutId id="2147484214" r:id="rId18"/>
    <p:sldLayoutId id="2147484215" r:id="rId19"/>
    <p:sldLayoutId id="2147484216" r:id="rId20"/>
    <p:sldLayoutId id="2147484217" r:id="rId21"/>
    <p:sldLayoutId id="2147484218" r:id="rId22"/>
    <p:sldLayoutId id="2147484219" r:id="rId23"/>
    <p:sldLayoutId id="2147484220" r:id="rId24"/>
    <p:sldLayoutId id="2147484221" r:id="rId25"/>
    <p:sldLayoutId id="2147484222" r:id="rId26"/>
    <p:sldLayoutId id="2147484223" r:id="rId27"/>
    <p:sldLayoutId id="2147484224" r:id="rId28"/>
    <p:sldLayoutId id="2147484225" r:id="rId29"/>
    <p:sldLayoutId id="2147484226" r:id="rId30"/>
    <p:sldLayoutId id="2147484227" r:id="rId31"/>
    <p:sldLayoutId id="2147484228" r:id="rId32"/>
    <p:sldLayoutId id="2147484229" r:id="rId33"/>
    <p:sldLayoutId id="2147484230" r:id="rId34"/>
    <p:sldLayoutId id="2147484231" r:id="rId35"/>
    <p:sldLayoutId id="2147484232" r:id="rId36"/>
    <p:sldLayoutId id="2147484233" r:id="rId37"/>
    <p:sldLayoutId id="2147484234" r:id="rId38"/>
    <p:sldLayoutId id="2147484235" r:id="rId39"/>
    <p:sldLayoutId id="2147484236" r:id="rId40"/>
    <p:sldLayoutId id="2147484237" r:id="rId41"/>
    <p:sldLayoutId id="2147484238" r:id="rId42"/>
    <p:sldLayoutId id="2147484239" r:id="rId43"/>
    <p:sldLayoutId id="2147484240" r:id="rId44"/>
    <p:sldLayoutId id="2147484241" r:id="rId45"/>
  </p:sldLayoutIdLst>
  <p:transition>
    <p:fade/>
  </p:transition>
  <p:timing>
    <p:tnLst>
      <p:par>
        <p:cTn id="1" dur="indefinite" restart="never" nodeType="tmRoot"/>
      </p:par>
    </p:tnLst>
  </p:timing>
  <p:txStyles>
    <p:title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764" marR="0" indent="-342764" algn="l" defTabSz="932372" rtl="0" eaLnBrk="1" fontAlgn="auto" latinLnBrk="0" hangingPunct="1">
        <a:lnSpc>
          <a:spcPct val="90000"/>
        </a:lnSpc>
        <a:spcBef>
          <a:spcPct val="20000"/>
        </a:spcBef>
        <a:spcAft>
          <a:spcPts val="0"/>
        </a:spcAft>
        <a:buClrTx/>
        <a:buSzPct val="90000"/>
        <a:buFont typeface="Arial" pitchFamily="34" charset="0"/>
        <a:buChar char="•"/>
        <a:tabLst/>
        <a:defRPr sz="3998" kern="1200" spc="0" baseline="0">
          <a:gradFill>
            <a:gsLst>
              <a:gs pos="1250">
                <a:schemeClr val="tx1"/>
              </a:gs>
              <a:gs pos="100000">
                <a:schemeClr val="tx1"/>
              </a:gs>
            </a:gsLst>
            <a:lin ang="5400000" scaled="0"/>
          </a:gradFill>
          <a:latin typeface="+mj-lt"/>
          <a:ea typeface="+mn-ea"/>
          <a:cs typeface="+mn-cs"/>
        </a:defRPr>
      </a:lvl1pPr>
      <a:lvl2pPr marL="583968" marR="0" indent="-241204" algn="l" defTabSz="932372" rtl="0" eaLnBrk="1" fontAlgn="auto" latinLnBrk="0" hangingPunct="1">
        <a:lnSpc>
          <a:spcPct val="90000"/>
        </a:lnSpc>
        <a:spcBef>
          <a:spcPct val="20000"/>
        </a:spcBef>
        <a:spcAft>
          <a:spcPts val="0"/>
        </a:spcAft>
        <a:buClrTx/>
        <a:buSzPct val="90000"/>
        <a:buFont typeface="Arial" pitchFamily="34" charset="0"/>
        <a:buChar char="•"/>
        <a:tabLst/>
        <a:defRPr sz="2399" kern="1200" spc="0" baseline="0">
          <a:gradFill>
            <a:gsLst>
              <a:gs pos="1250">
                <a:schemeClr val="tx1"/>
              </a:gs>
              <a:gs pos="100000">
                <a:schemeClr val="tx1"/>
              </a:gs>
            </a:gsLst>
            <a:lin ang="5400000" scaled="0"/>
          </a:gradFill>
          <a:latin typeface="+mn-lt"/>
          <a:ea typeface="+mn-ea"/>
          <a:cs typeface="+mn-cs"/>
        </a:defRPr>
      </a:lvl2pPr>
      <a:lvl3pPr marL="799783" marR="0" indent="-228510" algn="l" defTabSz="932372" rtl="0" eaLnBrk="1" fontAlgn="auto" latinLnBrk="0" hangingPunct="1">
        <a:lnSpc>
          <a:spcPct val="90000"/>
        </a:lnSpc>
        <a:spcBef>
          <a:spcPct val="20000"/>
        </a:spcBef>
        <a:spcAft>
          <a:spcPts val="0"/>
        </a:spcAft>
        <a:buClrTx/>
        <a:buSzPct val="90000"/>
        <a:buFont typeface="Arial" pitchFamily="34" charset="0"/>
        <a:buChar char="•"/>
        <a:tabLst/>
        <a:defRPr sz="2399" kern="1200" spc="0" baseline="0">
          <a:gradFill>
            <a:gsLst>
              <a:gs pos="1250">
                <a:schemeClr val="tx1"/>
              </a:gs>
              <a:gs pos="100000">
                <a:schemeClr val="tx1"/>
              </a:gs>
            </a:gsLst>
            <a:lin ang="5400000" scaled="0"/>
          </a:gradFill>
          <a:latin typeface="+mn-lt"/>
          <a:ea typeface="+mn-ea"/>
          <a:cs typeface="+mn-cs"/>
        </a:defRPr>
      </a:lvl3pPr>
      <a:lvl4pPr marL="1028293" marR="0" indent="-228510" algn="l" defTabSz="932372" rtl="0" eaLnBrk="1" fontAlgn="auto" latinLnBrk="0" hangingPunct="1">
        <a:lnSpc>
          <a:spcPct val="90000"/>
        </a:lnSpc>
        <a:spcBef>
          <a:spcPct val="20000"/>
        </a:spcBef>
        <a:spcAft>
          <a:spcPts val="0"/>
        </a:spcAft>
        <a:buClrTx/>
        <a:buSzPct val="90000"/>
        <a:buFont typeface="Arial" pitchFamily="34" charset="0"/>
        <a:buChar char="•"/>
        <a:tabLst/>
        <a:defRPr sz="1999" kern="1200" spc="0" baseline="0">
          <a:gradFill>
            <a:gsLst>
              <a:gs pos="1250">
                <a:schemeClr val="tx1"/>
              </a:gs>
              <a:gs pos="100000">
                <a:schemeClr val="tx1"/>
              </a:gs>
            </a:gsLst>
            <a:lin ang="5400000" scaled="0"/>
          </a:gradFill>
          <a:latin typeface="+mn-lt"/>
          <a:ea typeface="+mn-ea"/>
          <a:cs typeface="+mn-cs"/>
        </a:defRPr>
      </a:lvl4pPr>
      <a:lvl5pPr marL="1256802" marR="0" indent="-228510" algn="l" defTabSz="932372" rtl="0" eaLnBrk="1" fontAlgn="auto" latinLnBrk="0" hangingPunct="1">
        <a:lnSpc>
          <a:spcPct val="90000"/>
        </a:lnSpc>
        <a:spcBef>
          <a:spcPct val="20000"/>
        </a:spcBef>
        <a:spcAft>
          <a:spcPts val="0"/>
        </a:spcAft>
        <a:buClrTx/>
        <a:buSzPct val="90000"/>
        <a:buFont typeface="Arial" pitchFamily="34" charset="0"/>
        <a:buChar char="•"/>
        <a:tabLst/>
        <a:defRPr sz="1999" kern="1200" spc="0" baseline="0">
          <a:gradFill>
            <a:gsLst>
              <a:gs pos="1250">
                <a:schemeClr val="tx1"/>
              </a:gs>
              <a:gs pos="100000">
                <a:schemeClr val="tx1"/>
              </a:gs>
            </a:gsLst>
            <a:lin ang="5400000" scaled="0"/>
          </a:gradFill>
          <a:latin typeface="+mn-lt"/>
          <a:ea typeface="+mn-ea"/>
          <a:cs typeface="+mn-cs"/>
        </a:defRPr>
      </a:lvl5pPr>
      <a:lvl6pPr marL="2564025"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3030212"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96398"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962585"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32372" rtl="0" eaLnBrk="1" latinLnBrk="0" hangingPunct="1">
        <a:defRPr sz="1799" kern="1200">
          <a:solidFill>
            <a:schemeClr val="tx1"/>
          </a:solidFill>
          <a:latin typeface="+mn-lt"/>
          <a:ea typeface="+mn-ea"/>
          <a:cs typeface="+mn-cs"/>
        </a:defRPr>
      </a:lvl1pPr>
      <a:lvl2pPr marL="466186" algn="l" defTabSz="932372" rtl="0" eaLnBrk="1" latinLnBrk="0" hangingPunct="1">
        <a:defRPr sz="1799" kern="1200">
          <a:solidFill>
            <a:schemeClr val="tx1"/>
          </a:solidFill>
          <a:latin typeface="+mn-lt"/>
          <a:ea typeface="+mn-ea"/>
          <a:cs typeface="+mn-cs"/>
        </a:defRPr>
      </a:lvl2pPr>
      <a:lvl3pPr marL="932372" algn="l" defTabSz="932372" rtl="0" eaLnBrk="1" latinLnBrk="0" hangingPunct="1">
        <a:defRPr sz="1799" kern="1200">
          <a:solidFill>
            <a:schemeClr val="tx1"/>
          </a:solidFill>
          <a:latin typeface="+mn-lt"/>
          <a:ea typeface="+mn-ea"/>
          <a:cs typeface="+mn-cs"/>
        </a:defRPr>
      </a:lvl3pPr>
      <a:lvl4pPr marL="1398559" algn="l" defTabSz="932372" rtl="0" eaLnBrk="1" latinLnBrk="0" hangingPunct="1">
        <a:defRPr sz="1799" kern="1200">
          <a:solidFill>
            <a:schemeClr val="tx1"/>
          </a:solidFill>
          <a:latin typeface="+mn-lt"/>
          <a:ea typeface="+mn-ea"/>
          <a:cs typeface="+mn-cs"/>
        </a:defRPr>
      </a:lvl4pPr>
      <a:lvl5pPr marL="1864745" algn="l" defTabSz="932372" rtl="0" eaLnBrk="1" latinLnBrk="0" hangingPunct="1">
        <a:defRPr sz="1799" kern="1200">
          <a:solidFill>
            <a:schemeClr val="tx1"/>
          </a:solidFill>
          <a:latin typeface="+mn-lt"/>
          <a:ea typeface="+mn-ea"/>
          <a:cs typeface="+mn-cs"/>
        </a:defRPr>
      </a:lvl5pPr>
      <a:lvl6pPr marL="2330932" algn="l" defTabSz="932372" rtl="0" eaLnBrk="1" latinLnBrk="0" hangingPunct="1">
        <a:defRPr sz="1799" kern="1200">
          <a:solidFill>
            <a:schemeClr val="tx1"/>
          </a:solidFill>
          <a:latin typeface="+mn-lt"/>
          <a:ea typeface="+mn-ea"/>
          <a:cs typeface="+mn-cs"/>
        </a:defRPr>
      </a:lvl6pPr>
      <a:lvl7pPr marL="2797118" algn="l" defTabSz="932372" rtl="0" eaLnBrk="1" latinLnBrk="0" hangingPunct="1">
        <a:defRPr sz="1799" kern="1200">
          <a:solidFill>
            <a:schemeClr val="tx1"/>
          </a:solidFill>
          <a:latin typeface="+mn-lt"/>
          <a:ea typeface="+mn-ea"/>
          <a:cs typeface="+mn-cs"/>
        </a:defRPr>
      </a:lvl7pPr>
      <a:lvl8pPr marL="3263305" algn="l" defTabSz="932372" rtl="0" eaLnBrk="1" latinLnBrk="0" hangingPunct="1">
        <a:defRPr sz="1799" kern="1200">
          <a:solidFill>
            <a:schemeClr val="tx1"/>
          </a:solidFill>
          <a:latin typeface="+mn-lt"/>
          <a:ea typeface="+mn-ea"/>
          <a:cs typeface="+mn-cs"/>
        </a:defRPr>
      </a:lvl8pPr>
      <a:lvl9pPr marL="3729492" algn="l" defTabSz="932372"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gif"/><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6.png"/><Relationship Id="rId7" Type="http://schemas.openxmlformats.org/officeDocument/2006/relationships/image" Target="../media/image37.png"/><Relationship Id="rId12"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3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42.png"/><Relationship Id="rId3" Type="http://schemas.openxmlformats.org/officeDocument/2006/relationships/image" Target="../media/image26.png"/><Relationship Id="rId7" Type="http://schemas.openxmlformats.org/officeDocument/2006/relationships/image" Target="../media/image37.png"/><Relationship Id="rId12" Type="http://schemas.openxmlformats.org/officeDocument/2006/relationships/image" Target="../media/image33.png"/><Relationship Id="rId17" Type="http://schemas.openxmlformats.org/officeDocument/2006/relationships/image" Target="../media/image41.png"/><Relationship Id="rId2" Type="http://schemas.openxmlformats.org/officeDocument/2006/relationships/notesSlide" Target="../notesSlides/notesSlide14.xml"/><Relationship Id="rId16"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36.png"/><Relationship Id="rId15" Type="http://schemas.openxmlformats.org/officeDocument/2006/relationships/image" Target="../media/image39.png"/><Relationship Id="rId10" Type="http://schemas.openxmlformats.org/officeDocument/2006/relationships/image" Target="../media/image31.png"/><Relationship Id="rId4" Type="http://schemas.openxmlformats.org/officeDocument/2006/relationships/image" Target="../media/image35.png"/><Relationship Id="rId9" Type="http://schemas.openxmlformats.org/officeDocument/2006/relationships/image" Target="../media/image30.png"/><Relationship Id="rId1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47.png"/><Relationship Id="rId4"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image" Target="../media/image56.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35.xml"/><Relationship Id="rId5" Type="http://schemas.openxmlformats.org/officeDocument/2006/relationships/hyperlink" Target="http://aka.ms/SC2012R2" TargetMode="External"/><Relationship Id="rId4" Type="http://schemas.openxmlformats.org/officeDocument/2006/relationships/hyperlink" Target="http://aka.ms/WS2012R2"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 Id="rId9" Type="http://schemas.openxmlformats.org/officeDocument/2006/relationships/image" Target="../media/image76.jpe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16.xml"/><Relationship Id="rId5" Type="http://schemas.openxmlformats.org/officeDocument/2006/relationships/image" Target="../media/image79.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3" Type="http://schemas.openxmlformats.org/officeDocument/2006/relationships/image" Target="../media/image10.gif"/><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image" Target="../media/image23.jpeg"/><Relationship Id="rId1" Type="http://schemas.openxmlformats.org/officeDocument/2006/relationships/slideLayout" Target="../slideLayouts/slideLayout16.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gif"/><Relationship Id="rId15" Type="http://schemas.openxmlformats.org/officeDocument/2006/relationships/image" Target="../media/image2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67633"/>
            <a:ext cx="11682867" cy="728596"/>
          </a:xfrm>
        </p:spPr>
        <p:txBody>
          <a:bodyPr/>
          <a:lstStyle/>
          <a:p>
            <a:r>
              <a:rPr lang="en-US" dirty="0"/>
              <a:t>Software-Defined Storage (SDS) Benefits</a:t>
            </a:r>
          </a:p>
        </p:txBody>
      </p:sp>
      <p:sp>
        <p:nvSpPr>
          <p:cNvPr id="111" name="Content Placeholder 110"/>
          <p:cNvSpPr>
            <a:spLocks noGrp="1"/>
          </p:cNvSpPr>
          <p:nvPr>
            <p:ph idx="4294967295"/>
          </p:nvPr>
        </p:nvSpPr>
        <p:spPr>
          <a:xfrm>
            <a:off x="464457" y="1175657"/>
            <a:ext cx="10038899" cy="5274849"/>
          </a:xfrm>
          <a:prstGeom prst="rect">
            <a:avLst/>
          </a:prstGeom>
        </p:spPr>
        <p:txBody>
          <a:bodyPr/>
          <a:lstStyle/>
          <a:p>
            <a:r>
              <a:rPr lang="en-US" dirty="0" smtClean="0"/>
              <a:t>IT teams: More responsive </a:t>
            </a:r>
          </a:p>
          <a:p>
            <a:pPr lvl="1"/>
            <a:r>
              <a:rPr lang="en-US" dirty="0" smtClean="0"/>
              <a:t>Provision based on priority and service level</a:t>
            </a:r>
          </a:p>
          <a:p>
            <a:pPr lvl="1"/>
            <a:r>
              <a:rPr lang="en-US" dirty="0"/>
              <a:t>Benefit from pre-set, policy-based security and delegation</a:t>
            </a:r>
          </a:p>
          <a:p>
            <a:r>
              <a:rPr lang="en-US" dirty="0" smtClean="0"/>
              <a:t>Application owners: More autonomous</a:t>
            </a:r>
          </a:p>
          <a:p>
            <a:pPr lvl="1"/>
            <a:r>
              <a:rPr lang="en-US" dirty="0"/>
              <a:t>Dynamically respond to shifts in demand</a:t>
            </a:r>
          </a:p>
          <a:p>
            <a:pPr lvl="1"/>
            <a:r>
              <a:rPr lang="en-US" dirty="0" smtClean="0"/>
              <a:t>Instantly deploy new applications and services </a:t>
            </a:r>
          </a:p>
          <a:p>
            <a:r>
              <a:rPr lang="en-US" dirty="0" smtClean="0"/>
              <a:t>Purchasing decision makers: More flexible</a:t>
            </a:r>
          </a:p>
          <a:p>
            <a:pPr lvl="1"/>
            <a:r>
              <a:rPr lang="en-US" dirty="0"/>
              <a:t>Deploy on platform of choice</a:t>
            </a:r>
          </a:p>
          <a:p>
            <a:pPr lvl="1"/>
            <a:r>
              <a:rPr lang="en-US" dirty="0" smtClean="0"/>
              <a:t>Extend </a:t>
            </a:r>
            <a:r>
              <a:rPr lang="en-US" dirty="0"/>
              <a:t>capabilities of existing </a:t>
            </a:r>
            <a:r>
              <a:rPr lang="en-US" dirty="0" smtClean="0"/>
              <a:t>assets</a:t>
            </a:r>
            <a:endParaRPr lang="en-US" sz="1836" dirty="0"/>
          </a:p>
        </p:txBody>
      </p:sp>
    </p:spTree>
    <p:extLst>
      <p:ext uri="{BB962C8B-B14F-4D97-AF65-F5344CB8AC3E}">
        <p14:creationId xmlns:p14="http://schemas.microsoft.com/office/powerpoint/2010/main" val="123652743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NetApp SDS Vision &amp; Approach</a:t>
            </a:r>
            <a:endParaRPr lang="en-US" dirty="0"/>
          </a:p>
        </p:txBody>
      </p:sp>
      <p:grpSp>
        <p:nvGrpSpPr>
          <p:cNvPr id="5" name="Group 4"/>
          <p:cNvGrpSpPr/>
          <p:nvPr/>
        </p:nvGrpSpPr>
        <p:grpSpPr>
          <a:xfrm>
            <a:off x="2861983" y="1834811"/>
            <a:ext cx="6712508" cy="3898225"/>
            <a:chOff x="3602431" y="1770233"/>
            <a:chExt cx="6712508" cy="3898225"/>
          </a:xfrm>
        </p:grpSpPr>
        <p:grpSp>
          <p:nvGrpSpPr>
            <p:cNvPr id="2" name="Group 1"/>
            <p:cNvGrpSpPr/>
            <p:nvPr/>
          </p:nvGrpSpPr>
          <p:grpSpPr>
            <a:xfrm>
              <a:off x="4208874" y="4370140"/>
              <a:ext cx="5499622" cy="1298318"/>
              <a:chOff x="4208874" y="4370140"/>
              <a:chExt cx="5499622" cy="1298318"/>
            </a:xfrm>
          </p:grpSpPr>
          <p:cxnSp>
            <p:nvCxnSpPr>
              <p:cNvPr id="84" name="Straight Connector 83"/>
              <p:cNvCxnSpPr/>
              <p:nvPr/>
            </p:nvCxnSpPr>
            <p:spPr bwMode="auto">
              <a:xfrm>
                <a:off x="4868847" y="4370140"/>
                <a:ext cx="4179676" cy="24448"/>
              </a:xfrm>
              <a:prstGeom prst="line">
                <a:avLst/>
              </a:prstGeom>
              <a:solidFill>
                <a:schemeClr val="accent1"/>
              </a:solidFill>
              <a:ln w="12700" cap="flat" cmpd="sng" algn="ctr">
                <a:solidFill>
                  <a:schemeClr val="bg2">
                    <a:lumMod val="25000"/>
                    <a:lumOff val="75000"/>
                  </a:schemeClr>
                </a:solidFill>
                <a:prstDash val="solid"/>
                <a:round/>
                <a:headEnd type="none" w="med" len="med"/>
                <a:tailEnd type="none" w="med" len="med"/>
              </a:ln>
              <a:effectLst/>
            </p:spPr>
          </p:cxnSp>
          <p:sp>
            <p:nvSpPr>
              <p:cNvPr id="87" name="TextBox 86"/>
              <p:cNvSpPr txBox="1"/>
              <p:nvPr/>
            </p:nvSpPr>
            <p:spPr>
              <a:xfrm>
                <a:off x="4208874" y="4446749"/>
                <a:ext cx="5499622" cy="707886"/>
              </a:xfrm>
              <a:prstGeom prst="rect">
                <a:avLst/>
              </a:prstGeom>
              <a:noFill/>
            </p:spPr>
            <p:txBody>
              <a:bodyPr wrap="none" rtlCol="0" anchor="ctr">
                <a:spAutoFit/>
              </a:bodyPr>
              <a:lstStyle/>
              <a:p>
                <a:pPr algn="ctr" fontAlgn="base">
                  <a:spcBef>
                    <a:spcPct val="0"/>
                  </a:spcBef>
                  <a:spcAft>
                    <a:spcPct val="0"/>
                  </a:spcAft>
                  <a:buClr>
                    <a:srgbClr val="84BD00"/>
                  </a:buClr>
                  <a:buFont typeface="Wingdings" pitchFamily="2" charset="2"/>
                  <a:buNone/>
                </a:pPr>
                <a:r>
                  <a:rPr lang="en-US" sz="4000" dirty="0">
                    <a:solidFill>
                      <a:srgbClr val="FFFFFF"/>
                    </a:solidFill>
                  </a:rPr>
                  <a:t>Multi-Vendor Hardware </a:t>
                </a:r>
              </a:p>
            </p:txBody>
          </p:sp>
          <p:sp>
            <p:nvSpPr>
              <p:cNvPr id="88" name="TextBox 87"/>
              <p:cNvSpPr txBox="1"/>
              <p:nvPr/>
            </p:nvSpPr>
            <p:spPr>
              <a:xfrm>
                <a:off x="4420061" y="5206793"/>
                <a:ext cx="5077249" cy="461665"/>
              </a:xfrm>
              <a:prstGeom prst="rect">
                <a:avLst/>
              </a:prstGeom>
              <a:noFill/>
            </p:spPr>
            <p:txBody>
              <a:bodyPr wrap="square" rtlCol="0" anchor="ctr">
                <a:spAutoFit/>
              </a:bodyPr>
              <a:lstStyle/>
              <a:p>
                <a:pPr algn="ctr" fontAlgn="base">
                  <a:spcBef>
                    <a:spcPct val="0"/>
                  </a:spcBef>
                  <a:spcAft>
                    <a:spcPct val="0"/>
                  </a:spcAft>
                  <a:buClr>
                    <a:srgbClr val="84BD00"/>
                  </a:buClr>
                </a:pPr>
                <a:r>
                  <a:rPr lang="en-US" sz="2400" i="1" dirty="0">
                    <a:solidFill>
                      <a:srgbClr val="A6A6A6"/>
                    </a:solidFill>
                  </a:rPr>
                  <a:t>Deploy on Platform of Choice</a:t>
                </a:r>
              </a:p>
            </p:txBody>
          </p:sp>
        </p:grpSp>
        <p:grpSp>
          <p:nvGrpSpPr>
            <p:cNvPr id="3" name="Group 2"/>
            <p:cNvGrpSpPr/>
            <p:nvPr/>
          </p:nvGrpSpPr>
          <p:grpSpPr>
            <a:xfrm>
              <a:off x="3944754" y="3044106"/>
              <a:ext cx="6027862" cy="1273873"/>
              <a:chOff x="3944754" y="3044106"/>
              <a:chExt cx="6027862" cy="1273873"/>
            </a:xfrm>
          </p:grpSpPr>
          <p:cxnSp>
            <p:nvCxnSpPr>
              <p:cNvPr id="85" name="Straight Connector 84"/>
              <p:cNvCxnSpPr/>
              <p:nvPr/>
            </p:nvCxnSpPr>
            <p:spPr bwMode="auto">
              <a:xfrm>
                <a:off x="4868847" y="3044106"/>
                <a:ext cx="4179676" cy="0"/>
              </a:xfrm>
              <a:prstGeom prst="line">
                <a:avLst/>
              </a:prstGeom>
              <a:solidFill>
                <a:schemeClr val="accent1"/>
              </a:solidFill>
              <a:ln w="12700" cap="flat" cmpd="sng" algn="ctr">
                <a:solidFill>
                  <a:schemeClr val="bg2">
                    <a:lumMod val="25000"/>
                    <a:lumOff val="75000"/>
                  </a:schemeClr>
                </a:solidFill>
                <a:prstDash val="solid"/>
                <a:round/>
                <a:headEnd type="none" w="med" len="med"/>
                <a:tailEnd type="none" w="med" len="med"/>
              </a:ln>
              <a:effectLst/>
            </p:spPr>
          </p:cxnSp>
          <p:sp>
            <p:nvSpPr>
              <p:cNvPr id="90" name="TextBox 89"/>
              <p:cNvSpPr txBox="1"/>
              <p:nvPr/>
            </p:nvSpPr>
            <p:spPr>
              <a:xfrm>
                <a:off x="3944754" y="3096267"/>
                <a:ext cx="6027862" cy="707886"/>
              </a:xfrm>
              <a:prstGeom prst="rect">
                <a:avLst/>
              </a:prstGeom>
              <a:noFill/>
            </p:spPr>
            <p:txBody>
              <a:bodyPr wrap="none" rtlCol="0" anchor="ctr">
                <a:spAutoFit/>
              </a:bodyPr>
              <a:lstStyle/>
              <a:p>
                <a:pPr algn="ctr" fontAlgn="base">
                  <a:spcBef>
                    <a:spcPct val="0"/>
                  </a:spcBef>
                  <a:spcAft>
                    <a:spcPct val="0"/>
                  </a:spcAft>
                  <a:buClr>
                    <a:srgbClr val="84BD00"/>
                  </a:buClr>
                  <a:buFont typeface="Wingdings" pitchFamily="2" charset="2"/>
                  <a:buNone/>
                </a:pPr>
                <a:r>
                  <a:rPr lang="en-US" sz="4000" dirty="0">
                    <a:solidFill>
                      <a:srgbClr val="FFFFFF"/>
                    </a:solidFill>
                  </a:rPr>
                  <a:t>Virtualized Storage Arrays</a:t>
                </a:r>
              </a:p>
            </p:txBody>
          </p:sp>
          <p:sp>
            <p:nvSpPr>
              <p:cNvPr id="91" name="TextBox 90"/>
              <p:cNvSpPr txBox="1"/>
              <p:nvPr/>
            </p:nvSpPr>
            <p:spPr>
              <a:xfrm>
                <a:off x="3951877" y="3856314"/>
                <a:ext cx="6013617" cy="461665"/>
              </a:xfrm>
              <a:prstGeom prst="rect">
                <a:avLst/>
              </a:prstGeom>
              <a:noFill/>
            </p:spPr>
            <p:txBody>
              <a:bodyPr wrap="square" rtlCol="0" anchor="ctr">
                <a:spAutoFit/>
              </a:bodyPr>
              <a:lstStyle/>
              <a:p>
                <a:pPr algn="ctr" fontAlgn="base">
                  <a:spcBef>
                    <a:spcPct val="0"/>
                  </a:spcBef>
                  <a:spcAft>
                    <a:spcPct val="0"/>
                  </a:spcAft>
                  <a:buClr>
                    <a:srgbClr val="84BD00"/>
                  </a:buClr>
                </a:pPr>
                <a:r>
                  <a:rPr lang="en-US" sz="2400" i="1" dirty="0">
                    <a:solidFill>
                      <a:srgbClr val="A6A6A6"/>
                    </a:solidFill>
                  </a:rPr>
                  <a:t>Provision Based on Service Levels</a:t>
                </a:r>
              </a:p>
            </p:txBody>
          </p:sp>
        </p:grpSp>
        <p:grpSp>
          <p:nvGrpSpPr>
            <p:cNvPr id="4" name="Group 3"/>
            <p:cNvGrpSpPr/>
            <p:nvPr/>
          </p:nvGrpSpPr>
          <p:grpSpPr>
            <a:xfrm>
              <a:off x="3602431" y="1770233"/>
              <a:ext cx="6712508" cy="1221712"/>
              <a:chOff x="3602431" y="1770233"/>
              <a:chExt cx="6712508" cy="1221712"/>
            </a:xfrm>
          </p:grpSpPr>
          <p:sp>
            <p:nvSpPr>
              <p:cNvPr id="94" name="TextBox 93"/>
              <p:cNvSpPr txBox="1"/>
              <p:nvPr/>
            </p:nvSpPr>
            <p:spPr>
              <a:xfrm>
                <a:off x="4201485" y="1770233"/>
                <a:ext cx="5514400" cy="707886"/>
              </a:xfrm>
              <a:prstGeom prst="rect">
                <a:avLst/>
              </a:prstGeom>
              <a:noFill/>
            </p:spPr>
            <p:txBody>
              <a:bodyPr wrap="none" rtlCol="0" anchor="ctr">
                <a:spAutoFit/>
              </a:bodyPr>
              <a:lstStyle>
                <a:defPPr>
                  <a:defRPr lang="en-US"/>
                </a:defPPr>
                <a:lvl1pPr algn="ctr" fontAlgn="base">
                  <a:spcBef>
                    <a:spcPct val="0"/>
                  </a:spcBef>
                  <a:spcAft>
                    <a:spcPct val="0"/>
                  </a:spcAft>
                  <a:buClr>
                    <a:srgbClr val="84BD00"/>
                  </a:buClr>
                  <a:buFont typeface="Wingdings" pitchFamily="2" charset="2"/>
                  <a:buNone/>
                  <a:defRPr sz="2448" b="1">
                    <a:solidFill>
                      <a:schemeClr val="tx1">
                        <a:lumMod val="85000"/>
                      </a:schemeClr>
                    </a:solidFill>
                  </a:defRPr>
                </a:lvl1pPr>
              </a:lstStyle>
              <a:p>
                <a:r>
                  <a:rPr lang="en-US" sz="4000" b="0" dirty="0">
                    <a:solidFill>
                      <a:schemeClr val="tx1"/>
                    </a:solidFill>
                  </a:rPr>
                  <a:t>Application Self-Service</a:t>
                </a:r>
              </a:p>
            </p:txBody>
          </p:sp>
          <p:sp>
            <p:nvSpPr>
              <p:cNvPr id="95" name="TextBox 94"/>
              <p:cNvSpPr txBox="1"/>
              <p:nvPr/>
            </p:nvSpPr>
            <p:spPr>
              <a:xfrm>
                <a:off x="3602431" y="2530280"/>
                <a:ext cx="6712508" cy="461665"/>
              </a:xfrm>
              <a:prstGeom prst="rect">
                <a:avLst/>
              </a:prstGeom>
              <a:noFill/>
            </p:spPr>
            <p:txBody>
              <a:bodyPr wrap="square" rtlCol="0" anchor="ctr">
                <a:spAutoFit/>
              </a:bodyPr>
              <a:lstStyle/>
              <a:p>
                <a:pPr algn="ctr" fontAlgn="base">
                  <a:spcBef>
                    <a:spcPct val="0"/>
                  </a:spcBef>
                  <a:spcAft>
                    <a:spcPct val="0"/>
                  </a:spcAft>
                  <a:buClr>
                    <a:srgbClr val="84BD00"/>
                  </a:buClr>
                </a:pPr>
                <a:r>
                  <a:rPr lang="en-US" sz="2400" i="1" dirty="0">
                    <a:solidFill>
                      <a:schemeClr val="tx1">
                        <a:lumMod val="65000"/>
                      </a:schemeClr>
                    </a:solidFill>
                  </a:rPr>
                  <a:t>Deliver Applications without Compromise</a:t>
                </a:r>
              </a:p>
            </p:txBody>
          </p:sp>
        </p:grpSp>
      </p:grpSp>
    </p:spTree>
    <p:extLst>
      <p:ext uri="{BB962C8B-B14F-4D97-AF65-F5344CB8AC3E}">
        <p14:creationId xmlns:p14="http://schemas.microsoft.com/office/powerpoint/2010/main" val="52060438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bwMode="auto">
          <a:xfrm>
            <a:off x="570431" y="2012657"/>
            <a:ext cx="5263035" cy="452040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itle 6"/>
          <p:cNvSpPr>
            <a:spLocks noGrp="1"/>
          </p:cNvSpPr>
          <p:nvPr>
            <p:ph type="title"/>
          </p:nvPr>
        </p:nvSpPr>
        <p:spPr/>
        <p:txBody>
          <a:bodyPr/>
          <a:lstStyle/>
          <a:p>
            <a:r>
              <a:rPr lang="en-US" dirty="0"/>
              <a:t>ONTAP: Virtualized Storage Services</a:t>
            </a:r>
          </a:p>
        </p:txBody>
      </p:sp>
      <p:sp>
        <p:nvSpPr>
          <p:cNvPr id="61" name="TextBox 60"/>
          <p:cNvSpPr txBox="1"/>
          <p:nvPr/>
        </p:nvSpPr>
        <p:spPr>
          <a:xfrm>
            <a:off x="3219084" y="1208437"/>
            <a:ext cx="5998306" cy="523220"/>
          </a:xfrm>
          <a:prstGeom prst="rect">
            <a:avLst/>
          </a:prstGeom>
          <a:noFill/>
        </p:spPr>
        <p:txBody>
          <a:bodyPr wrap="square" rtlCol="0" anchor="ctr">
            <a:spAutoFit/>
          </a:bodyPr>
          <a:lstStyle/>
          <a:p>
            <a:pPr algn="ctr" fontAlgn="base">
              <a:spcBef>
                <a:spcPct val="0"/>
              </a:spcBef>
              <a:spcAft>
                <a:spcPct val="0"/>
              </a:spcAft>
              <a:buClr>
                <a:srgbClr val="84BD00"/>
              </a:buClr>
            </a:pPr>
            <a:r>
              <a:rPr lang="en-US" sz="2800" dirty="0" smtClean="0">
                <a:solidFill>
                  <a:schemeClr val="tx1">
                    <a:lumMod val="65000"/>
                  </a:schemeClr>
                </a:solidFill>
              </a:rPr>
              <a:t>Provision Based on Service Levels</a:t>
            </a:r>
            <a:endParaRPr lang="en-US" sz="2800" dirty="0">
              <a:solidFill>
                <a:schemeClr val="tx1">
                  <a:lumMod val="65000"/>
                </a:schemeClr>
              </a:solidFill>
            </a:endParaRPr>
          </a:p>
        </p:txBody>
      </p:sp>
      <p:sp>
        <p:nvSpPr>
          <p:cNvPr id="63" name="Content Placeholder 110"/>
          <p:cNvSpPr>
            <a:spLocks noGrp="1"/>
          </p:cNvSpPr>
          <p:nvPr>
            <p:ph idx="4294967295"/>
          </p:nvPr>
        </p:nvSpPr>
        <p:spPr>
          <a:xfrm>
            <a:off x="6091773" y="1765112"/>
            <a:ext cx="6134825" cy="4672048"/>
          </a:xfrm>
          <a:prstGeom prst="rect">
            <a:avLst/>
          </a:prstGeom>
        </p:spPr>
        <p:txBody>
          <a:bodyPr/>
          <a:lstStyle/>
          <a:p>
            <a:r>
              <a:rPr lang="en-US" dirty="0"/>
              <a:t>Policy-based storage</a:t>
            </a:r>
          </a:p>
          <a:p>
            <a:pPr lvl="1"/>
            <a:r>
              <a:rPr lang="en-US" dirty="0"/>
              <a:t>Storage VMs</a:t>
            </a:r>
          </a:p>
          <a:p>
            <a:pPr lvl="1"/>
            <a:r>
              <a:rPr lang="en-US" dirty="0"/>
              <a:t>SAN and NAS</a:t>
            </a:r>
          </a:p>
          <a:p>
            <a:pPr lvl="1"/>
            <a:r>
              <a:rPr lang="en-US" dirty="0"/>
              <a:t>Storage efficiency</a:t>
            </a:r>
          </a:p>
          <a:p>
            <a:pPr lvl="1"/>
            <a:r>
              <a:rPr lang="en-US" dirty="0"/>
              <a:t>Multi-</a:t>
            </a:r>
            <a:r>
              <a:rPr lang="en-US" dirty="0" smtClean="0"/>
              <a:t>tenant</a:t>
            </a:r>
          </a:p>
          <a:p>
            <a:pPr lvl="1"/>
            <a:endParaRPr lang="en-US" dirty="0"/>
          </a:p>
          <a:p>
            <a:r>
              <a:rPr lang="en-US" dirty="0"/>
              <a:t>Granular </a:t>
            </a:r>
            <a:r>
              <a:rPr lang="en-US" dirty="0" err="1" smtClean="0"/>
              <a:t>QoS</a:t>
            </a:r>
            <a:endParaRPr lang="en-US" dirty="0"/>
          </a:p>
          <a:p>
            <a:pPr lvl="1"/>
            <a:r>
              <a:rPr lang="en-US" dirty="0"/>
              <a:t>Performance levels</a:t>
            </a:r>
          </a:p>
          <a:p>
            <a:pPr lvl="1"/>
            <a:r>
              <a:rPr lang="en-US" dirty="0"/>
              <a:t>Integrated data protection</a:t>
            </a:r>
          </a:p>
          <a:p>
            <a:pPr lvl="1"/>
            <a:r>
              <a:rPr lang="en-US" dirty="0"/>
              <a:t>Data </a:t>
            </a:r>
            <a:r>
              <a:rPr lang="en-US" dirty="0" smtClean="0"/>
              <a:t>mobility</a:t>
            </a:r>
            <a:endParaRPr lang="en-US" dirty="0"/>
          </a:p>
        </p:txBody>
      </p:sp>
      <p:grpSp>
        <p:nvGrpSpPr>
          <p:cNvPr id="154" name="Group 153"/>
          <p:cNvGrpSpPr/>
          <p:nvPr/>
        </p:nvGrpSpPr>
        <p:grpSpPr>
          <a:xfrm>
            <a:off x="937150" y="2579601"/>
            <a:ext cx="4682773" cy="3684030"/>
            <a:chOff x="323668" y="2568835"/>
            <a:chExt cx="4682773" cy="3684030"/>
          </a:xfrm>
        </p:grpSpPr>
        <p:grpSp>
          <p:nvGrpSpPr>
            <p:cNvPr id="155" name="Group 154"/>
            <p:cNvGrpSpPr/>
            <p:nvPr/>
          </p:nvGrpSpPr>
          <p:grpSpPr>
            <a:xfrm>
              <a:off x="1273886" y="2999722"/>
              <a:ext cx="2737041" cy="505489"/>
              <a:chOff x="1273886" y="2999722"/>
              <a:chExt cx="2737041" cy="505489"/>
            </a:xfrm>
          </p:grpSpPr>
          <p:cxnSp>
            <p:nvCxnSpPr>
              <p:cNvPr id="195" name="Straight Arrow Connector 194"/>
              <p:cNvCxnSpPr>
                <a:stCxn id="156" idx="2"/>
              </p:cNvCxnSpPr>
              <p:nvPr/>
            </p:nvCxnSpPr>
            <p:spPr bwMode="auto">
              <a:xfrm flipH="1">
                <a:off x="1273886" y="2999722"/>
                <a:ext cx="1366049" cy="505489"/>
              </a:xfrm>
              <a:prstGeom prst="straightConnector1">
                <a:avLst/>
              </a:prstGeom>
              <a:solidFill>
                <a:schemeClr val="accent1"/>
              </a:solidFill>
              <a:ln w="12700" cap="rnd" cmpd="sng" algn="ctr">
                <a:solidFill>
                  <a:schemeClr val="bg1"/>
                </a:solidFill>
                <a:prstDash val="solid"/>
                <a:round/>
                <a:headEnd type="none" w="med" len="med"/>
                <a:tailEnd type="triangle" w="lg" len="med"/>
              </a:ln>
              <a:effectLst/>
            </p:spPr>
          </p:cxnSp>
          <p:cxnSp>
            <p:nvCxnSpPr>
              <p:cNvPr id="196" name="Straight Arrow Connector 195"/>
              <p:cNvCxnSpPr>
                <a:stCxn id="156" idx="2"/>
              </p:cNvCxnSpPr>
              <p:nvPr/>
            </p:nvCxnSpPr>
            <p:spPr bwMode="auto">
              <a:xfrm flipH="1">
                <a:off x="2186217" y="2999722"/>
                <a:ext cx="453718" cy="505489"/>
              </a:xfrm>
              <a:prstGeom prst="straightConnector1">
                <a:avLst/>
              </a:prstGeom>
              <a:solidFill>
                <a:schemeClr val="accent1"/>
              </a:solidFill>
              <a:ln w="12700" cap="rnd" cmpd="sng" algn="ctr">
                <a:solidFill>
                  <a:schemeClr val="bg1"/>
                </a:solidFill>
                <a:prstDash val="solid"/>
                <a:round/>
                <a:headEnd type="none" w="med" len="med"/>
                <a:tailEnd type="triangle" w="lg" len="med"/>
              </a:ln>
              <a:effectLst/>
            </p:spPr>
          </p:cxnSp>
          <p:cxnSp>
            <p:nvCxnSpPr>
              <p:cNvPr id="197" name="Straight Arrow Connector 196"/>
              <p:cNvCxnSpPr>
                <a:stCxn id="156" idx="2"/>
              </p:cNvCxnSpPr>
              <p:nvPr/>
            </p:nvCxnSpPr>
            <p:spPr bwMode="auto">
              <a:xfrm>
                <a:off x="2639935" y="2999722"/>
                <a:ext cx="458632" cy="505489"/>
              </a:xfrm>
              <a:prstGeom prst="straightConnector1">
                <a:avLst/>
              </a:prstGeom>
              <a:solidFill>
                <a:schemeClr val="accent1"/>
              </a:solidFill>
              <a:ln w="12700" cap="rnd" cmpd="sng" algn="ctr">
                <a:solidFill>
                  <a:schemeClr val="bg1"/>
                </a:solidFill>
                <a:prstDash val="solid"/>
                <a:round/>
                <a:headEnd type="none" w="med" len="med"/>
                <a:tailEnd type="triangle" w="lg" len="med"/>
              </a:ln>
              <a:effectLst/>
            </p:spPr>
          </p:cxnSp>
          <p:cxnSp>
            <p:nvCxnSpPr>
              <p:cNvPr id="198" name="Straight Arrow Connector 197"/>
              <p:cNvCxnSpPr>
                <a:stCxn id="156" idx="2"/>
              </p:cNvCxnSpPr>
              <p:nvPr/>
            </p:nvCxnSpPr>
            <p:spPr bwMode="auto">
              <a:xfrm>
                <a:off x="2639935" y="2999722"/>
                <a:ext cx="1370992" cy="505489"/>
              </a:xfrm>
              <a:prstGeom prst="straightConnector1">
                <a:avLst/>
              </a:prstGeom>
              <a:solidFill>
                <a:schemeClr val="accent1"/>
              </a:solidFill>
              <a:ln w="12700" cap="rnd" cmpd="sng" algn="ctr">
                <a:solidFill>
                  <a:schemeClr val="bg1"/>
                </a:solidFill>
                <a:prstDash val="solid"/>
                <a:round/>
                <a:headEnd type="none" w="med" len="med"/>
                <a:tailEnd type="triangle" w="lg" len="med"/>
              </a:ln>
              <a:effectLst/>
            </p:spPr>
          </p:cxnSp>
        </p:grpSp>
        <p:sp>
          <p:nvSpPr>
            <p:cNvPr id="156" name="Rectangle 155"/>
            <p:cNvSpPr/>
            <p:nvPr/>
          </p:nvSpPr>
          <p:spPr>
            <a:xfrm>
              <a:off x="460813" y="2568835"/>
              <a:ext cx="4358244" cy="430887"/>
            </a:xfrm>
            <a:prstGeom prst="rect">
              <a:avLst/>
            </a:prstGeom>
          </p:spPr>
          <p:txBody>
            <a:bodyPr wrap="none">
              <a:spAutoFit/>
            </a:bodyPr>
            <a:lstStyle/>
            <a:p>
              <a:pPr algn="ctr">
                <a:spcBef>
                  <a:spcPct val="0"/>
                </a:spcBef>
                <a:buClr>
                  <a:srgbClr val="84BD00"/>
                </a:buClr>
              </a:pPr>
              <a:r>
                <a:rPr lang="en-US" sz="2200" dirty="0" smtClean="0">
                  <a:solidFill>
                    <a:srgbClr val="000000"/>
                  </a:solidFill>
                </a:rPr>
                <a:t>ONTAP</a:t>
              </a:r>
              <a:r>
                <a:rPr lang="en-US" sz="2200" dirty="0">
                  <a:solidFill>
                    <a:srgbClr val="000000"/>
                  </a:solidFill>
                </a:rPr>
                <a:t> </a:t>
              </a:r>
              <a:r>
                <a:rPr lang="en-US" sz="2200" dirty="0" smtClean="0">
                  <a:solidFill>
                    <a:srgbClr val="000000"/>
                  </a:solidFill>
                </a:rPr>
                <a:t>Storage Virtual Machines</a:t>
              </a:r>
              <a:endParaRPr lang="en-US" sz="2200" dirty="0">
                <a:solidFill>
                  <a:srgbClr val="000000"/>
                </a:solidFill>
              </a:endParaRPr>
            </a:p>
          </p:txBody>
        </p:sp>
        <p:grpSp>
          <p:nvGrpSpPr>
            <p:cNvPr id="157" name="Group 156"/>
            <p:cNvGrpSpPr/>
            <p:nvPr/>
          </p:nvGrpSpPr>
          <p:grpSpPr>
            <a:xfrm>
              <a:off x="323668" y="3427376"/>
              <a:ext cx="4458064" cy="1885123"/>
              <a:chOff x="323668" y="3427367"/>
              <a:chExt cx="4458064" cy="1885118"/>
            </a:xfrm>
          </p:grpSpPr>
          <p:grpSp>
            <p:nvGrpSpPr>
              <p:cNvPr id="164" name="Group 163"/>
              <p:cNvGrpSpPr>
                <a:grpSpLocks noChangeAspect="1"/>
              </p:cNvGrpSpPr>
              <p:nvPr/>
            </p:nvGrpSpPr>
            <p:grpSpPr>
              <a:xfrm>
                <a:off x="380536" y="4296229"/>
                <a:ext cx="4356961" cy="1016256"/>
                <a:chOff x="395216" y="3256938"/>
                <a:chExt cx="3630801" cy="846876"/>
              </a:xfrm>
            </p:grpSpPr>
            <p:pic>
              <p:nvPicPr>
                <p:cNvPr id="180" name="Picture 8"/>
                <p:cNvPicPr>
                  <a:picLocks noChangeArrowheads="1"/>
                </p:cNvPicPr>
                <p:nvPr/>
              </p:nvPicPr>
              <p:blipFill>
                <a:blip r:embed="rId3" cstate="print">
                  <a:alphaModFix amt="40000"/>
                  <a:extLst>
                    <a:ext uri="{28A0092B-C50C-407E-A947-70E740481C1C}">
                      <a14:useLocalDpi xmlns:a14="http://schemas.microsoft.com/office/drawing/2010/main" val="0"/>
                    </a:ext>
                  </a:extLst>
                </a:blip>
                <a:srcRect/>
                <a:stretch>
                  <a:fillRect/>
                </a:stretch>
              </p:blipFill>
              <p:spPr bwMode="auto">
                <a:xfrm>
                  <a:off x="395216" y="3256938"/>
                  <a:ext cx="914400" cy="259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pic>
              <p:nvPicPr>
                <p:cNvPr id="181" name="Picture 8"/>
                <p:cNvPicPr>
                  <a:picLocks noChangeArrowheads="1"/>
                </p:cNvPicPr>
                <p:nvPr/>
              </p:nvPicPr>
              <p:blipFill>
                <a:blip r:embed="rId3" cstate="print">
                  <a:alphaModFix amt="40000"/>
                  <a:extLst>
                    <a:ext uri="{28A0092B-C50C-407E-A947-70E740481C1C}">
                      <a14:useLocalDpi xmlns:a14="http://schemas.microsoft.com/office/drawing/2010/main" val="0"/>
                    </a:ext>
                  </a:extLst>
                </a:blip>
                <a:srcRect/>
                <a:stretch>
                  <a:fillRect/>
                </a:stretch>
              </p:blipFill>
              <p:spPr bwMode="auto">
                <a:xfrm>
                  <a:off x="1297706" y="3256938"/>
                  <a:ext cx="914400" cy="259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182" name="Rectangle 33"/>
                <p:cNvSpPr>
                  <a:spLocks/>
                </p:cNvSpPr>
                <p:nvPr/>
              </p:nvSpPr>
              <p:spPr bwMode="auto">
                <a:xfrm>
                  <a:off x="1505773" y="3924278"/>
                  <a:ext cx="498267" cy="179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wrap="none" lIns="0" tIns="0" rIns="0" bIns="0" anchor="ctr">
                  <a:spAutoFit/>
                </a:bodyPr>
                <a:lstStyle/>
                <a:p>
                  <a:pPr algn="ctr"/>
                  <a:r>
                    <a:rPr lang="en-US" sz="1400" dirty="0" smtClean="0">
                      <a:solidFill>
                        <a:srgbClr val="000000"/>
                      </a:solidFill>
                      <a:latin typeface="Arial" charset="0"/>
                      <a:ea typeface="ＭＳ Ｐゴシック" charset="0"/>
                      <a:cs typeface="Arial" charset="0"/>
                      <a:sym typeface="Arial" charset="0"/>
                    </a:rPr>
                    <a:t>NetApp</a:t>
                  </a:r>
                  <a:endParaRPr lang="en-US" sz="1400" dirty="0">
                    <a:solidFill>
                      <a:srgbClr val="000000"/>
                    </a:solidFill>
                    <a:latin typeface="Arial" charset="0"/>
                    <a:ea typeface="ＭＳ Ｐゴシック" charset="0"/>
                    <a:cs typeface="Arial" charset="0"/>
                    <a:sym typeface="Arial" charset="0"/>
                  </a:endParaRPr>
                </a:p>
              </p:txBody>
            </p:sp>
            <p:pic>
              <p:nvPicPr>
                <p:cNvPr id="183" name="Picture 8"/>
                <p:cNvPicPr>
                  <a:picLocks noChangeArrowheads="1"/>
                </p:cNvPicPr>
                <p:nvPr/>
              </p:nvPicPr>
              <p:blipFill>
                <a:blip r:embed="rId3" cstate="print">
                  <a:alphaModFix amt="40000"/>
                  <a:extLst>
                    <a:ext uri="{28A0092B-C50C-407E-A947-70E740481C1C}">
                      <a14:useLocalDpi xmlns:a14="http://schemas.microsoft.com/office/drawing/2010/main" val="0"/>
                    </a:ext>
                  </a:extLst>
                </a:blip>
                <a:srcRect/>
                <a:stretch>
                  <a:fillRect/>
                </a:stretch>
              </p:blipFill>
              <p:spPr bwMode="auto">
                <a:xfrm>
                  <a:off x="2204661" y="3256938"/>
                  <a:ext cx="914400" cy="259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184" name="Rectangle 33"/>
                <p:cNvSpPr>
                  <a:spLocks/>
                </p:cNvSpPr>
                <p:nvPr/>
              </p:nvSpPr>
              <p:spPr bwMode="auto">
                <a:xfrm>
                  <a:off x="2412728" y="3924279"/>
                  <a:ext cx="498267" cy="179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wrap="none" lIns="0" tIns="0" rIns="0" bIns="0" anchor="ctr">
                  <a:spAutoFit/>
                </a:bodyPr>
                <a:lstStyle/>
                <a:p>
                  <a:pPr algn="ctr"/>
                  <a:r>
                    <a:rPr lang="en-US" sz="1400" dirty="0" smtClean="0">
                      <a:solidFill>
                        <a:srgbClr val="000000"/>
                      </a:solidFill>
                      <a:latin typeface="Arial" charset="0"/>
                      <a:ea typeface="ＭＳ Ｐゴシック" charset="0"/>
                      <a:cs typeface="Arial" charset="0"/>
                      <a:sym typeface="Arial" charset="0"/>
                    </a:rPr>
                    <a:t>NetApp</a:t>
                  </a:r>
                  <a:endParaRPr lang="en-US" sz="1400" dirty="0">
                    <a:solidFill>
                      <a:srgbClr val="000000"/>
                    </a:solidFill>
                    <a:latin typeface="Arial" charset="0"/>
                    <a:ea typeface="ＭＳ Ｐゴシック" charset="0"/>
                    <a:cs typeface="Arial" charset="0"/>
                    <a:sym typeface="Arial" charset="0"/>
                  </a:endParaRPr>
                </a:p>
              </p:txBody>
            </p:sp>
            <p:grpSp>
              <p:nvGrpSpPr>
                <p:cNvPr id="185" name="Group 184"/>
                <p:cNvGrpSpPr/>
                <p:nvPr/>
              </p:nvGrpSpPr>
              <p:grpSpPr>
                <a:xfrm>
                  <a:off x="3111617" y="3256938"/>
                  <a:ext cx="914400" cy="846871"/>
                  <a:chOff x="5083437" y="3340225"/>
                  <a:chExt cx="914400" cy="846871"/>
                </a:xfrm>
              </p:grpSpPr>
              <p:pic>
                <p:nvPicPr>
                  <p:cNvPr id="191" name="Picture 8"/>
                  <p:cNvPicPr>
                    <a:picLocks noChangeArrowheads="1"/>
                  </p:cNvPicPr>
                  <p:nvPr/>
                </p:nvPicPr>
                <p:blipFill>
                  <a:blip r:embed="rId3" cstate="print">
                    <a:alphaModFix amt="40000"/>
                    <a:extLst>
                      <a:ext uri="{28A0092B-C50C-407E-A947-70E740481C1C}">
                        <a14:useLocalDpi xmlns:a14="http://schemas.microsoft.com/office/drawing/2010/main" val="0"/>
                      </a:ext>
                    </a:extLst>
                  </a:blip>
                  <a:srcRect/>
                  <a:stretch>
                    <a:fillRect/>
                  </a:stretch>
                </p:blipFill>
                <p:spPr bwMode="auto">
                  <a:xfrm>
                    <a:off x="5083437" y="3340225"/>
                    <a:ext cx="914400" cy="259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grpSp>
                <p:nvGrpSpPr>
                  <p:cNvPr id="192" name="Group 191"/>
                  <p:cNvGrpSpPr/>
                  <p:nvPr/>
                </p:nvGrpSpPr>
                <p:grpSpPr>
                  <a:xfrm>
                    <a:off x="5204087" y="3519847"/>
                    <a:ext cx="673100" cy="667249"/>
                    <a:chOff x="612381" y="3471116"/>
                    <a:chExt cx="673100" cy="667249"/>
                  </a:xfrm>
                </p:grpSpPr>
                <p:pic>
                  <p:nvPicPr>
                    <p:cNvPr id="193" name="Picture 1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381" y="3471116"/>
                      <a:ext cx="673100" cy="408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194" name="Rectangle 33"/>
                    <p:cNvSpPr>
                      <a:spLocks/>
                    </p:cNvSpPr>
                    <p:nvPr/>
                  </p:nvSpPr>
                  <p:spPr bwMode="auto">
                    <a:xfrm>
                      <a:off x="699798" y="3958830"/>
                      <a:ext cx="498267" cy="179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wrap="none" lIns="0" tIns="0" rIns="0" bIns="0" anchor="ctr">
                      <a:spAutoFit/>
                    </a:bodyPr>
                    <a:lstStyle/>
                    <a:p>
                      <a:pPr algn="ctr"/>
                      <a:r>
                        <a:rPr lang="en-US" sz="1400" dirty="0" smtClean="0">
                          <a:solidFill>
                            <a:srgbClr val="000000"/>
                          </a:solidFill>
                          <a:latin typeface="Arial" charset="0"/>
                          <a:ea typeface="ＭＳ Ｐゴシック" charset="0"/>
                          <a:cs typeface="Arial" charset="0"/>
                          <a:sym typeface="Arial" charset="0"/>
                        </a:rPr>
                        <a:t>NetApp</a:t>
                      </a:r>
                      <a:endParaRPr lang="en-US" sz="1400" dirty="0">
                        <a:solidFill>
                          <a:srgbClr val="000000"/>
                        </a:solidFill>
                        <a:latin typeface="Arial" charset="0"/>
                        <a:ea typeface="ＭＳ Ｐゴシック" charset="0"/>
                        <a:cs typeface="Arial" charset="0"/>
                        <a:sym typeface="Arial" charset="0"/>
                      </a:endParaRPr>
                    </a:p>
                  </p:txBody>
                </p:sp>
              </p:grpSp>
            </p:grpSp>
            <p:grpSp>
              <p:nvGrpSpPr>
                <p:cNvPr id="186" name="Group 185"/>
                <p:cNvGrpSpPr/>
                <p:nvPr/>
              </p:nvGrpSpPr>
              <p:grpSpPr>
                <a:xfrm>
                  <a:off x="515866" y="3436560"/>
                  <a:ext cx="673100" cy="667249"/>
                  <a:chOff x="612381" y="3471116"/>
                  <a:chExt cx="673100" cy="667249"/>
                </a:xfrm>
              </p:grpSpPr>
              <p:pic>
                <p:nvPicPr>
                  <p:cNvPr id="189" name="Picture 1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381" y="3471116"/>
                    <a:ext cx="673100" cy="408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190" name="Rectangle 33"/>
                  <p:cNvSpPr>
                    <a:spLocks/>
                  </p:cNvSpPr>
                  <p:nvPr/>
                </p:nvSpPr>
                <p:spPr bwMode="auto">
                  <a:xfrm>
                    <a:off x="699798" y="3958830"/>
                    <a:ext cx="498267" cy="179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wrap="none" lIns="0" tIns="0" rIns="0" bIns="0" anchor="ctr">
                    <a:spAutoFit/>
                  </a:bodyPr>
                  <a:lstStyle/>
                  <a:p>
                    <a:pPr algn="ctr"/>
                    <a:r>
                      <a:rPr lang="en-US" sz="1400" dirty="0" smtClean="0">
                        <a:solidFill>
                          <a:srgbClr val="000000"/>
                        </a:solidFill>
                        <a:latin typeface="Arial" charset="0"/>
                        <a:ea typeface="ＭＳ Ｐゴシック" charset="0"/>
                        <a:cs typeface="Arial" charset="0"/>
                        <a:sym typeface="Arial" charset="0"/>
                      </a:rPr>
                      <a:t>NetApp</a:t>
                    </a:r>
                    <a:endParaRPr lang="en-US" sz="1400" dirty="0">
                      <a:solidFill>
                        <a:srgbClr val="000000"/>
                      </a:solidFill>
                      <a:latin typeface="Arial" charset="0"/>
                      <a:ea typeface="ＭＳ Ｐゴシック" charset="0"/>
                      <a:cs typeface="Arial" charset="0"/>
                      <a:sym typeface="Arial" charset="0"/>
                    </a:endParaRPr>
                  </a:p>
                </p:txBody>
              </p:sp>
            </p:grpSp>
            <p:pic>
              <p:nvPicPr>
                <p:cNvPr id="187" name="Picture 186" descr="DarkBlue_sm_controller.gif"/>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418356" y="3503870"/>
                  <a:ext cx="676656" cy="274320"/>
                </a:xfrm>
                <a:prstGeom prst="rect">
                  <a:avLst/>
                </a:prstGeom>
              </p:spPr>
            </p:pic>
            <p:pic>
              <p:nvPicPr>
                <p:cNvPr id="188" name="Picture 187" descr="DarkBlue_sm_controller.gif"/>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325311" y="3503870"/>
                  <a:ext cx="676656" cy="274320"/>
                </a:xfrm>
                <a:prstGeom prst="rect">
                  <a:avLst/>
                </a:prstGeom>
              </p:spPr>
            </p:pic>
          </p:grpSp>
          <p:grpSp>
            <p:nvGrpSpPr>
              <p:cNvPr id="165" name="Group 164"/>
              <p:cNvGrpSpPr/>
              <p:nvPr/>
            </p:nvGrpSpPr>
            <p:grpSpPr>
              <a:xfrm>
                <a:off x="323668" y="3427367"/>
                <a:ext cx="4458064" cy="877198"/>
                <a:chOff x="371505" y="2446512"/>
                <a:chExt cx="3715053" cy="730998"/>
              </a:xfrm>
            </p:grpSpPr>
            <p:pic>
              <p:nvPicPr>
                <p:cNvPr id="178" name="Picture 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505" y="2446512"/>
                  <a:ext cx="3715053" cy="730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pic>
              <p:nvPicPr>
                <p:cNvPr id="179" name="Picture 178" descr="CDOT Tex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5175" y="2837463"/>
                  <a:ext cx="2267712" cy="260096"/>
                </a:xfrm>
                <a:prstGeom prst="rect">
                  <a:avLst/>
                </a:prstGeom>
              </p:spPr>
            </p:pic>
          </p:grpSp>
          <p:grpSp>
            <p:nvGrpSpPr>
              <p:cNvPr id="166" name="Group 165"/>
              <p:cNvGrpSpPr/>
              <p:nvPr/>
            </p:nvGrpSpPr>
            <p:grpSpPr>
              <a:xfrm>
                <a:off x="419296" y="3549123"/>
                <a:ext cx="1216305" cy="307238"/>
                <a:chOff x="471411" y="2582926"/>
                <a:chExt cx="1013587" cy="256032"/>
              </a:xfrm>
            </p:grpSpPr>
            <p:pic>
              <p:nvPicPr>
                <p:cNvPr id="176" name="Picture 28"/>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V="1">
                  <a:off x="471411" y="2582926"/>
                  <a:ext cx="1013587" cy="256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177" name="TextBox 176"/>
                <p:cNvSpPr txBox="1"/>
                <p:nvPr/>
              </p:nvSpPr>
              <p:spPr>
                <a:xfrm>
                  <a:off x="583204" y="2621174"/>
                  <a:ext cx="790000" cy="179536"/>
                </a:xfrm>
                <a:prstGeom prst="rect">
                  <a:avLst/>
                </a:prstGeom>
                <a:noFill/>
              </p:spPr>
              <p:txBody>
                <a:bodyPr wrap="none" lIns="0" tIns="0" rIns="0" bIns="0" rtlCol="0" anchor="ctr">
                  <a:spAutoFit/>
                </a:bodyPr>
                <a:lstStyle/>
                <a:p>
                  <a:pPr marL="0" indent="0" algn="ctr">
                    <a:buClr>
                      <a:schemeClr val="accent2"/>
                    </a:buClr>
                    <a:buFont typeface="Wingdings" pitchFamily="2" charset="2"/>
                    <a:buNone/>
                  </a:pPr>
                  <a:r>
                    <a:rPr lang="en-US" sz="1400" dirty="0" smtClean="0">
                      <a:solidFill>
                        <a:srgbClr val="000000"/>
                      </a:solidFill>
                    </a:rPr>
                    <a:t>Storage VM</a:t>
                  </a:r>
                </a:p>
              </p:txBody>
            </p:sp>
          </p:grpSp>
          <p:grpSp>
            <p:nvGrpSpPr>
              <p:cNvPr id="167" name="Group 166"/>
              <p:cNvGrpSpPr/>
              <p:nvPr/>
            </p:nvGrpSpPr>
            <p:grpSpPr>
              <a:xfrm>
                <a:off x="4064491" y="3549123"/>
                <a:ext cx="634594" cy="307238"/>
                <a:chOff x="3237937" y="2582926"/>
                <a:chExt cx="528828" cy="256032"/>
              </a:xfrm>
            </p:grpSpPr>
            <p:pic>
              <p:nvPicPr>
                <p:cNvPr id="174" name="Picture 20"/>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V="1">
                  <a:off x="3237937" y="2582926"/>
                  <a:ext cx="528828" cy="256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175" name="TextBox 174"/>
                <p:cNvSpPr txBox="1"/>
                <p:nvPr/>
              </p:nvSpPr>
              <p:spPr>
                <a:xfrm>
                  <a:off x="3348974" y="2621174"/>
                  <a:ext cx="306751" cy="179536"/>
                </a:xfrm>
                <a:prstGeom prst="rect">
                  <a:avLst/>
                </a:prstGeom>
                <a:noFill/>
              </p:spPr>
              <p:txBody>
                <a:bodyPr wrap="none" lIns="0" tIns="0" rIns="0" bIns="0" rtlCol="0" anchor="ctr">
                  <a:spAutoFit/>
                </a:bodyPr>
                <a:lstStyle/>
                <a:p>
                  <a:pPr marL="0" indent="0" algn="ctr">
                    <a:buClr>
                      <a:schemeClr val="accent2"/>
                    </a:buClr>
                    <a:buFont typeface="Wingdings" pitchFamily="2" charset="2"/>
                    <a:buNone/>
                  </a:pPr>
                  <a:r>
                    <a:rPr lang="en-US" sz="1400" dirty="0" smtClean="0">
                      <a:solidFill>
                        <a:srgbClr val="000000"/>
                      </a:solidFill>
                    </a:rPr>
                    <a:t>SVM</a:t>
                  </a:r>
                </a:p>
              </p:txBody>
            </p:sp>
          </p:grpSp>
          <p:grpSp>
            <p:nvGrpSpPr>
              <p:cNvPr id="168" name="Group 167"/>
              <p:cNvGrpSpPr/>
              <p:nvPr/>
            </p:nvGrpSpPr>
            <p:grpSpPr>
              <a:xfrm>
                <a:off x="1685060" y="3549123"/>
                <a:ext cx="634594" cy="307238"/>
                <a:chOff x="1413217" y="2582926"/>
                <a:chExt cx="528828" cy="256032"/>
              </a:xfrm>
            </p:grpSpPr>
            <p:pic>
              <p:nvPicPr>
                <p:cNvPr id="172" name="Picture 3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V="1">
                  <a:off x="1413217" y="2582926"/>
                  <a:ext cx="528828" cy="256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173" name="TextBox 172"/>
                <p:cNvSpPr txBox="1"/>
                <p:nvPr/>
              </p:nvSpPr>
              <p:spPr>
                <a:xfrm>
                  <a:off x="1524254" y="2621174"/>
                  <a:ext cx="306751" cy="179536"/>
                </a:xfrm>
                <a:prstGeom prst="rect">
                  <a:avLst/>
                </a:prstGeom>
                <a:noFill/>
              </p:spPr>
              <p:txBody>
                <a:bodyPr wrap="none" lIns="0" tIns="0" rIns="0" bIns="0" rtlCol="0" anchor="ctr">
                  <a:spAutoFit/>
                </a:bodyPr>
                <a:lstStyle/>
                <a:p>
                  <a:pPr marL="0" indent="0" algn="ctr">
                    <a:buClr>
                      <a:schemeClr val="accent2"/>
                    </a:buClr>
                    <a:buFont typeface="Wingdings" pitchFamily="2" charset="2"/>
                    <a:buNone/>
                  </a:pPr>
                  <a:r>
                    <a:rPr lang="en-US" sz="1400" dirty="0" smtClean="0">
                      <a:solidFill>
                        <a:srgbClr val="000000"/>
                      </a:solidFill>
                    </a:rPr>
                    <a:t>SVM</a:t>
                  </a:r>
                </a:p>
              </p:txBody>
            </p:sp>
          </p:grpSp>
          <p:grpSp>
            <p:nvGrpSpPr>
              <p:cNvPr id="169" name="Group 168"/>
              <p:cNvGrpSpPr/>
              <p:nvPr/>
            </p:nvGrpSpPr>
            <p:grpSpPr>
              <a:xfrm>
                <a:off x="2369113" y="3549123"/>
                <a:ext cx="1645920" cy="307238"/>
                <a:chOff x="2174558" y="2582926"/>
                <a:chExt cx="1371600" cy="256032"/>
              </a:xfrm>
            </p:grpSpPr>
            <p:pic>
              <p:nvPicPr>
                <p:cNvPr id="170" name="Picture 41"/>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V="1">
                  <a:off x="2174558" y="2582926"/>
                  <a:ext cx="1371600" cy="256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171" name="TextBox 170"/>
                <p:cNvSpPr txBox="1"/>
                <p:nvPr/>
              </p:nvSpPr>
              <p:spPr>
                <a:xfrm>
                  <a:off x="2465361" y="2621174"/>
                  <a:ext cx="790001" cy="179536"/>
                </a:xfrm>
                <a:prstGeom prst="rect">
                  <a:avLst/>
                </a:prstGeom>
                <a:noFill/>
              </p:spPr>
              <p:txBody>
                <a:bodyPr wrap="none" lIns="0" tIns="0" rIns="0" bIns="0" rtlCol="0" anchor="ctr">
                  <a:spAutoFit/>
                </a:bodyPr>
                <a:lstStyle/>
                <a:p>
                  <a:pPr marL="0" indent="0" algn="ctr">
                    <a:buClr>
                      <a:schemeClr val="accent2"/>
                    </a:buClr>
                    <a:buFont typeface="Wingdings" pitchFamily="2" charset="2"/>
                    <a:buNone/>
                  </a:pPr>
                  <a:r>
                    <a:rPr lang="en-US" sz="1400" dirty="0" smtClean="0">
                      <a:solidFill>
                        <a:srgbClr val="000000"/>
                      </a:solidFill>
                    </a:rPr>
                    <a:t>Storage VM</a:t>
                  </a:r>
                </a:p>
              </p:txBody>
            </p:sp>
          </p:grpSp>
        </p:grpSp>
        <p:sp>
          <p:nvSpPr>
            <p:cNvPr id="158" name="TextBox 157"/>
            <p:cNvSpPr txBox="1"/>
            <p:nvPr/>
          </p:nvSpPr>
          <p:spPr>
            <a:xfrm>
              <a:off x="609600" y="5791200"/>
              <a:ext cx="4396841" cy="461665"/>
            </a:xfrm>
            <a:prstGeom prst="rect">
              <a:avLst/>
            </a:prstGeom>
            <a:noFill/>
          </p:spPr>
          <p:txBody>
            <a:bodyPr wrap="square" rtlCol="0">
              <a:spAutoFit/>
            </a:bodyPr>
            <a:lstStyle/>
            <a:p>
              <a:pPr marL="0" indent="0">
                <a:buClr>
                  <a:schemeClr val="accent2"/>
                </a:buClr>
                <a:buFont typeface="Wingdings" pitchFamily="2" charset="2"/>
                <a:buNone/>
              </a:pPr>
              <a:r>
                <a:rPr lang="en-US" sz="2400" dirty="0" smtClean="0">
                  <a:solidFill>
                    <a:schemeClr val="bg1"/>
                  </a:solidFill>
                </a:rPr>
                <a:t>Scale-out Storage Architecture</a:t>
              </a:r>
            </a:p>
          </p:txBody>
        </p:sp>
        <p:grpSp>
          <p:nvGrpSpPr>
            <p:cNvPr id="159" name="Group 158"/>
            <p:cNvGrpSpPr/>
            <p:nvPr/>
          </p:nvGrpSpPr>
          <p:grpSpPr>
            <a:xfrm rot="10800000">
              <a:off x="1295401" y="5361910"/>
              <a:ext cx="2737041" cy="505489"/>
              <a:chOff x="1273886" y="2999722"/>
              <a:chExt cx="2737041" cy="505489"/>
            </a:xfrm>
          </p:grpSpPr>
          <p:cxnSp>
            <p:nvCxnSpPr>
              <p:cNvPr id="160" name="Straight Arrow Connector 159"/>
              <p:cNvCxnSpPr/>
              <p:nvPr/>
            </p:nvCxnSpPr>
            <p:spPr bwMode="auto">
              <a:xfrm flipH="1">
                <a:off x="1273886" y="2999722"/>
                <a:ext cx="1366049" cy="505489"/>
              </a:xfrm>
              <a:prstGeom prst="straightConnector1">
                <a:avLst/>
              </a:prstGeom>
              <a:ln>
                <a:headEnd type="none" w="med" len="med"/>
                <a:tailEnd type="triangle" w="lg" len="med"/>
              </a:ln>
            </p:spPr>
            <p:style>
              <a:lnRef idx="1">
                <a:schemeClr val="dk1"/>
              </a:lnRef>
              <a:fillRef idx="0">
                <a:schemeClr val="dk1"/>
              </a:fillRef>
              <a:effectRef idx="0">
                <a:schemeClr val="dk1"/>
              </a:effectRef>
              <a:fontRef idx="minor">
                <a:schemeClr val="tx1"/>
              </a:fontRef>
            </p:style>
          </p:cxnSp>
          <p:cxnSp>
            <p:nvCxnSpPr>
              <p:cNvPr id="161" name="Straight Arrow Connector 160"/>
              <p:cNvCxnSpPr/>
              <p:nvPr/>
            </p:nvCxnSpPr>
            <p:spPr bwMode="auto">
              <a:xfrm flipH="1">
                <a:off x="2186217" y="2999722"/>
                <a:ext cx="453718" cy="505489"/>
              </a:xfrm>
              <a:prstGeom prst="straightConnector1">
                <a:avLst/>
              </a:prstGeom>
              <a:ln>
                <a:headEnd type="none" w="med" len="med"/>
                <a:tailEnd type="triangle" w="lg" len="med"/>
              </a:ln>
            </p:spPr>
            <p:style>
              <a:lnRef idx="1">
                <a:schemeClr val="dk1"/>
              </a:lnRef>
              <a:fillRef idx="0">
                <a:schemeClr val="dk1"/>
              </a:fillRef>
              <a:effectRef idx="0">
                <a:schemeClr val="dk1"/>
              </a:effectRef>
              <a:fontRef idx="minor">
                <a:schemeClr val="tx1"/>
              </a:fontRef>
            </p:style>
          </p:cxnSp>
          <p:cxnSp>
            <p:nvCxnSpPr>
              <p:cNvPr id="162" name="Straight Arrow Connector 161"/>
              <p:cNvCxnSpPr/>
              <p:nvPr/>
            </p:nvCxnSpPr>
            <p:spPr bwMode="auto">
              <a:xfrm>
                <a:off x="2639935" y="2999722"/>
                <a:ext cx="458632" cy="505489"/>
              </a:xfrm>
              <a:prstGeom prst="straightConnector1">
                <a:avLst/>
              </a:prstGeom>
              <a:ln>
                <a:headEnd type="none" w="med" len="med"/>
                <a:tailEnd type="triangle" w="lg" len="med"/>
              </a:ln>
            </p:spPr>
            <p:style>
              <a:lnRef idx="1">
                <a:schemeClr val="dk1"/>
              </a:lnRef>
              <a:fillRef idx="0">
                <a:schemeClr val="dk1"/>
              </a:fillRef>
              <a:effectRef idx="0">
                <a:schemeClr val="dk1"/>
              </a:effectRef>
              <a:fontRef idx="minor">
                <a:schemeClr val="tx1"/>
              </a:fontRef>
            </p:style>
          </p:cxnSp>
          <p:cxnSp>
            <p:nvCxnSpPr>
              <p:cNvPr id="163" name="Straight Arrow Connector 162"/>
              <p:cNvCxnSpPr/>
              <p:nvPr/>
            </p:nvCxnSpPr>
            <p:spPr bwMode="auto">
              <a:xfrm>
                <a:off x="2639935" y="2999722"/>
                <a:ext cx="1370992" cy="505489"/>
              </a:xfrm>
              <a:prstGeom prst="straightConnector1">
                <a:avLst/>
              </a:prstGeom>
              <a:ln>
                <a:headEnd type="none" w="med" len="med"/>
                <a:tailEnd type="triangle" w="lg"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62474433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bwMode="auto">
          <a:xfrm>
            <a:off x="570431" y="2012657"/>
            <a:ext cx="5263035" cy="452040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a:spcBef>
                <a:spcPct val="0"/>
              </a:spcBef>
              <a:buClr>
                <a:srgbClr val="84BD00"/>
              </a:buClr>
            </a:pPr>
            <a:r>
              <a:rPr lang="en-US" sz="2400" dirty="0">
                <a:solidFill>
                  <a:srgbClr val="005CAE"/>
                </a:solidFill>
              </a:rPr>
              <a:t>Data ONTAP is the  #1 storage operating system</a:t>
            </a:r>
          </a:p>
        </p:txBody>
      </p:sp>
      <p:sp>
        <p:nvSpPr>
          <p:cNvPr id="7" name="Title 6"/>
          <p:cNvSpPr>
            <a:spLocks noGrp="1"/>
          </p:cNvSpPr>
          <p:nvPr>
            <p:ph type="title"/>
          </p:nvPr>
        </p:nvSpPr>
        <p:spPr/>
        <p:txBody>
          <a:bodyPr/>
          <a:lstStyle/>
          <a:p>
            <a:r>
              <a:rPr lang="en-US" dirty="0"/>
              <a:t>ONTAP: Multi-Vendor Hardware </a:t>
            </a:r>
          </a:p>
        </p:txBody>
      </p:sp>
      <p:sp>
        <p:nvSpPr>
          <p:cNvPr id="61" name="TextBox 60"/>
          <p:cNvSpPr txBox="1"/>
          <p:nvPr/>
        </p:nvSpPr>
        <p:spPr>
          <a:xfrm>
            <a:off x="3219084" y="1208437"/>
            <a:ext cx="5998306" cy="523220"/>
          </a:xfrm>
          <a:prstGeom prst="rect">
            <a:avLst/>
          </a:prstGeom>
          <a:noFill/>
        </p:spPr>
        <p:txBody>
          <a:bodyPr wrap="square" rtlCol="0" anchor="ctr">
            <a:spAutoFit/>
          </a:bodyPr>
          <a:lstStyle/>
          <a:p>
            <a:pPr algn="ctr" fontAlgn="base">
              <a:spcBef>
                <a:spcPct val="0"/>
              </a:spcBef>
              <a:spcAft>
                <a:spcPct val="0"/>
              </a:spcAft>
              <a:buClr>
                <a:srgbClr val="84BD00"/>
              </a:buClr>
            </a:pPr>
            <a:r>
              <a:rPr lang="en-US" sz="2800" dirty="0">
                <a:solidFill>
                  <a:schemeClr val="tx1">
                    <a:lumMod val="65000"/>
                  </a:schemeClr>
                </a:solidFill>
              </a:rPr>
              <a:t>Deploy on Platform of Choice</a:t>
            </a:r>
          </a:p>
        </p:txBody>
      </p:sp>
      <p:sp>
        <p:nvSpPr>
          <p:cNvPr id="63" name="Content Placeholder 110"/>
          <p:cNvSpPr>
            <a:spLocks noGrp="1"/>
          </p:cNvSpPr>
          <p:nvPr>
            <p:ph idx="4294967295"/>
          </p:nvPr>
        </p:nvSpPr>
        <p:spPr>
          <a:xfrm>
            <a:off x="6091773" y="1765112"/>
            <a:ext cx="6134825" cy="4959306"/>
          </a:xfrm>
          <a:prstGeom prst="rect">
            <a:avLst/>
          </a:prstGeom>
        </p:spPr>
        <p:txBody>
          <a:bodyPr/>
          <a:lstStyle/>
          <a:p>
            <a:r>
              <a:rPr lang="en-US" dirty="0"/>
              <a:t>FAS</a:t>
            </a:r>
          </a:p>
          <a:p>
            <a:pPr lvl="1"/>
            <a:r>
              <a:rPr lang="en-US" dirty="0"/>
              <a:t>Unified and optimized</a:t>
            </a:r>
          </a:p>
          <a:p>
            <a:pPr lvl="1"/>
            <a:r>
              <a:rPr lang="en-US" dirty="0"/>
              <a:t>Integrated-stack: FlexPod</a:t>
            </a:r>
          </a:p>
          <a:p>
            <a:r>
              <a:rPr lang="en-US" dirty="0"/>
              <a:t>V-Series</a:t>
            </a:r>
          </a:p>
          <a:p>
            <a:pPr lvl="1"/>
            <a:r>
              <a:rPr lang="en-US" dirty="0"/>
              <a:t>Existing non-NetApp storage</a:t>
            </a:r>
          </a:p>
          <a:p>
            <a:r>
              <a:rPr lang="en-US" dirty="0"/>
              <a:t>ONTAP Edge</a:t>
            </a:r>
          </a:p>
          <a:p>
            <a:pPr lvl="1"/>
            <a:r>
              <a:rPr lang="en-US" dirty="0"/>
              <a:t>Commodity disk in servers</a:t>
            </a:r>
          </a:p>
          <a:p>
            <a:r>
              <a:rPr lang="en-US" dirty="0"/>
              <a:t>NetApp Private Storage for Amazon Web </a:t>
            </a:r>
            <a:r>
              <a:rPr lang="en-US" dirty="0" smtClean="0"/>
              <a:t>Services</a:t>
            </a:r>
            <a:endParaRPr lang="en-US" dirty="0"/>
          </a:p>
        </p:txBody>
      </p:sp>
      <p:grpSp>
        <p:nvGrpSpPr>
          <p:cNvPr id="2" name="Group 1"/>
          <p:cNvGrpSpPr/>
          <p:nvPr/>
        </p:nvGrpSpPr>
        <p:grpSpPr>
          <a:xfrm>
            <a:off x="937159" y="3438139"/>
            <a:ext cx="4458064" cy="1885082"/>
            <a:chOff x="323668" y="3427365"/>
            <a:chExt cx="4458064" cy="1885082"/>
          </a:xfrm>
        </p:grpSpPr>
        <p:grpSp>
          <p:nvGrpSpPr>
            <p:cNvPr id="59" name="Group 58"/>
            <p:cNvGrpSpPr/>
            <p:nvPr/>
          </p:nvGrpSpPr>
          <p:grpSpPr>
            <a:xfrm>
              <a:off x="2554559" y="4296198"/>
              <a:ext cx="1097280" cy="1016249"/>
              <a:chOff x="2554559" y="4296198"/>
              <a:chExt cx="1097280" cy="1016249"/>
            </a:xfrm>
          </p:grpSpPr>
          <p:pic>
            <p:nvPicPr>
              <p:cNvPr id="60" name="Picture 7"/>
              <p:cNvPicPr>
                <a:picLocks noChangeArrowheads="1"/>
              </p:cNvPicPr>
              <p:nvPr/>
            </p:nvPicPr>
            <p:blipFill>
              <a:blip r:embed="rId3" cstate="print">
                <a:alphaModFix amt="40000"/>
                <a:extLst>
                  <a:ext uri="{28A0092B-C50C-407E-A947-70E740481C1C}">
                    <a14:useLocalDpi xmlns:a14="http://schemas.microsoft.com/office/drawing/2010/main" val="0"/>
                  </a:ext>
                </a:extLst>
              </a:blip>
              <a:srcRect/>
              <a:stretch>
                <a:fillRect/>
              </a:stretch>
            </p:blipFill>
            <p:spPr bwMode="auto">
              <a:xfrm>
                <a:off x="2554559" y="4296198"/>
                <a:ext cx="1097280" cy="31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62" name="Rectangle 33"/>
              <p:cNvSpPr>
                <a:spLocks/>
              </p:cNvSpPr>
              <p:nvPr/>
            </p:nvSpPr>
            <p:spPr bwMode="auto">
              <a:xfrm>
                <a:off x="2641535" y="5097003"/>
                <a:ext cx="92333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wrap="none" lIns="0" tIns="0" rIns="0" bIns="0" anchor="ctr">
                <a:spAutoFit/>
              </a:bodyPr>
              <a:lstStyle/>
              <a:p>
                <a:pPr algn="ctr"/>
                <a:r>
                  <a:rPr lang="en-US" sz="1400" dirty="0" smtClean="0">
                    <a:solidFill>
                      <a:srgbClr val="000000"/>
                    </a:solidFill>
                    <a:latin typeface="Arial" charset="0"/>
                    <a:ea typeface="ＭＳ Ｐゴシック" charset="0"/>
                    <a:cs typeface="Arial" charset="0"/>
                    <a:sym typeface="Arial" charset="0"/>
                  </a:rPr>
                  <a:t>Commodity</a:t>
                </a:r>
                <a:endParaRPr lang="en-US" sz="1400" dirty="0">
                  <a:solidFill>
                    <a:srgbClr val="000000"/>
                  </a:solidFill>
                  <a:latin typeface="Arial" charset="0"/>
                  <a:ea typeface="ＭＳ Ｐゴシック" charset="0"/>
                  <a:cs typeface="Arial" charset="0"/>
                  <a:sym typeface="Arial" charset="0"/>
                </a:endParaRPr>
              </a:p>
            </p:txBody>
          </p:sp>
          <p:pic>
            <p:nvPicPr>
              <p:cNvPr id="64" name="Picture 63" descr="drawn-serv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4495800"/>
                <a:ext cx="895604" cy="584327"/>
              </a:xfrm>
              <a:prstGeom prst="rect">
                <a:avLst/>
              </a:prstGeom>
            </p:spPr>
          </p:pic>
        </p:grpSp>
        <p:grpSp>
          <p:nvGrpSpPr>
            <p:cNvPr id="65" name="Group 64"/>
            <p:cNvGrpSpPr/>
            <p:nvPr/>
          </p:nvGrpSpPr>
          <p:grpSpPr>
            <a:xfrm>
              <a:off x="1466213" y="4296198"/>
              <a:ext cx="1097280" cy="1016248"/>
              <a:chOff x="1466213" y="4296198"/>
              <a:chExt cx="1097280" cy="1016248"/>
            </a:xfrm>
          </p:grpSpPr>
          <p:pic>
            <p:nvPicPr>
              <p:cNvPr id="66" name="Picture 9"/>
              <p:cNvPicPr>
                <a:picLocks noChangeArrowheads="1"/>
              </p:cNvPicPr>
              <p:nvPr/>
            </p:nvPicPr>
            <p:blipFill>
              <a:blip r:embed="rId3" cstate="print">
                <a:alphaModFix amt="40000"/>
                <a:extLst>
                  <a:ext uri="{28A0092B-C50C-407E-A947-70E740481C1C}">
                    <a14:useLocalDpi xmlns:a14="http://schemas.microsoft.com/office/drawing/2010/main" val="0"/>
                  </a:ext>
                </a:extLst>
              </a:blip>
              <a:srcRect/>
              <a:stretch>
                <a:fillRect/>
              </a:stretch>
            </p:blipFill>
            <p:spPr bwMode="auto">
              <a:xfrm>
                <a:off x="1466213" y="4296198"/>
                <a:ext cx="1097280" cy="31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grpSp>
            <p:nvGrpSpPr>
              <p:cNvPr id="67" name="Group 66"/>
              <p:cNvGrpSpPr/>
              <p:nvPr/>
            </p:nvGrpSpPr>
            <p:grpSpPr>
              <a:xfrm>
                <a:off x="1597708" y="4511741"/>
                <a:ext cx="832104" cy="800705"/>
                <a:chOff x="1597708" y="4511741"/>
                <a:chExt cx="832104" cy="800705"/>
              </a:xfrm>
            </p:grpSpPr>
            <p:sp>
              <p:nvSpPr>
                <p:cNvPr id="68" name="Rectangle 33"/>
                <p:cNvSpPr>
                  <a:spLocks/>
                </p:cNvSpPr>
                <p:nvPr/>
              </p:nvSpPr>
              <p:spPr bwMode="auto">
                <a:xfrm>
                  <a:off x="1668606" y="5097002"/>
                  <a:ext cx="69249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wrap="none" lIns="0" tIns="0" rIns="0" bIns="0" anchor="ctr">
                  <a:spAutoFit/>
                </a:bodyPr>
                <a:lstStyle/>
                <a:p>
                  <a:pPr algn="ctr"/>
                  <a:r>
                    <a:rPr lang="en-US" sz="1400" dirty="0" smtClean="0">
                      <a:solidFill>
                        <a:srgbClr val="000000"/>
                      </a:solidFill>
                      <a:latin typeface="Arial" charset="0"/>
                      <a:ea typeface="ＭＳ Ｐゴシック" charset="0"/>
                      <a:cs typeface="Arial" charset="0"/>
                      <a:sym typeface="Arial" charset="0"/>
                    </a:rPr>
                    <a:t>3</a:t>
                  </a:r>
                  <a:r>
                    <a:rPr lang="en-US" sz="1400" baseline="30000" dirty="0" smtClean="0">
                      <a:solidFill>
                        <a:srgbClr val="000000"/>
                      </a:solidFill>
                      <a:latin typeface="Arial" charset="0"/>
                      <a:ea typeface="ＭＳ Ｐゴシック" charset="0"/>
                      <a:cs typeface="Arial" charset="0"/>
                      <a:sym typeface="Arial" charset="0"/>
                    </a:rPr>
                    <a:t>rd</a:t>
                  </a:r>
                  <a:r>
                    <a:rPr lang="en-US" sz="1400" dirty="0" smtClean="0">
                      <a:solidFill>
                        <a:srgbClr val="000000"/>
                      </a:solidFill>
                      <a:latin typeface="Arial" charset="0"/>
                      <a:ea typeface="ＭＳ Ｐゴシック" charset="0"/>
                      <a:cs typeface="Arial" charset="0"/>
                      <a:sym typeface="Arial" charset="0"/>
                    </a:rPr>
                    <a:t> Party</a:t>
                  </a:r>
                  <a:endParaRPr lang="en-US" sz="1400" dirty="0">
                    <a:solidFill>
                      <a:srgbClr val="000000"/>
                    </a:solidFill>
                    <a:latin typeface="Arial" charset="0"/>
                    <a:ea typeface="ＭＳ Ｐゴシック" charset="0"/>
                    <a:cs typeface="Arial" charset="0"/>
                    <a:sym typeface="Arial" charset="0"/>
                  </a:endParaRPr>
                </a:p>
              </p:txBody>
            </p:sp>
            <p:pic>
              <p:nvPicPr>
                <p:cNvPr id="69" name="Picture 68" descr="EMC-draw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708" y="4511741"/>
                  <a:ext cx="832104" cy="479733"/>
                </a:xfrm>
                <a:prstGeom prst="rect">
                  <a:avLst/>
                </a:prstGeom>
              </p:spPr>
            </p:pic>
          </p:grpSp>
        </p:grpSp>
        <p:pic>
          <p:nvPicPr>
            <p:cNvPr id="70" name="Picture 8"/>
            <p:cNvPicPr>
              <a:picLocks noChangeArrowheads="1"/>
            </p:cNvPicPr>
            <p:nvPr/>
          </p:nvPicPr>
          <p:blipFill>
            <a:blip r:embed="rId3" cstate="print">
              <a:alphaModFix amt="40000"/>
              <a:extLst>
                <a:ext uri="{28A0092B-C50C-407E-A947-70E740481C1C}">
                  <a14:useLocalDpi xmlns:a14="http://schemas.microsoft.com/office/drawing/2010/main" val="0"/>
                </a:ext>
              </a:extLst>
            </a:blip>
            <a:srcRect/>
            <a:stretch>
              <a:fillRect/>
            </a:stretch>
          </p:blipFill>
          <p:spPr bwMode="auto">
            <a:xfrm>
              <a:off x="383225" y="4296198"/>
              <a:ext cx="1097280" cy="31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grpSp>
          <p:nvGrpSpPr>
            <p:cNvPr id="71" name="Group 70"/>
            <p:cNvGrpSpPr/>
            <p:nvPr/>
          </p:nvGrpSpPr>
          <p:grpSpPr>
            <a:xfrm>
              <a:off x="528005" y="4511744"/>
              <a:ext cx="807720" cy="800702"/>
              <a:chOff x="612381" y="3471116"/>
              <a:chExt cx="673100" cy="667254"/>
            </a:xfrm>
          </p:grpSpPr>
          <p:pic>
            <p:nvPicPr>
              <p:cNvPr id="72" name="Picture 1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381" y="3471116"/>
                <a:ext cx="673100" cy="408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73" name="Rectangle 33"/>
              <p:cNvSpPr>
                <a:spLocks/>
              </p:cNvSpPr>
              <p:nvPr/>
            </p:nvSpPr>
            <p:spPr bwMode="auto">
              <a:xfrm>
                <a:off x="699798" y="3958833"/>
                <a:ext cx="498267" cy="179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wrap="none" lIns="0" tIns="0" rIns="0" bIns="0" anchor="ctr">
                <a:spAutoFit/>
              </a:bodyPr>
              <a:lstStyle/>
              <a:p>
                <a:pPr algn="ctr"/>
                <a:r>
                  <a:rPr lang="en-US" sz="1400" dirty="0" smtClean="0">
                    <a:solidFill>
                      <a:srgbClr val="000000"/>
                    </a:solidFill>
                    <a:latin typeface="Arial" charset="0"/>
                    <a:ea typeface="ＭＳ Ｐゴシック" charset="0"/>
                    <a:cs typeface="Arial" charset="0"/>
                    <a:sym typeface="Arial" charset="0"/>
                  </a:rPr>
                  <a:t>NetApp</a:t>
                </a:r>
                <a:endParaRPr lang="en-US" sz="1400" dirty="0">
                  <a:solidFill>
                    <a:srgbClr val="000000"/>
                  </a:solidFill>
                  <a:latin typeface="Arial" charset="0"/>
                  <a:ea typeface="ＭＳ Ｐゴシック" charset="0"/>
                  <a:cs typeface="Arial" charset="0"/>
                  <a:sym typeface="Arial" charset="0"/>
                </a:endParaRPr>
              </a:p>
            </p:txBody>
          </p:sp>
        </p:grpSp>
        <p:pic>
          <p:nvPicPr>
            <p:cNvPr id="74" name="Picture 7"/>
            <p:cNvPicPr>
              <a:picLocks noChangeArrowheads="1"/>
            </p:cNvPicPr>
            <p:nvPr/>
          </p:nvPicPr>
          <p:blipFill>
            <a:blip r:embed="rId3" cstate="print">
              <a:alphaModFix amt="40000"/>
              <a:extLst>
                <a:ext uri="{28A0092B-C50C-407E-A947-70E740481C1C}">
                  <a14:useLocalDpi xmlns:a14="http://schemas.microsoft.com/office/drawing/2010/main" val="0"/>
                </a:ext>
              </a:extLst>
            </a:blip>
            <a:srcRect/>
            <a:stretch>
              <a:fillRect/>
            </a:stretch>
          </p:blipFill>
          <p:spPr bwMode="auto">
            <a:xfrm>
              <a:off x="3642907" y="4296198"/>
              <a:ext cx="1097280" cy="31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grpSp>
          <p:nvGrpSpPr>
            <p:cNvPr id="75" name="Group 74"/>
            <p:cNvGrpSpPr/>
            <p:nvPr/>
          </p:nvGrpSpPr>
          <p:grpSpPr>
            <a:xfrm>
              <a:off x="3785553" y="4503110"/>
              <a:ext cx="811987" cy="809332"/>
              <a:chOff x="3180124" y="3463921"/>
              <a:chExt cx="676656" cy="674446"/>
            </a:xfrm>
          </p:grpSpPr>
          <p:sp>
            <p:nvSpPr>
              <p:cNvPr id="76" name="Rectangle 33"/>
              <p:cNvSpPr>
                <a:spLocks/>
              </p:cNvSpPr>
              <p:nvPr/>
            </p:nvSpPr>
            <p:spPr bwMode="auto">
              <a:xfrm>
                <a:off x="3202527" y="3958830"/>
                <a:ext cx="631851" cy="179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wrap="none" lIns="0" tIns="0" rIns="0" bIns="0" anchor="ctr">
                <a:spAutoFit/>
              </a:bodyPr>
              <a:lstStyle/>
              <a:p>
                <a:pPr algn="ctr"/>
                <a:r>
                  <a:rPr lang="en-US" sz="1400" dirty="0" smtClean="0">
                    <a:solidFill>
                      <a:srgbClr val="000000"/>
                    </a:solidFill>
                    <a:latin typeface="Arial" charset="0"/>
                    <a:ea typeface="ＭＳ Ｐゴシック" charset="0"/>
                    <a:cs typeface="Arial" charset="0"/>
                    <a:sym typeface="Arial" charset="0"/>
                  </a:rPr>
                  <a:t>Cloud SP</a:t>
                </a:r>
                <a:endParaRPr lang="en-US" sz="1400" dirty="0">
                  <a:solidFill>
                    <a:srgbClr val="000000"/>
                  </a:solidFill>
                  <a:latin typeface="Arial" charset="0"/>
                  <a:ea typeface="ＭＳ Ｐゴシック" charset="0"/>
                  <a:cs typeface="Arial" charset="0"/>
                  <a:sym typeface="Arial" charset="0"/>
                </a:endParaRPr>
              </a:p>
            </p:txBody>
          </p:sp>
          <p:pic>
            <p:nvPicPr>
              <p:cNvPr id="77" name="Picture 76" descr="cloud.png"/>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3180124" y="3463921"/>
                <a:ext cx="676656" cy="411480"/>
              </a:xfrm>
              <a:prstGeom prst="rect">
                <a:avLst/>
              </a:prstGeom>
            </p:spPr>
          </p:pic>
        </p:grpSp>
        <p:grpSp>
          <p:nvGrpSpPr>
            <p:cNvPr id="78" name="Group 77"/>
            <p:cNvGrpSpPr/>
            <p:nvPr/>
          </p:nvGrpSpPr>
          <p:grpSpPr>
            <a:xfrm>
              <a:off x="323668" y="3427365"/>
              <a:ext cx="4458064" cy="877198"/>
              <a:chOff x="371505" y="2446512"/>
              <a:chExt cx="3715053" cy="730998"/>
            </a:xfrm>
          </p:grpSpPr>
          <p:pic>
            <p:nvPicPr>
              <p:cNvPr id="79" name="Picture 1"/>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1505" y="2446512"/>
                <a:ext cx="3715053" cy="730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pic>
            <p:nvPicPr>
              <p:cNvPr id="80" name="Picture 79" descr="CDOT Tex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5175" y="2837463"/>
                <a:ext cx="2267712" cy="260096"/>
              </a:xfrm>
              <a:prstGeom prst="rect">
                <a:avLst/>
              </a:prstGeom>
            </p:spPr>
          </p:pic>
        </p:grpSp>
        <p:grpSp>
          <p:nvGrpSpPr>
            <p:cNvPr id="81" name="Group 80"/>
            <p:cNvGrpSpPr/>
            <p:nvPr/>
          </p:nvGrpSpPr>
          <p:grpSpPr>
            <a:xfrm>
              <a:off x="419296" y="3549121"/>
              <a:ext cx="1216305" cy="307238"/>
              <a:chOff x="471411" y="2582926"/>
              <a:chExt cx="1013587" cy="256032"/>
            </a:xfrm>
          </p:grpSpPr>
          <p:pic>
            <p:nvPicPr>
              <p:cNvPr id="82" name="Picture 28"/>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V="1">
                <a:off x="471411" y="2582926"/>
                <a:ext cx="1013587" cy="256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83" name="TextBox 82"/>
              <p:cNvSpPr txBox="1"/>
              <p:nvPr/>
            </p:nvSpPr>
            <p:spPr>
              <a:xfrm>
                <a:off x="583204" y="2621174"/>
                <a:ext cx="790000" cy="179537"/>
              </a:xfrm>
              <a:prstGeom prst="rect">
                <a:avLst/>
              </a:prstGeom>
              <a:noFill/>
            </p:spPr>
            <p:txBody>
              <a:bodyPr wrap="none" lIns="0" tIns="0" rIns="0" bIns="0" rtlCol="0" anchor="ctr">
                <a:spAutoFit/>
              </a:bodyPr>
              <a:lstStyle/>
              <a:p>
                <a:pPr marL="0" indent="0" algn="ctr">
                  <a:buClr>
                    <a:schemeClr val="accent2"/>
                  </a:buClr>
                  <a:buFont typeface="Wingdings" pitchFamily="2" charset="2"/>
                  <a:buNone/>
                </a:pPr>
                <a:r>
                  <a:rPr lang="en-US" sz="1400" dirty="0" smtClean="0">
                    <a:solidFill>
                      <a:schemeClr val="bg1"/>
                    </a:solidFill>
                  </a:rPr>
                  <a:t>Storage VM</a:t>
                </a:r>
              </a:p>
            </p:txBody>
          </p:sp>
        </p:grpSp>
        <p:grpSp>
          <p:nvGrpSpPr>
            <p:cNvPr id="84" name="Group 83"/>
            <p:cNvGrpSpPr/>
            <p:nvPr/>
          </p:nvGrpSpPr>
          <p:grpSpPr>
            <a:xfrm>
              <a:off x="4064491" y="3549121"/>
              <a:ext cx="634594" cy="307238"/>
              <a:chOff x="3237937" y="2582926"/>
              <a:chExt cx="528828" cy="256032"/>
            </a:xfrm>
          </p:grpSpPr>
          <p:pic>
            <p:nvPicPr>
              <p:cNvPr id="85" name="Picture 20"/>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V="1">
                <a:off x="3237937" y="2582926"/>
                <a:ext cx="528828" cy="256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86" name="TextBox 85"/>
              <p:cNvSpPr txBox="1"/>
              <p:nvPr/>
            </p:nvSpPr>
            <p:spPr>
              <a:xfrm>
                <a:off x="3348974" y="2621174"/>
                <a:ext cx="306751" cy="179537"/>
              </a:xfrm>
              <a:prstGeom prst="rect">
                <a:avLst/>
              </a:prstGeom>
              <a:noFill/>
            </p:spPr>
            <p:txBody>
              <a:bodyPr wrap="none" lIns="0" tIns="0" rIns="0" bIns="0" rtlCol="0" anchor="ctr">
                <a:spAutoFit/>
              </a:bodyPr>
              <a:lstStyle/>
              <a:p>
                <a:pPr marL="0" indent="0" algn="ctr">
                  <a:buClr>
                    <a:schemeClr val="accent2"/>
                  </a:buClr>
                  <a:buFont typeface="Wingdings" pitchFamily="2" charset="2"/>
                  <a:buNone/>
                </a:pPr>
                <a:r>
                  <a:rPr lang="en-US" sz="1400" dirty="0" smtClean="0">
                    <a:solidFill>
                      <a:srgbClr val="000000"/>
                    </a:solidFill>
                  </a:rPr>
                  <a:t>SVM</a:t>
                </a:r>
              </a:p>
            </p:txBody>
          </p:sp>
        </p:grpSp>
        <p:grpSp>
          <p:nvGrpSpPr>
            <p:cNvPr id="87" name="Group 86"/>
            <p:cNvGrpSpPr/>
            <p:nvPr/>
          </p:nvGrpSpPr>
          <p:grpSpPr>
            <a:xfrm>
              <a:off x="1685060" y="3549121"/>
              <a:ext cx="634594" cy="307238"/>
              <a:chOff x="1413217" y="2582926"/>
              <a:chExt cx="528828" cy="256032"/>
            </a:xfrm>
          </p:grpSpPr>
          <p:pic>
            <p:nvPicPr>
              <p:cNvPr id="88" name="Picture 35"/>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V="1">
                <a:off x="1413217" y="2582926"/>
                <a:ext cx="528828" cy="256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89" name="TextBox 88"/>
              <p:cNvSpPr txBox="1"/>
              <p:nvPr/>
            </p:nvSpPr>
            <p:spPr>
              <a:xfrm>
                <a:off x="1524254" y="2621174"/>
                <a:ext cx="306751" cy="179537"/>
              </a:xfrm>
              <a:prstGeom prst="rect">
                <a:avLst/>
              </a:prstGeom>
              <a:noFill/>
            </p:spPr>
            <p:txBody>
              <a:bodyPr wrap="none" lIns="0" tIns="0" rIns="0" bIns="0" rtlCol="0" anchor="ctr">
                <a:spAutoFit/>
              </a:bodyPr>
              <a:lstStyle/>
              <a:p>
                <a:pPr marL="0" indent="0" algn="ctr">
                  <a:buClr>
                    <a:schemeClr val="accent2"/>
                  </a:buClr>
                  <a:buFont typeface="Wingdings" pitchFamily="2" charset="2"/>
                  <a:buNone/>
                </a:pPr>
                <a:r>
                  <a:rPr lang="en-US" sz="1400" dirty="0" smtClean="0">
                    <a:solidFill>
                      <a:srgbClr val="000000"/>
                    </a:solidFill>
                  </a:rPr>
                  <a:t>SVM</a:t>
                </a:r>
              </a:p>
            </p:txBody>
          </p:sp>
        </p:grpSp>
        <p:grpSp>
          <p:nvGrpSpPr>
            <p:cNvPr id="90" name="Group 89"/>
            <p:cNvGrpSpPr/>
            <p:nvPr/>
          </p:nvGrpSpPr>
          <p:grpSpPr>
            <a:xfrm>
              <a:off x="2369113" y="3549121"/>
              <a:ext cx="1645920" cy="307238"/>
              <a:chOff x="2174558" y="2582926"/>
              <a:chExt cx="1371600" cy="256032"/>
            </a:xfrm>
          </p:grpSpPr>
          <p:pic>
            <p:nvPicPr>
              <p:cNvPr id="91" name="Picture 4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V="1">
                <a:off x="2174558" y="2582926"/>
                <a:ext cx="1371600" cy="256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92" name="TextBox 91"/>
              <p:cNvSpPr txBox="1"/>
              <p:nvPr/>
            </p:nvSpPr>
            <p:spPr>
              <a:xfrm>
                <a:off x="2465361" y="2621174"/>
                <a:ext cx="790001" cy="179537"/>
              </a:xfrm>
              <a:prstGeom prst="rect">
                <a:avLst/>
              </a:prstGeom>
              <a:noFill/>
            </p:spPr>
            <p:txBody>
              <a:bodyPr wrap="none" lIns="0" tIns="0" rIns="0" bIns="0" rtlCol="0" anchor="ctr">
                <a:spAutoFit/>
              </a:bodyPr>
              <a:lstStyle/>
              <a:p>
                <a:pPr marL="0" indent="0" algn="ctr">
                  <a:buClr>
                    <a:schemeClr val="accent2"/>
                  </a:buClr>
                  <a:buFont typeface="Wingdings" pitchFamily="2" charset="2"/>
                  <a:buNone/>
                </a:pPr>
                <a:r>
                  <a:rPr lang="en-US" sz="1400" dirty="0" smtClean="0">
                    <a:solidFill>
                      <a:srgbClr val="000000"/>
                    </a:solidFill>
                  </a:rPr>
                  <a:t>Storage VM</a:t>
                </a:r>
              </a:p>
            </p:txBody>
          </p:sp>
        </p:grpSp>
      </p:grpSp>
    </p:spTree>
    <p:extLst>
      <p:ext uri="{BB962C8B-B14F-4D97-AF65-F5344CB8AC3E}">
        <p14:creationId xmlns:p14="http://schemas.microsoft.com/office/powerpoint/2010/main" val="204421818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70431" y="2012657"/>
            <a:ext cx="5263035" cy="452040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itle 6"/>
          <p:cNvSpPr>
            <a:spLocks noGrp="1"/>
          </p:cNvSpPr>
          <p:nvPr>
            <p:ph type="title"/>
          </p:nvPr>
        </p:nvSpPr>
        <p:spPr/>
        <p:txBody>
          <a:bodyPr/>
          <a:lstStyle/>
          <a:p>
            <a:r>
              <a:rPr lang="en-US" dirty="0"/>
              <a:t>ONTAP: Application Self-Service</a:t>
            </a:r>
          </a:p>
        </p:txBody>
      </p:sp>
      <p:sp>
        <p:nvSpPr>
          <p:cNvPr id="61" name="TextBox 60"/>
          <p:cNvSpPr txBox="1"/>
          <p:nvPr/>
        </p:nvSpPr>
        <p:spPr>
          <a:xfrm>
            <a:off x="2371013" y="1208437"/>
            <a:ext cx="7694448" cy="523220"/>
          </a:xfrm>
          <a:prstGeom prst="rect">
            <a:avLst/>
          </a:prstGeom>
          <a:noFill/>
        </p:spPr>
        <p:txBody>
          <a:bodyPr wrap="square" rtlCol="0" anchor="ctr">
            <a:spAutoFit/>
          </a:bodyPr>
          <a:lstStyle/>
          <a:p>
            <a:pPr algn="ctr" fontAlgn="base">
              <a:spcBef>
                <a:spcPct val="0"/>
              </a:spcBef>
              <a:spcAft>
                <a:spcPct val="0"/>
              </a:spcAft>
              <a:buClr>
                <a:srgbClr val="84BD00"/>
              </a:buClr>
            </a:pPr>
            <a:r>
              <a:rPr lang="en-US" sz="2800" dirty="0">
                <a:solidFill>
                  <a:schemeClr val="tx1">
                    <a:lumMod val="65000"/>
                  </a:schemeClr>
                </a:solidFill>
              </a:rPr>
              <a:t>Deliver Services without Compromise</a:t>
            </a:r>
          </a:p>
        </p:txBody>
      </p:sp>
      <p:sp>
        <p:nvSpPr>
          <p:cNvPr id="63" name="Content Placeholder 110"/>
          <p:cNvSpPr>
            <a:spLocks noGrp="1"/>
          </p:cNvSpPr>
          <p:nvPr>
            <p:ph idx="4294967295"/>
          </p:nvPr>
        </p:nvSpPr>
        <p:spPr>
          <a:xfrm>
            <a:off x="6091773" y="1765112"/>
            <a:ext cx="6134825" cy="3939540"/>
          </a:xfrm>
          <a:prstGeom prst="rect">
            <a:avLst/>
          </a:prstGeom>
        </p:spPr>
        <p:txBody>
          <a:bodyPr/>
          <a:lstStyle/>
          <a:p>
            <a:r>
              <a:rPr lang="en-US" dirty="0"/>
              <a:t>Empower the application owner and developer</a:t>
            </a:r>
          </a:p>
          <a:p>
            <a:r>
              <a:rPr lang="en-US" dirty="0" smtClean="0"/>
              <a:t>OnCommand </a:t>
            </a:r>
            <a:r>
              <a:rPr lang="en-US" dirty="0"/>
              <a:t>plug-ins and programmable APIs</a:t>
            </a:r>
          </a:p>
          <a:p>
            <a:r>
              <a:rPr lang="en-US" dirty="0" smtClean="0"/>
              <a:t>Deep Integrations</a:t>
            </a:r>
          </a:p>
          <a:p>
            <a:pPr lvl="1"/>
            <a:r>
              <a:rPr lang="en-US" dirty="0" smtClean="0"/>
              <a:t>Cisco</a:t>
            </a:r>
            <a:r>
              <a:rPr lang="en-US" dirty="0"/>
              <a:t>, </a:t>
            </a:r>
            <a:r>
              <a:rPr lang="en-US" dirty="0" smtClean="0"/>
              <a:t>Citrix,</a:t>
            </a:r>
            <a:r>
              <a:rPr lang="en-US" dirty="0"/>
              <a:t> </a:t>
            </a:r>
            <a:r>
              <a:rPr lang="en-US" dirty="0" smtClean="0"/>
              <a:t>Microsoft, </a:t>
            </a:r>
            <a:r>
              <a:rPr lang="en-US" dirty="0" err="1" smtClean="0"/>
              <a:t>OpenStack</a:t>
            </a:r>
            <a:r>
              <a:rPr lang="en-US" dirty="0" smtClean="0"/>
              <a:t>, Oracle, Red </a:t>
            </a:r>
            <a:r>
              <a:rPr lang="en-US" dirty="0"/>
              <a:t>Hat, SAP, VMware, etc.</a:t>
            </a:r>
          </a:p>
        </p:txBody>
      </p:sp>
      <p:grpSp>
        <p:nvGrpSpPr>
          <p:cNvPr id="153" name="Group 152"/>
          <p:cNvGrpSpPr/>
          <p:nvPr/>
        </p:nvGrpSpPr>
        <p:grpSpPr>
          <a:xfrm>
            <a:off x="937159" y="2309917"/>
            <a:ext cx="4458064" cy="3013304"/>
            <a:chOff x="323668" y="2299156"/>
            <a:chExt cx="4458064" cy="3013304"/>
          </a:xfrm>
        </p:grpSpPr>
        <p:grpSp>
          <p:nvGrpSpPr>
            <p:cNvPr id="154" name="Group 153"/>
            <p:cNvGrpSpPr/>
            <p:nvPr/>
          </p:nvGrpSpPr>
          <p:grpSpPr>
            <a:xfrm>
              <a:off x="2554559" y="4296198"/>
              <a:ext cx="1097280" cy="1016249"/>
              <a:chOff x="2554559" y="4296198"/>
              <a:chExt cx="1097280" cy="1016249"/>
            </a:xfrm>
          </p:grpSpPr>
          <p:pic>
            <p:nvPicPr>
              <p:cNvPr id="231" name="Picture 7"/>
              <p:cNvPicPr>
                <a:picLocks noChangeArrowheads="1"/>
              </p:cNvPicPr>
              <p:nvPr/>
            </p:nvPicPr>
            <p:blipFill>
              <a:blip r:embed="rId3" cstate="print">
                <a:alphaModFix amt="40000"/>
                <a:extLst>
                  <a:ext uri="{28A0092B-C50C-407E-A947-70E740481C1C}">
                    <a14:useLocalDpi xmlns:a14="http://schemas.microsoft.com/office/drawing/2010/main" val="0"/>
                  </a:ext>
                </a:extLst>
              </a:blip>
              <a:srcRect/>
              <a:stretch>
                <a:fillRect/>
              </a:stretch>
            </p:blipFill>
            <p:spPr bwMode="auto">
              <a:xfrm>
                <a:off x="2554559" y="4296198"/>
                <a:ext cx="1097280" cy="31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32" name="Rectangle 33"/>
              <p:cNvSpPr>
                <a:spLocks/>
              </p:cNvSpPr>
              <p:nvPr/>
            </p:nvSpPr>
            <p:spPr bwMode="auto">
              <a:xfrm>
                <a:off x="2641535" y="5097003"/>
                <a:ext cx="92333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wrap="none" lIns="0" tIns="0" rIns="0" bIns="0" anchor="ctr">
                <a:spAutoFit/>
              </a:bodyPr>
              <a:lstStyle/>
              <a:p>
                <a:pPr algn="ctr"/>
                <a:r>
                  <a:rPr lang="en-US" sz="1400" dirty="0" smtClean="0">
                    <a:solidFill>
                      <a:srgbClr val="000000"/>
                    </a:solidFill>
                    <a:latin typeface="Arial" charset="0"/>
                    <a:ea typeface="ＭＳ Ｐゴシック" charset="0"/>
                    <a:cs typeface="Arial" charset="0"/>
                    <a:sym typeface="Arial" charset="0"/>
                  </a:rPr>
                  <a:t>Commodity</a:t>
                </a:r>
                <a:endParaRPr lang="en-US" sz="1400" dirty="0">
                  <a:solidFill>
                    <a:srgbClr val="000000"/>
                  </a:solidFill>
                  <a:latin typeface="Arial" charset="0"/>
                  <a:ea typeface="ＭＳ Ｐゴシック" charset="0"/>
                  <a:cs typeface="Arial" charset="0"/>
                  <a:sym typeface="Arial" charset="0"/>
                </a:endParaRPr>
              </a:p>
            </p:txBody>
          </p:sp>
          <p:pic>
            <p:nvPicPr>
              <p:cNvPr id="233" name="Picture 232" descr="drawn-serv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4495800"/>
                <a:ext cx="895604" cy="584327"/>
              </a:xfrm>
              <a:prstGeom prst="rect">
                <a:avLst/>
              </a:prstGeom>
            </p:spPr>
          </p:pic>
        </p:grpSp>
        <p:grpSp>
          <p:nvGrpSpPr>
            <p:cNvPr id="155" name="Group 154"/>
            <p:cNvGrpSpPr/>
            <p:nvPr/>
          </p:nvGrpSpPr>
          <p:grpSpPr>
            <a:xfrm>
              <a:off x="1466213" y="4296198"/>
              <a:ext cx="1097280" cy="1016248"/>
              <a:chOff x="1466213" y="4296198"/>
              <a:chExt cx="1097280" cy="1016248"/>
            </a:xfrm>
          </p:grpSpPr>
          <p:pic>
            <p:nvPicPr>
              <p:cNvPr id="227" name="Picture 9"/>
              <p:cNvPicPr>
                <a:picLocks noChangeArrowheads="1"/>
              </p:cNvPicPr>
              <p:nvPr/>
            </p:nvPicPr>
            <p:blipFill>
              <a:blip r:embed="rId3" cstate="print">
                <a:alphaModFix amt="40000"/>
                <a:extLst>
                  <a:ext uri="{28A0092B-C50C-407E-A947-70E740481C1C}">
                    <a14:useLocalDpi xmlns:a14="http://schemas.microsoft.com/office/drawing/2010/main" val="0"/>
                  </a:ext>
                </a:extLst>
              </a:blip>
              <a:srcRect/>
              <a:stretch>
                <a:fillRect/>
              </a:stretch>
            </p:blipFill>
            <p:spPr bwMode="auto">
              <a:xfrm>
                <a:off x="1466213" y="4296198"/>
                <a:ext cx="1097280" cy="31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grpSp>
            <p:nvGrpSpPr>
              <p:cNvPr id="228" name="Group 227"/>
              <p:cNvGrpSpPr/>
              <p:nvPr/>
            </p:nvGrpSpPr>
            <p:grpSpPr>
              <a:xfrm>
                <a:off x="1597708" y="4511741"/>
                <a:ext cx="832104" cy="800705"/>
                <a:chOff x="1597708" y="4511741"/>
                <a:chExt cx="832104" cy="800705"/>
              </a:xfrm>
            </p:grpSpPr>
            <p:sp>
              <p:nvSpPr>
                <p:cNvPr id="229" name="Rectangle 33"/>
                <p:cNvSpPr>
                  <a:spLocks/>
                </p:cNvSpPr>
                <p:nvPr/>
              </p:nvSpPr>
              <p:spPr bwMode="auto">
                <a:xfrm>
                  <a:off x="1668606" y="5097002"/>
                  <a:ext cx="69249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wrap="none" lIns="0" tIns="0" rIns="0" bIns="0" anchor="ctr">
                  <a:spAutoFit/>
                </a:bodyPr>
                <a:lstStyle/>
                <a:p>
                  <a:pPr algn="ctr"/>
                  <a:r>
                    <a:rPr lang="en-US" sz="1400" dirty="0" smtClean="0">
                      <a:solidFill>
                        <a:srgbClr val="000000"/>
                      </a:solidFill>
                      <a:latin typeface="Arial" charset="0"/>
                      <a:ea typeface="ＭＳ Ｐゴシック" charset="0"/>
                      <a:cs typeface="Arial" charset="0"/>
                      <a:sym typeface="Arial" charset="0"/>
                    </a:rPr>
                    <a:t>3</a:t>
                  </a:r>
                  <a:r>
                    <a:rPr lang="en-US" sz="1400" baseline="30000" dirty="0" smtClean="0">
                      <a:solidFill>
                        <a:srgbClr val="000000"/>
                      </a:solidFill>
                      <a:latin typeface="Arial" charset="0"/>
                      <a:ea typeface="ＭＳ Ｐゴシック" charset="0"/>
                      <a:cs typeface="Arial" charset="0"/>
                      <a:sym typeface="Arial" charset="0"/>
                    </a:rPr>
                    <a:t>rd</a:t>
                  </a:r>
                  <a:r>
                    <a:rPr lang="en-US" sz="1400" dirty="0" smtClean="0">
                      <a:solidFill>
                        <a:srgbClr val="000000"/>
                      </a:solidFill>
                      <a:latin typeface="Arial" charset="0"/>
                      <a:ea typeface="ＭＳ Ｐゴシック" charset="0"/>
                      <a:cs typeface="Arial" charset="0"/>
                      <a:sym typeface="Arial" charset="0"/>
                    </a:rPr>
                    <a:t> Party</a:t>
                  </a:r>
                  <a:endParaRPr lang="en-US" sz="1400" dirty="0">
                    <a:solidFill>
                      <a:srgbClr val="000000"/>
                    </a:solidFill>
                    <a:latin typeface="Arial" charset="0"/>
                    <a:ea typeface="ＭＳ Ｐゴシック" charset="0"/>
                    <a:cs typeface="Arial" charset="0"/>
                    <a:sym typeface="Arial" charset="0"/>
                  </a:endParaRPr>
                </a:p>
              </p:txBody>
            </p:sp>
            <p:pic>
              <p:nvPicPr>
                <p:cNvPr id="230" name="Picture 229" descr="EMC-draw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708" y="4511741"/>
                  <a:ext cx="832104" cy="479733"/>
                </a:xfrm>
                <a:prstGeom prst="rect">
                  <a:avLst/>
                </a:prstGeom>
              </p:spPr>
            </p:pic>
          </p:grpSp>
        </p:grpSp>
        <p:pic>
          <p:nvPicPr>
            <p:cNvPr id="156" name="Picture 8"/>
            <p:cNvPicPr>
              <a:picLocks noChangeArrowheads="1"/>
            </p:cNvPicPr>
            <p:nvPr/>
          </p:nvPicPr>
          <p:blipFill>
            <a:blip r:embed="rId3" cstate="print">
              <a:alphaModFix amt="40000"/>
              <a:extLst>
                <a:ext uri="{28A0092B-C50C-407E-A947-70E740481C1C}">
                  <a14:useLocalDpi xmlns:a14="http://schemas.microsoft.com/office/drawing/2010/main" val="0"/>
                </a:ext>
              </a:extLst>
            </a:blip>
            <a:srcRect/>
            <a:stretch>
              <a:fillRect/>
            </a:stretch>
          </p:blipFill>
          <p:spPr bwMode="auto">
            <a:xfrm>
              <a:off x="383225" y="4296214"/>
              <a:ext cx="1097280" cy="31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grpSp>
          <p:nvGrpSpPr>
            <p:cNvPr id="157" name="Group 156"/>
            <p:cNvGrpSpPr/>
            <p:nvPr/>
          </p:nvGrpSpPr>
          <p:grpSpPr>
            <a:xfrm>
              <a:off x="528005" y="4511761"/>
              <a:ext cx="807720" cy="800695"/>
              <a:chOff x="612381" y="3471116"/>
              <a:chExt cx="673100" cy="667245"/>
            </a:xfrm>
          </p:grpSpPr>
          <p:pic>
            <p:nvPicPr>
              <p:cNvPr id="225" name="Picture 1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381" y="3471116"/>
                <a:ext cx="673100" cy="408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6" name="Rectangle 33"/>
              <p:cNvSpPr>
                <a:spLocks/>
              </p:cNvSpPr>
              <p:nvPr/>
            </p:nvSpPr>
            <p:spPr bwMode="auto">
              <a:xfrm>
                <a:off x="699798" y="3958824"/>
                <a:ext cx="498267" cy="179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wrap="none" lIns="0" tIns="0" rIns="0" bIns="0" anchor="ctr">
                <a:spAutoFit/>
              </a:bodyPr>
              <a:lstStyle/>
              <a:p>
                <a:pPr algn="ctr"/>
                <a:r>
                  <a:rPr lang="en-US" sz="1400" dirty="0" smtClean="0">
                    <a:solidFill>
                      <a:srgbClr val="000000"/>
                    </a:solidFill>
                    <a:latin typeface="Arial" charset="0"/>
                    <a:ea typeface="ＭＳ Ｐゴシック" charset="0"/>
                    <a:cs typeface="Arial" charset="0"/>
                    <a:sym typeface="Arial" charset="0"/>
                  </a:rPr>
                  <a:t>NetApp</a:t>
                </a:r>
                <a:endParaRPr lang="en-US" sz="1400" dirty="0">
                  <a:solidFill>
                    <a:srgbClr val="000000"/>
                  </a:solidFill>
                  <a:latin typeface="Arial" charset="0"/>
                  <a:ea typeface="ＭＳ Ｐゴシック" charset="0"/>
                  <a:cs typeface="Arial" charset="0"/>
                  <a:sym typeface="Arial" charset="0"/>
                </a:endParaRPr>
              </a:p>
            </p:txBody>
          </p:sp>
        </p:grpSp>
        <p:pic>
          <p:nvPicPr>
            <p:cNvPr id="158" name="Picture 7"/>
            <p:cNvPicPr>
              <a:picLocks noChangeArrowheads="1"/>
            </p:cNvPicPr>
            <p:nvPr/>
          </p:nvPicPr>
          <p:blipFill>
            <a:blip r:embed="rId3" cstate="print">
              <a:alphaModFix amt="40000"/>
              <a:extLst>
                <a:ext uri="{28A0092B-C50C-407E-A947-70E740481C1C}">
                  <a14:useLocalDpi xmlns:a14="http://schemas.microsoft.com/office/drawing/2010/main" val="0"/>
                </a:ext>
              </a:extLst>
            </a:blip>
            <a:srcRect/>
            <a:stretch>
              <a:fillRect/>
            </a:stretch>
          </p:blipFill>
          <p:spPr bwMode="auto">
            <a:xfrm>
              <a:off x="3642907" y="4296214"/>
              <a:ext cx="1097280" cy="31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grpSp>
          <p:nvGrpSpPr>
            <p:cNvPr id="159" name="Group 158"/>
            <p:cNvGrpSpPr/>
            <p:nvPr/>
          </p:nvGrpSpPr>
          <p:grpSpPr>
            <a:xfrm>
              <a:off x="3785553" y="4503127"/>
              <a:ext cx="811987" cy="809333"/>
              <a:chOff x="3180124" y="3463921"/>
              <a:chExt cx="676656" cy="674444"/>
            </a:xfrm>
          </p:grpSpPr>
          <p:sp>
            <p:nvSpPr>
              <p:cNvPr id="223" name="Rectangle 33"/>
              <p:cNvSpPr>
                <a:spLocks/>
              </p:cNvSpPr>
              <p:nvPr/>
            </p:nvSpPr>
            <p:spPr bwMode="auto">
              <a:xfrm>
                <a:off x="3202527" y="3958828"/>
                <a:ext cx="631851" cy="179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wrap="none" lIns="0" tIns="0" rIns="0" bIns="0" anchor="ctr">
                <a:spAutoFit/>
              </a:bodyPr>
              <a:lstStyle/>
              <a:p>
                <a:pPr algn="ctr"/>
                <a:r>
                  <a:rPr lang="en-US" sz="1400" dirty="0" smtClean="0">
                    <a:solidFill>
                      <a:srgbClr val="000000"/>
                    </a:solidFill>
                    <a:latin typeface="Arial" charset="0"/>
                    <a:ea typeface="ＭＳ Ｐゴシック" charset="0"/>
                    <a:cs typeface="Arial" charset="0"/>
                    <a:sym typeface="Arial" charset="0"/>
                  </a:rPr>
                  <a:t>Cloud SP</a:t>
                </a:r>
                <a:endParaRPr lang="en-US" sz="1400" dirty="0">
                  <a:solidFill>
                    <a:srgbClr val="000000"/>
                  </a:solidFill>
                  <a:latin typeface="Arial" charset="0"/>
                  <a:ea typeface="ＭＳ Ｐゴシック" charset="0"/>
                  <a:cs typeface="Arial" charset="0"/>
                  <a:sym typeface="Arial" charset="0"/>
                </a:endParaRPr>
              </a:p>
            </p:txBody>
          </p:sp>
          <p:pic>
            <p:nvPicPr>
              <p:cNvPr id="224" name="Picture 223" descr="cloud.png"/>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3180124" y="3463921"/>
                <a:ext cx="676656" cy="411480"/>
              </a:xfrm>
              <a:prstGeom prst="rect">
                <a:avLst/>
              </a:prstGeom>
            </p:spPr>
          </p:pic>
        </p:grpSp>
        <p:grpSp>
          <p:nvGrpSpPr>
            <p:cNvPr id="160" name="Group 159"/>
            <p:cNvGrpSpPr/>
            <p:nvPr/>
          </p:nvGrpSpPr>
          <p:grpSpPr>
            <a:xfrm>
              <a:off x="323668" y="3427370"/>
              <a:ext cx="4458064" cy="877199"/>
              <a:chOff x="371505" y="2446512"/>
              <a:chExt cx="3715053" cy="730998"/>
            </a:xfrm>
          </p:grpSpPr>
          <p:pic>
            <p:nvPicPr>
              <p:cNvPr id="221" name="Picture 1"/>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1505" y="2446512"/>
                <a:ext cx="3715053" cy="730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pic>
            <p:nvPicPr>
              <p:cNvPr id="222" name="Picture 221" descr="CDOT Tex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5175" y="2837463"/>
                <a:ext cx="2267712" cy="260096"/>
              </a:xfrm>
              <a:prstGeom prst="rect">
                <a:avLst/>
              </a:prstGeom>
            </p:spPr>
          </p:pic>
        </p:grpSp>
        <p:cxnSp>
          <p:nvCxnSpPr>
            <p:cNvPr id="161" name="Straight Arrow Connector 160"/>
            <p:cNvCxnSpPr>
              <a:stCxn id="219" idx="2"/>
              <a:endCxn id="201" idx="2"/>
            </p:cNvCxnSpPr>
            <p:nvPr/>
          </p:nvCxnSpPr>
          <p:spPr bwMode="auto">
            <a:xfrm flipV="1">
              <a:off x="1027449" y="3104633"/>
              <a:ext cx="838" cy="444494"/>
            </a:xfrm>
            <a:prstGeom prst="straightConnector1">
              <a:avLst/>
            </a:prstGeom>
            <a:solidFill>
              <a:schemeClr val="accent1"/>
            </a:solidFill>
            <a:ln w="38100" cap="rnd" cmpd="sng" algn="ctr">
              <a:solidFill>
                <a:srgbClr val="8A5DAF"/>
              </a:solidFill>
              <a:prstDash val="sysDot"/>
              <a:round/>
              <a:headEnd type="none" w="med" len="med"/>
              <a:tailEnd type="triangle" w="med" len="sm"/>
            </a:ln>
            <a:effectLst/>
          </p:spPr>
        </p:cxnSp>
        <p:cxnSp>
          <p:nvCxnSpPr>
            <p:cNvPr id="162" name="Straight Arrow Connector 161"/>
            <p:cNvCxnSpPr>
              <a:stCxn id="215" idx="2"/>
              <a:endCxn id="177" idx="2"/>
            </p:cNvCxnSpPr>
            <p:nvPr/>
          </p:nvCxnSpPr>
          <p:spPr bwMode="auto">
            <a:xfrm flipV="1">
              <a:off x="2002357" y="3109205"/>
              <a:ext cx="812" cy="439922"/>
            </a:xfrm>
            <a:prstGeom prst="straightConnector1">
              <a:avLst/>
            </a:prstGeom>
            <a:solidFill>
              <a:schemeClr val="accent1"/>
            </a:solidFill>
            <a:ln w="38100" cap="rnd" cmpd="sng" algn="ctr">
              <a:solidFill>
                <a:schemeClr val="bg1">
                  <a:lumMod val="50000"/>
                </a:schemeClr>
              </a:solidFill>
              <a:prstDash val="sysDot"/>
              <a:round/>
              <a:headEnd type="none" w="med" len="med"/>
              <a:tailEnd type="triangle" w="med" len="sm"/>
            </a:ln>
            <a:effectLst/>
          </p:spPr>
        </p:cxnSp>
        <p:cxnSp>
          <p:nvCxnSpPr>
            <p:cNvPr id="163" name="Straight Arrow Connector 162"/>
            <p:cNvCxnSpPr>
              <a:stCxn id="213" idx="2"/>
              <a:endCxn id="185" idx="2"/>
            </p:cNvCxnSpPr>
            <p:nvPr/>
          </p:nvCxnSpPr>
          <p:spPr bwMode="auto">
            <a:xfrm flipH="1" flipV="1">
              <a:off x="3192021" y="3104633"/>
              <a:ext cx="52" cy="444494"/>
            </a:xfrm>
            <a:prstGeom prst="straightConnector1">
              <a:avLst/>
            </a:prstGeom>
            <a:solidFill>
              <a:schemeClr val="accent1"/>
            </a:solidFill>
            <a:ln w="38100" cap="rnd" cmpd="sng" algn="ctr">
              <a:solidFill>
                <a:srgbClr val="FF6600"/>
              </a:solidFill>
              <a:prstDash val="sysDot"/>
              <a:round/>
              <a:headEnd type="none" w="med" len="med"/>
              <a:tailEnd type="triangle" w="med" len="sm"/>
            </a:ln>
            <a:effectLst/>
          </p:spPr>
        </p:cxnSp>
        <p:cxnSp>
          <p:nvCxnSpPr>
            <p:cNvPr id="164" name="Straight Arrow Connector 163"/>
            <p:cNvCxnSpPr>
              <a:stCxn id="217" idx="2"/>
              <a:endCxn id="181" idx="2"/>
            </p:cNvCxnSpPr>
            <p:nvPr/>
          </p:nvCxnSpPr>
          <p:spPr bwMode="auto">
            <a:xfrm flipH="1" flipV="1">
              <a:off x="4380873" y="3104633"/>
              <a:ext cx="914" cy="444494"/>
            </a:xfrm>
            <a:prstGeom prst="straightConnector1">
              <a:avLst/>
            </a:prstGeom>
            <a:solidFill>
              <a:schemeClr val="accent1"/>
            </a:solidFill>
            <a:ln w="38100" cap="rnd" cmpd="sng" algn="ctr">
              <a:solidFill>
                <a:srgbClr val="F6C426"/>
              </a:solidFill>
              <a:prstDash val="sysDot"/>
              <a:round/>
              <a:headEnd type="none" w="med" len="med"/>
              <a:tailEnd type="triangle" w="med" len="sm"/>
            </a:ln>
            <a:effectLst/>
          </p:spPr>
        </p:cxnSp>
        <p:grpSp>
          <p:nvGrpSpPr>
            <p:cNvPr id="165" name="Group 164"/>
            <p:cNvGrpSpPr/>
            <p:nvPr/>
          </p:nvGrpSpPr>
          <p:grpSpPr>
            <a:xfrm>
              <a:off x="419296" y="3549126"/>
              <a:ext cx="1216305" cy="307239"/>
              <a:chOff x="471411" y="2582926"/>
              <a:chExt cx="1013587" cy="256032"/>
            </a:xfrm>
          </p:grpSpPr>
          <p:pic>
            <p:nvPicPr>
              <p:cNvPr id="219" name="Picture 28"/>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V="1">
                <a:off x="471411" y="2582926"/>
                <a:ext cx="1013587" cy="256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20" name="TextBox 219"/>
              <p:cNvSpPr txBox="1"/>
              <p:nvPr/>
            </p:nvSpPr>
            <p:spPr>
              <a:xfrm>
                <a:off x="583204" y="2621174"/>
                <a:ext cx="790000" cy="179536"/>
              </a:xfrm>
              <a:prstGeom prst="rect">
                <a:avLst/>
              </a:prstGeom>
              <a:noFill/>
            </p:spPr>
            <p:txBody>
              <a:bodyPr wrap="none" lIns="0" tIns="0" rIns="0" bIns="0" rtlCol="0" anchor="ctr">
                <a:spAutoFit/>
              </a:bodyPr>
              <a:lstStyle/>
              <a:p>
                <a:pPr marL="0" indent="0" algn="ctr">
                  <a:buClr>
                    <a:schemeClr val="accent2"/>
                  </a:buClr>
                  <a:buFont typeface="Wingdings" pitchFamily="2" charset="2"/>
                  <a:buNone/>
                </a:pPr>
                <a:r>
                  <a:rPr lang="en-US" sz="1400" dirty="0" smtClean="0">
                    <a:solidFill>
                      <a:srgbClr val="000000"/>
                    </a:solidFill>
                  </a:rPr>
                  <a:t>Storage VM</a:t>
                </a:r>
              </a:p>
            </p:txBody>
          </p:sp>
        </p:grpSp>
        <p:grpSp>
          <p:nvGrpSpPr>
            <p:cNvPr id="166" name="Group 165"/>
            <p:cNvGrpSpPr/>
            <p:nvPr/>
          </p:nvGrpSpPr>
          <p:grpSpPr>
            <a:xfrm>
              <a:off x="4064491" y="3549126"/>
              <a:ext cx="634594" cy="307239"/>
              <a:chOff x="3237937" y="2582926"/>
              <a:chExt cx="528828" cy="256032"/>
            </a:xfrm>
          </p:grpSpPr>
          <p:pic>
            <p:nvPicPr>
              <p:cNvPr id="217" name="Picture 20"/>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V="1">
                <a:off x="3237937" y="2582926"/>
                <a:ext cx="528828" cy="256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18" name="TextBox 217"/>
              <p:cNvSpPr txBox="1"/>
              <p:nvPr/>
            </p:nvSpPr>
            <p:spPr>
              <a:xfrm>
                <a:off x="3348974" y="2621174"/>
                <a:ext cx="306751" cy="179536"/>
              </a:xfrm>
              <a:prstGeom prst="rect">
                <a:avLst/>
              </a:prstGeom>
              <a:noFill/>
            </p:spPr>
            <p:txBody>
              <a:bodyPr wrap="none" lIns="0" tIns="0" rIns="0" bIns="0" rtlCol="0" anchor="ctr">
                <a:spAutoFit/>
              </a:bodyPr>
              <a:lstStyle/>
              <a:p>
                <a:pPr marL="0" indent="0" algn="ctr">
                  <a:buClr>
                    <a:schemeClr val="accent2"/>
                  </a:buClr>
                  <a:buFont typeface="Wingdings" pitchFamily="2" charset="2"/>
                  <a:buNone/>
                </a:pPr>
                <a:r>
                  <a:rPr lang="en-US" sz="1400" dirty="0" smtClean="0">
                    <a:solidFill>
                      <a:srgbClr val="000000"/>
                    </a:solidFill>
                  </a:rPr>
                  <a:t>SVM</a:t>
                </a:r>
              </a:p>
            </p:txBody>
          </p:sp>
        </p:grpSp>
        <p:grpSp>
          <p:nvGrpSpPr>
            <p:cNvPr id="167" name="Group 166"/>
            <p:cNvGrpSpPr/>
            <p:nvPr/>
          </p:nvGrpSpPr>
          <p:grpSpPr>
            <a:xfrm>
              <a:off x="1685060" y="3549126"/>
              <a:ext cx="634594" cy="307239"/>
              <a:chOff x="1413217" y="2582926"/>
              <a:chExt cx="528828" cy="256032"/>
            </a:xfrm>
          </p:grpSpPr>
          <p:pic>
            <p:nvPicPr>
              <p:cNvPr id="215" name="Picture 35"/>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V="1">
                <a:off x="1413217" y="2582926"/>
                <a:ext cx="528828" cy="256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16" name="TextBox 215"/>
              <p:cNvSpPr txBox="1"/>
              <p:nvPr/>
            </p:nvSpPr>
            <p:spPr>
              <a:xfrm>
                <a:off x="1524254" y="2621174"/>
                <a:ext cx="306751" cy="179536"/>
              </a:xfrm>
              <a:prstGeom prst="rect">
                <a:avLst/>
              </a:prstGeom>
              <a:noFill/>
            </p:spPr>
            <p:txBody>
              <a:bodyPr wrap="none" lIns="0" tIns="0" rIns="0" bIns="0" rtlCol="0" anchor="ctr">
                <a:spAutoFit/>
              </a:bodyPr>
              <a:lstStyle/>
              <a:p>
                <a:pPr marL="0" indent="0" algn="ctr">
                  <a:buClr>
                    <a:schemeClr val="accent2"/>
                  </a:buClr>
                  <a:buFont typeface="Wingdings" pitchFamily="2" charset="2"/>
                  <a:buNone/>
                </a:pPr>
                <a:r>
                  <a:rPr lang="en-US" sz="1400" dirty="0" smtClean="0">
                    <a:solidFill>
                      <a:srgbClr val="000000"/>
                    </a:solidFill>
                  </a:rPr>
                  <a:t>SVM</a:t>
                </a:r>
              </a:p>
            </p:txBody>
          </p:sp>
        </p:grpSp>
        <p:grpSp>
          <p:nvGrpSpPr>
            <p:cNvPr id="168" name="Group 167"/>
            <p:cNvGrpSpPr/>
            <p:nvPr/>
          </p:nvGrpSpPr>
          <p:grpSpPr>
            <a:xfrm>
              <a:off x="2369113" y="3549126"/>
              <a:ext cx="1645920" cy="307239"/>
              <a:chOff x="2174558" y="2582926"/>
              <a:chExt cx="1371600" cy="256032"/>
            </a:xfrm>
          </p:grpSpPr>
          <p:pic>
            <p:nvPicPr>
              <p:cNvPr id="213" name="Picture 4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V="1">
                <a:off x="2174558" y="2582926"/>
                <a:ext cx="1371600" cy="256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14" name="TextBox 213"/>
              <p:cNvSpPr txBox="1"/>
              <p:nvPr/>
            </p:nvSpPr>
            <p:spPr>
              <a:xfrm>
                <a:off x="2465361" y="2621174"/>
                <a:ext cx="790001" cy="179536"/>
              </a:xfrm>
              <a:prstGeom prst="rect">
                <a:avLst/>
              </a:prstGeom>
              <a:noFill/>
            </p:spPr>
            <p:txBody>
              <a:bodyPr wrap="none" lIns="0" tIns="0" rIns="0" bIns="0" rtlCol="0" anchor="ctr">
                <a:spAutoFit/>
              </a:bodyPr>
              <a:lstStyle/>
              <a:p>
                <a:pPr marL="0" indent="0" algn="ctr">
                  <a:buClr>
                    <a:schemeClr val="accent2"/>
                  </a:buClr>
                  <a:buFont typeface="Wingdings" pitchFamily="2" charset="2"/>
                  <a:buNone/>
                </a:pPr>
                <a:r>
                  <a:rPr lang="en-US" sz="1400" dirty="0" smtClean="0">
                    <a:solidFill>
                      <a:srgbClr val="000000"/>
                    </a:solidFill>
                  </a:rPr>
                  <a:t>Storage VM</a:t>
                </a:r>
              </a:p>
            </p:txBody>
          </p:sp>
        </p:grpSp>
        <p:grpSp>
          <p:nvGrpSpPr>
            <p:cNvPr id="169" name="Group 168"/>
            <p:cNvGrpSpPr/>
            <p:nvPr/>
          </p:nvGrpSpPr>
          <p:grpSpPr>
            <a:xfrm>
              <a:off x="419296" y="2575390"/>
              <a:ext cx="1217981" cy="529243"/>
              <a:chOff x="451195" y="1771480"/>
              <a:chExt cx="1014984" cy="441035"/>
            </a:xfrm>
          </p:grpSpPr>
          <p:pic>
            <p:nvPicPr>
              <p:cNvPr id="201" name="Picture 28"/>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1195" y="1771480"/>
                <a:ext cx="1014984" cy="44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grpSp>
            <p:nvGrpSpPr>
              <p:cNvPr id="202" name="Group 201"/>
              <p:cNvGrpSpPr/>
              <p:nvPr/>
            </p:nvGrpSpPr>
            <p:grpSpPr>
              <a:xfrm>
                <a:off x="522046" y="1884985"/>
                <a:ext cx="873283" cy="264831"/>
                <a:chOff x="476326" y="1859582"/>
                <a:chExt cx="873283" cy="264831"/>
              </a:xfrm>
            </p:grpSpPr>
            <p:sp>
              <p:nvSpPr>
                <p:cNvPr id="203" name="Rectangle 202"/>
                <p:cNvSpPr/>
                <p:nvPr/>
              </p:nvSpPr>
              <p:spPr bwMode="auto">
                <a:xfrm>
                  <a:off x="500529" y="1875118"/>
                  <a:ext cx="814295" cy="231588"/>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dirty="0" smtClean="0">
                    <a:ln>
                      <a:noFill/>
                    </a:ln>
                    <a:solidFill>
                      <a:srgbClr val="000000"/>
                    </a:solidFill>
                    <a:effectLst/>
                    <a:latin typeface="Arial" charset="0"/>
                  </a:endParaRPr>
                </a:p>
              </p:txBody>
            </p:sp>
            <p:grpSp>
              <p:nvGrpSpPr>
                <p:cNvPr id="204" name="Group 203"/>
                <p:cNvGrpSpPr/>
                <p:nvPr/>
              </p:nvGrpSpPr>
              <p:grpSpPr>
                <a:xfrm>
                  <a:off x="476326" y="1859582"/>
                  <a:ext cx="873283" cy="264831"/>
                  <a:chOff x="686979" y="1260765"/>
                  <a:chExt cx="873283" cy="264831"/>
                </a:xfrm>
              </p:grpSpPr>
              <p:grpSp>
                <p:nvGrpSpPr>
                  <p:cNvPr id="205" name="Group 204"/>
                  <p:cNvGrpSpPr/>
                  <p:nvPr/>
                </p:nvGrpSpPr>
                <p:grpSpPr>
                  <a:xfrm>
                    <a:off x="686979" y="1261436"/>
                    <a:ext cx="576580" cy="264160"/>
                    <a:chOff x="2327520" y="1168800"/>
                    <a:chExt cx="576580" cy="264160"/>
                  </a:xfrm>
                </p:grpSpPr>
                <p:pic>
                  <p:nvPicPr>
                    <p:cNvPr id="209" name="Picture 2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35775" y="1168800"/>
                      <a:ext cx="560070" cy="26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grpSp>
                  <p:nvGrpSpPr>
                    <p:cNvPr id="210" name="Group 209"/>
                    <p:cNvGrpSpPr/>
                    <p:nvPr/>
                  </p:nvGrpSpPr>
                  <p:grpSpPr>
                    <a:xfrm>
                      <a:off x="2327520" y="1220235"/>
                      <a:ext cx="576580" cy="161290"/>
                      <a:chOff x="5614197" y="1886156"/>
                      <a:chExt cx="576580" cy="161290"/>
                    </a:xfrm>
                  </p:grpSpPr>
                  <p:sp>
                    <p:nvSpPr>
                      <p:cNvPr id="211" name="Rectangle 22"/>
                      <p:cNvSpPr>
                        <a:spLocks/>
                      </p:cNvSpPr>
                      <p:nvPr/>
                    </p:nvSpPr>
                    <p:spPr bwMode="auto">
                      <a:xfrm>
                        <a:off x="5614197" y="1886156"/>
                        <a:ext cx="275590" cy="161290"/>
                      </a:xfrm>
                      <a:prstGeom prst="rect">
                        <a:avLst/>
                      </a:prstGeom>
                      <a:solidFill>
                        <a:srgbClr val="FFFFFF"/>
                      </a:solidFill>
                      <a:ln w="12700" cap="rnd">
                        <a:solidFill>
                          <a:schemeClr val="tx1"/>
                        </a:solidFill>
                        <a:round/>
                        <a:headEnd type="none" w="med" len="med"/>
                        <a:tailEnd type="none" w="med" len="med"/>
                      </a:ln>
                      <a:extLst/>
                    </p:spPr>
                    <p:txBody>
                      <a:bodyPr lIns="0" tIns="0" rIns="0" bIns="0" anchor="ctr"/>
                      <a:lstStyle/>
                      <a:p>
                        <a:pPr algn="ctr"/>
                        <a:r>
                          <a:rPr lang="en-US" sz="1050" dirty="0">
                            <a:solidFill>
                              <a:srgbClr val="000000"/>
                            </a:solidFill>
                            <a:latin typeface="Arial" charset="0"/>
                            <a:ea typeface="ＭＳ Ｐゴシック" charset="0"/>
                            <a:cs typeface="Arial" charset="0"/>
                            <a:sym typeface="Arial" charset="0"/>
                          </a:rPr>
                          <a:t>VM</a:t>
                        </a:r>
                      </a:p>
                    </p:txBody>
                  </p:sp>
                  <p:sp>
                    <p:nvSpPr>
                      <p:cNvPr id="212" name="Rectangle 23"/>
                      <p:cNvSpPr>
                        <a:spLocks/>
                      </p:cNvSpPr>
                      <p:nvPr/>
                    </p:nvSpPr>
                    <p:spPr bwMode="auto">
                      <a:xfrm>
                        <a:off x="5915187" y="1886156"/>
                        <a:ext cx="275590" cy="161290"/>
                      </a:xfrm>
                      <a:prstGeom prst="rect">
                        <a:avLst/>
                      </a:prstGeom>
                      <a:solidFill>
                        <a:srgbClr val="FFFFFF"/>
                      </a:solidFill>
                      <a:ln w="12700" cap="rnd">
                        <a:solidFill>
                          <a:schemeClr val="tx1"/>
                        </a:solidFill>
                        <a:round/>
                        <a:headEnd type="none" w="med" len="med"/>
                        <a:tailEnd type="none" w="med" len="med"/>
                      </a:ln>
                      <a:extLst/>
                    </p:spPr>
                    <p:txBody>
                      <a:bodyPr lIns="0" tIns="0" rIns="0" bIns="0" anchor="ctr"/>
                      <a:lstStyle/>
                      <a:p>
                        <a:pPr algn="ctr"/>
                        <a:r>
                          <a:rPr lang="en-US" sz="1050" dirty="0">
                            <a:solidFill>
                              <a:srgbClr val="000000"/>
                            </a:solidFill>
                            <a:latin typeface="Arial" charset="0"/>
                            <a:ea typeface="ＭＳ Ｐゴシック" charset="0"/>
                            <a:cs typeface="Arial" charset="0"/>
                            <a:sym typeface="Arial" charset="0"/>
                          </a:rPr>
                          <a:t>VM</a:t>
                        </a:r>
                        <a:endParaRPr lang="en-US" sz="1000" dirty="0">
                          <a:solidFill>
                            <a:srgbClr val="000000"/>
                          </a:solidFill>
                          <a:latin typeface="Arial" charset="0"/>
                          <a:ea typeface="ＭＳ Ｐゴシック" charset="0"/>
                          <a:cs typeface="Arial" charset="0"/>
                          <a:sym typeface="Arial" charset="0"/>
                        </a:endParaRPr>
                      </a:p>
                    </p:txBody>
                  </p:sp>
                </p:grpSp>
              </p:grpSp>
              <p:grpSp>
                <p:nvGrpSpPr>
                  <p:cNvPr id="206" name="Group 205"/>
                  <p:cNvGrpSpPr/>
                  <p:nvPr/>
                </p:nvGrpSpPr>
                <p:grpSpPr>
                  <a:xfrm>
                    <a:off x="1284672" y="1260765"/>
                    <a:ext cx="275590" cy="264160"/>
                    <a:chOff x="1169625" y="1220423"/>
                    <a:chExt cx="275590" cy="264160"/>
                  </a:xfrm>
                </p:grpSpPr>
                <p:pic>
                  <p:nvPicPr>
                    <p:cNvPr id="207" name="Picture 4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75340" y="1220423"/>
                      <a:ext cx="264160" cy="26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08" name="Rectangle 43"/>
                    <p:cNvSpPr>
                      <a:spLocks/>
                    </p:cNvSpPr>
                    <p:nvPr/>
                  </p:nvSpPr>
                  <p:spPr bwMode="auto">
                    <a:xfrm>
                      <a:off x="1169625" y="1271223"/>
                      <a:ext cx="275590" cy="161290"/>
                    </a:xfrm>
                    <a:prstGeom prst="rect">
                      <a:avLst/>
                    </a:prstGeom>
                    <a:solidFill>
                      <a:srgbClr val="FFFFFF"/>
                    </a:solidFill>
                    <a:ln w="12700" cap="rnd">
                      <a:solidFill>
                        <a:schemeClr val="tx1"/>
                      </a:solidFill>
                      <a:round/>
                      <a:headEnd type="none" w="med" len="med"/>
                      <a:tailEnd type="none" w="med" len="med"/>
                    </a:ln>
                    <a:extLst/>
                  </p:spPr>
                  <p:txBody>
                    <a:bodyPr lIns="0" tIns="0" rIns="0" bIns="0" anchor="ctr"/>
                    <a:lstStyle/>
                    <a:p>
                      <a:pPr algn="ctr"/>
                      <a:r>
                        <a:rPr lang="en-US" sz="1050" dirty="0">
                          <a:solidFill>
                            <a:srgbClr val="000000"/>
                          </a:solidFill>
                          <a:latin typeface="Arial" charset="0"/>
                          <a:ea typeface="ＭＳ Ｐゴシック" charset="0"/>
                          <a:cs typeface="Arial" charset="0"/>
                          <a:sym typeface="Arial" charset="0"/>
                        </a:rPr>
                        <a:t>VM</a:t>
                      </a:r>
                      <a:endParaRPr lang="en-US" sz="1000" dirty="0">
                        <a:solidFill>
                          <a:srgbClr val="000000"/>
                        </a:solidFill>
                        <a:latin typeface="Arial" charset="0"/>
                        <a:ea typeface="ＭＳ Ｐゴシック" charset="0"/>
                        <a:cs typeface="Arial" charset="0"/>
                        <a:sym typeface="Arial" charset="0"/>
                      </a:endParaRPr>
                    </a:p>
                  </p:txBody>
                </p:sp>
              </p:grpSp>
            </p:grpSp>
          </p:grpSp>
        </p:grpSp>
        <p:grpSp>
          <p:nvGrpSpPr>
            <p:cNvPr id="170" name="Group 169"/>
            <p:cNvGrpSpPr/>
            <p:nvPr/>
          </p:nvGrpSpPr>
          <p:grpSpPr>
            <a:xfrm>
              <a:off x="2369061" y="2574249"/>
              <a:ext cx="1645920" cy="530384"/>
              <a:chOff x="2167439" y="1770529"/>
              <a:chExt cx="1371600" cy="441986"/>
            </a:xfrm>
          </p:grpSpPr>
          <p:pic>
            <p:nvPicPr>
              <p:cNvPr id="185" name="Picture 4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67439" y="1770529"/>
                <a:ext cx="1371600" cy="441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grpSp>
            <p:nvGrpSpPr>
              <p:cNvPr id="186" name="Group 185"/>
              <p:cNvGrpSpPr/>
              <p:nvPr/>
            </p:nvGrpSpPr>
            <p:grpSpPr>
              <a:xfrm>
                <a:off x="2269884" y="1884985"/>
                <a:ext cx="1166710" cy="264831"/>
                <a:chOff x="2220857" y="1884985"/>
                <a:chExt cx="1166710" cy="264831"/>
              </a:xfrm>
            </p:grpSpPr>
            <p:grpSp>
              <p:nvGrpSpPr>
                <p:cNvPr id="187" name="Group 186"/>
                <p:cNvGrpSpPr/>
                <p:nvPr/>
              </p:nvGrpSpPr>
              <p:grpSpPr>
                <a:xfrm>
                  <a:off x="3111977" y="1885656"/>
                  <a:ext cx="275590" cy="264160"/>
                  <a:chOff x="1169625" y="1220423"/>
                  <a:chExt cx="275590" cy="264160"/>
                </a:xfrm>
              </p:grpSpPr>
              <p:pic>
                <p:nvPicPr>
                  <p:cNvPr id="199" name="Picture 4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75340" y="1220423"/>
                    <a:ext cx="264160" cy="26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200" name="Rectangle 43"/>
                  <p:cNvSpPr>
                    <a:spLocks/>
                  </p:cNvSpPr>
                  <p:nvPr/>
                </p:nvSpPr>
                <p:spPr bwMode="auto">
                  <a:xfrm>
                    <a:off x="1169625" y="1271223"/>
                    <a:ext cx="275590" cy="161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0" tIns="0" rIns="0" bIns="0" anchor="ctr"/>
                  <a:lstStyle/>
                  <a:p>
                    <a:pPr algn="ctr"/>
                    <a:r>
                      <a:rPr lang="en-US" sz="1050" dirty="0">
                        <a:solidFill>
                          <a:srgbClr val="000000"/>
                        </a:solidFill>
                        <a:latin typeface="Arial" charset="0"/>
                        <a:ea typeface="ＭＳ Ｐゴシック" charset="0"/>
                        <a:cs typeface="Arial" charset="0"/>
                        <a:sym typeface="Arial" charset="0"/>
                      </a:rPr>
                      <a:t>VM</a:t>
                    </a:r>
                    <a:endParaRPr lang="en-US" sz="1000" dirty="0">
                      <a:solidFill>
                        <a:srgbClr val="000000"/>
                      </a:solidFill>
                      <a:latin typeface="Arial" charset="0"/>
                      <a:ea typeface="ＭＳ Ｐゴシック" charset="0"/>
                      <a:cs typeface="Arial" charset="0"/>
                      <a:sym typeface="Arial" charset="0"/>
                    </a:endParaRPr>
                  </a:p>
                </p:txBody>
              </p:sp>
            </p:grpSp>
            <p:grpSp>
              <p:nvGrpSpPr>
                <p:cNvPr id="188" name="Group 187"/>
                <p:cNvGrpSpPr/>
                <p:nvPr/>
              </p:nvGrpSpPr>
              <p:grpSpPr>
                <a:xfrm>
                  <a:off x="2220857" y="1884985"/>
                  <a:ext cx="873283" cy="264831"/>
                  <a:chOff x="476326" y="1859582"/>
                  <a:chExt cx="873283" cy="264831"/>
                </a:xfrm>
              </p:grpSpPr>
              <p:sp>
                <p:nvSpPr>
                  <p:cNvPr id="189" name="Rectangle 188"/>
                  <p:cNvSpPr/>
                  <p:nvPr/>
                </p:nvSpPr>
                <p:spPr bwMode="auto">
                  <a:xfrm>
                    <a:off x="500529" y="1875118"/>
                    <a:ext cx="814295" cy="231588"/>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dirty="0" smtClean="0">
                      <a:ln>
                        <a:noFill/>
                      </a:ln>
                      <a:solidFill>
                        <a:srgbClr val="000000"/>
                      </a:solidFill>
                      <a:effectLst/>
                      <a:latin typeface="Arial" charset="0"/>
                    </a:endParaRPr>
                  </a:p>
                </p:txBody>
              </p:sp>
              <p:grpSp>
                <p:nvGrpSpPr>
                  <p:cNvPr id="190" name="Group 189"/>
                  <p:cNvGrpSpPr/>
                  <p:nvPr/>
                </p:nvGrpSpPr>
                <p:grpSpPr>
                  <a:xfrm>
                    <a:off x="476326" y="1859582"/>
                    <a:ext cx="873283" cy="264831"/>
                    <a:chOff x="686979" y="1260765"/>
                    <a:chExt cx="873283" cy="264831"/>
                  </a:xfrm>
                </p:grpSpPr>
                <p:grpSp>
                  <p:nvGrpSpPr>
                    <p:cNvPr id="191" name="Group 190"/>
                    <p:cNvGrpSpPr/>
                    <p:nvPr/>
                  </p:nvGrpSpPr>
                  <p:grpSpPr>
                    <a:xfrm>
                      <a:off x="686979" y="1261436"/>
                      <a:ext cx="576580" cy="264160"/>
                      <a:chOff x="2327520" y="1168800"/>
                      <a:chExt cx="576580" cy="264160"/>
                    </a:xfrm>
                  </p:grpSpPr>
                  <p:pic>
                    <p:nvPicPr>
                      <p:cNvPr id="195" name="Picture 2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35775" y="1168800"/>
                        <a:ext cx="560070" cy="26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grpSp>
                    <p:nvGrpSpPr>
                      <p:cNvPr id="196" name="Group 195"/>
                      <p:cNvGrpSpPr/>
                      <p:nvPr/>
                    </p:nvGrpSpPr>
                    <p:grpSpPr>
                      <a:xfrm>
                        <a:off x="2327520" y="1220235"/>
                        <a:ext cx="576580" cy="161290"/>
                        <a:chOff x="5614197" y="1886156"/>
                        <a:chExt cx="576580" cy="161290"/>
                      </a:xfrm>
                    </p:grpSpPr>
                    <p:sp>
                      <p:nvSpPr>
                        <p:cNvPr id="197" name="Rectangle 22"/>
                        <p:cNvSpPr>
                          <a:spLocks/>
                        </p:cNvSpPr>
                        <p:nvPr/>
                      </p:nvSpPr>
                      <p:spPr bwMode="auto">
                        <a:xfrm>
                          <a:off x="5614197" y="1886156"/>
                          <a:ext cx="275590" cy="161290"/>
                        </a:xfrm>
                        <a:prstGeom prst="rect">
                          <a:avLst/>
                        </a:prstGeom>
                        <a:solidFill>
                          <a:srgbClr val="FFFFFF"/>
                        </a:solidFill>
                        <a:ln w="12700" cap="rnd">
                          <a:solidFill>
                            <a:schemeClr val="tx1"/>
                          </a:solidFill>
                          <a:round/>
                          <a:headEnd type="none" w="med" len="med"/>
                          <a:tailEnd type="none" w="med" len="med"/>
                        </a:ln>
                        <a:extLst/>
                      </p:spPr>
                      <p:txBody>
                        <a:bodyPr lIns="0" tIns="0" rIns="0" bIns="0" anchor="ctr"/>
                        <a:lstStyle/>
                        <a:p>
                          <a:pPr algn="ctr"/>
                          <a:r>
                            <a:rPr lang="en-US" sz="1050" dirty="0">
                              <a:solidFill>
                                <a:srgbClr val="000000"/>
                              </a:solidFill>
                              <a:latin typeface="Arial" charset="0"/>
                              <a:ea typeface="ＭＳ Ｐゴシック" charset="0"/>
                              <a:cs typeface="Arial" charset="0"/>
                              <a:sym typeface="Arial" charset="0"/>
                            </a:rPr>
                            <a:t>VM</a:t>
                          </a:r>
                        </a:p>
                      </p:txBody>
                    </p:sp>
                    <p:sp>
                      <p:nvSpPr>
                        <p:cNvPr id="198" name="Rectangle 23"/>
                        <p:cNvSpPr>
                          <a:spLocks/>
                        </p:cNvSpPr>
                        <p:nvPr/>
                      </p:nvSpPr>
                      <p:spPr bwMode="auto">
                        <a:xfrm>
                          <a:off x="5915187" y="1886156"/>
                          <a:ext cx="275590" cy="161290"/>
                        </a:xfrm>
                        <a:prstGeom prst="rect">
                          <a:avLst/>
                        </a:prstGeom>
                        <a:solidFill>
                          <a:srgbClr val="FFFFFF"/>
                        </a:solidFill>
                        <a:ln w="12700" cap="rnd">
                          <a:solidFill>
                            <a:schemeClr val="tx1"/>
                          </a:solidFill>
                          <a:round/>
                          <a:headEnd type="none" w="med" len="med"/>
                          <a:tailEnd type="none" w="med" len="med"/>
                        </a:ln>
                        <a:extLst/>
                      </p:spPr>
                      <p:txBody>
                        <a:bodyPr lIns="0" tIns="0" rIns="0" bIns="0" anchor="ctr"/>
                        <a:lstStyle/>
                        <a:p>
                          <a:pPr algn="ctr"/>
                          <a:r>
                            <a:rPr lang="en-US" sz="1050" dirty="0">
                              <a:solidFill>
                                <a:srgbClr val="000000"/>
                              </a:solidFill>
                              <a:latin typeface="Arial" charset="0"/>
                              <a:ea typeface="ＭＳ Ｐゴシック" charset="0"/>
                              <a:cs typeface="Arial" charset="0"/>
                              <a:sym typeface="Arial" charset="0"/>
                            </a:rPr>
                            <a:t>VM</a:t>
                          </a:r>
                          <a:endParaRPr lang="en-US" sz="1000" dirty="0">
                            <a:solidFill>
                              <a:srgbClr val="000000"/>
                            </a:solidFill>
                            <a:latin typeface="Arial" charset="0"/>
                            <a:ea typeface="ＭＳ Ｐゴシック" charset="0"/>
                            <a:cs typeface="Arial" charset="0"/>
                            <a:sym typeface="Arial" charset="0"/>
                          </a:endParaRPr>
                        </a:p>
                      </p:txBody>
                    </p:sp>
                  </p:grpSp>
                </p:grpSp>
                <p:grpSp>
                  <p:nvGrpSpPr>
                    <p:cNvPr id="192" name="Group 191"/>
                    <p:cNvGrpSpPr/>
                    <p:nvPr/>
                  </p:nvGrpSpPr>
                  <p:grpSpPr>
                    <a:xfrm>
                      <a:off x="1284672" y="1260765"/>
                      <a:ext cx="275590" cy="264160"/>
                      <a:chOff x="1169625" y="1220423"/>
                      <a:chExt cx="275590" cy="264160"/>
                    </a:xfrm>
                  </p:grpSpPr>
                  <p:pic>
                    <p:nvPicPr>
                      <p:cNvPr id="193" name="Picture 4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75340" y="1220423"/>
                        <a:ext cx="264160" cy="26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194" name="Rectangle 43"/>
                      <p:cNvSpPr>
                        <a:spLocks/>
                      </p:cNvSpPr>
                      <p:nvPr/>
                    </p:nvSpPr>
                    <p:spPr bwMode="auto">
                      <a:xfrm>
                        <a:off x="1169625" y="1271223"/>
                        <a:ext cx="275590" cy="161290"/>
                      </a:xfrm>
                      <a:prstGeom prst="rect">
                        <a:avLst/>
                      </a:prstGeom>
                      <a:solidFill>
                        <a:srgbClr val="FFFFFF"/>
                      </a:solidFill>
                      <a:ln w="12700" cap="rnd">
                        <a:solidFill>
                          <a:schemeClr val="tx1"/>
                        </a:solidFill>
                        <a:round/>
                        <a:headEnd type="none" w="med" len="med"/>
                        <a:tailEnd type="none" w="med" len="med"/>
                      </a:ln>
                      <a:extLst/>
                    </p:spPr>
                    <p:txBody>
                      <a:bodyPr lIns="0" tIns="0" rIns="0" bIns="0" anchor="ctr"/>
                      <a:lstStyle/>
                      <a:p>
                        <a:pPr algn="ctr"/>
                        <a:r>
                          <a:rPr lang="en-US" sz="1050" dirty="0">
                            <a:solidFill>
                              <a:srgbClr val="000000"/>
                            </a:solidFill>
                            <a:latin typeface="Arial" charset="0"/>
                            <a:ea typeface="ＭＳ Ｐゴシック" charset="0"/>
                            <a:cs typeface="Arial" charset="0"/>
                            <a:sym typeface="Arial" charset="0"/>
                          </a:rPr>
                          <a:t>VM</a:t>
                        </a:r>
                        <a:endParaRPr lang="en-US" sz="1000" dirty="0">
                          <a:solidFill>
                            <a:srgbClr val="000000"/>
                          </a:solidFill>
                          <a:latin typeface="Arial" charset="0"/>
                          <a:ea typeface="ＭＳ Ｐゴシック" charset="0"/>
                          <a:cs typeface="Arial" charset="0"/>
                          <a:sym typeface="Arial" charset="0"/>
                        </a:endParaRPr>
                      </a:p>
                    </p:txBody>
                  </p:sp>
                </p:grpSp>
              </p:grpSp>
            </p:grpSp>
          </p:grpSp>
        </p:grpSp>
        <p:grpSp>
          <p:nvGrpSpPr>
            <p:cNvPr id="171" name="Group 170"/>
            <p:cNvGrpSpPr/>
            <p:nvPr/>
          </p:nvGrpSpPr>
          <p:grpSpPr>
            <a:xfrm>
              <a:off x="4062662" y="2574249"/>
              <a:ext cx="636422" cy="530384"/>
              <a:chOff x="3487333" y="1770529"/>
              <a:chExt cx="530352" cy="441986"/>
            </a:xfrm>
          </p:grpSpPr>
          <p:pic>
            <p:nvPicPr>
              <p:cNvPr id="181" name="Picture 20"/>
              <p:cNvPicPr>
                <a:picLocks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87333" y="1770529"/>
                <a:ext cx="530352" cy="441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grpSp>
            <p:nvGrpSpPr>
              <p:cNvPr id="182" name="Group 181"/>
              <p:cNvGrpSpPr/>
              <p:nvPr/>
            </p:nvGrpSpPr>
            <p:grpSpPr>
              <a:xfrm>
                <a:off x="3614714" y="1885656"/>
                <a:ext cx="275590" cy="264160"/>
                <a:chOff x="1169625" y="1220423"/>
                <a:chExt cx="275590" cy="264160"/>
              </a:xfrm>
            </p:grpSpPr>
            <p:pic>
              <p:nvPicPr>
                <p:cNvPr id="183" name="Picture 4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75340" y="1220423"/>
                  <a:ext cx="264160" cy="26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184" name="Rectangle 43"/>
                <p:cNvSpPr>
                  <a:spLocks/>
                </p:cNvSpPr>
                <p:nvPr/>
              </p:nvSpPr>
              <p:spPr bwMode="auto">
                <a:xfrm>
                  <a:off x="1169625" y="1271223"/>
                  <a:ext cx="275590" cy="161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0" tIns="0" rIns="0" bIns="0" anchor="ctr"/>
                <a:lstStyle/>
                <a:p>
                  <a:pPr algn="ctr"/>
                  <a:r>
                    <a:rPr lang="en-US" sz="1050" dirty="0">
                      <a:solidFill>
                        <a:srgbClr val="000000"/>
                      </a:solidFill>
                      <a:latin typeface="Arial" charset="0"/>
                      <a:ea typeface="ＭＳ Ｐゴシック" charset="0"/>
                      <a:cs typeface="Arial" charset="0"/>
                      <a:sym typeface="Arial" charset="0"/>
                    </a:rPr>
                    <a:t>VM</a:t>
                  </a:r>
                  <a:endParaRPr lang="en-US" sz="1000" dirty="0">
                    <a:solidFill>
                      <a:srgbClr val="000000"/>
                    </a:solidFill>
                    <a:latin typeface="Arial" charset="0"/>
                    <a:ea typeface="ＭＳ Ｐゴシック" charset="0"/>
                    <a:cs typeface="Arial" charset="0"/>
                    <a:sym typeface="Arial" charset="0"/>
                  </a:endParaRPr>
                </a:p>
              </p:txBody>
            </p:sp>
          </p:grpSp>
        </p:grpSp>
        <p:grpSp>
          <p:nvGrpSpPr>
            <p:cNvPr id="172" name="Group 171"/>
            <p:cNvGrpSpPr/>
            <p:nvPr/>
          </p:nvGrpSpPr>
          <p:grpSpPr>
            <a:xfrm>
              <a:off x="1684958" y="2577680"/>
              <a:ext cx="636422" cy="531525"/>
              <a:chOff x="1474979" y="1773388"/>
              <a:chExt cx="530352" cy="442937"/>
            </a:xfrm>
          </p:grpSpPr>
          <p:pic>
            <p:nvPicPr>
              <p:cNvPr id="177" name="Picture 35"/>
              <p:cNvPicPr>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74979" y="1773388"/>
                <a:ext cx="530352" cy="4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grpSp>
            <p:nvGrpSpPr>
              <p:cNvPr id="178" name="Group 177"/>
              <p:cNvGrpSpPr/>
              <p:nvPr/>
            </p:nvGrpSpPr>
            <p:grpSpPr>
              <a:xfrm>
                <a:off x="1602360" y="1885656"/>
                <a:ext cx="275590" cy="264160"/>
                <a:chOff x="1169625" y="1220423"/>
                <a:chExt cx="275590" cy="264160"/>
              </a:xfrm>
            </p:grpSpPr>
            <p:pic>
              <p:nvPicPr>
                <p:cNvPr id="179" name="Picture 4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75340" y="1220423"/>
                  <a:ext cx="264160" cy="26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180" name="Rectangle 43"/>
                <p:cNvSpPr>
                  <a:spLocks/>
                </p:cNvSpPr>
                <p:nvPr/>
              </p:nvSpPr>
              <p:spPr bwMode="auto">
                <a:xfrm>
                  <a:off x="1169625" y="1271223"/>
                  <a:ext cx="275590" cy="161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0" tIns="0" rIns="0" bIns="0" anchor="ctr"/>
                <a:lstStyle/>
                <a:p>
                  <a:pPr algn="ctr"/>
                  <a:r>
                    <a:rPr lang="en-US" sz="1050" dirty="0">
                      <a:solidFill>
                        <a:srgbClr val="000000"/>
                      </a:solidFill>
                      <a:latin typeface="Arial" charset="0"/>
                      <a:ea typeface="ＭＳ Ｐゴシック" charset="0"/>
                      <a:cs typeface="Arial" charset="0"/>
                      <a:sym typeface="Arial" charset="0"/>
                    </a:rPr>
                    <a:t>VM</a:t>
                  </a:r>
                  <a:endParaRPr lang="en-US" sz="1000" dirty="0">
                    <a:solidFill>
                      <a:srgbClr val="000000"/>
                    </a:solidFill>
                    <a:latin typeface="Arial" charset="0"/>
                    <a:ea typeface="ＭＳ Ｐゴシック" charset="0"/>
                    <a:cs typeface="Arial" charset="0"/>
                    <a:sym typeface="Arial" charset="0"/>
                  </a:endParaRPr>
                </a:p>
              </p:txBody>
            </p:sp>
          </p:grpSp>
        </p:grpSp>
        <p:sp>
          <p:nvSpPr>
            <p:cNvPr id="173" name="Rectangle 25"/>
            <p:cNvSpPr>
              <a:spLocks/>
            </p:cNvSpPr>
            <p:nvPr/>
          </p:nvSpPr>
          <p:spPr bwMode="auto">
            <a:xfrm>
              <a:off x="4006256" y="2299156"/>
              <a:ext cx="71814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wrap="none" lIns="0" tIns="0" rIns="0" bIns="0" anchor="ctr">
              <a:spAutoFit/>
            </a:bodyPr>
            <a:lstStyle/>
            <a:p>
              <a:pPr algn="ctr"/>
              <a:r>
                <a:rPr lang="en-US" sz="1400" dirty="0">
                  <a:solidFill>
                    <a:srgbClr val="000000"/>
                  </a:solidFill>
                  <a:latin typeface="Arial" charset="0"/>
                  <a:ea typeface="ＭＳ Ｐゴシック" charset="0"/>
                  <a:cs typeface="Arial" charset="0"/>
                  <a:sym typeface="Arial" charset="0"/>
                </a:rPr>
                <a:t>Test-Dev</a:t>
              </a:r>
            </a:p>
          </p:txBody>
        </p:sp>
        <p:sp>
          <p:nvSpPr>
            <p:cNvPr id="174" name="Rectangle 33"/>
            <p:cNvSpPr>
              <a:spLocks/>
            </p:cNvSpPr>
            <p:nvPr/>
          </p:nvSpPr>
          <p:spPr bwMode="auto">
            <a:xfrm>
              <a:off x="1752662" y="2299156"/>
              <a:ext cx="44884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wrap="none" lIns="0" tIns="0" rIns="0" bIns="0" anchor="ctr">
              <a:spAutoFit/>
            </a:bodyPr>
            <a:lstStyle/>
            <a:p>
              <a:pPr algn="ctr"/>
              <a:r>
                <a:rPr lang="en-US" sz="1400" dirty="0">
                  <a:solidFill>
                    <a:srgbClr val="000000"/>
                  </a:solidFill>
                  <a:latin typeface="Arial" charset="0"/>
                  <a:ea typeface="ＭＳ Ｐゴシック" charset="0"/>
                  <a:cs typeface="Arial" charset="0"/>
                  <a:sym typeface="Arial" charset="0"/>
                </a:rPr>
                <a:t>Email</a:t>
              </a:r>
            </a:p>
          </p:txBody>
        </p:sp>
        <p:sp>
          <p:nvSpPr>
            <p:cNvPr id="175" name="Rectangle 39"/>
            <p:cNvSpPr>
              <a:spLocks/>
            </p:cNvSpPr>
            <p:nvPr/>
          </p:nvSpPr>
          <p:spPr bwMode="auto">
            <a:xfrm>
              <a:off x="2820569" y="2299156"/>
              <a:ext cx="76623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wrap="none" lIns="0" tIns="0" rIns="0" bIns="0" anchor="ctr">
              <a:spAutoFit/>
            </a:bodyPr>
            <a:lstStyle/>
            <a:p>
              <a:pPr algn="ctr"/>
              <a:r>
                <a:rPr lang="en-US" sz="1400" dirty="0">
                  <a:solidFill>
                    <a:srgbClr val="000000"/>
                  </a:solidFill>
                  <a:latin typeface="Arial" charset="0"/>
                  <a:ea typeface="ＭＳ Ｐゴシック" charset="0"/>
                  <a:cs typeface="Arial" charset="0"/>
                  <a:sym typeface="Arial" charset="0"/>
                </a:rPr>
                <a:t>Database</a:t>
              </a:r>
            </a:p>
          </p:txBody>
        </p:sp>
        <p:sp>
          <p:nvSpPr>
            <p:cNvPr id="176" name="Rectangle 45"/>
            <p:cNvSpPr>
              <a:spLocks/>
            </p:cNvSpPr>
            <p:nvPr/>
          </p:nvSpPr>
          <p:spPr bwMode="auto">
            <a:xfrm>
              <a:off x="686510" y="2299156"/>
              <a:ext cx="65723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wrap="none" lIns="0" tIns="0" rIns="0" bIns="0" anchor="ctr">
              <a:spAutoFit/>
            </a:bodyPr>
            <a:lstStyle/>
            <a:p>
              <a:pPr algn="ctr"/>
              <a:r>
                <a:rPr lang="en-US" sz="1400" dirty="0">
                  <a:solidFill>
                    <a:srgbClr val="000000"/>
                  </a:solidFill>
                  <a:latin typeface="Arial" charset="0"/>
                  <a:ea typeface="ＭＳ Ｐゴシック" charset="0"/>
                  <a:cs typeface="Arial" charset="0"/>
                  <a:sym typeface="Arial" charset="0"/>
                </a:rPr>
                <a:t>Desktop</a:t>
              </a:r>
            </a:p>
          </p:txBody>
        </p:sp>
      </p:grpSp>
    </p:spTree>
    <p:extLst>
      <p:ext uri="{BB962C8B-B14F-4D97-AF65-F5344CB8AC3E}">
        <p14:creationId xmlns:p14="http://schemas.microsoft.com/office/powerpoint/2010/main" val="146854633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67633"/>
            <a:ext cx="11682867" cy="728596"/>
          </a:xfrm>
        </p:spPr>
        <p:txBody>
          <a:bodyPr/>
          <a:lstStyle/>
          <a:p>
            <a:r>
              <a:rPr lang="en-US" dirty="0"/>
              <a:t>NetApp SDS Vision &amp; Approach</a:t>
            </a:r>
          </a:p>
        </p:txBody>
      </p:sp>
      <p:sp>
        <p:nvSpPr>
          <p:cNvPr id="111" name="Content Placeholder 110"/>
          <p:cNvSpPr>
            <a:spLocks noGrp="1"/>
          </p:cNvSpPr>
          <p:nvPr>
            <p:ph idx="4294967295"/>
          </p:nvPr>
        </p:nvSpPr>
        <p:spPr>
          <a:xfrm>
            <a:off x="464457" y="1175657"/>
            <a:ext cx="11514597" cy="7064498"/>
          </a:xfrm>
          <a:prstGeom prst="rect">
            <a:avLst/>
          </a:prstGeom>
        </p:spPr>
        <p:txBody>
          <a:bodyPr/>
          <a:lstStyle/>
          <a:p>
            <a:r>
              <a:rPr lang="en-US" dirty="0"/>
              <a:t>Clustered Data ONTAP: Best SDS </a:t>
            </a:r>
            <a:r>
              <a:rPr lang="en-US" dirty="0" smtClean="0"/>
              <a:t>foundation</a:t>
            </a:r>
            <a:endParaRPr lang="en-US" dirty="0"/>
          </a:p>
          <a:p>
            <a:r>
              <a:rPr lang="en-US" dirty="0" smtClean="0"/>
              <a:t>Only </a:t>
            </a:r>
            <a:r>
              <a:rPr lang="en-US" dirty="0"/>
              <a:t>storage software that abstracts data access and services from pooled </a:t>
            </a:r>
            <a:r>
              <a:rPr lang="en-US" dirty="0" smtClean="0"/>
              <a:t>hardware</a:t>
            </a:r>
            <a:endParaRPr lang="en-US" dirty="0"/>
          </a:p>
          <a:p>
            <a:r>
              <a:rPr lang="en-US" dirty="0"/>
              <a:t>Broadest hardware </a:t>
            </a:r>
            <a:r>
              <a:rPr lang="en-US" dirty="0" smtClean="0"/>
              <a:t>support</a:t>
            </a:r>
          </a:p>
          <a:p>
            <a:pPr lvl="1"/>
            <a:r>
              <a:rPr lang="en-US" dirty="0" smtClean="0"/>
              <a:t>NetApp</a:t>
            </a:r>
            <a:r>
              <a:rPr lang="en-US" dirty="0"/>
              <a:t>-optimized, third-party, commodity and cloud</a:t>
            </a:r>
          </a:p>
          <a:p>
            <a:r>
              <a:rPr lang="en-US" dirty="0"/>
              <a:t>Most comprehensive application integrations and open programmable </a:t>
            </a:r>
            <a:r>
              <a:rPr lang="en-US" dirty="0" smtClean="0"/>
              <a:t>APIs</a:t>
            </a:r>
          </a:p>
          <a:p>
            <a:r>
              <a:rPr lang="en-US" dirty="0" smtClean="0"/>
              <a:t>Storage </a:t>
            </a:r>
            <a:r>
              <a:rPr lang="en-US" dirty="0"/>
              <a:t>based on </a:t>
            </a:r>
            <a:r>
              <a:rPr lang="en-US" dirty="0" smtClean="0"/>
              <a:t>SLAs</a:t>
            </a:r>
          </a:p>
          <a:p>
            <a:pPr lvl="1"/>
            <a:r>
              <a:rPr lang="en-US" dirty="0" err="1" smtClean="0"/>
              <a:t>QoS</a:t>
            </a:r>
            <a:r>
              <a:rPr lang="en-US" dirty="0"/>
              <a:t>, </a:t>
            </a:r>
            <a:r>
              <a:rPr lang="en-US" dirty="0" smtClean="0"/>
              <a:t>efficiencies, Policy-based security, governance and delegation, multi</a:t>
            </a:r>
            <a:r>
              <a:rPr lang="en-US" dirty="0"/>
              <a:t>-tenancy, scale-out, and mobility support</a:t>
            </a:r>
          </a:p>
          <a:p>
            <a:endParaRPr lang="en-US" dirty="0"/>
          </a:p>
          <a:p>
            <a:endParaRPr lang="en-US" dirty="0"/>
          </a:p>
        </p:txBody>
      </p:sp>
    </p:spTree>
    <p:extLst>
      <p:ext uri="{BB962C8B-B14F-4D97-AF65-F5344CB8AC3E}">
        <p14:creationId xmlns:p14="http://schemas.microsoft.com/office/powerpoint/2010/main" val="407305307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896" dirty="0"/>
              <a:t>Windows Server 2012</a:t>
            </a:r>
          </a:p>
        </p:txBody>
      </p:sp>
    </p:spTree>
    <p:extLst>
      <p:ext uri="{BB962C8B-B14F-4D97-AF65-F5344CB8AC3E}">
        <p14:creationId xmlns:p14="http://schemas.microsoft.com/office/powerpoint/2010/main" val="217385097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Management</a:t>
            </a:r>
            <a:endParaRPr lang="en-US" dirty="0"/>
          </a:p>
        </p:txBody>
      </p:sp>
    </p:spTree>
    <p:extLst>
      <p:ext uri="{BB962C8B-B14F-4D97-AF65-F5344CB8AC3E}">
        <p14:creationId xmlns:p14="http://schemas.microsoft.com/office/powerpoint/2010/main" val="299436993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Management</a:t>
            </a:r>
            <a:endParaRPr lang="en-US" dirty="0"/>
          </a:p>
        </p:txBody>
      </p:sp>
      <p:sp>
        <p:nvSpPr>
          <p:cNvPr id="2" name="Content Placeholder 1"/>
          <p:cNvSpPr>
            <a:spLocks noGrp="1"/>
          </p:cNvSpPr>
          <p:nvPr>
            <p:ph sz="quarter" idx="10"/>
          </p:nvPr>
        </p:nvSpPr>
        <p:spPr>
          <a:xfrm>
            <a:off x="274320" y="1214472"/>
            <a:ext cx="10530646" cy="5932458"/>
          </a:xfrm>
          <a:prstGeom prst="rect">
            <a:avLst/>
          </a:prstGeom>
        </p:spPr>
        <p:txBody>
          <a:bodyPr/>
          <a:lstStyle/>
          <a:p>
            <a:r>
              <a:rPr lang="en-US" dirty="0" smtClean="0"/>
              <a:t>Data ONTAP PowerShell Toolkit</a:t>
            </a:r>
          </a:p>
          <a:p>
            <a:pPr lvl="1"/>
            <a:r>
              <a:rPr lang="en-US" dirty="0" smtClean="0"/>
              <a:t>Windows PowerShell™ </a:t>
            </a:r>
            <a:r>
              <a:rPr lang="en-US" dirty="0"/>
              <a:t>wrapper around the </a:t>
            </a:r>
            <a:r>
              <a:rPr lang="en-US" dirty="0" smtClean="0"/>
              <a:t>NetApp® </a:t>
            </a:r>
            <a:r>
              <a:rPr lang="en-US" dirty="0"/>
              <a:t>Manage ONTAP SDK</a:t>
            </a:r>
          </a:p>
          <a:p>
            <a:pPr lvl="1"/>
            <a:r>
              <a:rPr lang="en-US" dirty="0" smtClean="0"/>
              <a:t>Community</a:t>
            </a:r>
            <a:endParaRPr lang="en-US" dirty="0"/>
          </a:p>
          <a:p>
            <a:pPr lvl="1"/>
            <a:r>
              <a:rPr lang="en-US" dirty="0"/>
              <a:t>Quarterly release cycle</a:t>
            </a:r>
          </a:p>
          <a:p>
            <a:pPr lvl="1"/>
            <a:r>
              <a:rPr lang="en-US" dirty="0"/>
              <a:t>As of version </a:t>
            </a:r>
            <a:r>
              <a:rPr lang="en-US" dirty="0" smtClean="0"/>
              <a:t>2.4 </a:t>
            </a:r>
            <a:r>
              <a:rPr lang="en-US" dirty="0"/>
              <a:t>over </a:t>
            </a:r>
            <a:r>
              <a:rPr lang="en-US" dirty="0" smtClean="0"/>
              <a:t>1,200 cmdlets</a:t>
            </a:r>
          </a:p>
          <a:p>
            <a:r>
              <a:rPr lang="en-US" dirty="0" err="1" smtClean="0"/>
              <a:t>SMI</a:t>
            </a:r>
            <a:r>
              <a:rPr lang="en-US" dirty="0" smtClean="0"/>
              <a:t>-S 4.1</a:t>
            </a:r>
          </a:p>
          <a:p>
            <a:pPr lvl="1"/>
            <a:r>
              <a:rPr lang="en-US" sz="1864" dirty="0"/>
              <a:t>Supports Filers running DataONTAP 7.3.x, 8.0.x, and 8.1.x (7-mode)</a:t>
            </a:r>
          </a:p>
          <a:p>
            <a:pPr lvl="1"/>
            <a:r>
              <a:rPr lang="en-US" sz="1864" dirty="0"/>
              <a:t>Is agent based, can be run in Windows or Linux</a:t>
            </a:r>
          </a:p>
          <a:p>
            <a:pPr lvl="1"/>
            <a:r>
              <a:rPr lang="en-US" sz="1864" dirty="0"/>
              <a:t>Passed </a:t>
            </a:r>
            <a:r>
              <a:rPr lang="en-US" sz="1864" dirty="0" err="1"/>
              <a:t>SNIA</a:t>
            </a:r>
            <a:r>
              <a:rPr lang="en-US" sz="1864" dirty="0"/>
              <a:t> Conformance Testing Program (CTP) 1.4 and Supports </a:t>
            </a:r>
            <a:br>
              <a:rPr lang="en-US" sz="1864" dirty="0"/>
            </a:br>
            <a:r>
              <a:rPr lang="en-US" sz="1864" dirty="0" err="1"/>
              <a:t>SCVMM</a:t>
            </a:r>
            <a:r>
              <a:rPr lang="en-US" sz="1864" dirty="0"/>
              <a:t> 2012 SP1</a:t>
            </a:r>
          </a:p>
          <a:p>
            <a:r>
              <a:rPr lang="en-US" dirty="0" smtClean="0"/>
              <a:t>SnapDrive for Windows</a:t>
            </a:r>
            <a:endParaRPr lang="en-US" dirty="0"/>
          </a:p>
          <a:p>
            <a:pPr marL="0" indent="0">
              <a:buNone/>
            </a:pPr>
            <a:endParaRPr lang="en-US" dirty="0"/>
          </a:p>
        </p:txBody>
      </p:sp>
    </p:spTree>
    <p:extLst>
      <p:ext uri="{BB962C8B-B14F-4D97-AF65-F5344CB8AC3E}">
        <p14:creationId xmlns:p14="http://schemas.microsoft.com/office/powerpoint/2010/main" val="192729417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Video</a:t>
            </a:r>
            <a:endParaRPr lang="en-US" dirty="0"/>
          </a:p>
        </p:txBody>
      </p:sp>
      <p:sp>
        <p:nvSpPr>
          <p:cNvPr id="5" name="Text Placeholder 4"/>
          <p:cNvSpPr>
            <a:spLocks noGrp="1"/>
          </p:cNvSpPr>
          <p:nvPr>
            <p:ph type="body" sz="quarter" idx="12"/>
          </p:nvPr>
        </p:nvSpPr>
        <p:spPr/>
        <p:txBody>
          <a:bodyPr/>
          <a:lstStyle/>
          <a:p>
            <a:r>
              <a:rPr lang="en-US" dirty="0" smtClean="0"/>
              <a:t>NetApp </a:t>
            </a:r>
            <a:r>
              <a:rPr lang="en-US" dirty="0" err="1" smtClean="0"/>
              <a:t>SMI</a:t>
            </a:r>
            <a:r>
              <a:rPr lang="en-US" dirty="0" smtClean="0"/>
              <a:t>-S Provider</a:t>
            </a:r>
            <a:endParaRPr lang="en-US" dirty="0"/>
          </a:p>
        </p:txBody>
      </p:sp>
    </p:spTree>
    <p:extLst>
      <p:ext uri="{BB962C8B-B14F-4D97-AF65-F5344CB8AC3E}">
        <p14:creationId xmlns:p14="http://schemas.microsoft.com/office/powerpoint/2010/main" val="140179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Deliver IT Agility in the Modern Datacenter with Integration of Virtualization, </a:t>
            </a:r>
            <a:r>
              <a:rPr lang="en-US" sz="4000" dirty="0" smtClean="0"/>
              <a:t>Cloud</a:t>
            </a:r>
            <a:endParaRPr lang="en-US" sz="4000" dirty="0"/>
          </a:p>
        </p:txBody>
      </p:sp>
      <p:sp>
        <p:nvSpPr>
          <p:cNvPr id="5" name="Text Placeholder 4"/>
          <p:cNvSpPr>
            <a:spLocks noGrp="1"/>
          </p:cNvSpPr>
          <p:nvPr>
            <p:ph type="body" sz="quarter" idx="12"/>
          </p:nvPr>
        </p:nvSpPr>
        <p:spPr/>
        <p:txBody>
          <a:bodyPr/>
          <a:lstStyle/>
          <a:p>
            <a:r>
              <a:rPr lang="en-US" dirty="0" smtClean="0"/>
              <a:t>Vaughn Stewart</a:t>
            </a:r>
          </a:p>
          <a:p>
            <a:r>
              <a:rPr lang="en-US" dirty="0" smtClean="0"/>
              <a:t>Glenn Sizemore</a:t>
            </a:r>
          </a:p>
          <a:p>
            <a:r>
              <a:rPr lang="en-US" dirty="0" smtClean="0"/>
              <a:t>NetApp</a:t>
            </a:r>
            <a:endParaRPr lang="en-US" dirty="0"/>
          </a:p>
        </p:txBody>
      </p:sp>
      <p:sp>
        <p:nvSpPr>
          <p:cNvPr id="14" name="Text Placeholder 13"/>
          <p:cNvSpPr>
            <a:spLocks noGrp="1"/>
          </p:cNvSpPr>
          <p:nvPr>
            <p:ph type="body" sz="quarter" idx="13"/>
          </p:nvPr>
        </p:nvSpPr>
        <p:spPr/>
        <p:txBody>
          <a:bodyPr/>
          <a:lstStyle/>
          <a:p>
            <a:r>
              <a:rPr lang="en-US" dirty="0" smtClean="0"/>
              <a:t>MDC-B392</a:t>
            </a:r>
            <a:endParaRPr lang="en-US" dirty="0"/>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MI-S_NewCS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2" y="-1"/>
            <a:ext cx="12434711" cy="6994525"/>
          </a:xfrm>
          <a:prstGeom prst="rect">
            <a:avLst/>
          </a:prstGeom>
        </p:spPr>
      </p:pic>
    </p:spTree>
    <p:extLst>
      <p:ext uri="{BB962C8B-B14F-4D97-AF65-F5344CB8AC3E}">
        <p14:creationId xmlns:p14="http://schemas.microsoft.com/office/powerpoint/2010/main" val="177343370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Video</a:t>
            </a:r>
            <a:endParaRPr lang="en-US" dirty="0"/>
          </a:p>
        </p:txBody>
      </p:sp>
      <p:sp>
        <p:nvSpPr>
          <p:cNvPr id="5" name="Text Placeholder 4"/>
          <p:cNvSpPr>
            <a:spLocks noGrp="1"/>
          </p:cNvSpPr>
          <p:nvPr>
            <p:ph type="body" sz="quarter" idx="4294967295"/>
          </p:nvPr>
        </p:nvSpPr>
        <p:spPr>
          <a:xfrm>
            <a:off x="274702" y="3962985"/>
            <a:ext cx="10058400" cy="738664"/>
          </a:xfrm>
        </p:spPr>
        <p:txBody>
          <a:bodyPr/>
          <a:lstStyle/>
          <a:p>
            <a:pPr marL="0" indent="0">
              <a:buNone/>
            </a:pPr>
            <a:r>
              <a:rPr lang="en-US" dirty="0" smtClean="0"/>
              <a:t>Data ONTAP PowerShell Toolkit</a:t>
            </a:r>
            <a:endParaRPr lang="en-US" dirty="0"/>
          </a:p>
        </p:txBody>
      </p:sp>
    </p:spTree>
    <p:extLst>
      <p:ext uri="{BB962C8B-B14F-4D97-AF65-F5344CB8AC3E}">
        <p14:creationId xmlns:p14="http://schemas.microsoft.com/office/powerpoint/2010/main" val="273376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STK_NewCS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2" y="-1"/>
            <a:ext cx="12434711" cy="6994525"/>
          </a:xfrm>
          <a:prstGeom prst="rect">
            <a:avLst/>
          </a:prstGeom>
        </p:spPr>
      </p:pic>
    </p:spTree>
    <p:extLst>
      <p:ext uri="{BB962C8B-B14F-4D97-AF65-F5344CB8AC3E}">
        <p14:creationId xmlns:p14="http://schemas.microsoft.com/office/powerpoint/2010/main" val="217625164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Performance</a:t>
            </a:r>
            <a:endParaRPr lang="en-US" dirty="0"/>
          </a:p>
        </p:txBody>
      </p:sp>
    </p:spTree>
    <p:extLst>
      <p:ext uri="{BB962C8B-B14F-4D97-AF65-F5344CB8AC3E}">
        <p14:creationId xmlns:p14="http://schemas.microsoft.com/office/powerpoint/2010/main" val="62469782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Offload Data Transfer (</a:t>
            </a:r>
            <a:r>
              <a:rPr lang="en-US" dirty="0" err="1" smtClean="0"/>
              <a:t>ODX</a:t>
            </a:r>
            <a:r>
              <a:rPr lang="en-US" dirty="0" smtClean="0"/>
              <a:t>)</a:t>
            </a:r>
            <a:endParaRPr lang="en-US" dirty="0"/>
          </a:p>
        </p:txBody>
      </p:sp>
      <p:sp>
        <p:nvSpPr>
          <p:cNvPr id="4" name="Content Placeholder 3"/>
          <p:cNvSpPr>
            <a:spLocks noGrp="1"/>
          </p:cNvSpPr>
          <p:nvPr>
            <p:ph sz="quarter" idx="10"/>
          </p:nvPr>
        </p:nvSpPr>
        <p:spPr>
          <a:xfrm>
            <a:off x="440927" y="1335774"/>
            <a:ext cx="10530646" cy="2092881"/>
          </a:xfrm>
          <a:prstGeom prst="rect">
            <a:avLst/>
          </a:prstGeom>
        </p:spPr>
        <p:txBody>
          <a:bodyPr/>
          <a:lstStyle/>
          <a:p>
            <a:r>
              <a:rPr lang="en-US" dirty="0" smtClean="0"/>
              <a:t>Token Based</a:t>
            </a:r>
          </a:p>
          <a:p>
            <a:r>
              <a:rPr lang="en-US" dirty="0" smtClean="0"/>
              <a:t>Cross Protocol</a:t>
            </a:r>
          </a:p>
          <a:p>
            <a:r>
              <a:rPr lang="en-US" dirty="0" smtClean="0"/>
              <a:t>Automatically selects the maximum offload</a:t>
            </a:r>
          </a:p>
        </p:txBody>
      </p:sp>
    </p:spTree>
    <p:extLst>
      <p:ext uri="{BB962C8B-B14F-4D97-AF65-F5344CB8AC3E}">
        <p14:creationId xmlns:p14="http://schemas.microsoft.com/office/powerpoint/2010/main" val="46395153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Video</a:t>
            </a:r>
            <a:endParaRPr lang="en-US" dirty="0"/>
          </a:p>
        </p:txBody>
      </p:sp>
      <p:sp>
        <p:nvSpPr>
          <p:cNvPr id="5" name="Text Placeholder 4"/>
          <p:cNvSpPr>
            <a:spLocks noGrp="1"/>
          </p:cNvSpPr>
          <p:nvPr>
            <p:ph type="body" sz="quarter" idx="4294967295"/>
          </p:nvPr>
        </p:nvSpPr>
        <p:spPr>
          <a:xfrm>
            <a:off x="274702" y="3962985"/>
            <a:ext cx="10056812" cy="739775"/>
          </a:xfrm>
        </p:spPr>
        <p:txBody>
          <a:bodyPr/>
          <a:lstStyle/>
          <a:p>
            <a:pPr marL="0" indent="0">
              <a:buNone/>
            </a:pPr>
            <a:r>
              <a:rPr lang="en-US" dirty="0" err="1" smtClean="0"/>
              <a:t>ODX</a:t>
            </a:r>
            <a:endParaRPr lang="en-US" dirty="0"/>
          </a:p>
        </p:txBody>
      </p:sp>
    </p:spTree>
    <p:extLst>
      <p:ext uri="{BB962C8B-B14F-4D97-AF65-F5344CB8AC3E}">
        <p14:creationId xmlns:p14="http://schemas.microsoft.com/office/powerpoint/2010/main" val="259971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DX_livemigr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2" y="-1"/>
            <a:ext cx="12434711" cy="6994525"/>
          </a:xfrm>
          <a:prstGeom prst="rect">
            <a:avLst/>
          </a:prstGeom>
        </p:spPr>
      </p:pic>
    </p:spTree>
    <p:extLst>
      <p:ext uri="{BB962C8B-B14F-4D97-AF65-F5344CB8AC3E}">
        <p14:creationId xmlns:p14="http://schemas.microsoft.com/office/powerpoint/2010/main" val="184096701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SnapManager</a:t>
            </a:r>
            <a:r>
              <a:rPr lang="en-US" dirty="0" smtClean="0"/>
              <a:t> 2.0 for Hyper-V</a:t>
            </a:r>
            <a:endParaRPr lang="en-US" dirty="0"/>
          </a:p>
        </p:txBody>
      </p:sp>
      <p:sp>
        <p:nvSpPr>
          <p:cNvPr id="4" name="Content Placeholder 3"/>
          <p:cNvSpPr>
            <a:spLocks noGrp="1"/>
          </p:cNvSpPr>
          <p:nvPr>
            <p:ph sz="quarter" idx="10"/>
          </p:nvPr>
        </p:nvSpPr>
        <p:spPr>
          <a:xfrm>
            <a:off x="422997" y="1400768"/>
            <a:ext cx="10530646" cy="3582519"/>
          </a:xfrm>
          <a:prstGeom prst="rect">
            <a:avLst/>
          </a:prstGeom>
        </p:spPr>
        <p:txBody>
          <a:bodyPr/>
          <a:lstStyle/>
          <a:p>
            <a:r>
              <a:rPr lang="en-US" dirty="0" smtClean="0"/>
              <a:t>Hardware-based snapshot provider.</a:t>
            </a:r>
          </a:p>
          <a:p>
            <a:r>
              <a:rPr lang="en-US" dirty="0" smtClean="0"/>
              <a:t>Crash and </a:t>
            </a:r>
            <a:r>
              <a:rPr lang="en-US" dirty="0"/>
              <a:t>Application Consistent.</a:t>
            </a:r>
          </a:p>
          <a:p>
            <a:r>
              <a:rPr lang="en-US" dirty="0" smtClean="0"/>
              <a:t>CSV</a:t>
            </a:r>
          </a:p>
          <a:p>
            <a:pPr lvl="1"/>
            <a:r>
              <a:rPr lang="en-US" dirty="0" smtClean="0"/>
              <a:t>Distributed Backups</a:t>
            </a:r>
          </a:p>
          <a:p>
            <a:r>
              <a:rPr lang="en-US" dirty="0" smtClean="0"/>
              <a:t>SMB 3.0</a:t>
            </a:r>
          </a:p>
          <a:p>
            <a:pPr lvl="1"/>
            <a:r>
              <a:rPr lang="en-US" dirty="0" smtClean="0"/>
              <a:t>Remote </a:t>
            </a:r>
            <a:r>
              <a:rPr lang="en-US" dirty="0" err="1" smtClean="0"/>
              <a:t>VSS</a:t>
            </a:r>
            <a:endParaRPr lang="en-US" dirty="0" smtClean="0"/>
          </a:p>
        </p:txBody>
      </p:sp>
    </p:spTree>
    <p:extLst>
      <p:ext uri="{BB962C8B-B14F-4D97-AF65-F5344CB8AC3E}">
        <p14:creationId xmlns:p14="http://schemas.microsoft.com/office/powerpoint/2010/main" val="280747738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Video</a:t>
            </a:r>
            <a:endParaRPr lang="en-US" dirty="0"/>
          </a:p>
        </p:txBody>
      </p:sp>
      <p:sp>
        <p:nvSpPr>
          <p:cNvPr id="5" name="Text Placeholder 4"/>
          <p:cNvSpPr>
            <a:spLocks noGrp="1"/>
          </p:cNvSpPr>
          <p:nvPr>
            <p:ph type="body" sz="quarter" idx="12"/>
          </p:nvPr>
        </p:nvSpPr>
        <p:spPr>
          <a:xfrm>
            <a:off x="274702" y="3962985"/>
            <a:ext cx="10058401" cy="1829593"/>
          </a:xfrm>
        </p:spPr>
        <p:txBody>
          <a:bodyPr/>
          <a:lstStyle/>
          <a:p>
            <a:r>
              <a:rPr lang="en-US" dirty="0" smtClean="0"/>
              <a:t>SnapManager 2.0 for Hyper-V</a:t>
            </a:r>
            <a:endParaRPr lang="en-US" dirty="0"/>
          </a:p>
        </p:txBody>
      </p:sp>
    </p:spTree>
    <p:extLst>
      <p:ext uri="{BB962C8B-B14F-4D97-AF65-F5344CB8AC3E}">
        <p14:creationId xmlns:p14="http://schemas.microsoft.com/office/powerpoint/2010/main" val="301494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MH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2" y="-1"/>
            <a:ext cx="12434711" cy="6994525"/>
          </a:xfrm>
          <a:prstGeom prst="rect">
            <a:avLst/>
          </a:prstGeom>
        </p:spPr>
      </p:pic>
    </p:spTree>
    <p:extLst>
      <p:ext uri="{BB962C8B-B14F-4D97-AF65-F5344CB8AC3E}">
        <p14:creationId xmlns:p14="http://schemas.microsoft.com/office/powerpoint/2010/main" val="289924103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sz="quarter" idx="10"/>
          </p:nvPr>
        </p:nvSpPr>
        <p:spPr>
          <a:xfrm>
            <a:off x="275482" y="1214438"/>
            <a:ext cx="11768936" cy="3182410"/>
          </a:xfrm>
        </p:spPr>
        <p:txBody>
          <a:bodyPr/>
          <a:lstStyle/>
          <a:p>
            <a:r>
              <a:rPr lang="en-US" dirty="0" smtClean="0"/>
              <a:t>Introduction to NetApp</a:t>
            </a:r>
          </a:p>
          <a:p>
            <a:r>
              <a:rPr lang="en-US" dirty="0"/>
              <a:t>The Emerging Software Defined </a:t>
            </a:r>
            <a:r>
              <a:rPr lang="en-US" dirty="0" smtClean="0"/>
              <a:t>Datacenter</a:t>
            </a:r>
            <a:endParaRPr lang="en-US" dirty="0"/>
          </a:p>
          <a:p>
            <a:r>
              <a:rPr lang="en-US" dirty="0" smtClean="0"/>
              <a:t>Windows Server</a:t>
            </a:r>
            <a:r>
              <a:rPr lang="en-US" sz="3264" dirty="0"/>
              <a:t>® 2012</a:t>
            </a:r>
          </a:p>
          <a:p>
            <a:r>
              <a:rPr lang="en-US" dirty="0" smtClean="0"/>
              <a:t>System Center 2012</a:t>
            </a:r>
          </a:p>
          <a:p>
            <a:pPr lvl="1"/>
            <a:endParaRPr lang="en-US" dirty="0"/>
          </a:p>
        </p:txBody>
      </p:sp>
    </p:spTree>
    <p:extLst>
      <p:ext uri="{BB962C8B-B14F-4D97-AF65-F5344CB8AC3E}">
        <p14:creationId xmlns:p14="http://schemas.microsoft.com/office/powerpoint/2010/main" val="1322254286"/>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SnapManger</a:t>
            </a:r>
            <a:r>
              <a:rPr lang="en-US" dirty="0" smtClean="0"/>
              <a:t> Performance Improvements</a:t>
            </a:r>
            <a:endParaRPr lang="en-US" dirty="0"/>
          </a:p>
        </p:txBody>
      </p:sp>
      <p:graphicFrame>
        <p:nvGraphicFramePr>
          <p:cNvPr id="14" name="Content Placeholder 13"/>
          <p:cNvGraphicFramePr>
            <a:graphicFrameLocks noGrp="1"/>
          </p:cNvGraphicFramePr>
          <p:nvPr>
            <p:ph sz="quarter" idx="10"/>
            <p:extLst>
              <p:ext uri="{D42A27DB-BD31-4B8C-83A1-F6EECF244321}">
                <p14:modId xmlns:p14="http://schemas.microsoft.com/office/powerpoint/2010/main" val="2655981585"/>
              </p:ext>
            </p:extLst>
          </p:nvPr>
        </p:nvGraphicFramePr>
        <p:xfrm>
          <a:off x="274638" y="1214438"/>
          <a:ext cx="11887200" cy="54832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092581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VMware to Hyper-V Migrations</a:t>
            </a:r>
            <a:endParaRPr lang="en-US" dirty="0"/>
          </a:p>
        </p:txBody>
      </p:sp>
      <p:sp>
        <p:nvSpPr>
          <p:cNvPr id="4" name="Content Placeholder 3"/>
          <p:cNvSpPr>
            <a:spLocks noGrp="1"/>
          </p:cNvSpPr>
          <p:nvPr>
            <p:ph sz="quarter" idx="10"/>
          </p:nvPr>
        </p:nvSpPr>
        <p:spPr>
          <a:xfrm>
            <a:off x="444649" y="1313083"/>
            <a:ext cx="10530646" cy="3323987"/>
          </a:xfrm>
          <a:prstGeom prst="rect">
            <a:avLst/>
          </a:prstGeom>
        </p:spPr>
        <p:txBody>
          <a:bodyPr/>
          <a:lstStyle/>
          <a:p>
            <a:r>
              <a:rPr lang="en-US" dirty="0" smtClean="0"/>
              <a:t>Windows Server® Server 2003 +</a:t>
            </a:r>
          </a:p>
          <a:p>
            <a:r>
              <a:rPr lang="en-US" dirty="0" smtClean="0"/>
              <a:t>Order or magnitude faster than standard copy based methods</a:t>
            </a:r>
          </a:p>
          <a:p>
            <a:r>
              <a:rPr lang="en-US" dirty="0" smtClean="0"/>
              <a:t>Space efficient</a:t>
            </a:r>
          </a:p>
          <a:p>
            <a:r>
              <a:rPr lang="en-US" dirty="0"/>
              <a:t>Windows </a:t>
            </a:r>
            <a:r>
              <a:rPr lang="en-US" dirty="0" smtClean="0"/>
              <a:t>PowerShell™ based</a:t>
            </a:r>
          </a:p>
        </p:txBody>
      </p:sp>
    </p:spTree>
    <p:extLst>
      <p:ext uri="{BB962C8B-B14F-4D97-AF65-F5344CB8AC3E}">
        <p14:creationId xmlns:p14="http://schemas.microsoft.com/office/powerpoint/2010/main" val="415342241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Portability</a:t>
            </a:r>
            <a:endParaRPr lang="en-US" dirty="0"/>
          </a:p>
        </p:txBody>
      </p:sp>
    </p:spTree>
    <p:extLst>
      <p:ext uri="{BB962C8B-B14F-4D97-AF65-F5344CB8AC3E}">
        <p14:creationId xmlns:p14="http://schemas.microsoft.com/office/powerpoint/2010/main" val="40557932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Video</a:t>
            </a:r>
            <a:endParaRPr lang="en-US" dirty="0"/>
          </a:p>
        </p:txBody>
      </p:sp>
      <p:sp>
        <p:nvSpPr>
          <p:cNvPr id="5" name="Text Placeholder 4"/>
          <p:cNvSpPr>
            <a:spLocks noGrp="1"/>
          </p:cNvSpPr>
          <p:nvPr>
            <p:ph type="body" sz="quarter" idx="12"/>
          </p:nvPr>
        </p:nvSpPr>
        <p:spPr/>
        <p:txBody>
          <a:bodyPr/>
          <a:lstStyle/>
          <a:p>
            <a:r>
              <a:rPr lang="en-US" dirty="0" smtClean="0"/>
              <a:t>NetApp Shift</a:t>
            </a:r>
            <a:endParaRPr lang="en-US" dirty="0"/>
          </a:p>
        </p:txBody>
      </p:sp>
    </p:spTree>
    <p:extLst>
      <p:ext uri="{BB962C8B-B14F-4D97-AF65-F5344CB8AC3E}">
        <p14:creationId xmlns:p14="http://schemas.microsoft.com/office/powerpoint/2010/main" val="280816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MwareToHyper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2" y="-1"/>
            <a:ext cx="12434711" cy="6994525"/>
          </a:xfrm>
          <a:prstGeom prst="rect">
            <a:avLst/>
          </a:prstGeom>
        </p:spPr>
      </p:pic>
    </p:spTree>
    <p:extLst>
      <p:ext uri="{BB962C8B-B14F-4D97-AF65-F5344CB8AC3E}">
        <p14:creationId xmlns:p14="http://schemas.microsoft.com/office/powerpoint/2010/main" val="112140524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6528" dirty="0"/>
              <a:t>System Center 2012 SP1</a:t>
            </a:r>
          </a:p>
        </p:txBody>
      </p:sp>
    </p:spTree>
    <p:extLst>
      <p:ext uri="{BB962C8B-B14F-4D97-AF65-F5344CB8AC3E}">
        <p14:creationId xmlns:p14="http://schemas.microsoft.com/office/powerpoint/2010/main" val="13302397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96" dirty="0"/>
              <a:t>OnCommand </a:t>
            </a:r>
            <a:r>
              <a:rPr lang="en-US" sz="4896" dirty="0" smtClean="0"/>
              <a:t>Plug-In </a:t>
            </a:r>
            <a:r>
              <a:rPr lang="en-US" sz="4896" dirty="0"/>
              <a:t>for Microsoft 3.2:</a:t>
            </a:r>
            <a:br>
              <a:rPr lang="en-US" sz="4896" dirty="0"/>
            </a:br>
            <a:r>
              <a:rPr lang="en-US" sz="4896" dirty="0" err="1"/>
              <a:t>SCOM</a:t>
            </a:r>
            <a:r>
              <a:rPr lang="en-US" sz="4896" dirty="0"/>
              <a:t> integration</a:t>
            </a:r>
          </a:p>
        </p:txBody>
      </p:sp>
    </p:spTree>
    <p:extLst>
      <p:ext uri="{BB962C8B-B14F-4D97-AF65-F5344CB8AC3E}">
        <p14:creationId xmlns:p14="http://schemas.microsoft.com/office/powerpoint/2010/main" val="2140467605"/>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lvl="0"/>
            <a:r>
              <a:rPr lang="en-US" dirty="0"/>
              <a:t>OnCommand Plug-in for Microsoft </a:t>
            </a:r>
            <a:r>
              <a:rPr lang="en-US" dirty="0" smtClean="0"/>
              <a:t>3.2</a:t>
            </a:r>
            <a:br>
              <a:rPr lang="en-US" dirty="0" smtClean="0"/>
            </a:br>
            <a:r>
              <a:rPr lang="en-US" sz="3264" dirty="0">
                <a:solidFill>
                  <a:schemeClr val="tx1"/>
                </a:solidFill>
              </a:rPr>
              <a:t>Centralized Storage Management for Windows Admins</a:t>
            </a: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995" y="1632055"/>
            <a:ext cx="9082562" cy="4911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050209"/>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OnCommand</a:t>
            </a:r>
            <a:r>
              <a:rPr lang="en-US" dirty="0" smtClean="0"/>
              <a:t> Plug-in for Microsoft 3.2 </a:t>
            </a:r>
            <a:br>
              <a:rPr lang="en-US" dirty="0" smtClean="0"/>
            </a:br>
            <a:r>
              <a:rPr lang="en-US" sz="3264" dirty="0">
                <a:solidFill>
                  <a:schemeClr val="tx1"/>
                </a:solidFill>
              </a:rPr>
              <a:t>SCOM Reporting</a:t>
            </a:r>
          </a:p>
        </p:txBody>
      </p:sp>
      <p:sp>
        <p:nvSpPr>
          <p:cNvPr id="3" name="Content Placeholder 2"/>
          <p:cNvSpPr>
            <a:spLocks noGrp="1"/>
          </p:cNvSpPr>
          <p:nvPr>
            <p:ph sz="quarter" idx="4294967295"/>
          </p:nvPr>
        </p:nvSpPr>
        <p:spPr>
          <a:xfrm>
            <a:off x="7948334" y="1768860"/>
            <a:ext cx="3865523" cy="3311612"/>
          </a:xfrm>
          <a:prstGeom prst="rect">
            <a:avLst/>
          </a:prstGeom>
        </p:spPr>
        <p:txBody>
          <a:bodyPr wrap="square">
            <a:spAutoFit/>
          </a:bodyPr>
          <a:lstStyle/>
          <a:p>
            <a:pPr marL="304397" indent="-304397"/>
            <a:r>
              <a:rPr lang="en-US" sz="2448" dirty="0">
                <a:ea typeface="ヒラギノ角ゴ Pro W3"/>
              </a:rPr>
              <a:t>There are </a:t>
            </a:r>
            <a:br>
              <a:rPr lang="en-US" sz="2448" dirty="0">
                <a:ea typeface="ヒラギノ角ゴ Pro W3"/>
              </a:rPr>
            </a:br>
            <a:r>
              <a:rPr lang="en-US" sz="2448" dirty="0">
                <a:ea typeface="ヒラギノ角ゴ Pro W3"/>
              </a:rPr>
              <a:t>17 reports </a:t>
            </a:r>
            <a:br>
              <a:rPr lang="en-US" sz="2448" dirty="0">
                <a:ea typeface="ヒラギノ角ゴ Pro W3"/>
              </a:rPr>
            </a:br>
            <a:r>
              <a:rPr lang="en-US" sz="2448" dirty="0">
                <a:ea typeface="ヒラギノ角ゴ Pro W3"/>
              </a:rPr>
              <a:t>total available </a:t>
            </a:r>
            <a:br>
              <a:rPr lang="en-US" sz="2448" dirty="0">
                <a:ea typeface="ヒラギノ角ゴ Pro W3"/>
              </a:rPr>
            </a:br>
            <a:r>
              <a:rPr lang="en-US" sz="2448" dirty="0">
                <a:ea typeface="ヒラギノ角ゴ Pro W3"/>
              </a:rPr>
              <a:t>if SCOM reporting is installed</a:t>
            </a:r>
          </a:p>
          <a:p>
            <a:pPr marL="304397" indent="-304397"/>
            <a:r>
              <a:rPr lang="en-US" sz="2448" dirty="0">
                <a:ea typeface="ヒラギノ角ゴ Pro W3"/>
              </a:rPr>
              <a:t>Reports found under SCOM &gt; Report (tab) &gt; OnCommand Data ONTAP</a:t>
            </a:r>
          </a:p>
        </p:txBody>
      </p:sp>
      <p:pic>
        <p:nvPicPr>
          <p:cNvPr id="4102" name="Picture 6" descr="Z:\My_Documents\Netapp\Notes\AppWatch\OCPM\OCPM30-images\reporting3.png"/>
          <p:cNvPicPr>
            <a:picLocks noChangeAspect="1" noChangeArrowheads="1"/>
          </p:cNvPicPr>
          <p:nvPr/>
        </p:nvPicPr>
        <p:blipFill>
          <a:blip r:embed="rId3" cstate="print"/>
          <a:srcRect/>
          <a:stretch>
            <a:fillRect/>
          </a:stretch>
        </p:blipFill>
        <p:spPr bwMode="auto">
          <a:xfrm>
            <a:off x="518994" y="1768859"/>
            <a:ext cx="7281745" cy="4624374"/>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92521618"/>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OnCommand</a:t>
            </a:r>
            <a:r>
              <a:rPr lang="en-US" dirty="0" smtClean="0"/>
              <a:t> Plug-in for Microsoft 3.2</a:t>
            </a:r>
            <a:br>
              <a:rPr lang="en-US" dirty="0" smtClean="0"/>
            </a:br>
            <a:r>
              <a:rPr lang="en-US" sz="3264" dirty="0">
                <a:solidFill>
                  <a:schemeClr val="tx1"/>
                </a:solidFill>
              </a:rPr>
              <a:t>SCVMM PRO Tips integration</a:t>
            </a:r>
          </a:p>
        </p:txBody>
      </p:sp>
      <p:sp>
        <p:nvSpPr>
          <p:cNvPr id="3" name="Content Placeholder 2"/>
          <p:cNvSpPr>
            <a:spLocks noGrp="1"/>
          </p:cNvSpPr>
          <p:nvPr>
            <p:ph sz="quarter" idx="4294967295"/>
          </p:nvPr>
        </p:nvSpPr>
        <p:spPr>
          <a:xfrm>
            <a:off x="6632727" y="1655804"/>
            <a:ext cx="5802865" cy="3670748"/>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L="263379" indent="-263379">
              <a:lnSpc>
                <a:spcPct val="95000"/>
              </a:lnSpc>
              <a:spcBef>
                <a:spcPts val="680"/>
              </a:spcBef>
            </a:pPr>
            <a:r>
              <a:rPr lang="en-US" sz="2312" dirty="0">
                <a:ea typeface="ヒラギノ角ゴ Pro W3"/>
              </a:rPr>
              <a:t>Volume space utilization exceeded threshold</a:t>
            </a:r>
          </a:p>
          <a:p>
            <a:pPr marL="263379" indent="-263379">
              <a:lnSpc>
                <a:spcPct val="95000"/>
              </a:lnSpc>
              <a:spcBef>
                <a:spcPts val="680"/>
              </a:spcBef>
            </a:pPr>
            <a:r>
              <a:rPr lang="en-US" sz="2312" dirty="0">
                <a:ea typeface="ヒラギノ角ゴ Pro W3"/>
              </a:rPr>
              <a:t>LUN-type igroup-type misconfiguration</a:t>
            </a:r>
          </a:p>
          <a:p>
            <a:pPr marL="263379" indent="-263379">
              <a:lnSpc>
                <a:spcPct val="95000"/>
              </a:lnSpc>
              <a:spcBef>
                <a:spcPts val="680"/>
              </a:spcBef>
            </a:pPr>
            <a:r>
              <a:rPr lang="en-US" sz="2312" dirty="0">
                <a:ea typeface="ヒラギノ角ゴ Pro W3"/>
              </a:rPr>
              <a:t>Thin-provisioning LUN space reservation</a:t>
            </a:r>
          </a:p>
          <a:p>
            <a:pPr marL="263379" indent="-263379">
              <a:lnSpc>
                <a:spcPct val="95000"/>
              </a:lnSpc>
              <a:spcBef>
                <a:spcPts val="680"/>
              </a:spcBef>
            </a:pPr>
            <a:r>
              <a:rPr lang="en-US" sz="2312" dirty="0">
                <a:ea typeface="ヒラギノ角ゴ Pro W3"/>
              </a:rPr>
              <a:t>Thin-provisioning Snapshot</a:t>
            </a:r>
            <a:r>
              <a:rPr lang="en-US" sz="2176" dirty="0"/>
              <a:t>™</a:t>
            </a:r>
            <a:r>
              <a:rPr lang="en-US" sz="2312" dirty="0">
                <a:ea typeface="ヒラギノ角ゴ Pro W3"/>
              </a:rPr>
              <a:t> auto delete</a:t>
            </a:r>
          </a:p>
          <a:p>
            <a:pPr marL="263379" indent="-263379">
              <a:lnSpc>
                <a:spcPct val="95000"/>
              </a:lnSpc>
              <a:spcBef>
                <a:spcPts val="680"/>
              </a:spcBef>
            </a:pPr>
            <a:r>
              <a:rPr lang="en-US" sz="2312" dirty="0">
                <a:ea typeface="ヒラギノ角ゴ Pro W3"/>
              </a:rPr>
              <a:t>Thin-provisioning volume autogrow</a:t>
            </a:r>
          </a:p>
          <a:p>
            <a:pPr marL="263379" indent="-263379">
              <a:lnSpc>
                <a:spcPct val="95000"/>
              </a:lnSpc>
              <a:spcBef>
                <a:spcPts val="680"/>
              </a:spcBef>
            </a:pPr>
            <a:r>
              <a:rPr lang="en-US" sz="2312" dirty="0">
                <a:ea typeface="ヒラギノ角ゴ Pro W3"/>
              </a:rPr>
              <a:t>Hyper-V</a:t>
            </a:r>
            <a:r>
              <a:rPr lang="en-US" sz="2176" dirty="0"/>
              <a:t>™</a:t>
            </a:r>
            <a:r>
              <a:rPr lang="en-US" sz="2312" dirty="0">
                <a:ea typeface="ヒラギノ角ゴ Pro W3"/>
              </a:rPr>
              <a:t> VM space utilization</a:t>
            </a:r>
          </a:p>
          <a:p>
            <a:pPr marL="263379" indent="-263379">
              <a:lnSpc>
                <a:spcPct val="95000"/>
              </a:lnSpc>
              <a:spcBef>
                <a:spcPts val="680"/>
              </a:spcBef>
            </a:pPr>
            <a:r>
              <a:rPr lang="en-US" sz="2312" dirty="0">
                <a:ea typeface="ヒラギノ角ゴ Pro W3"/>
              </a:rPr>
              <a:t>Misaligned LUNs or misaligned unattached VHDs</a:t>
            </a:r>
          </a:p>
          <a:p>
            <a:pPr marL="263379" indent="-263379">
              <a:lnSpc>
                <a:spcPct val="95000"/>
              </a:lnSpc>
              <a:spcBef>
                <a:spcPts val="680"/>
              </a:spcBef>
            </a:pPr>
            <a:r>
              <a:rPr lang="en-US" sz="2312" dirty="0">
                <a:ea typeface="ヒラギノ角ゴ Pro W3"/>
              </a:rPr>
              <a:t>And more…</a:t>
            </a:r>
          </a:p>
        </p:txBody>
      </p:sp>
      <p:pic>
        <p:nvPicPr>
          <p:cNvPr id="3074" name="Picture 2" descr="Z:\My_Documents\Netapp\Notes\AppWatch\OCPM\OCPM30-images\Vm_alignment_protip.png"/>
          <p:cNvPicPr>
            <a:picLocks noChangeAspect="1" noChangeArrowheads="1"/>
          </p:cNvPicPr>
          <p:nvPr/>
        </p:nvPicPr>
        <p:blipFill>
          <a:blip r:embed="rId3" cstate="print"/>
          <a:srcRect/>
          <a:stretch>
            <a:fillRect/>
          </a:stretch>
        </p:blipFill>
        <p:spPr bwMode="auto">
          <a:xfrm>
            <a:off x="1893722" y="3483446"/>
            <a:ext cx="4381356" cy="2879974"/>
          </a:xfrm>
          <a:prstGeom prst="rect">
            <a:avLst/>
          </a:prstGeom>
          <a:noFill/>
        </p:spPr>
      </p:pic>
      <p:pic>
        <p:nvPicPr>
          <p:cNvPr id="3075" name="Picture 3" descr="Z:\My_Documents\Netapp\Notes\AppWatch\OCPM\OCPM30-images\pro-implement.png"/>
          <p:cNvPicPr>
            <a:picLocks noChangeAspect="1" noChangeArrowheads="1"/>
          </p:cNvPicPr>
          <p:nvPr/>
        </p:nvPicPr>
        <p:blipFill>
          <a:blip r:embed="rId4" cstate="print"/>
          <a:srcRect/>
          <a:stretch>
            <a:fillRect/>
          </a:stretch>
        </p:blipFill>
        <p:spPr bwMode="auto">
          <a:xfrm>
            <a:off x="389466" y="1564046"/>
            <a:ext cx="5885611" cy="1777787"/>
          </a:xfrm>
          <a:prstGeom prst="rect">
            <a:avLst/>
          </a:prstGeom>
          <a:noFill/>
        </p:spPr>
      </p:pic>
    </p:spTree>
    <p:extLst>
      <p:ext uri="{BB962C8B-B14F-4D97-AF65-F5344CB8AC3E}">
        <p14:creationId xmlns:p14="http://schemas.microsoft.com/office/powerpoint/2010/main" val="114686648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62"/>
          <p:cNvSpPr>
            <a:spLocks noGrp="1" noChangeArrowheads="1"/>
          </p:cNvSpPr>
          <p:nvPr>
            <p:ph type="title"/>
          </p:nvPr>
        </p:nvSpPr>
        <p:spPr/>
        <p:txBody>
          <a:bodyPr/>
          <a:lstStyle/>
          <a:p>
            <a:r>
              <a:rPr lang="en-US" sz="4352" dirty="0"/>
              <a:t>Customer and Partner Success </a:t>
            </a:r>
            <a:r>
              <a:rPr lang="en-US" sz="4352" dirty="0" smtClean="0"/>
              <a:t>Fuels </a:t>
            </a:r>
            <a:r>
              <a:rPr lang="en-US" sz="4352" dirty="0"/>
              <a:t>Our Growth</a:t>
            </a:r>
          </a:p>
        </p:txBody>
      </p:sp>
      <p:sp>
        <p:nvSpPr>
          <p:cNvPr id="3" name="Content Placeholder 2"/>
          <p:cNvSpPr>
            <a:spLocks noGrp="1"/>
          </p:cNvSpPr>
          <p:nvPr>
            <p:ph sz="quarter" idx="10"/>
          </p:nvPr>
        </p:nvSpPr>
        <p:spPr>
          <a:xfrm>
            <a:off x="274320" y="1361054"/>
            <a:ext cx="6926580" cy="5159361"/>
          </a:xfrm>
        </p:spPr>
        <p:txBody>
          <a:bodyPr/>
          <a:lstStyle/>
          <a:p>
            <a:r>
              <a:rPr lang="en-US" sz="2800" dirty="0"/>
              <a:t>Recognized as a FORTUNE 500® Company, </a:t>
            </a:r>
            <a:r>
              <a:rPr lang="en-US" sz="2800" dirty="0" smtClean="0"/>
              <a:t>2012</a:t>
            </a:r>
            <a:endParaRPr lang="en-US" sz="2800" dirty="0"/>
          </a:p>
          <a:p>
            <a:pPr lvl="1"/>
            <a:r>
              <a:rPr lang="en-US" sz="1600" dirty="0"/>
              <a:t>77% are NetApp Customers</a:t>
            </a:r>
          </a:p>
          <a:p>
            <a:r>
              <a:rPr lang="en-US" sz="2800" dirty="0" smtClean="0"/>
              <a:t>Data </a:t>
            </a:r>
            <a:r>
              <a:rPr lang="en-US" sz="2800" dirty="0"/>
              <a:t>ONTAP: the industry's #1 storage </a:t>
            </a:r>
            <a:r>
              <a:rPr lang="en-US" sz="2800" dirty="0" smtClean="0"/>
              <a:t>OS</a:t>
            </a:r>
            <a:endParaRPr lang="en-US" sz="2800" dirty="0"/>
          </a:p>
          <a:p>
            <a:r>
              <a:rPr lang="en-US" sz="2800" dirty="0"/>
              <a:t>#3 World’s Best Multinational Workplaces </a:t>
            </a:r>
            <a:r>
              <a:rPr lang="en-US" sz="2800" dirty="0" smtClean="0"/>
              <a:t>2012</a:t>
            </a:r>
            <a:endParaRPr lang="en-US" sz="2800" dirty="0"/>
          </a:p>
          <a:p>
            <a:r>
              <a:rPr lang="en-US" sz="2800" dirty="0"/>
              <a:t>#6 </a:t>
            </a:r>
            <a:r>
              <a:rPr lang="en-US" sz="2800" dirty="0" err="1"/>
              <a:t>FORTUNE’s</a:t>
            </a:r>
            <a:r>
              <a:rPr lang="en-US" sz="2800" dirty="0"/>
              <a:t> 2013 100 Best Companies to Work </a:t>
            </a:r>
            <a:r>
              <a:rPr lang="en-US" sz="2800" dirty="0" smtClean="0"/>
              <a:t>For</a:t>
            </a:r>
            <a:endParaRPr lang="en-US" sz="2800" dirty="0"/>
          </a:p>
          <a:p>
            <a:r>
              <a:rPr lang="en-US" sz="2800" dirty="0"/>
              <a:t>#51 Forbes World’s Most Innovative </a:t>
            </a:r>
            <a:r>
              <a:rPr lang="en-US" sz="2800" dirty="0" smtClean="0"/>
              <a:t>Companies </a:t>
            </a:r>
            <a:r>
              <a:rPr lang="en-US" sz="2800" dirty="0"/>
              <a:t>2012</a:t>
            </a:r>
          </a:p>
          <a:p>
            <a:r>
              <a:rPr lang="en-US" sz="2800" dirty="0" err="1"/>
              <a:t>FORTUNE’s</a:t>
            </a:r>
            <a:r>
              <a:rPr lang="en-US" sz="2800" dirty="0"/>
              <a:t> 100 Fastest-Growing Companies </a:t>
            </a:r>
            <a:r>
              <a:rPr lang="en-US" sz="2800" dirty="0" smtClean="0"/>
              <a:t>2012</a:t>
            </a:r>
            <a:endParaRPr lang="en-US" sz="2800" dirty="0"/>
          </a:p>
        </p:txBody>
      </p:sp>
      <p:graphicFrame>
        <p:nvGraphicFramePr>
          <p:cNvPr id="16" name="Chart 15"/>
          <p:cNvGraphicFramePr/>
          <p:nvPr>
            <p:extLst>
              <p:ext uri="{D42A27DB-BD31-4B8C-83A1-F6EECF244321}">
                <p14:modId xmlns:p14="http://schemas.microsoft.com/office/powerpoint/2010/main" val="3005238790"/>
              </p:ext>
            </p:extLst>
          </p:nvPr>
        </p:nvGraphicFramePr>
        <p:xfrm>
          <a:off x="7632700" y="1076502"/>
          <a:ext cx="4229100" cy="57910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765777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96" dirty="0"/>
              <a:t>OnCommand Plug-In for Microsoft 3.2:</a:t>
            </a:r>
            <a:br>
              <a:rPr lang="en-US" sz="4896" dirty="0"/>
            </a:br>
            <a:r>
              <a:rPr lang="en-US" sz="4896" dirty="0" err="1"/>
              <a:t>SCVMM</a:t>
            </a:r>
            <a:r>
              <a:rPr lang="en-US" sz="4896" dirty="0"/>
              <a:t> integration</a:t>
            </a:r>
          </a:p>
        </p:txBody>
      </p:sp>
    </p:spTree>
    <p:extLst>
      <p:ext uri="{BB962C8B-B14F-4D97-AF65-F5344CB8AC3E}">
        <p14:creationId xmlns:p14="http://schemas.microsoft.com/office/powerpoint/2010/main" val="2849730313"/>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17042" y="1164893"/>
            <a:ext cx="8381499" cy="5650448"/>
          </a:xfrm>
          <a:prstGeom prst="rect">
            <a:avLst/>
          </a:prstGeom>
        </p:spPr>
      </p:pic>
      <p:sp>
        <p:nvSpPr>
          <p:cNvPr id="2" name="Title 1"/>
          <p:cNvSpPr>
            <a:spLocks noGrp="1"/>
          </p:cNvSpPr>
          <p:nvPr>
            <p:ph type="title"/>
          </p:nvPr>
        </p:nvSpPr>
        <p:spPr/>
        <p:txBody>
          <a:bodyPr/>
          <a:lstStyle/>
          <a:p>
            <a:r>
              <a:rPr lang="en-US" dirty="0"/>
              <a:t>OnCommand Plug-in for Microsoft 3.2 </a:t>
            </a:r>
            <a:endParaRPr lang="en-US" sz="3264" dirty="0">
              <a:solidFill>
                <a:schemeClr val="tx1"/>
              </a:solidFill>
            </a:endParaRPr>
          </a:p>
        </p:txBody>
      </p:sp>
      <p:sp>
        <p:nvSpPr>
          <p:cNvPr id="3" name="Content Placeholder 2"/>
          <p:cNvSpPr>
            <a:spLocks noGrp="1"/>
          </p:cNvSpPr>
          <p:nvPr>
            <p:ph sz="quarter" idx="10"/>
          </p:nvPr>
        </p:nvSpPr>
        <p:spPr>
          <a:xfrm>
            <a:off x="8412544" y="1754412"/>
            <a:ext cx="4245621" cy="3262432"/>
          </a:xfrm>
          <a:prstGeom prst="rect">
            <a:avLst/>
          </a:prstGeom>
        </p:spPr>
        <p:txBody>
          <a:bodyPr wrap="square">
            <a:spAutoFit/>
          </a:bodyPr>
          <a:lstStyle/>
          <a:p>
            <a:pPr>
              <a:spcBef>
                <a:spcPts val="2448"/>
              </a:spcBef>
            </a:pPr>
            <a:r>
              <a:rPr lang="en-US" dirty="0" smtClean="0"/>
              <a:t>Uses NetApp</a:t>
            </a:r>
            <a:r>
              <a:rPr lang="en-US" baseline="30000" dirty="0" smtClean="0"/>
              <a:t>®</a:t>
            </a:r>
            <a:r>
              <a:rPr lang="en-US" dirty="0" smtClean="0"/>
              <a:t> </a:t>
            </a:r>
            <a:r>
              <a:rPr lang="en-US" dirty="0" err="1" smtClean="0"/>
              <a:t>FlexClone</a:t>
            </a:r>
            <a:r>
              <a:rPr lang="en-US" baseline="30000" dirty="0" smtClean="0"/>
              <a:t>®</a:t>
            </a:r>
            <a:r>
              <a:rPr lang="en-US" dirty="0" smtClean="0"/>
              <a:t> technology</a:t>
            </a:r>
          </a:p>
          <a:p>
            <a:pPr>
              <a:spcBef>
                <a:spcPts val="2448"/>
              </a:spcBef>
            </a:pPr>
            <a:r>
              <a:rPr lang="en-US" dirty="0" smtClean="0"/>
              <a:t>Both template and VM Cloning</a:t>
            </a:r>
          </a:p>
        </p:txBody>
      </p:sp>
      <p:pic>
        <p:nvPicPr>
          <p:cNvPr id="6" name="Picture 5"/>
          <p:cNvPicPr>
            <a:picLocks noChangeAspect="1"/>
          </p:cNvPicPr>
          <p:nvPr/>
        </p:nvPicPr>
        <p:blipFill>
          <a:blip r:embed="rId4"/>
          <a:stretch>
            <a:fillRect/>
          </a:stretch>
        </p:blipFill>
        <p:spPr>
          <a:xfrm>
            <a:off x="2820089" y="2423383"/>
            <a:ext cx="5057143" cy="3295238"/>
          </a:xfrm>
          <a:prstGeom prst="rect">
            <a:avLst/>
          </a:prstGeom>
        </p:spPr>
      </p:pic>
    </p:spTree>
    <p:extLst>
      <p:ext uri="{BB962C8B-B14F-4D97-AF65-F5344CB8AC3E}">
        <p14:creationId xmlns:p14="http://schemas.microsoft.com/office/powerpoint/2010/main" val="20004767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96" dirty="0" err="1"/>
              <a:t>OnCommand</a:t>
            </a:r>
            <a:r>
              <a:rPr lang="en-US" sz="4896" dirty="0"/>
              <a:t> Plug-In for Microsoft 3.2:</a:t>
            </a:r>
            <a:br>
              <a:rPr lang="en-US" sz="4896" dirty="0"/>
            </a:br>
            <a:r>
              <a:rPr lang="en-US" sz="4896" dirty="0"/>
              <a:t>SCO integration</a:t>
            </a:r>
          </a:p>
        </p:txBody>
      </p:sp>
    </p:spTree>
    <p:extLst>
      <p:ext uri="{BB962C8B-B14F-4D97-AF65-F5344CB8AC3E}">
        <p14:creationId xmlns:p14="http://schemas.microsoft.com/office/powerpoint/2010/main" val="1157481507"/>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OnCommand</a:t>
            </a:r>
            <a:r>
              <a:rPr lang="en-US" dirty="0"/>
              <a:t> </a:t>
            </a:r>
            <a:r>
              <a:rPr lang="en-US" dirty="0" smtClean="0"/>
              <a:t>Plug-In </a:t>
            </a:r>
            <a:r>
              <a:rPr lang="en-US" dirty="0"/>
              <a:t>for Microsoft 3.2 </a:t>
            </a:r>
            <a:r>
              <a:rPr lang="en-US" dirty="0" smtClean="0"/>
              <a:t/>
            </a:r>
            <a:br>
              <a:rPr lang="en-US" dirty="0" smtClean="0"/>
            </a:br>
            <a:r>
              <a:rPr lang="en-US" sz="3264" dirty="0">
                <a:solidFill>
                  <a:schemeClr val="accent3"/>
                </a:solidFill>
              </a:rPr>
              <a:t>SCO Integration</a:t>
            </a:r>
          </a:p>
        </p:txBody>
      </p:sp>
      <p:pic>
        <p:nvPicPr>
          <p:cNvPr id="7" name="Picture 6"/>
          <p:cNvPicPr>
            <a:picLocks noChangeAspect="1"/>
          </p:cNvPicPr>
          <p:nvPr/>
        </p:nvPicPr>
        <p:blipFill>
          <a:blip r:embed="rId3" cstate="print"/>
          <a:srcRect r="10802" b="17795"/>
          <a:stretch>
            <a:fillRect/>
          </a:stretch>
        </p:blipFill>
        <p:spPr>
          <a:xfrm>
            <a:off x="4687709" y="1623856"/>
            <a:ext cx="3084513" cy="3341825"/>
          </a:xfrm>
          <a:prstGeom prst="rect">
            <a:avLst/>
          </a:prstGeom>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b="6606"/>
          <a:stretch>
            <a:fillRect/>
          </a:stretch>
        </p:blipFill>
        <p:spPr bwMode="auto">
          <a:xfrm>
            <a:off x="1507725" y="1623855"/>
            <a:ext cx="2915953" cy="33315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p:nvPr/>
        </p:nvPicPr>
        <p:blipFill rotWithShape="1">
          <a:blip r:embed="rId5" cstate="print"/>
          <a:srcRect b="9967"/>
          <a:stretch/>
        </p:blipFill>
        <p:spPr>
          <a:xfrm>
            <a:off x="8036252" y="1623856"/>
            <a:ext cx="3592250" cy="4758000"/>
          </a:xfrm>
          <a:prstGeom prst="rect">
            <a:avLst/>
          </a:prstGeom>
        </p:spPr>
      </p:pic>
    </p:spTree>
    <p:extLst>
      <p:ext uri="{BB962C8B-B14F-4D97-AF65-F5344CB8AC3E}">
        <p14:creationId xmlns:p14="http://schemas.microsoft.com/office/powerpoint/2010/main" val="1436192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Video</a:t>
            </a:r>
            <a:endParaRPr lang="en-US" dirty="0"/>
          </a:p>
        </p:txBody>
      </p:sp>
      <p:sp>
        <p:nvSpPr>
          <p:cNvPr id="5" name="Text Placeholder 4"/>
          <p:cNvSpPr>
            <a:spLocks noGrp="1"/>
          </p:cNvSpPr>
          <p:nvPr>
            <p:ph type="body" sz="quarter" idx="12"/>
          </p:nvPr>
        </p:nvSpPr>
        <p:spPr/>
        <p:txBody>
          <a:bodyPr/>
          <a:lstStyle/>
          <a:p>
            <a:r>
              <a:rPr lang="en-US" dirty="0" smtClean="0"/>
              <a:t>Orchestrator</a:t>
            </a:r>
            <a:endParaRPr lang="en-US" dirty="0"/>
          </a:p>
        </p:txBody>
      </p:sp>
    </p:spTree>
    <p:extLst>
      <p:ext uri="{BB962C8B-B14F-4D97-AF65-F5344CB8AC3E}">
        <p14:creationId xmlns:p14="http://schemas.microsoft.com/office/powerpoint/2010/main" val="47982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Tv3_HostProvision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2" y="-1"/>
            <a:ext cx="12434711" cy="6994525"/>
          </a:xfrm>
          <a:prstGeom prst="rect">
            <a:avLst/>
          </a:prstGeom>
        </p:spPr>
      </p:pic>
    </p:spTree>
    <p:extLst>
      <p:ext uri="{BB962C8B-B14F-4D97-AF65-F5344CB8AC3E}">
        <p14:creationId xmlns:p14="http://schemas.microsoft.com/office/powerpoint/2010/main" val="293202670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3"/>
          <p:cNvSpPr>
            <a:spLocks noGrp="1" noChangeArrowheads="1"/>
          </p:cNvSpPr>
          <p:nvPr>
            <p:ph type="title"/>
          </p:nvPr>
        </p:nvSpPr>
        <p:spPr/>
        <p:txBody>
          <a:bodyPr/>
          <a:lstStyle/>
          <a:p>
            <a:r>
              <a:rPr lang="en-US" dirty="0" smtClean="0"/>
              <a:t>What If You Could . . .</a:t>
            </a:r>
          </a:p>
        </p:txBody>
      </p:sp>
      <p:sp>
        <p:nvSpPr>
          <p:cNvPr id="51206" name="Rectangle 4"/>
          <p:cNvSpPr>
            <a:spLocks noGrp="1" noChangeArrowheads="1"/>
          </p:cNvSpPr>
          <p:nvPr>
            <p:ph sz="quarter" idx="10"/>
          </p:nvPr>
        </p:nvSpPr>
        <p:spPr>
          <a:xfrm>
            <a:off x="3823403" y="1306615"/>
            <a:ext cx="8289807" cy="4856522"/>
          </a:xfrm>
        </p:spPr>
        <p:txBody>
          <a:bodyPr/>
          <a:lstStyle/>
          <a:p>
            <a:r>
              <a:rPr lang="en-US" sz="3264" dirty="0"/>
              <a:t>Deploy a private cloud in days instead </a:t>
            </a:r>
            <a:br>
              <a:rPr lang="en-US" sz="3264" dirty="0"/>
            </a:br>
            <a:r>
              <a:rPr lang="en-US" sz="3264" dirty="0"/>
              <a:t>of months?</a:t>
            </a:r>
          </a:p>
          <a:p>
            <a:r>
              <a:rPr lang="en-US" sz="3264" dirty="0"/>
              <a:t>Cut storage, power/and space costs </a:t>
            </a:r>
            <a:br>
              <a:rPr lang="en-US" sz="3264" dirty="0"/>
            </a:br>
            <a:r>
              <a:rPr lang="en-US" sz="3264" dirty="0"/>
              <a:t>by 50%?</a:t>
            </a:r>
          </a:p>
          <a:p>
            <a:r>
              <a:rPr lang="en-US" sz="3264" dirty="0"/>
              <a:t>Rapidly provision VMs via orchestration?</a:t>
            </a:r>
          </a:p>
          <a:p>
            <a:r>
              <a:rPr lang="en-US" sz="3264" dirty="0"/>
              <a:t>Automate labor-intensive operations?</a:t>
            </a:r>
          </a:p>
          <a:p>
            <a:r>
              <a:rPr lang="en-US" sz="3264" dirty="0"/>
              <a:t>Achieve nondisruptive operations?</a:t>
            </a:r>
          </a:p>
          <a:p>
            <a:r>
              <a:rPr lang="en-US" sz="3264" dirty="0"/>
              <a:t>Backup and restore VMs instantly?</a:t>
            </a:r>
          </a:p>
          <a:p>
            <a:r>
              <a:rPr lang="en-US" sz="3264" dirty="0"/>
              <a:t>Integrate with self-service portals?</a:t>
            </a:r>
          </a:p>
        </p:txBody>
      </p:sp>
      <p:pic>
        <p:nvPicPr>
          <p:cNvPr id="2" name="Picture 1" descr="Innovation_5fHiRe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2682" y="2322873"/>
            <a:ext cx="2793321" cy="2720093"/>
          </a:xfrm>
          <a:prstGeom prst="rect">
            <a:avLst/>
          </a:prstGeom>
        </p:spPr>
      </p:pic>
      <p:sp>
        <p:nvSpPr>
          <p:cNvPr id="12" name="Line 20"/>
          <p:cNvSpPr>
            <a:spLocks noChangeShapeType="1"/>
          </p:cNvSpPr>
          <p:nvPr/>
        </p:nvSpPr>
        <p:spPr bwMode="auto">
          <a:xfrm rot="5400000">
            <a:off x="1258160" y="3735094"/>
            <a:ext cx="4504203" cy="4549"/>
          </a:xfrm>
          <a:prstGeom prst="line">
            <a:avLst/>
          </a:prstGeom>
          <a:noFill/>
          <a:ln w="9525" cap="rnd" cmpd="sng" algn="ctr">
            <a:solidFill>
              <a:schemeClr val="tx1"/>
            </a:solidFill>
            <a:prstDash val="dot"/>
            <a:round/>
            <a:headEnd type="none" w="med" len="med"/>
            <a:tailEnd type="none" w="med" len="med"/>
          </a:ln>
        </p:spPr>
        <p:txBody>
          <a:bodyPr anchor="ctr"/>
          <a:lstStyle/>
          <a:p>
            <a:pPr fontAlgn="base">
              <a:spcBef>
                <a:spcPct val="0"/>
              </a:spcBef>
              <a:spcAft>
                <a:spcPct val="0"/>
              </a:spcAft>
            </a:pPr>
            <a:endParaRPr lang="en-US" sz="2720" dirty="0">
              <a:solidFill>
                <a:srgbClr val="000000"/>
              </a:solidFill>
            </a:endParaRPr>
          </a:p>
        </p:txBody>
      </p:sp>
    </p:spTree>
    <p:extLst>
      <p:ext uri="{BB962C8B-B14F-4D97-AF65-F5344CB8AC3E}">
        <p14:creationId xmlns:p14="http://schemas.microsoft.com/office/powerpoint/2010/main" val="926185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noFill/>
          <a:ln w="9525">
            <a:noFill/>
            <a:miter lim="800000"/>
            <a:headEnd/>
            <a:tailEnd/>
          </a:ln>
        </p:spPr>
        <p:txBody>
          <a:bodyPr vert="horz" wrap="square" lIns="0" tIns="0" rIns="0" bIns="0" numCol="1" rtlCol="0" anchor="ctr" anchorCtr="0" compatLnSpc="1">
            <a:prstTxWarp prst="textNoShape">
              <a:avLst/>
            </a:prstTxWarp>
            <a:noAutofit/>
          </a:bodyPr>
          <a:lstStyle/>
          <a:p>
            <a:pPr>
              <a:lnSpc>
                <a:spcPct val="95000"/>
              </a:lnSpc>
            </a:pPr>
            <a:r>
              <a:rPr lang="en-US" dirty="0"/>
              <a:t>FlexPod </a:t>
            </a:r>
            <a:r>
              <a:rPr lang="en-US" dirty="0" smtClean="0"/>
              <a:t>with Microsoft </a:t>
            </a:r>
            <a:r>
              <a:rPr lang="en-US" dirty="0"/>
              <a:t>Private </a:t>
            </a:r>
            <a:r>
              <a:rPr lang="en-US" dirty="0" smtClean="0"/>
              <a:t>Cloud</a:t>
            </a:r>
            <a:br>
              <a:rPr lang="en-US" dirty="0" smtClean="0"/>
            </a:br>
            <a:r>
              <a:rPr lang="en-US" sz="3200" dirty="0" smtClean="0">
                <a:solidFill>
                  <a:schemeClr val="accent1">
                    <a:lumMod val="40000"/>
                    <a:lumOff val="60000"/>
                  </a:schemeClr>
                </a:solidFill>
              </a:rPr>
              <a:t>Finalist for Best of </a:t>
            </a:r>
            <a:r>
              <a:rPr lang="en-US" sz="3200" dirty="0" err="1" smtClean="0">
                <a:solidFill>
                  <a:schemeClr val="accent1">
                    <a:lumMod val="40000"/>
                    <a:lumOff val="60000"/>
                  </a:schemeClr>
                </a:solidFill>
              </a:rPr>
              <a:t>TechEd</a:t>
            </a:r>
            <a:r>
              <a:rPr lang="en-US" sz="3200" dirty="0" smtClean="0">
                <a:solidFill>
                  <a:schemeClr val="accent1">
                    <a:lumMod val="40000"/>
                    <a:lumOff val="60000"/>
                  </a:schemeClr>
                </a:solidFill>
              </a:rPr>
              <a:t> Systems Management Category</a:t>
            </a:r>
            <a:endParaRPr lang="en-US" sz="2856" dirty="0">
              <a:solidFill>
                <a:schemeClr val="accent1">
                  <a:lumMod val="40000"/>
                  <a:lumOff val="60000"/>
                </a:schemeClr>
              </a:solidFill>
            </a:endParaRPr>
          </a:p>
        </p:txBody>
      </p:sp>
      <p:sp>
        <p:nvSpPr>
          <p:cNvPr id="2" name="Content Placeholder 1"/>
          <p:cNvSpPr>
            <a:spLocks noGrp="1"/>
          </p:cNvSpPr>
          <p:nvPr>
            <p:ph sz="half" idx="4294967295"/>
          </p:nvPr>
        </p:nvSpPr>
        <p:spPr>
          <a:xfrm>
            <a:off x="4997302" y="1569451"/>
            <a:ext cx="7438291" cy="5191934"/>
          </a:xfrm>
        </p:spPr>
        <p:txBody>
          <a:bodyPr wrap="square">
            <a:spAutoFit/>
          </a:bodyPr>
          <a:lstStyle/>
          <a:p>
            <a:pPr marL="315191" indent="-315191">
              <a:lnSpc>
                <a:spcPct val="95000"/>
              </a:lnSpc>
              <a:spcBef>
                <a:spcPts val="1360"/>
              </a:spcBef>
            </a:pPr>
            <a:r>
              <a:rPr lang="en-US" sz="2720" dirty="0"/>
              <a:t>Fast Track 3.0 Validated Design</a:t>
            </a:r>
          </a:p>
          <a:p>
            <a:pPr marL="593682" lvl="1" indent="-289285">
              <a:lnSpc>
                <a:spcPct val="95000"/>
              </a:lnSpc>
              <a:spcBef>
                <a:spcPts val="816"/>
              </a:spcBef>
              <a:buSzPct val="98000"/>
            </a:pPr>
            <a:r>
              <a:rPr lang="en-US" sz="2312" dirty="0"/>
              <a:t>Fully integrated with System Center 2012 SP1</a:t>
            </a:r>
            <a:br>
              <a:rPr lang="en-US" sz="2312" dirty="0"/>
            </a:br>
            <a:r>
              <a:rPr lang="en-US" sz="2312" dirty="0"/>
              <a:t>and the Cloud Services Process Pack</a:t>
            </a:r>
          </a:p>
          <a:p>
            <a:pPr marL="593682" lvl="1" indent="-289285">
              <a:lnSpc>
                <a:spcPct val="95000"/>
              </a:lnSpc>
              <a:spcBef>
                <a:spcPts val="816"/>
              </a:spcBef>
              <a:buSzPct val="98000"/>
            </a:pPr>
            <a:r>
              <a:rPr lang="en-US" sz="2312" dirty="0"/>
              <a:t>Based on FlexPod®</a:t>
            </a:r>
          </a:p>
          <a:p>
            <a:pPr marL="593682" lvl="1" indent="-289285">
              <a:lnSpc>
                <a:spcPct val="95000"/>
              </a:lnSpc>
              <a:spcBef>
                <a:spcPts val="816"/>
              </a:spcBef>
              <a:buSzPct val="98000"/>
            </a:pPr>
            <a:r>
              <a:rPr lang="en-US" sz="2312" dirty="0"/>
              <a:t>The most scalable Hyper-V™ platform on the market</a:t>
            </a:r>
          </a:p>
          <a:p>
            <a:pPr marL="315191" indent="-315191">
              <a:lnSpc>
                <a:spcPct val="95000"/>
              </a:lnSpc>
              <a:spcBef>
                <a:spcPts val="1088"/>
              </a:spcBef>
            </a:pPr>
            <a:r>
              <a:rPr lang="en-US" sz="2720" dirty="0"/>
              <a:t>Accelerates private cloud deployments </a:t>
            </a:r>
            <a:br>
              <a:rPr lang="en-US" sz="2720" dirty="0"/>
            </a:br>
            <a:r>
              <a:rPr lang="en-US" sz="2720" dirty="0"/>
              <a:t>at reduced risk</a:t>
            </a:r>
          </a:p>
          <a:p>
            <a:pPr marL="526757" lvl="1" indent="-256903">
              <a:lnSpc>
                <a:spcPct val="95000"/>
              </a:lnSpc>
              <a:spcBef>
                <a:spcPts val="408"/>
              </a:spcBef>
              <a:buSzPct val="98000"/>
            </a:pPr>
            <a:r>
              <a:rPr lang="en-US" sz="2176" dirty="0"/>
              <a:t>All HW components are shipping now</a:t>
            </a:r>
          </a:p>
          <a:p>
            <a:pPr marL="526757" lvl="1" indent="-256903">
              <a:lnSpc>
                <a:spcPct val="95000"/>
              </a:lnSpc>
              <a:spcBef>
                <a:spcPts val="408"/>
              </a:spcBef>
              <a:buSzPct val="98000"/>
            </a:pPr>
            <a:r>
              <a:rPr lang="en-US" sz="2176" dirty="0" smtClean="0"/>
              <a:t>Reference </a:t>
            </a:r>
            <a:r>
              <a:rPr lang="en-US" sz="2176" dirty="0"/>
              <a:t>available </a:t>
            </a:r>
            <a:r>
              <a:rPr lang="en-US" sz="2176" dirty="0" smtClean="0"/>
              <a:t>now</a:t>
            </a:r>
          </a:p>
          <a:p>
            <a:pPr marL="315191" indent="-315191">
              <a:lnSpc>
                <a:spcPct val="95000"/>
              </a:lnSpc>
              <a:spcBef>
                <a:spcPts val="1088"/>
              </a:spcBef>
            </a:pPr>
            <a:r>
              <a:rPr lang="en-US" sz="2720" dirty="0" smtClean="0"/>
              <a:t>Vote for FlexPod with Microsoft Private Cloud.  Best of </a:t>
            </a:r>
            <a:r>
              <a:rPr lang="en-US" sz="2720" dirty="0" err="1" smtClean="0"/>
              <a:t>TechEd</a:t>
            </a:r>
            <a:r>
              <a:rPr lang="en-US" sz="2720" dirty="0" smtClean="0"/>
              <a:t> Systems Management Category</a:t>
            </a:r>
            <a:endParaRPr lang="en-US" sz="2312" dirty="0"/>
          </a:p>
        </p:txBody>
      </p:sp>
      <p:grpSp>
        <p:nvGrpSpPr>
          <p:cNvPr id="21" name="Group 20"/>
          <p:cNvGrpSpPr/>
          <p:nvPr/>
        </p:nvGrpSpPr>
        <p:grpSpPr>
          <a:xfrm>
            <a:off x="389466" y="1565617"/>
            <a:ext cx="4103454" cy="4849537"/>
            <a:chOff x="308610" y="1158914"/>
            <a:chExt cx="3017520" cy="3566160"/>
          </a:xfrm>
          <a:effectLst/>
        </p:grpSpPr>
        <p:sp>
          <p:nvSpPr>
            <p:cNvPr id="59" name="Rectangle 34"/>
            <p:cNvSpPr>
              <a:spLocks noChangeArrowheads="1"/>
            </p:cNvSpPr>
            <p:nvPr/>
          </p:nvSpPr>
          <p:spPr bwMode="auto">
            <a:xfrm>
              <a:off x="308610" y="1158914"/>
              <a:ext cx="3017520" cy="3566160"/>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tIns="99478" anchor="t" anchorCtr="0"/>
            <a:lstStyle/>
            <a:p>
              <a:pPr algn="ctr" fontAlgn="base">
                <a:spcBef>
                  <a:spcPct val="0"/>
                </a:spcBef>
                <a:spcAft>
                  <a:spcPct val="0"/>
                </a:spcAft>
                <a:buClr>
                  <a:srgbClr val="84BD00"/>
                </a:buClr>
                <a:buFont typeface="Wingdings 2" pitchFamily="18" charset="2"/>
                <a:buNone/>
                <a:defRPr/>
              </a:pPr>
              <a:endParaRPr lang="en-US" sz="2040" dirty="0">
                <a:solidFill>
                  <a:srgbClr val="000000"/>
                </a:solidFill>
                <a:cs typeface="Arial" pitchFamily="34" charset="0"/>
              </a:endParaRPr>
            </a:p>
          </p:txBody>
        </p:sp>
        <p:grpSp>
          <p:nvGrpSpPr>
            <p:cNvPr id="20" name="Group 19"/>
            <p:cNvGrpSpPr/>
            <p:nvPr/>
          </p:nvGrpSpPr>
          <p:grpSpPr>
            <a:xfrm>
              <a:off x="443014" y="2305337"/>
              <a:ext cx="2661340" cy="2261584"/>
              <a:chOff x="450634" y="2308202"/>
              <a:chExt cx="2857694" cy="2428444"/>
            </a:xfrm>
          </p:grpSpPr>
          <p:sp>
            <p:nvSpPr>
              <p:cNvPr id="60" name="TextBox 33"/>
              <p:cNvSpPr txBox="1">
                <a:spLocks noChangeArrowheads="1"/>
              </p:cNvSpPr>
              <p:nvPr/>
            </p:nvSpPr>
            <p:spPr bwMode="auto">
              <a:xfrm>
                <a:off x="1737523" y="2308202"/>
                <a:ext cx="1570805" cy="697635"/>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none" lIns="0" rIns="0" anchor="ctr" anchorCtr="0">
                <a:spAutoFit/>
              </a:bodyPr>
              <a:lstStyle/>
              <a:p>
                <a:pPr>
                  <a:lnSpc>
                    <a:spcPct val="90000"/>
                  </a:lnSpc>
                  <a:defRPr/>
                </a:pPr>
                <a:r>
                  <a:rPr lang="en-US" sz="1904" dirty="0">
                    <a:solidFill>
                      <a:srgbClr val="000000"/>
                    </a:solidFill>
                    <a:ea typeface="Arial" pitchFamily="-112" charset="0"/>
                    <a:cs typeface="Arial" pitchFamily="-112" charset="0"/>
                  </a:rPr>
                  <a:t>Cisco </a:t>
                </a:r>
                <a:r>
                  <a:rPr lang="en-US" sz="1904" dirty="0" err="1">
                    <a:solidFill>
                      <a:srgbClr val="000000"/>
                    </a:solidFill>
                    <a:ea typeface="Arial" pitchFamily="-112" charset="0"/>
                    <a:cs typeface="Arial" pitchFamily="-112" charset="0"/>
                  </a:rPr>
                  <a:t>UCS</a:t>
                </a:r>
                <a:r>
                  <a:rPr lang="en-US" sz="1904" baseline="30000" dirty="0">
                    <a:solidFill>
                      <a:srgbClr val="000000"/>
                    </a:solidFill>
                  </a:rPr>
                  <a:t> </a:t>
                </a:r>
                <a:r>
                  <a:rPr lang="en-US" sz="1904" baseline="30000" dirty="0" smtClean="0">
                    <a:solidFill>
                      <a:srgbClr val="000000"/>
                    </a:solidFill>
                  </a:rPr>
                  <a:t>®</a:t>
                </a:r>
                <a:r>
                  <a:rPr lang="en-US" sz="1904" dirty="0" smtClean="0">
                    <a:solidFill>
                      <a:srgbClr val="000000"/>
                    </a:solidFill>
                    <a:ea typeface="Arial" pitchFamily="-112" charset="0"/>
                    <a:cs typeface="Arial" pitchFamily="-112" charset="0"/>
                  </a:rPr>
                  <a:t>Blade,</a:t>
                </a:r>
              </a:p>
              <a:p>
                <a:pPr>
                  <a:lnSpc>
                    <a:spcPct val="90000"/>
                  </a:lnSpc>
                  <a:defRPr/>
                </a:pPr>
                <a:r>
                  <a:rPr lang="en-US" sz="1904" smtClean="0">
                    <a:solidFill>
                      <a:srgbClr val="000000"/>
                    </a:solidFill>
                    <a:ea typeface="Arial" pitchFamily="-112" charset="0"/>
                    <a:cs typeface="Arial" pitchFamily="-112" charset="0"/>
                  </a:rPr>
                  <a:t>and Rack </a:t>
                </a:r>
                <a:r>
                  <a:rPr lang="en-US" sz="1904" dirty="0" smtClean="0">
                    <a:solidFill>
                      <a:srgbClr val="000000"/>
                    </a:solidFill>
                    <a:ea typeface="Arial" pitchFamily="-112" charset="0"/>
                    <a:cs typeface="Arial" pitchFamily="-112" charset="0"/>
                  </a:rPr>
                  <a:t>Servers </a:t>
                </a:r>
              </a:p>
              <a:p>
                <a:pPr>
                  <a:lnSpc>
                    <a:spcPct val="90000"/>
                  </a:lnSpc>
                  <a:defRPr/>
                </a:pPr>
                <a:r>
                  <a:rPr lang="en-US" sz="1904" dirty="0" smtClean="0">
                    <a:solidFill>
                      <a:srgbClr val="000000"/>
                    </a:solidFill>
                    <a:ea typeface="Arial" pitchFamily="-112" charset="0"/>
                    <a:cs typeface="Arial" pitchFamily="-112" charset="0"/>
                  </a:rPr>
                  <a:t>and </a:t>
                </a:r>
                <a:r>
                  <a:rPr lang="en-US" sz="1904" dirty="0" err="1" smtClean="0">
                    <a:solidFill>
                      <a:srgbClr val="000000"/>
                    </a:solidFill>
                    <a:ea typeface="Arial" pitchFamily="-112" charset="0"/>
                    <a:cs typeface="Arial" pitchFamily="-112" charset="0"/>
                  </a:rPr>
                  <a:t>UCS</a:t>
                </a:r>
                <a:r>
                  <a:rPr lang="en-US" sz="1904" dirty="0" smtClean="0">
                    <a:solidFill>
                      <a:srgbClr val="000000"/>
                    </a:solidFill>
                    <a:ea typeface="Arial" pitchFamily="-112" charset="0"/>
                    <a:cs typeface="Arial" pitchFamily="-112" charset="0"/>
                  </a:rPr>
                  <a:t> </a:t>
                </a:r>
                <a:r>
                  <a:rPr lang="en-US" sz="1904" dirty="0">
                    <a:solidFill>
                      <a:srgbClr val="000000"/>
                    </a:solidFill>
                    <a:ea typeface="Arial" pitchFamily="-112" charset="0"/>
                    <a:cs typeface="Arial" pitchFamily="-112" charset="0"/>
                  </a:rPr>
                  <a:t>Manager</a:t>
                </a:r>
              </a:p>
            </p:txBody>
          </p:sp>
          <p:sp>
            <p:nvSpPr>
              <p:cNvPr id="61" name="TextBox 34"/>
              <p:cNvSpPr txBox="1">
                <a:spLocks noChangeArrowheads="1"/>
              </p:cNvSpPr>
              <p:nvPr/>
            </p:nvSpPr>
            <p:spPr bwMode="auto">
              <a:xfrm>
                <a:off x="1737523" y="3083778"/>
                <a:ext cx="1320640" cy="489392"/>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none" lIns="0" rIns="0" anchor="ctr" anchorCtr="0">
                <a:spAutoFit/>
              </a:bodyPr>
              <a:lstStyle/>
              <a:p>
                <a:pPr fontAlgn="base">
                  <a:lnSpc>
                    <a:spcPct val="90000"/>
                  </a:lnSpc>
                  <a:spcBef>
                    <a:spcPct val="0"/>
                  </a:spcBef>
                  <a:spcAft>
                    <a:spcPct val="0"/>
                  </a:spcAft>
                </a:pPr>
                <a:r>
                  <a:rPr lang="en-US" sz="1904" dirty="0">
                    <a:solidFill>
                      <a:srgbClr val="000000"/>
                    </a:solidFill>
                  </a:rPr>
                  <a:t>Cisco Nexus</a:t>
                </a:r>
                <a:r>
                  <a:rPr lang="en-US" sz="1904" baseline="30000" dirty="0">
                    <a:solidFill>
                      <a:srgbClr val="000000"/>
                    </a:solidFill>
                  </a:rPr>
                  <a:t>®</a:t>
                </a:r>
                <a:r>
                  <a:rPr lang="en-US" sz="1904" dirty="0">
                    <a:solidFill>
                      <a:srgbClr val="000000"/>
                    </a:solidFill>
                  </a:rPr>
                  <a:t> </a:t>
                </a:r>
                <a:br>
                  <a:rPr lang="en-US" sz="1904" dirty="0">
                    <a:solidFill>
                      <a:srgbClr val="000000"/>
                    </a:solidFill>
                  </a:rPr>
                </a:br>
                <a:r>
                  <a:rPr lang="en-US" sz="1904" dirty="0">
                    <a:solidFill>
                      <a:srgbClr val="000000"/>
                    </a:solidFill>
                  </a:rPr>
                  <a:t>Family Switches</a:t>
                </a:r>
              </a:p>
            </p:txBody>
          </p:sp>
          <p:sp>
            <p:nvSpPr>
              <p:cNvPr id="62" name="TextBox 35"/>
              <p:cNvSpPr txBox="1">
                <a:spLocks noChangeArrowheads="1"/>
              </p:cNvSpPr>
              <p:nvPr/>
            </p:nvSpPr>
            <p:spPr bwMode="auto">
              <a:xfrm>
                <a:off x="1737523" y="3952325"/>
                <a:ext cx="1393851" cy="489392"/>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none" lIns="0" rIns="0" anchor="ctr" anchorCtr="0">
                <a:spAutoFit/>
              </a:bodyPr>
              <a:lstStyle/>
              <a:p>
                <a:pPr fontAlgn="base">
                  <a:lnSpc>
                    <a:spcPct val="90000"/>
                  </a:lnSpc>
                  <a:spcBef>
                    <a:spcPct val="0"/>
                  </a:spcBef>
                  <a:spcAft>
                    <a:spcPct val="0"/>
                  </a:spcAft>
                </a:pPr>
                <a:r>
                  <a:rPr lang="en-US" sz="1904" dirty="0">
                    <a:solidFill>
                      <a:srgbClr val="000000"/>
                    </a:solidFill>
                  </a:rPr>
                  <a:t>NetApp</a:t>
                </a:r>
                <a:r>
                  <a:rPr lang="en-US" sz="1904" baseline="30000" dirty="0">
                    <a:solidFill>
                      <a:srgbClr val="000000"/>
                    </a:solidFill>
                  </a:rPr>
                  <a:t>®</a:t>
                </a:r>
                <a:r>
                  <a:rPr lang="en-US" sz="1904" dirty="0">
                    <a:solidFill>
                      <a:srgbClr val="000000"/>
                    </a:solidFill>
                  </a:rPr>
                  <a:t> FAS</a:t>
                </a:r>
              </a:p>
              <a:p>
                <a:pPr fontAlgn="base">
                  <a:lnSpc>
                    <a:spcPct val="90000"/>
                  </a:lnSpc>
                  <a:spcBef>
                    <a:spcPct val="0"/>
                  </a:spcBef>
                  <a:spcAft>
                    <a:spcPct val="0"/>
                  </a:spcAft>
                </a:pPr>
                <a:r>
                  <a:rPr lang="en-US" sz="1904" dirty="0">
                    <a:solidFill>
                      <a:srgbClr val="000000"/>
                    </a:solidFill>
                  </a:rPr>
                  <a:t>Storage Systems</a:t>
                </a:r>
              </a:p>
            </p:txBody>
          </p:sp>
          <p:pic>
            <p:nvPicPr>
              <p:cNvPr id="63" name="Picture 18" descr="CiscoUCS-Bseries"/>
              <p:cNvPicPr>
                <a:picLocks noChangeAspect="1" noChangeArrowheads="1"/>
              </p:cNvPicPr>
              <p:nvPr/>
            </p:nvPicPr>
            <p:blipFill>
              <a:blip r:embed="rId3" cstate="print"/>
              <a:srcRect/>
              <a:stretch>
                <a:fillRect/>
              </a:stretch>
            </p:blipFill>
            <p:spPr bwMode="auto">
              <a:xfrm>
                <a:off x="450634" y="2345268"/>
                <a:ext cx="1185163" cy="628660"/>
              </a:xfrm>
              <a:prstGeom prst="rect">
                <a:avLst/>
              </a:prstGeom>
              <a:ln>
                <a:noFill/>
                <a:headEnd/>
                <a:tailEnd/>
              </a:ln>
            </p:spPr>
            <p:style>
              <a:lnRef idx="2">
                <a:schemeClr val="dk1"/>
              </a:lnRef>
              <a:fillRef idx="1">
                <a:schemeClr val="lt1"/>
              </a:fillRef>
              <a:effectRef idx="0">
                <a:schemeClr val="dk1"/>
              </a:effectRef>
              <a:fontRef idx="minor">
                <a:schemeClr val="dk1"/>
              </a:fontRef>
            </p:style>
          </p:pic>
          <p:pic>
            <p:nvPicPr>
              <p:cNvPr id="64" name="Picture 19" descr="CiscoNexus5020"/>
              <p:cNvPicPr>
                <a:picLocks noChangeAspect="1" noChangeArrowheads="1"/>
              </p:cNvPicPr>
              <p:nvPr/>
            </p:nvPicPr>
            <p:blipFill>
              <a:blip r:embed="rId4" cstate="print"/>
              <a:srcRect/>
              <a:stretch>
                <a:fillRect/>
              </a:stretch>
            </p:blipFill>
            <p:spPr bwMode="auto">
              <a:xfrm>
                <a:off x="490496" y="3153638"/>
                <a:ext cx="1145301" cy="341736"/>
              </a:xfrm>
              <a:prstGeom prst="rect">
                <a:avLst/>
              </a:prstGeom>
              <a:ln>
                <a:noFill/>
                <a:headEnd/>
                <a:tailEnd/>
              </a:ln>
            </p:spPr>
            <p:style>
              <a:lnRef idx="2">
                <a:schemeClr val="dk1"/>
              </a:lnRef>
              <a:fillRef idx="1">
                <a:schemeClr val="lt1"/>
              </a:fillRef>
              <a:effectRef idx="0">
                <a:schemeClr val="dk1"/>
              </a:effectRef>
              <a:fontRef idx="minor">
                <a:schemeClr val="dk1"/>
              </a:fontRef>
            </p:style>
          </p:pic>
          <p:grpSp>
            <p:nvGrpSpPr>
              <p:cNvPr id="4" name="Group 64"/>
              <p:cNvGrpSpPr/>
              <p:nvPr/>
            </p:nvGrpSpPr>
            <p:grpSpPr>
              <a:xfrm>
                <a:off x="515399" y="3662746"/>
                <a:ext cx="1120397" cy="1073900"/>
                <a:chOff x="2431096" y="4465223"/>
                <a:chExt cx="1434955" cy="1381866"/>
              </a:xfrm>
            </p:grpSpPr>
            <p:pic>
              <p:nvPicPr>
                <p:cNvPr id="67" name="Picture 23" descr="FAS2050_4_shelves"/>
                <p:cNvPicPr>
                  <a:picLocks noChangeAspect="1" noChangeArrowheads="1"/>
                </p:cNvPicPr>
                <p:nvPr/>
              </p:nvPicPr>
              <p:blipFill>
                <a:blip r:embed="rId5" cstate="print"/>
                <a:srcRect l="10367" t="38442" r="6263" b="3787"/>
                <a:stretch>
                  <a:fillRect/>
                </a:stretch>
              </p:blipFill>
              <p:spPr bwMode="auto">
                <a:xfrm>
                  <a:off x="2462785" y="4615695"/>
                  <a:ext cx="1390990" cy="1231394"/>
                </a:xfrm>
                <a:prstGeom prst="rect">
                  <a:avLst/>
                </a:prstGeom>
                <a:ln>
                  <a:noFill/>
                  <a:headEnd/>
                  <a:tailEnd/>
                </a:ln>
              </p:spPr>
              <p:style>
                <a:lnRef idx="2">
                  <a:schemeClr val="dk1"/>
                </a:lnRef>
                <a:fillRef idx="1">
                  <a:schemeClr val="lt1"/>
                </a:fillRef>
                <a:effectRef idx="0">
                  <a:schemeClr val="dk1"/>
                </a:effectRef>
                <a:fontRef idx="minor">
                  <a:schemeClr val="dk1"/>
                </a:fontRef>
              </p:style>
            </p:pic>
            <p:pic>
              <p:nvPicPr>
                <p:cNvPr id="68" name="Picture 24" descr="FAS3100"/>
                <p:cNvPicPr>
                  <a:picLocks noChangeAspect="1" noChangeArrowheads="1"/>
                </p:cNvPicPr>
                <p:nvPr/>
              </p:nvPicPr>
              <p:blipFill>
                <a:blip r:embed="rId6" cstate="print"/>
                <a:srcRect/>
                <a:stretch>
                  <a:fillRect/>
                </a:stretch>
              </p:blipFill>
              <p:spPr bwMode="auto">
                <a:xfrm>
                  <a:off x="2474928" y="4465223"/>
                  <a:ext cx="1391123" cy="776240"/>
                </a:xfrm>
                <a:prstGeom prst="rect">
                  <a:avLst/>
                </a:prstGeom>
                <a:ln>
                  <a:noFill/>
                  <a:headEnd/>
                  <a:tailEnd/>
                </a:ln>
              </p:spPr>
              <p:style>
                <a:lnRef idx="2">
                  <a:schemeClr val="dk1"/>
                </a:lnRef>
                <a:fillRef idx="1">
                  <a:schemeClr val="lt1"/>
                </a:fillRef>
                <a:effectRef idx="0">
                  <a:schemeClr val="dk1"/>
                </a:effectRef>
                <a:fontRef idx="minor">
                  <a:schemeClr val="dk1"/>
                </a:fontRef>
              </p:style>
            </p:pic>
            <p:sp>
              <p:nvSpPr>
                <p:cNvPr id="69" name="Freeform 68"/>
                <p:cNvSpPr/>
                <p:nvPr/>
              </p:nvSpPr>
              <p:spPr bwMode="auto">
                <a:xfrm>
                  <a:off x="2431096" y="4474370"/>
                  <a:ext cx="95250" cy="1349376"/>
                </a:xfrm>
                <a:custGeom>
                  <a:avLst/>
                  <a:gdLst>
                    <a:gd name="connsiteX0" fmla="*/ 92075 w 95250"/>
                    <a:gd name="connsiteY0" fmla="*/ 3175 h 1978025"/>
                    <a:gd name="connsiteX1" fmla="*/ 0 w 95250"/>
                    <a:gd name="connsiteY1" fmla="*/ 104775 h 1978025"/>
                    <a:gd name="connsiteX2" fmla="*/ 0 w 95250"/>
                    <a:gd name="connsiteY2" fmla="*/ 1866900 h 1978025"/>
                    <a:gd name="connsiteX3" fmla="*/ 95250 w 95250"/>
                    <a:gd name="connsiteY3" fmla="*/ 1978025 h 1978025"/>
                    <a:gd name="connsiteX4" fmla="*/ 92075 w 95250"/>
                    <a:gd name="connsiteY4" fmla="*/ 3175 h 197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978025">
                      <a:moveTo>
                        <a:pt x="92075" y="3175"/>
                      </a:moveTo>
                      <a:lnTo>
                        <a:pt x="0" y="104775"/>
                      </a:lnTo>
                      <a:lnTo>
                        <a:pt x="0" y="1866900"/>
                      </a:lnTo>
                      <a:lnTo>
                        <a:pt x="95250" y="1978025"/>
                      </a:lnTo>
                      <a:cubicBezTo>
                        <a:pt x="94192" y="1318683"/>
                        <a:pt x="92075" y="0"/>
                        <a:pt x="92075" y="3175"/>
                      </a:cubicBezTo>
                      <a:close/>
                    </a:path>
                  </a:pathLst>
                </a:cu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p>
                  <a:pPr algn="ctr" fontAlgn="base">
                    <a:spcBef>
                      <a:spcPct val="0"/>
                    </a:spcBef>
                    <a:spcAft>
                      <a:spcPct val="0"/>
                    </a:spcAft>
                    <a:buClr>
                      <a:srgbClr val="84BD00"/>
                    </a:buClr>
                    <a:buFont typeface="Wingdings 2" pitchFamily="18" charset="2"/>
                    <a:buNone/>
                    <a:defRPr/>
                  </a:pPr>
                  <a:endParaRPr lang="en-US" sz="2040" dirty="0">
                    <a:solidFill>
                      <a:srgbClr val="000000"/>
                    </a:solidFill>
                    <a:ea typeface="Arial" pitchFamily="-112" charset="0"/>
                    <a:cs typeface="Arial" pitchFamily="-112" charset="0"/>
                  </a:endParaRPr>
                </a:p>
              </p:txBody>
            </p:sp>
          </p:grpSp>
        </p:grpSp>
        <p:pic>
          <p:nvPicPr>
            <p:cNvPr id="70"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85836" y="1381728"/>
              <a:ext cx="2063068" cy="367658"/>
            </a:xfrm>
            <a:prstGeom prst="rect">
              <a:avLst/>
            </a:prstGeom>
            <a:ln>
              <a:noFill/>
            </a:ln>
          </p:spPr>
          <p:style>
            <a:lnRef idx="2">
              <a:schemeClr val="dk1"/>
            </a:lnRef>
            <a:fillRef idx="1">
              <a:schemeClr val="lt1"/>
            </a:fillRef>
            <a:effectRef idx="0">
              <a:schemeClr val="dk1"/>
            </a:effectRef>
            <a:fontRef idx="minor">
              <a:schemeClr val="dk1"/>
            </a:fontRef>
          </p:style>
        </p:pic>
      </p:grpSp>
      <p:pic>
        <p:nvPicPr>
          <p:cNvPr id="18" name="Picture 2" descr="image0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0146" y="2425578"/>
            <a:ext cx="2910613" cy="68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1" descr="image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43537" y="216638"/>
            <a:ext cx="1687892" cy="165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492449"/>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noFill/>
          <a:ln w="9525">
            <a:noFill/>
            <a:miter lim="800000"/>
            <a:headEnd/>
            <a:tailEnd/>
          </a:ln>
        </p:spPr>
        <p:txBody>
          <a:bodyPr vert="horz" wrap="square" lIns="0" tIns="0" rIns="0" bIns="0" numCol="1" rtlCol="0" anchor="ctr" anchorCtr="0" compatLnSpc="1">
            <a:prstTxWarp prst="textNoShape">
              <a:avLst/>
            </a:prstTxWarp>
            <a:noAutofit/>
          </a:bodyPr>
          <a:lstStyle/>
          <a:p>
            <a:pPr>
              <a:lnSpc>
                <a:spcPct val="95000"/>
              </a:lnSpc>
            </a:pPr>
            <a:r>
              <a:rPr lang="en-US" dirty="0" smtClean="0"/>
              <a:t>ExpressPod with Windows Server 2012</a:t>
            </a:r>
            <a:endParaRPr lang="en-US" sz="2856" dirty="0"/>
          </a:p>
        </p:txBody>
      </p:sp>
      <p:sp>
        <p:nvSpPr>
          <p:cNvPr id="2" name="Content Placeholder 1"/>
          <p:cNvSpPr>
            <a:spLocks noGrp="1"/>
          </p:cNvSpPr>
          <p:nvPr>
            <p:ph sz="half" idx="4294967295"/>
          </p:nvPr>
        </p:nvSpPr>
        <p:spPr>
          <a:xfrm>
            <a:off x="5115089" y="1569451"/>
            <a:ext cx="7320504" cy="3729482"/>
          </a:xfrm>
        </p:spPr>
        <p:txBody>
          <a:bodyPr wrap="square">
            <a:spAutoFit/>
          </a:bodyPr>
          <a:lstStyle/>
          <a:p>
            <a:pPr marL="315191" indent="-315191">
              <a:lnSpc>
                <a:spcPct val="95000"/>
              </a:lnSpc>
              <a:spcBef>
                <a:spcPts val="1360"/>
              </a:spcBef>
            </a:pPr>
            <a:r>
              <a:rPr lang="en-US" sz="2720" dirty="0"/>
              <a:t>Entry level reference architecture</a:t>
            </a:r>
          </a:p>
          <a:p>
            <a:pPr marL="315191" indent="-315191">
              <a:lnSpc>
                <a:spcPct val="95000"/>
              </a:lnSpc>
              <a:spcBef>
                <a:spcPts val="1360"/>
              </a:spcBef>
            </a:pPr>
            <a:r>
              <a:rPr lang="en-US" sz="2720" dirty="0" err="1"/>
              <a:t>iSCSI</a:t>
            </a:r>
            <a:r>
              <a:rPr lang="en-US" sz="2720" dirty="0"/>
              <a:t> only</a:t>
            </a:r>
          </a:p>
          <a:p>
            <a:pPr marL="315191" indent="-315191">
              <a:lnSpc>
                <a:spcPct val="95000"/>
              </a:lnSpc>
              <a:spcBef>
                <a:spcPts val="1360"/>
              </a:spcBef>
            </a:pPr>
            <a:r>
              <a:rPr lang="en-US" sz="2720" dirty="0"/>
              <a:t>Small and medium documented configurations</a:t>
            </a:r>
          </a:p>
          <a:p>
            <a:pPr marL="315191" indent="-315191">
              <a:lnSpc>
                <a:spcPct val="95000"/>
              </a:lnSpc>
              <a:spcBef>
                <a:spcPts val="1360"/>
              </a:spcBef>
            </a:pPr>
            <a:r>
              <a:rPr lang="en-US" sz="2720" dirty="0"/>
              <a:t>All HW components are shipping now</a:t>
            </a:r>
          </a:p>
          <a:p>
            <a:pPr marL="315191" indent="-315191">
              <a:lnSpc>
                <a:spcPct val="95000"/>
              </a:lnSpc>
              <a:spcBef>
                <a:spcPts val="1360"/>
              </a:spcBef>
            </a:pPr>
            <a:r>
              <a:rPr lang="en-US" sz="2720" dirty="0"/>
              <a:t>Reference implementation is available now</a:t>
            </a:r>
          </a:p>
          <a:p>
            <a:pPr marL="304397" lvl="1" indent="0">
              <a:lnSpc>
                <a:spcPct val="95000"/>
              </a:lnSpc>
              <a:spcBef>
                <a:spcPts val="816"/>
              </a:spcBef>
              <a:buSzPct val="98000"/>
              <a:buNone/>
            </a:pPr>
            <a:endParaRPr lang="en-US" sz="2312" dirty="0"/>
          </a:p>
        </p:txBody>
      </p:sp>
      <p:sp>
        <p:nvSpPr>
          <p:cNvPr id="37" name="Rectangle 36"/>
          <p:cNvSpPr/>
          <p:nvPr/>
        </p:nvSpPr>
        <p:spPr bwMode="auto">
          <a:xfrm>
            <a:off x="412049" y="1633854"/>
            <a:ext cx="4143844" cy="219819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124347" tIns="62174" rIns="124347" bIns="62174" numCol="1" rtlCol="0" anchor="ctr" anchorCtr="0" compatLnSpc="1">
            <a:prstTxWarp prst="textNoShape">
              <a:avLst/>
            </a:prstTxWarp>
          </a:bodyPr>
          <a:lstStyle/>
          <a:p>
            <a:pPr algn="ctr" defTabSz="1243493" fontAlgn="base">
              <a:spcBef>
                <a:spcPct val="0"/>
              </a:spcBef>
              <a:spcAft>
                <a:spcPct val="0"/>
              </a:spcAft>
              <a:buClr>
                <a:schemeClr val="accent2"/>
              </a:buClr>
            </a:pPr>
            <a:endParaRPr lang="en-US" sz="2720">
              <a:latin typeface="Arial" charset="0"/>
            </a:endParaRPr>
          </a:p>
        </p:txBody>
      </p:sp>
      <p:sp>
        <p:nvSpPr>
          <p:cNvPr id="38" name="Rectangle 37"/>
          <p:cNvSpPr/>
          <p:nvPr/>
        </p:nvSpPr>
        <p:spPr bwMode="auto">
          <a:xfrm>
            <a:off x="401365" y="4015375"/>
            <a:ext cx="4143844" cy="235767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124347" tIns="62174" rIns="124347" bIns="62174" numCol="1" rtlCol="0" anchor="ctr" anchorCtr="0" compatLnSpc="1">
            <a:prstTxWarp prst="textNoShape">
              <a:avLst/>
            </a:prstTxWarp>
          </a:bodyPr>
          <a:lstStyle/>
          <a:p>
            <a:pPr algn="ctr" defTabSz="1243493" fontAlgn="base">
              <a:spcBef>
                <a:spcPct val="0"/>
              </a:spcBef>
              <a:spcAft>
                <a:spcPct val="0"/>
              </a:spcAft>
              <a:buClr>
                <a:schemeClr val="accent2"/>
              </a:buClr>
            </a:pPr>
            <a:endParaRPr lang="en-US" sz="2720">
              <a:latin typeface="Arial" charset="0"/>
            </a:endParaRPr>
          </a:p>
        </p:txBody>
      </p:sp>
      <p:grpSp>
        <p:nvGrpSpPr>
          <p:cNvPr id="39" name="Group 38"/>
          <p:cNvGrpSpPr/>
          <p:nvPr/>
        </p:nvGrpSpPr>
        <p:grpSpPr>
          <a:xfrm>
            <a:off x="541586" y="1951100"/>
            <a:ext cx="4021397" cy="1743313"/>
            <a:chOff x="442390" y="2687705"/>
            <a:chExt cx="3175356" cy="1376548"/>
          </a:xfrm>
        </p:grpSpPr>
        <p:sp>
          <p:nvSpPr>
            <p:cNvPr id="40" name="TextBox 33"/>
            <p:cNvSpPr txBox="1">
              <a:spLocks noChangeArrowheads="1"/>
            </p:cNvSpPr>
            <p:nvPr/>
          </p:nvSpPr>
          <p:spPr bwMode="auto">
            <a:xfrm>
              <a:off x="1939022" y="2687705"/>
              <a:ext cx="1488832" cy="489392"/>
            </a:xfrm>
            <a:prstGeom prst="rect">
              <a:avLst/>
            </a:prstGeom>
            <a:noFill/>
            <a:ln w="9525">
              <a:noFill/>
              <a:miter lim="800000"/>
              <a:headEnd/>
              <a:tailEnd/>
            </a:ln>
          </p:spPr>
          <p:txBody>
            <a:bodyPr wrap="none" lIns="0" rIns="0" anchor="ctr" anchorCtr="0">
              <a:spAutoFit/>
            </a:bodyPr>
            <a:lstStyle/>
            <a:p>
              <a:pPr>
                <a:lnSpc>
                  <a:spcPct val="90000"/>
                </a:lnSpc>
                <a:defRPr/>
              </a:pPr>
              <a:r>
                <a:rPr lang="en-US" sz="1904" dirty="0">
                  <a:solidFill>
                    <a:srgbClr val="000000"/>
                  </a:solidFill>
                  <a:ea typeface="Arial" pitchFamily="-112" charset="0"/>
                  <a:cs typeface="Arial" pitchFamily="-112" charset="0"/>
                </a:rPr>
                <a:t>Cisco UCS</a:t>
              </a:r>
              <a:r>
                <a:rPr lang="en-US" sz="1904" baseline="30000" dirty="0">
                  <a:solidFill>
                    <a:srgbClr val="000000"/>
                  </a:solidFill>
                </a:rPr>
                <a:t> ®</a:t>
              </a:r>
              <a:r>
                <a:rPr lang="en-US" sz="1904" dirty="0">
                  <a:solidFill>
                    <a:srgbClr val="000000"/>
                  </a:solidFill>
                  <a:ea typeface="Arial" pitchFamily="-112" charset="0"/>
                  <a:cs typeface="Arial" pitchFamily="-112" charset="0"/>
                </a:rPr>
                <a:t/>
              </a:r>
              <a:br>
                <a:rPr lang="en-US" sz="1904" dirty="0">
                  <a:solidFill>
                    <a:srgbClr val="000000"/>
                  </a:solidFill>
                  <a:ea typeface="Arial" pitchFamily="-112" charset="0"/>
                  <a:cs typeface="Arial" pitchFamily="-112" charset="0"/>
                </a:rPr>
              </a:br>
              <a:r>
                <a:rPr lang="en-US" sz="1904" dirty="0">
                  <a:solidFill>
                    <a:srgbClr val="000000"/>
                  </a:solidFill>
                  <a:ea typeface="Arial" pitchFamily="-112" charset="0"/>
                  <a:cs typeface="Arial" pitchFamily="-112" charset="0"/>
                </a:rPr>
                <a:t>C220  M3 Servers</a:t>
              </a:r>
            </a:p>
          </p:txBody>
        </p:sp>
        <p:sp>
          <p:nvSpPr>
            <p:cNvPr id="41" name="TextBox 34"/>
            <p:cNvSpPr txBox="1">
              <a:spLocks noChangeArrowheads="1"/>
            </p:cNvSpPr>
            <p:nvPr/>
          </p:nvSpPr>
          <p:spPr bwMode="auto">
            <a:xfrm>
              <a:off x="1926389" y="3251927"/>
              <a:ext cx="1691357" cy="281151"/>
            </a:xfrm>
            <a:prstGeom prst="rect">
              <a:avLst/>
            </a:prstGeom>
            <a:noFill/>
            <a:ln w="9525">
              <a:noFill/>
              <a:miter lim="800000"/>
              <a:headEnd/>
              <a:tailEnd/>
            </a:ln>
          </p:spPr>
          <p:txBody>
            <a:bodyPr wrap="square" lIns="0" rIns="0" anchor="ctr" anchorCtr="0">
              <a:spAutoFit/>
            </a:bodyPr>
            <a:lstStyle/>
            <a:p>
              <a:pPr fontAlgn="base">
                <a:lnSpc>
                  <a:spcPct val="90000"/>
                </a:lnSpc>
                <a:spcBef>
                  <a:spcPct val="0"/>
                </a:spcBef>
                <a:spcAft>
                  <a:spcPct val="0"/>
                </a:spcAft>
              </a:pPr>
              <a:r>
                <a:rPr lang="en-US" sz="1904" dirty="0">
                  <a:solidFill>
                    <a:srgbClr val="000000"/>
                  </a:solidFill>
                </a:rPr>
                <a:t>Cisco Nexus</a:t>
              </a:r>
              <a:r>
                <a:rPr lang="en-US" sz="1904" baseline="30000" dirty="0">
                  <a:solidFill>
                    <a:srgbClr val="000000"/>
                  </a:solidFill>
                </a:rPr>
                <a:t>® </a:t>
              </a:r>
              <a:r>
                <a:rPr lang="en-US" sz="1904" dirty="0">
                  <a:solidFill>
                    <a:srgbClr val="000000"/>
                  </a:solidFill>
                </a:rPr>
                <a:t>3048</a:t>
              </a:r>
            </a:p>
          </p:txBody>
        </p:sp>
        <p:sp>
          <p:nvSpPr>
            <p:cNvPr id="42" name="TextBox 35"/>
            <p:cNvSpPr txBox="1">
              <a:spLocks noChangeArrowheads="1"/>
            </p:cNvSpPr>
            <p:nvPr/>
          </p:nvSpPr>
          <p:spPr bwMode="auto">
            <a:xfrm>
              <a:off x="1939022" y="3574861"/>
              <a:ext cx="1553234" cy="489392"/>
            </a:xfrm>
            <a:prstGeom prst="rect">
              <a:avLst/>
            </a:prstGeom>
            <a:noFill/>
            <a:ln w="9525">
              <a:noFill/>
              <a:miter lim="800000"/>
              <a:headEnd/>
              <a:tailEnd/>
            </a:ln>
          </p:spPr>
          <p:txBody>
            <a:bodyPr wrap="none" lIns="0" rIns="0" anchor="ctr" anchorCtr="0">
              <a:spAutoFit/>
            </a:bodyPr>
            <a:lstStyle/>
            <a:p>
              <a:pPr fontAlgn="base">
                <a:lnSpc>
                  <a:spcPct val="90000"/>
                </a:lnSpc>
                <a:spcBef>
                  <a:spcPct val="0"/>
                </a:spcBef>
                <a:spcAft>
                  <a:spcPct val="0"/>
                </a:spcAft>
              </a:pPr>
              <a:r>
                <a:rPr lang="en-US" sz="1904" dirty="0">
                  <a:solidFill>
                    <a:srgbClr val="000000"/>
                  </a:solidFill>
                </a:rPr>
                <a:t>NetApp</a:t>
              </a:r>
              <a:r>
                <a:rPr lang="en-US" sz="1904" baseline="30000" dirty="0">
                  <a:solidFill>
                    <a:srgbClr val="000000"/>
                  </a:solidFill>
                </a:rPr>
                <a:t>®</a:t>
              </a:r>
              <a:r>
                <a:rPr lang="en-US" sz="1904" dirty="0">
                  <a:solidFill>
                    <a:srgbClr val="000000"/>
                  </a:solidFill>
                </a:rPr>
                <a:t> FAS2220</a:t>
              </a:r>
            </a:p>
            <a:p>
              <a:pPr fontAlgn="base">
                <a:lnSpc>
                  <a:spcPct val="90000"/>
                </a:lnSpc>
                <a:spcBef>
                  <a:spcPct val="0"/>
                </a:spcBef>
                <a:spcAft>
                  <a:spcPct val="0"/>
                </a:spcAft>
              </a:pPr>
              <a:r>
                <a:rPr lang="en-US" sz="1904" dirty="0">
                  <a:solidFill>
                    <a:srgbClr val="000000"/>
                  </a:solidFill>
                </a:rPr>
                <a:t>Storage Systems</a:t>
              </a:r>
            </a:p>
          </p:txBody>
        </p:sp>
        <p:pic>
          <p:nvPicPr>
            <p:cNvPr id="43" name="Picture 19" descr="CiscoNexus5020"/>
            <p:cNvPicPr>
              <a:picLocks noChangeAspect="1" noChangeArrowheads="1"/>
            </p:cNvPicPr>
            <p:nvPr/>
          </p:nvPicPr>
          <p:blipFill>
            <a:blip r:embed="rId3" cstate="print"/>
            <a:srcRect/>
            <a:stretch>
              <a:fillRect/>
            </a:stretch>
          </p:blipFill>
          <p:spPr bwMode="auto">
            <a:xfrm>
              <a:off x="442390" y="3254430"/>
              <a:ext cx="1347814" cy="284917"/>
            </a:xfrm>
            <a:prstGeom prst="rect">
              <a:avLst/>
            </a:prstGeom>
            <a:noFill/>
            <a:ln w="9525">
              <a:noFill/>
              <a:miter lim="800000"/>
              <a:headEnd/>
              <a:tailEnd/>
            </a:ln>
          </p:spPr>
        </p:pic>
      </p:grpSp>
      <p:pic>
        <p:nvPicPr>
          <p:cNvPr id="44" name="Picture 43" descr="FAS2220-2.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374" y="3219910"/>
            <a:ext cx="1728425" cy="329223"/>
          </a:xfrm>
          <a:prstGeom prst="rect">
            <a:avLst/>
          </a:prstGeom>
        </p:spPr>
      </p:pic>
      <p:grpSp>
        <p:nvGrpSpPr>
          <p:cNvPr id="45" name="Group 44"/>
          <p:cNvGrpSpPr/>
          <p:nvPr/>
        </p:nvGrpSpPr>
        <p:grpSpPr>
          <a:xfrm>
            <a:off x="577892" y="4386478"/>
            <a:ext cx="4021397" cy="1970007"/>
            <a:chOff x="442390" y="2508705"/>
            <a:chExt cx="3175356" cy="1555549"/>
          </a:xfrm>
        </p:grpSpPr>
        <p:sp>
          <p:nvSpPr>
            <p:cNvPr id="46" name="TextBox 33"/>
            <p:cNvSpPr txBox="1">
              <a:spLocks noChangeArrowheads="1"/>
            </p:cNvSpPr>
            <p:nvPr/>
          </p:nvSpPr>
          <p:spPr bwMode="auto">
            <a:xfrm>
              <a:off x="1939022" y="2508705"/>
              <a:ext cx="1488832" cy="489392"/>
            </a:xfrm>
            <a:prstGeom prst="rect">
              <a:avLst/>
            </a:prstGeom>
            <a:noFill/>
            <a:ln w="9525">
              <a:noFill/>
              <a:miter lim="800000"/>
              <a:headEnd/>
              <a:tailEnd/>
            </a:ln>
          </p:spPr>
          <p:txBody>
            <a:bodyPr wrap="none" lIns="0" rIns="0" anchor="ctr" anchorCtr="0">
              <a:spAutoFit/>
            </a:bodyPr>
            <a:lstStyle/>
            <a:p>
              <a:pPr fontAlgn="base">
                <a:lnSpc>
                  <a:spcPct val="90000"/>
                </a:lnSpc>
                <a:spcBef>
                  <a:spcPct val="0"/>
                </a:spcBef>
                <a:spcAft>
                  <a:spcPct val="0"/>
                </a:spcAft>
                <a:defRPr/>
              </a:pPr>
              <a:r>
                <a:rPr lang="en-US" sz="1904" dirty="0">
                  <a:solidFill>
                    <a:srgbClr val="000000"/>
                  </a:solidFill>
                  <a:ea typeface="Arial" pitchFamily="-112" charset="0"/>
                  <a:cs typeface="Arial" pitchFamily="-112" charset="0"/>
                </a:rPr>
                <a:t>Cisco UCS</a:t>
              </a:r>
              <a:br>
                <a:rPr lang="en-US" sz="1904" dirty="0">
                  <a:solidFill>
                    <a:srgbClr val="000000"/>
                  </a:solidFill>
                  <a:ea typeface="Arial" pitchFamily="-112" charset="0"/>
                  <a:cs typeface="Arial" pitchFamily="-112" charset="0"/>
                </a:rPr>
              </a:br>
              <a:r>
                <a:rPr lang="en-US" sz="1904" dirty="0">
                  <a:solidFill>
                    <a:srgbClr val="000000"/>
                  </a:solidFill>
                  <a:ea typeface="Arial" pitchFamily="-112" charset="0"/>
                  <a:cs typeface="Arial" pitchFamily="-112" charset="0"/>
                </a:rPr>
                <a:t>C220  M3 Servers</a:t>
              </a:r>
            </a:p>
          </p:txBody>
        </p:sp>
        <p:sp>
          <p:nvSpPr>
            <p:cNvPr id="47" name="TextBox 34"/>
            <p:cNvSpPr txBox="1">
              <a:spLocks noChangeArrowheads="1"/>
            </p:cNvSpPr>
            <p:nvPr/>
          </p:nvSpPr>
          <p:spPr bwMode="auto">
            <a:xfrm>
              <a:off x="1926389" y="3251927"/>
              <a:ext cx="1691357" cy="281151"/>
            </a:xfrm>
            <a:prstGeom prst="rect">
              <a:avLst/>
            </a:prstGeom>
            <a:noFill/>
            <a:ln w="9525">
              <a:noFill/>
              <a:miter lim="800000"/>
              <a:headEnd/>
              <a:tailEnd/>
            </a:ln>
          </p:spPr>
          <p:txBody>
            <a:bodyPr wrap="square" lIns="0" rIns="0" anchor="ctr" anchorCtr="0">
              <a:spAutoFit/>
            </a:bodyPr>
            <a:lstStyle/>
            <a:p>
              <a:pPr fontAlgn="base">
                <a:lnSpc>
                  <a:spcPct val="90000"/>
                </a:lnSpc>
                <a:spcBef>
                  <a:spcPct val="0"/>
                </a:spcBef>
                <a:spcAft>
                  <a:spcPct val="0"/>
                </a:spcAft>
              </a:pPr>
              <a:r>
                <a:rPr lang="en-US" sz="1904" dirty="0">
                  <a:solidFill>
                    <a:srgbClr val="000000"/>
                  </a:solidFill>
                </a:rPr>
                <a:t>Cisco Nexus</a:t>
              </a:r>
              <a:r>
                <a:rPr lang="en-US" sz="1904" baseline="30000" dirty="0">
                  <a:solidFill>
                    <a:srgbClr val="000000"/>
                  </a:solidFill>
                </a:rPr>
                <a:t> </a:t>
              </a:r>
              <a:r>
                <a:rPr lang="en-US" sz="1904" dirty="0">
                  <a:solidFill>
                    <a:srgbClr val="000000"/>
                  </a:solidFill>
                </a:rPr>
                <a:t>3048</a:t>
              </a:r>
            </a:p>
          </p:txBody>
        </p:sp>
        <p:sp>
          <p:nvSpPr>
            <p:cNvPr id="48" name="TextBox 35"/>
            <p:cNvSpPr txBox="1">
              <a:spLocks noChangeArrowheads="1"/>
            </p:cNvSpPr>
            <p:nvPr/>
          </p:nvSpPr>
          <p:spPr bwMode="auto">
            <a:xfrm>
              <a:off x="1939022" y="3574862"/>
              <a:ext cx="1439316" cy="489392"/>
            </a:xfrm>
            <a:prstGeom prst="rect">
              <a:avLst/>
            </a:prstGeom>
            <a:noFill/>
            <a:ln w="9525">
              <a:noFill/>
              <a:miter lim="800000"/>
              <a:headEnd/>
              <a:tailEnd/>
            </a:ln>
          </p:spPr>
          <p:txBody>
            <a:bodyPr wrap="none" lIns="0" rIns="0" anchor="ctr" anchorCtr="0">
              <a:spAutoFit/>
            </a:bodyPr>
            <a:lstStyle/>
            <a:p>
              <a:pPr fontAlgn="base">
                <a:lnSpc>
                  <a:spcPct val="90000"/>
                </a:lnSpc>
                <a:spcBef>
                  <a:spcPct val="0"/>
                </a:spcBef>
                <a:spcAft>
                  <a:spcPct val="0"/>
                </a:spcAft>
              </a:pPr>
              <a:r>
                <a:rPr lang="en-US" sz="1904" dirty="0" err="1">
                  <a:solidFill>
                    <a:srgbClr val="000000"/>
                  </a:solidFill>
                </a:rPr>
                <a:t>NetApp</a:t>
              </a:r>
              <a:r>
                <a:rPr lang="en-US" sz="1904" dirty="0">
                  <a:solidFill>
                    <a:srgbClr val="000000"/>
                  </a:solidFill>
                </a:rPr>
                <a:t> FAS2240</a:t>
              </a:r>
            </a:p>
            <a:p>
              <a:pPr fontAlgn="base">
                <a:lnSpc>
                  <a:spcPct val="90000"/>
                </a:lnSpc>
                <a:spcBef>
                  <a:spcPct val="0"/>
                </a:spcBef>
                <a:spcAft>
                  <a:spcPct val="0"/>
                </a:spcAft>
              </a:pPr>
              <a:r>
                <a:rPr lang="en-US" sz="1904" dirty="0">
                  <a:solidFill>
                    <a:srgbClr val="000000"/>
                  </a:solidFill>
                </a:rPr>
                <a:t>Storage Systems</a:t>
              </a:r>
            </a:p>
          </p:txBody>
        </p:sp>
        <p:pic>
          <p:nvPicPr>
            <p:cNvPr id="49" name="Picture 19" descr="CiscoNexus5020"/>
            <p:cNvPicPr>
              <a:picLocks noChangeAspect="1" noChangeArrowheads="1"/>
            </p:cNvPicPr>
            <p:nvPr/>
          </p:nvPicPr>
          <p:blipFill>
            <a:blip r:embed="rId3" cstate="print"/>
            <a:srcRect/>
            <a:stretch>
              <a:fillRect/>
            </a:stretch>
          </p:blipFill>
          <p:spPr bwMode="auto">
            <a:xfrm>
              <a:off x="442390" y="3254430"/>
              <a:ext cx="1347814" cy="284917"/>
            </a:xfrm>
            <a:prstGeom prst="rect">
              <a:avLst/>
            </a:prstGeom>
            <a:noFill/>
            <a:ln w="9525">
              <a:noFill/>
              <a:miter lim="800000"/>
              <a:headEnd/>
              <a:tailEnd/>
            </a:ln>
          </p:spPr>
        </p:pic>
      </p:grpSp>
      <p:pic>
        <p:nvPicPr>
          <p:cNvPr id="50" name="Picture 43" descr="Workgroup-server-quad.gif"/>
          <p:cNvPicPr>
            <a:picLocks noChangeAspect="1"/>
          </p:cNvPicPr>
          <p:nvPr/>
        </p:nvPicPr>
        <p:blipFill>
          <a:blip r:embed="rId5" cstate="print"/>
          <a:srcRect/>
          <a:stretch>
            <a:fillRect/>
          </a:stretch>
        </p:blipFill>
        <p:spPr bwMode="auto">
          <a:xfrm>
            <a:off x="464390" y="4199848"/>
            <a:ext cx="1841461" cy="993050"/>
          </a:xfrm>
          <a:prstGeom prst="rect">
            <a:avLst/>
          </a:prstGeom>
          <a:noFill/>
          <a:ln w="9525">
            <a:noFill/>
            <a:miter lim="800000"/>
            <a:headEnd/>
            <a:tailEnd/>
          </a:ln>
        </p:spPr>
      </p:pic>
      <p:pic>
        <p:nvPicPr>
          <p:cNvPr id="51" name="Picture 50" descr="FAS2220-2.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680" y="5881981"/>
            <a:ext cx="1728425" cy="329223"/>
          </a:xfrm>
          <a:prstGeom prst="rect">
            <a:avLst/>
          </a:prstGeom>
        </p:spPr>
      </p:pic>
      <p:pic>
        <p:nvPicPr>
          <p:cNvPr id="52" name="Picture 42" descr="Workgroup-Server-dual.gif"/>
          <p:cNvPicPr>
            <a:picLocks noChangeAspect="1"/>
          </p:cNvPicPr>
          <p:nvPr/>
        </p:nvPicPr>
        <p:blipFill>
          <a:blip r:embed="rId6" cstate="print"/>
          <a:srcRect/>
          <a:stretch>
            <a:fillRect/>
          </a:stretch>
        </p:blipFill>
        <p:spPr bwMode="auto">
          <a:xfrm>
            <a:off x="501162" y="1979740"/>
            <a:ext cx="1841461" cy="507320"/>
          </a:xfrm>
          <a:prstGeom prst="rect">
            <a:avLst/>
          </a:prstGeom>
          <a:noFill/>
          <a:ln w="9525">
            <a:noFill/>
            <a:miter lim="800000"/>
            <a:headEnd/>
            <a:tailEnd/>
          </a:ln>
        </p:spPr>
      </p:pic>
    </p:spTree>
    <p:extLst>
      <p:ext uri="{BB962C8B-B14F-4D97-AF65-F5344CB8AC3E}">
        <p14:creationId xmlns:p14="http://schemas.microsoft.com/office/powerpoint/2010/main" val="4220511187"/>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2" y="182597"/>
            <a:ext cx="11889564" cy="917575"/>
          </a:xfrm>
        </p:spPr>
        <p:txBody>
          <a:bodyPr/>
          <a:lstStyle/>
          <a:p>
            <a:r>
              <a:rPr lang="en-US" dirty="0" smtClean="0"/>
              <a:t>Summary</a:t>
            </a:r>
            <a:endParaRPr lang="en-US" dirty="0"/>
          </a:p>
        </p:txBody>
      </p:sp>
      <p:sp>
        <p:nvSpPr>
          <p:cNvPr id="3" name="Content Placeholder 2"/>
          <p:cNvSpPr>
            <a:spLocks noGrp="1"/>
          </p:cNvSpPr>
          <p:nvPr>
            <p:ph sz="quarter" idx="10"/>
          </p:nvPr>
        </p:nvSpPr>
        <p:spPr>
          <a:xfrm>
            <a:off x="275482" y="1100172"/>
            <a:ext cx="11768936" cy="5343001"/>
          </a:xfrm>
        </p:spPr>
        <p:txBody>
          <a:bodyPr/>
          <a:lstStyle/>
          <a:p>
            <a:r>
              <a:rPr lang="en-US" dirty="0"/>
              <a:t>Software Defined </a:t>
            </a:r>
            <a:r>
              <a:rPr lang="en-US" dirty="0" smtClean="0"/>
              <a:t>Datacenter</a:t>
            </a:r>
            <a:endParaRPr lang="en-US" dirty="0"/>
          </a:p>
          <a:p>
            <a:pPr lvl="1"/>
            <a:r>
              <a:rPr lang="en-US" dirty="0" smtClean="0"/>
              <a:t>Emerging Technology Trend</a:t>
            </a:r>
            <a:endParaRPr lang="en-US" dirty="0"/>
          </a:p>
          <a:p>
            <a:pPr lvl="1"/>
            <a:r>
              <a:rPr lang="en-US" dirty="0" smtClean="0"/>
              <a:t>Deliver IT agility to Application </a:t>
            </a:r>
            <a:r>
              <a:rPr lang="en-US" dirty="0"/>
              <a:t>O</a:t>
            </a:r>
            <a:r>
              <a:rPr lang="en-US" dirty="0" smtClean="0"/>
              <a:t>wners and Development Teams</a:t>
            </a:r>
            <a:endParaRPr lang="en-US" dirty="0"/>
          </a:p>
          <a:p>
            <a:r>
              <a:rPr lang="en-US" dirty="0" smtClean="0"/>
              <a:t>Windows Server 2012</a:t>
            </a:r>
          </a:p>
          <a:p>
            <a:pPr lvl="1"/>
            <a:r>
              <a:rPr lang="en-US" dirty="0" smtClean="0"/>
              <a:t>Management</a:t>
            </a:r>
          </a:p>
          <a:p>
            <a:pPr lvl="1"/>
            <a:r>
              <a:rPr lang="en-US" dirty="0" smtClean="0"/>
              <a:t>Performance</a:t>
            </a:r>
          </a:p>
          <a:p>
            <a:pPr lvl="1"/>
            <a:r>
              <a:rPr lang="en-US" smtClean="0"/>
              <a:t>Portability</a:t>
            </a:r>
            <a:endParaRPr lang="en-US" dirty="0" smtClean="0"/>
          </a:p>
          <a:p>
            <a:r>
              <a:rPr lang="en-US" dirty="0" smtClean="0"/>
              <a:t>System Center 2012 SP1</a:t>
            </a:r>
          </a:p>
          <a:p>
            <a:pPr lvl="1"/>
            <a:r>
              <a:rPr lang="en-US" dirty="0" smtClean="0"/>
              <a:t>Operations Manger</a:t>
            </a:r>
          </a:p>
          <a:p>
            <a:pPr lvl="1"/>
            <a:r>
              <a:rPr lang="en-US" dirty="0" smtClean="0"/>
              <a:t>Virtual Machine Manager</a:t>
            </a:r>
          </a:p>
          <a:p>
            <a:pPr lvl="1"/>
            <a:r>
              <a:rPr lang="en-US" dirty="0" smtClean="0"/>
              <a:t>Orchestrator</a:t>
            </a:r>
          </a:p>
        </p:txBody>
      </p:sp>
    </p:spTree>
    <p:extLst>
      <p:ext uri="{BB962C8B-B14F-4D97-AF65-F5344CB8AC3E}">
        <p14:creationId xmlns:p14="http://schemas.microsoft.com/office/powerpoint/2010/main" val="189665064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7746" y="-205475"/>
            <a:ext cx="10346283" cy="1584886"/>
          </a:xfrm>
        </p:spPr>
        <p:txBody>
          <a:bodyPr/>
          <a:lstStyle/>
          <a:p>
            <a:r>
              <a:rPr lang="en-US" sz="4800" dirty="0" smtClean="0"/>
              <a:t/>
            </a:r>
            <a:br>
              <a:rPr lang="en-US" sz="4800" dirty="0" smtClean="0"/>
            </a:br>
            <a:r>
              <a:rPr lang="en-US" sz="4800" dirty="0" smtClean="0"/>
              <a:t>2013 Server Platform Partner </a:t>
            </a:r>
            <a:r>
              <a:rPr lang="en-US" sz="4800" dirty="0"/>
              <a:t>of the </a:t>
            </a:r>
            <a:r>
              <a:rPr lang="en-US" sz="4800" dirty="0" smtClean="0"/>
              <a:t>Year</a:t>
            </a:r>
            <a:endParaRPr lang="en-US" sz="3264" dirty="0">
              <a:solidFill>
                <a:schemeClr val="accent3"/>
              </a:solidFill>
            </a:endParaRPr>
          </a:p>
        </p:txBody>
      </p:sp>
      <p:pic>
        <p:nvPicPr>
          <p:cNvPr id="11" name="Picture 10" descr="Screen shot 2012-06-22 at 4.22.33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4801" y="2669053"/>
            <a:ext cx="4799182" cy="819596"/>
          </a:xfrm>
          <a:prstGeom prst="rect">
            <a:avLst/>
          </a:prstGeom>
        </p:spPr>
      </p:pic>
      <p:pic>
        <p:nvPicPr>
          <p:cNvPr id="6" name="Picture 5" descr="MgmtVirt_Fin_Colo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64801" y="4037715"/>
            <a:ext cx="4799181" cy="677865"/>
          </a:xfrm>
          <a:prstGeom prst="rect">
            <a:avLst/>
          </a:prstGeom>
        </p:spPr>
      </p:pic>
      <p:grpSp>
        <p:nvGrpSpPr>
          <p:cNvPr id="9" name="Group 8"/>
          <p:cNvGrpSpPr>
            <a:grpSpLocks noChangeAspect="1"/>
          </p:cNvGrpSpPr>
          <p:nvPr/>
        </p:nvGrpSpPr>
        <p:grpSpPr>
          <a:xfrm>
            <a:off x="1242246" y="1456219"/>
            <a:ext cx="4005438" cy="5155700"/>
            <a:chOff x="914170" y="1297462"/>
            <a:chExt cx="4261104" cy="5484787"/>
          </a:xfrm>
        </p:grpSpPr>
        <p:grpSp>
          <p:nvGrpSpPr>
            <p:cNvPr id="8" name="Group 7"/>
            <p:cNvGrpSpPr/>
            <p:nvPr/>
          </p:nvGrpSpPr>
          <p:grpSpPr>
            <a:xfrm>
              <a:off x="914170" y="1297462"/>
              <a:ext cx="4261104" cy="1447800"/>
              <a:chOff x="814900" y="1297462"/>
              <a:chExt cx="4261104" cy="1447800"/>
            </a:xfrm>
          </p:grpSpPr>
          <p:sp>
            <p:nvSpPr>
              <p:cNvPr id="7" name="Rectangle 6"/>
              <p:cNvSpPr/>
              <p:nvPr/>
            </p:nvSpPr>
            <p:spPr bwMode="auto">
              <a:xfrm>
                <a:off x="814900" y="1297462"/>
                <a:ext cx="4261104" cy="144475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p:cNvPicPr>
                <a:picLocks noChangeAspect="1"/>
              </p:cNvPicPr>
              <p:nvPr/>
            </p:nvPicPr>
            <p:blipFill>
              <a:blip r:embed="rId5"/>
              <a:stretch>
                <a:fillRect/>
              </a:stretch>
            </p:blipFill>
            <p:spPr>
              <a:xfrm>
                <a:off x="1675452" y="1297462"/>
                <a:ext cx="2540000" cy="1447800"/>
              </a:xfrm>
              <a:prstGeom prst="rect">
                <a:avLst/>
              </a:prstGeom>
            </p:spPr>
          </p:pic>
        </p:grpSp>
        <p:pic>
          <p:nvPicPr>
            <p:cNvPr id="3" name="Picture 2"/>
            <p:cNvPicPr>
              <a:picLocks noChangeAspect="1"/>
            </p:cNvPicPr>
            <p:nvPr/>
          </p:nvPicPr>
          <p:blipFill>
            <a:blip r:embed="rId6"/>
            <a:stretch>
              <a:fillRect/>
            </a:stretch>
          </p:blipFill>
          <p:spPr>
            <a:xfrm>
              <a:off x="915885" y="2457899"/>
              <a:ext cx="4257675" cy="4324350"/>
            </a:xfrm>
            <a:prstGeom prst="rect">
              <a:avLst/>
            </a:prstGeom>
          </p:spPr>
        </p:pic>
      </p:grpSp>
    </p:spTree>
    <p:extLst>
      <p:ext uri="{BB962C8B-B14F-4D97-AF65-F5344CB8AC3E}">
        <p14:creationId xmlns:p14="http://schemas.microsoft.com/office/powerpoint/2010/main" val="2213179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279213" y="1238650"/>
            <a:ext cx="11878048" cy="4558121"/>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Track </a:t>
            </a:r>
            <a:r>
              <a:rPr lang="en-US" dirty="0" smtClean="0"/>
              <a:t>resources</a:t>
            </a:r>
            <a:endParaRPr lang="en-US" dirty="0"/>
          </a:p>
        </p:txBody>
      </p:sp>
      <p:sp>
        <p:nvSpPr>
          <p:cNvPr id="3" name="Text Placeholder 2"/>
          <p:cNvSpPr>
            <a:spLocks noGrp="1"/>
          </p:cNvSpPr>
          <p:nvPr>
            <p:ph type="body" sz="quarter" idx="10"/>
          </p:nvPr>
        </p:nvSpPr>
        <p:spPr>
          <a:xfrm>
            <a:off x="277029" y="1212850"/>
            <a:ext cx="11882419" cy="4265848"/>
          </a:xfrm>
        </p:spPr>
        <p:txBody>
          <a:bodyPr/>
          <a:lstStyle/>
          <a:p>
            <a:pPr marL="571165" indent="-571165" defTabSz="932194">
              <a:buSzPct val="105000"/>
              <a:buBlip>
                <a:blip r:embed="rId3"/>
              </a:buBlip>
            </a:pPr>
            <a:r>
              <a:rPr lang="en-US" sz="4080" dirty="0">
                <a:gradFill>
                  <a:gsLst>
                    <a:gs pos="1250">
                      <a:srgbClr val="FFFFFF"/>
                    </a:gs>
                    <a:gs pos="100000">
                      <a:srgbClr val="FFFFFF"/>
                    </a:gs>
                  </a:gsLst>
                  <a:lin ang="5400000" scaled="0"/>
                </a:gradFill>
              </a:rPr>
              <a:t>Learn more about Windows Server 2012 R2 Preview, download the datasheet and </a:t>
            </a:r>
            <a:br>
              <a:rPr lang="en-US" sz="4080" dirty="0">
                <a:gradFill>
                  <a:gsLst>
                    <a:gs pos="1250">
                      <a:srgbClr val="FFFFFF"/>
                    </a:gs>
                    <a:gs pos="100000">
                      <a:srgbClr val="FFFFFF"/>
                    </a:gs>
                  </a:gsLst>
                  <a:lin ang="5400000" scaled="0"/>
                </a:gradFill>
              </a:rPr>
            </a:br>
            <a:r>
              <a:rPr lang="en-US" sz="4080" dirty="0">
                <a:gradFill>
                  <a:gsLst>
                    <a:gs pos="1250">
                      <a:srgbClr val="FFFFFF"/>
                    </a:gs>
                    <a:gs pos="100000">
                      <a:srgbClr val="FFFFFF"/>
                    </a:gs>
                  </a:gsLst>
                  <a:lin ang="5400000" scaled="0"/>
                </a:gradFill>
              </a:rPr>
              <a:t>evaluation bits on </a:t>
            </a:r>
            <a:br>
              <a:rPr lang="en-US" sz="4080" dirty="0">
                <a:gradFill>
                  <a:gsLst>
                    <a:gs pos="1250">
                      <a:srgbClr val="FFFFFF"/>
                    </a:gs>
                    <a:gs pos="100000">
                      <a:srgbClr val="FFFFFF"/>
                    </a:gs>
                  </a:gsLst>
                  <a:lin ang="5400000" scaled="0"/>
                </a:gradFill>
              </a:rPr>
            </a:br>
            <a:r>
              <a:rPr lang="en-US" sz="4080" dirty="0">
                <a:gradFill>
                  <a:gsLst>
                    <a:gs pos="1250">
                      <a:srgbClr val="FFFFFF"/>
                    </a:gs>
                    <a:gs pos="100000">
                      <a:srgbClr val="FFFFFF"/>
                    </a:gs>
                  </a:gsLst>
                  <a:lin ang="5400000" scaled="0"/>
                </a:gradFill>
                <a:hlinkClick r:id="rId4"/>
              </a:rPr>
              <a:t>http://aka.ms/WS2012R2</a:t>
            </a:r>
            <a:endParaRPr lang="en-US" sz="4080" dirty="0">
              <a:gradFill>
                <a:gsLst>
                  <a:gs pos="1250">
                    <a:srgbClr val="FFFFFF"/>
                  </a:gs>
                  <a:gs pos="100000">
                    <a:srgbClr val="FFFFFF"/>
                  </a:gs>
                </a:gsLst>
                <a:lin ang="5400000" scaled="0"/>
              </a:gradFill>
            </a:endParaRPr>
          </a:p>
          <a:p>
            <a:pPr marL="571165" indent="-571165" defTabSz="932194">
              <a:buSzPct val="105000"/>
              <a:buBlip>
                <a:blip r:embed="rId3"/>
              </a:buBlip>
            </a:pPr>
            <a:r>
              <a:rPr lang="en-US" sz="4080" dirty="0">
                <a:gradFill>
                  <a:gsLst>
                    <a:gs pos="1250">
                      <a:srgbClr val="FFFFFF"/>
                    </a:gs>
                    <a:gs pos="100000">
                      <a:srgbClr val="FFFFFF"/>
                    </a:gs>
                  </a:gsLst>
                  <a:lin ang="5400000" scaled="0"/>
                </a:gradFill>
              </a:rPr>
              <a:t>Learn more about System Center 2012 R2 Preview, download the datasheet and evaluation bits on </a:t>
            </a:r>
            <a:br>
              <a:rPr lang="en-US" sz="4080" dirty="0">
                <a:gradFill>
                  <a:gsLst>
                    <a:gs pos="1250">
                      <a:srgbClr val="FFFFFF"/>
                    </a:gs>
                    <a:gs pos="100000">
                      <a:srgbClr val="FFFFFF"/>
                    </a:gs>
                  </a:gsLst>
                  <a:lin ang="5400000" scaled="0"/>
                </a:gradFill>
              </a:rPr>
            </a:br>
            <a:r>
              <a:rPr lang="en-US" sz="4080" dirty="0">
                <a:gradFill>
                  <a:gsLst>
                    <a:gs pos="1250">
                      <a:srgbClr val="FFFFFF"/>
                    </a:gs>
                    <a:gs pos="100000">
                      <a:srgbClr val="FFFFFF"/>
                    </a:gs>
                  </a:gsLst>
                  <a:lin ang="5400000" scaled="0"/>
                </a:gradFill>
                <a:hlinkClick r:id="rId5"/>
              </a:rPr>
              <a:t>http://aka.ms/SC2012R2</a:t>
            </a:r>
            <a:endParaRPr lang="en-US" sz="408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105605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an evaluation on CommNet and enter to win!</a:t>
            </a:r>
            <a:endParaRPr lang="en-US" dirty="0"/>
          </a:p>
        </p:txBody>
      </p:sp>
      <p:sp>
        <p:nvSpPr>
          <p:cNvPr id="5" name="Rectangle 4"/>
          <p:cNvSpPr/>
          <p:nvPr/>
        </p:nvSpPr>
        <p:spPr bwMode="auto">
          <a:xfrm>
            <a:off x="4459854" y="2125662"/>
            <a:ext cx="7701983"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6" name="Best Buy gc" descr="\\192.168.1.51\Shared\ADI_Projects\Microsoft\MS_11-01457_TechEd_2012_Template\Working_Art\Eval-prizes\bestbuy-gc.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7148" y="2607703"/>
            <a:ext cx="1881043" cy="122476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bwMode="auto">
          <a:xfrm>
            <a:off x="274638" y="2125663"/>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8" name="Xbox kinect" descr="\\192.168.1.51\Shared\ADI_Projects\Microsoft\MS_11-01457_TechEd_2012_Template\Working_Art\Eval-prizes\Xbox360_Matte_Sensor_7-8View.png"/>
          <p:cNvPicPr>
            <a:picLocks noChangeAspect="1" noChangeArrowheads="1"/>
          </p:cNvPicPr>
          <p:nvPr/>
        </p:nvPicPr>
        <p:blipFill rotWithShape="1">
          <a:blip r:embed="rId4" cstate="email">
            <a:extLst>
              <a:ext uri="{28A0092B-C50C-407E-A947-70E740481C1C}">
                <a14:useLocalDpi xmlns:a14="http://schemas.microsoft.com/office/drawing/2010/main"/>
              </a:ext>
            </a:extLst>
          </a:blip>
          <a:stretch/>
        </p:blipFill>
        <p:spPr bwMode="auto">
          <a:xfrm>
            <a:off x="483655" y="2529186"/>
            <a:ext cx="3620005" cy="389626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535" y="4750235"/>
            <a:ext cx="1355377" cy="169422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2060" y="4750234"/>
            <a:ext cx="1355378" cy="1694222"/>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3123" y="4766996"/>
            <a:ext cx="1341968" cy="167746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3123" y="2372973"/>
            <a:ext cx="1355378" cy="1694222"/>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86190" y="2372974"/>
            <a:ext cx="1355377" cy="1694222"/>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Freeform 18"/>
          <p:cNvSpPr/>
          <p:nvPr/>
        </p:nvSpPr>
        <p:spPr bwMode="auto">
          <a:xfrm>
            <a:off x="0" y="0"/>
            <a:ext cx="12436475" cy="6994525"/>
          </a:xfrm>
          <a:custGeom>
            <a:avLst/>
            <a:gdLst>
              <a:gd name="connsiteX0" fmla="*/ 4459854 w 12436475"/>
              <a:gd name="connsiteY0" fmla="*/ 4500064 h 6994525"/>
              <a:gd name="connsiteX1" fmla="*/ 4459854 w 12436475"/>
              <a:gd name="connsiteY1" fmla="*/ 6697663 h 6994525"/>
              <a:gd name="connsiteX2" fmla="*/ 12161837 w 12436475"/>
              <a:gd name="connsiteY2" fmla="*/ 6697663 h 6994525"/>
              <a:gd name="connsiteX3" fmla="*/ 12161837 w 12436475"/>
              <a:gd name="connsiteY3" fmla="*/ 4500064 h 6994525"/>
              <a:gd name="connsiteX4" fmla="*/ 0 w 12436475"/>
              <a:gd name="connsiteY4" fmla="*/ 0 h 6994525"/>
              <a:gd name="connsiteX5" fmla="*/ 274638 w 12436475"/>
              <a:gd name="connsiteY5" fmla="*/ 0 h 6994525"/>
              <a:gd name="connsiteX6" fmla="*/ 274638 w 12436475"/>
              <a:gd name="connsiteY6" fmla="*/ 6697663 h 6994525"/>
              <a:gd name="connsiteX7" fmla="*/ 4307455 w 12436475"/>
              <a:gd name="connsiteY7" fmla="*/ 6697663 h 6994525"/>
              <a:gd name="connsiteX8" fmla="*/ 4307455 w 12436475"/>
              <a:gd name="connsiteY8" fmla="*/ 4500064 h 6994525"/>
              <a:gd name="connsiteX9" fmla="*/ 4307455 w 12436475"/>
              <a:gd name="connsiteY9" fmla="*/ 4320223 h 6994525"/>
              <a:gd name="connsiteX10" fmla="*/ 4307455 w 12436475"/>
              <a:gd name="connsiteY10" fmla="*/ 2125663 h 6994525"/>
              <a:gd name="connsiteX11" fmla="*/ 4459854 w 12436475"/>
              <a:gd name="connsiteY11" fmla="*/ 2125663 h 6994525"/>
              <a:gd name="connsiteX12" fmla="*/ 4459854 w 12436475"/>
              <a:gd name="connsiteY12" fmla="*/ 4320223 h 6994525"/>
              <a:gd name="connsiteX13" fmla="*/ 12161837 w 12436475"/>
              <a:gd name="connsiteY13" fmla="*/ 4320223 h 6994525"/>
              <a:gd name="connsiteX14" fmla="*/ 12161837 w 12436475"/>
              <a:gd name="connsiteY14" fmla="*/ 0 h 6994525"/>
              <a:gd name="connsiteX15" fmla="*/ 12436475 w 12436475"/>
              <a:gd name="connsiteY15" fmla="*/ 0 h 6994525"/>
              <a:gd name="connsiteX16" fmla="*/ 12436475 w 12436475"/>
              <a:gd name="connsiteY16" fmla="*/ 4320223 h 6994525"/>
              <a:gd name="connsiteX17" fmla="*/ 12436475 w 12436475"/>
              <a:gd name="connsiteY17" fmla="*/ 4500064 h 6994525"/>
              <a:gd name="connsiteX18" fmla="*/ 12436475 w 12436475"/>
              <a:gd name="connsiteY18" fmla="*/ 6697663 h 6994525"/>
              <a:gd name="connsiteX19" fmla="*/ 12436475 w 12436475"/>
              <a:gd name="connsiteY19" fmla="*/ 6994525 h 6994525"/>
              <a:gd name="connsiteX20" fmla="*/ 12161837 w 12436475"/>
              <a:gd name="connsiteY20" fmla="*/ 6994525 h 6994525"/>
              <a:gd name="connsiteX21" fmla="*/ 4459854 w 12436475"/>
              <a:gd name="connsiteY21" fmla="*/ 6994525 h 6994525"/>
              <a:gd name="connsiteX22" fmla="*/ 4307455 w 12436475"/>
              <a:gd name="connsiteY22" fmla="*/ 6994525 h 6994525"/>
              <a:gd name="connsiteX23" fmla="*/ 274638 w 12436475"/>
              <a:gd name="connsiteY23" fmla="*/ 6994525 h 6994525"/>
              <a:gd name="connsiteX24" fmla="*/ 1 w 12436475"/>
              <a:gd name="connsiteY24" fmla="*/ 6994525 h 6994525"/>
              <a:gd name="connsiteX25" fmla="*/ 0 w 12436475"/>
              <a:gd name="connsiteY25"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36475" h="6994525">
                <a:moveTo>
                  <a:pt x="4459854" y="4500064"/>
                </a:moveTo>
                <a:lnTo>
                  <a:pt x="4459854" y="6697663"/>
                </a:lnTo>
                <a:lnTo>
                  <a:pt x="12161837" y="6697663"/>
                </a:lnTo>
                <a:lnTo>
                  <a:pt x="12161837" y="4500064"/>
                </a:lnTo>
                <a:close/>
                <a:moveTo>
                  <a:pt x="0" y="0"/>
                </a:moveTo>
                <a:lnTo>
                  <a:pt x="274638" y="0"/>
                </a:lnTo>
                <a:lnTo>
                  <a:pt x="274638" y="6697663"/>
                </a:lnTo>
                <a:lnTo>
                  <a:pt x="4307455" y="6697663"/>
                </a:lnTo>
                <a:lnTo>
                  <a:pt x="4307455" y="4500064"/>
                </a:lnTo>
                <a:lnTo>
                  <a:pt x="4307455" y="4320223"/>
                </a:lnTo>
                <a:lnTo>
                  <a:pt x="4307455" y="2125663"/>
                </a:lnTo>
                <a:lnTo>
                  <a:pt x="4459854" y="2125663"/>
                </a:lnTo>
                <a:lnTo>
                  <a:pt x="4459854" y="4320223"/>
                </a:lnTo>
                <a:lnTo>
                  <a:pt x="12161837" y="4320223"/>
                </a:lnTo>
                <a:lnTo>
                  <a:pt x="12161837" y="0"/>
                </a:lnTo>
                <a:lnTo>
                  <a:pt x="12436475" y="0"/>
                </a:lnTo>
                <a:lnTo>
                  <a:pt x="12436475" y="4320223"/>
                </a:lnTo>
                <a:lnTo>
                  <a:pt x="12436475" y="4500064"/>
                </a:lnTo>
                <a:lnTo>
                  <a:pt x="12436475" y="6697663"/>
                </a:lnTo>
                <a:lnTo>
                  <a:pt x="12436475" y="6994525"/>
                </a:lnTo>
                <a:lnTo>
                  <a:pt x="12161837" y="6994525"/>
                </a:lnTo>
                <a:lnTo>
                  <a:pt x="4459854" y="6994525"/>
                </a:lnTo>
                <a:lnTo>
                  <a:pt x="4307455" y="6994525"/>
                </a:lnTo>
                <a:lnTo>
                  <a:pt x="274638" y="6994525"/>
                </a:lnTo>
                <a:lnTo>
                  <a:pt x="1" y="6994525"/>
                </a:lnTo>
                <a:lnTo>
                  <a:pt x="0" y="6994525"/>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83548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4" decel="100000" fill="hold"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Evaluate This Session</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292249" y="2143592"/>
            <a:ext cx="4572318" cy="3342453"/>
          </a:xfrm>
          <a:prstGeom prst="rect">
            <a:avLst/>
          </a:prstGeom>
          <a:noFill/>
        </p:spPr>
        <p:txBody>
          <a:bodyPr wrap="square" lIns="182880" tIns="146304" rIns="182880" bIns="146304" rtlCol="0">
            <a:spAutoFit/>
          </a:bodyPr>
          <a:lstStyle/>
          <a:p>
            <a:pPr>
              <a:lnSpc>
                <a:spcPct val="90000"/>
              </a:lnSpc>
              <a:spcAft>
                <a:spcPts val="600"/>
              </a:spcAft>
            </a:pPr>
            <a:r>
              <a:rPr lang="en-US" sz="4400" b="1" dirty="0" smtClean="0">
                <a:gradFill>
                  <a:gsLst>
                    <a:gs pos="1250">
                      <a:schemeClr val="tx1"/>
                    </a:gs>
                    <a:gs pos="100000">
                      <a:schemeClr val="tx1"/>
                    </a:gs>
                  </a:gsLst>
                  <a:lin ang="5400000" scaled="0"/>
                </a:gradFill>
              </a:rPr>
              <a:t>Scan the Tag</a:t>
            </a:r>
            <a:r>
              <a:rPr lang="en-US" sz="4400" dirty="0" smtClean="0">
                <a:gradFill>
                  <a:gsLst>
                    <a:gs pos="1250">
                      <a:schemeClr val="tx1"/>
                    </a:gs>
                    <a:gs pos="100000">
                      <a:schemeClr val="tx1"/>
                    </a:gs>
                  </a:gsLst>
                  <a:lin ang="5400000" scaled="0"/>
                </a:gradFill>
              </a:rPr>
              <a:t/>
            </a:r>
            <a:br>
              <a:rPr lang="en-US" sz="4400" dirty="0" smtClean="0">
                <a:gradFill>
                  <a:gsLst>
                    <a:gs pos="1250">
                      <a:schemeClr val="tx1"/>
                    </a:gs>
                    <a:gs pos="100000">
                      <a:schemeClr val="tx1"/>
                    </a:gs>
                  </a:gsLst>
                  <a:lin ang="5400000" scaled="0"/>
                </a:gradFill>
              </a:rPr>
            </a:br>
            <a:r>
              <a:rPr lang="en-US" sz="4400" dirty="0" smtClean="0">
                <a:gradFill>
                  <a:gsLst>
                    <a:gs pos="1250">
                      <a:schemeClr val="tx1"/>
                    </a:gs>
                    <a:gs pos="100000">
                      <a:schemeClr val="tx1"/>
                    </a:gs>
                  </a:gsLst>
                  <a:lin ang="5400000" scaled="0"/>
                </a:gradFill>
              </a:rPr>
              <a:t>to evaluate this session now on </a:t>
            </a:r>
            <a:r>
              <a:rPr lang="en-US" sz="4400" b="1" dirty="0" err="1" smtClean="0">
                <a:gradFill>
                  <a:gsLst>
                    <a:gs pos="1250">
                      <a:schemeClr val="tx1"/>
                    </a:gs>
                    <a:gs pos="100000">
                      <a:schemeClr val="tx1"/>
                    </a:gs>
                  </a:gsLst>
                  <a:lin ang="5400000" scaled="0"/>
                </a:gradFill>
              </a:rPr>
              <a:t>myTechEd</a:t>
            </a:r>
            <a:r>
              <a:rPr lang="en-US" sz="4400" b="1" dirty="0" smtClean="0">
                <a:gradFill>
                  <a:gsLst>
                    <a:gs pos="1250">
                      <a:schemeClr val="tx1"/>
                    </a:gs>
                    <a:gs pos="100000">
                      <a:schemeClr val="tx1"/>
                    </a:gs>
                  </a:gsLst>
                  <a:lin ang="5400000" scaled="0"/>
                </a:gradFill>
              </a:rPr>
              <a:t> Mobile</a:t>
            </a: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chemeClr val="tx1">
                    <a:alpha val="99000"/>
                  </a:schemeClr>
                </a:solidFill>
              </a:rPr>
              <a:t>Required Slide </a:t>
            </a:r>
            <a:endParaRPr lang="en-US" sz="2800" b="1" dirty="0" smtClean="0">
              <a:solidFill>
                <a:schemeClr val="tx1">
                  <a:alpha val="99000"/>
                </a:schemeClr>
              </a:solidFill>
            </a:endParaRPr>
          </a:p>
          <a:p>
            <a:pPr lvl="0"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chemeClr val="tx1">
                  <a:alpha val="99000"/>
                </a:schemeClr>
              </a:solidFill>
            </a:endParaRPr>
          </a:p>
          <a:p>
            <a:r>
              <a:rPr lang="en-US" dirty="0">
                <a:solidFill>
                  <a:schemeClr val="tx1">
                    <a:alpha val="99000"/>
                  </a:schemeClr>
                </a:solidFill>
              </a:rPr>
              <a:t>Your MS Tag will be inserted here during the final scrub. </a:t>
            </a:r>
          </a:p>
        </p:txBody>
      </p:sp>
    </p:spTree>
    <p:extLst>
      <p:ext uri="{BB962C8B-B14F-4D97-AF65-F5344CB8AC3E}">
        <p14:creationId xmlns:p14="http://schemas.microsoft.com/office/powerpoint/2010/main" val="377347006"/>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NetApp Integration for Microsoft</a:t>
            </a:r>
            <a:endParaRPr lang="en-US" dirty="0"/>
          </a:p>
        </p:txBody>
      </p:sp>
      <p:grpSp>
        <p:nvGrpSpPr>
          <p:cNvPr id="53" name="Group 116"/>
          <p:cNvGrpSpPr/>
          <p:nvPr/>
        </p:nvGrpSpPr>
        <p:grpSpPr>
          <a:xfrm>
            <a:off x="829863" y="1424810"/>
            <a:ext cx="10415494" cy="4729579"/>
            <a:chOff x="1108074" y="761238"/>
            <a:chExt cx="7743825" cy="4010747"/>
          </a:xfrm>
        </p:grpSpPr>
        <p:sp>
          <p:nvSpPr>
            <p:cNvPr id="54" name="Rounded Rectangle 7"/>
            <p:cNvSpPr/>
            <p:nvPr/>
          </p:nvSpPr>
          <p:spPr bwMode="auto">
            <a:xfrm>
              <a:off x="1108074" y="761238"/>
              <a:ext cx="7743825" cy="605450"/>
            </a:xfrm>
            <a:prstGeom prst="rect">
              <a:avLst/>
            </a:prstGeom>
            <a:solidFill>
              <a:srgbClr val="EAEAEA"/>
            </a:solidFill>
            <a:ln w="9525" cap="flat" cmpd="sng" algn="ctr">
              <a:solidFill>
                <a:srgbClr val="FFFFFF">
                  <a:lumMod val="65000"/>
                </a:srgbClr>
              </a:solidFill>
              <a:prstDash val="solid"/>
              <a:round/>
              <a:headEnd type="none" w="med" len="med"/>
              <a:tailEnd type="none" w="med" len="med"/>
            </a:ln>
            <a:effectLst>
              <a:outerShdw blurRad="25400" dist="12700" dir="5400000" algn="t" rotWithShape="0">
                <a:prstClr val="black">
                  <a:alpha val="40000"/>
                </a:prstClr>
              </a:outerShdw>
            </a:effectLst>
          </p:spPr>
          <p:txBody>
            <a:bodyPr vert="horz" wrap="none" lIns="93260" tIns="46630" rIns="93260" bIns="46630" numCol="1" rtlCol="0" anchor="ctr" anchorCtr="0" compatLnSpc="1">
              <a:prstTxWarp prst="textNoShape">
                <a:avLst/>
              </a:prstTxWarp>
            </a:bodyPr>
            <a:lstStyle/>
            <a:p>
              <a:pPr algn="ctr" defTabSz="932312">
                <a:lnSpc>
                  <a:spcPct val="90000"/>
                </a:lnSpc>
                <a:buClr>
                  <a:srgbClr val="58A618"/>
                </a:buClr>
                <a:defRPr/>
              </a:pPr>
              <a:endParaRPr lang="en-US" sz="1836" kern="0" dirty="0">
                <a:solidFill>
                  <a:srgbClr val="000000"/>
                </a:solidFill>
              </a:endParaRPr>
            </a:p>
          </p:txBody>
        </p:sp>
        <p:sp>
          <p:nvSpPr>
            <p:cNvPr id="55" name="Rectangle 54"/>
            <p:cNvSpPr/>
            <p:nvPr/>
          </p:nvSpPr>
          <p:spPr bwMode="auto">
            <a:xfrm>
              <a:off x="1108074" y="1440965"/>
              <a:ext cx="7743825" cy="605450"/>
            </a:xfrm>
            <a:prstGeom prst="rect">
              <a:avLst/>
            </a:prstGeom>
            <a:solidFill>
              <a:srgbClr val="EAEAEA"/>
            </a:solidFill>
            <a:ln w="9525" cap="flat" cmpd="sng" algn="ctr">
              <a:solidFill>
                <a:srgbClr val="FFFFFF">
                  <a:lumMod val="65000"/>
                </a:srgbClr>
              </a:solidFill>
              <a:prstDash val="solid"/>
              <a:round/>
              <a:headEnd type="none" w="med" len="med"/>
              <a:tailEnd type="none" w="med" len="med"/>
            </a:ln>
            <a:effectLst>
              <a:outerShdw blurRad="25400" dist="12700" dir="5400000" algn="t" rotWithShape="0">
                <a:prstClr val="black">
                  <a:alpha val="40000"/>
                </a:prstClr>
              </a:outerShdw>
            </a:effectLst>
          </p:spPr>
          <p:txBody>
            <a:bodyPr vert="horz" wrap="none" lIns="93260" tIns="46630" rIns="93260" bIns="46630" numCol="1" rtlCol="0" anchor="ctr" anchorCtr="0" compatLnSpc="1">
              <a:prstTxWarp prst="textNoShape">
                <a:avLst/>
              </a:prstTxWarp>
            </a:bodyPr>
            <a:lstStyle/>
            <a:p>
              <a:pPr algn="ctr" defTabSz="932312">
                <a:lnSpc>
                  <a:spcPct val="90000"/>
                </a:lnSpc>
                <a:buClr>
                  <a:srgbClr val="58A618"/>
                </a:buClr>
                <a:defRPr/>
              </a:pPr>
              <a:endParaRPr lang="en-US" sz="1836" kern="0" dirty="0">
                <a:solidFill>
                  <a:srgbClr val="000000"/>
                </a:solidFill>
              </a:endParaRPr>
            </a:p>
          </p:txBody>
        </p:sp>
        <p:sp>
          <p:nvSpPr>
            <p:cNvPr id="56" name="Rectangle 55"/>
            <p:cNvSpPr/>
            <p:nvPr/>
          </p:nvSpPr>
          <p:spPr bwMode="auto">
            <a:xfrm>
              <a:off x="1108074" y="2120693"/>
              <a:ext cx="7743825" cy="605450"/>
            </a:xfrm>
            <a:prstGeom prst="rect">
              <a:avLst/>
            </a:prstGeom>
            <a:solidFill>
              <a:srgbClr val="EAEAEA"/>
            </a:solidFill>
            <a:ln w="9525" cap="flat" cmpd="sng" algn="ctr">
              <a:solidFill>
                <a:srgbClr val="FFFFFF">
                  <a:lumMod val="65000"/>
                </a:srgbClr>
              </a:solidFill>
              <a:prstDash val="solid"/>
              <a:round/>
              <a:headEnd type="none" w="med" len="med"/>
              <a:tailEnd type="none" w="med" len="med"/>
            </a:ln>
            <a:effectLst>
              <a:outerShdw blurRad="25400" dist="12700" dir="5400000" algn="t" rotWithShape="0">
                <a:prstClr val="black">
                  <a:alpha val="40000"/>
                </a:prstClr>
              </a:outerShdw>
            </a:effectLst>
          </p:spPr>
          <p:txBody>
            <a:bodyPr vert="horz" wrap="none" lIns="93260" tIns="46630" rIns="93260" bIns="46630" numCol="1" rtlCol="0" anchor="ctr" anchorCtr="0" compatLnSpc="1">
              <a:prstTxWarp prst="textNoShape">
                <a:avLst/>
              </a:prstTxWarp>
            </a:bodyPr>
            <a:lstStyle/>
            <a:p>
              <a:pPr algn="ctr" defTabSz="932312">
                <a:lnSpc>
                  <a:spcPct val="90000"/>
                </a:lnSpc>
                <a:buClr>
                  <a:srgbClr val="58A618"/>
                </a:buClr>
                <a:defRPr/>
              </a:pPr>
              <a:endParaRPr lang="en-US" sz="1836" kern="0" dirty="0">
                <a:solidFill>
                  <a:srgbClr val="000000"/>
                </a:solidFill>
              </a:endParaRPr>
            </a:p>
          </p:txBody>
        </p:sp>
        <p:sp>
          <p:nvSpPr>
            <p:cNvPr id="57" name="Rectangle 56"/>
            <p:cNvSpPr/>
            <p:nvPr/>
          </p:nvSpPr>
          <p:spPr bwMode="auto">
            <a:xfrm>
              <a:off x="1108074" y="2800420"/>
              <a:ext cx="7743825" cy="605450"/>
            </a:xfrm>
            <a:prstGeom prst="rect">
              <a:avLst/>
            </a:prstGeom>
            <a:solidFill>
              <a:srgbClr val="EAEAEA"/>
            </a:solidFill>
            <a:ln w="9525" cap="flat" cmpd="sng" algn="ctr">
              <a:solidFill>
                <a:srgbClr val="FFFFFF">
                  <a:lumMod val="65000"/>
                </a:srgbClr>
              </a:solidFill>
              <a:prstDash val="solid"/>
              <a:round/>
              <a:headEnd type="none" w="med" len="med"/>
              <a:tailEnd type="none" w="med" len="med"/>
            </a:ln>
            <a:effectLst>
              <a:outerShdw blurRad="25400" dist="12700" dir="5400000" algn="t" rotWithShape="0">
                <a:prstClr val="black">
                  <a:alpha val="40000"/>
                </a:prstClr>
              </a:outerShdw>
            </a:effectLst>
          </p:spPr>
          <p:txBody>
            <a:bodyPr vert="horz" wrap="none" lIns="93260" tIns="46630" rIns="93260" bIns="46630" numCol="1" rtlCol="0" anchor="ctr" anchorCtr="0" compatLnSpc="1">
              <a:prstTxWarp prst="textNoShape">
                <a:avLst/>
              </a:prstTxWarp>
            </a:bodyPr>
            <a:lstStyle/>
            <a:p>
              <a:pPr algn="ctr" defTabSz="932312">
                <a:lnSpc>
                  <a:spcPct val="90000"/>
                </a:lnSpc>
                <a:buClr>
                  <a:srgbClr val="58A618"/>
                </a:buClr>
                <a:defRPr/>
              </a:pPr>
              <a:endParaRPr lang="en-US" sz="1836" kern="0" dirty="0">
                <a:solidFill>
                  <a:srgbClr val="000000"/>
                </a:solidFill>
              </a:endParaRPr>
            </a:p>
          </p:txBody>
        </p:sp>
        <p:sp>
          <p:nvSpPr>
            <p:cNvPr id="58" name="Rectangle 57"/>
            <p:cNvSpPr/>
            <p:nvPr/>
          </p:nvSpPr>
          <p:spPr bwMode="auto">
            <a:xfrm>
              <a:off x="1108074" y="3480147"/>
              <a:ext cx="7743825" cy="605450"/>
            </a:xfrm>
            <a:prstGeom prst="rect">
              <a:avLst/>
            </a:prstGeom>
            <a:solidFill>
              <a:srgbClr val="EAEAEA"/>
            </a:solidFill>
            <a:ln w="9525" cap="flat" cmpd="sng" algn="ctr">
              <a:solidFill>
                <a:srgbClr val="FFFFFF">
                  <a:lumMod val="65000"/>
                </a:srgbClr>
              </a:solidFill>
              <a:prstDash val="solid"/>
              <a:round/>
              <a:headEnd type="none" w="med" len="med"/>
              <a:tailEnd type="none" w="med" len="med"/>
            </a:ln>
            <a:effectLst>
              <a:outerShdw blurRad="25400" dist="12700" dir="5400000" algn="t" rotWithShape="0">
                <a:prstClr val="black">
                  <a:alpha val="40000"/>
                </a:prstClr>
              </a:outerShdw>
            </a:effectLst>
          </p:spPr>
          <p:txBody>
            <a:bodyPr vert="horz" wrap="none" lIns="93260" tIns="46630" rIns="93260" bIns="46630" numCol="1" rtlCol="0" anchor="ctr" anchorCtr="0" compatLnSpc="1">
              <a:prstTxWarp prst="textNoShape">
                <a:avLst/>
              </a:prstTxWarp>
            </a:bodyPr>
            <a:lstStyle/>
            <a:p>
              <a:pPr algn="ctr" defTabSz="932312">
                <a:lnSpc>
                  <a:spcPct val="90000"/>
                </a:lnSpc>
                <a:buClr>
                  <a:srgbClr val="58A618"/>
                </a:buClr>
                <a:defRPr/>
              </a:pPr>
              <a:endParaRPr lang="en-US" sz="1836" kern="0" dirty="0">
                <a:solidFill>
                  <a:srgbClr val="000000"/>
                </a:solidFill>
              </a:endParaRPr>
            </a:p>
          </p:txBody>
        </p:sp>
        <p:sp>
          <p:nvSpPr>
            <p:cNvPr id="59" name="Rectangle 58"/>
            <p:cNvSpPr/>
            <p:nvPr/>
          </p:nvSpPr>
          <p:spPr bwMode="auto">
            <a:xfrm>
              <a:off x="1108074" y="4159876"/>
              <a:ext cx="7743825" cy="605450"/>
            </a:xfrm>
            <a:prstGeom prst="rect">
              <a:avLst/>
            </a:prstGeom>
            <a:solidFill>
              <a:srgbClr val="EAEAEA"/>
            </a:solidFill>
            <a:ln w="9525" cap="flat" cmpd="sng" algn="ctr">
              <a:solidFill>
                <a:srgbClr val="FFFFFF">
                  <a:lumMod val="65000"/>
                </a:srgbClr>
              </a:solidFill>
              <a:prstDash val="solid"/>
              <a:round/>
              <a:headEnd type="none" w="med" len="med"/>
              <a:tailEnd type="none" w="med" len="med"/>
            </a:ln>
            <a:effectLst>
              <a:outerShdw blurRad="25400" dist="12700" dir="5400000" algn="t" rotWithShape="0">
                <a:prstClr val="black">
                  <a:alpha val="40000"/>
                </a:prstClr>
              </a:outerShdw>
            </a:effectLst>
          </p:spPr>
          <p:txBody>
            <a:bodyPr vert="horz" wrap="none" lIns="93260" tIns="46630" rIns="93260" bIns="46630" numCol="1" rtlCol="0" anchor="ctr" anchorCtr="0" compatLnSpc="1">
              <a:prstTxWarp prst="textNoShape">
                <a:avLst/>
              </a:prstTxWarp>
            </a:bodyPr>
            <a:lstStyle/>
            <a:p>
              <a:pPr algn="ctr" defTabSz="932312">
                <a:lnSpc>
                  <a:spcPct val="90000"/>
                </a:lnSpc>
                <a:buClr>
                  <a:srgbClr val="58A618"/>
                </a:buClr>
                <a:defRPr/>
              </a:pPr>
              <a:endParaRPr lang="en-US" sz="1836" kern="0" dirty="0">
                <a:solidFill>
                  <a:srgbClr val="000000"/>
                </a:solidFill>
              </a:endParaRPr>
            </a:p>
          </p:txBody>
        </p:sp>
        <p:sp>
          <p:nvSpPr>
            <p:cNvPr id="61" name="Freeform 60"/>
            <p:cNvSpPr/>
            <p:nvPr/>
          </p:nvSpPr>
          <p:spPr bwMode="auto">
            <a:xfrm flipH="1">
              <a:off x="4396077" y="4166535"/>
              <a:ext cx="2817053" cy="605450"/>
            </a:xfrm>
            <a:custGeom>
              <a:avLst/>
              <a:gdLst>
                <a:gd name="connsiteX0" fmla="*/ 0 w 2388870"/>
                <a:gd name="connsiteY0" fmla="*/ 0 h 693420"/>
                <a:gd name="connsiteX1" fmla="*/ 2377440 w 2388870"/>
                <a:gd name="connsiteY1" fmla="*/ 0 h 693420"/>
                <a:gd name="connsiteX2" fmla="*/ 2377440 w 2388870"/>
                <a:gd name="connsiteY2" fmla="*/ 243840 h 693420"/>
                <a:gd name="connsiteX3" fmla="*/ 2156460 w 2388870"/>
                <a:gd name="connsiteY3" fmla="*/ 240030 h 693420"/>
                <a:gd name="connsiteX4" fmla="*/ 2164080 w 2388870"/>
                <a:gd name="connsiteY4" fmla="*/ 453390 h 693420"/>
                <a:gd name="connsiteX5" fmla="*/ 2388870 w 2388870"/>
                <a:gd name="connsiteY5" fmla="*/ 453390 h 693420"/>
                <a:gd name="connsiteX6" fmla="*/ 2373630 w 2388870"/>
                <a:gd name="connsiteY6" fmla="*/ 689610 h 693420"/>
                <a:gd name="connsiteX7" fmla="*/ 7620 w 2388870"/>
                <a:gd name="connsiteY7" fmla="*/ 693420 h 693420"/>
                <a:gd name="connsiteX8" fmla="*/ 0 w 2388870"/>
                <a:gd name="connsiteY8" fmla="*/ 0 h 693420"/>
                <a:gd name="connsiteX0" fmla="*/ 0 w 2385060"/>
                <a:gd name="connsiteY0" fmla="*/ 0 h 693420"/>
                <a:gd name="connsiteX1" fmla="*/ 2373630 w 2385060"/>
                <a:gd name="connsiteY1" fmla="*/ 0 h 693420"/>
                <a:gd name="connsiteX2" fmla="*/ 2373630 w 2385060"/>
                <a:gd name="connsiteY2" fmla="*/ 243840 h 693420"/>
                <a:gd name="connsiteX3" fmla="*/ 2152650 w 2385060"/>
                <a:gd name="connsiteY3" fmla="*/ 240030 h 693420"/>
                <a:gd name="connsiteX4" fmla="*/ 2160270 w 2385060"/>
                <a:gd name="connsiteY4" fmla="*/ 453390 h 693420"/>
                <a:gd name="connsiteX5" fmla="*/ 2385060 w 2385060"/>
                <a:gd name="connsiteY5" fmla="*/ 453390 h 693420"/>
                <a:gd name="connsiteX6" fmla="*/ 2369820 w 2385060"/>
                <a:gd name="connsiteY6" fmla="*/ 689610 h 693420"/>
                <a:gd name="connsiteX7" fmla="*/ 3810 w 2385060"/>
                <a:gd name="connsiteY7" fmla="*/ 693420 h 693420"/>
                <a:gd name="connsiteX8" fmla="*/ 0 w 2385060"/>
                <a:gd name="connsiteY8" fmla="*/ 0 h 693420"/>
                <a:gd name="connsiteX0" fmla="*/ 0 w 2385060"/>
                <a:gd name="connsiteY0" fmla="*/ 0 h 690563"/>
                <a:gd name="connsiteX1" fmla="*/ 2373630 w 2385060"/>
                <a:gd name="connsiteY1" fmla="*/ 0 h 690563"/>
                <a:gd name="connsiteX2" fmla="*/ 2373630 w 2385060"/>
                <a:gd name="connsiteY2" fmla="*/ 243840 h 690563"/>
                <a:gd name="connsiteX3" fmla="*/ 2152650 w 2385060"/>
                <a:gd name="connsiteY3" fmla="*/ 240030 h 690563"/>
                <a:gd name="connsiteX4" fmla="*/ 2160270 w 2385060"/>
                <a:gd name="connsiteY4" fmla="*/ 453390 h 690563"/>
                <a:gd name="connsiteX5" fmla="*/ 2385060 w 2385060"/>
                <a:gd name="connsiteY5" fmla="*/ 453390 h 690563"/>
                <a:gd name="connsiteX6" fmla="*/ 2369820 w 2385060"/>
                <a:gd name="connsiteY6" fmla="*/ 689610 h 690563"/>
                <a:gd name="connsiteX7" fmla="*/ 0 w 2385060"/>
                <a:gd name="connsiteY7" fmla="*/ 690563 h 690563"/>
                <a:gd name="connsiteX8" fmla="*/ 0 w 2385060"/>
                <a:gd name="connsiteY8" fmla="*/ 0 h 690563"/>
                <a:gd name="connsiteX0" fmla="*/ 0 w 2385060"/>
                <a:gd name="connsiteY0" fmla="*/ 0 h 690564"/>
                <a:gd name="connsiteX1" fmla="*/ 2373630 w 2385060"/>
                <a:gd name="connsiteY1" fmla="*/ 0 h 690564"/>
                <a:gd name="connsiteX2" fmla="*/ 2373630 w 2385060"/>
                <a:gd name="connsiteY2" fmla="*/ 243840 h 690564"/>
                <a:gd name="connsiteX3" fmla="*/ 2152650 w 2385060"/>
                <a:gd name="connsiteY3" fmla="*/ 240030 h 690564"/>
                <a:gd name="connsiteX4" fmla="*/ 2160270 w 2385060"/>
                <a:gd name="connsiteY4" fmla="*/ 453390 h 690564"/>
                <a:gd name="connsiteX5" fmla="*/ 2385060 w 2385060"/>
                <a:gd name="connsiteY5" fmla="*/ 453390 h 690564"/>
                <a:gd name="connsiteX6" fmla="*/ 2371725 w 2385060"/>
                <a:gd name="connsiteY6" fmla="*/ 690564 h 690564"/>
                <a:gd name="connsiteX7" fmla="*/ 0 w 2385060"/>
                <a:gd name="connsiteY7" fmla="*/ 690563 h 690564"/>
                <a:gd name="connsiteX8" fmla="*/ 0 w 2385060"/>
                <a:gd name="connsiteY8" fmla="*/ 0 h 690564"/>
                <a:gd name="connsiteX0" fmla="*/ 0 w 2373630"/>
                <a:gd name="connsiteY0" fmla="*/ 0 h 690564"/>
                <a:gd name="connsiteX1" fmla="*/ 2373630 w 2373630"/>
                <a:gd name="connsiteY1" fmla="*/ 0 h 690564"/>
                <a:gd name="connsiteX2" fmla="*/ 2373630 w 2373630"/>
                <a:gd name="connsiteY2" fmla="*/ 243840 h 690564"/>
                <a:gd name="connsiteX3" fmla="*/ 2152650 w 2373630"/>
                <a:gd name="connsiteY3" fmla="*/ 240030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4"/>
                <a:gd name="connsiteX1" fmla="*/ 2373630 w 2373630"/>
                <a:gd name="connsiteY1" fmla="*/ 0 h 690564"/>
                <a:gd name="connsiteX2" fmla="*/ 2373630 w 2373630"/>
                <a:gd name="connsiteY2" fmla="*/ 243840 h 690564"/>
                <a:gd name="connsiteX3" fmla="*/ 2162175 w 2373630"/>
                <a:gd name="connsiteY3" fmla="*/ 239713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4"/>
                <a:gd name="connsiteX1" fmla="*/ 2373630 w 2373630"/>
                <a:gd name="connsiteY1" fmla="*/ 0 h 690564"/>
                <a:gd name="connsiteX2" fmla="*/ 2371725 w 2373630"/>
                <a:gd name="connsiteY2" fmla="*/ 239713 h 690564"/>
                <a:gd name="connsiteX3" fmla="*/ 2162175 w 2373630"/>
                <a:gd name="connsiteY3" fmla="*/ 239713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4"/>
                <a:gd name="connsiteX1" fmla="*/ 2373630 w 2373630"/>
                <a:gd name="connsiteY1" fmla="*/ 0 h 690564"/>
                <a:gd name="connsiteX2" fmla="*/ 2371725 w 2373630"/>
                <a:gd name="connsiteY2" fmla="*/ 239713 h 690564"/>
                <a:gd name="connsiteX3" fmla="*/ 2162175 w 2373630"/>
                <a:gd name="connsiteY3" fmla="*/ 239713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3"/>
                <a:gd name="connsiteX1" fmla="*/ 2373630 w 2373630"/>
                <a:gd name="connsiteY1" fmla="*/ 0 h 690563"/>
                <a:gd name="connsiteX2" fmla="*/ 2371725 w 2373630"/>
                <a:gd name="connsiteY2" fmla="*/ 239713 h 690563"/>
                <a:gd name="connsiteX3" fmla="*/ 2162175 w 2373630"/>
                <a:gd name="connsiteY3" fmla="*/ 239713 h 690563"/>
                <a:gd name="connsiteX4" fmla="*/ 2160270 w 2373630"/>
                <a:gd name="connsiteY4" fmla="*/ 453390 h 690563"/>
                <a:gd name="connsiteX5" fmla="*/ 2371725 w 2373630"/>
                <a:gd name="connsiteY5" fmla="*/ 454025 h 690563"/>
                <a:gd name="connsiteX6" fmla="*/ 2371725 w 2373630"/>
                <a:gd name="connsiteY6" fmla="*/ 690563 h 690563"/>
                <a:gd name="connsiteX7" fmla="*/ 0 w 2373630"/>
                <a:gd name="connsiteY7" fmla="*/ 690563 h 690563"/>
                <a:gd name="connsiteX8" fmla="*/ 0 w 2373630"/>
                <a:gd name="connsiteY8" fmla="*/ 0 h 690563"/>
                <a:gd name="connsiteX0" fmla="*/ 0 w 2371725"/>
                <a:gd name="connsiteY0" fmla="*/ 0 h 690563"/>
                <a:gd name="connsiteX1" fmla="*/ 2371725 w 2371725"/>
                <a:gd name="connsiteY1" fmla="*/ 1 h 690563"/>
                <a:gd name="connsiteX2" fmla="*/ 2371725 w 2371725"/>
                <a:gd name="connsiteY2" fmla="*/ 239713 h 690563"/>
                <a:gd name="connsiteX3" fmla="*/ 2162175 w 2371725"/>
                <a:gd name="connsiteY3" fmla="*/ 239713 h 690563"/>
                <a:gd name="connsiteX4" fmla="*/ 2160270 w 2371725"/>
                <a:gd name="connsiteY4" fmla="*/ 453390 h 690563"/>
                <a:gd name="connsiteX5" fmla="*/ 2371725 w 2371725"/>
                <a:gd name="connsiteY5" fmla="*/ 454025 h 690563"/>
                <a:gd name="connsiteX6" fmla="*/ 2371725 w 2371725"/>
                <a:gd name="connsiteY6" fmla="*/ 690563 h 690563"/>
                <a:gd name="connsiteX7" fmla="*/ 0 w 2371725"/>
                <a:gd name="connsiteY7" fmla="*/ 690563 h 690563"/>
                <a:gd name="connsiteX8" fmla="*/ 0 w 2371725"/>
                <a:gd name="connsiteY8" fmla="*/ 0 h 690563"/>
                <a:gd name="connsiteX0" fmla="*/ 0 w 2371726"/>
                <a:gd name="connsiteY0" fmla="*/ 0 h 690563"/>
                <a:gd name="connsiteX1" fmla="*/ 2371725 w 2371726"/>
                <a:gd name="connsiteY1" fmla="*/ 1 h 690563"/>
                <a:gd name="connsiteX2" fmla="*/ 2371726 w 2371726"/>
                <a:gd name="connsiteY2" fmla="*/ 239714 h 690563"/>
                <a:gd name="connsiteX3" fmla="*/ 2162175 w 2371726"/>
                <a:gd name="connsiteY3" fmla="*/ 239713 h 690563"/>
                <a:gd name="connsiteX4" fmla="*/ 2160270 w 2371726"/>
                <a:gd name="connsiteY4" fmla="*/ 453390 h 690563"/>
                <a:gd name="connsiteX5" fmla="*/ 2371725 w 2371726"/>
                <a:gd name="connsiteY5" fmla="*/ 454025 h 690563"/>
                <a:gd name="connsiteX6" fmla="*/ 2371725 w 2371726"/>
                <a:gd name="connsiteY6" fmla="*/ 690563 h 690563"/>
                <a:gd name="connsiteX7" fmla="*/ 0 w 2371726"/>
                <a:gd name="connsiteY7" fmla="*/ 690563 h 690563"/>
                <a:gd name="connsiteX8" fmla="*/ 0 w 2371726"/>
                <a:gd name="connsiteY8" fmla="*/ 0 h 690563"/>
                <a:gd name="connsiteX0" fmla="*/ 0 w 2371725"/>
                <a:gd name="connsiteY0" fmla="*/ 0 h 690563"/>
                <a:gd name="connsiteX1" fmla="*/ 2371725 w 2371725"/>
                <a:gd name="connsiteY1" fmla="*/ 1 h 690563"/>
                <a:gd name="connsiteX2" fmla="*/ 2371725 w 2371725"/>
                <a:gd name="connsiteY2" fmla="*/ 239714 h 690563"/>
                <a:gd name="connsiteX3" fmla="*/ 2162175 w 2371725"/>
                <a:gd name="connsiteY3" fmla="*/ 239713 h 690563"/>
                <a:gd name="connsiteX4" fmla="*/ 2160270 w 2371725"/>
                <a:gd name="connsiteY4" fmla="*/ 453390 h 690563"/>
                <a:gd name="connsiteX5" fmla="*/ 2371725 w 2371725"/>
                <a:gd name="connsiteY5" fmla="*/ 454025 h 690563"/>
                <a:gd name="connsiteX6" fmla="*/ 2371725 w 2371725"/>
                <a:gd name="connsiteY6" fmla="*/ 690563 h 690563"/>
                <a:gd name="connsiteX7" fmla="*/ 0 w 2371725"/>
                <a:gd name="connsiteY7" fmla="*/ 690563 h 690563"/>
                <a:gd name="connsiteX8" fmla="*/ 0 w 2371725"/>
                <a:gd name="connsiteY8" fmla="*/ 0 h 690563"/>
                <a:gd name="connsiteX0" fmla="*/ 0 w 2371725"/>
                <a:gd name="connsiteY0" fmla="*/ 0 h 690563"/>
                <a:gd name="connsiteX1" fmla="*/ 2371725 w 2371725"/>
                <a:gd name="connsiteY1" fmla="*/ 1 h 690563"/>
                <a:gd name="connsiteX2" fmla="*/ 2371725 w 2371725"/>
                <a:gd name="connsiteY2" fmla="*/ 239714 h 690563"/>
                <a:gd name="connsiteX3" fmla="*/ 2162175 w 2371725"/>
                <a:gd name="connsiteY3" fmla="*/ 239713 h 690563"/>
                <a:gd name="connsiteX4" fmla="*/ 2162176 w 2371725"/>
                <a:gd name="connsiteY4" fmla="*/ 454026 h 690563"/>
                <a:gd name="connsiteX5" fmla="*/ 2371725 w 2371725"/>
                <a:gd name="connsiteY5" fmla="*/ 454025 h 690563"/>
                <a:gd name="connsiteX6" fmla="*/ 2371725 w 2371725"/>
                <a:gd name="connsiteY6" fmla="*/ 690563 h 690563"/>
                <a:gd name="connsiteX7" fmla="*/ 0 w 2371725"/>
                <a:gd name="connsiteY7" fmla="*/ 690563 h 690563"/>
                <a:gd name="connsiteX8" fmla="*/ 0 w 2371725"/>
                <a:gd name="connsiteY8" fmla="*/ 0 h 690563"/>
                <a:gd name="connsiteX0" fmla="*/ 0 w 2371726"/>
                <a:gd name="connsiteY0" fmla="*/ 0 h 690563"/>
                <a:gd name="connsiteX1" fmla="*/ 2371725 w 2371726"/>
                <a:gd name="connsiteY1" fmla="*/ 1 h 690563"/>
                <a:gd name="connsiteX2" fmla="*/ 2371725 w 2371726"/>
                <a:gd name="connsiteY2" fmla="*/ 239714 h 690563"/>
                <a:gd name="connsiteX3" fmla="*/ 2162175 w 2371726"/>
                <a:gd name="connsiteY3" fmla="*/ 239713 h 690563"/>
                <a:gd name="connsiteX4" fmla="*/ 2162176 w 2371726"/>
                <a:gd name="connsiteY4" fmla="*/ 454026 h 690563"/>
                <a:gd name="connsiteX5" fmla="*/ 237172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162176 w 2371726"/>
                <a:gd name="connsiteY1" fmla="*/ 1 h 690563"/>
                <a:gd name="connsiteX2" fmla="*/ 2371725 w 2371726"/>
                <a:gd name="connsiteY2" fmla="*/ 239714 h 690563"/>
                <a:gd name="connsiteX3" fmla="*/ 2162175 w 2371726"/>
                <a:gd name="connsiteY3" fmla="*/ 239713 h 690563"/>
                <a:gd name="connsiteX4" fmla="*/ 2162176 w 2371726"/>
                <a:gd name="connsiteY4" fmla="*/ 454026 h 690563"/>
                <a:gd name="connsiteX5" fmla="*/ 237172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162176 w 2371726"/>
                <a:gd name="connsiteY1" fmla="*/ 1 h 690563"/>
                <a:gd name="connsiteX2" fmla="*/ 2371725 w 2371726"/>
                <a:gd name="connsiteY2" fmla="*/ 239714 h 690563"/>
                <a:gd name="connsiteX3" fmla="*/ 2162176 w 2371726"/>
                <a:gd name="connsiteY3" fmla="*/ 454026 h 690563"/>
                <a:gd name="connsiteX4" fmla="*/ 2371726 w 2371726"/>
                <a:gd name="connsiteY4" fmla="*/ 454026 h 690563"/>
                <a:gd name="connsiteX5" fmla="*/ 2371725 w 2371726"/>
                <a:gd name="connsiteY5" fmla="*/ 690563 h 690563"/>
                <a:gd name="connsiteX6" fmla="*/ 0 w 2371726"/>
                <a:gd name="connsiteY6" fmla="*/ 690563 h 690563"/>
                <a:gd name="connsiteX7" fmla="*/ 0 w 2371726"/>
                <a:gd name="connsiteY7" fmla="*/ 0 h 690563"/>
                <a:gd name="connsiteX0" fmla="*/ 0 w 2371726"/>
                <a:gd name="connsiteY0" fmla="*/ 0 h 690563"/>
                <a:gd name="connsiteX1" fmla="*/ 2162176 w 2371726"/>
                <a:gd name="connsiteY1" fmla="*/ 1 h 690563"/>
                <a:gd name="connsiteX2" fmla="*/ 2162176 w 2371726"/>
                <a:gd name="connsiteY2" fmla="*/ 239714 h 690563"/>
                <a:gd name="connsiteX3" fmla="*/ 2371725 w 2371726"/>
                <a:gd name="connsiteY3" fmla="*/ 239714 h 690563"/>
                <a:gd name="connsiteX4" fmla="*/ 2162176 w 2371726"/>
                <a:gd name="connsiteY4" fmla="*/ 454026 h 690563"/>
                <a:gd name="connsiteX5" fmla="*/ 237172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162176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371725 w 2371726"/>
                <a:gd name="connsiteY5" fmla="*/ 690563 h 690563"/>
                <a:gd name="connsiteX6" fmla="*/ 0 w 2371726"/>
                <a:gd name="connsiteY6" fmla="*/ 690563 h 690563"/>
                <a:gd name="connsiteX7" fmla="*/ 0 w 2371726"/>
                <a:gd name="connsiteY7" fmla="*/ 0 h 690563"/>
                <a:gd name="connsiteX0" fmla="*/ 0 w 2767330"/>
                <a:gd name="connsiteY0" fmla="*/ 0 h 690563"/>
                <a:gd name="connsiteX1" fmla="*/ 2162176 w 2767330"/>
                <a:gd name="connsiteY1" fmla="*/ 1 h 690563"/>
                <a:gd name="connsiteX2" fmla="*/ 2162176 w 2767330"/>
                <a:gd name="connsiteY2" fmla="*/ 239714 h 690563"/>
                <a:gd name="connsiteX3" fmla="*/ 2371725 w 2767330"/>
                <a:gd name="connsiteY3" fmla="*/ 239714 h 690563"/>
                <a:gd name="connsiteX4" fmla="*/ 2371726 w 2767330"/>
                <a:gd name="connsiteY4" fmla="*/ 454026 h 690563"/>
                <a:gd name="connsiteX5" fmla="*/ 2162176 w 2767330"/>
                <a:gd name="connsiteY5" fmla="*/ 454026 h 690563"/>
                <a:gd name="connsiteX6" fmla="*/ 2371725 w 2767330"/>
                <a:gd name="connsiteY6" fmla="*/ 690563 h 690563"/>
                <a:gd name="connsiteX7" fmla="*/ 0 w 2767330"/>
                <a:gd name="connsiteY7" fmla="*/ 690563 h 690563"/>
                <a:gd name="connsiteX8" fmla="*/ 0 w 2767330"/>
                <a:gd name="connsiteY8" fmla="*/ 0 h 690563"/>
                <a:gd name="connsiteX0" fmla="*/ 0 w 2767330"/>
                <a:gd name="connsiteY0" fmla="*/ 0 h 690563"/>
                <a:gd name="connsiteX1" fmla="*/ 2162176 w 2767330"/>
                <a:gd name="connsiteY1" fmla="*/ 1 h 690563"/>
                <a:gd name="connsiteX2" fmla="*/ 2162176 w 2767330"/>
                <a:gd name="connsiteY2" fmla="*/ 239714 h 690563"/>
                <a:gd name="connsiteX3" fmla="*/ 2371725 w 2767330"/>
                <a:gd name="connsiteY3" fmla="*/ 239714 h 690563"/>
                <a:gd name="connsiteX4" fmla="*/ 2371726 w 2767330"/>
                <a:gd name="connsiteY4" fmla="*/ 454026 h 690563"/>
                <a:gd name="connsiteX5" fmla="*/ 2162176 w 2767330"/>
                <a:gd name="connsiteY5" fmla="*/ 454026 h 690563"/>
                <a:gd name="connsiteX6" fmla="*/ 2371725 w 2767330"/>
                <a:gd name="connsiteY6" fmla="*/ 690563 h 690563"/>
                <a:gd name="connsiteX7" fmla="*/ 0 w 2767330"/>
                <a:gd name="connsiteY7" fmla="*/ 690563 h 690563"/>
                <a:gd name="connsiteX8" fmla="*/ 0 w 2767330"/>
                <a:gd name="connsiteY8" fmla="*/ 0 h 690563"/>
                <a:gd name="connsiteX0" fmla="*/ 0 w 2371726"/>
                <a:gd name="connsiteY0" fmla="*/ 0 h 690563"/>
                <a:gd name="connsiteX1" fmla="*/ 2162176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16217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4"/>
                <a:gd name="connsiteX1" fmla="*/ 2162176 w 2371726"/>
                <a:gd name="connsiteY1" fmla="*/ 1 h 690564"/>
                <a:gd name="connsiteX2" fmla="*/ 2162176 w 2371726"/>
                <a:gd name="connsiteY2" fmla="*/ 239714 h 690564"/>
                <a:gd name="connsiteX3" fmla="*/ 2371725 w 2371726"/>
                <a:gd name="connsiteY3" fmla="*/ 239714 h 690564"/>
                <a:gd name="connsiteX4" fmla="*/ 2371726 w 2371726"/>
                <a:gd name="connsiteY4" fmla="*/ 454026 h 690564"/>
                <a:gd name="connsiteX5" fmla="*/ 2162176 w 2371726"/>
                <a:gd name="connsiteY5" fmla="*/ 454026 h 690564"/>
                <a:gd name="connsiteX6" fmla="*/ 2162176 w 2371726"/>
                <a:gd name="connsiteY6" fmla="*/ 690564 h 690564"/>
                <a:gd name="connsiteX7" fmla="*/ 0 w 2371726"/>
                <a:gd name="connsiteY7" fmla="*/ 690563 h 690564"/>
                <a:gd name="connsiteX8" fmla="*/ 0 w 2371726"/>
                <a:gd name="connsiteY8" fmla="*/ 0 h 690564"/>
                <a:gd name="connsiteX0" fmla="*/ 0 w 2371726"/>
                <a:gd name="connsiteY0" fmla="*/ 0 h 690564"/>
                <a:gd name="connsiteX1" fmla="*/ 2257390 w 2371726"/>
                <a:gd name="connsiteY1" fmla="*/ 1 h 690564"/>
                <a:gd name="connsiteX2" fmla="*/ 2162176 w 2371726"/>
                <a:gd name="connsiteY2" fmla="*/ 239714 h 690564"/>
                <a:gd name="connsiteX3" fmla="*/ 2371725 w 2371726"/>
                <a:gd name="connsiteY3" fmla="*/ 239714 h 690564"/>
                <a:gd name="connsiteX4" fmla="*/ 2371726 w 2371726"/>
                <a:gd name="connsiteY4" fmla="*/ 454026 h 690564"/>
                <a:gd name="connsiteX5" fmla="*/ 2162176 w 2371726"/>
                <a:gd name="connsiteY5" fmla="*/ 454026 h 690564"/>
                <a:gd name="connsiteX6" fmla="*/ 2162176 w 2371726"/>
                <a:gd name="connsiteY6" fmla="*/ 690564 h 690564"/>
                <a:gd name="connsiteX7" fmla="*/ 0 w 2371726"/>
                <a:gd name="connsiteY7" fmla="*/ 690563 h 690564"/>
                <a:gd name="connsiteX8" fmla="*/ 0 w 2371726"/>
                <a:gd name="connsiteY8" fmla="*/ 0 h 690564"/>
                <a:gd name="connsiteX0" fmla="*/ 0 w 2371726"/>
                <a:gd name="connsiteY0" fmla="*/ 0 h 690563"/>
                <a:gd name="connsiteX1" fmla="*/ 2257390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162176 w 2371726"/>
                <a:gd name="connsiteY5" fmla="*/ 454026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57390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57390 w 2371726"/>
                <a:gd name="connsiteY1" fmla="*/ 1 h 690563"/>
                <a:gd name="connsiteX2" fmla="*/ 2257390 w 2371726"/>
                <a:gd name="connsiteY2" fmla="*/ 240878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16896 w 2371726"/>
                <a:gd name="connsiteY1" fmla="*/ 0 h 690563"/>
                <a:gd name="connsiteX2" fmla="*/ 2257390 w 2371726"/>
                <a:gd name="connsiteY2" fmla="*/ 240878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16896 w 2371726"/>
                <a:gd name="connsiteY1" fmla="*/ 0 h 690563"/>
                <a:gd name="connsiteX2" fmla="*/ 2216896 w 2371726"/>
                <a:gd name="connsiteY2" fmla="*/ 242886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89349"/>
                <a:gd name="connsiteY0" fmla="*/ 0 h 690563"/>
                <a:gd name="connsiteX1" fmla="*/ 2216896 w 2389349"/>
                <a:gd name="connsiteY1" fmla="*/ 0 h 690563"/>
                <a:gd name="connsiteX2" fmla="*/ 2216896 w 2389349"/>
                <a:gd name="connsiteY2" fmla="*/ 242886 h 690563"/>
                <a:gd name="connsiteX3" fmla="*/ 2389349 w 2389349"/>
                <a:gd name="connsiteY3" fmla="*/ 242886 h 690563"/>
                <a:gd name="connsiteX4" fmla="*/ 2371726 w 2389349"/>
                <a:gd name="connsiteY4" fmla="*/ 454026 h 690563"/>
                <a:gd name="connsiteX5" fmla="*/ 2257390 w 2389349"/>
                <a:gd name="connsiteY5" fmla="*/ 455739 h 690563"/>
                <a:gd name="connsiteX6" fmla="*/ 2257390 w 2389349"/>
                <a:gd name="connsiteY6" fmla="*/ 690563 h 690563"/>
                <a:gd name="connsiteX7" fmla="*/ 0 w 2389349"/>
                <a:gd name="connsiteY7" fmla="*/ 690563 h 690563"/>
                <a:gd name="connsiteX8" fmla="*/ 0 w 2389349"/>
                <a:gd name="connsiteY8" fmla="*/ 0 h 690563"/>
                <a:gd name="connsiteX0" fmla="*/ 0 w 2389349"/>
                <a:gd name="connsiteY0" fmla="*/ 0 h 690563"/>
                <a:gd name="connsiteX1" fmla="*/ 2216896 w 2389349"/>
                <a:gd name="connsiteY1" fmla="*/ 0 h 690563"/>
                <a:gd name="connsiteX2" fmla="*/ 2216896 w 2389349"/>
                <a:gd name="connsiteY2" fmla="*/ 242886 h 690563"/>
                <a:gd name="connsiteX3" fmla="*/ 2389349 w 2389349"/>
                <a:gd name="connsiteY3" fmla="*/ 242886 h 690563"/>
                <a:gd name="connsiteX4" fmla="*/ 2389349 w 2389349"/>
                <a:gd name="connsiteY4" fmla="*/ 457029 h 690563"/>
                <a:gd name="connsiteX5" fmla="*/ 2257390 w 2389349"/>
                <a:gd name="connsiteY5" fmla="*/ 455739 h 690563"/>
                <a:gd name="connsiteX6" fmla="*/ 2257390 w 2389349"/>
                <a:gd name="connsiteY6" fmla="*/ 690563 h 690563"/>
                <a:gd name="connsiteX7" fmla="*/ 0 w 2389349"/>
                <a:gd name="connsiteY7" fmla="*/ 690563 h 690563"/>
                <a:gd name="connsiteX8" fmla="*/ 0 w 2389349"/>
                <a:gd name="connsiteY8" fmla="*/ 0 h 690563"/>
                <a:gd name="connsiteX0" fmla="*/ 0 w 2389349"/>
                <a:gd name="connsiteY0" fmla="*/ 0 h 690563"/>
                <a:gd name="connsiteX1" fmla="*/ 2216896 w 2389349"/>
                <a:gd name="connsiteY1" fmla="*/ 0 h 690563"/>
                <a:gd name="connsiteX2" fmla="*/ 2216896 w 2389349"/>
                <a:gd name="connsiteY2" fmla="*/ 242886 h 690563"/>
                <a:gd name="connsiteX3" fmla="*/ 2389349 w 2389349"/>
                <a:gd name="connsiteY3" fmla="*/ 242886 h 690563"/>
                <a:gd name="connsiteX4" fmla="*/ 2389349 w 2389349"/>
                <a:gd name="connsiteY4" fmla="*/ 457029 h 690563"/>
                <a:gd name="connsiteX5" fmla="*/ 2216895 w 2389349"/>
                <a:gd name="connsiteY5" fmla="*/ 457029 h 690563"/>
                <a:gd name="connsiteX6" fmla="*/ 2257390 w 2389349"/>
                <a:gd name="connsiteY6" fmla="*/ 690563 h 690563"/>
                <a:gd name="connsiteX7" fmla="*/ 0 w 2389349"/>
                <a:gd name="connsiteY7" fmla="*/ 690563 h 690563"/>
                <a:gd name="connsiteX8" fmla="*/ 0 w 2389349"/>
                <a:gd name="connsiteY8" fmla="*/ 0 h 690563"/>
                <a:gd name="connsiteX0" fmla="*/ 0 w 2389349"/>
                <a:gd name="connsiteY0" fmla="*/ 0 h 691158"/>
                <a:gd name="connsiteX1" fmla="*/ 2216896 w 2389349"/>
                <a:gd name="connsiteY1" fmla="*/ 0 h 691158"/>
                <a:gd name="connsiteX2" fmla="*/ 2216896 w 2389349"/>
                <a:gd name="connsiteY2" fmla="*/ 242886 h 691158"/>
                <a:gd name="connsiteX3" fmla="*/ 2389349 w 2389349"/>
                <a:gd name="connsiteY3" fmla="*/ 242886 h 691158"/>
                <a:gd name="connsiteX4" fmla="*/ 2389349 w 2389349"/>
                <a:gd name="connsiteY4" fmla="*/ 457029 h 691158"/>
                <a:gd name="connsiteX5" fmla="*/ 2216895 w 2389349"/>
                <a:gd name="connsiteY5" fmla="*/ 457029 h 691158"/>
                <a:gd name="connsiteX6" fmla="*/ 2216895 w 2389349"/>
                <a:gd name="connsiteY6" fmla="*/ 691158 h 691158"/>
                <a:gd name="connsiteX7" fmla="*/ 0 w 2389349"/>
                <a:gd name="connsiteY7" fmla="*/ 690563 h 691158"/>
                <a:gd name="connsiteX8" fmla="*/ 0 w 2389349"/>
                <a:gd name="connsiteY8" fmla="*/ 0 h 691158"/>
                <a:gd name="connsiteX0" fmla="*/ 0 w 2389349"/>
                <a:gd name="connsiteY0" fmla="*/ 0 h 691158"/>
                <a:gd name="connsiteX1" fmla="*/ 2216896 w 2389349"/>
                <a:gd name="connsiteY1" fmla="*/ 0 h 691158"/>
                <a:gd name="connsiteX2" fmla="*/ 2216896 w 2389349"/>
                <a:gd name="connsiteY2" fmla="*/ 242886 h 691158"/>
                <a:gd name="connsiteX3" fmla="*/ 2326452 w 2389349"/>
                <a:gd name="connsiteY3" fmla="*/ 247692 h 691158"/>
                <a:gd name="connsiteX4" fmla="*/ 2389349 w 2389349"/>
                <a:gd name="connsiteY4" fmla="*/ 457029 h 691158"/>
                <a:gd name="connsiteX5" fmla="*/ 2216895 w 2389349"/>
                <a:gd name="connsiteY5" fmla="*/ 457029 h 691158"/>
                <a:gd name="connsiteX6" fmla="*/ 2216895 w 2389349"/>
                <a:gd name="connsiteY6" fmla="*/ 691158 h 691158"/>
                <a:gd name="connsiteX7" fmla="*/ 0 w 2389349"/>
                <a:gd name="connsiteY7" fmla="*/ 690563 h 691158"/>
                <a:gd name="connsiteX8" fmla="*/ 0 w 2389349"/>
                <a:gd name="connsiteY8" fmla="*/ 0 h 691158"/>
                <a:gd name="connsiteX0" fmla="*/ 0 w 2326452"/>
                <a:gd name="connsiteY0" fmla="*/ 0 h 691158"/>
                <a:gd name="connsiteX1" fmla="*/ 2216896 w 2326452"/>
                <a:gd name="connsiteY1" fmla="*/ 0 h 691158"/>
                <a:gd name="connsiteX2" fmla="*/ 2216896 w 2326452"/>
                <a:gd name="connsiteY2" fmla="*/ 242886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60408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42059 h 691158"/>
                <a:gd name="connsiteX5" fmla="*/ 2216895 w 2326452"/>
                <a:gd name="connsiteY5" fmla="*/ 460408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42059 h 691158"/>
                <a:gd name="connsiteX5" fmla="*/ 2216895 w 2326452"/>
                <a:gd name="connsiteY5" fmla="*/ 442059 h 691158"/>
                <a:gd name="connsiteX6" fmla="*/ 2216895 w 2326452"/>
                <a:gd name="connsiteY6" fmla="*/ 691158 h 691158"/>
                <a:gd name="connsiteX7" fmla="*/ 0 w 2326452"/>
                <a:gd name="connsiteY7" fmla="*/ 690563 h 691158"/>
                <a:gd name="connsiteX8" fmla="*/ 0 w 2326452"/>
                <a:gd name="connsiteY8" fmla="*/ 0 h 69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452" h="691158">
                  <a:moveTo>
                    <a:pt x="0" y="0"/>
                  </a:moveTo>
                  <a:lnTo>
                    <a:pt x="2216896" y="0"/>
                  </a:lnTo>
                  <a:cubicBezTo>
                    <a:pt x="2217273" y="82564"/>
                    <a:pt x="2217649" y="165128"/>
                    <a:pt x="2218026" y="247692"/>
                  </a:cubicBezTo>
                  <a:lnTo>
                    <a:pt x="2326452" y="247692"/>
                  </a:lnTo>
                  <a:lnTo>
                    <a:pt x="2326452" y="442059"/>
                  </a:lnTo>
                  <a:lnTo>
                    <a:pt x="2216895" y="442059"/>
                  </a:lnTo>
                  <a:lnTo>
                    <a:pt x="2216895" y="691158"/>
                  </a:lnTo>
                  <a:lnTo>
                    <a:pt x="0" y="690563"/>
                  </a:lnTo>
                  <a:lnTo>
                    <a:pt x="0" y="0"/>
                  </a:lnTo>
                  <a:close/>
                </a:path>
              </a:pathLst>
            </a:custGeom>
            <a:solidFill>
              <a:srgbClr val="58A618"/>
            </a:solidFill>
            <a:ln w="12700" cap="flat" cmpd="sng" algn="ctr">
              <a:solidFill>
                <a:srgbClr val="58A618"/>
              </a:solidFill>
              <a:prstDash val="solid"/>
              <a:round/>
              <a:headEnd type="none" w="med" len="med"/>
              <a:tailEnd type="none" w="med" len="med"/>
            </a:ln>
            <a:effectLst/>
          </p:spPr>
          <p:txBody>
            <a:bodyPr vert="horz" wrap="none" lIns="93260" tIns="46630" rIns="93260" bIns="46630" numCol="1" rtlCol="0" anchor="ctr" anchorCtr="0" compatLnSpc="1">
              <a:prstTxWarp prst="textNoShape">
                <a:avLst/>
              </a:prstTxWarp>
            </a:bodyPr>
            <a:lstStyle/>
            <a:p>
              <a:pPr algn="ctr" defTabSz="932619">
                <a:buClr>
                  <a:srgbClr val="58A618"/>
                </a:buClr>
                <a:defRPr/>
              </a:pPr>
              <a:endParaRPr lang="en-US" sz="1836" kern="0" dirty="0">
                <a:solidFill>
                  <a:srgbClr val="000000"/>
                </a:solidFill>
              </a:endParaRPr>
            </a:p>
          </p:txBody>
        </p:sp>
        <p:sp>
          <p:nvSpPr>
            <p:cNvPr id="62" name="Freeform 61"/>
            <p:cNvSpPr/>
            <p:nvPr/>
          </p:nvSpPr>
          <p:spPr bwMode="auto">
            <a:xfrm flipH="1">
              <a:off x="4396077" y="3485475"/>
              <a:ext cx="2817053" cy="605450"/>
            </a:xfrm>
            <a:custGeom>
              <a:avLst/>
              <a:gdLst>
                <a:gd name="connsiteX0" fmla="*/ 0 w 2388870"/>
                <a:gd name="connsiteY0" fmla="*/ 0 h 693420"/>
                <a:gd name="connsiteX1" fmla="*/ 2377440 w 2388870"/>
                <a:gd name="connsiteY1" fmla="*/ 0 h 693420"/>
                <a:gd name="connsiteX2" fmla="*/ 2377440 w 2388870"/>
                <a:gd name="connsiteY2" fmla="*/ 243840 h 693420"/>
                <a:gd name="connsiteX3" fmla="*/ 2156460 w 2388870"/>
                <a:gd name="connsiteY3" fmla="*/ 240030 h 693420"/>
                <a:gd name="connsiteX4" fmla="*/ 2164080 w 2388870"/>
                <a:gd name="connsiteY4" fmla="*/ 453390 h 693420"/>
                <a:gd name="connsiteX5" fmla="*/ 2388870 w 2388870"/>
                <a:gd name="connsiteY5" fmla="*/ 453390 h 693420"/>
                <a:gd name="connsiteX6" fmla="*/ 2373630 w 2388870"/>
                <a:gd name="connsiteY6" fmla="*/ 689610 h 693420"/>
                <a:gd name="connsiteX7" fmla="*/ 7620 w 2388870"/>
                <a:gd name="connsiteY7" fmla="*/ 693420 h 693420"/>
                <a:gd name="connsiteX8" fmla="*/ 0 w 2388870"/>
                <a:gd name="connsiteY8" fmla="*/ 0 h 693420"/>
                <a:gd name="connsiteX0" fmla="*/ 0 w 2385060"/>
                <a:gd name="connsiteY0" fmla="*/ 0 h 693420"/>
                <a:gd name="connsiteX1" fmla="*/ 2373630 w 2385060"/>
                <a:gd name="connsiteY1" fmla="*/ 0 h 693420"/>
                <a:gd name="connsiteX2" fmla="*/ 2373630 w 2385060"/>
                <a:gd name="connsiteY2" fmla="*/ 243840 h 693420"/>
                <a:gd name="connsiteX3" fmla="*/ 2152650 w 2385060"/>
                <a:gd name="connsiteY3" fmla="*/ 240030 h 693420"/>
                <a:gd name="connsiteX4" fmla="*/ 2160270 w 2385060"/>
                <a:gd name="connsiteY4" fmla="*/ 453390 h 693420"/>
                <a:gd name="connsiteX5" fmla="*/ 2385060 w 2385060"/>
                <a:gd name="connsiteY5" fmla="*/ 453390 h 693420"/>
                <a:gd name="connsiteX6" fmla="*/ 2369820 w 2385060"/>
                <a:gd name="connsiteY6" fmla="*/ 689610 h 693420"/>
                <a:gd name="connsiteX7" fmla="*/ 3810 w 2385060"/>
                <a:gd name="connsiteY7" fmla="*/ 693420 h 693420"/>
                <a:gd name="connsiteX8" fmla="*/ 0 w 2385060"/>
                <a:gd name="connsiteY8" fmla="*/ 0 h 693420"/>
                <a:gd name="connsiteX0" fmla="*/ 0 w 2385060"/>
                <a:gd name="connsiteY0" fmla="*/ 0 h 690563"/>
                <a:gd name="connsiteX1" fmla="*/ 2373630 w 2385060"/>
                <a:gd name="connsiteY1" fmla="*/ 0 h 690563"/>
                <a:gd name="connsiteX2" fmla="*/ 2373630 w 2385060"/>
                <a:gd name="connsiteY2" fmla="*/ 243840 h 690563"/>
                <a:gd name="connsiteX3" fmla="*/ 2152650 w 2385060"/>
                <a:gd name="connsiteY3" fmla="*/ 240030 h 690563"/>
                <a:gd name="connsiteX4" fmla="*/ 2160270 w 2385060"/>
                <a:gd name="connsiteY4" fmla="*/ 453390 h 690563"/>
                <a:gd name="connsiteX5" fmla="*/ 2385060 w 2385060"/>
                <a:gd name="connsiteY5" fmla="*/ 453390 h 690563"/>
                <a:gd name="connsiteX6" fmla="*/ 2369820 w 2385060"/>
                <a:gd name="connsiteY6" fmla="*/ 689610 h 690563"/>
                <a:gd name="connsiteX7" fmla="*/ 0 w 2385060"/>
                <a:gd name="connsiteY7" fmla="*/ 690563 h 690563"/>
                <a:gd name="connsiteX8" fmla="*/ 0 w 2385060"/>
                <a:gd name="connsiteY8" fmla="*/ 0 h 690563"/>
                <a:gd name="connsiteX0" fmla="*/ 0 w 2385060"/>
                <a:gd name="connsiteY0" fmla="*/ 0 h 690564"/>
                <a:gd name="connsiteX1" fmla="*/ 2373630 w 2385060"/>
                <a:gd name="connsiteY1" fmla="*/ 0 h 690564"/>
                <a:gd name="connsiteX2" fmla="*/ 2373630 w 2385060"/>
                <a:gd name="connsiteY2" fmla="*/ 243840 h 690564"/>
                <a:gd name="connsiteX3" fmla="*/ 2152650 w 2385060"/>
                <a:gd name="connsiteY3" fmla="*/ 240030 h 690564"/>
                <a:gd name="connsiteX4" fmla="*/ 2160270 w 2385060"/>
                <a:gd name="connsiteY4" fmla="*/ 453390 h 690564"/>
                <a:gd name="connsiteX5" fmla="*/ 2385060 w 2385060"/>
                <a:gd name="connsiteY5" fmla="*/ 453390 h 690564"/>
                <a:gd name="connsiteX6" fmla="*/ 2371725 w 2385060"/>
                <a:gd name="connsiteY6" fmla="*/ 690564 h 690564"/>
                <a:gd name="connsiteX7" fmla="*/ 0 w 2385060"/>
                <a:gd name="connsiteY7" fmla="*/ 690563 h 690564"/>
                <a:gd name="connsiteX8" fmla="*/ 0 w 2385060"/>
                <a:gd name="connsiteY8" fmla="*/ 0 h 690564"/>
                <a:gd name="connsiteX0" fmla="*/ 0 w 2373630"/>
                <a:gd name="connsiteY0" fmla="*/ 0 h 690564"/>
                <a:gd name="connsiteX1" fmla="*/ 2373630 w 2373630"/>
                <a:gd name="connsiteY1" fmla="*/ 0 h 690564"/>
                <a:gd name="connsiteX2" fmla="*/ 2373630 w 2373630"/>
                <a:gd name="connsiteY2" fmla="*/ 243840 h 690564"/>
                <a:gd name="connsiteX3" fmla="*/ 2152650 w 2373630"/>
                <a:gd name="connsiteY3" fmla="*/ 240030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4"/>
                <a:gd name="connsiteX1" fmla="*/ 2373630 w 2373630"/>
                <a:gd name="connsiteY1" fmla="*/ 0 h 690564"/>
                <a:gd name="connsiteX2" fmla="*/ 2373630 w 2373630"/>
                <a:gd name="connsiteY2" fmla="*/ 243840 h 690564"/>
                <a:gd name="connsiteX3" fmla="*/ 2162175 w 2373630"/>
                <a:gd name="connsiteY3" fmla="*/ 239713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4"/>
                <a:gd name="connsiteX1" fmla="*/ 2373630 w 2373630"/>
                <a:gd name="connsiteY1" fmla="*/ 0 h 690564"/>
                <a:gd name="connsiteX2" fmla="*/ 2371725 w 2373630"/>
                <a:gd name="connsiteY2" fmla="*/ 239713 h 690564"/>
                <a:gd name="connsiteX3" fmla="*/ 2162175 w 2373630"/>
                <a:gd name="connsiteY3" fmla="*/ 239713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4"/>
                <a:gd name="connsiteX1" fmla="*/ 2373630 w 2373630"/>
                <a:gd name="connsiteY1" fmla="*/ 0 h 690564"/>
                <a:gd name="connsiteX2" fmla="*/ 2371725 w 2373630"/>
                <a:gd name="connsiteY2" fmla="*/ 239713 h 690564"/>
                <a:gd name="connsiteX3" fmla="*/ 2162175 w 2373630"/>
                <a:gd name="connsiteY3" fmla="*/ 239713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3"/>
                <a:gd name="connsiteX1" fmla="*/ 2373630 w 2373630"/>
                <a:gd name="connsiteY1" fmla="*/ 0 h 690563"/>
                <a:gd name="connsiteX2" fmla="*/ 2371725 w 2373630"/>
                <a:gd name="connsiteY2" fmla="*/ 239713 h 690563"/>
                <a:gd name="connsiteX3" fmla="*/ 2162175 w 2373630"/>
                <a:gd name="connsiteY3" fmla="*/ 239713 h 690563"/>
                <a:gd name="connsiteX4" fmla="*/ 2160270 w 2373630"/>
                <a:gd name="connsiteY4" fmla="*/ 453390 h 690563"/>
                <a:gd name="connsiteX5" fmla="*/ 2371725 w 2373630"/>
                <a:gd name="connsiteY5" fmla="*/ 454025 h 690563"/>
                <a:gd name="connsiteX6" fmla="*/ 2371725 w 2373630"/>
                <a:gd name="connsiteY6" fmla="*/ 690563 h 690563"/>
                <a:gd name="connsiteX7" fmla="*/ 0 w 2373630"/>
                <a:gd name="connsiteY7" fmla="*/ 690563 h 690563"/>
                <a:gd name="connsiteX8" fmla="*/ 0 w 2373630"/>
                <a:gd name="connsiteY8" fmla="*/ 0 h 690563"/>
                <a:gd name="connsiteX0" fmla="*/ 0 w 2371725"/>
                <a:gd name="connsiteY0" fmla="*/ 0 h 690563"/>
                <a:gd name="connsiteX1" fmla="*/ 2371725 w 2371725"/>
                <a:gd name="connsiteY1" fmla="*/ 1 h 690563"/>
                <a:gd name="connsiteX2" fmla="*/ 2371725 w 2371725"/>
                <a:gd name="connsiteY2" fmla="*/ 239713 h 690563"/>
                <a:gd name="connsiteX3" fmla="*/ 2162175 w 2371725"/>
                <a:gd name="connsiteY3" fmla="*/ 239713 h 690563"/>
                <a:gd name="connsiteX4" fmla="*/ 2160270 w 2371725"/>
                <a:gd name="connsiteY4" fmla="*/ 453390 h 690563"/>
                <a:gd name="connsiteX5" fmla="*/ 2371725 w 2371725"/>
                <a:gd name="connsiteY5" fmla="*/ 454025 h 690563"/>
                <a:gd name="connsiteX6" fmla="*/ 2371725 w 2371725"/>
                <a:gd name="connsiteY6" fmla="*/ 690563 h 690563"/>
                <a:gd name="connsiteX7" fmla="*/ 0 w 2371725"/>
                <a:gd name="connsiteY7" fmla="*/ 690563 h 690563"/>
                <a:gd name="connsiteX8" fmla="*/ 0 w 2371725"/>
                <a:gd name="connsiteY8" fmla="*/ 0 h 690563"/>
                <a:gd name="connsiteX0" fmla="*/ 0 w 2371726"/>
                <a:gd name="connsiteY0" fmla="*/ 0 h 690563"/>
                <a:gd name="connsiteX1" fmla="*/ 2371725 w 2371726"/>
                <a:gd name="connsiteY1" fmla="*/ 1 h 690563"/>
                <a:gd name="connsiteX2" fmla="*/ 2371726 w 2371726"/>
                <a:gd name="connsiteY2" fmla="*/ 239714 h 690563"/>
                <a:gd name="connsiteX3" fmla="*/ 2162175 w 2371726"/>
                <a:gd name="connsiteY3" fmla="*/ 239713 h 690563"/>
                <a:gd name="connsiteX4" fmla="*/ 2160270 w 2371726"/>
                <a:gd name="connsiteY4" fmla="*/ 453390 h 690563"/>
                <a:gd name="connsiteX5" fmla="*/ 2371725 w 2371726"/>
                <a:gd name="connsiteY5" fmla="*/ 454025 h 690563"/>
                <a:gd name="connsiteX6" fmla="*/ 2371725 w 2371726"/>
                <a:gd name="connsiteY6" fmla="*/ 690563 h 690563"/>
                <a:gd name="connsiteX7" fmla="*/ 0 w 2371726"/>
                <a:gd name="connsiteY7" fmla="*/ 690563 h 690563"/>
                <a:gd name="connsiteX8" fmla="*/ 0 w 2371726"/>
                <a:gd name="connsiteY8" fmla="*/ 0 h 690563"/>
                <a:gd name="connsiteX0" fmla="*/ 0 w 2371725"/>
                <a:gd name="connsiteY0" fmla="*/ 0 h 690563"/>
                <a:gd name="connsiteX1" fmla="*/ 2371725 w 2371725"/>
                <a:gd name="connsiteY1" fmla="*/ 1 h 690563"/>
                <a:gd name="connsiteX2" fmla="*/ 2371725 w 2371725"/>
                <a:gd name="connsiteY2" fmla="*/ 239714 h 690563"/>
                <a:gd name="connsiteX3" fmla="*/ 2162175 w 2371725"/>
                <a:gd name="connsiteY3" fmla="*/ 239713 h 690563"/>
                <a:gd name="connsiteX4" fmla="*/ 2160270 w 2371725"/>
                <a:gd name="connsiteY4" fmla="*/ 453390 h 690563"/>
                <a:gd name="connsiteX5" fmla="*/ 2371725 w 2371725"/>
                <a:gd name="connsiteY5" fmla="*/ 454025 h 690563"/>
                <a:gd name="connsiteX6" fmla="*/ 2371725 w 2371725"/>
                <a:gd name="connsiteY6" fmla="*/ 690563 h 690563"/>
                <a:gd name="connsiteX7" fmla="*/ 0 w 2371725"/>
                <a:gd name="connsiteY7" fmla="*/ 690563 h 690563"/>
                <a:gd name="connsiteX8" fmla="*/ 0 w 2371725"/>
                <a:gd name="connsiteY8" fmla="*/ 0 h 690563"/>
                <a:gd name="connsiteX0" fmla="*/ 0 w 2371725"/>
                <a:gd name="connsiteY0" fmla="*/ 0 h 690563"/>
                <a:gd name="connsiteX1" fmla="*/ 2371725 w 2371725"/>
                <a:gd name="connsiteY1" fmla="*/ 1 h 690563"/>
                <a:gd name="connsiteX2" fmla="*/ 2371725 w 2371725"/>
                <a:gd name="connsiteY2" fmla="*/ 239714 h 690563"/>
                <a:gd name="connsiteX3" fmla="*/ 2162175 w 2371725"/>
                <a:gd name="connsiteY3" fmla="*/ 239713 h 690563"/>
                <a:gd name="connsiteX4" fmla="*/ 2162176 w 2371725"/>
                <a:gd name="connsiteY4" fmla="*/ 454026 h 690563"/>
                <a:gd name="connsiteX5" fmla="*/ 2371725 w 2371725"/>
                <a:gd name="connsiteY5" fmla="*/ 454025 h 690563"/>
                <a:gd name="connsiteX6" fmla="*/ 2371725 w 2371725"/>
                <a:gd name="connsiteY6" fmla="*/ 690563 h 690563"/>
                <a:gd name="connsiteX7" fmla="*/ 0 w 2371725"/>
                <a:gd name="connsiteY7" fmla="*/ 690563 h 690563"/>
                <a:gd name="connsiteX8" fmla="*/ 0 w 2371725"/>
                <a:gd name="connsiteY8" fmla="*/ 0 h 690563"/>
                <a:gd name="connsiteX0" fmla="*/ 0 w 2371726"/>
                <a:gd name="connsiteY0" fmla="*/ 0 h 690563"/>
                <a:gd name="connsiteX1" fmla="*/ 2371725 w 2371726"/>
                <a:gd name="connsiteY1" fmla="*/ 1 h 690563"/>
                <a:gd name="connsiteX2" fmla="*/ 2371725 w 2371726"/>
                <a:gd name="connsiteY2" fmla="*/ 239714 h 690563"/>
                <a:gd name="connsiteX3" fmla="*/ 2162175 w 2371726"/>
                <a:gd name="connsiteY3" fmla="*/ 239713 h 690563"/>
                <a:gd name="connsiteX4" fmla="*/ 2162176 w 2371726"/>
                <a:gd name="connsiteY4" fmla="*/ 454026 h 690563"/>
                <a:gd name="connsiteX5" fmla="*/ 237172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162176 w 2371726"/>
                <a:gd name="connsiteY1" fmla="*/ 1 h 690563"/>
                <a:gd name="connsiteX2" fmla="*/ 2371725 w 2371726"/>
                <a:gd name="connsiteY2" fmla="*/ 239714 h 690563"/>
                <a:gd name="connsiteX3" fmla="*/ 2162175 w 2371726"/>
                <a:gd name="connsiteY3" fmla="*/ 239713 h 690563"/>
                <a:gd name="connsiteX4" fmla="*/ 2162176 w 2371726"/>
                <a:gd name="connsiteY4" fmla="*/ 454026 h 690563"/>
                <a:gd name="connsiteX5" fmla="*/ 237172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162176 w 2371726"/>
                <a:gd name="connsiteY1" fmla="*/ 1 h 690563"/>
                <a:gd name="connsiteX2" fmla="*/ 2371725 w 2371726"/>
                <a:gd name="connsiteY2" fmla="*/ 239714 h 690563"/>
                <a:gd name="connsiteX3" fmla="*/ 2162176 w 2371726"/>
                <a:gd name="connsiteY3" fmla="*/ 454026 h 690563"/>
                <a:gd name="connsiteX4" fmla="*/ 2371726 w 2371726"/>
                <a:gd name="connsiteY4" fmla="*/ 454026 h 690563"/>
                <a:gd name="connsiteX5" fmla="*/ 2371725 w 2371726"/>
                <a:gd name="connsiteY5" fmla="*/ 690563 h 690563"/>
                <a:gd name="connsiteX6" fmla="*/ 0 w 2371726"/>
                <a:gd name="connsiteY6" fmla="*/ 690563 h 690563"/>
                <a:gd name="connsiteX7" fmla="*/ 0 w 2371726"/>
                <a:gd name="connsiteY7" fmla="*/ 0 h 690563"/>
                <a:gd name="connsiteX0" fmla="*/ 0 w 2371726"/>
                <a:gd name="connsiteY0" fmla="*/ 0 h 690563"/>
                <a:gd name="connsiteX1" fmla="*/ 2162176 w 2371726"/>
                <a:gd name="connsiteY1" fmla="*/ 1 h 690563"/>
                <a:gd name="connsiteX2" fmla="*/ 2162176 w 2371726"/>
                <a:gd name="connsiteY2" fmla="*/ 239714 h 690563"/>
                <a:gd name="connsiteX3" fmla="*/ 2371725 w 2371726"/>
                <a:gd name="connsiteY3" fmla="*/ 239714 h 690563"/>
                <a:gd name="connsiteX4" fmla="*/ 2162176 w 2371726"/>
                <a:gd name="connsiteY4" fmla="*/ 454026 h 690563"/>
                <a:gd name="connsiteX5" fmla="*/ 237172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162176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371725 w 2371726"/>
                <a:gd name="connsiteY5" fmla="*/ 690563 h 690563"/>
                <a:gd name="connsiteX6" fmla="*/ 0 w 2371726"/>
                <a:gd name="connsiteY6" fmla="*/ 690563 h 690563"/>
                <a:gd name="connsiteX7" fmla="*/ 0 w 2371726"/>
                <a:gd name="connsiteY7" fmla="*/ 0 h 690563"/>
                <a:gd name="connsiteX0" fmla="*/ 0 w 2767330"/>
                <a:gd name="connsiteY0" fmla="*/ 0 h 690563"/>
                <a:gd name="connsiteX1" fmla="*/ 2162176 w 2767330"/>
                <a:gd name="connsiteY1" fmla="*/ 1 h 690563"/>
                <a:gd name="connsiteX2" fmla="*/ 2162176 w 2767330"/>
                <a:gd name="connsiteY2" fmla="*/ 239714 h 690563"/>
                <a:gd name="connsiteX3" fmla="*/ 2371725 w 2767330"/>
                <a:gd name="connsiteY3" fmla="*/ 239714 h 690563"/>
                <a:gd name="connsiteX4" fmla="*/ 2371726 w 2767330"/>
                <a:gd name="connsiteY4" fmla="*/ 454026 h 690563"/>
                <a:gd name="connsiteX5" fmla="*/ 2162176 w 2767330"/>
                <a:gd name="connsiteY5" fmla="*/ 454026 h 690563"/>
                <a:gd name="connsiteX6" fmla="*/ 2371725 w 2767330"/>
                <a:gd name="connsiteY6" fmla="*/ 690563 h 690563"/>
                <a:gd name="connsiteX7" fmla="*/ 0 w 2767330"/>
                <a:gd name="connsiteY7" fmla="*/ 690563 h 690563"/>
                <a:gd name="connsiteX8" fmla="*/ 0 w 2767330"/>
                <a:gd name="connsiteY8" fmla="*/ 0 h 690563"/>
                <a:gd name="connsiteX0" fmla="*/ 0 w 2767330"/>
                <a:gd name="connsiteY0" fmla="*/ 0 h 690563"/>
                <a:gd name="connsiteX1" fmla="*/ 2162176 w 2767330"/>
                <a:gd name="connsiteY1" fmla="*/ 1 h 690563"/>
                <a:gd name="connsiteX2" fmla="*/ 2162176 w 2767330"/>
                <a:gd name="connsiteY2" fmla="*/ 239714 h 690563"/>
                <a:gd name="connsiteX3" fmla="*/ 2371725 w 2767330"/>
                <a:gd name="connsiteY3" fmla="*/ 239714 h 690563"/>
                <a:gd name="connsiteX4" fmla="*/ 2371726 w 2767330"/>
                <a:gd name="connsiteY4" fmla="*/ 454026 h 690563"/>
                <a:gd name="connsiteX5" fmla="*/ 2162176 w 2767330"/>
                <a:gd name="connsiteY5" fmla="*/ 454026 h 690563"/>
                <a:gd name="connsiteX6" fmla="*/ 2371725 w 2767330"/>
                <a:gd name="connsiteY6" fmla="*/ 690563 h 690563"/>
                <a:gd name="connsiteX7" fmla="*/ 0 w 2767330"/>
                <a:gd name="connsiteY7" fmla="*/ 690563 h 690563"/>
                <a:gd name="connsiteX8" fmla="*/ 0 w 2767330"/>
                <a:gd name="connsiteY8" fmla="*/ 0 h 690563"/>
                <a:gd name="connsiteX0" fmla="*/ 0 w 2371726"/>
                <a:gd name="connsiteY0" fmla="*/ 0 h 690563"/>
                <a:gd name="connsiteX1" fmla="*/ 2162176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16217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4"/>
                <a:gd name="connsiteX1" fmla="*/ 2162176 w 2371726"/>
                <a:gd name="connsiteY1" fmla="*/ 1 h 690564"/>
                <a:gd name="connsiteX2" fmla="*/ 2162176 w 2371726"/>
                <a:gd name="connsiteY2" fmla="*/ 239714 h 690564"/>
                <a:gd name="connsiteX3" fmla="*/ 2371725 w 2371726"/>
                <a:gd name="connsiteY3" fmla="*/ 239714 h 690564"/>
                <a:gd name="connsiteX4" fmla="*/ 2371726 w 2371726"/>
                <a:gd name="connsiteY4" fmla="*/ 454026 h 690564"/>
                <a:gd name="connsiteX5" fmla="*/ 2162176 w 2371726"/>
                <a:gd name="connsiteY5" fmla="*/ 454026 h 690564"/>
                <a:gd name="connsiteX6" fmla="*/ 2162176 w 2371726"/>
                <a:gd name="connsiteY6" fmla="*/ 690564 h 690564"/>
                <a:gd name="connsiteX7" fmla="*/ 0 w 2371726"/>
                <a:gd name="connsiteY7" fmla="*/ 690563 h 690564"/>
                <a:gd name="connsiteX8" fmla="*/ 0 w 2371726"/>
                <a:gd name="connsiteY8" fmla="*/ 0 h 690564"/>
                <a:gd name="connsiteX0" fmla="*/ 0 w 2371726"/>
                <a:gd name="connsiteY0" fmla="*/ 0 h 690564"/>
                <a:gd name="connsiteX1" fmla="*/ 2257390 w 2371726"/>
                <a:gd name="connsiteY1" fmla="*/ 1 h 690564"/>
                <a:gd name="connsiteX2" fmla="*/ 2162176 w 2371726"/>
                <a:gd name="connsiteY2" fmla="*/ 239714 h 690564"/>
                <a:gd name="connsiteX3" fmla="*/ 2371725 w 2371726"/>
                <a:gd name="connsiteY3" fmla="*/ 239714 h 690564"/>
                <a:gd name="connsiteX4" fmla="*/ 2371726 w 2371726"/>
                <a:gd name="connsiteY4" fmla="*/ 454026 h 690564"/>
                <a:gd name="connsiteX5" fmla="*/ 2162176 w 2371726"/>
                <a:gd name="connsiteY5" fmla="*/ 454026 h 690564"/>
                <a:gd name="connsiteX6" fmla="*/ 2162176 w 2371726"/>
                <a:gd name="connsiteY6" fmla="*/ 690564 h 690564"/>
                <a:gd name="connsiteX7" fmla="*/ 0 w 2371726"/>
                <a:gd name="connsiteY7" fmla="*/ 690563 h 690564"/>
                <a:gd name="connsiteX8" fmla="*/ 0 w 2371726"/>
                <a:gd name="connsiteY8" fmla="*/ 0 h 690564"/>
                <a:gd name="connsiteX0" fmla="*/ 0 w 2371726"/>
                <a:gd name="connsiteY0" fmla="*/ 0 h 690563"/>
                <a:gd name="connsiteX1" fmla="*/ 2257390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162176 w 2371726"/>
                <a:gd name="connsiteY5" fmla="*/ 454026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57390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57390 w 2371726"/>
                <a:gd name="connsiteY1" fmla="*/ 1 h 690563"/>
                <a:gd name="connsiteX2" fmla="*/ 2257390 w 2371726"/>
                <a:gd name="connsiteY2" fmla="*/ 240878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16896 w 2371726"/>
                <a:gd name="connsiteY1" fmla="*/ 0 h 690563"/>
                <a:gd name="connsiteX2" fmla="*/ 2257390 w 2371726"/>
                <a:gd name="connsiteY2" fmla="*/ 240878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16896 w 2371726"/>
                <a:gd name="connsiteY1" fmla="*/ 0 h 690563"/>
                <a:gd name="connsiteX2" fmla="*/ 2216896 w 2371726"/>
                <a:gd name="connsiteY2" fmla="*/ 242886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89349"/>
                <a:gd name="connsiteY0" fmla="*/ 0 h 690563"/>
                <a:gd name="connsiteX1" fmla="*/ 2216896 w 2389349"/>
                <a:gd name="connsiteY1" fmla="*/ 0 h 690563"/>
                <a:gd name="connsiteX2" fmla="*/ 2216896 w 2389349"/>
                <a:gd name="connsiteY2" fmla="*/ 242886 h 690563"/>
                <a:gd name="connsiteX3" fmla="*/ 2389349 w 2389349"/>
                <a:gd name="connsiteY3" fmla="*/ 242886 h 690563"/>
                <a:gd name="connsiteX4" fmla="*/ 2371726 w 2389349"/>
                <a:gd name="connsiteY4" fmla="*/ 454026 h 690563"/>
                <a:gd name="connsiteX5" fmla="*/ 2257390 w 2389349"/>
                <a:gd name="connsiteY5" fmla="*/ 455739 h 690563"/>
                <a:gd name="connsiteX6" fmla="*/ 2257390 w 2389349"/>
                <a:gd name="connsiteY6" fmla="*/ 690563 h 690563"/>
                <a:gd name="connsiteX7" fmla="*/ 0 w 2389349"/>
                <a:gd name="connsiteY7" fmla="*/ 690563 h 690563"/>
                <a:gd name="connsiteX8" fmla="*/ 0 w 2389349"/>
                <a:gd name="connsiteY8" fmla="*/ 0 h 690563"/>
                <a:gd name="connsiteX0" fmla="*/ 0 w 2389349"/>
                <a:gd name="connsiteY0" fmla="*/ 0 h 690563"/>
                <a:gd name="connsiteX1" fmla="*/ 2216896 w 2389349"/>
                <a:gd name="connsiteY1" fmla="*/ 0 h 690563"/>
                <a:gd name="connsiteX2" fmla="*/ 2216896 w 2389349"/>
                <a:gd name="connsiteY2" fmla="*/ 242886 h 690563"/>
                <a:gd name="connsiteX3" fmla="*/ 2389349 w 2389349"/>
                <a:gd name="connsiteY3" fmla="*/ 242886 h 690563"/>
                <a:gd name="connsiteX4" fmla="*/ 2389349 w 2389349"/>
                <a:gd name="connsiteY4" fmla="*/ 457029 h 690563"/>
                <a:gd name="connsiteX5" fmla="*/ 2257390 w 2389349"/>
                <a:gd name="connsiteY5" fmla="*/ 455739 h 690563"/>
                <a:gd name="connsiteX6" fmla="*/ 2257390 w 2389349"/>
                <a:gd name="connsiteY6" fmla="*/ 690563 h 690563"/>
                <a:gd name="connsiteX7" fmla="*/ 0 w 2389349"/>
                <a:gd name="connsiteY7" fmla="*/ 690563 h 690563"/>
                <a:gd name="connsiteX8" fmla="*/ 0 w 2389349"/>
                <a:gd name="connsiteY8" fmla="*/ 0 h 690563"/>
                <a:gd name="connsiteX0" fmla="*/ 0 w 2389349"/>
                <a:gd name="connsiteY0" fmla="*/ 0 h 690563"/>
                <a:gd name="connsiteX1" fmla="*/ 2216896 w 2389349"/>
                <a:gd name="connsiteY1" fmla="*/ 0 h 690563"/>
                <a:gd name="connsiteX2" fmla="*/ 2216896 w 2389349"/>
                <a:gd name="connsiteY2" fmla="*/ 242886 h 690563"/>
                <a:gd name="connsiteX3" fmla="*/ 2389349 w 2389349"/>
                <a:gd name="connsiteY3" fmla="*/ 242886 h 690563"/>
                <a:gd name="connsiteX4" fmla="*/ 2389349 w 2389349"/>
                <a:gd name="connsiteY4" fmla="*/ 457029 h 690563"/>
                <a:gd name="connsiteX5" fmla="*/ 2216895 w 2389349"/>
                <a:gd name="connsiteY5" fmla="*/ 457029 h 690563"/>
                <a:gd name="connsiteX6" fmla="*/ 2257390 w 2389349"/>
                <a:gd name="connsiteY6" fmla="*/ 690563 h 690563"/>
                <a:gd name="connsiteX7" fmla="*/ 0 w 2389349"/>
                <a:gd name="connsiteY7" fmla="*/ 690563 h 690563"/>
                <a:gd name="connsiteX8" fmla="*/ 0 w 2389349"/>
                <a:gd name="connsiteY8" fmla="*/ 0 h 690563"/>
                <a:gd name="connsiteX0" fmla="*/ 0 w 2389349"/>
                <a:gd name="connsiteY0" fmla="*/ 0 h 691158"/>
                <a:gd name="connsiteX1" fmla="*/ 2216896 w 2389349"/>
                <a:gd name="connsiteY1" fmla="*/ 0 h 691158"/>
                <a:gd name="connsiteX2" fmla="*/ 2216896 w 2389349"/>
                <a:gd name="connsiteY2" fmla="*/ 242886 h 691158"/>
                <a:gd name="connsiteX3" fmla="*/ 2389349 w 2389349"/>
                <a:gd name="connsiteY3" fmla="*/ 242886 h 691158"/>
                <a:gd name="connsiteX4" fmla="*/ 2389349 w 2389349"/>
                <a:gd name="connsiteY4" fmla="*/ 457029 h 691158"/>
                <a:gd name="connsiteX5" fmla="*/ 2216895 w 2389349"/>
                <a:gd name="connsiteY5" fmla="*/ 457029 h 691158"/>
                <a:gd name="connsiteX6" fmla="*/ 2216895 w 2389349"/>
                <a:gd name="connsiteY6" fmla="*/ 691158 h 691158"/>
                <a:gd name="connsiteX7" fmla="*/ 0 w 2389349"/>
                <a:gd name="connsiteY7" fmla="*/ 690563 h 691158"/>
                <a:gd name="connsiteX8" fmla="*/ 0 w 2389349"/>
                <a:gd name="connsiteY8" fmla="*/ 0 h 691158"/>
                <a:gd name="connsiteX0" fmla="*/ 0 w 2389349"/>
                <a:gd name="connsiteY0" fmla="*/ 0 h 691158"/>
                <a:gd name="connsiteX1" fmla="*/ 2216896 w 2389349"/>
                <a:gd name="connsiteY1" fmla="*/ 0 h 691158"/>
                <a:gd name="connsiteX2" fmla="*/ 2216896 w 2389349"/>
                <a:gd name="connsiteY2" fmla="*/ 242886 h 691158"/>
                <a:gd name="connsiteX3" fmla="*/ 2326452 w 2389349"/>
                <a:gd name="connsiteY3" fmla="*/ 247692 h 691158"/>
                <a:gd name="connsiteX4" fmla="*/ 2389349 w 2389349"/>
                <a:gd name="connsiteY4" fmla="*/ 457029 h 691158"/>
                <a:gd name="connsiteX5" fmla="*/ 2216895 w 2389349"/>
                <a:gd name="connsiteY5" fmla="*/ 457029 h 691158"/>
                <a:gd name="connsiteX6" fmla="*/ 2216895 w 2389349"/>
                <a:gd name="connsiteY6" fmla="*/ 691158 h 691158"/>
                <a:gd name="connsiteX7" fmla="*/ 0 w 2389349"/>
                <a:gd name="connsiteY7" fmla="*/ 690563 h 691158"/>
                <a:gd name="connsiteX8" fmla="*/ 0 w 2389349"/>
                <a:gd name="connsiteY8" fmla="*/ 0 h 691158"/>
                <a:gd name="connsiteX0" fmla="*/ 0 w 2326452"/>
                <a:gd name="connsiteY0" fmla="*/ 0 h 691158"/>
                <a:gd name="connsiteX1" fmla="*/ 2216896 w 2326452"/>
                <a:gd name="connsiteY1" fmla="*/ 0 h 691158"/>
                <a:gd name="connsiteX2" fmla="*/ 2216896 w 2326452"/>
                <a:gd name="connsiteY2" fmla="*/ 242886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60408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42059 h 691158"/>
                <a:gd name="connsiteX5" fmla="*/ 2216895 w 2326452"/>
                <a:gd name="connsiteY5" fmla="*/ 460408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42059 h 691158"/>
                <a:gd name="connsiteX5" fmla="*/ 2216895 w 2326452"/>
                <a:gd name="connsiteY5" fmla="*/ 442059 h 691158"/>
                <a:gd name="connsiteX6" fmla="*/ 2216895 w 2326452"/>
                <a:gd name="connsiteY6" fmla="*/ 691158 h 691158"/>
                <a:gd name="connsiteX7" fmla="*/ 0 w 2326452"/>
                <a:gd name="connsiteY7" fmla="*/ 690563 h 691158"/>
                <a:gd name="connsiteX8" fmla="*/ 0 w 2326452"/>
                <a:gd name="connsiteY8" fmla="*/ 0 h 69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452" h="691158">
                  <a:moveTo>
                    <a:pt x="0" y="0"/>
                  </a:moveTo>
                  <a:lnTo>
                    <a:pt x="2216896" y="0"/>
                  </a:lnTo>
                  <a:cubicBezTo>
                    <a:pt x="2217273" y="82564"/>
                    <a:pt x="2217649" y="165128"/>
                    <a:pt x="2218026" y="247692"/>
                  </a:cubicBezTo>
                  <a:lnTo>
                    <a:pt x="2326452" y="247692"/>
                  </a:lnTo>
                  <a:lnTo>
                    <a:pt x="2326452" y="442059"/>
                  </a:lnTo>
                  <a:lnTo>
                    <a:pt x="2216895" y="442059"/>
                  </a:lnTo>
                  <a:lnTo>
                    <a:pt x="2216895" y="691158"/>
                  </a:lnTo>
                  <a:lnTo>
                    <a:pt x="0" y="690563"/>
                  </a:lnTo>
                  <a:lnTo>
                    <a:pt x="0" y="0"/>
                  </a:lnTo>
                  <a:close/>
                </a:path>
              </a:pathLst>
            </a:custGeom>
            <a:solidFill>
              <a:srgbClr val="58A618"/>
            </a:solidFill>
            <a:ln w="12700" cap="flat" cmpd="sng" algn="ctr">
              <a:solidFill>
                <a:srgbClr val="58A618"/>
              </a:solidFill>
              <a:prstDash val="solid"/>
              <a:round/>
              <a:headEnd type="none" w="med" len="med"/>
              <a:tailEnd type="none" w="med" len="med"/>
            </a:ln>
            <a:effectLst/>
          </p:spPr>
          <p:txBody>
            <a:bodyPr vert="horz" wrap="none" lIns="93260" tIns="46630" rIns="93260" bIns="46630" numCol="1" rtlCol="0" anchor="ctr" anchorCtr="0" compatLnSpc="1">
              <a:prstTxWarp prst="textNoShape">
                <a:avLst/>
              </a:prstTxWarp>
            </a:bodyPr>
            <a:lstStyle/>
            <a:p>
              <a:pPr algn="ctr" defTabSz="932619">
                <a:buClr>
                  <a:srgbClr val="58A618"/>
                </a:buClr>
                <a:defRPr/>
              </a:pPr>
              <a:endParaRPr lang="en-US" sz="1836" kern="0" dirty="0">
                <a:solidFill>
                  <a:srgbClr val="000000"/>
                </a:solidFill>
              </a:endParaRPr>
            </a:p>
          </p:txBody>
        </p:sp>
        <p:sp>
          <p:nvSpPr>
            <p:cNvPr id="63" name="Freeform 62"/>
            <p:cNvSpPr/>
            <p:nvPr/>
          </p:nvSpPr>
          <p:spPr bwMode="auto">
            <a:xfrm flipH="1">
              <a:off x="4396077" y="2804416"/>
              <a:ext cx="2817053" cy="605450"/>
            </a:xfrm>
            <a:custGeom>
              <a:avLst/>
              <a:gdLst>
                <a:gd name="connsiteX0" fmla="*/ 0 w 2388870"/>
                <a:gd name="connsiteY0" fmla="*/ 0 h 693420"/>
                <a:gd name="connsiteX1" fmla="*/ 2377440 w 2388870"/>
                <a:gd name="connsiteY1" fmla="*/ 0 h 693420"/>
                <a:gd name="connsiteX2" fmla="*/ 2377440 w 2388870"/>
                <a:gd name="connsiteY2" fmla="*/ 243840 h 693420"/>
                <a:gd name="connsiteX3" fmla="*/ 2156460 w 2388870"/>
                <a:gd name="connsiteY3" fmla="*/ 240030 h 693420"/>
                <a:gd name="connsiteX4" fmla="*/ 2164080 w 2388870"/>
                <a:gd name="connsiteY4" fmla="*/ 453390 h 693420"/>
                <a:gd name="connsiteX5" fmla="*/ 2388870 w 2388870"/>
                <a:gd name="connsiteY5" fmla="*/ 453390 h 693420"/>
                <a:gd name="connsiteX6" fmla="*/ 2373630 w 2388870"/>
                <a:gd name="connsiteY6" fmla="*/ 689610 h 693420"/>
                <a:gd name="connsiteX7" fmla="*/ 7620 w 2388870"/>
                <a:gd name="connsiteY7" fmla="*/ 693420 h 693420"/>
                <a:gd name="connsiteX8" fmla="*/ 0 w 2388870"/>
                <a:gd name="connsiteY8" fmla="*/ 0 h 693420"/>
                <a:gd name="connsiteX0" fmla="*/ 0 w 2385060"/>
                <a:gd name="connsiteY0" fmla="*/ 0 h 693420"/>
                <a:gd name="connsiteX1" fmla="*/ 2373630 w 2385060"/>
                <a:gd name="connsiteY1" fmla="*/ 0 h 693420"/>
                <a:gd name="connsiteX2" fmla="*/ 2373630 w 2385060"/>
                <a:gd name="connsiteY2" fmla="*/ 243840 h 693420"/>
                <a:gd name="connsiteX3" fmla="*/ 2152650 w 2385060"/>
                <a:gd name="connsiteY3" fmla="*/ 240030 h 693420"/>
                <a:gd name="connsiteX4" fmla="*/ 2160270 w 2385060"/>
                <a:gd name="connsiteY4" fmla="*/ 453390 h 693420"/>
                <a:gd name="connsiteX5" fmla="*/ 2385060 w 2385060"/>
                <a:gd name="connsiteY5" fmla="*/ 453390 h 693420"/>
                <a:gd name="connsiteX6" fmla="*/ 2369820 w 2385060"/>
                <a:gd name="connsiteY6" fmla="*/ 689610 h 693420"/>
                <a:gd name="connsiteX7" fmla="*/ 3810 w 2385060"/>
                <a:gd name="connsiteY7" fmla="*/ 693420 h 693420"/>
                <a:gd name="connsiteX8" fmla="*/ 0 w 2385060"/>
                <a:gd name="connsiteY8" fmla="*/ 0 h 693420"/>
                <a:gd name="connsiteX0" fmla="*/ 0 w 2385060"/>
                <a:gd name="connsiteY0" fmla="*/ 0 h 690563"/>
                <a:gd name="connsiteX1" fmla="*/ 2373630 w 2385060"/>
                <a:gd name="connsiteY1" fmla="*/ 0 h 690563"/>
                <a:gd name="connsiteX2" fmla="*/ 2373630 w 2385060"/>
                <a:gd name="connsiteY2" fmla="*/ 243840 h 690563"/>
                <a:gd name="connsiteX3" fmla="*/ 2152650 w 2385060"/>
                <a:gd name="connsiteY3" fmla="*/ 240030 h 690563"/>
                <a:gd name="connsiteX4" fmla="*/ 2160270 w 2385060"/>
                <a:gd name="connsiteY4" fmla="*/ 453390 h 690563"/>
                <a:gd name="connsiteX5" fmla="*/ 2385060 w 2385060"/>
                <a:gd name="connsiteY5" fmla="*/ 453390 h 690563"/>
                <a:gd name="connsiteX6" fmla="*/ 2369820 w 2385060"/>
                <a:gd name="connsiteY6" fmla="*/ 689610 h 690563"/>
                <a:gd name="connsiteX7" fmla="*/ 0 w 2385060"/>
                <a:gd name="connsiteY7" fmla="*/ 690563 h 690563"/>
                <a:gd name="connsiteX8" fmla="*/ 0 w 2385060"/>
                <a:gd name="connsiteY8" fmla="*/ 0 h 690563"/>
                <a:gd name="connsiteX0" fmla="*/ 0 w 2385060"/>
                <a:gd name="connsiteY0" fmla="*/ 0 h 690564"/>
                <a:gd name="connsiteX1" fmla="*/ 2373630 w 2385060"/>
                <a:gd name="connsiteY1" fmla="*/ 0 h 690564"/>
                <a:gd name="connsiteX2" fmla="*/ 2373630 w 2385060"/>
                <a:gd name="connsiteY2" fmla="*/ 243840 h 690564"/>
                <a:gd name="connsiteX3" fmla="*/ 2152650 w 2385060"/>
                <a:gd name="connsiteY3" fmla="*/ 240030 h 690564"/>
                <a:gd name="connsiteX4" fmla="*/ 2160270 w 2385060"/>
                <a:gd name="connsiteY4" fmla="*/ 453390 h 690564"/>
                <a:gd name="connsiteX5" fmla="*/ 2385060 w 2385060"/>
                <a:gd name="connsiteY5" fmla="*/ 453390 h 690564"/>
                <a:gd name="connsiteX6" fmla="*/ 2371725 w 2385060"/>
                <a:gd name="connsiteY6" fmla="*/ 690564 h 690564"/>
                <a:gd name="connsiteX7" fmla="*/ 0 w 2385060"/>
                <a:gd name="connsiteY7" fmla="*/ 690563 h 690564"/>
                <a:gd name="connsiteX8" fmla="*/ 0 w 2385060"/>
                <a:gd name="connsiteY8" fmla="*/ 0 h 690564"/>
                <a:gd name="connsiteX0" fmla="*/ 0 w 2373630"/>
                <a:gd name="connsiteY0" fmla="*/ 0 h 690564"/>
                <a:gd name="connsiteX1" fmla="*/ 2373630 w 2373630"/>
                <a:gd name="connsiteY1" fmla="*/ 0 h 690564"/>
                <a:gd name="connsiteX2" fmla="*/ 2373630 w 2373630"/>
                <a:gd name="connsiteY2" fmla="*/ 243840 h 690564"/>
                <a:gd name="connsiteX3" fmla="*/ 2152650 w 2373630"/>
                <a:gd name="connsiteY3" fmla="*/ 240030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4"/>
                <a:gd name="connsiteX1" fmla="*/ 2373630 w 2373630"/>
                <a:gd name="connsiteY1" fmla="*/ 0 h 690564"/>
                <a:gd name="connsiteX2" fmla="*/ 2373630 w 2373630"/>
                <a:gd name="connsiteY2" fmla="*/ 243840 h 690564"/>
                <a:gd name="connsiteX3" fmla="*/ 2162175 w 2373630"/>
                <a:gd name="connsiteY3" fmla="*/ 239713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4"/>
                <a:gd name="connsiteX1" fmla="*/ 2373630 w 2373630"/>
                <a:gd name="connsiteY1" fmla="*/ 0 h 690564"/>
                <a:gd name="connsiteX2" fmla="*/ 2371725 w 2373630"/>
                <a:gd name="connsiteY2" fmla="*/ 239713 h 690564"/>
                <a:gd name="connsiteX3" fmla="*/ 2162175 w 2373630"/>
                <a:gd name="connsiteY3" fmla="*/ 239713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4"/>
                <a:gd name="connsiteX1" fmla="*/ 2373630 w 2373630"/>
                <a:gd name="connsiteY1" fmla="*/ 0 h 690564"/>
                <a:gd name="connsiteX2" fmla="*/ 2371725 w 2373630"/>
                <a:gd name="connsiteY2" fmla="*/ 239713 h 690564"/>
                <a:gd name="connsiteX3" fmla="*/ 2162175 w 2373630"/>
                <a:gd name="connsiteY3" fmla="*/ 239713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3"/>
                <a:gd name="connsiteX1" fmla="*/ 2373630 w 2373630"/>
                <a:gd name="connsiteY1" fmla="*/ 0 h 690563"/>
                <a:gd name="connsiteX2" fmla="*/ 2371725 w 2373630"/>
                <a:gd name="connsiteY2" fmla="*/ 239713 h 690563"/>
                <a:gd name="connsiteX3" fmla="*/ 2162175 w 2373630"/>
                <a:gd name="connsiteY3" fmla="*/ 239713 h 690563"/>
                <a:gd name="connsiteX4" fmla="*/ 2160270 w 2373630"/>
                <a:gd name="connsiteY4" fmla="*/ 453390 h 690563"/>
                <a:gd name="connsiteX5" fmla="*/ 2371725 w 2373630"/>
                <a:gd name="connsiteY5" fmla="*/ 454025 h 690563"/>
                <a:gd name="connsiteX6" fmla="*/ 2371725 w 2373630"/>
                <a:gd name="connsiteY6" fmla="*/ 690563 h 690563"/>
                <a:gd name="connsiteX7" fmla="*/ 0 w 2373630"/>
                <a:gd name="connsiteY7" fmla="*/ 690563 h 690563"/>
                <a:gd name="connsiteX8" fmla="*/ 0 w 2373630"/>
                <a:gd name="connsiteY8" fmla="*/ 0 h 690563"/>
                <a:gd name="connsiteX0" fmla="*/ 0 w 2371725"/>
                <a:gd name="connsiteY0" fmla="*/ 0 h 690563"/>
                <a:gd name="connsiteX1" fmla="*/ 2371725 w 2371725"/>
                <a:gd name="connsiteY1" fmla="*/ 1 h 690563"/>
                <a:gd name="connsiteX2" fmla="*/ 2371725 w 2371725"/>
                <a:gd name="connsiteY2" fmla="*/ 239713 h 690563"/>
                <a:gd name="connsiteX3" fmla="*/ 2162175 w 2371725"/>
                <a:gd name="connsiteY3" fmla="*/ 239713 h 690563"/>
                <a:gd name="connsiteX4" fmla="*/ 2160270 w 2371725"/>
                <a:gd name="connsiteY4" fmla="*/ 453390 h 690563"/>
                <a:gd name="connsiteX5" fmla="*/ 2371725 w 2371725"/>
                <a:gd name="connsiteY5" fmla="*/ 454025 h 690563"/>
                <a:gd name="connsiteX6" fmla="*/ 2371725 w 2371725"/>
                <a:gd name="connsiteY6" fmla="*/ 690563 h 690563"/>
                <a:gd name="connsiteX7" fmla="*/ 0 w 2371725"/>
                <a:gd name="connsiteY7" fmla="*/ 690563 h 690563"/>
                <a:gd name="connsiteX8" fmla="*/ 0 w 2371725"/>
                <a:gd name="connsiteY8" fmla="*/ 0 h 690563"/>
                <a:gd name="connsiteX0" fmla="*/ 0 w 2371726"/>
                <a:gd name="connsiteY0" fmla="*/ 0 h 690563"/>
                <a:gd name="connsiteX1" fmla="*/ 2371725 w 2371726"/>
                <a:gd name="connsiteY1" fmla="*/ 1 h 690563"/>
                <a:gd name="connsiteX2" fmla="*/ 2371726 w 2371726"/>
                <a:gd name="connsiteY2" fmla="*/ 239714 h 690563"/>
                <a:gd name="connsiteX3" fmla="*/ 2162175 w 2371726"/>
                <a:gd name="connsiteY3" fmla="*/ 239713 h 690563"/>
                <a:gd name="connsiteX4" fmla="*/ 2160270 w 2371726"/>
                <a:gd name="connsiteY4" fmla="*/ 453390 h 690563"/>
                <a:gd name="connsiteX5" fmla="*/ 2371725 w 2371726"/>
                <a:gd name="connsiteY5" fmla="*/ 454025 h 690563"/>
                <a:gd name="connsiteX6" fmla="*/ 2371725 w 2371726"/>
                <a:gd name="connsiteY6" fmla="*/ 690563 h 690563"/>
                <a:gd name="connsiteX7" fmla="*/ 0 w 2371726"/>
                <a:gd name="connsiteY7" fmla="*/ 690563 h 690563"/>
                <a:gd name="connsiteX8" fmla="*/ 0 w 2371726"/>
                <a:gd name="connsiteY8" fmla="*/ 0 h 690563"/>
                <a:gd name="connsiteX0" fmla="*/ 0 w 2371725"/>
                <a:gd name="connsiteY0" fmla="*/ 0 h 690563"/>
                <a:gd name="connsiteX1" fmla="*/ 2371725 w 2371725"/>
                <a:gd name="connsiteY1" fmla="*/ 1 h 690563"/>
                <a:gd name="connsiteX2" fmla="*/ 2371725 w 2371725"/>
                <a:gd name="connsiteY2" fmla="*/ 239714 h 690563"/>
                <a:gd name="connsiteX3" fmla="*/ 2162175 w 2371725"/>
                <a:gd name="connsiteY3" fmla="*/ 239713 h 690563"/>
                <a:gd name="connsiteX4" fmla="*/ 2160270 w 2371725"/>
                <a:gd name="connsiteY4" fmla="*/ 453390 h 690563"/>
                <a:gd name="connsiteX5" fmla="*/ 2371725 w 2371725"/>
                <a:gd name="connsiteY5" fmla="*/ 454025 h 690563"/>
                <a:gd name="connsiteX6" fmla="*/ 2371725 w 2371725"/>
                <a:gd name="connsiteY6" fmla="*/ 690563 h 690563"/>
                <a:gd name="connsiteX7" fmla="*/ 0 w 2371725"/>
                <a:gd name="connsiteY7" fmla="*/ 690563 h 690563"/>
                <a:gd name="connsiteX8" fmla="*/ 0 w 2371725"/>
                <a:gd name="connsiteY8" fmla="*/ 0 h 690563"/>
                <a:gd name="connsiteX0" fmla="*/ 0 w 2371725"/>
                <a:gd name="connsiteY0" fmla="*/ 0 h 690563"/>
                <a:gd name="connsiteX1" fmla="*/ 2371725 w 2371725"/>
                <a:gd name="connsiteY1" fmla="*/ 1 h 690563"/>
                <a:gd name="connsiteX2" fmla="*/ 2371725 w 2371725"/>
                <a:gd name="connsiteY2" fmla="*/ 239714 h 690563"/>
                <a:gd name="connsiteX3" fmla="*/ 2162175 w 2371725"/>
                <a:gd name="connsiteY3" fmla="*/ 239713 h 690563"/>
                <a:gd name="connsiteX4" fmla="*/ 2162176 w 2371725"/>
                <a:gd name="connsiteY4" fmla="*/ 454026 h 690563"/>
                <a:gd name="connsiteX5" fmla="*/ 2371725 w 2371725"/>
                <a:gd name="connsiteY5" fmla="*/ 454025 h 690563"/>
                <a:gd name="connsiteX6" fmla="*/ 2371725 w 2371725"/>
                <a:gd name="connsiteY6" fmla="*/ 690563 h 690563"/>
                <a:gd name="connsiteX7" fmla="*/ 0 w 2371725"/>
                <a:gd name="connsiteY7" fmla="*/ 690563 h 690563"/>
                <a:gd name="connsiteX8" fmla="*/ 0 w 2371725"/>
                <a:gd name="connsiteY8" fmla="*/ 0 h 690563"/>
                <a:gd name="connsiteX0" fmla="*/ 0 w 2371726"/>
                <a:gd name="connsiteY0" fmla="*/ 0 h 690563"/>
                <a:gd name="connsiteX1" fmla="*/ 2371725 w 2371726"/>
                <a:gd name="connsiteY1" fmla="*/ 1 h 690563"/>
                <a:gd name="connsiteX2" fmla="*/ 2371725 w 2371726"/>
                <a:gd name="connsiteY2" fmla="*/ 239714 h 690563"/>
                <a:gd name="connsiteX3" fmla="*/ 2162175 w 2371726"/>
                <a:gd name="connsiteY3" fmla="*/ 239713 h 690563"/>
                <a:gd name="connsiteX4" fmla="*/ 2162176 w 2371726"/>
                <a:gd name="connsiteY4" fmla="*/ 454026 h 690563"/>
                <a:gd name="connsiteX5" fmla="*/ 237172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162176 w 2371726"/>
                <a:gd name="connsiteY1" fmla="*/ 1 h 690563"/>
                <a:gd name="connsiteX2" fmla="*/ 2371725 w 2371726"/>
                <a:gd name="connsiteY2" fmla="*/ 239714 h 690563"/>
                <a:gd name="connsiteX3" fmla="*/ 2162175 w 2371726"/>
                <a:gd name="connsiteY3" fmla="*/ 239713 h 690563"/>
                <a:gd name="connsiteX4" fmla="*/ 2162176 w 2371726"/>
                <a:gd name="connsiteY4" fmla="*/ 454026 h 690563"/>
                <a:gd name="connsiteX5" fmla="*/ 237172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162176 w 2371726"/>
                <a:gd name="connsiteY1" fmla="*/ 1 h 690563"/>
                <a:gd name="connsiteX2" fmla="*/ 2371725 w 2371726"/>
                <a:gd name="connsiteY2" fmla="*/ 239714 h 690563"/>
                <a:gd name="connsiteX3" fmla="*/ 2162176 w 2371726"/>
                <a:gd name="connsiteY3" fmla="*/ 454026 h 690563"/>
                <a:gd name="connsiteX4" fmla="*/ 2371726 w 2371726"/>
                <a:gd name="connsiteY4" fmla="*/ 454026 h 690563"/>
                <a:gd name="connsiteX5" fmla="*/ 2371725 w 2371726"/>
                <a:gd name="connsiteY5" fmla="*/ 690563 h 690563"/>
                <a:gd name="connsiteX6" fmla="*/ 0 w 2371726"/>
                <a:gd name="connsiteY6" fmla="*/ 690563 h 690563"/>
                <a:gd name="connsiteX7" fmla="*/ 0 w 2371726"/>
                <a:gd name="connsiteY7" fmla="*/ 0 h 690563"/>
                <a:gd name="connsiteX0" fmla="*/ 0 w 2371726"/>
                <a:gd name="connsiteY0" fmla="*/ 0 h 690563"/>
                <a:gd name="connsiteX1" fmla="*/ 2162176 w 2371726"/>
                <a:gd name="connsiteY1" fmla="*/ 1 h 690563"/>
                <a:gd name="connsiteX2" fmla="*/ 2162176 w 2371726"/>
                <a:gd name="connsiteY2" fmla="*/ 239714 h 690563"/>
                <a:gd name="connsiteX3" fmla="*/ 2371725 w 2371726"/>
                <a:gd name="connsiteY3" fmla="*/ 239714 h 690563"/>
                <a:gd name="connsiteX4" fmla="*/ 2162176 w 2371726"/>
                <a:gd name="connsiteY4" fmla="*/ 454026 h 690563"/>
                <a:gd name="connsiteX5" fmla="*/ 237172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162176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371725 w 2371726"/>
                <a:gd name="connsiteY5" fmla="*/ 690563 h 690563"/>
                <a:gd name="connsiteX6" fmla="*/ 0 w 2371726"/>
                <a:gd name="connsiteY6" fmla="*/ 690563 h 690563"/>
                <a:gd name="connsiteX7" fmla="*/ 0 w 2371726"/>
                <a:gd name="connsiteY7" fmla="*/ 0 h 690563"/>
                <a:gd name="connsiteX0" fmla="*/ 0 w 2767330"/>
                <a:gd name="connsiteY0" fmla="*/ 0 h 690563"/>
                <a:gd name="connsiteX1" fmla="*/ 2162176 w 2767330"/>
                <a:gd name="connsiteY1" fmla="*/ 1 h 690563"/>
                <a:gd name="connsiteX2" fmla="*/ 2162176 w 2767330"/>
                <a:gd name="connsiteY2" fmla="*/ 239714 h 690563"/>
                <a:gd name="connsiteX3" fmla="*/ 2371725 w 2767330"/>
                <a:gd name="connsiteY3" fmla="*/ 239714 h 690563"/>
                <a:gd name="connsiteX4" fmla="*/ 2371726 w 2767330"/>
                <a:gd name="connsiteY4" fmla="*/ 454026 h 690563"/>
                <a:gd name="connsiteX5" fmla="*/ 2162176 w 2767330"/>
                <a:gd name="connsiteY5" fmla="*/ 454026 h 690563"/>
                <a:gd name="connsiteX6" fmla="*/ 2371725 w 2767330"/>
                <a:gd name="connsiteY6" fmla="*/ 690563 h 690563"/>
                <a:gd name="connsiteX7" fmla="*/ 0 w 2767330"/>
                <a:gd name="connsiteY7" fmla="*/ 690563 h 690563"/>
                <a:gd name="connsiteX8" fmla="*/ 0 w 2767330"/>
                <a:gd name="connsiteY8" fmla="*/ 0 h 690563"/>
                <a:gd name="connsiteX0" fmla="*/ 0 w 2767330"/>
                <a:gd name="connsiteY0" fmla="*/ 0 h 690563"/>
                <a:gd name="connsiteX1" fmla="*/ 2162176 w 2767330"/>
                <a:gd name="connsiteY1" fmla="*/ 1 h 690563"/>
                <a:gd name="connsiteX2" fmla="*/ 2162176 w 2767330"/>
                <a:gd name="connsiteY2" fmla="*/ 239714 h 690563"/>
                <a:gd name="connsiteX3" fmla="*/ 2371725 w 2767330"/>
                <a:gd name="connsiteY3" fmla="*/ 239714 h 690563"/>
                <a:gd name="connsiteX4" fmla="*/ 2371726 w 2767330"/>
                <a:gd name="connsiteY4" fmla="*/ 454026 h 690563"/>
                <a:gd name="connsiteX5" fmla="*/ 2162176 w 2767330"/>
                <a:gd name="connsiteY5" fmla="*/ 454026 h 690563"/>
                <a:gd name="connsiteX6" fmla="*/ 2371725 w 2767330"/>
                <a:gd name="connsiteY6" fmla="*/ 690563 h 690563"/>
                <a:gd name="connsiteX7" fmla="*/ 0 w 2767330"/>
                <a:gd name="connsiteY7" fmla="*/ 690563 h 690563"/>
                <a:gd name="connsiteX8" fmla="*/ 0 w 2767330"/>
                <a:gd name="connsiteY8" fmla="*/ 0 h 690563"/>
                <a:gd name="connsiteX0" fmla="*/ 0 w 2371726"/>
                <a:gd name="connsiteY0" fmla="*/ 0 h 690563"/>
                <a:gd name="connsiteX1" fmla="*/ 2162176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16217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4"/>
                <a:gd name="connsiteX1" fmla="*/ 2162176 w 2371726"/>
                <a:gd name="connsiteY1" fmla="*/ 1 h 690564"/>
                <a:gd name="connsiteX2" fmla="*/ 2162176 w 2371726"/>
                <a:gd name="connsiteY2" fmla="*/ 239714 h 690564"/>
                <a:gd name="connsiteX3" fmla="*/ 2371725 w 2371726"/>
                <a:gd name="connsiteY3" fmla="*/ 239714 h 690564"/>
                <a:gd name="connsiteX4" fmla="*/ 2371726 w 2371726"/>
                <a:gd name="connsiteY4" fmla="*/ 454026 h 690564"/>
                <a:gd name="connsiteX5" fmla="*/ 2162176 w 2371726"/>
                <a:gd name="connsiteY5" fmla="*/ 454026 h 690564"/>
                <a:gd name="connsiteX6" fmla="*/ 2162176 w 2371726"/>
                <a:gd name="connsiteY6" fmla="*/ 690564 h 690564"/>
                <a:gd name="connsiteX7" fmla="*/ 0 w 2371726"/>
                <a:gd name="connsiteY7" fmla="*/ 690563 h 690564"/>
                <a:gd name="connsiteX8" fmla="*/ 0 w 2371726"/>
                <a:gd name="connsiteY8" fmla="*/ 0 h 690564"/>
                <a:gd name="connsiteX0" fmla="*/ 0 w 2371726"/>
                <a:gd name="connsiteY0" fmla="*/ 0 h 690564"/>
                <a:gd name="connsiteX1" fmla="*/ 2257390 w 2371726"/>
                <a:gd name="connsiteY1" fmla="*/ 1 h 690564"/>
                <a:gd name="connsiteX2" fmla="*/ 2162176 w 2371726"/>
                <a:gd name="connsiteY2" fmla="*/ 239714 h 690564"/>
                <a:gd name="connsiteX3" fmla="*/ 2371725 w 2371726"/>
                <a:gd name="connsiteY3" fmla="*/ 239714 h 690564"/>
                <a:gd name="connsiteX4" fmla="*/ 2371726 w 2371726"/>
                <a:gd name="connsiteY4" fmla="*/ 454026 h 690564"/>
                <a:gd name="connsiteX5" fmla="*/ 2162176 w 2371726"/>
                <a:gd name="connsiteY5" fmla="*/ 454026 h 690564"/>
                <a:gd name="connsiteX6" fmla="*/ 2162176 w 2371726"/>
                <a:gd name="connsiteY6" fmla="*/ 690564 h 690564"/>
                <a:gd name="connsiteX7" fmla="*/ 0 w 2371726"/>
                <a:gd name="connsiteY7" fmla="*/ 690563 h 690564"/>
                <a:gd name="connsiteX8" fmla="*/ 0 w 2371726"/>
                <a:gd name="connsiteY8" fmla="*/ 0 h 690564"/>
                <a:gd name="connsiteX0" fmla="*/ 0 w 2371726"/>
                <a:gd name="connsiteY0" fmla="*/ 0 h 690563"/>
                <a:gd name="connsiteX1" fmla="*/ 2257390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162176 w 2371726"/>
                <a:gd name="connsiteY5" fmla="*/ 454026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57390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57390 w 2371726"/>
                <a:gd name="connsiteY1" fmla="*/ 1 h 690563"/>
                <a:gd name="connsiteX2" fmla="*/ 2257390 w 2371726"/>
                <a:gd name="connsiteY2" fmla="*/ 240878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16896 w 2371726"/>
                <a:gd name="connsiteY1" fmla="*/ 0 h 690563"/>
                <a:gd name="connsiteX2" fmla="*/ 2257390 w 2371726"/>
                <a:gd name="connsiteY2" fmla="*/ 240878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16896 w 2371726"/>
                <a:gd name="connsiteY1" fmla="*/ 0 h 690563"/>
                <a:gd name="connsiteX2" fmla="*/ 2216896 w 2371726"/>
                <a:gd name="connsiteY2" fmla="*/ 242886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89349"/>
                <a:gd name="connsiteY0" fmla="*/ 0 h 690563"/>
                <a:gd name="connsiteX1" fmla="*/ 2216896 w 2389349"/>
                <a:gd name="connsiteY1" fmla="*/ 0 h 690563"/>
                <a:gd name="connsiteX2" fmla="*/ 2216896 w 2389349"/>
                <a:gd name="connsiteY2" fmla="*/ 242886 h 690563"/>
                <a:gd name="connsiteX3" fmla="*/ 2389349 w 2389349"/>
                <a:gd name="connsiteY3" fmla="*/ 242886 h 690563"/>
                <a:gd name="connsiteX4" fmla="*/ 2371726 w 2389349"/>
                <a:gd name="connsiteY4" fmla="*/ 454026 h 690563"/>
                <a:gd name="connsiteX5" fmla="*/ 2257390 w 2389349"/>
                <a:gd name="connsiteY5" fmla="*/ 455739 h 690563"/>
                <a:gd name="connsiteX6" fmla="*/ 2257390 w 2389349"/>
                <a:gd name="connsiteY6" fmla="*/ 690563 h 690563"/>
                <a:gd name="connsiteX7" fmla="*/ 0 w 2389349"/>
                <a:gd name="connsiteY7" fmla="*/ 690563 h 690563"/>
                <a:gd name="connsiteX8" fmla="*/ 0 w 2389349"/>
                <a:gd name="connsiteY8" fmla="*/ 0 h 690563"/>
                <a:gd name="connsiteX0" fmla="*/ 0 w 2389349"/>
                <a:gd name="connsiteY0" fmla="*/ 0 h 690563"/>
                <a:gd name="connsiteX1" fmla="*/ 2216896 w 2389349"/>
                <a:gd name="connsiteY1" fmla="*/ 0 h 690563"/>
                <a:gd name="connsiteX2" fmla="*/ 2216896 w 2389349"/>
                <a:gd name="connsiteY2" fmla="*/ 242886 h 690563"/>
                <a:gd name="connsiteX3" fmla="*/ 2389349 w 2389349"/>
                <a:gd name="connsiteY3" fmla="*/ 242886 h 690563"/>
                <a:gd name="connsiteX4" fmla="*/ 2389349 w 2389349"/>
                <a:gd name="connsiteY4" fmla="*/ 457029 h 690563"/>
                <a:gd name="connsiteX5" fmla="*/ 2257390 w 2389349"/>
                <a:gd name="connsiteY5" fmla="*/ 455739 h 690563"/>
                <a:gd name="connsiteX6" fmla="*/ 2257390 w 2389349"/>
                <a:gd name="connsiteY6" fmla="*/ 690563 h 690563"/>
                <a:gd name="connsiteX7" fmla="*/ 0 w 2389349"/>
                <a:gd name="connsiteY7" fmla="*/ 690563 h 690563"/>
                <a:gd name="connsiteX8" fmla="*/ 0 w 2389349"/>
                <a:gd name="connsiteY8" fmla="*/ 0 h 690563"/>
                <a:gd name="connsiteX0" fmla="*/ 0 w 2389349"/>
                <a:gd name="connsiteY0" fmla="*/ 0 h 690563"/>
                <a:gd name="connsiteX1" fmla="*/ 2216896 w 2389349"/>
                <a:gd name="connsiteY1" fmla="*/ 0 h 690563"/>
                <a:gd name="connsiteX2" fmla="*/ 2216896 w 2389349"/>
                <a:gd name="connsiteY2" fmla="*/ 242886 h 690563"/>
                <a:gd name="connsiteX3" fmla="*/ 2389349 w 2389349"/>
                <a:gd name="connsiteY3" fmla="*/ 242886 h 690563"/>
                <a:gd name="connsiteX4" fmla="*/ 2389349 w 2389349"/>
                <a:gd name="connsiteY4" fmla="*/ 457029 h 690563"/>
                <a:gd name="connsiteX5" fmla="*/ 2216895 w 2389349"/>
                <a:gd name="connsiteY5" fmla="*/ 457029 h 690563"/>
                <a:gd name="connsiteX6" fmla="*/ 2257390 w 2389349"/>
                <a:gd name="connsiteY6" fmla="*/ 690563 h 690563"/>
                <a:gd name="connsiteX7" fmla="*/ 0 w 2389349"/>
                <a:gd name="connsiteY7" fmla="*/ 690563 h 690563"/>
                <a:gd name="connsiteX8" fmla="*/ 0 w 2389349"/>
                <a:gd name="connsiteY8" fmla="*/ 0 h 690563"/>
                <a:gd name="connsiteX0" fmla="*/ 0 w 2389349"/>
                <a:gd name="connsiteY0" fmla="*/ 0 h 691158"/>
                <a:gd name="connsiteX1" fmla="*/ 2216896 w 2389349"/>
                <a:gd name="connsiteY1" fmla="*/ 0 h 691158"/>
                <a:gd name="connsiteX2" fmla="*/ 2216896 w 2389349"/>
                <a:gd name="connsiteY2" fmla="*/ 242886 h 691158"/>
                <a:gd name="connsiteX3" fmla="*/ 2389349 w 2389349"/>
                <a:gd name="connsiteY3" fmla="*/ 242886 h 691158"/>
                <a:gd name="connsiteX4" fmla="*/ 2389349 w 2389349"/>
                <a:gd name="connsiteY4" fmla="*/ 457029 h 691158"/>
                <a:gd name="connsiteX5" fmla="*/ 2216895 w 2389349"/>
                <a:gd name="connsiteY5" fmla="*/ 457029 h 691158"/>
                <a:gd name="connsiteX6" fmla="*/ 2216895 w 2389349"/>
                <a:gd name="connsiteY6" fmla="*/ 691158 h 691158"/>
                <a:gd name="connsiteX7" fmla="*/ 0 w 2389349"/>
                <a:gd name="connsiteY7" fmla="*/ 690563 h 691158"/>
                <a:gd name="connsiteX8" fmla="*/ 0 w 2389349"/>
                <a:gd name="connsiteY8" fmla="*/ 0 h 691158"/>
                <a:gd name="connsiteX0" fmla="*/ 0 w 2389349"/>
                <a:gd name="connsiteY0" fmla="*/ 0 h 691158"/>
                <a:gd name="connsiteX1" fmla="*/ 2216896 w 2389349"/>
                <a:gd name="connsiteY1" fmla="*/ 0 h 691158"/>
                <a:gd name="connsiteX2" fmla="*/ 2216896 w 2389349"/>
                <a:gd name="connsiteY2" fmla="*/ 242886 h 691158"/>
                <a:gd name="connsiteX3" fmla="*/ 2326452 w 2389349"/>
                <a:gd name="connsiteY3" fmla="*/ 247692 h 691158"/>
                <a:gd name="connsiteX4" fmla="*/ 2389349 w 2389349"/>
                <a:gd name="connsiteY4" fmla="*/ 457029 h 691158"/>
                <a:gd name="connsiteX5" fmla="*/ 2216895 w 2389349"/>
                <a:gd name="connsiteY5" fmla="*/ 457029 h 691158"/>
                <a:gd name="connsiteX6" fmla="*/ 2216895 w 2389349"/>
                <a:gd name="connsiteY6" fmla="*/ 691158 h 691158"/>
                <a:gd name="connsiteX7" fmla="*/ 0 w 2389349"/>
                <a:gd name="connsiteY7" fmla="*/ 690563 h 691158"/>
                <a:gd name="connsiteX8" fmla="*/ 0 w 2389349"/>
                <a:gd name="connsiteY8" fmla="*/ 0 h 691158"/>
                <a:gd name="connsiteX0" fmla="*/ 0 w 2326452"/>
                <a:gd name="connsiteY0" fmla="*/ 0 h 691158"/>
                <a:gd name="connsiteX1" fmla="*/ 2216896 w 2326452"/>
                <a:gd name="connsiteY1" fmla="*/ 0 h 691158"/>
                <a:gd name="connsiteX2" fmla="*/ 2216896 w 2326452"/>
                <a:gd name="connsiteY2" fmla="*/ 242886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60408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42059 h 691158"/>
                <a:gd name="connsiteX5" fmla="*/ 2216895 w 2326452"/>
                <a:gd name="connsiteY5" fmla="*/ 460408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42059 h 691158"/>
                <a:gd name="connsiteX5" fmla="*/ 2216895 w 2326452"/>
                <a:gd name="connsiteY5" fmla="*/ 442059 h 691158"/>
                <a:gd name="connsiteX6" fmla="*/ 2216895 w 2326452"/>
                <a:gd name="connsiteY6" fmla="*/ 691158 h 691158"/>
                <a:gd name="connsiteX7" fmla="*/ 0 w 2326452"/>
                <a:gd name="connsiteY7" fmla="*/ 690563 h 691158"/>
                <a:gd name="connsiteX8" fmla="*/ 0 w 2326452"/>
                <a:gd name="connsiteY8" fmla="*/ 0 h 69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452" h="691158">
                  <a:moveTo>
                    <a:pt x="0" y="0"/>
                  </a:moveTo>
                  <a:lnTo>
                    <a:pt x="2216896" y="0"/>
                  </a:lnTo>
                  <a:cubicBezTo>
                    <a:pt x="2217273" y="82564"/>
                    <a:pt x="2217649" y="165128"/>
                    <a:pt x="2218026" y="247692"/>
                  </a:cubicBezTo>
                  <a:lnTo>
                    <a:pt x="2326452" y="247692"/>
                  </a:lnTo>
                  <a:lnTo>
                    <a:pt x="2326452" y="442059"/>
                  </a:lnTo>
                  <a:lnTo>
                    <a:pt x="2216895" y="442059"/>
                  </a:lnTo>
                  <a:lnTo>
                    <a:pt x="2216895" y="691158"/>
                  </a:lnTo>
                  <a:lnTo>
                    <a:pt x="0" y="690563"/>
                  </a:lnTo>
                  <a:lnTo>
                    <a:pt x="0" y="0"/>
                  </a:lnTo>
                  <a:close/>
                </a:path>
              </a:pathLst>
            </a:custGeom>
            <a:solidFill>
              <a:srgbClr val="58A618"/>
            </a:solidFill>
            <a:ln w="12700" cap="flat" cmpd="sng" algn="ctr">
              <a:solidFill>
                <a:srgbClr val="58A618"/>
              </a:solidFill>
              <a:prstDash val="solid"/>
              <a:round/>
              <a:headEnd type="none" w="med" len="med"/>
              <a:tailEnd type="none" w="med" len="med"/>
            </a:ln>
            <a:effectLst/>
          </p:spPr>
          <p:txBody>
            <a:bodyPr vert="horz" wrap="none" lIns="93260" tIns="46630" rIns="93260" bIns="46630" numCol="1" rtlCol="0" anchor="ctr" anchorCtr="0" compatLnSpc="1">
              <a:prstTxWarp prst="textNoShape">
                <a:avLst/>
              </a:prstTxWarp>
            </a:bodyPr>
            <a:lstStyle/>
            <a:p>
              <a:pPr algn="ctr" defTabSz="932619">
                <a:buClr>
                  <a:srgbClr val="58A618"/>
                </a:buClr>
                <a:defRPr/>
              </a:pPr>
              <a:endParaRPr lang="en-US" sz="1836" kern="0" dirty="0">
                <a:solidFill>
                  <a:srgbClr val="000000"/>
                </a:solidFill>
              </a:endParaRPr>
            </a:p>
          </p:txBody>
        </p:sp>
        <p:sp>
          <p:nvSpPr>
            <p:cNvPr id="64" name="Freeform 63"/>
            <p:cNvSpPr/>
            <p:nvPr/>
          </p:nvSpPr>
          <p:spPr bwMode="auto">
            <a:xfrm flipH="1">
              <a:off x="4396077" y="2123356"/>
              <a:ext cx="2817053" cy="605450"/>
            </a:xfrm>
            <a:custGeom>
              <a:avLst/>
              <a:gdLst>
                <a:gd name="connsiteX0" fmla="*/ 0 w 2388870"/>
                <a:gd name="connsiteY0" fmla="*/ 0 h 693420"/>
                <a:gd name="connsiteX1" fmla="*/ 2377440 w 2388870"/>
                <a:gd name="connsiteY1" fmla="*/ 0 h 693420"/>
                <a:gd name="connsiteX2" fmla="*/ 2377440 w 2388870"/>
                <a:gd name="connsiteY2" fmla="*/ 243840 h 693420"/>
                <a:gd name="connsiteX3" fmla="*/ 2156460 w 2388870"/>
                <a:gd name="connsiteY3" fmla="*/ 240030 h 693420"/>
                <a:gd name="connsiteX4" fmla="*/ 2164080 w 2388870"/>
                <a:gd name="connsiteY4" fmla="*/ 453390 h 693420"/>
                <a:gd name="connsiteX5" fmla="*/ 2388870 w 2388870"/>
                <a:gd name="connsiteY5" fmla="*/ 453390 h 693420"/>
                <a:gd name="connsiteX6" fmla="*/ 2373630 w 2388870"/>
                <a:gd name="connsiteY6" fmla="*/ 689610 h 693420"/>
                <a:gd name="connsiteX7" fmla="*/ 7620 w 2388870"/>
                <a:gd name="connsiteY7" fmla="*/ 693420 h 693420"/>
                <a:gd name="connsiteX8" fmla="*/ 0 w 2388870"/>
                <a:gd name="connsiteY8" fmla="*/ 0 h 693420"/>
                <a:gd name="connsiteX0" fmla="*/ 0 w 2385060"/>
                <a:gd name="connsiteY0" fmla="*/ 0 h 693420"/>
                <a:gd name="connsiteX1" fmla="*/ 2373630 w 2385060"/>
                <a:gd name="connsiteY1" fmla="*/ 0 h 693420"/>
                <a:gd name="connsiteX2" fmla="*/ 2373630 w 2385060"/>
                <a:gd name="connsiteY2" fmla="*/ 243840 h 693420"/>
                <a:gd name="connsiteX3" fmla="*/ 2152650 w 2385060"/>
                <a:gd name="connsiteY3" fmla="*/ 240030 h 693420"/>
                <a:gd name="connsiteX4" fmla="*/ 2160270 w 2385060"/>
                <a:gd name="connsiteY4" fmla="*/ 453390 h 693420"/>
                <a:gd name="connsiteX5" fmla="*/ 2385060 w 2385060"/>
                <a:gd name="connsiteY5" fmla="*/ 453390 h 693420"/>
                <a:gd name="connsiteX6" fmla="*/ 2369820 w 2385060"/>
                <a:gd name="connsiteY6" fmla="*/ 689610 h 693420"/>
                <a:gd name="connsiteX7" fmla="*/ 3810 w 2385060"/>
                <a:gd name="connsiteY7" fmla="*/ 693420 h 693420"/>
                <a:gd name="connsiteX8" fmla="*/ 0 w 2385060"/>
                <a:gd name="connsiteY8" fmla="*/ 0 h 693420"/>
                <a:gd name="connsiteX0" fmla="*/ 0 w 2385060"/>
                <a:gd name="connsiteY0" fmla="*/ 0 h 690563"/>
                <a:gd name="connsiteX1" fmla="*/ 2373630 w 2385060"/>
                <a:gd name="connsiteY1" fmla="*/ 0 h 690563"/>
                <a:gd name="connsiteX2" fmla="*/ 2373630 w 2385060"/>
                <a:gd name="connsiteY2" fmla="*/ 243840 h 690563"/>
                <a:gd name="connsiteX3" fmla="*/ 2152650 w 2385060"/>
                <a:gd name="connsiteY3" fmla="*/ 240030 h 690563"/>
                <a:gd name="connsiteX4" fmla="*/ 2160270 w 2385060"/>
                <a:gd name="connsiteY4" fmla="*/ 453390 h 690563"/>
                <a:gd name="connsiteX5" fmla="*/ 2385060 w 2385060"/>
                <a:gd name="connsiteY5" fmla="*/ 453390 h 690563"/>
                <a:gd name="connsiteX6" fmla="*/ 2369820 w 2385060"/>
                <a:gd name="connsiteY6" fmla="*/ 689610 h 690563"/>
                <a:gd name="connsiteX7" fmla="*/ 0 w 2385060"/>
                <a:gd name="connsiteY7" fmla="*/ 690563 h 690563"/>
                <a:gd name="connsiteX8" fmla="*/ 0 w 2385060"/>
                <a:gd name="connsiteY8" fmla="*/ 0 h 690563"/>
                <a:gd name="connsiteX0" fmla="*/ 0 w 2385060"/>
                <a:gd name="connsiteY0" fmla="*/ 0 h 690564"/>
                <a:gd name="connsiteX1" fmla="*/ 2373630 w 2385060"/>
                <a:gd name="connsiteY1" fmla="*/ 0 h 690564"/>
                <a:gd name="connsiteX2" fmla="*/ 2373630 w 2385060"/>
                <a:gd name="connsiteY2" fmla="*/ 243840 h 690564"/>
                <a:gd name="connsiteX3" fmla="*/ 2152650 w 2385060"/>
                <a:gd name="connsiteY3" fmla="*/ 240030 h 690564"/>
                <a:gd name="connsiteX4" fmla="*/ 2160270 w 2385060"/>
                <a:gd name="connsiteY4" fmla="*/ 453390 h 690564"/>
                <a:gd name="connsiteX5" fmla="*/ 2385060 w 2385060"/>
                <a:gd name="connsiteY5" fmla="*/ 453390 h 690564"/>
                <a:gd name="connsiteX6" fmla="*/ 2371725 w 2385060"/>
                <a:gd name="connsiteY6" fmla="*/ 690564 h 690564"/>
                <a:gd name="connsiteX7" fmla="*/ 0 w 2385060"/>
                <a:gd name="connsiteY7" fmla="*/ 690563 h 690564"/>
                <a:gd name="connsiteX8" fmla="*/ 0 w 2385060"/>
                <a:gd name="connsiteY8" fmla="*/ 0 h 690564"/>
                <a:gd name="connsiteX0" fmla="*/ 0 w 2373630"/>
                <a:gd name="connsiteY0" fmla="*/ 0 h 690564"/>
                <a:gd name="connsiteX1" fmla="*/ 2373630 w 2373630"/>
                <a:gd name="connsiteY1" fmla="*/ 0 h 690564"/>
                <a:gd name="connsiteX2" fmla="*/ 2373630 w 2373630"/>
                <a:gd name="connsiteY2" fmla="*/ 243840 h 690564"/>
                <a:gd name="connsiteX3" fmla="*/ 2152650 w 2373630"/>
                <a:gd name="connsiteY3" fmla="*/ 240030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4"/>
                <a:gd name="connsiteX1" fmla="*/ 2373630 w 2373630"/>
                <a:gd name="connsiteY1" fmla="*/ 0 h 690564"/>
                <a:gd name="connsiteX2" fmla="*/ 2373630 w 2373630"/>
                <a:gd name="connsiteY2" fmla="*/ 243840 h 690564"/>
                <a:gd name="connsiteX3" fmla="*/ 2162175 w 2373630"/>
                <a:gd name="connsiteY3" fmla="*/ 239713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4"/>
                <a:gd name="connsiteX1" fmla="*/ 2373630 w 2373630"/>
                <a:gd name="connsiteY1" fmla="*/ 0 h 690564"/>
                <a:gd name="connsiteX2" fmla="*/ 2371725 w 2373630"/>
                <a:gd name="connsiteY2" fmla="*/ 239713 h 690564"/>
                <a:gd name="connsiteX3" fmla="*/ 2162175 w 2373630"/>
                <a:gd name="connsiteY3" fmla="*/ 239713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4"/>
                <a:gd name="connsiteX1" fmla="*/ 2373630 w 2373630"/>
                <a:gd name="connsiteY1" fmla="*/ 0 h 690564"/>
                <a:gd name="connsiteX2" fmla="*/ 2371725 w 2373630"/>
                <a:gd name="connsiteY2" fmla="*/ 239713 h 690564"/>
                <a:gd name="connsiteX3" fmla="*/ 2162175 w 2373630"/>
                <a:gd name="connsiteY3" fmla="*/ 239713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3"/>
                <a:gd name="connsiteX1" fmla="*/ 2373630 w 2373630"/>
                <a:gd name="connsiteY1" fmla="*/ 0 h 690563"/>
                <a:gd name="connsiteX2" fmla="*/ 2371725 w 2373630"/>
                <a:gd name="connsiteY2" fmla="*/ 239713 h 690563"/>
                <a:gd name="connsiteX3" fmla="*/ 2162175 w 2373630"/>
                <a:gd name="connsiteY3" fmla="*/ 239713 h 690563"/>
                <a:gd name="connsiteX4" fmla="*/ 2160270 w 2373630"/>
                <a:gd name="connsiteY4" fmla="*/ 453390 h 690563"/>
                <a:gd name="connsiteX5" fmla="*/ 2371725 w 2373630"/>
                <a:gd name="connsiteY5" fmla="*/ 454025 h 690563"/>
                <a:gd name="connsiteX6" fmla="*/ 2371725 w 2373630"/>
                <a:gd name="connsiteY6" fmla="*/ 690563 h 690563"/>
                <a:gd name="connsiteX7" fmla="*/ 0 w 2373630"/>
                <a:gd name="connsiteY7" fmla="*/ 690563 h 690563"/>
                <a:gd name="connsiteX8" fmla="*/ 0 w 2373630"/>
                <a:gd name="connsiteY8" fmla="*/ 0 h 690563"/>
                <a:gd name="connsiteX0" fmla="*/ 0 w 2371725"/>
                <a:gd name="connsiteY0" fmla="*/ 0 h 690563"/>
                <a:gd name="connsiteX1" fmla="*/ 2371725 w 2371725"/>
                <a:gd name="connsiteY1" fmla="*/ 1 h 690563"/>
                <a:gd name="connsiteX2" fmla="*/ 2371725 w 2371725"/>
                <a:gd name="connsiteY2" fmla="*/ 239713 h 690563"/>
                <a:gd name="connsiteX3" fmla="*/ 2162175 w 2371725"/>
                <a:gd name="connsiteY3" fmla="*/ 239713 h 690563"/>
                <a:gd name="connsiteX4" fmla="*/ 2160270 w 2371725"/>
                <a:gd name="connsiteY4" fmla="*/ 453390 h 690563"/>
                <a:gd name="connsiteX5" fmla="*/ 2371725 w 2371725"/>
                <a:gd name="connsiteY5" fmla="*/ 454025 h 690563"/>
                <a:gd name="connsiteX6" fmla="*/ 2371725 w 2371725"/>
                <a:gd name="connsiteY6" fmla="*/ 690563 h 690563"/>
                <a:gd name="connsiteX7" fmla="*/ 0 w 2371725"/>
                <a:gd name="connsiteY7" fmla="*/ 690563 h 690563"/>
                <a:gd name="connsiteX8" fmla="*/ 0 w 2371725"/>
                <a:gd name="connsiteY8" fmla="*/ 0 h 690563"/>
                <a:gd name="connsiteX0" fmla="*/ 0 w 2371726"/>
                <a:gd name="connsiteY0" fmla="*/ 0 h 690563"/>
                <a:gd name="connsiteX1" fmla="*/ 2371725 w 2371726"/>
                <a:gd name="connsiteY1" fmla="*/ 1 h 690563"/>
                <a:gd name="connsiteX2" fmla="*/ 2371726 w 2371726"/>
                <a:gd name="connsiteY2" fmla="*/ 239714 h 690563"/>
                <a:gd name="connsiteX3" fmla="*/ 2162175 w 2371726"/>
                <a:gd name="connsiteY3" fmla="*/ 239713 h 690563"/>
                <a:gd name="connsiteX4" fmla="*/ 2160270 w 2371726"/>
                <a:gd name="connsiteY4" fmla="*/ 453390 h 690563"/>
                <a:gd name="connsiteX5" fmla="*/ 2371725 w 2371726"/>
                <a:gd name="connsiteY5" fmla="*/ 454025 h 690563"/>
                <a:gd name="connsiteX6" fmla="*/ 2371725 w 2371726"/>
                <a:gd name="connsiteY6" fmla="*/ 690563 h 690563"/>
                <a:gd name="connsiteX7" fmla="*/ 0 w 2371726"/>
                <a:gd name="connsiteY7" fmla="*/ 690563 h 690563"/>
                <a:gd name="connsiteX8" fmla="*/ 0 w 2371726"/>
                <a:gd name="connsiteY8" fmla="*/ 0 h 690563"/>
                <a:gd name="connsiteX0" fmla="*/ 0 w 2371725"/>
                <a:gd name="connsiteY0" fmla="*/ 0 h 690563"/>
                <a:gd name="connsiteX1" fmla="*/ 2371725 w 2371725"/>
                <a:gd name="connsiteY1" fmla="*/ 1 h 690563"/>
                <a:gd name="connsiteX2" fmla="*/ 2371725 w 2371725"/>
                <a:gd name="connsiteY2" fmla="*/ 239714 h 690563"/>
                <a:gd name="connsiteX3" fmla="*/ 2162175 w 2371725"/>
                <a:gd name="connsiteY3" fmla="*/ 239713 h 690563"/>
                <a:gd name="connsiteX4" fmla="*/ 2160270 w 2371725"/>
                <a:gd name="connsiteY4" fmla="*/ 453390 h 690563"/>
                <a:gd name="connsiteX5" fmla="*/ 2371725 w 2371725"/>
                <a:gd name="connsiteY5" fmla="*/ 454025 h 690563"/>
                <a:gd name="connsiteX6" fmla="*/ 2371725 w 2371725"/>
                <a:gd name="connsiteY6" fmla="*/ 690563 h 690563"/>
                <a:gd name="connsiteX7" fmla="*/ 0 w 2371725"/>
                <a:gd name="connsiteY7" fmla="*/ 690563 h 690563"/>
                <a:gd name="connsiteX8" fmla="*/ 0 w 2371725"/>
                <a:gd name="connsiteY8" fmla="*/ 0 h 690563"/>
                <a:gd name="connsiteX0" fmla="*/ 0 w 2371725"/>
                <a:gd name="connsiteY0" fmla="*/ 0 h 690563"/>
                <a:gd name="connsiteX1" fmla="*/ 2371725 w 2371725"/>
                <a:gd name="connsiteY1" fmla="*/ 1 h 690563"/>
                <a:gd name="connsiteX2" fmla="*/ 2371725 w 2371725"/>
                <a:gd name="connsiteY2" fmla="*/ 239714 h 690563"/>
                <a:gd name="connsiteX3" fmla="*/ 2162175 w 2371725"/>
                <a:gd name="connsiteY3" fmla="*/ 239713 h 690563"/>
                <a:gd name="connsiteX4" fmla="*/ 2162176 w 2371725"/>
                <a:gd name="connsiteY4" fmla="*/ 454026 h 690563"/>
                <a:gd name="connsiteX5" fmla="*/ 2371725 w 2371725"/>
                <a:gd name="connsiteY5" fmla="*/ 454025 h 690563"/>
                <a:gd name="connsiteX6" fmla="*/ 2371725 w 2371725"/>
                <a:gd name="connsiteY6" fmla="*/ 690563 h 690563"/>
                <a:gd name="connsiteX7" fmla="*/ 0 w 2371725"/>
                <a:gd name="connsiteY7" fmla="*/ 690563 h 690563"/>
                <a:gd name="connsiteX8" fmla="*/ 0 w 2371725"/>
                <a:gd name="connsiteY8" fmla="*/ 0 h 690563"/>
                <a:gd name="connsiteX0" fmla="*/ 0 w 2371726"/>
                <a:gd name="connsiteY0" fmla="*/ 0 h 690563"/>
                <a:gd name="connsiteX1" fmla="*/ 2371725 w 2371726"/>
                <a:gd name="connsiteY1" fmla="*/ 1 h 690563"/>
                <a:gd name="connsiteX2" fmla="*/ 2371725 w 2371726"/>
                <a:gd name="connsiteY2" fmla="*/ 239714 h 690563"/>
                <a:gd name="connsiteX3" fmla="*/ 2162175 w 2371726"/>
                <a:gd name="connsiteY3" fmla="*/ 239713 h 690563"/>
                <a:gd name="connsiteX4" fmla="*/ 2162176 w 2371726"/>
                <a:gd name="connsiteY4" fmla="*/ 454026 h 690563"/>
                <a:gd name="connsiteX5" fmla="*/ 237172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162176 w 2371726"/>
                <a:gd name="connsiteY1" fmla="*/ 1 h 690563"/>
                <a:gd name="connsiteX2" fmla="*/ 2371725 w 2371726"/>
                <a:gd name="connsiteY2" fmla="*/ 239714 h 690563"/>
                <a:gd name="connsiteX3" fmla="*/ 2162175 w 2371726"/>
                <a:gd name="connsiteY3" fmla="*/ 239713 h 690563"/>
                <a:gd name="connsiteX4" fmla="*/ 2162176 w 2371726"/>
                <a:gd name="connsiteY4" fmla="*/ 454026 h 690563"/>
                <a:gd name="connsiteX5" fmla="*/ 237172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162176 w 2371726"/>
                <a:gd name="connsiteY1" fmla="*/ 1 h 690563"/>
                <a:gd name="connsiteX2" fmla="*/ 2371725 w 2371726"/>
                <a:gd name="connsiteY2" fmla="*/ 239714 h 690563"/>
                <a:gd name="connsiteX3" fmla="*/ 2162176 w 2371726"/>
                <a:gd name="connsiteY3" fmla="*/ 454026 h 690563"/>
                <a:gd name="connsiteX4" fmla="*/ 2371726 w 2371726"/>
                <a:gd name="connsiteY4" fmla="*/ 454026 h 690563"/>
                <a:gd name="connsiteX5" fmla="*/ 2371725 w 2371726"/>
                <a:gd name="connsiteY5" fmla="*/ 690563 h 690563"/>
                <a:gd name="connsiteX6" fmla="*/ 0 w 2371726"/>
                <a:gd name="connsiteY6" fmla="*/ 690563 h 690563"/>
                <a:gd name="connsiteX7" fmla="*/ 0 w 2371726"/>
                <a:gd name="connsiteY7" fmla="*/ 0 h 690563"/>
                <a:gd name="connsiteX0" fmla="*/ 0 w 2371726"/>
                <a:gd name="connsiteY0" fmla="*/ 0 h 690563"/>
                <a:gd name="connsiteX1" fmla="*/ 2162176 w 2371726"/>
                <a:gd name="connsiteY1" fmla="*/ 1 h 690563"/>
                <a:gd name="connsiteX2" fmla="*/ 2162176 w 2371726"/>
                <a:gd name="connsiteY2" fmla="*/ 239714 h 690563"/>
                <a:gd name="connsiteX3" fmla="*/ 2371725 w 2371726"/>
                <a:gd name="connsiteY3" fmla="*/ 239714 h 690563"/>
                <a:gd name="connsiteX4" fmla="*/ 2162176 w 2371726"/>
                <a:gd name="connsiteY4" fmla="*/ 454026 h 690563"/>
                <a:gd name="connsiteX5" fmla="*/ 237172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162176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371725 w 2371726"/>
                <a:gd name="connsiteY5" fmla="*/ 690563 h 690563"/>
                <a:gd name="connsiteX6" fmla="*/ 0 w 2371726"/>
                <a:gd name="connsiteY6" fmla="*/ 690563 h 690563"/>
                <a:gd name="connsiteX7" fmla="*/ 0 w 2371726"/>
                <a:gd name="connsiteY7" fmla="*/ 0 h 690563"/>
                <a:gd name="connsiteX0" fmla="*/ 0 w 2767330"/>
                <a:gd name="connsiteY0" fmla="*/ 0 h 690563"/>
                <a:gd name="connsiteX1" fmla="*/ 2162176 w 2767330"/>
                <a:gd name="connsiteY1" fmla="*/ 1 h 690563"/>
                <a:gd name="connsiteX2" fmla="*/ 2162176 w 2767330"/>
                <a:gd name="connsiteY2" fmla="*/ 239714 h 690563"/>
                <a:gd name="connsiteX3" fmla="*/ 2371725 w 2767330"/>
                <a:gd name="connsiteY3" fmla="*/ 239714 h 690563"/>
                <a:gd name="connsiteX4" fmla="*/ 2371726 w 2767330"/>
                <a:gd name="connsiteY4" fmla="*/ 454026 h 690563"/>
                <a:gd name="connsiteX5" fmla="*/ 2162176 w 2767330"/>
                <a:gd name="connsiteY5" fmla="*/ 454026 h 690563"/>
                <a:gd name="connsiteX6" fmla="*/ 2371725 w 2767330"/>
                <a:gd name="connsiteY6" fmla="*/ 690563 h 690563"/>
                <a:gd name="connsiteX7" fmla="*/ 0 w 2767330"/>
                <a:gd name="connsiteY7" fmla="*/ 690563 h 690563"/>
                <a:gd name="connsiteX8" fmla="*/ 0 w 2767330"/>
                <a:gd name="connsiteY8" fmla="*/ 0 h 690563"/>
                <a:gd name="connsiteX0" fmla="*/ 0 w 2767330"/>
                <a:gd name="connsiteY0" fmla="*/ 0 h 690563"/>
                <a:gd name="connsiteX1" fmla="*/ 2162176 w 2767330"/>
                <a:gd name="connsiteY1" fmla="*/ 1 h 690563"/>
                <a:gd name="connsiteX2" fmla="*/ 2162176 w 2767330"/>
                <a:gd name="connsiteY2" fmla="*/ 239714 h 690563"/>
                <a:gd name="connsiteX3" fmla="*/ 2371725 w 2767330"/>
                <a:gd name="connsiteY3" fmla="*/ 239714 h 690563"/>
                <a:gd name="connsiteX4" fmla="*/ 2371726 w 2767330"/>
                <a:gd name="connsiteY4" fmla="*/ 454026 h 690563"/>
                <a:gd name="connsiteX5" fmla="*/ 2162176 w 2767330"/>
                <a:gd name="connsiteY5" fmla="*/ 454026 h 690563"/>
                <a:gd name="connsiteX6" fmla="*/ 2371725 w 2767330"/>
                <a:gd name="connsiteY6" fmla="*/ 690563 h 690563"/>
                <a:gd name="connsiteX7" fmla="*/ 0 w 2767330"/>
                <a:gd name="connsiteY7" fmla="*/ 690563 h 690563"/>
                <a:gd name="connsiteX8" fmla="*/ 0 w 2767330"/>
                <a:gd name="connsiteY8" fmla="*/ 0 h 690563"/>
                <a:gd name="connsiteX0" fmla="*/ 0 w 2371726"/>
                <a:gd name="connsiteY0" fmla="*/ 0 h 690563"/>
                <a:gd name="connsiteX1" fmla="*/ 2162176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16217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4"/>
                <a:gd name="connsiteX1" fmla="*/ 2162176 w 2371726"/>
                <a:gd name="connsiteY1" fmla="*/ 1 h 690564"/>
                <a:gd name="connsiteX2" fmla="*/ 2162176 w 2371726"/>
                <a:gd name="connsiteY2" fmla="*/ 239714 h 690564"/>
                <a:gd name="connsiteX3" fmla="*/ 2371725 w 2371726"/>
                <a:gd name="connsiteY3" fmla="*/ 239714 h 690564"/>
                <a:gd name="connsiteX4" fmla="*/ 2371726 w 2371726"/>
                <a:gd name="connsiteY4" fmla="*/ 454026 h 690564"/>
                <a:gd name="connsiteX5" fmla="*/ 2162176 w 2371726"/>
                <a:gd name="connsiteY5" fmla="*/ 454026 h 690564"/>
                <a:gd name="connsiteX6" fmla="*/ 2162176 w 2371726"/>
                <a:gd name="connsiteY6" fmla="*/ 690564 h 690564"/>
                <a:gd name="connsiteX7" fmla="*/ 0 w 2371726"/>
                <a:gd name="connsiteY7" fmla="*/ 690563 h 690564"/>
                <a:gd name="connsiteX8" fmla="*/ 0 w 2371726"/>
                <a:gd name="connsiteY8" fmla="*/ 0 h 690564"/>
                <a:gd name="connsiteX0" fmla="*/ 0 w 2371726"/>
                <a:gd name="connsiteY0" fmla="*/ 0 h 690564"/>
                <a:gd name="connsiteX1" fmla="*/ 2257390 w 2371726"/>
                <a:gd name="connsiteY1" fmla="*/ 1 h 690564"/>
                <a:gd name="connsiteX2" fmla="*/ 2162176 w 2371726"/>
                <a:gd name="connsiteY2" fmla="*/ 239714 h 690564"/>
                <a:gd name="connsiteX3" fmla="*/ 2371725 w 2371726"/>
                <a:gd name="connsiteY3" fmla="*/ 239714 h 690564"/>
                <a:gd name="connsiteX4" fmla="*/ 2371726 w 2371726"/>
                <a:gd name="connsiteY4" fmla="*/ 454026 h 690564"/>
                <a:gd name="connsiteX5" fmla="*/ 2162176 w 2371726"/>
                <a:gd name="connsiteY5" fmla="*/ 454026 h 690564"/>
                <a:gd name="connsiteX6" fmla="*/ 2162176 w 2371726"/>
                <a:gd name="connsiteY6" fmla="*/ 690564 h 690564"/>
                <a:gd name="connsiteX7" fmla="*/ 0 w 2371726"/>
                <a:gd name="connsiteY7" fmla="*/ 690563 h 690564"/>
                <a:gd name="connsiteX8" fmla="*/ 0 w 2371726"/>
                <a:gd name="connsiteY8" fmla="*/ 0 h 690564"/>
                <a:gd name="connsiteX0" fmla="*/ 0 w 2371726"/>
                <a:gd name="connsiteY0" fmla="*/ 0 h 690563"/>
                <a:gd name="connsiteX1" fmla="*/ 2257390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162176 w 2371726"/>
                <a:gd name="connsiteY5" fmla="*/ 454026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57390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57390 w 2371726"/>
                <a:gd name="connsiteY1" fmla="*/ 1 h 690563"/>
                <a:gd name="connsiteX2" fmla="*/ 2257390 w 2371726"/>
                <a:gd name="connsiteY2" fmla="*/ 240878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16896 w 2371726"/>
                <a:gd name="connsiteY1" fmla="*/ 0 h 690563"/>
                <a:gd name="connsiteX2" fmla="*/ 2257390 w 2371726"/>
                <a:gd name="connsiteY2" fmla="*/ 240878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16896 w 2371726"/>
                <a:gd name="connsiteY1" fmla="*/ 0 h 690563"/>
                <a:gd name="connsiteX2" fmla="*/ 2216896 w 2371726"/>
                <a:gd name="connsiteY2" fmla="*/ 242886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89349"/>
                <a:gd name="connsiteY0" fmla="*/ 0 h 690563"/>
                <a:gd name="connsiteX1" fmla="*/ 2216896 w 2389349"/>
                <a:gd name="connsiteY1" fmla="*/ 0 h 690563"/>
                <a:gd name="connsiteX2" fmla="*/ 2216896 w 2389349"/>
                <a:gd name="connsiteY2" fmla="*/ 242886 h 690563"/>
                <a:gd name="connsiteX3" fmla="*/ 2389349 w 2389349"/>
                <a:gd name="connsiteY3" fmla="*/ 242886 h 690563"/>
                <a:gd name="connsiteX4" fmla="*/ 2371726 w 2389349"/>
                <a:gd name="connsiteY4" fmla="*/ 454026 h 690563"/>
                <a:gd name="connsiteX5" fmla="*/ 2257390 w 2389349"/>
                <a:gd name="connsiteY5" fmla="*/ 455739 h 690563"/>
                <a:gd name="connsiteX6" fmla="*/ 2257390 w 2389349"/>
                <a:gd name="connsiteY6" fmla="*/ 690563 h 690563"/>
                <a:gd name="connsiteX7" fmla="*/ 0 w 2389349"/>
                <a:gd name="connsiteY7" fmla="*/ 690563 h 690563"/>
                <a:gd name="connsiteX8" fmla="*/ 0 w 2389349"/>
                <a:gd name="connsiteY8" fmla="*/ 0 h 690563"/>
                <a:gd name="connsiteX0" fmla="*/ 0 w 2389349"/>
                <a:gd name="connsiteY0" fmla="*/ 0 h 690563"/>
                <a:gd name="connsiteX1" fmla="*/ 2216896 w 2389349"/>
                <a:gd name="connsiteY1" fmla="*/ 0 h 690563"/>
                <a:gd name="connsiteX2" fmla="*/ 2216896 w 2389349"/>
                <a:gd name="connsiteY2" fmla="*/ 242886 h 690563"/>
                <a:gd name="connsiteX3" fmla="*/ 2389349 w 2389349"/>
                <a:gd name="connsiteY3" fmla="*/ 242886 h 690563"/>
                <a:gd name="connsiteX4" fmla="*/ 2389349 w 2389349"/>
                <a:gd name="connsiteY4" fmla="*/ 457029 h 690563"/>
                <a:gd name="connsiteX5" fmla="*/ 2257390 w 2389349"/>
                <a:gd name="connsiteY5" fmla="*/ 455739 h 690563"/>
                <a:gd name="connsiteX6" fmla="*/ 2257390 w 2389349"/>
                <a:gd name="connsiteY6" fmla="*/ 690563 h 690563"/>
                <a:gd name="connsiteX7" fmla="*/ 0 w 2389349"/>
                <a:gd name="connsiteY7" fmla="*/ 690563 h 690563"/>
                <a:gd name="connsiteX8" fmla="*/ 0 w 2389349"/>
                <a:gd name="connsiteY8" fmla="*/ 0 h 690563"/>
                <a:gd name="connsiteX0" fmla="*/ 0 w 2389349"/>
                <a:gd name="connsiteY0" fmla="*/ 0 h 690563"/>
                <a:gd name="connsiteX1" fmla="*/ 2216896 w 2389349"/>
                <a:gd name="connsiteY1" fmla="*/ 0 h 690563"/>
                <a:gd name="connsiteX2" fmla="*/ 2216896 w 2389349"/>
                <a:gd name="connsiteY2" fmla="*/ 242886 h 690563"/>
                <a:gd name="connsiteX3" fmla="*/ 2389349 w 2389349"/>
                <a:gd name="connsiteY3" fmla="*/ 242886 h 690563"/>
                <a:gd name="connsiteX4" fmla="*/ 2389349 w 2389349"/>
                <a:gd name="connsiteY4" fmla="*/ 457029 h 690563"/>
                <a:gd name="connsiteX5" fmla="*/ 2216895 w 2389349"/>
                <a:gd name="connsiteY5" fmla="*/ 457029 h 690563"/>
                <a:gd name="connsiteX6" fmla="*/ 2257390 w 2389349"/>
                <a:gd name="connsiteY6" fmla="*/ 690563 h 690563"/>
                <a:gd name="connsiteX7" fmla="*/ 0 w 2389349"/>
                <a:gd name="connsiteY7" fmla="*/ 690563 h 690563"/>
                <a:gd name="connsiteX8" fmla="*/ 0 w 2389349"/>
                <a:gd name="connsiteY8" fmla="*/ 0 h 690563"/>
                <a:gd name="connsiteX0" fmla="*/ 0 w 2389349"/>
                <a:gd name="connsiteY0" fmla="*/ 0 h 691158"/>
                <a:gd name="connsiteX1" fmla="*/ 2216896 w 2389349"/>
                <a:gd name="connsiteY1" fmla="*/ 0 h 691158"/>
                <a:gd name="connsiteX2" fmla="*/ 2216896 w 2389349"/>
                <a:gd name="connsiteY2" fmla="*/ 242886 h 691158"/>
                <a:gd name="connsiteX3" fmla="*/ 2389349 w 2389349"/>
                <a:gd name="connsiteY3" fmla="*/ 242886 h 691158"/>
                <a:gd name="connsiteX4" fmla="*/ 2389349 w 2389349"/>
                <a:gd name="connsiteY4" fmla="*/ 457029 h 691158"/>
                <a:gd name="connsiteX5" fmla="*/ 2216895 w 2389349"/>
                <a:gd name="connsiteY5" fmla="*/ 457029 h 691158"/>
                <a:gd name="connsiteX6" fmla="*/ 2216895 w 2389349"/>
                <a:gd name="connsiteY6" fmla="*/ 691158 h 691158"/>
                <a:gd name="connsiteX7" fmla="*/ 0 w 2389349"/>
                <a:gd name="connsiteY7" fmla="*/ 690563 h 691158"/>
                <a:gd name="connsiteX8" fmla="*/ 0 w 2389349"/>
                <a:gd name="connsiteY8" fmla="*/ 0 h 691158"/>
                <a:gd name="connsiteX0" fmla="*/ 0 w 2389349"/>
                <a:gd name="connsiteY0" fmla="*/ 0 h 691158"/>
                <a:gd name="connsiteX1" fmla="*/ 2216896 w 2389349"/>
                <a:gd name="connsiteY1" fmla="*/ 0 h 691158"/>
                <a:gd name="connsiteX2" fmla="*/ 2216896 w 2389349"/>
                <a:gd name="connsiteY2" fmla="*/ 242886 h 691158"/>
                <a:gd name="connsiteX3" fmla="*/ 2326452 w 2389349"/>
                <a:gd name="connsiteY3" fmla="*/ 247692 h 691158"/>
                <a:gd name="connsiteX4" fmla="*/ 2389349 w 2389349"/>
                <a:gd name="connsiteY4" fmla="*/ 457029 h 691158"/>
                <a:gd name="connsiteX5" fmla="*/ 2216895 w 2389349"/>
                <a:gd name="connsiteY5" fmla="*/ 457029 h 691158"/>
                <a:gd name="connsiteX6" fmla="*/ 2216895 w 2389349"/>
                <a:gd name="connsiteY6" fmla="*/ 691158 h 691158"/>
                <a:gd name="connsiteX7" fmla="*/ 0 w 2389349"/>
                <a:gd name="connsiteY7" fmla="*/ 690563 h 691158"/>
                <a:gd name="connsiteX8" fmla="*/ 0 w 2389349"/>
                <a:gd name="connsiteY8" fmla="*/ 0 h 691158"/>
                <a:gd name="connsiteX0" fmla="*/ 0 w 2326452"/>
                <a:gd name="connsiteY0" fmla="*/ 0 h 691158"/>
                <a:gd name="connsiteX1" fmla="*/ 2216896 w 2326452"/>
                <a:gd name="connsiteY1" fmla="*/ 0 h 691158"/>
                <a:gd name="connsiteX2" fmla="*/ 2216896 w 2326452"/>
                <a:gd name="connsiteY2" fmla="*/ 242886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60408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42059 h 691158"/>
                <a:gd name="connsiteX5" fmla="*/ 2216895 w 2326452"/>
                <a:gd name="connsiteY5" fmla="*/ 460408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42059 h 691158"/>
                <a:gd name="connsiteX5" fmla="*/ 2216895 w 2326452"/>
                <a:gd name="connsiteY5" fmla="*/ 442059 h 691158"/>
                <a:gd name="connsiteX6" fmla="*/ 2216895 w 2326452"/>
                <a:gd name="connsiteY6" fmla="*/ 691158 h 691158"/>
                <a:gd name="connsiteX7" fmla="*/ 0 w 2326452"/>
                <a:gd name="connsiteY7" fmla="*/ 690563 h 691158"/>
                <a:gd name="connsiteX8" fmla="*/ 0 w 2326452"/>
                <a:gd name="connsiteY8" fmla="*/ 0 h 69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452" h="691158">
                  <a:moveTo>
                    <a:pt x="0" y="0"/>
                  </a:moveTo>
                  <a:lnTo>
                    <a:pt x="2216896" y="0"/>
                  </a:lnTo>
                  <a:cubicBezTo>
                    <a:pt x="2217273" y="82564"/>
                    <a:pt x="2217649" y="165128"/>
                    <a:pt x="2218026" y="247692"/>
                  </a:cubicBezTo>
                  <a:lnTo>
                    <a:pt x="2326452" y="247692"/>
                  </a:lnTo>
                  <a:lnTo>
                    <a:pt x="2326452" y="442059"/>
                  </a:lnTo>
                  <a:lnTo>
                    <a:pt x="2216895" y="442059"/>
                  </a:lnTo>
                  <a:lnTo>
                    <a:pt x="2216895" y="691158"/>
                  </a:lnTo>
                  <a:lnTo>
                    <a:pt x="0" y="690563"/>
                  </a:lnTo>
                  <a:lnTo>
                    <a:pt x="0" y="0"/>
                  </a:lnTo>
                  <a:close/>
                </a:path>
              </a:pathLst>
            </a:custGeom>
            <a:solidFill>
              <a:srgbClr val="58A618"/>
            </a:solidFill>
            <a:ln w="12700" cap="flat" cmpd="sng" algn="ctr">
              <a:solidFill>
                <a:srgbClr val="58A618"/>
              </a:solidFill>
              <a:prstDash val="solid"/>
              <a:round/>
              <a:headEnd type="none" w="med" len="med"/>
              <a:tailEnd type="none" w="med" len="med"/>
            </a:ln>
            <a:effectLst/>
          </p:spPr>
          <p:txBody>
            <a:bodyPr vert="horz" wrap="none" lIns="93260" tIns="46630" rIns="93260" bIns="46630" numCol="1" rtlCol="0" anchor="ctr" anchorCtr="0" compatLnSpc="1">
              <a:prstTxWarp prst="textNoShape">
                <a:avLst/>
              </a:prstTxWarp>
            </a:bodyPr>
            <a:lstStyle/>
            <a:p>
              <a:pPr algn="ctr" defTabSz="932619">
                <a:buClr>
                  <a:srgbClr val="58A618"/>
                </a:buClr>
                <a:defRPr/>
              </a:pPr>
              <a:endParaRPr lang="en-US" sz="1836" kern="0" dirty="0">
                <a:solidFill>
                  <a:srgbClr val="000000"/>
                </a:solidFill>
              </a:endParaRPr>
            </a:p>
          </p:txBody>
        </p:sp>
        <p:sp>
          <p:nvSpPr>
            <p:cNvPr id="65" name="Freeform 64"/>
            <p:cNvSpPr/>
            <p:nvPr/>
          </p:nvSpPr>
          <p:spPr bwMode="auto">
            <a:xfrm flipH="1">
              <a:off x="4396077" y="1442297"/>
              <a:ext cx="2817053" cy="605450"/>
            </a:xfrm>
            <a:custGeom>
              <a:avLst/>
              <a:gdLst>
                <a:gd name="connsiteX0" fmla="*/ 0 w 2388870"/>
                <a:gd name="connsiteY0" fmla="*/ 0 h 693420"/>
                <a:gd name="connsiteX1" fmla="*/ 2377440 w 2388870"/>
                <a:gd name="connsiteY1" fmla="*/ 0 h 693420"/>
                <a:gd name="connsiteX2" fmla="*/ 2377440 w 2388870"/>
                <a:gd name="connsiteY2" fmla="*/ 243840 h 693420"/>
                <a:gd name="connsiteX3" fmla="*/ 2156460 w 2388870"/>
                <a:gd name="connsiteY3" fmla="*/ 240030 h 693420"/>
                <a:gd name="connsiteX4" fmla="*/ 2164080 w 2388870"/>
                <a:gd name="connsiteY4" fmla="*/ 453390 h 693420"/>
                <a:gd name="connsiteX5" fmla="*/ 2388870 w 2388870"/>
                <a:gd name="connsiteY5" fmla="*/ 453390 h 693420"/>
                <a:gd name="connsiteX6" fmla="*/ 2373630 w 2388870"/>
                <a:gd name="connsiteY6" fmla="*/ 689610 h 693420"/>
                <a:gd name="connsiteX7" fmla="*/ 7620 w 2388870"/>
                <a:gd name="connsiteY7" fmla="*/ 693420 h 693420"/>
                <a:gd name="connsiteX8" fmla="*/ 0 w 2388870"/>
                <a:gd name="connsiteY8" fmla="*/ 0 h 693420"/>
                <a:gd name="connsiteX0" fmla="*/ 0 w 2385060"/>
                <a:gd name="connsiteY0" fmla="*/ 0 h 693420"/>
                <a:gd name="connsiteX1" fmla="*/ 2373630 w 2385060"/>
                <a:gd name="connsiteY1" fmla="*/ 0 h 693420"/>
                <a:gd name="connsiteX2" fmla="*/ 2373630 w 2385060"/>
                <a:gd name="connsiteY2" fmla="*/ 243840 h 693420"/>
                <a:gd name="connsiteX3" fmla="*/ 2152650 w 2385060"/>
                <a:gd name="connsiteY3" fmla="*/ 240030 h 693420"/>
                <a:gd name="connsiteX4" fmla="*/ 2160270 w 2385060"/>
                <a:gd name="connsiteY4" fmla="*/ 453390 h 693420"/>
                <a:gd name="connsiteX5" fmla="*/ 2385060 w 2385060"/>
                <a:gd name="connsiteY5" fmla="*/ 453390 h 693420"/>
                <a:gd name="connsiteX6" fmla="*/ 2369820 w 2385060"/>
                <a:gd name="connsiteY6" fmla="*/ 689610 h 693420"/>
                <a:gd name="connsiteX7" fmla="*/ 3810 w 2385060"/>
                <a:gd name="connsiteY7" fmla="*/ 693420 h 693420"/>
                <a:gd name="connsiteX8" fmla="*/ 0 w 2385060"/>
                <a:gd name="connsiteY8" fmla="*/ 0 h 693420"/>
                <a:gd name="connsiteX0" fmla="*/ 0 w 2385060"/>
                <a:gd name="connsiteY0" fmla="*/ 0 h 690563"/>
                <a:gd name="connsiteX1" fmla="*/ 2373630 w 2385060"/>
                <a:gd name="connsiteY1" fmla="*/ 0 h 690563"/>
                <a:gd name="connsiteX2" fmla="*/ 2373630 w 2385060"/>
                <a:gd name="connsiteY2" fmla="*/ 243840 h 690563"/>
                <a:gd name="connsiteX3" fmla="*/ 2152650 w 2385060"/>
                <a:gd name="connsiteY3" fmla="*/ 240030 h 690563"/>
                <a:gd name="connsiteX4" fmla="*/ 2160270 w 2385060"/>
                <a:gd name="connsiteY4" fmla="*/ 453390 h 690563"/>
                <a:gd name="connsiteX5" fmla="*/ 2385060 w 2385060"/>
                <a:gd name="connsiteY5" fmla="*/ 453390 h 690563"/>
                <a:gd name="connsiteX6" fmla="*/ 2369820 w 2385060"/>
                <a:gd name="connsiteY6" fmla="*/ 689610 h 690563"/>
                <a:gd name="connsiteX7" fmla="*/ 0 w 2385060"/>
                <a:gd name="connsiteY7" fmla="*/ 690563 h 690563"/>
                <a:gd name="connsiteX8" fmla="*/ 0 w 2385060"/>
                <a:gd name="connsiteY8" fmla="*/ 0 h 690563"/>
                <a:gd name="connsiteX0" fmla="*/ 0 w 2385060"/>
                <a:gd name="connsiteY0" fmla="*/ 0 h 690564"/>
                <a:gd name="connsiteX1" fmla="*/ 2373630 w 2385060"/>
                <a:gd name="connsiteY1" fmla="*/ 0 h 690564"/>
                <a:gd name="connsiteX2" fmla="*/ 2373630 w 2385060"/>
                <a:gd name="connsiteY2" fmla="*/ 243840 h 690564"/>
                <a:gd name="connsiteX3" fmla="*/ 2152650 w 2385060"/>
                <a:gd name="connsiteY3" fmla="*/ 240030 h 690564"/>
                <a:gd name="connsiteX4" fmla="*/ 2160270 w 2385060"/>
                <a:gd name="connsiteY4" fmla="*/ 453390 h 690564"/>
                <a:gd name="connsiteX5" fmla="*/ 2385060 w 2385060"/>
                <a:gd name="connsiteY5" fmla="*/ 453390 h 690564"/>
                <a:gd name="connsiteX6" fmla="*/ 2371725 w 2385060"/>
                <a:gd name="connsiteY6" fmla="*/ 690564 h 690564"/>
                <a:gd name="connsiteX7" fmla="*/ 0 w 2385060"/>
                <a:gd name="connsiteY7" fmla="*/ 690563 h 690564"/>
                <a:gd name="connsiteX8" fmla="*/ 0 w 2385060"/>
                <a:gd name="connsiteY8" fmla="*/ 0 h 690564"/>
                <a:gd name="connsiteX0" fmla="*/ 0 w 2373630"/>
                <a:gd name="connsiteY0" fmla="*/ 0 h 690564"/>
                <a:gd name="connsiteX1" fmla="*/ 2373630 w 2373630"/>
                <a:gd name="connsiteY1" fmla="*/ 0 h 690564"/>
                <a:gd name="connsiteX2" fmla="*/ 2373630 w 2373630"/>
                <a:gd name="connsiteY2" fmla="*/ 243840 h 690564"/>
                <a:gd name="connsiteX3" fmla="*/ 2152650 w 2373630"/>
                <a:gd name="connsiteY3" fmla="*/ 240030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4"/>
                <a:gd name="connsiteX1" fmla="*/ 2373630 w 2373630"/>
                <a:gd name="connsiteY1" fmla="*/ 0 h 690564"/>
                <a:gd name="connsiteX2" fmla="*/ 2373630 w 2373630"/>
                <a:gd name="connsiteY2" fmla="*/ 243840 h 690564"/>
                <a:gd name="connsiteX3" fmla="*/ 2162175 w 2373630"/>
                <a:gd name="connsiteY3" fmla="*/ 239713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4"/>
                <a:gd name="connsiteX1" fmla="*/ 2373630 w 2373630"/>
                <a:gd name="connsiteY1" fmla="*/ 0 h 690564"/>
                <a:gd name="connsiteX2" fmla="*/ 2371725 w 2373630"/>
                <a:gd name="connsiteY2" fmla="*/ 239713 h 690564"/>
                <a:gd name="connsiteX3" fmla="*/ 2162175 w 2373630"/>
                <a:gd name="connsiteY3" fmla="*/ 239713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4"/>
                <a:gd name="connsiteX1" fmla="*/ 2373630 w 2373630"/>
                <a:gd name="connsiteY1" fmla="*/ 0 h 690564"/>
                <a:gd name="connsiteX2" fmla="*/ 2371725 w 2373630"/>
                <a:gd name="connsiteY2" fmla="*/ 239713 h 690564"/>
                <a:gd name="connsiteX3" fmla="*/ 2162175 w 2373630"/>
                <a:gd name="connsiteY3" fmla="*/ 239713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3"/>
                <a:gd name="connsiteX1" fmla="*/ 2373630 w 2373630"/>
                <a:gd name="connsiteY1" fmla="*/ 0 h 690563"/>
                <a:gd name="connsiteX2" fmla="*/ 2371725 w 2373630"/>
                <a:gd name="connsiteY2" fmla="*/ 239713 h 690563"/>
                <a:gd name="connsiteX3" fmla="*/ 2162175 w 2373630"/>
                <a:gd name="connsiteY3" fmla="*/ 239713 h 690563"/>
                <a:gd name="connsiteX4" fmla="*/ 2160270 w 2373630"/>
                <a:gd name="connsiteY4" fmla="*/ 453390 h 690563"/>
                <a:gd name="connsiteX5" fmla="*/ 2371725 w 2373630"/>
                <a:gd name="connsiteY5" fmla="*/ 454025 h 690563"/>
                <a:gd name="connsiteX6" fmla="*/ 2371725 w 2373630"/>
                <a:gd name="connsiteY6" fmla="*/ 690563 h 690563"/>
                <a:gd name="connsiteX7" fmla="*/ 0 w 2373630"/>
                <a:gd name="connsiteY7" fmla="*/ 690563 h 690563"/>
                <a:gd name="connsiteX8" fmla="*/ 0 w 2373630"/>
                <a:gd name="connsiteY8" fmla="*/ 0 h 690563"/>
                <a:gd name="connsiteX0" fmla="*/ 0 w 2371725"/>
                <a:gd name="connsiteY0" fmla="*/ 0 h 690563"/>
                <a:gd name="connsiteX1" fmla="*/ 2371725 w 2371725"/>
                <a:gd name="connsiteY1" fmla="*/ 1 h 690563"/>
                <a:gd name="connsiteX2" fmla="*/ 2371725 w 2371725"/>
                <a:gd name="connsiteY2" fmla="*/ 239713 h 690563"/>
                <a:gd name="connsiteX3" fmla="*/ 2162175 w 2371725"/>
                <a:gd name="connsiteY3" fmla="*/ 239713 h 690563"/>
                <a:gd name="connsiteX4" fmla="*/ 2160270 w 2371725"/>
                <a:gd name="connsiteY4" fmla="*/ 453390 h 690563"/>
                <a:gd name="connsiteX5" fmla="*/ 2371725 w 2371725"/>
                <a:gd name="connsiteY5" fmla="*/ 454025 h 690563"/>
                <a:gd name="connsiteX6" fmla="*/ 2371725 w 2371725"/>
                <a:gd name="connsiteY6" fmla="*/ 690563 h 690563"/>
                <a:gd name="connsiteX7" fmla="*/ 0 w 2371725"/>
                <a:gd name="connsiteY7" fmla="*/ 690563 h 690563"/>
                <a:gd name="connsiteX8" fmla="*/ 0 w 2371725"/>
                <a:gd name="connsiteY8" fmla="*/ 0 h 690563"/>
                <a:gd name="connsiteX0" fmla="*/ 0 w 2371726"/>
                <a:gd name="connsiteY0" fmla="*/ 0 h 690563"/>
                <a:gd name="connsiteX1" fmla="*/ 2371725 w 2371726"/>
                <a:gd name="connsiteY1" fmla="*/ 1 h 690563"/>
                <a:gd name="connsiteX2" fmla="*/ 2371726 w 2371726"/>
                <a:gd name="connsiteY2" fmla="*/ 239714 h 690563"/>
                <a:gd name="connsiteX3" fmla="*/ 2162175 w 2371726"/>
                <a:gd name="connsiteY3" fmla="*/ 239713 h 690563"/>
                <a:gd name="connsiteX4" fmla="*/ 2160270 w 2371726"/>
                <a:gd name="connsiteY4" fmla="*/ 453390 h 690563"/>
                <a:gd name="connsiteX5" fmla="*/ 2371725 w 2371726"/>
                <a:gd name="connsiteY5" fmla="*/ 454025 h 690563"/>
                <a:gd name="connsiteX6" fmla="*/ 2371725 w 2371726"/>
                <a:gd name="connsiteY6" fmla="*/ 690563 h 690563"/>
                <a:gd name="connsiteX7" fmla="*/ 0 w 2371726"/>
                <a:gd name="connsiteY7" fmla="*/ 690563 h 690563"/>
                <a:gd name="connsiteX8" fmla="*/ 0 w 2371726"/>
                <a:gd name="connsiteY8" fmla="*/ 0 h 690563"/>
                <a:gd name="connsiteX0" fmla="*/ 0 w 2371725"/>
                <a:gd name="connsiteY0" fmla="*/ 0 h 690563"/>
                <a:gd name="connsiteX1" fmla="*/ 2371725 w 2371725"/>
                <a:gd name="connsiteY1" fmla="*/ 1 h 690563"/>
                <a:gd name="connsiteX2" fmla="*/ 2371725 w 2371725"/>
                <a:gd name="connsiteY2" fmla="*/ 239714 h 690563"/>
                <a:gd name="connsiteX3" fmla="*/ 2162175 w 2371725"/>
                <a:gd name="connsiteY3" fmla="*/ 239713 h 690563"/>
                <a:gd name="connsiteX4" fmla="*/ 2160270 w 2371725"/>
                <a:gd name="connsiteY4" fmla="*/ 453390 h 690563"/>
                <a:gd name="connsiteX5" fmla="*/ 2371725 w 2371725"/>
                <a:gd name="connsiteY5" fmla="*/ 454025 h 690563"/>
                <a:gd name="connsiteX6" fmla="*/ 2371725 w 2371725"/>
                <a:gd name="connsiteY6" fmla="*/ 690563 h 690563"/>
                <a:gd name="connsiteX7" fmla="*/ 0 w 2371725"/>
                <a:gd name="connsiteY7" fmla="*/ 690563 h 690563"/>
                <a:gd name="connsiteX8" fmla="*/ 0 w 2371725"/>
                <a:gd name="connsiteY8" fmla="*/ 0 h 690563"/>
                <a:gd name="connsiteX0" fmla="*/ 0 w 2371725"/>
                <a:gd name="connsiteY0" fmla="*/ 0 h 690563"/>
                <a:gd name="connsiteX1" fmla="*/ 2371725 w 2371725"/>
                <a:gd name="connsiteY1" fmla="*/ 1 h 690563"/>
                <a:gd name="connsiteX2" fmla="*/ 2371725 w 2371725"/>
                <a:gd name="connsiteY2" fmla="*/ 239714 h 690563"/>
                <a:gd name="connsiteX3" fmla="*/ 2162175 w 2371725"/>
                <a:gd name="connsiteY3" fmla="*/ 239713 h 690563"/>
                <a:gd name="connsiteX4" fmla="*/ 2162176 w 2371725"/>
                <a:gd name="connsiteY4" fmla="*/ 454026 h 690563"/>
                <a:gd name="connsiteX5" fmla="*/ 2371725 w 2371725"/>
                <a:gd name="connsiteY5" fmla="*/ 454025 h 690563"/>
                <a:gd name="connsiteX6" fmla="*/ 2371725 w 2371725"/>
                <a:gd name="connsiteY6" fmla="*/ 690563 h 690563"/>
                <a:gd name="connsiteX7" fmla="*/ 0 w 2371725"/>
                <a:gd name="connsiteY7" fmla="*/ 690563 h 690563"/>
                <a:gd name="connsiteX8" fmla="*/ 0 w 2371725"/>
                <a:gd name="connsiteY8" fmla="*/ 0 h 690563"/>
                <a:gd name="connsiteX0" fmla="*/ 0 w 2371726"/>
                <a:gd name="connsiteY0" fmla="*/ 0 h 690563"/>
                <a:gd name="connsiteX1" fmla="*/ 2371725 w 2371726"/>
                <a:gd name="connsiteY1" fmla="*/ 1 h 690563"/>
                <a:gd name="connsiteX2" fmla="*/ 2371725 w 2371726"/>
                <a:gd name="connsiteY2" fmla="*/ 239714 h 690563"/>
                <a:gd name="connsiteX3" fmla="*/ 2162175 w 2371726"/>
                <a:gd name="connsiteY3" fmla="*/ 239713 h 690563"/>
                <a:gd name="connsiteX4" fmla="*/ 2162176 w 2371726"/>
                <a:gd name="connsiteY4" fmla="*/ 454026 h 690563"/>
                <a:gd name="connsiteX5" fmla="*/ 237172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162176 w 2371726"/>
                <a:gd name="connsiteY1" fmla="*/ 1 h 690563"/>
                <a:gd name="connsiteX2" fmla="*/ 2371725 w 2371726"/>
                <a:gd name="connsiteY2" fmla="*/ 239714 h 690563"/>
                <a:gd name="connsiteX3" fmla="*/ 2162175 w 2371726"/>
                <a:gd name="connsiteY3" fmla="*/ 239713 h 690563"/>
                <a:gd name="connsiteX4" fmla="*/ 2162176 w 2371726"/>
                <a:gd name="connsiteY4" fmla="*/ 454026 h 690563"/>
                <a:gd name="connsiteX5" fmla="*/ 237172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162176 w 2371726"/>
                <a:gd name="connsiteY1" fmla="*/ 1 h 690563"/>
                <a:gd name="connsiteX2" fmla="*/ 2371725 w 2371726"/>
                <a:gd name="connsiteY2" fmla="*/ 239714 h 690563"/>
                <a:gd name="connsiteX3" fmla="*/ 2162176 w 2371726"/>
                <a:gd name="connsiteY3" fmla="*/ 454026 h 690563"/>
                <a:gd name="connsiteX4" fmla="*/ 2371726 w 2371726"/>
                <a:gd name="connsiteY4" fmla="*/ 454026 h 690563"/>
                <a:gd name="connsiteX5" fmla="*/ 2371725 w 2371726"/>
                <a:gd name="connsiteY5" fmla="*/ 690563 h 690563"/>
                <a:gd name="connsiteX6" fmla="*/ 0 w 2371726"/>
                <a:gd name="connsiteY6" fmla="*/ 690563 h 690563"/>
                <a:gd name="connsiteX7" fmla="*/ 0 w 2371726"/>
                <a:gd name="connsiteY7" fmla="*/ 0 h 690563"/>
                <a:gd name="connsiteX0" fmla="*/ 0 w 2371726"/>
                <a:gd name="connsiteY0" fmla="*/ 0 h 690563"/>
                <a:gd name="connsiteX1" fmla="*/ 2162176 w 2371726"/>
                <a:gd name="connsiteY1" fmla="*/ 1 h 690563"/>
                <a:gd name="connsiteX2" fmla="*/ 2162176 w 2371726"/>
                <a:gd name="connsiteY2" fmla="*/ 239714 h 690563"/>
                <a:gd name="connsiteX3" fmla="*/ 2371725 w 2371726"/>
                <a:gd name="connsiteY3" fmla="*/ 239714 h 690563"/>
                <a:gd name="connsiteX4" fmla="*/ 2162176 w 2371726"/>
                <a:gd name="connsiteY4" fmla="*/ 454026 h 690563"/>
                <a:gd name="connsiteX5" fmla="*/ 237172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162176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371725 w 2371726"/>
                <a:gd name="connsiteY5" fmla="*/ 690563 h 690563"/>
                <a:gd name="connsiteX6" fmla="*/ 0 w 2371726"/>
                <a:gd name="connsiteY6" fmla="*/ 690563 h 690563"/>
                <a:gd name="connsiteX7" fmla="*/ 0 w 2371726"/>
                <a:gd name="connsiteY7" fmla="*/ 0 h 690563"/>
                <a:gd name="connsiteX0" fmla="*/ 0 w 2767330"/>
                <a:gd name="connsiteY0" fmla="*/ 0 h 690563"/>
                <a:gd name="connsiteX1" fmla="*/ 2162176 w 2767330"/>
                <a:gd name="connsiteY1" fmla="*/ 1 h 690563"/>
                <a:gd name="connsiteX2" fmla="*/ 2162176 w 2767330"/>
                <a:gd name="connsiteY2" fmla="*/ 239714 h 690563"/>
                <a:gd name="connsiteX3" fmla="*/ 2371725 w 2767330"/>
                <a:gd name="connsiteY3" fmla="*/ 239714 h 690563"/>
                <a:gd name="connsiteX4" fmla="*/ 2371726 w 2767330"/>
                <a:gd name="connsiteY4" fmla="*/ 454026 h 690563"/>
                <a:gd name="connsiteX5" fmla="*/ 2162176 w 2767330"/>
                <a:gd name="connsiteY5" fmla="*/ 454026 h 690563"/>
                <a:gd name="connsiteX6" fmla="*/ 2371725 w 2767330"/>
                <a:gd name="connsiteY6" fmla="*/ 690563 h 690563"/>
                <a:gd name="connsiteX7" fmla="*/ 0 w 2767330"/>
                <a:gd name="connsiteY7" fmla="*/ 690563 h 690563"/>
                <a:gd name="connsiteX8" fmla="*/ 0 w 2767330"/>
                <a:gd name="connsiteY8" fmla="*/ 0 h 690563"/>
                <a:gd name="connsiteX0" fmla="*/ 0 w 2767330"/>
                <a:gd name="connsiteY0" fmla="*/ 0 h 690563"/>
                <a:gd name="connsiteX1" fmla="*/ 2162176 w 2767330"/>
                <a:gd name="connsiteY1" fmla="*/ 1 h 690563"/>
                <a:gd name="connsiteX2" fmla="*/ 2162176 w 2767330"/>
                <a:gd name="connsiteY2" fmla="*/ 239714 h 690563"/>
                <a:gd name="connsiteX3" fmla="*/ 2371725 w 2767330"/>
                <a:gd name="connsiteY3" fmla="*/ 239714 h 690563"/>
                <a:gd name="connsiteX4" fmla="*/ 2371726 w 2767330"/>
                <a:gd name="connsiteY4" fmla="*/ 454026 h 690563"/>
                <a:gd name="connsiteX5" fmla="*/ 2162176 w 2767330"/>
                <a:gd name="connsiteY5" fmla="*/ 454026 h 690563"/>
                <a:gd name="connsiteX6" fmla="*/ 2371725 w 2767330"/>
                <a:gd name="connsiteY6" fmla="*/ 690563 h 690563"/>
                <a:gd name="connsiteX7" fmla="*/ 0 w 2767330"/>
                <a:gd name="connsiteY7" fmla="*/ 690563 h 690563"/>
                <a:gd name="connsiteX8" fmla="*/ 0 w 2767330"/>
                <a:gd name="connsiteY8" fmla="*/ 0 h 690563"/>
                <a:gd name="connsiteX0" fmla="*/ 0 w 2371726"/>
                <a:gd name="connsiteY0" fmla="*/ 0 h 690563"/>
                <a:gd name="connsiteX1" fmla="*/ 2162176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16217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4"/>
                <a:gd name="connsiteX1" fmla="*/ 2162176 w 2371726"/>
                <a:gd name="connsiteY1" fmla="*/ 1 h 690564"/>
                <a:gd name="connsiteX2" fmla="*/ 2162176 w 2371726"/>
                <a:gd name="connsiteY2" fmla="*/ 239714 h 690564"/>
                <a:gd name="connsiteX3" fmla="*/ 2371725 w 2371726"/>
                <a:gd name="connsiteY3" fmla="*/ 239714 h 690564"/>
                <a:gd name="connsiteX4" fmla="*/ 2371726 w 2371726"/>
                <a:gd name="connsiteY4" fmla="*/ 454026 h 690564"/>
                <a:gd name="connsiteX5" fmla="*/ 2162176 w 2371726"/>
                <a:gd name="connsiteY5" fmla="*/ 454026 h 690564"/>
                <a:gd name="connsiteX6" fmla="*/ 2162176 w 2371726"/>
                <a:gd name="connsiteY6" fmla="*/ 690564 h 690564"/>
                <a:gd name="connsiteX7" fmla="*/ 0 w 2371726"/>
                <a:gd name="connsiteY7" fmla="*/ 690563 h 690564"/>
                <a:gd name="connsiteX8" fmla="*/ 0 w 2371726"/>
                <a:gd name="connsiteY8" fmla="*/ 0 h 690564"/>
                <a:gd name="connsiteX0" fmla="*/ 0 w 2371726"/>
                <a:gd name="connsiteY0" fmla="*/ 0 h 690564"/>
                <a:gd name="connsiteX1" fmla="*/ 2257390 w 2371726"/>
                <a:gd name="connsiteY1" fmla="*/ 1 h 690564"/>
                <a:gd name="connsiteX2" fmla="*/ 2162176 w 2371726"/>
                <a:gd name="connsiteY2" fmla="*/ 239714 h 690564"/>
                <a:gd name="connsiteX3" fmla="*/ 2371725 w 2371726"/>
                <a:gd name="connsiteY3" fmla="*/ 239714 h 690564"/>
                <a:gd name="connsiteX4" fmla="*/ 2371726 w 2371726"/>
                <a:gd name="connsiteY4" fmla="*/ 454026 h 690564"/>
                <a:gd name="connsiteX5" fmla="*/ 2162176 w 2371726"/>
                <a:gd name="connsiteY5" fmla="*/ 454026 h 690564"/>
                <a:gd name="connsiteX6" fmla="*/ 2162176 w 2371726"/>
                <a:gd name="connsiteY6" fmla="*/ 690564 h 690564"/>
                <a:gd name="connsiteX7" fmla="*/ 0 w 2371726"/>
                <a:gd name="connsiteY7" fmla="*/ 690563 h 690564"/>
                <a:gd name="connsiteX8" fmla="*/ 0 w 2371726"/>
                <a:gd name="connsiteY8" fmla="*/ 0 h 690564"/>
                <a:gd name="connsiteX0" fmla="*/ 0 w 2371726"/>
                <a:gd name="connsiteY0" fmla="*/ 0 h 690563"/>
                <a:gd name="connsiteX1" fmla="*/ 2257390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162176 w 2371726"/>
                <a:gd name="connsiteY5" fmla="*/ 454026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57390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57390 w 2371726"/>
                <a:gd name="connsiteY1" fmla="*/ 1 h 690563"/>
                <a:gd name="connsiteX2" fmla="*/ 2257390 w 2371726"/>
                <a:gd name="connsiteY2" fmla="*/ 240878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16896 w 2371726"/>
                <a:gd name="connsiteY1" fmla="*/ 0 h 690563"/>
                <a:gd name="connsiteX2" fmla="*/ 2257390 w 2371726"/>
                <a:gd name="connsiteY2" fmla="*/ 240878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16896 w 2371726"/>
                <a:gd name="connsiteY1" fmla="*/ 0 h 690563"/>
                <a:gd name="connsiteX2" fmla="*/ 2216896 w 2371726"/>
                <a:gd name="connsiteY2" fmla="*/ 242886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89349"/>
                <a:gd name="connsiteY0" fmla="*/ 0 h 690563"/>
                <a:gd name="connsiteX1" fmla="*/ 2216896 w 2389349"/>
                <a:gd name="connsiteY1" fmla="*/ 0 h 690563"/>
                <a:gd name="connsiteX2" fmla="*/ 2216896 w 2389349"/>
                <a:gd name="connsiteY2" fmla="*/ 242886 h 690563"/>
                <a:gd name="connsiteX3" fmla="*/ 2389349 w 2389349"/>
                <a:gd name="connsiteY3" fmla="*/ 242886 h 690563"/>
                <a:gd name="connsiteX4" fmla="*/ 2371726 w 2389349"/>
                <a:gd name="connsiteY4" fmla="*/ 454026 h 690563"/>
                <a:gd name="connsiteX5" fmla="*/ 2257390 w 2389349"/>
                <a:gd name="connsiteY5" fmla="*/ 455739 h 690563"/>
                <a:gd name="connsiteX6" fmla="*/ 2257390 w 2389349"/>
                <a:gd name="connsiteY6" fmla="*/ 690563 h 690563"/>
                <a:gd name="connsiteX7" fmla="*/ 0 w 2389349"/>
                <a:gd name="connsiteY7" fmla="*/ 690563 h 690563"/>
                <a:gd name="connsiteX8" fmla="*/ 0 w 2389349"/>
                <a:gd name="connsiteY8" fmla="*/ 0 h 690563"/>
                <a:gd name="connsiteX0" fmla="*/ 0 w 2389349"/>
                <a:gd name="connsiteY0" fmla="*/ 0 h 690563"/>
                <a:gd name="connsiteX1" fmla="*/ 2216896 w 2389349"/>
                <a:gd name="connsiteY1" fmla="*/ 0 h 690563"/>
                <a:gd name="connsiteX2" fmla="*/ 2216896 w 2389349"/>
                <a:gd name="connsiteY2" fmla="*/ 242886 h 690563"/>
                <a:gd name="connsiteX3" fmla="*/ 2389349 w 2389349"/>
                <a:gd name="connsiteY3" fmla="*/ 242886 h 690563"/>
                <a:gd name="connsiteX4" fmla="*/ 2389349 w 2389349"/>
                <a:gd name="connsiteY4" fmla="*/ 457029 h 690563"/>
                <a:gd name="connsiteX5" fmla="*/ 2257390 w 2389349"/>
                <a:gd name="connsiteY5" fmla="*/ 455739 h 690563"/>
                <a:gd name="connsiteX6" fmla="*/ 2257390 w 2389349"/>
                <a:gd name="connsiteY6" fmla="*/ 690563 h 690563"/>
                <a:gd name="connsiteX7" fmla="*/ 0 w 2389349"/>
                <a:gd name="connsiteY7" fmla="*/ 690563 h 690563"/>
                <a:gd name="connsiteX8" fmla="*/ 0 w 2389349"/>
                <a:gd name="connsiteY8" fmla="*/ 0 h 690563"/>
                <a:gd name="connsiteX0" fmla="*/ 0 w 2389349"/>
                <a:gd name="connsiteY0" fmla="*/ 0 h 690563"/>
                <a:gd name="connsiteX1" fmla="*/ 2216896 w 2389349"/>
                <a:gd name="connsiteY1" fmla="*/ 0 h 690563"/>
                <a:gd name="connsiteX2" fmla="*/ 2216896 w 2389349"/>
                <a:gd name="connsiteY2" fmla="*/ 242886 h 690563"/>
                <a:gd name="connsiteX3" fmla="*/ 2389349 w 2389349"/>
                <a:gd name="connsiteY3" fmla="*/ 242886 h 690563"/>
                <a:gd name="connsiteX4" fmla="*/ 2389349 w 2389349"/>
                <a:gd name="connsiteY4" fmla="*/ 457029 h 690563"/>
                <a:gd name="connsiteX5" fmla="*/ 2216895 w 2389349"/>
                <a:gd name="connsiteY5" fmla="*/ 457029 h 690563"/>
                <a:gd name="connsiteX6" fmla="*/ 2257390 w 2389349"/>
                <a:gd name="connsiteY6" fmla="*/ 690563 h 690563"/>
                <a:gd name="connsiteX7" fmla="*/ 0 w 2389349"/>
                <a:gd name="connsiteY7" fmla="*/ 690563 h 690563"/>
                <a:gd name="connsiteX8" fmla="*/ 0 w 2389349"/>
                <a:gd name="connsiteY8" fmla="*/ 0 h 690563"/>
                <a:gd name="connsiteX0" fmla="*/ 0 w 2389349"/>
                <a:gd name="connsiteY0" fmla="*/ 0 h 691158"/>
                <a:gd name="connsiteX1" fmla="*/ 2216896 w 2389349"/>
                <a:gd name="connsiteY1" fmla="*/ 0 h 691158"/>
                <a:gd name="connsiteX2" fmla="*/ 2216896 w 2389349"/>
                <a:gd name="connsiteY2" fmla="*/ 242886 h 691158"/>
                <a:gd name="connsiteX3" fmla="*/ 2389349 w 2389349"/>
                <a:gd name="connsiteY3" fmla="*/ 242886 h 691158"/>
                <a:gd name="connsiteX4" fmla="*/ 2389349 w 2389349"/>
                <a:gd name="connsiteY4" fmla="*/ 457029 h 691158"/>
                <a:gd name="connsiteX5" fmla="*/ 2216895 w 2389349"/>
                <a:gd name="connsiteY5" fmla="*/ 457029 h 691158"/>
                <a:gd name="connsiteX6" fmla="*/ 2216895 w 2389349"/>
                <a:gd name="connsiteY6" fmla="*/ 691158 h 691158"/>
                <a:gd name="connsiteX7" fmla="*/ 0 w 2389349"/>
                <a:gd name="connsiteY7" fmla="*/ 690563 h 691158"/>
                <a:gd name="connsiteX8" fmla="*/ 0 w 2389349"/>
                <a:gd name="connsiteY8" fmla="*/ 0 h 691158"/>
                <a:gd name="connsiteX0" fmla="*/ 0 w 2389349"/>
                <a:gd name="connsiteY0" fmla="*/ 0 h 691158"/>
                <a:gd name="connsiteX1" fmla="*/ 2216896 w 2389349"/>
                <a:gd name="connsiteY1" fmla="*/ 0 h 691158"/>
                <a:gd name="connsiteX2" fmla="*/ 2216896 w 2389349"/>
                <a:gd name="connsiteY2" fmla="*/ 242886 h 691158"/>
                <a:gd name="connsiteX3" fmla="*/ 2326452 w 2389349"/>
                <a:gd name="connsiteY3" fmla="*/ 247692 h 691158"/>
                <a:gd name="connsiteX4" fmla="*/ 2389349 w 2389349"/>
                <a:gd name="connsiteY4" fmla="*/ 457029 h 691158"/>
                <a:gd name="connsiteX5" fmla="*/ 2216895 w 2389349"/>
                <a:gd name="connsiteY5" fmla="*/ 457029 h 691158"/>
                <a:gd name="connsiteX6" fmla="*/ 2216895 w 2389349"/>
                <a:gd name="connsiteY6" fmla="*/ 691158 h 691158"/>
                <a:gd name="connsiteX7" fmla="*/ 0 w 2389349"/>
                <a:gd name="connsiteY7" fmla="*/ 690563 h 691158"/>
                <a:gd name="connsiteX8" fmla="*/ 0 w 2389349"/>
                <a:gd name="connsiteY8" fmla="*/ 0 h 691158"/>
                <a:gd name="connsiteX0" fmla="*/ 0 w 2326452"/>
                <a:gd name="connsiteY0" fmla="*/ 0 h 691158"/>
                <a:gd name="connsiteX1" fmla="*/ 2216896 w 2326452"/>
                <a:gd name="connsiteY1" fmla="*/ 0 h 691158"/>
                <a:gd name="connsiteX2" fmla="*/ 2216896 w 2326452"/>
                <a:gd name="connsiteY2" fmla="*/ 242886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60408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42059 h 691158"/>
                <a:gd name="connsiteX5" fmla="*/ 2216895 w 2326452"/>
                <a:gd name="connsiteY5" fmla="*/ 460408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42059 h 691158"/>
                <a:gd name="connsiteX5" fmla="*/ 2216895 w 2326452"/>
                <a:gd name="connsiteY5" fmla="*/ 442059 h 691158"/>
                <a:gd name="connsiteX6" fmla="*/ 2216895 w 2326452"/>
                <a:gd name="connsiteY6" fmla="*/ 691158 h 691158"/>
                <a:gd name="connsiteX7" fmla="*/ 0 w 2326452"/>
                <a:gd name="connsiteY7" fmla="*/ 690563 h 691158"/>
                <a:gd name="connsiteX8" fmla="*/ 0 w 2326452"/>
                <a:gd name="connsiteY8" fmla="*/ 0 h 69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452" h="691158">
                  <a:moveTo>
                    <a:pt x="0" y="0"/>
                  </a:moveTo>
                  <a:lnTo>
                    <a:pt x="2216896" y="0"/>
                  </a:lnTo>
                  <a:cubicBezTo>
                    <a:pt x="2217273" y="82564"/>
                    <a:pt x="2217649" y="165128"/>
                    <a:pt x="2218026" y="247692"/>
                  </a:cubicBezTo>
                  <a:lnTo>
                    <a:pt x="2326452" y="247692"/>
                  </a:lnTo>
                  <a:lnTo>
                    <a:pt x="2326452" y="442059"/>
                  </a:lnTo>
                  <a:lnTo>
                    <a:pt x="2216895" y="442059"/>
                  </a:lnTo>
                  <a:lnTo>
                    <a:pt x="2216895" y="691158"/>
                  </a:lnTo>
                  <a:lnTo>
                    <a:pt x="0" y="690563"/>
                  </a:lnTo>
                  <a:lnTo>
                    <a:pt x="0" y="0"/>
                  </a:lnTo>
                  <a:close/>
                </a:path>
              </a:pathLst>
            </a:custGeom>
            <a:solidFill>
              <a:srgbClr val="58A618"/>
            </a:solidFill>
            <a:ln w="12700" cap="flat" cmpd="sng" algn="ctr">
              <a:solidFill>
                <a:srgbClr val="58A618"/>
              </a:solidFill>
              <a:prstDash val="solid"/>
              <a:round/>
              <a:headEnd type="none" w="med" len="med"/>
              <a:tailEnd type="none" w="med" len="med"/>
            </a:ln>
            <a:effectLst/>
          </p:spPr>
          <p:txBody>
            <a:bodyPr vert="horz" wrap="none" lIns="93260" tIns="46630" rIns="93260" bIns="46630" numCol="1" rtlCol="0" anchor="ctr" anchorCtr="0" compatLnSpc="1">
              <a:prstTxWarp prst="textNoShape">
                <a:avLst/>
              </a:prstTxWarp>
            </a:bodyPr>
            <a:lstStyle/>
            <a:p>
              <a:pPr algn="ctr" defTabSz="932619">
                <a:buClr>
                  <a:srgbClr val="58A618"/>
                </a:buClr>
                <a:defRPr/>
              </a:pPr>
              <a:endParaRPr lang="en-US" sz="1836" kern="0" dirty="0">
                <a:solidFill>
                  <a:srgbClr val="000000"/>
                </a:solidFill>
              </a:endParaRPr>
            </a:p>
          </p:txBody>
        </p:sp>
        <p:sp>
          <p:nvSpPr>
            <p:cNvPr id="66" name="Freeform 65"/>
            <p:cNvSpPr/>
            <p:nvPr/>
          </p:nvSpPr>
          <p:spPr bwMode="auto">
            <a:xfrm flipH="1">
              <a:off x="4396077" y="761238"/>
              <a:ext cx="2817053" cy="605450"/>
            </a:xfrm>
            <a:custGeom>
              <a:avLst/>
              <a:gdLst>
                <a:gd name="connsiteX0" fmla="*/ 0 w 2388870"/>
                <a:gd name="connsiteY0" fmla="*/ 0 h 693420"/>
                <a:gd name="connsiteX1" fmla="*/ 2377440 w 2388870"/>
                <a:gd name="connsiteY1" fmla="*/ 0 h 693420"/>
                <a:gd name="connsiteX2" fmla="*/ 2377440 w 2388870"/>
                <a:gd name="connsiteY2" fmla="*/ 243840 h 693420"/>
                <a:gd name="connsiteX3" fmla="*/ 2156460 w 2388870"/>
                <a:gd name="connsiteY3" fmla="*/ 240030 h 693420"/>
                <a:gd name="connsiteX4" fmla="*/ 2164080 w 2388870"/>
                <a:gd name="connsiteY4" fmla="*/ 453390 h 693420"/>
                <a:gd name="connsiteX5" fmla="*/ 2388870 w 2388870"/>
                <a:gd name="connsiteY5" fmla="*/ 453390 h 693420"/>
                <a:gd name="connsiteX6" fmla="*/ 2373630 w 2388870"/>
                <a:gd name="connsiteY6" fmla="*/ 689610 h 693420"/>
                <a:gd name="connsiteX7" fmla="*/ 7620 w 2388870"/>
                <a:gd name="connsiteY7" fmla="*/ 693420 h 693420"/>
                <a:gd name="connsiteX8" fmla="*/ 0 w 2388870"/>
                <a:gd name="connsiteY8" fmla="*/ 0 h 693420"/>
                <a:gd name="connsiteX0" fmla="*/ 0 w 2385060"/>
                <a:gd name="connsiteY0" fmla="*/ 0 h 693420"/>
                <a:gd name="connsiteX1" fmla="*/ 2373630 w 2385060"/>
                <a:gd name="connsiteY1" fmla="*/ 0 h 693420"/>
                <a:gd name="connsiteX2" fmla="*/ 2373630 w 2385060"/>
                <a:gd name="connsiteY2" fmla="*/ 243840 h 693420"/>
                <a:gd name="connsiteX3" fmla="*/ 2152650 w 2385060"/>
                <a:gd name="connsiteY3" fmla="*/ 240030 h 693420"/>
                <a:gd name="connsiteX4" fmla="*/ 2160270 w 2385060"/>
                <a:gd name="connsiteY4" fmla="*/ 453390 h 693420"/>
                <a:gd name="connsiteX5" fmla="*/ 2385060 w 2385060"/>
                <a:gd name="connsiteY5" fmla="*/ 453390 h 693420"/>
                <a:gd name="connsiteX6" fmla="*/ 2369820 w 2385060"/>
                <a:gd name="connsiteY6" fmla="*/ 689610 h 693420"/>
                <a:gd name="connsiteX7" fmla="*/ 3810 w 2385060"/>
                <a:gd name="connsiteY7" fmla="*/ 693420 h 693420"/>
                <a:gd name="connsiteX8" fmla="*/ 0 w 2385060"/>
                <a:gd name="connsiteY8" fmla="*/ 0 h 693420"/>
                <a:gd name="connsiteX0" fmla="*/ 0 w 2385060"/>
                <a:gd name="connsiteY0" fmla="*/ 0 h 690563"/>
                <a:gd name="connsiteX1" fmla="*/ 2373630 w 2385060"/>
                <a:gd name="connsiteY1" fmla="*/ 0 h 690563"/>
                <a:gd name="connsiteX2" fmla="*/ 2373630 w 2385060"/>
                <a:gd name="connsiteY2" fmla="*/ 243840 h 690563"/>
                <a:gd name="connsiteX3" fmla="*/ 2152650 w 2385060"/>
                <a:gd name="connsiteY3" fmla="*/ 240030 h 690563"/>
                <a:gd name="connsiteX4" fmla="*/ 2160270 w 2385060"/>
                <a:gd name="connsiteY4" fmla="*/ 453390 h 690563"/>
                <a:gd name="connsiteX5" fmla="*/ 2385060 w 2385060"/>
                <a:gd name="connsiteY5" fmla="*/ 453390 h 690563"/>
                <a:gd name="connsiteX6" fmla="*/ 2369820 w 2385060"/>
                <a:gd name="connsiteY6" fmla="*/ 689610 h 690563"/>
                <a:gd name="connsiteX7" fmla="*/ 0 w 2385060"/>
                <a:gd name="connsiteY7" fmla="*/ 690563 h 690563"/>
                <a:gd name="connsiteX8" fmla="*/ 0 w 2385060"/>
                <a:gd name="connsiteY8" fmla="*/ 0 h 690563"/>
                <a:gd name="connsiteX0" fmla="*/ 0 w 2385060"/>
                <a:gd name="connsiteY0" fmla="*/ 0 h 690564"/>
                <a:gd name="connsiteX1" fmla="*/ 2373630 w 2385060"/>
                <a:gd name="connsiteY1" fmla="*/ 0 h 690564"/>
                <a:gd name="connsiteX2" fmla="*/ 2373630 w 2385060"/>
                <a:gd name="connsiteY2" fmla="*/ 243840 h 690564"/>
                <a:gd name="connsiteX3" fmla="*/ 2152650 w 2385060"/>
                <a:gd name="connsiteY3" fmla="*/ 240030 h 690564"/>
                <a:gd name="connsiteX4" fmla="*/ 2160270 w 2385060"/>
                <a:gd name="connsiteY4" fmla="*/ 453390 h 690564"/>
                <a:gd name="connsiteX5" fmla="*/ 2385060 w 2385060"/>
                <a:gd name="connsiteY5" fmla="*/ 453390 h 690564"/>
                <a:gd name="connsiteX6" fmla="*/ 2371725 w 2385060"/>
                <a:gd name="connsiteY6" fmla="*/ 690564 h 690564"/>
                <a:gd name="connsiteX7" fmla="*/ 0 w 2385060"/>
                <a:gd name="connsiteY7" fmla="*/ 690563 h 690564"/>
                <a:gd name="connsiteX8" fmla="*/ 0 w 2385060"/>
                <a:gd name="connsiteY8" fmla="*/ 0 h 690564"/>
                <a:gd name="connsiteX0" fmla="*/ 0 w 2373630"/>
                <a:gd name="connsiteY0" fmla="*/ 0 h 690564"/>
                <a:gd name="connsiteX1" fmla="*/ 2373630 w 2373630"/>
                <a:gd name="connsiteY1" fmla="*/ 0 h 690564"/>
                <a:gd name="connsiteX2" fmla="*/ 2373630 w 2373630"/>
                <a:gd name="connsiteY2" fmla="*/ 243840 h 690564"/>
                <a:gd name="connsiteX3" fmla="*/ 2152650 w 2373630"/>
                <a:gd name="connsiteY3" fmla="*/ 240030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4"/>
                <a:gd name="connsiteX1" fmla="*/ 2373630 w 2373630"/>
                <a:gd name="connsiteY1" fmla="*/ 0 h 690564"/>
                <a:gd name="connsiteX2" fmla="*/ 2373630 w 2373630"/>
                <a:gd name="connsiteY2" fmla="*/ 243840 h 690564"/>
                <a:gd name="connsiteX3" fmla="*/ 2162175 w 2373630"/>
                <a:gd name="connsiteY3" fmla="*/ 239713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4"/>
                <a:gd name="connsiteX1" fmla="*/ 2373630 w 2373630"/>
                <a:gd name="connsiteY1" fmla="*/ 0 h 690564"/>
                <a:gd name="connsiteX2" fmla="*/ 2371725 w 2373630"/>
                <a:gd name="connsiteY2" fmla="*/ 239713 h 690564"/>
                <a:gd name="connsiteX3" fmla="*/ 2162175 w 2373630"/>
                <a:gd name="connsiteY3" fmla="*/ 239713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4"/>
                <a:gd name="connsiteX1" fmla="*/ 2373630 w 2373630"/>
                <a:gd name="connsiteY1" fmla="*/ 0 h 690564"/>
                <a:gd name="connsiteX2" fmla="*/ 2371725 w 2373630"/>
                <a:gd name="connsiteY2" fmla="*/ 239713 h 690564"/>
                <a:gd name="connsiteX3" fmla="*/ 2162175 w 2373630"/>
                <a:gd name="connsiteY3" fmla="*/ 239713 h 690564"/>
                <a:gd name="connsiteX4" fmla="*/ 2160270 w 2373630"/>
                <a:gd name="connsiteY4" fmla="*/ 453390 h 690564"/>
                <a:gd name="connsiteX5" fmla="*/ 2371725 w 2373630"/>
                <a:gd name="connsiteY5" fmla="*/ 454025 h 690564"/>
                <a:gd name="connsiteX6" fmla="*/ 2371725 w 2373630"/>
                <a:gd name="connsiteY6" fmla="*/ 690564 h 690564"/>
                <a:gd name="connsiteX7" fmla="*/ 0 w 2373630"/>
                <a:gd name="connsiteY7" fmla="*/ 690563 h 690564"/>
                <a:gd name="connsiteX8" fmla="*/ 0 w 2373630"/>
                <a:gd name="connsiteY8" fmla="*/ 0 h 690564"/>
                <a:gd name="connsiteX0" fmla="*/ 0 w 2373630"/>
                <a:gd name="connsiteY0" fmla="*/ 0 h 690563"/>
                <a:gd name="connsiteX1" fmla="*/ 2373630 w 2373630"/>
                <a:gd name="connsiteY1" fmla="*/ 0 h 690563"/>
                <a:gd name="connsiteX2" fmla="*/ 2371725 w 2373630"/>
                <a:gd name="connsiteY2" fmla="*/ 239713 h 690563"/>
                <a:gd name="connsiteX3" fmla="*/ 2162175 w 2373630"/>
                <a:gd name="connsiteY3" fmla="*/ 239713 h 690563"/>
                <a:gd name="connsiteX4" fmla="*/ 2160270 w 2373630"/>
                <a:gd name="connsiteY4" fmla="*/ 453390 h 690563"/>
                <a:gd name="connsiteX5" fmla="*/ 2371725 w 2373630"/>
                <a:gd name="connsiteY5" fmla="*/ 454025 h 690563"/>
                <a:gd name="connsiteX6" fmla="*/ 2371725 w 2373630"/>
                <a:gd name="connsiteY6" fmla="*/ 690563 h 690563"/>
                <a:gd name="connsiteX7" fmla="*/ 0 w 2373630"/>
                <a:gd name="connsiteY7" fmla="*/ 690563 h 690563"/>
                <a:gd name="connsiteX8" fmla="*/ 0 w 2373630"/>
                <a:gd name="connsiteY8" fmla="*/ 0 h 690563"/>
                <a:gd name="connsiteX0" fmla="*/ 0 w 2371725"/>
                <a:gd name="connsiteY0" fmla="*/ 0 h 690563"/>
                <a:gd name="connsiteX1" fmla="*/ 2371725 w 2371725"/>
                <a:gd name="connsiteY1" fmla="*/ 1 h 690563"/>
                <a:gd name="connsiteX2" fmla="*/ 2371725 w 2371725"/>
                <a:gd name="connsiteY2" fmla="*/ 239713 h 690563"/>
                <a:gd name="connsiteX3" fmla="*/ 2162175 w 2371725"/>
                <a:gd name="connsiteY3" fmla="*/ 239713 h 690563"/>
                <a:gd name="connsiteX4" fmla="*/ 2160270 w 2371725"/>
                <a:gd name="connsiteY4" fmla="*/ 453390 h 690563"/>
                <a:gd name="connsiteX5" fmla="*/ 2371725 w 2371725"/>
                <a:gd name="connsiteY5" fmla="*/ 454025 h 690563"/>
                <a:gd name="connsiteX6" fmla="*/ 2371725 w 2371725"/>
                <a:gd name="connsiteY6" fmla="*/ 690563 h 690563"/>
                <a:gd name="connsiteX7" fmla="*/ 0 w 2371725"/>
                <a:gd name="connsiteY7" fmla="*/ 690563 h 690563"/>
                <a:gd name="connsiteX8" fmla="*/ 0 w 2371725"/>
                <a:gd name="connsiteY8" fmla="*/ 0 h 690563"/>
                <a:gd name="connsiteX0" fmla="*/ 0 w 2371726"/>
                <a:gd name="connsiteY0" fmla="*/ 0 h 690563"/>
                <a:gd name="connsiteX1" fmla="*/ 2371725 w 2371726"/>
                <a:gd name="connsiteY1" fmla="*/ 1 h 690563"/>
                <a:gd name="connsiteX2" fmla="*/ 2371726 w 2371726"/>
                <a:gd name="connsiteY2" fmla="*/ 239714 h 690563"/>
                <a:gd name="connsiteX3" fmla="*/ 2162175 w 2371726"/>
                <a:gd name="connsiteY3" fmla="*/ 239713 h 690563"/>
                <a:gd name="connsiteX4" fmla="*/ 2160270 w 2371726"/>
                <a:gd name="connsiteY4" fmla="*/ 453390 h 690563"/>
                <a:gd name="connsiteX5" fmla="*/ 2371725 w 2371726"/>
                <a:gd name="connsiteY5" fmla="*/ 454025 h 690563"/>
                <a:gd name="connsiteX6" fmla="*/ 2371725 w 2371726"/>
                <a:gd name="connsiteY6" fmla="*/ 690563 h 690563"/>
                <a:gd name="connsiteX7" fmla="*/ 0 w 2371726"/>
                <a:gd name="connsiteY7" fmla="*/ 690563 h 690563"/>
                <a:gd name="connsiteX8" fmla="*/ 0 w 2371726"/>
                <a:gd name="connsiteY8" fmla="*/ 0 h 690563"/>
                <a:gd name="connsiteX0" fmla="*/ 0 w 2371725"/>
                <a:gd name="connsiteY0" fmla="*/ 0 h 690563"/>
                <a:gd name="connsiteX1" fmla="*/ 2371725 w 2371725"/>
                <a:gd name="connsiteY1" fmla="*/ 1 h 690563"/>
                <a:gd name="connsiteX2" fmla="*/ 2371725 w 2371725"/>
                <a:gd name="connsiteY2" fmla="*/ 239714 h 690563"/>
                <a:gd name="connsiteX3" fmla="*/ 2162175 w 2371725"/>
                <a:gd name="connsiteY3" fmla="*/ 239713 h 690563"/>
                <a:gd name="connsiteX4" fmla="*/ 2160270 w 2371725"/>
                <a:gd name="connsiteY4" fmla="*/ 453390 h 690563"/>
                <a:gd name="connsiteX5" fmla="*/ 2371725 w 2371725"/>
                <a:gd name="connsiteY5" fmla="*/ 454025 h 690563"/>
                <a:gd name="connsiteX6" fmla="*/ 2371725 w 2371725"/>
                <a:gd name="connsiteY6" fmla="*/ 690563 h 690563"/>
                <a:gd name="connsiteX7" fmla="*/ 0 w 2371725"/>
                <a:gd name="connsiteY7" fmla="*/ 690563 h 690563"/>
                <a:gd name="connsiteX8" fmla="*/ 0 w 2371725"/>
                <a:gd name="connsiteY8" fmla="*/ 0 h 690563"/>
                <a:gd name="connsiteX0" fmla="*/ 0 w 2371725"/>
                <a:gd name="connsiteY0" fmla="*/ 0 h 690563"/>
                <a:gd name="connsiteX1" fmla="*/ 2371725 w 2371725"/>
                <a:gd name="connsiteY1" fmla="*/ 1 h 690563"/>
                <a:gd name="connsiteX2" fmla="*/ 2371725 w 2371725"/>
                <a:gd name="connsiteY2" fmla="*/ 239714 h 690563"/>
                <a:gd name="connsiteX3" fmla="*/ 2162175 w 2371725"/>
                <a:gd name="connsiteY3" fmla="*/ 239713 h 690563"/>
                <a:gd name="connsiteX4" fmla="*/ 2162176 w 2371725"/>
                <a:gd name="connsiteY4" fmla="*/ 454026 h 690563"/>
                <a:gd name="connsiteX5" fmla="*/ 2371725 w 2371725"/>
                <a:gd name="connsiteY5" fmla="*/ 454025 h 690563"/>
                <a:gd name="connsiteX6" fmla="*/ 2371725 w 2371725"/>
                <a:gd name="connsiteY6" fmla="*/ 690563 h 690563"/>
                <a:gd name="connsiteX7" fmla="*/ 0 w 2371725"/>
                <a:gd name="connsiteY7" fmla="*/ 690563 h 690563"/>
                <a:gd name="connsiteX8" fmla="*/ 0 w 2371725"/>
                <a:gd name="connsiteY8" fmla="*/ 0 h 690563"/>
                <a:gd name="connsiteX0" fmla="*/ 0 w 2371726"/>
                <a:gd name="connsiteY0" fmla="*/ 0 h 690563"/>
                <a:gd name="connsiteX1" fmla="*/ 2371725 w 2371726"/>
                <a:gd name="connsiteY1" fmla="*/ 1 h 690563"/>
                <a:gd name="connsiteX2" fmla="*/ 2371725 w 2371726"/>
                <a:gd name="connsiteY2" fmla="*/ 239714 h 690563"/>
                <a:gd name="connsiteX3" fmla="*/ 2162175 w 2371726"/>
                <a:gd name="connsiteY3" fmla="*/ 239713 h 690563"/>
                <a:gd name="connsiteX4" fmla="*/ 2162176 w 2371726"/>
                <a:gd name="connsiteY4" fmla="*/ 454026 h 690563"/>
                <a:gd name="connsiteX5" fmla="*/ 237172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162176 w 2371726"/>
                <a:gd name="connsiteY1" fmla="*/ 1 h 690563"/>
                <a:gd name="connsiteX2" fmla="*/ 2371725 w 2371726"/>
                <a:gd name="connsiteY2" fmla="*/ 239714 h 690563"/>
                <a:gd name="connsiteX3" fmla="*/ 2162175 w 2371726"/>
                <a:gd name="connsiteY3" fmla="*/ 239713 h 690563"/>
                <a:gd name="connsiteX4" fmla="*/ 2162176 w 2371726"/>
                <a:gd name="connsiteY4" fmla="*/ 454026 h 690563"/>
                <a:gd name="connsiteX5" fmla="*/ 237172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162176 w 2371726"/>
                <a:gd name="connsiteY1" fmla="*/ 1 h 690563"/>
                <a:gd name="connsiteX2" fmla="*/ 2371725 w 2371726"/>
                <a:gd name="connsiteY2" fmla="*/ 239714 h 690563"/>
                <a:gd name="connsiteX3" fmla="*/ 2162176 w 2371726"/>
                <a:gd name="connsiteY3" fmla="*/ 454026 h 690563"/>
                <a:gd name="connsiteX4" fmla="*/ 2371726 w 2371726"/>
                <a:gd name="connsiteY4" fmla="*/ 454026 h 690563"/>
                <a:gd name="connsiteX5" fmla="*/ 2371725 w 2371726"/>
                <a:gd name="connsiteY5" fmla="*/ 690563 h 690563"/>
                <a:gd name="connsiteX6" fmla="*/ 0 w 2371726"/>
                <a:gd name="connsiteY6" fmla="*/ 690563 h 690563"/>
                <a:gd name="connsiteX7" fmla="*/ 0 w 2371726"/>
                <a:gd name="connsiteY7" fmla="*/ 0 h 690563"/>
                <a:gd name="connsiteX0" fmla="*/ 0 w 2371726"/>
                <a:gd name="connsiteY0" fmla="*/ 0 h 690563"/>
                <a:gd name="connsiteX1" fmla="*/ 2162176 w 2371726"/>
                <a:gd name="connsiteY1" fmla="*/ 1 h 690563"/>
                <a:gd name="connsiteX2" fmla="*/ 2162176 w 2371726"/>
                <a:gd name="connsiteY2" fmla="*/ 239714 h 690563"/>
                <a:gd name="connsiteX3" fmla="*/ 2371725 w 2371726"/>
                <a:gd name="connsiteY3" fmla="*/ 239714 h 690563"/>
                <a:gd name="connsiteX4" fmla="*/ 2162176 w 2371726"/>
                <a:gd name="connsiteY4" fmla="*/ 454026 h 690563"/>
                <a:gd name="connsiteX5" fmla="*/ 237172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162176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371725 w 2371726"/>
                <a:gd name="connsiteY5" fmla="*/ 690563 h 690563"/>
                <a:gd name="connsiteX6" fmla="*/ 0 w 2371726"/>
                <a:gd name="connsiteY6" fmla="*/ 690563 h 690563"/>
                <a:gd name="connsiteX7" fmla="*/ 0 w 2371726"/>
                <a:gd name="connsiteY7" fmla="*/ 0 h 690563"/>
                <a:gd name="connsiteX0" fmla="*/ 0 w 2767330"/>
                <a:gd name="connsiteY0" fmla="*/ 0 h 690563"/>
                <a:gd name="connsiteX1" fmla="*/ 2162176 w 2767330"/>
                <a:gd name="connsiteY1" fmla="*/ 1 h 690563"/>
                <a:gd name="connsiteX2" fmla="*/ 2162176 w 2767330"/>
                <a:gd name="connsiteY2" fmla="*/ 239714 h 690563"/>
                <a:gd name="connsiteX3" fmla="*/ 2371725 w 2767330"/>
                <a:gd name="connsiteY3" fmla="*/ 239714 h 690563"/>
                <a:gd name="connsiteX4" fmla="*/ 2371726 w 2767330"/>
                <a:gd name="connsiteY4" fmla="*/ 454026 h 690563"/>
                <a:gd name="connsiteX5" fmla="*/ 2162176 w 2767330"/>
                <a:gd name="connsiteY5" fmla="*/ 454026 h 690563"/>
                <a:gd name="connsiteX6" fmla="*/ 2371725 w 2767330"/>
                <a:gd name="connsiteY6" fmla="*/ 690563 h 690563"/>
                <a:gd name="connsiteX7" fmla="*/ 0 w 2767330"/>
                <a:gd name="connsiteY7" fmla="*/ 690563 h 690563"/>
                <a:gd name="connsiteX8" fmla="*/ 0 w 2767330"/>
                <a:gd name="connsiteY8" fmla="*/ 0 h 690563"/>
                <a:gd name="connsiteX0" fmla="*/ 0 w 2767330"/>
                <a:gd name="connsiteY0" fmla="*/ 0 h 690563"/>
                <a:gd name="connsiteX1" fmla="*/ 2162176 w 2767330"/>
                <a:gd name="connsiteY1" fmla="*/ 1 h 690563"/>
                <a:gd name="connsiteX2" fmla="*/ 2162176 w 2767330"/>
                <a:gd name="connsiteY2" fmla="*/ 239714 h 690563"/>
                <a:gd name="connsiteX3" fmla="*/ 2371725 w 2767330"/>
                <a:gd name="connsiteY3" fmla="*/ 239714 h 690563"/>
                <a:gd name="connsiteX4" fmla="*/ 2371726 w 2767330"/>
                <a:gd name="connsiteY4" fmla="*/ 454026 h 690563"/>
                <a:gd name="connsiteX5" fmla="*/ 2162176 w 2767330"/>
                <a:gd name="connsiteY5" fmla="*/ 454026 h 690563"/>
                <a:gd name="connsiteX6" fmla="*/ 2371725 w 2767330"/>
                <a:gd name="connsiteY6" fmla="*/ 690563 h 690563"/>
                <a:gd name="connsiteX7" fmla="*/ 0 w 2767330"/>
                <a:gd name="connsiteY7" fmla="*/ 690563 h 690563"/>
                <a:gd name="connsiteX8" fmla="*/ 0 w 2767330"/>
                <a:gd name="connsiteY8" fmla="*/ 0 h 690563"/>
                <a:gd name="connsiteX0" fmla="*/ 0 w 2371726"/>
                <a:gd name="connsiteY0" fmla="*/ 0 h 690563"/>
                <a:gd name="connsiteX1" fmla="*/ 2162176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162176 w 2371726"/>
                <a:gd name="connsiteY5" fmla="*/ 454026 h 690563"/>
                <a:gd name="connsiteX6" fmla="*/ 2371725 w 2371726"/>
                <a:gd name="connsiteY6" fmla="*/ 690563 h 690563"/>
                <a:gd name="connsiteX7" fmla="*/ 0 w 2371726"/>
                <a:gd name="connsiteY7" fmla="*/ 690563 h 690563"/>
                <a:gd name="connsiteX8" fmla="*/ 0 w 2371726"/>
                <a:gd name="connsiteY8" fmla="*/ 0 h 690563"/>
                <a:gd name="connsiteX0" fmla="*/ 0 w 2371726"/>
                <a:gd name="connsiteY0" fmla="*/ 0 h 690564"/>
                <a:gd name="connsiteX1" fmla="*/ 2162176 w 2371726"/>
                <a:gd name="connsiteY1" fmla="*/ 1 h 690564"/>
                <a:gd name="connsiteX2" fmla="*/ 2162176 w 2371726"/>
                <a:gd name="connsiteY2" fmla="*/ 239714 h 690564"/>
                <a:gd name="connsiteX3" fmla="*/ 2371725 w 2371726"/>
                <a:gd name="connsiteY3" fmla="*/ 239714 h 690564"/>
                <a:gd name="connsiteX4" fmla="*/ 2371726 w 2371726"/>
                <a:gd name="connsiteY4" fmla="*/ 454026 h 690564"/>
                <a:gd name="connsiteX5" fmla="*/ 2162176 w 2371726"/>
                <a:gd name="connsiteY5" fmla="*/ 454026 h 690564"/>
                <a:gd name="connsiteX6" fmla="*/ 2162176 w 2371726"/>
                <a:gd name="connsiteY6" fmla="*/ 690564 h 690564"/>
                <a:gd name="connsiteX7" fmla="*/ 0 w 2371726"/>
                <a:gd name="connsiteY7" fmla="*/ 690563 h 690564"/>
                <a:gd name="connsiteX8" fmla="*/ 0 w 2371726"/>
                <a:gd name="connsiteY8" fmla="*/ 0 h 690564"/>
                <a:gd name="connsiteX0" fmla="*/ 0 w 2371726"/>
                <a:gd name="connsiteY0" fmla="*/ 0 h 690564"/>
                <a:gd name="connsiteX1" fmla="*/ 2257390 w 2371726"/>
                <a:gd name="connsiteY1" fmla="*/ 1 h 690564"/>
                <a:gd name="connsiteX2" fmla="*/ 2162176 w 2371726"/>
                <a:gd name="connsiteY2" fmla="*/ 239714 h 690564"/>
                <a:gd name="connsiteX3" fmla="*/ 2371725 w 2371726"/>
                <a:gd name="connsiteY3" fmla="*/ 239714 h 690564"/>
                <a:gd name="connsiteX4" fmla="*/ 2371726 w 2371726"/>
                <a:gd name="connsiteY4" fmla="*/ 454026 h 690564"/>
                <a:gd name="connsiteX5" fmla="*/ 2162176 w 2371726"/>
                <a:gd name="connsiteY5" fmla="*/ 454026 h 690564"/>
                <a:gd name="connsiteX6" fmla="*/ 2162176 w 2371726"/>
                <a:gd name="connsiteY6" fmla="*/ 690564 h 690564"/>
                <a:gd name="connsiteX7" fmla="*/ 0 w 2371726"/>
                <a:gd name="connsiteY7" fmla="*/ 690563 h 690564"/>
                <a:gd name="connsiteX8" fmla="*/ 0 w 2371726"/>
                <a:gd name="connsiteY8" fmla="*/ 0 h 690564"/>
                <a:gd name="connsiteX0" fmla="*/ 0 w 2371726"/>
                <a:gd name="connsiteY0" fmla="*/ 0 h 690563"/>
                <a:gd name="connsiteX1" fmla="*/ 2257390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162176 w 2371726"/>
                <a:gd name="connsiteY5" fmla="*/ 454026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57390 w 2371726"/>
                <a:gd name="connsiteY1" fmla="*/ 1 h 690563"/>
                <a:gd name="connsiteX2" fmla="*/ 2162176 w 2371726"/>
                <a:gd name="connsiteY2" fmla="*/ 239714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57390 w 2371726"/>
                <a:gd name="connsiteY1" fmla="*/ 1 h 690563"/>
                <a:gd name="connsiteX2" fmla="*/ 2257390 w 2371726"/>
                <a:gd name="connsiteY2" fmla="*/ 240878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16896 w 2371726"/>
                <a:gd name="connsiteY1" fmla="*/ 0 h 690563"/>
                <a:gd name="connsiteX2" fmla="*/ 2257390 w 2371726"/>
                <a:gd name="connsiteY2" fmla="*/ 240878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71726"/>
                <a:gd name="connsiteY0" fmla="*/ 0 h 690563"/>
                <a:gd name="connsiteX1" fmla="*/ 2216896 w 2371726"/>
                <a:gd name="connsiteY1" fmla="*/ 0 h 690563"/>
                <a:gd name="connsiteX2" fmla="*/ 2216896 w 2371726"/>
                <a:gd name="connsiteY2" fmla="*/ 242886 h 690563"/>
                <a:gd name="connsiteX3" fmla="*/ 2371725 w 2371726"/>
                <a:gd name="connsiteY3" fmla="*/ 239714 h 690563"/>
                <a:gd name="connsiteX4" fmla="*/ 2371726 w 2371726"/>
                <a:gd name="connsiteY4" fmla="*/ 454026 h 690563"/>
                <a:gd name="connsiteX5" fmla="*/ 2257390 w 2371726"/>
                <a:gd name="connsiteY5" fmla="*/ 455739 h 690563"/>
                <a:gd name="connsiteX6" fmla="*/ 2257390 w 2371726"/>
                <a:gd name="connsiteY6" fmla="*/ 690563 h 690563"/>
                <a:gd name="connsiteX7" fmla="*/ 0 w 2371726"/>
                <a:gd name="connsiteY7" fmla="*/ 690563 h 690563"/>
                <a:gd name="connsiteX8" fmla="*/ 0 w 2371726"/>
                <a:gd name="connsiteY8" fmla="*/ 0 h 690563"/>
                <a:gd name="connsiteX0" fmla="*/ 0 w 2389349"/>
                <a:gd name="connsiteY0" fmla="*/ 0 h 690563"/>
                <a:gd name="connsiteX1" fmla="*/ 2216896 w 2389349"/>
                <a:gd name="connsiteY1" fmla="*/ 0 h 690563"/>
                <a:gd name="connsiteX2" fmla="*/ 2216896 w 2389349"/>
                <a:gd name="connsiteY2" fmla="*/ 242886 h 690563"/>
                <a:gd name="connsiteX3" fmla="*/ 2389349 w 2389349"/>
                <a:gd name="connsiteY3" fmla="*/ 242886 h 690563"/>
                <a:gd name="connsiteX4" fmla="*/ 2371726 w 2389349"/>
                <a:gd name="connsiteY4" fmla="*/ 454026 h 690563"/>
                <a:gd name="connsiteX5" fmla="*/ 2257390 w 2389349"/>
                <a:gd name="connsiteY5" fmla="*/ 455739 h 690563"/>
                <a:gd name="connsiteX6" fmla="*/ 2257390 w 2389349"/>
                <a:gd name="connsiteY6" fmla="*/ 690563 h 690563"/>
                <a:gd name="connsiteX7" fmla="*/ 0 w 2389349"/>
                <a:gd name="connsiteY7" fmla="*/ 690563 h 690563"/>
                <a:gd name="connsiteX8" fmla="*/ 0 w 2389349"/>
                <a:gd name="connsiteY8" fmla="*/ 0 h 690563"/>
                <a:gd name="connsiteX0" fmla="*/ 0 w 2389349"/>
                <a:gd name="connsiteY0" fmla="*/ 0 h 690563"/>
                <a:gd name="connsiteX1" fmla="*/ 2216896 w 2389349"/>
                <a:gd name="connsiteY1" fmla="*/ 0 h 690563"/>
                <a:gd name="connsiteX2" fmla="*/ 2216896 w 2389349"/>
                <a:gd name="connsiteY2" fmla="*/ 242886 h 690563"/>
                <a:gd name="connsiteX3" fmla="*/ 2389349 w 2389349"/>
                <a:gd name="connsiteY3" fmla="*/ 242886 h 690563"/>
                <a:gd name="connsiteX4" fmla="*/ 2389349 w 2389349"/>
                <a:gd name="connsiteY4" fmla="*/ 457029 h 690563"/>
                <a:gd name="connsiteX5" fmla="*/ 2257390 w 2389349"/>
                <a:gd name="connsiteY5" fmla="*/ 455739 h 690563"/>
                <a:gd name="connsiteX6" fmla="*/ 2257390 w 2389349"/>
                <a:gd name="connsiteY6" fmla="*/ 690563 h 690563"/>
                <a:gd name="connsiteX7" fmla="*/ 0 w 2389349"/>
                <a:gd name="connsiteY7" fmla="*/ 690563 h 690563"/>
                <a:gd name="connsiteX8" fmla="*/ 0 w 2389349"/>
                <a:gd name="connsiteY8" fmla="*/ 0 h 690563"/>
                <a:gd name="connsiteX0" fmla="*/ 0 w 2389349"/>
                <a:gd name="connsiteY0" fmla="*/ 0 h 690563"/>
                <a:gd name="connsiteX1" fmla="*/ 2216896 w 2389349"/>
                <a:gd name="connsiteY1" fmla="*/ 0 h 690563"/>
                <a:gd name="connsiteX2" fmla="*/ 2216896 w 2389349"/>
                <a:gd name="connsiteY2" fmla="*/ 242886 h 690563"/>
                <a:gd name="connsiteX3" fmla="*/ 2389349 w 2389349"/>
                <a:gd name="connsiteY3" fmla="*/ 242886 h 690563"/>
                <a:gd name="connsiteX4" fmla="*/ 2389349 w 2389349"/>
                <a:gd name="connsiteY4" fmla="*/ 457029 h 690563"/>
                <a:gd name="connsiteX5" fmla="*/ 2216895 w 2389349"/>
                <a:gd name="connsiteY5" fmla="*/ 457029 h 690563"/>
                <a:gd name="connsiteX6" fmla="*/ 2257390 w 2389349"/>
                <a:gd name="connsiteY6" fmla="*/ 690563 h 690563"/>
                <a:gd name="connsiteX7" fmla="*/ 0 w 2389349"/>
                <a:gd name="connsiteY7" fmla="*/ 690563 h 690563"/>
                <a:gd name="connsiteX8" fmla="*/ 0 w 2389349"/>
                <a:gd name="connsiteY8" fmla="*/ 0 h 690563"/>
                <a:gd name="connsiteX0" fmla="*/ 0 w 2389349"/>
                <a:gd name="connsiteY0" fmla="*/ 0 h 691158"/>
                <a:gd name="connsiteX1" fmla="*/ 2216896 w 2389349"/>
                <a:gd name="connsiteY1" fmla="*/ 0 h 691158"/>
                <a:gd name="connsiteX2" fmla="*/ 2216896 w 2389349"/>
                <a:gd name="connsiteY2" fmla="*/ 242886 h 691158"/>
                <a:gd name="connsiteX3" fmla="*/ 2389349 w 2389349"/>
                <a:gd name="connsiteY3" fmla="*/ 242886 h 691158"/>
                <a:gd name="connsiteX4" fmla="*/ 2389349 w 2389349"/>
                <a:gd name="connsiteY4" fmla="*/ 457029 h 691158"/>
                <a:gd name="connsiteX5" fmla="*/ 2216895 w 2389349"/>
                <a:gd name="connsiteY5" fmla="*/ 457029 h 691158"/>
                <a:gd name="connsiteX6" fmla="*/ 2216895 w 2389349"/>
                <a:gd name="connsiteY6" fmla="*/ 691158 h 691158"/>
                <a:gd name="connsiteX7" fmla="*/ 0 w 2389349"/>
                <a:gd name="connsiteY7" fmla="*/ 690563 h 691158"/>
                <a:gd name="connsiteX8" fmla="*/ 0 w 2389349"/>
                <a:gd name="connsiteY8" fmla="*/ 0 h 691158"/>
                <a:gd name="connsiteX0" fmla="*/ 0 w 2389349"/>
                <a:gd name="connsiteY0" fmla="*/ 0 h 691158"/>
                <a:gd name="connsiteX1" fmla="*/ 2216896 w 2389349"/>
                <a:gd name="connsiteY1" fmla="*/ 0 h 691158"/>
                <a:gd name="connsiteX2" fmla="*/ 2216896 w 2389349"/>
                <a:gd name="connsiteY2" fmla="*/ 242886 h 691158"/>
                <a:gd name="connsiteX3" fmla="*/ 2326452 w 2389349"/>
                <a:gd name="connsiteY3" fmla="*/ 247692 h 691158"/>
                <a:gd name="connsiteX4" fmla="*/ 2389349 w 2389349"/>
                <a:gd name="connsiteY4" fmla="*/ 457029 h 691158"/>
                <a:gd name="connsiteX5" fmla="*/ 2216895 w 2389349"/>
                <a:gd name="connsiteY5" fmla="*/ 457029 h 691158"/>
                <a:gd name="connsiteX6" fmla="*/ 2216895 w 2389349"/>
                <a:gd name="connsiteY6" fmla="*/ 691158 h 691158"/>
                <a:gd name="connsiteX7" fmla="*/ 0 w 2389349"/>
                <a:gd name="connsiteY7" fmla="*/ 690563 h 691158"/>
                <a:gd name="connsiteX8" fmla="*/ 0 w 2389349"/>
                <a:gd name="connsiteY8" fmla="*/ 0 h 691158"/>
                <a:gd name="connsiteX0" fmla="*/ 0 w 2326452"/>
                <a:gd name="connsiteY0" fmla="*/ 0 h 691158"/>
                <a:gd name="connsiteX1" fmla="*/ 2216896 w 2326452"/>
                <a:gd name="connsiteY1" fmla="*/ 0 h 691158"/>
                <a:gd name="connsiteX2" fmla="*/ 2216896 w 2326452"/>
                <a:gd name="connsiteY2" fmla="*/ 242886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57029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60408 h 691158"/>
                <a:gd name="connsiteX5" fmla="*/ 2216895 w 2326452"/>
                <a:gd name="connsiteY5" fmla="*/ 460408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42059 h 691158"/>
                <a:gd name="connsiteX5" fmla="*/ 2216895 w 2326452"/>
                <a:gd name="connsiteY5" fmla="*/ 460408 h 691158"/>
                <a:gd name="connsiteX6" fmla="*/ 2216895 w 2326452"/>
                <a:gd name="connsiteY6" fmla="*/ 691158 h 691158"/>
                <a:gd name="connsiteX7" fmla="*/ 0 w 2326452"/>
                <a:gd name="connsiteY7" fmla="*/ 690563 h 691158"/>
                <a:gd name="connsiteX8" fmla="*/ 0 w 2326452"/>
                <a:gd name="connsiteY8" fmla="*/ 0 h 691158"/>
                <a:gd name="connsiteX0" fmla="*/ 0 w 2326452"/>
                <a:gd name="connsiteY0" fmla="*/ 0 h 691158"/>
                <a:gd name="connsiteX1" fmla="*/ 2216896 w 2326452"/>
                <a:gd name="connsiteY1" fmla="*/ 0 h 691158"/>
                <a:gd name="connsiteX2" fmla="*/ 2218026 w 2326452"/>
                <a:gd name="connsiteY2" fmla="*/ 247692 h 691158"/>
                <a:gd name="connsiteX3" fmla="*/ 2326452 w 2326452"/>
                <a:gd name="connsiteY3" fmla="*/ 247692 h 691158"/>
                <a:gd name="connsiteX4" fmla="*/ 2326452 w 2326452"/>
                <a:gd name="connsiteY4" fmla="*/ 442059 h 691158"/>
                <a:gd name="connsiteX5" fmla="*/ 2216895 w 2326452"/>
                <a:gd name="connsiteY5" fmla="*/ 442059 h 691158"/>
                <a:gd name="connsiteX6" fmla="*/ 2216895 w 2326452"/>
                <a:gd name="connsiteY6" fmla="*/ 691158 h 691158"/>
                <a:gd name="connsiteX7" fmla="*/ 0 w 2326452"/>
                <a:gd name="connsiteY7" fmla="*/ 690563 h 691158"/>
                <a:gd name="connsiteX8" fmla="*/ 0 w 2326452"/>
                <a:gd name="connsiteY8" fmla="*/ 0 h 69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452" h="691158">
                  <a:moveTo>
                    <a:pt x="0" y="0"/>
                  </a:moveTo>
                  <a:lnTo>
                    <a:pt x="2216896" y="0"/>
                  </a:lnTo>
                  <a:cubicBezTo>
                    <a:pt x="2217273" y="82564"/>
                    <a:pt x="2217649" y="165128"/>
                    <a:pt x="2218026" y="247692"/>
                  </a:cubicBezTo>
                  <a:lnTo>
                    <a:pt x="2326452" y="247692"/>
                  </a:lnTo>
                  <a:lnTo>
                    <a:pt x="2326452" y="442059"/>
                  </a:lnTo>
                  <a:lnTo>
                    <a:pt x="2216895" y="442059"/>
                  </a:lnTo>
                  <a:lnTo>
                    <a:pt x="2216895" y="691158"/>
                  </a:lnTo>
                  <a:lnTo>
                    <a:pt x="0" y="690563"/>
                  </a:lnTo>
                  <a:lnTo>
                    <a:pt x="0" y="0"/>
                  </a:lnTo>
                  <a:close/>
                </a:path>
              </a:pathLst>
            </a:custGeom>
            <a:solidFill>
              <a:srgbClr val="58A618"/>
            </a:solidFill>
            <a:ln w="12700" cap="flat" cmpd="sng" algn="ctr">
              <a:solidFill>
                <a:srgbClr val="58A618"/>
              </a:solidFill>
              <a:prstDash val="solid"/>
              <a:round/>
              <a:headEnd type="none" w="med" len="med"/>
              <a:tailEnd type="none" w="med" len="med"/>
            </a:ln>
            <a:effectLst/>
          </p:spPr>
          <p:txBody>
            <a:bodyPr vert="horz" wrap="none" lIns="93260" tIns="46630" rIns="93260" bIns="46630" numCol="1" rtlCol="0" anchor="ctr" anchorCtr="0" compatLnSpc="1">
              <a:prstTxWarp prst="textNoShape">
                <a:avLst/>
              </a:prstTxWarp>
            </a:bodyPr>
            <a:lstStyle/>
            <a:p>
              <a:pPr algn="ctr" defTabSz="932619">
                <a:buClr>
                  <a:srgbClr val="58A618"/>
                </a:buClr>
                <a:defRPr/>
              </a:pPr>
              <a:endParaRPr lang="en-US" sz="1836" kern="0" dirty="0">
                <a:solidFill>
                  <a:srgbClr val="000000"/>
                </a:solidFill>
              </a:endParaRPr>
            </a:p>
          </p:txBody>
        </p:sp>
        <p:sp>
          <p:nvSpPr>
            <p:cNvPr id="73" name="Rounded Rectangle 7"/>
            <p:cNvSpPr/>
            <p:nvPr/>
          </p:nvSpPr>
          <p:spPr bwMode="auto">
            <a:xfrm>
              <a:off x="1108074" y="761238"/>
              <a:ext cx="1477141" cy="605450"/>
            </a:xfrm>
            <a:prstGeom prst="rect">
              <a:avLst/>
            </a:prstGeom>
            <a:gradFill flip="none" rotWithShape="1">
              <a:gsLst>
                <a:gs pos="0">
                  <a:srgbClr val="000000">
                    <a:lumMod val="75000"/>
                    <a:lumOff val="25000"/>
                  </a:srgbClr>
                </a:gs>
                <a:gs pos="100000">
                  <a:srgbClr val="626262"/>
                </a:gs>
              </a:gsLst>
              <a:lin ang="16200000" scaled="1"/>
              <a:tileRect/>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46630" numCol="1" rtlCol="0" anchor="ctr" anchorCtr="0" compatLnSpc="1">
              <a:prstTxWarp prst="textNoShape">
                <a:avLst/>
              </a:prstTxWarp>
            </a:bodyPr>
            <a:lstStyle/>
            <a:p>
              <a:pPr algn="ctr" defTabSz="932312">
                <a:lnSpc>
                  <a:spcPct val="90000"/>
                </a:lnSpc>
                <a:defRPr/>
              </a:pPr>
              <a:r>
                <a:rPr lang="en-US" sz="1632" b="1" kern="0" dirty="0">
                  <a:solidFill>
                    <a:srgbClr val="FFFFFF"/>
                  </a:solidFill>
                  <a:latin typeface="Arial" pitchFamily="34" charset="0"/>
                </a:rPr>
                <a:t>Administration</a:t>
              </a:r>
            </a:p>
          </p:txBody>
        </p:sp>
        <p:sp>
          <p:nvSpPr>
            <p:cNvPr id="79" name="Rectangle 78"/>
            <p:cNvSpPr/>
            <p:nvPr/>
          </p:nvSpPr>
          <p:spPr bwMode="auto">
            <a:xfrm>
              <a:off x="1108074" y="1440965"/>
              <a:ext cx="1477141" cy="605450"/>
            </a:xfrm>
            <a:prstGeom prst="rect">
              <a:avLst/>
            </a:prstGeom>
            <a:gradFill flip="none" rotWithShape="1">
              <a:gsLst>
                <a:gs pos="0">
                  <a:srgbClr val="000000">
                    <a:lumMod val="75000"/>
                    <a:lumOff val="25000"/>
                  </a:srgbClr>
                </a:gs>
                <a:gs pos="100000">
                  <a:srgbClr val="626262"/>
                </a:gs>
              </a:gsLst>
              <a:lin ang="16200000" scaled="1"/>
              <a:tileRect/>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46630" numCol="1" rtlCol="0" anchor="ctr" anchorCtr="0" compatLnSpc="1">
              <a:prstTxWarp prst="textNoShape">
                <a:avLst/>
              </a:prstTxWarp>
            </a:bodyPr>
            <a:lstStyle/>
            <a:p>
              <a:pPr algn="ctr" defTabSz="932312">
                <a:lnSpc>
                  <a:spcPct val="90000"/>
                </a:lnSpc>
                <a:defRPr/>
              </a:pPr>
              <a:r>
                <a:rPr lang="en-US" sz="1632" b="1" kern="0" dirty="0">
                  <a:solidFill>
                    <a:srgbClr val="FFFFFF"/>
                  </a:solidFill>
                  <a:latin typeface="Arial" pitchFamily="34" charset="0"/>
                </a:rPr>
                <a:t>Orchestration</a:t>
              </a:r>
            </a:p>
          </p:txBody>
        </p:sp>
        <p:sp>
          <p:nvSpPr>
            <p:cNvPr id="117" name="Rectangle 116"/>
            <p:cNvSpPr/>
            <p:nvPr/>
          </p:nvSpPr>
          <p:spPr bwMode="auto">
            <a:xfrm>
              <a:off x="1108074" y="2120693"/>
              <a:ext cx="1477141" cy="605450"/>
            </a:xfrm>
            <a:prstGeom prst="rect">
              <a:avLst/>
            </a:prstGeom>
            <a:gradFill flip="none" rotWithShape="1">
              <a:gsLst>
                <a:gs pos="0">
                  <a:srgbClr val="000000">
                    <a:lumMod val="75000"/>
                    <a:lumOff val="25000"/>
                  </a:srgbClr>
                </a:gs>
                <a:gs pos="100000">
                  <a:srgbClr val="626262"/>
                </a:gs>
              </a:gsLst>
              <a:lin ang="16200000" scaled="1"/>
              <a:tileRect/>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46630" numCol="1" rtlCol="0" anchor="ctr" anchorCtr="0" compatLnSpc="1">
              <a:prstTxWarp prst="textNoShape">
                <a:avLst/>
              </a:prstTxWarp>
            </a:bodyPr>
            <a:lstStyle/>
            <a:p>
              <a:pPr algn="ctr" defTabSz="932312">
                <a:lnSpc>
                  <a:spcPct val="90000"/>
                </a:lnSpc>
                <a:defRPr/>
              </a:pPr>
              <a:r>
                <a:rPr lang="en-US" sz="1632" b="1" kern="0" dirty="0">
                  <a:solidFill>
                    <a:srgbClr val="FFFFFF"/>
                  </a:solidFill>
                  <a:latin typeface="Arial" pitchFamily="34" charset="0"/>
                </a:rPr>
                <a:t>Management</a:t>
              </a:r>
            </a:p>
          </p:txBody>
        </p:sp>
        <p:sp>
          <p:nvSpPr>
            <p:cNvPr id="118" name="Rectangle 117"/>
            <p:cNvSpPr/>
            <p:nvPr/>
          </p:nvSpPr>
          <p:spPr bwMode="auto">
            <a:xfrm>
              <a:off x="1108074" y="2800420"/>
              <a:ext cx="1477141" cy="605450"/>
            </a:xfrm>
            <a:prstGeom prst="rect">
              <a:avLst/>
            </a:prstGeom>
            <a:gradFill flip="none" rotWithShape="1">
              <a:gsLst>
                <a:gs pos="0">
                  <a:srgbClr val="000000">
                    <a:lumMod val="75000"/>
                    <a:lumOff val="25000"/>
                  </a:srgbClr>
                </a:gs>
                <a:gs pos="100000">
                  <a:srgbClr val="626262"/>
                </a:gs>
              </a:gsLst>
              <a:lin ang="16200000" scaled="1"/>
              <a:tileRect/>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46630" numCol="1" rtlCol="0" anchor="ctr" anchorCtr="0" compatLnSpc="1">
              <a:prstTxWarp prst="textNoShape">
                <a:avLst/>
              </a:prstTxWarp>
            </a:bodyPr>
            <a:lstStyle/>
            <a:p>
              <a:pPr algn="ctr" defTabSz="932312">
                <a:lnSpc>
                  <a:spcPct val="90000"/>
                </a:lnSpc>
                <a:defRPr/>
              </a:pPr>
              <a:r>
                <a:rPr lang="en-US" sz="1632" b="1" kern="0" dirty="0">
                  <a:solidFill>
                    <a:srgbClr val="FFFFFF"/>
                  </a:solidFill>
                  <a:latin typeface="Arial" pitchFamily="34" charset="0"/>
                </a:rPr>
                <a:t>Automation</a:t>
              </a:r>
            </a:p>
          </p:txBody>
        </p:sp>
        <p:sp>
          <p:nvSpPr>
            <p:cNvPr id="119" name="Rectangle 118"/>
            <p:cNvSpPr/>
            <p:nvPr/>
          </p:nvSpPr>
          <p:spPr bwMode="auto">
            <a:xfrm>
              <a:off x="1108074" y="3480147"/>
              <a:ext cx="1477141" cy="605450"/>
            </a:xfrm>
            <a:prstGeom prst="rect">
              <a:avLst/>
            </a:prstGeom>
            <a:gradFill flip="none" rotWithShape="1">
              <a:gsLst>
                <a:gs pos="0">
                  <a:srgbClr val="000000">
                    <a:lumMod val="75000"/>
                    <a:lumOff val="25000"/>
                  </a:srgbClr>
                </a:gs>
                <a:gs pos="100000">
                  <a:srgbClr val="626262"/>
                </a:gs>
              </a:gsLst>
              <a:lin ang="16200000" scaled="1"/>
              <a:tileRect/>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46630" numCol="1" rtlCol="0" anchor="ctr" anchorCtr="0" compatLnSpc="1">
              <a:prstTxWarp prst="textNoShape">
                <a:avLst/>
              </a:prstTxWarp>
            </a:bodyPr>
            <a:lstStyle/>
            <a:p>
              <a:pPr algn="ctr" defTabSz="932312">
                <a:lnSpc>
                  <a:spcPct val="90000"/>
                </a:lnSpc>
                <a:defRPr/>
              </a:pPr>
              <a:r>
                <a:rPr lang="en-US" sz="1632" b="1" kern="0" dirty="0">
                  <a:solidFill>
                    <a:srgbClr val="FFFFFF"/>
                  </a:solidFill>
                  <a:latin typeface="Arial" pitchFamily="34" charset="0"/>
                </a:rPr>
                <a:t>Virtualization</a:t>
              </a:r>
            </a:p>
          </p:txBody>
        </p:sp>
        <p:sp>
          <p:nvSpPr>
            <p:cNvPr id="120" name="Rectangle 119"/>
            <p:cNvSpPr/>
            <p:nvPr/>
          </p:nvSpPr>
          <p:spPr bwMode="auto">
            <a:xfrm>
              <a:off x="1108074" y="4159876"/>
              <a:ext cx="1477141" cy="605450"/>
            </a:xfrm>
            <a:prstGeom prst="rect">
              <a:avLst/>
            </a:prstGeom>
            <a:gradFill flip="none" rotWithShape="1">
              <a:gsLst>
                <a:gs pos="0">
                  <a:srgbClr val="000000">
                    <a:lumMod val="75000"/>
                    <a:lumOff val="25000"/>
                  </a:srgbClr>
                </a:gs>
                <a:gs pos="100000">
                  <a:srgbClr val="626262"/>
                </a:gs>
              </a:gsLst>
              <a:lin ang="16200000" scaled="1"/>
              <a:tileRect/>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46630" numCol="1" rtlCol="0" anchor="ctr" anchorCtr="0" compatLnSpc="1">
              <a:prstTxWarp prst="textNoShape">
                <a:avLst/>
              </a:prstTxWarp>
            </a:bodyPr>
            <a:lstStyle/>
            <a:p>
              <a:pPr algn="ctr" defTabSz="932312">
                <a:lnSpc>
                  <a:spcPct val="90000"/>
                </a:lnSpc>
                <a:defRPr/>
              </a:pPr>
              <a:r>
                <a:rPr lang="en-US" sz="1632" b="1" kern="0" dirty="0">
                  <a:solidFill>
                    <a:srgbClr val="FFFFFF"/>
                  </a:solidFill>
                  <a:latin typeface="Arial" pitchFamily="34" charset="0"/>
                </a:rPr>
                <a:t>Hardware</a:t>
              </a:r>
            </a:p>
          </p:txBody>
        </p:sp>
        <p:sp>
          <p:nvSpPr>
            <p:cNvPr id="121" name="Rounded Rectangle 8"/>
            <p:cNvSpPr/>
            <p:nvPr/>
          </p:nvSpPr>
          <p:spPr bwMode="auto">
            <a:xfrm>
              <a:off x="7158266" y="761238"/>
              <a:ext cx="1693633" cy="605450"/>
            </a:xfrm>
            <a:prstGeom prst="rect">
              <a:avLst/>
            </a:prstGeom>
            <a:gradFill flip="none" rotWithShape="1">
              <a:gsLst>
                <a:gs pos="0">
                  <a:srgbClr val="A5A5A5">
                    <a:lumMod val="75000"/>
                  </a:srgbClr>
                </a:gs>
                <a:gs pos="100000">
                  <a:srgbClr val="626262"/>
                </a:gs>
              </a:gsLst>
              <a:lin ang="16200000" scaled="1"/>
              <a:tileRect/>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186521" tIns="0" rIns="124347" bIns="46630" numCol="1" rtlCol="0" anchor="ctr" anchorCtr="0" compatLnSpc="1">
              <a:prstTxWarp prst="textNoShape">
                <a:avLst/>
              </a:prstTxWarp>
            </a:bodyPr>
            <a:lstStyle/>
            <a:p>
              <a:pPr defTabSz="932619">
                <a:lnSpc>
                  <a:spcPct val="95000"/>
                </a:lnSpc>
                <a:spcBef>
                  <a:spcPts val="204"/>
                </a:spcBef>
                <a:buClr>
                  <a:srgbClr val="58A618"/>
                </a:buClr>
                <a:defRPr/>
              </a:pPr>
              <a:r>
                <a:rPr lang="en-US" sz="1360" b="1" kern="0" dirty="0">
                  <a:solidFill>
                    <a:srgbClr val="FFFFFF"/>
                  </a:solidFill>
                  <a:latin typeface="Arial" pitchFamily="34" charset="0"/>
                </a:rPr>
                <a:t>CMDB: Fabric state</a:t>
              </a:r>
            </a:p>
            <a:p>
              <a:pPr marL="239632" indent="-239632" defTabSz="932619">
                <a:lnSpc>
                  <a:spcPct val="95000"/>
                </a:lnSpc>
                <a:spcBef>
                  <a:spcPts val="204"/>
                </a:spcBef>
                <a:buClr>
                  <a:srgbClr val="58A618"/>
                </a:buClr>
                <a:defRPr/>
              </a:pPr>
              <a:r>
                <a:rPr lang="en-US" sz="1360" b="1" kern="0" dirty="0">
                  <a:solidFill>
                    <a:srgbClr val="FFFFFF"/>
                  </a:solidFill>
                  <a:latin typeface="Arial" pitchFamily="34" charset="0"/>
                </a:rPr>
                <a:t>UI:	Initiate workflows</a:t>
              </a:r>
            </a:p>
          </p:txBody>
        </p:sp>
        <p:sp>
          <p:nvSpPr>
            <p:cNvPr id="122" name="Rectangle 121"/>
            <p:cNvSpPr/>
            <p:nvPr/>
          </p:nvSpPr>
          <p:spPr bwMode="auto">
            <a:xfrm>
              <a:off x="7158266" y="1442297"/>
              <a:ext cx="1693633" cy="605450"/>
            </a:xfrm>
            <a:prstGeom prst="rect">
              <a:avLst/>
            </a:prstGeom>
            <a:gradFill flip="none" rotWithShape="1">
              <a:gsLst>
                <a:gs pos="0">
                  <a:srgbClr val="A5A5A5">
                    <a:lumMod val="75000"/>
                  </a:srgbClr>
                </a:gs>
                <a:gs pos="100000">
                  <a:srgbClr val="626262"/>
                </a:gs>
              </a:gsLst>
              <a:lin ang="16200000" scaled="1"/>
              <a:tileRect/>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186521" tIns="0" rIns="124347" bIns="46630" numCol="1" rtlCol="0" anchor="ctr" anchorCtr="0" compatLnSpc="1">
              <a:prstTxWarp prst="textNoShape">
                <a:avLst/>
              </a:prstTxWarp>
            </a:bodyPr>
            <a:lstStyle/>
            <a:p>
              <a:pPr defTabSz="932619">
                <a:lnSpc>
                  <a:spcPct val="95000"/>
                </a:lnSpc>
                <a:buClr>
                  <a:srgbClr val="58A618"/>
                </a:buClr>
                <a:defRPr/>
              </a:pPr>
              <a:r>
                <a:rPr lang="en-US" sz="1360" b="1" kern="0" dirty="0">
                  <a:solidFill>
                    <a:srgbClr val="FFFFFF"/>
                  </a:solidFill>
                  <a:latin typeface="Arial" pitchFamily="34" charset="0"/>
                </a:rPr>
                <a:t>End-to-end </a:t>
              </a:r>
              <a:br>
                <a:rPr lang="en-US" sz="1360" b="1" kern="0" dirty="0">
                  <a:solidFill>
                    <a:srgbClr val="FFFFFF"/>
                  </a:solidFill>
                  <a:latin typeface="Arial" pitchFamily="34" charset="0"/>
                </a:rPr>
              </a:br>
              <a:r>
                <a:rPr lang="en-US" sz="1360" b="1" kern="0" dirty="0">
                  <a:solidFill>
                    <a:srgbClr val="FFFFFF"/>
                  </a:solidFill>
                  <a:latin typeface="Arial" pitchFamily="34" charset="0"/>
                </a:rPr>
                <a:t>Workflows</a:t>
              </a:r>
            </a:p>
          </p:txBody>
        </p:sp>
        <p:sp>
          <p:nvSpPr>
            <p:cNvPr id="123" name="Rounded Rectangle 19"/>
            <p:cNvSpPr/>
            <p:nvPr/>
          </p:nvSpPr>
          <p:spPr bwMode="auto">
            <a:xfrm>
              <a:off x="7158266" y="2123356"/>
              <a:ext cx="1693633" cy="605450"/>
            </a:xfrm>
            <a:prstGeom prst="rect">
              <a:avLst/>
            </a:prstGeom>
            <a:gradFill flip="none" rotWithShape="1">
              <a:gsLst>
                <a:gs pos="0">
                  <a:srgbClr val="A5A5A5">
                    <a:lumMod val="75000"/>
                  </a:srgbClr>
                </a:gs>
                <a:gs pos="100000">
                  <a:srgbClr val="626262"/>
                </a:gs>
              </a:gsLst>
              <a:lin ang="16200000" scaled="1"/>
              <a:tileRect/>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186521" tIns="0" rIns="124347" bIns="46630" numCol="1" rtlCol="0" anchor="ctr" anchorCtr="0" compatLnSpc="1">
              <a:prstTxWarp prst="textNoShape">
                <a:avLst/>
              </a:prstTxWarp>
            </a:bodyPr>
            <a:lstStyle/>
            <a:p>
              <a:pPr defTabSz="932619">
                <a:lnSpc>
                  <a:spcPct val="95000"/>
                </a:lnSpc>
                <a:buClr>
                  <a:srgbClr val="58A618"/>
                </a:buClr>
                <a:defRPr/>
              </a:pPr>
              <a:r>
                <a:rPr lang="en-US" sz="1360" b="1" kern="0" dirty="0">
                  <a:solidFill>
                    <a:srgbClr val="FFFFFF"/>
                  </a:solidFill>
                  <a:latin typeface="Arial" pitchFamily="34" charset="0"/>
                </a:rPr>
                <a:t>Manage Processes </a:t>
              </a:r>
              <a:br>
                <a:rPr lang="en-US" sz="1360" b="1" kern="0" dirty="0">
                  <a:solidFill>
                    <a:srgbClr val="FFFFFF"/>
                  </a:solidFill>
                  <a:latin typeface="Arial" pitchFamily="34" charset="0"/>
                </a:rPr>
              </a:br>
              <a:r>
                <a:rPr lang="en-US" sz="1360" b="1" kern="0" dirty="0">
                  <a:solidFill>
                    <a:srgbClr val="FFFFFF"/>
                  </a:solidFill>
                  <a:latin typeface="Arial" pitchFamily="34" charset="0"/>
                </a:rPr>
                <a:t>and Operations</a:t>
              </a:r>
            </a:p>
          </p:txBody>
        </p:sp>
        <p:sp>
          <p:nvSpPr>
            <p:cNvPr id="124" name="Rectangle 123"/>
            <p:cNvSpPr/>
            <p:nvPr/>
          </p:nvSpPr>
          <p:spPr bwMode="auto">
            <a:xfrm>
              <a:off x="7158266" y="2804416"/>
              <a:ext cx="1693633" cy="605450"/>
            </a:xfrm>
            <a:prstGeom prst="rect">
              <a:avLst/>
            </a:prstGeom>
            <a:gradFill flip="none" rotWithShape="1">
              <a:gsLst>
                <a:gs pos="0">
                  <a:srgbClr val="A5A5A5">
                    <a:lumMod val="75000"/>
                  </a:srgbClr>
                </a:gs>
                <a:gs pos="100000">
                  <a:srgbClr val="626262"/>
                </a:gs>
              </a:gsLst>
              <a:lin ang="16200000" scaled="1"/>
              <a:tileRect/>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186521" tIns="0" rIns="124347" bIns="46630" numCol="1" rtlCol="0" anchor="ctr" anchorCtr="0" compatLnSpc="1">
              <a:prstTxWarp prst="textNoShape">
                <a:avLst/>
              </a:prstTxWarp>
            </a:bodyPr>
            <a:lstStyle/>
            <a:p>
              <a:pPr defTabSz="932619">
                <a:lnSpc>
                  <a:spcPct val="95000"/>
                </a:lnSpc>
                <a:buClr>
                  <a:srgbClr val="58A618"/>
                </a:buClr>
                <a:defRPr/>
              </a:pPr>
              <a:r>
                <a:rPr lang="en-US" sz="1360" b="1" kern="0" dirty="0">
                  <a:solidFill>
                    <a:srgbClr val="FFFFFF"/>
                  </a:solidFill>
                  <a:latin typeface="Arial" pitchFamily="34" charset="0"/>
                </a:rPr>
                <a:t>Centralized Automation and Configuration</a:t>
              </a:r>
            </a:p>
          </p:txBody>
        </p:sp>
        <p:sp>
          <p:nvSpPr>
            <p:cNvPr id="125" name="Rectangle 124"/>
            <p:cNvSpPr/>
            <p:nvPr/>
          </p:nvSpPr>
          <p:spPr bwMode="auto">
            <a:xfrm>
              <a:off x="7158266" y="3485475"/>
              <a:ext cx="1693633" cy="605450"/>
            </a:xfrm>
            <a:prstGeom prst="rect">
              <a:avLst/>
            </a:prstGeom>
            <a:gradFill flip="none" rotWithShape="1">
              <a:gsLst>
                <a:gs pos="0">
                  <a:srgbClr val="A5A5A5">
                    <a:lumMod val="75000"/>
                  </a:srgbClr>
                </a:gs>
                <a:gs pos="100000">
                  <a:srgbClr val="626262"/>
                </a:gs>
              </a:gsLst>
              <a:lin ang="16200000" scaled="1"/>
              <a:tileRect/>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186521" tIns="0" rIns="124347" bIns="46630" numCol="1" rtlCol="0" anchor="ctr" anchorCtr="0" compatLnSpc="1">
              <a:prstTxWarp prst="textNoShape">
                <a:avLst/>
              </a:prstTxWarp>
            </a:bodyPr>
            <a:lstStyle/>
            <a:p>
              <a:pPr defTabSz="932619">
                <a:lnSpc>
                  <a:spcPct val="95000"/>
                </a:lnSpc>
                <a:buClr>
                  <a:srgbClr val="58A618"/>
                </a:buClr>
                <a:defRPr/>
              </a:pPr>
              <a:r>
                <a:rPr lang="en-US" sz="1360" b="1" kern="0" dirty="0">
                  <a:solidFill>
                    <a:srgbClr val="FFFFFF"/>
                  </a:solidFill>
                  <a:latin typeface="Arial" pitchFamily="34" charset="0"/>
                </a:rPr>
                <a:t>Virtualization and Resource Pools</a:t>
              </a:r>
            </a:p>
          </p:txBody>
        </p:sp>
        <p:sp>
          <p:nvSpPr>
            <p:cNvPr id="126" name="Rectangle 125"/>
            <p:cNvSpPr/>
            <p:nvPr/>
          </p:nvSpPr>
          <p:spPr bwMode="auto">
            <a:xfrm>
              <a:off x="7158266" y="4166535"/>
              <a:ext cx="1693633" cy="605450"/>
            </a:xfrm>
            <a:prstGeom prst="rect">
              <a:avLst/>
            </a:prstGeom>
            <a:gradFill flip="none" rotWithShape="1">
              <a:gsLst>
                <a:gs pos="0">
                  <a:srgbClr val="A5A5A5">
                    <a:lumMod val="75000"/>
                  </a:srgbClr>
                </a:gs>
                <a:gs pos="100000">
                  <a:srgbClr val="626262"/>
                </a:gs>
              </a:gsLst>
              <a:lin ang="16200000" scaled="1"/>
              <a:tileRect/>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186521" tIns="0" rIns="124347" bIns="46630" numCol="1" rtlCol="0" anchor="ctr" anchorCtr="0" compatLnSpc="1">
              <a:prstTxWarp prst="textNoShape">
                <a:avLst/>
              </a:prstTxWarp>
            </a:bodyPr>
            <a:lstStyle/>
            <a:p>
              <a:pPr defTabSz="932619">
                <a:lnSpc>
                  <a:spcPct val="95000"/>
                </a:lnSpc>
                <a:buClr>
                  <a:srgbClr val="58A618"/>
                </a:buClr>
                <a:defRPr/>
              </a:pPr>
              <a:r>
                <a:rPr lang="en-US" sz="1360" b="1" kern="0" dirty="0">
                  <a:solidFill>
                    <a:srgbClr val="FFFFFF"/>
                  </a:solidFill>
                  <a:latin typeface="Arial" pitchFamily="34" charset="0"/>
                </a:rPr>
                <a:t>Management and Provisioning</a:t>
              </a:r>
            </a:p>
          </p:txBody>
        </p:sp>
        <p:sp>
          <p:nvSpPr>
            <p:cNvPr id="127" name="TextBox 126"/>
            <p:cNvSpPr txBox="1"/>
            <p:nvPr/>
          </p:nvSpPr>
          <p:spPr>
            <a:xfrm>
              <a:off x="5182000" y="959663"/>
              <a:ext cx="895056" cy="177479"/>
            </a:xfrm>
            <a:prstGeom prst="rect">
              <a:avLst/>
            </a:prstGeom>
            <a:noFill/>
          </p:spPr>
          <p:txBody>
            <a:bodyPr wrap="none" lIns="0" tIns="0" rIns="0" bIns="0" rtlCol="0" anchor="ctr" anchorCtr="0">
              <a:spAutoFit/>
            </a:bodyPr>
            <a:lstStyle/>
            <a:p>
              <a:pPr defTabSz="932619">
                <a:spcBef>
                  <a:spcPts val="408"/>
                </a:spcBef>
                <a:buClr>
                  <a:srgbClr val="58A618"/>
                </a:buClr>
                <a:defRPr/>
              </a:pPr>
              <a:r>
                <a:rPr lang="en-US" sz="1360" b="1" kern="0" dirty="0">
                  <a:solidFill>
                    <a:srgbClr val="FFFFFF"/>
                  </a:solidFill>
                </a:rPr>
                <a:t>Sample Scripts</a:t>
              </a:r>
            </a:p>
          </p:txBody>
        </p:sp>
        <p:pic>
          <p:nvPicPr>
            <p:cNvPr id="128" name="Picture 11" descr="C:\Users\PrestoGeorge\Desktop\Policies.gif"/>
            <p:cNvPicPr>
              <a:picLocks noChangeAspect="1" noChangeArrowheads="1"/>
            </p:cNvPicPr>
            <p:nvPr/>
          </p:nvPicPr>
          <p:blipFill>
            <a:blip r:embed="rId3" cstate="print">
              <a:lum bright="5000" contrast="7000"/>
            </a:blip>
            <a:srcRect/>
            <a:stretch>
              <a:fillRect/>
            </a:stretch>
          </p:blipFill>
          <p:spPr bwMode="auto">
            <a:xfrm rot="21153252">
              <a:off x="4737105" y="876712"/>
              <a:ext cx="278389" cy="338177"/>
            </a:xfrm>
            <a:prstGeom prst="rect">
              <a:avLst/>
            </a:prstGeom>
            <a:noFill/>
            <a:ln w="9525">
              <a:noFill/>
              <a:miter lim="800000"/>
              <a:headEnd/>
              <a:tailEnd/>
            </a:ln>
          </p:spPr>
        </p:pic>
        <p:pic>
          <p:nvPicPr>
            <p:cNvPr id="129" name="Picture 64" descr="Manageability"/>
            <p:cNvPicPr>
              <a:picLocks noChangeAspect="1" noChangeArrowheads="1"/>
            </p:cNvPicPr>
            <p:nvPr/>
          </p:nvPicPr>
          <p:blipFill>
            <a:blip r:embed="rId4" cstate="print"/>
            <a:srcRect/>
            <a:stretch>
              <a:fillRect/>
            </a:stretch>
          </p:blipFill>
          <p:spPr bwMode="auto">
            <a:xfrm>
              <a:off x="4632425" y="3604281"/>
              <a:ext cx="471123" cy="314915"/>
            </a:xfrm>
            <a:prstGeom prst="rect">
              <a:avLst/>
            </a:prstGeom>
            <a:noFill/>
            <a:ln w="9525">
              <a:noFill/>
              <a:miter lim="800000"/>
              <a:headEnd/>
              <a:tailEnd/>
            </a:ln>
          </p:spPr>
        </p:pic>
        <p:pic>
          <p:nvPicPr>
            <p:cNvPr id="130" name="Picture 129" descr="DataONTAP-8.gif"/>
            <p:cNvPicPr>
              <a:picLocks noChangeAspect="1"/>
            </p:cNvPicPr>
            <p:nvPr/>
          </p:nvPicPr>
          <p:blipFill>
            <a:blip r:embed="rId5" cstate="print"/>
            <a:stretch>
              <a:fillRect/>
            </a:stretch>
          </p:blipFill>
          <p:spPr>
            <a:xfrm>
              <a:off x="4701075" y="4270467"/>
              <a:ext cx="351990" cy="339590"/>
            </a:xfrm>
            <a:prstGeom prst="rect">
              <a:avLst/>
            </a:prstGeom>
          </p:spPr>
        </p:pic>
        <p:pic>
          <p:nvPicPr>
            <p:cNvPr id="131" name="Picture 56" descr="software"/>
            <p:cNvPicPr>
              <a:picLocks noChangeAspect="1" noChangeArrowheads="1"/>
            </p:cNvPicPr>
            <p:nvPr/>
          </p:nvPicPr>
          <p:blipFill>
            <a:blip r:embed="rId6" cstate="print">
              <a:lum bright="5000" contrast="3000"/>
            </a:blip>
            <a:srcRect/>
            <a:stretch>
              <a:fillRect/>
            </a:stretch>
          </p:blipFill>
          <p:spPr bwMode="auto">
            <a:xfrm>
              <a:off x="4690794" y="2940408"/>
              <a:ext cx="354386" cy="315746"/>
            </a:xfrm>
            <a:prstGeom prst="rect">
              <a:avLst/>
            </a:prstGeom>
            <a:noFill/>
            <a:ln w="9525">
              <a:noFill/>
              <a:miter lim="800000"/>
              <a:headEnd/>
              <a:tailEnd/>
            </a:ln>
          </p:spPr>
        </p:pic>
        <p:pic>
          <p:nvPicPr>
            <p:cNvPr id="132" name="Picture 1" descr="health"/>
            <p:cNvPicPr>
              <a:picLocks noChangeAspect="1" noChangeArrowheads="1"/>
            </p:cNvPicPr>
            <p:nvPr/>
          </p:nvPicPr>
          <p:blipFill>
            <a:blip r:embed="rId7" cstate="print"/>
            <a:srcRect/>
            <a:stretch>
              <a:fillRect/>
            </a:stretch>
          </p:blipFill>
          <p:spPr bwMode="auto">
            <a:xfrm>
              <a:off x="4672928" y="2288952"/>
              <a:ext cx="390119" cy="272573"/>
            </a:xfrm>
            <a:prstGeom prst="rect">
              <a:avLst/>
            </a:prstGeom>
            <a:noFill/>
            <a:ln w="9525">
              <a:noFill/>
              <a:miter lim="800000"/>
              <a:headEnd/>
              <a:tailEnd/>
            </a:ln>
          </p:spPr>
        </p:pic>
        <p:sp>
          <p:nvSpPr>
            <p:cNvPr id="133" name="Freeform 38"/>
            <p:cNvSpPr>
              <a:spLocks/>
            </p:cNvSpPr>
            <p:nvPr/>
          </p:nvSpPr>
          <p:spPr bwMode="auto">
            <a:xfrm>
              <a:off x="4763742" y="1577138"/>
              <a:ext cx="209918" cy="139521"/>
            </a:xfrm>
            <a:custGeom>
              <a:avLst/>
              <a:gdLst>
                <a:gd name="T0" fmla="*/ 0 w 1120"/>
                <a:gd name="T1" fmla="*/ 0 h 816"/>
                <a:gd name="T2" fmla="*/ 0 w 1120"/>
                <a:gd name="T3" fmla="*/ 816 h 816"/>
                <a:gd name="T4" fmla="*/ 1120 w 1120"/>
                <a:gd name="T5" fmla="*/ 816 h 816"/>
                <a:gd name="T6" fmla="*/ 1120 w 1120"/>
                <a:gd name="T7" fmla="*/ 0 h 816"/>
                <a:gd name="T8" fmla="*/ 0 60000 65536"/>
                <a:gd name="T9" fmla="*/ 0 60000 65536"/>
                <a:gd name="T10" fmla="*/ 0 60000 65536"/>
                <a:gd name="T11" fmla="*/ 0 60000 65536"/>
                <a:gd name="T12" fmla="*/ 0 w 1120"/>
                <a:gd name="T13" fmla="*/ 0 h 816"/>
                <a:gd name="T14" fmla="*/ 1120 w 1120"/>
                <a:gd name="T15" fmla="*/ 816 h 816"/>
              </a:gdLst>
              <a:ahLst/>
              <a:cxnLst>
                <a:cxn ang="T8">
                  <a:pos x="T0" y="T1"/>
                </a:cxn>
                <a:cxn ang="T9">
                  <a:pos x="T2" y="T3"/>
                </a:cxn>
                <a:cxn ang="T10">
                  <a:pos x="T4" y="T5"/>
                </a:cxn>
                <a:cxn ang="T11">
                  <a:pos x="T6" y="T7"/>
                </a:cxn>
              </a:cxnLst>
              <a:rect l="T12" t="T13" r="T14" b="T15"/>
              <a:pathLst>
                <a:path w="1120" h="816">
                  <a:moveTo>
                    <a:pt x="0" y="0"/>
                  </a:moveTo>
                  <a:lnTo>
                    <a:pt x="0" y="816"/>
                  </a:lnTo>
                  <a:lnTo>
                    <a:pt x="1120" y="816"/>
                  </a:lnTo>
                  <a:lnTo>
                    <a:pt x="1120" y="0"/>
                  </a:lnTo>
                </a:path>
              </a:pathLst>
            </a:custGeom>
            <a:noFill/>
            <a:ln w="28575" cap="flat" cmpd="sng">
              <a:solidFill>
                <a:srgbClr val="FFFFFF"/>
              </a:solidFill>
              <a:prstDash val="solid"/>
              <a:round/>
              <a:headEnd type="none" w="med" len="med"/>
              <a:tailEnd type="triangle" w="med" len="med"/>
            </a:ln>
          </p:spPr>
          <p:txBody>
            <a:bodyPr wrap="none" anchor="ctr"/>
            <a:lstStyle/>
            <a:p>
              <a:pPr algn="ctr" defTabSz="932619">
                <a:buClr>
                  <a:srgbClr val="58A618"/>
                </a:buClr>
                <a:defRPr/>
              </a:pPr>
              <a:endParaRPr lang="en-US" sz="1836" kern="0" dirty="0">
                <a:solidFill>
                  <a:srgbClr val="000000"/>
                </a:solidFill>
              </a:endParaRPr>
            </a:p>
          </p:txBody>
        </p:sp>
        <p:sp>
          <p:nvSpPr>
            <p:cNvPr id="134" name="Freeform 39"/>
            <p:cNvSpPr>
              <a:spLocks/>
            </p:cNvSpPr>
            <p:nvPr/>
          </p:nvSpPr>
          <p:spPr bwMode="auto">
            <a:xfrm flipV="1">
              <a:off x="4762313" y="1798773"/>
              <a:ext cx="209918" cy="139521"/>
            </a:xfrm>
            <a:custGeom>
              <a:avLst/>
              <a:gdLst>
                <a:gd name="T0" fmla="*/ 0 w 1120"/>
                <a:gd name="T1" fmla="*/ 0 h 816"/>
                <a:gd name="T2" fmla="*/ 0 w 1120"/>
                <a:gd name="T3" fmla="*/ 816 h 816"/>
                <a:gd name="T4" fmla="*/ 1120 w 1120"/>
                <a:gd name="T5" fmla="*/ 816 h 816"/>
                <a:gd name="T6" fmla="*/ 1120 w 1120"/>
                <a:gd name="T7" fmla="*/ 0 h 816"/>
                <a:gd name="T8" fmla="*/ 0 60000 65536"/>
                <a:gd name="T9" fmla="*/ 0 60000 65536"/>
                <a:gd name="T10" fmla="*/ 0 60000 65536"/>
                <a:gd name="T11" fmla="*/ 0 60000 65536"/>
                <a:gd name="T12" fmla="*/ 0 w 1120"/>
                <a:gd name="T13" fmla="*/ 0 h 816"/>
                <a:gd name="T14" fmla="*/ 1120 w 1120"/>
                <a:gd name="T15" fmla="*/ 816 h 816"/>
              </a:gdLst>
              <a:ahLst/>
              <a:cxnLst>
                <a:cxn ang="T8">
                  <a:pos x="T0" y="T1"/>
                </a:cxn>
                <a:cxn ang="T9">
                  <a:pos x="T2" y="T3"/>
                </a:cxn>
                <a:cxn ang="T10">
                  <a:pos x="T4" y="T5"/>
                </a:cxn>
                <a:cxn ang="T11">
                  <a:pos x="T6" y="T7"/>
                </a:cxn>
              </a:cxnLst>
              <a:rect l="T12" t="T13" r="T14" b="T15"/>
              <a:pathLst>
                <a:path w="1120" h="816">
                  <a:moveTo>
                    <a:pt x="0" y="0"/>
                  </a:moveTo>
                  <a:lnTo>
                    <a:pt x="0" y="816"/>
                  </a:lnTo>
                  <a:lnTo>
                    <a:pt x="1120" y="816"/>
                  </a:lnTo>
                  <a:lnTo>
                    <a:pt x="1120" y="0"/>
                  </a:lnTo>
                </a:path>
              </a:pathLst>
            </a:custGeom>
            <a:noFill/>
            <a:ln w="28575" cap="flat" cmpd="sng">
              <a:solidFill>
                <a:srgbClr val="FFFFFF"/>
              </a:solidFill>
              <a:prstDash val="solid"/>
              <a:round/>
              <a:headEnd type="none" w="med" len="med"/>
              <a:tailEnd type="triangle" w="med" len="med"/>
            </a:ln>
          </p:spPr>
          <p:txBody>
            <a:bodyPr wrap="none" anchor="ctr"/>
            <a:lstStyle/>
            <a:p>
              <a:pPr algn="ctr" defTabSz="932619">
                <a:buClr>
                  <a:srgbClr val="58A618"/>
                </a:buClr>
                <a:defRPr/>
              </a:pPr>
              <a:endParaRPr lang="en-US" sz="1836" kern="0" dirty="0">
                <a:solidFill>
                  <a:srgbClr val="000000"/>
                </a:solidFill>
              </a:endParaRPr>
            </a:p>
          </p:txBody>
        </p:sp>
        <p:pic>
          <p:nvPicPr>
            <p:cNvPr id="135" name="Picture 13" descr="https://mediabank.partners.extranet.microsoft.com/transfer/rad4A8D4/1/SysCnt-OprtnsMgr_h_rgb_r.png"/>
            <p:cNvPicPr>
              <a:picLocks noChangeAspect="1" noChangeArrowheads="1"/>
            </p:cNvPicPr>
            <p:nvPr/>
          </p:nvPicPr>
          <p:blipFill>
            <a:blip r:embed="rId8" cstate="print">
              <a:clrChange>
                <a:clrFrom>
                  <a:srgbClr val="FFFFFF"/>
                </a:clrFrom>
                <a:clrTo>
                  <a:srgbClr val="FFFFFF">
                    <a:alpha val="0"/>
                  </a:srgbClr>
                </a:clrTo>
              </a:clrChange>
            </a:blip>
            <a:srcRect l="448" t="2320"/>
            <a:stretch>
              <a:fillRect/>
            </a:stretch>
          </p:blipFill>
          <p:spPr bwMode="auto">
            <a:xfrm>
              <a:off x="2642003" y="2186455"/>
              <a:ext cx="1284645" cy="239157"/>
            </a:xfrm>
            <a:prstGeom prst="rect">
              <a:avLst/>
            </a:prstGeom>
            <a:noFill/>
            <a:effectLst/>
          </p:spPr>
        </p:pic>
        <p:pic>
          <p:nvPicPr>
            <p:cNvPr id="136" name="Picture 15" descr="https://mediabank.partners.extranet.microsoft.com/transfer/rad4A8D4/2/SysCnt-VrtlMachine_h_rgb_r.png"/>
            <p:cNvPicPr>
              <a:picLocks noChangeAspect="1" noChangeArrowheads="1"/>
            </p:cNvPicPr>
            <p:nvPr/>
          </p:nvPicPr>
          <p:blipFill>
            <a:blip r:embed="rId9" cstate="print">
              <a:clrChange>
                <a:clrFrom>
                  <a:srgbClr val="FFFFFF"/>
                </a:clrFrom>
                <a:clrTo>
                  <a:srgbClr val="FFFFFF">
                    <a:alpha val="0"/>
                  </a:srgbClr>
                </a:clrTo>
              </a:clrChange>
            </a:blip>
            <a:srcRect l="612" t="1807"/>
            <a:stretch>
              <a:fillRect/>
            </a:stretch>
          </p:blipFill>
          <p:spPr bwMode="auto">
            <a:xfrm>
              <a:off x="2924319" y="2419517"/>
              <a:ext cx="1282528" cy="240413"/>
            </a:xfrm>
            <a:prstGeom prst="rect">
              <a:avLst/>
            </a:prstGeom>
            <a:noFill/>
            <a:effectLst/>
          </p:spPr>
        </p:pic>
        <p:pic>
          <p:nvPicPr>
            <p:cNvPr id="137" name="Picture 2" descr="C:\Users\pross\Documents\Work\Logos\SysCnt-ServiceMgr_h_rgb_r.png"/>
            <p:cNvPicPr>
              <a:picLocks noChangeAspect="1" noChangeArrowheads="1"/>
            </p:cNvPicPr>
            <p:nvPr/>
          </p:nvPicPr>
          <p:blipFill>
            <a:blip r:embed="rId10" cstate="print">
              <a:clrChange>
                <a:clrFrom>
                  <a:srgbClr val="FFFFFF"/>
                </a:clrFrom>
                <a:clrTo>
                  <a:srgbClr val="FFFFFF">
                    <a:alpha val="0"/>
                  </a:srgbClr>
                </a:clrTo>
              </a:clrChange>
            </a:blip>
            <a:stretch>
              <a:fillRect/>
            </a:stretch>
          </p:blipFill>
          <p:spPr bwMode="auto">
            <a:xfrm>
              <a:off x="2727232" y="935289"/>
              <a:ext cx="1496976" cy="284549"/>
            </a:xfrm>
            <a:prstGeom prst="rect">
              <a:avLst/>
            </a:prstGeom>
            <a:noFill/>
            <a:effectLst/>
            <a:extLst/>
          </p:spPr>
        </p:pic>
        <p:pic>
          <p:nvPicPr>
            <p:cNvPr id="138" name="Picture 2" descr="C:\Documents and Settings\generosa\Desktop\Powershell.jpg"/>
            <p:cNvPicPr>
              <a:picLocks noChangeAspect="1" noChangeArrowheads="1"/>
            </p:cNvPicPr>
            <p:nvPr/>
          </p:nvPicPr>
          <p:blipFill rotWithShape="1">
            <a:blip r:embed="rId11" cstate="print">
              <a:lum bright="18000"/>
            </a:blip>
            <a:srcRect l="1647" r="17026" b="4995"/>
            <a:stretch/>
          </p:blipFill>
          <p:spPr bwMode="auto">
            <a:xfrm>
              <a:off x="2901959" y="3007099"/>
              <a:ext cx="1177373" cy="200083"/>
            </a:xfrm>
            <a:prstGeom prst="rect">
              <a:avLst/>
            </a:prstGeom>
            <a:noFill/>
            <a:effectLst>
              <a:outerShdw blurRad="38100" dist="12700" dir="5400000" algn="t" rotWithShape="0">
                <a:prstClr val="black">
                  <a:alpha val="40000"/>
                </a:prstClr>
              </a:outerShdw>
            </a:effectLst>
          </p:spPr>
        </p:pic>
        <p:sp>
          <p:nvSpPr>
            <p:cNvPr id="139" name="TextBox 138"/>
            <p:cNvSpPr txBox="1"/>
            <p:nvPr/>
          </p:nvSpPr>
          <p:spPr>
            <a:xfrm>
              <a:off x="3069237" y="4287911"/>
              <a:ext cx="753106" cy="379427"/>
            </a:xfrm>
            <a:prstGeom prst="rect">
              <a:avLst/>
            </a:prstGeom>
            <a:noFill/>
          </p:spPr>
          <p:txBody>
            <a:bodyPr wrap="square" lIns="0" tIns="0" rIns="0" bIns="0" rtlCol="0" anchor="ctr" anchorCtr="0">
              <a:spAutoFit/>
            </a:bodyPr>
            <a:lstStyle/>
            <a:p>
              <a:pPr algn="ctr" defTabSz="932619">
                <a:lnSpc>
                  <a:spcPct val="95000"/>
                </a:lnSpc>
                <a:buClr>
                  <a:srgbClr val="58A618"/>
                </a:buClr>
                <a:defRPr/>
              </a:pPr>
              <a:r>
                <a:rPr lang="en-US" sz="1020" b="1" kern="0" dirty="0">
                  <a:solidFill>
                    <a:srgbClr val="1C1C1C"/>
                  </a:solidFill>
                  <a:latin typeface="Arial" pitchFamily="34" charset="0"/>
                </a:rPr>
                <a:t>WS-Man</a:t>
              </a:r>
              <a:br>
                <a:rPr lang="en-US" sz="1020" b="1" kern="0" dirty="0">
                  <a:solidFill>
                    <a:srgbClr val="1C1C1C"/>
                  </a:solidFill>
                  <a:latin typeface="Arial" pitchFamily="34" charset="0"/>
                </a:rPr>
              </a:br>
              <a:r>
                <a:rPr lang="en-US" sz="1020" b="1" kern="0" dirty="0">
                  <a:solidFill>
                    <a:srgbClr val="1C1C1C"/>
                  </a:solidFill>
                  <a:latin typeface="Arial" pitchFamily="34" charset="0"/>
                </a:rPr>
                <a:t>PowerShell </a:t>
              </a:r>
              <a:br>
                <a:rPr lang="en-US" sz="1020" b="1" kern="0" dirty="0">
                  <a:solidFill>
                    <a:srgbClr val="1C1C1C"/>
                  </a:solidFill>
                  <a:latin typeface="Arial" pitchFamily="34" charset="0"/>
                </a:rPr>
              </a:br>
              <a:r>
                <a:rPr lang="en-US" sz="1020" b="1" kern="0" dirty="0">
                  <a:solidFill>
                    <a:srgbClr val="1C1C1C"/>
                  </a:solidFill>
                  <a:latin typeface="Arial" pitchFamily="34" charset="0"/>
                </a:rPr>
                <a:t>SMI-S Interfaces</a:t>
              </a:r>
            </a:p>
          </p:txBody>
        </p:sp>
        <p:pic>
          <p:nvPicPr>
            <p:cNvPr id="140" name="Picture 11" descr="gigabit_ethernet_switch"/>
            <p:cNvPicPr>
              <a:picLocks noChangeAspect="1" noChangeArrowheads="1"/>
            </p:cNvPicPr>
            <p:nvPr/>
          </p:nvPicPr>
          <p:blipFill>
            <a:blip r:embed="rId12" cstate="print">
              <a:alphaModFix amt="70000"/>
            </a:blip>
            <a:srcRect/>
            <a:stretch>
              <a:fillRect/>
            </a:stretch>
          </p:blipFill>
          <p:spPr bwMode="auto">
            <a:xfrm>
              <a:off x="2951512" y="4291192"/>
              <a:ext cx="173925" cy="160654"/>
            </a:xfrm>
            <a:prstGeom prst="rect">
              <a:avLst/>
            </a:prstGeom>
            <a:noFill/>
            <a:ln w="9525">
              <a:noFill/>
              <a:miter lim="800000"/>
              <a:headEnd/>
              <a:tailEnd/>
            </a:ln>
          </p:spPr>
        </p:pic>
        <p:pic>
          <p:nvPicPr>
            <p:cNvPr id="141" name="Picture 50" descr="router"/>
            <p:cNvPicPr>
              <a:picLocks noChangeAspect="1" noChangeArrowheads="1"/>
            </p:cNvPicPr>
            <p:nvPr/>
          </p:nvPicPr>
          <p:blipFill>
            <a:blip r:embed="rId13" cstate="print">
              <a:alphaModFix amt="70000"/>
            </a:blip>
            <a:srcRect/>
            <a:stretch>
              <a:fillRect/>
            </a:stretch>
          </p:blipFill>
          <p:spPr bwMode="auto">
            <a:xfrm>
              <a:off x="3758845" y="4289422"/>
              <a:ext cx="209606" cy="151279"/>
            </a:xfrm>
            <a:prstGeom prst="rect">
              <a:avLst/>
            </a:prstGeom>
            <a:noFill/>
            <a:ln w="9525">
              <a:noFill/>
              <a:miter lim="800000"/>
              <a:headEnd/>
              <a:tailEnd/>
            </a:ln>
          </p:spPr>
        </p:pic>
        <p:pic>
          <p:nvPicPr>
            <p:cNvPr id="142" name="Picture 5" descr="cylinder_volume"/>
            <p:cNvPicPr>
              <a:picLocks noChangeAspect="1" noChangeArrowheads="1"/>
            </p:cNvPicPr>
            <p:nvPr/>
          </p:nvPicPr>
          <p:blipFill>
            <a:blip r:embed="rId14" cstate="print">
              <a:alphaModFix amt="70000"/>
            </a:blip>
            <a:srcRect r="56494"/>
            <a:stretch>
              <a:fillRect/>
            </a:stretch>
          </p:blipFill>
          <p:spPr bwMode="auto">
            <a:xfrm>
              <a:off x="4009156" y="4363903"/>
              <a:ext cx="181269" cy="239680"/>
            </a:xfrm>
            <a:prstGeom prst="rect">
              <a:avLst/>
            </a:prstGeom>
            <a:noFill/>
            <a:ln w="9525">
              <a:noFill/>
              <a:miter lim="800000"/>
              <a:headEnd/>
              <a:tailEnd/>
            </a:ln>
          </p:spPr>
        </p:pic>
        <p:pic>
          <p:nvPicPr>
            <p:cNvPr id="143" name="Picture 18" descr="generic_server"/>
            <p:cNvPicPr>
              <a:picLocks noChangeAspect="1" noChangeArrowheads="1"/>
            </p:cNvPicPr>
            <p:nvPr/>
          </p:nvPicPr>
          <p:blipFill>
            <a:blip r:embed="rId15" cstate="print">
              <a:alphaModFix amt="70000"/>
            </a:blip>
            <a:srcRect/>
            <a:stretch>
              <a:fillRect/>
            </a:stretch>
          </p:blipFill>
          <p:spPr bwMode="auto">
            <a:xfrm>
              <a:off x="2736228" y="4361177"/>
              <a:ext cx="176096" cy="242407"/>
            </a:xfrm>
            <a:prstGeom prst="rect">
              <a:avLst/>
            </a:prstGeom>
            <a:noFill/>
            <a:ln w="12700">
              <a:noFill/>
              <a:prstDash val="sysDash"/>
              <a:miter lim="800000"/>
              <a:headEnd/>
              <a:tailEnd/>
            </a:ln>
          </p:spPr>
        </p:pic>
        <p:pic>
          <p:nvPicPr>
            <p:cNvPr id="144" name="Picture 15" descr="https://mediabank.partners.extranet.microsoft.com/transfer/rad4A8D4/2/SysCnt-VrtlMachine_h_rgb_r.png"/>
            <p:cNvPicPr>
              <a:picLocks noChangeAspect="1" noChangeArrowheads="1"/>
            </p:cNvPicPr>
            <p:nvPr/>
          </p:nvPicPr>
          <p:blipFill>
            <a:blip r:embed="rId16" cstate="print">
              <a:clrChange>
                <a:clrFrom>
                  <a:srgbClr val="FFFFFF"/>
                </a:clrFrom>
                <a:clrTo>
                  <a:srgbClr val="FFFFFF">
                    <a:alpha val="0"/>
                  </a:srgbClr>
                </a:clrTo>
              </a:clrChange>
            </a:blip>
            <a:stretch>
              <a:fillRect/>
            </a:stretch>
          </p:blipFill>
          <p:spPr bwMode="auto">
            <a:xfrm>
              <a:off x="2840455" y="1537259"/>
              <a:ext cx="1259195" cy="354577"/>
            </a:xfrm>
            <a:prstGeom prst="rect">
              <a:avLst/>
            </a:prstGeom>
            <a:noFill/>
            <a:effectLst/>
          </p:spPr>
        </p:pic>
        <p:sp>
          <p:nvSpPr>
            <p:cNvPr id="145" name="TextBox 144"/>
            <p:cNvSpPr txBox="1"/>
            <p:nvPr/>
          </p:nvSpPr>
          <p:spPr>
            <a:xfrm>
              <a:off x="5182000" y="1568630"/>
              <a:ext cx="1871155" cy="369857"/>
            </a:xfrm>
            <a:prstGeom prst="rect">
              <a:avLst/>
            </a:prstGeom>
            <a:noFill/>
          </p:spPr>
          <p:txBody>
            <a:bodyPr wrap="none" lIns="0" tIns="0" rIns="0" bIns="0" rtlCol="0" anchor="ctr" anchorCtr="0">
              <a:spAutoFit/>
            </a:bodyPr>
            <a:lstStyle/>
            <a:p>
              <a:pPr defTabSz="932619">
                <a:lnSpc>
                  <a:spcPct val="95000"/>
                </a:lnSpc>
                <a:spcBef>
                  <a:spcPts val="306"/>
                </a:spcBef>
                <a:buClr>
                  <a:srgbClr val="58A618"/>
                </a:buClr>
                <a:defRPr/>
              </a:pPr>
              <a:r>
                <a:rPr lang="en-US" sz="1360" b="1" kern="0" dirty="0">
                  <a:solidFill>
                    <a:srgbClr val="FFFFFF"/>
                  </a:solidFill>
                </a:rPr>
                <a:t>Orchestrator Integration Packs</a:t>
              </a:r>
            </a:p>
            <a:p>
              <a:pPr defTabSz="932619">
                <a:lnSpc>
                  <a:spcPct val="95000"/>
                </a:lnSpc>
                <a:spcBef>
                  <a:spcPts val="306"/>
                </a:spcBef>
                <a:buClr>
                  <a:srgbClr val="58A618"/>
                </a:buClr>
                <a:defRPr/>
              </a:pPr>
              <a:r>
                <a:rPr lang="en-US" sz="1360" b="1" kern="0" dirty="0">
                  <a:solidFill>
                    <a:srgbClr val="FFFFFF"/>
                  </a:solidFill>
                </a:rPr>
                <a:t>OnCommand</a:t>
              </a:r>
              <a:r>
                <a:rPr lang="en-US" sz="1360" b="1" kern="0" baseline="30000" dirty="0">
                  <a:solidFill>
                    <a:srgbClr val="FFFFFF"/>
                  </a:solidFill>
                </a:rPr>
                <a:t>®</a:t>
              </a:r>
              <a:r>
                <a:rPr lang="en-US" sz="1360" b="1" kern="0" dirty="0">
                  <a:solidFill>
                    <a:srgbClr val="FFFFFF"/>
                  </a:solidFill>
                </a:rPr>
                <a:t> Plug-In </a:t>
              </a:r>
            </a:p>
          </p:txBody>
        </p:sp>
        <p:sp>
          <p:nvSpPr>
            <p:cNvPr id="146" name="TextBox 145"/>
            <p:cNvSpPr txBox="1"/>
            <p:nvPr/>
          </p:nvSpPr>
          <p:spPr>
            <a:xfrm>
              <a:off x="5182000" y="2877135"/>
              <a:ext cx="1148913" cy="398458"/>
            </a:xfrm>
            <a:prstGeom prst="rect">
              <a:avLst/>
            </a:prstGeom>
            <a:noFill/>
          </p:spPr>
          <p:txBody>
            <a:bodyPr wrap="none" lIns="0" tIns="0" rIns="0" bIns="0" rtlCol="0" anchor="ctr" anchorCtr="0">
              <a:spAutoFit/>
            </a:bodyPr>
            <a:lstStyle/>
            <a:p>
              <a:pPr defTabSz="932619">
                <a:spcBef>
                  <a:spcPts val="408"/>
                </a:spcBef>
                <a:buClr>
                  <a:srgbClr val="58A618"/>
                </a:buClr>
                <a:defRPr/>
              </a:pPr>
              <a:r>
                <a:rPr lang="en-US" sz="1360" b="1" kern="0" dirty="0">
                  <a:solidFill>
                    <a:srgbClr val="FFFFFF"/>
                  </a:solidFill>
                </a:rPr>
                <a:t>Data ONTAP</a:t>
              </a:r>
              <a:r>
                <a:rPr lang="en-US" sz="1360" b="1" kern="0" baseline="30000" dirty="0">
                  <a:solidFill>
                    <a:srgbClr val="FFFFFF"/>
                  </a:solidFill>
                </a:rPr>
                <a:t>®</a:t>
              </a:r>
            </a:p>
            <a:p>
              <a:pPr defTabSz="932619">
                <a:spcBef>
                  <a:spcPts val="408"/>
                </a:spcBef>
                <a:buClr>
                  <a:srgbClr val="58A618"/>
                </a:buClr>
                <a:defRPr/>
              </a:pPr>
              <a:r>
                <a:rPr lang="en-US" sz="1360" b="1" kern="0" dirty="0">
                  <a:solidFill>
                    <a:srgbClr val="FFFFFF"/>
                  </a:solidFill>
                </a:rPr>
                <a:t>PowerShell Toolkit</a:t>
              </a:r>
            </a:p>
          </p:txBody>
        </p:sp>
        <p:sp>
          <p:nvSpPr>
            <p:cNvPr id="147" name="TextBox 146"/>
            <p:cNvSpPr txBox="1"/>
            <p:nvPr/>
          </p:nvSpPr>
          <p:spPr>
            <a:xfrm>
              <a:off x="5182000" y="3581615"/>
              <a:ext cx="1707876" cy="380732"/>
            </a:xfrm>
            <a:prstGeom prst="rect">
              <a:avLst/>
            </a:prstGeom>
            <a:noFill/>
          </p:spPr>
          <p:txBody>
            <a:bodyPr wrap="none" lIns="0" tIns="0" rIns="0" bIns="0" rtlCol="0" anchor="ctr" anchorCtr="0">
              <a:spAutoFit/>
            </a:bodyPr>
            <a:lstStyle/>
            <a:p>
              <a:pPr defTabSz="932619">
                <a:lnSpc>
                  <a:spcPct val="95000"/>
                </a:lnSpc>
                <a:spcBef>
                  <a:spcPts val="408"/>
                </a:spcBef>
                <a:buClr>
                  <a:srgbClr val="58A618"/>
                </a:buClr>
                <a:defRPr/>
              </a:pPr>
              <a:r>
                <a:rPr lang="en-US" sz="1360" b="1" kern="0" dirty="0">
                  <a:solidFill>
                    <a:srgbClr val="FFFFFF"/>
                  </a:solidFill>
                </a:rPr>
                <a:t>SnapDrive</a:t>
              </a:r>
              <a:r>
                <a:rPr lang="en-US" sz="1360" b="1" kern="0" baseline="30000" dirty="0">
                  <a:solidFill>
                    <a:srgbClr val="FFFFFF"/>
                  </a:solidFill>
                </a:rPr>
                <a:t> ®</a:t>
              </a:r>
              <a:r>
                <a:rPr lang="en-US" sz="1360" b="1" kern="0" dirty="0">
                  <a:solidFill>
                    <a:srgbClr val="FFFFFF"/>
                  </a:solidFill>
                </a:rPr>
                <a:t> for Windows </a:t>
              </a:r>
            </a:p>
            <a:p>
              <a:pPr defTabSz="932619">
                <a:lnSpc>
                  <a:spcPct val="95000"/>
                </a:lnSpc>
                <a:spcBef>
                  <a:spcPts val="408"/>
                </a:spcBef>
                <a:buClr>
                  <a:srgbClr val="58A618"/>
                </a:buClr>
                <a:defRPr/>
              </a:pPr>
              <a:r>
                <a:rPr lang="en-US" sz="1360" b="1" kern="0" dirty="0">
                  <a:solidFill>
                    <a:srgbClr val="FFFFFF"/>
                  </a:solidFill>
                </a:rPr>
                <a:t>SnapManager</a:t>
              </a:r>
              <a:r>
                <a:rPr lang="en-US" sz="1360" b="1" kern="0" baseline="30000" dirty="0">
                  <a:solidFill>
                    <a:srgbClr val="FFFFFF"/>
                  </a:solidFill>
                </a:rPr>
                <a:t> ®</a:t>
              </a:r>
              <a:r>
                <a:rPr lang="en-US" sz="1360" b="1" kern="0" dirty="0">
                  <a:solidFill>
                    <a:srgbClr val="FFFFFF"/>
                  </a:solidFill>
                </a:rPr>
                <a:t> for Hyper-V</a:t>
              </a:r>
            </a:p>
          </p:txBody>
        </p:sp>
        <p:sp>
          <p:nvSpPr>
            <p:cNvPr id="148" name="TextBox 147"/>
            <p:cNvSpPr txBox="1"/>
            <p:nvPr/>
          </p:nvSpPr>
          <p:spPr>
            <a:xfrm>
              <a:off x="5182000" y="4350448"/>
              <a:ext cx="881945" cy="177479"/>
            </a:xfrm>
            <a:prstGeom prst="rect">
              <a:avLst/>
            </a:prstGeom>
            <a:noFill/>
          </p:spPr>
          <p:txBody>
            <a:bodyPr wrap="none" lIns="0" tIns="0" rIns="0" bIns="0" rtlCol="0" anchor="ctr" anchorCtr="0">
              <a:spAutoFit/>
            </a:bodyPr>
            <a:lstStyle/>
            <a:p>
              <a:pPr defTabSz="932619">
                <a:spcBef>
                  <a:spcPts val="408"/>
                </a:spcBef>
                <a:buClr>
                  <a:srgbClr val="58A618"/>
                </a:buClr>
                <a:defRPr/>
              </a:pPr>
              <a:r>
                <a:rPr lang="en-US" sz="1360" b="1" kern="0" dirty="0">
                  <a:solidFill>
                    <a:srgbClr val="FFFFFF"/>
                  </a:solidFill>
                </a:rPr>
                <a:t>Data ONTAP</a:t>
              </a:r>
              <a:r>
                <a:rPr lang="en-US" sz="1360" b="1" kern="0" baseline="30000" dirty="0">
                  <a:solidFill>
                    <a:srgbClr val="FFFFFF"/>
                  </a:solidFill>
                </a:rPr>
                <a:t>®</a:t>
              </a:r>
              <a:r>
                <a:rPr lang="en-US" sz="1360" b="1" kern="0" dirty="0">
                  <a:solidFill>
                    <a:srgbClr val="FFFFFF"/>
                  </a:solidFill>
                </a:rPr>
                <a:t> </a:t>
              </a:r>
            </a:p>
          </p:txBody>
        </p:sp>
        <p:sp>
          <p:nvSpPr>
            <p:cNvPr id="149" name="TextBox 148"/>
            <p:cNvSpPr txBox="1"/>
            <p:nvPr/>
          </p:nvSpPr>
          <p:spPr>
            <a:xfrm>
              <a:off x="5182000" y="2137186"/>
              <a:ext cx="1288356" cy="516723"/>
            </a:xfrm>
            <a:prstGeom prst="rect">
              <a:avLst/>
            </a:prstGeom>
            <a:noFill/>
          </p:spPr>
          <p:txBody>
            <a:bodyPr wrap="none" lIns="0" tIns="0" rIns="0" bIns="0" rtlCol="0" anchor="ctr" anchorCtr="0">
              <a:spAutoFit/>
            </a:bodyPr>
            <a:lstStyle/>
            <a:p>
              <a:pPr defTabSz="932619">
                <a:lnSpc>
                  <a:spcPct val="95000"/>
                </a:lnSpc>
                <a:spcBef>
                  <a:spcPts val="102"/>
                </a:spcBef>
                <a:buClr>
                  <a:srgbClr val="58A618"/>
                </a:buClr>
                <a:defRPr/>
              </a:pPr>
              <a:r>
                <a:rPr lang="en-US" sz="1360" b="1" kern="0" dirty="0">
                  <a:solidFill>
                    <a:srgbClr val="FFFFFF"/>
                  </a:solidFill>
                </a:rPr>
                <a:t>Management Packs</a:t>
              </a:r>
              <a:br>
                <a:rPr lang="en-US" sz="1360" b="1" kern="0" dirty="0">
                  <a:solidFill>
                    <a:srgbClr val="FFFFFF"/>
                  </a:solidFill>
                </a:rPr>
              </a:br>
              <a:r>
                <a:rPr lang="en-US" sz="1360" b="1" kern="0" dirty="0">
                  <a:solidFill>
                    <a:srgbClr val="FFFFFF"/>
                  </a:solidFill>
                </a:rPr>
                <a:t>SCVMM PRO Tips</a:t>
              </a:r>
            </a:p>
            <a:p>
              <a:pPr defTabSz="932619">
                <a:lnSpc>
                  <a:spcPct val="95000"/>
                </a:lnSpc>
                <a:spcBef>
                  <a:spcPts val="102"/>
                </a:spcBef>
                <a:buClr>
                  <a:srgbClr val="58A618"/>
                </a:buClr>
                <a:defRPr/>
              </a:pPr>
              <a:r>
                <a:rPr lang="en-US" sz="1360" b="1" kern="0" dirty="0" err="1">
                  <a:solidFill>
                    <a:srgbClr val="FFFFFF"/>
                  </a:solidFill>
                </a:rPr>
                <a:t>OnCommand</a:t>
              </a:r>
              <a:r>
                <a:rPr lang="en-US" sz="1360" b="1" kern="0" dirty="0">
                  <a:solidFill>
                    <a:srgbClr val="FFFFFF"/>
                  </a:solidFill>
                </a:rPr>
                <a:t> Plug-In</a:t>
              </a:r>
            </a:p>
          </p:txBody>
        </p:sp>
      </p:grpSp>
      <p:pic>
        <p:nvPicPr>
          <p:cNvPr id="150" name="Picture 2" descr="image0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07641" y="4693492"/>
            <a:ext cx="2316506" cy="548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8917473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Software Defined Datacenters</a:t>
            </a:r>
            <a:endParaRPr lang="en-US" dirty="0"/>
          </a:p>
        </p:txBody>
      </p:sp>
    </p:spTree>
    <p:extLst>
      <p:ext uri="{BB962C8B-B14F-4D97-AF65-F5344CB8AC3E}">
        <p14:creationId xmlns:p14="http://schemas.microsoft.com/office/powerpoint/2010/main" val="28876861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9819" y="108833"/>
            <a:ext cx="11889564" cy="917575"/>
          </a:xfrm>
        </p:spPr>
        <p:txBody>
          <a:bodyPr/>
          <a:lstStyle/>
          <a:p>
            <a:r>
              <a:rPr lang="en-US" dirty="0"/>
              <a:t>What is a Software-Defined Data Center?</a:t>
            </a:r>
          </a:p>
        </p:txBody>
      </p:sp>
      <p:sp>
        <p:nvSpPr>
          <p:cNvPr id="4" name="Slide Number Placeholder 3"/>
          <p:cNvSpPr>
            <a:spLocks noGrp="1"/>
          </p:cNvSpPr>
          <p:nvPr>
            <p:ph type="sldNum" sz="quarter" idx="10"/>
          </p:nvPr>
        </p:nvSpPr>
        <p:spPr>
          <a:xfrm>
            <a:off x="255577" y="1024891"/>
            <a:ext cx="11887200" cy="4908010"/>
          </a:xfrm>
        </p:spPr>
        <p:txBody>
          <a:bodyPr/>
          <a:lstStyle/>
          <a:p>
            <a:r>
              <a:rPr lang="en-US" sz="3200" dirty="0"/>
              <a:t>SDDC is an emerging data center architecture and set of technologies spanning compute, network, storage and security</a:t>
            </a:r>
          </a:p>
          <a:p>
            <a:endParaRPr lang="en-US" sz="3200" dirty="0" smtClean="0"/>
          </a:p>
          <a:p>
            <a:r>
              <a:rPr lang="en-US" sz="3200" dirty="0" smtClean="0"/>
              <a:t>Enables </a:t>
            </a:r>
            <a:r>
              <a:rPr lang="en-US" sz="3200" dirty="0"/>
              <a:t>resources to be:</a:t>
            </a:r>
          </a:p>
          <a:p>
            <a:pPr lvl="1"/>
            <a:r>
              <a:rPr lang="en-US" dirty="0"/>
              <a:t>Defined in software;</a:t>
            </a:r>
          </a:p>
          <a:p>
            <a:pPr lvl="1"/>
            <a:r>
              <a:rPr lang="en-US" dirty="0"/>
              <a:t>Provisioned based on policy/service level;</a:t>
            </a:r>
          </a:p>
          <a:p>
            <a:pPr lvl="1"/>
            <a:r>
              <a:rPr lang="en-US" dirty="0"/>
              <a:t>Deployed on any hardware</a:t>
            </a:r>
          </a:p>
          <a:p>
            <a:endParaRPr lang="en-US" sz="3200" dirty="0" smtClean="0"/>
          </a:p>
          <a:p>
            <a:r>
              <a:rPr lang="en-US" sz="3200" dirty="0" smtClean="0"/>
              <a:t>Increase </a:t>
            </a:r>
            <a:r>
              <a:rPr lang="en-US" sz="3200" dirty="0"/>
              <a:t>IT agility and operational and resource efficiency </a:t>
            </a:r>
            <a:br>
              <a:rPr lang="en-US" sz="3200" dirty="0"/>
            </a:br>
            <a:r>
              <a:rPr lang="en-US" sz="3200" dirty="0"/>
              <a:t>while speeding  delivery of services to application owners </a:t>
            </a:r>
          </a:p>
        </p:txBody>
      </p:sp>
    </p:spTree>
    <p:extLst>
      <p:ext uri="{BB962C8B-B14F-4D97-AF65-F5344CB8AC3E}">
        <p14:creationId xmlns:p14="http://schemas.microsoft.com/office/powerpoint/2010/main" val="200051064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359454"/>
            <a:ext cx="11887200" cy="728596"/>
          </a:xfrm>
        </p:spPr>
        <p:txBody>
          <a:bodyPr/>
          <a:lstStyle/>
          <a:p>
            <a:r>
              <a:rPr lang="en-US" dirty="0"/>
              <a:t>What’s Driving Software-Defined Storage?</a:t>
            </a:r>
          </a:p>
        </p:txBody>
      </p:sp>
      <p:sp>
        <p:nvSpPr>
          <p:cNvPr id="4" name="Slide Number Placeholder 3"/>
          <p:cNvSpPr>
            <a:spLocks noGrp="1"/>
          </p:cNvSpPr>
          <p:nvPr>
            <p:ph type="sldNum" sz="quarter" idx="10"/>
          </p:nvPr>
        </p:nvSpPr>
        <p:spPr>
          <a:xfrm>
            <a:off x="652008" y="1475695"/>
            <a:ext cx="11887200" cy="4072910"/>
          </a:xfrm>
          <a:prstGeom prst="rect">
            <a:avLst/>
          </a:prstGeom>
        </p:spPr>
        <p:txBody>
          <a:bodyPr/>
          <a:lstStyle/>
          <a:p>
            <a:pPr marL="293056" indent="-293056">
              <a:spcBef>
                <a:spcPct val="0"/>
              </a:spcBef>
            </a:pPr>
            <a:r>
              <a:rPr lang="en-US" dirty="0"/>
              <a:t>Slow service delivery</a:t>
            </a:r>
          </a:p>
          <a:p>
            <a:pPr marL="293056" indent="-293056">
              <a:spcBef>
                <a:spcPct val="0"/>
              </a:spcBef>
            </a:pPr>
            <a:r>
              <a:rPr lang="en-US" dirty="0"/>
              <a:t>Impact of downtime </a:t>
            </a:r>
          </a:p>
          <a:p>
            <a:pPr marL="293056" indent="-293056">
              <a:spcBef>
                <a:spcPct val="0"/>
              </a:spcBef>
            </a:pPr>
            <a:r>
              <a:rPr lang="en-US" dirty="0"/>
              <a:t>Spiraling costs</a:t>
            </a:r>
          </a:p>
          <a:p>
            <a:pPr marL="293056" indent="-293056">
              <a:spcBef>
                <a:spcPct val="0"/>
              </a:spcBef>
            </a:pPr>
            <a:r>
              <a:rPr lang="en-US" dirty="0"/>
              <a:t>Complexity at scale</a:t>
            </a:r>
          </a:p>
          <a:p>
            <a:pPr marL="293056" indent="-293056">
              <a:spcBef>
                <a:spcPct val="0"/>
              </a:spcBef>
            </a:pPr>
            <a:r>
              <a:rPr lang="en-US" dirty="0"/>
              <a:t>Performance challenges</a:t>
            </a:r>
          </a:p>
          <a:p>
            <a:pPr marL="293056" indent="-293056">
              <a:spcBef>
                <a:spcPct val="0"/>
              </a:spcBef>
            </a:pPr>
            <a:r>
              <a:rPr lang="en-US" dirty="0"/>
              <a:t>Inflexibility of </a:t>
            </a:r>
            <a:r>
              <a:rPr lang="en-US" dirty="0" err="1" smtClean="0"/>
              <a:t>siloed</a:t>
            </a:r>
            <a:r>
              <a:rPr lang="en-US" dirty="0"/>
              <a:t/>
            </a:r>
            <a:br>
              <a:rPr lang="en-US" dirty="0"/>
            </a:br>
            <a:r>
              <a:rPr lang="en-US" dirty="0" smtClean="0"/>
              <a:t>architectures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3271" y="4092420"/>
            <a:ext cx="4645049" cy="2553298"/>
          </a:xfrm>
          <a:prstGeom prst="rect">
            <a:avLst/>
          </a:prstGeom>
        </p:spPr>
      </p:pic>
    </p:spTree>
    <p:extLst>
      <p:ext uri="{BB962C8B-B14F-4D97-AF65-F5344CB8AC3E}">
        <p14:creationId xmlns:p14="http://schemas.microsoft.com/office/powerpoint/2010/main" val="3459119156"/>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1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3F2E6A765F9541BF75E5210308B8DB" ma:contentTypeVersion="0" ma:contentTypeDescription="Create a new document." ma:contentTypeScope="" ma:versionID="18d41ab4f40b40b5cc223117dffed0ce">
  <xsd:schema xmlns:xsd="http://www.w3.org/2001/XMLSchema" xmlns:xs="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D5DFD3-0ABB-4621-98A8-E4FF5E352E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TechEd_2013_Speaker_PPT_Template</Template>
  <TotalTime>1036</TotalTime>
  <Words>2938</Words>
  <Application>Microsoft Office PowerPoint</Application>
  <PresentationFormat>Custom</PresentationFormat>
  <Paragraphs>366</Paragraphs>
  <Slides>54</Slides>
  <Notes>39</Notes>
  <HiddenSlides>0</HiddenSlides>
  <MMClips>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54</vt:i4>
      </vt:variant>
    </vt:vector>
  </HeadingPairs>
  <TitlesOfParts>
    <vt:vector size="64" baseType="lpstr">
      <vt:lpstr>MS PGothic</vt:lpstr>
      <vt:lpstr>Arial</vt:lpstr>
      <vt:lpstr>Consolas</vt:lpstr>
      <vt:lpstr>Segoe UI</vt:lpstr>
      <vt:lpstr>Segoe UI Light</vt:lpstr>
      <vt:lpstr>Wingdings</vt:lpstr>
      <vt:lpstr>Wingdings 2</vt:lpstr>
      <vt:lpstr>ヒラギノ角ゴ Pro W3</vt:lpstr>
      <vt:lpstr>TechEd_2013_Template_16x9</vt:lpstr>
      <vt:lpstr>1_TechEd_2013_Template_16x9</vt:lpstr>
      <vt:lpstr>PowerPoint Presentation</vt:lpstr>
      <vt:lpstr>Deliver IT Agility in the Modern Datacenter with Integration of Virtualization, Cloud</vt:lpstr>
      <vt:lpstr>Agenda</vt:lpstr>
      <vt:lpstr>Customer and Partner Success Fuels Our Growth</vt:lpstr>
      <vt:lpstr> 2013 Server Platform Partner of the Year</vt:lpstr>
      <vt:lpstr>NetApp Integration for Microsoft</vt:lpstr>
      <vt:lpstr>Software Defined Datacenters</vt:lpstr>
      <vt:lpstr>What is a Software-Defined Data Center?</vt:lpstr>
      <vt:lpstr>What’s Driving Software-Defined Storage?</vt:lpstr>
      <vt:lpstr>Software-Defined Storage (SDS) Benefits</vt:lpstr>
      <vt:lpstr>NetApp SDS Vision &amp; Approach</vt:lpstr>
      <vt:lpstr>ONTAP: Virtualized Storage Services</vt:lpstr>
      <vt:lpstr>ONTAP: Multi-Vendor Hardware </vt:lpstr>
      <vt:lpstr>ONTAP: Application Self-Service</vt:lpstr>
      <vt:lpstr>NetApp SDS Vision &amp; Approach</vt:lpstr>
      <vt:lpstr>Windows Server 2012</vt:lpstr>
      <vt:lpstr>Management</vt:lpstr>
      <vt:lpstr>Management</vt:lpstr>
      <vt:lpstr>Video</vt:lpstr>
      <vt:lpstr>PowerPoint Presentation</vt:lpstr>
      <vt:lpstr>Video</vt:lpstr>
      <vt:lpstr>PowerPoint Presentation</vt:lpstr>
      <vt:lpstr>Performance</vt:lpstr>
      <vt:lpstr>Offload Data Transfer (ODX)</vt:lpstr>
      <vt:lpstr>Video</vt:lpstr>
      <vt:lpstr>PowerPoint Presentation</vt:lpstr>
      <vt:lpstr>SnapManager 2.0 for Hyper-V</vt:lpstr>
      <vt:lpstr>Video</vt:lpstr>
      <vt:lpstr>PowerPoint Presentation</vt:lpstr>
      <vt:lpstr>SnapManger Performance Improvements</vt:lpstr>
      <vt:lpstr>VMware to Hyper-V Migrations</vt:lpstr>
      <vt:lpstr>Portability</vt:lpstr>
      <vt:lpstr>Video</vt:lpstr>
      <vt:lpstr>PowerPoint Presentation</vt:lpstr>
      <vt:lpstr>System Center 2012 SP1</vt:lpstr>
      <vt:lpstr>OnCommand Plug-In for Microsoft 3.2: SCOM integration</vt:lpstr>
      <vt:lpstr>OnCommand Plug-in for Microsoft 3.2 Centralized Storage Management for Windows Admins</vt:lpstr>
      <vt:lpstr>OnCommand Plug-in for Microsoft 3.2  SCOM Reporting</vt:lpstr>
      <vt:lpstr>OnCommand Plug-in for Microsoft 3.2 SCVMM PRO Tips integration</vt:lpstr>
      <vt:lpstr>OnCommand Plug-In for Microsoft 3.2: SCVMM integration</vt:lpstr>
      <vt:lpstr>OnCommand Plug-in for Microsoft 3.2 </vt:lpstr>
      <vt:lpstr>OnCommand Plug-In for Microsoft 3.2: SCO integration</vt:lpstr>
      <vt:lpstr>OnCommand Plug-In for Microsoft 3.2  SCO Integration</vt:lpstr>
      <vt:lpstr>Video</vt:lpstr>
      <vt:lpstr>PowerPoint Presentation</vt:lpstr>
      <vt:lpstr>What If You Could . . .</vt:lpstr>
      <vt:lpstr>FlexPod with Microsoft Private Cloud Finalist for Best of TechEd Systems Management Category</vt:lpstr>
      <vt:lpstr>ExpressPod with Windows Server 2012</vt:lpstr>
      <vt:lpstr>Summary</vt:lpstr>
      <vt:lpstr>Track resources</vt:lpstr>
      <vt:lpstr>Resources</vt:lpstr>
      <vt:lpstr>Complete an evaluation on CommNet and enter to win!</vt:lpstr>
      <vt:lpstr>Evaluate This Session</vt:lpstr>
      <vt:lpstr>PowerPoint Presentation</vt:lpstr>
    </vt:vector>
  </TitlesOfParts>
  <Manager>&lt;Comms manager/speech writer&gt;</Manager>
  <Company>MSBU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MDC-B392: Deliver IT Agility in the Modern Datacenter with Integration of Virtualization, Cloud</dc:title>
  <dc:subject>TechEd 2013</dc:subject>
  <dc:creator>Glenn Sizemore;  Vaughn Stewart</dc:creator>
  <cp:keywords>TechEd 2013</cp:keywords>
  <dc:description>Template by: Jordan Cayabyab, Artitudes Design, Inc.
Formatting by: Dana KW, Silver Fox Productions, Inc.
Audience Type: Internal/External</dc:description>
  <cp:lastModifiedBy>Shows</cp:lastModifiedBy>
  <cp:revision>36</cp:revision>
  <dcterms:created xsi:type="dcterms:W3CDTF">2013-05-07T11:37:55Z</dcterms:created>
  <dcterms:modified xsi:type="dcterms:W3CDTF">2013-06-04T16:13:00Z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0x010100623F2E6A765F9541BF75E5210308B8DB</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