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 id="2147484190" r:id="rId5"/>
    <p:sldMasterId id="2147484236" r:id="rId6"/>
  </p:sldMasterIdLst>
  <p:notesMasterIdLst>
    <p:notesMasterId r:id="rId31"/>
  </p:notesMasterIdLst>
  <p:handoutMasterIdLst>
    <p:handoutMasterId r:id="rId32"/>
  </p:handoutMasterIdLst>
  <p:sldIdLst>
    <p:sldId id="1135" r:id="rId7"/>
    <p:sldId id="1054" r:id="rId8"/>
    <p:sldId id="1156" r:id="rId9"/>
    <p:sldId id="1157" r:id="rId10"/>
    <p:sldId id="1164" r:id="rId11"/>
    <p:sldId id="1158" r:id="rId12"/>
    <p:sldId id="1165" r:id="rId13"/>
    <p:sldId id="1159" r:id="rId14"/>
    <p:sldId id="1166" r:id="rId15"/>
    <p:sldId id="1160" r:id="rId16"/>
    <p:sldId id="1167" r:id="rId17"/>
    <p:sldId id="1161" r:id="rId18"/>
    <p:sldId id="1168" r:id="rId19"/>
    <p:sldId id="1162" r:id="rId20"/>
    <p:sldId id="1169" r:id="rId21"/>
    <p:sldId id="1170" r:id="rId22"/>
    <p:sldId id="1171" r:id="rId23"/>
    <p:sldId id="1163" r:id="rId24"/>
    <p:sldId id="1172" r:id="rId25"/>
    <p:sldId id="1173" r:id="rId26"/>
    <p:sldId id="1150" r:id="rId27"/>
    <p:sldId id="1147" r:id="rId28"/>
    <p:sldId id="1174" r:id="rId29"/>
    <p:sldId id="1076" r:id="rId30"/>
  </p:sldIdLst>
  <p:sldSz cx="12436475" cy="6994525"/>
  <p:notesSz cx="6858000" cy="9144000"/>
  <p:embeddedFontLst>
    <p:embeddedFont>
      <p:font typeface="Segoe UI Light" panose="020B0502040204020203" pitchFamily="34" charset="0"/>
      <p:regular r:id="rId33"/>
      <p:italic r:id="rId34"/>
    </p:embeddedFont>
    <p:embeddedFont>
      <p:font typeface="Segoe UI" panose="020B0502040204020203" pitchFamily="34" charset="0"/>
      <p:regular r:id="rId35"/>
      <p:bold r:id="rId36"/>
      <p:italic r:id="rId37"/>
      <p:boldItalic r:id="rId38"/>
    </p:embeddedFont>
    <p:embeddedFont>
      <p:font typeface="Consolas" panose="020B0609020204030204" pitchFamily="49" charset="0"/>
      <p:regular r:id="rId39"/>
      <p:bold r:id="rId40"/>
      <p:italic r:id="rId41"/>
      <p:boldItalic r:id="rId42"/>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6"/>
            <p14:sldId id="1157"/>
            <p14:sldId id="1164"/>
            <p14:sldId id="1158"/>
            <p14:sldId id="1165"/>
            <p14:sldId id="1159"/>
            <p14:sldId id="1166"/>
            <p14:sldId id="1160"/>
            <p14:sldId id="1167"/>
            <p14:sldId id="1161"/>
            <p14:sldId id="1168"/>
            <p14:sldId id="1162"/>
            <p14:sldId id="1169"/>
            <p14:sldId id="1170"/>
            <p14:sldId id="1171"/>
            <p14:sldId id="1163"/>
            <p14:sldId id="1172"/>
          </p14:sldIdLst>
        </p14:section>
        <p14:section name="Special content" id="{6925D2A1-AD53-4951-AB34-79DFA02CD676}">
          <p14:sldIdLst>
            <p14:sldId id="1173"/>
            <p14:sldId id="1150"/>
            <p14:sldId id="1147"/>
            <p14:sldId id="1174"/>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4520" autoAdjust="0"/>
  </p:normalViewPr>
  <p:slideViewPr>
    <p:cSldViewPr snapToGrid="0">
      <p:cViewPr varScale="1">
        <p:scale>
          <a:sx n="86" d="100"/>
          <a:sy n="86" d="100"/>
        </p:scale>
        <p:origin x="60"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3.fntdata"/><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2:48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2:48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2:48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2:48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2:53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20117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2:53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2:53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2:53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80907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2:53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26590222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708435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8" name="Group 97"/>
          <p:cNvGrpSpPr/>
          <p:nvPr userDrawn="1"/>
        </p:nvGrpSpPr>
        <p:grpSpPr>
          <a:xfrm>
            <a:off x="7136679"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2740007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75108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59666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031651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1180503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7791982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4907039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9459726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295556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054496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015865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671506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53208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40035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20553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53833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0485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29982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036671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719348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815500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216734480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38542296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8" name="Group 97"/>
          <p:cNvGrpSpPr/>
          <p:nvPr userDrawn="1"/>
        </p:nvGrpSpPr>
        <p:grpSpPr>
          <a:xfrm>
            <a:off x="7136679"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167699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923120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050470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5567994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94350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7241614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9953277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45907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697151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517413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892325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96190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760947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257260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87142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17603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65539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29329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330802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0530198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25540717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0748597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576237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6491309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459143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176366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844696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3488548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13528372"/>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41893874"/>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374494"/>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955995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3662526"/>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7546378"/>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382355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4637374"/>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514537"/>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117288"/>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855466"/>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479176"/>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0810811"/>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9332945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762334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slideLayout" Target="../slideLayouts/slideLayout6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theme" Target="../theme/theme3.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0544683"/>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 id="2147484209" r:id="rId19"/>
    <p:sldLayoutId id="2147484210" r:id="rId20"/>
    <p:sldLayoutId id="2147484211" r:id="rId21"/>
    <p:sldLayoutId id="2147484212" r:id="rId22"/>
    <p:sldLayoutId id="2147484213" r:id="rId23"/>
    <p:sldLayoutId id="2147484214" r:id="rId24"/>
    <p:sldLayoutId id="2147484215" r:id="rId25"/>
    <p:sldLayoutId id="2147484216" r:id="rId26"/>
    <p:sldLayoutId id="2147484217" r:id="rId27"/>
    <p:sldLayoutId id="2147484218" r:id="rId28"/>
    <p:sldLayoutId id="2147484219" r:id="rId29"/>
    <p:sldLayoutId id="2147484220" r:id="rId30"/>
    <p:sldLayoutId id="2147484221" r:id="rId31"/>
    <p:sldLayoutId id="2147484222" r:id="rId32"/>
    <p:sldLayoutId id="2147484223" r:id="rId33"/>
    <p:sldLayoutId id="2147484224" r:id="rId34"/>
    <p:sldLayoutId id="2147484225" r:id="rId35"/>
    <p:sldLayoutId id="2147484226" r:id="rId36"/>
    <p:sldLayoutId id="2147484227" r:id="rId37"/>
    <p:sldLayoutId id="2147484228" r:id="rId38"/>
    <p:sldLayoutId id="2147484229" r:id="rId39"/>
    <p:sldLayoutId id="2147484230" r:id="rId40"/>
    <p:sldLayoutId id="2147484231" r:id="rId41"/>
    <p:sldLayoutId id="2147484232" r:id="rId42"/>
    <p:sldLayoutId id="2147484233" r:id="rId43"/>
    <p:sldLayoutId id="2147484234" r:id="rId44"/>
    <p:sldLayoutId id="2147484235" r:id="rId45"/>
  </p:sldLayoutIdLst>
  <p:transition>
    <p:fade/>
  </p:transition>
  <p:timing>
    <p:tnLst>
      <p:par>
        <p:cTn id="1" dur="indefinite" restart="never" nodeType="tmRoot"/>
      </p:par>
    </p:tnLst>
  </p:timing>
  <p:txStyles>
    <p:title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64" marR="0" indent="-342764" algn="l" defTabSz="932372" rtl="0" eaLnBrk="1" fontAlgn="auto" latinLnBrk="0" hangingPunct="1">
        <a:lnSpc>
          <a:spcPct val="90000"/>
        </a:lnSpc>
        <a:spcBef>
          <a:spcPct val="20000"/>
        </a:spcBef>
        <a:spcAft>
          <a:spcPts val="0"/>
        </a:spcAft>
        <a:buClrTx/>
        <a:buSzPct val="90000"/>
        <a:buFont typeface="Arial" pitchFamily="34" charset="0"/>
        <a:buChar char="•"/>
        <a:tabLst/>
        <a:defRPr sz="3998" kern="1200" spc="0" baseline="0">
          <a:gradFill>
            <a:gsLst>
              <a:gs pos="1250">
                <a:schemeClr val="tx1"/>
              </a:gs>
              <a:gs pos="100000">
                <a:schemeClr val="tx1"/>
              </a:gs>
            </a:gsLst>
            <a:lin ang="5400000" scaled="0"/>
          </a:gradFill>
          <a:latin typeface="+mj-lt"/>
          <a:ea typeface="+mn-ea"/>
          <a:cs typeface="+mn-cs"/>
        </a:defRPr>
      </a:lvl1pPr>
      <a:lvl2pPr marL="583968" marR="0" indent="-241204"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2pPr>
      <a:lvl3pPr marL="79978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3pPr>
      <a:lvl4pPr marL="102829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4pPr>
      <a:lvl5pPr marL="1256802"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5pPr>
      <a:lvl6pPr marL="256402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30212"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398"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58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372" rtl="0" eaLnBrk="1" latinLnBrk="0" hangingPunct="1">
        <a:defRPr sz="1799" kern="1200">
          <a:solidFill>
            <a:schemeClr val="tx1"/>
          </a:solidFill>
          <a:latin typeface="+mn-lt"/>
          <a:ea typeface="+mn-ea"/>
          <a:cs typeface="+mn-cs"/>
        </a:defRPr>
      </a:lvl1pPr>
      <a:lvl2pPr marL="466186" algn="l" defTabSz="932372" rtl="0" eaLnBrk="1" latinLnBrk="0" hangingPunct="1">
        <a:defRPr sz="1799" kern="1200">
          <a:solidFill>
            <a:schemeClr val="tx1"/>
          </a:solidFill>
          <a:latin typeface="+mn-lt"/>
          <a:ea typeface="+mn-ea"/>
          <a:cs typeface="+mn-cs"/>
        </a:defRPr>
      </a:lvl2pPr>
      <a:lvl3pPr marL="932372" algn="l" defTabSz="932372" rtl="0" eaLnBrk="1" latinLnBrk="0" hangingPunct="1">
        <a:defRPr sz="1799" kern="1200">
          <a:solidFill>
            <a:schemeClr val="tx1"/>
          </a:solidFill>
          <a:latin typeface="+mn-lt"/>
          <a:ea typeface="+mn-ea"/>
          <a:cs typeface="+mn-cs"/>
        </a:defRPr>
      </a:lvl3pPr>
      <a:lvl4pPr marL="1398559" algn="l" defTabSz="932372" rtl="0" eaLnBrk="1" latinLnBrk="0" hangingPunct="1">
        <a:defRPr sz="1799" kern="1200">
          <a:solidFill>
            <a:schemeClr val="tx1"/>
          </a:solidFill>
          <a:latin typeface="+mn-lt"/>
          <a:ea typeface="+mn-ea"/>
          <a:cs typeface="+mn-cs"/>
        </a:defRPr>
      </a:lvl4pPr>
      <a:lvl5pPr marL="1864745" algn="l" defTabSz="932372" rtl="0" eaLnBrk="1" latinLnBrk="0" hangingPunct="1">
        <a:defRPr sz="1799" kern="1200">
          <a:solidFill>
            <a:schemeClr val="tx1"/>
          </a:solidFill>
          <a:latin typeface="+mn-lt"/>
          <a:ea typeface="+mn-ea"/>
          <a:cs typeface="+mn-cs"/>
        </a:defRPr>
      </a:lvl5pPr>
      <a:lvl6pPr marL="2330932" algn="l" defTabSz="932372" rtl="0" eaLnBrk="1" latinLnBrk="0" hangingPunct="1">
        <a:defRPr sz="1799" kern="1200">
          <a:solidFill>
            <a:schemeClr val="tx1"/>
          </a:solidFill>
          <a:latin typeface="+mn-lt"/>
          <a:ea typeface="+mn-ea"/>
          <a:cs typeface="+mn-cs"/>
        </a:defRPr>
      </a:lvl6pPr>
      <a:lvl7pPr marL="2797118" algn="l" defTabSz="932372" rtl="0" eaLnBrk="1" latinLnBrk="0" hangingPunct="1">
        <a:defRPr sz="1799" kern="1200">
          <a:solidFill>
            <a:schemeClr val="tx1"/>
          </a:solidFill>
          <a:latin typeface="+mn-lt"/>
          <a:ea typeface="+mn-ea"/>
          <a:cs typeface="+mn-cs"/>
        </a:defRPr>
      </a:lvl7pPr>
      <a:lvl8pPr marL="3263305" algn="l" defTabSz="932372" rtl="0" eaLnBrk="1" latinLnBrk="0" hangingPunct="1">
        <a:defRPr sz="1799" kern="1200">
          <a:solidFill>
            <a:schemeClr val="tx1"/>
          </a:solidFill>
          <a:latin typeface="+mn-lt"/>
          <a:ea typeface="+mn-ea"/>
          <a:cs typeface="+mn-cs"/>
        </a:defRPr>
      </a:lvl8pPr>
      <a:lvl9pPr marL="3729492" algn="l" defTabSz="932372"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4978203"/>
      </p:ext>
    </p:extLst>
  </p:cSld>
  <p:clrMap bg1="dk1" tx1="lt1" bg2="dk2" tx2="lt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 id="2147484252" r:id="rId16"/>
    <p:sldLayoutId id="2147484253" r:id="rId17"/>
    <p:sldLayoutId id="2147484254" r:id="rId18"/>
    <p:sldLayoutId id="2147484255" r:id="rId19"/>
    <p:sldLayoutId id="2147484256" r:id="rId20"/>
    <p:sldLayoutId id="2147484257" r:id="rId21"/>
    <p:sldLayoutId id="2147484258" r:id="rId22"/>
    <p:sldLayoutId id="2147484259"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hyperlink" Target="http://aka.ms/SC2012R2" TargetMode="External"/><Relationship Id="rId4" Type="http://schemas.openxmlformats.org/officeDocument/2006/relationships/hyperlink" Target="http://aka.ms/WS2012R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3.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Package commands as script modules</a:t>
            </a:r>
            <a:endParaRPr lang="en-US" dirty="0"/>
          </a:p>
        </p:txBody>
      </p:sp>
      <p:sp>
        <p:nvSpPr>
          <p:cNvPr id="3" name="Text Placeholder 2"/>
          <p:cNvSpPr>
            <a:spLocks noGrp="1"/>
          </p:cNvSpPr>
          <p:nvPr>
            <p:ph type="body" sz="quarter" idx="12"/>
          </p:nvPr>
        </p:nvSpPr>
        <p:spPr/>
        <p:txBody>
          <a:bodyPr/>
          <a:lstStyle/>
          <a:p>
            <a:r>
              <a:rPr lang="en-US" dirty="0" smtClean="0"/>
              <a:t>Don Jones</a:t>
            </a:r>
            <a:endParaRPr lang="en-US" dirty="0"/>
          </a:p>
        </p:txBody>
      </p:sp>
    </p:spTree>
    <p:extLst>
      <p:ext uri="{BB962C8B-B14F-4D97-AF65-F5344CB8AC3E}">
        <p14:creationId xmlns:p14="http://schemas.microsoft.com/office/powerpoint/2010/main" val="6068520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Remoting Improvements</a:t>
            </a:r>
            <a:endParaRPr lang="en-US" dirty="0"/>
          </a:p>
        </p:txBody>
      </p:sp>
      <p:sp>
        <p:nvSpPr>
          <p:cNvPr id="5" name="Content Placeholder 4"/>
          <p:cNvSpPr>
            <a:spLocks noGrp="1"/>
          </p:cNvSpPr>
          <p:nvPr>
            <p:ph sz="quarter" idx="10"/>
          </p:nvPr>
        </p:nvSpPr>
        <p:spPr>
          <a:xfrm>
            <a:off x="274638" y="1214438"/>
            <a:ext cx="11887200" cy="4011355"/>
          </a:xfrm>
        </p:spPr>
        <p:txBody>
          <a:bodyPr/>
          <a:lstStyle/>
          <a:p>
            <a:r>
              <a:rPr lang="en-US" dirty="0" smtClean="0"/>
              <a:t>Remoting got a lot of additional investment in Windows PowerShell 3</a:t>
            </a:r>
          </a:p>
          <a:p>
            <a:endParaRPr lang="en-US" dirty="0" smtClean="0"/>
          </a:p>
          <a:p>
            <a:r>
              <a:rPr lang="en-US" dirty="0" smtClean="0"/>
              <a:t>Disconnected sessions</a:t>
            </a:r>
          </a:p>
          <a:p>
            <a:r>
              <a:rPr lang="en-US" dirty="0" smtClean="0"/>
              <a:t>More robust sessions</a:t>
            </a:r>
          </a:p>
          <a:p>
            <a:r>
              <a:rPr lang="en-US" dirty="0" smtClean="0"/>
              <a:t>Easier implicit </a:t>
            </a:r>
            <a:r>
              <a:rPr lang="en-US" dirty="0" err="1" smtClean="0"/>
              <a:t>remoting</a:t>
            </a:r>
            <a:endParaRPr lang="en-US" dirty="0"/>
          </a:p>
        </p:txBody>
      </p:sp>
    </p:spTree>
    <p:extLst>
      <p:ext uri="{BB962C8B-B14F-4D97-AF65-F5344CB8AC3E}">
        <p14:creationId xmlns:p14="http://schemas.microsoft.com/office/powerpoint/2010/main" val="27160129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to Remoting</a:t>
            </a:r>
            <a:endParaRPr lang="en-US" dirty="0"/>
          </a:p>
        </p:txBody>
      </p:sp>
      <p:sp>
        <p:nvSpPr>
          <p:cNvPr id="3" name="Text Placeholder 2"/>
          <p:cNvSpPr>
            <a:spLocks noGrp="1"/>
          </p:cNvSpPr>
          <p:nvPr>
            <p:ph type="body" sz="quarter" idx="12"/>
          </p:nvPr>
        </p:nvSpPr>
        <p:spPr/>
        <p:txBody>
          <a:bodyPr/>
          <a:lstStyle/>
          <a:p>
            <a:r>
              <a:rPr lang="en-US" dirty="0" smtClean="0"/>
              <a:t>Don Jones and Jeffrey </a:t>
            </a:r>
            <a:r>
              <a:rPr lang="en-US" dirty="0" err="1" smtClean="0"/>
              <a:t>Snover</a:t>
            </a:r>
            <a:endParaRPr lang="en-US" dirty="0"/>
          </a:p>
        </p:txBody>
      </p:sp>
    </p:spTree>
    <p:extLst>
      <p:ext uri="{BB962C8B-B14F-4D97-AF65-F5344CB8AC3E}">
        <p14:creationId xmlns:p14="http://schemas.microsoft.com/office/powerpoint/2010/main" val="819710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Custom Session Configurations</a:t>
            </a:r>
            <a:endParaRPr lang="en-US" dirty="0"/>
          </a:p>
        </p:txBody>
      </p:sp>
      <p:sp>
        <p:nvSpPr>
          <p:cNvPr id="5" name="Content Placeholder 4"/>
          <p:cNvSpPr>
            <a:spLocks noGrp="1"/>
          </p:cNvSpPr>
          <p:nvPr>
            <p:ph sz="quarter" idx="10"/>
          </p:nvPr>
        </p:nvSpPr>
        <p:spPr>
          <a:xfrm>
            <a:off x="274638" y="1214438"/>
            <a:ext cx="11887200" cy="4700774"/>
          </a:xfrm>
        </p:spPr>
        <p:txBody>
          <a:bodyPr/>
          <a:lstStyle/>
          <a:p>
            <a:r>
              <a:rPr lang="en-US" dirty="0" smtClean="0"/>
              <a:t>You can also more easily create custom Remoting session configurations</a:t>
            </a:r>
          </a:p>
          <a:p>
            <a:r>
              <a:rPr lang="en-US" dirty="0" smtClean="0"/>
              <a:t>These can be locked down:</a:t>
            </a:r>
          </a:p>
          <a:p>
            <a:pPr lvl="1"/>
            <a:r>
              <a:rPr lang="en-US" dirty="0" smtClean="0"/>
              <a:t>Decide who can connect</a:t>
            </a:r>
          </a:p>
          <a:p>
            <a:pPr lvl="1"/>
            <a:r>
              <a:rPr lang="en-US" dirty="0" smtClean="0"/>
              <a:t>Decide what they can run</a:t>
            </a:r>
          </a:p>
          <a:p>
            <a:r>
              <a:rPr lang="en-US" dirty="0" smtClean="0"/>
              <a:t>These can run all commands under an alternate </a:t>
            </a:r>
            <a:r>
              <a:rPr lang="en-US" dirty="0" err="1" smtClean="0"/>
              <a:t>RunAs</a:t>
            </a:r>
            <a:r>
              <a:rPr lang="en-US" dirty="0" smtClean="0"/>
              <a:t> credential</a:t>
            </a:r>
          </a:p>
          <a:p>
            <a:r>
              <a:rPr lang="en-US" dirty="0" smtClean="0"/>
              <a:t>Instant delegated administration</a:t>
            </a:r>
            <a:endParaRPr lang="en-US" dirty="0"/>
          </a:p>
        </p:txBody>
      </p:sp>
    </p:spTree>
    <p:extLst>
      <p:ext uri="{BB962C8B-B14F-4D97-AF65-F5344CB8AC3E}">
        <p14:creationId xmlns:p14="http://schemas.microsoft.com/office/powerpoint/2010/main" val="32888651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Delegated Administration via Constrained Endpoints</a:t>
            </a:r>
            <a:endParaRPr lang="en-US" sz="6600" dirty="0"/>
          </a:p>
        </p:txBody>
      </p:sp>
      <p:sp>
        <p:nvSpPr>
          <p:cNvPr id="3" name="Text Placeholder 2"/>
          <p:cNvSpPr>
            <a:spLocks noGrp="1"/>
          </p:cNvSpPr>
          <p:nvPr>
            <p:ph type="body" sz="quarter" idx="12"/>
          </p:nvPr>
        </p:nvSpPr>
        <p:spPr/>
        <p:txBody>
          <a:bodyPr/>
          <a:lstStyle/>
          <a:p>
            <a:r>
              <a:rPr lang="en-US" dirty="0" smtClean="0"/>
              <a:t>Jeffrey </a:t>
            </a:r>
            <a:r>
              <a:rPr lang="en-US" dirty="0" err="1" smtClean="0"/>
              <a:t>Snover</a:t>
            </a:r>
            <a:endParaRPr lang="en-US" dirty="0"/>
          </a:p>
        </p:txBody>
      </p:sp>
    </p:spTree>
    <p:extLst>
      <p:ext uri="{BB962C8B-B14F-4D97-AF65-F5344CB8AC3E}">
        <p14:creationId xmlns:p14="http://schemas.microsoft.com/office/powerpoint/2010/main" val="3779919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CIM </a:t>
            </a:r>
            <a:r>
              <a:rPr lang="en-US" dirty="0" err="1" smtClean="0"/>
              <a:t>vs</a:t>
            </a:r>
            <a:r>
              <a:rPr lang="en-US" dirty="0" smtClean="0"/>
              <a:t> WMI</a:t>
            </a:r>
            <a:endParaRPr lang="en-US" dirty="0"/>
          </a:p>
        </p:txBody>
      </p:sp>
      <p:sp>
        <p:nvSpPr>
          <p:cNvPr id="5" name="Content Placeholder 4"/>
          <p:cNvSpPr>
            <a:spLocks noGrp="1"/>
          </p:cNvSpPr>
          <p:nvPr>
            <p:ph sz="quarter" idx="10"/>
          </p:nvPr>
        </p:nvSpPr>
        <p:spPr>
          <a:xfrm>
            <a:off x="274638" y="1214438"/>
            <a:ext cx="11887200" cy="4758225"/>
          </a:xfrm>
        </p:spPr>
        <p:txBody>
          <a:bodyPr/>
          <a:lstStyle/>
          <a:p>
            <a:r>
              <a:rPr lang="en-US" dirty="0" smtClean="0"/>
              <a:t>WMI was always built on preliminary standards and remains a proprietary technology</a:t>
            </a:r>
          </a:p>
          <a:p>
            <a:pPr lvl="1"/>
            <a:r>
              <a:rPr lang="en-US" dirty="0" smtClean="0"/>
              <a:t>RPC, DCOM, </a:t>
            </a:r>
            <a:r>
              <a:rPr lang="en-US" dirty="0" err="1" smtClean="0"/>
              <a:t>etc</a:t>
            </a:r>
            <a:endParaRPr lang="en-US" dirty="0" smtClean="0"/>
          </a:p>
          <a:p>
            <a:r>
              <a:rPr lang="en-US" dirty="0" smtClean="0"/>
              <a:t>CIM is the fully standards-based alternative</a:t>
            </a:r>
          </a:p>
          <a:p>
            <a:r>
              <a:rPr lang="en-US" dirty="0" smtClean="0"/>
              <a:t>Works very similarly to WMI and accesses the same repository</a:t>
            </a:r>
          </a:p>
          <a:p>
            <a:pPr lvl="1"/>
            <a:r>
              <a:rPr lang="en-US" dirty="0" smtClean="0"/>
              <a:t>Uses </a:t>
            </a:r>
            <a:r>
              <a:rPr lang="en-US" dirty="0" err="1" smtClean="0"/>
              <a:t>WinRM</a:t>
            </a:r>
            <a:r>
              <a:rPr lang="en-US" dirty="0" smtClean="0"/>
              <a:t>/WS-MAN (HTTP) for communications</a:t>
            </a:r>
          </a:p>
          <a:p>
            <a:pPr marL="571500" lvl="2" indent="0">
              <a:buNone/>
            </a:pPr>
            <a:r>
              <a:rPr lang="en-US" dirty="0" smtClean="0"/>
              <a:t>Windows PowerShell 3 CIM commands support DCOM connections for backward connectivity</a:t>
            </a:r>
            <a:endParaRPr lang="en-US" dirty="0"/>
          </a:p>
        </p:txBody>
      </p:sp>
    </p:spTree>
    <p:extLst>
      <p:ext uri="{BB962C8B-B14F-4D97-AF65-F5344CB8AC3E}">
        <p14:creationId xmlns:p14="http://schemas.microsoft.com/office/powerpoint/2010/main" val="34384853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WMI </a:t>
            </a:r>
            <a:r>
              <a:rPr lang="en-US" dirty="0" err="1" smtClean="0"/>
              <a:t>vs</a:t>
            </a:r>
            <a:r>
              <a:rPr lang="en-US" dirty="0" smtClean="0"/>
              <a:t> CIM</a:t>
            </a:r>
            <a:endParaRPr lang="en-US" dirty="0"/>
          </a:p>
        </p:txBody>
      </p:sp>
      <p:sp>
        <p:nvSpPr>
          <p:cNvPr id="5" name="Text Placeholder 4"/>
          <p:cNvSpPr>
            <a:spLocks noGrp="1"/>
          </p:cNvSpPr>
          <p:nvPr>
            <p:ph type="body" sz="quarter" idx="12"/>
          </p:nvPr>
        </p:nvSpPr>
        <p:spPr/>
        <p:txBody>
          <a:bodyPr/>
          <a:lstStyle/>
          <a:p>
            <a:r>
              <a:rPr lang="en-US" dirty="0" smtClean="0"/>
              <a:t>Jeffrey </a:t>
            </a:r>
            <a:r>
              <a:rPr lang="en-US" dirty="0" err="1" smtClean="0"/>
              <a:t>Snover</a:t>
            </a:r>
            <a:endParaRPr lang="en-US" dirty="0"/>
          </a:p>
        </p:txBody>
      </p:sp>
    </p:spTree>
    <p:extLst>
      <p:ext uri="{BB962C8B-B14F-4D97-AF65-F5344CB8AC3E}">
        <p14:creationId xmlns:p14="http://schemas.microsoft.com/office/powerpoint/2010/main" val="1953575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Debugging</a:t>
            </a:r>
            <a:endParaRPr lang="en-US" dirty="0"/>
          </a:p>
        </p:txBody>
      </p:sp>
      <p:sp>
        <p:nvSpPr>
          <p:cNvPr id="5" name="Content Placeholder 4"/>
          <p:cNvSpPr>
            <a:spLocks noGrp="1"/>
          </p:cNvSpPr>
          <p:nvPr>
            <p:ph sz="quarter" idx="10"/>
          </p:nvPr>
        </p:nvSpPr>
        <p:spPr>
          <a:xfrm>
            <a:off x="274638" y="1214438"/>
            <a:ext cx="11887200" cy="3765134"/>
          </a:xfrm>
        </p:spPr>
        <p:txBody>
          <a:bodyPr/>
          <a:lstStyle/>
          <a:p>
            <a:r>
              <a:rPr lang="en-US" dirty="0" smtClean="0"/>
              <a:t>Always an important task for folks who make mistakes</a:t>
            </a:r>
          </a:p>
          <a:p>
            <a:r>
              <a:rPr lang="en-US" dirty="0" smtClean="0"/>
              <a:t>The key approach is still to “get inside your script’s head,” mainly following logic and seeing what properties and variables </a:t>
            </a:r>
            <a:r>
              <a:rPr lang="en-US" b="1" dirty="0" smtClean="0"/>
              <a:t>really</a:t>
            </a:r>
            <a:r>
              <a:rPr lang="en-US" dirty="0" smtClean="0"/>
              <a:t> contain</a:t>
            </a:r>
          </a:p>
          <a:p>
            <a:r>
              <a:rPr lang="en-US" dirty="0" smtClean="0"/>
              <a:t>Write-Debug… or </a:t>
            </a:r>
            <a:r>
              <a:rPr lang="en-US" dirty="0" err="1" smtClean="0"/>
              <a:t>PSBreakpoints</a:t>
            </a:r>
            <a:r>
              <a:rPr lang="en-US" dirty="0" smtClean="0"/>
              <a:t>? Discuss!</a:t>
            </a:r>
            <a:endParaRPr lang="en-US" dirty="0"/>
          </a:p>
        </p:txBody>
      </p:sp>
    </p:spTree>
    <p:extLst>
      <p:ext uri="{BB962C8B-B14F-4D97-AF65-F5344CB8AC3E}">
        <p14:creationId xmlns:p14="http://schemas.microsoft.com/office/powerpoint/2010/main" val="226447012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a:t>
            </a:r>
            <a:endParaRPr lang="en-US" dirty="0"/>
          </a:p>
        </p:txBody>
      </p:sp>
      <p:sp>
        <p:nvSpPr>
          <p:cNvPr id="3" name="Text Placeholder 2"/>
          <p:cNvSpPr>
            <a:spLocks noGrp="1"/>
          </p:cNvSpPr>
          <p:nvPr>
            <p:ph type="body" sz="quarter" idx="12"/>
          </p:nvPr>
        </p:nvSpPr>
        <p:spPr/>
        <p:txBody>
          <a:bodyPr/>
          <a:lstStyle/>
          <a:p>
            <a:r>
              <a:rPr lang="en-US" dirty="0" smtClean="0"/>
              <a:t>Don Jones and Jeffrey </a:t>
            </a:r>
            <a:r>
              <a:rPr lang="en-US" dirty="0" err="1" smtClean="0"/>
              <a:t>Snover</a:t>
            </a:r>
            <a:endParaRPr lang="en-US" dirty="0"/>
          </a:p>
        </p:txBody>
      </p:sp>
    </p:spTree>
    <p:extLst>
      <p:ext uri="{BB962C8B-B14F-4D97-AF65-F5344CB8AC3E}">
        <p14:creationId xmlns:p14="http://schemas.microsoft.com/office/powerpoint/2010/main" val="23295345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Wrapping Up</a:t>
            </a:r>
            <a:endParaRPr lang="en-US" dirty="0"/>
          </a:p>
        </p:txBody>
      </p:sp>
      <p:sp>
        <p:nvSpPr>
          <p:cNvPr id="5" name="Content Placeholder 4"/>
          <p:cNvSpPr>
            <a:spLocks noGrp="1"/>
          </p:cNvSpPr>
          <p:nvPr>
            <p:ph sz="quarter" idx="10"/>
          </p:nvPr>
        </p:nvSpPr>
        <p:spPr>
          <a:xfrm>
            <a:off x="274638" y="1214438"/>
            <a:ext cx="11887200" cy="3888244"/>
          </a:xfrm>
        </p:spPr>
        <p:txBody>
          <a:bodyPr/>
          <a:lstStyle/>
          <a:p>
            <a:r>
              <a:rPr lang="en-US" dirty="0" smtClean="0"/>
              <a:t>Good time for final Q&amp;A</a:t>
            </a:r>
          </a:p>
          <a:p>
            <a:endParaRPr lang="en-US" dirty="0"/>
          </a:p>
          <a:p>
            <a:r>
              <a:rPr lang="en-US" dirty="0" smtClean="0"/>
              <a:t>Find Don in the Expo Hall / Community Area representing </a:t>
            </a:r>
            <a:r>
              <a:rPr lang="en-US" dirty="0" err="1" smtClean="0"/>
              <a:t>PowerShell.org</a:t>
            </a:r>
            <a:endParaRPr lang="en-US" dirty="0" smtClean="0"/>
          </a:p>
          <a:p>
            <a:r>
              <a:rPr lang="en-US" dirty="0" smtClean="0"/>
              <a:t>Post after-conference questions in the forums on </a:t>
            </a:r>
            <a:r>
              <a:rPr lang="en-US" dirty="0" err="1" smtClean="0"/>
              <a:t>PowerShell.org</a:t>
            </a:r>
            <a:endParaRPr lang="en-US" dirty="0"/>
          </a:p>
        </p:txBody>
      </p:sp>
    </p:spTree>
    <p:extLst>
      <p:ext uri="{BB962C8B-B14F-4D97-AF65-F5344CB8AC3E}">
        <p14:creationId xmlns:p14="http://schemas.microsoft.com/office/powerpoint/2010/main" val="381001250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Advanced Automation</a:t>
            </a:r>
            <a:br>
              <a:rPr lang="en-US" sz="5400" dirty="0" smtClean="0"/>
            </a:br>
            <a:r>
              <a:rPr lang="en-US" sz="5400" dirty="0" smtClean="0"/>
              <a:t>using Windows PowerShell</a:t>
            </a:r>
            <a:endParaRPr lang="en-US" sz="5400" dirty="0"/>
          </a:p>
        </p:txBody>
      </p:sp>
      <p:sp>
        <p:nvSpPr>
          <p:cNvPr id="5" name="Text Placeholder 4"/>
          <p:cNvSpPr>
            <a:spLocks noGrp="1"/>
          </p:cNvSpPr>
          <p:nvPr>
            <p:ph type="body" sz="quarter" idx="12"/>
          </p:nvPr>
        </p:nvSpPr>
        <p:spPr/>
        <p:txBody>
          <a:bodyPr/>
          <a:lstStyle/>
          <a:p>
            <a:r>
              <a:rPr lang="en-US" dirty="0" smtClean="0"/>
              <a:t>Jeffrey </a:t>
            </a:r>
            <a:r>
              <a:rPr lang="en-US" dirty="0" err="1" smtClean="0"/>
              <a:t>Snover</a:t>
            </a:r>
            <a:endParaRPr lang="en-US" dirty="0" smtClean="0"/>
          </a:p>
          <a:p>
            <a:r>
              <a:rPr lang="en-US" dirty="0" smtClean="0"/>
              <a:t>Don Jones</a:t>
            </a:r>
            <a:endParaRPr lang="en-US" dirty="0"/>
          </a:p>
        </p:txBody>
      </p:sp>
      <p:sp>
        <p:nvSpPr>
          <p:cNvPr id="14" name="Text Placeholder 13"/>
          <p:cNvSpPr>
            <a:spLocks noGrp="1"/>
          </p:cNvSpPr>
          <p:nvPr>
            <p:ph type="body" sz="quarter" idx="13"/>
          </p:nvPr>
        </p:nvSpPr>
        <p:spPr>
          <a:xfrm>
            <a:off x="6492620" y="434695"/>
            <a:ext cx="5486400" cy="938719"/>
          </a:xfrm>
        </p:spPr>
        <p:txBody>
          <a:bodyPr/>
          <a:lstStyle/>
          <a:p>
            <a:r>
              <a:rPr lang="en-US" dirty="0" smtClean="0"/>
              <a:t>MDC-B400</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213" y="1238650"/>
            <a:ext cx="11878048" cy="455812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Track </a:t>
            </a:r>
            <a:r>
              <a:rPr lang="en-US" dirty="0" smtClean="0"/>
              <a:t>resources</a:t>
            </a:r>
            <a:endParaRPr lang="en-US" dirty="0"/>
          </a:p>
        </p:txBody>
      </p:sp>
      <p:sp>
        <p:nvSpPr>
          <p:cNvPr id="3" name="Text Placeholder 2"/>
          <p:cNvSpPr>
            <a:spLocks noGrp="1"/>
          </p:cNvSpPr>
          <p:nvPr>
            <p:ph type="body" sz="quarter" idx="10"/>
          </p:nvPr>
        </p:nvSpPr>
        <p:spPr>
          <a:xfrm>
            <a:off x="277029" y="1212850"/>
            <a:ext cx="11882419" cy="4265848"/>
          </a:xfrm>
        </p:spPr>
        <p:txBody>
          <a:bodyPr/>
          <a:lstStyle/>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Windows Server 2012 R2 Preview, download the datasheet and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rPr>
              <a:t>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4"/>
              </a:rPr>
              <a:t>http://aka.ms/WS2012R2</a:t>
            </a:r>
            <a:endParaRPr lang="en-US" sz="4080" dirty="0">
              <a:gradFill>
                <a:gsLst>
                  <a:gs pos="1250">
                    <a:srgbClr val="FFFFFF"/>
                  </a:gs>
                  <a:gs pos="100000">
                    <a:srgbClr val="FFFFFF"/>
                  </a:gs>
                </a:gsLst>
                <a:lin ang="5400000" scaled="0"/>
              </a:gradFill>
            </a:endParaRPr>
          </a:p>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System Center 2012 R2 Preview, download the datasheet and 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5"/>
              </a:rPr>
              <a:t>http://aka.ms/SC2012R2</a:t>
            </a:r>
            <a:endParaRPr lang="en-US" sz="408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7208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6407928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Welcome!</a:t>
            </a:r>
            <a:endParaRPr lang="en-US" dirty="0"/>
          </a:p>
        </p:txBody>
      </p:sp>
      <p:sp>
        <p:nvSpPr>
          <p:cNvPr id="6" name="Content Placeholder 5"/>
          <p:cNvSpPr>
            <a:spLocks noGrp="1"/>
          </p:cNvSpPr>
          <p:nvPr>
            <p:ph sz="quarter" idx="10"/>
          </p:nvPr>
        </p:nvSpPr>
        <p:spPr>
          <a:xfrm>
            <a:off x="274638" y="1214438"/>
            <a:ext cx="11887200" cy="4196020"/>
          </a:xfrm>
        </p:spPr>
        <p:txBody>
          <a:bodyPr/>
          <a:lstStyle/>
          <a:p>
            <a:r>
              <a:rPr lang="en-US" b="1" dirty="0" smtClean="0"/>
              <a:t>Jeffrey </a:t>
            </a:r>
            <a:r>
              <a:rPr lang="en-US" b="1" dirty="0" err="1" smtClean="0"/>
              <a:t>Snover</a:t>
            </a:r>
            <a:r>
              <a:rPr lang="en-US" dirty="0" smtClean="0"/>
              <a:t/>
            </a:r>
            <a:br>
              <a:rPr lang="en-US" dirty="0" smtClean="0"/>
            </a:br>
            <a:r>
              <a:rPr lang="en-US" dirty="0" smtClean="0"/>
              <a:t>Distinguished Engineer, Windows Server</a:t>
            </a:r>
            <a:br>
              <a:rPr lang="en-US" dirty="0" smtClean="0"/>
            </a:br>
            <a:r>
              <a:rPr lang="en-US" dirty="0" smtClean="0"/>
              <a:t>Microsoft Corporation</a:t>
            </a:r>
            <a:br>
              <a:rPr lang="en-US" dirty="0" smtClean="0"/>
            </a:br>
            <a:endParaRPr lang="en-US" dirty="0" smtClean="0"/>
          </a:p>
          <a:p>
            <a:r>
              <a:rPr lang="en-US" b="1" dirty="0" smtClean="0"/>
              <a:t>Don Jones</a:t>
            </a:r>
            <a:r>
              <a:rPr lang="en-US" dirty="0" smtClean="0"/>
              <a:t/>
            </a:r>
            <a:br>
              <a:rPr lang="en-US" dirty="0" smtClean="0"/>
            </a:br>
            <a:r>
              <a:rPr lang="en-US" dirty="0" smtClean="0"/>
              <a:t>PowerShell MVP and author,</a:t>
            </a:r>
            <a:br>
              <a:rPr lang="en-US" dirty="0" smtClean="0"/>
            </a:br>
            <a:r>
              <a:rPr lang="en-US" dirty="0" smtClean="0"/>
              <a:t>Concentrated Tech</a:t>
            </a:r>
            <a:endParaRPr lang="en-US" b="1" dirty="0"/>
          </a:p>
        </p:txBody>
      </p:sp>
    </p:spTree>
    <p:extLst>
      <p:ext uri="{BB962C8B-B14F-4D97-AF65-F5344CB8AC3E}">
        <p14:creationId xmlns:p14="http://schemas.microsoft.com/office/powerpoint/2010/main" val="34559196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0"/>
          </p:nvPr>
        </p:nvSpPr>
        <p:spPr>
          <a:xfrm>
            <a:off x="274638" y="1214438"/>
            <a:ext cx="11887200" cy="4442242"/>
          </a:xfrm>
        </p:spPr>
        <p:txBody>
          <a:bodyPr/>
          <a:lstStyle/>
          <a:p>
            <a:r>
              <a:rPr lang="en-US" dirty="0" smtClean="0"/>
              <a:t>Mainly demo-driven</a:t>
            </a:r>
          </a:p>
          <a:p>
            <a:r>
              <a:rPr lang="en-US" dirty="0" smtClean="0"/>
              <a:t>Advanced improvements in Microsoft Windows PowerShell 3 and in Microsoft Windows Server 2012</a:t>
            </a:r>
          </a:p>
          <a:p>
            <a:r>
              <a:rPr lang="en-US" dirty="0" smtClean="0"/>
              <a:t>Along with some fun advanced tips ‘n’ tricks</a:t>
            </a:r>
          </a:p>
          <a:p>
            <a:r>
              <a:rPr lang="en-US" dirty="0" smtClean="0"/>
              <a:t>We brought more than we’ll have time for… but we’ll get through as much as we can.</a:t>
            </a:r>
            <a:endParaRPr lang="en-US" dirty="0"/>
          </a:p>
        </p:txBody>
      </p:sp>
    </p:spTree>
    <p:extLst>
      <p:ext uri="{BB962C8B-B14F-4D97-AF65-F5344CB8AC3E}">
        <p14:creationId xmlns:p14="http://schemas.microsoft.com/office/powerpoint/2010/main" val="25616635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Up: Make a “</a:t>
            </a:r>
            <a:r>
              <a:rPr lang="en-US" dirty="0" err="1" smtClean="0"/>
              <a:t>Cmdlet</a:t>
            </a:r>
            <a:r>
              <a:rPr lang="en-US" dirty="0" smtClean="0"/>
              <a:t>”</a:t>
            </a:r>
            <a:endParaRPr lang="en-US" dirty="0"/>
          </a:p>
        </p:txBody>
      </p:sp>
      <p:sp>
        <p:nvSpPr>
          <p:cNvPr id="3" name="Content Placeholder 2"/>
          <p:cNvSpPr>
            <a:spLocks noGrp="1"/>
          </p:cNvSpPr>
          <p:nvPr>
            <p:ph sz="quarter" idx="10"/>
          </p:nvPr>
        </p:nvSpPr>
        <p:spPr>
          <a:xfrm>
            <a:off x="274638" y="1214438"/>
            <a:ext cx="11887200" cy="4319131"/>
          </a:xfrm>
        </p:spPr>
        <p:txBody>
          <a:bodyPr/>
          <a:lstStyle/>
          <a:p>
            <a:r>
              <a:rPr lang="en-US" dirty="0" smtClean="0"/>
              <a:t>There’s a need to create packaged, reusable tools that comply with Windows PowerShell standards…</a:t>
            </a:r>
          </a:p>
          <a:p>
            <a:r>
              <a:rPr lang="en-US" dirty="0" smtClean="0"/>
              <a:t>…but a desire to not become a full-time programmer in the process.</a:t>
            </a:r>
          </a:p>
          <a:p>
            <a:r>
              <a:rPr lang="en-US" dirty="0" smtClean="0"/>
              <a:t>No problem: </a:t>
            </a:r>
            <a:r>
              <a:rPr lang="en-US" b="1" dirty="0" smtClean="0"/>
              <a:t>Advanced Functions</a:t>
            </a:r>
            <a:r>
              <a:rPr lang="en-US" dirty="0" smtClean="0"/>
              <a:t> make it pretty easy.</a:t>
            </a:r>
            <a:endParaRPr lang="en-US" dirty="0"/>
          </a:p>
        </p:txBody>
      </p:sp>
    </p:spTree>
    <p:extLst>
      <p:ext uri="{BB962C8B-B14F-4D97-AF65-F5344CB8AC3E}">
        <p14:creationId xmlns:p14="http://schemas.microsoft.com/office/powerpoint/2010/main" val="160030385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Create a “</a:t>
            </a:r>
            <a:r>
              <a:rPr lang="en-US" sz="6000" dirty="0" err="1" smtClean="0"/>
              <a:t>cmdlet</a:t>
            </a:r>
            <a:r>
              <a:rPr lang="en-US" sz="6000" dirty="0" smtClean="0"/>
              <a:t>” from a command – with almost no programming</a:t>
            </a:r>
            <a:endParaRPr lang="en-US" sz="6000" dirty="0"/>
          </a:p>
        </p:txBody>
      </p:sp>
      <p:sp>
        <p:nvSpPr>
          <p:cNvPr id="5" name="Text Placeholder 4"/>
          <p:cNvSpPr>
            <a:spLocks noGrp="1"/>
          </p:cNvSpPr>
          <p:nvPr>
            <p:ph type="body" sz="quarter" idx="12"/>
          </p:nvPr>
        </p:nvSpPr>
        <p:spPr/>
        <p:txBody>
          <a:bodyPr/>
          <a:lstStyle/>
          <a:p>
            <a:r>
              <a:rPr lang="en-US" dirty="0" smtClean="0"/>
              <a:t>Don Jones</a:t>
            </a:r>
            <a:endParaRPr lang="en-US" dirty="0"/>
          </a:p>
        </p:txBody>
      </p:sp>
    </p:spTree>
    <p:extLst>
      <p:ext uri="{BB962C8B-B14F-4D97-AF65-F5344CB8AC3E}">
        <p14:creationId xmlns:p14="http://schemas.microsoft.com/office/powerpoint/2010/main" val="2948841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Jobs</a:t>
            </a:r>
            <a:endParaRPr lang="en-US" dirty="0"/>
          </a:p>
        </p:txBody>
      </p:sp>
      <p:sp>
        <p:nvSpPr>
          <p:cNvPr id="5" name="Content Placeholder 4"/>
          <p:cNvSpPr>
            <a:spLocks noGrp="1"/>
          </p:cNvSpPr>
          <p:nvPr>
            <p:ph sz="quarter" idx="10"/>
          </p:nvPr>
        </p:nvSpPr>
        <p:spPr>
          <a:xfrm>
            <a:off x="274638" y="1214438"/>
            <a:ext cx="11887200" cy="3949799"/>
          </a:xfrm>
        </p:spPr>
        <p:txBody>
          <a:bodyPr/>
          <a:lstStyle/>
          <a:p>
            <a:r>
              <a:rPr lang="en-US" dirty="0" smtClean="0"/>
              <a:t>Have always been an extension point in Windows PowerShell</a:t>
            </a:r>
          </a:p>
          <a:p>
            <a:r>
              <a:rPr lang="en-US" dirty="0" smtClean="0"/>
              <a:t>Windows PowerShell v3 adds Scheduled Jobs </a:t>
            </a:r>
          </a:p>
          <a:p>
            <a:pPr lvl="1"/>
            <a:r>
              <a:rPr lang="en-US" dirty="0" smtClean="0"/>
              <a:t>Different from operating system Scheduled Tasks, although Microsoft Windows 8 and Windows Server 2012 add </a:t>
            </a:r>
            <a:r>
              <a:rPr lang="en-US" dirty="0" err="1" smtClean="0"/>
              <a:t>cmdlets</a:t>
            </a:r>
            <a:r>
              <a:rPr lang="en-US" dirty="0" smtClean="0"/>
              <a:t> for managing those, too.</a:t>
            </a:r>
          </a:p>
          <a:p>
            <a:r>
              <a:rPr lang="en-US" dirty="0" smtClean="0"/>
              <a:t>Some of the main job types have changed slightly since Windows PowerShell 2</a:t>
            </a:r>
            <a:endParaRPr lang="en-US" dirty="0"/>
          </a:p>
        </p:txBody>
      </p:sp>
    </p:spTree>
    <p:extLst>
      <p:ext uri="{BB962C8B-B14F-4D97-AF65-F5344CB8AC3E}">
        <p14:creationId xmlns:p14="http://schemas.microsoft.com/office/powerpoint/2010/main" val="278855576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Jobs, Scheduled Jobs, and Jobs</a:t>
            </a:r>
            <a:endParaRPr lang="en-US" dirty="0"/>
          </a:p>
        </p:txBody>
      </p:sp>
      <p:sp>
        <p:nvSpPr>
          <p:cNvPr id="3" name="Text Placeholder 2"/>
          <p:cNvSpPr>
            <a:spLocks noGrp="1"/>
          </p:cNvSpPr>
          <p:nvPr>
            <p:ph type="body" sz="quarter" idx="12"/>
          </p:nvPr>
        </p:nvSpPr>
        <p:spPr/>
        <p:txBody>
          <a:bodyPr/>
          <a:lstStyle/>
          <a:p>
            <a:r>
              <a:rPr lang="en-US" dirty="0" smtClean="0"/>
              <a:t>Jeffrey </a:t>
            </a:r>
            <a:r>
              <a:rPr lang="en-US" dirty="0" err="1" smtClean="0"/>
              <a:t>Snover</a:t>
            </a:r>
            <a:endParaRPr lang="en-US" dirty="0"/>
          </a:p>
        </p:txBody>
      </p:sp>
    </p:spTree>
    <p:extLst>
      <p:ext uri="{BB962C8B-B14F-4D97-AF65-F5344CB8AC3E}">
        <p14:creationId xmlns:p14="http://schemas.microsoft.com/office/powerpoint/2010/main" val="4157196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Bundling Commands into Modules</a:t>
            </a:r>
            <a:endParaRPr lang="en-US" dirty="0"/>
          </a:p>
        </p:txBody>
      </p:sp>
      <p:sp>
        <p:nvSpPr>
          <p:cNvPr id="5" name="Content Placeholder 4"/>
          <p:cNvSpPr>
            <a:spLocks noGrp="1"/>
          </p:cNvSpPr>
          <p:nvPr>
            <p:ph sz="quarter" idx="10"/>
          </p:nvPr>
        </p:nvSpPr>
        <p:spPr>
          <a:xfrm>
            <a:off x="274638" y="1214438"/>
            <a:ext cx="11887200" cy="2534027"/>
          </a:xfrm>
        </p:spPr>
        <p:txBody>
          <a:bodyPr/>
          <a:lstStyle/>
          <a:p>
            <a:r>
              <a:rPr lang="en-US" dirty="0" smtClean="0"/>
              <a:t>Modules provide an easy way to add several commands into a reusable library</a:t>
            </a:r>
          </a:p>
          <a:p>
            <a:r>
              <a:rPr lang="en-US" dirty="0" smtClean="0"/>
              <a:t>Comply with shell standards and you get a ton of free functionality</a:t>
            </a:r>
            <a:endParaRPr lang="en-US" dirty="0"/>
          </a:p>
        </p:txBody>
      </p:sp>
    </p:spTree>
    <p:extLst>
      <p:ext uri="{BB962C8B-B14F-4D97-AF65-F5344CB8AC3E}">
        <p14:creationId xmlns:p14="http://schemas.microsoft.com/office/powerpoint/2010/main" val="247615693"/>
      </p:ext>
    </p:extLst>
  </p:cSld>
  <p:clrMapOvr>
    <a:masterClrMapping/>
  </p:clrMapOvr>
  <p:transition>
    <p:fade/>
  </p:transition>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223</TotalTime>
  <Words>1476</Words>
  <Application>Microsoft Office PowerPoint</Application>
  <PresentationFormat>Custom</PresentationFormat>
  <Paragraphs>113</Paragraphs>
  <Slides>24</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Wingdings</vt:lpstr>
      <vt:lpstr>Arial</vt:lpstr>
      <vt:lpstr>Segoe UI Light</vt:lpstr>
      <vt:lpstr>Segoe UI</vt:lpstr>
      <vt:lpstr>Consolas</vt:lpstr>
      <vt:lpstr>TechEd_2013_Template_r09</vt:lpstr>
      <vt:lpstr>1_TechEd_2013_Template_16x9</vt:lpstr>
      <vt:lpstr>TechEd_2013_Template_16x9</vt:lpstr>
      <vt:lpstr>PowerPoint Presentation</vt:lpstr>
      <vt:lpstr>Advanced Automation using Windows PowerShell</vt:lpstr>
      <vt:lpstr>Welcome!</vt:lpstr>
      <vt:lpstr>Agenda</vt:lpstr>
      <vt:lpstr>First Up: Make a “Cmdlet”</vt:lpstr>
      <vt:lpstr>Create a “cmdlet” from a command – with almost no programming</vt:lpstr>
      <vt:lpstr>Next: Jobs</vt:lpstr>
      <vt:lpstr>Jobs, Jobs, Scheduled Jobs, and Jobs</vt:lpstr>
      <vt:lpstr>Bundling Commands into Modules</vt:lpstr>
      <vt:lpstr>Package commands as script modules</vt:lpstr>
      <vt:lpstr>Remoting Improvements</vt:lpstr>
      <vt:lpstr>Improvements to Remoting</vt:lpstr>
      <vt:lpstr>Custom Session Configurations</vt:lpstr>
      <vt:lpstr>Delegated Administration via Constrained Endpoints</vt:lpstr>
      <vt:lpstr>CIM vs WMI</vt:lpstr>
      <vt:lpstr>WMI vs CIM</vt:lpstr>
      <vt:lpstr>Debugging</vt:lpstr>
      <vt:lpstr>Debugging</vt:lpstr>
      <vt:lpstr>Wrapping Up</vt:lpstr>
      <vt:lpstr>Track resources</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MDC-B400: Advanced Automationusing Windows PowerShell</dc:title>
  <dc:subject>TechEd 2013</dc:subject>
  <dc:creator> Jeffrey Snover; Don Jones</dc:creator>
  <cp:keywords>TechEd 2013</cp:keywords>
  <dc:description>Template by: Jordan Cayabyab, Artitudes Design, Inc.
Formatting by: Dana KW, Silver Fox Productions, Inc.
Audience Type: Internal/External</dc:description>
  <cp:lastModifiedBy>Shows</cp:lastModifiedBy>
  <cp:revision>14</cp:revision>
  <dcterms:created xsi:type="dcterms:W3CDTF">2013-04-23T17:53:56Z</dcterms:created>
  <dcterms:modified xsi:type="dcterms:W3CDTF">2013-06-04T19:53:39Z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