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27"/>
  </p:notesMasterIdLst>
  <p:handoutMasterIdLst>
    <p:handoutMasterId r:id="rId28"/>
  </p:handoutMasterIdLst>
  <p:sldIdLst>
    <p:sldId id="256" r:id="rId5"/>
    <p:sldId id="259" r:id="rId6"/>
    <p:sldId id="358" r:id="rId7"/>
    <p:sldId id="356" r:id="rId8"/>
    <p:sldId id="361" r:id="rId9"/>
    <p:sldId id="351" r:id="rId10"/>
    <p:sldId id="369" r:id="rId11"/>
    <p:sldId id="382" r:id="rId12"/>
    <p:sldId id="378" r:id="rId13"/>
    <p:sldId id="374" r:id="rId14"/>
    <p:sldId id="367" r:id="rId15"/>
    <p:sldId id="371" r:id="rId16"/>
    <p:sldId id="370" r:id="rId17"/>
    <p:sldId id="375" r:id="rId18"/>
    <p:sldId id="373" r:id="rId19"/>
    <p:sldId id="380" r:id="rId20"/>
    <p:sldId id="383" r:id="rId21"/>
    <p:sldId id="381" r:id="rId22"/>
    <p:sldId id="338" r:id="rId23"/>
    <p:sldId id="339" r:id="rId24"/>
    <p:sldId id="340" r:id="rId25"/>
    <p:sldId id="341" r:id="rId2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256"/>
            <p14:sldId id="259"/>
            <p14:sldId id="358"/>
            <p14:sldId id="356"/>
            <p14:sldId id="361"/>
            <p14:sldId id="351"/>
            <p14:sldId id="369"/>
            <p14:sldId id="382"/>
            <p14:sldId id="378"/>
            <p14:sldId id="374"/>
            <p14:sldId id="367"/>
            <p14:sldId id="371"/>
            <p14:sldId id="370"/>
            <p14:sldId id="375"/>
            <p14:sldId id="373"/>
            <p14:sldId id="380"/>
            <p14:sldId id="383"/>
            <p14:sldId id="381"/>
            <p14:sldId id="338"/>
            <p14:sldId id="339"/>
            <p14:sldId id="340"/>
            <p14:sldId id="341"/>
          </p14:sldIdLst>
        </p14:section>
        <p14:section name="Special content" id="{6925D2A1-AD53-4951-AB34-79DFA02CD6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guide id="3" orient="horz" pos="2148">
          <p15:clr>
            <a:srgbClr val="A4A3A4"/>
          </p15:clr>
        </p15:guide>
        <p15:guide id="4" orient="horz" pos="4235">
          <p15:clr>
            <a:srgbClr val="A4A3A4"/>
          </p15:clr>
        </p15:guide>
        <p15:guide id="5" orient="horz" pos="907">
          <p15:clr>
            <a:srgbClr val="A4A3A4"/>
          </p15:clr>
        </p15:guide>
        <p15:guide id="6" orient="horz" pos="1196">
          <p15:clr>
            <a:srgbClr val="A4A3A4"/>
          </p15:clr>
        </p15:guide>
        <p15:guide id="7" orient="horz" pos="1625">
          <p15:clr>
            <a:srgbClr val="A4A3A4"/>
          </p15:clr>
        </p15:guide>
        <p15:guide id="8" orient="horz" pos="3612">
          <p15:clr>
            <a:srgbClr val="A4A3A4"/>
          </p15:clr>
        </p15:guide>
        <p15:guide id="9" orient="horz" pos="1792">
          <p15:clr>
            <a:srgbClr val="A4A3A4"/>
          </p15:clr>
        </p15:guide>
        <p15:guide id="10" orient="horz" pos="2901">
          <p15:clr>
            <a:srgbClr val="A4A3A4"/>
          </p15:clr>
        </p15:guide>
        <p15:guide id="11" orient="horz" pos="3458">
          <p15:clr>
            <a:srgbClr val="A4A3A4"/>
          </p15:clr>
        </p15:guide>
        <p15:guide id="12" orient="horz" pos="3660">
          <p15:clr>
            <a:srgbClr val="A4A3A4"/>
          </p15:clr>
        </p15:guide>
        <p15:guide id="13" orient="horz" pos="4405">
          <p15:clr>
            <a:srgbClr val="A4A3A4"/>
          </p15:clr>
        </p15:guide>
        <p15:guide id="14" orient="horz" pos="1239">
          <p15:clr>
            <a:srgbClr val="A4A3A4"/>
          </p15:clr>
        </p15:guide>
        <p15:guide id="15" orient="horz" pos="2778">
          <p15:clr>
            <a:srgbClr val="A4A3A4"/>
          </p15:clr>
        </p15:guide>
        <p15:guide id="16" pos="173">
          <p15:clr>
            <a:srgbClr val="A4A3A4"/>
          </p15:clr>
        </p15:guide>
        <p15:guide id="17" pos="7661">
          <p15:clr>
            <a:srgbClr val="A4A3A4"/>
          </p15:clr>
        </p15:guide>
        <p15:guide id="18" pos="287">
          <p15:clr>
            <a:srgbClr val="A4A3A4"/>
          </p15:clr>
        </p15:guide>
        <p15:guide id="19" pos="606">
          <p15:clr>
            <a:srgbClr val="A4A3A4"/>
          </p15:clr>
        </p15:guide>
        <p15:guide id="20" pos="7230">
          <p15:clr>
            <a:srgbClr val="A4A3A4"/>
          </p15:clr>
        </p15:guide>
        <p15:guide id="21" pos="1335">
          <p15:clr>
            <a:srgbClr val="A4A3A4"/>
          </p15:clr>
        </p15:guide>
        <p15:guide id="22" pos="6857">
          <p15:clr>
            <a:srgbClr val="A4A3A4"/>
          </p15:clr>
        </p15:guide>
        <p15:guide id="23" pos="3862">
          <p15:clr>
            <a:srgbClr val="A4A3A4"/>
          </p15:clr>
        </p15:guide>
        <p15:guide id="24" pos="4834">
          <p15:clr>
            <a:srgbClr val="A4A3A4"/>
          </p15:clr>
        </p15:guide>
        <p15:guide id="25" pos="6311">
          <p15:clr>
            <a:srgbClr val="A4A3A4"/>
          </p15:clr>
        </p15:guide>
        <p15:guide id="26" pos="7544">
          <p15:clr>
            <a:srgbClr val="A4A3A4"/>
          </p15:clr>
        </p15:guide>
        <p15:guide id="27" pos="3976">
          <p15:clr>
            <a:srgbClr val="A4A3A4"/>
          </p15:clr>
        </p15:guide>
        <p15:guide id="28" pos="78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Toyinaminia Norwood" initials="TN"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004BBB"/>
    <a:srgbClr val="0066FF"/>
    <a:srgbClr val="0072C6"/>
    <a:srgbClr val="FFFFFF"/>
    <a:srgbClr val="000000"/>
    <a:srgbClr val="007233"/>
    <a:srgbClr val="DC3C00"/>
    <a:srgbClr val="7FBA00"/>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339" autoAdjust="0"/>
    <p:restoredTop sz="92390" autoAdjust="0"/>
  </p:normalViewPr>
  <p:slideViewPr>
    <p:cSldViewPr snapToGrid="0">
      <p:cViewPr varScale="1">
        <p:scale>
          <a:sx n="102" d="100"/>
          <a:sy n="102" d="100"/>
        </p:scale>
        <p:origin x="72" y="114"/>
      </p:cViewPr>
      <p:guideLst>
        <p:guide orient="horz" pos="2203"/>
        <p:guide pos="3917"/>
        <p:guide orient="horz" pos="2148"/>
        <p:guide orient="horz" pos="4235"/>
        <p:guide orient="horz" pos="907"/>
        <p:guide orient="horz" pos="1196"/>
        <p:guide orient="horz" pos="1625"/>
        <p:guide orient="horz" pos="3612"/>
        <p:guide orient="horz" pos="1792"/>
        <p:guide orient="horz" pos="2901"/>
        <p:guide orient="horz" pos="3458"/>
        <p:guide orient="horz" pos="3660"/>
        <p:guide orient="horz" pos="4405"/>
        <p:guide orient="horz" pos="1239"/>
        <p:guide orient="horz" pos="2778"/>
        <p:guide pos="173"/>
        <p:guide pos="7661"/>
        <p:guide pos="287"/>
        <p:guide pos="606"/>
        <p:guide pos="7230"/>
        <p:guide pos="1335"/>
        <p:guide pos="6857"/>
        <p:guide pos="3862"/>
        <p:guide pos="4834"/>
        <p:guide pos="6311"/>
        <p:guide pos="7544"/>
        <p:guide pos="3976"/>
        <p:guide pos="7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6/3/2013 4:11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6/3/2013 4:02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6/3/2013 4:02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12</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6933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14</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87455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DC6C79F-3E74-4EF0-A0AC-7EB939C33915}" type="datetime1">
              <a:rPr lang="en-US" smtClean="0">
                <a:solidFill>
                  <a:prstClr val="black"/>
                </a:solidFill>
              </a:rPr>
              <a:pPr/>
              <a:t>6/3/2013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534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315829D-BEDE-4191-817E-7A1AEDD6D5A4}"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42443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18</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6/3/2013 4:11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4191423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19</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4:11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solidFill>
                <a:prstClr val="black"/>
              </a:solidFill>
            </a:endParaRPr>
          </a:p>
        </p:txBody>
      </p:sp>
    </p:spTree>
    <p:extLst>
      <p:ext uri="{BB962C8B-B14F-4D97-AF65-F5344CB8AC3E}">
        <p14:creationId xmlns:p14="http://schemas.microsoft.com/office/powerpoint/2010/main" val="39978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20</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4:11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solidFill>
                <a:prstClr val="black"/>
              </a:solidFill>
            </a:endParaRPr>
          </a:p>
        </p:txBody>
      </p:sp>
    </p:spTree>
    <p:extLst>
      <p:ext uri="{BB962C8B-B14F-4D97-AF65-F5344CB8AC3E}">
        <p14:creationId xmlns:p14="http://schemas.microsoft.com/office/powerpoint/2010/main" val="39978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4:11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040969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6/3/2013 4:11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6/3/2013 4:02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61">
              <a:spcAft>
                <a:spcPts val="338"/>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9377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solidFill>
                  <a:prstClr val="black"/>
                </a:solidFill>
              </a:rPr>
              <a:pPr/>
              <a:t>6/3/2013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8423" defTabSz="94031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8423" defTabSz="94031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8197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Date Placeholder 3"/>
          <p:cNvSpPr>
            <a:spLocks noGrp="1"/>
          </p:cNvSpPr>
          <p:nvPr>
            <p:ph type="dt" idx="10"/>
          </p:nvPr>
        </p:nvSpPr>
        <p:spPr/>
        <p:txBody>
          <a:bodyPr/>
          <a:lstStyle/>
          <a:p>
            <a:fld id="{EEDAC14A-4A8F-4BD2-9998-EBFAEB7A1790}" type="datetime1">
              <a:rPr lang="en-US" smtClean="0">
                <a:solidFill>
                  <a:prstClr val="black"/>
                </a:solidFill>
              </a:rPr>
              <a:pPr/>
              <a:t>6/3/2013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892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DC6C79F-3E74-4EF0-A0AC-7EB939C33915}" type="datetime1">
              <a:rPr lang="en-US" smtClean="0">
                <a:solidFill>
                  <a:prstClr val="black"/>
                </a:solidFill>
              </a:rPr>
              <a:pPr/>
              <a:t>6/3/2013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0497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8</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7517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9</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7723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10</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1215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ch Ed 2013_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437918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ch Ed 2013_Main Layout">
    <p:spTree>
      <p:nvGrpSpPr>
        <p:cNvPr id="1" name=""/>
        <p:cNvGrpSpPr/>
        <p:nvPr/>
      </p:nvGrpSpPr>
      <p:grpSpPr>
        <a:xfrm>
          <a:off x="0" y="0"/>
          <a:ext cx="0" cy="0"/>
          <a:chOff x="0" y="0"/>
          <a:chExt cx="0" cy="0"/>
        </a:xfrm>
      </p:grpSpPr>
      <p:sp>
        <p:nvSpPr>
          <p:cNvPr id="4" name="Rectangle 3"/>
          <p:cNvSpPr/>
          <p:nvPr userDrawn="1"/>
        </p:nvSpPr>
        <p:spPr bwMode="auto">
          <a:xfrm>
            <a:off x="5690686" y="0"/>
            <a:ext cx="621213"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0" y="0"/>
            <a:ext cx="6124575"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296897"/>
            <a:ext cx="5666105" cy="91757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636088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3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0" y="455195"/>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58719477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130904"/>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404939089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577834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092" r:id="rId1"/>
    <p:sldLayoutId id="2147484183" r:id="rId2"/>
    <p:sldLayoutId id="2147484188" r:id="rId3"/>
    <p:sldLayoutId id="2147484189" r:id="rId4"/>
    <p:sldLayoutId id="2147484105" r:id="rId5"/>
    <p:sldLayoutId id="2147484185" r:id="rId6"/>
    <p:sldLayoutId id="2147484182" r:id="rId7"/>
    <p:sldLayoutId id="2147484186" r:id="rId8"/>
    <p:sldLayoutId id="2147484130" r:id="rId9"/>
    <p:sldLayoutId id="2147484101" r:id="rId10"/>
    <p:sldLayoutId id="2147484102" r:id="rId11"/>
    <p:sldLayoutId id="2147484093" r:id="rId12"/>
    <p:sldLayoutId id="2147484127" r:id="rId13"/>
    <p:sldLayoutId id="2147484128" r:id="rId14"/>
    <p:sldLayoutId id="2147484129" r:id="rId15"/>
    <p:sldLayoutId id="2147484094" r:id="rId16"/>
    <p:sldLayoutId id="2147484096" r:id="rId17"/>
    <p:sldLayoutId id="2147484192" r:id="rId18"/>
    <p:sldLayoutId id="2147484194" r:id="rId19"/>
    <p:sldLayoutId id="2147484195" r:id="rId20"/>
    <p:sldLayoutId id="2147484196" r:id="rId21"/>
    <p:sldLayoutId id="2147484197"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fasttrack.office.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4.xml"/><Relationship Id="rId7" Type="http://schemas.openxmlformats.org/officeDocument/2006/relationships/notesSlide" Target="../notesSlides/notesSlide6.xml"/><Relationship Id="rId12"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11" Type="http://schemas.openxmlformats.org/officeDocument/2006/relationships/image" Target="../media/image29.png"/><Relationship Id="rId5" Type="http://schemas.openxmlformats.org/officeDocument/2006/relationships/tags" Target="../tags/tag6.xml"/><Relationship Id="rId10" Type="http://schemas.openxmlformats.org/officeDocument/2006/relationships/image" Target="../media/image28.jpeg"/><Relationship Id="rId4" Type="http://schemas.openxmlformats.org/officeDocument/2006/relationships/tags" Target="../tags/tag5.xml"/><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63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Small Business Premium</a:t>
            </a:r>
            <a:endParaRPr lang="en-US" dirty="0"/>
          </a:p>
        </p:txBody>
      </p:sp>
      <p:sp>
        <p:nvSpPr>
          <p:cNvPr id="3" name="Text Placeholder 2"/>
          <p:cNvSpPr>
            <a:spLocks noGrp="1"/>
          </p:cNvSpPr>
          <p:nvPr>
            <p:ph type="body" sz="quarter" idx="4294967295"/>
          </p:nvPr>
        </p:nvSpPr>
        <p:spPr>
          <a:xfrm>
            <a:off x="6353300" y="1765789"/>
            <a:ext cx="5645150" cy="1969770"/>
          </a:xfrm>
        </p:spPr>
        <p:txBody>
          <a:bodyPr/>
          <a:lstStyle/>
          <a:p>
            <a:pPr marL="0" indent="0">
              <a:buNone/>
            </a:pPr>
            <a:r>
              <a:rPr lang="en-US" dirty="0">
                <a:solidFill>
                  <a:schemeClr val="tx1"/>
                </a:solidFill>
              </a:rPr>
              <a:t>Office 365 </a:t>
            </a:r>
            <a:br>
              <a:rPr lang="en-US" dirty="0">
                <a:solidFill>
                  <a:schemeClr val="tx1"/>
                </a:solidFill>
              </a:rPr>
            </a:br>
            <a:r>
              <a:rPr lang="en-US" dirty="0">
                <a:solidFill>
                  <a:schemeClr val="tx1"/>
                </a:solidFill>
              </a:rPr>
              <a:t>Small Business Premium</a:t>
            </a:r>
          </a:p>
          <a:p>
            <a:endParaRPr lang="en-US" dirty="0">
              <a:solidFill>
                <a:schemeClr val="tx1"/>
              </a:solidFill>
            </a:endParaRPr>
          </a:p>
        </p:txBody>
      </p:sp>
      <p:sp>
        <p:nvSpPr>
          <p:cNvPr id="10" name="TextBox 9"/>
          <p:cNvSpPr txBox="1"/>
          <p:nvPr/>
        </p:nvSpPr>
        <p:spPr>
          <a:xfrm>
            <a:off x="427779" y="1599535"/>
            <a:ext cx="5521758" cy="4247317"/>
          </a:xfrm>
          <a:prstGeom prst="rect">
            <a:avLst/>
          </a:prstGeom>
          <a:noFill/>
        </p:spPr>
        <p:txBody>
          <a:bodyPr wrap="square" lIns="0" tIns="0" rIns="0" bIns="0" rtlCol="0">
            <a:spAutoFit/>
          </a:bodyPr>
          <a:lstStyle/>
          <a:p>
            <a:pPr defTabSz="932290" fontAlgn="base">
              <a:spcBef>
                <a:spcPct val="0"/>
              </a:spcBef>
              <a:spcAft>
                <a:spcPct val="0"/>
              </a:spcAft>
            </a:pPr>
            <a:r>
              <a:rPr lang="en-US" sz="3600" dirty="0">
                <a:latin typeface="+mj-lt"/>
                <a:ea typeface="Segoe UI" pitchFamily="34" charset="0"/>
                <a:cs typeface="Segoe UI" pitchFamily="34" charset="0"/>
              </a:rPr>
              <a:t>Big business power with easy IT</a:t>
            </a:r>
          </a:p>
          <a:p>
            <a:pPr defTabSz="932290" fontAlgn="base">
              <a:spcBef>
                <a:spcPct val="0"/>
              </a:spcBef>
              <a:spcAft>
                <a:spcPct val="0"/>
              </a:spcAft>
            </a:pPr>
            <a:endParaRPr lang="en-US" sz="36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Equip your business with virtually anywhere access to the latest Office applications plus cloud-based IT services like enterprise-grade email and conferencing that are simple to administer. </a:t>
            </a: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3375876"/>
            <a:ext cx="3979021" cy="2636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Office 365 Professional Plus</a:t>
            </a:r>
          </a:p>
          <a:p>
            <a:pPr marL="349724" indent="-349724" defTabSz="932290" fontAlgn="base">
              <a:lnSpc>
                <a:spcPct val="150000"/>
              </a:lnSpc>
              <a:spcBef>
                <a:spcPct val="0"/>
              </a:spcBef>
              <a:spcAft>
                <a:spcPct val="0"/>
              </a:spcAft>
              <a:buFont typeface="Wingdings" pitchFamily="2" charset="2"/>
              <a:buChar char="ü"/>
            </a:pPr>
            <a:r>
              <a:rPr lang="en-US" sz="1836" dirty="0" smtClean="0">
                <a:gradFill>
                  <a:gsLst>
                    <a:gs pos="0">
                      <a:srgbClr val="FFFFFF"/>
                    </a:gs>
                    <a:gs pos="100000">
                      <a:srgbClr val="FFFFFF"/>
                    </a:gs>
                  </a:gsLst>
                  <a:lin ang="5400000" scaled="0"/>
                </a:gradFill>
                <a:ea typeface="Segoe UI" pitchFamily="34" charset="0"/>
                <a:cs typeface="Segoe UI" pitchFamily="34" charset="0"/>
              </a:rPr>
              <a:t>Cloud-based </a:t>
            </a:r>
            <a:r>
              <a:rPr lang="en-US" sz="1836"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Team site for sharing files </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Public website </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Basic phone </a:t>
            </a:r>
            <a:r>
              <a:rPr lang="en-US" sz="1836" dirty="0" smtClean="0">
                <a:gradFill>
                  <a:gsLst>
                    <a:gs pos="0">
                      <a:srgbClr val="FFFFFF"/>
                    </a:gs>
                    <a:gs pos="100000">
                      <a:srgbClr val="FFFFFF"/>
                    </a:gs>
                  </a:gsLst>
                  <a:lin ang="5400000" scaled="0"/>
                </a:gradFill>
                <a:ea typeface="Segoe UI" pitchFamily="34" charset="0"/>
                <a:cs typeface="Segoe UI" pitchFamily="34" charset="0"/>
              </a:rPr>
              <a:t>support</a:t>
            </a:r>
          </a:p>
        </p:txBody>
      </p:sp>
    </p:spTree>
    <p:extLst>
      <p:ext uri="{BB962C8B-B14F-4D97-AF65-F5344CB8AC3E}">
        <p14:creationId xmlns:p14="http://schemas.microsoft.com/office/powerpoint/2010/main" val="14489579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a:t>
            </a:r>
            <a:br>
              <a:rPr lang="en-US" dirty="0" smtClean="0"/>
            </a:br>
            <a:r>
              <a:rPr lang="en-US" sz="6000" dirty="0" smtClean="0"/>
              <a:t>Office 365 Small Business</a:t>
            </a:r>
            <a:endParaRPr lang="en-US" sz="6000" dirty="0"/>
          </a:p>
        </p:txBody>
      </p:sp>
      <p:sp>
        <p:nvSpPr>
          <p:cNvPr id="3" name="Text Placeholder 2"/>
          <p:cNvSpPr>
            <a:spLocks noGrp="1"/>
          </p:cNvSpPr>
          <p:nvPr>
            <p:ph type="body" sz="quarter" idx="12"/>
          </p:nvPr>
        </p:nvSpPr>
        <p:spPr/>
        <p:txBody>
          <a:bodyPr/>
          <a:lstStyle/>
          <a:p>
            <a:r>
              <a:rPr lang="en-US" dirty="0" smtClean="0"/>
              <a:t>Danny Burlage</a:t>
            </a:r>
            <a:endParaRPr lang="en-US" dirty="0"/>
          </a:p>
        </p:txBody>
      </p:sp>
    </p:spTree>
    <p:extLst>
      <p:ext uri="{BB962C8B-B14F-4D97-AF65-F5344CB8AC3E}">
        <p14:creationId xmlns:p14="http://schemas.microsoft.com/office/powerpoint/2010/main" val="1785716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Midsize Business</a:t>
            </a:r>
            <a:endParaRPr lang="en-US" dirty="0"/>
          </a:p>
        </p:txBody>
      </p:sp>
      <p:sp>
        <p:nvSpPr>
          <p:cNvPr id="3" name="Text Placeholder 2"/>
          <p:cNvSpPr>
            <a:spLocks noGrp="1"/>
          </p:cNvSpPr>
          <p:nvPr>
            <p:ph type="body" sz="quarter" idx="4294967295"/>
          </p:nvPr>
        </p:nvSpPr>
        <p:spPr>
          <a:xfrm>
            <a:off x="6353300" y="1765789"/>
            <a:ext cx="5645150" cy="1969770"/>
          </a:xfrm>
        </p:spPr>
        <p:txBody>
          <a:bodyPr/>
          <a:lstStyle/>
          <a:p>
            <a:pPr marL="0" indent="0">
              <a:buNone/>
            </a:pPr>
            <a:r>
              <a:rPr lang="en-US" dirty="0">
                <a:solidFill>
                  <a:schemeClr val="tx1"/>
                </a:solidFill>
              </a:rPr>
              <a:t>Office 365 </a:t>
            </a:r>
            <a:br>
              <a:rPr lang="en-US" dirty="0">
                <a:solidFill>
                  <a:schemeClr val="tx1"/>
                </a:solidFill>
              </a:rPr>
            </a:br>
            <a:r>
              <a:rPr lang="en-US" dirty="0" smtClean="0">
                <a:solidFill>
                  <a:schemeClr val="tx1"/>
                </a:solidFill>
              </a:rPr>
              <a:t>Midsize Business</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4678204"/>
          </a:xfrm>
          <a:prstGeom prst="rect">
            <a:avLst/>
          </a:prstGeom>
          <a:noFill/>
        </p:spPr>
        <p:txBody>
          <a:bodyPr wrap="square" lIns="0" tIns="0" rIns="0" bIns="0" rtlCol="0">
            <a:spAutoFit/>
          </a:bodyPr>
          <a:lstStyle/>
          <a:p>
            <a:pPr defTabSz="932290" fontAlgn="base">
              <a:spcBef>
                <a:spcPct val="0"/>
              </a:spcBef>
              <a:spcAft>
                <a:spcPct val="0"/>
              </a:spcAft>
            </a:pPr>
            <a:r>
              <a:rPr lang="en-US" sz="3600" dirty="0">
                <a:latin typeface="+mj-lt"/>
                <a:ea typeface="Segoe UI" pitchFamily="34" charset="0"/>
                <a:cs typeface="Segoe UI" pitchFamily="34" charset="0"/>
              </a:rPr>
              <a:t>Effective management, compliance, and team collaboration</a:t>
            </a:r>
          </a:p>
          <a:p>
            <a:pPr defTabSz="932290" fontAlgn="base">
              <a:spcBef>
                <a:spcPct val="0"/>
              </a:spcBef>
              <a:spcAft>
                <a:spcPct val="0"/>
              </a:spcAft>
            </a:pPr>
            <a:endParaRPr lang="en-US" sz="28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Give your people virtually anywhere access to the latest Office applications, cloud-based IT services like enterprise-grade email and team sites, and powerful management and compliance tools. </a:t>
            </a:r>
            <a:endParaRPr lang="en-US" sz="20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3518381"/>
            <a:ext cx="5415147" cy="2636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Office 365 Professional Plus</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Cloud-based </a:t>
            </a:r>
            <a:r>
              <a:rPr lang="en-US" sz="1600"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Intranet site for your teams</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Public website </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Administration flexibility</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Active Directory Integration</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Site Mailboxes</a:t>
            </a:r>
          </a:p>
          <a:p>
            <a:pPr marL="349724" indent="-349724" defTabSz="932290" fontAlgn="base">
              <a:lnSpc>
                <a:spcPct val="150000"/>
              </a:lnSpc>
              <a:spcBef>
                <a:spcPct val="0"/>
              </a:spcBef>
              <a:spcAft>
                <a:spcPct val="0"/>
              </a:spcAft>
              <a:buFont typeface="Wingdings" pitchFamily="2" charset="2"/>
              <a:buChar char="ü"/>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460627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a:t>
            </a:r>
            <a:br>
              <a:rPr lang="en-US" dirty="0" smtClean="0"/>
            </a:br>
            <a:r>
              <a:rPr lang="en-US" sz="6000" dirty="0" smtClean="0"/>
              <a:t>Office 365 Midsize Business</a:t>
            </a:r>
            <a:endParaRPr lang="en-US" sz="6000" dirty="0"/>
          </a:p>
        </p:txBody>
      </p:sp>
      <p:sp>
        <p:nvSpPr>
          <p:cNvPr id="3" name="Text Placeholder 2"/>
          <p:cNvSpPr>
            <a:spLocks noGrp="1"/>
          </p:cNvSpPr>
          <p:nvPr>
            <p:ph type="body" sz="quarter" idx="12"/>
          </p:nvPr>
        </p:nvSpPr>
        <p:spPr/>
        <p:txBody>
          <a:bodyPr/>
          <a:lstStyle/>
          <a:p>
            <a:r>
              <a:rPr lang="en-US" dirty="0" smtClean="0"/>
              <a:t>Danny Burlage</a:t>
            </a:r>
            <a:endParaRPr lang="en-US" dirty="0"/>
          </a:p>
        </p:txBody>
      </p:sp>
    </p:spTree>
    <p:extLst>
      <p:ext uri="{BB962C8B-B14F-4D97-AF65-F5344CB8AC3E}">
        <p14:creationId xmlns:p14="http://schemas.microsoft.com/office/powerpoint/2010/main" val="3464532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Enterprise</a:t>
            </a:r>
            <a:endParaRPr lang="en-US" dirty="0"/>
          </a:p>
        </p:txBody>
      </p:sp>
      <p:sp>
        <p:nvSpPr>
          <p:cNvPr id="3" name="Text Placeholder 2"/>
          <p:cNvSpPr>
            <a:spLocks noGrp="1"/>
          </p:cNvSpPr>
          <p:nvPr>
            <p:ph type="body" sz="quarter" idx="4294967295"/>
          </p:nvPr>
        </p:nvSpPr>
        <p:spPr>
          <a:xfrm>
            <a:off x="6353300" y="1765789"/>
            <a:ext cx="5645150" cy="1415772"/>
          </a:xfrm>
        </p:spPr>
        <p:txBody>
          <a:bodyPr/>
          <a:lstStyle/>
          <a:p>
            <a:pPr marL="0" indent="0">
              <a:buNone/>
            </a:pPr>
            <a:r>
              <a:rPr lang="en-US" dirty="0">
                <a:solidFill>
                  <a:schemeClr val="tx1"/>
                </a:solidFill>
              </a:rPr>
              <a:t>Office 365 </a:t>
            </a:r>
            <a:r>
              <a:rPr lang="en-US" dirty="0" smtClean="0">
                <a:solidFill>
                  <a:schemeClr val="tx1"/>
                </a:solidFill>
              </a:rPr>
              <a:t>Enterprise</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4247317"/>
          </a:xfrm>
          <a:prstGeom prst="rect">
            <a:avLst/>
          </a:prstGeom>
          <a:noFill/>
        </p:spPr>
        <p:txBody>
          <a:bodyPr wrap="square" lIns="0" tIns="0" rIns="0" bIns="0" rtlCol="0">
            <a:spAutoFit/>
          </a:bodyPr>
          <a:lstStyle/>
          <a:p>
            <a:pPr defTabSz="932290" fontAlgn="base">
              <a:spcBef>
                <a:spcPct val="0"/>
              </a:spcBef>
              <a:spcAft>
                <a:spcPct val="0"/>
              </a:spcAft>
            </a:pPr>
            <a:r>
              <a:rPr lang="en-US" sz="3600" dirty="0">
                <a:latin typeface="+mj-lt"/>
                <a:ea typeface="Segoe UI" pitchFamily="34" charset="0"/>
                <a:cs typeface="Segoe UI" pitchFamily="34" charset="0"/>
              </a:rPr>
              <a:t>Advanced tools and capabilities</a:t>
            </a:r>
          </a:p>
          <a:p>
            <a:pPr defTabSz="932290" fontAlgn="base">
              <a:spcBef>
                <a:spcPct val="0"/>
              </a:spcBef>
              <a:spcAft>
                <a:spcPct val="0"/>
              </a:spcAft>
            </a:pPr>
            <a:endParaRPr lang="en-US" sz="36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Get the power your organization requires: virtually anywhere access to the latest Office applications, enterprise-grade cloud services like team sites and hosted voicemail, and advanced IT capabilities. </a:t>
            </a:r>
            <a:endParaRPr lang="en-US" sz="16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2814446"/>
            <a:ext cx="5415147" cy="36219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Office 365 Professional Plus</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Cloud-based </a:t>
            </a:r>
            <a:r>
              <a:rPr lang="en-US" sz="1400"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Intranet site for your teams</a:t>
            </a:r>
            <a:endParaRPr lang="en-US" sz="14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Public website </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Administration flexibility</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Active Directory Integration</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Site Mailboxes</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Voicemail integration</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Archiving (Retention, Hold) and eDiscovery</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Business Intelligence</a:t>
            </a:r>
          </a:p>
          <a:p>
            <a:pPr marL="349724" indent="-349724" defTabSz="932290" fontAlgn="base">
              <a:lnSpc>
                <a:spcPct val="150000"/>
              </a:lnSpc>
              <a:spcBef>
                <a:spcPct val="0"/>
              </a:spcBef>
              <a:spcAft>
                <a:spcPct val="0"/>
              </a:spcAft>
              <a:buFont typeface="Wingdings" pitchFamily="2" charset="2"/>
              <a:buChar char="ü"/>
            </a:pPr>
            <a:endParaRPr lang="en-US" sz="1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323365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a:t>
            </a:r>
            <a:br>
              <a:rPr lang="en-US" dirty="0" smtClean="0"/>
            </a:br>
            <a:r>
              <a:rPr lang="en-US" sz="6000" dirty="0" smtClean="0"/>
              <a:t>Office 365 Enterprise</a:t>
            </a:r>
            <a:endParaRPr lang="en-US" sz="6000" dirty="0"/>
          </a:p>
        </p:txBody>
      </p:sp>
      <p:sp>
        <p:nvSpPr>
          <p:cNvPr id="3" name="Text Placeholder 2"/>
          <p:cNvSpPr>
            <a:spLocks noGrp="1"/>
          </p:cNvSpPr>
          <p:nvPr>
            <p:ph type="body" sz="quarter" idx="12"/>
          </p:nvPr>
        </p:nvSpPr>
        <p:spPr/>
        <p:txBody>
          <a:bodyPr/>
          <a:lstStyle/>
          <a:p>
            <a:r>
              <a:rPr lang="en-US" dirty="0" smtClean="0"/>
              <a:t>Danny Burlage</a:t>
            </a:r>
            <a:endParaRPr lang="en-US" dirty="0"/>
          </a:p>
        </p:txBody>
      </p:sp>
    </p:spTree>
    <p:extLst>
      <p:ext uri="{BB962C8B-B14F-4D97-AF65-F5344CB8AC3E}">
        <p14:creationId xmlns:p14="http://schemas.microsoft.com/office/powerpoint/2010/main" val="3851773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7228698" y="1748481"/>
            <a:ext cx="4465625" cy="4961238"/>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bwMode="auto">
          <a:xfrm>
            <a:off x="481909" y="1748481"/>
            <a:ext cx="6505832" cy="4961238"/>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8" name="TextBox 237" hidden="1"/>
          <p:cNvSpPr txBox="1"/>
          <p:nvPr/>
        </p:nvSpPr>
        <p:spPr>
          <a:xfrm>
            <a:off x="4753704"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 name="Title 1"/>
          <p:cNvSpPr>
            <a:spLocks noGrp="1"/>
          </p:cNvSpPr>
          <p:nvPr>
            <p:ph type="title"/>
          </p:nvPr>
        </p:nvSpPr>
        <p:spPr/>
        <p:txBody>
          <a:bodyPr/>
          <a:lstStyle/>
          <a:p>
            <a:r>
              <a:rPr lang="en-US" dirty="0" smtClean="0"/>
              <a:t>Choosing the Right Cloud Service</a:t>
            </a:r>
            <a:endParaRPr lang="en-US" dirty="0"/>
          </a:p>
        </p:txBody>
      </p:sp>
      <p:sp>
        <p:nvSpPr>
          <p:cNvPr id="206" name="TextBox 205" hidden="1"/>
          <p:cNvSpPr txBox="1"/>
          <p:nvPr/>
        </p:nvSpPr>
        <p:spPr>
          <a:xfrm>
            <a:off x="9256009"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62" name="TextBox 261" hidden="1"/>
          <p:cNvSpPr txBox="1"/>
          <p:nvPr/>
        </p:nvSpPr>
        <p:spPr>
          <a:xfrm>
            <a:off x="6296628"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39" name="TextBox 38"/>
          <p:cNvSpPr txBox="1"/>
          <p:nvPr/>
        </p:nvSpPr>
        <p:spPr>
          <a:xfrm>
            <a:off x="724737" y="1942941"/>
            <a:ext cx="1627746" cy="501035"/>
          </a:xfrm>
          <a:prstGeom prst="rect">
            <a:avLst/>
          </a:prstGeom>
          <a:noFill/>
        </p:spPr>
        <p:txBody>
          <a:bodyPr wrap="square" lIns="0" tIns="0" rIns="124039" bIns="0" rtlCol="0">
            <a:spAutoFit/>
          </a:bodyPr>
          <a:lstStyle/>
          <a:p>
            <a:pPr algn="r" defTabSz="1239077"/>
            <a:r>
              <a:rPr lang="en-US" sz="1628" dirty="0" smtClean="0"/>
              <a:t>Office 365 Plans for business</a:t>
            </a:r>
            <a:endParaRPr lang="en-US" sz="1628" dirty="0"/>
          </a:p>
        </p:txBody>
      </p:sp>
      <p:sp>
        <p:nvSpPr>
          <p:cNvPr id="31" name="Rectangle 30"/>
          <p:cNvSpPr/>
          <p:nvPr/>
        </p:nvSpPr>
        <p:spPr bwMode="auto">
          <a:xfrm>
            <a:off x="9515262" y="3600768"/>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p:cNvSpPr txBox="1"/>
          <p:nvPr/>
        </p:nvSpPr>
        <p:spPr>
          <a:xfrm>
            <a:off x="9605793" y="3600767"/>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SharePoint Online </a:t>
            </a:r>
          </a:p>
          <a:p>
            <a:pPr>
              <a:lnSpc>
                <a:spcPct val="90000"/>
              </a:lnSpc>
              <a:spcAft>
                <a:spcPts val="600"/>
              </a:spcAft>
            </a:pPr>
            <a:r>
              <a:rPr lang="en-US" sz="1200" dirty="0">
                <a:gradFill>
                  <a:gsLst>
                    <a:gs pos="2917">
                      <a:schemeClr val="tx1"/>
                    </a:gs>
                    <a:gs pos="30000">
                      <a:schemeClr val="tx1"/>
                    </a:gs>
                  </a:gsLst>
                  <a:lin ang="5400000" scaled="0"/>
                </a:gradFill>
              </a:rPr>
              <a:t>SharePoint Online makes the power of the cloud work for your business.</a:t>
            </a:r>
            <a:endParaRPr lang="en-US" sz="1200" dirty="0" smtClean="0">
              <a:gradFill>
                <a:gsLst>
                  <a:gs pos="2917">
                    <a:schemeClr val="tx1"/>
                  </a:gs>
                  <a:gs pos="30000">
                    <a:schemeClr val="tx1"/>
                  </a:gs>
                </a:gsLst>
                <a:lin ang="5400000" scaled="0"/>
              </a:gradFill>
            </a:endParaRPr>
          </a:p>
        </p:txBody>
      </p:sp>
      <p:sp>
        <p:nvSpPr>
          <p:cNvPr id="33" name="Rectangle 32"/>
          <p:cNvSpPr/>
          <p:nvPr/>
        </p:nvSpPr>
        <p:spPr bwMode="auto">
          <a:xfrm>
            <a:off x="7377432" y="5050193"/>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7457572" y="5050192"/>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Lync Online </a:t>
            </a:r>
          </a:p>
          <a:p>
            <a:pPr>
              <a:lnSpc>
                <a:spcPct val="90000"/>
              </a:lnSpc>
              <a:spcAft>
                <a:spcPts val="600"/>
              </a:spcAft>
            </a:pPr>
            <a:r>
              <a:rPr lang="en-US" sz="1200" dirty="0" smtClean="0">
                <a:gradFill>
                  <a:gsLst>
                    <a:gs pos="2917">
                      <a:schemeClr val="tx1"/>
                    </a:gs>
                    <a:gs pos="30000">
                      <a:schemeClr val="tx1"/>
                    </a:gs>
                  </a:gsLst>
                  <a:lin ang="5400000" scaled="0"/>
                </a:gradFill>
              </a:rPr>
              <a:t>Work smarter, anywhere, with hosted email for business</a:t>
            </a:r>
          </a:p>
        </p:txBody>
      </p:sp>
      <p:sp>
        <p:nvSpPr>
          <p:cNvPr id="35" name="Rectangle 34"/>
          <p:cNvSpPr/>
          <p:nvPr/>
        </p:nvSpPr>
        <p:spPr bwMode="auto">
          <a:xfrm>
            <a:off x="9531347" y="2168919"/>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TextBox 35"/>
          <p:cNvSpPr txBox="1"/>
          <p:nvPr/>
        </p:nvSpPr>
        <p:spPr>
          <a:xfrm>
            <a:off x="9637463" y="2267617"/>
            <a:ext cx="1799779" cy="1064907"/>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Office 365 </a:t>
            </a:r>
            <a:r>
              <a:rPr lang="en-US" sz="1400" dirty="0" smtClean="0">
                <a:gradFill>
                  <a:gsLst>
                    <a:gs pos="2917">
                      <a:schemeClr val="tx1"/>
                    </a:gs>
                    <a:gs pos="30000">
                      <a:schemeClr val="tx1"/>
                    </a:gs>
                  </a:gsLst>
                  <a:lin ang="5400000" scaled="0"/>
                </a:gradFill>
              </a:rPr>
              <a:t>ProPlus</a:t>
            </a:r>
            <a:endParaRPr lang="en-US" sz="14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Your Office instantly—wherever you go</a:t>
            </a:r>
            <a:endParaRPr lang="en-US" sz="1000" dirty="0" smtClean="0">
              <a:gradFill>
                <a:gsLst>
                  <a:gs pos="2917">
                    <a:schemeClr val="tx1"/>
                  </a:gs>
                  <a:gs pos="30000">
                    <a:schemeClr val="tx1"/>
                  </a:gs>
                </a:gsLst>
                <a:lin ang="5400000" scaled="0"/>
              </a:gradFill>
            </a:endParaRPr>
          </a:p>
        </p:txBody>
      </p:sp>
      <p:sp>
        <p:nvSpPr>
          <p:cNvPr id="20" name="Rectangle 19"/>
          <p:cNvSpPr/>
          <p:nvPr/>
        </p:nvSpPr>
        <p:spPr bwMode="auto">
          <a:xfrm>
            <a:off x="9531347" y="5050193"/>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9621878" y="5065253"/>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Yammer</a:t>
            </a:r>
          </a:p>
          <a:p>
            <a:pPr>
              <a:lnSpc>
                <a:spcPct val="90000"/>
              </a:lnSpc>
              <a:spcAft>
                <a:spcPts val="600"/>
              </a:spcAft>
            </a:pPr>
            <a:r>
              <a:rPr lang="en-US" sz="1200" dirty="0">
                <a:gradFill>
                  <a:gsLst>
                    <a:gs pos="2917">
                      <a:schemeClr val="tx1"/>
                    </a:gs>
                    <a:gs pos="30000">
                      <a:schemeClr val="tx1"/>
                    </a:gs>
                  </a:gsLst>
                  <a:lin ang="5400000" scaled="0"/>
                </a:gradFill>
              </a:rPr>
              <a:t>Yammer brings the power of social networking to your company. </a:t>
            </a:r>
            <a:endParaRPr lang="en-US" sz="1200" dirty="0" smtClean="0">
              <a:gradFill>
                <a:gsLst>
                  <a:gs pos="2917">
                    <a:schemeClr val="tx1"/>
                  </a:gs>
                  <a:gs pos="30000">
                    <a:schemeClr val="tx1"/>
                  </a:gs>
                </a:gsLst>
                <a:lin ang="5400000" scaled="0"/>
              </a:gradFill>
            </a:endParaRPr>
          </a:p>
        </p:txBody>
      </p:sp>
      <p:sp>
        <p:nvSpPr>
          <p:cNvPr id="22" name="Rectangle 21"/>
          <p:cNvSpPr/>
          <p:nvPr/>
        </p:nvSpPr>
        <p:spPr bwMode="auto">
          <a:xfrm>
            <a:off x="7371950" y="3607844"/>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7462481" y="3661843"/>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Exchange Online</a:t>
            </a:r>
          </a:p>
          <a:p>
            <a:pPr>
              <a:lnSpc>
                <a:spcPct val="90000"/>
              </a:lnSpc>
              <a:spcAft>
                <a:spcPts val="600"/>
              </a:spcAft>
            </a:pPr>
            <a:r>
              <a:rPr lang="en-US" sz="1200" dirty="0" smtClean="0">
                <a:gradFill>
                  <a:gsLst>
                    <a:gs pos="2917">
                      <a:schemeClr val="tx1"/>
                    </a:gs>
                    <a:gs pos="30000">
                      <a:schemeClr val="tx1"/>
                    </a:gs>
                  </a:gsLst>
                  <a:lin ang="5400000" scaled="0"/>
                </a:gradFill>
              </a:rPr>
              <a:t>Work smarter, anywhere, with hosted email for business</a:t>
            </a:r>
          </a:p>
        </p:txBody>
      </p:sp>
      <p:sp>
        <p:nvSpPr>
          <p:cNvPr id="25" name="TextBox 24"/>
          <p:cNvSpPr txBox="1"/>
          <p:nvPr/>
        </p:nvSpPr>
        <p:spPr>
          <a:xfrm>
            <a:off x="7422833" y="2353469"/>
            <a:ext cx="1799779" cy="1043363"/>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2917">
                      <a:schemeClr val="tx1"/>
                    </a:gs>
                    <a:gs pos="30000">
                      <a:schemeClr val="tx1"/>
                    </a:gs>
                  </a:gsLst>
                  <a:lin ang="5400000" scaled="0"/>
                </a:gradFill>
              </a:rPr>
              <a:t>Office 365 Standalone Services</a:t>
            </a:r>
          </a:p>
        </p:txBody>
      </p:sp>
      <p:sp>
        <p:nvSpPr>
          <p:cNvPr id="26" name="Rectangle 25"/>
          <p:cNvSpPr/>
          <p:nvPr/>
        </p:nvSpPr>
        <p:spPr bwMode="auto">
          <a:xfrm>
            <a:off x="630590" y="2560352"/>
            <a:ext cx="2000049" cy="19845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599215" y="2560351"/>
            <a:ext cx="2031424" cy="1868204"/>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Enterprise E1</a:t>
            </a:r>
          </a:p>
          <a:p>
            <a:pPr>
              <a:lnSpc>
                <a:spcPct val="90000"/>
              </a:lnSpc>
              <a:spcAft>
                <a:spcPts val="600"/>
              </a:spcAft>
            </a:pPr>
            <a:r>
              <a:rPr lang="en-US" sz="1200" dirty="0">
                <a:gradFill>
                  <a:gsLst>
                    <a:gs pos="2917">
                      <a:schemeClr val="tx1"/>
                    </a:gs>
                    <a:gs pos="30000">
                      <a:schemeClr val="tx1"/>
                    </a:gs>
                  </a:gsLst>
                  <a:lin ang="5400000" scaled="0"/>
                </a:gradFill>
              </a:rPr>
              <a:t>Best for companies that want business-class email, file-sharing, conferencing, and other productivity services in the cloud</a:t>
            </a:r>
            <a:endParaRPr lang="en-US" sz="1200" dirty="0" smtClean="0">
              <a:gradFill>
                <a:gsLst>
                  <a:gs pos="2917">
                    <a:schemeClr val="tx1"/>
                  </a:gs>
                  <a:gs pos="30000">
                    <a:schemeClr val="tx1"/>
                  </a:gs>
                </a:gsLst>
                <a:lin ang="5400000" scaled="0"/>
              </a:gradFill>
            </a:endParaRPr>
          </a:p>
        </p:txBody>
      </p:sp>
      <p:sp>
        <p:nvSpPr>
          <p:cNvPr id="30" name="Rectangle 29"/>
          <p:cNvSpPr/>
          <p:nvPr/>
        </p:nvSpPr>
        <p:spPr bwMode="auto">
          <a:xfrm>
            <a:off x="2739104" y="2560352"/>
            <a:ext cx="2000049" cy="19845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p:cNvSpPr txBox="1"/>
          <p:nvPr/>
        </p:nvSpPr>
        <p:spPr>
          <a:xfrm>
            <a:off x="2697338" y="2561802"/>
            <a:ext cx="2031424" cy="2034403"/>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Office 365 Enterprise </a:t>
            </a:r>
            <a:r>
              <a:rPr lang="en-US" dirty="0" smtClean="0">
                <a:gradFill>
                  <a:gsLst>
                    <a:gs pos="2917">
                      <a:schemeClr val="tx1"/>
                    </a:gs>
                    <a:gs pos="30000">
                      <a:schemeClr val="tx1"/>
                    </a:gs>
                  </a:gsLst>
                  <a:lin ang="5400000" scaled="0"/>
                </a:gradFill>
              </a:rPr>
              <a:t>E3</a:t>
            </a:r>
            <a:endParaRPr lang="en-US"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Best for companies that want a full set of rich productivity services in the cloud, the desktop version of Office, and advanced enterprise services </a:t>
            </a:r>
          </a:p>
        </p:txBody>
      </p:sp>
      <p:sp>
        <p:nvSpPr>
          <p:cNvPr id="38" name="Rectangle 37"/>
          <p:cNvSpPr/>
          <p:nvPr/>
        </p:nvSpPr>
        <p:spPr bwMode="auto">
          <a:xfrm>
            <a:off x="4847618" y="2566715"/>
            <a:ext cx="2000049" cy="19845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p:cNvSpPr txBox="1"/>
          <p:nvPr/>
        </p:nvSpPr>
        <p:spPr>
          <a:xfrm>
            <a:off x="4805852" y="2568165"/>
            <a:ext cx="2031424" cy="170200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Office 365 Enterprise </a:t>
            </a:r>
            <a:r>
              <a:rPr lang="en-US" dirty="0" smtClean="0">
                <a:gradFill>
                  <a:gsLst>
                    <a:gs pos="2917">
                      <a:schemeClr val="tx1"/>
                    </a:gs>
                    <a:gs pos="30000">
                      <a:schemeClr val="tx1"/>
                    </a:gs>
                  </a:gsLst>
                  <a:lin ang="5400000" scaled="0"/>
                </a:gradFill>
              </a:rPr>
              <a:t>K1</a:t>
            </a:r>
            <a:endParaRPr lang="en-US"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When your deskless workers need on-the-go access to email and company sites to keep your business humming</a:t>
            </a:r>
            <a:endParaRPr lang="en-US" sz="1000" dirty="0">
              <a:gradFill>
                <a:gsLst>
                  <a:gs pos="2917">
                    <a:schemeClr val="tx1"/>
                  </a:gs>
                  <a:gs pos="30000">
                    <a:schemeClr val="tx1"/>
                  </a:gs>
                </a:gsLst>
                <a:lin ang="5400000" scaled="0"/>
              </a:gradFill>
            </a:endParaRPr>
          </a:p>
        </p:txBody>
      </p:sp>
      <p:sp>
        <p:nvSpPr>
          <p:cNvPr id="41" name="Rectangle 40"/>
          <p:cNvSpPr/>
          <p:nvPr/>
        </p:nvSpPr>
        <p:spPr bwMode="auto">
          <a:xfrm>
            <a:off x="640981" y="5426668"/>
            <a:ext cx="2000049" cy="697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p:cNvSpPr txBox="1"/>
          <p:nvPr/>
        </p:nvSpPr>
        <p:spPr>
          <a:xfrm>
            <a:off x="609606" y="5426667"/>
            <a:ext cx="2031424" cy="103720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Education A2</a:t>
            </a:r>
          </a:p>
          <a:p>
            <a:pPr>
              <a:lnSpc>
                <a:spcPct val="90000"/>
              </a:lnSpc>
              <a:spcAft>
                <a:spcPts val="600"/>
              </a:spcAft>
            </a:pPr>
            <a:endParaRPr lang="en-US" sz="1200" dirty="0" smtClean="0">
              <a:gradFill>
                <a:gsLst>
                  <a:gs pos="2917">
                    <a:schemeClr val="tx1"/>
                  </a:gs>
                  <a:gs pos="30000">
                    <a:schemeClr val="tx1"/>
                  </a:gs>
                </a:gsLst>
                <a:lin ang="5400000" scaled="0"/>
              </a:gradFill>
            </a:endParaRPr>
          </a:p>
        </p:txBody>
      </p:sp>
      <p:sp>
        <p:nvSpPr>
          <p:cNvPr id="47" name="TextBox 46"/>
          <p:cNvSpPr txBox="1"/>
          <p:nvPr/>
        </p:nvSpPr>
        <p:spPr>
          <a:xfrm>
            <a:off x="640981" y="4842991"/>
            <a:ext cx="1627746" cy="501035"/>
          </a:xfrm>
          <a:prstGeom prst="rect">
            <a:avLst/>
          </a:prstGeom>
          <a:noFill/>
        </p:spPr>
        <p:txBody>
          <a:bodyPr wrap="square" lIns="0" tIns="0" rIns="124039" bIns="0" rtlCol="0">
            <a:spAutoFit/>
          </a:bodyPr>
          <a:lstStyle/>
          <a:p>
            <a:pPr algn="r" defTabSz="1239077"/>
            <a:r>
              <a:rPr lang="en-US" sz="1628" dirty="0" smtClean="0"/>
              <a:t>Office 365 Plans for education</a:t>
            </a:r>
            <a:endParaRPr lang="en-US" sz="1628" dirty="0"/>
          </a:p>
        </p:txBody>
      </p:sp>
      <p:sp>
        <p:nvSpPr>
          <p:cNvPr id="48" name="Rectangle 47"/>
          <p:cNvSpPr/>
          <p:nvPr/>
        </p:nvSpPr>
        <p:spPr bwMode="auto">
          <a:xfrm>
            <a:off x="2752545" y="5426668"/>
            <a:ext cx="2000049" cy="697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2721170" y="5426667"/>
            <a:ext cx="2031424" cy="103720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Education A3</a:t>
            </a:r>
          </a:p>
          <a:p>
            <a:pPr>
              <a:lnSpc>
                <a:spcPct val="90000"/>
              </a:lnSpc>
              <a:spcAft>
                <a:spcPts val="600"/>
              </a:spcAft>
            </a:pPr>
            <a:endParaRPr lang="en-US" sz="1200" dirty="0" smtClean="0">
              <a:gradFill>
                <a:gsLst>
                  <a:gs pos="2917">
                    <a:schemeClr val="tx1"/>
                  </a:gs>
                  <a:gs pos="30000">
                    <a:schemeClr val="tx1"/>
                  </a:gs>
                </a:gsLst>
                <a:lin ang="5400000" scaled="0"/>
              </a:gradFill>
            </a:endParaRPr>
          </a:p>
        </p:txBody>
      </p:sp>
      <p:sp>
        <p:nvSpPr>
          <p:cNvPr id="50" name="Rectangle 49"/>
          <p:cNvSpPr/>
          <p:nvPr/>
        </p:nvSpPr>
        <p:spPr bwMode="auto">
          <a:xfrm>
            <a:off x="4864109" y="5426668"/>
            <a:ext cx="2000049" cy="697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TextBox 50"/>
          <p:cNvSpPr txBox="1"/>
          <p:nvPr/>
        </p:nvSpPr>
        <p:spPr>
          <a:xfrm>
            <a:off x="4832734" y="5426667"/>
            <a:ext cx="2031424" cy="103720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Education A4</a:t>
            </a:r>
          </a:p>
          <a:p>
            <a:pPr>
              <a:lnSpc>
                <a:spcPct val="90000"/>
              </a:lnSpc>
              <a:spcAft>
                <a:spcPts val="600"/>
              </a:spcAft>
            </a:pPr>
            <a:endParaRPr lang="en-US"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06667915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Get Started with Office 365 FastTrack</a:t>
            </a:r>
            <a:endParaRPr lang="en-US" dirty="0"/>
          </a:p>
        </p:txBody>
      </p:sp>
      <p:pic>
        <p:nvPicPr>
          <p:cNvPr id="25" name="Picture 3" descr="W:\Open Engagements\Productivity\MS-Unified Communications\#1601 BizProd MOD Team Core Content Work\New Iconography\Words\Build_060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2065" y="3101283"/>
            <a:ext cx="1393323" cy="13933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W:\Open Engagements\Productivity\MS-Unified Communications\#1601 BizProd MOD Team Core Content Work\New Iconography\Words\Fix_060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9179" y="3164615"/>
            <a:ext cx="1264148" cy="1266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W:\Open Engagements\Productivity\MS-Unified Communications\#1601 BizProd MOD Team Core Content Work\New Iconography\Words\Draft\61512\workICONS061512_white-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610" y="2756925"/>
            <a:ext cx="2053072" cy="20820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bwMode="auto">
          <a:xfrm>
            <a:off x="455613" y="4511810"/>
            <a:ext cx="3761547" cy="811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2880" rIns="0" bIns="46600" numCol="1" rtlCol="0" anchor="t" anchorCtr="0" compatLnSpc="1">
            <a:prstTxWarp prst="textNoShape">
              <a:avLst/>
            </a:prstTxWarp>
          </a:bodyPr>
          <a:lstStyle/>
          <a:p>
            <a:pPr algn="ctr" defTabSz="931734" fontAlgn="base">
              <a:lnSpc>
                <a:spcPct val="90000"/>
              </a:lnSpc>
              <a:spcBef>
                <a:spcPct val="0"/>
              </a:spcBef>
              <a:spcAft>
                <a:spcPts val="600"/>
              </a:spcAft>
            </a:pPr>
            <a:r>
              <a:rPr lang="en-US" sz="2400" dirty="0" smtClean="0">
                <a:gradFill>
                  <a:gsLst>
                    <a:gs pos="0">
                      <a:srgbClr val="FFFFFF"/>
                    </a:gs>
                    <a:gs pos="100000">
                      <a:srgbClr val="FFFFFF"/>
                    </a:gs>
                  </a:gsLst>
                  <a:lin ang="5400000" scaled="0"/>
                </a:gradFill>
                <a:ea typeface="Segoe UI" pitchFamily="34" charset="0"/>
                <a:cs typeface="Segoe UI" pitchFamily="34" charset="0"/>
              </a:rPr>
              <a:t>Experience value early</a:t>
            </a:r>
          </a:p>
          <a:p>
            <a:pPr algn="ctr" defTabSz="931734" fontAlgn="base">
              <a:lnSpc>
                <a:spcPct val="90000"/>
              </a:lnSpc>
              <a:spcBef>
                <a:spcPct val="0"/>
              </a:spcBef>
              <a:spcAft>
                <a:spcPts val="600"/>
              </a:spcAft>
            </a:pPr>
            <a:r>
              <a:rPr lang="en-US" sz="2400" dirty="0" smtClean="0">
                <a:gradFill>
                  <a:gsLst>
                    <a:gs pos="0">
                      <a:srgbClr val="FFFFFF"/>
                    </a:gs>
                    <a:gs pos="100000">
                      <a:srgbClr val="FFFFFF"/>
                    </a:gs>
                  </a:gsLst>
                  <a:lin ang="5400000" scaled="0"/>
                </a:gradFill>
                <a:ea typeface="Segoe UI" pitchFamily="34" charset="0"/>
                <a:cs typeface="Segoe UI" pitchFamily="34" charset="0"/>
              </a:rPr>
              <a:t>New cloud experience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4333844" y="4511810"/>
            <a:ext cx="3761547" cy="811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2880" rIns="0" bIns="46600" numCol="1" rtlCol="0" anchor="t" anchorCtr="0" compatLnSpc="1">
            <a:prstTxWarp prst="textNoShape">
              <a:avLst/>
            </a:prstTxWarp>
          </a:bodyPr>
          <a:lstStyle/>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Real </a:t>
            </a:r>
            <a:r>
              <a:rPr lang="en-US" sz="2400" dirty="0" smtClean="0">
                <a:gradFill>
                  <a:gsLst>
                    <a:gs pos="0">
                      <a:srgbClr val="FFFFFF"/>
                    </a:gs>
                    <a:gs pos="100000">
                      <a:srgbClr val="FFFFFF"/>
                    </a:gs>
                  </a:gsLst>
                  <a:lin ang="5400000" scaled="0"/>
                </a:gradFill>
                <a:ea typeface="Segoe UI" pitchFamily="34" charset="0"/>
                <a:cs typeface="Segoe UI" pitchFamily="34" charset="0"/>
              </a:rPr>
              <a:t>world </a:t>
            </a:r>
            <a:r>
              <a:rPr lang="en-US" sz="2400" dirty="0">
                <a:gradFill>
                  <a:gsLst>
                    <a:gs pos="0">
                      <a:srgbClr val="FFFFFF"/>
                    </a:gs>
                    <a:gs pos="100000">
                      <a:srgbClr val="FFFFFF"/>
                    </a:gs>
                  </a:gsLst>
                  <a:lin ang="5400000" scaled="0"/>
                </a:gradFill>
                <a:ea typeface="Segoe UI" pitchFamily="34" charset="0"/>
                <a:cs typeface="Segoe UI" pitchFamily="34" charset="0"/>
              </a:rPr>
              <a:t>b</a:t>
            </a:r>
            <a:r>
              <a:rPr lang="en-US" sz="2400" dirty="0" smtClean="0">
                <a:gradFill>
                  <a:gsLst>
                    <a:gs pos="0">
                      <a:srgbClr val="FFFFFF"/>
                    </a:gs>
                    <a:gs pos="100000">
                      <a:srgbClr val="FFFFFF"/>
                    </a:gs>
                  </a:gsLst>
                  <a:lin ang="5400000" scaled="0"/>
                </a:gradFill>
                <a:ea typeface="Segoe UI" pitchFamily="34" charset="0"/>
                <a:cs typeface="Segoe UI" pitchFamily="34" charset="0"/>
              </a:rPr>
              <a:t>enefits</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Broad </a:t>
            </a:r>
            <a:r>
              <a:rPr lang="en-US" sz="2400" dirty="0" smtClean="0">
                <a:gradFill>
                  <a:gsLst>
                    <a:gs pos="0">
                      <a:srgbClr val="FFFFFF"/>
                    </a:gs>
                    <a:gs pos="100000">
                      <a:srgbClr val="FFFFFF"/>
                    </a:gs>
                  </a:gsLst>
                  <a:lin ang="5400000" scaled="0"/>
                </a:gradFill>
                <a:ea typeface="Segoe UI" pitchFamily="34" charset="0"/>
                <a:cs typeface="Segoe UI" pitchFamily="34" charset="0"/>
              </a:rPr>
              <a:t>production </a:t>
            </a:r>
            <a:r>
              <a:rPr lang="en-US" sz="2400" dirty="0">
                <a:gradFill>
                  <a:gsLst>
                    <a:gs pos="0">
                      <a:srgbClr val="FFFFFF"/>
                    </a:gs>
                    <a:gs pos="100000">
                      <a:srgbClr val="FFFFFF"/>
                    </a:gs>
                  </a:gsLst>
                  <a:lin ang="5400000" scaled="0"/>
                </a:gradFill>
                <a:ea typeface="Segoe UI" pitchFamily="34" charset="0"/>
                <a:cs typeface="Segoe UI" pitchFamily="34" charset="0"/>
              </a:rPr>
              <a:t>u</a:t>
            </a:r>
            <a:r>
              <a:rPr lang="en-US" sz="2400" dirty="0" smtClean="0">
                <a:gradFill>
                  <a:gsLst>
                    <a:gs pos="0">
                      <a:srgbClr val="FFFFFF"/>
                    </a:gs>
                    <a:gs pos="100000">
                      <a:srgbClr val="FFFFFF"/>
                    </a:gs>
                  </a:gsLst>
                  <a:lin ang="5400000" scaled="0"/>
                </a:gradFill>
                <a:ea typeface="Segoe UI" pitchFamily="34" charset="0"/>
                <a:cs typeface="Segoe UI" pitchFamily="34" charset="0"/>
              </a:rPr>
              <a:t>se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8095391" y="4511810"/>
            <a:ext cx="3761547" cy="811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2880" rIns="0" bIns="46600" numCol="1" rtlCol="0" anchor="t" anchorCtr="0" compatLnSpc="1">
            <a:prstTxWarp prst="textNoShape">
              <a:avLst/>
            </a:prstTxWarp>
          </a:bodyPr>
          <a:lstStyle/>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Full </a:t>
            </a:r>
            <a:r>
              <a:rPr lang="en-US" sz="2400" dirty="0" smtClean="0">
                <a:gradFill>
                  <a:gsLst>
                    <a:gs pos="0">
                      <a:srgbClr val="FFFFFF"/>
                    </a:gs>
                    <a:gs pos="100000">
                      <a:srgbClr val="FFFFFF"/>
                    </a:gs>
                  </a:gsLst>
                  <a:lin ang="5400000" scaled="0"/>
                </a:gradFill>
                <a:ea typeface="Segoe UI" pitchFamily="34" charset="0"/>
                <a:cs typeface="Segoe UI" pitchFamily="34" charset="0"/>
              </a:rPr>
              <a:t>feature value</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Meet your needs</a:t>
            </a:r>
          </a:p>
        </p:txBody>
      </p:sp>
      <p:sp>
        <p:nvSpPr>
          <p:cNvPr id="31" name="Rectangle 30"/>
          <p:cNvSpPr/>
          <p:nvPr/>
        </p:nvSpPr>
        <p:spPr bwMode="auto">
          <a:xfrm>
            <a:off x="455614" y="6010275"/>
            <a:ext cx="11274768" cy="712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gn="ctr" defTabSz="776451"/>
            <a:r>
              <a:rPr lang="en-US" sz="2800" kern="0" spc="-41" dirty="0">
                <a:ln>
                  <a:solidFill>
                    <a:srgbClr val="FFFFFF">
                      <a:alpha val="0"/>
                    </a:srgbClr>
                  </a:solidFill>
                </a:ln>
                <a:solidFill>
                  <a:srgbClr val="FFFFFF"/>
                </a:solidFill>
                <a:latin typeface="+mj-lt"/>
              </a:rPr>
              <a:t>Exchange, SharePoint &amp; Lync Online, Office </a:t>
            </a:r>
            <a:r>
              <a:rPr lang="en-US" sz="2800" kern="0" spc="-41" dirty="0" err="1">
                <a:ln>
                  <a:solidFill>
                    <a:srgbClr val="FFFFFF">
                      <a:alpha val="0"/>
                    </a:srgbClr>
                  </a:solidFill>
                </a:ln>
                <a:solidFill>
                  <a:srgbClr val="FFFFFF"/>
                </a:solidFill>
                <a:latin typeface="+mj-lt"/>
              </a:rPr>
              <a:t>ProPlus</a:t>
            </a:r>
            <a:r>
              <a:rPr lang="en-US" sz="2800" kern="0" spc="-41" dirty="0">
                <a:ln>
                  <a:solidFill>
                    <a:srgbClr val="FFFFFF">
                      <a:alpha val="0"/>
                    </a:srgbClr>
                  </a:solidFill>
                </a:ln>
                <a:solidFill>
                  <a:srgbClr val="FFFFFF"/>
                </a:solidFill>
                <a:latin typeface="+mj-lt"/>
              </a:rPr>
              <a:t>, WA Active Directory</a:t>
            </a:r>
          </a:p>
        </p:txBody>
      </p:sp>
      <p:sp>
        <p:nvSpPr>
          <p:cNvPr id="37" name="Rectangle 36"/>
          <p:cNvSpPr/>
          <p:nvPr/>
        </p:nvSpPr>
        <p:spPr bwMode="auto">
          <a:xfrm>
            <a:off x="455613" y="1439863"/>
            <a:ext cx="3758256" cy="10603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Pilot</a:t>
            </a:r>
          </a:p>
        </p:txBody>
      </p:sp>
      <p:sp>
        <p:nvSpPr>
          <p:cNvPr id="38" name="Rectangle 37"/>
          <p:cNvSpPr/>
          <p:nvPr/>
        </p:nvSpPr>
        <p:spPr bwMode="auto">
          <a:xfrm>
            <a:off x="4213869" y="1439862"/>
            <a:ext cx="3758256" cy="1060315"/>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Deploy</a:t>
            </a:r>
          </a:p>
        </p:txBody>
      </p:sp>
      <p:sp>
        <p:nvSpPr>
          <p:cNvPr id="39" name="Rectangle 38"/>
          <p:cNvSpPr/>
          <p:nvPr/>
        </p:nvSpPr>
        <p:spPr bwMode="auto">
          <a:xfrm>
            <a:off x="7972125" y="1439862"/>
            <a:ext cx="3758256" cy="1060315"/>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Enhance</a:t>
            </a:r>
          </a:p>
        </p:txBody>
      </p:sp>
    </p:spTree>
    <p:extLst>
      <p:ext uri="{BB962C8B-B14F-4D97-AF65-F5344CB8AC3E}">
        <p14:creationId xmlns:p14="http://schemas.microsoft.com/office/powerpoint/2010/main" val="303073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478" y="1121521"/>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69779" y="1304477"/>
            <a:ext cx="11790169" cy="4801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Office 365 Blog: </a:t>
            </a:r>
            <a:r>
              <a:rPr lang="en-US" sz="2800" b="1" dirty="0" smtClean="0">
                <a:gradFill>
                  <a:gsLst>
                    <a:gs pos="1250">
                      <a:schemeClr val="tx1"/>
                    </a:gs>
                    <a:gs pos="100000">
                      <a:schemeClr val="tx1"/>
                    </a:gs>
                  </a:gsLst>
                  <a:lin ang="5400000" scaled="0"/>
                </a:gradFill>
                <a:latin typeface="+mj-lt"/>
              </a:rPr>
              <a:t>http://blogs.office.com/b/microsoft_office_365_blog/</a:t>
            </a:r>
            <a:endParaRPr lang="en-US" sz="2800" dirty="0">
              <a:gradFill>
                <a:gsLst>
                  <a:gs pos="1250">
                    <a:schemeClr val="tx1"/>
                  </a:gs>
                  <a:gs pos="100000">
                    <a:schemeClr val="tx1"/>
                  </a:gs>
                </a:gsLst>
                <a:lin ang="5400000" scaled="0"/>
              </a:gradFill>
              <a:latin typeface="+mj-lt"/>
            </a:endParaRPr>
          </a:p>
        </p:txBody>
      </p:sp>
      <p:sp>
        <p:nvSpPr>
          <p:cNvPr id="8" name="Rectangle 7"/>
          <p:cNvSpPr/>
          <p:nvPr/>
        </p:nvSpPr>
        <p:spPr bwMode="invGray">
          <a:xfrm>
            <a:off x="369779" y="2900192"/>
            <a:ext cx="11790169" cy="480131"/>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Follow: </a:t>
            </a:r>
            <a:r>
              <a:rPr lang="en-US" sz="2800" dirty="0"/>
              <a:t>https://</a:t>
            </a:r>
            <a:r>
              <a:rPr lang="en-US" sz="2800" dirty="0" smtClean="0"/>
              <a:t>twitter.com/Office365</a:t>
            </a:r>
            <a:endParaRPr lang="en-US" sz="2800" dirty="0">
              <a:gradFill>
                <a:gsLst>
                  <a:gs pos="1250">
                    <a:schemeClr val="tx1"/>
                  </a:gs>
                  <a:gs pos="100000">
                    <a:schemeClr val="tx1"/>
                  </a:gs>
                </a:gsLst>
                <a:lin ang="5400000" scaled="0"/>
              </a:gradFill>
              <a:latin typeface="+mj-lt"/>
            </a:endParaRPr>
          </a:p>
        </p:txBody>
      </p:sp>
      <p:sp>
        <p:nvSpPr>
          <p:cNvPr id="9" name="Rectangle 8"/>
          <p:cNvSpPr/>
          <p:nvPr/>
        </p:nvSpPr>
        <p:spPr bwMode="invGray">
          <a:xfrm>
            <a:off x="369781" y="4895583"/>
            <a:ext cx="11790169" cy="2105192"/>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Check out: </a:t>
            </a:r>
          </a:p>
          <a:p>
            <a:pPr>
              <a:lnSpc>
                <a:spcPct val="90000"/>
              </a:lnSpc>
              <a:spcBef>
                <a:spcPct val="20000"/>
              </a:spcBef>
              <a:buSzPct val="105000"/>
            </a:pPr>
            <a:r>
              <a:rPr lang="en-US" sz="2400" dirty="0" smtClean="0">
                <a:gradFill>
                  <a:gsLst>
                    <a:gs pos="1250">
                      <a:schemeClr val="tx1"/>
                    </a:gs>
                    <a:gs pos="100000">
                      <a:schemeClr val="tx1"/>
                    </a:gs>
                  </a:gsLst>
                  <a:lin ang="5400000" scaled="0"/>
                </a:gradFill>
                <a:latin typeface="+mj-lt"/>
              </a:rPr>
              <a:t>	</a:t>
            </a:r>
            <a:r>
              <a:rPr lang="en-US" sz="2800" dirty="0" smtClean="0">
                <a:gradFill>
                  <a:gsLst>
                    <a:gs pos="1250">
                      <a:schemeClr val="tx1"/>
                    </a:gs>
                    <a:gs pos="100000">
                      <a:schemeClr val="tx1"/>
                    </a:gs>
                  </a:gsLst>
                  <a:lin ang="5400000" scaled="0"/>
                </a:gradFill>
                <a:latin typeface="+mj-lt"/>
              </a:rPr>
              <a:t>Garage Series for IT Pros: </a:t>
            </a:r>
            <a:r>
              <a:rPr lang="en-US" sz="2800" dirty="0" smtClean="0"/>
              <a:t>www.microsoft.com/garage</a:t>
            </a:r>
          </a:p>
          <a:p>
            <a:pPr>
              <a:lnSpc>
                <a:spcPct val="90000"/>
              </a:lnSpc>
              <a:spcBef>
                <a:spcPct val="20000"/>
              </a:spcBef>
              <a:buSzPct val="105000"/>
            </a:pPr>
            <a:r>
              <a:rPr lang="en-US" sz="3200" dirty="0" smtClean="0">
                <a:gradFill>
                  <a:gsLst>
                    <a:gs pos="1250">
                      <a:schemeClr val="tx1"/>
                    </a:gs>
                    <a:gs pos="100000">
                      <a:schemeClr val="tx1"/>
                    </a:gs>
                  </a:gsLst>
                  <a:lin ang="5400000" scaled="0"/>
                </a:gradFill>
                <a:latin typeface="+mj-lt"/>
              </a:rPr>
              <a:t>	</a:t>
            </a:r>
            <a:r>
              <a:rPr lang="en-US" sz="2800" dirty="0" smtClean="0">
                <a:gradFill>
                  <a:gsLst>
                    <a:gs pos="1250">
                      <a:schemeClr val="tx1"/>
                    </a:gs>
                    <a:gs pos="100000">
                      <a:schemeClr val="tx1"/>
                    </a:gs>
                  </a:gsLst>
                  <a:lin ang="5400000" scaled="0"/>
                </a:gradFill>
                <a:latin typeface="+mj-lt"/>
              </a:rPr>
              <a:t>Office 365 </a:t>
            </a:r>
            <a:r>
              <a:rPr lang="en-US" sz="2800" dirty="0" err="1" smtClean="0">
                <a:gradFill>
                  <a:gsLst>
                    <a:gs pos="1250">
                      <a:schemeClr val="tx1"/>
                    </a:gs>
                    <a:gs pos="100000">
                      <a:schemeClr val="tx1"/>
                    </a:gs>
                  </a:gsLst>
                  <a:lin ang="5400000" scaled="0"/>
                </a:gradFill>
                <a:latin typeface="+mj-lt"/>
              </a:rPr>
              <a:t>FastTrack</a:t>
            </a:r>
            <a:r>
              <a:rPr lang="en-US" sz="2800" dirty="0" smtClean="0"/>
              <a:t>: http://fasttrack.office.com/</a:t>
            </a:r>
            <a:r>
              <a:rPr lang="en-US" sz="2800" dirty="0" smtClean="0">
                <a:hlinkClick r:id="rId4"/>
              </a:rPr>
              <a:t>/</a:t>
            </a:r>
            <a:endParaRPr lang="en-US" sz="2800" dirty="0" smtClean="0"/>
          </a:p>
          <a:p>
            <a:pPr>
              <a:lnSpc>
                <a:spcPct val="90000"/>
              </a:lnSpc>
              <a:spcBef>
                <a:spcPct val="20000"/>
              </a:spcBef>
              <a:buSzPct val="105000"/>
            </a:pPr>
            <a:r>
              <a:rPr lang="en-US" sz="3600" dirty="0" smtClean="0">
                <a:gradFill>
                  <a:gsLst>
                    <a:gs pos="1250">
                      <a:schemeClr val="tx1"/>
                    </a:gs>
                    <a:gs pos="100000">
                      <a:schemeClr val="tx1"/>
                    </a:gs>
                  </a:gsLst>
                  <a:lin ang="5400000" scaled="0"/>
                </a:gradFill>
                <a:latin typeface="+mj-lt"/>
              </a:rPr>
              <a:t>	 </a:t>
            </a:r>
            <a:endParaRPr lang="en-US" sz="3600" b="1"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invGray">
          <a:xfrm>
            <a:off x="369779" y="3723067"/>
            <a:ext cx="11790169" cy="867930"/>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Connect: </a:t>
            </a:r>
            <a:r>
              <a:rPr lang="en-US" sz="2800" dirty="0"/>
              <a:t>http://www.linkedin.com/groups/Microsoft-Office-365-3724282 </a:t>
            </a:r>
            <a:endParaRPr lang="en-US" sz="2800" dirty="0">
              <a:gradFill>
                <a:gsLst>
                  <a:gs pos="1250">
                    <a:schemeClr val="tx1"/>
                  </a:gs>
                  <a:gs pos="100000">
                    <a:schemeClr val="tx1"/>
                  </a:gs>
                </a:gsLst>
                <a:lin ang="5400000" scaled="0"/>
              </a:gradFill>
              <a:latin typeface="+mj-lt"/>
            </a:endParaRPr>
          </a:p>
        </p:txBody>
      </p:sp>
      <p:sp>
        <p:nvSpPr>
          <p:cNvPr id="10" name="Rectangle 9"/>
          <p:cNvSpPr/>
          <p:nvPr/>
        </p:nvSpPr>
        <p:spPr bwMode="invGray">
          <a:xfrm>
            <a:off x="369779" y="2064300"/>
            <a:ext cx="11790169" cy="480131"/>
          </a:xfrm>
          <a:prstGeom prst="rect">
            <a:avLst/>
          </a:prstGeom>
        </p:spPr>
        <p:txBody>
          <a:bodyPr wrap="square">
            <a:spAutoFit/>
          </a:bodyPr>
          <a:lstStyle/>
          <a:p>
            <a:pPr marL="576263" indent="-576263">
              <a:lnSpc>
                <a:spcPct val="90000"/>
              </a:lnSpc>
              <a:spcBef>
                <a:spcPct val="20000"/>
              </a:spcBef>
              <a:buSzPct val="105000"/>
              <a:buBlip>
                <a:blip r:embed="rId3"/>
              </a:buBlip>
              <a:tabLst>
                <a:tab pos="457200" algn="l"/>
              </a:tabLst>
            </a:pPr>
            <a:r>
              <a:rPr lang="en-US" sz="2800" dirty="0">
                <a:gradFill>
                  <a:gsLst>
                    <a:gs pos="1250">
                      <a:schemeClr val="tx1"/>
                    </a:gs>
                    <a:gs pos="100000">
                      <a:schemeClr val="tx1"/>
                    </a:gs>
                  </a:gsLst>
                  <a:lin ang="5400000" scaled="0"/>
                </a:gradFill>
                <a:latin typeface="+mj-lt"/>
              </a:rPr>
              <a:t>Office Technology Blog: </a:t>
            </a:r>
            <a:r>
              <a:rPr lang="en-US" sz="2800" b="1" dirty="0">
                <a:gradFill>
                  <a:gsLst>
                    <a:gs pos="1250">
                      <a:schemeClr val="tx1"/>
                    </a:gs>
                    <a:gs pos="100000">
                      <a:schemeClr val="tx1"/>
                    </a:gs>
                  </a:gsLst>
                  <a:lin ang="5400000" scaled="0"/>
                </a:gradFill>
                <a:latin typeface="+mj-lt"/>
              </a:rPr>
              <a:t>http://blogs.office.com/b/office365tech/</a:t>
            </a:r>
          </a:p>
        </p:txBody>
      </p:sp>
    </p:spTree>
    <p:extLst>
      <p:ext uri="{BB962C8B-B14F-4D97-AF65-F5344CB8AC3E}">
        <p14:creationId xmlns:p14="http://schemas.microsoft.com/office/powerpoint/2010/main" val="71196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2"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Rectangle 4"/>
          <p:cNvSpPr/>
          <p:nvPr/>
        </p:nvSpPr>
        <p:spPr bwMode="auto">
          <a:xfrm>
            <a:off x="6299708" y="1439863"/>
            <a:ext cx="5668962" cy="2538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a:gradFill>
                  <a:gsLst>
                    <a:gs pos="0">
                      <a:srgbClr val="FFFFFF"/>
                    </a:gs>
                    <a:gs pos="100000">
                      <a:srgbClr val="FFFFFF"/>
                    </a:gs>
                  </a:gsLst>
                  <a:lin ang="5400000" scaled="0"/>
                </a:gradFill>
                <a:latin typeface="+mj-lt"/>
                <a:ea typeface="Segoe UI" pitchFamily="34" charset="0"/>
                <a:cs typeface="Segoe UI" pitchFamily="34" charset="0"/>
              </a:rPr>
              <a:t>Learning</a:t>
            </a: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Microsoft </a:t>
            </a:r>
            <a:r>
              <a:rPr lang="en-US" sz="2800" dirty="0" smtClean="0">
                <a:gradFill>
                  <a:gsLst>
                    <a:gs pos="1250">
                      <a:srgbClr val="FFFFFF"/>
                    </a:gs>
                    <a:gs pos="100000">
                      <a:srgbClr val="FFFFFF"/>
                    </a:gs>
                  </a:gsLst>
                  <a:lin ang="5400000" scaled="0"/>
                </a:gradFill>
                <a:latin typeface="Segoe UI Light"/>
              </a:rPr>
              <a:t>certification </a:t>
            </a:r>
            <a:br>
              <a:rPr lang="en-US" sz="2800" dirty="0" smtClean="0">
                <a:gradFill>
                  <a:gsLst>
                    <a:gs pos="1250">
                      <a:srgbClr val="FFFFFF"/>
                    </a:gs>
                    <a:gs pos="100000">
                      <a:srgbClr val="FFFFFF"/>
                    </a:gs>
                  </a:gsLst>
                  <a:lin ang="5400000" scaled="0"/>
                </a:gradFill>
                <a:latin typeface="Segoe UI Light"/>
              </a:rPr>
            </a:br>
            <a:r>
              <a:rPr lang="en-US" sz="2800" dirty="0" smtClean="0">
                <a:gradFill>
                  <a:gsLst>
                    <a:gs pos="1250">
                      <a:srgbClr val="FFFFFF"/>
                    </a:gs>
                    <a:gs pos="100000">
                      <a:srgbClr val="FFFFFF"/>
                    </a:gs>
                  </a:gsLst>
                  <a:lin ang="5400000" scaled="0"/>
                </a:gradFill>
                <a:latin typeface="Segoe UI Light"/>
              </a:rPr>
              <a:t>&amp; training resources</a:t>
            </a:r>
            <a:endParaRPr lang="en-US" sz="2800" dirty="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www.microsoft.com/learning </a:t>
            </a:r>
          </a:p>
          <a:p>
            <a:pPr defTabSz="932472" fontAlgn="base">
              <a:lnSpc>
                <a:spcPct val="90000"/>
              </a:lnSpc>
              <a:spcBef>
                <a:spcPct val="0"/>
              </a:spcBef>
              <a:spcAft>
                <a:spcPct val="0"/>
              </a:spcAft>
            </a:pPr>
            <a:endParaRPr lang="en-US" sz="3200" dirty="0">
              <a:gradFill>
                <a:gsLst>
                  <a:gs pos="1250">
                    <a:srgbClr val="FFFFFF"/>
                  </a:gs>
                  <a:gs pos="100000">
                    <a:srgbClr val="FFFFFF"/>
                  </a:gs>
                </a:gsLst>
                <a:lin ang="5400000" scaled="0"/>
              </a:gradFill>
              <a:latin typeface="Segoe UI Light"/>
            </a:endParaRPr>
          </a:p>
        </p:txBody>
      </p:sp>
      <p:sp>
        <p:nvSpPr>
          <p:cNvPr id="7" name="Rectangle 6"/>
          <p:cNvSpPr/>
          <p:nvPr/>
        </p:nvSpPr>
        <p:spPr bwMode="auto">
          <a:xfrm>
            <a:off x="455613" y="4184250"/>
            <a:ext cx="5668962" cy="25388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smtClean="0">
                <a:gradFill>
                  <a:gsLst>
                    <a:gs pos="0">
                      <a:srgbClr val="FFFFFF"/>
                    </a:gs>
                    <a:gs pos="100000">
                      <a:srgbClr val="FFFFFF"/>
                    </a:gs>
                  </a:gsLst>
                  <a:lin ang="5400000" scaled="0"/>
                </a:gradFill>
                <a:latin typeface="+mj-lt"/>
                <a:ea typeface="Segoe UI" pitchFamily="34" charset="0"/>
                <a:cs typeface="Segoe UI" pitchFamily="34" charset="0"/>
              </a:rPr>
              <a:t>TechNet</a:t>
            </a: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Resources for IT </a:t>
            </a:r>
            <a:r>
              <a:rPr lang="en-US" sz="2800" dirty="0" smtClean="0">
                <a:gradFill>
                  <a:gsLst>
                    <a:gs pos="1250">
                      <a:srgbClr val="FFFFFF"/>
                    </a:gs>
                    <a:gs pos="100000">
                      <a:srgbClr val="FFFFFF"/>
                    </a:gs>
                  </a:gsLst>
                  <a:lin ang="5400000" scaled="0"/>
                </a:gradFill>
                <a:latin typeface="Segoe UI Light"/>
              </a:rPr>
              <a:t>professionals</a:t>
            </a:r>
            <a:endParaRPr lang="en-US" sz="2800" dirty="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http://microsoft.com/technet </a:t>
            </a:r>
          </a:p>
        </p:txBody>
      </p:sp>
      <p:sp>
        <p:nvSpPr>
          <p:cNvPr id="8" name="Rectangle 7"/>
          <p:cNvSpPr/>
          <p:nvPr/>
        </p:nvSpPr>
        <p:spPr bwMode="auto">
          <a:xfrm>
            <a:off x="6299708" y="4184250"/>
            <a:ext cx="5668962" cy="25388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err="1" smtClean="0">
                <a:gradFill>
                  <a:gsLst>
                    <a:gs pos="0">
                      <a:srgbClr val="FFFFFF"/>
                    </a:gs>
                    <a:gs pos="100000">
                      <a:srgbClr val="FFFFFF"/>
                    </a:gs>
                  </a:gsLst>
                  <a:lin ang="5400000" scaled="0"/>
                </a:gradFill>
                <a:latin typeface="+mj-lt"/>
                <a:ea typeface="Segoe UI" pitchFamily="34" charset="0"/>
                <a:cs typeface="Segoe UI" pitchFamily="34" charset="0"/>
              </a:rPr>
              <a:t>msdn</a:t>
            </a:r>
            <a:endParaRPr lang="en-US" sz="4400" dirty="0">
              <a:gradFill>
                <a:gsLst>
                  <a:gs pos="0">
                    <a:srgbClr val="FFFFFF"/>
                  </a:gs>
                  <a:gs pos="100000">
                    <a:srgbClr val="FFFFFF"/>
                  </a:gs>
                </a:gsLst>
                <a:lin ang="5400000" scaled="0"/>
              </a:gradFill>
              <a:latin typeface="+mj-lt"/>
              <a:ea typeface="Segoe UI" pitchFamily="34" charset="0"/>
              <a:cs typeface="Segoe UI" pitchFamily="34" charset="0"/>
            </a:endParaRP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Resources for </a:t>
            </a:r>
            <a:r>
              <a:rPr lang="en-US" sz="2800" dirty="0" smtClean="0">
                <a:gradFill>
                  <a:gsLst>
                    <a:gs pos="1250">
                      <a:srgbClr val="FFFFFF"/>
                    </a:gs>
                    <a:gs pos="100000">
                      <a:srgbClr val="FFFFFF"/>
                    </a:gs>
                  </a:gsLst>
                  <a:lin ang="5400000" scaled="0"/>
                </a:gradFill>
                <a:latin typeface="Segoe UI Light"/>
              </a:rPr>
              <a:t>developers</a:t>
            </a:r>
            <a:endParaRPr lang="en-US" sz="2800" dirty="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http://microsoft.com/msdn </a:t>
            </a:r>
          </a:p>
          <a:p>
            <a:pPr defTabSz="932472" fontAlgn="base">
              <a:lnSpc>
                <a:spcPct val="90000"/>
              </a:lnSpc>
              <a:spcBef>
                <a:spcPct val="0"/>
              </a:spcBef>
              <a:spcAft>
                <a:spcPct val="0"/>
              </a:spcAft>
            </a:pPr>
            <a:endParaRPr lang="en-US" sz="2800" dirty="0" smtClean="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endParaRPr lang="en-US" sz="4400" dirty="0" smtClean="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28" name="Group 27"/>
          <p:cNvGrpSpPr/>
          <p:nvPr/>
        </p:nvGrpSpPr>
        <p:grpSpPr>
          <a:xfrm>
            <a:off x="455613" y="1439863"/>
            <a:ext cx="5668962" cy="2538814"/>
            <a:chOff x="455613" y="1439863"/>
            <a:chExt cx="5668962" cy="2538814"/>
          </a:xfrm>
        </p:grpSpPr>
        <p:sp>
          <p:nvSpPr>
            <p:cNvPr id="3" name="Rectangle 2"/>
            <p:cNvSpPr/>
            <p:nvPr/>
          </p:nvSpPr>
          <p:spPr bwMode="auto">
            <a:xfrm>
              <a:off x="455613" y="1439863"/>
              <a:ext cx="5668962" cy="2538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a:noFill/>
                  <a:latin typeface="+mj-lt"/>
                  <a:ea typeface="Segoe UI" pitchFamily="34" charset="0"/>
                  <a:cs typeface="Segoe UI" pitchFamily="34" charset="0"/>
                </a:rPr>
                <a:t>Learning</a:t>
              </a: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Sessions on </a:t>
              </a:r>
              <a:r>
                <a:rPr lang="en-US" sz="2800" dirty="0" smtClean="0">
                  <a:gradFill>
                    <a:gsLst>
                      <a:gs pos="1250">
                        <a:srgbClr val="FFFFFF"/>
                      </a:gs>
                      <a:gs pos="100000">
                        <a:srgbClr val="FFFFFF"/>
                      </a:gs>
                    </a:gsLst>
                    <a:lin ang="5400000" scaled="0"/>
                  </a:gradFill>
                  <a:latin typeface="Segoe UI Light"/>
                </a:rPr>
                <a:t>demand</a:t>
              </a: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http://channel9.msdn.com/Events/TechEd</a:t>
              </a:r>
            </a:p>
            <a:p>
              <a:pPr defTabSz="932472" fontAlgn="base">
                <a:lnSpc>
                  <a:spcPct val="90000"/>
                </a:lnSpc>
                <a:spcBef>
                  <a:spcPct val="0"/>
                </a:spcBef>
                <a:spcAft>
                  <a:spcPct val="0"/>
                </a:spcAft>
              </a:pPr>
              <a:endParaRPr lang="en-US" sz="3200" dirty="0">
                <a:gradFill>
                  <a:gsLst>
                    <a:gs pos="1250">
                      <a:srgbClr val="FFFFFF"/>
                    </a:gs>
                    <a:gs pos="100000">
                      <a:srgbClr val="FFFFFF"/>
                    </a:gs>
                  </a:gsLst>
                  <a:lin ang="5400000" scaled="0"/>
                </a:gradFill>
                <a:latin typeface="Segoe UI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50120"/>
            <a:stretch/>
          </p:blipFill>
          <p:spPr>
            <a:xfrm>
              <a:off x="701784" y="1518070"/>
              <a:ext cx="2025225" cy="956641"/>
            </a:xfrm>
            <a:prstGeom prst="rect">
              <a:avLst/>
            </a:prstGeom>
          </p:spPr>
        </p:pic>
      </p:grpSp>
    </p:spTree>
    <p:extLst>
      <p:ext uri="{BB962C8B-B14F-4D97-AF65-F5344CB8AC3E}">
        <p14:creationId xmlns:p14="http://schemas.microsoft.com/office/powerpoint/2010/main" val="31946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Choosing the Right Cloud Service</a:t>
            </a:r>
            <a:endParaRPr lang="en-US" dirty="0"/>
          </a:p>
        </p:txBody>
      </p:sp>
      <p:sp>
        <p:nvSpPr>
          <p:cNvPr id="5" name="Text Placeholder 4"/>
          <p:cNvSpPr>
            <a:spLocks noGrp="1"/>
          </p:cNvSpPr>
          <p:nvPr>
            <p:ph type="body" sz="quarter" idx="12"/>
          </p:nvPr>
        </p:nvSpPr>
        <p:spPr/>
        <p:txBody>
          <a:bodyPr/>
          <a:lstStyle/>
          <a:p>
            <a:r>
              <a:rPr lang="en-US" dirty="0" smtClean="0"/>
              <a:t>Jeff Medford - Microsoft</a:t>
            </a:r>
          </a:p>
          <a:p>
            <a:r>
              <a:rPr lang="en-US" dirty="0" smtClean="0"/>
              <a:t>Danny Burlage - Wortell</a:t>
            </a:r>
            <a:endParaRPr lang="en-US" dirty="0"/>
          </a:p>
        </p:txBody>
      </p:sp>
      <p:sp>
        <p:nvSpPr>
          <p:cNvPr id="14" name="Text Placeholder 13"/>
          <p:cNvSpPr>
            <a:spLocks noGrp="1"/>
          </p:cNvSpPr>
          <p:nvPr>
            <p:ph type="body" sz="quarter" idx="13"/>
          </p:nvPr>
        </p:nvSpPr>
        <p:spPr>
          <a:xfrm>
            <a:off x="6492620" y="434695"/>
            <a:ext cx="5486400" cy="923330"/>
          </a:xfrm>
        </p:spPr>
        <p:txBody>
          <a:bodyPr/>
          <a:lstStyle/>
          <a:p>
            <a:r>
              <a:rPr lang="en-US" dirty="0"/>
              <a:t>OUC-B202</a:t>
            </a:r>
          </a:p>
        </p:txBody>
      </p:sp>
    </p:spTree>
    <p:extLst>
      <p:ext uri="{BB962C8B-B14F-4D97-AF65-F5344CB8AC3E}">
        <p14:creationId xmlns:p14="http://schemas.microsoft.com/office/powerpoint/2010/main" val="118315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an evaluation on CommNet and enter to win!</a:t>
            </a:r>
          </a:p>
        </p:txBody>
      </p:sp>
      <p:grpSp>
        <p:nvGrpSpPr>
          <p:cNvPr id="4" name="Group 3"/>
          <p:cNvGrpSpPr/>
          <p:nvPr/>
        </p:nvGrpSpPr>
        <p:grpSpPr>
          <a:xfrm>
            <a:off x="455613" y="2119313"/>
            <a:ext cx="3798887" cy="4603750"/>
            <a:chOff x="455613" y="2119313"/>
            <a:chExt cx="3798887" cy="4603750"/>
          </a:xfrm>
        </p:grpSpPr>
        <p:sp>
          <p:nvSpPr>
            <p:cNvPr id="10" name="Rectangle 9"/>
            <p:cNvSpPr/>
            <p:nvPr/>
          </p:nvSpPr>
          <p:spPr bwMode="auto">
            <a:xfrm>
              <a:off x="455613" y="2119313"/>
              <a:ext cx="3798887" cy="4603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endParaRPr lang="en-US" sz="4400" dirty="0">
                <a:noFill/>
                <a:latin typeface="+mj-lt"/>
                <a:ea typeface="Segoe UI" pitchFamily="34" charset="0"/>
                <a:cs typeface="Segoe UI" pitchFamily="34" charset="0"/>
              </a:endParaRPr>
            </a:p>
          </p:txBody>
        </p:sp>
        <p:pic>
          <p:nvPicPr>
            <p:cNvPr id="11" name="Xbox kinect" descr="\\192.168.1.51\Shared\ADI_Projects\Microsoft\MS_11-01457_TechEd_2012_Template\Working_Art\Eval-prizes\Xbox360_Matte_Sensor_7-8View.png"/>
            <p:cNvPicPr>
              <a:picLocks noChangeAspect="1"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648200" y="2706289"/>
              <a:ext cx="3290914" cy="354206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bwMode="auto">
          <a:xfrm>
            <a:off x="4459854" y="2125662"/>
            <a:ext cx="7519421"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3" name="Best Buy gc" descr="\\192.168.1.51\Shared\ADI_Projects\Microsoft\MS_11-01457_TechEd_2012_Template\Working_Art\Eval-prizes\bestbuy-gc.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77148" y="2632087"/>
            <a:ext cx="1881043" cy="1224763"/>
          </a:xfrm>
          <a:prstGeom prst="rect">
            <a:avLst/>
          </a:prstGeom>
          <a:noFill/>
          <a:extLst>
            <a:ext uri="{909E8E84-426E-40DD-AFC4-6F175D3DCCD1}">
              <a14:hiddenFill xmlns:a14="http://schemas.microsoft.com/office/drawing/2010/main">
                <a:solidFill>
                  <a:srgbClr val="FFFFFF"/>
                </a:solidFill>
              </a14:hiddenFill>
            </a:ext>
          </a:extLst>
        </p:spPr>
      </p:pic>
      <p:pic>
        <p:nvPicPr>
          <p:cNvPr id="14"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640264"/>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5"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64026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6"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657025"/>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7"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9735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8"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97358"/>
            <a:ext cx="1355377" cy="169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47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25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75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12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tag</a:t>
            </a:r>
            <a:endParaRPr lang="en-US" dirty="0"/>
          </a:p>
        </p:txBody>
      </p:sp>
      <p:pic>
        <p:nvPicPr>
          <p:cNvPr id="4" name="Picture 2" descr="C:\Users\v-jicoop\AppData\Local\Microsoft\Windows\Temporary Internet Files\Content.IE5\BE7UVQL0\PPT_Test_-_BW_20114415486.pn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364798" y="2171855"/>
            <a:ext cx="3778513" cy="37785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232815"/>
            <a:ext cx="5072550" cy="3619452"/>
          </a:xfrm>
          <a:prstGeom prst="rect">
            <a:avLst/>
          </a:prstGeom>
          <a:noFill/>
        </p:spPr>
        <p:txBody>
          <a:bodyPr wrap="square" lIns="182880" tIns="146304" rIns="182880" bIns="146304" rtlCol="0" anchor="ctr">
            <a:spAutoFit/>
          </a:bodyPr>
          <a:lstStyle/>
          <a:p>
            <a:pPr>
              <a:lnSpc>
                <a:spcPct val="90000"/>
              </a:lnSpc>
              <a:spcAft>
                <a:spcPts val="600"/>
              </a:spcAft>
            </a:pPr>
            <a:r>
              <a:rPr lang="en-US" sz="4800" b="1" dirty="0" smtClean="0">
                <a:gradFill>
                  <a:gsLst>
                    <a:gs pos="1250">
                      <a:schemeClr val="tx1"/>
                    </a:gs>
                    <a:gs pos="100000">
                      <a:schemeClr val="tx1"/>
                    </a:gs>
                  </a:gsLst>
                  <a:lin ang="5400000" scaled="0"/>
                </a:gradFill>
                <a:latin typeface="+mj-lt"/>
              </a:rPr>
              <a:t>Scan the tag</a:t>
            </a:r>
            <a:r>
              <a:rPr lang="en-US" sz="4800" dirty="0" smtClean="0">
                <a:gradFill>
                  <a:gsLst>
                    <a:gs pos="1250">
                      <a:schemeClr val="tx1"/>
                    </a:gs>
                    <a:gs pos="100000">
                      <a:schemeClr val="tx1"/>
                    </a:gs>
                  </a:gsLst>
                  <a:lin ang="5400000" scaled="0"/>
                </a:gradFill>
                <a:latin typeface="+mj-lt"/>
              </a:rPr>
              <a:t/>
            </a:r>
            <a:br>
              <a:rPr lang="en-US" sz="4800" dirty="0" smtClean="0">
                <a:gradFill>
                  <a:gsLst>
                    <a:gs pos="1250">
                      <a:schemeClr val="tx1"/>
                    </a:gs>
                    <a:gs pos="100000">
                      <a:schemeClr val="tx1"/>
                    </a:gs>
                  </a:gsLst>
                  <a:lin ang="5400000" scaled="0"/>
                </a:gradFill>
                <a:latin typeface="+mj-lt"/>
              </a:rPr>
            </a:br>
            <a:r>
              <a:rPr lang="en-US" sz="4800" dirty="0" smtClean="0">
                <a:gradFill>
                  <a:gsLst>
                    <a:gs pos="1250">
                      <a:schemeClr val="tx1"/>
                    </a:gs>
                    <a:gs pos="100000">
                      <a:schemeClr val="tx1"/>
                    </a:gs>
                  </a:gsLst>
                  <a:lin ang="5400000" scaled="0"/>
                </a:gradFill>
                <a:latin typeface="+mj-lt"/>
              </a:rPr>
              <a:t>to evaluate this session now </a:t>
            </a:r>
            <a:br>
              <a:rPr lang="en-US" sz="4800" dirty="0" smtClean="0">
                <a:gradFill>
                  <a:gsLst>
                    <a:gs pos="1250">
                      <a:schemeClr val="tx1"/>
                    </a:gs>
                    <a:gs pos="100000">
                      <a:schemeClr val="tx1"/>
                    </a:gs>
                  </a:gsLst>
                  <a:lin ang="5400000" scaled="0"/>
                </a:gradFill>
                <a:latin typeface="+mj-lt"/>
              </a:rPr>
            </a:br>
            <a:r>
              <a:rPr lang="en-US" sz="4800" dirty="0" smtClean="0">
                <a:gradFill>
                  <a:gsLst>
                    <a:gs pos="1250">
                      <a:schemeClr val="tx1"/>
                    </a:gs>
                    <a:gs pos="100000">
                      <a:schemeClr val="tx1"/>
                    </a:gs>
                  </a:gsLst>
                  <a:lin ang="5400000" scaled="0"/>
                </a:gradFill>
                <a:latin typeface="+mj-lt"/>
              </a:rPr>
              <a:t>on </a:t>
            </a:r>
            <a:r>
              <a:rPr lang="en-US" sz="4800" b="1" dirty="0" err="1" smtClean="0">
                <a:gradFill>
                  <a:gsLst>
                    <a:gs pos="1250">
                      <a:schemeClr val="tx1"/>
                    </a:gs>
                    <a:gs pos="100000">
                      <a:schemeClr val="tx1"/>
                    </a:gs>
                  </a:gsLst>
                  <a:lin ang="5400000" scaled="0"/>
                </a:gradFill>
                <a:latin typeface="+mj-lt"/>
              </a:rPr>
              <a:t>myTechEd</a:t>
            </a:r>
            <a:r>
              <a:rPr lang="en-US" sz="4800" b="1" dirty="0" smtClean="0">
                <a:gradFill>
                  <a:gsLst>
                    <a:gs pos="1250">
                      <a:schemeClr val="tx1"/>
                    </a:gs>
                    <a:gs pos="100000">
                      <a:schemeClr val="tx1"/>
                    </a:gs>
                  </a:gsLst>
                  <a:lin ang="5400000" scaled="0"/>
                </a:gradFill>
                <a:latin typeface="+mj-lt"/>
              </a:rPr>
              <a:t> Mobile</a:t>
            </a:r>
          </a:p>
        </p:txBody>
      </p:sp>
      <p:grpSp>
        <p:nvGrpSpPr>
          <p:cNvPr id="6" name="Group 5"/>
          <p:cNvGrpSpPr/>
          <p:nvPr/>
        </p:nvGrpSpPr>
        <p:grpSpPr>
          <a:xfrm>
            <a:off x="10014417" y="2127219"/>
            <a:ext cx="1915773" cy="3867785"/>
            <a:chOff x="10246065" y="1399159"/>
            <a:chExt cx="1915773" cy="386778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7557" y="1859789"/>
              <a:ext cx="1667933" cy="2987425"/>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b="8117"/>
            <a:stretch/>
          </p:blipFill>
          <p:spPr>
            <a:xfrm>
              <a:off x="10246065" y="1399159"/>
              <a:ext cx="1915773" cy="386778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chemeClr val="tx1">
                    <a:alpha val="99000"/>
                  </a:schemeClr>
                </a:solidFill>
              </a:rPr>
              <a:t>Required Slide </a:t>
            </a:r>
            <a:endParaRPr lang="en-US" sz="2800" b="1" dirty="0" smtClean="0">
              <a:solidFill>
                <a:schemeClr val="tx1">
                  <a:alpha val="99000"/>
                </a:schemeClr>
              </a:solidFill>
            </a:endParaRPr>
          </a:p>
          <a:p>
            <a:pPr lvl="0"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chemeClr val="tx1">
                  <a:alpha val="99000"/>
                </a:schemeClr>
              </a:solidFill>
            </a:endParaRPr>
          </a:p>
          <a:p>
            <a:r>
              <a:rPr lang="en-US" dirty="0">
                <a:solidFill>
                  <a:schemeClr val="tx1">
                    <a:alpha val="99000"/>
                  </a:schemeClr>
                </a:solidFill>
              </a:rPr>
              <a:t>Your MS Tag will be inserted here during the final scrub. </a:t>
            </a:r>
          </a:p>
        </p:txBody>
      </p:sp>
      <p:sp>
        <p:nvSpPr>
          <p:cNvPr id="12" name="Isosceles Triangle 11"/>
          <p:cNvSpPr/>
          <p:nvPr/>
        </p:nvSpPr>
        <p:spPr bwMode="auto">
          <a:xfrm rot="5400000">
            <a:off x="7712027" y="3558503"/>
            <a:ext cx="3867785" cy="1005218"/>
          </a:xfrm>
          <a:prstGeom prst="triangle">
            <a:avLst>
              <a:gd name="adj" fmla="val 50535"/>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5341959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48775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maryba\Dropbox\ZumTeam\Hosting\Monish\Hosting Visual Identity\Photos\WIN12_Lashanda_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00" y="614471"/>
            <a:ext cx="12431602" cy="63800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002060"/>
                </a:solidFill>
              </a:rPr>
              <a:t>Office 365 | Your Office in the Cloud</a:t>
            </a:r>
          </a:p>
        </p:txBody>
      </p:sp>
      <p:sp>
        <p:nvSpPr>
          <p:cNvPr id="18" name="Rectangle 17"/>
          <p:cNvSpPr/>
          <p:nvPr/>
        </p:nvSpPr>
        <p:spPr bwMode="auto">
          <a:xfrm>
            <a:off x="273512" y="2462658"/>
            <a:ext cx="4289975" cy="283951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a:grpSpLocks noChangeAspect="1"/>
          </p:cNvGrpSpPr>
          <p:nvPr/>
        </p:nvGrpSpPr>
        <p:grpSpPr>
          <a:xfrm>
            <a:off x="2718675" y="3302970"/>
            <a:ext cx="1768918" cy="1492165"/>
            <a:chOff x="5828499" y="3120833"/>
            <a:chExt cx="1625992" cy="1371600"/>
          </a:xfrm>
        </p:grpSpPr>
        <p:grpSp>
          <p:nvGrpSpPr>
            <p:cNvPr id="22" name="Group 21"/>
            <p:cNvGrpSpPr/>
            <p:nvPr/>
          </p:nvGrpSpPr>
          <p:grpSpPr>
            <a:xfrm>
              <a:off x="5828499" y="3120833"/>
              <a:ext cx="1625992" cy="1371600"/>
              <a:chOff x="2457705" y="860612"/>
              <a:chExt cx="4480560" cy="3779570"/>
            </a:xfrm>
          </p:grpSpPr>
          <p:pic>
            <p:nvPicPr>
              <p:cNvPr id="24" name="Picture 23" descr="C:\Users\v-maryba\Dropbox\ZumTeam\Team_Resources\Design Resources\2012\Windows Brand\Product_renders\WIN_Tablet_16x9_Left_Angle_1_BLUE.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57705" y="860612"/>
                <a:ext cx="4480560" cy="3779570"/>
              </a:xfrm>
              <a:prstGeom prst="rect">
                <a:avLst/>
              </a:prstGeom>
              <a:noFill/>
              <a:extLst>
                <a:ext uri="{909E8E84-426E-40DD-AFC4-6F175D3DCCD1}">
                  <a14:hiddenFill xmlns:a14="http://schemas.microsoft.com/office/drawing/2010/main">
                    <a:solidFill>
                      <a:srgbClr val="FFFFFF"/>
                    </a:solidFill>
                  </a14:hiddenFill>
                </a:ext>
              </a:extLst>
            </p:spPr>
          </p:pic>
          <p:sp>
            <p:nvSpPr>
              <p:cNvPr id="25" name="Trapezoid 24"/>
              <p:cNvSpPr/>
              <p:nvPr>
                <p:custDataLst>
                  <p:tags r:id="rId1"/>
                </p:custDataLst>
              </p:nvPr>
            </p:nvSpPr>
            <p:spPr bwMode="auto">
              <a:xfrm rot="16200000">
                <a:off x="3112005" y="784409"/>
                <a:ext cx="3137649" cy="3917577"/>
              </a:xfrm>
              <a:prstGeom prst="trapezoid">
                <a:avLst>
                  <a:gd name="adj" fmla="val 6512"/>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9945" tIns="46630" rIns="69945" bIns="46630" numCol="1" rtlCol="0" anchor="b" anchorCtr="0" compatLnSpc="1">
                <a:prstTxWarp prst="textNoShape">
                  <a:avLst/>
                </a:prstTxWarp>
              </a:bodyPr>
              <a:lstStyle/>
              <a:p>
                <a:pPr lvl="0"/>
                <a:endParaRPr lang="en-US" sz="1224" dirty="0">
                  <a:solidFill>
                    <a:schemeClr val="tx2"/>
                  </a:solidFill>
                </a:endParaRPr>
              </a:p>
            </p:txBody>
          </p:sp>
        </p:grpSp>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65948" y="3307697"/>
              <a:ext cx="1477987" cy="1005840"/>
            </a:xfrm>
            <a:prstGeom prst="rect">
              <a:avLst/>
            </a:prstGeom>
            <a:noFill/>
            <a:ln>
              <a:noFill/>
            </a:ln>
            <a:effectLst/>
            <a:scene3d>
              <a:camera prst="perspectiveFront">
                <a:rot lat="0" lon="27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Rectangle 20"/>
          <p:cNvSpPr/>
          <p:nvPr/>
        </p:nvSpPr>
        <p:spPr bwMode="auto">
          <a:xfrm>
            <a:off x="4607572" y="2462656"/>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a:gradFill>
                  <a:gsLst>
                    <a:gs pos="0">
                      <a:srgbClr val="FFFFFF"/>
                    </a:gs>
                    <a:gs pos="100000">
                      <a:srgbClr val="FFFFFF"/>
                    </a:gs>
                  </a:gsLst>
                  <a:lin ang="5400000" scaled="0"/>
                </a:gradFill>
                <a:ea typeface="Segoe UI" pitchFamily="34" charset="0"/>
                <a:cs typeface="Segoe UI" pitchFamily="34" charset="0"/>
              </a:rPr>
              <a:t>Enterprise Quality Support</a:t>
            </a:r>
            <a:endParaRPr lang="en-US" sz="1734"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6045137" y="2462656"/>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Financially backed SLA</a:t>
            </a:r>
          </a:p>
        </p:txBody>
      </p:sp>
      <p:sp>
        <p:nvSpPr>
          <p:cNvPr id="26" name="Rectangle 25"/>
          <p:cNvSpPr/>
          <p:nvPr/>
        </p:nvSpPr>
        <p:spPr bwMode="auto">
          <a:xfrm>
            <a:off x="4607572" y="3903262"/>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Familiar, Powerful </a:t>
            </a:r>
          </a:p>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&amp; Cross-platform</a:t>
            </a:r>
          </a:p>
          <a:p>
            <a:pPr defTabSz="932290" fontAlgn="base">
              <a:lnSpc>
                <a:spcPct val="90000"/>
              </a:lnSpc>
              <a:spcBef>
                <a:spcPct val="0"/>
              </a:spcBef>
              <a:spcAft>
                <a:spcPct val="0"/>
              </a:spcAft>
            </a:pPr>
            <a:endParaRPr lang="en-US" sz="1734"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6045137" y="3903262"/>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Service  Plans for  Everyone</a:t>
            </a:r>
          </a:p>
        </p:txBody>
      </p:sp>
      <p:sp>
        <p:nvSpPr>
          <p:cNvPr id="19" name="Rectangle 18"/>
          <p:cNvSpPr/>
          <p:nvPr/>
        </p:nvSpPr>
        <p:spPr bwMode="auto">
          <a:xfrm>
            <a:off x="841787" y="4493595"/>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Yammer</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841787" y="3031702"/>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Office</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841787" y="3397175"/>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Exchange</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841787" y="3762648"/>
            <a:ext cx="1551021"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SharePoint</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841787" y="4128121"/>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Lync</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122487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12303" y="1723338"/>
            <a:ext cx="6462055" cy="3086188"/>
            <a:chOff x="474451" y="1854200"/>
            <a:chExt cx="6335923" cy="3025949"/>
          </a:xfrm>
        </p:grpSpPr>
        <p:sp>
          <p:nvSpPr>
            <p:cNvPr id="39" name="Pentagon 38"/>
            <p:cNvSpPr/>
            <p:nvPr/>
          </p:nvSpPr>
          <p:spPr bwMode="auto">
            <a:xfrm>
              <a:off x="474451" y="1854200"/>
              <a:ext cx="6335923" cy="3025949"/>
            </a:xfrm>
            <a:prstGeom prst="homePlate">
              <a:avLst>
                <a:gd name="adj" fmla="val 46296"/>
              </a:avLst>
            </a:prstGeom>
            <a:solidFill>
              <a:schemeClr val="accent1">
                <a:lumMod val="60000"/>
                <a:lumOff val="40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4320" tIns="62160" rIns="124320" bIns="62160" numCol="1" rtlCol="0" anchor="ctr" anchorCtr="0" compatLnSpc="1">
              <a:prstTxWarp prst="textNoShape">
                <a:avLst/>
              </a:prstTxWarp>
            </a:bodyPr>
            <a:lstStyle/>
            <a:p>
              <a:pPr algn="ctr" defTabSz="1242835" fontAlgn="base">
                <a:spcBef>
                  <a:spcPct val="0"/>
                </a:spcBef>
                <a:spcAft>
                  <a:spcPct val="0"/>
                </a:spcAft>
              </a:pPr>
              <a:endParaRPr lang="en-US" sz="2958" kern="0" dirty="0">
                <a:solidFill>
                  <a:schemeClr val="bg1">
                    <a:lumMod val="50000"/>
                    <a:lumOff val="50000"/>
                  </a:schemeClr>
                </a:solidFill>
              </a:endParaRPr>
            </a:p>
          </p:txBody>
        </p:sp>
        <p:grpSp>
          <p:nvGrpSpPr>
            <p:cNvPr id="54" name="Group 53"/>
            <p:cNvGrpSpPr/>
            <p:nvPr/>
          </p:nvGrpSpPr>
          <p:grpSpPr>
            <a:xfrm>
              <a:off x="1174541" y="3526526"/>
              <a:ext cx="3807480" cy="1012901"/>
              <a:chOff x="822575" y="3119837"/>
              <a:chExt cx="3807480" cy="1012901"/>
            </a:xfrm>
          </p:grpSpPr>
          <p:pic>
            <p:nvPicPr>
              <p:cNvPr id="55" name="Picture 5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376462" y="3611227"/>
                <a:ext cx="253593" cy="487218"/>
              </a:xfrm>
              <a:prstGeom prst="rect">
                <a:avLst/>
              </a:prstGeom>
            </p:spPr>
          </p:pic>
          <p:grpSp>
            <p:nvGrpSpPr>
              <p:cNvPr id="56" name="Group 58"/>
              <p:cNvGrpSpPr>
                <a:grpSpLocks noChangeAspect="1"/>
              </p:cNvGrpSpPr>
              <p:nvPr/>
            </p:nvGrpSpPr>
            <p:grpSpPr>
              <a:xfrm>
                <a:off x="3338470" y="3493511"/>
                <a:ext cx="790626" cy="609600"/>
                <a:chOff x="1919150" y="3044496"/>
                <a:chExt cx="666391" cy="475141"/>
              </a:xfrm>
              <a:solidFill>
                <a:srgbClr val="FFFFFF"/>
              </a:solidFill>
            </p:grpSpPr>
            <p:sp>
              <p:nvSpPr>
                <p:cNvPr id="64"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defTabSz="932597">
                    <a:defRPr/>
                  </a:pPr>
                  <a:endParaRPr lang="en-US" sz="1836" kern="0">
                    <a:solidFill>
                      <a:schemeClr val="bg1">
                        <a:lumMod val="50000"/>
                        <a:lumOff val="50000"/>
                      </a:schemeClr>
                    </a:solidFill>
                  </a:endParaRPr>
                </a:p>
              </p:txBody>
            </p:sp>
            <p:sp>
              <p:nvSpPr>
                <p:cNvPr id="65"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defTabSz="932597">
                    <a:defRPr/>
                  </a:pPr>
                  <a:endParaRPr lang="en-US" sz="1836" kern="0">
                    <a:solidFill>
                      <a:schemeClr val="bg1">
                        <a:lumMod val="50000"/>
                        <a:lumOff val="50000"/>
                      </a:schemeClr>
                    </a:solidFill>
                  </a:endParaRPr>
                </a:p>
              </p:txBody>
            </p:sp>
            <p:sp>
              <p:nvSpPr>
                <p:cNvPr id="66" name="Rectangle 65"/>
                <p:cNvSpPr/>
                <p:nvPr/>
              </p:nvSpPr>
              <p:spPr>
                <a:xfrm>
                  <a:off x="1919446" y="3492205"/>
                  <a:ext cx="665798" cy="27432"/>
                </a:xfrm>
                <a:prstGeom prst="rect">
                  <a:avLst/>
                </a:prstGeom>
                <a:grpFill/>
                <a:ln w="25400" cap="flat" cmpd="sng" algn="ctr">
                  <a:noFill/>
                  <a:prstDash val="solid"/>
                </a:ln>
                <a:effectLst/>
              </p:spPr>
              <p:txBody>
                <a:bodyPr rtlCol="0" anchor="ctr"/>
                <a:lstStyle/>
                <a:p>
                  <a:pPr algn="ctr" defTabSz="932597">
                    <a:defRPr/>
                  </a:pPr>
                  <a:endParaRPr lang="en-US" sz="1836" kern="0">
                    <a:solidFill>
                      <a:schemeClr val="bg1">
                        <a:lumMod val="50000"/>
                        <a:lumOff val="50000"/>
                      </a:schemeClr>
                    </a:solidFill>
                  </a:endParaRPr>
                </a:p>
              </p:txBody>
            </p:sp>
          </p:grpSp>
          <p:grpSp>
            <p:nvGrpSpPr>
              <p:cNvPr id="58" name="Group 57"/>
              <p:cNvGrpSpPr/>
              <p:nvPr/>
            </p:nvGrpSpPr>
            <p:grpSpPr bwMode="black">
              <a:xfrm>
                <a:off x="822575" y="3429000"/>
                <a:ext cx="733998" cy="684322"/>
                <a:chOff x="2993403" y="3953114"/>
                <a:chExt cx="930764" cy="918513"/>
              </a:xfrm>
            </p:grpSpPr>
            <p:pic>
              <p:nvPicPr>
                <p:cNvPr id="62" name="Picture 6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93403" y="4341602"/>
                  <a:ext cx="394555" cy="530025"/>
                </a:xfrm>
                <a:prstGeom prst="rect">
                  <a:avLst/>
                </a:prstGeom>
              </p:spPr>
            </p:pic>
            <p:sp>
              <p:nvSpPr>
                <p:cNvPr id="63" name="Freeform 61"/>
                <p:cNvSpPr>
                  <a:spLocks/>
                </p:cNvSpPr>
                <p:nvPr/>
              </p:nvSpPr>
              <p:spPr bwMode="black">
                <a:xfrm rot="10800000">
                  <a:off x="3356968" y="3953114"/>
                  <a:ext cx="567199"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3260" tIns="46630" rIns="93260" bIns="46630" numCol="1" anchor="t" anchorCtr="0" compatLnSpc="1">
                  <a:prstTxWarp prst="textNoShape">
                    <a:avLst/>
                  </a:prstTxWarp>
                </a:bodyPr>
                <a:lstStyle/>
                <a:p>
                  <a:endParaRPr lang="en-US" sz="918" dirty="0">
                    <a:solidFill>
                      <a:schemeClr val="bg1">
                        <a:lumMod val="50000"/>
                        <a:lumOff val="50000"/>
                      </a:schemeClr>
                    </a:solidFill>
                  </a:endParaRPr>
                </a:p>
              </p:txBody>
            </p:sp>
          </p:grpSp>
          <p:sp>
            <p:nvSpPr>
              <p:cNvPr id="60" name="Freeform 7"/>
              <p:cNvSpPr>
                <a:spLocks noChangeAspect="1" noEditPoints="1"/>
              </p:cNvSpPr>
              <p:nvPr/>
            </p:nvSpPr>
            <p:spPr bwMode="auto">
              <a:xfrm>
                <a:off x="1856223" y="3119837"/>
                <a:ext cx="1275534" cy="101290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8351" tIns="59176" rIns="118351" bIns="59176" numCol="1" rtlCol="0" anchor="ctr" anchorCtr="0" compatLnSpc="1">
                <a:prstTxWarp prst="textNoShape">
                  <a:avLst/>
                </a:prstTxWarp>
              </a:bodyPr>
              <a:lstStyle/>
              <a:p>
                <a:pPr defTabSz="1065194">
                  <a:defRPr/>
                </a:pPr>
                <a:endParaRPr lang="en-US" sz="2856" kern="0" spc="-174">
                  <a:solidFill>
                    <a:schemeClr val="bg1">
                      <a:lumMod val="50000"/>
                      <a:lumOff val="50000"/>
                    </a:schemeClr>
                  </a:solidFill>
                  <a:latin typeface="Segoe Light" pitchFamily="34" charset="0"/>
                </a:endParaRPr>
              </a:p>
            </p:txBody>
          </p:sp>
        </p:grpSp>
        <p:grpSp>
          <p:nvGrpSpPr>
            <p:cNvPr id="11" name="Group 10"/>
            <p:cNvGrpSpPr/>
            <p:nvPr/>
          </p:nvGrpSpPr>
          <p:grpSpPr>
            <a:xfrm>
              <a:off x="481013" y="2312988"/>
              <a:ext cx="4948238" cy="937713"/>
              <a:chOff x="481013" y="2236788"/>
              <a:chExt cx="4948238" cy="937713"/>
            </a:xfrm>
          </p:grpSpPr>
          <p:sp>
            <p:nvSpPr>
              <p:cNvPr id="49" name="Text Placeholder 12"/>
              <p:cNvSpPr txBox="1">
                <a:spLocks/>
              </p:cNvSpPr>
              <p:nvPr/>
            </p:nvSpPr>
            <p:spPr>
              <a:xfrm>
                <a:off x="481013" y="2236788"/>
                <a:ext cx="4948238" cy="48032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468" dirty="0">
                    <a:solidFill>
                      <a:schemeClr val="tx1"/>
                    </a:solidFill>
                  </a:rPr>
                  <a:t>Comprehensive tools</a:t>
                </a:r>
              </a:p>
            </p:txBody>
          </p:sp>
          <p:sp>
            <p:nvSpPr>
              <p:cNvPr id="76" name="Text Placeholder 12"/>
              <p:cNvSpPr txBox="1">
                <a:spLocks/>
              </p:cNvSpPr>
              <p:nvPr/>
            </p:nvSpPr>
            <p:spPr>
              <a:xfrm>
                <a:off x="481013" y="2694177"/>
                <a:ext cx="4948238" cy="48032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468" dirty="0">
                    <a:solidFill>
                      <a:schemeClr val="tx1"/>
                    </a:solidFill>
                  </a:rPr>
                  <a:t>To do your best work</a:t>
                </a:r>
              </a:p>
            </p:txBody>
          </p:sp>
        </p:grpSp>
      </p:grpSp>
      <p:sp>
        <p:nvSpPr>
          <p:cNvPr id="69" name="Pentagon 68"/>
          <p:cNvSpPr/>
          <p:nvPr/>
        </p:nvSpPr>
        <p:spPr bwMode="auto">
          <a:xfrm flipH="1">
            <a:off x="5565740" y="1723339"/>
            <a:ext cx="6380157" cy="3086189"/>
          </a:xfrm>
          <a:prstGeom prst="homePlate">
            <a:avLst>
              <a:gd name="adj" fmla="val 44443"/>
            </a:avLst>
          </a:prstGeom>
          <a:gradFill flip="none" rotWithShape="1">
            <a:gsLst>
              <a:gs pos="0">
                <a:srgbClr val="0070C0">
                  <a:alpha val="56000"/>
                </a:srgbClr>
              </a:gs>
              <a:gs pos="50000">
                <a:srgbClr val="0070C0"/>
              </a:gs>
              <a:gs pos="100000">
                <a:srgbClr val="0070C0"/>
              </a:gs>
            </a:gsLst>
            <a:lin ang="10800000" scaled="1"/>
            <a:tileRect/>
          </a:gra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4320" tIns="62160" rIns="124320" bIns="62160" numCol="1" rtlCol="0" anchor="ctr" anchorCtr="0" compatLnSpc="1">
            <a:prstTxWarp prst="textNoShape">
              <a:avLst/>
            </a:prstTxWarp>
          </a:bodyPr>
          <a:lstStyle/>
          <a:p>
            <a:pPr algn="ctr" defTabSz="1242835" fontAlgn="base">
              <a:spcBef>
                <a:spcPct val="0"/>
              </a:spcBef>
              <a:spcAft>
                <a:spcPct val="0"/>
              </a:spcAft>
            </a:pPr>
            <a:endParaRPr lang="en-US" sz="2958" kern="0" dirty="0">
              <a:gradFill>
                <a:gsLst>
                  <a:gs pos="0">
                    <a:srgbClr val="FFFFFF"/>
                  </a:gs>
                  <a:gs pos="100000">
                    <a:srgbClr val="FFFFFF"/>
                  </a:gs>
                </a:gsLst>
                <a:lin ang="5400000" scaled="0"/>
              </a:gradFill>
            </a:endParaRPr>
          </a:p>
        </p:txBody>
      </p:sp>
      <p:sp>
        <p:nvSpPr>
          <p:cNvPr id="70" name="Text Placeholder 12"/>
          <p:cNvSpPr txBox="1">
            <a:spLocks/>
          </p:cNvSpPr>
          <p:nvPr/>
        </p:nvSpPr>
        <p:spPr>
          <a:xfrm>
            <a:off x="6692184" y="2132973"/>
            <a:ext cx="5242993" cy="1097486"/>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468" dirty="0">
                <a:solidFill>
                  <a:srgbClr val="FFFFFF"/>
                </a:solidFill>
              </a:rPr>
              <a:t>Enterprise-grade </a:t>
            </a:r>
          </a:p>
          <a:p>
            <a:pPr algn="ctr">
              <a:defRPr/>
            </a:pPr>
            <a:r>
              <a:rPr lang="en-US" sz="3468" dirty="0">
                <a:solidFill>
                  <a:srgbClr val="FFFFFF"/>
                </a:solidFill>
              </a:rPr>
              <a:t>cloud services</a:t>
            </a:r>
          </a:p>
        </p:txBody>
      </p:sp>
      <p:grpSp>
        <p:nvGrpSpPr>
          <p:cNvPr id="71" name="Group 70"/>
          <p:cNvGrpSpPr/>
          <p:nvPr/>
        </p:nvGrpSpPr>
        <p:grpSpPr>
          <a:xfrm>
            <a:off x="7553737" y="3360724"/>
            <a:ext cx="3719122" cy="1372084"/>
            <a:chOff x="7331273" y="2878913"/>
            <a:chExt cx="3646529" cy="1345302"/>
          </a:xfrm>
        </p:grpSpPr>
        <p:pic>
          <p:nvPicPr>
            <p:cNvPr id="73" name="Picture 72" descr="C:\Users\chrisw\Desktop\Cloud Services 3.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331273" y="3193511"/>
              <a:ext cx="1038562" cy="71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590599" y="3231524"/>
              <a:ext cx="488082" cy="640080"/>
            </a:xfrm>
            <a:prstGeom prst="rect">
              <a:avLst/>
            </a:prstGeom>
            <a:noFill/>
          </p:spPr>
        </p:pic>
        <p:pic>
          <p:nvPicPr>
            <p:cNvPr id="75" name="Picture 5"/>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tretch>
              <a:fillRect/>
            </a:stretch>
          </p:blipFill>
          <p:spPr bwMode="auto">
            <a:xfrm>
              <a:off x="9193115" y="2878913"/>
              <a:ext cx="1784687" cy="1345302"/>
            </a:xfrm>
            <a:prstGeom prst="rect">
              <a:avLst/>
            </a:prstGeom>
            <a:noFill/>
          </p:spPr>
        </p:pic>
      </p:grpSp>
      <p:sp>
        <p:nvSpPr>
          <p:cNvPr id="24" name="Rectangle 23"/>
          <p:cNvSpPr/>
          <p:nvPr/>
        </p:nvSpPr>
        <p:spPr>
          <a:xfrm>
            <a:off x="794275"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Dynamic workplace</a:t>
            </a:r>
          </a:p>
        </p:txBody>
      </p:sp>
      <p:sp>
        <p:nvSpPr>
          <p:cNvPr id="25" name="Rectangle 24"/>
          <p:cNvSpPr/>
          <p:nvPr/>
        </p:nvSpPr>
        <p:spPr>
          <a:xfrm>
            <a:off x="2994744"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Making </a:t>
            </a:r>
          </a:p>
          <a:p>
            <a:pPr algn="ctr" defTabSz="932290" fontAlgn="base">
              <a:spcBef>
                <a:spcPct val="0"/>
              </a:spcBef>
              <a:spcAft>
                <a:spcPct val="0"/>
              </a:spcAft>
            </a:pPr>
            <a:r>
              <a:rPr lang="en-US" sz="2652" dirty="0">
                <a:solidFill>
                  <a:srgbClr val="FFFFFF"/>
                </a:solidFill>
                <a:latin typeface="Segoe UI Light" pitchFamily="34" charset="0"/>
              </a:rPr>
              <a:t>sense of it all</a:t>
            </a:r>
          </a:p>
        </p:txBody>
      </p:sp>
      <p:sp>
        <p:nvSpPr>
          <p:cNvPr id="26" name="Rectangle 25"/>
          <p:cNvSpPr/>
          <p:nvPr/>
        </p:nvSpPr>
        <p:spPr>
          <a:xfrm>
            <a:off x="5195213"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Merging home &amp; work</a:t>
            </a:r>
          </a:p>
        </p:txBody>
      </p:sp>
      <p:sp>
        <p:nvSpPr>
          <p:cNvPr id="27" name="Rectangle 26"/>
          <p:cNvSpPr/>
          <p:nvPr/>
        </p:nvSpPr>
        <p:spPr>
          <a:xfrm>
            <a:off x="7395681"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Natural expression</a:t>
            </a:r>
          </a:p>
        </p:txBody>
      </p:sp>
      <p:sp>
        <p:nvSpPr>
          <p:cNvPr id="28" name="Rectangle 27"/>
          <p:cNvSpPr/>
          <p:nvPr/>
        </p:nvSpPr>
        <p:spPr>
          <a:xfrm>
            <a:off x="9596150"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Responsible organization</a:t>
            </a:r>
          </a:p>
        </p:txBody>
      </p:sp>
      <p:cxnSp>
        <p:nvCxnSpPr>
          <p:cNvPr id="3" name="Straight Connector 2"/>
          <p:cNvCxnSpPr/>
          <p:nvPr/>
        </p:nvCxnSpPr>
        <p:spPr>
          <a:xfrm>
            <a:off x="518996" y="5222651"/>
            <a:ext cx="11416182" cy="0"/>
          </a:xfrm>
          <a:prstGeom prst="line">
            <a:avLst/>
          </a:prstGeom>
          <a:ln>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Microsoft Office Productivity</a:t>
            </a:r>
            <a:br>
              <a:rPr lang="en-US" dirty="0" smtClean="0"/>
            </a:br>
            <a:r>
              <a:rPr lang="en-US" sz="3600" i="1" dirty="0">
                <a:solidFill>
                  <a:schemeClr val="tx1"/>
                </a:solidFill>
              </a:rPr>
              <a:t>Essential for business </a:t>
            </a:r>
            <a:r>
              <a:rPr lang="en-US" sz="3600" i="1" dirty="0" smtClean="0">
                <a:solidFill>
                  <a:schemeClr val="tx1"/>
                </a:solidFill>
              </a:rPr>
              <a:t>of all sizes</a:t>
            </a:r>
            <a:endParaRPr lang="en-US" sz="3600" i="1" dirty="0"/>
          </a:p>
        </p:txBody>
      </p:sp>
    </p:spTree>
    <p:extLst>
      <p:ext uri="{BB962C8B-B14F-4D97-AF65-F5344CB8AC3E}">
        <p14:creationId xmlns:p14="http://schemas.microsoft.com/office/powerpoint/2010/main" val="27763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Users\v-junyo\Documents\Microsoft Files\DesignTools\Brand Photos\Windows 7\Commercial\COMMERCIAL\WIN12_Kiki_01.png"/>
          <p:cNvPicPr>
            <a:picLocks noChangeAspect="1" noChangeArrowheads="1"/>
          </p:cNvPicPr>
          <p:nvPr/>
        </p:nvPicPr>
        <p:blipFill rotWithShape="1">
          <a:blip r:embed="rId3">
            <a:extLst>
              <a:ext uri="{28A0092B-C50C-407E-A947-70E740481C1C}">
                <a14:useLocalDpi xmlns:a14="http://schemas.microsoft.com/office/drawing/2010/main" val="0"/>
              </a:ext>
            </a:extLst>
          </a:blip>
          <a:srcRect l="21763" t="27963" r="17633"/>
          <a:stretch/>
        </p:blipFill>
        <p:spPr bwMode="auto">
          <a:xfrm>
            <a:off x="9610258" y="1955875"/>
            <a:ext cx="2823716" cy="50386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9708" t="14339" r="49215" b="2414"/>
          <a:stretch/>
        </p:blipFill>
        <p:spPr>
          <a:xfrm>
            <a:off x="6407673" y="1955875"/>
            <a:ext cx="2823716" cy="5038650"/>
          </a:xfrm>
          <a:prstGeom prst="rect">
            <a:avLst/>
          </a:prstGeom>
        </p:spPr>
      </p:pic>
      <p:pic>
        <p:nvPicPr>
          <p:cNvPr id="18" name="Picture 5" descr="http://1.bp.blogspot.com/-El0Auqm-ctg/T4mYS6TZaLI/AAAAAAAAAGI/rXVu1KzJ2HE/s1600/DSC02649.JPG"/>
          <p:cNvPicPr>
            <a:picLocks noChangeAspect="1" noChangeArrowheads="1"/>
          </p:cNvPicPr>
          <p:nvPr/>
        </p:nvPicPr>
        <p:blipFill rotWithShape="1">
          <a:blip r:embed="rId5">
            <a:extLst>
              <a:ext uri="{28A0092B-C50C-407E-A947-70E740481C1C}">
                <a14:useLocalDpi xmlns:a14="http://schemas.microsoft.com/office/drawing/2010/main" val="0"/>
              </a:ext>
            </a:extLst>
          </a:blip>
          <a:srcRect l="34114" t="13059" r="7794"/>
          <a:stretch/>
        </p:blipFill>
        <p:spPr bwMode="auto">
          <a:xfrm>
            <a:off x="3205087" y="1955875"/>
            <a:ext cx="2823716" cy="50386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rrowheads="1"/>
          </p:cNvPicPr>
          <p:nvPr/>
        </p:nvPicPr>
        <p:blipFill rotWithShape="1">
          <a:blip r:embed="rId6">
            <a:extLst>
              <a:ext uri="{28A0092B-C50C-407E-A947-70E740481C1C}">
                <a14:useLocalDpi xmlns:a14="http://schemas.microsoft.com/office/drawing/2010/main" val="0"/>
              </a:ext>
            </a:extLst>
          </a:blip>
          <a:srcRect l="22348" t="941" r="22348" b="-30"/>
          <a:stretch/>
        </p:blipFill>
        <p:spPr bwMode="auto">
          <a:xfrm>
            <a:off x="2501" y="1955875"/>
            <a:ext cx="2823716" cy="503865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smtClean="0">
                <a:solidFill>
                  <a:schemeClr val="tx1"/>
                </a:solidFill>
              </a:rPr>
              <a:t>Introducing the </a:t>
            </a:r>
            <a:r>
              <a:rPr lang="en-US" dirty="0">
                <a:solidFill>
                  <a:schemeClr val="tx1"/>
                </a:solidFill>
              </a:rPr>
              <a:t>n</a:t>
            </a:r>
            <a:r>
              <a:rPr lang="en-US" dirty="0" smtClean="0">
                <a:solidFill>
                  <a:schemeClr val="tx1"/>
                </a:solidFill>
              </a:rPr>
              <a:t>ew Office 365</a:t>
            </a:r>
            <a:endParaRPr lang="en-US" dirty="0">
              <a:solidFill>
                <a:schemeClr val="tx1"/>
              </a:solidFill>
            </a:endParaRPr>
          </a:p>
        </p:txBody>
      </p:sp>
      <p:grpSp>
        <p:nvGrpSpPr>
          <p:cNvPr id="12" name="Group 11"/>
          <p:cNvGrpSpPr/>
          <p:nvPr/>
        </p:nvGrpSpPr>
        <p:grpSpPr>
          <a:xfrm>
            <a:off x="2501" y="6165813"/>
            <a:ext cx="2823716" cy="2931827"/>
            <a:chOff x="0" y="4142016"/>
            <a:chExt cx="2768600" cy="2874601"/>
          </a:xfrm>
        </p:grpSpPr>
        <p:sp>
          <p:nvSpPr>
            <p:cNvPr id="2" name="Rectangle 1"/>
            <p:cNvSpPr/>
            <p:nvPr/>
          </p:nvSpPr>
          <p:spPr bwMode="auto">
            <a:xfrm>
              <a:off x="0" y="4142016"/>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Devices</a:t>
              </a:r>
            </a:p>
          </p:txBody>
        </p:sp>
        <p:sp>
          <p:nvSpPr>
            <p:cNvPr id="5" name="Rectangle 4"/>
            <p:cNvSpPr/>
            <p:nvPr/>
          </p:nvSpPr>
          <p:spPr bwMode="auto">
            <a:xfrm>
              <a:off x="0" y="4859370"/>
              <a:ext cx="2768600" cy="2157247"/>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29981" y="4859371"/>
              <a:ext cx="2738619" cy="18991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Fast and fluid experience with touch, pen, mouse &amp; keyboard</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Immersive touch-optimized Windows 8 apps</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Support for Windows Phone, </a:t>
              </a:r>
              <a:r>
                <a:rPr lang="en-US" sz="1632" spc="-71" dirty="0" err="1">
                  <a:solidFill>
                    <a:srgbClr val="FFFFFF"/>
                  </a:solidFill>
                  <a:ea typeface="Segoe UI" pitchFamily="34" charset="0"/>
                  <a:cs typeface="Segoe UI" pitchFamily="34" charset="0"/>
                </a:rPr>
                <a:t>iOS</a:t>
              </a:r>
              <a:r>
                <a:rPr lang="en-US" sz="1632" spc="-71" dirty="0">
                  <a:solidFill>
                    <a:srgbClr val="FFFFFF"/>
                  </a:solidFill>
                  <a:ea typeface="Segoe UI" pitchFamily="34" charset="0"/>
                  <a:cs typeface="Segoe UI" pitchFamily="34" charset="0"/>
                </a:rPr>
                <a:t> &amp; Android phones</a:t>
              </a:r>
            </a:p>
          </p:txBody>
        </p:sp>
      </p:grpSp>
      <p:grpSp>
        <p:nvGrpSpPr>
          <p:cNvPr id="14" name="Group 13"/>
          <p:cNvGrpSpPr/>
          <p:nvPr/>
        </p:nvGrpSpPr>
        <p:grpSpPr>
          <a:xfrm>
            <a:off x="6407672" y="6165810"/>
            <a:ext cx="2827718" cy="2931829"/>
            <a:chOff x="6280150" y="4142013"/>
            <a:chExt cx="2772524" cy="2874603"/>
          </a:xfrm>
        </p:grpSpPr>
        <p:sp>
          <p:nvSpPr>
            <p:cNvPr id="23" name="Rectangle 22"/>
            <p:cNvSpPr/>
            <p:nvPr/>
          </p:nvSpPr>
          <p:spPr bwMode="auto">
            <a:xfrm>
              <a:off x="6280150" y="4142013"/>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Social</a:t>
              </a:r>
            </a:p>
          </p:txBody>
        </p:sp>
        <p:grpSp>
          <p:nvGrpSpPr>
            <p:cNvPr id="9" name="Group 8"/>
            <p:cNvGrpSpPr/>
            <p:nvPr/>
          </p:nvGrpSpPr>
          <p:grpSpPr>
            <a:xfrm>
              <a:off x="6280150" y="4786849"/>
              <a:ext cx="2772524" cy="2229767"/>
              <a:chOff x="6280150" y="4786849"/>
              <a:chExt cx="2772524" cy="2229767"/>
            </a:xfrm>
          </p:grpSpPr>
          <p:sp>
            <p:nvSpPr>
              <p:cNvPr id="30" name="Rectangle 29"/>
              <p:cNvSpPr/>
              <p:nvPr/>
            </p:nvSpPr>
            <p:spPr bwMode="auto">
              <a:xfrm>
                <a:off x="6280150" y="4851355"/>
                <a:ext cx="2772524" cy="2165261"/>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280150" y="4786849"/>
                <a:ext cx="2353945" cy="196369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Newsfeeds &amp; microblogging, extend with Yammer</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Pervasive social capabilities across Office</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Multiparty HD video &amp; Skype federation</a:t>
                </a:r>
              </a:p>
              <a:p>
                <a:pPr defTabSz="932290" fontAlgn="base">
                  <a:lnSpc>
                    <a:spcPct val="90000"/>
                  </a:lnSpc>
                  <a:spcBef>
                    <a:spcPct val="0"/>
                  </a:spcBef>
                  <a:spcAft>
                    <a:spcPts val="1224"/>
                  </a:spcAft>
                </a:pPr>
                <a:endParaRPr lang="en-US" sz="1632" spc="-71" dirty="0">
                  <a:solidFill>
                    <a:srgbClr val="FFFFFF"/>
                  </a:solidFill>
                  <a:ea typeface="Segoe UI" pitchFamily="34" charset="0"/>
                  <a:cs typeface="Segoe UI" pitchFamily="34" charset="0"/>
                </a:endParaRPr>
              </a:p>
            </p:txBody>
          </p:sp>
        </p:grpSp>
      </p:grpSp>
      <p:grpSp>
        <p:nvGrpSpPr>
          <p:cNvPr id="13" name="Group 12"/>
          <p:cNvGrpSpPr/>
          <p:nvPr/>
        </p:nvGrpSpPr>
        <p:grpSpPr>
          <a:xfrm>
            <a:off x="3201731" y="6165813"/>
            <a:ext cx="2827071" cy="2931827"/>
            <a:chOff x="3136785" y="4142016"/>
            <a:chExt cx="2771890" cy="2874601"/>
          </a:xfrm>
        </p:grpSpPr>
        <p:sp>
          <p:nvSpPr>
            <p:cNvPr id="22" name="Rectangle 21"/>
            <p:cNvSpPr/>
            <p:nvPr/>
          </p:nvSpPr>
          <p:spPr bwMode="auto">
            <a:xfrm>
              <a:off x="3140075" y="4142016"/>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Cloud</a:t>
              </a:r>
            </a:p>
          </p:txBody>
        </p:sp>
        <p:grpSp>
          <p:nvGrpSpPr>
            <p:cNvPr id="8" name="Group 7"/>
            <p:cNvGrpSpPr/>
            <p:nvPr/>
          </p:nvGrpSpPr>
          <p:grpSpPr>
            <a:xfrm>
              <a:off x="3136785" y="4851356"/>
              <a:ext cx="2771889" cy="2165261"/>
              <a:chOff x="3136785" y="4851356"/>
              <a:chExt cx="2771889" cy="2165261"/>
            </a:xfrm>
          </p:grpSpPr>
          <p:sp>
            <p:nvSpPr>
              <p:cNvPr id="29" name="Rectangle 28"/>
              <p:cNvSpPr/>
              <p:nvPr/>
            </p:nvSpPr>
            <p:spPr bwMode="auto">
              <a:xfrm>
                <a:off x="3136785" y="4859371"/>
                <a:ext cx="2771889" cy="2157246"/>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140075" y="4851356"/>
                <a:ext cx="2686259" cy="18991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Office as a cloud service, roaming, always up to date</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New cloud app development model</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Enterprise-grade reliability  and standards</a:t>
                </a:r>
              </a:p>
            </p:txBody>
          </p:sp>
        </p:grpSp>
      </p:grpSp>
      <p:grpSp>
        <p:nvGrpSpPr>
          <p:cNvPr id="15" name="Group 14"/>
          <p:cNvGrpSpPr/>
          <p:nvPr/>
        </p:nvGrpSpPr>
        <p:grpSpPr>
          <a:xfrm>
            <a:off x="9610258" y="6165813"/>
            <a:ext cx="2823716" cy="2931825"/>
            <a:chOff x="9420225" y="4142016"/>
            <a:chExt cx="2768600" cy="2874599"/>
          </a:xfrm>
        </p:grpSpPr>
        <p:sp>
          <p:nvSpPr>
            <p:cNvPr id="24" name="Rectangle 23"/>
            <p:cNvSpPr/>
            <p:nvPr/>
          </p:nvSpPr>
          <p:spPr bwMode="auto">
            <a:xfrm>
              <a:off x="9420225" y="4142016"/>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Control</a:t>
              </a:r>
            </a:p>
          </p:txBody>
        </p:sp>
        <p:grpSp>
          <p:nvGrpSpPr>
            <p:cNvPr id="10" name="Group 9"/>
            <p:cNvGrpSpPr/>
            <p:nvPr/>
          </p:nvGrpSpPr>
          <p:grpSpPr>
            <a:xfrm>
              <a:off x="9420225" y="4810413"/>
              <a:ext cx="2768600" cy="2206202"/>
              <a:chOff x="9420225" y="4810413"/>
              <a:chExt cx="2768600" cy="2206202"/>
            </a:xfrm>
          </p:grpSpPr>
          <p:sp>
            <p:nvSpPr>
              <p:cNvPr id="31" name="Rectangle 30"/>
              <p:cNvSpPr/>
              <p:nvPr/>
            </p:nvSpPr>
            <p:spPr bwMode="auto">
              <a:xfrm>
                <a:off x="9420225" y="4859370"/>
                <a:ext cx="2768600" cy="2157245"/>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9420225" y="4810413"/>
                <a:ext cx="2582788" cy="18092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DLP, data retention &amp; unified </a:t>
                </a:r>
                <a:r>
                  <a:rPr lang="en-US" sz="1632" spc="-71" dirty="0" err="1">
                    <a:solidFill>
                      <a:srgbClr val="FFFFFF"/>
                    </a:solidFill>
                    <a:ea typeface="Segoe UI" pitchFamily="34" charset="0"/>
                    <a:cs typeface="Segoe UI" pitchFamily="34" charset="0"/>
                  </a:rPr>
                  <a:t>eDiscovery</a:t>
                </a:r>
                <a:endParaRPr lang="en-US" sz="1632" spc="-71" dirty="0">
                  <a:solidFill>
                    <a:srgbClr val="FFFFFF"/>
                  </a:solidFill>
                  <a:ea typeface="Segoe UI" pitchFamily="34" charset="0"/>
                  <a:cs typeface="Segoe UI" pitchFamily="34" charset="0"/>
                </a:endParaRP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Reimagined deployment model for Office apps</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Common management experience across Office 365</a:t>
                </a:r>
              </a:p>
            </p:txBody>
          </p:sp>
        </p:grpSp>
      </p:grpSp>
    </p:spTree>
    <p:extLst>
      <p:ext uri="{BB962C8B-B14F-4D97-AF65-F5344CB8AC3E}">
        <p14:creationId xmlns:p14="http://schemas.microsoft.com/office/powerpoint/2010/main" val="182846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decel="100000" fill="hold" nodeType="clickEffect">
                                  <p:stCondLst>
                                    <p:cond delay="0"/>
                                  </p:stCondLst>
                                  <p:childTnLst>
                                    <p:animMotion origin="layout" path="M -8.33768E-7 1.97411E-6 L -8.33768E-7 -0.28849 " pathEditMode="relative" rAng="0" ptsTypes="AA">
                                      <p:cBhvr>
                                        <p:cTn id="6" dur="1000" fill="hold"/>
                                        <p:tgtEl>
                                          <p:spTgt spid="12"/>
                                        </p:tgtEl>
                                        <p:attrNameLst>
                                          <p:attrName>ppt_x</p:attrName>
                                          <p:attrName>ppt_y</p:attrName>
                                        </p:attrNameLst>
                                      </p:cBhvr>
                                      <p:rCtr x="0" y="-1442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decel="100000" fill="hold" nodeType="clickEffect">
                                  <p:stCondLst>
                                    <p:cond delay="0"/>
                                  </p:stCondLst>
                                  <p:childTnLst>
                                    <p:animMotion origin="layout" path="M 1.92809E-6 -0.28849 L 1.92809E-6 2.85714E-6 " pathEditMode="relative" rAng="0" ptsTypes="AA">
                                      <p:cBhvr>
                                        <p:cTn id="10" dur="1000" fill="hold"/>
                                        <p:tgtEl>
                                          <p:spTgt spid="12"/>
                                        </p:tgtEl>
                                        <p:attrNameLst>
                                          <p:attrName>ppt_x</p:attrName>
                                          <p:attrName>ppt_y</p:attrName>
                                        </p:attrNameLst>
                                      </p:cBhvr>
                                      <p:rCtr x="0" y="14424"/>
                                    </p:animMotion>
                                  </p:childTnLst>
                                </p:cTn>
                              </p:par>
                              <p:par>
                                <p:cTn id="11" presetID="64" presetClass="path" presetSubtype="0" decel="100000" fill="hold" nodeType="withEffect">
                                  <p:stCondLst>
                                    <p:cond delay="0"/>
                                  </p:stCondLst>
                                  <p:childTnLst>
                                    <p:animMotion origin="layout" path="M -8.33768E-7 1.97411E-6 L -8.33768E-7 -0.28849 " pathEditMode="relative" rAng="0" ptsTypes="AA">
                                      <p:cBhvr>
                                        <p:cTn id="12" dur="1000" fill="hold"/>
                                        <p:tgtEl>
                                          <p:spTgt spid="13"/>
                                        </p:tgtEl>
                                        <p:attrNameLst>
                                          <p:attrName>ppt_x</p:attrName>
                                          <p:attrName>ppt_y</p:attrName>
                                        </p:attrNameLst>
                                      </p:cBhvr>
                                      <p:rCtr x="0" y="-14424"/>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decel="100000" fill="hold" nodeType="clickEffect">
                                  <p:stCondLst>
                                    <p:cond delay="0"/>
                                  </p:stCondLst>
                                  <p:childTnLst>
                                    <p:animMotion origin="layout" path="M 1.92809E-6 -0.28849 L 1.92809E-6 2.85714E-6 " pathEditMode="relative" rAng="0" ptsTypes="AA">
                                      <p:cBhvr>
                                        <p:cTn id="16" dur="1000" fill="hold"/>
                                        <p:tgtEl>
                                          <p:spTgt spid="13"/>
                                        </p:tgtEl>
                                        <p:attrNameLst>
                                          <p:attrName>ppt_x</p:attrName>
                                          <p:attrName>ppt_y</p:attrName>
                                        </p:attrNameLst>
                                      </p:cBhvr>
                                      <p:rCtr x="0" y="14424"/>
                                    </p:animMotion>
                                  </p:childTnLst>
                                </p:cTn>
                              </p:par>
                              <p:par>
                                <p:cTn id="17" presetID="64" presetClass="path" presetSubtype="0" decel="100000" fill="hold" nodeType="withEffect">
                                  <p:stCondLst>
                                    <p:cond delay="0"/>
                                  </p:stCondLst>
                                  <p:childTnLst>
                                    <p:animMotion origin="layout" path="M -8.33768E-7 1.97411E-6 L -8.33768E-7 -0.28849 " pathEditMode="relative" rAng="0" ptsTypes="AA">
                                      <p:cBhvr>
                                        <p:cTn id="18" dur="1000" fill="hold"/>
                                        <p:tgtEl>
                                          <p:spTgt spid="14"/>
                                        </p:tgtEl>
                                        <p:attrNameLst>
                                          <p:attrName>ppt_x</p:attrName>
                                          <p:attrName>ppt_y</p:attrName>
                                        </p:attrNameLst>
                                      </p:cBhvr>
                                      <p:rCtr x="0" y="-144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decel="100000" fill="hold" nodeType="clickEffect">
                                  <p:stCondLst>
                                    <p:cond delay="0"/>
                                  </p:stCondLst>
                                  <p:childTnLst>
                                    <p:animMotion origin="layout" path="M 1.92809E-6 -0.28849 L 1.92809E-6 2.85714E-6 " pathEditMode="relative" rAng="0" ptsTypes="AA">
                                      <p:cBhvr>
                                        <p:cTn id="22" dur="1000" fill="hold"/>
                                        <p:tgtEl>
                                          <p:spTgt spid="14"/>
                                        </p:tgtEl>
                                        <p:attrNameLst>
                                          <p:attrName>ppt_x</p:attrName>
                                          <p:attrName>ppt_y</p:attrName>
                                        </p:attrNameLst>
                                      </p:cBhvr>
                                      <p:rCtr x="0" y="14424"/>
                                    </p:animMotion>
                                  </p:childTnLst>
                                </p:cTn>
                              </p:par>
                              <p:par>
                                <p:cTn id="23" presetID="64" presetClass="path" presetSubtype="0" decel="100000" fill="hold" nodeType="withEffect">
                                  <p:stCondLst>
                                    <p:cond delay="0"/>
                                  </p:stCondLst>
                                  <p:childTnLst>
                                    <p:animMotion origin="layout" path="M -8.33768E-7 1.97411E-6 L -8.33768E-7 -0.28849 " pathEditMode="relative" rAng="0" ptsTypes="AA">
                                      <p:cBhvr>
                                        <p:cTn id="24" dur="1000" fill="hold"/>
                                        <p:tgtEl>
                                          <p:spTgt spid="15"/>
                                        </p:tgtEl>
                                        <p:attrNameLst>
                                          <p:attrName>ppt_x</p:attrName>
                                          <p:attrName>ppt_y</p:attrName>
                                        </p:attrNameLst>
                                      </p:cBhvr>
                                      <p:rCtr x="0" y="-14424"/>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decel="100000" fill="hold" nodeType="clickEffect">
                                  <p:stCondLst>
                                    <p:cond delay="0"/>
                                  </p:stCondLst>
                                  <p:childTnLst>
                                    <p:animMotion origin="layout" path="M 1.92809E-6 -0.28849 L 1.92809E-6 2.85714E-6 " pathEditMode="relative" rAng="0" ptsTypes="AA">
                                      <p:cBhvr>
                                        <p:cTn id="28" dur="1000" fill="hold"/>
                                        <p:tgtEl>
                                          <p:spTgt spid="15"/>
                                        </p:tgtEl>
                                        <p:attrNameLst>
                                          <p:attrName>ppt_x</p:attrName>
                                          <p:attrName>ppt_y</p:attrName>
                                        </p:attrNameLst>
                                      </p:cBhvr>
                                      <p:rCtr x="0" y="144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junyo\Desktop\WIN12_Phil_06.png"/>
          <p:cNvPicPr>
            <a:picLocks noChangeAspect="1" noChangeArrowheads="1"/>
          </p:cNvPicPr>
          <p:nvPr/>
        </p:nvPicPr>
        <p:blipFill rotWithShape="1">
          <a:blip r:embed="rId3">
            <a:extLst>
              <a:ext uri="{28A0092B-C50C-407E-A947-70E740481C1C}">
                <a14:useLocalDpi xmlns:a14="http://schemas.microsoft.com/office/drawing/2010/main" val="0"/>
              </a:ext>
            </a:extLst>
          </a:blip>
          <a:srcRect l="30128" t="22145" b="18891"/>
          <a:stretch/>
        </p:blipFill>
        <p:spPr bwMode="auto">
          <a:xfrm>
            <a:off x="2501" y="-1"/>
            <a:ext cx="12436474" cy="69945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4260742" y="733283"/>
            <a:ext cx="8229522" cy="5077508"/>
          </a:xfrm>
          <a:prstGeom prst="rect">
            <a:avLst/>
          </a:prstGeom>
          <a:solidFill>
            <a:srgbClr val="0070C0">
              <a:alpha val="87059"/>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4406990" y="1067528"/>
            <a:ext cx="8083274" cy="4369420"/>
            <a:chOff x="1778890" y="732366"/>
            <a:chExt cx="9876390" cy="4284134"/>
          </a:xfrm>
        </p:grpSpPr>
        <p:sp>
          <p:nvSpPr>
            <p:cNvPr id="28" name="Title 1"/>
            <p:cNvSpPr txBox="1">
              <a:spLocks/>
            </p:cNvSpPr>
            <p:nvPr/>
          </p:nvSpPr>
          <p:spPr>
            <a:xfrm>
              <a:off x="2016282" y="1676399"/>
              <a:ext cx="9638998" cy="3340101"/>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spcAft>
                  <a:spcPts val="1836"/>
                </a:spcAft>
              </a:pPr>
              <a:r>
                <a:rPr sz="2856" dirty="0">
                  <a:solidFill>
                    <a:srgbClr val="FFFFFF"/>
                  </a:solidFill>
                </a:rPr>
                <a:t>Full Office apps available offline</a:t>
              </a:r>
            </a:p>
            <a:p>
              <a:pPr>
                <a:spcAft>
                  <a:spcPts val="1836"/>
                </a:spcAft>
              </a:pPr>
              <a:r>
                <a:rPr sz="2856" dirty="0">
                  <a:solidFill>
                    <a:srgbClr val="FFFFFF"/>
                  </a:solidFill>
                </a:rPr>
                <a:t>Always up to date with the latest features </a:t>
              </a:r>
            </a:p>
            <a:p>
              <a:pPr>
                <a:spcAft>
                  <a:spcPts val="1836"/>
                </a:spcAft>
              </a:pPr>
              <a:r>
                <a:rPr sz="2856" dirty="0">
                  <a:solidFill>
                    <a:srgbClr val="FFFFFF"/>
                  </a:solidFill>
                </a:rPr>
                <a:t>Sign-in to Office to roam docs &amp; settings</a:t>
              </a:r>
            </a:p>
            <a:p>
              <a:pPr>
                <a:spcAft>
                  <a:spcPts val="1836"/>
                </a:spcAft>
              </a:pPr>
              <a:r>
                <a:rPr sz="2856" dirty="0">
                  <a:solidFill>
                    <a:srgbClr val="FFFFFF"/>
                  </a:solidFill>
                </a:rPr>
                <a:t>Per user across your Windows tablets, PCs &amp; Macs</a:t>
              </a:r>
            </a:p>
            <a:p>
              <a:pPr>
                <a:spcAft>
                  <a:spcPts val="1836"/>
                </a:spcAft>
              </a:pPr>
              <a:r>
                <a:rPr sz="2856" dirty="0">
                  <a:solidFill>
                    <a:srgbClr val="FFFFFF"/>
                  </a:solidFill>
                </a:rPr>
                <a:t>Side-by-side installation &amp; deployment controls for IT</a:t>
              </a:r>
            </a:p>
          </p:txBody>
        </p:sp>
        <p:sp>
          <p:nvSpPr>
            <p:cNvPr id="31" name="Rectangle 30"/>
            <p:cNvSpPr/>
            <p:nvPr/>
          </p:nvSpPr>
          <p:spPr>
            <a:xfrm>
              <a:off x="1778890" y="732366"/>
              <a:ext cx="9652663" cy="770404"/>
            </a:xfrm>
            <a:prstGeom prst="rect">
              <a:avLst/>
            </a:prstGeom>
          </p:spPr>
          <p:txBody>
            <a:bodyPr wrap="square">
              <a:spAutoFit/>
            </a:bodyPr>
            <a:lstStyle/>
            <a:p>
              <a:pPr>
                <a:lnSpc>
                  <a:spcPct val="90000"/>
                </a:lnSpc>
                <a:spcBef>
                  <a:spcPct val="0"/>
                </a:spcBef>
              </a:pPr>
              <a:r>
                <a:rPr lang="en-US" sz="4896" spc="-102" dirty="0">
                  <a:ln w="3175">
                    <a:noFill/>
                  </a:ln>
                  <a:solidFill>
                    <a:srgbClr val="FFFFFF"/>
                  </a:solidFill>
                  <a:latin typeface="Segoe UI Light"/>
                  <a:cs typeface="Arial" charset="0"/>
                </a:rPr>
                <a:t>Office as a Cloud Service</a:t>
              </a:r>
            </a:p>
          </p:txBody>
        </p:sp>
      </p:grpSp>
      <p:grpSp>
        <p:nvGrpSpPr>
          <p:cNvPr id="8" name="Group 7"/>
          <p:cNvGrpSpPr/>
          <p:nvPr/>
        </p:nvGrpSpPr>
        <p:grpSpPr>
          <a:xfrm>
            <a:off x="2501" y="6392572"/>
            <a:ext cx="12436474" cy="657029"/>
            <a:chOff x="0" y="6267796"/>
            <a:chExt cx="12193728" cy="644205"/>
          </a:xfrm>
        </p:grpSpPr>
        <p:grpSp>
          <p:nvGrpSpPr>
            <p:cNvPr id="2" name="Group 1"/>
            <p:cNvGrpSpPr/>
            <p:nvPr/>
          </p:nvGrpSpPr>
          <p:grpSpPr>
            <a:xfrm>
              <a:off x="0" y="6267796"/>
              <a:ext cx="12193728" cy="590204"/>
              <a:chOff x="0" y="6267796"/>
              <a:chExt cx="12193728" cy="590204"/>
            </a:xfrm>
          </p:grpSpPr>
          <p:sp>
            <p:nvSpPr>
              <p:cNvPr id="26" name="Rectangle 25"/>
              <p:cNvSpPr/>
              <p:nvPr/>
            </p:nvSpPr>
            <p:spPr bwMode="auto">
              <a:xfrm>
                <a:off x="0" y="6267796"/>
                <a:ext cx="12193728" cy="590204"/>
              </a:xfrm>
              <a:prstGeom prst="rect">
                <a:avLst/>
              </a:prstGeom>
              <a:solidFill>
                <a:srgbClr val="FFFFFF">
                  <a:alpha val="8588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1027" name="Picture 3" descr="C:\Users\v-junyo\Desktop\Dropbox\ZumTeam\Team_Resources\Design Resources\Office_Branding\App_lockup\AppsLogo_rgb_Word_Blu28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997" y="6366511"/>
                <a:ext cx="89376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junyo\Desktop\Dropbox\ZumTeam\Team_Resources\Design Resources\Office_Branding\App_lockup\AppsLogo_rgb_PPT_Orng166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818" y="6366511"/>
                <a:ext cx="124301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junyo\Desktop\Dropbox\ZumTeam\Team_Resources\Design Resources\Office_Branding\App_lockup\AppsLogo_rgb_Excel_Grn34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8888" y="6366511"/>
                <a:ext cx="8350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v-junyo\Desktop\Dropbox\ZumTeam\Team_Resources\Design Resources\Office_Branding\App_lockup\MS_rgb_Lync_Cyan3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0041" y="6356449"/>
                <a:ext cx="933366" cy="47732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junyo\Desktop\Dropbox\ZumTeam\Team_Resources\Design Resources\Office_Branding\App_lockup\Outlook_rgb_Cyan3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5224" y="6356449"/>
                <a:ext cx="1261715" cy="477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v-junyo\Desktop\Dropbox\ZumTeam\Team_Resources\Design Resources\Office_Branding\App_lockup\AppsLogo_rgb_OneNote_Purp5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8971" y="6366511"/>
                <a:ext cx="111601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v-junyo\Dropbox\ZumTeam\Team_Resources\Design Resources\Office_Branding\App_lockup\AppsLogo_rgb_Access_Red180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28465" y="6340198"/>
                <a:ext cx="957263"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84358" y="6276843"/>
              <a:ext cx="2692809" cy="635158"/>
              <a:chOff x="84358" y="6276843"/>
              <a:chExt cx="2692809" cy="635158"/>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358" y="6276843"/>
                <a:ext cx="1833605" cy="635158"/>
              </a:xfrm>
              <a:prstGeom prst="rect">
                <a:avLst/>
              </a:prstGeom>
            </p:spPr>
          </p:pic>
          <p:sp>
            <p:nvSpPr>
              <p:cNvPr id="6" name="TextBox 5"/>
              <p:cNvSpPr txBox="1"/>
              <p:nvPr/>
            </p:nvSpPr>
            <p:spPr>
              <a:xfrm>
                <a:off x="1898913" y="6434328"/>
                <a:ext cx="878254" cy="345351"/>
              </a:xfrm>
              <a:prstGeom prst="rect">
                <a:avLst/>
              </a:prstGeom>
              <a:noFill/>
            </p:spPr>
            <p:txBody>
              <a:bodyPr wrap="none" lIns="0" tIns="0" rIns="0" bIns="0" rtlCol="0">
                <a:spAutoFit/>
              </a:bodyPr>
              <a:lstStyle/>
              <a:p>
                <a:r>
                  <a:rPr lang="en-US" sz="2244" spc="-71" dirty="0">
                    <a:solidFill>
                      <a:srgbClr val="EB3C00"/>
                    </a:solidFill>
                  </a:rPr>
                  <a:t>ProPlus</a:t>
                </a:r>
              </a:p>
            </p:txBody>
          </p:sp>
        </p:grpSp>
      </p:grpSp>
    </p:spTree>
    <p:extLst>
      <p:ext uri="{BB962C8B-B14F-4D97-AF65-F5344CB8AC3E}">
        <p14:creationId xmlns:p14="http://schemas.microsoft.com/office/powerpoint/2010/main" val="49838972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8350" y="2000250"/>
            <a:ext cx="11023600" cy="3435350"/>
          </a:xfrm>
          <a:prstGeom prst="rect">
            <a:avLst/>
          </a:prstGeom>
          <a:solidFill>
            <a:schemeClr val="bg2">
              <a:lumMod val="90000"/>
              <a:lumOff val="10000"/>
              <a:alpha val="92941"/>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8" name="TextBox 237" hidden="1"/>
          <p:cNvSpPr txBox="1"/>
          <p:nvPr/>
        </p:nvSpPr>
        <p:spPr>
          <a:xfrm>
            <a:off x="4753704"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 name="Title 1"/>
          <p:cNvSpPr>
            <a:spLocks noGrp="1"/>
          </p:cNvSpPr>
          <p:nvPr>
            <p:ph type="title"/>
          </p:nvPr>
        </p:nvSpPr>
        <p:spPr/>
        <p:txBody>
          <a:bodyPr/>
          <a:lstStyle/>
          <a:p>
            <a:r>
              <a:rPr lang="en-US" dirty="0" smtClean="0"/>
              <a:t>Office 365 Plans</a:t>
            </a:r>
            <a:endParaRPr lang="en-US" dirty="0"/>
          </a:p>
        </p:txBody>
      </p:sp>
      <p:sp>
        <p:nvSpPr>
          <p:cNvPr id="206" name="TextBox 205" hidden="1"/>
          <p:cNvSpPr txBox="1"/>
          <p:nvPr/>
        </p:nvSpPr>
        <p:spPr>
          <a:xfrm>
            <a:off x="9256009"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62" name="TextBox 261" hidden="1"/>
          <p:cNvSpPr txBox="1"/>
          <p:nvPr/>
        </p:nvSpPr>
        <p:spPr>
          <a:xfrm>
            <a:off x="6296628"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grpSp>
        <p:nvGrpSpPr>
          <p:cNvPr id="9" name="Group 8"/>
          <p:cNvGrpSpPr/>
          <p:nvPr/>
        </p:nvGrpSpPr>
        <p:grpSpPr>
          <a:xfrm>
            <a:off x="2945208" y="2332602"/>
            <a:ext cx="8589810" cy="1158580"/>
            <a:chOff x="1676400" y="1030341"/>
            <a:chExt cx="6332276" cy="854087"/>
          </a:xfrm>
        </p:grpSpPr>
        <p:sp>
          <p:nvSpPr>
            <p:cNvPr id="71" name="Rectangle 70"/>
            <p:cNvSpPr/>
            <p:nvPr/>
          </p:nvSpPr>
          <p:spPr>
            <a:xfrm>
              <a:off x="3128812" y="1030341"/>
              <a:ext cx="1371600" cy="85408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82624"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Small Business Premium </a:t>
              </a:r>
            </a:p>
          </p:txBody>
        </p:sp>
        <p:sp>
          <p:nvSpPr>
            <p:cNvPr id="72" name="Rectangle 71"/>
            <p:cNvSpPr/>
            <p:nvPr/>
          </p:nvSpPr>
          <p:spPr>
            <a:xfrm>
              <a:off x="6292475" y="1030341"/>
              <a:ext cx="1716201" cy="854087"/>
            </a:xfrm>
            <a:prstGeom prst="rect">
              <a:avLst/>
            </a:prstGeom>
            <a:solidFill>
              <a:srgbClr val="004B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82624"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Enterprise &amp;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Government</a:t>
              </a:r>
            </a:p>
          </p:txBody>
        </p:sp>
        <p:sp>
          <p:nvSpPr>
            <p:cNvPr id="73" name="Rectangle 72"/>
            <p:cNvSpPr/>
            <p:nvPr/>
          </p:nvSpPr>
          <p:spPr>
            <a:xfrm>
              <a:off x="4562376" y="1030341"/>
              <a:ext cx="1642676" cy="854087"/>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82624"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Midsize Business </a:t>
              </a:r>
            </a:p>
          </p:txBody>
        </p:sp>
        <p:sp>
          <p:nvSpPr>
            <p:cNvPr id="75" name="Rectangle 74"/>
            <p:cNvSpPr/>
            <p:nvPr/>
          </p:nvSpPr>
          <p:spPr>
            <a:xfrm>
              <a:off x="1676400" y="1030341"/>
              <a:ext cx="1371600" cy="854087"/>
            </a:xfrm>
            <a:prstGeom prst="rect">
              <a:avLst/>
            </a:prstGeom>
            <a:solidFill>
              <a:schemeClr val="bg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124039"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smtClean="0">
                  <a:gradFill>
                    <a:gsLst>
                      <a:gs pos="0">
                        <a:srgbClr val="FFFFFF"/>
                      </a:gs>
                      <a:gs pos="100000">
                        <a:srgbClr val="FFFFFF"/>
                      </a:gs>
                    </a:gsLst>
                    <a:lin ang="5400000" scaled="0"/>
                  </a:gradFill>
                  <a:ea typeface="Segoe UI" pitchFamily="34" charset="0"/>
                  <a:cs typeface="Segoe UI" pitchFamily="34" charset="0"/>
                </a:rPr>
                <a:t>Education</a:t>
              </a:r>
              <a:endParaRPr lang="en-US" sz="162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0" name="Group 9"/>
          <p:cNvGrpSpPr/>
          <p:nvPr/>
        </p:nvGrpSpPr>
        <p:grpSpPr>
          <a:xfrm>
            <a:off x="2945206" y="3823565"/>
            <a:ext cx="8589811" cy="1399643"/>
            <a:chOff x="1676400" y="2236697"/>
            <a:chExt cx="6332277" cy="1031795"/>
          </a:xfrm>
        </p:grpSpPr>
        <p:sp>
          <p:nvSpPr>
            <p:cNvPr id="66" name="Rectangle 65"/>
            <p:cNvSpPr/>
            <p:nvPr>
              <p:custDataLst>
                <p:tags r:id="rId2"/>
              </p:custDataLst>
            </p:nvPr>
          </p:nvSpPr>
          <p:spPr>
            <a:xfrm>
              <a:off x="3128812" y="3071394"/>
              <a:ext cx="1371600" cy="197097"/>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a:solidFill>
                    <a:srgbClr val="FFFFFF"/>
                  </a:solidFill>
                  <a:ea typeface="Segoe UI" pitchFamily="34" charset="0"/>
                  <a:cs typeface="Segoe UI" pitchFamily="34" charset="0"/>
                </a:rPr>
                <a:t>1-10 </a:t>
              </a:r>
            </a:p>
          </p:txBody>
        </p:sp>
        <p:grpSp>
          <p:nvGrpSpPr>
            <p:cNvPr id="54" name="Group 53"/>
            <p:cNvGrpSpPr/>
            <p:nvPr/>
          </p:nvGrpSpPr>
          <p:grpSpPr>
            <a:xfrm>
              <a:off x="6292475" y="2236697"/>
              <a:ext cx="1716202" cy="1031794"/>
              <a:chOff x="8302319" y="2418669"/>
              <a:chExt cx="2287674" cy="1375725"/>
            </a:xfrm>
          </p:grpSpPr>
          <p:sp>
            <p:nvSpPr>
              <p:cNvPr id="64" name="Rectangle 63"/>
              <p:cNvSpPr/>
              <p:nvPr>
                <p:custDataLst>
                  <p:tags r:id="rId5"/>
                </p:custDataLst>
              </p:nvPr>
            </p:nvSpPr>
            <p:spPr>
              <a:xfrm>
                <a:off x="8302319" y="3531598"/>
                <a:ext cx="2287674" cy="262796"/>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a:solidFill>
                      <a:srgbClr val="FFFFFF"/>
                    </a:solidFill>
                    <a:ea typeface="Segoe UI" pitchFamily="34" charset="0"/>
                    <a:cs typeface="Segoe UI" pitchFamily="34" charset="0"/>
                  </a:rPr>
                  <a:t>Advanced IT needs</a:t>
                </a:r>
              </a:p>
            </p:txBody>
          </p:sp>
          <p:pic>
            <p:nvPicPr>
              <p:cNvPr id="65" name="Picture 6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302319" y="2418669"/>
                <a:ext cx="2287674" cy="1028107"/>
              </a:xfrm>
              <a:prstGeom prst="rect">
                <a:avLst/>
              </a:prstGeom>
            </p:spPr>
          </p:pic>
        </p:grpSp>
        <p:grpSp>
          <p:nvGrpSpPr>
            <p:cNvPr id="55" name="Group 54"/>
            <p:cNvGrpSpPr/>
            <p:nvPr/>
          </p:nvGrpSpPr>
          <p:grpSpPr>
            <a:xfrm>
              <a:off x="4587833" y="2236697"/>
              <a:ext cx="1617220" cy="1031795"/>
              <a:chOff x="6030056" y="2418669"/>
              <a:chExt cx="2155732" cy="1375726"/>
            </a:xfrm>
          </p:grpSpPr>
          <p:sp>
            <p:nvSpPr>
              <p:cNvPr id="62" name="Rectangle 61"/>
              <p:cNvSpPr/>
              <p:nvPr>
                <p:custDataLst>
                  <p:tags r:id="rId4"/>
                </p:custDataLst>
              </p:nvPr>
            </p:nvSpPr>
            <p:spPr>
              <a:xfrm>
                <a:off x="6030057" y="3531599"/>
                <a:ext cx="2155731" cy="262796"/>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a:solidFill>
                      <a:srgbClr val="FFFFFF"/>
                    </a:solidFill>
                    <a:ea typeface="Segoe UI" pitchFamily="34" charset="0"/>
                    <a:cs typeface="Segoe UI" pitchFamily="34" charset="0"/>
                  </a:rPr>
                  <a:t>11 - 250</a:t>
                </a:r>
              </a:p>
            </p:txBody>
          </p:sp>
          <p:pic>
            <p:nvPicPr>
              <p:cNvPr id="63" name="Picture 7" descr="H:\Design IN-OUT\Designer Resources\MS Resources\images\MS Brand 2012\online\MSC12_Gloria_001.jpg"/>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030056" y="2418669"/>
                <a:ext cx="2155732" cy="102793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59"/>
            <p:cNvSpPr/>
            <p:nvPr>
              <p:custDataLst>
                <p:tags r:id="rId3"/>
              </p:custDataLst>
            </p:nvPr>
          </p:nvSpPr>
          <p:spPr>
            <a:xfrm>
              <a:off x="1676400" y="3071396"/>
              <a:ext cx="1371599" cy="176594"/>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smtClean="0">
                  <a:solidFill>
                    <a:srgbClr val="FFFFFF"/>
                  </a:solidFill>
                  <a:ea typeface="Segoe UI" pitchFamily="34" charset="0"/>
                  <a:cs typeface="Segoe UI" pitchFamily="34" charset="0"/>
                </a:rPr>
                <a:t>Education</a:t>
              </a:r>
              <a:endParaRPr lang="en-US" sz="1628" spc="-102" dirty="0">
                <a:solidFill>
                  <a:srgbClr val="FFFFFF"/>
                </a:solidFill>
                <a:ea typeface="Segoe UI" pitchFamily="34" charset="0"/>
                <a:cs typeface="Segoe UI" pitchFamily="34" charset="0"/>
              </a:endParaRPr>
            </a:p>
          </p:txBody>
        </p:sp>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t="5650"/>
            <a:stretch/>
          </p:blipFill>
          <p:spPr>
            <a:xfrm>
              <a:off x="3139438" y="2236909"/>
              <a:ext cx="1360973" cy="770739"/>
            </a:xfrm>
            <a:prstGeom prst="rect">
              <a:avLst/>
            </a:prstGeom>
          </p:spPr>
        </p:pic>
      </p:grpSp>
      <p:pic>
        <p:nvPicPr>
          <p:cNvPr id="5" name="Picture 4"/>
          <p:cNvPicPr>
            <a:picLocks noChangeAspect="1"/>
          </p:cNvPicPr>
          <p:nvPr/>
        </p:nvPicPr>
        <p:blipFill rotWithShape="1">
          <a:blip r:embed="rId11"/>
          <a:srcRect t="4623" b="18655"/>
          <a:stretch/>
        </p:blipFill>
        <p:spPr>
          <a:xfrm>
            <a:off x="2936882" y="3823852"/>
            <a:ext cx="1859950" cy="1039091"/>
          </a:xfrm>
          <a:prstGeom prst="rect">
            <a:avLst/>
          </a:prstGeom>
        </p:spPr>
      </p:pic>
      <p:sp>
        <p:nvSpPr>
          <p:cNvPr id="24" name="Rectangle 23"/>
          <p:cNvSpPr/>
          <p:nvPr/>
        </p:nvSpPr>
        <p:spPr>
          <a:xfrm>
            <a:off x="974993" y="2332602"/>
            <a:ext cx="1860592" cy="1158580"/>
          </a:xfrm>
          <a:prstGeom prst="rect">
            <a:avLst/>
          </a:prstGeom>
          <a:solidFill>
            <a:schemeClr val="bg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124039"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smtClean="0">
                <a:gradFill>
                  <a:gsLst>
                    <a:gs pos="0">
                      <a:srgbClr val="FFFFFF"/>
                    </a:gs>
                    <a:gs pos="100000">
                      <a:srgbClr val="FFFFFF"/>
                    </a:gs>
                  </a:gsLst>
                  <a:lin ang="5400000" scaled="0"/>
                </a:gradFill>
                <a:ea typeface="Segoe UI" pitchFamily="34" charset="0"/>
                <a:cs typeface="Segoe UI" pitchFamily="34" charset="0"/>
              </a:rPr>
              <a:t>Home Premium</a:t>
            </a:r>
            <a:endParaRPr lang="en-US" sz="1628" dirty="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12"/>
          <a:srcRect l="10858" b="3503"/>
          <a:stretch/>
        </p:blipFill>
        <p:spPr>
          <a:xfrm>
            <a:off x="982359" y="3817414"/>
            <a:ext cx="1853226" cy="1038791"/>
          </a:xfrm>
          <a:prstGeom prst="rect">
            <a:avLst/>
          </a:prstGeom>
        </p:spPr>
      </p:pic>
      <p:sp>
        <p:nvSpPr>
          <p:cNvPr id="27" name="Rectangle 26"/>
          <p:cNvSpPr/>
          <p:nvPr>
            <p:custDataLst>
              <p:tags r:id="rId1"/>
            </p:custDataLst>
          </p:nvPr>
        </p:nvSpPr>
        <p:spPr>
          <a:xfrm>
            <a:off x="974993" y="4947868"/>
            <a:ext cx="1860591" cy="239552"/>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smtClean="0">
                <a:solidFill>
                  <a:srgbClr val="FFFFFF"/>
                </a:solidFill>
                <a:ea typeface="Segoe UI" pitchFamily="34" charset="0"/>
                <a:cs typeface="Segoe UI" pitchFamily="34" charset="0"/>
              </a:rPr>
              <a:t>Consumers</a:t>
            </a:r>
            <a:endParaRPr lang="en-US" sz="1628" spc="-102"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261341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Home Premium</a:t>
            </a:r>
            <a:endParaRPr lang="en-US" dirty="0"/>
          </a:p>
        </p:txBody>
      </p:sp>
      <p:sp>
        <p:nvSpPr>
          <p:cNvPr id="3" name="Text Placeholder 2"/>
          <p:cNvSpPr>
            <a:spLocks noGrp="1"/>
          </p:cNvSpPr>
          <p:nvPr>
            <p:ph type="body" sz="quarter" idx="4294967295"/>
          </p:nvPr>
        </p:nvSpPr>
        <p:spPr>
          <a:xfrm>
            <a:off x="6353300" y="1765789"/>
            <a:ext cx="5645150" cy="1969770"/>
          </a:xfrm>
        </p:spPr>
        <p:txBody>
          <a:bodyPr/>
          <a:lstStyle/>
          <a:p>
            <a:pPr marL="0" indent="0">
              <a:buNone/>
            </a:pPr>
            <a:r>
              <a:rPr lang="en-US" dirty="0">
                <a:solidFill>
                  <a:schemeClr val="tx1"/>
                </a:solidFill>
              </a:rPr>
              <a:t>Office 365 </a:t>
            </a:r>
            <a:r>
              <a:rPr lang="en-US" dirty="0" smtClean="0">
                <a:solidFill>
                  <a:schemeClr val="tx1"/>
                </a:solidFill>
              </a:rPr>
              <a:t>Home Premium</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2339102"/>
          </a:xfrm>
          <a:prstGeom prst="rect">
            <a:avLst/>
          </a:prstGeom>
          <a:noFill/>
        </p:spPr>
        <p:txBody>
          <a:bodyPr wrap="square" lIns="0" tIns="0" rIns="0" bIns="0" rtlCol="0">
            <a:spAutoFit/>
          </a:bodyPr>
          <a:lstStyle/>
          <a:p>
            <a:pPr defTabSz="932290" fontAlgn="base">
              <a:spcBef>
                <a:spcPct val="0"/>
              </a:spcBef>
              <a:spcAft>
                <a:spcPct val="0"/>
              </a:spcAft>
            </a:pPr>
            <a:r>
              <a:rPr lang="en-US" sz="3200" dirty="0">
                <a:latin typeface="+mj-lt"/>
                <a:ea typeface="Segoe UI" pitchFamily="34" charset="0"/>
                <a:cs typeface="Segoe UI" pitchFamily="34" charset="0"/>
              </a:rPr>
              <a:t>Your complete Office in the cloud</a:t>
            </a:r>
          </a:p>
          <a:p>
            <a:pPr defTabSz="932290" fontAlgn="base">
              <a:spcBef>
                <a:spcPct val="0"/>
              </a:spcBef>
              <a:spcAft>
                <a:spcPct val="0"/>
              </a:spcAft>
            </a:pPr>
            <a:endParaRPr lang="en-US" sz="32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Best for families that want Office and more on up to 5 PCs or Macs</a:t>
            </a:r>
            <a:endParaRPr lang="en-US" sz="11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3415300"/>
            <a:ext cx="5415147" cy="30364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defTabSz="932290" fontAlgn="base">
              <a:lnSpc>
                <a:spcPct val="15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The new Office combines the latest Office applications with offerings like Skype world minutes and online storage with SkyDrive</a:t>
            </a:r>
            <a:r>
              <a:rPr lang="en-US" sz="1600" dirty="0" smtClean="0">
                <a:gradFill>
                  <a:gsLst>
                    <a:gs pos="0">
                      <a:srgbClr val="FFFFFF"/>
                    </a:gs>
                    <a:gs pos="100000">
                      <a:srgbClr val="FFFFFF"/>
                    </a:gs>
                  </a:gsLst>
                  <a:lin ang="5400000" scaled="0"/>
                </a:gradFill>
                <a:ea typeface="Segoe UI" pitchFamily="34" charset="0"/>
                <a:cs typeface="Segoe UI" pitchFamily="34" charset="0"/>
              </a:rPr>
              <a:t>.</a:t>
            </a:r>
          </a:p>
          <a:p>
            <a:pPr defTabSz="932290" fontAlgn="base">
              <a:lnSpc>
                <a:spcPct val="150000"/>
              </a:lnSpc>
              <a:spcBef>
                <a:spcPct val="0"/>
              </a:spcBef>
              <a:spcAft>
                <a:spcPct val="0"/>
              </a:spcAft>
            </a:pP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Outlook, Word, PowerPoint, Excel, Access, OneNote, Publisher</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20 GB SkyDrive</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60 Minutes of Skype</a:t>
            </a:r>
          </a:p>
          <a:p>
            <a:pPr defTabSz="932290" fontAlgn="base">
              <a:lnSpc>
                <a:spcPct val="150000"/>
              </a:lnSpc>
              <a:spcBef>
                <a:spcPct val="0"/>
              </a:spcBef>
              <a:spcAft>
                <a:spcPct val="0"/>
              </a:spcAft>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6098829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Education</a:t>
            </a:r>
            <a:endParaRPr lang="en-US" dirty="0"/>
          </a:p>
        </p:txBody>
      </p:sp>
      <p:sp>
        <p:nvSpPr>
          <p:cNvPr id="3" name="Text Placeholder 2"/>
          <p:cNvSpPr>
            <a:spLocks noGrp="1"/>
          </p:cNvSpPr>
          <p:nvPr>
            <p:ph type="body" sz="quarter" idx="4294967295"/>
          </p:nvPr>
        </p:nvSpPr>
        <p:spPr>
          <a:xfrm>
            <a:off x="6353300" y="1765789"/>
            <a:ext cx="5645150" cy="1415772"/>
          </a:xfrm>
        </p:spPr>
        <p:txBody>
          <a:bodyPr/>
          <a:lstStyle/>
          <a:p>
            <a:pPr marL="0" indent="0">
              <a:buNone/>
            </a:pPr>
            <a:r>
              <a:rPr lang="en-US" dirty="0">
                <a:solidFill>
                  <a:schemeClr val="tx1"/>
                </a:solidFill>
              </a:rPr>
              <a:t>Office 365 </a:t>
            </a:r>
            <a:r>
              <a:rPr lang="en-US" dirty="0" smtClean="0">
                <a:solidFill>
                  <a:schemeClr val="tx1"/>
                </a:solidFill>
              </a:rPr>
              <a:t>Education</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4739759"/>
          </a:xfrm>
          <a:prstGeom prst="rect">
            <a:avLst/>
          </a:prstGeom>
          <a:noFill/>
        </p:spPr>
        <p:txBody>
          <a:bodyPr wrap="square" lIns="0" tIns="0" rIns="0" bIns="0" rtlCol="0">
            <a:spAutoFit/>
          </a:bodyPr>
          <a:lstStyle/>
          <a:p>
            <a:pPr defTabSz="932290" fontAlgn="base">
              <a:spcBef>
                <a:spcPct val="0"/>
              </a:spcBef>
              <a:spcAft>
                <a:spcPct val="0"/>
              </a:spcAft>
            </a:pPr>
            <a:r>
              <a:rPr lang="en-US" sz="3200" dirty="0">
                <a:latin typeface="+mj-lt"/>
                <a:ea typeface="Segoe UI" pitchFamily="34" charset="0"/>
                <a:cs typeface="Segoe UI" pitchFamily="34" charset="0"/>
              </a:rPr>
              <a:t>Provide staff, faculty, and students at your school with free email, sites, online document editing and storage, IM, and web conferencing.</a:t>
            </a:r>
          </a:p>
          <a:p>
            <a:pPr defTabSz="932290" fontAlgn="base">
              <a:spcBef>
                <a:spcPct val="0"/>
              </a:spcBef>
              <a:spcAft>
                <a:spcPct val="0"/>
              </a:spcAft>
            </a:pPr>
            <a:endParaRPr lang="en-US" sz="36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For schools that want to modernize their communications and productivity infrastructure on their terms.</a:t>
            </a:r>
            <a:endParaRPr lang="en-US" sz="12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2814446"/>
            <a:ext cx="5415147" cy="36219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Office </a:t>
            </a:r>
            <a:r>
              <a:rPr lang="en-US" sz="1600" dirty="0">
                <a:gradFill>
                  <a:gsLst>
                    <a:gs pos="0">
                      <a:srgbClr val="FFFFFF"/>
                    </a:gs>
                    <a:gs pos="100000">
                      <a:srgbClr val="FFFFFF"/>
                    </a:gs>
                  </a:gsLst>
                  <a:lin ang="5400000" scaled="0"/>
                </a:gradFill>
                <a:ea typeface="Segoe UI" pitchFamily="34" charset="0"/>
                <a:cs typeface="Segoe UI" pitchFamily="34" charset="0"/>
              </a:rPr>
              <a:t>365 Professional Plus</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Cloud-based </a:t>
            </a:r>
            <a:r>
              <a:rPr lang="en-US" sz="1600"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Intranet site for your teams</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Archiving (Retention, Hold) and eDiscovery</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Business Intelligence</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Office Web Apps</a:t>
            </a:r>
          </a:p>
          <a:p>
            <a:pPr defTabSz="932290" fontAlgn="base">
              <a:lnSpc>
                <a:spcPct val="150000"/>
              </a:lnSpc>
              <a:spcBef>
                <a:spcPct val="0"/>
              </a:spcBef>
              <a:spcAft>
                <a:spcPct val="0"/>
              </a:spcAft>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4318150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5E3FD589083A4C8051B23F1EFD2D93" ma:contentTypeVersion="0" ma:contentTypeDescription="Create a new document." ma:contentTypeScope="" ma:versionID="eacf532053310a639ccb92984ff2e908">
  <xsd:schema xmlns:xsd="http://www.w3.org/2001/XMLSchema" xmlns:xs="http://www.w3.org/2001/XMLSchema" xmlns:p="http://schemas.microsoft.com/office/2006/metadata/properties" targetNamespace="http://schemas.microsoft.com/office/2006/metadata/properties" ma:root="true" ma:fieldsID="f43d28ea5bf7dd5bb903c2da5c36cd4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9BCA6DB5-4291-46C8-A394-6E00CC2DB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3271</TotalTime>
  <Words>3071</Words>
  <Application>Microsoft Office PowerPoint</Application>
  <PresentationFormat>Custom</PresentationFormat>
  <Paragraphs>328</Paragraphs>
  <Slides>22</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Consolas</vt:lpstr>
      <vt:lpstr>Segoe Light</vt:lpstr>
      <vt:lpstr>Segoe Pro Light</vt:lpstr>
      <vt:lpstr>Segoe UI</vt:lpstr>
      <vt:lpstr>Segoe UI Light</vt:lpstr>
      <vt:lpstr>Wingdings</vt:lpstr>
      <vt:lpstr>TechEd_2013_Template_16x9</vt:lpstr>
      <vt:lpstr>PowerPoint Presentation</vt:lpstr>
      <vt:lpstr>Choosing the Right Cloud Service</vt:lpstr>
      <vt:lpstr>Office 365 | Your Office in the Cloud</vt:lpstr>
      <vt:lpstr>Microsoft Office Productivity Essential for business of all sizes</vt:lpstr>
      <vt:lpstr>Introducing the new Office 365</vt:lpstr>
      <vt:lpstr>PowerPoint Presentation</vt:lpstr>
      <vt:lpstr>Office 365 Plans</vt:lpstr>
      <vt:lpstr>Office 365 Home Premium</vt:lpstr>
      <vt:lpstr>Office 365 Education</vt:lpstr>
      <vt:lpstr>Office 365 Small Business Premium</vt:lpstr>
      <vt:lpstr>Demo –  Office 365 Small Business</vt:lpstr>
      <vt:lpstr>Office 365 Midsize Business</vt:lpstr>
      <vt:lpstr>Demo –  Office 365 Midsize Business</vt:lpstr>
      <vt:lpstr>Office 365 Enterprise</vt:lpstr>
      <vt:lpstr>Demo –  Office 365 Enterprise</vt:lpstr>
      <vt:lpstr>Choosing the Right Cloud Service</vt:lpstr>
      <vt:lpstr>Get Started with Office 365 FastTrack</vt:lpstr>
      <vt:lpstr>Track resources</vt:lpstr>
      <vt:lpstr>Resources</vt:lpstr>
      <vt:lpstr>Complete an evaluation on CommNet and enter to win!</vt:lpstr>
      <vt:lpstr>MS tag</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OUC-B202 Choosing the Right Cloud Service</dc:title>
  <dc:subject>TechEd 2013</dc:subject>
  <dc:creator>Jeff Medford, Danny Burlage</dc:creator>
  <cp:keywords>TechEd 2013</cp:keywords>
  <dc:description>Template by: Jordan Cayabyab, Artitudes Design, Inc.
Formatting by: Lynnette Spear, Silver Fox Productions, Inc.
Audience Type: Internal/External</dc:description>
  <cp:lastModifiedBy>Shows</cp:lastModifiedBy>
  <cp:revision>31</cp:revision>
  <dcterms:created xsi:type="dcterms:W3CDTF">2013-05-21T21:28:31Z</dcterms:created>
  <dcterms:modified xsi:type="dcterms:W3CDTF">2013-06-03T21:12:16Z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0x0101000F5E3FD589083A4C8051B23F1EFD2D93</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