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27"/>
  </p:notesMasterIdLst>
  <p:handoutMasterIdLst>
    <p:handoutMasterId r:id="rId28"/>
  </p:handoutMasterIdLst>
  <p:sldIdLst>
    <p:sldId id="1135" r:id="rId5"/>
    <p:sldId id="1054" r:id="rId6"/>
    <p:sldId id="1156" r:id="rId7"/>
    <p:sldId id="1163" r:id="rId8"/>
    <p:sldId id="1164" r:id="rId9"/>
    <p:sldId id="1174" r:id="rId10"/>
    <p:sldId id="1166" r:id="rId11"/>
    <p:sldId id="1168" r:id="rId12"/>
    <p:sldId id="1065" r:id="rId13"/>
    <p:sldId id="1169" r:id="rId14"/>
    <p:sldId id="1161" r:id="rId15"/>
    <p:sldId id="1170" r:id="rId16"/>
    <p:sldId id="1160" r:id="rId17"/>
    <p:sldId id="1138" r:id="rId18"/>
    <p:sldId id="1171" r:id="rId19"/>
    <p:sldId id="1172" r:id="rId20"/>
    <p:sldId id="1175" r:id="rId21"/>
    <p:sldId id="1176" r:id="rId22"/>
    <p:sldId id="1177" r:id="rId23"/>
    <p:sldId id="1178" r:id="rId24"/>
    <p:sldId id="1150" r:id="rId25"/>
    <p:sldId id="1076" r:id="rId26"/>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054"/>
            <p14:sldId id="1156"/>
            <p14:sldId id="1163"/>
            <p14:sldId id="1164"/>
            <p14:sldId id="1174"/>
            <p14:sldId id="1166"/>
            <p14:sldId id="1168"/>
            <p14:sldId id="1065"/>
            <p14:sldId id="1169"/>
            <p14:sldId id="1161"/>
            <p14:sldId id="1170"/>
            <p14:sldId id="1160"/>
            <p14:sldId id="1138"/>
            <p14:sldId id="1171"/>
            <p14:sldId id="1172"/>
            <p14:sldId id="1175"/>
            <p14:sldId id="1176"/>
            <p14:sldId id="1177"/>
            <p14:sldId id="1178"/>
          </p14:sldIdLst>
        </p14:section>
        <p14:section name="Special content" id="{6925D2A1-AD53-4951-AB34-79DFA02CD676}">
          <p14:sldIdLst>
            <p14:sldId id="1150"/>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84447" autoAdjust="0"/>
  </p:normalViewPr>
  <p:slideViewPr>
    <p:cSldViewPr snapToGrid="0">
      <p:cViewPr varScale="1">
        <p:scale>
          <a:sx n="101" d="100"/>
          <a:sy n="101" d="100"/>
        </p:scale>
        <p:origin x="72" y="108"/>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6/5/2013 6:37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6/5/2013 6:33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6/5/2013 6:33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12</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6/5/2013 6:37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801869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13</a:t>
            </a:fld>
            <a:endParaRPr lang="en-US" dirty="0"/>
          </a:p>
        </p:txBody>
      </p:sp>
      <p:sp>
        <p:nvSpPr>
          <p:cNvPr id="10" name="Date Placeholder 9"/>
          <p:cNvSpPr>
            <a:spLocks noGrp="1"/>
          </p:cNvSpPr>
          <p:nvPr>
            <p:ph type="dt" idx="13"/>
          </p:nvPr>
        </p:nvSpPr>
        <p:spPr/>
        <p:txBody>
          <a:bodyPr/>
          <a:lstStyle/>
          <a:p>
            <a:fld id="{EEDF3C4D-D87C-4908-890C-F1AD6E39936D}" type="datetime8">
              <a:rPr lang="en-US" smtClean="0"/>
              <a:t>6/5/2013 6:37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4223704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14</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6/5/2013 6:37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839611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8096A-8716-4178-A16E-B5A3AB25E30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146575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8096A-8716-4178-A16E-B5A3AB25E30D}"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997350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945611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18</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6/5/2013 6:37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496481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27057" lvl="1" indent="-171450" rtl="0" fontAlgn="ctr">
              <a:buFont typeface="Arial" pitchFamily="34" charset="0"/>
              <a:buChar char="•"/>
            </a:pPr>
            <a:endParaRPr lang="en-US" dirty="0"/>
          </a:p>
        </p:txBody>
      </p:sp>
      <p:sp>
        <p:nvSpPr>
          <p:cNvPr id="4" name="Date Placeholder 3"/>
          <p:cNvSpPr>
            <a:spLocks noGrp="1"/>
          </p:cNvSpPr>
          <p:nvPr>
            <p:ph type="dt" idx="10"/>
          </p:nvPr>
        </p:nvSpPr>
        <p:spPr/>
        <p:txBody>
          <a:bodyPr/>
          <a:lstStyle/>
          <a:p>
            <a:fld id="{40E81034-F825-4F90-A6E2-5E7506729C56}" type="datetime1">
              <a:rPr lang="en-US" smtClean="0"/>
              <a:t>6/5/2013</a:t>
            </a:fld>
            <a:endParaRPr lang="en-US"/>
          </a:p>
        </p:txBody>
      </p:sp>
      <p:sp>
        <p:nvSpPr>
          <p:cNvPr id="5" name="Slide Number Placeholder 4"/>
          <p:cNvSpPr>
            <a:spLocks noGrp="1"/>
          </p:cNvSpPr>
          <p:nvPr>
            <p:ph type="sldNum" sz="quarter" idx="11"/>
          </p:nvPr>
        </p:nvSpPr>
        <p:spPr/>
        <p:txBody>
          <a:bodyPr/>
          <a:lstStyle/>
          <a:p>
            <a:fld id="{B4008EB6-D09E-4580-8CD6-DDB14511944F}" type="slidenum">
              <a:rPr lang="en-US" smtClean="0"/>
              <a:t>19</a:t>
            </a:fld>
            <a:endParaRPr lang="en-US" dirty="0"/>
          </a:p>
        </p:txBody>
      </p:sp>
      <p:sp>
        <p:nvSpPr>
          <p:cNvPr id="6" name="Header Placeholder 5"/>
          <p:cNvSpPr>
            <a:spLocks noGrp="1"/>
          </p:cNvSpPr>
          <p:nvPr>
            <p:ph type="hdr" sz="quarter" idx="12"/>
          </p:nvPr>
        </p:nvSpPr>
        <p:spPr/>
        <p:txBody>
          <a:bodyPr/>
          <a:lstStyle/>
          <a:p>
            <a:r>
              <a:rPr lang="en-US" smtClean="0"/>
              <a:t>Microsoft Office365</a:t>
            </a:r>
            <a:endParaRPr lang="en-US" dirty="0"/>
          </a:p>
        </p:txBody>
      </p:sp>
      <p:sp>
        <p:nvSpPr>
          <p:cNvPr id="7" name="Footer Placeholder 6"/>
          <p:cNvSpPr>
            <a:spLocks noGrp="1"/>
          </p:cNvSpPr>
          <p:nvPr>
            <p:ph type="ftr" sz="quarter" idx="13"/>
          </p:nvPr>
        </p:nvSpPr>
        <p:spPr/>
        <p:txBody>
          <a:bodyPr/>
          <a:lstStyle/>
          <a:p>
            <a:pPr marL="236179" defTabSz="931467" eaLnBrk="0" hangingPunct="0"/>
            <a:r>
              <a:rPr lang="en-US" sz="50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6179" defTabSz="931467" eaLnBrk="0" hangingPunct="0"/>
            <a:r>
              <a:rPr lang="en-US" sz="50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07855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20</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6/5/2013 6:37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420254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6/5/2013 6:37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6/5/2013 6:33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22</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6/5/2013 6:37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20FC792F-F8A5-486F-AD55-7D2F47316BE8}" type="datetime1">
              <a:rPr lang="en-US" smtClean="0">
                <a:solidFill>
                  <a:prstClr val="black"/>
                </a:solidFill>
              </a:rPr>
              <a:pPr/>
              <a:t>6/5/2013</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Office365</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49952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6710" indent="-146710">
              <a:spcBef>
                <a:spcPts val="504"/>
              </a:spcBef>
            </a:pPr>
            <a:endParaRPr lang="en-US" dirty="0"/>
          </a:p>
        </p:txBody>
      </p:sp>
      <p:sp>
        <p:nvSpPr>
          <p:cNvPr id="4" name="Date Placeholder 3"/>
          <p:cNvSpPr>
            <a:spLocks noGrp="1"/>
          </p:cNvSpPr>
          <p:nvPr>
            <p:ph type="dt" idx="10"/>
          </p:nvPr>
        </p:nvSpPr>
        <p:spPr/>
        <p:txBody>
          <a:bodyPr/>
          <a:lstStyle/>
          <a:p>
            <a:fld id="{20FC792F-F8A5-486F-AD55-7D2F47316BE8}" type="datetime1">
              <a:rPr lang="en-US" smtClean="0"/>
              <a:t>6/5/2013</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5</a:t>
            </a:fld>
            <a:endParaRPr lang="en-US" dirty="0"/>
          </a:p>
        </p:txBody>
      </p:sp>
      <p:sp>
        <p:nvSpPr>
          <p:cNvPr id="6" name="Header Placeholder 5"/>
          <p:cNvSpPr>
            <a:spLocks noGrp="1"/>
          </p:cNvSpPr>
          <p:nvPr>
            <p:ph type="hdr" sz="quarter" idx="12"/>
          </p:nvPr>
        </p:nvSpPr>
        <p:spPr/>
        <p:txBody>
          <a:bodyPr/>
          <a:lstStyle/>
          <a:p>
            <a:r>
              <a:rPr lang="en-US" smtClean="0"/>
              <a:t>Microsoft Office365</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237335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6</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347823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FD379558-2243-48F2-BBEF-6B7BCE1B49CD}" type="datetime1">
              <a:rPr lang="en-US" smtClean="0">
                <a:solidFill>
                  <a:prstClr val="black"/>
                </a:solidFill>
              </a:rPr>
              <a:pPr/>
              <a:t>6/5/2013</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Lync</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36765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9</a:t>
            </a:fld>
            <a:endParaRPr lang="en-US" dirty="0"/>
          </a:p>
        </p:txBody>
      </p:sp>
      <p:sp>
        <p:nvSpPr>
          <p:cNvPr id="10" name="Date Placeholder 9"/>
          <p:cNvSpPr>
            <a:spLocks noGrp="1"/>
          </p:cNvSpPr>
          <p:nvPr>
            <p:ph type="dt" idx="13"/>
          </p:nvPr>
        </p:nvSpPr>
        <p:spPr/>
        <p:txBody>
          <a:bodyPr/>
          <a:lstStyle/>
          <a:p>
            <a:fld id="{EEDF3C4D-D87C-4908-890C-F1AD6E39936D}" type="datetime8">
              <a:rPr lang="en-US" smtClean="0"/>
              <a:t>6/5/2013 6:37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223841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10</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6/5/2013 6:37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94754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11</a:t>
            </a:fld>
            <a:endParaRPr lang="en-US" dirty="0"/>
          </a:p>
        </p:txBody>
      </p:sp>
      <p:sp>
        <p:nvSpPr>
          <p:cNvPr id="10" name="Date Placeholder 9"/>
          <p:cNvSpPr>
            <a:spLocks noGrp="1"/>
          </p:cNvSpPr>
          <p:nvPr>
            <p:ph type="dt" idx="13"/>
          </p:nvPr>
        </p:nvSpPr>
        <p:spPr/>
        <p:txBody>
          <a:bodyPr/>
          <a:lstStyle/>
          <a:p>
            <a:fld id="{EEDF3C4D-D87C-4908-890C-F1AD6E39936D}" type="datetime8">
              <a:rPr lang="en-US" smtClean="0"/>
              <a:t>6/5/2013 6:37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7861593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Only With Logo">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31280" y="6526955"/>
            <a:ext cx="572078" cy="223825"/>
          </a:xfrm>
          <a:prstGeom prst="rect">
            <a:avLst/>
          </a:prstGeom>
        </p:spPr>
        <p:txBody>
          <a:bodyPr lIns="121899" tIns="60949" rIns="121899" bIns="60949" anchor="ctr"/>
          <a:lstStyle>
            <a:lvl1pPr algn="l">
              <a:defRPr sz="1628">
                <a:gradFill>
                  <a:gsLst>
                    <a:gs pos="100000">
                      <a:schemeClr val="bg2"/>
                    </a:gs>
                    <a:gs pos="0">
                      <a:schemeClr val="bg2"/>
                    </a:gs>
                  </a:gsLst>
                  <a:lin ang="5400000" scaled="0"/>
                </a:gradFill>
              </a:defRPr>
            </a:lvl1pPr>
          </a:lstStyle>
          <a:p>
            <a:pPr defTabSz="930266"/>
            <a:fld id="{727B4C2D-45E2-4621-8491-2995EB46A674}" type="slidenum">
              <a:rPr lang="en-US" smtClean="0">
                <a:gradFill>
                  <a:gsLst>
                    <a:gs pos="100000">
                      <a:srgbClr val="797A7D"/>
                    </a:gs>
                    <a:gs pos="0">
                      <a:srgbClr val="797A7D"/>
                    </a:gs>
                  </a:gsLst>
                  <a:lin ang="5400000" scaled="0"/>
                </a:gradFill>
              </a:rPr>
              <a:pPr defTabSz="930266"/>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1303736587"/>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31279" y="1476623"/>
            <a:ext cx="5504574" cy="2695994"/>
          </a:xfrm>
        </p:spPr>
        <p:txBody>
          <a:bodyPr/>
          <a:lstStyle>
            <a:lvl1pPr marL="0" indent="0">
              <a:spcBef>
                <a:spcPts val="1224"/>
              </a:spcBef>
              <a:buNone/>
              <a:defRPr sz="4080">
                <a:gradFill>
                  <a:gsLst>
                    <a:gs pos="100000">
                      <a:schemeClr val="tx2"/>
                    </a:gs>
                    <a:gs pos="0">
                      <a:schemeClr val="tx2"/>
                    </a:gs>
                  </a:gsLst>
                  <a:lin ang="5400000" scaled="0"/>
                </a:gradFill>
                <a:latin typeface="+mj-lt"/>
              </a:defRPr>
            </a:lvl1pPr>
            <a:lvl2pPr marL="0" indent="0">
              <a:buNone/>
              <a:defRPr sz="2040"/>
            </a:lvl2pPr>
            <a:lvl3pPr marL="238007" indent="0">
              <a:buNone/>
              <a:defRPr sz="2040"/>
            </a:lvl3pPr>
            <a:lvl4pPr marL="466298" indent="0">
              <a:buNone/>
              <a:defRPr sz="2040"/>
            </a:lvl4pPr>
            <a:lvl5pPr marL="707543" indent="0">
              <a:buNone/>
              <a:defRPr sz="204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405481" y="1476622"/>
            <a:ext cx="5504574" cy="2749664"/>
          </a:xfrm>
        </p:spPr>
        <p:txBody>
          <a:bodyPr/>
          <a:lstStyle>
            <a:lvl1pPr marL="0" indent="0">
              <a:spcBef>
                <a:spcPts val="1224"/>
              </a:spcBef>
              <a:buNone/>
              <a:defRPr lang="en-US" sz="4080" kern="1200" spc="-71" baseline="0" dirty="0" smtClean="0">
                <a:gradFill>
                  <a:gsLst>
                    <a:gs pos="100000">
                      <a:schemeClr val="tx2"/>
                    </a:gs>
                    <a:gs pos="0">
                      <a:schemeClr val="tx2"/>
                    </a:gs>
                  </a:gsLst>
                  <a:lin ang="5400000" scaled="0"/>
                </a:gradFill>
                <a:latin typeface="+mj-lt"/>
                <a:ea typeface="+mn-ea"/>
                <a:cs typeface="+mn-cs"/>
              </a:defRPr>
            </a:lvl1pPr>
            <a:lvl2pPr marL="3238"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2pPr>
            <a:lvl3pPr marL="23800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3pPr>
            <a:lvl4pPr marL="469536"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4pPr>
            <a:lvl5pPr marL="70106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a:gradFill>
                  <a:gsLst>
                    <a:gs pos="1250">
                      <a:schemeClr val="bg2"/>
                    </a:gs>
                    <a:gs pos="100000">
                      <a:schemeClr val="bg2"/>
                    </a:gs>
                  </a:gsLst>
                  <a:lin ang="5400000" scaled="0"/>
                </a:gradFill>
                <a:latin typeface="+mn-lt"/>
                <a:ea typeface="+mn-ea"/>
                <a:cs typeface="+mn-cs"/>
              </a:defRPr>
            </a:lvl5pPr>
          </a:lstStyle>
          <a:p>
            <a:pPr marL="0" marR="0" lvl="0"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31279" y="6526955"/>
            <a:ext cx="572078" cy="223825"/>
          </a:xfrm>
          <a:prstGeom prst="rect">
            <a:avLst/>
          </a:prstGeom>
        </p:spPr>
        <p:txBody>
          <a:bodyPr lIns="121899" tIns="60949" rIns="121899" bIns="60949" anchor="ctr"/>
          <a:lstStyle>
            <a:lvl1pPr algn="l">
              <a:defRPr sz="1632">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Tree>
    <p:extLst>
      <p:ext uri="{BB962C8B-B14F-4D97-AF65-F5344CB8AC3E}">
        <p14:creationId xmlns:p14="http://schemas.microsoft.com/office/powerpoint/2010/main" val="2114587995"/>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lor Block Header&amp; Subtext">
    <p:spTree>
      <p:nvGrpSpPr>
        <p:cNvPr id="1" name=""/>
        <p:cNvGrpSpPr/>
        <p:nvPr/>
      </p:nvGrpSpPr>
      <p:grpSpPr>
        <a:xfrm>
          <a:off x="0" y="0"/>
          <a:ext cx="0" cy="0"/>
          <a:chOff x="0" y="0"/>
          <a:chExt cx="0" cy="0"/>
        </a:xfrm>
      </p:grpSpPr>
      <p:sp>
        <p:nvSpPr>
          <p:cNvPr id="2" name="Rectangle 1"/>
          <p:cNvSpPr/>
          <p:nvPr/>
        </p:nvSpPr>
        <p:spPr bwMode="white">
          <a:xfrm>
            <a:off x="-9718" y="0"/>
            <a:ext cx="4591061"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929960" fontAlgn="base">
              <a:spcBef>
                <a:spcPct val="0"/>
              </a:spcBef>
              <a:spcAft>
                <a:spcPct val="0"/>
              </a:spcAft>
            </a:pPr>
            <a:endParaRPr lang="en-US" sz="2238"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2480" y="27565"/>
            <a:ext cx="2910178" cy="2805906"/>
          </a:xfrm>
          <a:prstGeom prst="rect">
            <a:avLst/>
          </a:prstGeom>
        </p:spPr>
        <p:txBody>
          <a:bodyPr anchor="b" anchorCtr="0">
            <a:noAutofit/>
          </a:bodyPr>
          <a:lstStyle>
            <a:lvl1pPr marL="0" indent="0">
              <a:lnSpc>
                <a:spcPts val="3876"/>
              </a:lnSpc>
              <a:spcBef>
                <a:spcPts val="0"/>
              </a:spcBef>
              <a:buNone/>
              <a:defRPr sz="3672" b="0" cap="none" baseline="0">
                <a:gradFill>
                  <a:gsLst>
                    <a:gs pos="100000">
                      <a:schemeClr val="bg1"/>
                    </a:gs>
                    <a:gs pos="0">
                      <a:schemeClr val="bg1"/>
                    </a:gs>
                  </a:gsLst>
                  <a:lin ang="5400000" scaled="0"/>
                </a:gradFill>
                <a:latin typeface="+mj-lt"/>
              </a:defRPr>
            </a:lvl1pPr>
            <a:lvl2pPr marL="620069" indent="0">
              <a:buNone/>
              <a:defRPr sz="2747" b="1"/>
            </a:lvl2pPr>
            <a:lvl3pPr marL="1240137" indent="0">
              <a:buNone/>
              <a:defRPr sz="2442" b="1"/>
            </a:lvl3pPr>
            <a:lvl4pPr marL="1860206" indent="0">
              <a:buNone/>
              <a:defRPr sz="2136" b="1"/>
            </a:lvl4pPr>
            <a:lvl5pPr marL="2480274" indent="0">
              <a:buNone/>
              <a:defRPr sz="2136" b="1"/>
            </a:lvl5pPr>
            <a:lvl6pPr marL="3100344" indent="0">
              <a:buNone/>
              <a:defRPr sz="2136" b="1"/>
            </a:lvl6pPr>
            <a:lvl7pPr marL="3720412" indent="0">
              <a:buNone/>
              <a:defRPr sz="2136" b="1"/>
            </a:lvl7pPr>
            <a:lvl8pPr marL="4340480" indent="0">
              <a:buNone/>
              <a:defRPr sz="2136" b="1"/>
            </a:lvl8pPr>
            <a:lvl9pPr marL="4960549" indent="0">
              <a:buNone/>
              <a:defRPr sz="2136" b="1"/>
            </a:lvl9pPr>
          </a:lstStyle>
          <a:p>
            <a:pPr lvl="0"/>
            <a:r>
              <a:rPr lang="en-US" dirty="0" smtClean="0"/>
              <a:t>Click to edit Master text styles.</a:t>
            </a:r>
          </a:p>
        </p:txBody>
      </p:sp>
      <p:sp>
        <p:nvSpPr>
          <p:cNvPr id="7" name="Text Placeholder 6"/>
          <p:cNvSpPr>
            <a:spLocks noGrp="1"/>
          </p:cNvSpPr>
          <p:nvPr>
            <p:ph type="body" sz="quarter" idx="10"/>
          </p:nvPr>
        </p:nvSpPr>
        <p:spPr>
          <a:xfrm>
            <a:off x="543751" y="3114883"/>
            <a:ext cx="2924112" cy="2492990"/>
          </a:xfrm>
        </p:spPr>
        <p:txBody>
          <a:bodyPr/>
          <a:lstStyle>
            <a:lvl1pPr marL="0" indent="0">
              <a:lnSpc>
                <a:spcPts val="2244"/>
              </a:lnSpc>
              <a:spcBef>
                <a:spcPts val="0"/>
              </a:spcBef>
              <a:spcAft>
                <a:spcPts val="1224"/>
              </a:spcAft>
              <a:buNone/>
              <a:defRPr sz="2142" spc="0" baseline="0">
                <a:solidFill>
                  <a:schemeClr val="bg1"/>
                </a:solidFill>
                <a:latin typeface="+mj-lt"/>
              </a:defRPr>
            </a:lvl1pPr>
            <a:lvl2pPr marL="0" indent="0">
              <a:lnSpc>
                <a:spcPts val="2244"/>
              </a:lnSpc>
              <a:spcBef>
                <a:spcPts val="0"/>
              </a:spcBef>
              <a:spcAft>
                <a:spcPts val="1224"/>
              </a:spcAft>
              <a:buNone/>
              <a:defRPr sz="2142" spc="0" baseline="0">
                <a:solidFill>
                  <a:schemeClr val="bg1"/>
                </a:solidFill>
                <a:latin typeface="+mj-lt"/>
              </a:defRPr>
            </a:lvl2pPr>
            <a:lvl3pPr marL="0" indent="0">
              <a:lnSpc>
                <a:spcPts val="2244"/>
              </a:lnSpc>
              <a:spcBef>
                <a:spcPts val="0"/>
              </a:spcBef>
              <a:spcAft>
                <a:spcPts val="1224"/>
              </a:spcAft>
              <a:buNone/>
              <a:defRPr sz="2142" spc="0" baseline="0">
                <a:solidFill>
                  <a:schemeClr val="bg1"/>
                </a:solidFill>
                <a:latin typeface="+mj-lt"/>
              </a:defRPr>
            </a:lvl3pPr>
            <a:lvl4pPr marL="0" indent="0">
              <a:lnSpc>
                <a:spcPts val="2244"/>
              </a:lnSpc>
              <a:spcBef>
                <a:spcPts val="0"/>
              </a:spcBef>
              <a:spcAft>
                <a:spcPts val="1224"/>
              </a:spcAft>
              <a:buNone/>
              <a:defRPr sz="2142" spc="0" baseline="0">
                <a:solidFill>
                  <a:schemeClr val="bg1"/>
                </a:solidFill>
                <a:latin typeface="+mj-lt"/>
              </a:defRPr>
            </a:lvl4pPr>
            <a:lvl5pPr marL="0" indent="0">
              <a:lnSpc>
                <a:spcPts val="2244"/>
              </a:lnSpc>
              <a:spcBef>
                <a:spcPts val="0"/>
              </a:spcBef>
              <a:spcAft>
                <a:spcPts val="1224"/>
              </a:spcAft>
              <a:buNone/>
              <a:defRPr sz="2142" spc="0" baseline="0">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21178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1"/>
            <a:ext cx="11887200" cy="2160463"/>
          </a:xfrm>
        </p:spPr>
        <p:txBody>
          <a:bodyPr/>
          <a:lstStyle>
            <a:lvl1pPr marL="0" indent="0">
              <a:buNone/>
              <a:defRPr>
                <a:gradFill>
                  <a:gsLst>
                    <a:gs pos="1250">
                      <a:schemeClr val="tx2"/>
                    </a:gs>
                    <a:gs pos="99000">
                      <a:schemeClr val="tx2"/>
                    </a:gs>
                  </a:gsLst>
                  <a:lin ang="5400000" scaled="0"/>
                </a:gradFill>
              </a:defRPr>
            </a:lvl1pPr>
            <a:lvl2pPr marL="0" indent="0">
              <a:buFontTx/>
              <a:buNone/>
              <a:defRPr sz="1999"/>
            </a:lvl2pPr>
            <a:lvl3pPr marL="228510" indent="0">
              <a:buNone/>
              <a:defRPr/>
            </a:lvl3pPr>
            <a:lvl4pPr marL="457019" indent="0">
              <a:buNone/>
              <a:defRPr/>
            </a:lvl4pPr>
            <a:lvl5pPr marL="685529"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54770441"/>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5309"/>
          </a:xfrm>
        </p:spPr>
        <p:txBody>
          <a:bodyPr wrap="square">
            <a:spAutoFit/>
          </a:bodyPr>
          <a:lstStyle>
            <a:lvl1pPr marL="0" indent="0">
              <a:spcBef>
                <a:spcPts val="1224"/>
              </a:spcBef>
              <a:buClr>
                <a:schemeClr val="tx1"/>
              </a:buClr>
              <a:buFont typeface="Wingdings" pitchFamily="2" charset="2"/>
              <a:buNone/>
              <a:defRPr sz="3598">
                <a:gradFill>
                  <a:gsLst>
                    <a:gs pos="1250">
                      <a:schemeClr val="tx2"/>
                    </a:gs>
                    <a:gs pos="99000">
                      <a:schemeClr val="tx2"/>
                    </a:gs>
                  </a:gsLst>
                  <a:lin ang="5400000" scaled="0"/>
                </a:gradFill>
              </a:defRPr>
            </a:lvl1pPr>
            <a:lvl2pPr marL="0" indent="0">
              <a:buNone/>
              <a:defRPr sz="1999"/>
            </a:lvl2pPr>
            <a:lvl3pPr marL="231684" indent="0">
              <a:buNone/>
              <a:tabLst/>
              <a:defRPr sz="1999"/>
            </a:lvl3pPr>
            <a:lvl4pPr marL="460193" indent="0">
              <a:buNone/>
              <a:defRPr/>
            </a:lvl4pPr>
            <a:lvl5pPr marL="68552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50"/>
            <a:ext cx="5486399" cy="2535309"/>
          </a:xfrm>
        </p:spPr>
        <p:txBody>
          <a:bodyPr wrap="square">
            <a:spAutoFit/>
          </a:bodyPr>
          <a:lstStyle>
            <a:lvl1pPr marL="0" indent="0">
              <a:spcBef>
                <a:spcPts val="1224"/>
              </a:spcBef>
              <a:buClr>
                <a:schemeClr val="tx1"/>
              </a:buClr>
              <a:buFont typeface="Wingdings" pitchFamily="2" charset="2"/>
              <a:buNone/>
              <a:defRPr sz="3598">
                <a:gradFill>
                  <a:gsLst>
                    <a:gs pos="1250">
                      <a:schemeClr val="tx2"/>
                    </a:gs>
                    <a:gs pos="99000">
                      <a:schemeClr val="tx2"/>
                    </a:gs>
                  </a:gsLst>
                  <a:lin ang="5400000" scaled="0"/>
                </a:gradFill>
              </a:defRPr>
            </a:lvl1pPr>
            <a:lvl2pPr marL="0" indent="0">
              <a:buNone/>
              <a:defRPr sz="1999"/>
            </a:lvl2pPr>
            <a:lvl3pPr marL="231684" indent="0">
              <a:buNone/>
              <a:tabLst/>
              <a:defRPr sz="1999"/>
            </a:lvl3pPr>
            <a:lvl4pPr marL="460193" indent="0">
              <a:buNone/>
              <a:defRPr/>
            </a:lvl4pPr>
            <a:lvl5pPr marL="68552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91946162"/>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3" r:id="rId23"/>
    <p:sldLayoutId id="2147484194" r:id="rId24"/>
    <p:sldLayoutId id="2147484195" r:id="rId25"/>
    <p:sldLayoutId id="2147484196" r:id="rId26"/>
    <p:sldLayoutId id="2147484197" r:id="rId27"/>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hyperlink" Target="http://fasttrack.office.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9.jpeg"/><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3.png"/><Relationship Id="rId11" Type="http://schemas.microsoft.com/office/2007/relationships/hdphoto" Target="../media/hdphoto1.wdp"/><Relationship Id="rId5" Type="http://schemas.openxmlformats.org/officeDocument/2006/relationships/image" Target="../media/image12.png"/><Relationship Id="rId15" Type="http://schemas.microsoft.com/office/2007/relationships/hdphoto" Target="../media/hdphoto2.wdp"/><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30.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29.png"/><Relationship Id="rId2" Type="http://schemas.openxmlformats.org/officeDocument/2006/relationships/notesSlide" Target="../notesSlides/notesSlide6.xml"/><Relationship Id="rId16" Type="http://schemas.openxmlformats.org/officeDocument/2006/relationships/image" Target="../media/image32.png"/><Relationship Id="rId1" Type="http://schemas.openxmlformats.org/officeDocument/2006/relationships/slideLayout" Target="../slideLayouts/slideLayout25.xml"/><Relationship Id="rId6" Type="http://schemas.openxmlformats.org/officeDocument/2006/relationships/image" Target="../media/image24.png"/><Relationship Id="rId11" Type="http://schemas.openxmlformats.org/officeDocument/2006/relationships/image" Target="../media/image28.png"/><Relationship Id="rId5" Type="http://schemas.openxmlformats.org/officeDocument/2006/relationships/image" Target="../media/image23.png"/><Relationship Id="rId15" Type="http://schemas.openxmlformats.org/officeDocument/2006/relationships/image" Target="../media/image31.jpeg"/><Relationship Id="rId10" Type="http://schemas.openxmlformats.org/officeDocument/2006/relationships/image" Target="../media/image27.png"/><Relationship Id="rId4" Type="http://schemas.openxmlformats.org/officeDocument/2006/relationships/image" Target="../media/image22.jpeg"/><Relationship Id="rId9" Type="http://schemas.openxmlformats.org/officeDocument/2006/relationships/image" Target="../media/image26.png"/><Relationship Id="rId14" Type="http://schemas.microsoft.com/office/2007/relationships/hdphoto" Target="../media/hdphoto4.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42863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Multiple office locations/branches</a:t>
            </a:r>
            <a:br>
              <a:rPr lang="en-US" dirty="0" smtClean="0"/>
            </a:br>
            <a:endParaRPr lang="en-US" dirty="0"/>
          </a:p>
        </p:txBody>
      </p:sp>
      <p:sp>
        <p:nvSpPr>
          <p:cNvPr id="6" name="Text Placeholder 5"/>
          <p:cNvSpPr>
            <a:spLocks noGrp="1"/>
          </p:cNvSpPr>
          <p:nvPr>
            <p:ph type="body" sz="quarter" idx="10"/>
          </p:nvPr>
        </p:nvSpPr>
        <p:spPr>
          <a:xfrm>
            <a:off x="274638" y="1212850"/>
            <a:ext cx="11887200" cy="4124206"/>
          </a:xfrm>
        </p:spPr>
        <p:txBody>
          <a:bodyPr/>
          <a:lstStyle/>
          <a:p>
            <a:r>
              <a:rPr lang="en-US" dirty="0" smtClean="0"/>
              <a:t>Scenario</a:t>
            </a:r>
          </a:p>
          <a:p>
            <a:pPr lvl="1"/>
            <a:r>
              <a:rPr lang="en-US" dirty="0" smtClean="0"/>
              <a:t>Need to collaborate across multiple office locations</a:t>
            </a:r>
          </a:p>
          <a:p>
            <a:pPr lvl="1"/>
            <a:r>
              <a:rPr lang="en-US" dirty="0" smtClean="0"/>
              <a:t>Rapidly growing or expanding small business</a:t>
            </a:r>
          </a:p>
          <a:p>
            <a:r>
              <a:rPr lang="en-US" dirty="0" smtClean="0"/>
              <a:t>Situation</a:t>
            </a:r>
          </a:p>
          <a:p>
            <a:pPr lvl="1"/>
            <a:r>
              <a:rPr lang="en-US" dirty="0" smtClean="0"/>
              <a:t>Owner is challenged on staying in the know with the other offices</a:t>
            </a:r>
          </a:p>
          <a:p>
            <a:pPr lvl="1"/>
            <a:r>
              <a:rPr lang="en-US" dirty="0" smtClean="0"/>
              <a:t>Time spent managing</a:t>
            </a:r>
          </a:p>
          <a:p>
            <a:r>
              <a:rPr lang="en-US" dirty="0" smtClean="0"/>
              <a:t>Solution</a:t>
            </a:r>
          </a:p>
          <a:p>
            <a:pPr lvl="1"/>
            <a:r>
              <a:rPr lang="en-US" dirty="0" smtClean="0"/>
              <a:t>Use project sites to manage everyone’s keys tasks and deliverables</a:t>
            </a:r>
          </a:p>
          <a:p>
            <a:pPr lvl="1"/>
            <a:r>
              <a:rPr lang="en-US" dirty="0" smtClean="0"/>
              <a:t>Lync Online for quick multiple location communications</a:t>
            </a:r>
            <a:endParaRPr lang="en-US" dirty="0"/>
          </a:p>
        </p:txBody>
      </p:sp>
    </p:spTree>
    <p:extLst>
      <p:ext uri="{BB962C8B-B14F-4D97-AF65-F5344CB8AC3E}">
        <p14:creationId xmlns:p14="http://schemas.microsoft.com/office/powerpoint/2010/main" val="61881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Multiple locations</a:t>
            </a:r>
            <a:endParaRPr lang="en-US" dirty="0"/>
          </a:p>
        </p:txBody>
      </p:sp>
      <p:sp>
        <p:nvSpPr>
          <p:cNvPr id="5" name="Text Placeholder 4"/>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246262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Outsourcing/Contract work</a:t>
            </a:r>
            <a:endParaRPr lang="en-US" dirty="0"/>
          </a:p>
        </p:txBody>
      </p:sp>
      <p:sp>
        <p:nvSpPr>
          <p:cNvPr id="6" name="Text Placeholder 5"/>
          <p:cNvSpPr>
            <a:spLocks noGrp="1"/>
          </p:cNvSpPr>
          <p:nvPr>
            <p:ph type="body" sz="quarter" idx="10"/>
          </p:nvPr>
        </p:nvSpPr>
        <p:spPr>
          <a:xfrm>
            <a:off x="274638" y="1212850"/>
            <a:ext cx="11887200" cy="5410712"/>
          </a:xfrm>
        </p:spPr>
        <p:txBody>
          <a:bodyPr/>
          <a:lstStyle/>
          <a:p>
            <a:r>
              <a:rPr lang="en-US" dirty="0" smtClean="0"/>
              <a:t>Scenario</a:t>
            </a:r>
          </a:p>
          <a:p>
            <a:pPr lvl="1"/>
            <a:r>
              <a:rPr lang="en-US" sz="2400" dirty="0" smtClean="0"/>
              <a:t>Need to easily work with contractors or other small businesses</a:t>
            </a:r>
            <a:endParaRPr lang="en-US" sz="2800" dirty="0" smtClean="0"/>
          </a:p>
          <a:p>
            <a:pPr lvl="1"/>
            <a:r>
              <a:rPr lang="en-US" dirty="0" smtClean="0"/>
              <a:t>	Consultants</a:t>
            </a:r>
          </a:p>
          <a:p>
            <a:pPr lvl="1"/>
            <a:r>
              <a:rPr lang="en-US" dirty="0"/>
              <a:t>	</a:t>
            </a:r>
            <a:r>
              <a:rPr lang="en-US" dirty="0" smtClean="0"/>
              <a:t>Task work</a:t>
            </a:r>
          </a:p>
          <a:p>
            <a:pPr lvl="1"/>
            <a:r>
              <a:rPr lang="en-US" dirty="0"/>
              <a:t>	</a:t>
            </a:r>
            <a:r>
              <a:rPr lang="en-US" dirty="0" smtClean="0"/>
              <a:t>Supplier</a:t>
            </a:r>
          </a:p>
          <a:p>
            <a:r>
              <a:rPr lang="en-US" dirty="0" smtClean="0"/>
              <a:t>Situation</a:t>
            </a:r>
          </a:p>
          <a:p>
            <a:pPr lvl="1"/>
            <a:r>
              <a:rPr lang="en-US" sz="2400" dirty="0"/>
              <a:t>Today mostly managed through email attachments or USB file transfers</a:t>
            </a:r>
          </a:p>
          <a:p>
            <a:pPr lvl="1"/>
            <a:r>
              <a:rPr lang="en-US" sz="2400" dirty="0" smtClean="0"/>
              <a:t>Decentralized, difficult to manage</a:t>
            </a:r>
          </a:p>
          <a:p>
            <a:pPr lvl="1"/>
            <a:endParaRPr lang="en-US" sz="2400" dirty="0" smtClean="0"/>
          </a:p>
          <a:p>
            <a:r>
              <a:rPr lang="en-US" dirty="0" smtClean="0"/>
              <a:t>Solution</a:t>
            </a:r>
          </a:p>
          <a:p>
            <a:pPr lvl="1"/>
            <a:r>
              <a:rPr lang="en-US" dirty="0" smtClean="0"/>
              <a:t>Sharing with external users in SharePoint Online</a:t>
            </a:r>
          </a:p>
          <a:p>
            <a:pPr lvl="1"/>
            <a:endParaRPr lang="en-US" dirty="0" smtClean="0"/>
          </a:p>
        </p:txBody>
      </p:sp>
    </p:spTree>
    <p:extLst>
      <p:ext uri="{BB962C8B-B14F-4D97-AF65-F5344CB8AC3E}">
        <p14:creationId xmlns:p14="http://schemas.microsoft.com/office/powerpoint/2010/main" val="334942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External Sharing</a:t>
            </a:r>
            <a:endParaRPr lang="en-US" dirty="0"/>
          </a:p>
        </p:txBody>
      </p:sp>
      <p:sp>
        <p:nvSpPr>
          <p:cNvPr id="5" name="Text Placeholder 4"/>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253674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is external</a:t>
            </a:r>
            <a:endParaRPr lang="en-US" dirty="0"/>
          </a:p>
        </p:txBody>
      </p:sp>
      <p:sp>
        <p:nvSpPr>
          <p:cNvPr id="3" name="Content Placeholder 2"/>
          <p:cNvSpPr>
            <a:spLocks noGrp="1"/>
          </p:cNvSpPr>
          <p:nvPr>
            <p:ph type="body" sz="quarter" idx="10"/>
          </p:nvPr>
        </p:nvSpPr>
        <p:spPr>
          <a:xfrm>
            <a:off x="277029" y="1212850"/>
            <a:ext cx="11882419" cy="4619111"/>
          </a:xfrm>
        </p:spPr>
        <p:txBody>
          <a:bodyPr/>
          <a:lstStyle/>
          <a:p>
            <a:r>
              <a:rPr lang="en-US" dirty="0"/>
              <a:t>SharePoint Online Only</a:t>
            </a:r>
          </a:p>
          <a:p>
            <a:r>
              <a:rPr lang="en-US" dirty="0"/>
              <a:t>External Access</a:t>
            </a:r>
          </a:p>
          <a:p>
            <a:pPr lvl="1"/>
            <a:r>
              <a:rPr lang="en-US" dirty="0">
                <a:solidFill>
                  <a:schemeClr val="tx1"/>
                </a:solidFill>
              </a:rPr>
              <a:t>Sites or documents can be shared with external users </a:t>
            </a:r>
          </a:p>
          <a:p>
            <a:pPr lvl="1"/>
            <a:r>
              <a:rPr lang="en-US" dirty="0">
                <a:solidFill>
                  <a:schemeClr val="tx1"/>
                </a:solidFill>
              </a:rPr>
              <a:t>External users sign in using Microsoft Account or Office365 Account  </a:t>
            </a:r>
          </a:p>
          <a:p>
            <a:pPr lvl="1"/>
            <a:r>
              <a:rPr lang="en-US" dirty="0">
                <a:solidFill>
                  <a:schemeClr val="tx1"/>
                </a:solidFill>
              </a:rPr>
              <a:t>Once inside, external users are treated </a:t>
            </a:r>
            <a:r>
              <a:rPr lang="en-US" dirty="0" smtClean="0">
                <a:solidFill>
                  <a:schemeClr val="tx1"/>
                </a:solidFill>
              </a:rPr>
              <a:t>similar to internal </a:t>
            </a:r>
            <a:r>
              <a:rPr lang="en-US" dirty="0">
                <a:solidFill>
                  <a:schemeClr val="tx1"/>
                </a:solidFill>
              </a:rPr>
              <a:t>users</a:t>
            </a:r>
          </a:p>
          <a:p>
            <a:r>
              <a:rPr lang="en-US" dirty="0"/>
              <a:t>Guest Links</a:t>
            </a:r>
          </a:p>
          <a:p>
            <a:pPr lvl="1"/>
            <a:r>
              <a:rPr lang="en-US" dirty="0">
                <a:solidFill>
                  <a:schemeClr val="tx1"/>
                </a:solidFill>
              </a:rPr>
              <a:t>Documents can be shared using Guest Links </a:t>
            </a:r>
          </a:p>
          <a:p>
            <a:pPr lvl="1"/>
            <a:r>
              <a:rPr lang="en-US" dirty="0">
                <a:solidFill>
                  <a:schemeClr val="tx1"/>
                </a:solidFill>
              </a:rPr>
              <a:t>View or edit Guest Links</a:t>
            </a:r>
          </a:p>
          <a:p>
            <a:pPr lvl="1"/>
            <a:r>
              <a:rPr lang="en-US" dirty="0">
                <a:solidFill>
                  <a:schemeClr val="tx1"/>
                </a:solidFill>
              </a:rPr>
              <a:t>Whoever gets the link can access the content</a:t>
            </a:r>
          </a:p>
          <a:p>
            <a:pPr lvl="1"/>
            <a:r>
              <a:rPr lang="en-US" dirty="0">
                <a:solidFill>
                  <a:schemeClr val="tx1"/>
                </a:solidFill>
              </a:rPr>
              <a:t>Documents </a:t>
            </a:r>
            <a:r>
              <a:rPr lang="en-US" dirty="0" smtClean="0">
                <a:solidFill>
                  <a:schemeClr val="tx1"/>
                </a:solidFill>
              </a:rPr>
              <a:t>open </a:t>
            </a:r>
            <a:r>
              <a:rPr lang="en-US" dirty="0">
                <a:solidFill>
                  <a:schemeClr val="tx1"/>
                </a:solidFill>
              </a:rPr>
              <a:t>in Office Web </a:t>
            </a:r>
            <a:r>
              <a:rPr lang="en-US" dirty="0" smtClean="0">
                <a:solidFill>
                  <a:schemeClr val="tx1"/>
                </a:solidFill>
              </a:rPr>
              <a:t>Apps</a:t>
            </a:r>
            <a:endParaRPr lang="en-US" dirty="0">
              <a:solidFill>
                <a:schemeClr val="tx1"/>
              </a:solidFill>
            </a:endParaRPr>
          </a:p>
        </p:txBody>
      </p:sp>
    </p:spTree>
    <p:extLst>
      <p:ext uri="{BB962C8B-B14F-4D97-AF65-F5344CB8AC3E}">
        <p14:creationId xmlns:p14="http://schemas.microsoft.com/office/powerpoint/2010/main" val="20414627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Administrative </a:t>
            </a:r>
            <a:r>
              <a:rPr lang="en-US" smtClean="0"/>
              <a:t>controls</a:t>
            </a:r>
            <a:endParaRPr lang="en-US" dirty="0"/>
          </a:p>
        </p:txBody>
      </p:sp>
      <p:sp>
        <p:nvSpPr>
          <p:cNvPr id="3" name="Content Placeholder 2"/>
          <p:cNvSpPr>
            <a:spLocks noGrp="1"/>
          </p:cNvSpPr>
          <p:nvPr>
            <p:ph type="body" sz="quarter" idx="10"/>
          </p:nvPr>
        </p:nvSpPr>
        <p:spPr>
          <a:xfrm>
            <a:off x="277031" y="1212849"/>
            <a:ext cx="5484192" cy="4774769"/>
          </a:xfrm>
        </p:spPr>
        <p:txBody>
          <a:bodyPr/>
          <a:lstStyle/>
          <a:p>
            <a:r>
              <a:rPr lang="en-US" dirty="0"/>
              <a:t>Office 365 Enterprise</a:t>
            </a:r>
          </a:p>
          <a:p>
            <a:pPr lvl="1"/>
            <a:r>
              <a:rPr lang="en-US" dirty="0" smtClean="0">
                <a:solidFill>
                  <a:schemeClr val="tx1"/>
                </a:solidFill>
              </a:rPr>
              <a:t>3 options </a:t>
            </a:r>
            <a:r>
              <a:rPr lang="en-US" dirty="0">
                <a:solidFill>
                  <a:schemeClr val="tx1"/>
                </a:solidFill>
              </a:rPr>
              <a:t>to configure </a:t>
            </a:r>
            <a:r>
              <a:rPr lang="en-US" dirty="0" smtClean="0">
                <a:solidFill>
                  <a:schemeClr val="tx1"/>
                </a:solidFill>
              </a:rPr>
              <a:t>Guest </a:t>
            </a:r>
            <a:r>
              <a:rPr lang="en-US" dirty="0">
                <a:solidFill>
                  <a:schemeClr val="tx1"/>
                </a:solidFill>
              </a:rPr>
              <a:t>Links </a:t>
            </a:r>
            <a:r>
              <a:rPr lang="en-US" dirty="0" smtClean="0">
                <a:solidFill>
                  <a:schemeClr val="tx1"/>
                </a:solidFill>
              </a:rPr>
              <a:t>&amp; External Access</a:t>
            </a:r>
          </a:p>
          <a:p>
            <a:pPr lvl="1"/>
            <a:endParaRPr lang="en-US" dirty="0">
              <a:solidFill>
                <a:schemeClr val="tx1"/>
              </a:solidFill>
            </a:endParaRPr>
          </a:p>
          <a:p>
            <a:pPr lvl="1"/>
            <a:r>
              <a:rPr lang="en-US" dirty="0">
                <a:solidFill>
                  <a:schemeClr val="tx1"/>
                </a:solidFill>
              </a:rPr>
              <a:t>Switch at company </a:t>
            </a:r>
            <a:r>
              <a:rPr lang="en-US" dirty="0" smtClean="0">
                <a:solidFill>
                  <a:schemeClr val="tx1"/>
                </a:solidFill>
              </a:rPr>
              <a:t>level</a:t>
            </a:r>
            <a:r>
              <a:rPr lang="en-US" dirty="0">
                <a:solidFill>
                  <a:schemeClr val="tx1"/>
                </a:solidFill>
              </a:rPr>
              <a:t>, separate switch for each site collection </a:t>
            </a:r>
            <a:r>
              <a:rPr lang="en-US" dirty="0" smtClean="0">
                <a:solidFill>
                  <a:schemeClr val="tx1"/>
                </a:solidFill>
              </a:rPr>
              <a:t>&amp; Personal Sites</a:t>
            </a:r>
          </a:p>
          <a:p>
            <a:pPr lvl="1"/>
            <a:endParaRPr lang="en-US" dirty="0">
              <a:solidFill>
                <a:schemeClr val="tx1"/>
              </a:solidFill>
            </a:endParaRPr>
          </a:p>
          <a:p>
            <a:pPr lvl="1"/>
            <a:r>
              <a:rPr lang="en-US" dirty="0">
                <a:solidFill>
                  <a:schemeClr val="tx1"/>
                </a:solidFill>
              </a:rPr>
              <a:t>Defaults</a:t>
            </a:r>
          </a:p>
          <a:p>
            <a:pPr lvl="2"/>
            <a:r>
              <a:rPr lang="en-US" dirty="0">
                <a:solidFill>
                  <a:schemeClr val="tx1"/>
                </a:solidFill>
              </a:rPr>
              <a:t>Both Guest Links and External Access </a:t>
            </a:r>
            <a:r>
              <a:rPr lang="en-US" dirty="0" smtClean="0">
                <a:solidFill>
                  <a:schemeClr val="tx1"/>
                </a:solidFill>
              </a:rPr>
              <a:t>ON </a:t>
            </a:r>
            <a:r>
              <a:rPr lang="en-US" dirty="0">
                <a:solidFill>
                  <a:schemeClr val="tx1"/>
                </a:solidFill>
              </a:rPr>
              <a:t>at company </a:t>
            </a:r>
            <a:r>
              <a:rPr lang="en-US" dirty="0" smtClean="0">
                <a:solidFill>
                  <a:schemeClr val="tx1"/>
                </a:solidFill>
              </a:rPr>
              <a:t>level</a:t>
            </a:r>
            <a:endParaRPr lang="en-US" dirty="0">
              <a:solidFill>
                <a:schemeClr val="tx1"/>
              </a:solidFill>
            </a:endParaRPr>
          </a:p>
          <a:p>
            <a:pPr lvl="2"/>
            <a:r>
              <a:rPr lang="en-US" dirty="0">
                <a:solidFill>
                  <a:schemeClr val="tx1"/>
                </a:solidFill>
              </a:rPr>
              <a:t>ON for pre-created site collections (My Sites, Team Site, Public)</a:t>
            </a:r>
          </a:p>
          <a:p>
            <a:pPr lvl="2"/>
            <a:r>
              <a:rPr lang="en-US" dirty="0">
                <a:solidFill>
                  <a:schemeClr val="tx1"/>
                </a:solidFill>
              </a:rPr>
              <a:t>Newly created site collections have External Sharing </a:t>
            </a:r>
            <a:r>
              <a:rPr lang="en-US" dirty="0" smtClean="0">
                <a:solidFill>
                  <a:schemeClr val="tx1"/>
                </a:solidFill>
              </a:rPr>
              <a:t>OFF</a:t>
            </a:r>
            <a:endParaRPr lang="en-US" dirty="0">
              <a:solidFill>
                <a:schemeClr val="tx1"/>
              </a:solidFill>
            </a:endParaRPr>
          </a:p>
        </p:txBody>
      </p:sp>
      <p:sp>
        <p:nvSpPr>
          <p:cNvPr id="4" name="Text Placeholder 3"/>
          <p:cNvSpPr>
            <a:spLocks noGrp="1"/>
          </p:cNvSpPr>
          <p:nvPr>
            <p:ph type="body" sz="quarter" idx="11"/>
          </p:nvPr>
        </p:nvSpPr>
        <p:spPr>
          <a:xfrm>
            <a:off x="6675256" y="1212849"/>
            <a:ext cx="5484192" cy="4196405"/>
          </a:xfrm>
        </p:spPr>
        <p:txBody>
          <a:bodyPr/>
          <a:lstStyle/>
          <a:p>
            <a:r>
              <a:rPr lang="en-US" dirty="0"/>
              <a:t>Office 365 Small business</a:t>
            </a:r>
          </a:p>
          <a:p>
            <a:pPr lvl="1"/>
            <a:r>
              <a:rPr lang="en-US" dirty="0">
                <a:solidFill>
                  <a:schemeClr val="tx1"/>
                </a:solidFill>
              </a:rPr>
              <a:t>1 switch for both Guest Links &amp; External Access</a:t>
            </a:r>
          </a:p>
          <a:p>
            <a:pPr lvl="1"/>
            <a:endParaRPr lang="en-US" dirty="0">
              <a:solidFill>
                <a:schemeClr val="tx1"/>
              </a:solidFill>
            </a:endParaRPr>
          </a:p>
          <a:p>
            <a:pPr lvl="1"/>
            <a:r>
              <a:rPr lang="en-US" dirty="0">
                <a:solidFill>
                  <a:schemeClr val="tx1"/>
                </a:solidFill>
              </a:rPr>
              <a:t>Switch at company level – no separate switch per site collection</a:t>
            </a:r>
          </a:p>
          <a:p>
            <a:pPr lvl="1"/>
            <a:endParaRPr lang="en-US" dirty="0">
              <a:solidFill>
                <a:schemeClr val="tx1"/>
              </a:solidFill>
            </a:endParaRPr>
          </a:p>
          <a:p>
            <a:pPr lvl="1"/>
            <a:r>
              <a:rPr lang="en-US" dirty="0">
                <a:solidFill>
                  <a:schemeClr val="tx1"/>
                </a:solidFill>
              </a:rPr>
              <a:t>Defaults</a:t>
            </a:r>
          </a:p>
          <a:p>
            <a:pPr lvl="2"/>
            <a:r>
              <a:rPr lang="en-US" dirty="0">
                <a:solidFill>
                  <a:schemeClr val="tx1"/>
                </a:solidFill>
              </a:rPr>
              <a:t>Guest Links &amp; External Access </a:t>
            </a:r>
            <a:r>
              <a:rPr lang="en-US" dirty="0" smtClean="0">
                <a:solidFill>
                  <a:schemeClr val="tx1"/>
                </a:solidFill>
              </a:rPr>
              <a:t>ON </a:t>
            </a:r>
            <a:r>
              <a:rPr lang="en-US" dirty="0">
                <a:solidFill>
                  <a:schemeClr val="tx1"/>
                </a:solidFill>
              </a:rPr>
              <a:t>at company level</a:t>
            </a:r>
          </a:p>
          <a:p>
            <a:endParaRPr lang="en-US" dirty="0"/>
          </a:p>
        </p:txBody>
      </p:sp>
    </p:spTree>
    <p:extLst>
      <p:ext uri="{BB962C8B-B14F-4D97-AF65-F5344CB8AC3E}">
        <p14:creationId xmlns:p14="http://schemas.microsoft.com/office/powerpoint/2010/main" val="7908794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296897"/>
            <a:ext cx="12832081" cy="917575"/>
          </a:xfrm>
        </p:spPr>
        <p:txBody>
          <a:bodyPr/>
          <a:lstStyle/>
          <a:p>
            <a:r>
              <a:rPr lang="en-US" dirty="0" smtClean="0"/>
              <a:t>Office 365 </a:t>
            </a:r>
            <a:r>
              <a:rPr lang="en-US" dirty="0" err="1" smtClean="0"/>
              <a:t>ProPlus</a:t>
            </a:r>
            <a:r>
              <a:rPr lang="en-US" dirty="0" smtClean="0"/>
              <a:t> </a:t>
            </a:r>
            <a:r>
              <a:rPr lang="en-US" sz="4800" dirty="0" smtClean="0"/>
              <a:t>(Small Business Premium)</a:t>
            </a:r>
            <a:endParaRPr lang="en-US" sz="4800" dirty="0"/>
          </a:p>
        </p:txBody>
      </p:sp>
      <p:pic>
        <p:nvPicPr>
          <p:cNvPr id="5" name="Picture 2" descr="C:\Users\CelesteM.REDMOND\AppData\Local\Temp\Temp1_WIN12_Will_04.zip\WIN12_Will_0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720" y="1288305"/>
            <a:ext cx="3279865" cy="473300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808434" y="1300943"/>
            <a:ext cx="3261413" cy="47323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36" tIns="139854" rIns="46618" bIns="0" numCol="1" spcCol="0" rtlCol="0" fromWordArt="0" anchor="t" anchorCtr="0" forceAA="0" compatLnSpc="1">
            <a:prstTxWarp prst="textNoShape">
              <a:avLst/>
            </a:prstTxWarp>
            <a:noAutofit/>
          </a:bodyPr>
          <a:lstStyle/>
          <a:p>
            <a:pPr defTabSz="932010" fontAlgn="base">
              <a:lnSpc>
                <a:spcPts val="4283"/>
              </a:lnSpc>
              <a:spcBef>
                <a:spcPct val="0"/>
              </a:spcBef>
              <a:spcAft>
                <a:spcPct val="0"/>
              </a:spcAft>
            </a:pPr>
            <a:endParaRPr lang="en-US" sz="4487" dirty="0">
              <a:gradFill>
                <a:gsLst>
                  <a:gs pos="0">
                    <a:srgbClr val="000000">
                      <a:lumMod val="85000"/>
                      <a:lumOff val="15000"/>
                    </a:srgbClr>
                  </a:gs>
                  <a:gs pos="100000">
                    <a:srgbClr val="000000">
                      <a:lumMod val="85000"/>
                      <a:lumOff val="15000"/>
                    </a:srgbClr>
                  </a:gs>
                </a:gsLst>
                <a:lin ang="5400000" scaled="0"/>
              </a:gradFill>
              <a:latin typeface="Segoe UI Light" pitchFamily="34" charset="0"/>
            </a:endParaRPr>
          </a:p>
        </p:txBody>
      </p:sp>
      <p:sp>
        <p:nvSpPr>
          <p:cNvPr id="11" name="Rectangle 10"/>
          <p:cNvSpPr/>
          <p:nvPr/>
        </p:nvSpPr>
        <p:spPr bwMode="auto">
          <a:xfrm>
            <a:off x="4175727" y="1288305"/>
            <a:ext cx="2424137" cy="233314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36" tIns="46618" rIns="46618" bIns="93236" numCol="1" spcCol="0" rtlCol="0" fromWordArt="0" anchor="b" anchorCtr="0" forceAA="0" compatLnSpc="1">
            <a:prstTxWarp prst="textNoShape">
              <a:avLst/>
            </a:prstTxWarp>
            <a:noAutofit/>
          </a:bodyPr>
          <a:lstStyle/>
          <a:p>
            <a:pPr defTabSz="932317" fontAlgn="base">
              <a:spcBef>
                <a:spcPct val="0"/>
              </a:spcBef>
              <a:spcAft>
                <a:spcPct val="0"/>
              </a:spcAft>
            </a:pPr>
            <a:endParaRPr lang="en-US" sz="2039" dirty="0">
              <a:gradFill>
                <a:gsLst>
                  <a:gs pos="0">
                    <a:srgbClr val="FFFFFF"/>
                  </a:gs>
                  <a:gs pos="100000">
                    <a:srgbClr val="FFFFFF"/>
                  </a:gs>
                </a:gsLst>
                <a:lin ang="5400000" scaled="0"/>
              </a:gradFill>
            </a:endParaRPr>
          </a:p>
        </p:txBody>
      </p:sp>
      <p:grpSp>
        <p:nvGrpSpPr>
          <p:cNvPr id="12" name="Group 11"/>
          <p:cNvGrpSpPr/>
          <p:nvPr/>
        </p:nvGrpSpPr>
        <p:grpSpPr bwMode="black">
          <a:xfrm>
            <a:off x="4735390" y="1559712"/>
            <a:ext cx="1323885" cy="1242444"/>
            <a:chOff x="2462213" y="1598613"/>
            <a:chExt cx="4222750" cy="3667125"/>
          </a:xfrm>
        </p:grpSpPr>
        <p:sp>
          <p:nvSpPr>
            <p:cNvPr id="13" name="Rectangle 6"/>
            <p:cNvSpPr>
              <a:spLocks noChangeArrowheads="1"/>
            </p:cNvSpPr>
            <p:nvPr/>
          </p:nvSpPr>
          <p:spPr bwMode="black">
            <a:xfrm>
              <a:off x="5564188" y="3346451"/>
              <a:ext cx="11588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6" tIns="46618" rIns="93236" bIns="46618" numCol="1" anchor="t" anchorCtr="0" compatLnSpc="1">
              <a:prstTxWarp prst="textNoShape">
                <a:avLst/>
              </a:prstTxWarp>
            </a:bodyPr>
            <a:lstStyle/>
            <a:p>
              <a:pPr defTabSz="932317"/>
              <a:endParaRPr lang="en-US" sz="1224">
                <a:solidFill>
                  <a:srgbClr val="000000"/>
                </a:solidFill>
              </a:endParaRPr>
            </a:p>
          </p:txBody>
        </p:sp>
        <p:sp>
          <p:nvSpPr>
            <p:cNvPr id="14" name="Rectangle 7"/>
            <p:cNvSpPr>
              <a:spLocks noChangeArrowheads="1"/>
            </p:cNvSpPr>
            <p:nvPr/>
          </p:nvSpPr>
          <p:spPr bwMode="black">
            <a:xfrm>
              <a:off x="5795963" y="3346451"/>
              <a:ext cx="112713"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6" tIns="46618" rIns="93236" bIns="46618" numCol="1" anchor="t" anchorCtr="0" compatLnSpc="1">
              <a:prstTxWarp prst="textNoShape">
                <a:avLst/>
              </a:prstTxWarp>
            </a:bodyPr>
            <a:lstStyle/>
            <a:p>
              <a:pPr defTabSz="932317"/>
              <a:endParaRPr lang="en-US" sz="1224">
                <a:solidFill>
                  <a:srgbClr val="000000"/>
                </a:solidFill>
              </a:endParaRPr>
            </a:p>
          </p:txBody>
        </p:sp>
        <p:sp>
          <p:nvSpPr>
            <p:cNvPr id="15" name="Rectangle 8"/>
            <p:cNvSpPr>
              <a:spLocks noChangeArrowheads="1"/>
            </p:cNvSpPr>
            <p:nvPr/>
          </p:nvSpPr>
          <p:spPr bwMode="black">
            <a:xfrm>
              <a:off x="3092451" y="3346451"/>
              <a:ext cx="11588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6" tIns="46618" rIns="93236" bIns="46618" numCol="1" anchor="t" anchorCtr="0" compatLnSpc="1">
              <a:prstTxWarp prst="textNoShape">
                <a:avLst/>
              </a:prstTxWarp>
            </a:bodyPr>
            <a:lstStyle/>
            <a:p>
              <a:pPr defTabSz="932317"/>
              <a:endParaRPr lang="en-US" sz="1224">
                <a:solidFill>
                  <a:srgbClr val="000000"/>
                </a:solidFill>
              </a:endParaRPr>
            </a:p>
          </p:txBody>
        </p:sp>
        <p:sp>
          <p:nvSpPr>
            <p:cNvPr id="16" name="Rectangle 9"/>
            <p:cNvSpPr>
              <a:spLocks noChangeArrowheads="1"/>
            </p:cNvSpPr>
            <p:nvPr/>
          </p:nvSpPr>
          <p:spPr bwMode="black">
            <a:xfrm>
              <a:off x="3324226" y="3346451"/>
              <a:ext cx="117475"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6" tIns="46618" rIns="93236" bIns="46618" numCol="1" anchor="t" anchorCtr="0" compatLnSpc="1">
              <a:prstTxWarp prst="textNoShape">
                <a:avLst/>
              </a:prstTxWarp>
            </a:bodyPr>
            <a:lstStyle/>
            <a:p>
              <a:pPr defTabSz="932317"/>
              <a:endParaRPr lang="en-US" sz="1224">
                <a:solidFill>
                  <a:srgbClr val="000000"/>
                </a:solidFill>
              </a:endParaRPr>
            </a:p>
          </p:txBody>
        </p:sp>
        <p:sp>
          <p:nvSpPr>
            <p:cNvPr id="17" name="Freeform 10"/>
            <p:cNvSpPr>
              <a:spLocks/>
            </p:cNvSpPr>
            <p:nvPr/>
          </p:nvSpPr>
          <p:spPr bwMode="black">
            <a:xfrm>
              <a:off x="3902076" y="2506663"/>
              <a:ext cx="101600" cy="123825"/>
            </a:xfrm>
            <a:custGeom>
              <a:avLst/>
              <a:gdLst>
                <a:gd name="T0" fmla="*/ 36 w 64"/>
                <a:gd name="T1" fmla="*/ 78 h 78"/>
                <a:gd name="T2" fmla="*/ 64 w 64"/>
                <a:gd name="T3" fmla="*/ 64 h 78"/>
                <a:gd name="T4" fmla="*/ 26 w 64"/>
                <a:gd name="T5" fmla="*/ 0 h 78"/>
                <a:gd name="T6" fmla="*/ 0 w 64"/>
                <a:gd name="T7" fmla="*/ 17 h 78"/>
                <a:gd name="T8" fmla="*/ 36 w 64"/>
                <a:gd name="T9" fmla="*/ 78 h 78"/>
              </a:gdLst>
              <a:ahLst/>
              <a:cxnLst>
                <a:cxn ang="0">
                  <a:pos x="T0" y="T1"/>
                </a:cxn>
                <a:cxn ang="0">
                  <a:pos x="T2" y="T3"/>
                </a:cxn>
                <a:cxn ang="0">
                  <a:pos x="T4" y="T5"/>
                </a:cxn>
                <a:cxn ang="0">
                  <a:pos x="T6" y="T7"/>
                </a:cxn>
                <a:cxn ang="0">
                  <a:pos x="T8" y="T9"/>
                </a:cxn>
              </a:cxnLst>
              <a:rect l="0" t="0" r="r" b="b"/>
              <a:pathLst>
                <a:path w="64" h="78">
                  <a:moveTo>
                    <a:pt x="36" y="78"/>
                  </a:moveTo>
                  <a:lnTo>
                    <a:pt x="64" y="64"/>
                  </a:lnTo>
                  <a:lnTo>
                    <a:pt x="26" y="0"/>
                  </a:lnTo>
                  <a:lnTo>
                    <a:pt x="0" y="17"/>
                  </a:lnTo>
                  <a:lnTo>
                    <a:pt x="3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6" tIns="46618" rIns="93236" bIns="46618" numCol="1" anchor="t" anchorCtr="0" compatLnSpc="1">
              <a:prstTxWarp prst="textNoShape">
                <a:avLst/>
              </a:prstTxWarp>
            </a:bodyPr>
            <a:lstStyle/>
            <a:p>
              <a:pPr defTabSz="932317"/>
              <a:endParaRPr lang="en-US" sz="1224">
                <a:solidFill>
                  <a:srgbClr val="000000"/>
                </a:solidFill>
              </a:endParaRPr>
            </a:p>
          </p:txBody>
        </p:sp>
        <p:sp>
          <p:nvSpPr>
            <p:cNvPr id="18" name="Freeform 11"/>
            <p:cNvSpPr>
              <a:spLocks/>
            </p:cNvSpPr>
            <p:nvPr/>
          </p:nvSpPr>
          <p:spPr bwMode="black">
            <a:xfrm>
              <a:off x="4017963" y="2709863"/>
              <a:ext cx="98425" cy="123825"/>
            </a:xfrm>
            <a:custGeom>
              <a:avLst/>
              <a:gdLst>
                <a:gd name="T0" fmla="*/ 36 w 62"/>
                <a:gd name="T1" fmla="*/ 78 h 78"/>
                <a:gd name="T2" fmla="*/ 62 w 62"/>
                <a:gd name="T3" fmla="*/ 61 h 78"/>
                <a:gd name="T4" fmla="*/ 26 w 62"/>
                <a:gd name="T5" fmla="*/ 0 h 78"/>
                <a:gd name="T6" fmla="*/ 0 w 62"/>
                <a:gd name="T7" fmla="*/ 14 h 78"/>
                <a:gd name="T8" fmla="*/ 36 w 62"/>
                <a:gd name="T9" fmla="*/ 78 h 78"/>
              </a:gdLst>
              <a:ahLst/>
              <a:cxnLst>
                <a:cxn ang="0">
                  <a:pos x="T0" y="T1"/>
                </a:cxn>
                <a:cxn ang="0">
                  <a:pos x="T2" y="T3"/>
                </a:cxn>
                <a:cxn ang="0">
                  <a:pos x="T4" y="T5"/>
                </a:cxn>
                <a:cxn ang="0">
                  <a:pos x="T6" y="T7"/>
                </a:cxn>
                <a:cxn ang="0">
                  <a:pos x="T8" y="T9"/>
                </a:cxn>
              </a:cxnLst>
              <a:rect l="0" t="0" r="r" b="b"/>
              <a:pathLst>
                <a:path w="62" h="78">
                  <a:moveTo>
                    <a:pt x="36" y="78"/>
                  </a:moveTo>
                  <a:lnTo>
                    <a:pt x="62" y="61"/>
                  </a:lnTo>
                  <a:lnTo>
                    <a:pt x="26" y="0"/>
                  </a:lnTo>
                  <a:lnTo>
                    <a:pt x="0" y="14"/>
                  </a:lnTo>
                  <a:lnTo>
                    <a:pt x="3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6" tIns="46618" rIns="93236" bIns="46618" numCol="1" anchor="t" anchorCtr="0" compatLnSpc="1">
              <a:prstTxWarp prst="textNoShape">
                <a:avLst/>
              </a:prstTxWarp>
            </a:bodyPr>
            <a:lstStyle/>
            <a:p>
              <a:pPr defTabSz="932317"/>
              <a:endParaRPr lang="en-US" sz="1224">
                <a:solidFill>
                  <a:srgbClr val="000000"/>
                </a:solidFill>
              </a:endParaRPr>
            </a:p>
          </p:txBody>
        </p:sp>
        <p:sp>
          <p:nvSpPr>
            <p:cNvPr id="19" name="Freeform 12"/>
            <p:cNvSpPr>
              <a:spLocks/>
            </p:cNvSpPr>
            <p:nvPr/>
          </p:nvSpPr>
          <p:spPr bwMode="black">
            <a:xfrm>
              <a:off x="4873626" y="2709863"/>
              <a:ext cx="98425" cy="123825"/>
            </a:xfrm>
            <a:custGeom>
              <a:avLst/>
              <a:gdLst>
                <a:gd name="T0" fmla="*/ 26 w 62"/>
                <a:gd name="T1" fmla="*/ 78 h 78"/>
                <a:gd name="T2" fmla="*/ 62 w 62"/>
                <a:gd name="T3" fmla="*/ 14 h 78"/>
                <a:gd name="T4" fmla="*/ 36 w 62"/>
                <a:gd name="T5" fmla="*/ 0 h 78"/>
                <a:gd name="T6" fmla="*/ 0 w 62"/>
                <a:gd name="T7" fmla="*/ 61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4"/>
                  </a:lnTo>
                  <a:lnTo>
                    <a:pt x="36" y="0"/>
                  </a:lnTo>
                  <a:lnTo>
                    <a:pt x="0" y="61"/>
                  </a:lnTo>
                  <a:lnTo>
                    <a:pt x="2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6" tIns="46618" rIns="93236" bIns="46618" numCol="1" anchor="t" anchorCtr="0" compatLnSpc="1">
              <a:prstTxWarp prst="textNoShape">
                <a:avLst/>
              </a:prstTxWarp>
            </a:bodyPr>
            <a:lstStyle/>
            <a:p>
              <a:pPr defTabSz="932317"/>
              <a:endParaRPr lang="en-US" sz="1224">
                <a:solidFill>
                  <a:srgbClr val="000000"/>
                </a:solidFill>
              </a:endParaRPr>
            </a:p>
          </p:txBody>
        </p:sp>
        <p:sp>
          <p:nvSpPr>
            <p:cNvPr id="20" name="Freeform 13"/>
            <p:cNvSpPr>
              <a:spLocks/>
            </p:cNvSpPr>
            <p:nvPr/>
          </p:nvSpPr>
          <p:spPr bwMode="black">
            <a:xfrm>
              <a:off x="4989513" y="2506663"/>
              <a:ext cx="98425" cy="123825"/>
            </a:xfrm>
            <a:custGeom>
              <a:avLst/>
              <a:gdLst>
                <a:gd name="T0" fmla="*/ 26 w 62"/>
                <a:gd name="T1" fmla="*/ 78 h 78"/>
                <a:gd name="T2" fmla="*/ 62 w 62"/>
                <a:gd name="T3" fmla="*/ 17 h 78"/>
                <a:gd name="T4" fmla="*/ 36 w 62"/>
                <a:gd name="T5" fmla="*/ 0 h 78"/>
                <a:gd name="T6" fmla="*/ 0 w 62"/>
                <a:gd name="T7" fmla="*/ 64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7"/>
                  </a:lnTo>
                  <a:lnTo>
                    <a:pt x="36" y="0"/>
                  </a:lnTo>
                  <a:lnTo>
                    <a:pt x="0" y="64"/>
                  </a:lnTo>
                  <a:lnTo>
                    <a:pt x="2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6" tIns="46618" rIns="93236" bIns="46618" numCol="1" anchor="t" anchorCtr="0" compatLnSpc="1">
              <a:prstTxWarp prst="textNoShape">
                <a:avLst/>
              </a:prstTxWarp>
            </a:bodyPr>
            <a:lstStyle/>
            <a:p>
              <a:pPr defTabSz="932317"/>
              <a:endParaRPr lang="en-US" sz="1224">
                <a:solidFill>
                  <a:srgbClr val="000000"/>
                </a:solidFill>
              </a:endParaRPr>
            </a:p>
          </p:txBody>
        </p:sp>
        <p:sp>
          <p:nvSpPr>
            <p:cNvPr id="21" name="Freeform 14"/>
            <p:cNvSpPr>
              <a:spLocks/>
            </p:cNvSpPr>
            <p:nvPr/>
          </p:nvSpPr>
          <p:spPr bwMode="black">
            <a:xfrm>
              <a:off x="4017963" y="3990976"/>
              <a:ext cx="98425" cy="123825"/>
            </a:xfrm>
            <a:custGeom>
              <a:avLst/>
              <a:gdLst>
                <a:gd name="T0" fmla="*/ 0 w 62"/>
                <a:gd name="T1" fmla="*/ 64 h 78"/>
                <a:gd name="T2" fmla="*/ 26 w 62"/>
                <a:gd name="T3" fmla="*/ 78 h 78"/>
                <a:gd name="T4" fmla="*/ 62 w 62"/>
                <a:gd name="T5" fmla="*/ 14 h 78"/>
                <a:gd name="T6" fmla="*/ 36 w 62"/>
                <a:gd name="T7" fmla="*/ 0 h 78"/>
                <a:gd name="T8" fmla="*/ 0 w 62"/>
                <a:gd name="T9" fmla="*/ 64 h 78"/>
              </a:gdLst>
              <a:ahLst/>
              <a:cxnLst>
                <a:cxn ang="0">
                  <a:pos x="T0" y="T1"/>
                </a:cxn>
                <a:cxn ang="0">
                  <a:pos x="T2" y="T3"/>
                </a:cxn>
                <a:cxn ang="0">
                  <a:pos x="T4" y="T5"/>
                </a:cxn>
                <a:cxn ang="0">
                  <a:pos x="T6" y="T7"/>
                </a:cxn>
                <a:cxn ang="0">
                  <a:pos x="T8" y="T9"/>
                </a:cxn>
              </a:cxnLst>
              <a:rect l="0" t="0" r="r" b="b"/>
              <a:pathLst>
                <a:path w="62" h="78">
                  <a:moveTo>
                    <a:pt x="0" y="64"/>
                  </a:moveTo>
                  <a:lnTo>
                    <a:pt x="26" y="78"/>
                  </a:lnTo>
                  <a:lnTo>
                    <a:pt x="62" y="14"/>
                  </a:lnTo>
                  <a:lnTo>
                    <a:pt x="36" y="0"/>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6" tIns="46618" rIns="93236" bIns="46618" numCol="1" anchor="t" anchorCtr="0" compatLnSpc="1">
              <a:prstTxWarp prst="textNoShape">
                <a:avLst/>
              </a:prstTxWarp>
            </a:bodyPr>
            <a:lstStyle/>
            <a:p>
              <a:pPr defTabSz="932317"/>
              <a:endParaRPr lang="en-US" sz="1224">
                <a:solidFill>
                  <a:srgbClr val="000000"/>
                </a:solidFill>
              </a:endParaRPr>
            </a:p>
          </p:txBody>
        </p:sp>
        <p:sp>
          <p:nvSpPr>
            <p:cNvPr id="22" name="Freeform 15"/>
            <p:cNvSpPr>
              <a:spLocks/>
            </p:cNvSpPr>
            <p:nvPr/>
          </p:nvSpPr>
          <p:spPr bwMode="black">
            <a:xfrm>
              <a:off x="3902076" y="4189413"/>
              <a:ext cx="101600" cy="128588"/>
            </a:xfrm>
            <a:custGeom>
              <a:avLst/>
              <a:gdLst>
                <a:gd name="T0" fmla="*/ 0 w 64"/>
                <a:gd name="T1" fmla="*/ 64 h 81"/>
                <a:gd name="T2" fmla="*/ 26 w 64"/>
                <a:gd name="T3" fmla="*/ 81 h 81"/>
                <a:gd name="T4" fmla="*/ 64 w 64"/>
                <a:gd name="T5" fmla="*/ 17 h 81"/>
                <a:gd name="T6" fmla="*/ 36 w 64"/>
                <a:gd name="T7" fmla="*/ 0 h 81"/>
                <a:gd name="T8" fmla="*/ 0 w 64"/>
                <a:gd name="T9" fmla="*/ 64 h 81"/>
              </a:gdLst>
              <a:ahLst/>
              <a:cxnLst>
                <a:cxn ang="0">
                  <a:pos x="T0" y="T1"/>
                </a:cxn>
                <a:cxn ang="0">
                  <a:pos x="T2" y="T3"/>
                </a:cxn>
                <a:cxn ang="0">
                  <a:pos x="T4" y="T5"/>
                </a:cxn>
                <a:cxn ang="0">
                  <a:pos x="T6" y="T7"/>
                </a:cxn>
                <a:cxn ang="0">
                  <a:pos x="T8" y="T9"/>
                </a:cxn>
              </a:cxnLst>
              <a:rect l="0" t="0" r="r" b="b"/>
              <a:pathLst>
                <a:path w="64" h="81">
                  <a:moveTo>
                    <a:pt x="0" y="64"/>
                  </a:moveTo>
                  <a:lnTo>
                    <a:pt x="26" y="81"/>
                  </a:lnTo>
                  <a:lnTo>
                    <a:pt x="64" y="17"/>
                  </a:lnTo>
                  <a:lnTo>
                    <a:pt x="36" y="0"/>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6" tIns="46618" rIns="93236" bIns="46618" numCol="1" anchor="t" anchorCtr="0" compatLnSpc="1">
              <a:prstTxWarp prst="textNoShape">
                <a:avLst/>
              </a:prstTxWarp>
            </a:bodyPr>
            <a:lstStyle/>
            <a:p>
              <a:pPr defTabSz="932317"/>
              <a:endParaRPr lang="en-US" sz="1224">
                <a:solidFill>
                  <a:srgbClr val="000000"/>
                </a:solidFill>
              </a:endParaRPr>
            </a:p>
          </p:txBody>
        </p:sp>
        <p:sp>
          <p:nvSpPr>
            <p:cNvPr id="23" name="Freeform 16"/>
            <p:cNvSpPr>
              <a:spLocks/>
            </p:cNvSpPr>
            <p:nvPr/>
          </p:nvSpPr>
          <p:spPr bwMode="black">
            <a:xfrm>
              <a:off x="4989513" y="4189413"/>
              <a:ext cx="98425" cy="128588"/>
            </a:xfrm>
            <a:custGeom>
              <a:avLst/>
              <a:gdLst>
                <a:gd name="T0" fmla="*/ 26 w 62"/>
                <a:gd name="T1" fmla="*/ 0 h 81"/>
                <a:gd name="T2" fmla="*/ 0 w 62"/>
                <a:gd name="T3" fmla="*/ 17 h 81"/>
                <a:gd name="T4" fmla="*/ 36 w 62"/>
                <a:gd name="T5" fmla="*/ 81 h 81"/>
                <a:gd name="T6" fmla="*/ 62 w 62"/>
                <a:gd name="T7" fmla="*/ 64 h 81"/>
                <a:gd name="T8" fmla="*/ 26 w 62"/>
                <a:gd name="T9" fmla="*/ 0 h 81"/>
              </a:gdLst>
              <a:ahLst/>
              <a:cxnLst>
                <a:cxn ang="0">
                  <a:pos x="T0" y="T1"/>
                </a:cxn>
                <a:cxn ang="0">
                  <a:pos x="T2" y="T3"/>
                </a:cxn>
                <a:cxn ang="0">
                  <a:pos x="T4" y="T5"/>
                </a:cxn>
                <a:cxn ang="0">
                  <a:pos x="T6" y="T7"/>
                </a:cxn>
                <a:cxn ang="0">
                  <a:pos x="T8" y="T9"/>
                </a:cxn>
              </a:cxnLst>
              <a:rect l="0" t="0" r="r" b="b"/>
              <a:pathLst>
                <a:path w="62" h="81">
                  <a:moveTo>
                    <a:pt x="26" y="0"/>
                  </a:moveTo>
                  <a:lnTo>
                    <a:pt x="0" y="17"/>
                  </a:lnTo>
                  <a:lnTo>
                    <a:pt x="36" y="81"/>
                  </a:lnTo>
                  <a:lnTo>
                    <a:pt x="62" y="64"/>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6" tIns="46618" rIns="93236" bIns="46618" numCol="1" anchor="t" anchorCtr="0" compatLnSpc="1">
              <a:prstTxWarp prst="textNoShape">
                <a:avLst/>
              </a:prstTxWarp>
            </a:bodyPr>
            <a:lstStyle/>
            <a:p>
              <a:pPr defTabSz="932317"/>
              <a:endParaRPr lang="en-US" sz="1224">
                <a:solidFill>
                  <a:srgbClr val="000000"/>
                </a:solidFill>
              </a:endParaRPr>
            </a:p>
          </p:txBody>
        </p:sp>
        <p:sp>
          <p:nvSpPr>
            <p:cNvPr id="24" name="Freeform 17"/>
            <p:cNvSpPr>
              <a:spLocks/>
            </p:cNvSpPr>
            <p:nvPr/>
          </p:nvSpPr>
          <p:spPr bwMode="black">
            <a:xfrm>
              <a:off x="4873626" y="3990976"/>
              <a:ext cx="98425" cy="123825"/>
            </a:xfrm>
            <a:custGeom>
              <a:avLst/>
              <a:gdLst>
                <a:gd name="T0" fmla="*/ 0 w 62"/>
                <a:gd name="T1" fmla="*/ 14 h 78"/>
                <a:gd name="T2" fmla="*/ 36 w 62"/>
                <a:gd name="T3" fmla="*/ 78 h 78"/>
                <a:gd name="T4" fmla="*/ 62 w 62"/>
                <a:gd name="T5" fmla="*/ 64 h 78"/>
                <a:gd name="T6" fmla="*/ 26 w 62"/>
                <a:gd name="T7" fmla="*/ 0 h 78"/>
                <a:gd name="T8" fmla="*/ 0 w 62"/>
                <a:gd name="T9" fmla="*/ 14 h 78"/>
              </a:gdLst>
              <a:ahLst/>
              <a:cxnLst>
                <a:cxn ang="0">
                  <a:pos x="T0" y="T1"/>
                </a:cxn>
                <a:cxn ang="0">
                  <a:pos x="T2" y="T3"/>
                </a:cxn>
                <a:cxn ang="0">
                  <a:pos x="T4" y="T5"/>
                </a:cxn>
                <a:cxn ang="0">
                  <a:pos x="T6" y="T7"/>
                </a:cxn>
                <a:cxn ang="0">
                  <a:pos x="T8" y="T9"/>
                </a:cxn>
              </a:cxnLst>
              <a:rect l="0" t="0" r="r" b="b"/>
              <a:pathLst>
                <a:path w="62" h="78">
                  <a:moveTo>
                    <a:pt x="0" y="14"/>
                  </a:moveTo>
                  <a:lnTo>
                    <a:pt x="36" y="78"/>
                  </a:lnTo>
                  <a:lnTo>
                    <a:pt x="62" y="64"/>
                  </a:lnTo>
                  <a:lnTo>
                    <a:pt x="26"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6" tIns="46618" rIns="93236" bIns="46618" numCol="1" anchor="t" anchorCtr="0" compatLnSpc="1">
              <a:prstTxWarp prst="textNoShape">
                <a:avLst/>
              </a:prstTxWarp>
            </a:bodyPr>
            <a:lstStyle/>
            <a:p>
              <a:pPr defTabSz="932317"/>
              <a:endParaRPr lang="en-US" sz="1224">
                <a:solidFill>
                  <a:srgbClr val="000000"/>
                </a:solidFill>
              </a:endParaRPr>
            </a:p>
          </p:txBody>
        </p:sp>
        <p:sp>
          <p:nvSpPr>
            <p:cNvPr id="25" name="Freeform 18"/>
            <p:cNvSpPr>
              <a:spLocks/>
            </p:cNvSpPr>
            <p:nvPr/>
          </p:nvSpPr>
          <p:spPr bwMode="black">
            <a:xfrm>
              <a:off x="3579813" y="2892426"/>
              <a:ext cx="1833563" cy="1068388"/>
            </a:xfrm>
            <a:custGeom>
              <a:avLst/>
              <a:gdLst>
                <a:gd name="T0" fmla="*/ 415 w 489"/>
                <a:gd name="T1" fmla="*/ 222 h 285"/>
                <a:gd name="T2" fmla="*/ 489 w 489"/>
                <a:gd name="T3" fmla="*/ 148 h 285"/>
                <a:gd name="T4" fmla="*/ 415 w 489"/>
                <a:gd name="T5" fmla="*/ 74 h 285"/>
                <a:gd name="T6" fmla="*/ 404 w 489"/>
                <a:gd name="T7" fmla="*/ 75 h 285"/>
                <a:gd name="T8" fmla="*/ 295 w 489"/>
                <a:gd name="T9" fmla="*/ 0 h 285"/>
                <a:gd name="T10" fmla="*/ 213 w 489"/>
                <a:gd name="T11" fmla="*/ 34 h 285"/>
                <a:gd name="T12" fmla="*/ 162 w 489"/>
                <a:gd name="T13" fmla="*/ 18 h 285"/>
                <a:gd name="T14" fmla="*/ 71 w 489"/>
                <a:gd name="T15" fmla="*/ 97 h 285"/>
                <a:gd name="T16" fmla="*/ 56 w 489"/>
                <a:gd name="T17" fmla="*/ 95 h 285"/>
                <a:gd name="T18" fmla="*/ 0 w 489"/>
                <a:gd name="T19" fmla="*/ 151 h 285"/>
                <a:gd name="T20" fmla="*/ 56 w 489"/>
                <a:gd name="T21" fmla="*/ 208 h 285"/>
                <a:gd name="T22" fmla="*/ 78 w 489"/>
                <a:gd name="T23" fmla="*/ 203 h 285"/>
                <a:gd name="T24" fmla="*/ 141 w 489"/>
                <a:gd name="T25" fmla="*/ 257 h 285"/>
                <a:gd name="T26" fmla="*/ 178 w 489"/>
                <a:gd name="T27" fmla="*/ 244 h 285"/>
                <a:gd name="T28" fmla="*/ 241 w 489"/>
                <a:gd name="T29" fmla="*/ 285 h 285"/>
                <a:gd name="T30" fmla="*/ 297 w 489"/>
                <a:gd name="T31" fmla="*/ 255 h 285"/>
                <a:gd name="T32" fmla="*/ 332 w 489"/>
                <a:gd name="T33" fmla="*/ 267 h 285"/>
                <a:gd name="T34" fmla="*/ 390 w 489"/>
                <a:gd name="T35" fmla="*/ 217 h 285"/>
                <a:gd name="T36" fmla="*/ 415 w 489"/>
                <a:gd name="T37" fmla="*/ 22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9" h="285">
                  <a:moveTo>
                    <a:pt x="415" y="222"/>
                  </a:moveTo>
                  <a:cubicBezTo>
                    <a:pt x="456" y="222"/>
                    <a:pt x="489" y="189"/>
                    <a:pt x="489" y="148"/>
                  </a:cubicBezTo>
                  <a:cubicBezTo>
                    <a:pt x="489" y="107"/>
                    <a:pt x="456" y="74"/>
                    <a:pt x="415" y="74"/>
                  </a:cubicBezTo>
                  <a:cubicBezTo>
                    <a:pt x="411" y="74"/>
                    <a:pt x="407" y="74"/>
                    <a:pt x="404" y="75"/>
                  </a:cubicBezTo>
                  <a:cubicBezTo>
                    <a:pt x="387" y="31"/>
                    <a:pt x="345" y="0"/>
                    <a:pt x="295" y="0"/>
                  </a:cubicBezTo>
                  <a:cubicBezTo>
                    <a:pt x="263" y="0"/>
                    <a:pt x="234" y="13"/>
                    <a:pt x="213" y="34"/>
                  </a:cubicBezTo>
                  <a:cubicBezTo>
                    <a:pt x="199" y="24"/>
                    <a:pt x="181" y="18"/>
                    <a:pt x="162" y="18"/>
                  </a:cubicBezTo>
                  <a:cubicBezTo>
                    <a:pt x="115" y="18"/>
                    <a:pt x="77" y="52"/>
                    <a:pt x="71" y="97"/>
                  </a:cubicBezTo>
                  <a:cubicBezTo>
                    <a:pt x="66" y="96"/>
                    <a:pt x="61" y="95"/>
                    <a:pt x="56" y="95"/>
                  </a:cubicBezTo>
                  <a:cubicBezTo>
                    <a:pt x="25" y="95"/>
                    <a:pt x="0" y="120"/>
                    <a:pt x="0" y="151"/>
                  </a:cubicBezTo>
                  <a:cubicBezTo>
                    <a:pt x="0" y="182"/>
                    <a:pt x="25" y="208"/>
                    <a:pt x="56" y="208"/>
                  </a:cubicBezTo>
                  <a:cubicBezTo>
                    <a:pt x="64" y="208"/>
                    <a:pt x="71" y="206"/>
                    <a:pt x="78" y="203"/>
                  </a:cubicBezTo>
                  <a:cubicBezTo>
                    <a:pt x="83" y="234"/>
                    <a:pt x="109" y="257"/>
                    <a:pt x="141" y="257"/>
                  </a:cubicBezTo>
                  <a:cubicBezTo>
                    <a:pt x="155" y="257"/>
                    <a:pt x="168" y="252"/>
                    <a:pt x="178" y="244"/>
                  </a:cubicBezTo>
                  <a:cubicBezTo>
                    <a:pt x="189" y="268"/>
                    <a:pt x="213" y="285"/>
                    <a:pt x="241" y="285"/>
                  </a:cubicBezTo>
                  <a:cubicBezTo>
                    <a:pt x="264" y="285"/>
                    <a:pt x="285" y="273"/>
                    <a:pt x="297" y="255"/>
                  </a:cubicBezTo>
                  <a:cubicBezTo>
                    <a:pt x="307" y="263"/>
                    <a:pt x="319" y="267"/>
                    <a:pt x="332" y="267"/>
                  </a:cubicBezTo>
                  <a:cubicBezTo>
                    <a:pt x="361" y="267"/>
                    <a:pt x="386" y="246"/>
                    <a:pt x="390" y="217"/>
                  </a:cubicBezTo>
                  <a:cubicBezTo>
                    <a:pt x="397" y="220"/>
                    <a:pt x="406" y="222"/>
                    <a:pt x="415" y="2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6" tIns="46618" rIns="93236" bIns="46618" numCol="1" anchor="t" anchorCtr="0" compatLnSpc="1">
              <a:prstTxWarp prst="textNoShape">
                <a:avLst/>
              </a:prstTxWarp>
            </a:bodyPr>
            <a:lstStyle/>
            <a:p>
              <a:pPr defTabSz="932317"/>
              <a:endParaRPr lang="en-US" sz="1224">
                <a:solidFill>
                  <a:srgbClr val="000000"/>
                </a:solidFill>
              </a:endParaRPr>
            </a:p>
          </p:txBody>
        </p:sp>
        <p:sp>
          <p:nvSpPr>
            <p:cNvPr id="26" name="Freeform 19"/>
            <p:cNvSpPr>
              <a:spLocks noEditPoints="1"/>
            </p:cNvSpPr>
            <p:nvPr/>
          </p:nvSpPr>
          <p:spPr bwMode="black">
            <a:xfrm>
              <a:off x="3321051" y="1598613"/>
              <a:ext cx="750888" cy="522288"/>
            </a:xfrm>
            <a:custGeom>
              <a:avLst/>
              <a:gdLst>
                <a:gd name="T0" fmla="*/ 174 w 200"/>
                <a:gd name="T1" fmla="*/ 0 h 139"/>
                <a:gd name="T2" fmla="*/ 26 w 200"/>
                <a:gd name="T3" fmla="*/ 0 h 139"/>
                <a:gd name="T4" fmla="*/ 0 w 200"/>
                <a:gd name="T5" fmla="*/ 27 h 139"/>
                <a:gd name="T6" fmla="*/ 0 w 200"/>
                <a:gd name="T7" fmla="*/ 113 h 139"/>
                <a:gd name="T8" fmla="*/ 26 w 200"/>
                <a:gd name="T9" fmla="*/ 139 h 139"/>
                <a:gd name="T10" fmla="*/ 174 w 200"/>
                <a:gd name="T11" fmla="*/ 139 h 139"/>
                <a:gd name="T12" fmla="*/ 200 w 200"/>
                <a:gd name="T13" fmla="*/ 113 h 139"/>
                <a:gd name="T14" fmla="*/ 200 w 200"/>
                <a:gd name="T15" fmla="*/ 27 h 139"/>
                <a:gd name="T16" fmla="*/ 174 w 200"/>
                <a:gd name="T17" fmla="*/ 0 h 139"/>
                <a:gd name="T18" fmla="*/ 185 w 200"/>
                <a:gd name="T19" fmla="*/ 113 h 139"/>
                <a:gd name="T20" fmla="*/ 174 w 200"/>
                <a:gd name="T21" fmla="*/ 124 h 139"/>
                <a:gd name="T22" fmla="*/ 26 w 200"/>
                <a:gd name="T23" fmla="*/ 124 h 139"/>
                <a:gd name="T24" fmla="*/ 15 w 200"/>
                <a:gd name="T25" fmla="*/ 113 h 139"/>
                <a:gd name="T26" fmla="*/ 15 w 200"/>
                <a:gd name="T27" fmla="*/ 27 h 139"/>
                <a:gd name="T28" fmla="*/ 26 w 200"/>
                <a:gd name="T29" fmla="*/ 16 h 139"/>
                <a:gd name="T30" fmla="*/ 174 w 200"/>
                <a:gd name="T31" fmla="*/ 16 h 139"/>
                <a:gd name="T32" fmla="*/ 185 w 200"/>
                <a:gd name="T33" fmla="*/ 27 h 139"/>
                <a:gd name="T34" fmla="*/ 185 w 200"/>
                <a:gd name="T35" fmla="*/ 11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39">
                  <a:moveTo>
                    <a:pt x="174" y="0"/>
                  </a:moveTo>
                  <a:cubicBezTo>
                    <a:pt x="26" y="0"/>
                    <a:pt x="26" y="0"/>
                    <a:pt x="26" y="0"/>
                  </a:cubicBezTo>
                  <a:cubicBezTo>
                    <a:pt x="12" y="0"/>
                    <a:pt x="0" y="12"/>
                    <a:pt x="0" y="27"/>
                  </a:cubicBezTo>
                  <a:cubicBezTo>
                    <a:pt x="0" y="113"/>
                    <a:pt x="0" y="113"/>
                    <a:pt x="0" y="113"/>
                  </a:cubicBezTo>
                  <a:cubicBezTo>
                    <a:pt x="0" y="127"/>
                    <a:pt x="12" y="139"/>
                    <a:pt x="26" y="139"/>
                  </a:cubicBezTo>
                  <a:cubicBezTo>
                    <a:pt x="174" y="139"/>
                    <a:pt x="174" y="139"/>
                    <a:pt x="174" y="139"/>
                  </a:cubicBezTo>
                  <a:cubicBezTo>
                    <a:pt x="188" y="139"/>
                    <a:pt x="200" y="127"/>
                    <a:pt x="200" y="113"/>
                  </a:cubicBezTo>
                  <a:cubicBezTo>
                    <a:pt x="200" y="27"/>
                    <a:pt x="200" y="27"/>
                    <a:pt x="200" y="27"/>
                  </a:cubicBezTo>
                  <a:cubicBezTo>
                    <a:pt x="200" y="12"/>
                    <a:pt x="188" y="0"/>
                    <a:pt x="174" y="0"/>
                  </a:cubicBezTo>
                  <a:moveTo>
                    <a:pt x="185" y="113"/>
                  </a:moveTo>
                  <a:cubicBezTo>
                    <a:pt x="185" y="119"/>
                    <a:pt x="180" y="124"/>
                    <a:pt x="174" y="124"/>
                  </a:cubicBezTo>
                  <a:cubicBezTo>
                    <a:pt x="26" y="124"/>
                    <a:pt x="26" y="124"/>
                    <a:pt x="26" y="124"/>
                  </a:cubicBezTo>
                  <a:cubicBezTo>
                    <a:pt x="20" y="124"/>
                    <a:pt x="15" y="119"/>
                    <a:pt x="15" y="113"/>
                  </a:cubicBezTo>
                  <a:cubicBezTo>
                    <a:pt x="15" y="27"/>
                    <a:pt x="15" y="27"/>
                    <a:pt x="15" y="27"/>
                  </a:cubicBezTo>
                  <a:cubicBezTo>
                    <a:pt x="15" y="21"/>
                    <a:pt x="20" y="16"/>
                    <a:pt x="26" y="16"/>
                  </a:cubicBezTo>
                  <a:cubicBezTo>
                    <a:pt x="174" y="16"/>
                    <a:pt x="174" y="16"/>
                    <a:pt x="174" y="16"/>
                  </a:cubicBezTo>
                  <a:cubicBezTo>
                    <a:pt x="180" y="16"/>
                    <a:pt x="185" y="21"/>
                    <a:pt x="185" y="27"/>
                  </a:cubicBezTo>
                  <a:lnTo>
                    <a:pt x="185"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6" tIns="46618" rIns="93236" bIns="46618" numCol="1" anchor="t" anchorCtr="0" compatLnSpc="1">
              <a:prstTxWarp prst="textNoShape">
                <a:avLst/>
              </a:prstTxWarp>
            </a:bodyPr>
            <a:lstStyle/>
            <a:p>
              <a:pPr defTabSz="932317"/>
              <a:endParaRPr lang="en-US" sz="1224">
                <a:solidFill>
                  <a:srgbClr val="000000"/>
                </a:solidFill>
              </a:endParaRPr>
            </a:p>
          </p:txBody>
        </p:sp>
        <p:sp>
          <p:nvSpPr>
            <p:cNvPr id="27" name="Freeform 20"/>
            <p:cNvSpPr>
              <a:spLocks/>
            </p:cNvSpPr>
            <p:nvPr/>
          </p:nvSpPr>
          <p:spPr bwMode="black">
            <a:xfrm>
              <a:off x="3178176" y="2154238"/>
              <a:ext cx="1035050" cy="239713"/>
            </a:xfrm>
            <a:custGeom>
              <a:avLst/>
              <a:gdLst>
                <a:gd name="T0" fmla="*/ 7 w 276"/>
                <a:gd name="T1" fmla="*/ 64 h 64"/>
                <a:gd name="T2" fmla="*/ 269 w 276"/>
                <a:gd name="T3" fmla="*/ 64 h 64"/>
                <a:gd name="T4" fmla="*/ 276 w 276"/>
                <a:gd name="T5" fmla="*/ 57 h 64"/>
                <a:gd name="T6" fmla="*/ 276 w 276"/>
                <a:gd name="T7" fmla="*/ 54 h 64"/>
                <a:gd name="T8" fmla="*/ 272 w 276"/>
                <a:gd name="T9" fmla="*/ 42 h 64"/>
                <a:gd name="T10" fmla="*/ 240 w 276"/>
                <a:gd name="T11" fmla="*/ 5 h 64"/>
                <a:gd name="T12" fmla="*/ 229 w 276"/>
                <a:gd name="T13" fmla="*/ 0 h 64"/>
                <a:gd name="T14" fmla="*/ 47 w 276"/>
                <a:gd name="T15" fmla="*/ 0 h 64"/>
                <a:gd name="T16" fmla="*/ 36 w 276"/>
                <a:gd name="T17" fmla="*/ 5 h 64"/>
                <a:gd name="T18" fmla="*/ 4 w 276"/>
                <a:gd name="T19" fmla="*/ 42 h 64"/>
                <a:gd name="T20" fmla="*/ 0 w 276"/>
                <a:gd name="T21" fmla="*/ 54 h 64"/>
                <a:gd name="T22" fmla="*/ 0 w 276"/>
                <a:gd name="T23" fmla="*/ 57 h 64"/>
                <a:gd name="T24" fmla="*/ 7 w 276"/>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64">
                  <a:moveTo>
                    <a:pt x="7" y="64"/>
                  </a:moveTo>
                  <a:cubicBezTo>
                    <a:pt x="269" y="64"/>
                    <a:pt x="269" y="64"/>
                    <a:pt x="269" y="64"/>
                  </a:cubicBezTo>
                  <a:cubicBezTo>
                    <a:pt x="273" y="64"/>
                    <a:pt x="276" y="61"/>
                    <a:pt x="276" y="57"/>
                  </a:cubicBezTo>
                  <a:cubicBezTo>
                    <a:pt x="276" y="54"/>
                    <a:pt x="276" y="54"/>
                    <a:pt x="276" y="54"/>
                  </a:cubicBezTo>
                  <a:cubicBezTo>
                    <a:pt x="276" y="50"/>
                    <a:pt x="274" y="45"/>
                    <a:pt x="272" y="42"/>
                  </a:cubicBezTo>
                  <a:cubicBezTo>
                    <a:pt x="240" y="5"/>
                    <a:pt x="240" y="5"/>
                    <a:pt x="240" y="5"/>
                  </a:cubicBezTo>
                  <a:cubicBezTo>
                    <a:pt x="238" y="2"/>
                    <a:pt x="233" y="0"/>
                    <a:pt x="229" y="0"/>
                  </a:cubicBezTo>
                  <a:cubicBezTo>
                    <a:pt x="47" y="0"/>
                    <a:pt x="47" y="0"/>
                    <a:pt x="47" y="0"/>
                  </a:cubicBezTo>
                  <a:cubicBezTo>
                    <a:pt x="43" y="0"/>
                    <a:pt x="38" y="2"/>
                    <a:pt x="36" y="5"/>
                  </a:cubicBezTo>
                  <a:cubicBezTo>
                    <a:pt x="4" y="42"/>
                    <a:pt x="4" y="42"/>
                    <a:pt x="4" y="42"/>
                  </a:cubicBezTo>
                  <a:cubicBezTo>
                    <a:pt x="2" y="45"/>
                    <a:pt x="0" y="50"/>
                    <a:pt x="0" y="54"/>
                  </a:cubicBezTo>
                  <a:cubicBezTo>
                    <a:pt x="0" y="57"/>
                    <a:pt x="0" y="57"/>
                    <a:pt x="0" y="57"/>
                  </a:cubicBezTo>
                  <a:cubicBezTo>
                    <a:pt x="0" y="61"/>
                    <a:pt x="3" y="64"/>
                    <a:pt x="7" y="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6" tIns="46618" rIns="93236" bIns="46618" numCol="1" anchor="t" anchorCtr="0" compatLnSpc="1">
              <a:prstTxWarp prst="textNoShape">
                <a:avLst/>
              </a:prstTxWarp>
            </a:bodyPr>
            <a:lstStyle/>
            <a:p>
              <a:pPr defTabSz="932317"/>
              <a:endParaRPr lang="en-US" sz="1224">
                <a:solidFill>
                  <a:srgbClr val="000000"/>
                </a:solidFill>
              </a:endParaRPr>
            </a:p>
          </p:txBody>
        </p:sp>
        <p:sp>
          <p:nvSpPr>
            <p:cNvPr id="28" name="Freeform 21"/>
            <p:cNvSpPr>
              <a:spLocks noEditPoints="1"/>
            </p:cNvSpPr>
            <p:nvPr/>
          </p:nvSpPr>
          <p:spPr bwMode="black">
            <a:xfrm>
              <a:off x="4730751" y="1639888"/>
              <a:ext cx="781050" cy="608013"/>
            </a:xfrm>
            <a:custGeom>
              <a:avLst/>
              <a:gdLst>
                <a:gd name="T0" fmla="*/ 177 w 208"/>
                <a:gd name="T1" fmla="*/ 0 h 162"/>
                <a:gd name="T2" fmla="*/ 31 w 208"/>
                <a:gd name="T3" fmla="*/ 0 h 162"/>
                <a:gd name="T4" fmla="*/ 0 w 208"/>
                <a:gd name="T5" fmla="*/ 31 h 162"/>
                <a:gd name="T6" fmla="*/ 0 w 208"/>
                <a:gd name="T7" fmla="*/ 131 h 162"/>
                <a:gd name="T8" fmla="*/ 31 w 208"/>
                <a:gd name="T9" fmla="*/ 162 h 162"/>
                <a:gd name="T10" fmla="*/ 177 w 208"/>
                <a:gd name="T11" fmla="*/ 162 h 162"/>
                <a:gd name="T12" fmla="*/ 208 w 208"/>
                <a:gd name="T13" fmla="*/ 131 h 162"/>
                <a:gd name="T14" fmla="*/ 208 w 208"/>
                <a:gd name="T15" fmla="*/ 31 h 162"/>
                <a:gd name="T16" fmla="*/ 177 w 208"/>
                <a:gd name="T17" fmla="*/ 0 h 162"/>
                <a:gd name="T18" fmla="*/ 190 w 208"/>
                <a:gd name="T19" fmla="*/ 131 h 162"/>
                <a:gd name="T20" fmla="*/ 177 w 208"/>
                <a:gd name="T21" fmla="*/ 144 h 162"/>
                <a:gd name="T22" fmla="*/ 31 w 208"/>
                <a:gd name="T23" fmla="*/ 144 h 162"/>
                <a:gd name="T24" fmla="*/ 18 w 208"/>
                <a:gd name="T25" fmla="*/ 131 h 162"/>
                <a:gd name="T26" fmla="*/ 18 w 208"/>
                <a:gd name="T27" fmla="*/ 31 h 162"/>
                <a:gd name="T28" fmla="*/ 31 w 208"/>
                <a:gd name="T29" fmla="*/ 18 h 162"/>
                <a:gd name="T30" fmla="*/ 177 w 208"/>
                <a:gd name="T31" fmla="*/ 18 h 162"/>
                <a:gd name="T32" fmla="*/ 190 w 208"/>
                <a:gd name="T33" fmla="*/ 31 h 162"/>
                <a:gd name="T34" fmla="*/ 190 w 208"/>
                <a:gd name="T35" fmla="*/ 13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162">
                  <a:moveTo>
                    <a:pt x="177" y="0"/>
                  </a:moveTo>
                  <a:cubicBezTo>
                    <a:pt x="31" y="0"/>
                    <a:pt x="31" y="0"/>
                    <a:pt x="31" y="0"/>
                  </a:cubicBezTo>
                  <a:cubicBezTo>
                    <a:pt x="14" y="0"/>
                    <a:pt x="0" y="14"/>
                    <a:pt x="0" y="31"/>
                  </a:cubicBezTo>
                  <a:cubicBezTo>
                    <a:pt x="0" y="131"/>
                    <a:pt x="0" y="131"/>
                    <a:pt x="0" y="131"/>
                  </a:cubicBezTo>
                  <a:cubicBezTo>
                    <a:pt x="0" y="148"/>
                    <a:pt x="14" y="162"/>
                    <a:pt x="31" y="162"/>
                  </a:cubicBezTo>
                  <a:cubicBezTo>
                    <a:pt x="177" y="162"/>
                    <a:pt x="177" y="162"/>
                    <a:pt x="177" y="162"/>
                  </a:cubicBezTo>
                  <a:cubicBezTo>
                    <a:pt x="194" y="162"/>
                    <a:pt x="208" y="148"/>
                    <a:pt x="208" y="131"/>
                  </a:cubicBezTo>
                  <a:cubicBezTo>
                    <a:pt x="208" y="31"/>
                    <a:pt x="208" y="31"/>
                    <a:pt x="208" y="31"/>
                  </a:cubicBezTo>
                  <a:cubicBezTo>
                    <a:pt x="208" y="14"/>
                    <a:pt x="194" y="0"/>
                    <a:pt x="177" y="0"/>
                  </a:cubicBezTo>
                  <a:moveTo>
                    <a:pt x="190" y="131"/>
                  </a:moveTo>
                  <a:cubicBezTo>
                    <a:pt x="190" y="138"/>
                    <a:pt x="184" y="144"/>
                    <a:pt x="177" y="144"/>
                  </a:cubicBezTo>
                  <a:cubicBezTo>
                    <a:pt x="31" y="144"/>
                    <a:pt x="31" y="144"/>
                    <a:pt x="31" y="144"/>
                  </a:cubicBezTo>
                  <a:cubicBezTo>
                    <a:pt x="24" y="144"/>
                    <a:pt x="18" y="138"/>
                    <a:pt x="18" y="131"/>
                  </a:cubicBezTo>
                  <a:cubicBezTo>
                    <a:pt x="18" y="31"/>
                    <a:pt x="18" y="31"/>
                    <a:pt x="18" y="31"/>
                  </a:cubicBezTo>
                  <a:cubicBezTo>
                    <a:pt x="18" y="24"/>
                    <a:pt x="24" y="18"/>
                    <a:pt x="31" y="18"/>
                  </a:cubicBezTo>
                  <a:cubicBezTo>
                    <a:pt x="177" y="18"/>
                    <a:pt x="177" y="18"/>
                    <a:pt x="177" y="18"/>
                  </a:cubicBezTo>
                  <a:cubicBezTo>
                    <a:pt x="184" y="18"/>
                    <a:pt x="190" y="24"/>
                    <a:pt x="190" y="31"/>
                  </a:cubicBezTo>
                  <a:lnTo>
                    <a:pt x="190" y="1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6" tIns="46618" rIns="93236" bIns="46618" numCol="1" anchor="t" anchorCtr="0" compatLnSpc="1">
              <a:prstTxWarp prst="textNoShape">
                <a:avLst/>
              </a:prstTxWarp>
            </a:bodyPr>
            <a:lstStyle/>
            <a:p>
              <a:pPr defTabSz="932317"/>
              <a:endParaRPr lang="en-US" sz="1224">
                <a:solidFill>
                  <a:srgbClr val="000000"/>
                </a:solidFill>
              </a:endParaRPr>
            </a:p>
          </p:txBody>
        </p:sp>
        <p:sp>
          <p:nvSpPr>
            <p:cNvPr id="29" name="Freeform 22"/>
            <p:cNvSpPr>
              <a:spLocks/>
            </p:cNvSpPr>
            <p:nvPr/>
          </p:nvSpPr>
          <p:spPr bwMode="black">
            <a:xfrm>
              <a:off x="4911726" y="2289176"/>
              <a:ext cx="419100" cy="104775"/>
            </a:xfrm>
            <a:custGeom>
              <a:avLst/>
              <a:gdLst>
                <a:gd name="T0" fmla="*/ 112 w 112"/>
                <a:gd name="T1" fmla="*/ 25 h 28"/>
                <a:gd name="T2" fmla="*/ 112 w 112"/>
                <a:gd name="T3" fmla="*/ 23 h 28"/>
                <a:gd name="T4" fmla="*/ 110 w 112"/>
                <a:gd name="T5" fmla="*/ 18 h 28"/>
                <a:gd name="T6" fmla="*/ 96 w 112"/>
                <a:gd name="T7" fmla="*/ 2 h 28"/>
                <a:gd name="T8" fmla="*/ 91 w 112"/>
                <a:gd name="T9" fmla="*/ 0 h 28"/>
                <a:gd name="T10" fmla="*/ 21 w 112"/>
                <a:gd name="T11" fmla="*/ 0 h 28"/>
                <a:gd name="T12" fmla="*/ 16 w 112"/>
                <a:gd name="T13" fmla="*/ 2 h 28"/>
                <a:gd name="T14" fmla="*/ 2 w 112"/>
                <a:gd name="T15" fmla="*/ 18 h 28"/>
                <a:gd name="T16" fmla="*/ 0 w 112"/>
                <a:gd name="T17" fmla="*/ 23 h 28"/>
                <a:gd name="T18" fmla="*/ 0 w 112"/>
                <a:gd name="T19" fmla="*/ 25 h 28"/>
                <a:gd name="T20" fmla="*/ 3 w 112"/>
                <a:gd name="T21" fmla="*/ 28 h 28"/>
                <a:gd name="T22" fmla="*/ 109 w 112"/>
                <a:gd name="T23" fmla="*/ 28 h 28"/>
                <a:gd name="T24" fmla="*/ 112 w 112"/>
                <a:gd name="T25"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28">
                  <a:moveTo>
                    <a:pt x="112" y="25"/>
                  </a:moveTo>
                  <a:cubicBezTo>
                    <a:pt x="112" y="23"/>
                    <a:pt x="112" y="23"/>
                    <a:pt x="112" y="23"/>
                  </a:cubicBezTo>
                  <a:cubicBezTo>
                    <a:pt x="112" y="22"/>
                    <a:pt x="111" y="20"/>
                    <a:pt x="110" y="18"/>
                  </a:cubicBezTo>
                  <a:cubicBezTo>
                    <a:pt x="96" y="2"/>
                    <a:pt x="96" y="2"/>
                    <a:pt x="96" y="2"/>
                  </a:cubicBezTo>
                  <a:cubicBezTo>
                    <a:pt x="95" y="1"/>
                    <a:pt x="93" y="0"/>
                    <a:pt x="91" y="0"/>
                  </a:cubicBezTo>
                  <a:cubicBezTo>
                    <a:pt x="21" y="0"/>
                    <a:pt x="21" y="0"/>
                    <a:pt x="21" y="0"/>
                  </a:cubicBezTo>
                  <a:cubicBezTo>
                    <a:pt x="19" y="0"/>
                    <a:pt x="17" y="1"/>
                    <a:pt x="16" y="2"/>
                  </a:cubicBezTo>
                  <a:cubicBezTo>
                    <a:pt x="2" y="18"/>
                    <a:pt x="2" y="18"/>
                    <a:pt x="2" y="18"/>
                  </a:cubicBezTo>
                  <a:cubicBezTo>
                    <a:pt x="1" y="20"/>
                    <a:pt x="0" y="22"/>
                    <a:pt x="0" y="23"/>
                  </a:cubicBezTo>
                  <a:cubicBezTo>
                    <a:pt x="0" y="25"/>
                    <a:pt x="0" y="25"/>
                    <a:pt x="0" y="25"/>
                  </a:cubicBezTo>
                  <a:cubicBezTo>
                    <a:pt x="0" y="26"/>
                    <a:pt x="1" y="28"/>
                    <a:pt x="3" y="28"/>
                  </a:cubicBezTo>
                  <a:cubicBezTo>
                    <a:pt x="109" y="28"/>
                    <a:pt x="109" y="28"/>
                    <a:pt x="109" y="28"/>
                  </a:cubicBezTo>
                  <a:cubicBezTo>
                    <a:pt x="111" y="28"/>
                    <a:pt x="112" y="26"/>
                    <a:pt x="112"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6" tIns="46618" rIns="93236" bIns="46618" numCol="1" anchor="t" anchorCtr="0" compatLnSpc="1">
              <a:prstTxWarp prst="textNoShape">
                <a:avLst/>
              </a:prstTxWarp>
            </a:bodyPr>
            <a:lstStyle/>
            <a:p>
              <a:pPr defTabSz="932317"/>
              <a:endParaRPr lang="en-US" sz="1224">
                <a:solidFill>
                  <a:srgbClr val="000000"/>
                </a:solidFill>
              </a:endParaRPr>
            </a:p>
          </p:txBody>
        </p:sp>
        <p:sp>
          <p:nvSpPr>
            <p:cNvPr id="30" name="Freeform 23"/>
            <p:cNvSpPr>
              <a:spLocks noEditPoints="1"/>
            </p:cNvSpPr>
            <p:nvPr/>
          </p:nvSpPr>
          <p:spPr bwMode="black">
            <a:xfrm>
              <a:off x="5586413" y="1639888"/>
              <a:ext cx="385763" cy="754063"/>
            </a:xfrm>
            <a:custGeom>
              <a:avLst/>
              <a:gdLst>
                <a:gd name="T0" fmla="*/ 89 w 103"/>
                <a:gd name="T1" fmla="*/ 0 h 201"/>
                <a:gd name="T2" fmla="*/ 13 w 103"/>
                <a:gd name="T3" fmla="*/ 0 h 201"/>
                <a:gd name="T4" fmla="*/ 0 w 103"/>
                <a:gd name="T5" fmla="*/ 13 h 201"/>
                <a:gd name="T6" fmla="*/ 0 w 103"/>
                <a:gd name="T7" fmla="*/ 187 h 201"/>
                <a:gd name="T8" fmla="*/ 13 w 103"/>
                <a:gd name="T9" fmla="*/ 201 h 201"/>
                <a:gd name="T10" fmla="*/ 89 w 103"/>
                <a:gd name="T11" fmla="*/ 201 h 201"/>
                <a:gd name="T12" fmla="*/ 103 w 103"/>
                <a:gd name="T13" fmla="*/ 187 h 201"/>
                <a:gd name="T14" fmla="*/ 103 w 103"/>
                <a:gd name="T15" fmla="*/ 13 h 201"/>
                <a:gd name="T16" fmla="*/ 89 w 103"/>
                <a:gd name="T17" fmla="*/ 0 h 201"/>
                <a:gd name="T18" fmla="*/ 52 w 103"/>
                <a:gd name="T19" fmla="*/ 187 h 201"/>
                <a:gd name="T20" fmla="*/ 40 w 103"/>
                <a:gd name="T21" fmla="*/ 175 h 201"/>
                <a:gd name="T22" fmla="*/ 52 w 103"/>
                <a:gd name="T23" fmla="*/ 163 h 201"/>
                <a:gd name="T24" fmla="*/ 63 w 103"/>
                <a:gd name="T25" fmla="*/ 175 h 201"/>
                <a:gd name="T26" fmla="*/ 52 w 103"/>
                <a:gd name="T27" fmla="*/ 18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201">
                  <a:moveTo>
                    <a:pt x="89" y="0"/>
                  </a:moveTo>
                  <a:cubicBezTo>
                    <a:pt x="13" y="0"/>
                    <a:pt x="13" y="0"/>
                    <a:pt x="13" y="0"/>
                  </a:cubicBezTo>
                  <a:cubicBezTo>
                    <a:pt x="6" y="0"/>
                    <a:pt x="0" y="6"/>
                    <a:pt x="0" y="13"/>
                  </a:cubicBezTo>
                  <a:cubicBezTo>
                    <a:pt x="0" y="187"/>
                    <a:pt x="0" y="187"/>
                    <a:pt x="0" y="187"/>
                  </a:cubicBezTo>
                  <a:cubicBezTo>
                    <a:pt x="0" y="195"/>
                    <a:pt x="6" y="201"/>
                    <a:pt x="13" y="201"/>
                  </a:cubicBezTo>
                  <a:cubicBezTo>
                    <a:pt x="89" y="201"/>
                    <a:pt x="89" y="201"/>
                    <a:pt x="89" y="201"/>
                  </a:cubicBezTo>
                  <a:cubicBezTo>
                    <a:pt x="97" y="201"/>
                    <a:pt x="103" y="195"/>
                    <a:pt x="103" y="187"/>
                  </a:cubicBezTo>
                  <a:cubicBezTo>
                    <a:pt x="103" y="13"/>
                    <a:pt x="103" y="13"/>
                    <a:pt x="103" y="13"/>
                  </a:cubicBezTo>
                  <a:cubicBezTo>
                    <a:pt x="103" y="6"/>
                    <a:pt x="97" y="0"/>
                    <a:pt x="89" y="0"/>
                  </a:cubicBezTo>
                  <a:moveTo>
                    <a:pt x="52" y="187"/>
                  </a:moveTo>
                  <a:cubicBezTo>
                    <a:pt x="45" y="187"/>
                    <a:pt x="40" y="181"/>
                    <a:pt x="40" y="175"/>
                  </a:cubicBezTo>
                  <a:cubicBezTo>
                    <a:pt x="40" y="168"/>
                    <a:pt x="45" y="163"/>
                    <a:pt x="52" y="163"/>
                  </a:cubicBezTo>
                  <a:cubicBezTo>
                    <a:pt x="58" y="163"/>
                    <a:pt x="63" y="168"/>
                    <a:pt x="63" y="175"/>
                  </a:cubicBezTo>
                  <a:cubicBezTo>
                    <a:pt x="63" y="181"/>
                    <a:pt x="58" y="187"/>
                    <a:pt x="52" y="18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6" tIns="46618" rIns="93236" bIns="46618" numCol="1" anchor="t" anchorCtr="0" compatLnSpc="1">
              <a:prstTxWarp prst="textNoShape">
                <a:avLst/>
              </a:prstTxWarp>
            </a:bodyPr>
            <a:lstStyle/>
            <a:p>
              <a:pPr defTabSz="932317"/>
              <a:endParaRPr lang="en-US" sz="1224">
                <a:solidFill>
                  <a:srgbClr val="000000"/>
                </a:solidFill>
              </a:endParaRPr>
            </a:p>
          </p:txBody>
        </p:sp>
        <p:sp>
          <p:nvSpPr>
            <p:cNvPr id="31" name="Freeform 24"/>
            <p:cNvSpPr>
              <a:spLocks noEditPoints="1"/>
            </p:cNvSpPr>
            <p:nvPr/>
          </p:nvSpPr>
          <p:spPr bwMode="black">
            <a:xfrm>
              <a:off x="2462213" y="3032126"/>
              <a:ext cx="525463" cy="804863"/>
            </a:xfrm>
            <a:custGeom>
              <a:avLst/>
              <a:gdLst>
                <a:gd name="T0" fmla="*/ 109 w 140"/>
                <a:gd name="T1" fmla="*/ 0 h 215"/>
                <a:gd name="T2" fmla="*/ 31 w 140"/>
                <a:gd name="T3" fmla="*/ 0 h 215"/>
                <a:gd name="T4" fmla="*/ 0 w 140"/>
                <a:gd name="T5" fmla="*/ 30 h 215"/>
                <a:gd name="T6" fmla="*/ 0 w 140"/>
                <a:gd name="T7" fmla="*/ 184 h 215"/>
                <a:gd name="T8" fmla="*/ 31 w 140"/>
                <a:gd name="T9" fmla="*/ 215 h 215"/>
                <a:gd name="T10" fmla="*/ 109 w 140"/>
                <a:gd name="T11" fmla="*/ 215 h 215"/>
                <a:gd name="T12" fmla="*/ 140 w 140"/>
                <a:gd name="T13" fmla="*/ 184 h 215"/>
                <a:gd name="T14" fmla="*/ 140 w 140"/>
                <a:gd name="T15" fmla="*/ 30 h 215"/>
                <a:gd name="T16" fmla="*/ 109 w 140"/>
                <a:gd name="T17" fmla="*/ 0 h 215"/>
                <a:gd name="T18" fmla="*/ 122 w 140"/>
                <a:gd name="T19" fmla="*/ 177 h 215"/>
                <a:gd name="T20" fmla="*/ 109 w 140"/>
                <a:gd name="T21" fmla="*/ 195 h 215"/>
                <a:gd name="T22" fmla="*/ 31 w 140"/>
                <a:gd name="T23" fmla="*/ 195 h 215"/>
                <a:gd name="T24" fmla="*/ 18 w 140"/>
                <a:gd name="T25" fmla="*/ 177 h 215"/>
                <a:gd name="T26" fmla="*/ 18 w 140"/>
                <a:gd name="T27" fmla="*/ 35 h 215"/>
                <a:gd name="T28" fmla="*/ 31 w 140"/>
                <a:gd name="T29" fmla="*/ 18 h 215"/>
                <a:gd name="T30" fmla="*/ 109 w 140"/>
                <a:gd name="T31" fmla="*/ 18 h 215"/>
                <a:gd name="T32" fmla="*/ 122 w 140"/>
                <a:gd name="T33" fmla="*/ 35 h 215"/>
                <a:gd name="T34" fmla="*/ 122 w 140"/>
                <a:gd name="T35" fmla="*/ 17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215">
                  <a:moveTo>
                    <a:pt x="109" y="0"/>
                  </a:moveTo>
                  <a:cubicBezTo>
                    <a:pt x="31" y="0"/>
                    <a:pt x="31" y="0"/>
                    <a:pt x="31" y="0"/>
                  </a:cubicBezTo>
                  <a:cubicBezTo>
                    <a:pt x="14" y="0"/>
                    <a:pt x="0" y="13"/>
                    <a:pt x="0" y="30"/>
                  </a:cubicBezTo>
                  <a:cubicBezTo>
                    <a:pt x="0" y="184"/>
                    <a:pt x="0" y="184"/>
                    <a:pt x="0" y="184"/>
                  </a:cubicBezTo>
                  <a:cubicBezTo>
                    <a:pt x="0" y="201"/>
                    <a:pt x="14" y="215"/>
                    <a:pt x="31" y="215"/>
                  </a:cubicBezTo>
                  <a:cubicBezTo>
                    <a:pt x="109" y="215"/>
                    <a:pt x="109" y="215"/>
                    <a:pt x="109" y="215"/>
                  </a:cubicBezTo>
                  <a:cubicBezTo>
                    <a:pt x="126" y="215"/>
                    <a:pt x="140" y="201"/>
                    <a:pt x="140" y="184"/>
                  </a:cubicBezTo>
                  <a:cubicBezTo>
                    <a:pt x="140" y="30"/>
                    <a:pt x="140" y="30"/>
                    <a:pt x="140" y="30"/>
                  </a:cubicBezTo>
                  <a:cubicBezTo>
                    <a:pt x="140" y="13"/>
                    <a:pt x="126" y="0"/>
                    <a:pt x="109" y="0"/>
                  </a:cubicBezTo>
                  <a:moveTo>
                    <a:pt x="122" y="177"/>
                  </a:moveTo>
                  <a:cubicBezTo>
                    <a:pt x="122" y="187"/>
                    <a:pt x="116" y="195"/>
                    <a:pt x="109" y="195"/>
                  </a:cubicBezTo>
                  <a:cubicBezTo>
                    <a:pt x="31" y="195"/>
                    <a:pt x="31" y="195"/>
                    <a:pt x="31" y="195"/>
                  </a:cubicBezTo>
                  <a:cubicBezTo>
                    <a:pt x="24" y="195"/>
                    <a:pt x="18" y="187"/>
                    <a:pt x="18" y="177"/>
                  </a:cubicBezTo>
                  <a:cubicBezTo>
                    <a:pt x="18" y="35"/>
                    <a:pt x="18" y="35"/>
                    <a:pt x="18" y="35"/>
                  </a:cubicBezTo>
                  <a:cubicBezTo>
                    <a:pt x="18" y="26"/>
                    <a:pt x="24" y="18"/>
                    <a:pt x="31" y="18"/>
                  </a:cubicBezTo>
                  <a:cubicBezTo>
                    <a:pt x="109" y="18"/>
                    <a:pt x="109" y="18"/>
                    <a:pt x="109" y="18"/>
                  </a:cubicBezTo>
                  <a:cubicBezTo>
                    <a:pt x="116" y="18"/>
                    <a:pt x="122" y="26"/>
                    <a:pt x="122" y="35"/>
                  </a:cubicBezTo>
                  <a:lnTo>
                    <a:pt x="122" y="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6" tIns="46618" rIns="93236" bIns="46618" numCol="1" anchor="t" anchorCtr="0" compatLnSpc="1">
              <a:prstTxWarp prst="textNoShape">
                <a:avLst/>
              </a:prstTxWarp>
            </a:bodyPr>
            <a:lstStyle/>
            <a:p>
              <a:pPr defTabSz="932317"/>
              <a:endParaRPr lang="en-US" sz="1224">
                <a:solidFill>
                  <a:srgbClr val="000000"/>
                </a:solidFill>
              </a:endParaRPr>
            </a:p>
          </p:txBody>
        </p:sp>
        <p:sp>
          <p:nvSpPr>
            <p:cNvPr id="32" name="Freeform 25"/>
            <p:cNvSpPr>
              <a:spLocks noEditPoints="1"/>
            </p:cNvSpPr>
            <p:nvPr/>
          </p:nvSpPr>
          <p:spPr bwMode="black">
            <a:xfrm>
              <a:off x="5049838" y="4411663"/>
              <a:ext cx="739775" cy="854075"/>
            </a:xfrm>
            <a:custGeom>
              <a:avLst/>
              <a:gdLst>
                <a:gd name="T0" fmla="*/ 98 w 197"/>
                <a:gd name="T1" fmla="*/ 0 h 228"/>
                <a:gd name="T2" fmla="*/ 0 w 197"/>
                <a:gd name="T3" fmla="*/ 33 h 228"/>
                <a:gd name="T4" fmla="*/ 0 w 197"/>
                <a:gd name="T5" fmla="*/ 195 h 228"/>
                <a:gd name="T6" fmla="*/ 98 w 197"/>
                <a:gd name="T7" fmla="*/ 228 h 228"/>
                <a:gd name="T8" fmla="*/ 197 w 197"/>
                <a:gd name="T9" fmla="*/ 195 h 228"/>
                <a:gd name="T10" fmla="*/ 197 w 197"/>
                <a:gd name="T11" fmla="*/ 33 h 228"/>
                <a:gd name="T12" fmla="*/ 98 w 197"/>
                <a:gd name="T13" fmla="*/ 0 h 228"/>
                <a:gd name="T14" fmla="*/ 98 w 197"/>
                <a:gd name="T15" fmla="*/ 55 h 228"/>
                <a:gd name="T16" fmla="*/ 15 w 197"/>
                <a:gd name="T17" fmla="*/ 32 h 228"/>
                <a:gd name="T18" fmla="*/ 98 w 197"/>
                <a:gd name="T19" fmla="*/ 10 h 228"/>
                <a:gd name="T20" fmla="*/ 182 w 197"/>
                <a:gd name="T21" fmla="*/ 32 h 228"/>
                <a:gd name="T22" fmla="*/ 98 w 197"/>
                <a:gd name="T23" fmla="*/ 5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228">
                  <a:moveTo>
                    <a:pt x="98" y="0"/>
                  </a:moveTo>
                  <a:cubicBezTo>
                    <a:pt x="62" y="0"/>
                    <a:pt x="0" y="7"/>
                    <a:pt x="0" y="33"/>
                  </a:cubicBezTo>
                  <a:cubicBezTo>
                    <a:pt x="0" y="195"/>
                    <a:pt x="0" y="195"/>
                    <a:pt x="0" y="195"/>
                  </a:cubicBezTo>
                  <a:cubicBezTo>
                    <a:pt x="0" y="221"/>
                    <a:pt x="62" y="228"/>
                    <a:pt x="98" y="228"/>
                  </a:cubicBezTo>
                  <a:cubicBezTo>
                    <a:pt x="135" y="228"/>
                    <a:pt x="197" y="221"/>
                    <a:pt x="197" y="195"/>
                  </a:cubicBezTo>
                  <a:cubicBezTo>
                    <a:pt x="197" y="33"/>
                    <a:pt x="197" y="33"/>
                    <a:pt x="197" y="33"/>
                  </a:cubicBezTo>
                  <a:cubicBezTo>
                    <a:pt x="197" y="7"/>
                    <a:pt x="135" y="0"/>
                    <a:pt x="98" y="0"/>
                  </a:cubicBezTo>
                  <a:moveTo>
                    <a:pt x="98" y="55"/>
                  </a:moveTo>
                  <a:cubicBezTo>
                    <a:pt x="52" y="55"/>
                    <a:pt x="15" y="45"/>
                    <a:pt x="15" y="32"/>
                  </a:cubicBezTo>
                  <a:cubicBezTo>
                    <a:pt x="15" y="20"/>
                    <a:pt x="52" y="10"/>
                    <a:pt x="98" y="10"/>
                  </a:cubicBezTo>
                  <a:cubicBezTo>
                    <a:pt x="144" y="10"/>
                    <a:pt x="182" y="20"/>
                    <a:pt x="182" y="32"/>
                  </a:cubicBezTo>
                  <a:cubicBezTo>
                    <a:pt x="182" y="45"/>
                    <a:pt x="144" y="55"/>
                    <a:pt x="98" y="5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6" tIns="46618" rIns="93236" bIns="46618" numCol="1" anchor="t" anchorCtr="0" compatLnSpc="1">
              <a:prstTxWarp prst="textNoShape">
                <a:avLst/>
              </a:prstTxWarp>
            </a:bodyPr>
            <a:lstStyle/>
            <a:p>
              <a:pPr defTabSz="932317"/>
              <a:endParaRPr lang="en-US" sz="1224">
                <a:solidFill>
                  <a:srgbClr val="000000"/>
                </a:solidFill>
              </a:endParaRPr>
            </a:p>
          </p:txBody>
        </p:sp>
        <p:sp>
          <p:nvSpPr>
            <p:cNvPr id="33" name="Freeform 26"/>
            <p:cNvSpPr>
              <a:spLocks noEditPoints="1"/>
            </p:cNvSpPr>
            <p:nvPr/>
          </p:nvSpPr>
          <p:spPr bwMode="black">
            <a:xfrm>
              <a:off x="6043613" y="2960688"/>
              <a:ext cx="641350" cy="876300"/>
            </a:xfrm>
            <a:custGeom>
              <a:avLst/>
              <a:gdLst>
                <a:gd name="T0" fmla="*/ 146 w 171"/>
                <a:gd name="T1" fmla="*/ 0 h 234"/>
                <a:gd name="T2" fmla="*/ 25 w 171"/>
                <a:gd name="T3" fmla="*/ 0 h 234"/>
                <a:gd name="T4" fmla="*/ 0 w 171"/>
                <a:gd name="T5" fmla="*/ 25 h 234"/>
                <a:gd name="T6" fmla="*/ 0 w 171"/>
                <a:gd name="T7" fmla="*/ 209 h 234"/>
                <a:gd name="T8" fmla="*/ 25 w 171"/>
                <a:gd name="T9" fmla="*/ 234 h 234"/>
                <a:gd name="T10" fmla="*/ 146 w 171"/>
                <a:gd name="T11" fmla="*/ 234 h 234"/>
                <a:gd name="T12" fmla="*/ 171 w 171"/>
                <a:gd name="T13" fmla="*/ 209 h 234"/>
                <a:gd name="T14" fmla="*/ 171 w 171"/>
                <a:gd name="T15" fmla="*/ 25 h 234"/>
                <a:gd name="T16" fmla="*/ 146 w 171"/>
                <a:gd name="T17" fmla="*/ 0 h 234"/>
                <a:gd name="T18" fmla="*/ 157 w 171"/>
                <a:gd name="T19" fmla="*/ 183 h 234"/>
                <a:gd name="T20" fmla="*/ 146 w 171"/>
                <a:gd name="T21" fmla="*/ 193 h 234"/>
                <a:gd name="T22" fmla="*/ 25 w 171"/>
                <a:gd name="T23" fmla="*/ 193 h 234"/>
                <a:gd name="T24" fmla="*/ 15 w 171"/>
                <a:gd name="T25" fmla="*/ 183 h 234"/>
                <a:gd name="T26" fmla="*/ 15 w 171"/>
                <a:gd name="T27" fmla="*/ 25 h 234"/>
                <a:gd name="T28" fmla="*/ 25 w 171"/>
                <a:gd name="T29" fmla="*/ 14 h 234"/>
                <a:gd name="T30" fmla="*/ 146 w 171"/>
                <a:gd name="T31" fmla="*/ 14 h 234"/>
                <a:gd name="T32" fmla="*/ 157 w 171"/>
                <a:gd name="T33" fmla="*/ 25 h 234"/>
                <a:gd name="T34" fmla="*/ 157 w 171"/>
                <a:gd name="T35" fmla="*/ 18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234">
                  <a:moveTo>
                    <a:pt x="146" y="0"/>
                  </a:moveTo>
                  <a:cubicBezTo>
                    <a:pt x="25" y="0"/>
                    <a:pt x="25" y="0"/>
                    <a:pt x="25" y="0"/>
                  </a:cubicBezTo>
                  <a:cubicBezTo>
                    <a:pt x="11" y="0"/>
                    <a:pt x="0" y="11"/>
                    <a:pt x="0" y="25"/>
                  </a:cubicBezTo>
                  <a:cubicBezTo>
                    <a:pt x="0" y="209"/>
                    <a:pt x="0" y="209"/>
                    <a:pt x="0" y="209"/>
                  </a:cubicBezTo>
                  <a:cubicBezTo>
                    <a:pt x="0" y="223"/>
                    <a:pt x="11" y="234"/>
                    <a:pt x="25" y="234"/>
                  </a:cubicBezTo>
                  <a:cubicBezTo>
                    <a:pt x="146" y="234"/>
                    <a:pt x="146" y="234"/>
                    <a:pt x="146" y="234"/>
                  </a:cubicBezTo>
                  <a:cubicBezTo>
                    <a:pt x="160" y="234"/>
                    <a:pt x="171" y="223"/>
                    <a:pt x="171" y="209"/>
                  </a:cubicBezTo>
                  <a:cubicBezTo>
                    <a:pt x="171" y="25"/>
                    <a:pt x="171" y="25"/>
                    <a:pt x="171" y="25"/>
                  </a:cubicBezTo>
                  <a:cubicBezTo>
                    <a:pt x="171" y="11"/>
                    <a:pt x="160" y="0"/>
                    <a:pt x="146" y="0"/>
                  </a:cubicBezTo>
                  <a:moveTo>
                    <a:pt x="157" y="183"/>
                  </a:moveTo>
                  <a:cubicBezTo>
                    <a:pt x="157" y="188"/>
                    <a:pt x="152" y="193"/>
                    <a:pt x="146" y="193"/>
                  </a:cubicBezTo>
                  <a:cubicBezTo>
                    <a:pt x="25" y="193"/>
                    <a:pt x="25" y="193"/>
                    <a:pt x="25" y="193"/>
                  </a:cubicBezTo>
                  <a:cubicBezTo>
                    <a:pt x="19" y="193"/>
                    <a:pt x="15" y="188"/>
                    <a:pt x="15" y="183"/>
                  </a:cubicBezTo>
                  <a:cubicBezTo>
                    <a:pt x="15" y="25"/>
                    <a:pt x="15" y="25"/>
                    <a:pt x="15" y="25"/>
                  </a:cubicBezTo>
                  <a:cubicBezTo>
                    <a:pt x="15" y="19"/>
                    <a:pt x="19" y="14"/>
                    <a:pt x="25" y="14"/>
                  </a:cubicBezTo>
                  <a:cubicBezTo>
                    <a:pt x="146" y="14"/>
                    <a:pt x="146" y="14"/>
                    <a:pt x="146" y="14"/>
                  </a:cubicBezTo>
                  <a:cubicBezTo>
                    <a:pt x="152" y="14"/>
                    <a:pt x="157" y="19"/>
                    <a:pt x="157" y="25"/>
                  </a:cubicBezTo>
                  <a:lnTo>
                    <a:pt x="157"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6" tIns="46618" rIns="93236" bIns="46618" numCol="1" anchor="t" anchorCtr="0" compatLnSpc="1">
              <a:prstTxWarp prst="textNoShape">
                <a:avLst/>
              </a:prstTxWarp>
            </a:bodyPr>
            <a:lstStyle/>
            <a:p>
              <a:pPr defTabSz="932317"/>
              <a:endParaRPr lang="en-US" sz="1224">
                <a:solidFill>
                  <a:srgbClr val="000000"/>
                </a:solidFill>
              </a:endParaRPr>
            </a:p>
          </p:txBody>
        </p:sp>
        <p:sp>
          <p:nvSpPr>
            <p:cNvPr id="34" name="Oval 27"/>
            <p:cNvSpPr>
              <a:spLocks noChangeArrowheads="1"/>
            </p:cNvSpPr>
            <p:nvPr/>
          </p:nvSpPr>
          <p:spPr bwMode="black">
            <a:xfrm>
              <a:off x="6224588"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6" tIns="46618" rIns="93236" bIns="46618" numCol="1" anchor="t" anchorCtr="0" compatLnSpc="1">
              <a:prstTxWarp prst="textNoShape">
                <a:avLst/>
              </a:prstTxWarp>
            </a:bodyPr>
            <a:lstStyle/>
            <a:p>
              <a:pPr defTabSz="932317"/>
              <a:endParaRPr lang="en-US" sz="1224">
                <a:solidFill>
                  <a:srgbClr val="000000"/>
                </a:solidFill>
              </a:endParaRPr>
            </a:p>
          </p:txBody>
        </p:sp>
        <p:sp>
          <p:nvSpPr>
            <p:cNvPr id="35" name="Oval 28"/>
            <p:cNvSpPr>
              <a:spLocks noChangeArrowheads="1"/>
            </p:cNvSpPr>
            <p:nvPr/>
          </p:nvSpPr>
          <p:spPr bwMode="black">
            <a:xfrm>
              <a:off x="6453188"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6" tIns="46618" rIns="93236" bIns="46618" numCol="1" anchor="t" anchorCtr="0" compatLnSpc="1">
              <a:prstTxWarp prst="textNoShape">
                <a:avLst/>
              </a:prstTxWarp>
            </a:bodyPr>
            <a:lstStyle/>
            <a:p>
              <a:pPr defTabSz="932317"/>
              <a:endParaRPr lang="en-US" sz="1224">
                <a:solidFill>
                  <a:srgbClr val="000000"/>
                </a:solidFill>
              </a:endParaRPr>
            </a:p>
          </p:txBody>
        </p:sp>
        <p:sp>
          <p:nvSpPr>
            <p:cNvPr id="36" name="Oval 29"/>
            <p:cNvSpPr>
              <a:spLocks noChangeArrowheads="1"/>
            </p:cNvSpPr>
            <p:nvPr/>
          </p:nvSpPr>
          <p:spPr bwMode="black">
            <a:xfrm>
              <a:off x="6340476"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6" tIns="46618" rIns="93236" bIns="46618" numCol="1" anchor="t" anchorCtr="0" compatLnSpc="1">
              <a:prstTxWarp prst="textNoShape">
                <a:avLst/>
              </a:prstTxWarp>
            </a:bodyPr>
            <a:lstStyle/>
            <a:p>
              <a:pPr defTabSz="932317"/>
              <a:endParaRPr lang="en-US" sz="1224">
                <a:solidFill>
                  <a:srgbClr val="000000"/>
                </a:solidFill>
              </a:endParaRPr>
            </a:p>
          </p:txBody>
        </p:sp>
        <p:sp>
          <p:nvSpPr>
            <p:cNvPr id="37" name="Freeform 30"/>
            <p:cNvSpPr>
              <a:spLocks/>
            </p:cNvSpPr>
            <p:nvPr/>
          </p:nvSpPr>
          <p:spPr bwMode="black">
            <a:xfrm>
              <a:off x="3425826" y="4279901"/>
              <a:ext cx="442913" cy="161925"/>
            </a:xfrm>
            <a:custGeom>
              <a:avLst/>
              <a:gdLst>
                <a:gd name="T0" fmla="*/ 0 w 118"/>
                <a:gd name="T1" fmla="*/ 43 h 43"/>
                <a:gd name="T2" fmla="*/ 14 w 118"/>
                <a:gd name="T3" fmla="*/ 39 h 43"/>
                <a:gd name="T4" fmla="*/ 108 w 118"/>
                <a:gd name="T5" fmla="*/ 39 h 43"/>
                <a:gd name="T6" fmla="*/ 118 w 118"/>
                <a:gd name="T7" fmla="*/ 41 h 43"/>
                <a:gd name="T8" fmla="*/ 105 w 118"/>
                <a:gd name="T9" fmla="*/ 15 h 43"/>
                <a:gd name="T10" fmla="*/ 81 w 118"/>
                <a:gd name="T11" fmla="*/ 0 h 43"/>
                <a:gd name="T12" fmla="*/ 39 w 118"/>
                <a:gd name="T13" fmla="*/ 0 h 43"/>
                <a:gd name="T14" fmla="*/ 15 w 118"/>
                <a:gd name="T15" fmla="*/ 15 h 43"/>
                <a:gd name="T16" fmla="*/ 0 w 118"/>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43">
                  <a:moveTo>
                    <a:pt x="0" y="43"/>
                  </a:moveTo>
                  <a:cubicBezTo>
                    <a:pt x="4" y="40"/>
                    <a:pt x="9" y="39"/>
                    <a:pt x="14" y="39"/>
                  </a:cubicBezTo>
                  <a:cubicBezTo>
                    <a:pt x="108" y="39"/>
                    <a:pt x="108" y="39"/>
                    <a:pt x="108" y="39"/>
                  </a:cubicBezTo>
                  <a:cubicBezTo>
                    <a:pt x="111" y="39"/>
                    <a:pt x="115" y="40"/>
                    <a:pt x="118" y="41"/>
                  </a:cubicBezTo>
                  <a:cubicBezTo>
                    <a:pt x="105" y="15"/>
                    <a:pt x="105" y="15"/>
                    <a:pt x="105" y="15"/>
                  </a:cubicBezTo>
                  <a:cubicBezTo>
                    <a:pt x="101" y="7"/>
                    <a:pt x="90" y="0"/>
                    <a:pt x="81" y="0"/>
                  </a:cubicBezTo>
                  <a:cubicBezTo>
                    <a:pt x="39" y="0"/>
                    <a:pt x="39" y="0"/>
                    <a:pt x="39" y="0"/>
                  </a:cubicBezTo>
                  <a:cubicBezTo>
                    <a:pt x="30" y="0"/>
                    <a:pt x="19" y="7"/>
                    <a:pt x="15" y="15"/>
                  </a:cubicBez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6" tIns="46618" rIns="93236" bIns="46618" numCol="1" anchor="t" anchorCtr="0" compatLnSpc="1">
              <a:prstTxWarp prst="textNoShape">
                <a:avLst/>
              </a:prstTxWarp>
            </a:bodyPr>
            <a:lstStyle/>
            <a:p>
              <a:pPr defTabSz="932317"/>
              <a:endParaRPr lang="en-US" sz="1224">
                <a:solidFill>
                  <a:srgbClr val="000000"/>
                </a:solidFill>
              </a:endParaRPr>
            </a:p>
          </p:txBody>
        </p:sp>
        <p:sp>
          <p:nvSpPr>
            <p:cNvPr id="38" name="Freeform 31"/>
            <p:cNvSpPr>
              <a:spLocks noEditPoints="1"/>
            </p:cNvSpPr>
            <p:nvPr/>
          </p:nvSpPr>
          <p:spPr bwMode="black">
            <a:xfrm>
              <a:off x="3414713" y="4456113"/>
              <a:ext cx="476250" cy="809625"/>
            </a:xfrm>
            <a:custGeom>
              <a:avLst/>
              <a:gdLst>
                <a:gd name="T0" fmla="*/ 119 w 127"/>
                <a:gd name="T1" fmla="*/ 2 h 216"/>
                <a:gd name="T2" fmla="*/ 111 w 127"/>
                <a:gd name="T3" fmla="*/ 0 h 216"/>
                <a:gd name="T4" fmla="*/ 17 w 127"/>
                <a:gd name="T5" fmla="*/ 0 h 216"/>
                <a:gd name="T6" fmla="*/ 9 w 127"/>
                <a:gd name="T7" fmla="*/ 2 h 216"/>
                <a:gd name="T8" fmla="*/ 0 w 127"/>
                <a:gd name="T9" fmla="*/ 17 h 216"/>
                <a:gd name="T10" fmla="*/ 0 w 127"/>
                <a:gd name="T11" fmla="*/ 199 h 216"/>
                <a:gd name="T12" fmla="*/ 17 w 127"/>
                <a:gd name="T13" fmla="*/ 216 h 216"/>
                <a:gd name="T14" fmla="*/ 111 w 127"/>
                <a:gd name="T15" fmla="*/ 216 h 216"/>
                <a:gd name="T16" fmla="*/ 127 w 127"/>
                <a:gd name="T17" fmla="*/ 199 h 216"/>
                <a:gd name="T18" fmla="*/ 127 w 127"/>
                <a:gd name="T19" fmla="*/ 17 h 216"/>
                <a:gd name="T20" fmla="*/ 119 w 127"/>
                <a:gd name="T21" fmla="*/ 2 h 216"/>
                <a:gd name="T22" fmla="*/ 105 w 127"/>
                <a:gd name="T23" fmla="*/ 180 h 216"/>
                <a:gd name="T24" fmla="*/ 29 w 127"/>
                <a:gd name="T25" fmla="*/ 180 h 216"/>
                <a:gd name="T26" fmla="*/ 22 w 127"/>
                <a:gd name="T27" fmla="*/ 173 h 216"/>
                <a:gd name="T28" fmla="*/ 29 w 127"/>
                <a:gd name="T29" fmla="*/ 166 h 216"/>
                <a:gd name="T30" fmla="*/ 105 w 127"/>
                <a:gd name="T31" fmla="*/ 166 h 216"/>
                <a:gd name="T32" fmla="*/ 111 w 127"/>
                <a:gd name="T33" fmla="*/ 173 h 216"/>
                <a:gd name="T34" fmla="*/ 105 w 127"/>
                <a:gd name="T35" fmla="*/ 180 h 216"/>
                <a:gd name="T36" fmla="*/ 105 w 127"/>
                <a:gd name="T37" fmla="*/ 149 h 216"/>
                <a:gd name="T38" fmla="*/ 29 w 127"/>
                <a:gd name="T39" fmla="*/ 149 h 216"/>
                <a:gd name="T40" fmla="*/ 22 w 127"/>
                <a:gd name="T41" fmla="*/ 143 h 216"/>
                <a:gd name="T42" fmla="*/ 29 w 127"/>
                <a:gd name="T43" fmla="*/ 136 h 216"/>
                <a:gd name="T44" fmla="*/ 105 w 127"/>
                <a:gd name="T45" fmla="*/ 136 h 216"/>
                <a:gd name="T46" fmla="*/ 111 w 127"/>
                <a:gd name="T47" fmla="*/ 143 h 216"/>
                <a:gd name="T48" fmla="*/ 105 w 127"/>
                <a:gd name="T49" fmla="*/ 149 h 216"/>
                <a:gd name="T50" fmla="*/ 105 w 127"/>
                <a:gd name="T51" fmla="*/ 119 h 216"/>
                <a:gd name="T52" fmla="*/ 29 w 127"/>
                <a:gd name="T53" fmla="*/ 119 h 216"/>
                <a:gd name="T54" fmla="*/ 22 w 127"/>
                <a:gd name="T55" fmla="*/ 112 h 216"/>
                <a:gd name="T56" fmla="*/ 29 w 127"/>
                <a:gd name="T57" fmla="*/ 106 h 216"/>
                <a:gd name="T58" fmla="*/ 105 w 127"/>
                <a:gd name="T59" fmla="*/ 106 h 216"/>
                <a:gd name="T60" fmla="*/ 111 w 127"/>
                <a:gd name="T61" fmla="*/ 112 h 216"/>
                <a:gd name="T62" fmla="*/ 105 w 127"/>
                <a:gd name="T63" fmla="*/ 119 h 216"/>
                <a:gd name="T64" fmla="*/ 102 w 127"/>
                <a:gd name="T65" fmla="*/ 40 h 216"/>
                <a:gd name="T66" fmla="*/ 93 w 127"/>
                <a:gd name="T67" fmla="*/ 31 h 216"/>
                <a:gd name="T68" fmla="*/ 102 w 127"/>
                <a:gd name="T69" fmla="*/ 22 h 216"/>
                <a:gd name="T70" fmla="*/ 111 w 127"/>
                <a:gd name="T71" fmla="*/ 31 h 216"/>
                <a:gd name="T72" fmla="*/ 102 w 127"/>
                <a:gd name="T73" fmla="*/ 4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216">
                  <a:moveTo>
                    <a:pt x="119" y="2"/>
                  </a:moveTo>
                  <a:cubicBezTo>
                    <a:pt x="116" y="1"/>
                    <a:pt x="114" y="0"/>
                    <a:pt x="111" y="0"/>
                  </a:cubicBezTo>
                  <a:cubicBezTo>
                    <a:pt x="17" y="0"/>
                    <a:pt x="17" y="0"/>
                    <a:pt x="17" y="0"/>
                  </a:cubicBezTo>
                  <a:cubicBezTo>
                    <a:pt x="14" y="0"/>
                    <a:pt x="11" y="1"/>
                    <a:pt x="9" y="2"/>
                  </a:cubicBezTo>
                  <a:cubicBezTo>
                    <a:pt x="4" y="5"/>
                    <a:pt x="0" y="10"/>
                    <a:pt x="0" y="17"/>
                  </a:cubicBezTo>
                  <a:cubicBezTo>
                    <a:pt x="0" y="199"/>
                    <a:pt x="0" y="199"/>
                    <a:pt x="0" y="199"/>
                  </a:cubicBezTo>
                  <a:cubicBezTo>
                    <a:pt x="0" y="208"/>
                    <a:pt x="8" y="216"/>
                    <a:pt x="17" y="216"/>
                  </a:cubicBezTo>
                  <a:cubicBezTo>
                    <a:pt x="111" y="216"/>
                    <a:pt x="111" y="216"/>
                    <a:pt x="111" y="216"/>
                  </a:cubicBezTo>
                  <a:cubicBezTo>
                    <a:pt x="120" y="216"/>
                    <a:pt x="127" y="208"/>
                    <a:pt x="127" y="199"/>
                  </a:cubicBezTo>
                  <a:cubicBezTo>
                    <a:pt x="127" y="17"/>
                    <a:pt x="127" y="17"/>
                    <a:pt x="127" y="17"/>
                  </a:cubicBezTo>
                  <a:cubicBezTo>
                    <a:pt x="127" y="10"/>
                    <a:pt x="124" y="5"/>
                    <a:pt x="119" y="2"/>
                  </a:cubicBezTo>
                  <a:moveTo>
                    <a:pt x="105" y="180"/>
                  </a:moveTo>
                  <a:cubicBezTo>
                    <a:pt x="29" y="180"/>
                    <a:pt x="29" y="180"/>
                    <a:pt x="29" y="180"/>
                  </a:cubicBezTo>
                  <a:cubicBezTo>
                    <a:pt x="25" y="180"/>
                    <a:pt x="22" y="177"/>
                    <a:pt x="22" y="173"/>
                  </a:cubicBezTo>
                  <a:cubicBezTo>
                    <a:pt x="22" y="169"/>
                    <a:pt x="25" y="166"/>
                    <a:pt x="29" y="166"/>
                  </a:cubicBezTo>
                  <a:cubicBezTo>
                    <a:pt x="105" y="166"/>
                    <a:pt x="105" y="166"/>
                    <a:pt x="105" y="166"/>
                  </a:cubicBezTo>
                  <a:cubicBezTo>
                    <a:pt x="108" y="166"/>
                    <a:pt x="111" y="169"/>
                    <a:pt x="111" y="173"/>
                  </a:cubicBezTo>
                  <a:cubicBezTo>
                    <a:pt x="111" y="177"/>
                    <a:pt x="108" y="180"/>
                    <a:pt x="105" y="180"/>
                  </a:cubicBezTo>
                  <a:moveTo>
                    <a:pt x="105" y="149"/>
                  </a:moveTo>
                  <a:cubicBezTo>
                    <a:pt x="29" y="149"/>
                    <a:pt x="29" y="149"/>
                    <a:pt x="29" y="149"/>
                  </a:cubicBezTo>
                  <a:cubicBezTo>
                    <a:pt x="25" y="149"/>
                    <a:pt x="22" y="146"/>
                    <a:pt x="22" y="143"/>
                  </a:cubicBezTo>
                  <a:cubicBezTo>
                    <a:pt x="22" y="139"/>
                    <a:pt x="25" y="136"/>
                    <a:pt x="29" y="136"/>
                  </a:cubicBezTo>
                  <a:cubicBezTo>
                    <a:pt x="105" y="136"/>
                    <a:pt x="105" y="136"/>
                    <a:pt x="105" y="136"/>
                  </a:cubicBezTo>
                  <a:cubicBezTo>
                    <a:pt x="108" y="136"/>
                    <a:pt x="111" y="139"/>
                    <a:pt x="111" y="143"/>
                  </a:cubicBezTo>
                  <a:cubicBezTo>
                    <a:pt x="111" y="146"/>
                    <a:pt x="108" y="149"/>
                    <a:pt x="105" y="149"/>
                  </a:cubicBezTo>
                  <a:moveTo>
                    <a:pt x="105" y="119"/>
                  </a:moveTo>
                  <a:cubicBezTo>
                    <a:pt x="29" y="119"/>
                    <a:pt x="29" y="119"/>
                    <a:pt x="29" y="119"/>
                  </a:cubicBezTo>
                  <a:cubicBezTo>
                    <a:pt x="25" y="119"/>
                    <a:pt x="22" y="116"/>
                    <a:pt x="22" y="112"/>
                  </a:cubicBezTo>
                  <a:cubicBezTo>
                    <a:pt x="22" y="109"/>
                    <a:pt x="25" y="106"/>
                    <a:pt x="29" y="106"/>
                  </a:cubicBezTo>
                  <a:cubicBezTo>
                    <a:pt x="105" y="106"/>
                    <a:pt x="105" y="106"/>
                    <a:pt x="105" y="106"/>
                  </a:cubicBezTo>
                  <a:cubicBezTo>
                    <a:pt x="108" y="106"/>
                    <a:pt x="111" y="109"/>
                    <a:pt x="111" y="112"/>
                  </a:cubicBezTo>
                  <a:cubicBezTo>
                    <a:pt x="111" y="116"/>
                    <a:pt x="108" y="119"/>
                    <a:pt x="105" y="119"/>
                  </a:cubicBezTo>
                  <a:moveTo>
                    <a:pt x="102" y="40"/>
                  </a:moveTo>
                  <a:cubicBezTo>
                    <a:pt x="97" y="40"/>
                    <a:pt x="93" y="36"/>
                    <a:pt x="93" y="31"/>
                  </a:cubicBezTo>
                  <a:cubicBezTo>
                    <a:pt x="93" y="26"/>
                    <a:pt x="97" y="22"/>
                    <a:pt x="102" y="22"/>
                  </a:cubicBezTo>
                  <a:cubicBezTo>
                    <a:pt x="107" y="22"/>
                    <a:pt x="111" y="26"/>
                    <a:pt x="111" y="31"/>
                  </a:cubicBezTo>
                  <a:cubicBezTo>
                    <a:pt x="111" y="36"/>
                    <a:pt x="107" y="40"/>
                    <a:pt x="102" y="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6" tIns="46618" rIns="93236" bIns="46618" numCol="1" anchor="t" anchorCtr="0" compatLnSpc="1">
              <a:prstTxWarp prst="textNoShape">
                <a:avLst/>
              </a:prstTxWarp>
            </a:bodyPr>
            <a:lstStyle/>
            <a:p>
              <a:pPr defTabSz="932317"/>
              <a:endParaRPr lang="en-US" sz="1224">
                <a:solidFill>
                  <a:srgbClr val="000000"/>
                </a:solidFill>
              </a:endParaRPr>
            </a:p>
          </p:txBody>
        </p:sp>
      </p:grpSp>
      <p:sp>
        <p:nvSpPr>
          <p:cNvPr id="39" name="Rectangle 38"/>
          <p:cNvSpPr/>
          <p:nvPr/>
        </p:nvSpPr>
        <p:spPr bwMode="auto">
          <a:xfrm>
            <a:off x="4175727" y="3690407"/>
            <a:ext cx="2424137" cy="23309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36" tIns="46618" rIns="46618" bIns="93236" numCol="1" spcCol="0" rtlCol="0" fromWordArt="0" anchor="b" anchorCtr="0" forceAA="0" compatLnSpc="1">
            <a:prstTxWarp prst="textNoShape">
              <a:avLst/>
            </a:prstTxWarp>
            <a:noAutofit/>
          </a:bodyPr>
          <a:lstStyle/>
          <a:p>
            <a:pPr defTabSz="932317" fontAlgn="base">
              <a:spcBef>
                <a:spcPct val="0"/>
              </a:spcBef>
              <a:spcAft>
                <a:spcPct val="0"/>
              </a:spcAft>
            </a:pPr>
            <a:endParaRPr lang="en-US" sz="2039" dirty="0">
              <a:gradFill>
                <a:gsLst>
                  <a:gs pos="0">
                    <a:srgbClr val="FFFFFF"/>
                  </a:gs>
                  <a:gs pos="100000">
                    <a:srgbClr val="FFFFFF"/>
                  </a:gs>
                </a:gsLst>
                <a:lin ang="5400000" scaled="0"/>
              </a:gradFill>
            </a:endParaRPr>
          </a:p>
        </p:txBody>
      </p:sp>
      <p:sp>
        <p:nvSpPr>
          <p:cNvPr id="41" name="Rectangle 40"/>
          <p:cNvSpPr/>
          <p:nvPr/>
        </p:nvSpPr>
        <p:spPr bwMode="auto">
          <a:xfrm>
            <a:off x="9213618" y="3690407"/>
            <a:ext cx="2424137" cy="23309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36" tIns="46618" rIns="46618" bIns="93236" numCol="1" spcCol="0" rtlCol="0" fromWordArt="0" anchor="b" anchorCtr="0" forceAA="0" compatLnSpc="1">
            <a:prstTxWarp prst="textNoShape">
              <a:avLst/>
            </a:prstTxWarp>
            <a:noAutofit/>
          </a:bodyPr>
          <a:lstStyle/>
          <a:p>
            <a:pPr defTabSz="932317" fontAlgn="base">
              <a:spcBef>
                <a:spcPct val="0"/>
              </a:spcBef>
              <a:spcAft>
                <a:spcPct val="0"/>
              </a:spcAft>
            </a:pPr>
            <a:endParaRPr lang="en-US" sz="2039" dirty="0">
              <a:gradFill>
                <a:gsLst>
                  <a:gs pos="0">
                    <a:srgbClr val="FFFFFF"/>
                  </a:gs>
                  <a:gs pos="100000">
                    <a:srgbClr val="FFFFFF"/>
                  </a:gs>
                </a:gsLst>
                <a:lin ang="5400000" scaled="0"/>
              </a:gradFill>
            </a:endParaRPr>
          </a:p>
        </p:txBody>
      </p:sp>
      <p:sp>
        <p:nvSpPr>
          <p:cNvPr id="43" name="Rectangle 42"/>
          <p:cNvSpPr/>
          <p:nvPr/>
        </p:nvSpPr>
        <p:spPr bwMode="auto">
          <a:xfrm>
            <a:off x="9213617" y="1288305"/>
            <a:ext cx="2424137" cy="23309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36" tIns="46618" rIns="46618" bIns="93236" numCol="1" spcCol="0" rtlCol="0" fromWordArt="0" anchor="b" anchorCtr="0" forceAA="0" compatLnSpc="1">
            <a:prstTxWarp prst="textNoShape">
              <a:avLst/>
            </a:prstTxWarp>
            <a:noAutofit/>
          </a:bodyPr>
          <a:lstStyle/>
          <a:p>
            <a:pPr defTabSz="932317" fontAlgn="base">
              <a:spcBef>
                <a:spcPct val="0"/>
              </a:spcBef>
              <a:spcAft>
                <a:spcPct val="0"/>
              </a:spcAft>
            </a:pPr>
            <a:endParaRPr lang="en-US" sz="2039" dirty="0">
              <a:gradFill>
                <a:gsLst>
                  <a:gs pos="0">
                    <a:srgbClr val="FFFFFF"/>
                  </a:gs>
                  <a:gs pos="100000">
                    <a:srgbClr val="FFFFFF"/>
                  </a:gs>
                </a:gsLst>
                <a:lin ang="5400000" scaled="0"/>
              </a:gradFill>
            </a:endParaRPr>
          </a:p>
        </p:txBody>
      </p:sp>
      <p:sp>
        <p:nvSpPr>
          <p:cNvPr id="44" name="Freeform 11"/>
          <p:cNvSpPr>
            <a:spLocks noChangeAspect="1" noEditPoints="1"/>
          </p:cNvSpPr>
          <p:nvPr/>
        </p:nvSpPr>
        <p:spPr bwMode="black">
          <a:xfrm>
            <a:off x="9904875" y="1771190"/>
            <a:ext cx="1041626" cy="1030966"/>
          </a:xfrm>
          <a:custGeom>
            <a:avLst/>
            <a:gdLst>
              <a:gd name="T0" fmla="*/ 213 w 709"/>
              <a:gd name="T1" fmla="*/ 522 h 709"/>
              <a:gd name="T2" fmla="*/ 213 w 709"/>
              <a:gd name="T3" fmla="*/ 709 h 709"/>
              <a:gd name="T4" fmla="*/ 0 w 709"/>
              <a:gd name="T5" fmla="*/ 709 h 709"/>
              <a:gd name="T6" fmla="*/ 0 w 709"/>
              <a:gd name="T7" fmla="*/ 496 h 709"/>
              <a:gd name="T8" fmla="*/ 88 w 709"/>
              <a:gd name="T9" fmla="*/ 496 h 709"/>
              <a:gd name="T10" fmla="*/ 67 w 709"/>
              <a:gd name="T11" fmla="*/ 522 h 709"/>
              <a:gd name="T12" fmla="*/ 213 w 709"/>
              <a:gd name="T13" fmla="*/ 522 h 709"/>
              <a:gd name="T14" fmla="*/ 619 w 709"/>
              <a:gd name="T15" fmla="*/ 496 h 709"/>
              <a:gd name="T16" fmla="*/ 643 w 709"/>
              <a:gd name="T17" fmla="*/ 522 h 709"/>
              <a:gd name="T18" fmla="*/ 496 w 709"/>
              <a:gd name="T19" fmla="*/ 522 h 709"/>
              <a:gd name="T20" fmla="*/ 496 w 709"/>
              <a:gd name="T21" fmla="*/ 709 h 709"/>
              <a:gd name="T22" fmla="*/ 709 w 709"/>
              <a:gd name="T23" fmla="*/ 709 h 709"/>
              <a:gd name="T24" fmla="*/ 709 w 709"/>
              <a:gd name="T25" fmla="*/ 496 h 709"/>
              <a:gd name="T26" fmla="*/ 619 w 709"/>
              <a:gd name="T27" fmla="*/ 496 h 709"/>
              <a:gd name="T28" fmla="*/ 355 w 709"/>
              <a:gd name="T29" fmla="*/ 182 h 709"/>
              <a:gd name="T30" fmla="*/ 381 w 709"/>
              <a:gd name="T31" fmla="*/ 213 h 709"/>
              <a:gd name="T32" fmla="*/ 461 w 709"/>
              <a:gd name="T33" fmla="*/ 213 h 709"/>
              <a:gd name="T34" fmla="*/ 461 w 709"/>
              <a:gd name="T35" fmla="*/ 0 h 709"/>
              <a:gd name="T36" fmla="*/ 248 w 709"/>
              <a:gd name="T37" fmla="*/ 0 h 709"/>
              <a:gd name="T38" fmla="*/ 248 w 709"/>
              <a:gd name="T39" fmla="*/ 213 h 709"/>
              <a:gd name="T40" fmla="*/ 329 w 709"/>
              <a:gd name="T41" fmla="*/ 213 h 709"/>
              <a:gd name="T42" fmla="*/ 355 w 709"/>
              <a:gd name="T43" fmla="*/ 182 h 709"/>
              <a:gd name="T44" fmla="*/ 123 w 709"/>
              <a:gd name="T45" fmla="*/ 248 h 709"/>
              <a:gd name="T46" fmla="*/ 123 w 709"/>
              <a:gd name="T47" fmla="*/ 454 h 709"/>
              <a:gd name="T48" fmla="*/ 298 w 709"/>
              <a:gd name="T49" fmla="*/ 248 h 709"/>
              <a:gd name="T50" fmla="*/ 123 w 709"/>
              <a:gd name="T51" fmla="*/ 248 h 709"/>
              <a:gd name="T52" fmla="*/ 355 w 709"/>
              <a:gd name="T53" fmla="*/ 225 h 709"/>
              <a:gd name="T54" fmla="*/ 128 w 709"/>
              <a:gd name="T55" fmla="*/ 494 h 709"/>
              <a:gd name="T56" fmla="*/ 248 w 709"/>
              <a:gd name="T57" fmla="*/ 494 h 709"/>
              <a:gd name="T58" fmla="*/ 248 w 709"/>
              <a:gd name="T59" fmla="*/ 709 h 709"/>
              <a:gd name="T60" fmla="*/ 461 w 709"/>
              <a:gd name="T61" fmla="*/ 709 h 709"/>
              <a:gd name="T62" fmla="*/ 461 w 709"/>
              <a:gd name="T63" fmla="*/ 494 h 709"/>
              <a:gd name="T64" fmla="*/ 581 w 709"/>
              <a:gd name="T65" fmla="*/ 494 h 709"/>
              <a:gd name="T66" fmla="*/ 355 w 709"/>
              <a:gd name="T67" fmla="*/ 225 h 709"/>
              <a:gd name="T68" fmla="*/ 584 w 709"/>
              <a:gd name="T69" fmla="*/ 248 h 709"/>
              <a:gd name="T70" fmla="*/ 411 w 709"/>
              <a:gd name="T71" fmla="*/ 248 h 709"/>
              <a:gd name="T72" fmla="*/ 584 w 709"/>
              <a:gd name="T73" fmla="*/ 454 h 709"/>
              <a:gd name="T74" fmla="*/ 584 w 709"/>
              <a:gd name="T75" fmla="*/ 248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9" h="709">
                <a:moveTo>
                  <a:pt x="213" y="522"/>
                </a:moveTo>
                <a:lnTo>
                  <a:pt x="213" y="709"/>
                </a:lnTo>
                <a:lnTo>
                  <a:pt x="0" y="709"/>
                </a:lnTo>
                <a:lnTo>
                  <a:pt x="0" y="496"/>
                </a:lnTo>
                <a:lnTo>
                  <a:pt x="88" y="496"/>
                </a:lnTo>
                <a:lnTo>
                  <a:pt x="67" y="522"/>
                </a:lnTo>
                <a:lnTo>
                  <a:pt x="213" y="522"/>
                </a:lnTo>
                <a:close/>
                <a:moveTo>
                  <a:pt x="619" y="496"/>
                </a:moveTo>
                <a:lnTo>
                  <a:pt x="643" y="522"/>
                </a:lnTo>
                <a:lnTo>
                  <a:pt x="496" y="522"/>
                </a:lnTo>
                <a:lnTo>
                  <a:pt x="496" y="709"/>
                </a:lnTo>
                <a:lnTo>
                  <a:pt x="709" y="709"/>
                </a:lnTo>
                <a:lnTo>
                  <a:pt x="709" y="496"/>
                </a:lnTo>
                <a:lnTo>
                  <a:pt x="619" y="496"/>
                </a:lnTo>
                <a:close/>
                <a:moveTo>
                  <a:pt x="355" y="182"/>
                </a:moveTo>
                <a:lnTo>
                  <a:pt x="381" y="213"/>
                </a:lnTo>
                <a:lnTo>
                  <a:pt x="461" y="213"/>
                </a:lnTo>
                <a:lnTo>
                  <a:pt x="461" y="0"/>
                </a:lnTo>
                <a:lnTo>
                  <a:pt x="248" y="0"/>
                </a:lnTo>
                <a:lnTo>
                  <a:pt x="248" y="213"/>
                </a:lnTo>
                <a:lnTo>
                  <a:pt x="329" y="213"/>
                </a:lnTo>
                <a:lnTo>
                  <a:pt x="355" y="182"/>
                </a:lnTo>
                <a:close/>
                <a:moveTo>
                  <a:pt x="123" y="248"/>
                </a:moveTo>
                <a:lnTo>
                  <a:pt x="123" y="454"/>
                </a:lnTo>
                <a:lnTo>
                  <a:pt x="298" y="248"/>
                </a:lnTo>
                <a:lnTo>
                  <a:pt x="123" y="248"/>
                </a:lnTo>
                <a:close/>
                <a:moveTo>
                  <a:pt x="355" y="225"/>
                </a:moveTo>
                <a:lnTo>
                  <a:pt x="128" y="494"/>
                </a:lnTo>
                <a:lnTo>
                  <a:pt x="248" y="494"/>
                </a:lnTo>
                <a:lnTo>
                  <a:pt x="248" y="709"/>
                </a:lnTo>
                <a:lnTo>
                  <a:pt x="461" y="709"/>
                </a:lnTo>
                <a:lnTo>
                  <a:pt x="461" y="494"/>
                </a:lnTo>
                <a:lnTo>
                  <a:pt x="581" y="494"/>
                </a:lnTo>
                <a:lnTo>
                  <a:pt x="355" y="225"/>
                </a:lnTo>
                <a:close/>
                <a:moveTo>
                  <a:pt x="584" y="248"/>
                </a:moveTo>
                <a:lnTo>
                  <a:pt x="411" y="248"/>
                </a:lnTo>
                <a:lnTo>
                  <a:pt x="584" y="454"/>
                </a:lnTo>
                <a:lnTo>
                  <a:pt x="584" y="248"/>
                </a:lnTo>
                <a:close/>
              </a:path>
            </a:pathLst>
          </a:custGeom>
          <a:solidFill>
            <a:srgbClr val="FFFFFF"/>
          </a:solidFill>
          <a:ln>
            <a:noFill/>
          </a:ln>
        </p:spPr>
        <p:txBody>
          <a:bodyPr vert="horz" wrap="square" lIns="62950" tIns="31475" rIns="62950" bIns="31475" numCol="1" anchor="t" anchorCtr="0" compatLnSpc="1">
            <a:prstTxWarp prst="textNoShape">
              <a:avLst/>
            </a:prstTxWarp>
          </a:bodyPr>
          <a:lstStyle/>
          <a:p>
            <a:pPr defTabSz="932317"/>
            <a:endParaRPr lang="en-US" sz="1224">
              <a:solidFill>
                <a:srgbClr val="000000"/>
              </a:solidFill>
            </a:endParaRPr>
          </a:p>
        </p:txBody>
      </p:sp>
      <p:sp>
        <p:nvSpPr>
          <p:cNvPr id="9" name="Rectangle 8"/>
          <p:cNvSpPr/>
          <p:nvPr/>
        </p:nvSpPr>
        <p:spPr bwMode="auto">
          <a:xfrm>
            <a:off x="6694671" y="3690407"/>
            <a:ext cx="2424137" cy="23309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36" tIns="46618" rIns="46618" bIns="93236" numCol="1" spcCol="0" rtlCol="0" fromWordArt="0" anchor="b" anchorCtr="0" forceAA="0" compatLnSpc="1">
            <a:prstTxWarp prst="textNoShape">
              <a:avLst/>
            </a:prstTxWarp>
            <a:noAutofit/>
          </a:bodyPr>
          <a:lstStyle/>
          <a:p>
            <a:pPr defTabSz="932317" fontAlgn="base">
              <a:spcBef>
                <a:spcPct val="0"/>
              </a:spcBef>
              <a:spcAft>
                <a:spcPct val="0"/>
              </a:spcAft>
            </a:pPr>
            <a:endParaRPr lang="en-US" sz="2039" dirty="0">
              <a:gradFill>
                <a:gsLst>
                  <a:gs pos="0">
                    <a:srgbClr val="FFFFFF"/>
                  </a:gs>
                  <a:gs pos="100000">
                    <a:srgbClr val="FFFFFF"/>
                  </a:gs>
                </a:gsLst>
                <a:lin ang="5400000" scaled="0"/>
              </a:gradFill>
            </a:endParaRPr>
          </a:p>
        </p:txBody>
      </p:sp>
      <p:pic>
        <p:nvPicPr>
          <p:cNvPr id="10" name="Picture 4" descr="\\MAGNUM\Projects\Microsoft\Cloud Power FY12\Design\ICONS_PNG\Connect_to_Cloud_Services.png"/>
          <p:cNvPicPr>
            <a:picLocks noChangeAspect="1" noChangeArrowheads="1"/>
          </p:cNvPicPr>
          <p:nvPr/>
        </p:nvPicPr>
        <p:blipFill>
          <a:blip r:embed="rId4" cstate="print">
            <a:lum bright="100000"/>
            <a:extLst>
              <a:ext uri="{28A0092B-C50C-407E-A947-70E740481C1C}">
                <a14:useLocalDpi xmlns:a14="http://schemas.microsoft.com/office/drawing/2010/main" val="0"/>
              </a:ext>
            </a:extLst>
          </a:blip>
          <a:srcRect/>
          <a:stretch>
            <a:fillRect/>
          </a:stretch>
        </p:blipFill>
        <p:spPr bwMode="auto">
          <a:xfrm>
            <a:off x="7083968" y="3880572"/>
            <a:ext cx="1645543" cy="1645543"/>
          </a:xfrm>
          <a:prstGeom prst="rect">
            <a:avLst/>
          </a:prstGeom>
          <a:noFill/>
        </p:spPr>
      </p:pic>
      <p:sp>
        <p:nvSpPr>
          <p:cNvPr id="45" name="Rectangle 44"/>
          <p:cNvSpPr/>
          <p:nvPr/>
        </p:nvSpPr>
        <p:spPr bwMode="auto">
          <a:xfrm>
            <a:off x="6694671" y="1288305"/>
            <a:ext cx="2424137" cy="233709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36" tIns="46618" rIns="46618" bIns="93236" numCol="1" spcCol="0" rtlCol="0" fromWordArt="0" anchor="b" anchorCtr="0" forceAA="0" compatLnSpc="1">
            <a:prstTxWarp prst="textNoShape">
              <a:avLst/>
            </a:prstTxWarp>
            <a:noAutofit/>
          </a:bodyPr>
          <a:lstStyle/>
          <a:p>
            <a:pPr defTabSz="932317" fontAlgn="base">
              <a:spcBef>
                <a:spcPct val="0"/>
              </a:spcBef>
              <a:spcAft>
                <a:spcPct val="0"/>
              </a:spcAft>
            </a:pPr>
            <a:endParaRPr lang="en-US" sz="2039" dirty="0">
              <a:gradFill>
                <a:gsLst>
                  <a:gs pos="0">
                    <a:srgbClr val="FFFFFF"/>
                  </a:gs>
                  <a:gs pos="100000">
                    <a:srgbClr val="FFFFFF"/>
                  </a:gs>
                </a:gsLst>
                <a:lin ang="5400000" scaled="0"/>
              </a:gradFill>
            </a:endParaRPr>
          </a:p>
        </p:txBody>
      </p:sp>
      <p:sp>
        <p:nvSpPr>
          <p:cNvPr id="46" name="Freeform 6"/>
          <p:cNvSpPr>
            <a:spLocks noEditPoints="1"/>
          </p:cNvSpPr>
          <p:nvPr/>
        </p:nvSpPr>
        <p:spPr bwMode="black">
          <a:xfrm>
            <a:off x="6909429" y="1993786"/>
            <a:ext cx="1946886" cy="614988"/>
          </a:xfrm>
          <a:custGeom>
            <a:avLst/>
            <a:gdLst>
              <a:gd name="T0" fmla="*/ 1781 w 1985"/>
              <a:gd name="T1" fmla="*/ 576 h 627"/>
              <a:gd name="T2" fmla="*/ 1781 w 1985"/>
              <a:gd name="T3" fmla="*/ 576 h 627"/>
              <a:gd name="T4" fmla="*/ 1781 w 1985"/>
              <a:gd name="T5" fmla="*/ 576 h 627"/>
              <a:gd name="T6" fmla="*/ 1781 w 1985"/>
              <a:gd name="T7" fmla="*/ 576 h 627"/>
              <a:gd name="T8" fmla="*/ 1781 w 1985"/>
              <a:gd name="T9" fmla="*/ 576 h 627"/>
              <a:gd name="T10" fmla="*/ 1781 w 1985"/>
              <a:gd name="T11" fmla="*/ 576 h 627"/>
              <a:gd name="T12" fmla="*/ 1745 w 1985"/>
              <a:gd name="T13" fmla="*/ 627 h 627"/>
              <a:gd name="T14" fmla="*/ 1787 w 1985"/>
              <a:gd name="T15" fmla="*/ 590 h 627"/>
              <a:gd name="T16" fmla="*/ 1788 w 1985"/>
              <a:gd name="T17" fmla="*/ 581 h 627"/>
              <a:gd name="T18" fmla="*/ 1846 w 1985"/>
              <a:gd name="T19" fmla="*/ 575 h 627"/>
              <a:gd name="T20" fmla="*/ 1846 w 1985"/>
              <a:gd name="T21" fmla="*/ 575 h 627"/>
              <a:gd name="T22" fmla="*/ 1853 w 1985"/>
              <a:gd name="T23" fmla="*/ 575 h 627"/>
              <a:gd name="T24" fmla="*/ 1855 w 1985"/>
              <a:gd name="T25" fmla="*/ 575 h 627"/>
              <a:gd name="T26" fmla="*/ 1854 w 1985"/>
              <a:gd name="T27" fmla="*/ 584 h 627"/>
              <a:gd name="T28" fmla="*/ 1856 w 1985"/>
              <a:gd name="T29" fmla="*/ 574 h 627"/>
              <a:gd name="T30" fmla="*/ 1862 w 1985"/>
              <a:gd name="T31" fmla="*/ 572 h 627"/>
              <a:gd name="T32" fmla="*/ 1867 w 1985"/>
              <a:gd name="T33" fmla="*/ 581 h 627"/>
              <a:gd name="T34" fmla="*/ 1867 w 1985"/>
              <a:gd name="T35" fmla="*/ 581 h 627"/>
              <a:gd name="T36" fmla="*/ 1858 w 1985"/>
              <a:gd name="T37" fmla="*/ 582 h 627"/>
              <a:gd name="T38" fmla="*/ 1856 w 1985"/>
              <a:gd name="T39" fmla="*/ 574 h 627"/>
              <a:gd name="T40" fmla="*/ 1855 w 1985"/>
              <a:gd name="T41" fmla="*/ 593 h 627"/>
              <a:gd name="T42" fmla="*/ 1849 w 1985"/>
              <a:gd name="T43" fmla="*/ 585 h 627"/>
              <a:gd name="T44" fmla="*/ 1850 w 1985"/>
              <a:gd name="T45" fmla="*/ 585 h 627"/>
              <a:gd name="T46" fmla="*/ 1858 w 1985"/>
              <a:gd name="T47" fmla="*/ 583 h 627"/>
              <a:gd name="T48" fmla="*/ 1860 w 1985"/>
              <a:gd name="T49" fmla="*/ 592 h 627"/>
              <a:gd name="T50" fmla="*/ 1867 w 1985"/>
              <a:gd name="T51" fmla="*/ 590 h 627"/>
              <a:gd name="T52" fmla="*/ 1861 w 1985"/>
              <a:gd name="T53" fmla="*/ 591 h 627"/>
              <a:gd name="T54" fmla="*/ 1859 w 1985"/>
              <a:gd name="T55" fmla="*/ 583 h 627"/>
              <a:gd name="T56" fmla="*/ 1867 w 1985"/>
              <a:gd name="T57" fmla="*/ 582 h 627"/>
              <a:gd name="T58" fmla="*/ 1931 w 1985"/>
              <a:gd name="T59" fmla="*/ 589 h 627"/>
              <a:gd name="T60" fmla="*/ 1931 w 1985"/>
              <a:gd name="T61" fmla="*/ 575 h 627"/>
              <a:gd name="T62" fmla="*/ 1752 w 1985"/>
              <a:gd name="T63" fmla="*/ 522 h 627"/>
              <a:gd name="T64" fmla="*/ 1776 w 1985"/>
              <a:gd name="T65" fmla="*/ 581 h 627"/>
              <a:gd name="T66" fmla="*/ 1776 w 1985"/>
              <a:gd name="T67" fmla="*/ 581 h 627"/>
              <a:gd name="T68" fmla="*/ 1776 w 1985"/>
              <a:gd name="T69" fmla="*/ 581 h 627"/>
              <a:gd name="T70" fmla="*/ 1776 w 1985"/>
              <a:gd name="T71" fmla="*/ 581 h 627"/>
              <a:gd name="T72" fmla="*/ 1776 w 1985"/>
              <a:gd name="T73" fmla="*/ 581 h 627"/>
              <a:gd name="T74" fmla="*/ 1583 w 1985"/>
              <a:gd name="T75" fmla="*/ 59 h 627"/>
              <a:gd name="T76" fmla="*/ 803 w 1985"/>
              <a:gd name="T77" fmla="*/ 570 h 627"/>
              <a:gd name="T78" fmla="*/ 1288 w 1985"/>
              <a:gd name="T79" fmla="*/ 580 h 627"/>
              <a:gd name="T80" fmla="*/ 1275 w 1985"/>
              <a:gd name="T81" fmla="*/ 540 h 627"/>
              <a:gd name="T82" fmla="*/ 902 w 1985"/>
              <a:gd name="T83" fmla="*/ 482 h 627"/>
              <a:gd name="T84" fmla="*/ 1557 w 1985"/>
              <a:gd name="T85" fmla="*/ 482 h 627"/>
              <a:gd name="T86" fmla="*/ 292 w 1985"/>
              <a:gd name="T87" fmla="*/ 16 h 627"/>
              <a:gd name="T88" fmla="*/ 708 w 1985"/>
              <a:gd name="T89" fmla="*/ 627 h 627"/>
              <a:gd name="T90" fmla="*/ 292 w 1985"/>
              <a:gd name="T91" fmla="*/ 479 h 627"/>
              <a:gd name="T92" fmla="*/ 670 w 1985"/>
              <a:gd name="T93" fmla="*/ 585 h 627"/>
              <a:gd name="T94" fmla="*/ 333 w 1985"/>
              <a:gd name="T95" fmla="*/ 57 h 627"/>
              <a:gd name="T96" fmla="*/ 238 w 1985"/>
              <a:gd name="T97" fmla="*/ 546 h 627"/>
              <a:gd name="T98" fmla="*/ 247 w 1985"/>
              <a:gd name="T99" fmla="*/ 480 h 627"/>
              <a:gd name="T100" fmla="*/ 307 w 1985"/>
              <a:gd name="T101" fmla="*/ 362 h 627"/>
              <a:gd name="T102" fmla="*/ 205 w 1985"/>
              <a:gd name="T103" fmla="*/ 339 h 627"/>
              <a:gd name="T104" fmla="*/ 86 w 1985"/>
              <a:gd name="T105" fmla="*/ 368 h 627"/>
              <a:gd name="T106" fmla="*/ 95 w 1985"/>
              <a:gd name="T107" fmla="*/ 58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85" h="627">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968" y="133"/>
                </a:moveTo>
                <a:cubicBezTo>
                  <a:pt x="1745" y="133"/>
                  <a:pt x="1745" y="133"/>
                  <a:pt x="1745" y="133"/>
                </a:cubicBezTo>
                <a:cubicBezTo>
                  <a:pt x="1735" y="133"/>
                  <a:pt x="1728" y="140"/>
                  <a:pt x="1728" y="150"/>
                </a:cubicBezTo>
                <a:cubicBezTo>
                  <a:pt x="1728" y="610"/>
                  <a:pt x="1728" y="610"/>
                  <a:pt x="1728" y="610"/>
                </a:cubicBezTo>
                <a:cubicBezTo>
                  <a:pt x="1728" y="619"/>
                  <a:pt x="1735" y="627"/>
                  <a:pt x="1745" y="627"/>
                </a:cubicBezTo>
                <a:cubicBezTo>
                  <a:pt x="1968" y="627"/>
                  <a:pt x="1968" y="627"/>
                  <a:pt x="1968" y="627"/>
                </a:cubicBezTo>
                <a:cubicBezTo>
                  <a:pt x="1978" y="627"/>
                  <a:pt x="1985" y="619"/>
                  <a:pt x="1985" y="610"/>
                </a:cubicBezTo>
                <a:cubicBezTo>
                  <a:pt x="1985" y="150"/>
                  <a:pt x="1985" y="150"/>
                  <a:pt x="1985" y="150"/>
                </a:cubicBezTo>
                <a:cubicBezTo>
                  <a:pt x="1985" y="140"/>
                  <a:pt x="1978" y="133"/>
                  <a:pt x="1968" y="133"/>
                </a:cubicBezTo>
                <a:close/>
                <a:moveTo>
                  <a:pt x="1787" y="590"/>
                </a:moveTo>
                <a:cubicBezTo>
                  <a:pt x="1784" y="586"/>
                  <a:pt x="1784" y="586"/>
                  <a:pt x="1784" y="586"/>
                </a:cubicBezTo>
                <a:cubicBezTo>
                  <a:pt x="1783" y="587"/>
                  <a:pt x="1782" y="587"/>
                  <a:pt x="1781" y="587"/>
                </a:cubicBezTo>
                <a:cubicBezTo>
                  <a:pt x="1777" y="587"/>
                  <a:pt x="1774" y="584"/>
                  <a:pt x="1774" y="581"/>
                </a:cubicBezTo>
                <a:cubicBezTo>
                  <a:pt x="1774" y="577"/>
                  <a:pt x="1777" y="574"/>
                  <a:pt x="1781" y="574"/>
                </a:cubicBezTo>
                <a:cubicBezTo>
                  <a:pt x="1785" y="574"/>
                  <a:pt x="1788" y="577"/>
                  <a:pt x="1788" y="581"/>
                </a:cubicBezTo>
                <a:cubicBezTo>
                  <a:pt x="1788" y="582"/>
                  <a:pt x="1787" y="584"/>
                  <a:pt x="1786" y="585"/>
                </a:cubicBezTo>
                <a:cubicBezTo>
                  <a:pt x="1788" y="589"/>
                  <a:pt x="1788" y="589"/>
                  <a:pt x="1788" y="589"/>
                </a:cubicBezTo>
                <a:lnTo>
                  <a:pt x="1787" y="590"/>
                </a:lnTo>
                <a:close/>
                <a:moveTo>
                  <a:pt x="1848" y="583"/>
                </a:moveTo>
                <a:cubicBezTo>
                  <a:pt x="1846" y="575"/>
                  <a:pt x="1846" y="575"/>
                  <a:pt x="1846" y="575"/>
                </a:cubicBezTo>
                <a:cubicBezTo>
                  <a:pt x="1846" y="575"/>
                  <a:pt x="1846" y="575"/>
                  <a:pt x="1846" y="575"/>
                </a:cubicBezTo>
                <a:cubicBezTo>
                  <a:pt x="1846" y="575"/>
                  <a:pt x="1846" y="575"/>
                  <a:pt x="1846" y="575"/>
                </a:cubicBezTo>
                <a:cubicBezTo>
                  <a:pt x="1846" y="575"/>
                  <a:pt x="1846" y="575"/>
                  <a:pt x="1846" y="575"/>
                </a:cubicBezTo>
                <a:cubicBezTo>
                  <a:pt x="1846" y="575"/>
                  <a:pt x="1846" y="575"/>
                  <a:pt x="1846" y="575"/>
                </a:cubicBezTo>
                <a:cubicBezTo>
                  <a:pt x="1846" y="575"/>
                  <a:pt x="1846" y="575"/>
                  <a:pt x="1846" y="575"/>
                </a:cubicBezTo>
                <a:cubicBezTo>
                  <a:pt x="1847" y="575"/>
                  <a:pt x="1847" y="575"/>
                  <a:pt x="1848" y="575"/>
                </a:cubicBezTo>
                <a:cubicBezTo>
                  <a:pt x="1848" y="576"/>
                  <a:pt x="1849" y="576"/>
                  <a:pt x="1849" y="576"/>
                </a:cubicBezTo>
                <a:cubicBezTo>
                  <a:pt x="1850" y="576"/>
                  <a:pt x="1850" y="576"/>
                  <a:pt x="1850" y="576"/>
                </a:cubicBezTo>
                <a:cubicBezTo>
                  <a:pt x="1851" y="576"/>
                  <a:pt x="1851" y="576"/>
                  <a:pt x="1852" y="576"/>
                </a:cubicBezTo>
                <a:cubicBezTo>
                  <a:pt x="1852" y="576"/>
                  <a:pt x="1853" y="576"/>
                  <a:pt x="1853" y="575"/>
                </a:cubicBezTo>
                <a:cubicBezTo>
                  <a:pt x="1854" y="575"/>
                  <a:pt x="1854" y="575"/>
                  <a:pt x="1855" y="574"/>
                </a:cubicBezTo>
                <a:cubicBezTo>
                  <a:pt x="1855" y="574"/>
                  <a:pt x="1855" y="574"/>
                  <a:pt x="1855" y="574"/>
                </a:cubicBezTo>
                <a:cubicBezTo>
                  <a:pt x="1855" y="574"/>
                  <a:pt x="1855" y="574"/>
                  <a:pt x="1855" y="574"/>
                </a:cubicBezTo>
                <a:cubicBezTo>
                  <a:pt x="1855" y="575"/>
                  <a:pt x="1855" y="575"/>
                  <a:pt x="1855" y="575"/>
                </a:cubicBezTo>
                <a:cubicBezTo>
                  <a:pt x="1855" y="575"/>
                  <a:pt x="1855" y="575"/>
                  <a:pt x="1855" y="575"/>
                </a:cubicBezTo>
                <a:cubicBezTo>
                  <a:pt x="1857" y="582"/>
                  <a:pt x="1857" y="582"/>
                  <a:pt x="1857" y="582"/>
                </a:cubicBezTo>
                <a:cubicBezTo>
                  <a:pt x="1857" y="582"/>
                  <a:pt x="1857" y="582"/>
                  <a:pt x="1857" y="582"/>
                </a:cubicBezTo>
                <a:cubicBezTo>
                  <a:pt x="1857" y="582"/>
                  <a:pt x="1857" y="582"/>
                  <a:pt x="1857" y="582"/>
                </a:cubicBezTo>
                <a:cubicBezTo>
                  <a:pt x="1857" y="583"/>
                  <a:pt x="1857" y="583"/>
                  <a:pt x="1857" y="583"/>
                </a:cubicBezTo>
                <a:cubicBezTo>
                  <a:pt x="1856" y="583"/>
                  <a:pt x="1855" y="584"/>
                  <a:pt x="1854" y="584"/>
                </a:cubicBezTo>
                <a:cubicBezTo>
                  <a:pt x="1854" y="584"/>
                  <a:pt x="1853" y="584"/>
                  <a:pt x="1853" y="584"/>
                </a:cubicBezTo>
                <a:cubicBezTo>
                  <a:pt x="1852" y="584"/>
                  <a:pt x="1852" y="584"/>
                  <a:pt x="1851" y="584"/>
                </a:cubicBezTo>
                <a:cubicBezTo>
                  <a:pt x="1850" y="584"/>
                  <a:pt x="1849" y="583"/>
                  <a:pt x="1848" y="583"/>
                </a:cubicBezTo>
                <a:cubicBezTo>
                  <a:pt x="1848" y="583"/>
                  <a:pt x="1848" y="583"/>
                  <a:pt x="1848" y="583"/>
                </a:cubicBezTo>
                <a:close/>
                <a:moveTo>
                  <a:pt x="1856" y="574"/>
                </a:moveTo>
                <a:cubicBezTo>
                  <a:pt x="1856" y="574"/>
                  <a:pt x="1856" y="574"/>
                  <a:pt x="1856" y="574"/>
                </a:cubicBezTo>
                <a:cubicBezTo>
                  <a:pt x="1856" y="574"/>
                  <a:pt x="1856" y="574"/>
                  <a:pt x="1856" y="574"/>
                </a:cubicBezTo>
                <a:cubicBezTo>
                  <a:pt x="1856" y="573"/>
                  <a:pt x="1857" y="573"/>
                  <a:pt x="1857" y="573"/>
                </a:cubicBezTo>
                <a:cubicBezTo>
                  <a:pt x="1858" y="572"/>
                  <a:pt x="1859" y="572"/>
                  <a:pt x="1860" y="572"/>
                </a:cubicBezTo>
                <a:cubicBezTo>
                  <a:pt x="1861" y="572"/>
                  <a:pt x="1862" y="572"/>
                  <a:pt x="1862" y="572"/>
                </a:cubicBezTo>
                <a:cubicBezTo>
                  <a:pt x="1863" y="572"/>
                  <a:pt x="1864" y="573"/>
                  <a:pt x="1865" y="573"/>
                </a:cubicBezTo>
                <a:cubicBezTo>
                  <a:pt x="1865" y="573"/>
                  <a:pt x="1865" y="573"/>
                  <a:pt x="1865" y="573"/>
                </a:cubicBezTo>
                <a:cubicBezTo>
                  <a:pt x="1865" y="574"/>
                  <a:pt x="1865" y="574"/>
                  <a:pt x="1865" y="574"/>
                </a:cubicBezTo>
                <a:cubicBezTo>
                  <a:pt x="1867" y="581"/>
                  <a:pt x="1867" y="581"/>
                  <a:pt x="1867" y="581"/>
                </a:cubicBezTo>
                <a:cubicBezTo>
                  <a:pt x="1867" y="581"/>
                  <a:pt x="1867" y="581"/>
                  <a:pt x="1867" y="581"/>
                </a:cubicBezTo>
                <a:cubicBezTo>
                  <a:pt x="1867" y="581"/>
                  <a:pt x="1867" y="581"/>
                  <a:pt x="1867" y="581"/>
                </a:cubicBezTo>
                <a:cubicBezTo>
                  <a:pt x="1867" y="581"/>
                  <a:pt x="1867" y="581"/>
                  <a:pt x="1867" y="581"/>
                </a:cubicBezTo>
                <a:cubicBezTo>
                  <a:pt x="1867" y="581"/>
                  <a:pt x="1867" y="581"/>
                  <a:pt x="1867" y="581"/>
                </a:cubicBezTo>
                <a:cubicBezTo>
                  <a:pt x="1867" y="581"/>
                  <a:pt x="1867" y="581"/>
                  <a:pt x="1867" y="581"/>
                </a:cubicBezTo>
                <a:cubicBezTo>
                  <a:pt x="1867" y="581"/>
                  <a:pt x="1867" y="581"/>
                  <a:pt x="1867" y="581"/>
                </a:cubicBezTo>
                <a:cubicBezTo>
                  <a:pt x="1865" y="580"/>
                  <a:pt x="1863" y="580"/>
                  <a:pt x="1862" y="580"/>
                </a:cubicBezTo>
                <a:cubicBezTo>
                  <a:pt x="1861" y="580"/>
                  <a:pt x="1861" y="580"/>
                  <a:pt x="1860" y="581"/>
                </a:cubicBezTo>
                <a:cubicBezTo>
                  <a:pt x="1860" y="581"/>
                  <a:pt x="1859" y="581"/>
                  <a:pt x="1859" y="582"/>
                </a:cubicBezTo>
                <a:cubicBezTo>
                  <a:pt x="1859" y="582"/>
                  <a:pt x="1859" y="582"/>
                  <a:pt x="1858" y="582"/>
                </a:cubicBezTo>
                <a:cubicBezTo>
                  <a:pt x="1858" y="582"/>
                  <a:pt x="1858" y="582"/>
                  <a:pt x="1858" y="582"/>
                </a:cubicBezTo>
                <a:cubicBezTo>
                  <a:pt x="1858" y="581"/>
                  <a:pt x="1858" y="581"/>
                  <a:pt x="1858" y="581"/>
                </a:cubicBezTo>
                <a:cubicBezTo>
                  <a:pt x="1857" y="577"/>
                  <a:pt x="1857" y="577"/>
                  <a:pt x="1857" y="577"/>
                </a:cubicBezTo>
                <a:cubicBezTo>
                  <a:pt x="1856" y="574"/>
                  <a:pt x="1856" y="574"/>
                  <a:pt x="1856" y="574"/>
                </a:cubicBezTo>
                <a:cubicBezTo>
                  <a:pt x="1856" y="574"/>
                  <a:pt x="1856" y="574"/>
                  <a:pt x="1856" y="574"/>
                </a:cubicBezTo>
                <a:cubicBezTo>
                  <a:pt x="1856" y="574"/>
                  <a:pt x="1856" y="574"/>
                  <a:pt x="1856" y="574"/>
                </a:cubicBezTo>
                <a:close/>
                <a:moveTo>
                  <a:pt x="1860" y="592"/>
                </a:moveTo>
                <a:cubicBezTo>
                  <a:pt x="1859" y="592"/>
                  <a:pt x="1859" y="592"/>
                  <a:pt x="1858" y="592"/>
                </a:cubicBezTo>
                <a:cubicBezTo>
                  <a:pt x="1858" y="593"/>
                  <a:pt x="1858" y="593"/>
                  <a:pt x="1857" y="593"/>
                </a:cubicBezTo>
                <a:cubicBezTo>
                  <a:pt x="1857" y="593"/>
                  <a:pt x="1857" y="593"/>
                  <a:pt x="1856" y="593"/>
                </a:cubicBezTo>
                <a:cubicBezTo>
                  <a:pt x="1856" y="593"/>
                  <a:pt x="1856" y="593"/>
                  <a:pt x="1855" y="593"/>
                </a:cubicBezTo>
                <a:cubicBezTo>
                  <a:pt x="1855" y="593"/>
                  <a:pt x="1854" y="593"/>
                  <a:pt x="1854" y="593"/>
                </a:cubicBezTo>
                <a:cubicBezTo>
                  <a:pt x="1853" y="593"/>
                  <a:pt x="1853" y="593"/>
                  <a:pt x="1852" y="593"/>
                </a:cubicBezTo>
                <a:cubicBezTo>
                  <a:pt x="1852" y="593"/>
                  <a:pt x="1851" y="592"/>
                  <a:pt x="1851" y="592"/>
                </a:cubicBezTo>
                <a:cubicBezTo>
                  <a:pt x="1851" y="592"/>
                  <a:pt x="1851" y="592"/>
                  <a:pt x="1851" y="592"/>
                </a:cubicBezTo>
                <a:cubicBezTo>
                  <a:pt x="1849" y="585"/>
                  <a:pt x="1849" y="585"/>
                  <a:pt x="1849" y="585"/>
                </a:cubicBezTo>
                <a:cubicBezTo>
                  <a:pt x="1849" y="584"/>
                  <a:pt x="1849" y="584"/>
                  <a:pt x="1849" y="584"/>
                </a:cubicBezTo>
                <a:cubicBezTo>
                  <a:pt x="1849" y="584"/>
                  <a:pt x="1849" y="584"/>
                  <a:pt x="1849" y="584"/>
                </a:cubicBezTo>
                <a:cubicBezTo>
                  <a:pt x="1849" y="584"/>
                  <a:pt x="1849" y="584"/>
                  <a:pt x="1849" y="584"/>
                </a:cubicBezTo>
                <a:cubicBezTo>
                  <a:pt x="1849" y="584"/>
                  <a:pt x="1849" y="584"/>
                  <a:pt x="1849" y="584"/>
                </a:cubicBezTo>
                <a:cubicBezTo>
                  <a:pt x="1849" y="584"/>
                  <a:pt x="1850" y="585"/>
                  <a:pt x="1850" y="585"/>
                </a:cubicBezTo>
                <a:cubicBezTo>
                  <a:pt x="1851" y="585"/>
                  <a:pt x="1851" y="585"/>
                  <a:pt x="1852" y="585"/>
                </a:cubicBezTo>
                <a:cubicBezTo>
                  <a:pt x="1853" y="585"/>
                  <a:pt x="1853" y="585"/>
                  <a:pt x="1854" y="585"/>
                </a:cubicBezTo>
                <a:cubicBezTo>
                  <a:pt x="1855" y="585"/>
                  <a:pt x="1855" y="585"/>
                  <a:pt x="1856" y="584"/>
                </a:cubicBezTo>
                <a:cubicBezTo>
                  <a:pt x="1856" y="584"/>
                  <a:pt x="1857" y="584"/>
                  <a:pt x="1858" y="584"/>
                </a:cubicBezTo>
                <a:cubicBezTo>
                  <a:pt x="1858" y="583"/>
                  <a:pt x="1858" y="583"/>
                  <a:pt x="1858" y="583"/>
                </a:cubicBezTo>
                <a:cubicBezTo>
                  <a:pt x="1858" y="583"/>
                  <a:pt x="1858" y="584"/>
                  <a:pt x="1858" y="584"/>
                </a:cubicBezTo>
                <a:cubicBezTo>
                  <a:pt x="1858" y="584"/>
                  <a:pt x="1858" y="584"/>
                  <a:pt x="1858" y="584"/>
                </a:cubicBezTo>
                <a:cubicBezTo>
                  <a:pt x="1858" y="584"/>
                  <a:pt x="1858" y="584"/>
                  <a:pt x="1858" y="584"/>
                </a:cubicBezTo>
                <a:cubicBezTo>
                  <a:pt x="1860" y="591"/>
                  <a:pt x="1860" y="591"/>
                  <a:pt x="1860" y="591"/>
                </a:cubicBezTo>
                <a:cubicBezTo>
                  <a:pt x="1860" y="591"/>
                  <a:pt x="1860" y="592"/>
                  <a:pt x="1860" y="592"/>
                </a:cubicBezTo>
                <a:close/>
                <a:moveTo>
                  <a:pt x="1870" y="590"/>
                </a:moveTo>
                <a:cubicBezTo>
                  <a:pt x="1869" y="590"/>
                  <a:pt x="1869" y="590"/>
                  <a:pt x="1869" y="590"/>
                </a:cubicBezTo>
                <a:cubicBezTo>
                  <a:pt x="1869" y="590"/>
                  <a:pt x="1869" y="590"/>
                  <a:pt x="1869" y="590"/>
                </a:cubicBezTo>
                <a:cubicBezTo>
                  <a:pt x="1869" y="590"/>
                  <a:pt x="1869" y="590"/>
                  <a:pt x="1869" y="590"/>
                </a:cubicBezTo>
                <a:cubicBezTo>
                  <a:pt x="1869" y="590"/>
                  <a:pt x="1868" y="590"/>
                  <a:pt x="1867" y="590"/>
                </a:cubicBezTo>
                <a:cubicBezTo>
                  <a:pt x="1866" y="589"/>
                  <a:pt x="1866" y="589"/>
                  <a:pt x="1865" y="589"/>
                </a:cubicBezTo>
                <a:cubicBezTo>
                  <a:pt x="1865" y="589"/>
                  <a:pt x="1864" y="589"/>
                  <a:pt x="1864" y="590"/>
                </a:cubicBezTo>
                <a:cubicBezTo>
                  <a:pt x="1863" y="590"/>
                  <a:pt x="1863" y="590"/>
                  <a:pt x="1863" y="590"/>
                </a:cubicBezTo>
                <a:cubicBezTo>
                  <a:pt x="1862" y="590"/>
                  <a:pt x="1862" y="591"/>
                  <a:pt x="1861" y="591"/>
                </a:cubicBezTo>
                <a:cubicBezTo>
                  <a:pt x="1861" y="591"/>
                  <a:pt x="1861" y="591"/>
                  <a:pt x="1861" y="591"/>
                </a:cubicBezTo>
                <a:cubicBezTo>
                  <a:pt x="1861" y="591"/>
                  <a:pt x="1861" y="591"/>
                  <a:pt x="1861" y="591"/>
                </a:cubicBezTo>
                <a:cubicBezTo>
                  <a:pt x="1861" y="591"/>
                  <a:pt x="1861" y="591"/>
                  <a:pt x="1861" y="591"/>
                </a:cubicBezTo>
                <a:cubicBezTo>
                  <a:pt x="1861" y="591"/>
                  <a:pt x="1859" y="583"/>
                  <a:pt x="1859" y="583"/>
                </a:cubicBezTo>
                <a:cubicBezTo>
                  <a:pt x="1859" y="583"/>
                  <a:pt x="1859" y="583"/>
                  <a:pt x="1859" y="583"/>
                </a:cubicBezTo>
                <a:cubicBezTo>
                  <a:pt x="1859" y="583"/>
                  <a:pt x="1859" y="583"/>
                  <a:pt x="1859" y="583"/>
                </a:cubicBezTo>
                <a:cubicBezTo>
                  <a:pt x="1860" y="582"/>
                  <a:pt x="1861" y="582"/>
                  <a:pt x="1862" y="581"/>
                </a:cubicBezTo>
                <a:cubicBezTo>
                  <a:pt x="1862" y="581"/>
                  <a:pt x="1863" y="581"/>
                  <a:pt x="1863" y="581"/>
                </a:cubicBezTo>
                <a:cubicBezTo>
                  <a:pt x="1864" y="581"/>
                  <a:pt x="1864" y="581"/>
                  <a:pt x="1864" y="581"/>
                </a:cubicBezTo>
                <a:cubicBezTo>
                  <a:pt x="1865" y="581"/>
                  <a:pt x="1865" y="582"/>
                  <a:pt x="1866" y="582"/>
                </a:cubicBezTo>
                <a:cubicBezTo>
                  <a:pt x="1866" y="582"/>
                  <a:pt x="1867" y="582"/>
                  <a:pt x="1867" y="582"/>
                </a:cubicBezTo>
                <a:cubicBezTo>
                  <a:pt x="1867" y="582"/>
                  <a:pt x="1867" y="582"/>
                  <a:pt x="1867" y="582"/>
                </a:cubicBezTo>
                <a:cubicBezTo>
                  <a:pt x="1870" y="590"/>
                  <a:pt x="1870" y="590"/>
                  <a:pt x="1870" y="590"/>
                </a:cubicBezTo>
                <a:cubicBezTo>
                  <a:pt x="1870" y="590"/>
                  <a:pt x="1870" y="590"/>
                  <a:pt x="1870" y="590"/>
                </a:cubicBezTo>
                <a:close/>
                <a:moveTo>
                  <a:pt x="1934" y="589"/>
                </a:moveTo>
                <a:cubicBezTo>
                  <a:pt x="1931" y="589"/>
                  <a:pt x="1931" y="589"/>
                  <a:pt x="1931" y="589"/>
                </a:cubicBezTo>
                <a:cubicBezTo>
                  <a:pt x="1937" y="583"/>
                  <a:pt x="1937" y="583"/>
                  <a:pt x="1937" y="583"/>
                </a:cubicBezTo>
                <a:cubicBezTo>
                  <a:pt x="1926" y="583"/>
                  <a:pt x="1926" y="583"/>
                  <a:pt x="1926" y="583"/>
                </a:cubicBezTo>
                <a:cubicBezTo>
                  <a:pt x="1926" y="581"/>
                  <a:pt x="1926" y="581"/>
                  <a:pt x="1926" y="581"/>
                </a:cubicBezTo>
                <a:cubicBezTo>
                  <a:pt x="1937" y="581"/>
                  <a:pt x="1937" y="581"/>
                  <a:pt x="1937" y="581"/>
                </a:cubicBezTo>
                <a:cubicBezTo>
                  <a:pt x="1931" y="575"/>
                  <a:pt x="1931" y="575"/>
                  <a:pt x="1931" y="575"/>
                </a:cubicBezTo>
                <a:cubicBezTo>
                  <a:pt x="1934" y="575"/>
                  <a:pt x="1934" y="575"/>
                  <a:pt x="1934" y="575"/>
                </a:cubicBezTo>
                <a:cubicBezTo>
                  <a:pt x="1941" y="582"/>
                  <a:pt x="1941" y="582"/>
                  <a:pt x="1941" y="582"/>
                </a:cubicBezTo>
                <a:lnTo>
                  <a:pt x="1934" y="589"/>
                </a:lnTo>
                <a:close/>
                <a:moveTo>
                  <a:pt x="1962" y="522"/>
                </a:moveTo>
                <a:cubicBezTo>
                  <a:pt x="1752" y="522"/>
                  <a:pt x="1752" y="522"/>
                  <a:pt x="1752" y="522"/>
                </a:cubicBezTo>
                <a:cubicBezTo>
                  <a:pt x="1752" y="173"/>
                  <a:pt x="1752" y="173"/>
                  <a:pt x="1752" y="173"/>
                </a:cubicBezTo>
                <a:cubicBezTo>
                  <a:pt x="1962" y="173"/>
                  <a:pt x="1962" y="173"/>
                  <a:pt x="1962" y="173"/>
                </a:cubicBezTo>
                <a:lnTo>
                  <a:pt x="1962" y="522"/>
                </a:ln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583" y="482"/>
                </a:moveTo>
                <a:cubicBezTo>
                  <a:pt x="1583" y="59"/>
                  <a:pt x="1583" y="59"/>
                  <a:pt x="1583" y="59"/>
                </a:cubicBezTo>
                <a:cubicBezTo>
                  <a:pt x="1583" y="39"/>
                  <a:pt x="1566" y="23"/>
                  <a:pt x="1546" y="23"/>
                </a:cubicBezTo>
                <a:cubicBezTo>
                  <a:pt x="910" y="23"/>
                  <a:pt x="910" y="23"/>
                  <a:pt x="910" y="23"/>
                </a:cubicBezTo>
                <a:cubicBezTo>
                  <a:pt x="890" y="23"/>
                  <a:pt x="874" y="39"/>
                  <a:pt x="874" y="59"/>
                </a:cubicBezTo>
                <a:cubicBezTo>
                  <a:pt x="874" y="482"/>
                  <a:pt x="874" y="482"/>
                  <a:pt x="874" y="482"/>
                </a:cubicBezTo>
                <a:cubicBezTo>
                  <a:pt x="803" y="570"/>
                  <a:pt x="803" y="570"/>
                  <a:pt x="803" y="570"/>
                </a:cubicBezTo>
                <a:cubicBezTo>
                  <a:pt x="803" y="594"/>
                  <a:pt x="823" y="614"/>
                  <a:pt x="847" y="614"/>
                </a:cubicBezTo>
                <a:cubicBezTo>
                  <a:pt x="1609" y="614"/>
                  <a:pt x="1609" y="614"/>
                  <a:pt x="1609" y="614"/>
                </a:cubicBezTo>
                <a:cubicBezTo>
                  <a:pt x="1633" y="614"/>
                  <a:pt x="1654" y="594"/>
                  <a:pt x="1654" y="570"/>
                </a:cubicBezTo>
                <a:lnTo>
                  <a:pt x="1583" y="482"/>
                </a:lnTo>
                <a:close/>
                <a:moveTo>
                  <a:pt x="1288" y="580"/>
                </a:moveTo>
                <a:cubicBezTo>
                  <a:pt x="1156" y="580"/>
                  <a:pt x="1156" y="580"/>
                  <a:pt x="1156" y="580"/>
                </a:cubicBezTo>
                <a:cubicBezTo>
                  <a:pt x="1148" y="580"/>
                  <a:pt x="1142" y="577"/>
                  <a:pt x="1142" y="573"/>
                </a:cubicBezTo>
                <a:cubicBezTo>
                  <a:pt x="1158" y="545"/>
                  <a:pt x="1158" y="545"/>
                  <a:pt x="1158" y="545"/>
                </a:cubicBezTo>
                <a:cubicBezTo>
                  <a:pt x="1158" y="542"/>
                  <a:pt x="1163" y="540"/>
                  <a:pt x="1169" y="540"/>
                </a:cubicBezTo>
                <a:cubicBezTo>
                  <a:pt x="1275" y="540"/>
                  <a:pt x="1275" y="540"/>
                  <a:pt x="1275" y="540"/>
                </a:cubicBezTo>
                <a:cubicBezTo>
                  <a:pt x="1280" y="540"/>
                  <a:pt x="1285" y="542"/>
                  <a:pt x="1285" y="545"/>
                </a:cubicBezTo>
                <a:cubicBezTo>
                  <a:pt x="1301" y="573"/>
                  <a:pt x="1301" y="573"/>
                  <a:pt x="1301" y="573"/>
                </a:cubicBezTo>
                <a:cubicBezTo>
                  <a:pt x="1301" y="577"/>
                  <a:pt x="1295" y="580"/>
                  <a:pt x="1288" y="580"/>
                </a:cubicBezTo>
                <a:close/>
                <a:moveTo>
                  <a:pt x="1557" y="482"/>
                </a:moveTo>
                <a:cubicBezTo>
                  <a:pt x="902" y="482"/>
                  <a:pt x="902" y="482"/>
                  <a:pt x="902" y="482"/>
                </a:cubicBezTo>
                <a:cubicBezTo>
                  <a:pt x="902" y="65"/>
                  <a:pt x="902" y="65"/>
                  <a:pt x="902" y="65"/>
                </a:cubicBezTo>
                <a:cubicBezTo>
                  <a:pt x="902" y="55"/>
                  <a:pt x="910" y="47"/>
                  <a:pt x="921" y="47"/>
                </a:cubicBezTo>
                <a:cubicBezTo>
                  <a:pt x="1539" y="47"/>
                  <a:pt x="1539" y="47"/>
                  <a:pt x="1539" y="47"/>
                </a:cubicBezTo>
                <a:cubicBezTo>
                  <a:pt x="1549" y="47"/>
                  <a:pt x="1557" y="55"/>
                  <a:pt x="1557" y="65"/>
                </a:cubicBezTo>
                <a:lnTo>
                  <a:pt x="1557" y="482"/>
                </a:lnTo>
                <a:close/>
                <a:moveTo>
                  <a:pt x="333" y="57"/>
                </a:moveTo>
                <a:cubicBezTo>
                  <a:pt x="333" y="57"/>
                  <a:pt x="333" y="57"/>
                  <a:pt x="333" y="57"/>
                </a:cubicBezTo>
                <a:cubicBezTo>
                  <a:pt x="333" y="327"/>
                  <a:pt x="333" y="327"/>
                  <a:pt x="333" y="327"/>
                </a:cubicBezTo>
                <a:cubicBezTo>
                  <a:pt x="333" y="327"/>
                  <a:pt x="333" y="327"/>
                  <a:pt x="292" y="363"/>
                </a:cubicBezTo>
                <a:cubicBezTo>
                  <a:pt x="292" y="363"/>
                  <a:pt x="292" y="363"/>
                  <a:pt x="292" y="16"/>
                </a:cubicBezTo>
                <a:cubicBezTo>
                  <a:pt x="292" y="6"/>
                  <a:pt x="298" y="0"/>
                  <a:pt x="308" y="0"/>
                </a:cubicBezTo>
                <a:cubicBezTo>
                  <a:pt x="308" y="0"/>
                  <a:pt x="308" y="0"/>
                  <a:pt x="708" y="0"/>
                </a:cubicBezTo>
                <a:cubicBezTo>
                  <a:pt x="717" y="0"/>
                  <a:pt x="725" y="6"/>
                  <a:pt x="725" y="16"/>
                </a:cubicBezTo>
                <a:cubicBezTo>
                  <a:pt x="725" y="16"/>
                  <a:pt x="725" y="16"/>
                  <a:pt x="725" y="611"/>
                </a:cubicBezTo>
                <a:cubicBezTo>
                  <a:pt x="725" y="621"/>
                  <a:pt x="717" y="627"/>
                  <a:pt x="708" y="627"/>
                </a:cubicBezTo>
                <a:cubicBezTo>
                  <a:pt x="708" y="627"/>
                  <a:pt x="708" y="627"/>
                  <a:pt x="308" y="627"/>
                </a:cubicBezTo>
                <a:cubicBezTo>
                  <a:pt x="298" y="627"/>
                  <a:pt x="292" y="621"/>
                  <a:pt x="292" y="611"/>
                </a:cubicBezTo>
                <a:cubicBezTo>
                  <a:pt x="292" y="611"/>
                  <a:pt x="292" y="593"/>
                  <a:pt x="292" y="536"/>
                </a:cubicBezTo>
                <a:cubicBezTo>
                  <a:pt x="292" y="527"/>
                  <a:pt x="292" y="517"/>
                  <a:pt x="292" y="506"/>
                </a:cubicBezTo>
                <a:cubicBezTo>
                  <a:pt x="292" y="498"/>
                  <a:pt x="292" y="489"/>
                  <a:pt x="292" y="479"/>
                </a:cubicBezTo>
                <a:cubicBezTo>
                  <a:pt x="292" y="474"/>
                  <a:pt x="292" y="468"/>
                  <a:pt x="292" y="461"/>
                </a:cubicBezTo>
                <a:cubicBezTo>
                  <a:pt x="292" y="461"/>
                  <a:pt x="292" y="461"/>
                  <a:pt x="333" y="424"/>
                </a:cubicBezTo>
                <a:cubicBezTo>
                  <a:pt x="333" y="424"/>
                  <a:pt x="333" y="457"/>
                  <a:pt x="333" y="570"/>
                </a:cubicBezTo>
                <a:cubicBezTo>
                  <a:pt x="333" y="578"/>
                  <a:pt x="339" y="585"/>
                  <a:pt x="345" y="585"/>
                </a:cubicBezTo>
                <a:cubicBezTo>
                  <a:pt x="345" y="585"/>
                  <a:pt x="345" y="585"/>
                  <a:pt x="670" y="585"/>
                </a:cubicBezTo>
                <a:cubicBezTo>
                  <a:pt x="677" y="585"/>
                  <a:pt x="683" y="578"/>
                  <a:pt x="683" y="570"/>
                </a:cubicBezTo>
                <a:cubicBezTo>
                  <a:pt x="683" y="570"/>
                  <a:pt x="683" y="570"/>
                  <a:pt x="683" y="57"/>
                </a:cubicBezTo>
                <a:cubicBezTo>
                  <a:pt x="683" y="49"/>
                  <a:pt x="677" y="42"/>
                  <a:pt x="670" y="42"/>
                </a:cubicBezTo>
                <a:cubicBezTo>
                  <a:pt x="670" y="42"/>
                  <a:pt x="670" y="42"/>
                  <a:pt x="345" y="42"/>
                </a:cubicBezTo>
                <a:cubicBezTo>
                  <a:pt x="339" y="42"/>
                  <a:pt x="333" y="49"/>
                  <a:pt x="333" y="57"/>
                </a:cubicBezTo>
                <a:close/>
                <a:moveTo>
                  <a:pt x="95" y="587"/>
                </a:moveTo>
                <a:cubicBezTo>
                  <a:pt x="103" y="579"/>
                  <a:pt x="121" y="567"/>
                  <a:pt x="132" y="565"/>
                </a:cubicBezTo>
                <a:cubicBezTo>
                  <a:pt x="146" y="562"/>
                  <a:pt x="160" y="562"/>
                  <a:pt x="175" y="562"/>
                </a:cubicBezTo>
                <a:cubicBezTo>
                  <a:pt x="188" y="561"/>
                  <a:pt x="200" y="555"/>
                  <a:pt x="214" y="552"/>
                </a:cubicBezTo>
                <a:cubicBezTo>
                  <a:pt x="225" y="548"/>
                  <a:pt x="230" y="548"/>
                  <a:pt x="238" y="546"/>
                </a:cubicBezTo>
                <a:cubicBezTo>
                  <a:pt x="256" y="543"/>
                  <a:pt x="254" y="543"/>
                  <a:pt x="262" y="541"/>
                </a:cubicBezTo>
                <a:cubicBezTo>
                  <a:pt x="272" y="539"/>
                  <a:pt x="284" y="531"/>
                  <a:pt x="286" y="520"/>
                </a:cubicBezTo>
                <a:cubicBezTo>
                  <a:pt x="288" y="509"/>
                  <a:pt x="277" y="496"/>
                  <a:pt x="266" y="497"/>
                </a:cubicBezTo>
                <a:cubicBezTo>
                  <a:pt x="241" y="499"/>
                  <a:pt x="237" y="504"/>
                  <a:pt x="215" y="505"/>
                </a:cubicBezTo>
                <a:cubicBezTo>
                  <a:pt x="228" y="494"/>
                  <a:pt x="234" y="492"/>
                  <a:pt x="247" y="480"/>
                </a:cubicBezTo>
                <a:cubicBezTo>
                  <a:pt x="261" y="468"/>
                  <a:pt x="271" y="460"/>
                  <a:pt x="284" y="448"/>
                </a:cubicBezTo>
                <a:cubicBezTo>
                  <a:pt x="298" y="436"/>
                  <a:pt x="310" y="426"/>
                  <a:pt x="326" y="412"/>
                </a:cubicBezTo>
                <a:cubicBezTo>
                  <a:pt x="338" y="401"/>
                  <a:pt x="354" y="388"/>
                  <a:pt x="361" y="373"/>
                </a:cubicBezTo>
                <a:cubicBezTo>
                  <a:pt x="373" y="349"/>
                  <a:pt x="364" y="336"/>
                  <a:pt x="347" y="338"/>
                </a:cubicBezTo>
                <a:cubicBezTo>
                  <a:pt x="333" y="339"/>
                  <a:pt x="318" y="353"/>
                  <a:pt x="307" y="362"/>
                </a:cubicBezTo>
                <a:cubicBezTo>
                  <a:pt x="278" y="387"/>
                  <a:pt x="248" y="411"/>
                  <a:pt x="219" y="436"/>
                </a:cubicBezTo>
                <a:cubicBezTo>
                  <a:pt x="230" y="426"/>
                  <a:pt x="240" y="416"/>
                  <a:pt x="252" y="405"/>
                </a:cubicBezTo>
                <a:cubicBezTo>
                  <a:pt x="265" y="393"/>
                  <a:pt x="267" y="381"/>
                  <a:pt x="259" y="372"/>
                </a:cubicBezTo>
                <a:cubicBezTo>
                  <a:pt x="235" y="344"/>
                  <a:pt x="212" y="380"/>
                  <a:pt x="184" y="398"/>
                </a:cubicBezTo>
                <a:cubicBezTo>
                  <a:pt x="217" y="370"/>
                  <a:pt x="228" y="355"/>
                  <a:pt x="205" y="339"/>
                </a:cubicBezTo>
                <a:cubicBezTo>
                  <a:pt x="186" y="326"/>
                  <a:pt x="162" y="364"/>
                  <a:pt x="146" y="374"/>
                </a:cubicBezTo>
                <a:cubicBezTo>
                  <a:pt x="152" y="367"/>
                  <a:pt x="162" y="359"/>
                  <a:pt x="168" y="353"/>
                </a:cubicBezTo>
                <a:cubicBezTo>
                  <a:pt x="173" y="348"/>
                  <a:pt x="180" y="340"/>
                  <a:pt x="175" y="332"/>
                </a:cubicBezTo>
                <a:cubicBezTo>
                  <a:pt x="160" y="308"/>
                  <a:pt x="146" y="322"/>
                  <a:pt x="135" y="331"/>
                </a:cubicBezTo>
                <a:cubicBezTo>
                  <a:pt x="118" y="342"/>
                  <a:pt x="102" y="355"/>
                  <a:pt x="86" y="368"/>
                </a:cubicBezTo>
                <a:cubicBezTo>
                  <a:pt x="72" y="381"/>
                  <a:pt x="54" y="392"/>
                  <a:pt x="49" y="410"/>
                </a:cubicBezTo>
                <a:cubicBezTo>
                  <a:pt x="45" y="423"/>
                  <a:pt x="45" y="435"/>
                  <a:pt x="36" y="446"/>
                </a:cubicBezTo>
                <a:cubicBezTo>
                  <a:pt x="27" y="456"/>
                  <a:pt x="10" y="469"/>
                  <a:pt x="0" y="478"/>
                </a:cubicBezTo>
                <a:cubicBezTo>
                  <a:pt x="7" y="486"/>
                  <a:pt x="15" y="495"/>
                  <a:pt x="23" y="504"/>
                </a:cubicBezTo>
                <a:cubicBezTo>
                  <a:pt x="33" y="516"/>
                  <a:pt x="85" y="575"/>
                  <a:pt x="95" y="5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6" tIns="46618" rIns="93236" bIns="46618" numCol="1" anchor="t" anchorCtr="0" compatLnSpc="1">
            <a:prstTxWarp prst="textNoShape">
              <a:avLst/>
            </a:prstTxWarp>
          </a:bodyPr>
          <a:lstStyle/>
          <a:p>
            <a:pPr defTabSz="932317"/>
            <a:endParaRPr lang="en-US" sz="1835">
              <a:solidFill>
                <a:srgbClr val="000000"/>
              </a:solidFill>
            </a:endParaRPr>
          </a:p>
        </p:txBody>
      </p:sp>
      <p:sp>
        <p:nvSpPr>
          <p:cNvPr id="3" name="Rectangle 2"/>
          <p:cNvSpPr/>
          <p:nvPr/>
        </p:nvSpPr>
        <p:spPr>
          <a:xfrm>
            <a:off x="4180378" y="5564964"/>
            <a:ext cx="1460305" cy="414222"/>
          </a:xfrm>
          <a:prstGeom prst="rect">
            <a:avLst/>
          </a:prstGeom>
        </p:spPr>
        <p:txBody>
          <a:bodyPr wrap="none">
            <a:spAutoFit/>
          </a:bodyPr>
          <a:lstStyle/>
          <a:p>
            <a:pPr defTabSz="932317" fontAlgn="base">
              <a:spcBef>
                <a:spcPct val="0"/>
              </a:spcBef>
              <a:spcAft>
                <a:spcPct val="0"/>
              </a:spcAft>
            </a:pPr>
            <a:r>
              <a:rPr lang="en-US" sz="2039" dirty="0">
                <a:gradFill>
                  <a:gsLst>
                    <a:gs pos="0">
                      <a:srgbClr val="FFFFFF"/>
                    </a:gs>
                    <a:gs pos="100000">
                      <a:srgbClr val="FFFFFF"/>
                    </a:gs>
                  </a:gsLst>
                  <a:lin ang="5400000" scaled="0"/>
                </a:gradFill>
              </a:rPr>
              <a:t>Easy install</a:t>
            </a:r>
          </a:p>
        </p:txBody>
      </p:sp>
      <p:sp>
        <p:nvSpPr>
          <p:cNvPr id="47" name="Rectangle 46"/>
          <p:cNvSpPr/>
          <p:nvPr/>
        </p:nvSpPr>
        <p:spPr>
          <a:xfrm>
            <a:off x="6709526" y="5564964"/>
            <a:ext cx="2305557" cy="414222"/>
          </a:xfrm>
          <a:prstGeom prst="rect">
            <a:avLst/>
          </a:prstGeom>
        </p:spPr>
        <p:txBody>
          <a:bodyPr wrap="none">
            <a:spAutoFit/>
          </a:bodyPr>
          <a:lstStyle/>
          <a:p>
            <a:pPr defTabSz="932317" fontAlgn="base">
              <a:spcBef>
                <a:spcPct val="0"/>
              </a:spcBef>
              <a:spcAft>
                <a:spcPct val="0"/>
              </a:spcAft>
            </a:pPr>
            <a:r>
              <a:rPr lang="en-US" sz="2039" dirty="0">
                <a:gradFill>
                  <a:gsLst>
                    <a:gs pos="0">
                      <a:srgbClr val="FFFFFF"/>
                    </a:gs>
                    <a:gs pos="100000">
                      <a:srgbClr val="FFFFFF"/>
                    </a:gs>
                  </a:gsLst>
                  <a:lin ang="5400000" scaled="0"/>
                </a:gradFill>
              </a:rPr>
              <a:t>Office on demand</a:t>
            </a:r>
          </a:p>
        </p:txBody>
      </p:sp>
      <p:sp>
        <p:nvSpPr>
          <p:cNvPr id="49" name="Rectangle 48"/>
          <p:cNvSpPr/>
          <p:nvPr/>
        </p:nvSpPr>
        <p:spPr>
          <a:xfrm>
            <a:off x="9217751" y="5564964"/>
            <a:ext cx="1849023" cy="414222"/>
          </a:xfrm>
          <a:prstGeom prst="rect">
            <a:avLst/>
          </a:prstGeom>
        </p:spPr>
        <p:txBody>
          <a:bodyPr wrap="none">
            <a:spAutoFit/>
          </a:bodyPr>
          <a:lstStyle/>
          <a:p>
            <a:pPr defTabSz="932317" fontAlgn="base">
              <a:spcBef>
                <a:spcPct val="0"/>
              </a:spcBef>
              <a:spcAft>
                <a:spcPct val="0"/>
              </a:spcAft>
            </a:pPr>
            <a:r>
              <a:rPr lang="en-US" sz="2039" dirty="0">
                <a:gradFill>
                  <a:gsLst>
                    <a:gs pos="0">
                      <a:srgbClr val="FFFFFF"/>
                    </a:gs>
                    <a:gs pos="100000">
                      <a:srgbClr val="FFFFFF"/>
                    </a:gs>
                  </a:gsLst>
                  <a:lin ang="5400000" scaled="0"/>
                </a:gradFill>
              </a:rPr>
              <a:t>Save to cloud </a:t>
            </a:r>
          </a:p>
        </p:txBody>
      </p:sp>
      <p:sp>
        <p:nvSpPr>
          <p:cNvPr id="50" name="Rectangle 49"/>
          <p:cNvSpPr/>
          <p:nvPr/>
        </p:nvSpPr>
        <p:spPr>
          <a:xfrm>
            <a:off x="4160953" y="3179066"/>
            <a:ext cx="2568778" cy="414222"/>
          </a:xfrm>
          <a:prstGeom prst="rect">
            <a:avLst/>
          </a:prstGeom>
        </p:spPr>
        <p:txBody>
          <a:bodyPr wrap="none">
            <a:spAutoFit/>
          </a:bodyPr>
          <a:lstStyle/>
          <a:p>
            <a:pPr defTabSz="932317" fontAlgn="base">
              <a:spcBef>
                <a:spcPct val="0"/>
              </a:spcBef>
              <a:spcAft>
                <a:spcPct val="0"/>
              </a:spcAft>
            </a:pPr>
            <a:r>
              <a:rPr lang="en-US" sz="2039" dirty="0">
                <a:gradFill>
                  <a:gsLst>
                    <a:gs pos="0">
                      <a:srgbClr val="FFFFFF"/>
                    </a:gs>
                    <a:gs pos="100000">
                      <a:srgbClr val="FFFFFF"/>
                    </a:gs>
                  </a:gsLst>
                  <a:lin ang="5400000" scaled="0"/>
                </a:gradFill>
              </a:rPr>
              <a:t>5 PC/Mac &amp; mobile </a:t>
            </a:r>
          </a:p>
        </p:txBody>
      </p:sp>
      <p:sp>
        <p:nvSpPr>
          <p:cNvPr id="51" name="Rectangle 50"/>
          <p:cNvSpPr/>
          <p:nvPr/>
        </p:nvSpPr>
        <p:spPr>
          <a:xfrm>
            <a:off x="6709525" y="3191813"/>
            <a:ext cx="1231679" cy="414222"/>
          </a:xfrm>
          <a:prstGeom prst="rect">
            <a:avLst/>
          </a:prstGeom>
        </p:spPr>
        <p:txBody>
          <a:bodyPr wrap="none">
            <a:spAutoFit/>
          </a:bodyPr>
          <a:lstStyle/>
          <a:p>
            <a:pPr defTabSz="932317" fontAlgn="base">
              <a:spcBef>
                <a:spcPct val="0"/>
              </a:spcBef>
              <a:spcAft>
                <a:spcPct val="0"/>
              </a:spcAft>
            </a:pPr>
            <a:r>
              <a:rPr lang="en-US" sz="2039" dirty="0">
                <a:gradFill>
                  <a:gsLst>
                    <a:gs pos="0">
                      <a:srgbClr val="FFFFFF"/>
                    </a:gs>
                    <a:gs pos="100000">
                      <a:srgbClr val="FFFFFF"/>
                    </a:gs>
                  </a:gsLst>
                  <a:lin ang="5400000" scaled="0"/>
                </a:gradFill>
              </a:rPr>
              <a:t>Roaming</a:t>
            </a:r>
          </a:p>
        </p:txBody>
      </p:sp>
      <p:sp>
        <p:nvSpPr>
          <p:cNvPr id="52" name="Rectangle 51"/>
          <p:cNvSpPr/>
          <p:nvPr/>
        </p:nvSpPr>
        <p:spPr>
          <a:xfrm>
            <a:off x="9217754" y="3191813"/>
            <a:ext cx="2403651" cy="414222"/>
          </a:xfrm>
          <a:prstGeom prst="rect">
            <a:avLst/>
          </a:prstGeom>
        </p:spPr>
        <p:txBody>
          <a:bodyPr wrap="none">
            <a:spAutoFit/>
          </a:bodyPr>
          <a:lstStyle/>
          <a:p>
            <a:pPr defTabSz="932317" fontAlgn="base">
              <a:spcBef>
                <a:spcPct val="0"/>
              </a:spcBef>
              <a:spcAft>
                <a:spcPct val="0"/>
              </a:spcAft>
            </a:pPr>
            <a:r>
              <a:rPr lang="en-US" sz="2039" dirty="0">
                <a:gradFill>
                  <a:gsLst>
                    <a:gs pos="0">
                      <a:srgbClr val="FFFFFF"/>
                    </a:gs>
                    <a:gs pos="100000">
                      <a:srgbClr val="FFFFFF"/>
                    </a:gs>
                  </a:gsLst>
                  <a:lin ang="5400000" scaled="0"/>
                </a:gradFill>
              </a:rPr>
              <a:t>Upgrades included</a:t>
            </a:r>
          </a:p>
        </p:txBody>
      </p:sp>
      <p:pic>
        <p:nvPicPr>
          <p:cNvPr id="53" name="Picture 2" descr="C:\Users\chrisw\Desktop\Cloud Services 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black">
          <a:xfrm>
            <a:off x="9786601" y="3902255"/>
            <a:ext cx="1193258" cy="82277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7" descr="\\MAGNUM\Projects\Microsoft\Cloud Power FY12\Design\ICONS_PNG\Physical_Virtual.png"/>
          <p:cNvPicPr>
            <a:picLocks noChangeAspect="1" noChangeArrowheads="1"/>
          </p:cNvPicPr>
          <p:nvPr/>
        </p:nvPicPr>
        <p:blipFill>
          <a:blip r:embed="rId6" cstate="print">
            <a:lum bright="100000"/>
            <a:extLst>
              <a:ext uri="{28A0092B-C50C-407E-A947-70E740481C1C}">
                <a14:useLocalDpi xmlns:a14="http://schemas.microsoft.com/office/drawing/2010/main" val="0"/>
              </a:ext>
            </a:extLst>
          </a:blip>
          <a:srcRect/>
          <a:stretch>
            <a:fillRect/>
          </a:stretch>
        </p:blipFill>
        <p:spPr bwMode="auto">
          <a:xfrm rot="10800000">
            <a:off x="4727851" y="4003921"/>
            <a:ext cx="1310892" cy="1310892"/>
          </a:xfrm>
          <a:prstGeom prst="rect">
            <a:avLst/>
          </a:prstGeom>
          <a:noFill/>
        </p:spPr>
      </p:pic>
      <p:sp>
        <p:nvSpPr>
          <p:cNvPr id="7" name="Up Arrow 6"/>
          <p:cNvSpPr/>
          <p:nvPr/>
        </p:nvSpPr>
        <p:spPr bwMode="auto">
          <a:xfrm>
            <a:off x="10238403" y="4779964"/>
            <a:ext cx="279709" cy="305561"/>
          </a:xfrm>
          <a:prstGeom prst="up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8" tIns="46618" rIns="46618" bIns="46618" numCol="1" spcCol="0" rtlCol="0" fromWordArt="0" anchor="ctr" anchorCtr="0" forceAA="0" compatLnSpc="1">
            <a:prstTxWarp prst="textNoShape">
              <a:avLst/>
            </a:prstTxWarp>
            <a:noAutofit/>
          </a:bodyPr>
          <a:lstStyle/>
          <a:p>
            <a:pPr algn="ctr" defTabSz="932010" fontAlgn="base">
              <a:spcBef>
                <a:spcPct val="0"/>
              </a:spcBef>
              <a:spcAft>
                <a:spcPct val="0"/>
              </a:spcAft>
            </a:pPr>
            <a:endParaRPr lang="en-US" sz="2243"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9137958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par>
                                <p:cTn id="10" presetID="10"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500"/>
                                        <p:tgtEl>
                                          <p:spTgt spid="4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fade">
                                      <p:cBhvr>
                                        <p:cTn id="45" dur="500"/>
                                        <p:tgtEl>
                                          <p:spTgt spid="4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500"/>
                                        <p:tgtEl>
                                          <p:spTgt spid="5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fade">
                                      <p:cBhvr>
                                        <p:cTn id="54" dur="500"/>
                                        <p:tgtEl>
                                          <p:spTgt spid="52"/>
                                        </p:tgtEl>
                                      </p:cBhvr>
                                    </p:animEffect>
                                  </p:childTnLst>
                                </p:cTn>
                              </p:par>
                              <p:par>
                                <p:cTn id="55" presetID="10" presetClass="entr" presetSubtype="0" fill="hold" nodeType="with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500"/>
                                        <p:tgtEl>
                                          <p:spTgt spid="53"/>
                                        </p:tgtEl>
                                      </p:cBhvr>
                                    </p:animEffect>
                                  </p:childTnLst>
                                </p:cTn>
                              </p:par>
                              <p:par>
                                <p:cTn id="58" presetID="10" presetClass="entr" presetSubtype="0" fill="hold"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500"/>
                                        <p:tgtEl>
                                          <p:spTgt spid="5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9" grpId="0" animBg="1"/>
      <p:bldP spid="41" grpId="0" animBg="1"/>
      <p:bldP spid="43" grpId="0" animBg="1"/>
      <p:bldP spid="44" grpId="0" animBg="1"/>
      <p:bldP spid="9" grpId="0" animBg="1"/>
      <p:bldP spid="45" grpId="0" animBg="1"/>
      <p:bldP spid="46" grpId="0" animBg="1"/>
      <p:bldP spid="3" grpId="0"/>
      <p:bldP spid="47" grpId="0"/>
      <p:bldP spid="49" grpId="0"/>
      <p:bldP spid="50" grpId="0"/>
      <p:bldP spid="51" grpId="0"/>
      <p:bldP spid="52"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Admin overview</a:t>
            </a:r>
            <a:endParaRPr lang="en-US" dirty="0"/>
          </a:p>
        </p:txBody>
      </p:sp>
      <p:sp>
        <p:nvSpPr>
          <p:cNvPr id="5" name="Text Placeholder 4"/>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68632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Summary</a:t>
            </a:r>
            <a:endParaRPr lang="en-US" dirty="0"/>
          </a:p>
        </p:txBody>
      </p:sp>
      <p:sp>
        <p:nvSpPr>
          <p:cNvPr id="37" name="Rectangle 36"/>
          <p:cNvSpPr/>
          <p:nvPr/>
        </p:nvSpPr>
        <p:spPr bwMode="auto">
          <a:xfrm>
            <a:off x="7157966" y="1384710"/>
            <a:ext cx="2320129" cy="2267192"/>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5282" tIns="46628" rIns="93256" bIns="93260" numCol="1" rtlCol="0" anchor="t" anchorCtr="0" compatLnSpc="1">
            <a:prstTxWarp prst="textNoShape">
              <a:avLst/>
            </a:prstTxWarp>
          </a:bodyPr>
          <a:lstStyle/>
          <a:p>
            <a:pPr defTabSz="932290" fontAlgn="base">
              <a:lnSpc>
                <a:spcPct val="90000"/>
              </a:lnSpc>
              <a:spcBef>
                <a:spcPct val="0"/>
              </a:spcBef>
              <a:spcAft>
                <a:spcPct val="0"/>
              </a:spcAft>
            </a:pPr>
            <a:r>
              <a:rPr lang="en-US" sz="3264" dirty="0">
                <a:gradFill>
                  <a:gsLst>
                    <a:gs pos="0">
                      <a:srgbClr val="FFFFFF"/>
                    </a:gs>
                    <a:gs pos="100000">
                      <a:srgbClr val="FFFFFF"/>
                    </a:gs>
                  </a:gsLst>
                  <a:lin ang="5400000" scaled="0"/>
                </a:gradFill>
                <a:latin typeface="+mj-lt"/>
                <a:ea typeface="Segoe UI" pitchFamily="34" charset="0"/>
                <a:cs typeface="Segoe UI" pitchFamily="34" charset="0"/>
              </a:rPr>
              <a:t>Business-ready tools</a:t>
            </a:r>
          </a:p>
        </p:txBody>
      </p:sp>
      <p:sp>
        <p:nvSpPr>
          <p:cNvPr id="53" name="Rectangle 52"/>
          <p:cNvSpPr/>
          <p:nvPr/>
        </p:nvSpPr>
        <p:spPr bwMode="auto">
          <a:xfrm>
            <a:off x="9659396" y="1384710"/>
            <a:ext cx="2329149" cy="2267192"/>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5282" tIns="46628" rIns="93256" bIns="93260" numCol="1" rtlCol="0" anchor="t" anchorCtr="0" compatLnSpc="1">
            <a:prstTxWarp prst="textNoShape">
              <a:avLst/>
            </a:prstTxWarp>
          </a:bodyPr>
          <a:lstStyle/>
          <a:p>
            <a:pPr defTabSz="932290" fontAlgn="base">
              <a:lnSpc>
                <a:spcPct val="90000"/>
              </a:lnSpc>
              <a:spcBef>
                <a:spcPct val="0"/>
              </a:spcBef>
              <a:spcAft>
                <a:spcPct val="0"/>
              </a:spcAft>
            </a:pPr>
            <a:r>
              <a:rPr lang="en-US" sz="3264" dirty="0">
                <a:gradFill>
                  <a:gsLst>
                    <a:gs pos="0">
                      <a:srgbClr val="FFFFFF"/>
                    </a:gs>
                    <a:gs pos="100000">
                      <a:srgbClr val="FFFFFF"/>
                    </a:gs>
                  </a:gsLst>
                  <a:lin ang="5400000" scaled="0"/>
                </a:gradFill>
                <a:latin typeface="+mj-lt"/>
                <a:ea typeface="Segoe UI" pitchFamily="34" charset="0"/>
                <a:cs typeface="Segoe UI" pitchFamily="34" charset="0"/>
              </a:rPr>
              <a:t>Always up-to-date</a:t>
            </a:r>
          </a:p>
        </p:txBody>
      </p:sp>
      <p:sp>
        <p:nvSpPr>
          <p:cNvPr id="65" name="Rectangle 64"/>
          <p:cNvSpPr/>
          <p:nvPr/>
        </p:nvSpPr>
        <p:spPr bwMode="auto">
          <a:xfrm>
            <a:off x="9668416" y="3827866"/>
            <a:ext cx="2320129" cy="2267191"/>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5282" tIns="46628" rIns="93256" bIns="93260" numCol="1" rtlCol="0" anchor="t" anchorCtr="0" compatLnSpc="1">
            <a:prstTxWarp prst="textNoShape">
              <a:avLst/>
            </a:prstTxWarp>
          </a:bodyPr>
          <a:lstStyle/>
          <a:p>
            <a:pPr defTabSz="932290" fontAlgn="base">
              <a:lnSpc>
                <a:spcPct val="90000"/>
              </a:lnSpc>
              <a:spcBef>
                <a:spcPct val="0"/>
              </a:spcBef>
              <a:spcAft>
                <a:spcPct val="0"/>
              </a:spcAft>
            </a:pPr>
            <a:r>
              <a:rPr lang="en-US" sz="3264" dirty="0">
                <a:gradFill>
                  <a:gsLst>
                    <a:gs pos="0">
                      <a:srgbClr val="FFFFFF"/>
                    </a:gs>
                    <a:gs pos="100000">
                      <a:srgbClr val="FFFFFF"/>
                    </a:gs>
                  </a:gsLst>
                  <a:lin ang="5400000" scaled="0"/>
                </a:gradFill>
                <a:latin typeface="+mj-lt"/>
                <a:ea typeface="Segoe UI" pitchFamily="34" charset="0"/>
                <a:cs typeface="Segoe UI" pitchFamily="34" charset="0"/>
              </a:rPr>
              <a:t>One user, multiple devices </a:t>
            </a:r>
          </a:p>
        </p:txBody>
      </p:sp>
      <p:sp>
        <p:nvSpPr>
          <p:cNvPr id="45" name="Rectangle 44"/>
          <p:cNvSpPr/>
          <p:nvPr/>
        </p:nvSpPr>
        <p:spPr bwMode="auto">
          <a:xfrm>
            <a:off x="7161457" y="3827866"/>
            <a:ext cx="2320129" cy="2267192"/>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5282" tIns="46628" rIns="93256" bIns="93260" numCol="1" rtlCol="0" anchor="t" anchorCtr="0" compatLnSpc="1">
            <a:prstTxWarp prst="textNoShape">
              <a:avLst/>
            </a:prstTxWarp>
          </a:bodyPr>
          <a:lstStyle/>
          <a:p>
            <a:pPr defTabSz="932290" fontAlgn="base">
              <a:lnSpc>
                <a:spcPct val="90000"/>
              </a:lnSpc>
              <a:spcBef>
                <a:spcPct val="0"/>
              </a:spcBef>
              <a:spcAft>
                <a:spcPct val="0"/>
              </a:spcAft>
            </a:pPr>
            <a:r>
              <a:rPr lang="en-US" sz="3264" dirty="0">
                <a:gradFill>
                  <a:gsLst>
                    <a:gs pos="0">
                      <a:srgbClr val="FFFFFF"/>
                    </a:gs>
                    <a:gs pos="100000">
                      <a:srgbClr val="FFFFFF"/>
                    </a:gs>
                  </a:gsLst>
                  <a:lin ang="5400000" scaled="0"/>
                </a:gradFill>
                <a:latin typeface="+mj-lt"/>
                <a:ea typeface="Segoe UI" pitchFamily="34" charset="0"/>
                <a:cs typeface="Segoe UI" pitchFamily="34" charset="0"/>
              </a:rPr>
              <a:t>Low upfront costs</a:t>
            </a:r>
          </a:p>
        </p:txBody>
      </p:sp>
      <p:pic>
        <p:nvPicPr>
          <p:cNvPr id="52" name="Picture 3" descr="H:\Design IN-OUT\Designer Resources\MS Resources\images\MS Brand 2012\online\MSC12_Russell_00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1868"/>
          <a:stretch/>
        </p:blipFill>
        <p:spPr bwMode="auto">
          <a:xfrm>
            <a:off x="552996" y="1384709"/>
            <a:ext cx="6464146" cy="4710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20358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Help small businesses seize the day with Office 365</a:t>
            </a:r>
            <a:endParaRPr lang="en-US" dirty="0"/>
          </a:p>
        </p:txBody>
      </p:sp>
      <p:sp>
        <p:nvSpPr>
          <p:cNvPr id="5" name="Text Placeholder 4"/>
          <p:cNvSpPr>
            <a:spLocks noGrp="1"/>
          </p:cNvSpPr>
          <p:nvPr>
            <p:ph type="body" sz="quarter" idx="12"/>
          </p:nvPr>
        </p:nvSpPr>
        <p:spPr/>
        <p:txBody>
          <a:bodyPr/>
          <a:lstStyle/>
          <a:p>
            <a:r>
              <a:rPr lang="en-US" dirty="0" smtClean="0"/>
              <a:t>Andy </a:t>
            </a:r>
            <a:r>
              <a:rPr lang="en-US" dirty="0" err="1" smtClean="0"/>
              <a:t>O’Donald</a:t>
            </a:r>
            <a:endParaRPr lang="en-US" dirty="0" smtClean="0"/>
          </a:p>
          <a:p>
            <a:r>
              <a:rPr lang="en-US" dirty="0" smtClean="0"/>
              <a:t>Product Marketing Manager</a:t>
            </a:r>
            <a:endParaRPr lang="en-US" dirty="0"/>
          </a:p>
        </p:txBody>
      </p:sp>
      <p:sp>
        <p:nvSpPr>
          <p:cNvPr id="14" name="Text Placeholder 13"/>
          <p:cNvSpPr>
            <a:spLocks noGrp="1"/>
          </p:cNvSpPr>
          <p:nvPr>
            <p:ph type="body" sz="quarter" idx="13"/>
          </p:nvPr>
        </p:nvSpPr>
        <p:spPr/>
        <p:txBody>
          <a:bodyPr/>
          <a:lstStyle/>
          <a:p>
            <a:r>
              <a:rPr lang="en-US" dirty="0" smtClean="0"/>
              <a:t>OUC-B212</a:t>
            </a:r>
            <a:endParaRPr lang="en-US" dirty="0"/>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sp>
        <p:nvSpPr>
          <p:cNvPr id="6" name="Rectangle 5"/>
          <p:cNvSpPr/>
          <p:nvPr/>
        </p:nvSpPr>
        <p:spPr bwMode="auto">
          <a:xfrm>
            <a:off x="274478" y="1121521"/>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69779" y="1304477"/>
            <a:ext cx="11790169" cy="480131"/>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2800" dirty="0" smtClean="0">
                <a:gradFill>
                  <a:gsLst>
                    <a:gs pos="1250">
                      <a:schemeClr val="tx1"/>
                    </a:gs>
                    <a:gs pos="100000">
                      <a:schemeClr val="tx1"/>
                    </a:gs>
                  </a:gsLst>
                  <a:lin ang="5400000" scaled="0"/>
                </a:gradFill>
                <a:latin typeface="+mj-lt"/>
              </a:rPr>
              <a:t>Office 365 Blog: </a:t>
            </a:r>
            <a:r>
              <a:rPr lang="en-US" sz="2800" b="1" dirty="0" smtClean="0">
                <a:gradFill>
                  <a:gsLst>
                    <a:gs pos="1250">
                      <a:schemeClr val="tx1"/>
                    </a:gs>
                    <a:gs pos="100000">
                      <a:schemeClr val="tx1"/>
                    </a:gs>
                  </a:gsLst>
                  <a:lin ang="5400000" scaled="0"/>
                </a:gradFill>
                <a:latin typeface="+mj-lt"/>
              </a:rPr>
              <a:t>http://blogs.office.com/b/microsoft_office_365_blog/</a:t>
            </a:r>
            <a:endParaRPr lang="en-US" sz="2800" dirty="0">
              <a:gradFill>
                <a:gsLst>
                  <a:gs pos="1250">
                    <a:schemeClr val="tx1"/>
                  </a:gs>
                  <a:gs pos="100000">
                    <a:schemeClr val="tx1"/>
                  </a:gs>
                </a:gsLst>
                <a:lin ang="5400000" scaled="0"/>
              </a:gradFill>
              <a:latin typeface="+mj-lt"/>
            </a:endParaRPr>
          </a:p>
        </p:txBody>
      </p:sp>
      <p:sp>
        <p:nvSpPr>
          <p:cNvPr id="8" name="Rectangle 7"/>
          <p:cNvSpPr/>
          <p:nvPr/>
        </p:nvSpPr>
        <p:spPr bwMode="invGray">
          <a:xfrm>
            <a:off x="369779" y="2900192"/>
            <a:ext cx="11790169" cy="480131"/>
          </a:xfrm>
          <a:prstGeom prst="rect">
            <a:avLst/>
          </a:prstGeom>
        </p:spPr>
        <p:txBody>
          <a:bodyPr wrap="square">
            <a:spAutoFit/>
          </a:bodyPr>
          <a:lstStyle/>
          <a:p>
            <a:pPr marL="571500" indent="-571500">
              <a:lnSpc>
                <a:spcPct val="90000"/>
              </a:lnSpc>
              <a:spcBef>
                <a:spcPct val="20000"/>
              </a:spcBef>
              <a:buSzPct val="105000"/>
              <a:buBlip>
                <a:blip r:embed="rId3"/>
              </a:buBlip>
            </a:pPr>
            <a:r>
              <a:rPr lang="en-US" sz="2800" dirty="0" smtClean="0">
                <a:gradFill>
                  <a:gsLst>
                    <a:gs pos="1250">
                      <a:schemeClr val="tx1"/>
                    </a:gs>
                    <a:gs pos="100000">
                      <a:schemeClr val="tx1"/>
                    </a:gs>
                  </a:gsLst>
                  <a:lin ang="5400000" scaled="0"/>
                </a:gradFill>
                <a:latin typeface="+mj-lt"/>
              </a:rPr>
              <a:t>Follow: </a:t>
            </a:r>
            <a:r>
              <a:rPr lang="en-US" sz="2800" dirty="0"/>
              <a:t>https://</a:t>
            </a:r>
            <a:r>
              <a:rPr lang="en-US" sz="2800" dirty="0" smtClean="0"/>
              <a:t>twitter.com/Office365</a:t>
            </a:r>
            <a:endParaRPr lang="en-US" sz="2800" dirty="0">
              <a:gradFill>
                <a:gsLst>
                  <a:gs pos="1250">
                    <a:schemeClr val="tx1"/>
                  </a:gs>
                  <a:gs pos="100000">
                    <a:schemeClr val="tx1"/>
                  </a:gs>
                </a:gsLst>
                <a:lin ang="5400000" scaled="0"/>
              </a:gradFill>
              <a:latin typeface="+mj-lt"/>
            </a:endParaRPr>
          </a:p>
        </p:txBody>
      </p:sp>
      <p:sp>
        <p:nvSpPr>
          <p:cNvPr id="9" name="Rectangle 8"/>
          <p:cNvSpPr/>
          <p:nvPr/>
        </p:nvSpPr>
        <p:spPr bwMode="invGray">
          <a:xfrm>
            <a:off x="369781" y="4895583"/>
            <a:ext cx="11790169" cy="2105192"/>
          </a:xfrm>
          <a:prstGeom prst="rect">
            <a:avLst/>
          </a:prstGeom>
        </p:spPr>
        <p:txBody>
          <a:bodyPr wrap="square">
            <a:spAutoFit/>
          </a:bodyPr>
          <a:lstStyle/>
          <a:p>
            <a:pPr marL="571500" indent="-571500">
              <a:lnSpc>
                <a:spcPct val="90000"/>
              </a:lnSpc>
              <a:spcBef>
                <a:spcPct val="20000"/>
              </a:spcBef>
              <a:buSzPct val="105000"/>
              <a:buBlip>
                <a:blip r:embed="rId3"/>
              </a:buBlip>
            </a:pPr>
            <a:r>
              <a:rPr lang="en-US" sz="2800" dirty="0" smtClean="0">
                <a:gradFill>
                  <a:gsLst>
                    <a:gs pos="1250">
                      <a:schemeClr val="tx1"/>
                    </a:gs>
                    <a:gs pos="100000">
                      <a:schemeClr val="tx1"/>
                    </a:gs>
                  </a:gsLst>
                  <a:lin ang="5400000" scaled="0"/>
                </a:gradFill>
                <a:latin typeface="+mj-lt"/>
              </a:rPr>
              <a:t>Check out: </a:t>
            </a:r>
          </a:p>
          <a:p>
            <a:pPr>
              <a:lnSpc>
                <a:spcPct val="90000"/>
              </a:lnSpc>
              <a:spcBef>
                <a:spcPct val="20000"/>
              </a:spcBef>
              <a:buSzPct val="105000"/>
            </a:pPr>
            <a:r>
              <a:rPr lang="en-US" sz="2400" dirty="0" smtClean="0">
                <a:gradFill>
                  <a:gsLst>
                    <a:gs pos="1250">
                      <a:schemeClr val="tx1"/>
                    </a:gs>
                    <a:gs pos="100000">
                      <a:schemeClr val="tx1"/>
                    </a:gs>
                  </a:gsLst>
                  <a:lin ang="5400000" scaled="0"/>
                </a:gradFill>
                <a:latin typeface="+mj-lt"/>
              </a:rPr>
              <a:t>	</a:t>
            </a:r>
            <a:r>
              <a:rPr lang="en-US" sz="2800" dirty="0" smtClean="0">
                <a:gradFill>
                  <a:gsLst>
                    <a:gs pos="1250">
                      <a:schemeClr val="tx1"/>
                    </a:gs>
                    <a:gs pos="100000">
                      <a:schemeClr val="tx1"/>
                    </a:gs>
                  </a:gsLst>
                  <a:lin ang="5400000" scaled="0"/>
                </a:gradFill>
                <a:latin typeface="+mj-lt"/>
              </a:rPr>
              <a:t>Garage Series for IT Pros: </a:t>
            </a:r>
            <a:r>
              <a:rPr lang="en-US" sz="2800" dirty="0" smtClean="0"/>
              <a:t>www.microsoft.com/garage</a:t>
            </a:r>
          </a:p>
          <a:p>
            <a:pPr>
              <a:lnSpc>
                <a:spcPct val="90000"/>
              </a:lnSpc>
              <a:spcBef>
                <a:spcPct val="20000"/>
              </a:spcBef>
              <a:buSzPct val="105000"/>
            </a:pPr>
            <a:r>
              <a:rPr lang="en-US" sz="3200" dirty="0" smtClean="0">
                <a:gradFill>
                  <a:gsLst>
                    <a:gs pos="1250">
                      <a:schemeClr val="tx1"/>
                    </a:gs>
                    <a:gs pos="100000">
                      <a:schemeClr val="tx1"/>
                    </a:gs>
                  </a:gsLst>
                  <a:lin ang="5400000" scaled="0"/>
                </a:gradFill>
                <a:latin typeface="+mj-lt"/>
              </a:rPr>
              <a:t>	</a:t>
            </a:r>
            <a:r>
              <a:rPr lang="en-US" sz="2800" dirty="0" smtClean="0">
                <a:gradFill>
                  <a:gsLst>
                    <a:gs pos="1250">
                      <a:schemeClr val="tx1"/>
                    </a:gs>
                    <a:gs pos="100000">
                      <a:schemeClr val="tx1"/>
                    </a:gs>
                  </a:gsLst>
                  <a:lin ang="5400000" scaled="0"/>
                </a:gradFill>
                <a:latin typeface="+mj-lt"/>
              </a:rPr>
              <a:t>Office 365 </a:t>
            </a:r>
            <a:r>
              <a:rPr lang="en-US" sz="2800" dirty="0" err="1" smtClean="0">
                <a:gradFill>
                  <a:gsLst>
                    <a:gs pos="1250">
                      <a:schemeClr val="tx1"/>
                    </a:gs>
                    <a:gs pos="100000">
                      <a:schemeClr val="tx1"/>
                    </a:gs>
                  </a:gsLst>
                  <a:lin ang="5400000" scaled="0"/>
                </a:gradFill>
                <a:latin typeface="+mj-lt"/>
              </a:rPr>
              <a:t>FastTrack</a:t>
            </a:r>
            <a:r>
              <a:rPr lang="en-US" sz="2800" dirty="0" smtClean="0"/>
              <a:t>: http://fasttrack.office.com/</a:t>
            </a:r>
            <a:r>
              <a:rPr lang="en-US" sz="2800" dirty="0" smtClean="0">
                <a:hlinkClick r:id="rId4"/>
              </a:rPr>
              <a:t>/</a:t>
            </a:r>
            <a:endParaRPr lang="en-US" sz="2800" dirty="0" smtClean="0"/>
          </a:p>
          <a:p>
            <a:pPr>
              <a:lnSpc>
                <a:spcPct val="90000"/>
              </a:lnSpc>
              <a:spcBef>
                <a:spcPct val="20000"/>
              </a:spcBef>
              <a:buSzPct val="105000"/>
            </a:pPr>
            <a:r>
              <a:rPr lang="en-US" sz="3600" dirty="0" smtClean="0">
                <a:gradFill>
                  <a:gsLst>
                    <a:gs pos="1250">
                      <a:schemeClr val="tx1"/>
                    </a:gs>
                    <a:gs pos="100000">
                      <a:schemeClr val="tx1"/>
                    </a:gs>
                  </a:gsLst>
                  <a:lin ang="5400000" scaled="0"/>
                </a:gradFill>
                <a:latin typeface="+mj-lt"/>
              </a:rPr>
              <a:t>	 </a:t>
            </a:r>
            <a:endParaRPr lang="en-US" sz="3600" b="1"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invGray">
          <a:xfrm>
            <a:off x="369779" y="3723067"/>
            <a:ext cx="11790169" cy="867930"/>
          </a:xfrm>
          <a:prstGeom prst="rect">
            <a:avLst/>
          </a:prstGeom>
        </p:spPr>
        <p:txBody>
          <a:bodyPr wrap="square">
            <a:spAutoFit/>
          </a:bodyPr>
          <a:lstStyle/>
          <a:p>
            <a:pPr marL="571500" indent="-571500">
              <a:lnSpc>
                <a:spcPct val="90000"/>
              </a:lnSpc>
              <a:spcBef>
                <a:spcPct val="20000"/>
              </a:spcBef>
              <a:buSzPct val="105000"/>
              <a:buBlip>
                <a:blip r:embed="rId3"/>
              </a:buBlip>
            </a:pPr>
            <a:r>
              <a:rPr lang="en-US" sz="2800" dirty="0" smtClean="0">
                <a:gradFill>
                  <a:gsLst>
                    <a:gs pos="1250">
                      <a:schemeClr val="tx1"/>
                    </a:gs>
                    <a:gs pos="100000">
                      <a:schemeClr val="tx1"/>
                    </a:gs>
                  </a:gsLst>
                  <a:lin ang="5400000" scaled="0"/>
                </a:gradFill>
                <a:latin typeface="+mj-lt"/>
              </a:rPr>
              <a:t>Connect: </a:t>
            </a:r>
            <a:r>
              <a:rPr lang="en-US" sz="2800" dirty="0"/>
              <a:t>http://www.linkedin.com/groups/Microsoft-Office-365-3724282 </a:t>
            </a:r>
            <a:endParaRPr lang="en-US" sz="2800" dirty="0">
              <a:gradFill>
                <a:gsLst>
                  <a:gs pos="1250">
                    <a:schemeClr val="tx1"/>
                  </a:gs>
                  <a:gs pos="100000">
                    <a:schemeClr val="tx1"/>
                  </a:gs>
                </a:gsLst>
                <a:lin ang="5400000" scaled="0"/>
              </a:gradFill>
              <a:latin typeface="+mj-lt"/>
            </a:endParaRPr>
          </a:p>
        </p:txBody>
      </p:sp>
      <p:sp>
        <p:nvSpPr>
          <p:cNvPr id="10" name="Rectangle 9"/>
          <p:cNvSpPr/>
          <p:nvPr/>
        </p:nvSpPr>
        <p:spPr bwMode="invGray">
          <a:xfrm>
            <a:off x="369779" y="2064300"/>
            <a:ext cx="11790169" cy="480131"/>
          </a:xfrm>
          <a:prstGeom prst="rect">
            <a:avLst/>
          </a:prstGeom>
        </p:spPr>
        <p:txBody>
          <a:bodyPr wrap="square">
            <a:spAutoFit/>
          </a:bodyPr>
          <a:lstStyle/>
          <a:p>
            <a:pPr marL="576263" indent="-576263">
              <a:lnSpc>
                <a:spcPct val="90000"/>
              </a:lnSpc>
              <a:spcBef>
                <a:spcPct val="20000"/>
              </a:spcBef>
              <a:buSzPct val="105000"/>
              <a:buBlip>
                <a:blip r:embed="rId3"/>
              </a:buBlip>
              <a:tabLst>
                <a:tab pos="457200" algn="l"/>
              </a:tabLst>
            </a:pPr>
            <a:r>
              <a:rPr lang="en-US" sz="2800" dirty="0">
                <a:gradFill>
                  <a:gsLst>
                    <a:gs pos="1250">
                      <a:schemeClr val="tx1"/>
                    </a:gs>
                    <a:gs pos="100000">
                      <a:schemeClr val="tx1"/>
                    </a:gs>
                  </a:gsLst>
                  <a:lin ang="5400000" scaled="0"/>
                </a:gradFill>
                <a:latin typeface="+mj-lt"/>
              </a:rPr>
              <a:t>Office Technology Blog: </a:t>
            </a:r>
            <a:r>
              <a:rPr lang="en-US" sz="2800" b="1" dirty="0">
                <a:gradFill>
                  <a:gsLst>
                    <a:gs pos="1250">
                      <a:schemeClr val="tx1"/>
                    </a:gs>
                    <a:gs pos="100000">
                      <a:schemeClr val="tx1"/>
                    </a:gs>
                  </a:gsLst>
                  <a:lin ang="5400000" scaled="0"/>
                </a:gradFill>
                <a:latin typeface="+mj-lt"/>
              </a:rPr>
              <a:t>http://blogs.office.com/b/office365tech/</a:t>
            </a:r>
          </a:p>
        </p:txBody>
      </p:sp>
    </p:spTree>
    <p:extLst>
      <p:ext uri="{BB962C8B-B14F-4D97-AF65-F5344CB8AC3E}">
        <p14:creationId xmlns:p14="http://schemas.microsoft.com/office/powerpoint/2010/main" val="137965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0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0-#ppt_w/2"/>
                                          </p:val>
                                        </p:tav>
                                        <p:tav tm="100000">
                                          <p:val>
                                            <p:strVal val="#ppt_x"/>
                                          </p:val>
                                        </p:tav>
                                      </p:tavLst>
                                    </p:anim>
                                    <p:anim calcmode="lin" valueType="num">
                                      <p:cBhvr additive="base">
                                        <p:cTn id="24" dur="10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75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000" fill="hold"/>
                                        <p:tgtEl>
                                          <p:spTgt spid="10"/>
                                        </p:tgtEl>
                                        <p:attrNameLst>
                                          <p:attrName>ppt_x</p:attrName>
                                        </p:attrNameLst>
                                      </p:cBhvr>
                                      <p:tavLst>
                                        <p:tav tm="0">
                                          <p:val>
                                            <p:strVal val="0-#ppt_w/2"/>
                                          </p:val>
                                        </p:tav>
                                        <p:tav tm="100000">
                                          <p:val>
                                            <p:strVal val="#ppt_x"/>
                                          </p:val>
                                        </p:tav>
                                      </p:tavLst>
                                    </p:anim>
                                    <p:anim calcmode="lin" valueType="num">
                                      <p:cBhvr additive="base">
                                        <p:cTn id="2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2"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274638" y="1212850"/>
            <a:ext cx="11887200" cy="6155531"/>
          </a:xfrm>
        </p:spPr>
        <p:txBody>
          <a:bodyPr/>
          <a:lstStyle/>
          <a:p>
            <a:r>
              <a:rPr lang="en-US" dirty="0" smtClean="0"/>
              <a:t>Small business challenges</a:t>
            </a:r>
          </a:p>
          <a:p>
            <a:r>
              <a:rPr lang="en-US" dirty="0" smtClean="0"/>
              <a:t>What is Office 365</a:t>
            </a:r>
          </a:p>
          <a:p>
            <a:r>
              <a:rPr lang="en-US" dirty="0" smtClean="0"/>
              <a:t>Choosing the right Office 365 plan</a:t>
            </a:r>
          </a:p>
          <a:p>
            <a:r>
              <a:rPr lang="en-US" dirty="0" smtClean="0"/>
              <a:t>Small Business scenarios</a:t>
            </a:r>
          </a:p>
          <a:p>
            <a:r>
              <a:rPr lang="en-US" dirty="0"/>
              <a:t>	</a:t>
            </a:r>
            <a:r>
              <a:rPr lang="en-US" dirty="0" smtClean="0"/>
              <a:t>Scheduling</a:t>
            </a:r>
          </a:p>
          <a:p>
            <a:r>
              <a:rPr lang="en-US" dirty="0"/>
              <a:t>	</a:t>
            </a:r>
            <a:r>
              <a:rPr lang="en-US" dirty="0" smtClean="0"/>
              <a:t>Multiple office locations/branches</a:t>
            </a:r>
          </a:p>
          <a:p>
            <a:r>
              <a:rPr lang="en-US" dirty="0"/>
              <a:t>	</a:t>
            </a:r>
            <a:r>
              <a:rPr lang="en-US" dirty="0" smtClean="0"/>
              <a:t>Outsourcing/Contract work</a:t>
            </a:r>
          </a:p>
          <a:p>
            <a:r>
              <a:rPr lang="en-US" dirty="0" smtClean="0"/>
              <a:t>Small Business Admin overview</a:t>
            </a:r>
          </a:p>
          <a:p>
            <a:endParaRPr lang="en-US" dirty="0"/>
          </a:p>
        </p:txBody>
      </p:sp>
    </p:spTree>
    <p:extLst>
      <p:ext uri="{BB962C8B-B14F-4D97-AF65-F5344CB8AC3E}">
        <p14:creationId xmlns:p14="http://schemas.microsoft.com/office/powerpoint/2010/main" val="152045303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1948" y="233155"/>
            <a:ext cx="11794240" cy="762786"/>
          </a:xfrm>
        </p:spPr>
        <p:txBody>
          <a:bodyPr/>
          <a:lstStyle/>
          <a:p>
            <a:r>
              <a:rPr lang="en-US" dirty="0" smtClean="0"/>
              <a:t>Small businesses face many challenges</a:t>
            </a:r>
            <a:endParaRPr lang="en-US" dirty="0"/>
          </a:p>
        </p:txBody>
      </p:sp>
      <p:sp>
        <p:nvSpPr>
          <p:cNvPr id="26" name="Rectangle 25"/>
          <p:cNvSpPr/>
          <p:nvPr/>
        </p:nvSpPr>
        <p:spPr bwMode="auto">
          <a:xfrm>
            <a:off x="1084646" y="3953802"/>
            <a:ext cx="2342236" cy="234223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t" anchorCtr="0" forceAA="0" compatLnSpc="1">
            <a:prstTxWarp prst="textNoShape">
              <a:avLst/>
            </a:prstTxWarp>
            <a:noAutofit/>
          </a:bodyPr>
          <a:lstStyle/>
          <a:p>
            <a:pPr marL="56669" indent="-56669"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p:nvSpPr>
        <p:spPr bwMode="auto">
          <a:xfrm>
            <a:off x="6025451" y="3953802"/>
            <a:ext cx="2342236" cy="234223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t" anchorCtr="0" forceAA="0" compatLnSpc="1">
            <a:prstTxWarp prst="textNoShape">
              <a:avLst/>
            </a:prstTxWarp>
            <a:noAutofit/>
          </a:bodyPr>
          <a:lstStyle/>
          <a:p>
            <a:pPr marL="56669" indent="-56669"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useBgFill="1">
        <p:nvSpPr>
          <p:cNvPr id="33" name="Rectangle 32"/>
          <p:cNvSpPr/>
          <p:nvPr/>
        </p:nvSpPr>
        <p:spPr bwMode="auto">
          <a:xfrm>
            <a:off x="8377849" y="3953802"/>
            <a:ext cx="2470130" cy="2342238"/>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marL="56669" indent="-56669"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34" name="Rectangle 33"/>
          <p:cNvSpPr/>
          <p:nvPr/>
        </p:nvSpPr>
        <p:spPr bwMode="auto">
          <a:xfrm>
            <a:off x="8492791" y="1476621"/>
            <a:ext cx="2342236" cy="234223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t" anchorCtr="0" forceAA="0" compatLnSpc="1">
            <a:prstTxWarp prst="textNoShape">
              <a:avLst/>
            </a:prstTxWarp>
            <a:noAutofit/>
          </a:bodyPr>
          <a:lstStyle/>
          <a:p>
            <a:pPr marL="56669" indent="-56669"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35" name="Rectangle 34"/>
          <p:cNvSpPr/>
          <p:nvPr/>
        </p:nvSpPr>
        <p:spPr>
          <a:xfrm>
            <a:off x="6025564" y="4587884"/>
            <a:ext cx="2328811" cy="1074074"/>
          </a:xfrm>
          <a:prstGeom prst="rect">
            <a:avLst/>
          </a:prstGeom>
        </p:spPr>
        <p:txBody>
          <a:bodyPr wrap="square" anchor="ctr">
            <a:spAutoFit/>
          </a:bodyPr>
          <a:lstStyle/>
          <a:p>
            <a:pPr marL="56669" indent="-56669" defTabSz="932290" fontAlgn="base">
              <a:lnSpc>
                <a:spcPct val="90000"/>
              </a:lnSpc>
              <a:spcBef>
                <a:spcPct val="0"/>
              </a:spcBef>
              <a:spcAft>
                <a:spcPct val="0"/>
              </a:spcAft>
            </a:pPr>
            <a:r>
              <a:rPr lang="en-US" sz="1734" dirty="0">
                <a:gradFill>
                  <a:gsLst>
                    <a:gs pos="0">
                      <a:srgbClr val="FFFFFF"/>
                    </a:gs>
                    <a:gs pos="100000">
                      <a:srgbClr val="FFFFFF"/>
                    </a:gs>
                  </a:gsLst>
                  <a:lin ang="5400000" scaled="0"/>
                </a:gradFill>
                <a:ea typeface="Segoe UI" pitchFamily="34" charset="0"/>
                <a:cs typeface="Segoe UI" pitchFamily="34" charset="0"/>
              </a:rPr>
              <a:t>“When my technology goes down, my business shuts down…”</a:t>
            </a:r>
          </a:p>
        </p:txBody>
      </p:sp>
      <p:sp>
        <p:nvSpPr>
          <p:cNvPr id="37" name="Rectangle 36"/>
          <p:cNvSpPr/>
          <p:nvPr/>
        </p:nvSpPr>
        <p:spPr bwMode="auto">
          <a:xfrm>
            <a:off x="3555047" y="1476621"/>
            <a:ext cx="2342236" cy="234223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t" anchorCtr="0" forceAA="0" compatLnSpc="1">
            <a:prstTxWarp prst="textNoShape">
              <a:avLst/>
            </a:prstTxWarp>
            <a:noAutofit/>
          </a:bodyPr>
          <a:lstStyle/>
          <a:p>
            <a:pPr marL="56669" indent="-56669"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38" name="Rectangle 37"/>
          <p:cNvSpPr/>
          <p:nvPr/>
        </p:nvSpPr>
        <p:spPr>
          <a:xfrm>
            <a:off x="1085682" y="4465399"/>
            <a:ext cx="2314237" cy="1319049"/>
          </a:xfrm>
          <a:prstGeom prst="rect">
            <a:avLst/>
          </a:prstGeom>
        </p:spPr>
        <p:txBody>
          <a:bodyPr wrap="square" anchor="ctr">
            <a:spAutoFit/>
          </a:bodyPr>
          <a:lstStyle/>
          <a:p>
            <a:pPr marL="56669" indent="-56669" defTabSz="932290" fontAlgn="base">
              <a:lnSpc>
                <a:spcPct val="90000"/>
              </a:lnSpc>
              <a:spcBef>
                <a:spcPct val="0"/>
              </a:spcBef>
              <a:spcAft>
                <a:spcPct val="0"/>
              </a:spcAft>
            </a:pPr>
            <a:r>
              <a:rPr lang="en-US" sz="1734" dirty="0">
                <a:gradFill>
                  <a:gsLst>
                    <a:gs pos="0">
                      <a:srgbClr val="FFFFFF"/>
                    </a:gs>
                    <a:gs pos="100000">
                      <a:srgbClr val="FFFFFF"/>
                    </a:gs>
                  </a:gsLst>
                  <a:lin ang="5400000" scaled="0"/>
                </a:gradFill>
                <a:ea typeface="Segoe UI" pitchFamily="34" charset="0"/>
                <a:cs typeface="Segoe UI" pitchFamily="34" charset="0"/>
              </a:rPr>
              <a:t>“My ideas are my business, I need an easy way to share and work on these from anywhere.”</a:t>
            </a:r>
            <a:endParaRPr lang="en-US" sz="1632" b="1" spc="-51" dirty="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a:xfrm>
            <a:off x="3567766" y="1865729"/>
            <a:ext cx="2287369" cy="1564025"/>
          </a:xfrm>
          <a:prstGeom prst="rect">
            <a:avLst/>
          </a:prstGeom>
        </p:spPr>
        <p:txBody>
          <a:bodyPr wrap="square" anchor="ctr">
            <a:spAutoFit/>
          </a:bodyPr>
          <a:lstStyle/>
          <a:p>
            <a:pPr marL="56669" indent="-56669" defTabSz="932290" fontAlgn="base">
              <a:lnSpc>
                <a:spcPct val="90000"/>
              </a:lnSpc>
              <a:spcBef>
                <a:spcPct val="0"/>
              </a:spcBef>
              <a:spcAft>
                <a:spcPct val="0"/>
              </a:spcAft>
            </a:pPr>
            <a:r>
              <a:rPr lang="en-US" sz="1734" dirty="0">
                <a:gradFill>
                  <a:gsLst>
                    <a:gs pos="0">
                      <a:srgbClr val="FFFFFF"/>
                    </a:gs>
                    <a:gs pos="100000">
                      <a:srgbClr val="FFFFFF"/>
                    </a:gs>
                  </a:gsLst>
                  <a:lin ang="5400000" scaled="0"/>
                </a:gradFill>
                <a:ea typeface="Segoe UI" pitchFamily="34" charset="0"/>
                <a:cs typeface="Segoe UI" pitchFamily="34" charset="0"/>
              </a:rPr>
              <a:t>“Not having professional e-mail services hurts my business as it makes me look less professional.”</a:t>
            </a:r>
          </a:p>
        </p:txBody>
      </p:sp>
      <p:sp>
        <p:nvSpPr>
          <p:cNvPr id="32" name="Rectangle 31"/>
          <p:cNvSpPr/>
          <p:nvPr/>
        </p:nvSpPr>
        <p:spPr>
          <a:xfrm>
            <a:off x="8516613" y="2110704"/>
            <a:ext cx="2331366" cy="1074074"/>
          </a:xfrm>
          <a:prstGeom prst="rect">
            <a:avLst/>
          </a:prstGeom>
        </p:spPr>
        <p:txBody>
          <a:bodyPr wrap="square" anchor="ctr">
            <a:spAutoFit/>
          </a:bodyPr>
          <a:lstStyle/>
          <a:p>
            <a:pPr marL="56669" indent="-56669" defTabSz="932290" fontAlgn="base">
              <a:lnSpc>
                <a:spcPct val="90000"/>
              </a:lnSpc>
              <a:spcBef>
                <a:spcPct val="0"/>
              </a:spcBef>
              <a:spcAft>
                <a:spcPct val="0"/>
              </a:spcAft>
            </a:pPr>
            <a:r>
              <a:rPr lang="en-US" sz="1734" dirty="0">
                <a:gradFill>
                  <a:gsLst>
                    <a:gs pos="0">
                      <a:srgbClr val="FFFFFF"/>
                    </a:gs>
                    <a:gs pos="100000">
                      <a:srgbClr val="FFFFFF"/>
                    </a:gs>
                  </a:gsLst>
                  <a:lin ang="5400000" scaled="0"/>
                </a:gradFill>
                <a:ea typeface="Segoe UI" pitchFamily="34" charset="0"/>
                <a:cs typeface="Segoe UI" pitchFamily="34" charset="0"/>
              </a:rPr>
              <a:t>“I can’t afford expensive maintenance contracts.”</a:t>
            </a:r>
          </a:p>
        </p:txBody>
      </p:sp>
      <p:pic>
        <p:nvPicPr>
          <p:cNvPr id="21"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9590" t="10335" r="11870" b="16813"/>
          <a:stretch/>
        </p:blipFill>
        <p:spPr bwMode="auto">
          <a:xfrm>
            <a:off x="6022866" y="1470642"/>
            <a:ext cx="2331508" cy="2331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descr="W:\Open Engagements\Microsoft\Resources\Office 15\Photography\Office15_New_Lifestyle_Photos\Los Angeles\PNG\OFF12_Sadek_06.png"/>
          <p:cNvPicPr>
            <a:picLocks noChangeAspect="1" noChangeArrowheads="1"/>
          </p:cNvPicPr>
          <p:nvPr/>
        </p:nvPicPr>
        <p:blipFill rotWithShape="1">
          <a:blip r:embed="rId4">
            <a:extLst>
              <a:ext uri="{28A0092B-C50C-407E-A947-70E740481C1C}">
                <a14:useLocalDpi xmlns:a14="http://schemas.microsoft.com/office/drawing/2010/main" val="0"/>
              </a:ext>
            </a:extLst>
          </a:blip>
          <a:srcRect l="26161" t="5414" r="22423" b="15939"/>
          <a:stretch/>
        </p:blipFill>
        <p:spPr bwMode="auto">
          <a:xfrm>
            <a:off x="1087839" y="1464663"/>
            <a:ext cx="2312080" cy="232403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l="14308" r="19877" b="1533"/>
          <a:stretch/>
        </p:blipFill>
        <p:spPr bwMode="auto">
          <a:xfrm>
            <a:off x="3555049" y="3970511"/>
            <a:ext cx="2331812" cy="232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rotWithShape="1">
          <a:blip r:embed="rId6" cstate="screen">
            <a:extLst>
              <a:ext uri="{28A0092B-C50C-407E-A947-70E740481C1C}">
                <a14:useLocalDpi xmlns:a14="http://schemas.microsoft.com/office/drawing/2010/main" val="0"/>
              </a:ext>
            </a:extLst>
          </a:blip>
          <a:srcRect l="27956" t="764" r="11187" b="8120"/>
          <a:stretch/>
        </p:blipFill>
        <p:spPr>
          <a:xfrm>
            <a:off x="8509808" y="3937094"/>
            <a:ext cx="2325219" cy="2319120"/>
          </a:xfrm>
          <a:prstGeom prst="rect">
            <a:avLst/>
          </a:prstGeom>
        </p:spPr>
      </p:pic>
    </p:spTree>
    <p:extLst>
      <p:ext uri="{BB962C8B-B14F-4D97-AF65-F5344CB8AC3E}">
        <p14:creationId xmlns:p14="http://schemas.microsoft.com/office/powerpoint/2010/main" val="388011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Technology that fits your needs</a:t>
            </a:r>
            <a:endParaRPr lang="en-US" dirty="0"/>
          </a:p>
        </p:txBody>
      </p:sp>
      <p:grpSp>
        <p:nvGrpSpPr>
          <p:cNvPr id="2" name="Group 1"/>
          <p:cNvGrpSpPr/>
          <p:nvPr/>
        </p:nvGrpSpPr>
        <p:grpSpPr>
          <a:xfrm>
            <a:off x="1088920" y="1464663"/>
            <a:ext cx="9763333" cy="4831377"/>
            <a:chOff x="1330369" y="1436075"/>
            <a:chExt cx="9572764" cy="4737074"/>
          </a:xfrm>
        </p:grpSpPr>
        <p:sp>
          <p:nvSpPr>
            <p:cNvPr id="26" name="Rectangle 25"/>
            <p:cNvSpPr/>
            <p:nvPr/>
          </p:nvSpPr>
          <p:spPr bwMode="auto">
            <a:xfrm>
              <a:off x="1330369" y="3876629"/>
              <a:ext cx="2296518" cy="229652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t" anchorCtr="0" forceAA="0" compatLnSpc="1">
              <a:prstTxWarp prst="textNoShape">
                <a:avLst/>
              </a:prstTxWarp>
              <a:noAutofit/>
            </a:bodyPr>
            <a:lstStyle/>
            <a:p>
              <a:pPr marL="56669" indent="-56669"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p:nvSpPr>
          <p:spPr bwMode="auto">
            <a:xfrm>
              <a:off x="6174735" y="3876629"/>
              <a:ext cx="2296518" cy="229652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t" anchorCtr="0" forceAA="0" compatLnSpc="1">
              <a:prstTxWarp prst="textNoShape">
                <a:avLst/>
              </a:prstTxWarp>
              <a:noAutofit/>
            </a:bodyPr>
            <a:lstStyle/>
            <a:p>
              <a:pPr marL="56669" indent="-56669"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useBgFill="1">
          <p:nvSpPr>
            <p:cNvPr id="33" name="Rectangle 32"/>
            <p:cNvSpPr/>
            <p:nvPr/>
          </p:nvSpPr>
          <p:spPr bwMode="auto">
            <a:xfrm>
              <a:off x="8481217" y="3876629"/>
              <a:ext cx="2421916" cy="229652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marL="56669" indent="-56669"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34" name="Rectangle 33"/>
            <p:cNvSpPr/>
            <p:nvPr/>
          </p:nvSpPr>
          <p:spPr bwMode="auto">
            <a:xfrm>
              <a:off x="8593915" y="1447800"/>
              <a:ext cx="2296518" cy="229652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t" anchorCtr="0" forceAA="0" compatLnSpc="1">
              <a:prstTxWarp prst="textNoShape">
                <a:avLst/>
              </a:prstTxWarp>
              <a:noAutofit/>
            </a:bodyPr>
            <a:lstStyle/>
            <a:p>
              <a:pPr marL="56669" indent="-56669"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35" name="Rectangle 34"/>
            <p:cNvSpPr/>
            <p:nvPr/>
          </p:nvSpPr>
          <p:spPr>
            <a:xfrm>
              <a:off x="6172201" y="3896368"/>
              <a:ext cx="2284456" cy="1109535"/>
            </a:xfrm>
            <a:prstGeom prst="rect">
              <a:avLst/>
            </a:prstGeom>
          </p:spPr>
          <p:txBody>
            <a:bodyPr wrap="square" anchor="b">
              <a:spAutoFit/>
            </a:bodyPr>
            <a:lstStyle/>
            <a:p>
              <a:pPr marL="56669" indent="-56669" defTabSz="932290" fontAlgn="base">
                <a:lnSpc>
                  <a:spcPct val="90000"/>
                </a:lnSpc>
                <a:spcBef>
                  <a:spcPct val="0"/>
                </a:spcBef>
                <a:spcAft>
                  <a:spcPct val="0"/>
                </a:spcAft>
              </a:pPr>
              <a:r>
                <a:rPr lang="en-US" sz="3672" spc="-51" dirty="0">
                  <a:gradFill>
                    <a:gsLst>
                      <a:gs pos="0">
                        <a:srgbClr val="FFFFFF"/>
                      </a:gs>
                      <a:gs pos="100000">
                        <a:srgbClr val="FFFFFF"/>
                      </a:gs>
                    </a:gsLst>
                    <a:lin ang="5400000" scaled="0"/>
                  </a:gradFill>
                  <a:latin typeface="+mj-lt"/>
                  <a:ea typeface="Segoe UI" pitchFamily="34" charset="0"/>
                  <a:cs typeface="Segoe UI" pitchFamily="34" charset="0"/>
                </a:rPr>
                <a:t>No IT</a:t>
              </a:r>
            </a:p>
            <a:p>
              <a:pPr marL="56669" indent="-56669" defTabSz="932290" fontAlgn="base">
                <a:lnSpc>
                  <a:spcPct val="90000"/>
                </a:lnSpc>
                <a:spcBef>
                  <a:spcPct val="0"/>
                </a:spcBef>
                <a:spcAft>
                  <a:spcPct val="0"/>
                </a:spcAft>
              </a:pPr>
              <a:r>
                <a:rPr lang="en-US" sz="3672" spc="-51" dirty="0">
                  <a:gradFill>
                    <a:gsLst>
                      <a:gs pos="0">
                        <a:srgbClr val="FFFFFF"/>
                      </a:gs>
                      <a:gs pos="100000">
                        <a:srgbClr val="FFFFFF"/>
                      </a:gs>
                    </a:gsLst>
                    <a:lin ang="5400000" scaled="0"/>
                  </a:gradFill>
                  <a:latin typeface="+mj-lt"/>
                  <a:ea typeface="Segoe UI" pitchFamily="34" charset="0"/>
                  <a:cs typeface="Segoe UI" pitchFamily="34" charset="0"/>
                </a:rPr>
                <a:t>Required</a:t>
              </a:r>
            </a:p>
          </p:txBody>
        </p:sp>
        <p:sp>
          <p:nvSpPr>
            <p:cNvPr id="37" name="Rectangle 36"/>
            <p:cNvSpPr/>
            <p:nvPr/>
          </p:nvSpPr>
          <p:spPr bwMode="auto">
            <a:xfrm>
              <a:off x="3752551" y="1447800"/>
              <a:ext cx="2296518" cy="229652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t" anchorCtr="0" forceAA="0" compatLnSpc="1">
              <a:prstTxWarp prst="textNoShape">
                <a:avLst/>
              </a:prstTxWarp>
              <a:noAutofit/>
            </a:bodyPr>
            <a:lstStyle/>
            <a:p>
              <a:pPr marL="56669" indent="-56669"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38" name="Rectangle 37"/>
            <p:cNvSpPr/>
            <p:nvPr/>
          </p:nvSpPr>
          <p:spPr>
            <a:xfrm>
              <a:off x="1333524" y="3896368"/>
              <a:ext cx="2283143" cy="1109535"/>
            </a:xfrm>
            <a:prstGeom prst="rect">
              <a:avLst/>
            </a:prstGeom>
          </p:spPr>
          <p:txBody>
            <a:bodyPr wrap="square" anchor="b">
              <a:spAutoFit/>
            </a:bodyPr>
            <a:lstStyle/>
            <a:p>
              <a:pPr marL="56669" indent="-56669" defTabSz="932290" fontAlgn="base">
                <a:lnSpc>
                  <a:spcPct val="90000"/>
                </a:lnSpc>
                <a:spcBef>
                  <a:spcPct val="0"/>
                </a:spcBef>
                <a:spcAft>
                  <a:spcPct val="0"/>
                </a:spcAft>
              </a:pPr>
              <a:r>
                <a:rPr lang="en-US" sz="3672" spc="-51" dirty="0">
                  <a:gradFill>
                    <a:gsLst>
                      <a:gs pos="0">
                        <a:srgbClr val="FFFFFF"/>
                      </a:gs>
                      <a:gs pos="100000">
                        <a:srgbClr val="FFFFFF"/>
                      </a:gs>
                    </a:gsLst>
                    <a:lin ang="5400000" scaled="0"/>
                  </a:gradFill>
                  <a:latin typeface="+mj-lt"/>
                  <a:ea typeface="Segoe UI" pitchFamily="34" charset="0"/>
                  <a:cs typeface="Segoe UI" pitchFamily="34" charset="0"/>
                </a:rPr>
                <a:t>Anywhere</a:t>
              </a:r>
            </a:p>
            <a:p>
              <a:pPr marL="56669" indent="-56669" defTabSz="932290" fontAlgn="base">
                <a:lnSpc>
                  <a:spcPct val="90000"/>
                </a:lnSpc>
                <a:spcBef>
                  <a:spcPct val="0"/>
                </a:spcBef>
                <a:spcAft>
                  <a:spcPct val="0"/>
                </a:spcAft>
              </a:pPr>
              <a:r>
                <a:rPr lang="en-US" sz="3672" spc="-51" dirty="0">
                  <a:gradFill>
                    <a:gsLst>
                      <a:gs pos="0">
                        <a:srgbClr val="FFFFFF"/>
                      </a:gs>
                      <a:gs pos="100000">
                        <a:srgbClr val="FFFFFF"/>
                      </a:gs>
                    </a:gsLst>
                    <a:lin ang="5400000" scaled="0"/>
                  </a:gradFill>
                  <a:latin typeface="+mj-lt"/>
                  <a:ea typeface="Segoe UI" pitchFamily="34" charset="0"/>
                  <a:cs typeface="Segoe UI" pitchFamily="34" charset="0"/>
                </a:rPr>
                <a:t>Access</a:t>
              </a:r>
            </a:p>
          </p:txBody>
        </p:sp>
        <p:sp>
          <p:nvSpPr>
            <p:cNvPr id="28" name="Rectangle 27"/>
            <p:cNvSpPr/>
            <p:nvPr/>
          </p:nvSpPr>
          <p:spPr>
            <a:xfrm>
              <a:off x="3779562" y="1457943"/>
              <a:ext cx="2256923" cy="996555"/>
            </a:xfrm>
            <a:prstGeom prst="rect">
              <a:avLst/>
            </a:prstGeom>
          </p:spPr>
          <p:txBody>
            <a:bodyPr wrap="square" anchor="b">
              <a:spAutoFit/>
            </a:bodyPr>
            <a:lstStyle/>
            <a:p>
              <a:pPr defTabSz="932290" fontAlgn="base">
                <a:lnSpc>
                  <a:spcPct val="90000"/>
                </a:lnSpc>
                <a:spcBef>
                  <a:spcPct val="0"/>
                </a:spcBef>
                <a:spcAft>
                  <a:spcPct val="0"/>
                </a:spcAft>
              </a:pPr>
              <a:r>
                <a:rPr lang="en-US" sz="3264" spc="-51" dirty="0">
                  <a:gradFill>
                    <a:gsLst>
                      <a:gs pos="0">
                        <a:srgbClr val="FFFFFF"/>
                      </a:gs>
                      <a:gs pos="100000">
                        <a:srgbClr val="FFFFFF"/>
                      </a:gs>
                    </a:gsLst>
                    <a:lin ang="5400000" scaled="0"/>
                  </a:gradFill>
                  <a:latin typeface="+mj-lt"/>
                  <a:ea typeface="Segoe UI" pitchFamily="34" charset="0"/>
                  <a:cs typeface="Segoe UI" pitchFamily="34" charset="0"/>
                </a:rPr>
                <a:t>Look Professional</a:t>
              </a:r>
            </a:p>
          </p:txBody>
        </p:sp>
        <p:sp>
          <p:nvSpPr>
            <p:cNvPr id="32" name="Rectangle 31"/>
            <p:cNvSpPr/>
            <p:nvPr/>
          </p:nvSpPr>
          <p:spPr>
            <a:xfrm>
              <a:off x="8599532" y="1486525"/>
              <a:ext cx="2266949" cy="1109535"/>
            </a:xfrm>
            <a:prstGeom prst="rect">
              <a:avLst/>
            </a:prstGeom>
          </p:spPr>
          <p:txBody>
            <a:bodyPr wrap="square" anchor="b">
              <a:spAutoFit/>
            </a:bodyPr>
            <a:lstStyle/>
            <a:p>
              <a:pPr marL="56669" indent="-56669" defTabSz="932290" fontAlgn="base">
                <a:lnSpc>
                  <a:spcPct val="90000"/>
                </a:lnSpc>
                <a:spcBef>
                  <a:spcPct val="0"/>
                </a:spcBef>
                <a:spcAft>
                  <a:spcPct val="0"/>
                </a:spcAft>
              </a:pPr>
              <a:r>
                <a:rPr lang="en-US" sz="3672" spc="-51" dirty="0">
                  <a:gradFill>
                    <a:gsLst>
                      <a:gs pos="0">
                        <a:srgbClr val="FFFFFF"/>
                      </a:gs>
                      <a:gs pos="100000">
                        <a:srgbClr val="FFFFFF"/>
                      </a:gs>
                    </a:gsLst>
                    <a:lin ang="5400000" scaled="0"/>
                  </a:gradFill>
                  <a:latin typeface="+mj-lt"/>
                  <a:ea typeface="Segoe UI" pitchFamily="34" charset="0"/>
                  <a:cs typeface="Segoe UI" pitchFamily="34" charset="0"/>
                </a:rPr>
                <a:t>Best</a:t>
              </a:r>
            </a:p>
            <a:p>
              <a:pPr defTabSz="932290" fontAlgn="base">
                <a:lnSpc>
                  <a:spcPct val="90000"/>
                </a:lnSpc>
                <a:spcBef>
                  <a:spcPct val="0"/>
                </a:spcBef>
                <a:spcAft>
                  <a:spcPct val="0"/>
                </a:spcAft>
              </a:pPr>
              <a:r>
                <a:rPr lang="en-US" sz="3672" spc="-51" dirty="0">
                  <a:gradFill>
                    <a:gsLst>
                      <a:gs pos="0">
                        <a:srgbClr val="FFFFFF"/>
                      </a:gs>
                      <a:gs pos="100000">
                        <a:srgbClr val="FFFFFF"/>
                      </a:gs>
                    </a:gsLst>
                    <a:lin ang="5400000" scaled="0"/>
                  </a:gradFill>
                  <a:latin typeface="+mj-lt"/>
                  <a:ea typeface="Segoe UI" pitchFamily="34" charset="0"/>
                  <a:cs typeface="Segoe UI" pitchFamily="34" charset="0"/>
                </a:rPr>
                <a:t>Value</a:t>
              </a:r>
            </a:p>
          </p:txBody>
        </p:sp>
        <p:pic>
          <p:nvPicPr>
            <p:cNvPr id="21"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9590" t="10335" r="11870" b="16813"/>
            <a:stretch/>
          </p:blipFill>
          <p:spPr bwMode="auto">
            <a:xfrm>
              <a:off x="6172200" y="1441937"/>
              <a:ext cx="2286000" cy="2286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descr="W:\Open Engagements\Microsoft\Resources\Office 15\Photography\Office15_New_Lifestyle_Photos\Los Angeles\PNG\OFF12_Sadek_06.png"/>
            <p:cNvPicPr>
              <a:picLocks noChangeAspect="1" noChangeArrowheads="1"/>
            </p:cNvPicPr>
            <p:nvPr/>
          </p:nvPicPr>
          <p:blipFill rotWithShape="1">
            <a:blip r:embed="rId4">
              <a:extLst>
                <a:ext uri="{28A0092B-C50C-407E-A947-70E740481C1C}">
                  <a14:useLocalDpi xmlns:a14="http://schemas.microsoft.com/office/drawing/2010/main" val="0"/>
                </a:ext>
              </a:extLst>
            </a:blip>
            <a:srcRect l="26161" t="5414" r="22423" b="15939"/>
            <a:stretch/>
          </p:blipFill>
          <p:spPr bwMode="auto">
            <a:xfrm>
              <a:off x="1333499" y="1436075"/>
              <a:ext cx="2266951" cy="227867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l="14308" r="19877" b="1533"/>
            <a:stretch/>
          </p:blipFill>
          <p:spPr bwMode="auto">
            <a:xfrm>
              <a:off x="3752552" y="3893011"/>
              <a:ext cx="2286298" cy="2279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rotWithShape="1">
            <a:blip r:embed="rId6" cstate="screen">
              <a:extLst>
                <a:ext uri="{28A0092B-C50C-407E-A947-70E740481C1C}">
                  <a14:useLocalDpi xmlns:a14="http://schemas.microsoft.com/office/drawing/2010/main" val="0"/>
                </a:ext>
              </a:extLst>
            </a:blip>
            <a:srcRect l="27956" t="764" r="11187" b="8120"/>
            <a:stretch/>
          </p:blipFill>
          <p:spPr>
            <a:xfrm>
              <a:off x="8610600" y="3860247"/>
              <a:ext cx="2279833" cy="2273853"/>
            </a:xfrm>
            <a:prstGeom prst="rect">
              <a:avLst/>
            </a:prstGeom>
          </p:spPr>
        </p:pic>
      </p:grpSp>
    </p:spTree>
    <p:extLst>
      <p:ext uri="{BB962C8B-B14F-4D97-AF65-F5344CB8AC3E}">
        <p14:creationId xmlns:p14="http://schemas.microsoft.com/office/powerpoint/2010/main" val="379453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947" y="152056"/>
            <a:ext cx="12872325" cy="762786"/>
          </a:xfrm>
        </p:spPr>
        <p:txBody>
          <a:bodyPr/>
          <a:lstStyle/>
          <a:p>
            <a:r>
              <a:rPr lang="en-US" sz="4800" dirty="0" smtClean="0"/>
              <a:t>Office 365 | Your complete Office in the cloud</a:t>
            </a:r>
            <a:br>
              <a:rPr lang="en-US" sz="4800" dirty="0" smtClean="0"/>
            </a:br>
            <a:endParaRPr lang="en-US" sz="3600" dirty="0">
              <a:solidFill>
                <a:schemeClr val="bg2">
                  <a:lumMod val="50000"/>
                </a:schemeClr>
              </a:solidFill>
            </a:endParaRPr>
          </a:p>
        </p:txBody>
      </p:sp>
      <p:grpSp>
        <p:nvGrpSpPr>
          <p:cNvPr id="5" name="Group 4"/>
          <p:cNvGrpSpPr/>
          <p:nvPr/>
        </p:nvGrpSpPr>
        <p:grpSpPr>
          <a:xfrm>
            <a:off x="4280700" y="1359701"/>
            <a:ext cx="2407604" cy="2386947"/>
            <a:chOff x="4082222" y="3817154"/>
            <a:chExt cx="2360610" cy="2340357"/>
          </a:xfrm>
        </p:grpSpPr>
        <p:sp>
          <p:nvSpPr>
            <p:cNvPr id="39" name="Rectangle 38"/>
            <p:cNvSpPr/>
            <p:nvPr/>
          </p:nvSpPr>
          <p:spPr bwMode="auto">
            <a:xfrm>
              <a:off x="4091769" y="3817154"/>
              <a:ext cx="2351063" cy="22854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36" tIns="46618" rIns="46618" bIns="93236" numCol="1" spcCol="0" rtlCol="0" fromWordArt="0" anchor="b" anchorCtr="0" forceAA="0" compatLnSpc="1">
              <a:prstTxWarp prst="textNoShape">
                <a:avLst/>
              </a:prstTxWarp>
              <a:noAutofit/>
            </a:bodyPr>
            <a:lstStyle/>
            <a:p>
              <a:pPr defTabSz="932163" fontAlgn="base">
                <a:spcBef>
                  <a:spcPct val="0"/>
                </a:spcBef>
                <a:spcAft>
                  <a:spcPct val="0"/>
                </a:spcAft>
              </a:pPr>
              <a:endParaRPr lang="en-US" sz="2039" dirty="0">
                <a:gradFill>
                  <a:gsLst>
                    <a:gs pos="0">
                      <a:srgbClr val="FFFFFF"/>
                    </a:gs>
                    <a:gs pos="100000">
                      <a:srgbClr val="FFFFFF"/>
                    </a:gs>
                  </a:gsLst>
                  <a:lin ang="5400000" scaled="0"/>
                </a:gradFill>
              </a:endParaRPr>
            </a:p>
          </p:txBody>
        </p:sp>
        <p:sp>
          <p:nvSpPr>
            <p:cNvPr id="3" name="Rectangle 2"/>
            <p:cNvSpPr/>
            <p:nvPr/>
          </p:nvSpPr>
          <p:spPr>
            <a:xfrm>
              <a:off x="4082222" y="5217638"/>
              <a:ext cx="2360610" cy="939873"/>
            </a:xfrm>
            <a:prstGeom prst="rect">
              <a:avLst/>
            </a:prstGeom>
          </p:spPr>
          <p:txBody>
            <a:bodyPr wrap="square">
              <a:spAutoFit/>
            </a:bodyPr>
            <a:lstStyle/>
            <a:p>
              <a:pPr defTabSz="932163" fontAlgn="base">
                <a:spcBef>
                  <a:spcPct val="0"/>
                </a:spcBef>
                <a:spcAft>
                  <a:spcPct val="0"/>
                </a:spcAft>
              </a:pPr>
              <a:r>
                <a:rPr lang="en-US" sz="1836" dirty="0">
                  <a:gradFill>
                    <a:gsLst>
                      <a:gs pos="0">
                        <a:srgbClr val="FFFFFF"/>
                      </a:gs>
                      <a:gs pos="100000">
                        <a:srgbClr val="FFFFFF"/>
                      </a:gs>
                    </a:gsLst>
                    <a:lin ang="5400000" scaled="0"/>
                  </a:gradFill>
                </a:rPr>
                <a:t>Familiar &amp; full Office applications -</a:t>
              </a:r>
              <a:br>
                <a:rPr lang="en-US" sz="1836" dirty="0">
                  <a:gradFill>
                    <a:gsLst>
                      <a:gs pos="0">
                        <a:srgbClr val="FFFFFF"/>
                      </a:gs>
                      <a:gs pos="100000">
                        <a:srgbClr val="FFFFFF"/>
                      </a:gs>
                    </a:gsLst>
                    <a:lin ang="5400000" scaled="0"/>
                  </a:gradFill>
                </a:rPr>
              </a:br>
              <a:r>
                <a:rPr lang="en-US" sz="1836" dirty="0">
                  <a:gradFill>
                    <a:gsLst>
                      <a:gs pos="0">
                        <a:srgbClr val="FFFFFF"/>
                      </a:gs>
                      <a:gs pos="100000">
                        <a:srgbClr val="FFFFFF"/>
                      </a:gs>
                    </a:gsLst>
                    <a:lin ang="5400000" scaled="0"/>
                  </a:gradFill>
                </a:rPr>
                <a:t>available offline</a:t>
              </a:r>
            </a:p>
          </p:txBody>
        </p:sp>
        <p:sp>
          <p:nvSpPr>
            <p:cNvPr id="55" name="Freeform 5"/>
            <p:cNvSpPr>
              <a:spLocks noEditPoints="1"/>
            </p:cNvSpPr>
            <p:nvPr/>
          </p:nvSpPr>
          <p:spPr bwMode="auto">
            <a:xfrm>
              <a:off x="4715621" y="3944061"/>
              <a:ext cx="1252525" cy="1285994"/>
            </a:xfrm>
            <a:custGeom>
              <a:avLst/>
              <a:gdLst>
                <a:gd name="T0" fmla="*/ 12 w 142"/>
                <a:gd name="T1" fmla="*/ 103 h 137"/>
                <a:gd name="T2" fmla="*/ 130 w 142"/>
                <a:gd name="T3" fmla="*/ 103 h 137"/>
                <a:gd name="T4" fmla="*/ 130 w 142"/>
                <a:gd name="T5" fmla="*/ 12 h 137"/>
                <a:gd name="T6" fmla="*/ 12 w 142"/>
                <a:gd name="T7" fmla="*/ 12 h 137"/>
                <a:gd name="T8" fmla="*/ 12 w 142"/>
                <a:gd name="T9" fmla="*/ 103 h 137"/>
                <a:gd name="T10" fmla="*/ 0 w 142"/>
                <a:gd name="T11" fmla="*/ 107 h 137"/>
                <a:gd name="T12" fmla="*/ 0 w 142"/>
                <a:gd name="T13" fmla="*/ 8 h 137"/>
                <a:gd name="T14" fmla="*/ 8 w 142"/>
                <a:gd name="T15" fmla="*/ 0 h 137"/>
                <a:gd name="T16" fmla="*/ 134 w 142"/>
                <a:gd name="T17" fmla="*/ 0 h 137"/>
                <a:gd name="T18" fmla="*/ 142 w 142"/>
                <a:gd name="T19" fmla="*/ 8 h 137"/>
                <a:gd name="T20" fmla="*/ 142 w 142"/>
                <a:gd name="T21" fmla="*/ 107 h 137"/>
                <a:gd name="T22" fmla="*/ 134 w 142"/>
                <a:gd name="T23" fmla="*/ 115 h 137"/>
                <a:gd name="T24" fmla="*/ 86 w 142"/>
                <a:gd name="T25" fmla="*/ 115 h 137"/>
                <a:gd name="T26" fmla="*/ 86 w 142"/>
                <a:gd name="T27" fmla="*/ 128 h 137"/>
                <a:gd name="T28" fmla="*/ 120 w 142"/>
                <a:gd name="T29" fmla="*/ 137 h 137"/>
                <a:gd name="T30" fmla="*/ 23 w 142"/>
                <a:gd name="T31" fmla="*/ 137 h 137"/>
                <a:gd name="T32" fmla="*/ 57 w 142"/>
                <a:gd name="T33" fmla="*/ 128 h 137"/>
                <a:gd name="T34" fmla="*/ 57 w 142"/>
                <a:gd name="T35" fmla="*/ 115 h 137"/>
                <a:gd name="T36" fmla="*/ 8 w 142"/>
                <a:gd name="T37" fmla="*/ 115 h 137"/>
                <a:gd name="T38" fmla="*/ 0 w 142"/>
                <a:gd name="T39" fmla="*/ 10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37">
                  <a:moveTo>
                    <a:pt x="12" y="103"/>
                  </a:moveTo>
                  <a:cubicBezTo>
                    <a:pt x="130" y="103"/>
                    <a:pt x="130" y="103"/>
                    <a:pt x="130" y="103"/>
                  </a:cubicBezTo>
                  <a:cubicBezTo>
                    <a:pt x="130" y="12"/>
                    <a:pt x="130" y="12"/>
                    <a:pt x="130" y="12"/>
                  </a:cubicBezTo>
                  <a:cubicBezTo>
                    <a:pt x="12" y="12"/>
                    <a:pt x="12" y="12"/>
                    <a:pt x="12" y="12"/>
                  </a:cubicBezTo>
                  <a:lnTo>
                    <a:pt x="12" y="103"/>
                  </a:lnTo>
                  <a:close/>
                  <a:moveTo>
                    <a:pt x="0" y="107"/>
                  </a:moveTo>
                  <a:cubicBezTo>
                    <a:pt x="0" y="8"/>
                    <a:pt x="0" y="8"/>
                    <a:pt x="0" y="8"/>
                  </a:cubicBezTo>
                  <a:cubicBezTo>
                    <a:pt x="0" y="4"/>
                    <a:pt x="4" y="0"/>
                    <a:pt x="8" y="0"/>
                  </a:cubicBezTo>
                  <a:cubicBezTo>
                    <a:pt x="134" y="0"/>
                    <a:pt x="134" y="0"/>
                    <a:pt x="134" y="0"/>
                  </a:cubicBezTo>
                  <a:cubicBezTo>
                    <a:pt x="139" y="0"/>
                    <a:pt x="142" y="4"/>
                    <a:pt x="142" y="8"/>
                  </a:cubicBezTo>
                  <a:cubicBezTo>
                    <a:pt x="142" y="107"/>
                    <a:pt x="142" y="107"/>
                    <a:pt x="142" y="107"/>
                  </a:cubicBezTo>
                  <a:cubicBezTo>
                    <a:pt x="142" y="112"/>
                    <a:pt x="139" y="115"/>
                    <a:pt x="134" y="115"/>
                  </a:cubicBezTo>
                  <a:cubicBezTo>
                    <a:pt x="86" y="115"/>
                    <a:pt x="86" y="115"/>
                    <a:pt x="86" y="115"/>
                  </a:cubicBezTo>
                  <a:cubicBezTo>
                    <a:pt x="86" y="128"/>
                    <a:pt x="86" y="128"/>
                    <a:pt x="86" y="128"/>
                  </a:cubicBezTo>
                  <a:cubicBezTo>
                    <a:pt x="106" y="129"/>
                    <a:pt x="120" y="133"/>
                    <a:pt x="120" y="137"/>
                  </a:cubicBezTo>
                  <a:cubicBezTo>
                    <a:pt x="23" y="137"/>
                    <a:pt x="23" y="137"/>
                    <a:pt x="23" y="137"/>
                  </a:cubicBezTo>
                  <a:cubicBezTo>
                    <a:pt x="23" y="133"/>
                    <a:pt x="37" y="129"/>
                    <a:pt x="57" y="128"/>
                  </a:cubicBezTo>
                  <a:cubicBezTo>
                    <a:pt x="57" y="115"/>
                    <a:pt x="57" y="115"/>
                    <a:pt x="57" y="115"/>
                  </a:cubicBezTo>
                  <a:cubicBezTo>
                    <a:pt x="8" y="115"/>
                    <a:pt x="8" y="115"/>
                    <a:pt x="8" y="115"/>
                  </a:cubicBezTo>
                  <a:cubicBezTo>
                    <a:pt x="4" y="115"/>
                    <a:pt x="0" y="112"/>
                    <a:pt x="0" y="1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031" tIns="46517" rIns="93031" bIns="46517" numCol="1" anchor="t" anchorCtr="0" compatLnSpc="1">
              <a:prstTxWarp prst="textNoShape">
                <a:avLst/>
              </a:prstTxWarp>
            </a:bodyPr>
            <a:lstStyle/>
            <a:p>
              <a:pPr defTabSz="930195"/>
              <a:endParaRPr lang="en-US" sz="1954" dirty="0">
                <a:solidFill>
                  <a:srgbClr val="FFC000"/>
                </a:solidFill>
              </a:endParaRPr>
            </a:p>
          </p:txBody>
        </p:sp>
        <p:pic>
          <p:nvPicPr>
            <p:cNvPr id="57" name="Picture 56"/>
            <p:cNvPicPr>
              <a:picLocks noChangeAspect="1"/>
            </p:cNvPicPr>
            <p:nvPr/>
          </p:nvPicPr>
          <p:blipFill rotWithShape="1">
            <a:blip r:embed="rId3">
              <a:extLst>
                <a:ext uri="{28A0092B-C50C-407E-A947-70E740481C1C}">
                  <a14:useLocalDpi xmlns:a14="http://schemas.microsoft.com/office/drawing/2010/main" val="0"/>
                </a:ext>
              </a:extLst>
            </a:blip>
            <a:srcRect r="72851" b="9486"/>
            <a:stretch/>
          </p:blipFill>
          <p:spPr>
            <a:xfrm>
              <a:off x="4840083" y="3928489"/>
              <a:ext cx="831816" cy="960636"/>
            </a:xfrm>
            <a:prstGeom prst="rect">
              <a:avLst/>
            </a:prstGeom>
          </p:spPr>
        </p:pic>
      </p:grpSp>
      <p:grpSp>
        <p:nvGrpSpPr>
          <p:cNvPr id="7" name="Group 6"/>
          <p:cNvGrpSpPr/>
          <p:nvPr/>
        </p:nvGrpSpPr>
        <p:grpSpPr>
          <a:xfrm>
            <a:off x="4261802" y="3794570"/>
            <a:ext cx="2580615" cy="2330901"/>
            <a:chOff x="6542344" y="3817154"/>
            <a:chExt cx="2530244" cy="2285405"/>
          </a:xfrm>
        </p:grpSpPr>
        <p:sp>
          <p:nvSpPr>
            <p:cNvPr id="9" name="Rectangle 8"/>
            <p:cNvSpPr/>
            <p:nvPr/>
          </p:nvSpPr>
          <p:spPr bwMode="auto">
            <a:xfrm>
              <a:off x="6561546" y="3817154"/>
              <a:ext cx="2372613" cy="22854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36" tIns="46618" rIns="46618" bIns="93236" numCol="1" spcCol="0" rtlCol="0" fromWordArt="0" anchor="b" anchorCtr="0" forceAA="0" compatLnSpc="1">
              <a:prstTxWarp prst="textNoShape">
                <a:avLst/>
              </a:prstTxWarp>
              <a:noAutofit/>
            </a:bodyPr>
            <a:lstStyle/>
            <a:p>
              <a:pPr defTabSz="932163" fontAlgn="base">
                <a:spcBef>
                  <a:spcPct val="0"/>
                </a:spcBef>
                <a:spcAft>
                  <a:spcPct val="0"/>
                </a:spcAft>
              </a:pPr>
              <a:endParaRPr lang="en-US" sz="2039" dirty="0">
                <a:gradFill>
                  <a:gsLst>
                    <a:gs pos="0">
                      <a:srgbClr val="FFFFFF"/>
                    </a:gs>
                    <a:gs pos="100000">
                      <a:srgbClr val="FFFFFF"/>
                    </a:gs>
                  </a:gsLst>
                  <a:lin ang="5400000" scaled="0"/>
                </a:gradFill>
              </a:endParaRPr>
            </a:p>
          </p:txBody>
        </p:sp>
        <p:sp>
          <p:nvSpPr>
            <p:cNvPr id="47" name="Rectangle 46"/>
            <p:cNvSpPr/>
            <p:nvPr/>
          </p:nvSpPr>
          <p:spPr>
            <a:xfrm>
              <a:off x="6542344" y="5427975"/>
              <a:ext cx="2530244" cy="657359"/>
            </a:xfrm>
            <a:prstGeom prst="rect">
              <a:avLst/>
            </a:prstGeom>
          </p:spPr>
          <p:txBody>
            <a:bodyPr wrap="none">
              <a:spAutoFit/>
            </a:bodyPr>
            <a:lstStyle/>
            <a:p>
              <a:pPr defTabSz="932163" fontAlgn="base">
                <a:spcBef>
                  <a:spcPct val="0"/>
                </a:spcBef>
                <a:spcAft>
                  <a:spcPct val="0"/>
                </a:spcAft>
              </a:pPr>
              <a:r>
                <a:rPr lang="en-US" sz="1836" dirty="0">
                  <a:gradFill>
                    <a:gsLst>
                      <a:gs pos="0">
                        <a:srgbClr val="FFFFFF"/>
                      </a:gs>
                      <a:gs pos="100000">
                        <a:srgbClr val="FFFFFF"/>
                      </a:gs>
                    </a:gsLst>
                    <a:lin ang="5400000" scaled="0"/>
                  </a:gradFill>
                </a:rPr>
                <a:t>Reliable service run at </a:t>
              </a:r>
            </a:p>
            <a:p>
              <a:pPr defTabSz="932163" fontAlgn="base">
                <a:spcBef>
                  <a:spcPct val="0"/>
                </a:spcBef>
                <a:spcAft>
                  <a:spcPct val="0"/>
                </a:spcAft>
              </a:pPr>
              <a:r>
                <a:rPr lang="en-US" sz="1836" dirty="0">
                  <a:gradFill>
                    <a:gsLst>
                      <a:gs pos="0">
                        <a:srgbClr val="FFFFFF"/>
                      </a:gs>
                      <a:gs pos="100000">
                        <a:srgbClr val="FFFFFF"/>
                      </a:gs>
                    </a:gsLst>
                    <a:lin ang="5400000" scaled="0"/>
                  </a:gradFill>
                </a:rPr>
                <a:t>scale with a 99.9% SLA</a:t>
              </a:r>
            </a:p>
          </p:txBody>
        </p:sp>
        <p:grpSp>
          <p:nvGrpSpPr>
            <p:cNvPr id="12" name="Group 11"/>
            <p:cNvGrpSpPr/>
            <p:nvPr/>
          </p:nvGrpSpPr>
          <p:grpSpPr bwMode="black">
            <a:xfrm>
              <a:off x="7049692" y="3985400"/>
              <a:ext cx="1298044" cy="1218193"/>
              <a:chOff x="2462213" y="1598613"/>
              <a:chExt cx="4222750" cy="3667125"/>
            </a:xfrm>
          </p:grpSpPr>
          <p:sp>
            <p:nvSpPr>
              <p:cNvPr id="13" name="Rectangle 6"/>
              <p:cNvSpPr>
                <a:spLocks noChangeArrowheads="1"/>
              </p:cNvSpPr>
              <p:nvPr/>
            </p:nvSpPr>
            <p:spPr bwMode="black">
              <a:xfrm>
                <a:off x="5564188" y="3346451"/>
                <a:ext cx="11588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6" tIns="46618" rIns="93236" bIns="46618" numCol="1" anchor="t" anchorCtr="0" compatLnSpc="1">
                <a:prstTxWarp prst="textNoShape">
                  <a:avLst/>
                </a:prstTxWarp>
              </a:bodyPr>
              <a:lstStyle/>
              <a:p>
                <a:pPr defTabSz="932163"/>
                <a:endParaRPr lang="en-US" sz="1224">
                  <a:solidFill>
                    <a:srgbClr val="000000"/>
                  </a:solidFill>
                </a:endParaRPr>
              </a:p>
            </p:txBody>
          </p:sp>
          <p:sp>
            <p:nvSpPr>
              <p:cNvPr id="14" name="Rectangle 7"/>
              <p:cNvSpPr>
                <a:spLocks noChangeArrowheads="1"/>
              </p:cNvSpPr>
              <p:nvPr/>
            </p:nvSpPr>
            <p:spPr bwMode="black">
              <a:xfrm>
                <a:off x="5795963" y="3346451"/>
                <a:ext cx="112713"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6" tIns="46618" rIns="93236" bIns="46618" numCol="1" anchor="t" anchorCtr="0" compatLnSpc="1">
                <a:prstTxWarp prst="textNoShape">
                  <a:avLst/>
                </a:prstTxWarp>
              </a:bodyPr>
              <a:lstStyle/>
              <a:p>
                <a:pPr defTabSz="932163"/>
                <a:endParaRPr lang="en-US" sz="1224">
                  <a:solidFill>
                    <a:srgbClr val="000000"/>
                  </a:solidFill>
                </a:endParaRPr>
              </a:p>
            </p:txBody>
          </p:sp>
          <p:sp>
            <p:nvSpPr>
              <p:cNvPr id="15" name="Rectangle 8"/>
              <p:cNvSpPr>
                <a:spLocks noChangeArrowheads="1"/>
              </p:cNvSpPr>
              <p:nvPr/>
            </p:nvSpPr>
            <p:spPr bwMode="black">
              <a:xfrm>
                <a:off x="3092451" y="3346451"/>
                <a:ext cx="11588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6" tIns="46618" rIns="93236" bIns="46618" numCol="1" anchor="t" anchorCtr="0" compatLnSpc="1">
                <a:prstTxWarp prst="textNoShape">
                  <a:avLst/>
                </a:prstTxWarp>
              </a:bodyPr>
              <a:lstStyle/>
              <a:p>
                <a:pPr defTabSz="932163"/>
                <a:endParaRPr lang="en-US" sz="1224">
                  <a:solidFill>
                    <a:srgbClr val="000000"/>
                  </a:solidFill>
                </a:endParaRPr>
              </a:p>
            </p:txBody>
          </p:sp>
          <p:sp>
            <p:nvSpPr>
              <p:cNvPr id="16" name="Rectangle 9"/>
              <p:cNvSpPr>
                <a:spLocks noChangeArrowheads="1"/>
              </p:cNvSpPr>
              <p:nvPr/>
            </p:nvSpPr>
            <p:spPr bwMode="black">
              <a:xfrm>
                <a:off x="3324226" y="3346451"/>
                <a:ext cx="117475"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36" tIns="46618" rIns="93236" bIns="46618" numCol="1" anchor="t" anchorCtr="0" compatLnSpc="1">
                <a:prstTxWarp prst="textNoShape">
                  <a:avLst/>
                </a:prstTxWarp>
              </a:bodyPr>
              <a:lstStyle/>
              <a:p>
                <a:pPr defTabSz="932163"/>
                <a:endParaRPr lang="en-US" sz="1224">
                  <a:solidFill>
                    <a:srgbClr val="000000"/>
                  </a:solidFill>
                </a:endParaRPr>
              </a:p>
            </p:txBody>
          </p:sp>
          <p:sp>
            <p:nvSpPr>
              <p:cNvPr id="17" name="Freeform 10"/>
              <p:cNvSpPr>
                <a:spLocks/>
              </p:cNvSpPr>
              <p:nvPr/>
            </p:nvSpPr>
            <p:spPr bwMode="black">
              <a:xfrm>
                <a:off x="3902076" y="2506663"/>
                <a:ext cx="101600" cy="123825"/>
              </a:xfrm>
              <a:custGeom>
                <a:avLst/>
                <a:gdLst>
                  <a:gd name="T0" fmla="*/ 36 w 64"/>
                  <a:gd name="T1" fmla="*/ 78 h 78"/>
                  <a:gd name="T2" fmla="*/ 64 w 64"/>
                  <a:gd name="T3" fmla="*/ 64 h 78"/>
                  <a:gd name="T4" fmla="*/ 26 w 64"/>
                  <a:gd name="T5" fmla="*/ 0 h 78"/>
                  <a:gd name="T6" fmla="*/ 0 w 64"/>
                  <a:gd name="T7" fmla="*/ 17 h 78"/>
                  <a:gd name="T8" fmla="*/ 36 w 64"/>
                  <a:gd name="T9" fmla="*/ 78 h 78"/>
                </a:gdLst>
                <a:ahLst/>
                <a:cxnLst>
                  <a:cxn ang="0">
                    <a:pos x="T0" y="T1"/>
                  </a:cxn>
                  <a:cxn ang="0">
                    <a:pos x="T2" y="T3"/>
                  </a:cxn>
                  <a:cxn ang="0">
                    <a:pos x="T4" y="T5"/>
                  </a:cxn>
                  <a:cxn ang="0">
                    <a:pos x="T6" y="T7"/>
                  </a:cxn>
                  <a:cxn ang="0">
                    <a:pos x="T8" y="T9"/>
                  </a:cxn>
                </a:cxnLst>
                <a:rect l="0" t="0" r="r" b="b"/>
                <a:pathLst>
                  <a:path w="64" h="78">
                    <a:moveTo>
                      <a:pt x="36" y="78"/>
                    </a:moveTo>
                    <a:lnTo>
                      <a:pt x="64" y="64"/>
                    </a:lnTo>
                    <a:lnTo>
                      <a:pt x="26" y="0"/>
                    </a:lnTo>
                    <a:lnTo>
                      <a:pt x="0" y="17"/>
                    </a:lnTo>
                    <a:lnTo>
                      <a:pt x="3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6" tIns="46618" rIns="93236" bIns="46618" numCol="1" anchor="t" anchorCtr="0" compatLnSpc="1">
                <a:prstTxWarp prst="textNoShape">
                  <a:avLst/>
                </a:prstTxWarp>
              </a:bodyPr>
              <a:lstStyle/>
              <a:p>
                <a:pPr defTabSz="932163"/>
                <a:endParaRPr lang="en-US" sz="1224">
                  <a:solidFill>
                    <a:srgbClr val="000000"/>
                  </a:solidFill>
                </a:endParaRPr>
              </a:p>
            </p:txBody>
          </p:sp>
          <p:sp>
            <p:nvSpPr>
              <p:cNvPr id="18" name="Freeform 11"/>
              <p:cNvSpPr>
                <a:spLocks/>
              </p:cNvSpPr>
              <p:nvPr/>
            </p:nvSpPr>
            <p:spPr bwMode="black">
              <a:xfrm>
                <a:off x="4017963" y="2709863"/>
                <a:ext cx="98425" cy="123825"/>
              </a:xfrm>
              <a:custGeom>
                <a:avLst/>
                <a:gdLst>
                  <a:gd name="T0" fmla="*/ 36 w 62"/>
                  <a:gd name="T1" fmla="*/ 78 h 78"/>
                  <a:gd name="T2" fmla="*/ 62 w 62"/>
                  <a:gd name="T3" fmla="*/ 61 h 78"/>
                  <a:gd name="T4" fmla="*/ 26 w 62"/>
                  <a:gd name="T5" fmla="*/ 0 h 78"/>
                  <a:gd name="T6" fmla="*/ 0 w 62"/>
                  <a:gd name="T7" fmla="*/ 14 h 78"/>
                  <a:gd name="T8" fmla="*/ 36 w 62"/>
                  <a:gd name="T9" fmla="*/ 78 h 78"/>
                </a:gdLst>
                <a:ahLst/>
                <a:cxnLst>
                  <a:cxn ang="0">
                    <a:pos x="T0" y="T1"/>
                  </a:cxn>
                  <a:cxn ang="0">
                    <a:pos x="T2" y="T3"/>
                  </a:cxn>
                  <a:cxn ang="0">
                    <a:pos x="T4" y="T5"/>
                  </a:cxn>
                  <a:cxn ang="0">
                    <a:pos x="T6" y="T7"/>
                  </a:cxn>
                  <a:cxn ang="0">
                    <a:pos x="T8" y="T9"/>
                  </a:cxn>
                </a:cxnLst>
                <a:rect l="0" t="0" r="r" b="b"/>
                <a:pathLst>
                  <a:path w="62" h="78">
                    <a:moveTo>
                      <a:pt x="36" y="78"/>
                    </a:moveTo>
                    <a:lnTo>
                      <a:pt x="62" y="61"/>
                    </a:lnTo>
                    <a:lnTo>
                      <a:pt x="26" y="0"/>
                    </a:lnTo>
                    <a:lnTo>
                      <a:pt x="0" y="14"/>
                    </a:lnTo>
                    <a:lnTo>
                      <a:pt x="3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6" tIns="46618" rIns="93236" bIns="46618" numCol="1" anchor="t" anchorCtr="0" compatLnSpc="1">
                <a:prstTxWarp prst="textNoShape">
                  <a:avLst/>
                </a:prstTxWarp>
              </a:bodyPr>
              <a:lstStyle/>
              <a:p>
                <a:pPr defTabSz="932163"/>
                <a:endParaRPr lang="en-US" sz="1224">
                  <a:solidFill>
                    <a:srgbClr val="000000"/>
                  </a:solidFill>
                </a:endParaRPr>
              </a:p>
            </p:txBody>
          </p:sp>
          <p:sp>
            <p:nvSpPr>
              <p:cNvPr id="19" name="Freeform 12"/>
              <p:cNvSpPr>
                <a:spLocks/>
              </p:cNvSpPr>
              <p:nvPr/>
            </p:nvSpPr>
            <p:spPr bwMode="black">
              <a:xfrm>
                <a:off x="4873626" y="2709863"/>
                <a:ext cx="98425" cy="123825"/>
              </a:xfrm>
              <a:custGeom>
                <a:avLst/>
                <a:gdLst>
                  <a:gd name="T0" fmla="*/ 26 w 62"/>
                  <a:gd name="T1" fmla="*/ 78 h 78"/>
                  <a:gd name="T2" fmla="*/ 62 w 62"/>
                  <a:gd name="T3" fmla="*/ 14 h 78"/>
                  <a:gd name="T4" fmla="*/ 36 w 62"/>
                  <a:gd name="T5" fmla="*/ 0 h 78"/>
                  <a:gd name="T6" fmla="*/ 0 w 62"/>
                  <a:gd name="T7" fmla="*/ 61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4"/>
                    </a:lnTo>
                    <a:lnTo>
                      <a:pt x="36" y="0"/>
                    </a:lnTo>
                    <a:lnTo>
                      <a:pt x="0" y="61"/>
                    </a:lnTo>
                    <a:lnTo>
                      <a:pt x="2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6" tIns="46618" rIns="93236" bIns="46618" numCol="1" anchor="t" anchorCtr="0" compatLnSpc="1">
                <a:prstTxWarp prst="textNoShape">
                  <a:avLst/>
                </a:prstTxWarp>
              </a:bodyPr>
              <a:lstStyle/>
              <a:p>
                <a:pPr defTabSz="932163"/>
                <a:endParaRPr lang="en-US" sz="1224">
                  <a:solidFill>
                    <a:srgbClr val="000000"/>
                  </a:solidFill>
                </a:endParaRPr>
              </a:p>
            </p:txBody>
          </p:sp>
          <p:sp>
            <p:nvSpPr>
              <p:cNvPr id="20" name="Freeform 13"/>
              <p:cNvSpPr>
                <a:spLocks/>
              </p:cNvSpPr>
              <p:nvPr/>
            </p:nvSpPr>
            <p:spPr bwMode="black">
              <a:xfrm>
                <a:off x="4989513" y="2506663"/>
                <a:ext cx="98425" cy="123825"/>
              </a:xfrm>
              <a:custGeom>
                <a:avLst/>
                <a:gdLst>
                  <a:gd name="T0" fmla="*/ 26 w 62"/>
                  <a:gd name="T1" fmla="*/ 78 h 78"/>
                  <a:gd name="T2" fmla="*/ 62 w 62"/>
                  <a:gd name="T3" fmla="*/ 17 h 78"/>
                  <a:gd name="T4" fmla="*/ 36 w 62"/>
                  <a:gd name="T5" fmla="*/ 0 h 78"/>
                  <a:gd name="T6" fmla="*/ 0 w 62"/>
                  <a:gd name="T7" fmla="*/ 64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7"/>
                    </a:lnTo>
                    <a:lnTo>
                      <a:pt x="36" y="0"/>
                    </a:lnTo>
                    <a:lnTo>
                      <a:pt x="0" y="64"/>
                    </a:lnTo>
                    <a:lnTo>
                      <a:pt x="2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6" tIns="46618" rIns="93236" bIns="46618" numCol="1" anchor="t" anchorCtr="0" compatLnSpc="1">
                <a:prstTxWarp prst="textNoShape">
                  <a:avLst/>
                </a:prstTxWarp>
              </a:bodyPr>
              <a:lstStyle/>
              <a:p>
                <a:pPr defTabSz="932163"/>
                <a:endParaRPr lang="en-US" sz="1224">
                  <a:solidFill>
                    <a:srgbClr val="000000"/>
                  </a:solidFill>
                </a:endParaRPr>
              </a:p>
            </p:txBody>
          </p:sp>
          <p:sp>
            <p:nvSpPr>
              <p:cNvPr id="21" name="Freeform 14"/>
              <p:cNvSpPr>
                <a:spLocks/>
              </p:cNvSpPr>
              <p:nvPr/>
            </p:nvSpPr>
            <p:spPr bwMode="black">
              <a:xfrm>
                <a:off x="4017963" y="3990976"/>
                <a:ext cx="98425" cy="123825"/>
              </a:xfrm>
              <a:custGeom>
                <a:avLst/>
                <a:gdLst>
                  <a:gd name="T0" fmla="*/ 0 w 62"/>
                  <a:gd name="T1" fmla="*/ 64 h 78"/>
                  <a:gd name="T2" fmla="*/ 26 w 62"/>
                  <a:gd name="T3" fmla="*/ 78 h 78"/>
                  <a:gd name="T4" fmla="*/ 62 w 62"/>
                  <a:gd name="T5" fmla="*/ 14 h 78"/>
                  <a:gd name="T6" fmla="*/ 36 w 62"/>
                  <a:gd name="T7" fmla="*/ 0 h 78"/>
                  <a:gd name="T8" fmla="*/ 0 w 62"/>
                  <a:gd name="T9" fmla="*/ 64 h 78"/>
                </a:gdLst>
                <a:ahLst/>
                <a:cxnLst>
                  <a:cxn ang="0">
                    <a:pos x="T0" y="T1"/>
                  </a:cxn>
                  <a:cxn ang="0">
                    <a:pos x="T2" y="T3"/>
                  </a:cxn>
                  <a:cxn ang="0">
                    <a:pos x="T4" y="T5"/>
                  </a:cxn>
                  <a:cxn ang="0">
                    <a:pos x="T6" y="T7"/>
                  </a:cxn>
                  <a:cxn ang="0">
                    <a:pos x="T8" y="T9"/>
                  </a:cxn>
                </a:cxnLst>
                <a:rect l="0" t="0" r="r" b="b"/>
                <a:pathLst>
                  <a:path w="62" h="78">
                    <a:moveTo>
                      <a:pt x="0" y="64"/>
                    </a:moveTo>
                    <a:lnTo>
                      <a:pt x="26" y="78"/>
                    </a:lnTo>
                    <a:lnTo>
                      <a:pt x="62" y="14"/>
                    </a:lnTo>
                    <a:lnTo>
                      <a:pt x="36" y="0"/>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6" tIns="46618" rIns="93236" bIns="46618" numCol="1" anchor="t" anchorCtr="0" compatLnSpc="1">
                <a:prstTxWarp prst="textNoShape">
                  <a:avLst/>
                </a:prstTxWarp>
              </a:bodyPr>
              <a:lstStyle/>
              <a:p>
                <a:pPr defTabSz="932163"/>
                <a:endParaRPr lang="en-US" sz="1224">
                  <a:solidFill>
                    <a:srgbClr val="000000"/>
                  </a:solidFill>
                </a:endParaRPr>
              </a:p>
            </p:txBody>
          </p:sp>
          <p:sp>
            <p:nvSpPr>
              <p:cNvPr id="22" name="Freeform 15"/>
              <p:cNvSpPr>
                <a:spLocks/>
              </p:cNvSpPr>
              <p:nvPr/>
            </p:nvSpPr>
            <p:spPr bwMode="black">
              <a:xfrm>
                <a:off x="3902076" y="4189413"/>
                <a:ext cx="101600" cy="128588"/>
              </a:xfrm>
              <a:custGeom>
                <a:avLst/>
                <a:gdLst>
                  <a:gd name="T0" fmla="*/ 0 w 64"/>
                  <a:gd name="T1" fmla="*/ 64 h 81"/>
                  <a:gd name="T2" fmla="*/ 26 w 64"/>
                  <a:gd name="T3" fmla="*/ 81 h 81"/>
                  <a:gd name="T4" fmla="*/ 64 w 64"/>
                  <a:gd name="T5" fmla="*/ 17 h 81"/>
                  <a:gd name="T6" fmla="*/ 36 w 64"/>
                  <a:gd name="T7" fmla="*/ 0 h 81"/>
                  <a:gd name="T8" fmla="*/ 0 w 64"/>
                  <a:gd name="T9" fmla="*/ 64 h 81"/>
                </a:gdLst>
                <a:ahLst/>
                <a:cxnLst>
                  <a:cxn ang="0">
                    <a:pos x="T0" y="T1"/>
                  </a:cxn>
                  <a:cxn ang="0">
                    <a:pos x="T2" y="T3"/>
                  </a:cxn>
                  <a:cxn ang="0">
                    <a:pos x="T4" y="T5"/>
                  </a:cxn>
                  <a:cxn ang="0">
                    <a:pos x="T6" y="T7"/>
                  </a:cxn>
                  <a:cxn ang="0">
                    <a:pos x="T8" y="T9"/>
                  </a:cxn>
                </a:cxnLst>
                <a:rect l="0" t="0" r="r" b="b"/>
                <a:pathLst>
                  <a:path w="64" h="81">
                    <a:moveTo>
                      <a:pt x="0" y="64"/>
                    </a:moveTo>
                    <a:lnTo>
                      <a:pt x="26" y="81"/>
                    </a:lnTo>
                    <a:lnTo>
                      <a:pt x="64" y="17"/>
                    </a:lnTo>
                    <a:lnTo>
                      <a:pt x="36" y="0"/>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6" tIns="46618" rIns="93236" bIns="46618" numCol="1" anchor="t" anchorCtr="0" compatLnSpc="1">
                <a:prstTxWarp prst="textNoShape">
                  <a:avLst/>
                </a:prstTxWarp>
              </a:bodyPr>
              <a:lstStyle/>
              <a:p>
                <a:pPr defTabSz="932163"/>
                <a:endParaRPr lang="en-US" sz="1224">
                  <a:solidFill>
                    <a:srgbClr val="000000"/>
                  </a:solidFill>
                </a:endParaRPr>
              </a:p>
            </p:txBody>
          </p:sp>
          <p:sp>
            <p:nvSpPr>
              <p:cNvPr id="23" name="Freeform 16"/>
              <p:cNvSpPr>
                <a:spLocks/>
              </p:cNvSpPr>
              <p:nvPr/>
            </p:nvSpPr>
            <p:spPr bwMode="black">
              <a:xfrm>
                <a:off x="4989513" y="4189413"/>
                <a:ext cx="98425" cy="128588"/>
              </a:xfrm>
              <a:custGeom>
                <a:avLst/>
                <a:gdLst>
                  <a:gd name="T0" fmla="*/ 26 w 62"/>
                  <a:gd name="T1" fmla="*/ 0 h 81"/>
                  <a:gd name="T2" fmla="*/ 0 w 62"/>
                  <a:gd name="T3" fmla="*/ 17 h 81"/>
                  <a:gd name="T4" fmla="*/ 36 w 62"/>
                  <a:gd name="T5" fmla="*/ 81 h 81"/>
                  <a:gd name="T6" fmla="*/ 62 w 62"/>
                  <a:gd name="T7" fmla="*/ 64 h 81"/>
                  <a:gd name="T8" fmla="*/ 26 w 62"/>
                  <a:gd name="T9" fmla="*/ 0 h 81"/>
                </a:gdLst>
                <a:ahLst/>
                <a:cxnLst>
                  <a:cxn ang="0">
                    <a:pos x="T0" y="T1"/>
                  </a:cxn>
                  <a:cxn ang="0">
                    <a:pos x="T2" y="T3"/>
                  </a:cxn>
                  <a:cxn ang="0">
                    <a:pos x="T4" y="T5"/>
                  </a:cxn>
                  <a:cxn ang="0">
                    <a:pos x="T6" y="T7"/>
                  </a:cxn>
                  <a:cxn ang="0">
                    <a:pos x="T8" y="T9"/>
                  </a:cxn>
                </a:cxnLst>
                <a:rect l="0" t="0" r="r" b="b"/>
                <a:pathLst>
                  <a:path w="62" h="81">
                    <a:moveTo>
                      <a:pt x="26" y="0"/>
                    </a:moveTo>
                    <a:lnTo>
                      <a:pt x="0" y="17"/>
                    </a:lnTo>
                    <a:lnTo>
                      <a:pt x="36" y="81"/>
                    </a:lnTo>
                    <a:lnTo>
                      <a:pt x="62" y="64"/>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6" tIns="46618" rIns="93236" bIns="46618" numCol="1" anchor="t" anchorCtr="0" compatLnSpc="1">
                <a:prstTxWarp prst="textNoShape">
                  <a:avLst/>
                </a:prstTxWarp>
              </a:bodyPr>
              <a:lstStyle/>
              <a:p>
                <a:pPr defTabSz="932163"/>
                <a:endParaRPr lang="en-US" sz="1224">
                  <a:solidFill>
                    <a:srgbClr val="000000"/>
                  </a:solidFill>
                </a:endParaRPr>
              </a:p>
            </p:txBody>
          </p:sp>
          <p:sp>
            <p:nvSpPr>
              <p:cNvPr id="24" name="Freeform 17"/>
              <p:cNvSpPr>
                <a:spLocks/>
              </p:cNvSpPr>
              <p:nvPr/>
            </p:nvSpPr>
            <p:spPr bwMode="black">
              <a:xfrm>
                <a:off x="4873626" y="3990976"/>
                <a:ext cx="98425" cy="123825"/>
              </a:xfrm>
              <a:custGeom>
                <a:avLst/>
                <a:gdLst>
                  <a:gd name="T0" fmla="*/ 0 w 62"/>
                  <a:gd name="T1" fmla="*/ 14 h 78"/>
                  <a:gd name="T2" fmla="*/ 36 w 62"/>
                  <a:gd name="T3" fmla="*/ 78 h 78"/>
                  <a:gd name="T4" fmla="*/ 62 w 62"/>
                  <a:gd name="T5" fmla="*/ 64 h 78"/>
                  <a:gd name="T6" fmla="*/ 26 w 62"/>
                  <a:gd name="T7" fmla="*/ 0 h 78"/>
                  <a:gd name="T8" fmla="*/ 0 w 62"/>
                  <a:gd name="T9" fmla="*/ 14 h 78"/>
                </a:gdLst>
                <a:ahLst/>
                <a:cxnLst>
                  <a:cxn ang="0">
                    <a:pos x="T0" y="T1"/>
                  </a:cxn>
                  <a:cxn ang="0">
                    <a:pos x="T2" y="T3"/>
                  </a:cxn>
                  <a:cxn ang="0">
                    <a:pos x="T4" y="T5"/>
                  </a:cxn>
                  <a:cxn ang="0">
                    <a:pos x="T6" y="T7"/>
                  </a:cxn>
                  <a:cxn ang="0">
                    <a:pos x="T8" y="T9"/>
                  </a:cxn>
                </a:cxnLst>
                <a:rect l="0" t="0" r="r" b="b"/>
                <a:pathLst>
                  <a:path w="62" h="78">
                    <a:moveTo>
                      <a:pt x="0" y="14"/>
                    </a:moveTo>
                    <a:lnTo>
                      <a:pt x="36" y="78"/>
                    </a:lnTo>
                    <a:lnTo>
                      <a:pt x="62" y="64"/>
                    </a:lnTo>
                    <a:lnTo>
                      <a:pt x="26"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6" tIns="46618" rIns="93236" bIns="46618" numCol="1" anchor="t" anchorCtr="0" compatLnSpc="1">
                <a:prstTxWarp prst="textNoShape">
                  <a:avLst/>
                </a:prstTxWarp>
              </a:bodyPr>
              <a:lstStyle/>
              <a:p>
                <a:pPr defTabSz="932163"/>
                <a:endParaRPr lang="en-US" sz="1224">
                  <a:solidFill>
                    <a:srgbClr val="000000"/>
                  </a:solidFill>
                </a:endParaRPr>
              </a:p>
            </p:txBody>
          </p:sp>
          <p:sp>
            <p:nvSpPr>
              <p:cNvPr id="26" name="Freeform 19"/>
              <p:cNvSpPr>
                <a:spLocks noEditPoints="1"/>
              </p:cNvSpPr>
              <p:nvPr/>
            </p:nvSpPr>
            <p:spPr bwMode="black">
              <a:xfrm>
                <a:off x="3321051" y="1598613"/>
                <a:ext cx="750888" cy="522288"/>
              </a:xfrm>
              <a:custGeom>
                <a:avLst/>
                <a:gdLst>
                  <a:gd name="T0" fmla="*/ 174 w 200"/>
                  <a:gd name="T1" fmla="*/ 0 h 139"/>
                  <a:gd name="T2" fmla="*/ 26 w 200"/>
                  <a:gd name="T3" fmla="*/ 0 h 139"/>
                  <a:gd name="T4" fmla="*/ 0 w 200"/>
                  <a:gd name="T5" fmla="*/ 27 h 139"/>
                  <a:gd name="T6" fmla="*/ 0 w 200"/>
                  <a:gd name="T7" fmla="*/ 113 h 139"/>
                  <a:gd name="T8" fmla="*/ 26 w 200"/>
                  <a:gd name="T9" fmla="*/ 139 h 139"/>
                  <a:gd name="T10" fmla="*/ 174 w 200"/>
                  <a:gd name="T11" fmla="*/ 139 h 139"/>
                  <a:gd name="T12" fmla="*/ 200 w 200"/>
                  <a:gd name="T13" fmla="*/ 113 h 139"/>
                  <a:gd name="T14" fmla="*/ 200 w 200"/>
                  <a:gd name="T15" fmla="*/ 27 h 139"/>
                  <a:gd name="T16" fmla="*/ 174 w 200"/>
                  <a:gd name="T17" fmla="*/ 0 h 139"/>
                  <a:gd name="T18" fmla="*/ 185 w 200"/>
                  <a:gd name="T19" fmla="*/ 113 h 139"/>
                  <a:gd name="T20" fmla="*/ 174 w 200"/>
                  <a:gd name="T21" fmla="*/ 124 h 139"/>
                  <a:gd name="T22" fmla="*/ 26 w 200"/>
                  <a:gd name="T23" fmla="*/ 124 h 139"/>
                  <a:gd name="T24" fmla="*/ 15 w 200"/>
                  <a:gd name="T25" fmla="*/ 113 h 139"/>
                  <a:gd name="T26" fmla="*/ 15 w 200"/>
                  <a:gd name="T27" fmla="*/ 27 h 139"/>
                  <a:gd name="T28" fmla="*/ 26 w 200"/>
                  <a:gd name="T29" fmla="*/ 16 h 139"/>
                  <a:gd name="T30" fmla="*/ 174 w 200"/>
                  <a:gd name="T31" fmla="*/ 16 h 139"/>
                  <a:gd name="T32" fmla="*/ 185 w 200"/>
                  <a:gd name="T33" fmla="*/ 27 h 139"/>
                  <a:gd name="T34" fmla="*/ 185 w 200"/>
                  <a:gd name="T35" fmla="*/ 11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39">
                    <a:moveTo>
                      <a:pt x="174" y="0"/>
                    </a:moveTo>
                    <a:cubicBezTo>
                      <a:pt x="26" y="0"/>
                      <a:pt x="26" y="0"/>
                      <a:pt x="26" y="0"/>
                    </a:cubicBezTo>
                    <a:cubicBezTo>
                      <a:pt x="12" y="0"/>
                      <a:pt x="0" y="12"/>
                      <a:pt x="0" y="27"/>
                    </a:cubicBezTo>
                    <a:cubicBezTo>
                      <a:pt x="0" y="113"/>
                      <a:pt x="0" y="113"/>
                      <a:pt x="0" y="113"/>
                    </a:cubicBezTo>
                    <a:cubicBezTo>
                      <a:pt x="0" y="127"/>
                      <a:pt x="12" y="139"/>
                      <a:pt x="26" y="139"/>
                    </a:cubicBezTo>
                    <a:cubicBezTo>
                      <a:pt x="174" y="139"/>
                      <a:pt x="174" y="139"/>
                      <a:pt x="174" y="139"/>
                    </a:cubicBezTo>
                    <a:cubicBezTo>
                      <a:pt x="188" y="139"/>
                      <a:pt x="200" y="127"/>
                      <a:pt x="200" y="113"/>
                    </a:cubicBezTo>
                    <a:cubicBezTo>
                      <a:pt x="200" y="27"/>
                      <a:pt x="200" y="27"/>
                      <a:pt x="200" y="27"/>
                    </a:cubicBezTo>
                    <a:cubicBezTo>
                      <a:pt x="200" y="12"/>
                      <a:pt x="188" y="0"/>
                      <a:pt x="174" y="0"/>
                    </a:cubicBezTo>
                    <a:moveTo>
                      <a:pt x="185" y="113"/>
                    </a:moveTo>
                    <a:cubicBezTo>
                      <a:pt x="185" y="119"/>
                      <a:pt x="180" y="124"/>
                      <a:pt x="174" y="124"/>
                    </a:cubicBezTo>
                    <a:cubicBezTo>
                      <a:pt x="26" y="124"/>
                      <a:pt x="26" y="124"/>
                      <a:pt x="26" y="124"/>
                    </a:cubicBezTo>
                    <a:cubicBezTo>
                      <a:pt x="20" y="124"/>
                      <a:pt x="15" y="119"/>
                      <a:pt x="15" y="113"/>
                    </a:cubicBezTo>
                    <a:cubicBezTo>
                      <a:pt x="15" y="27"/>
                      <a:pt x="15" y="27"/>
                      <a:pt x="15" y="27"/>
                    </a:cubicBezTo>
                    <a:cubicBezTo>
                      <a:pt x="15" y="21"/>
                      <a:pt x="20" y="16"/>
                      <a:pt x="26" y="16"/>
                    </a:cubicBezTo>
                    <a:cubicBezTo>
                      <a:pt x="174" y="16"/>
                      <a:pt x="174" y="16"/>
                      <a:pt x="174" y="16"/>
                    </a:cubicBezTo>
                    <a:cubicBezTo>
                      <a:pt x="180" y="16"/>
                      <a:pt x="185" y="21"/>
                      <a:pt x="185" y="27"/>
                    </a:cubicBezTo>
                    <a:lnTo>
                      <a:pt x="185"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6" tIns="46618" rIns="93236" bIns="46618" numCol="1" anchor="t" anchorCtr="0" compatLnSpc="1">
                <a:prstTxWarp prst="textNoShape">
                  <a:avLst/>
                </a:prstTxWarp>
              </a:bodyPr>
              <a:lstStyle/>
              <a:p>
                <a:pPr defTabSz="932163"/>
                <a:endParaRPr lang="en-US" sz="1224">
                  <a:solidFill>
                    <a:srgbClr val="000000"/>
                  </a:solidFill>
                </a:endParaRPr>
              </a:p>
            </p:txBody>
          </p:sp>
          <p:sp>
            <p:nvSpPr>
              <p:cNvPr id="27" name="Freeform 20"/>
              <p:cNvSpPr>
                <a:spLocks/>
              </p:cNvSpPr>
              <p:nvPr/>
            </p:nvSpPr>
            <p:spPr bwMode="black">
              <a:xfrm>
                <a:off x="3178176" y="2154238"/>
                <a:ext cx="1035050" cy="239713"/>
              </a:xfrm>
              <a:custGeom>
                <a:avLst/>
                <a:gdLst>
                  <a:gd name="T0" fmla="*/ 7 w 276"/>
                  <a:gd name="T1" fmla="*/ 64 h 64"/>
                  <a:gd name="T2" fmla="*/ 269 w 276"/>
                  <a:gd name="T3" fmla="*/ 64 h 64"/>
                  <a:gd name="T4" fmla="*/ 276 w 276"/>
                  <a:gd name="T5" fmla="*/ 57 h 64"/>
                  <a:gd name="T6" fmla="*/ 276 w 276"/>
                  <a:gd name="T7" fmla="*/ 54 h 64"/>
                  <a:gd name="T8" fmla="*/ 272 w 276"/>
                  <a:gd name="T9" fmla="*/ 42 h 64"/>
                  <a:gd name="T10" fmla="*/ 240 w 276"/>
                  <a:gd name="T11" fmla="*/ 5 h 64"/>
                  <a:gd name="T12" fmla="*/ 229 w 276"/>
                  <a:gd name="T13" fmla="*/ 0 h 64"/>
                  <a:gd name="T14" fmla="*/ 47 w 276"/>
                  <a:gd name="T15" fmla="*/ 0 h 64"/>
                  <a:gd name="T16" fmla="*/ 36 w 276"/>
                  <a:gd name="T17" fmla="*/ 5 h 64"/>
                  <a:gd name="T18" fmla="*/ 4 w 276"/>
                  <a:gd name="T19" fmla="*/ 42 h 64"/>
                  <a:gd name="T20" fmla="*/ 0 w 276"/>
                  <a:gd name="T21" fmla="*/ 54 h 64"/>
                  <a:gd name="T22" fmla="*/ 0 w 276"/>
                  <a:gd name="T23" fmla="*/ 57 h 64"/>
                  <a:gd name="T24" fmla="*/ 7 w 276"/>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64">
                    <a:moveTo>
                      <a:pt x="7" y="64"/>
                    </a:moveTo>
                    <a:cubicBezTo>
                      <a:pt x="269" y="64"/>
                      <a:pt x="269" y="64"/>
                      <a:pt x="269" y="64"/>
                    </a:cubicBezTo>
                    <a:cubicBezTo>
                      <a:pt x="273" y="64"/>
                      <a:pt x="276" y="61"/>
                      <a:pt x="276" y="57"/>
                    </a:cubicBezTo>
                    <a:cubicBezTo>
                      <a:pt x="276" y="54"/>
                      <a:pt x="276" y="54"/>
                      <a:pt x="276" y="54"/>
                    </a:cubicBezTo>
                    <a:cubicBezTo>
                      <a:pt x="276" y="50"/>
                      <a:pt x="274" y="45"/>
                      <a:pt x="272" y="42"/>
                    </a:cubicBezTo>
                    <a:cubicBezTo>
                      <a:pt x="240" y="5"/>
                      <a:pt x="240" y="5"/>
                      <a:pt x="240" y="5"/>
                    </a:cubicBezTo>
                    <a:cubicBezTo>
                      <a:pt x="238" y="2"/>
                      <a:pt x="233" y="0"/>
                      <a:pt x="229" y="0"/>
                    </a:cubicBezTo>
                    <a:cubicBezTo>
                      <a:pt x="47" y="0"/>
                      <a:pt x="47" y="0"/>
                      <a:pt x="47" y="0"/>
                    </a:cubicBezTo>
                    <a:cubicBezTo>
                      <a:pt x="43" y="0"/>
                      <a:pt x="38" y="2"/>
                      <a:pt x="36" y="5"/>
                    </a:cubicBezTo>
                    <a:cubicBezTo>
                      <a:pt x="4" y="42"/>
                      <a:pt x="4" y="42"/>
                      <a:pt x="4" y="42"/>
                    </a:cubicBezTo>
                    <a:cubicBezTo>
                      <a:pt x="2" y="45"/>
                      <a:pt x="0" y="50"/>
                      <a:pt x="0" y="54"/>
                    </a:cubicBezTo>
                    <a:cubicBezTo>
                      <a:pt x="0" y="57"/>
                      <a:pt x="0" y="57"/>
                      <a:pt x="0" y="57"/>
                    </a:cubicBezTo>
                    <a:cubicBezTo>
                      <a:pt x="0" y="61"/>
                      <a:pt x="3" y="64"/>
                      <a:pt x="7" y="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6" tIns="46618" rIns="93236" bIns="46618" numCol="1" anchor="t" anchorCtr="0" compatLnSpc="1">
                <a:prstTxWarp prst="textNoShape">
                  <a:avLst/>
                </a:prstTxWarp>
              </a:bodyPr>
              <a:lstStyle/>
              <a:p>
                <a:pPr defTabSz="932163"/>
                <a:endParaRPr lang="en-US" sz="1224">
                  <a:solidFill>
                    <a:srgbClr val="000000"/>
                  </a:solidFill>
                </a:endParaRPr>
              </a:p>
            </p:txBody>
          </p:sp>
          <p:sp>
            <p:nvSpPr>
              <p:cNvPr id="28" name="Freeform 21"/>
              <p:cNvSpPr>
                <a:spLocks noEditPoints="1"/>
              </p:cNvSpPr>
              <p:nvPr/>
            </p:nvSpPr>
            <p:spPr bwMode="black">
              <a:xfrm>
                <a:off x="4730751" y="1639888"/>
                <a:ext cx="781050" cy="608013"/>
              </a:xfrm>
              <a:custGeom>
                <a:avLst/>
                <a:gdLst>
                  <a:gd name="T0" fmla="*/ 177 w 208"/>
                  <a:gd name="T1" fmla="*/ 0 h 162"/>
                  <a:gd name="T2" fmla="*/ 31 w 208"/>
                  <a:gd name="T3" fmla="*/ 0 h 162"/>
                  <a:gd name="T4" fmla="*/ 0 w 208"/>
                  <a:gd name="T5" fmla="*/ 31 h 162"/>
                  <a:gd name="T6" fmla="*/ 0 w 208"/>
                  <a:gd name="T7" fmla="*/ 131 h 162"/>
                  <a:gd name="T8" fmla="*/ 31 w 208"/>
                  <a:gd name="T9" fmla="*/ 162 h 162"/>
                  <a:gd name="T10" fmla="*/ 177 w 208"/>
                  <a:gd name="T11" fmla="*/ 162 h 162"/>
                  <a:gd name="T12" fmla="*/ 208 w 208"/>
                  <a:gd name="T13" fmla="*/ 131 h 162"/>
                  <a:gd name="T14" fmla="*/ 208 w 208"/>
                  <a:gd name="T15" fmla="*/ 31 h 162"/>
                  <a:gd name="T16" fmla="*/ 177 w 208"/>
                  <a:gd name="T17" fmla="*/ 0 h 162"/>
                  <a:gd name="T18" fmla="*/ 190 w 208"/>
                  <a:gd name="T19" fmla="*/ 131 h 162"/>
                  <a:gd name="T20" fmla="*/ 177 w 208"/>
                  <a:gd name="T21" fmla="*/ 144 h 162"/>
                  <a:gd name="T22" fmla="*/ 31 w 208"/>
                  <a:gd name="T23" fmla="*/ 144 h 162"/>
                  <a:gd name="T24" fmla="*/ 18 w 208"/>
                  <a:gd name="T25" fmla="*/ 131 h 162"/>
                  <a:gd name="T26" fmla="*/ 18 w 208"/>
                  <a:gd name="T27" fmla="*/ 31 h 162"/>
                  <a:gd name="T28" fmla="*/ 31 w 208"/>
                  <a:gd name="T29" fmla="*/ 18 h 162"/>
                  <a:gd name="T30" fmla="*/ 177 w 208"/>
                  <a:gd name="T31" fmla="*/ 18 h 162"/>
                  <a:gd name="T32" fmla="*/ 190 w 208"/>
                  <a:gd name="T33" fmla="*/ 31 h 162"/>
                  <a:gd name="T34" fmla="*/ 190 w 208"/>
                  <a:gd name="T35" fmla="*/ 13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162">
                    <a:moveTo>
                      <a:pt x="177" y="0"/>
                    </a:moveTo>
                    <a:cubicBezTo>
                      <a:pt x="31" y="0"/>
                      <a:pt x="31" y="0"/>
                      <a:pt x="31" y="0"/>
                    </a:cubicBezTo>
                    <a:cubicBezTo>
                      <a:pt x="14" y="0"/>
                      <a:pt x="0" y="14"/>
                      <a:pt x="0" y="31"/>
                    </a:cubicBezTo>
                    <a:cubicBezTo>
                      <a:pt x="0" y="131"/>
                      <a:pt x="0" y="131"/>
                      <a:pt x="0" y="131"/>
                    </a:cubicBezTo>
                    <a:cubicBezTo>
                      <a:pt x="0" y="148"/>
                      <a:pt x="14" y="162"/>
                      <a:pt x="31" y="162"/>
                    </a:cubicBezTo>
                    <a:cubicBezTo>
                      <a:pt x="177" y="162"/>
                      <a:pt x="177" y="162"/>
                      <a:pt x="177" y="162"/>
                    </a:cubicBezTo>
                    <a:cubicBezTo>
                      <a:pt x="194" y="162"/>
                      <a:pt x="208" y="148"/>
                      <a:pt x="208" y="131"/>
                    </a:cubicBezTo>
                    <a:cubicBezTo>
                      <a:pt x="208" y="31"/>
                      <a:pt x="208" y="31"/>
                      <a:pt x="208" y="31"/>
                    </a:cubicBezTo>
                    <a:cubicBezTo>
                      <a:pt x="208" y="14"/>
                      <a:pt x="194" y="0"/>
                      <a:pt x="177" y="0"/>
                    </a:cubicBezTo>
                    <a:moveTo>
                      <a:pt x="190" y="131"/>
                    </a:moveTo>
                    <a:cubicBezTo>
                      <a:pt x="190" y="138"/>
                      <a:pt x="184" y="144"/>
                      <a:pt x="177" y="144"/>
                    </a:cubicBezTo>
                    <a:cubicBezTo>
                      <a:pt x="31" y="144"/>
                      <a:pt x="31" y="144"/>
                      <a:pt x="31" y="144"/>
                    </a:cubicBezTo>
                    <a:cubicBezTo>
                      <a:pt x="24" y="144"/>
                      <a:pt x="18" y="138"/>
                      <a:pt x="18" y="131"/>
                    </a:cubicBezTo>
                    <a:cubicBezTo>
                      <a:pt x="18" y="31"/>
                      <a:pt x="18" y="31"/>
                      <a:pt x="18" y="31"/>
                    </a:cubicBezTo>
                    <a:cubicBezTo>
                      <a:pt x="18" y="24"/>
                      <a:pt x="24" y="18"/>
                      <a:pt x="31" y="18"/>
                    </a:cubicBezTo>
                    <a:cubicBezTo>
                      <a:pt x="177" y="18"/>
                      <a:pt x="177" y="18"/>
                      <a:pt x="177" y="18"/>
                    </a:cubicBezTo>
                    <a:cubicBezTo>
                      <a:pt x="184" y="18"/>
                      <a:pt x="190" y="24"/>
                      <a:pt x="190" y="31"/>
                    </a:cubicBezTo>
                    <a:lnTo>
                      <a:pt x="190" y="1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6" tIns="46618" rIns="93236" bIns="46618" numCol="1" anchor="t" anchorCtr="0" compatLnSpc="1">
                <a:prstTxWarp prst="textNoShape">
                  <a:avLst/>
                </a:prstTxWarp>
              </a:bodyPr>
              <a:lstStyle/>
              <a:p>
                <a:pPr defTabSz="932163"/>
                <a:endParaRPr lang="en-US" sz="1224">
                  <a:solidFill>
                    <a:srgbClr val="000000"/>
                  </a:solidFill>
                </a:endParaRPr>
              </a:p>
            </p:txBody>
          </p:sp>
          <p:sp>
            <p:nvSpPr>
              <p:cNvPr id="29" name="Freeform 22"/>
              <p:cNvSpPr>
                <a:spLocks/>
              </p:cNvSpPr>
              <p:nvPr/>
            </p:nvSpPr>
            <p:spPr bwMode="black">
              <a:xfrm>
                <a:off x="4911726" y="2289176"/>
                <a:ext cx="419100" cy="104775"/>
              </a:xfrm>
              <a:custGeom>
                <a:avLst/>
                <a:gdLst>
                  <a:gd name="T0" fmla="*/ 112 w 112"/>
                  <a:gd name="T1" fmla="*/ 25 h 28"/>
                  <a:gd name="T2" fmla="*/ 112 w 112"/>
                  <a:gd name="T3" fmla="*/ 23 h 28"/>
                  <a:gd name="T4" fmla="*/ 110 w 112"/>
                  <a:gd name="T5" fmla="*/ 18 h 28"/>
                  <a:gd name="T6" fmla="*/ 96 w 112"/>
                  <a:gd name="T7" fmla="*/ 2 h 28"/>
                  <a:gd name="T8" fmla="*/ 91 w 112"/>
                  <a:gd name="T9" fmla="*/ 0 h 28"/>
                  <a:gd name="T10" fmla="*/ 21 w 112"/>
                  <a:gd name="T11" fmla="*/ 0 h 28"/>
                  <a:gd name="T12" fmla="*/ 16 w 112"/>
                  <a:gd name="T13" fmla="*/ 2 h 28"/>
                  <a:gd name="T14" fmla="*/ 2 w 112"/>
                  <a:gd name="T15" fmla="*/ 18 h 28"/>
                  <a:gd name="T16" fmla="*/ 0 w 112"/>
                  <a:gd name="T17" fmla="*/ 23 h 28"/>
                  <a:gd name="T18" fmla="*/ 0 w 112"/>
                  <a:gd name="T19" fmla="*/ 25 h 28"/>
                  <a:gd name="T20" fmla="*/ 3 w 112"/>
                  <a:gd name="T21" fmla="*/ 28 h 28"/>
                  <a:gd name="T22" fmla="*/ 109 w 112"/>
                  <a:gd name="T23" fmla="*/ 28 h 28"/>
                  <a:gd name="T24" fmla="*/ 112 w 112"/>
                  <a:gd name="T25"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28">
                    <a:moveTo>
                      <a:pt x="112" y="25"/>
                    </a:moveTo>
                    <a:cubicBezTo>
                      <a:pt x="112" y="23"/>
                      <a:pt x="112" y="23"/>
                      <a:pt x="112" y="23"/>
                    </a:cubicBezTo>
                    <a:cubicBezTo>
                      <a:pt x="112" y="22"/>
                      <a:pt x="111" y="20"/>
                      <a:pt x="110" y="18"/>
                    </a:cubicBezTo>
                    <a:cubicBezTo>
                      <a:pt x="96" y="2"/>
                      <a:pt x="96" y="2"/>
                      <a:pt x="96" y="2"/>
                    </a:cubicBezTo>
                    <a:cubicBezTo>
                      <a:pt x="95" y="1"/>
                      <a:pt x="93" y="0"/>
                      <a:pt x="91" y="0"/>
                    </a:cubicBezTo>
                    <a:cubicBezTo>
                      <a:pt x="21" y="0"/>
                      <a:pt x="21" y="0"/>
                      <a:pt x="21" y="0"/>
                    </a:cubicBezTo>
                    <a:cubicBezTo>
                      <a:pt x="19" y="0"/>
                      <a:pt x="17" y="1"/>
                      <a:pt x="16" y="2"/>
                    </a:cubicBezTo>
                    <a:cubicBezTo>
                      <a:pt x="2" y="18"/>
                      <a:pt x="2" y="18"/>
                      <a:pt x="2" y="18"/>
                    </a:cubicBezTo>
                    <a:cubicBezTo>
                      <a:pt x="1" y="20"/>
                      <a:pt x="0" y="22"/>
                      <a:pt x="0" y="23"/>
                    </a:cubicBezTo>
                    <a:cubicBezTo>
                      <a:pt x="0" y="25"/>
                      <a:pt x="0" y="25"/>
                      <a:pt x="0" y="25"/>
                    </a:cubicBezTo>
                    <a:cubicBezTo>
                      <a:pt x="0" y="26"/>
                      <a:pt x="1" y="28"/>
                      <a:pt x="3" y="28"/>
                    </a:cubicBezTo>
                    <a:cubicBezTo>
                      <a:pt x="109" y="28"/>
                      <a:pt x="109" y="28"/>
                      <a:pt x="109" y="28"/>
                    </a:cubicBezTo>
                    <a:cubicBezTo>
                      <a:pt x="111" y="28"/>
                      <a:pt x="112" y="26"/>
                      <a:pt x="112"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6" tIns="46618" rIns="93236" bIns="46618" numCol="1" anchor="t" anchorCtr="0" compatLnSpc="1">
                <a:prstTxWarp prst="textNoShape">
                  <a:avLst/>
                </a:prstTxWarp>
              </a:bodyPr>
              <a:lstStyle/>
              <a:p>
                <a:pPr defTabSz="932163"/>
                <a:endParaRPr lang="en-US" sz="1224">
                  <a:solidFill>
                    <a:srgbClr val="000000"/>
                  </a:solidFill>
                </a:endParaRPr>
              </a:p>
            </p:txBody>
          </p:sp>
          <p:sp>
            <p:nvSpPr>
              <p:cNvPr id="30" name="Freeform 23"/>
              <p:cNvSpPr>
                <a:spLocks noEditPoints="1"/>
              </p:cNvSpPr>
              <p:nvPr/>
            </p:nvSpPr>
            <p:spPr bwMode="black">
              <a:xfrm>
                <a:off x="5586413" y="1639888"/>
                <a:ext cx="385763" cy="754063"/>
              </a:xfrm>
              <a:custGeom>
                <a:avLst/>
                <a:gdLst>
                  <a:gd name="T0" fmla="*/ 89 w 103"/>
                  <a:gd name="T1" fmla="*/ 0 h 201"/>
                  <a:gd name="T2" fmla="*/ 13 w 103"/>
                  <a:gd name="T3" fmla="*/ 0 h 201"/>
                  <a:gd name="T4" fmla="*/ 0 w 103"/>
                  <a:gd name="T5" fmla="*/ 13 h 201"/>
                  <a:gd name="T6" fmla="*/ 0 w 103"/>
                  <a:gd name="T7" fmla="*/ 187 h 201"/>
                  <a:gd name="T8" fmla="*/ 13 w 103"/>
                  <a:gd name="T9" fmla="*/ 201 h 201"/>
                  <a:gd name="T10" fmla="*/ 89 w 103"/>
                  <a:gd name="T11" fmla="*/ 201 h 201"/>
                  <a:gd name="T12" fmla="*/ 103 w 103"/>
                  <a:gd name="T13" fmla="*/ 187 h 201"/>
                  <a:gd name="T14" fmla="*/ 103 w 103"/>
                  <a:gd name="T15" fmla="*/ 13 h 201"/>
                  <a:gd name="T16" fmla="*/ 89 w 103"/>
                  <a:gd name="T17" fmla="*/ 0 h 201"/>
                  <a:gd name="T18" fmla="*/ 52 w 103"/>
                  <a:gd name="T19" fmla="*/ 187 h 201"/>
                  <a:gd name="T20" fmla="*/ 40 w 103"/>
                  <a:gd name="T21" fmla="*/ 175 h 201"/>
                  <a:gd name="T22" fmla="*/ 52 w 103"/>
                  <a:gd name="T23" fmla="*/ 163 h 201"/>
                  <a:gd name="T24" fmla="*/ 63 w 103"/>
                  <a:gd name="T25" fmla="*/ 175 h 201"/>
                  <a:gd name="T26" fmla="*/ 52 w 103"/>
                  <a:gd name="T27" fmla="*/ 18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201">
                    <a:moveTo>
                      <a:pt x="89" y="0"/>
                    </a:moveTo>
                    <a:cubicBezTo>
                      <a:pt x="13" y="0"/>
                      <a:pt x="13" y="0"/>
                      <a:pt x="13" y="0"/>
                    </a:cubicBezTo>
                    <a:cubicBezTo>
                      <a:pt x="6" y="0"/>
                      <a:pt x="0" y="6"/>
                      <a:pt x="0" y="13"/>
                    </a:cubicBezTo>
                    <a:cubicBezTo>
                      <a:pt x="0" y="187"/>
                      <a:pt x="0" y="187"/>
                      <a:pt x="0" y="187"/>
                    </a:cubicBezTo>
                    <a:cubicBezTo>
                      <a:pt x="0" y="195"/>
                      <a:pt x="6" y="201"/>
                      <a:pt x="13" y="201"/>
                    </a:cubicBezTo>
                    <a:cubicBezTo>
                      <a:pt x="89" y="201"/>
                      <a:pt x="89" y="201"/>
                      <a:pt x="89" y="201"/>
                    </a:cubicBezTo>
                    <a:cubicBezTo>
                      <a:pt x="97" y="201"/>
                      <a:pt x="103" y="195"/>
                      <a:pt x="103" y="187"/>
                    </a:cubicBezTo>
                    <a:cubicBezTo>
                      <a:pt x="103" y="13"/>
                      <a:pt x="103" y="13"/>
                      <a:pt x="103" y="13"/>
                    </a:cubicBezTo>
                    <a:cubicBezTo>
                      <a:pt x="103" y="6"/>
                      <a:pt x="97" y="0"/>
                      <a:pt x="89" y="0"/>
                    </a:cubicBezTo>
                    <a:moveTo>
                      <a:pt x="52" y="187"/>
                    </a:moveTo>
                    <a:cubicBezTo>
                      <a:pt x="45" y="187"/>
                      <a:pt x="40" y="181"/>
                      <a:pt x="40" y="175"/>
                    </a:cubicBezTo>
                    <a:cubicBezTo>
                      <a:pt x="40" y="168"/>
                      <a:pt x="45" y="163"/>
                      <a:pt x="52" y="163"/>
                    </a:cubicBezTo>
                    <a:cubicBezTo>
                      <a:pt x="58" y="163"/>
                      <a:pt x="63" y="168"/>
                      <a:pt x="63" y="175"/>
                    </a:cubicBezTo>
                    <a:cubicBezTo>
                      <a:pt x="63" y="181"/>
                      <a:pt x="58" y="187"/>
                      <a:pt x="52" y="18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6" tIns="46618" rIns="93236" bIns="46618" numCol="1" anchor="t" anchorCtr="0" compatLnSpc="1">
                <a:prstTxWarp prst="textNoShape">
                  <a:avLst/>
                </a:prstTxWarp>
              </a:bodyPr>
              <a:lstStyle/>
              <a:p>
                <a:pPr defTabSz="932163"/>
                <a:endParaRPr lang="en-US" sz="1224">
                  <a:solidFill>
                    <a:srgbClr val="000000"/>
                  </a:solidFill>
                </a:endParaRPr>
              </a:p>
            </p:txBody>
          </p:sp>
          <p:sp>
            <p:nvSpPr>
              <p:cNvPr id="31" name="Freeform 24"/>
              <p:cNvSpPr>
                <a:spLocks noEditPoints="1"/>
              </p:cNvSpPr>
              <p:nvPr/>
            </p:nvSpPr>
            <p:spPr bwMode="black">
              <a:xfrm>
                <a:off x="2462213" y="3032126"/>
                <a:ext cx="525463" cy="804863"/>
              </a:xfrm>
              <a:custGeom>
                <a:avLst/>
                <a:gdLst>
                  <a:gd name="T0" fmla="*/ 109 w 140"/>
                  <a:gd name="T1" fmla="*/ 0 h 215"/>
                  <a:gd name="T2" fmla="*/ 31 w 140"/>
                  <a:gd name="T3" fmla="*/ 0 h 215"/>
                  <a:gd name="T4" fmla="*/ 0 w 140"/>
                  <a:gd name="T5" fmla="*/ 30 h 215"/>
                  <a:gd name="T6" fmla="*/ 0 w 140"/>
                  <a:gd name="T7" fmla="*/ 184 h 215"/>
                  <a:gd name="T8" fmla="*/ 31 w 140"/>
                  <a:gd name="T9" fmla="*/ 215 h 215"/>
                  <a:gd name="T10" fmla="*/ 109 w 140"/>
                  <a:gd name="T11" fmla="*/ 215 h 215"/>
                  <a:gd name="T12" fmla="*/ 140 w 140"/>
                  <a:gd name="T13" fmla="*/ 184 h 215"/>
                  <a:gd name="T14" fmla="*/ 140 w 140"/>
                  <a:gd name="T15" fmla="*/ 30 h 215"/>
                  <a:gd name="T16" fmla="*/ 109 w 140"/>
                  <a:gd name="T17" fmla="*/ 0 h 215"/>
                  <a:gd name="T18" fmla="*/ 122 w 140"/>
                  <a:gd name="T19" fmla="*/ 177 h 215"/>
                  <a:gd name="T20" fmla="*/ 109 w 140"/>
                  <a:gd name="T21" fmla="*/ 195 h 215"/>
                  <a:gd name="T22" fmla="*/ 31 w 140"/>
                  <a:gd name="T23" fmla="*/ 195 h 215"/>
                  <a:gd name="T24" fmla="*/ 18 w 140"/>
                  <a:gd name="T25" fmla="*/ 177 h 215"/>
                  <a:gd name="T26" fmla="*/ 18 w 140"/>
                  <a:gd name="T27" fmla="*/ 35 h 215"/>
                  <a:gd name="T28" fmla="*/ 31 w 140"/>
                  <a:gd name="T29" fmla="*/ 18 h 215"/>
                  <a:gd name="T30" fmla="*/ 109 w 140"/>
                  <a:gd name="T31" fmla="*/ 18 h 215"/>
                  <a:gd name="T32" fmla="*/ 122 w 140"/>
                  <a:gd name="T33" fmla="*/ 35 h 215"/>
                  <a:gd name="T34" fmla="*/ 122 w 140"/>
                  <a:gd name="T35" fmla="*/ 17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215">
                    <a:moveTo>
                      <a:pt x="109" y="0"/>
                    </a:moveTo>
                    <a:cubicBezTo>
                      <a:pt x="31" y="0"/>
                      <a:pt x="31" y="0"/>
                      <a:pt x="31" y="0"/>
                    </a:cubicBezTo>
                    <a:cubicBezTo>
                      <a:pt x="14" y="0"/>
                      <a:pt x="0" y="13"/>
                      <a:pt x="0" y="30"/>
                    </a:cubicBezTo>
                    <a:cubicBezTo>
                      <a:pt x="0" y="184"/>
                      <a:pt x="0" y="184"/>
                      <a:pt x="0" y="184"/>
                    </a:cubicBezTo>
                    <a:cubicBezTo>
                      <a:pt x="0" y="201"/>
                      <a:pt x="14" y="215"/>
                      <a:pt x="31" y="215"/>
                    </a:cubicBezTo>
                    <a:cubicBezTo>
                      <a:pt x="109" y="215"/>
                      <a:pt x="109" y="215"/>
                      <a:pt x="109" y="215"/>
                    </a:cubicBezTo>
                    <a:cubicBezTo>
                      <a:pt x="126" y="215"/>
                      <a:pt x="140" y="201"/>
                      <a:pt x="140" y="184"/>
                    </a:cubicBezTo>
                    <a:cubicBezTo>
                      <a:pt x="140" y="30"/>
                      <a:pt x="140" y="30"/>
                      <a:pt x="140" y="30"/>
                    </a:cubicBezTo>
                    <a:cubicBezTo>
                      <a:pt x="140" y="13"/>
                      <a:pt x="126" y="0"/>
                      <a:pt x="109" y="0"/>
                    </a:cubicBezTo>
                    <a:moveTo>
                      <a:pt x="122" y="177"/>
                    </a:moveTo>
                    <a:cubicBezTo>
                      <a:pt x="122" y="187"/>
                      <a:pt x="116" y="195"/>
                      <a:pt x="109" y="195"/>
                    </a:cubicBezTo>
                    <a:cubicBezTo>
                      <a:pt x="31" y="195"/>
                      <a:pt x="31" y="195"/>
                      <a:pt x="31" y="195"/>
                    </a:cubicBezTo>
                    <a:cubicBezTo>
                      <a:pt x="24" y="195"/>
                      <a:pt x="18" y="187"/>
                      <a:pt x="18" y="177"/>
                    </a:cubicBezTo>
                    <a:cubicBezTo>
                      <a:pt x="18" y="35"/>
                      <a:pt x="18" y="35"/>
                      <a:pt x="18" y="35"/>
                    </a:cubicBezTo>
                    <a:cubicBezTo>
                      <a:pt x="18" y="26"/>
                      <a:pt x="24" y="18"/>
                      <a:pt x="31" y="18"/>
                    </a:cubicBezTo>
                    <a:cubicBezTo>
                      <a:pt x="109" y="18"/>
                      <a:pt x="109" y="18"/>
                      <a:pt x="109" y="18"/>
                    </a:cubicBezTo>
                    <a:cubicBezTo>
                      <a:pt x="116" y="18"/>
                      <a:pt x="122" y="26"/>
                      <a:pt x="122" y="35"/>
                    </a:cubicBezTo>
                    <a:lnTo>
                      <a:pt x="122" y="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6" tIns="46618" rIns="93236" bIns="46618" numCol="1" anchor="t" anchorCtr="0" compatLnSpc="1">
                <a:prstTxWarp prst="textNoShape">
                  <a:avLst/>
                </a:prstTxWarp>
              </a:bodyPr>
              <a:lstStyle/>
              <a:p>
                <a:pPr defTabSz="932163"/>
                <a:endParaRPr lang="en-US" sz="1224">
                  <a:solidFill>
                    <a:srgbClr val="000000"/>
                  </a:solidFill>
                </a:endParaRPr>
              </a:p>
            </p:txBody>
          </p:sp>
          <p:sp>
            <p:nvSpPr>
              <p:cNvPr id="32" name="Freeform 25"/>
              <p:cNvSpPr>
                <a:spLocks noEditPoints="1"/>
              </p:cNvSpPr>
              <p:nvPr/>
            </p:nvSpPr>
            <p:spPr bwMode="black">
              <a:xfrm>
                <a:off x="5049838" y="4411663"/>
                <a:ext cx="739775" cy="854075"/>
              </a:xfrm>
              <a:custGeom>
                <a:avLst/>
                <a:gdLst>
                  <a:gd name="T0" fmla="*/ 98 w 197"/>
                  <a:gd name="T1" fmla="*/ 0 h 228"/>
                  <a:gd name="T2" fmla="*/ 0 w 197"/>
                  <a:gd name="T3" fmla="*/ 33 h 228"/>
                  <a:gd name="T4" fmla="*/ 0 w 197"/>
                  <a:gd name="T5" fmla="*/ 195 h 228"/>
                  <a:gd name="T6" fmla="*/ 98 w 197"/>
                  <a:gd name="T7" fmla="*/ 228 h 228"/>
                  <a:gd name="T8" fmla="*/ 197 w 197"/>
                  <a:gd name="T9" fmla="*/ 195 h 228"/>
                  <a:gd name="T10" fmla="*/ 197 w 197"/>
                  <a:gd name="T11" fmla="*/ 33 h 228"/>
                  <a:gd name="T12" fmla="*/ 98 w 197"/>
                  <a:gd name="T13" fmla="*/ 0 h 228"/>
                  <a:gd name="T14" fmla="*/ 98 w 197"/>
                  <a:gd name="T15" fmla="*/ 55 h 228"/>
                  <a:gd name="T16" fmla="*/ 15 w 197"/>
                  <a:gd name="T17" fmla="*/ 32 h 228"/>
                  <a:gd name="T18" fmla="*/ 98 w 197"/>
                  <a:gd name="T19" fmla="*/ 10 h 228"/>
                  <a:gd name="T20" fmla="*/ 182 w 197"/>
                  <a:gd name="T21" fmla="*/ 32 h 228"/>
                  <a:gd name="T22" fmla="*/ 98 w 197"/>
                  <a:gd name="T23" fmla="*/ 5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228">
                    <a:moveTo>
                      <a:pt x="98" y="0"/>
                    </a:moveTo>
                    <a:cubicBezTo>
                      <a:pt x="62" y="0"/>
                      <a:pt x="0" y="7"/>
                      <a:pt x="0" y="33"/>
                    </a:cubicBezTo>
                    <a:cubicBezTo>
                      <a:pt x="0" y="195"/>
                      <a:pt x="0" y="195"/>
                      <a:pt x="0" y="195"/>
                    </a:cubicBezTo>
                    <a:cubicBezTo>
                      <a:pt x="0" y="221"/>
                      <a:pt x="62" y="228"/>
                      <a:pt x="98" y="228"/>
                    </a:cubicBezTo>
                    <a:cubicBezTo>
                      <a:pt x="135" y="228"/>
                      <a:pt x="197" y="221"/>
                      <a:pt x="197" y="195"/>
                    </a:cubicBezTo>
                    <a:cubicBezTo>
                      <a:pt x="197" y="33"/>
                      <a:pt x="197" y="33"/>
                      <a:pt x="197" y="33"/>
                    </a:cubicBezTo>
                    <a:cubicBezTo>
                      <a:pt x="197" y="7"/>
                      <a:pt x="135" y="0"/>
                      <a:pt x="98" y="0"/>
                    </a:cubicBezTo>
                    <a:moveTo>
                      <a:pt x="98" y="55"/>
                    </a:moveTo>
                    <a:cubicBezTo>
                      <a:pt x="52" y="55"/>
                      <a:pt x="15" y="45"/>
                      <a:pt x="15" y="32"/>
                    </a:cubicBezTo>
                    <a:cubicBezTo>
                      <a:pt x="15" y="20"/>
                      <a:pt x="52" y="10"/>
                      <a:pt x="98" y="10"/>
                    </a:cubicBezTo>
                    <a:cubicBezTo>
                      <a:pt x="144" y="10"/>
                      <a:pt x="182" y="20"/>
                      <a:pt x="182" y="32"/>
                    </a:cubicBezTo>
                    <a:cubicBezTo>
                      <a:pt x="182" y="45"/>
                      <a:pt x="144" y="55"/>
                      <a:pt x="98" y="5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6" tIns="46618" rIns="93236" bIns="46618" numCol="1" anchor="t" anchorCtr="0" compatLnSpc="1">
                <a:prstTxWarp prst="textNoShape">
                  <a:avLst/>
                </a:prstTxWarp>
              </a:bodyPr>
              <a:lstStyle/>
              <a:p>
                <a:pPr defTabSz="932163"/>
                <a:endParaRPr lang="en-US" sz="1224">
                  <a:solidFill>
                    <a:srgbClr val="000000"/>
                  </a:solidFill>
                </a:endParaRPr>
              </a:p>
            </p:txBody>
          </p:sp>
          <p:sp>
            <p:nvSpPr>
              <p:cNvPr id="33" name="Freeform 26"/>
              <p:cNvSpPr>
                <a:spLocks noEditPoints="1"/>
              </p:cNvSpPr>
              <p:nvPr/>
            </p:nvSpPr>
            <p:spPr bwMode="black">
              <a:xfrm>
                <a:off x="6043613" y="2960688"/>
                <a:ext cx="641350" cy="876300"/>
              </a:xfrm>
              <a:custGeom>
                <a:avLst/>
                <a:gdLst>
                  <a:gd name="T0" fmla="*/ 146 w 171"/>
                  <a:gd name="T1" fmla="*/ 0 h 234"/>
                  <a:gd name="T2" fmla="*/ 25 w 171"/>
                  <a:gd name="T3" fmla="*/ 0 h 234"/>
                  <a:gd name="T4" fmla="*/ 0 w 171"/>
                  <a:gd name="T5" fmla="*/ 25 h 234"/>
                  <a:gd name="T6" fmla="*/ 0 w 171"/>
                  <a:gd name="T7" fmla="*/ 209 h 234"/>
                  <a:gd name="T8" fmla="*/ 25 w 171"/>
                  <a:gd name="T9" fmla="*/ 234 h 234"/>
                  <a:gd name="T10" fmla="*/ 146 w 171"/>
                  <a:gd name="T11" fmla="*/ 234 h 234"/>
                  <a:gd name="T12" fmla="*/ 171 w 171"/>
                  <a:gd name="T13" fmla="*/ 209 h 234"/>
                  <a:gd name="T14" fmla="*/ 171 w 171"/>
                  <a:gd name="T15" fmla="*/ 25 h 234"/>
                  <a:gd name="T16" fmla="*/ 146 w 171"/>
                  <a:gd name="T17" fmla="*/ 0 h 234"/>
                  <a:gd name="T18" fmla="*/ 157 w 171"/>
                  <a:gd name="T19" fmla="*/ 183 h 234"/>
                  <a:gd name="T20" fmla="*/ 146 w 171"/>
                  <a:gd name="T21" fmla="*/ 193 h 234"/>
                  <a:gd name="T22" fmla="*/ 25 w 171"/>
                  <a:gd name="T23" fmla="*/ 193 h 234"/>
                  <a:gd name="T24" fmla="*/ 15 w 171"/>
                  <a:gd name="T25" fmla="*/ 183 h 234"/>
                  <a:gd name="T26" fmla="*/ 15 w 171"/>
                  <a:gd name="T27" fmla="*/ 25 h 234"/>
                  <a:gd name="T28" fmla="*/ 25 w 171"/>
                  <a:gd name="T29" fmla="*/ 14 h 234"/>
                  <a:gd name="T30" fmla="*/ 146 w 171"/>
                  <a:gd name="T31" fmla="*/ 14 h 234"/>
                  <a:gd name="T32" fmla="*/ 157 w 171"/>
                  <a:gd name="T33" fmla="*/ 25 h 234"/>
                  <a:gd name="T34" fmla="*/ 157 w 171"/>
                  <a:gd name="T35" fmla="*/ 18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234">
                    <a:moveTo>
                      <a:pt x="146" y="0"/>
                    </a:moveTo>
                    <a:cubicBezTo>
                      <a:pt x="25" y="0"/>
                      <a:pt x="25" y="0"/>
                      <a:pt x="25" y="0"/>
                    </a:cubicBezTo>
                    <a:cubicBezTo>
                      <a:pt x="11" y="0"/>
                      <a:pt x="0" y="11"/>
                      <a:pt x="0" y="25"/>
                    </a:cubicBezTo>
                    <a:cubicBezTo>
                      <a:pt x="0" y="209"/>
                      <a:pt x="0" y="209"/>
                      <a:pt x="0" y="209"/>
                    </a:cubicBezTo>
                    <a:cubicBezTo>
                      <a:pt x="0" y="223"/>
                      <a:pt x="11" y="234"/>
                      <a:pt x="25" y="234"/>
                    </a:cubicBezTo>
                    <a:cubicBezTo>
                      <a:pt x="146" y="234"/>
                      <a:pt x="146" y="234"/>
                      <a:pt x="146" y="234"/>
                    </a:cubicBezTo>
                    <a:cubicBezTo>
                      <a:pt x="160" y="234"/>
                      <a:pt x="171" y="223"/>
                      <a:pt x="171" y="209"/>
                    </a:cubicBezTo>
                    <a:cubicBezTo>
                      <a:pt x="171" y="25"/>
                      <a:pt x="171" y="25"/>
                      <a:pt x="171" y="25"/>
                    </a:cubicBezTo>
                    <a:cubicBezTo>
                      <a:pt x="171" y="11"/>
                      <a:pt x="160" y="0"/>
                      <a:pt x="146" y="0"/>
                    </a:cubicBezTo>
                    <a:moveTo>
                      <a:pt x="157" y="183"/>
                    </a:moveTo>
                    <a:cubicBezTo>
                      <a:pt x="157" y="188"/>
                      <a:pt x="152" y="193"/>
                      <a:pt x="146" y="193"/>
                    </a:cubicBezTo>
                    <a:cubicBezTo>
                      <a:pt x="25" y="193"/>
                      <a:pt x="25" y="193"/>
                      <a:pt x="25" y="193"/>
                    </a:cubicBezTo>
                    <a:cubicBezTo>
                      <a:pt x="19" y="193"/>
                      <a:pt x="15" y="188"/>
                      <a:pt x="15" y="183"/>
                    </a:cubicBezTo>
                    <a:cubicBezTo>
                      <a:pt x="15" y="25"/>
                      <a:pt x="15" y="25"/>
                      <a:pt x="15" y="25"/>
                    </a:cubicBezTo>
                    <a:cubicBezTo>
                      <a:pt x="15" y="19"/>
                      <a:pt x="19" y="14"/>
                      <a:pt x="25" y="14"/>
                    </a:cubicBezTo>
                    <a:cubicBezTo>
                      <a:pt x="146" y="14"/>
                      <a:pt x="146" y="14"/>
                      <a:pt x="146" y="14"/>
                    </a:cubicBezTo>
                    <a:cubicBezTo>
                      <a:pt x="152" y="14"/>
                      <a:pt x="157" y="19"/>
                      <a:pt x="157" y="25"/>
                    </a:cubicBezTo>
                    <a:lnTo>
                      <a:pt x="157"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6" tIns="46618" rIns="93236" bIns="46618" numCol="1" anchor="t" anchorCtr="0" compatLnSpc="1">
                <a:prstTxWarp prst="textNoShape">
                  <a:avLst/>
                </a:prstTxWarp>
              </a:bodyPr>
              <a:lstStyle/>
              <a:p>
                <a:pPr defTabSz="932163"/>
                <a:endParaRPr lang="en-US" sz="1224">
                  <a:solidFill>
                    <a:srgbClr val="000000"/>
                  </a:solidFill>
                </a:endParaRPr>
              </a:p>
            </p:txBody>
          </p:sp>
          <p:sp>
            <p:nvSpPr>
              <p:cNvPr id="34" name="Oval 27"/>
              <p:cNvSpPr>
                <a:spLocks noChangeArrowheads="1"/>
              </p:cNvSpPr>
              <p:nvPr/>
            </p:nvSpPr>
            <p:spPr bwMode="black">
              <a:xfrm>
                <a:off x="6224588"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6" tIns="46618" rIns="93236" bIns="46618" numCol="1" anchor="t" anchorCtr="0" compatLnSpc="1">
                <a:prstTxWarp prst="textNoShape">
                  <a:avLst/>
                </a:prstTxWarp>
              </a:bodyPr>
              <a:lstStyle/>
              <a:p>
                <a:pPr defTabSz="932163"/>
                <a:endParaRPr lang="en-US" sz="1224">
                  <a:solidFill>
                    <a:srgbClr val="000000"/>
                  </a:solidFill>
                </a:endParaRPr>
              </a:p>
            </p:txBody>
          </p:sp>
          <p:sp>
            <p:nvSpPr>
              <p:cNvPr id="35" name="Oval 28"/>
              <p:cNvSpPr>
                <a:spLocks noChangeArrowheads="1"/>
              </p:cNvSpPr>
              <p:nvPr/>
            </p:nvSpPr>
            <p:spPr bwMode="black">
              <a:xfrm>
                <a:off x="6453188"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6" tIns="46618" rIns="93236" bIns="46618" numCol="1" anchor="t" anchorCtr="0" compatLnSpc="1">
                <a:prstTxWarp prst="textNoShape">
                  <a:avLst/>
                </a:prstTxWarp>
              </a:bodyPr>
              <a:lstStyle/>
              <a:p>
                <a:pPr defTabSz="932163"/>
                <a:endParaRPr lang="en-US" sz="1224">
                  <a:solidFill>
                    <a:srgbClr val="000000"/>
                  </a:solidFill>
                </a:endParaRPr>
              </a:p>
            </p:txBody>
          </p:sp>
          <p:sp>
            <p:nvSpPr>
              <p:cNvPr id="36" name="Oval 29"/>
              <p:cNvSpPr>
                <a:spLocks noChangeArrowheads="1"/>
              </p:cNvSpPr>
              <p:nvPr/>
            </p:nvSpPr>
            <p:spPr bwMode="black">
              <a:xfrm>
                <a:off x="6340476"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6" tIns="46618" rIns="93236" bIns="46618" numCol="1" anchor="t" anchorCtr="0" compatLnSpc="1">
                <a:prstTxWarp prst="textNoShape">
                  <a:avLst/>
                </a:prstTxWarp>
              </a:bodyPr>
              <a:lstStyle/>
              <a:p>
                <a:pPr defTabSz="932163"/>
                <a:endParaRPr lang="en-US" sz="1224">
                  <a:solidFill>
                    <a:srgbClr val="000000"/>
                  </a:solidFill>
                </a:endParaRPr>
              </a:p>
            </p:txBody>
          </p:sp>
          <p:sp>
            <p:nvSpPr>
              <p:cNvPr id="37" name="Freeform 30"/>
              <p:cNvSpPr>
                <a:spLocks/>
              </p:cNvSpPr>
              <p:nvPr/>
            </p:nvSpPr>
            <p:spPr bwMode="black">
              <a:xfrm>
                <a:off x="3425826" y="4279901"/>
                <a:ext cx="442913" cy="161925"/>
              </a:xfrm>
              <a:custGeom>
                <a:avLst/>
                <a:gdLst>
                  <a:gd name="T0" fmla="*/ 0 w 118"/>
                  <a:gd name="T1" fmla="*/ 43 h 43"/>
                  <a:gd name="T2" fmla="*/ 14 w 118"/>
                  <a:gd name="T3" fmla="*/ 39 h 43"/>
                  <a:gd name="T4" fmla="*/ 108 w 118"/>
                  <a:gd name="T5" fmla="*/ 39 h 43"/>
                  <a:gd name="T6" fmla="*/ 118 w 118"/>
                  <a:gd name="T7" fmla="*/ 41 h 43"/>
                  <a:gd name="T8" fmla="*/ 105 w 118"/>
                  <a:gd name="T9" fmla="*/ 15 h 43"/>
                  <a:gd name="T10" fmla="*/ 81 w 118"/>
                  <a:gd name="T11" fmla="*/ 0 h 43"/>
                  <a:gd name="T12" fmla="*/ 39 w 118"/>
                  <a:gd name="T13" fmla="*/ 0 h 43"/>
                  <a:gd name="T14" fmla="*/ 15 w 118"/>
                  <a:gd name="T15" fmla="*/ 15 h 43"/>
                  <a:gd name="T16" fmla="*/ 0 w 118"/>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43">
                    <a:moveTo>
                      <a:pt x="0" y="43"/>
                    </a:moveTo>
                    <a:cubicBezTo>
                      <a:pt x="4" y="40"/>
                      <a:pt x="9" y="39"/>
                      <a:pt x="14" y="39"/>
                    </a:cubicBezTo>
                    <a:cubicBezTo>
                      <a:pt x="108" y="39"/>
                      <a:pt x="108" y="39"/>
                      <a:pt x="108" y="39"/>
                    </a:cubicBezTo>
                    <a:cubicBezTo>
                      <a:pt x="111" y="39"/>
                      <a:pt x="115" y="40"/>
                      <a:pt x="118" y="41"/>
                    </a:cubicBezTo>
                    <a:cubicBezTo>
                      <a:pt x="105" y="15"/>
                      <a:pt x="105" y="15"/>
                      <a:pt x="105" y="15"/>
                    </a:cubicBezTo>
                    <a:cubicBezTo>
                      <a:pt x="101" y="7"/>
                      <a:pt x="90" y="0"/>
                      <a:pt x="81" y="0"/>
                    </a:cubicBezTo>
                    <a:cubicBezTo>
                      <a:pt x="39" y="0"/>
                      <a:pt x="39" y="0"/>
                      <a:pt x="39" y="0"/>
                    </a:cubicBezTo>
                    <a:cubicBezTo>
                      <a:pt x="30" y="0"/>
                      <a:pt x="19" y="7"/>
                      <a:pt x="15" y="15"/>
                    </a:cubicBez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6" tIns="46618" rIns="93236" bIns="46618" numCol="1" anchor="t" anchorCtr="0" compatLnSpc="1">
                <a:prstTxWarp prst="textNoShape">
                  <a:avLst/>
                </a:prstTxWarp>
              </a:bodyPr>
              <a:lstStyle/>
              <a:p>
                <a:pPr defTabSz="932163"/>
                <a:endParaRPr lang="en-US" sz="1224">
                  <a:solidFill>
                    <a:srgbClr val="000000"/>
                  </a:solidFill>
                </a:endParaRPr>
              </a:p>
            </p:txBody>
          </p:sp>
          <p:sp>
            <p:nvSpPr>
              <p:cNvPr id="38" name="Freeform 31"/>
              <p:cNvSpPr>
                <a:spLocks noEditPoints="1"/>
              </p:cNvSpPr>
              <p:nvPr/>
            </p:nvSpPr>
            <p:spPr bwMode="black">
              <a:xfrm>
                <a:off x="3414713" y="4456113"/>
                <a:ext cx="476250" cy="809625"/>
              </a:xfrm>
              <a:custGeom>
                <a:avLst/>
                <a:gdLst>
                  <a:gd name="T0" fmla="*/ 119 w 127"/>
                  <a:gd name="T1" fmla="*/ 2 h 216"/>
                  <a:gd name="T2" fmla="*/ 111 w 127"/>
                  <a:gd name="T3" fmla="*/ 0 h 216"/>
                  <a:gd name="T4" fmla="*/ 17 w 127"/>
                  <a:gd name="T5" fmla="*/ 0 h 216"/>
                  <a:gd name="T6" fmla="*/ 9 w 127"/>
                  <a:gd name="T7" fmla="*/ 2 h 216"/>
                  <a:gd name="T8" fmla="*/ 0 w 127"/>
                  <a:gd name="T9" fmla="*/ 17 h 216"/>
                  <a:gd name="T10" fmla="*/ 0 w 127"/>
                  <a:gd name="T11" fmla="*/ 199 h 216"/>
                  <a:gd name="T12" fmla="*/ 17 w 127"/>
                  <a:gd name="T13" fmla="*/ 216 h 216"/>
                  <a:gd name="T14" fmla="*/ 111 w 127"/>
                  <a:gd name="T15" fmla="*/ 216 h 216"/>
                  <a:gd name="T16" fmla="*/ 127 w 127"/>
                  <a:gd name="T17" fmla="*/ 199 h 216"/>
                  <a:gd name="T18" fmla="*/ 127 w 127"/>
                  <a:gd name="T19" fmla="*/ 17 h 216"/>
                  <a:gd name="T20" fmla="*/ 119 w 127"/>
                  <a:gd name="T21" fmla="*/ 2 h 216"/>
                  <a:gd name="T22" fmla="*/ 105 w 127"/>
                  <a:gd name="T23" fmla="*/ 180 h 216"/>
                  <a:gd name="T24" fmla="*/ 29 w 127"/>
                  <a:gd name="T25" fmla="*/ 180 h 216"/>
                  <a:gd name="T26" fmla="*/ 22 w 127"/>
                  <a:gd name="T27" fmla="*/ 173 h 216"/>
                  <a:gd name="T28" fmla="*/ 29 w 127"/>
                  <a:gd name="T29" fmla="*/ 166 h 216"/>
                  <a:gd name="T30" fmla="*/ 105 w 127"/>
                  <a:gd name="T31" fmla="*/ 166 h 216"/>
                  <a:gd name="T32" fmla="*/ 111 w 127"/>
                  <a:gd name="T33" fmla="*/ 173 h 216"/>
                  <a:gd name="T34" fmla="*/ 105 w 127"/>
                  <a:gd name="T35" fmla="*/ 180 h 216"/>
                  <a:gd name="T36" fmla="*/ 105 w 127"/>
                  <a:gd name="T37" fmla="*/ 149 h 216"/>
                  <a:gd name="T38" fmla="*/ 29 w 127"/>
                  <a:gd name="T39" fmla="*/ 149 h 216"/>
                  <a:gd name="T40" fmla="*/ 22 w 127"/>
                  <a:gd name="T41" fmla="*/ 143 h 216"/>
                  <a:gd name="T42" fmla="*/ 29 w 127"/>
                  <a:gd name="T43" fmla="*/ 136 h 216"/>
                  <a:gd name="T44" fmla="*/ 105 w 127"/>
                  <a:gd name="T45" fmla="*/ 136 h 216"/>
                  <a:gd name="T46" fmla="*/ 111 w 127"/>
                  <a:gd name="T47" fmla="*/ 143 h 216"/>
                  <a:gd name="T48" fmla="*/ 105 w 127"/>
                  <a:gd name="T49" fmla="*/ 149 h 216"/>
                  <a:gd name="T50" fmla="*/ 105 w 127"/>
                  <a:gd name="T51" fmla="*/ 119 h 216"/>
                  <a:gd name="T52" fmla="*/ 29 w 127"/>
                  <a:gd name="T53" fmla="*/ 119 h 216"/>
                  <a:gd name="T54" fmla="*/ 22 w 127"/>
                  <a:gd name="T55" fmla="*/ 112 h 216"/>
                  <a:gd name="T56" fmla="*/ 29 w 127"/>
                  <a:gd name="T57" fmla="*/ 106 h 216"/>
                  <a:gd name="T58" fmla="*/ 105 w 127"/>
                  <a:gd name="T59" fmla="*/ 106 h 216"/>
                  <a:gd name="T60" fmla="*/ 111 w 127"/>
                  <a:gd name="T61" fmla="*/ 112 h 216"/>
                  <a:gd name="T62" fmla="*/ 105 w 127"/>
                  <a:gd name="T63" fmla="*/ 119 h 216"/>
                  <a:gd name="T64" fmla="*/ 102 w 127"/>
                  <a:gd name="T65" fmla="*/ 40 h 216"/>
                  <a:gd name="T66" fmla="*/ 93 w 127"/>
                  <a:gd name="T67" fmla="*/ 31 h 216"/>
                  <a:gd name="T68" fmla="*/ 102 w 127"/>
                  <a:gd name="T69" fmla="*/ 22 h 216"/>
                  <a:gd name="T70" fmla="*/ 111 w 127"/>
                  <a:gd name="T71" fmla="*/ 31 h 216"/>
                  <a:gd name="T72" fmla="*/ 102 w 127"/>
                  <a:gd name="T73" fmla="*/ 4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216">
                    <a:moveTo>
                      <a:pt x="119" y="2"/>
                    </a:moveTo>
                    <a:cubicBezTo>
                      <a:pt x="116" y="1"/>
                      <a:pt x="114" y="0"/>
                      <a:pt x="111" y="0"/>
                    </a:cubicBezTo>
                    <a:cubicBezTo>
                      <a:pt x="17" y="0"/>
                      <a:pt x="17" y="0"/>
                      <a:pt x="17" y="0"/>
                    </a:cubicBezTo>
                    <a:cubicBezTo>
                      <a:pt x="14" y="0"/>
                      <a:pt x="11" y="1"/>
                      <a:pt x="9" y="2"/>
                    </a:cubicBezTo>
                    <a:cubicBezTo>
                      <a:pt x="4" y="5"/>
                      <a:pt x="0" y="10"/>
                      <a:pt x="0" y="17"/>
                    </a:cubicBezTo>
                    <a:cubicBezTo>
                      <a:pt x="0" y="199"/>
                      <a:pt x="0" y="199"/>
                      <a:pt x="0" y="199"/>
                    </a:cubicBezTo>
                    <a:cubicBezTo>
                      <a:pt x="0" y="208"/>
                      <a:pt x="8" y="216"/>
                      <a:pt x="17" y="216"/>
                    </a:cubicBezTo>
                    <a:cubicBezTo>
                      <a:pt x="111" y="216"/>
                      <a:pt x="111" y="216"/>
                      <a:pt x="111" y="216"/>
                    </a:cubicBezTo>
                    <a:cubicBezTo>
                      <a:pt x="120" y="216"/>
                      <a:pt x="127" y="208"/>
                      <a:pt x="127" y="199"/>
                    </a:cubicBezTo>
                    <a:cubicBezTo>
                      <a:pt x="127" y="17"/>
                      <a:pt x="127" y="17"/>
                      <a:pt x="127" y="17"/>
                    </a:cubicBezTo>
                    <a:cubicBezTo>
                      <a:pt x="127" y="10"/>
                      <a:pt x="124" y="5"/>
                      <a:pt x="119" y="2"/>
                    </a:cubicBezTo>
                    <a:moveTo>
                      <a:pt x="105" y="180"/>
                    </a:moveTo>
                    <a:cubicBezTo>
                      <a:pt x="29" y="180"/>
                      <a:pt x="29" y="180"/>
                      <a:pt x="29" y="180"/>
                    </a:cubicBezTo>
                    <a:cubicBezTo>
                      <a:pt x="25" y="180"/>
                      <a:pt x="22" y="177"/>
                      <a:pt x="22" y="173"/>
                    </a:cubicBezTo>
                    <a:cubicBezTo>
                      <a:pt x="22" y="169"/>
                      <a:pt x="25" y="166"/>
                      <a:pt x="29" y="166"/>
                    </a:cubicBezTo>
                    <a:cubicBezTo>
                      <a:pt x="105" y="166"/>
                      <a:pt x="105" y="166"/>
                      <a:pt x="105" y="166"/>
                    </a:cubicBezTo>
                    <a:cubicBezTo>
                      <a:pt x="108" y="166"/>
                      <a:pt x="111" y="169"/>
                      <a:pt x="111" y="173"/>
                    </a:cubicBezTo>
                    <a:cubicBezTo>
                      <a:pt x="111" y="177"/>
                      <a:pt x="108" y="180"/>
                      <a:pt x="105" y="180"/>
                    </a:cubicBezTo>
                    <a:moveTo>
                      <a:pt x="105" y="149"/>
                    </a:moveTo>
                    <a:cubicBezTo>
                      <a:pt x="29" y="149"/>
                      <a:pt x="29" y="149"/>
                      <a:pt x="29" y="149"/>
                    </a:cubicBezTo>
                    <a:cubicBezTo>
                      <a:pt x="25" y="149"/>
                      <a:pt x="22" y="146"/>
                      <a:pt x="22" y="143"/>
                    </a:cubicBezTo>
                    <a:cubicBezTo>
                      <a:pt x="22" y="139"/>
                      <a:pt x="25" y="136"/>
                      <a:pt x="29" y="136"/>
                    </a:cubicBezTo>
                    <a:cubicBezTo>
                      <a:pt x="105" y="136"/>
                      <a:pt x="105" y="136"/>
                      <a:pt x="105" y="136"/>
                    </a:cubicBezTo>
                    <a:cubicBezTo>
                      <a:pt x="108" y="136"/>
                      <a:pt x="111" y="139"/>
                      <a:pt x="111" y="143"/>
                    </a:cubicBezTo>
                    <a:cubicBezTo>
                      <a:pt x="111" y="146"/>
                      <a:pt x="108" y="149"/>
                      <a:pt x="105" y="149"/>
                    </a:cubicBezTo>
                    <a:moveTo>
                      <a:pt x="105" y="119"/>
                    </a:moveTo>
                    <a:cubicBezTo>
                      <a:pt x="29" y="119"/>
                      <a:pt x="29" y="119"/>
                      <a:pt x="29" y="119"/>
                    </a:cubicBezTo>
                    <a:cubicBezTo>
                      <a:pt x="25" y="119"/>
                      <a:pt x="22" y="116"/>
                      <a:pt x="22" y="112"/>
                    </a:cubicBezTo>
                    <a:cubicBezTo>
                      <a:pt x="22" y="109"/>
                      <a:pt x="25" y="106"/>
                      <a:pt x="29" y="106"/>
                    </a:cubicBezTo>
                    <a:cubicBezTo>
                      <a:pt x="105" y="106"/>
                      <a:pt x="105" y="106"/>
                      <a:pt x="105" y="106"/>
                    </a:cubicBezTo>
                    <a:cubicBezTo>
                      <a:pt x="108" y="106"/>
                      <a:pt x="111" y="109"/>
                      <a:pt x="111" y="112"/>
                    </a:cubicBezTo>
                    <a:cubicBezTo>
                      <a:pt x="111" y="116"/>
                      <a:pt x="108" y="119"/>
                      <a:pt x="105" y="119"/>
                    </a:cubicBezTo>
                    <a:moveTo>
                      <a:pt x="102" y="40"/>
                    </a:moveTo>
                    <a:cubicBezTo>
                      <a:pt x="97" y="40"/>
                      <a:pt x="93" y="36"/>
                      <a:pt x="93" y="31"/>
                    </a:cubicBezTo>
                    <a:cubicBezTo>
                      <a:pt x="93" y="26"/>
                      <a:pt x="97" y="22"/>
                      <a:pt x="102" y="22"/>
                    </a:cubicBezTo>
                    <a:cubicBezTo>
                      <a:pt x="107" y="22"/>
                      <a:pt x="111" y="26"/>
                      <a:pt x="111" y="31"/>
                    </a:cubicBezTo>
                    <a:cubicBezTo>
                      <a:pt x="111" y="36"/>
                      <a:pt x="107" y="40"/>
                      <a:pt x="102" y="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6" tIns="46618" rIns="93236" bIns="46618" numCol="1" anchor="t" anchorCtr="0" compatLnSpc="1">
                <a:prstTxWarp prst="textNoShape">
                  <a:avLst/>
                </a:prstTxWarp>
              </a:bodyPr>
              <a:lstStyle/>
              <a:p>
                <a:pPr defTabSz="932163"/>
                <a:endParaRPr lang="en-US" sz="1224">
                  <a:solidFill>
                    <a:srgbClr val="000000"/>
                  </a:solidFill>
                </a:endParaRPr>
              </a:p>
            </p:txBody>
          </p:sp>
        </p:grpSp>
        <p:pic>
          <p:nvPicPr>
            <p:cNvPr id="59" name="Picture 5" descr="\\MAGNUM\Projects\Microsoft\Cloud Power FY12\Design\ICONS_PNG\Layer-79.png"/>
            <p:cNvPicPr>
              <a:picLocks noChangeAspect="1" noChangeArrowheads="1"/>
            </p:cNvPicPr>
            <p:nvPr/>
          </p:nvPicPr>
          <p:blipFill>
            <a:blip r:embed="rId4" cstate="print">
              <a:lum bright="100000"/>
            </a:blip>
            <a:srcRect/>
            <a:stretch>
              <a:fillRect/>
            </a:stretch>
          </p:blipFill>
          <p:spPr bwMode="auto">
            <a:xfrm>
              <a:off x="7436524" y="4322380"/>
              <a:ext cx="480950" cy="480950"/>
            </a:xfrm>
            <a:prstGeom prst="rect">
              <a:avLst/>
            </a:prstGeom>
            <a:noFill/>
          </p:spPr>
        </p:pic>
      </p:grpSp>
      <p:grpSp>
        <p:nvGrpSpPr>
          <p:cNvPr id="10" name="Group 9"/>
          <p:cNvGrpSpPr/>
          <p:nvPr/>
        </p:nvGrpSpPr>
        <p:grpSpPr>
          <a:xfrm>
            <a:off x="9316248" y="3762143"/>
            <a:ext cx="2443149" cy="2360533"/>
            <a:chOff x="9012685" y="3788101"/>
            <a:chExt cx="2395462" cy="2314458"/>
          </a:xfrm>
        </p:grpSpPr>
        <p:sp>
          <p:nvSpPr>
            <p:cNvPr id="41" name="Rectangle 40"/>
            <p:cNvSpPr/>
            <p:nvPr/>
          </p:nvSpPr>
          <p:spPr bwMode="auto">
            <a:xfrm>
              <a:off x="9031326" y="3817154"/>
              <a:ext cx="2376821" cy="22854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36" tIns="46618" rIns="46618" bIns="93236" numCol="1" spcCol="0" rtlCol="0" fromWordArt="0" anchor="b" anchorCtr="0" forceAA="0" compatLnSpc="1">
              <a:prstTxWarp prst="textNoShape">
                <a:avLst/>
              </a:prstTxWarp>
              <a:noAutofit/>
            </a:bodyPr>
            <a:lstStyle/>
            <a:p>
              <a:pPr defTabSz="932163" fontAlgn="base">
                <a:spcBef>
                  <a:spcPct val="0"/>
                </a:spcBef>
                <a:spcAft>
                  <a:spcPct val="0"/>
                </a:spcAft>
              </a:pPr>
              <a:endParaRPr lang="en-US" sz="2039" dirty="0">
                <a:gradFill>
                  <a:gsLst>
                    <a:gs pos="0">
                      <a:srgbClr val="FFFFFF"/>
                    </a:gs>
                    <a:gs pos="100000">
                      <a:srgbClr val="FFFFFF"/>
                    </a:gs>
                  </a:gsLst>
                  <a:lin ang="5400000" scaled="0"/>
                </a:gradFill>
              </a:endParaRPr>
            </a:p>
          </p:txBody>
        </p:sp>
        <p:sp>
          <p:nvSpPr>
            <p:cNvPr id="49" name="Rectangle 48"/>
            <p:cNvSpPr/>
            <p:nvPr/>
          </p:nvSpPr>
          <p:spPr>
            <a:xfrm>
              <a:off x="9053223" y="5395750"/>
              <a:ext cx="2348599" cy="657359"/>
            </a:xfrm>
            <a:prstGeom prst="rect">
              <a:avLst/>
            </a:prstGeom>
          </p:spPr>
          <p:txBody>
            <a:bodyPr wrap="square">
              <a:spAutoFit/>
            </a:bodyPr>
            <a:lstStyle/>
            <a:p>
              <a:pPr defTabSz="931801" fontAlgn="base">
                <a:spcBef>
                  <a:spcPct val="0"/>
                </a:spcBef>
                <a:spcAft>
                  <a:spcPct val="0"/>
                </a:spcAft>
              </a:pPr>
              <a:r>
                <a:rPr lang="en-US" sz="1836" dirty="0">
                  <a:gradFill>
                    <a:gsLst>
                      <a:gs pos="0">
                        <a:srgbClr val="FFFFFF"/>
                      </a:gs>
                      <a:gs pos="100000">
                        <a:srgbClr val="FFFFFF"/>
                      </a:gs>
                    </a:gsLst>
                    <a:lin ang="5400000" scaled="0"/>
                  </a:gradFill>
                </a:rPr>
                <a:t>Industry trusted certifications</a:t>
              </a:r>
            </a:p>
          </p:txBody>
        </p:sp>
        <p:pic>
          <p:nvPicPr>
            <p:cNvPr id="71" name="Picture 7" descr="\\MAGNUM\Projects\Microsoft\Cloud Power FY12\Design\ICONS_PNG\Secure.png"/>
            <p:cNvPicPr>
              <a:picLocks noChangeAspect="1" noChangeArrowheads="1"/>
            </p:cNvPicPr>
            <p:nvPr/>
          </p:nvPicPr>
          <p:blipFill>
            <a:blip r:embed="rId5" cstate="print">
              <a:lum bright="100000"/>
            </a:blip>
            <a:srcRect/>
            <a:stretch>
              <a:fillRect/>
            </a:stretch>
          </p:blipFill>
          <p:spPr bwMode="auto">
            <a:xfrm>
              <a:off x="9012685" y="3788101"/>
              <a:ext cx="1386199" cy="1386199"/>
            </a:xfrm>
            <a:prstGeom prst="rect">
              <a:avLst/>
            </a:prstGeom>
            <a:noFill/>
          </p:spPr>
        </p:pic>
        <p:pic>
          <p:nvPicPr>
            <p:cNvPr id="72" name="Picture 2" descr="\\MAGNUM\Projects\Microsoft\Cloud Power FY12\Design\ICONS_PNG\Secure_Elastic.png"/>
            <p:cNvPicPr>
              <a:picLocks noChangeAspect="1" noChangeArrowheads="1"/>
            </p:cNvPicPr>
            <p:nvPr/>
          </p:nvPicPr>
          <p:blipFill>
            <a:blip r:embed="rId6" cstate="print">
              <a:lum bright="100000"/>
            </a:blip>
            <a:srcRect/>
            <a:stretch>
              <a:fillRect/>
            </a:stretch>
          </p:blipFill>
          <p:spPr bwMode="auto">
            <a:xfrm>
              <a:off x="10114976" y="4336049"/>
              <a:ext cx="1081572" cy="1081572"/>
            </a:xfrm>
            <a:prstGeom prst="rect">
              <a:avLst/>
            </a:prstGeom>
            <a:noFill/>
          </p:spPr>
        </p:pic>
      </p:grpSp>
      <p:grpSp>
        <p:nvGrpSpPr>
          <p:cNvPr id="40" name="Group 39"/>
          <p:cNvGrpSpPr/>
          <p:nvPr/>
        </p:nvGrpSpPr>
        <p:grpSpPr>
          <a:xfrm>
            <a:off x="6755981" y="1349127"/>
            <a:ext cx="2478991" cy="2357170"/>
            <a:chOff x="4057406" y="1461939"/>
            <a:chExt cx="2430604" cy="2311161"/>
          </a:xfrm>
        </p:grpSpPr>
        <p:sp>
          <p:nvSpPr>
            <p:cNvPr id="11" name="Rectangle 10"/>
            <p:cNvSpPr/>
            <p:nvPr/>
          </p:nvSpPr>
          <p:spPr bwMode="auto">
            <a:xfrm>
              <a:off x="4091770" y="1461939"/>
              <a:ext cx="2396240" cy="228760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36" tIns="46618" rIns="46618" bIns="93236" numCol="1" spcCol="0" rtlCol="0" fromWordArt="0" anchor="b" anchorCtr="0" forceAA="0" compatLnSpc="1">
              <a:prstTxWarp prst="textNoShape">
                <a:avLst/>
              </a:prstTxWarp>
              <a:noAutofit/>
            </a:bodyPr>
            <a:lstStyle/>
            <a:p>
              <a:pPr defTabSz="932163" fontAlgn="base">
                <a:spcBef>
                  <a:spcPct val="0"/>
                </a:spcBef>
                <a:spcAft>
                  <a:spcPct val="0"/>
                </a:spcAft>
              </a:pPr>
              <a:endParaRPr lang="en-US" sz="2039" dirty="0">
                <a:gradFill>
                  <a:gsLst>
                    <a:gs pos="0">
                      <a:srgbClr val="FFFFFF"/>
                    </a:gs>
                    <a:gs pos="100000">
                      <a:srgbClr val="FFFFFF"/>
                    </a:gs>
                  </a:gsLst>
                  <a:lin ang="5400000" scaled="0"/>
                </a:gradFill>
              </a:endParaRPr>
            </a:p>
          </p:txBody>
        </p:sp>
        <p:sp>
          <p:nvSpPr>
            <p:cNvPr id="50" name="Rectangle 49"/>
            <p:cNvSpPr/>
            <p:nvPr/>
          </p:nvSpPr>
          <p:spPr>
            <a:xfrm>
              <a:off x="4057406" y="3117013"/>
              <a:ext cx="2420483" cy="656087"/>
            </a:xfrm>
            <a:prstGeom prst="rect">
              <a:avLst/>
            </a:prstGeom>
          </p:spPr>
          <p:txBody>
            <a:bodyPr wrap="square">
              <a:spAutoFit/>
            </a:bodyPr>
            <a:lstStyle/>
            <a:p>
              <a:pPr defTabSz="932163" fontAlgn="base">
                <a:spcBef>
                  <a:spcPct val="0"/>
                </a:spcBef>
                <a:spcAft>
                  <a:spcPct val="0"/>
                </a:spcAft>
              </a:pPr>
              <a:r>
                <a:rPr lang="en-US" sz="1836" dirty="0" smtClean="0">
                  <a:gradFill>
                    <a:gsLst>
                      <a:gs pos="0">
                        <a:srgbClr val="FFFFFF"/>
                      </a:gs>
                      <a:gs pos="100000">
                        <a:srgbClr val="FFFFFF"/>
                      </a:gs>
                    </a:gsLst>
                    <a:lin ang="5400000" scaled="0"/>
                  </a:gradFill>
                </a:rPr>
                <a:t>IT </a:t>
              </a:r>
              <a:r>
                <a:rPr lang="en-US" sz="1836" dirty="0">
                  <a:gradFill>
                    <a:gsLst>
                      <a:gs pos="0">
                        <a:srgbClr val="FFFFFF"/>
                      </a:gs>
                      <a:gs pos="100000">
                        <a:srgbClr val="FFFFFF"/>
                      </a:gs>
                    </a:gsLst>
                    <a:lin ang="5400000" scaled="0"/>
                  </a:gradFill>
                </a:rPr>
                <a:t>controls and configuration</a:t>
              </a:r>
            </a:p>
          </p:txBody>
        </p:sp>
      </p:grpSp>
      <p:grpSp>
        <p:nvGrpSpPr>
          <p:cNvPr id="25" name="Group 24"/>
          <p:cNvGrpSpPr/>
          <p:nvPr/>
        </p:nvGrpSpPr>
        <p:grpSpPr>
          <a:xfrm>
            <a:off x="9282842" y="1361763"/>
            <a:ext cx="2601476" cy="2350938"/>
            <a:chOff x="6516477" y="1461939"/>
            <a:chExt cx="2550698" cy="2305050"/>
          </a:xfrm>
        </p:grpSpPr>
        <p:sp>
          <p:nvSpPr>
            <p:cNvPr id="45" name="Rectangle 44"/>
            <p:cNvSpPr/>
            <p:nvPr/>
          </p:nvSpPr>
          <p:spPr bwMode="auto">
            <a:xfrm>
              <a:off x="6561546" y="1461939"/>
              <a:ext cx="2376821" cy="22914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36" tIns="46618" rIns="46618" bIns="93236" numCol="1" spcCol="0" rtlCol="0" fromWordArt="0" anchor="b" anchorCtr="0" forceAA="0" compatLnSpc="1">
              <a:prstTxWarp prst="textNoShape">
                <a:avLst/>
              </a:prstTxWarp>
              <a:noAutofit/>
            </a:bodyPr>
            <a:lstStyle/>
            <a:p>
              <a:pPr defTabSz="932163" fontAlgn="base">
                <a:spcBef>
                  <a:spcPct val="0"/>
                </a:spcBef>
                <a:spcAft>
                  <a:spcPct val="0"/>
                </a:spcAft>
              </a:pPr>
              <a:endParaRPr lang="en-US" sz="2039" dirty="0">
                <a:gradFill>
                  <a:gsLst>
                    <a:gs pos="0">
                      <a:srgbClr val="FFFFFF"/>
                    </a:gs>
                    <a:gs pos="100000">
                      <a:srgbClr val="FFFFFF"/>
                    </a:gs>
                  </a:gsLst>
                  <a:lin ang="5400000" scaled="0"/>
                </a:gradFill>
              </a:endParaRPr>
            </a:p>
          </p:txBody>
        </p:sp>
        <p:sp>
          <p:nvSpPr>
            <p:cNvPr id="46" name="Freeform 6"/>
            <p:cNvSpPr>
              <a:spLocks noEditPoints="1"/>
            </p:cNvSpPr>
            <p:nvPr/>
          </p:nvSpPr>
          <p:spPr bwMode="black">
            <a:xfrm>
              <a:off x="6772112" y="2153650"/>
              <a:ext cx="1908885" cy="602984"/>
            </a:xfrm>
            <a:custGeom>
              <a:avLst/>
              <a:gdLst>
                <a:gd name="T0" fmla="*/ 1781 w 1985"/>
                <a:gd name="T1" fmla="*/ 576 h 627"/>
                <a:gd name="T2" fmla="*/ 1781 w 1985"/>
                <a:gd name="T3" fmla="*/ 576 h 627"/>
                <a:gd name="T4" fmla="*/ 1781 w 1985"/>
                <a:gd name="T5" fmla="*/ 576 h 627"/>
                <a:gd name="T6" fmla="*/ 1781 w 1985"/>
                <a:gd name="T7" fmla="*/ 576 h 627"/>
                <a:gd name="T8" fmla="*/ 1781 w 1985"/>
                <a:gd name="T9" fmla="*/ 576 h 627"/>
                <a:gd name="T10" fmla="*/ 1781 w 1985"/>
                <a:gd name="T11" fmla="*/ 576 h 627"/>
                <a:gd name="T12" fmla="*/ 1745 w 1985"/>
                <a:gd name="T13" fmla="*/ 627 h 627"/>
                <a:gd name="T14" fmla="*/ 1787 w 1985"/>
                <a:gd name="T15" fmla="*/ 590 h 627"/>
                <a:gd name="T16" fmla="*/ 1788 w 1985"/>
                <a:gd name="T17" fmla="*/ 581 h 627"/>
                <a:gd name="T18" fmla="*/ 1846 w 1985"/>
                <a:gd name="T19" fmla="*/ 575 h 627"/>
                <a:gd name="T20" fmla="*/ 1846 w 1985"/>
                <a:gd name="T21" fmla="*/ 575 h 627"/>
                <a:gd name="T22" fmla="*/ 1853 w 1985"/>
                <a:gd name="T23" fmla="*/ 575 h 627"/>
                <a:gd name="T24" fmla="*/ 1855 w 1985"/>
                <a:gd name="T25" fmla="*/ 575 h 627"/>
                <a:gd name="T26" fmla="*/ 1854 w 1985"/>
                <a:gd name="T27" fmla="*/ 584 h 627"/>
                <a:gd name="T28" fmla="*/ 1856 w 1985"/>
                <a:gd name="T29" fmla="*/ 574 h 627"/>
                <a:gd name="T30" fmla="*/ 1862 w 1985"/>
                <a:gd name="T31" fmla="*/ 572 h 627"/>
                <a:gd name="T32" fmla="*/ 1867 w 1985"/>
                <a:gd name="T33" fmla="*/ 581 h 627"/>
                <a:gd name="T34" fmla="*/ 1867 w 1985"/>
                <a:gd name="T35" fmla="*/ 581 h 627"/>
                <a:gd name="T36" fmla="*/ 1858 w 1985"/>
                <a:gd name="T37" fmla="*/ 582 h 627"/>
                <a:gd name="T38" fmla="*/ 1856 w 1985"/>
                <a:gd name="T39" fmla="*/ 574 h 627"/>
                <a:gd name="T40" fmla="*/ 1855 w 1985"/>
                <a:gd name="T41" fmla="*/ 593 h 627"/>
                <a:gd name="T42" fmla="*/ 1849 w 1985"/>
                <a:gd name="T43" fmla="*/ 585 h 627"/>
                <a:gd name="T44" fmla="*/ 1850 w 1985"/>
                <a:gd name="T45" fmla="*/ 585 h 627"/>
                <a:gd name="T46" fmla="*/ 1858 w 1985"/>
                <a:gd name="T47" fmla="*/ 583 h 627"/>
                <a:gd name="T48" fmla="*/ 1860 w 1985"/>
                <a:gd name="T49" fmla="*/ 592 h 627"/>
                <a:gd name="T50" fmla="*/ 1867 w 1985"/>
                <a:gd name="T51" fmla="*/ 590 h 627"/>
                <a:gd name="T52" fmla="*/ 1861 w 1985"/>
                <a:gd name="T53" fmla="*/ 591 h 627"/>
                <a:gd name="T54" fmla="*/ 1859 w 1985"/>
                <a:gd name="T55" fmla="*/ 583 h 627"/>
                <a:gd name="T56" fmla="*/ 1867 w 1985"/>
                <a:gd name="T57" fmla="*/ 582 h 627"/>
                <a:gd name="T58" fmla="*/ 1931 w 1985"/>
                <a:gd name="T59" fmla="*/ 589 h 627"/>
                <a:gd name="T60" fmla="*/ 1931 w 1985"/>
                <a:gd name="T61" fmla="*/ 575 h 627"/>
                <a:gd name="T62" fmla="*/ 1752 w 1985"/>
                <a:gd name="T63" fmla="*/ 522 h 627"/>
                <a:gd name="T64" fmla="*/ 1776 w 1985"/>
                <a:gd name="T65" fmla="*/ 581 h 627"/>
                <a:gd name="T66" fmla="*/ 1776 w 1985"/>
                <a:gd name="T67" fmla="*/ 581 h 627"/>
                <a:gd name="T68" fmla="*/ 1776 w 1985"/>
                <a:gd name="T69" fmla="*/ 581 h 627"/>
                <a:gd name="T70" fmla="*/ 1776 w 1985"/>
                <a:gd name="T71" fmla="*/ 581 h 627"/>
                <a:gd name="T72" fmla="*/ 1776 w 1985"/>
                <a:gd name="T73" fmla="*/ 581 h 627"/>
                <a:gd name="T74" fmla="*/ 1583 w 1985"/>
                <a:gd name="T75" fmla="*/ 59 h 627"/>
                <a:gd name="T76" fmla="*/ 803 w 1985"/>
                <a:gd name="T77" fmla="*/ 570 h 627"/>
                <a:gd name="T78" fmla="*/ 1288 w 1985"/>
                <a:gd name="T79" fmla="*/ 580 h 627"/>
                <a:gd name="T80" fmla="*/ 1275 w 1985"/>
                <a:gd name="T81" fmla="*/ 540 h 627"/>
                <a:gd name="T82" fmla="*/ 902 w 1985"/>
                <a:gd name="T83" fmla="*/ 482 h 627"/>
                <a:gd name="T84" fmla="*/ 1557 w 1985"/>
                <a:gd name="T85" fmla="*/ 482 h 627"/>
                <a:gd name="T86" fmla="*/ 292 w 1985"/>
                <a:gd name="T87" fmla="*/ 16 h 627"/>
                <a:gd name="T88" fmla="*/ 708 w 1985"/>
                <a:gd name="T89" fmla="*/ 627 h 627"/>
                <a:gd name="T90" fmla="*/ 292 w 1985"/>
                <a:gd name="T91" fmla="*/ 479 h 627"/>
                <a:gd name="T92" fmla="*/ 670 w 1985"/>
                <a:gd name="T93" fmla="*/ 585 h 627"/>
                <a:gd name="T94" fmla="*/ 333 w 1985"/>
                <a:gd name="T95" fmla="*/ 57 h 627"/>
                <a:gd name="T96" fmla="*/ 238 w 1985"/>
                <a:gd name="T97" fmla="*/ 546 h 627"/>
                <a:gd name="T98" fmla="*/ 247 w 1985"/>
                <a:gd name="T99" fmla="*/ 480 h 627"/>
                <a:gd name="T100" fmla="*/ 307 w 1985"/>
                <a:gd name="T101" fmla="*/ 362 h 627"/>
                <a:gd name="T102" fmla="*/ 205 w 1985"/>
                <a:gd name="T103" fmla="*/ 339 h 627"/>
                <a:gd name="T104" fmla="*/ 86 w 1985"/>
                <a:gd name="T105" fmla="*/ 368 h 627"/>
                <a:gd name="T106" fmla="*/ 95 w 1985"/>
                <a:gd name="T107" fmla="*/ 58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85" h="627">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968" y="133"/>
                  </a:moveTo>
                  <a:cubicBezTo>
                    <a:pt x="1745" y="133"/>
                    <a:pt x="1745" y="133"/>
                    <a:pt x="1745" y="133"/>
                  </a:cubicBezTo>
                  <a:cubicBezTo>
                    <a:pt x="1735" y="133"/>
                    <a:pt x="1728" y="140"/>
                    <a:pt x="1728" y="150"/>
                  </a:cubicBezTo>
                  <a:cubicBezTo>
                    <a:pt x="1728" y="610"/>
                    <a:pt x="1728" y="610"/>
                    <a:pt x="1728" y="610"/>
                  </a:cubicBezTo>
                  <a:cubicBezTo>
                    <a:pt x="1728" y="619"/>
                    <a:pt x="1735" y="627"/>
                    <a:pt x="1745" y="627"/>
                  </a:cubicBezTo>
                  <a:cubicBezTo>
                    <a:pt x="1968" y="627"/>
                    <a:pt x="1968" y="627"/>
                    <a:pt x="1968" y="627"/>
                  </a:cubicBezTo>
                  <a:cubicBezTo>
                    <a:pt x="1978" y="627"/>
                    <a:pt x="1985" y="619"/>
                    <a:pt x="1985" y="610"/>
                  </a:cubicBezTo>
                  <a:cubicBezTo>
                    <a:pt x="1985" y="150"/>
                    <a:pt x="1985" y="150"/>
                    <a:pt x="1985" y="150"/>
                  </a:cubicBezTo>
                  <a:cubicBezTo>
                    <a:pt x="1985" y="140"/>
                    <a:pt x="1978" y="133"/>
                    <a:pt x="1968" y="133"/>
                  </a:cubicBezTo>
                  <a:close/>
                  <a:moveTo>
                    <a:pt x="1787" y="590"/>
                  </a:moveTo>
                  <a:cubicBezTo>
                    <a:pt x="1784" y="586"/>
                    <a:pt x="1784" y="586"/>
                    <a:pt x="1784" y="586"/>
                  </a:cubicBezTo>
                  <a:cubicBezTo>
                    <a:pt x="1783" y="587"/>
                    <a:pt x="1782" y="587"/>
                    <a:pt x="1781" y="587"/>
                  </a:cubicBezTo>
                  <a:cubicBezTo>
                    <a:pt x="1777" y="587"/>
                    <a:pt x="1774" y="584"/>
                    <a:pt x="1774" y="581"/>
                  </a:cubicBezTo>
                  <a:cubicBezTo>
                    <a:pt x="1774" y="577"/>
                    <a:pt x="1777" y="574"/>
                    <a:pt x="1781" y="574"/>
                  </a:cubicBezTo>
                  <a:cubicBezTo>
                    <a:pt x="1785" y="574"/>
                    <a:pt x="1788" y="577"/>
                    <a:pt x="1788" y="581"/>
                  </a:cubicBezTo>
                  <a:cubicBezTo>
                    <a:pt x="1788" y="582"/>
                    <a:pt x="1787" y="584"/>
                    <a:pt x="1786" y="585"/>
                  </a:cubicBezTo>
                  <a:cubicBezTo>
                    <a:pt x="1788" y="589"/>
                    <a:pt x="1788" y="589"/>
                    <a:pt x="1788" y="589"/>
                  </a:cubicBezTo>
                  <a:lnTo>
                    <a:pt x="1787" y="590"/>
                  </a:lnTo>
                  <a:close/>
                  <a:moveTo>
                    <a:pt x="1848" y="583"/>
                  </a:moveTo>
                  <a:cubicBezTo>
                    <a:pt x="1846" y="575"/>
                    <a:pt x="1846" y="575"/>
                    <a:pt x="1846" y="575"/>
                  </a:cubicBezTo>
                  <a:cubicBezTo>
                    <a:pt x="1846" y="575"/>
                    <a:pt x="1846" y="575"/>
                    <a:pt x="1846" y="575"/>
                  </a:cubicBezTo>
                  <a:cubicBezTo>
                    <a:pt x="1846" y="575"/>
                    <a:pt x="1846" y="575"/>
                    <a:pt x="1846" y="575"/>
                  </a:cubicBezTo>
                  <a:cubicBezTo>
                    <a:pt x="1846" y="575"/>
                    <a:pt x="1846" y="575"/>
                    <a:pt x="1846" y="575"/>
                  </a:cubicBezTo>
                  <a:cubicBezTo>
                    <a:pt x="1846" y="575"/>
                    <a:pt x="1846" y="575"/>
                    <a:pt x="1846" y="575"/>
                  </a:cubicBezTo>
                  <a:cubicBezTo>
                    <a:pt x="1846" y="575"/>
                    <a:pt x="1846" y="575"/>
                    <a:pt x="1846" y="575"/>
                  </a:cubicBezTo>
                  <a:cubicBezTo>
                    <a:pt x="1847" y="575"/>
                    <a:pt x="1847" y="575"/>
                    <a:pt x="1848" y="575"/>
                  </a:cubicBezTo>
                  <a:cubicBezTo>
                    <a:pt x="1848" y="576"/>
                    <a:pt x="1849" y="576"/>
                    <a:pt x="1849" y="576"/>
                  </a:cubicBezTo>
                  <a:cubicBezTo>
                    <a:pt x="1850" y="576"/>
                    <a:pt x="1850" y="576"/>
                    <a:pt x="1850" y="576"/>
                  </a:cubicBezTo>
                  <a:cubicBezTo>
                    <a:pt x="1851" y="576"/>
                    <a:pt x="1851" y="576"/>
                    <a:pt x="1852" y="576"/>
                  </a:cubicBezTo>
                  <a:cubicBezTo>
                    <a:pt x="1852" y="576"/>
                    <a:pt x="1853" y="576"/>
                    <a:pt x="1853" y="575"/>
                  </a:cubicBezTo>
                  <a:cubicBezTo>
                    <a:pt x="1854" y="575"/>
                    <a:pt x="1854" y="575"/>
                    <a:pt x="1855" y="574"/>
                  </a:cubicBezTo>
                  <a:cubicBezTo>
                    <a:pt x="1855" y="574"/>
                    <a:pt x="1855" y="574"/>
                    <a:pt x="1855" y="574"/>
                  </a:cubicBezTo>
                  <a:cubicBezTo>
                    <a:pt x="1855" y="574"/>
                    <a:pt x="1855" y="574"/>
                    <a:pt x="1855" y="574"/>
                  </a:cubicBezTo>
                  <a:cubicBezTo>
                    <a:pt x="1855" y="575"/>
                    <a:pt x="1855" y="575"/>
                    <a:pt x="1855" y="575"/>
                  </a:cubicBezTo>
                  <a:cubicBezTo>
                    <a:pt x="1855" y="575"/>
                    <a:pt x="1855" y="575"/>
                    <a:pt x="1855" y="575"/>
                  </a:cubicBezTo>
                  <a:cubicBezTo>
                    <a:pt x="1857" y="582"/>
                    <a:pt x="1857" y="582"/>
                    <a:pt x="1857" y="582"/>
                  </a:cubicBezTo>
                  <a:cubicBezTo>
                    <a:pt x="1857" y="582"/>
                    <a:pt x="1857" y="582"/>
                    <a:pt x="1857" y="582"/>
                  </a:cubicBezTo>
                  <a:cubicBezTo>
                    <a:pt x="1857" y="582"/>
                    <a:pt x="1857" y="582"/>
                    <a:pt x="1857" y="582"/>
                  </a:cubicBezTo>
                  <a:cubicBezTo>
                    <a:pt x="1857" y="583"/>
                    <a:pt x="1857" y="583"/>
                    <a:pt x="1857" y="583"/>
                  </a:cubicBezTo>
                  <a:cubicBezTo>
                    <a:pt x="1856" y="583"/>
                    <a:pt x="1855" y="584"/>
                    <a:pt x="1854" y="584"/>
                  </a:cubicBezTo>
                  <a:cubicBezTo>
                    <a:pt x="1854" y="584"/>
                    <a:pt x="1853" y="584"/>
                    <a:pt x="1853" y="584"/>
                  </a:cubicBezTo>
                  <a:cubicBezTo>
                    <a:pt x="1852" y="584"/>
                    <a:pt x="1852" y="584"/>
                    <a:pt x="1851" y="584"/>
                  </a:cubicBezTo>
                  <a:cubicBezTo>
                    <a:pt x="1850" y="584"/>
                    <a:pt x="1849" y="583"/>
                    <a:pt x="1848" y="583"/>
                  </a:cubicBezTo>
                  <a:cubicBezTo>
                    <a:pt x="1848" y="583"/>
                    <a:pt x="1848" y="583"/>
                    <a:pt x="1848" y="583"/>
                  </a:cubicBezTo>
                  <a:close/>
                  <a:moveTo>
                    <a:pt x="1856" y="574"/>
                  </a:moveTo>
                  <a:cubicBezTo>
                    <a:pt x="1856" y="574"/>
                    <a:pt x="1856" y="574"/>
                    <a:pt x="1856" y="574"/>
                  </a:cubicBezTo>
                  <a:cubicBezTo>
                    <a:pt x="1856" y="574"/>
                    <a:pt x="1856" y="574"/>
                    <a:pt x="1856" y="574"/>
                  </a:cubicBezTo>
                  <a:cubicBezTo>
                    <a:pt x="1856" y="573"/>
                    <a:pt x="1857" y="573"/>
                    <a:pt x="1857" y="573"/>
                  </a:cubicBezTo>
                  <a:cubicBezTo>
                    <a:pt x="1858" y="572"/>
                    <a:pt x="1859" y="572"/>
                    <a:pt x="1860" y="572"/>
                  </a:cubicBezTo>
                  <a:cubicBezTo>
                    <a:pt x="1861" y="572"/>
                    <a:pt x="1862" y="572"/>
                    <a:pt x="1862" y="572"/>
                  </a:cubicBezTo>
                  <a:cubicBezTo>
                    <a:pt x="1863" y="572"/>
                    <a:pt x="1864" y="573"/>
                    <a:pt x="1865" y="573"/>
                  </a:cubicBezTo>
                  <a:cubicBezTo>
                    <a:pt x="1865" y="573"/>
                    <a:pt x="1865" y="573"/>
                    <a:pt x="1865" y="573"/>
                  </a:cubicBezTo>
                  <a:cubicBezTo>
                    <a:pt x="1865" y="574"/>
                    <a:pt x="1865" y="574"/>
                    <a:pt x="1865" y="574"/>
                  </a:cubicBezTo>
                  <a:cubicBezTo>
                    <a:pt x="1867" y="581"/>
                    <a:pt x="1867" y="581"/>
                    <a:pt x="1867" y="581"/>
                  </a:cubicBezTo>
                  <a:cubicBezTo>
                    <a:pt x="1867" y="581"/>
                    <a:pt x="1867" y="581"/>
                    <a:pt x="1867" y="581"/>
                  </a:cubicBezTo>
                  <a:cubicBezTo>
                    <a:pt x="1867" y="581"/>
                    <a:pt x="1867" y="581"/>
                    <a:pt x="1867" y="581"/>
                  </a:cubicBezTo>
                  <a:cubicBezTo>
                    <a:pt x="1867" y="581"/>
                    <a:pt x="1867" y="581"/>
                    <a:pt x="1867" y="581"/>
                  </a:cubicBezTo>
                  <a:cubicBezTo>
                    <a:pt x="1867" y="581"/>
                    <a:pt x="1867" y="581"/>
                    <a:pt x="1867" y="581"/>
                  </a:cubicBezTo>
                  <a:cubicBezTo>
                    <a:pt x="1867" y="581"/>
                    <a:pt x="1867" y="581"/>
                    <a:pt x="1867" y="581"/>
                  </a:cubicBezTo>
                  <a:cubicBezTo>
                    <a:pt x="1867" y="581"/>
                    <a:pt x="1867" y="581"/>
                    <a:pt x="1867" y="581"/>
                  </a:cubicBezTo>
                  <a:cubicBezTo>
                    <a:pt x="1865" y="580"/>
                    <a:pt x="1863" y="580"/>
                    <a:pt x="1862" y="580"/>
                  </a:cubicBezTo>
                  <a:cubicBezTo>
                    <a:pt x="1861" y="580"/>
                    <a:pt x="1861" y="580"/>
                    <a:pt x="1860" y="581"/>
                  </a:cubicBezTo>
                  <a:cubicBezTo>
                    <a:pt x="1860" y="581"/>
                    <a:pt x="1859" y="581"/>
                    <a:pt x="1859" y="582"/>
                  </a:cubicBezTo>
                  <a:cubicBezTo>
                    <a:pt x="1859" y="582"/>
                    <a:pt x="1859" y="582"/>
                    <a:pt x="1858" y="582"/>
                  </a:cubicBezTo>
                  <a:cubicBezTo>
                    <a:pt x="1858" y="582"/>
                    <a:pt x="1858" y="582"/>
                    <a:pt x="1858" y="582"/>
                  </a:cubicBezTo>
                  <a:cubicBezTo>
                    <a:pt x="1858" y="581"/>
                    <a:pt x="1858" y="581"/>
                    <a:pt x="1858" y="581"/>
                  </a:cubicBezTo>
                  <a:cubicBezTo>
                    <a:pt x="1857" y="577"/>
                    <a:pt x="1857" y="577"/>
                    <a:pt x="1857" y="577"/>
                  </a:cubicBezTo>
                  <a:cubicBezTo>
                    <a:pt x="1856" y="574"/>
                    <a:pt x="1856" y="574"/>
                    <a:pt x="1856" y="574"/>
                  </a:cubicBezTo>
                  <a:cubicBezTo>
                    <a:pt x="1856" y="574"/>
                    <a:pt x="1856" y="574"/>
                    <a:pt x="1856" y="574"/>
                  </a:cubicBezTo>
                  <a:cubicBezTo>
                    <a:pt x="1856" y="574"/>
                    <a:pt x="1856" y="574"/>
                    <a:pt x="1856" y="574"/>
                  </a:cubicBezTo>
                  <a:close/>
                  <a:moveTo>
                    <a:pt x="1860" y="592"/>
                  </a:moveTo>
                  <a:cubicBezTo>
                    <a:pt x="1859" y="592"/>
                    <a:pt x="1859" y="592"/>
                    <a:pt x="1858" y="592"/>
                  </a:cubicBezTo>
                  <a:cubicBezTo>
                    <a:pt x="1858" y="593"/>
                    <a:pt x="1858" y="593"/>
                    <a:pt x="1857" y="593"/>
                  </a:cubicBezTo>
                  <a:cubicBezTo>
                    <a:pt x="1857" y="593"/>
                    <a:pt x="1857" y="593"/>
                    <a:pt x="1856" y="593"/>
                  </a:cubicBezTo>
                  <a:cubicBezTo>
                    <a:pt x="1856" y="593"/>
                    <a:pt x="1856" y="593"/>
                    <a:pt x="1855" y="593"/>
                  </a:cubicBezTo>
                  <a:cubicBezTo>
                    <a:pt x="1855" y="593"/>
                    <a:pt x="1854" y="593"/>
                    <a:pt x="1854" y="593"/>
                  </a:cubicBezTo>
                  <a:cubicBezTo>
                    <a:pt x="1853" y="593"/>
                    <a:pt x="1853" y="593"/>
                    <a:pt x="1852" y="593"/>
                  </a:cubicBezTo>
                  <a:cubicBezTo>
                    <a:pt x="1852" y="593"/>
                    <a:pt x="1851" y="592"/>
                    <a:pt x="1851" y="592"/>
                  </a:cubicBezTo>
                  <a:cubicBezTo>
                    <a:pt x="1851" y="592"/>
                    <a:pt x="1851" y="592"/>
                    <a:pt x="1851" y="592"/>
                  </a:cubicBezTo>
                  <a:cubicBezTo>
                    <a:pt x="1849" y="585"/>
                    <a:pt x="1849" y="585"/>
                    <a:pt x="1849" y="585"/>
                  </a:cubicBezTo>
                  <a:cubicBezTo>
                    <a:pt x="1849" y="584"/>
                    <a:pt x="1849" y="584"/>
                    <a:pt x="1849" y="584"/>
                  </a:cubicBezTo>
                  <a:cubicBezTo>
                    <a:pt x="1849" y="584"/>
                    <a:pt x="1849" y="584"/>
                    <a:pt x="1849" y="584"/>
                  </a:cubicBezTo>
                  <a:cubicBezTo>
                    <a:pt x="1849" y="584"/>
                    <a:pt x="1849" y="584"/>
                    <a:pt x="1849" y="584"/>
                  </a:cubicBezTo>
                  <a:cubicBezTo>
                    <a:pt x="1849" y="584"/>
                    <a:pt x="1849" y="584"/>
                    <a:pt x="1849" y="584"/>
                  </a:cubicBezTo>
                  <a:cubicBezTo>
                    <a:pt x="1849" y="584"/>
                    <a:pt x="1850" y="585"/>
                    <a:pt x="1850" y="585"/>
                  </a:cubicBezTo>
                  <a:cubicBezTo>
                    <a:pt x="1851" y="585"/>
                    <a:pt x="1851" y="585"/>
                    <a:pt x="1852" y="585"/>
                  </a:cubicBezTo>
                  <a:cubicBezTo>
                    <a:pt x="1853" y="585"/>
                    <a:pt x="1853" y="585"/>
                    <a:pt x="1854" y="585"/>
                  </a:cubicBezTo>
                  <a:cubicBezTo>
                    <a:pt x="1855" y="585"/>
                    <a:pt x="1855" y="585"/>
                    <a:pt x="1856" y="584"/>
                  </a:cubicBezTo>
                  <a:cubicBezTo>
                    <a:pt x="1856" y="584"/>
                    <a:pt x="1857" y="584"/>
                    <a:pt x="1858" y="584"/>
                  </a:cubicBezTo>
                  <a:cubicBezTo>
                    <a:pt x="1858" y="583"/>
                    <a:pt x="1858" y="583"/>
                    <a:pt x="1858" y="583"/>
                  </a:cubicBezTo>
                  <a:cubicBezTo>
                    <a:pt x="1858" y="583"/>
                    <a:pt x="1858" y="584"/>
                    <a:pt x="1858" y="584"/>
                  </a:cubicBezTo>
                  <a:cubicBezTo>
                    <a:pt x="1858" y="584"/>
                    <a:pt x="1858" y="584"/>
                    <a:pt x="1858" y="584"/>
                  </a:cubicBezTo>
                  <a:cubicBezTo>
                    <a:pt x="1858" y="584"/>
                    <a:pt x="1858" y="584"/>
                    <a:pt x="1858" y="584"/>
                  </a:cubicBezTo>
                  <a:cubicBezTo>
                    <a:pt x="1860" y="591"/>
                    <a:pt x="1860" y="591"/>
                    <a:pt x="1860" y="591"/>
                  </a:cubicBezTo>
                  <a:cubicBezTo>
                    <a:pt x="1860" y="591"/>
                    <a:pt x="1860" y="592"/>
                    <a:pt x="1860" y="592"/>
                  </a:cubicBezTo>
                  <a:close/>
                  <a:moveTo>
                    <a:pt x="1870" y="590"/>
                  </a:moveTo>
                  <a:cubicBezTo>
                    <a:pt x="1869" y="590"/>
                    <a:pt x="1869" y="590"/>
                    <a:pt x="1869" y="590"/>
                  </a:cubicBezTo>
                  <a:cubicBezTo>
                    <a:pt x="1869" y="590"/>
                    <a:pt x="1869" y="590"/>
                    <a:pt x="1869" y="590"/>
                  </a:cubicBezTo>
                  <a:cubicBezTo>
                    <a:pt x="1869" y="590"/>
                    <a:pt x="1869" y="590"/>
                    <a:pt x="1869" y="590"/>
                  </a:cubicBezTo>
                  <a:cubicBezTo>
                    <a:pt x="1869" y="590"/>
                    <a:pt x="1868" y="590"/>
                    <a:pt x="1867" y="590"/>
                  </a:cubicBezTo>
                  <a:cubicBezTo>
                    <a:pt x="1866" y="589"/>
                    <a:pt x="1866" y="589"/>
                    <a:pt x="1865" y="589"/>
                  </a:cubicBezTo>
                  <a:cubicBezTo>
                    <a:pt x="1865" y="589"/>
                    <a:pt x="1864" y="589"/>
                    <a:pt x="1864" y="590"/>
                  </a:cubicBezTo>
                  <a:cubicBezTo>
                    <a:pt x="1863" y="590"/>
                    <a:pt x="1863" y="590"/>
                    <a:pt x="1863" y="590"/>
                  </a:cubicBezTo>
                  <a:cubicBezTo>
                    <a:pt x="1862" y="590"/>
                    <a:pt x="1862" y="591"/>
                    <a:pt x="1861" y="591"/>
                  </a:cubicBezTo>
                  <a:cubicBezTo>
                    <a:pt x="1861" y="591"/>
                    <a:pt x="1861" y="591"/>
                    <a:pt x="1861" y="591"/>
                  </a:cubicBezTo>
                  <a:cubicBezTo>
                    <a:pt x="1861" y="591"/>
                    <a:pt x="1861" y="591"/>
                    <a:pt x="1861" y="591"/>
                  </a:cubicBezTo>
                  <a:cubicBezTo>
                    <a:pt x="1861" y="591"/>
                    <a:pt x="1861" y="591"/>
                    <a:pt x="1861" y="591"/>
                  </a:cubicBezTo>
                  <a:cubicBezTo>
                    <a:pt x="1861" y="591"/>
                    <a:pt x="1859" y="583"/>
                    <a:pt x="1859" y="583"/>
                  </a:cubicBezTo>
                  <a:cubicBezTo>
                    <a:pt x="1859" y="583"/>
                    <a:pt x="1859" y="583"/>
                    <a:pt x="1859" y="583"/>
                  </a:cubicBezTo>
                  <a:cubicBezTo>
                    <a:pt x="1859" y="583"/>
                    <a:pt x="1859" y="583"/>
                    <a:pt x="1859" y="583"/>
                  </a:cubicBezTo>
                  <a:cubicBezTo>
                    <a:pt x="1860" y="582"/>
                    <a:pt x="1861" y="582"/>
                    <a:pt x="1862" y="581"/>
                  </a:cubicBezTo>
                  <a:cubicBezTo>
                    <a:pt x="1862" y="581"/>
                    <a:pt x="1863" y="581"/>
                    <a:pt x="1863" y="581"/>
                  </a:cubicBezTo>
                  <a:cubicBezTo>
                    <a:pt x="1864" y="581"/>
                    <a:pt x="1864" y="581"/>
                    <a:pt x="1864" y="581"/>
                  </a:cubicBezTo>
                  <a:cubicBezTo>
                    <a:pt x="1865" y="581"/>
                    <a:pt x="1865" y="582"/>
                    <a:pt x="1866" y="582"/>
                  </a:cubicBezTo>
                  <a:cubicBezTo>
                    <a:pt x="1866" y="582"/>
                    <a:pt x="1867" y="582"/>
                    <a:pt x="1867" y="582"/>
                  </a:cubicBezTo>
                  <a:cubicBezTo>
                    <a:pt x="1867" y="582"/>
                    <a:pt x="1867" y="582"/>
                    <a:pt x="1867" y="582"/>
                  </a:cubicBezTo>
                  <a:cubicBezTo>
                    <a:pt x="1870" y="590"/>
                    <a:pt x="1870" y="590"/>
                    <a:pt x="1870" y="590"/>
                  </a:cubicBezTo>
                  <a:cubicBezTo>
                    <a:pt x="1870" y="590"/>
                    <a:pt x="1870" y="590"/>
                    <a:pt x="1870" y="590"/>
                  </a:cubicBezTo>
                  <a:close/>
                  <a:moveTo>
                    <a:pt x="1934" y="589"/>
                  </a:moveTo>
                  <a:cubicBezTo>
                    <a:pt x="1931" y="589"/>
                    <a:pt x="1931" y="589"/>
                    <a:pt x="1931" y="589"/>
                  </a:cubicBezTo>
                  <a:cubicBezTo>
                    <a:pt x="1937" y="583"/>
                    <a:pt x="1937" y="583"/>
                    <a:pt x="1937" y="583"/>
                  </a:cubicBezTo>
                  <a:cubicBezTo>
                    <a:pt x="1926" y="583"/>
                    <a:pt x="1926" y="583"/>
                    <a:pt x="1926" y="583"/>
                  </a:cubicBezTo>
                  <a:cubicBezTo>
                    <a:pt x="1926" y="581"/>
                    <a:pt x="1926" y="581"/>
                    <a:pt x="1926" y="581"/>
                  </a:cubicBezTo>
                  <a:cubicBezTo>
                    <a:pt x="1937" y="581"/>
                    <a:pt x="1937" y="581"/>
                    <a:pt x="1937" y="581"/>
                  </a:cubicBezTo>
                  <a:cubicBezTo>
                    <a:pt x="1931" y="575"/>
                    <a:pt x="1931" y="575"/>
                    <a:pt x="1931" y="575"/>
                  </a:cubicBezTo>
                  <a:cubicBezTo>
                    <a:pt x="1934" y="575"/>
                    <a:pt x="1934" y="575"/>
                    <a:pt x="1934" y="575"/>
                  </a:cubicBezTo>
                  <a:cubicBezTo>
                    <a:pt x="1941" y="582"/>
                    <a:pt x="1941" y="582"/>
                    <a:pt x="1941" y="582"/>
                  </a:cubicBezTo>
                  <a:lnTo>
                    <a:pt x="1934" y="589"/>
                  </a:lnTo>
                  <a:close/>
                  <a:moveTo>
                    <a:pt x="1962" y="522"/>
                  </a:moveTo>
                  <a:cubicBezTo>
                    <a:pt x="1752" y="522"/>
                    <a:pt x="1752" y="522"/>
                    <a:pt x="1752" y="522"/>
                  </a:cubicBezTo>
                  <a:cubicBezTo>
                    <a:pt x="1752" y="173"/>
                    <a:pt x="1752" y="173"/>
                    <a:pt x="1752" y="173"/>
                  </a:cubicBezTo>
                  <a:cubicBezTo>
                    <a:pt x="1962" y="173"/>
                    <a:pt x="1962" y="173"/>
                    <a:pt x="1962" y="173"/>
                  </a:cubicBezTo>
                  <a:lnTo>
                    <a:pt x="1962" y="522"/>
                  </a:ln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583" y="482"/>
                  </a:moveTo>
                  <a:cubicBezTo>
                    <a:pt x="1583" y="59"/>
                    <a:pt x="1583" y="59"/>
                    <a:pt x="1583" y="59"/>
                  </a:cubicBezTo>
                  <a:cubicBezTo>
                    <a:pt x="1583" y="39"/>
                    <a:pt x="1566" y="23"/>
                    <a:pt x="1546" y="23"/>
                  </a:cubicBezTo>
                  <a:cubicBezTo>
                    <a:pt x="910" y="23"/>
                    <a:pt x="910" y="23"/>
                    <a:pt x="910" y="23"/>
                  </a:cubicBezTo>
                  <a:cubicBezTo>
                    <a:pt x="890" y="23"/>
                    <a:pt x="874" y="39"/>
                    <a:pt x="874" y="59"/>
                  </a:cubicBezTo>
                  <a:cubicBezTo>
                    <a:pt x="874" y="482"/>
                    <a:pt x="874" y="482"/>
                    <a:pt x="874" y="482"/>
                  </a:cubicBezTo>
                  <a:cubicBezTo>
                    <a:pt x="803" y="570"/>
                    <a:pt x="803" y="570"/>
                    <a:pt x="803" y="570"/>
                  </a:cubicBezTo>
                  <a:cubicBezTo>
                    <a:pt x="803" y="594"/>
                    <a:pt x="823" y="614"/>
                    <a:pt x="847" y="614"/>
                  </a:cubicBezTo>
                  <a:cubicBezTo>
                    <a:pt x="1609" y="614"/>
                    <a:pt x="1609" y="614"/>
                    <a:pt x="1609" y="614"/>
                  </a:cubicBezTo>
                  <a:cubicBezTo>
                    <a:pt x="1633" y="614"/>
                    <a:pt x="1654" y="594"/>
                    <a:pt x="1654" y="570"/>
                  </a:cubicBezTo>
                  <a:lnTo>
                    <a:pt x="1583" y="482"/>
                  </a:lnTo>
                  <a:close/>
                  <a:moveTo>
                    <a:pt x="1288" y="580"/>
                  </a:moveTo>
                  <a:cubicBezTo>
                    <a:pt x="1156" y="580"/>
                    <a:pt x="1156" y="580"/>
                    <a:pt x="1156" y="580"/>
                  </a:cubicBezTo>
                  <a:cubicBezTo>
                    <a:pt x="1148" y="580"/>
                    <a:pt x="1142" y="577"/>
                    <a:pt x="1142" y="573"/>
                  </a:cubicBezTo>
                  <a:cubicBezTo>
                    <a:pt x="1158" y="545"/>
                    <a:pt x="1158" y="545"/>
                    <a:pt x="1158" y="545"/>
                  </a:cubicBezTo>
                  <a:cubicBezTo>
                    <a:pt x="1158" y="542"/>
                    <a:pt x="1163" y="540"/>
                    <a:pt x="1169" y="540"/>
                  </a:cubicBezTo>
                  <a:cubicBezTo>
                    <a:pt x="1275" y="540"/>
                    <a:pt x="1275" y="540"/>
                    <a:pt x="1275" y="540"/>
                  </a:cubicBezTo>
                  <a:cubicBezTo>
                    <a:pt x="1280" y="540"/>
                    <a:pt x="1285" y="542"/>
                    <a:pt x="1285" y="545"/>
                  </a:cubicBezTo>
                  <a:cubicBezTo>
                    <a:pt x="1301" y="573"/>
                    <a:pt x="1301" y="573"/>
                    <a:pt x="1301" y="573"/>
                  </a:cubicBezTo>
                  <a:cubicBezTo>
                    <a:pt x="1301" y="577"/>
                    <a:pt x="1295" y="580"/>
                    <a:pt x="1288" y="580"/>
                  </a:cubicBezTo>
                  <a:close/>
                  <a:moveTo>
                    <a:pt x="1557" y="482"/>
                  </a:moveTo>
                  <a:cubicBezTo>
                    <a:pt x="902" y="482"/>
                    <a:pt x="902" y="482"/>
                    <a:pt x="902" y="482"/>
                  </a:cubicBezTo>
                  <a:cubicBezTo>
                    <a:pt x="902" y="65"/>
                    <a:pt x="902" y="65"/>
                    <a:pt x="902" y="65"/>
                  </a:cubicBezTo>
                  <a:cubicBezTo>
                    <a:pt x="902" y="55"/>
                    <a:pt x="910" y="47"/>
                    <a:pt x="921" y="47"/>
                  </a:cubicBezTo>
                  <a:cubicBezTo>
                    <a:pt x="1539" y="47"/>
                    <a:pt x="1539" y="47"/>
                    <a:pt x="1539" y="47"/>
                  </a:cubicBezTo>
                  <a:cubicBezTo>
                    <a:pt x="1549" y="47"/>
                    <a:pt x="1557" y="55"/>
                    <a:pt x="1557" y="65"/>
                  </a:cubicBezTo>
                  <a:lnTo>
                    <a:pt x="1557" y="482"/>
                  </a:lnTo>
                  <a:close/>
                  <a:moveTo>
                    <a:pt x="333" y="57"/>
                  </a:moveTo>
                  <a:cubicBezTo>
                    <a:pt x="333" y="57"/>
                    <a:pt x="333" y="57"/>
                    <a:pt x="333" y="57"/>
                  </a:cubicBezTo>
                  <a:cubicBezTo>
                    <a:pt x="333" y="327"/>
                    <a:pt x="333" y="327"/>
                    <a:pt x="333" y="327"/>
                  </a:cubicBezTo>
                  <a:cubicBezTo>
                    <a:pt x="333" y="327"/>
                    <a:pt x="333" y="327"/>
                    <a:pt x="292" y="363"/>
                  </a:cubicBezTo>
                  <a:cubicBezTo>
                    <a:pt x="292" y="363"/>
                    <a:pt x="292" y="363"/>
                    <a:pt x="292" y="16"/>
                  </a:cubicBezTo>
                  <a:cubicBezTo>
                    <a:pt x="292" y="6"/>
                    <a:pt x="298" y="0"/>
                    <a:pt x="308" y="0"/>
                  </a:cubicBezTo>
                  <a:cubicBezTo>
                    <a:pt x="308" y="0"/>
                    <a:pt x="308" y="0"/>
                    <a:pt x="708" y="0"/>
                  </a:cubicBezTo>
                  <a:cubicBezTo>
                    <a:pt x="717" y="0"/>
                    <a:pt x="725" y="6"/>
                    <a:pt x="725" y="16"/>
                  </a:cubicBezTo>
                  <a:cubicBezTo>
                    <a:pt x="725" y="16"/>
                    <a:pt x="725" y="16"/>
                    <a:pt x="725" y="611"/>
                  </a:cubicBezTo>
                  <a:cubicBezTo>
                    <a:pt x="725" y="621"/>
                    <a:pt x="717" y="627"/>
                    <a:pt x="708" y="627"/>
                  </a:cubicBezTo>
                  <a:cubicBezTo>
                    <a:pt x="708" y="627"/>
                    <a:pt x="708" y="627"/>
                    <a:pt x="308" y="627"/>
                  </a:cubicBezTo>
                  <a:cubicBezTo>
                    <a:pt x="298" y="627"/>
                    <a:pt x="292" y="621"/>
                    <a:pt x="292" y="611"/>
                  </a:cubicBezTo>
                  <a:cubicBezTo>
                    <a:pt x="292" y="611"/>
                    <a:pt x="292" y="593"/>
                    <a:pt x="292" y="536"/>
                  </a:cubicBezTo>
                  <a:cubicBezTo>
                    <a:pt x="292" y="527"/>
                    <a:pt x="292" y="517"/>
                    <a:pt x="292" y="506"/>
                  </a:cubicBezTo>
                  <a:cubicBezTo>
                    <a:pt x="292" y="498"/>
                    <a:pt x="292" y="489"/>
                    <a:pt x="292" y="479"/>
                  </a:cubicBezTo>
                  <a:cubicBezTo>
                    <a:pt x="292" y="474"/>
                    <a:pt x="292" y="468"/>
                    <a:pt x="292" y="461"/>
                  </a:cubicBezTo>
                  <a:cubicBezTo>
                    <a:pt x="292" y="461"/>
                    <a:pt x="292" y="461"/>
                    <a:pt x="333" y="424"/>
                  </a:cubicBezTo>
                  <a:cubicBezTo>
                    <a:pt x="333" y="424"/>
                    <a:pt x="333" y="457"/>
                    <a:pt x="333" y="570"/>
                  </a:cubicBezTo>
                  <a:cubicBezTo>
                    <a:pt x="333" y="578"/>
                    <a:pt x="339" y="585"/>
                    <a:pt x="345" y="585"/>
                  </a:cubicBezTo>
                  <a:cubicBezTo>
                    <a:pt x="345" y="585"/>
                    <a:pt x="345" y="585"/>
                    <a:pt x="670" y="585"/>
                  </a:cubicBezTo>
                  <a:cubicBezTo>
                    <a:pt x="677" y="585"/>
                    <a:pt x="683" y="578"/>
                    <a:pt x="683" y="570"/>
                  </a:cubicBezTo>
                  <a:cubicBezTo>
                    <a:pt x="683" y="570"/>
                    <a:pt x="683" y="570"/>
                    <a:pt x="683" y="57"/>
                  </a:cubicBezTo>
                  <a:cubicBezTo>
                    <a:pt x="683" y="49"/>
                    <a:pt x="677" y="42"/>
                    <a:pt x="670" y="42"/>
                  </a:cubicBezTo>
                  <a:cubicBezTo>
                    <a:pt x="670" y="42"/>
                    <a:pt x="670" y="42"/>
                    <a:pt x="345" y="42"/>
                  </a:cubicBezTo>
                  <a:cubicBezTo>
                    <a:pt x="339" y="42"/>
                    <a:pt x="333" y="49"/>
                    <a:pt x="333" y="57"/>
                  </a:cubicBezTo>
                  <a:close/>
                  <a:moveTo>
                    <a:pt x="95" y="587"/>
                  </a:moveTo>
                  <a:cubicBezTo>
                    <a:pt x="103" y="579"/>
                    <a:pt x="121" y="567"/>
                    <a:pt x="132" y="565"/>
                  </a:cubicBezTo>
                  <a:cubicBezTo>
                    <a:pt x="146" y="562"/>
                    <a:pt x="160" y="562"/>
                    <a:pt x="175" y="562"/>
                  </a:cubicBezTo>
                  <a:cubicBezTo>
                    <a:pt x="188" y="561"/>
                    <a:pt x="200" y="555"/>
                    <a:pt x="214" y="552"/>
                  </a:cubicBezTo>
                  <a:cubicBezTo>
                    <a:pt x="225" y="548"/>
                    <a:pt x="230" y="548"/>
                    <a:pt x="238" y="546"/>
                  </a:cubicBezTo>
                  <a:cubicBezTo>
                    <a:pt x="256" y="543"/>
                    <a:pt x="254" y="543"/>
                    <a:pt x="262" y="541"/>
                  </a:cubicBezTo>
                  <a:cubicBezTo>
                    <a:pt x="272" y="539"/>
                    <a:pt x="284" y="531"/>
                    <a:pt x="286" y="520"/>
                  </a:cubicBezTo>
                  <a:cubicBezTo>
                    <a:pt x="288" y="509"/>
                    <a:pt x="277" y="496"/>
                    <a:pt x="266" y="497"/>
                  </a:cubicBezTo>
                  <a:cubicBezTo>
                    <a:pt x="241" y="499"/>
                    <a:pt x="237" y="504"/>
                    <a:pt x="215" y="505"/>
                  </a:cubicBezTo>
                  <a:cubicBezTo>
                    <a:pt x="228" y="494"/>
                    <a:pt x="234" y="492"/>
                    <a:pt x="247" y="480"/>
                  </a:cubicBezTo>
                  <a:cubicBezTo>
                    <a:pt x="261" y="468"/>
                    <a:pt x="271" y="460"/>
                    <a:pt x="284" y="448"/>
                  </a:cubicBezTo>
                  <a:cubicBezTo>
                    <a:pt x="298" y="436"/>
                    <a:pt x="310" y="426"/>
                    <a:pt x="326" y="412"/>
                  </a:cubicBezTo>
                  <a:cubicBezTo>
                    <a:pt x="338" y="401"/>
                    <a:pt x="354" y="388"/>
                    <a:pt x="361" y="373"/>
                  </a:cubicBezTo>
                  <a:cubicBezTo>
                    <a:pt x="373" y="349"/>
                    <a:pt x="364" y="336"/>
                    <a:pt x="347" y="338"/>
                  </a:cubicBezTo>
                  <a:cubicBezTo>
                    <a:pt x="333" y="339"/>
                    <a:pt x="318" y="353"/>
                    <a:pt x="307" y="362"/>
                  </a:cubicBezTo>
                  <a:cubicBezTo>
                    <a:pt x="278" y="387"/>
                    <a:pt x="248" y="411"/>
                    <a:pt x="219" y="436"/>
                  </a:cubicBezTo>
                  <a:cubicBezTo>
                    <a:pt x="230" y="426"/>
                    <a:pt x="240" y="416"/>
                    <a:pt x="252" y="405"/>
                  </a:cubicBezTo>
                  <a:cubicBezTo>
                    <a:pt x="265" y="393"/>
                    <a:pt x="267" y="381"/>
                    <a:pt x="259" y="372"/>
                  </a:cubicBezTo>
                  <a:cubicBezTo>
                    <a:pt x="235" y="344"/>
                    <a:pt x="212" y="380"/>
                    <a:pt x="184" y="398"/>
                  </a:cubicBezTo>
                  <a:cubicBezTo>
                    <a:pt x="217" y="370"/>
                    <a:pt x="228" y="355"/>
                    <a:pt x="205" y="339"/>
                  </a:cubicBezTo>
                  <a:cubicBezTo>
                    <a:pt x="186" y="326"/>
                    <a:pt x="162" y="364"/>
                    <a:pt x="146" y="374"/>
                  </a:cubicBezTo>
                  <a:cubicBezTo>
                    <a:pt x="152" y="367"/>
                    <a:pt x="162" y="359"/>
                    <a:pt x="168" y="353"/>
                  </a:cubicBezTo>
                  <a:cubicBezTo>
                    <a:pt x="173" y="348"/>
                    <a:pt x="180" y="340"/>
                    <a:pt x="175" y="332"/>
                  </a:cubicBezTo>
                  <a:cubicBezTo>
                    <a:pt x="160" y="308"/>
                    <a:pt x="146" y="322"/>
                    <a:pt x="135" y="331"/>
                  </a:cubicBezTo>
                  <a:cubicBezTo>
                    <a:pt x="118" y="342"/>
                    <a:pt x="102" y="355"/>
                    <a:pt x="86" y="368"/>
                  </a:cubicBezTo>
                  <a:cubicBezTo>
                    <a:pt x="72" y="381"/>
                    <a:pt x="54" y="392"/>
                    <a:pt x="49" y="410"/>
                  </a:cubicBezTo>
                  <a:cubicBezTo>
                    <a:pt x="45" y="423"/>
                    <a:pt x="45" y="435"/>
                    <a:pt x="36" y="446"/>
                  </a:cubicBezTo>
                  <a:cubicBezTo>
                    <a:pt x="27" y="456"/>
                    <a:pt x="10" y="469"/>
                    <a:pt x="0" y="478"/>
                  </a:cubicBezTo>
                  <a:cubicBezTo>
                    <a:pt x="7" y="486"/>
                    <a:pt x="15" y="495"/>
                    <a:pt x="23" y="504"/>
                  </a:cubicBezTo>
                  <a:cubicBezTo>
                    <a:pt x="33" y="516"/>
                    <a:pt x="85" y="575"/>
                    <a:pt x="95" y="5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6" tIns="46618" rIns="93236" bIns="46618" numCol="1" anchor="t" anchorCtr="0" compatLnSpc="1">
              <a:prstTxWarp prst="textNoShape">
                <a:avLst/>
              </a:prstTxWarp>
            </a:bodyPr>
            <a:lstStyle/>
            <a:p>
              <a:pPr defTabSz="932163"/>
              <a:endParaRPr lang="en-US" sz="1937">
                <a:solidFill>
                  <a:srgbClr val="000000"/>
                </a:solidFill>
              </a:endParaRPr>
            </a:p>
          </p:txBody>
        </p:sp>
        <p:sp>
          <p:nvSpPr>
            <p:cNvPr id="51" name="Rectangle 50"/>
            <p:cNvSpPr/>
            <p:nvPr/>
          </p:nvSpPr>
          <p:spPr>
            <a:xfrm>
              <a:off x="6516477" y="3109630"/>
              <a:ext cx="2550698" cy="657359"/>
            </a:xfrm>
            <a:prstGeom prst="rect">
              <a:avLst/>
            </a:prstGeom>
          </p:spPr>
          <p:txBody>
            <a:bodyPr wrap="none">
              <a:spAutoFit/>
            </a:bodyPr>
            <a:lstStyle/>
            <a:p>
              <a:pPr defTabSz="932163" fontAlgn="base">
                <a:spcBef>
                  <a:spcPct val="0"/>
                </a:spcBef>
                <a:spcAft>
                  <a:spcPct val="0"/>
                </a:spcAft>
              </a:pPr>
              <a:r>
                <a:rPr lang="en-US" sz="1836" dirty="0">
                  <a:gradFill>
                    <a:gsLst>
                      <a:gs pos="0">
                        <a:srgbClr val="FFFFFF"/>
                      </a:gs>
                      <a:gs pos="100000">
                        <a:srgbClr val="FFFFFF"/>
                      </a:gs>
                    </a:gsLst>
                    <a:lin ang="5400000" scaled="0"/>
                  </a:gradFill>
                </a:rPr>
                <a:t>Optimized experiences</a:t>
              </a:r>
            </a:p>
            <a:p>
              <a:pPr defTabSz="932163" fontAlgn="base">
                <a:spcBef>
                  <a:spcPct val="0"/>
                </a:spcBef>
                <a:spcAft>
                  <a:spcPct val="0"/>
                </a:spcAft>
              </a:pPr>
              <a:r>
                <a:rPr lang="en-US" sz="1836" dirty="0">
                  <a:gradFill>
                    <a:gsLst>
                      <a:gs pos="0">
                        <a:srgbClr val="FFFFFF"/>
                      </a:gs>
                      <a:gs pos="100000">
                        <a:srgbClr val="FFFFFF"/>
                      </a:gs>
                    </a:gsLst>
                    <a:lin ang="5400000" scaled="0"/>
                  </a:gradFill>
                </a:rPr>
                <a:t>For common devices</a:t>
              </a:r>
            </a:p>
          </p:txBody>
        </p:sp>
        <p:pic>
          <p:nvPicPr>
            <p:cNvPr id="4" name="Picture 3"/>
            <p:cNvPicPr>
              <a:picLocks noChangeAspect="1"/>
            </p:cNvPicPr>
            <p:nvPr/>
          </p:nvPicPr>
          <p:blipFill>
            <a:blip r:embed="rId7"/>
            <a:stretch>
              <a:fillRect/>
            </a:stretch>
          </p:blipFill>
          <p:spPr>
            <a:xfrm>
              <a:off x="7123174" y="2290083"/>
              <a:ext cx="293199" cy="131939"/>
            </a:xfrm>
            <a:prstGeom prst="rect">
              <a:avLst/>
            </a:prstGeom>
          </p:spPr>
        </p:pic>
        <p:pic>
          <p:nvPicPr>
            <p:cNvPr id="66" name="Picture 65"/>
            <p:cNvPicPr>
              <a:picLocks noChangeAspect="1"/>
            </p:cNvPicPr>
            <p:nvPr/>
          </p:nvPicPr>
          <p:blipFill>
            <a:blip r:embed="rId7"/>
            <a:stretch>
              <a:fillRect/>
            </a:stretch>
          </p:blipFill>
          <p:spPr>
            <a:xfrm>
              <a:off x="7812211" y="2227412"/>
              <a:ext cx="293199" cy="131939"/>
            </a:xfrm>
            <a:prstGeom prst="rect">
              <a:avLst/>
            </a:prstGeom>
          </p:spPr>
        </p:pic>
        <p:pic>
          <p:nvPicPr>
            <p:cNvPr id="67" name="Picture 66"/>
            <p:cNvPicPr>
              <a:picLocks noChangeAspect="1"/>
            </p:cNvPicPr>
            <p:nvPr/>
          </p:nvPicPr>
          <p:blipFill>
            <a:blip r:embed="rId7"/>
            <a:stretch>
              <a:fillRect/>
            </a:stretch>
          </p:blipFill>
          <p:spPr>
            <a:xfrm>
              <a:off x="8481370" y="2382266"/>
              <a:ext cx="159949" cy="71977"/>
            </a:xfrm>
            <a:prstGeom prst="rect">
              <a:avLst/>
            </a:prstGeom>
          </p:spPr>
        </p:pic>
        <p:pic>
          <p:nvPicPr>
            <p:cNvPr id="75" name="Picture 74" descr="\\MAGNUM\Projects\Microsoft\Cloud Power FY12\Design\ICONS_PNG\Application.png"/>
            <p:cNvPicPr>
              <a:picLocks noChangeAspect="1" noChangeArrowheads="1"/>
            </p:cNvPicPr>
            <p:nvPr/>
          </p:nvPicPr>
          <p:blipFill rotWithShape="1">
            <a:blip r:embed="rId8" cstate="print">
              <a:biLevel thresh="25000"/>
            </a:blip>
            <a:srcRect l="30174" t="36465" r="28608" b="29915"/>
            <a:stretch/>
          </p:blipFill>
          <p:spPr bwMode="auto">
            <a:xfrm>
              <a:off x="7134442" y="2457236"/>
              <a:ext cx="259708" cy="211890"/>
            </a:xfrm>
            <a:prstGeom prst="rect">
              <a:avLst/>
            </a:prstGeom>
            <a:noFill/>
            <a:ln>
              <a:noFill/>
            </a:ln>
          </p:spPr>
        </p:pic>
        <p:pic>
          <p:nvPicPr>
            <p:cNvPr id="76" name="Picture 75" descr="\\MAGNUM\Projects\Microsoft\Cloud Power FY12\Design\ICONS_PNG\Application.png"/>
            <p:cNvPicPr>
              <a:picLocks noChangeAspect="1" noChangeArrowheads="1"/>
            </p:cNvPicPr>
            <p:nvPr/>
          </p:nvPicPr>
          <p:blipFill rotWithShape="1">
            <a:blip r:embed="rId8" cstate="print">
              <a:biLevel thresh="25000"/>
            </a:blip>
            <a:srcRect l="30174" t="36465" r="28608" b="29915"/>
            <a:stretch/>
          </p:blipFill>
          <p:spPr bwMode="auto">
            <a:xfrm>
              <a:off x="7821071" y="2371324"/>
              <a:ext cx="259708" cy="211890"/>
            </a:xfrm>
            <a:prstGeom prst="rect">
              <a:avLst/>
            </a:prstGeom>
            <a:noFill/>
            <a:ln>
              <a:noFill/>
            </a:ln>
          </p:spPr>
        </p:pic>
        <p:pic>
          <p:nvPicPr>
            <p:cNvPr id="77" name="Picture 76" descr="\\MAGNUM\Projects\Microsoft\Cloud Power FY12\Design\ICONS_PNG\Application.png"/>
            <p:cNvPicPr>
              <a:picLocks noChangeAspect="1" noChangeArrowheads="1"/>
            </p:cNvPicPr>
            <p:nvPr/>
          </p:nvPicPr>
          <p:blipFill rotWithShape="1">
            <a:blip r:embed="rId8" cstate="print">
              <a:biLevel thresh="25000"/>
            </a:blip>
            <a:srcRect l="30174" t="36465" r="28608" b="29915"/>
            <a:stretch/>
          </p:blipFill>
          <p:spPr bwMode="auto">
            <a:xfrm>
              <a:off x="8482096" y="2490623"/>
              <a:ext cx="151965" cy="123985"/>
            </a:xfrm>
            <a:prstGeom prst="rect">
              <a:avLst/>
            </a:prstGeom>
            <a:noFill/>
            <a:ln>
              <a:noFill/>
            </a:ln>
          </p:spPr>
        </p:pic>
      </p:grpSp>
      <p:grpSp>
        <p:nvGrpSpPr>
          <p:cNvPr id="8" name="Group 7"/>
          <p:cNvGrpSpPr/>
          <p:nvPr/>
        </p:nvGrpSpPr>
        <p:grpSpPr>
          <a:xfrm>
            <a:off x="6755367" y="3785000"/>
            <a:ext cx="2588986" cy="2330901"/>
            <a:chOff x="8987061" y="1461939"/>
            <a:chExt cx="2538452" cy="2285405"/>
          </a:xfrm>
        </p:grpSpPr>
        <p:sp>
          <p:nvSpPr>
            <p:cNvPr id="43" name="Rectangle 42"/>
            <p:cNvSpPr/>
            <p:nvPr/>
          </p:nvSpPr>
          <p:spPr bwMode="auto">
            <a:xfrm>
              <a:off x="9031325" y="1461939"/>
              <a:ext cx="2376821" cy="22854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36" tIns="46618" rIns="46618" bIns="93236" numCol="1" spcCol="0" rtlCol="0" fromWordArt="0" anchor="b" anchorCtr="0" forceAA="0" compatLnSpc="1">
              <a:prstTxWarp prst="textNoShape">
                <a:avLst/>
              </a:prstTxWarp>
              <a:noAutofit/>
            </a:bodyPr>
            <a:lstStyle/>
            <a:p>
              <a:pPr defTabSz="932163" fontAlgn="base">
                <a:spcBef>
                  <a:spcPct val="0"/>
                </a:spcBef>
                <a:spcAft>
                  <a:spcPct val="0"/>
                </a:spcAft>
              </a:pPr>
              <a:endParaRPr lang="en-US" sz="2039" dirty="0">
                <a:gradFill>
                  <a:gsLst>
                    <a:gs pos="0">
                      <a:srgbClr val="FFFFFF"/>
                    </a:gs>
                    <a:gs pos="100000">
                      <a:srgbClr val="FFFFFF"/>
                    </a:gs>
                  </a:gsLst>
                  <a:lin ang="5400000" scaled="0"/>
                </a:gradFill>
              </a:endParaRPr>
            </a:p>
          </p:txBody>
        </p:sp>
        <p:sp>
          <p:nvSpPr>
            <p:cNvPr id="52" name="Rectangle 51"/>
            <p:cNvSpPr/>
            <p:nvPr/>
          </p:nvSpPr>
          <p:spPr>
            <a:xfrm>
              <a:off x="8987061" y="3281976"/>
              <a:ext cx="2538452" cy="374846"/>
            </a:xfrm>
            <a:prstGeom prst="rect">
              <a:avLst/>
            </a:prstGeom>
          </p:spPr>
          <p:txBody>
            <a:bodyPr wrap="none">
              <a:spAutoFit/>
            </a:bodyPr>
            <a:lstStyle/>
            <a:p>
              <a:pPr defTabSz="932163" fontAlgn="base">
                <a:spcBef>
                  <a:spcPct val="0"/>
                </a:spcBef>
                <a:spcAft>
                  <a:spcPct val="0"/>
                </a:spcAft>
              </a:pPr>
              <a:r>
                <a:rPr lang="en-US" sz="1836" dirty="0">
                  <a:gradFill>
                    <a:gsLst>
                      <a:gs pos="0">
                        <a:srgbClr val="FFFFFF"/>
                      </a:gs>
                      <a:gs pos="100000">
                        <a:srgbClr val="FFFFFF"/>
                      </a:gs>
                    </a:gsLst>
                    <a:lin ang="5400000" scaled="0"/>
                  </a:gradFill>
                </a:rPr>
                <a:t>Continuous innovation</a:t>
              </a:r>
            </a:p>
          </p:txBody>
        </p:sp>
        <p:pic>
          <p:nvPicPr>
            <p:cNvPr id="78" name="Picture 9" descr="\\MAGNUM\Projects\Microsoft\Cloud Power FY12\Design\Icons\PNGs\Optimized.png"/>
            <p:cNvPicPr>
              <a:picLocks noChangeAspect="1" noChangeArrowheads="1"/>
            </p:cNvPicPr>
            <p:nvPr/>
          </p:nvPicPr>
          <p:blipFill>
            <a:blip r:embed="rId9" cstate="print">
              <a:lum bright="100000"/>
            </a:blip>
            <a:srcRect/>
            <a:stretch>
              <a:fillRect/>
            </a:stretch>
          </p:blipFill>
          <p:spPr bwMode="auto">
            <a:xfrm>
              <a:off x="9624415" y="1757485"/>
              <a:ext cx="1227678" cy="1227678"/>
            </a:xfrm>
            <a:prstGeom prst="rect">
              <a:avLst/>
            </a:prstGeom>
            <a:noFill/>
          </p:spPr>
        </p:pic>
      </p:grpSp>
      <p:pic>
        <p:nvPicPr>
          <p:cNvPr id="68" name="Picture 4" descr="http://farm7.staticflickr.com/6198/6149648253_a3f453cb9e_z.jpg"/>
          <p:cNvPicPr>
            <a:picLocks noChangeAspect="1" noChangeArrowheads="1"/>
          </p:cNvPicPr>
          <p:nvPr/>
        </p:nvPicPr>
        <p:blipFill rotWithShape="1">
          <a:blip r:embed="rId10">
            <a:extLst>
              <a:ext uri="{BEBA8EAE-BF5A-486C-A8C5-ECC9F3942E4B}">
                <a14:imgProps xmlns:a14="http://schemas.microsoft.com/office/drawing/2010/main">
                  <a14:imgLayer r:embed="rId11">
                    <a14:imgEffect>
                      <a14:brightnessContrast contrast="20000"/>
                    </a14:imgEffect>
                  </a14:imgLayer>
                </a14:imgProps>
              </a:ext>
              <a:ext uri="{28A0092B-C50C-407E-A947-70E740481C1C}">
                <a14:useLocalDpi xmlns:a14="http://schemas.microsoft.com/office/drawing/2010/main" val="0"/>
              </a:ext>
            </a:extLst>
          </a:blip>
          <a:srcRect l="-665" t="3711" r="207" b="3425"/>
          <a:stretch/>
        </p:blipFill>
        <p:spPr bwMode="auto">
          <a:xfrm>
            <a:off x="650649" y="1349126"/>
            <a:ext cx="3444907" cy="4772964"/>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p:cNvPicPr>
            <a:picLocks noChangeAspect="1"/>
          </p:cNvPicPr>
          <p:nvPr/>
        </p:nvPicPr>
        <p:blipFill>
          <a:blip r:embed="rId12" cstate="print">
            <a:biLevel thresh="25000"/>
            <a:extLst>
              <a:ext uri="{28A0092B-C50C-407E-A947-70E740481C1C}">
                <a14:useLocalDpi xmlns:a14="http://schemas.microsoft.com/office/drawing/2010/main" val="0"/>
              </a:ext>
            </a:extLst>
          </a:blip>
          <a:stretch>
            <a:fillRect/>
          </a:stretch>
        </p:blipFill>
        <p:spPr>
          <a:xfrm>
            <a:off x="6942435" y="2420335"/>
            <a:ext cx="1277863" cy="653135"/>
          </a:xfrm>
          <a:prstGeom prst="rect">
            <a:avLst/>
          </a:prstGeom>
        </p:spPr>
      </p:pic>
      <p:pic>
        <p:nvPicPr>
          <p:cNvPr id="65" name="Picture 64" descr="C:\Users\davalex\AppData\Local\Microsoft\Windows\Temporary Internet Files\Content.Word\BannerAd_rgb_Exchange_Cyan300.png"/>
          <p:cNvPicPr>
            <a:picLocks noChangeAspect="1"/>
          </p:cNvPicPr>
          <p:nvPr/>
        </p:nvPicPr>
        <p:blipFill>
          <a:blip r:embed="rId13" cstate="print">
            <a:biLevel thresh="25000"/>
            <a:extLst>
              <a:ext uri="{28A0092B-C50C-407E-A947-70E740481C1C}">
                <a14:useLocalDpi xmlns:a14="http://schemas.microsoft.com/office/drawing/2010/main" val="0"/>
              </a:ext>
            </a:extLst>
          </a:blip>
          <a:srcRect/>
          <a:stretch>
            <a:fillRect/>
          </a:stretch>
        </p:blipFill>
        <p:spPr bwMode="auto">
          <a:xfrm>
            <a:off x="6909704" y="1425160"/>
            <a:ext cx="2006351" cy="685928"/>
          </a:xfrm>
          <a:prstGeom prst="rect">
            <a:avLst/>
          </a:prstGeom>
          <a:noFill/>
          <a:ln>
            <a:noFill/>
          </a:ln>
        </p:spPr>
      </p:pic>
      <p:pic>
        <p:nvPicPr>
          <p:cNvPr id="69" name="Picture 18"/>
          <p:cNvPicPr>
            <a:picLocks noChangeAspect="1"/>
          </p:cNvPicPr>
          <p:nvPr/>
        </p:nvPicPr>
        <p:blipFill>
          <a:blip r:embed="rId14" cstate="print">
            <a:extLst>
              <a:ext uri="{BEBA8EAE-BF5A-486C-A8C5-ECC9F3942E4B}">
                <a14:imgProps xmlns:a14="http://schemas.microsoft.com/office/drawing/2010/main">
                  <a14:imgLayer r:embed="rId15">
                    <a14:imgEffect>
                      <a14:brightnessContrast bright="100000"/>
                    </a14:imgEffect>
                  </a14:imgLayer>
                </a14:imgProps>
              </a:ext>
              <a:ext uri="{28A0092B-C50C-407E-A947-70E740481C1C}">
                <a14:useLocalDpi xmlns:a14="http://schemas.microsoft.com/office/drawing/2010/main" val="0"/>
              </a:ext>
            </a:extLst>
          </a:blip>
          <a:stretch>
            <a:fillRect/>
          </a:stretch>
        </p:blipFill>
        <p:spPr bwMode="black">
          <a:xfrm>
            <a:off x="6908548" y="1916302"/>
            <a:ext cx="2169513" cy="690126"/>
          </a:xfrm>
          <a:prstGeom prst="rect">
            <a:avLst/>
          </a:prstGeom>
        </p:spPr>
      </p:pic>
    </p:spTree>
    <p:extLst>
      <p:ext uri="{BB962C8B-B14F-4D97-AF65-F5344CB8AC3E}">
        <p14:creationId xmlns:p14="http://schemas.microsoft.com/office/powerpoint/2010/main" val="97231120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Choose the right plan for your business</a:t>
            </a:r>
          </a:p>
        </p:txBody>
      </p:sp>
      <p:grpSp>
        <p:nvGrpSpPr>
          <p:cNvPr id="98" name="Group 97"/>
          <p:cNvGrpSpPr/>
          <p:nvPr/>
        </p:nvGrpSpPr>
        <p:grpSpPr>
          <a:xfrm>
            <a:off x="8351532" y="1356520"/>
            <a:ext cx="1645920" cy="656873"/>
            <a:chOff x="7001747" y="1173343"/>
            <a:chExt cx="1100210" cy="656873"/>
          </a:xfrm>
          <a:solidFill>
            <a:srgbClr val="797A7D"/>
          </a:solidFill>
        </p:grpSpPr>
        <p:sp>
          <p:nvSpPr>
            <p:cNvPr id="99" name="Rectangle 98"/>
            <p:cNvSpPr/>
            <p:nvPr/>
          </p:nvSpPr>
          <p:spPr bwMode="auto">
            <a:xfrm>
              <a:off x="7001747" y="1173343"/>
              <a:ext cx="1100210" cy="656873"/>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45715" tIns="45715" rIns="45715" bIns="45715" numCol="1" spcCol="0" rtlCol="0" fromWordArt="0" anchor="b" anchorCtr="0" forceAA="0" compatLnSpc="1">
              <a:prstTxWarp prst="textNoShape">
                <a:avLst/>
              </a:prstTxWarp>
              <a:noAutofit/>
            </a:bodyPr>
            <a:lstStyle/>
            <a:p>
              <a:pPr marL="0" marR="0" lvl="0" indent="0" defTabSz="913985" eaLnBrk="1" fontAlgn="base" latinLnBrk="0" hangingPunct="1">
                <a:lnSpc>
                  <a:spcPct val="90000"/>
                </a:lnSpc>
                <a:spcBef>
                  <a:spcPct val="0"/>
                </a:spcBef>
                <a:spcAft>
                  <a:spcPct val="0"/>
                </a:spcAft>
                <a:buClrTx/>
                <a:buSzTx/>
                <a:buFontTx/>
                <a:buNone/>
                <a:tabLst/>
                <a:defRPr/>
              </a:pPr>
              <a:endParaRPr kumimoji="0" lang="en-US" sz="4000" b="1" i="0" u="none" strike="noStrike" kern="0" cap="none" spc="-100" normalizeH="0" baseline="0" noProof="0" dirty="0" smtClean="0">
                <a:ln w="3175">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0" name="TextBox 99"/>
            <p:cNvSpPr txBox="1"/>
            <p:nvPr/>
          </p:nvSpPr>
          <p:spPr>
            <a:xfrm>
              <a:off x="7001747" y="1307880"/>
              <a:ext cx="1100210" cy="387798"/>
            </a:xfrm>
            <a:prstGeom prst="rect">
              <a:avLst/>
            </a:prstGeom>
            <a:grpFill/>
          </p:spPr>
          <p:txBody>
            <a:bodyPr wrap="square" lIns="0" tIns="0" rIns="0" bIns="0" rtlCol="0" anchor="ctr" anchorCtr="0">
              <a:spAutoFit/>
            </a:bodyPr>
            <a:lstStyle/>
            <a:p>
              <a:pPr marL="0" marR="0" lvl="0" indent="0" algn="ctr" defTabSz="914363" eaLnBrk="1" fontAlgn="auto" latinLnBrk="0" hangingPunct="1">
                <a:lnSpc>
                  <a:spcPct val="90000"/>
                </a:lnSpc>
                <a:spcBef>
                  <a:spcPts val="200"/>
                </a:spcBef>
                <a:spcAft>
                  <a:spcPts val="0"/>
                </a:spcAft>
                <a:buClrTx/>
                <a:buSzTx/>
                <a:buFontTx/>
                <a:buNone/>
                <a:tabLst/>
                <a:defRPr/>
              </a:pPr>
              <a:r>
                <a:rPr kumimoji="0" lang="en-US" sz="1400" b="0" i="0" u="none" strike="noStrike" kern="0" cap="none" spc="-70" normalizeH="0" baseline="0" noProof="0" dirty="0" smtClean="0">
                  <a:ln>
                    <a:noFill/>
                  </a:ln>
                  <a:solidFill>
                    <a:srgbClr val="FFFFFF"/>
                  </a:solidFill>
                  <a:effectLst/>
                  <a:uLnTx/>
                  <a:uFillTx/>
                </a:rPr>
                <a:t>Office 365 </a:t>
              </a:r>
              <a:br>
                <a:rPr kumimoji="0" lang="en-US" sz="1400" b="0" i="0" u="none" strike="noStrike" kern="0" cap="none" spc="-70" normalizeH="0" baseline="0" noProof="0" dirty="0" smtClean="0">
                  <a:ln>
                    <a:noFill/>
                  </a:ln>
                  <a:solidFill>
                    <a:srgbClr val="FFFFFF"/>
                  </a:solidFill>
                  <a:effectLst/>
                  <a:uLnTx/>
                  <a:uFillTx/>
                </a:rPr>
              </a:br>
              <a:r>
                <a:rPr kumimoji="0" lang="en-US" sz="1400" b="0" i="0" u="none" strike="noStrike" kern="0" cap="none" spc="-70" normalizeH="0" baseline="0" noProof="0" dirty="0" smtClean="0">
                  <a:ln>
                    <a:noFill/>
                  </a:ln>
                  <a:solidFill>
                    <a:srgbClr val="FFFFFF"/>
                  </a:solidFill>
                  <a:effectLst/>
                  <a:uLnTx/>
                  <a:uFillTx/>
                </a:rPr>
                <a:t>Midsize Business </a:t>
              </a:r>
            </a:p>
          </p:txBody>
        </p:sp>
      </p:grpSp>
      <p:grpSp>
        <p:nvGrpSpPr>
          <p:cNvPr id="101" name="Group 100"/>
          <p:cNvGrpSpPr/>
          <p:nvPr/>
        </p:nvGrpSpPr>
        <p:grpSpPr>
          <a:xfrm>
            <a:off x="6644363" y="1356520"/>
            <a:ext cx="1645920" cy="656873"/>
            <a:chOff x="5296246" y="1173343"/>
            <a:chExt cx="1100209" cy="656873"/>
          </a:xfrm>
          <a:solidFill>
            <a:srgbClr val="EB3C00"/>
          </a:solidFill>
        </p:grpSpPr>
        <p:sp>
          <p:nvSpPr>
            <p:cNvPr id="102" name="Rectangle 101"/>
            <p:cNvSpPr/>
            <p:nvPr/>
          </p:nvSpPr>
          <p:spPr bwMode="auto">
            <a:xfrm>
              <a:off x="5296246" y="1173343"/>
              <a:ext cx="1100209" cy="656873"/>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45715" tIns="45715" rIns="45715" bIns="45715" numCol="1" spcCol="0" rtlCol="0" fromWordArt="0" anchor="b" anchorCtr="0" forceAA="0" compatLnSpc="1">
              <a:prstTxWarp prst="textNoShape">
                <a:avLst/>
              </a:prstTxWarp>
              <a:noAutofit/>
            </a:bodyPr>
            <a:lstStyle/>
            <a:p>
              <a:pPr marL="0" marR="0" lvl="0" indent="0" defTabSz="913985" eaLnBrk="1" fontAlgn="base" latinLnBrk="0" hangingPunct="1">
                <a:lnSpc>
                  <a:spcPct val="90000"/>
                </a:lnSpc>
                <a:spcBef>
                  <a:spcPct val="0"/>
                </a:spcBef>
                <a:spcAft>
                  <a:spcPct val="0"/>
                </a:spcAft>
                <a:buClrTx/>
                <a:buSzTx/>
                <a:buFontTx/>
                <a:buNone/>
                <a:tabLst/>
                <a:defRPr/>
              </a:pPr>
              <a:endParaRPr kumimoji="0" lang="en-US" sz="4000" b="1" i="0" u="none" strike="noStrike" kern="0" cap="none" spc="-100" normalizeH="0" baseline="0" noProof="0" dirty="0" smtClean="0">
                <a:ln w="3175">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3" name="TextBox 102"/>
            <p:cNvSpPr txBox="1"/>
            <p:nvPr/>
          </p:nvSpPr>
          <p:spPr>
            <a:xfrm>
              <a:off x="5296246" y="1307880"/>
              <a:ext cx="1047418" cy="387798"/>
            </a:xfrm>
            <a:prstGeom prst="rect">
              <a:avLst/>
            </a:prstGeom>
            <a:grpFill/>
          </p:spPr>
          <p:txBody>
            <a:bodyPr wrap="square" lIns="0" tIns="0" rIns="0" bIns="0" rtlCol="0" anchor="ctr" anchorCtr="0">
              <a:spAutoFit/>
            </a:bodyPr>
            <a:lstStyle/>
            <a:p>
              <a:pPr marL="0" marR="0" lvl="0" indent="0" algn="ctr" defTabSz="914363" eaLnBrk="1" fontAlgn="auto" latinLnBrk="0" hangingPunct="1">
                <a:lnSpc>
                  <a:spcPct val="90000"/>
                </a:lnSpc>
                <a:spcBef>
                  <a:spcPts val="200"/>
                </a:spcBef>
                <a:spcAft>
                  <a:spcPts val="0"/>
                </a:spcAft>
                <a:buClrTx/>
                <a:buSzTx/>
                <a:buFontTx/>
                <a:buNone/>
                <a:tabLst/>
                <a:defRPr/>
              </a:pPr>
              <a:r>
                <a:rPr kumimoji="0" lang="en-US" sz="1400" b="0" i="0" u="none" strike="noStrike" kern="0" cap="none" spc="-70" normalizeH="0" baseline="0" noProof="0" dirty="0" smtClean="0">
                  <a:ln>
                    <a:noFill/>
                  </a:ln>
                  <a:solidFill>
                    <a:srgbClr val="FFFFFF"/>
                  </a:solidFill>
                  <a:effectLst/>
                  <a:uLnTx/>
                  <a:uFillTx/>
                </a:rPr>
                <a:t>Office 365 Small Business Premium</a:t>
              </a:r>
            </a:p>
          </p:txBody>
        </p:sp>
      </p:grpSp>
      <p:grpSp>
        <p:nvGrpSpPr>
          <p:cNvPr id="104" name="Group 103"/>
          <p:cNvGrpSpPr/>
          <p:nvPr/>
        </p:nvGrpSpPr>
        <p:grpSpPr>
          <a:xfrm>
            <a:off x="10061039" y="1356520"/>
            <a:ext cx="1646918" cy="656873"/>
            <a:chOff x="8819087" y="1173343"/>
            <a:chExt cx="1100211" cy="656873"/>
          </a:xfrm>
          <a:solidFill>
            <a:srgbClr val="797A7D"/>
          </a:solidFill>
        </p:grpSpPr>
        <p:sp>
          <p:nvSpPr>
            <p:cNvPr id="105" name="Rectangle 104"/>
            <p:cNvSpPr/>
            <p:nvPr/>
          </p:nvSpPr>
          <p:spPr bwMode="auto">
            <a:xfrm>
              <a:off x="8819087" y="1173343"/>
              <a:ext cx="1100211" cy="656873"/>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6" name="TextBox 105"/>
            <p:cNvSpPr txBox="1"/>
            <p:nvPr/>
          </p:nvSpPr>
          <p:spPr>
            <a:xfrm>
              <a:off x="8819087" y="1296415"/>
              <a:ext cx="1100211" cy="413447"/>
            </a:xfrm>
            <a:prstGeom prst="rect">
              <a:avLst/>
            </a:prstGeom>
            <a:grpFill/>
          </p:spPr>
          <p:txBody>
            <a:bodyPr wrap="square" lIns="0" tIns="0" rIns="0" bIns="0" rtlCol="0" anchor="ctr" anchorCtr="0">
              <a:spAutoFit/>
            </a:bodyPr>
            <a:lstStyle/>
            <a:p>
              <a:pPr marL="0" marR="0" lvl="0" indent="0" algn="ctr" defTabSz="914363" eaLnBrk="1" fontAlgn="auto" latinLnBrk="0" hangingPunct="1">
                <a:lnSpc>
                  <a:spcPct val="90000"/>
                </a:lnSpc>
                <a:spcBef>
                  <a:spcPts val="200"/>
                </a:spcBef>
                <a:spcAft>
                  <a:spcPts val="0"/>
                </a:spcAft>
                <a:buClrTx/>
                <a:buSzTx/>
                <a:buFontTx/>
                <a:buNone/>
                <a:tabLst/>
                <a:defRPr/>
              </a:pPr>
              <a:r>
                <a:rPr kumimoji="0" lang="en-US" sz="1400" b="0" i="0" u="none" strike="noStrike" kern="0" cap="none" spc="-70" normalizeH="0" baseline="0" noProof="0" dirty="0" smtClean="0">
                  <a:ln>
                    <a:noFill/>
                  </a:ln>
                  <a:solidFill>
                    <a:srgbClr val="FFFFFF"/>
                  </a:solidFill>
                  <a:effectLst/>
                  <a:uLnTx/>
                  <a:uFillTx/>
                </a:rPr>
                <a:t>Office 365</a:t>
              </a:r>
            </a:p>
            <a:p>
              <a:pPr marL="0" marR="0" lvl="0" indent="0" algn="ctr" defTabSz="914363" eaLnBrk="1" fontAlgn="auto" latinLnBrk="0" hangingPunct="1">
                <a:lnSpc>
                  <a:spcPct val="90000"/>
                </a:lnSpc>
                <a:spcBef>
                  <a:spcPts val="200"/>
                </a:spcBef>
                <a:spcAft>
                  <a:spcPts val="0"/>
                </a:spcAft>
                <a:buClrTx/>
                <a:buSzTx/>
                <a:buFontTx/>
                <a:buNone/>
                <a:tabLst/>
                <a:defRPr/>
              </a:pPr>
              <a:r>
                <a:rPr kumimoji="0" lang="en-US" sz="1400" b="0" i="0" u="none" strike="noStrike" kern="0" cap="none" spc="-70" normalizeH="0" baseline="0" noProof="0" dirty="0" smtClean="0">
                  <a:ln>
                    <a:noFill/>
                  </a:ln>
                  <a:solidFill>
                    <a:srgbClr val="FFFFFF"/>
                  </a:solidFill>
                  <a:effectLst/>
                  <a:uLnTx/>
                  <a:uFillTx/>
                </a:rPr>
                <a:t>Enterprise E3</a:t>
              </a:r>
            </a:p>
          </p:txBody>
        </p:sp>
      </p:grpSp>
      <p:sp>
        <p:nvSpPr>
          <p:cNvPr id="107" name="Rectangle 106"/>
          <p:cNvSpPr/>
          <p:nvPr/>
        </p:nvSpPr>
        <p:spPr bwMode="auto">
          <a:xfrm rot="16200000">
            <a:off x="230576" y="2535599"/>
            <a:ext cx="1436596" cy="492900"/>
          </a:xfrm>
          <a:prstGeom prst="rect">
            <a:avLst/>
          </a:prstGeom>
          <a:solidFill>
            <a:srgbClr val="797A7D">
              <a:lumMod val="40000"/>
              <a:lumOff val="60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Segoe UI"/>
              </a:rPr>
              <a:t>Advanced Services</a:t>
            </a:r>
            <a:endParaRPr kumimoji="0" lang="en-US" sz="1400" b="1" i="0" u="none" strike="noStrike" kern="0" cap="none" spc="0" normalizeH="0" baseline="0" noProof="0" dirty="0" smtClean="0">
              <a:ln>
                <a:noFill/>
              </a:ln>
              <a:solidFill>
                <a:srgbClr val="FFFFFF"/>
              </a:solidFill>
              <a:effectLst/>
              <a:uLnTx/>
              <a:uFillTx/>
              <a:latin typeface="Segoe UI"/>
            </a:endParaRPr>
          </a:p>
        </p:txBody>
      </p:sp>
      <p:sp>
        <p:nvSpPr>
          <p:cNvPr id="108" name="Rectangle 107"/>
          <p:cNvSpPr/>
          <p:nvPr/>
        </p:nvSpPr>
        <p:spPr bwMode="auto">
          <a:xfrm rot="16200000">
            <a:off x="231087" y="4741900"/>
            <a:ext cx="1435576" cy="492900"/>
          </a:xfrm>
          <a:prstGeom prst="rect">
            <a:avLst/>
          </a:prstGeom>
          <a:solidFill>
            <a:srgbClr val="797A7D">
              <a:lumMod val="40000"/>
              <a:lumOff val="60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Segoe UI"/>
              </a:rPr>
              <a:t>Standard </a:t>
            </a:r>
          </a:p>
          <a:p>
            <a:pPr marL="0" marR="0" lvl="0" indent="0" algn="ctr" defTabSz="914363" eaLnBrk="1" fontAlgn="b"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Segoe UI"/>
              </a:rPr>
              <a:t>Services</a:t>
            </a:r>
            <a:endParaRPr kumimoji="0" lang="en-US" sz="1400" b="1" i="0" u="none" strike="noStrike" kern="0" cap="none" spc="0" normalizeH="0" baseline="0" noProof="0" dirty="0" smtClean="0">
              <a:ln>
                <a:noFill/>
              </a:ln>
              <a:solidFill>
                <a:srgbClr val="FFFFFF"/>
              </a:solidFill>
              <a:effectLst/>
              <a:uLnTx/>
              <a:uFillTx/>
              <a:latin typeface="Segoe UI"/>
            </a:endParaRPr>
          </a:p>
        </p:txBody>
      </p:sp>
      <p:sp>
        <p:nvSpPr>
          <p:cNvPr id="109" name="Rectangle 108"/>
          <p:cNvSpPr/>
          <p:nvPr/>
        </p:nvSpPr>
        <p:spPr bwMode="auto">
          <a:xfrm rot="16200000">
            <a:off x="599152" y="3638094"/>
            <a:ext cx="699440" cy="492900"/>
          </a:xfrm>
          <a:prstGeom prst="rect">
            <a:avLst/>
          </a:prstGeom>
          <a:solidFill>
            <a:srgbClr val="797A7D">
              <a:lumMod val="40000"/>
              <a:lumOff val="60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Segoe UI"/>
              </a:rPr>
              <a:t>Office</a:t>
            </a:r>
            <a:endParaRPr kumimoji="0" lang="en-US" sz="1400" b="1" i="0" u="none" strike="noStrike" kern="0" cap="none" spc="0" normalizeH="0" baseline="0" noProof="0" dirty="0" smtClean="0">
              <a:ln>
                <a:noFill/>
              </a:ln>
              <a:solidFill>
                <a:srgbClr val="FFFFFF"/>
              </a:solidFill>
              <a:effectLst/>
              <a:uLnTx/>
              <a:uFillTx/>
              <a:latin typeface="Segoe UI"/>
            </a:endParaRPr>
          </a:p>
        </p:txBody>
      </p:sp>
      <p:sp>
        <p:nvSpPr>
          <p:cNvPr id="110" name="Rectangle 109"/>
          <p:cNvSpPr/>
          <p:nvPr/>
        </p:nvSpPr>
        <p:spPr bwMode="auto">
          <a:xfrm>
            <a:off x="1254904" y="4270734"/>
            <a:ext cx="3562349" cy="333035"/>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73152" tIns="45720" rIns="45720" bIns="45720" numCol="1" spcCol="0" rtlCol="0" fromWordArt="0" anchor="ctr" anchorCtr="0" forceAA="0" compatLnSpc="1">
            <a:prstTxWarp prst="textNoShape">
              <a:avLst/>
            </a:prstTxWarp>
            <a:noAutofit/>
          </a:bodyPr>
          <a:lstStyle/>
          <a:p>
            <a:pPr marL="0" marR="0" lvl="0" indent="0" defTabSz="914363" eaLnBrk="1" fontAlgn="b"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797A7D"/>
                </a:solidFill>
                <a:effectLst/>
                <a:uLnTx/>
                <a:uFillTx/>
                <a:latin typeface="Segoe UI"/>
              </a:rPr>
              <a:t>Office Web Applications</a:t>
            </a:r>
          </a:p>
        </p:txBody>
      </p:sp>
      <p:sp>
        <p:nvSpPr>
          <p:cNvPr id="111" name="Rectangle 110">
            <a:hlinkClick r:id="" action="ppaction://noaction"/>
          </p:cNvPr>
          <p:cNvSpPr/>
          <p:nvPr/>
        </p:nvSpPr>
        <p:spPr bwMode="auto">
          <a:xfrm>
            <a:off x="1249230" y="5750582"/>
            <a:ext cx="3562349" cy="282118"/>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r" defTabSz="914363" eaLnBrk="1" fontAlgn="b"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797A7D"/>
                </a:solidFill>
                <a:effectLst/>
                <a:uLnTx/>
                <a:uFillTx/>
                <a:latin typeface="Segoe UI"/>
              </a:rPr>
              <a:t>Seat targets</a:t>
            </a:r>
          </a:p>
        </p:txBody>
      </p:sp>
      <p:sp>
        <p:nvSpPr>
          <p:cNvPr id="112" name="Rectangle 111">
            <a:hlinkClick r:id="" action="ppaction://noaction"/>
          </p:cNvPr>
          <p:cNvSpPr/>
          <p:nvPr/>
        </p:nvSpPr>
        <p:spPr bwMode="auto">
          <a:xfrm>
            <a:off x="6644363" y="5750582"/>
            <a:ext cx="1645920" cy="288497"/>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797A7D"/>
                </a:solidFill>
                <a:effectLst/>
                <a:uLnTx/>
                <a:uFillTx/>
                <a:latin typeface="Segoe UI"/>
              </a:rPr>
              <a:t>1–10</a:t>
            </a:r>
          </a:p>
        </p:txBody>
      </p:sp>
      <p:sp>
        <p:nvSpPr>
          <p:cNvPr id="113" name="Rectangle 112">
            <a:hlinkClick r:id="" action="ppaction://noaction"/>
          </p:cNvPr>
          <p:cNvSpPr/>
          <p:nvPr/>
        </p:nvSpPr>
        <p:spPr bwMode="auto">
          <a:xfrm>
            <a:off x="8351532" y="5750582"/>
            <a:ext cx="1645920" cy="273765"/>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797A7D"/>
                </a:solidFill>
                <a:effectLst/>
                <a:uLnTx/>
                <a:uFillTx/>
                <a:latin typeface="Segoe UI"/>
              </a:rPr>
              <a:t>11–250</a:t>
            </a:r>
          </a:p>
        </p:txBody>
      </p:sp>
      <p:sp>
        <p:nvSpPr>
          <p:cNvPr id="114" name="Rectangle 113">
            <a:hlinkClick r:id="" action="ppaction://noaction"/>
          </p:cNvPr>
          <p:cNvSpPr/>
          <p:nvPr/>
        </p:nvSpPr>
        <p:spPr bwMode="auto">
          <a:xfrm>
            <a:off x="10061538" y="5750582"/>
            <a:ext cx="1645920" cy="273765"/>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797A7D"/>
                </a:solidFill>
                <a:effectLst/>
                <a:uLnTx/>
                <a:uFillTx/>
                <a:latin typeface="Segoe UI"/>
              </a:rPr>
              <a:t>&gt;250</a:t>
            </a:r>
          </a:p>
        </p:txBody>
      </p:sp>
      <p:sp>
        <p:nvSpPr>
          <p:cNvPr id="115" name="Rectangle 114"/>
          <p:cNvSpPr/>
          <p:nvPr/>
        </p:nvSpPr>
        <p:spPr bwMode="auto">
          <a:xfrm>
            <a:off x="1254904" y="2063924"/>
            <a:ext cx="3562349" cy="333035"/>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73152" tIns="45720" rIns="45720" bIns="45720" numCol="1" spcCol="0" rtlCol="0" fromWordArt="0" anchor="ctr" anchorCtr="0" forceAA="0" compatLnSpc="1">
            <a:prstTxWarp prst="textNoShape">
              <a:avLst/>
            </a:prstTxWarp>
            <a:noAutofit/>
          </a:bodyPr>
          <a:lstStyle/>
          <a:p>
            <a:pPr marL="0" marR="0" lvl="0" indent="0" defTabSz="914363" eaLnBrk="1" fontAlgn="b" latinLnBrk="0" hangingPunct="1">
              <a:lnSpc>
                <a:spcPct val="100000"/>
              </a:lnSpc>
              <a:spcBef>
                <a:spcPts val="0"/>
              </a:spcBef>
              <a:spcAft>
                <a:spcPts val="0"/>
              </a:spcAft>
              <a:buClrTx/>
              <a:buSzTx/>
              <a:buFontTx/>
              <a:buNone/>
              <a:tabLst/>
              <a:defRPr/>
            </a:pPr>
            <a:r>
              <a:rPr kumimoji="0" lang="en-US" sz="1400" b="0" i="0" u="none" strike="noStrike" kern="0" cap="none" spc="-50" normalizeH="0" baseline="0" noProof="0" dirty="0" smtClean="0">
                <a:ln>
                  <a:noFill/>
                </a:ln>
                <a:solidFill>
                  <a:srgbClr val="797A7D"/>
                </a:solidFill>
                <a:effectLst/>
                <a:uLnTx/>
                <a:uFillTx/>
                <a:latin typeface="Segoe UI"/>
              </a:rPr>
              <a:t>Voicemail, Legal Hold, Data Loss Prevention</a:t>
            </a:r>
            <a:endParaRPr kumimoji="0" lang="en-US" sz="1400" b="1" i="0" u="none" strike="noStrike" kern="0" cap="none" spc="-50" normalizeH="0" baseline="0" noProof="0" dirty="0" smtClean="0">
              <a:ln>
                <a:noFill/>
              </a:ln>
              <a:solidFill>
                <a:srgbClr val="797A7D"/>
              </a:solidFill>
              <a:effectLst/>
              <a:uLnTx/>
              <a:uFillTx/>
              <a:latin typeface="Segoe UI"/>
            </a:endParaRPr>
          </a:p>
        </p:txBody>
      </p:sp>
      <p:sp>
        <p:nvSpPr>
          <p:cNvPr id="116" name="Rectangle 115"/>
          <p:cNvSpPr/>
          <p:nvPr/>
        </p:nvSpPr>
        <p:spPr bwMode="auto">
          <a:xfrm>
            <a:off x="8351532" y="2063924"/>
            <a:ext cx="1645920" cy="333035"/>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68217A"/>
              </a:solidFill>
              <a:effectLst/>
              <a:uLnTx/>
              <a:uFillTx/>
              <a:latin typeface="Segoe UI"/>
            </a:endParaRPr>
          </a:p>
        </p:txBody>
      </p:sp>
      <p:sp>
        <p:nvSpPr>
          <p:cNvPr id="117" name="Rectangle 116"/>
          <p:cNvSpPr/>
          <p:nvPr/>
        </p:nvSpPr>
        <p:spPr bwMode="auto">
          <a:xfrm>
            <a:off x="6644363" y="2063924"/>
            <a:ext cx="1645920" cy="333035"/>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68217A"/>
              </a:solidFill>
              <a:effectLst/>
              <a:uLnTx/>
              <a:uFillTx/>
              <a:latin typeface="Segoe UI"/>
            </a:endParaRPr>
          </a:p>
        </p:txBody>
      </p:sp>
      <p:sp>
        <p:nvSpPr>
          <p:cNvPr id="118" name="Rectangle 117"/>
          <p:cNvSpPr/>
          <p:nvPr/>
        </p:nvSpPr>
        <p:spPr bwMode="auto">
          <a:xfrm>
            <a:off x="1254904" y="2431438"/>
            <a:ext cx="3562350" cy="333035"/>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73152" tIns="45720" rIns="45720" bIns="45720" numCol="1" spcCol="0" rtlCol="0" fromWordArt="0" anchor="ctr" anchorCtr="0" forceAA="0" compatLnSpc="1">
            <a:prstTxWarp prst="textNoShape">
              <a:avLst/>
            </a:prstTxWarp>
            <a:noAutofit/>
          </a:bodyPr>
          <a:lstStyle/>
          <a:p>
            <a:pPr marL="0" marR="0" lvl="0" indent="0" defTabSz="914363" eaLnBrk="1" fontAlgn="b" latinLnBrk="0" hangingPunct="1">
              <a:lnSpc>
                <a:spcPct val="100000"/>
              </a:lnSpc>
              <a:spcBef>
                <a:spcPts val="0"/>
              </a:spcBef>
              <a:spcAft>
                <a:spcPts val="0"/>
              </a:spcAft>
              <a:buClrTx/>
              <a:buSzTx/>
              <a:buFontTx/>
              <a:buNone/>
              <a:tabLst/>
              <a:defRPr/>
            </a:pPr>
            <a:r>
              <a:rPr kumimoji="0" lang="en-US" sz="1400" b="0" i="0" u="none" strike="noStrike" kern="0" cap="none" spc="-50" normalizeH="0" baseline="0" noProof="0" dirty="0" smtClean="0">
                <a:ln>
                  <a:noFill/>
                </a:ln>
                <a:solidFill>
                  <a:srgbClr val="797A7D"/>
                </a:solidFill>
                <a:effectLst/>
                <a:uLnTx/>
                <a:uFillTx/>
                <a:latin typeface="Segoe UI"/>
              </a:rPr>
              <a:t>Rights Management</a:t>
            </a:r>
          </a:p>
        </p:txBody>
      </p:sp>
      <p:sp>
        <p:nvSpPr>
          <p:cNvPr id="119" name="Rectangle 118"/>
          <p:cNvSpPr/>
          <p:nvPr/>
        </p:nvSpPr>
        <p:spPr bwMode="auto">
          <a:xfrm>
            <a:off x="8351532" y="2431438"/>
            <a:ext cx="1645920" cy="333035"/>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68217A"/>
              </a:solidFill>
              <a:effectLst/>
              <a:uLnTx/>
              <a:uFillTx/>
              <a:latin typeface="Segoe UI"/>
            </a:endParaRPr>
          </a:p>
        </p:txBody>
      </p:sp>
      <p:sp>
        <p:nvSpPr>
          <p:cNvPr id="120" name="Rectangle 119"/>
          <p:cNvSpPr/>
          <p:nvPr/>
        </p:nvSpPr>
        <p:spPr bwMode="auto">
          <a:xfrm>
            <a:off x="6644363" y="2431438"/>
            <a:ext cx="1645920" cy="333035"/>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68217A"/>
              </a:solidFill>
              <a:effectLst/>
              <a:uLnTx/>
              <a:uFillTx/>
              <a:latin typeface="Segoe UI"/>
            </a:endParaRPr>
          </a:p>
        </p:txBody>
      </p:sp>
      <p:sp>
        <p:nvSpPr>
          <p:cNvPr id="121" name="Rectangle 120"/>
          <p:cNvSpPr/>
          <p:nvPr/>
        </p:nvSpPr>
        <p:spPr bwMode="auto">
          <a:xfrm>
            <a:off x="1254904" y="3534997"/>
            <a:ext cx="3562349" cy="333035"/>
          </a:xfrm>
          <a:prstGeom prst="rect">
            <a:avLst/>
          </a:prstGeom>
          <a:solidFill>
            <a:srgbClr val="EB3C00"/>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defTabSz="914363" eaLnBrk="1" fontAlgn="b"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Segoe UI"/>
              </a:rPr>
              <a:t>Office Desktop Applications</a:t>
            </a:r>
          </a:p>
        </p:txBody>
      </p:sp>
      <p:sp>
        <p:nvSpPr>
          <p:cNvPr id="122" name="Rectangle 121"/>
          <p:cNvSpPr/>
          <p:nvPr/>
        </p:nvSpPr>
        <p:spPr bwMode="auto">
          <a:xfrm>
            <a:off x="6644363" y="3167483"/>
            <a:ext cx="1645920" cy="333035"/>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68217A"/>
              </a:solidFill>
              <a:effectLst/>
              <a:uLnTx/>
              <a:uFillTx/>
              <a:latin typeface="Segoe UI"/>
            </a:endParaRPr>
          </a:p>
        </p:txBody>
      </p:sp>
      <p:sp>
        <p:nvSpPr>
          <p:cNvPr id="123" name="Rectangle 122"/>
          <p:cNvSpPr/>
          <p:nvPr/>
        </p:nvSpPr>
        <p:spPr bwMode="auto">
          <a:xfrm>
            <a:off x="1249230" y="6074997"/>
            <a:ext cx="3562349" cy="282118"/>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r" defTabSz="914363" eaLnBrk="1" fontAlgn="b"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797A7D"/>
                </a:solidFill>
                <a:effectLst/>
                <a:uLnTx/>
                <a:uFillTx/>
                <a:latin typeface="Segoe UI"/>
              </a:rPr>
              <a:t>Price (per user/month in US Dollars)</a:t>
            </a:r>
          </a:p>
        </p:txBody>
      </p:sp>
      <p:sp>
        <p:nvSpPr>
          <p:cNvPr id="124" name="Rectangle 123"/>
          <p:cNvSpPr/>
          <p:nvPr/>
        </p:nvSpPr>
        <p:spPr bwMode="auto">
          <a:xfrm>
            <a:off x="6644363" y="6083350"/>
            <a:ext cx="1645920" cy="273765"/>
          </a:xfrm>
          <a:prstGeom prst="rect">
            <a:avLst/>
          </a:prstGeom>
          <a:solidFill>
            <a:srgbClr val="EB3C00"/>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Segoe UI"/>
              </a:rPr>
              <a:t>$12.50</a:t>
            </a:r>
          </a:p>
        </p:txBody>
      </p:sp>
      <p:sp>
        <p:nvSpPr>
          <p:cNvPr id="125" name="Rectangle 124"/>
          <p:cNvSpPr/>
          <p:nvPr/>
        </p:nvSpPr>
        <p:spPr bwMode="auto">
          <a:xfrm>
            <a:off x="8351532" y="6083350"/>
            <a:ext cx="1645920" cy="273765"/>
          </a:xfrm>
          <a:prstGeom prst="rect">
            <a:avLst/>
          </a:prstGeom>
          <a:solidFill>
            <a:srgbClr val="797A7D"/>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Segoe UI"/>
              </a:rPr>
              <a:t>$15</a:t>
            </a:r>
          </a:p>
        </p:txBody>
      </p:sp>
      <p:sp>
        <p:nvSpPr>
          <p:cNvPr id="126" name="Rectangle 125"/>
          <p:cNvSpPr/>
          <p:nvPr/>
        </p:nvSpPr>
        <p:spPr bwMode="auto">
          <a:xfrm>
            <a:off x="10061538" y="6083350"/>
            <a:ext cx="1645920" cy="273765"/>
          </a:xfrm>
          <a:prstGeom prst="rect">
            <a:avLst/>
          </a:prstGeom>
          <a:solidFill>
            <a:srgbClr val="797A7D"/>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Segoe UI"/>
              </a:rPr>
              <a:t>$20</a:t>
            </a:r>
          </a:p>
        </p:txBody>
      </p:sp>
      <p:sp>
        <p:nvSpPr>
          <p:cNvPr id="127" name="Rectangle 126"/>
          <p:cNvSpPr/>
          <p:nvPr/>
        </p:nvSpPr>
        <p:spPr bwMode="auto">
          <a:xfrm>
            <a:off x="6644363" y="4270734"/>
            <a:ext cx="1645920" cy="333035"/>
          </a:xfrm>
          <a:prstGeom prst="rect">
            <a:avLst/>
          </a:prstGeom>
          <a:solidFill>
            <a:srgbClr val="FFFFFF">
              <a:lumMod val="85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797A7D"/>
                </a:solidFill>
                <a:effectLst/>
                <a:uLnTx/>
                <a:uFillTx/>
                <a:latin typeface="Segoe UI"/>
                <a:sym typeface="Wingdings"/>
              </a:rPr>
              <a:t></a:t>
            </a:r>
            <a:endParaRPr kumimoji="0" lang="en-US" sz="1400" b="0" i="0" u="none" strike="noStrike" kern="0" cap="none" spc="0" normalizeH="0" baseline="0" noProof="0" dirty="0" smtClean="0">
              <a:ln>
                <a:noFill/>
              </a:ln>
              <a:solidFill>
                <a:srgbClr val="797A7D"/>
              </a:solidFill>
              <a:effectLst/>
              <a:uLnTx/>
              <a:uFillTx/>
              <a:latin typeface="Segoe UI"/>
            </a:endParaRPr>
          </a:p>
        </p:txBody>
      </p:sp>
      <p:sp>
        <p:nvSpPr>
          <p:cNvPr id="128" name="Rectangle 127"/>
          <p:cNvSpPr/>
          <p:nvPr/>
        </p:nvSpPr>
        <p:spPr bwMode="auto">
          <a:xfrm>
            <a:off x="8351532" y="4270734"/>
            <a:ext cx="1645920" cy="333035"/>
          </a:xfrm>
          <a:prstGeom prst="rect">
            <a:avLst/>
          </a:prstGeom>
          <a:solidFill>
            <a:srgbClr val="FFFFFF">
              <a:lumMod val="85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797A7D"/>
                </a:solidFill>
                <a:effectLst/>
                <a:uLnTx/>
                <a:uFillTx/>
                <a:latin typeface="Segoe UI"/>
                <a:sym typeface="Wingdings"/>
              </a:rPr>
              <a:t></a:t>
            </a:r>
            <a:endParaRPr kumimoji="0" lang="en-US" sz="1400" b="0" i="0" u="none" strike="noStrike" kern="0" cap="none" spc="0" normalizeH="0" baseline="0" noProof="0" dirty="0" smtClean="0">
              <a:ln>
                <a:noFill/>
              </a:ln>
              <a:solidFill>
                <a:srgbClr val="797A7D"/>
              </a:solidFill>
              <a:effectLst/>
              <a:uLnTx/>
              <a:uFillTx/>
              <a:latin typeface="Segoe UI"/>
            </a:endParaRPr>
          </a:p>
        </p:txBody>
      </p:sp>
      <p:sp>
        <p:nvSpPr>
          <p:cNvPr id="129" name="Rectangle 128"/>
          <p:cNvSpPr/>
          <p:nvPr/>
        </p:nvSpPr>
        <p:spPr bwMode="auto">
          <a:xfrm>
            <a:off x="10061538" y="4270734"/>
            <a:ext cx="1645920" cy="333035"/>
          </a:xfrm>
          <a:prstGeom prst="rect">
            <a:avLst/>
          </a:prstGeom>
          <a:solidFill>
            <a:srgbClr val="FFFFFF">
              <a:lumMod val="85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797A7D"/>
                </a:solidFill>
                <a:effectLst/>
                <a:uLnTx/>
                <a:uFillTx/>
                <a:latin typeface="Segoe UI"/>
                <a:sym typeface="Wingdings"/>
              </a:rPr>
              <a:t></a:t>
            </a:r>
            <a:endParaRPr kumimoji="0" lang="en-US" sz="1400" b="0" i="0" u="none" strike="noStrike" kern="0" cap="none" spc="0" normalizeH="0" baseline="0" noProof="0" dirty="0" smtClean="0">
              <a:ln>
                <a:noFill/>
              </a:ln>
              <a:solidFill>
                <a:srgbClr val="797A7D"/>
              </a:solidFill>
              <a:effectLst/>
              <a:uLnTx/>
              <a:uFillTx/>
              <a:latin typeface="Segoe UI"/>
            </a:endParaRPr>
          </a:p>
        </p:txBody>
      </p:sp>
      <p:sp>
        <p:nvSpPr>
          <p:cNvPr id="130" name="Rectangle 129"/>
          <p:cNvSpPr/>
          <p:nvPr/>
        </p:nvSpPr>
        <p:spPr bwMode="auto">
          <a:xfrm>
            <a:off x="6644363" y="5005762"/>
            <a:ext cx="1645920" cy="333035"/>
          </a:xfrm>
          <a:prstGeom prst="rect">
            <a:avLst/>
          </a:prstGeom>
          <a:solidFill>
            <a:srgbClr val="FFFFFF">
              <a:lumMod val="85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797A7D"/>
                </a:solidFill>
                <a:effectLst/>
                <a:uLnTx/>
                <a:uFillTx/>
                <a:latin typeface="Segoe UI"/>
              </a:rPr>
              <a:t>Basic</a:t>
            </a:r>
          </a:p>
        </p:txBody>
      </p:sp>
      <p:sp>
        <p:nvSpPr>
          <p:cNvPr id="131" name="Rectangle 130"/>
          <p:cNvSpPr/>
          <p:nvPr/>
        </p:nvSpPr>
        <p:spPr bwMode="auto">
          <a:xfrm>
            <a:off x="8351532" y="5005762"/>
            <a:ext cx="1645920" cy="333035"/>
          </a:xfrm>
          <a:prstGeom prst="rect">
            <a:avLst/>
          </a:prstGeom>
          <a:solidFill>
            <a:srgbClr val="FFFFFF">
              <a:lumMod val="85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797A7D"/>
                </a:solidFill>
                <a:effectLst/>
                <a:uLnTx/>
                <a:uFillTx/>
                <a:latin typeface="Segoe UI"/>
              </a:rPr>
              <a:t>Expanded</a:t>
            </a:r>
          </a:p>
        </p:txBody>
      </p:sp>
      <p:sp>
        <p:nvSpPr>
          <p:cNvPr id="132" name="Rectangle 131"/>
          <p:cNvSpPr/>
          <p:nvPr/>
        </p:nvSpPr>
        <p:spPr bwMode="auto">
          <a:xfrm>
            <a:off x="10061538" y="5005762"/>
            <a:ext cx="1645920" cy="333035"/>
          </a:xfrm>
          <a:prstGeom prst="rect">
            <a:avLst/>
          </a:prstGeom>
          <a:solidFill>
            <a:srgbClr val="FFFFFF">
              <a:lumMod val="85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797A7D"/>
                </a:solidFill>
                <a:effectLst/>
                <a:uLnTx/>
                <a:uFillTx/>
                <a:latin typeface="Segoe UI"/>
              </a:rPr>
              <a:t>Full</a:t>
            </a:r>
          </a:p>
        </p:txBody>
      </p:sp>
      <p:sp>
        <p:nvSpPr>
          <p:cNvPr id="133" name="Rectangle 132"/>
          <p:cNvSpPr/>
          <p:nvPr/>
        </p:nvSpPr>
        <p:spPr bwMode="auto">
          <a:xfrm>
            <a:off x="10061538" y="2063924"/>
            <a:ext cx="1645920" cy="333035"/>
          </a:xfrm>
          <a:prstGeom prst="rect">
            <a:avLst/>
          </a:prstGeom>
          <a:solidFill>
            <a:srgbClr val="FFFFFF">
              <a:lumMod val="85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797A7D"/>
                </a:solidFill>
                <a:effectLst/>
                <a:uLnTx/>
                <a:uFillTx/>
                <a:latin typeface="Segoe UI"/>
                <a:sym typeface="Wingdings"/>
              </a:rPr>
              <a:t></a:t>
            </a:r>
            <a:endParaRPr kumimoji="0" lang="en-US" sz="1400" b="0" i="0" u="none" strike="noStrike" kern="0" cap="none" spc="0" normalizeH="0" baseline="0" noProof="0" dirty="0" smtClean="0">
              <a:ln>
                <a:noFill/>
              </a:ln>
              <a:solidFill>
                <a:srgbClr val="797A7D"/>
              </a:solidFill>
              <a:effectLst/>
              <a:uLnTx/>
              <a:uFillTx/>
              <a:latin typeface="Segoe UI"/>
            </a:endParaRPr>
          </a:p>
        </p:txBody>
      </p:sp>
      <p:sp>
        <p:nvSpPr>
          <p:cNvPr id="134" name="Rectangle 133"/>
          <p:cNvSpPr/>
          <p:nvPr/>
        </p:nvSpPr>
        <p:spPr bwMode="auto">
          <a:xfrm>
            <a:off x="10061538" y="2431438"/>
            <a:ext cx="1645920" cy="333035"/>
          </a:xfrm>
          <a:prstGeom prst="rect">
            <a:avLst/>
          </a:prstGeom>
          <a:solidFill>
            <a:srgbClr val="FFFFFF">
              <a:lumMod val="85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797A7D"/>
                </a:solidFill>
                <a:effectLst/>
                <a:uLnTx/>
                <a:uFillTx/>
                <a:latin typeface="Segoe UI"/>
                <a:sym typeface="Wingdings"/>
              </a:rPr>
              <a:t></a:t>
            </a:r>
            <a:endParaRPr kumimoji="0" lang="en-US" sz="1400" b="0" i="0" u="none" strike="noStrike" kern="0" cap="none" spc="0" normalizeH="0" baseline="0" noProof="0" dirty="0" smtClean="0">
              <a:ln>
                <a:noFill/>
              </a:ln>
              <a:solidFill>
                <a:srgbClr val="797A7D"/>
              </a:solidFill>
              <a:effectLst/>
              <a:uLnTx/>
              <a:uFillTx/>
              <a:latin typeface="Segoe UI"/>
            </a:endParaRPr>
          </a:p>
        </p:txBody>
      </p:sp>
      <p:sp>
        <p:nvSpPr>
          <p:cNvPr id="135" name="Rectangle 134"/>
          <p:cNvSpPr/>
          <p:nvPr/>
        </p:nvSpPr>
        <p:spPr bwMode="auto">
          <a:xfrm>
            <a:off x="6644363" y="3534997"/>
            <a:ext cx="1645920" cy="333035"/>
          </a:xfrm>
          <a:prstGeom prst="rect">
            <a:avLst/>
          </a:prstGeom>
          <a:solidFill>
            <a:srgbClr val="FFFFFF">
              <a:lumMod val="85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797A7D"/>
                </a:solidFill>
                <a:effectLst/>
                <a:uLnTx/>
                <a:uFillTx/>
                <a:latin typeface="Segoe UI"/>
                <a:sym typeface="Wingdings"/>
              </a:rPr>
              <a:t></a:t>
            </a:r>
            <a:endParaRPr kumimoji="0" lang="en-US" sz="1400" b="0" i="0" u="none" strike="noStrike" kern="0" cap="none" spc="0" normalizeH="0" baseline="0" noProof="0" dirty="0" smtClean="0">
              <a:ln>
                <a:noFill/>
              </a:ln>
              <a:solidFill>
                <a:srgbClr val="797A7D"/>
              </a:solidFill>
              <a:effectLst/>
              <a:uLnTx/>
              <a:uFillTx/>
              <a:latin typeface="Segoe UI"/>
            </a:endParaRPr>
          </a:p>
        </p:txBody>
      </p:sp>
      <p:sp>
        <p:nvSpPr>
          <p:cNvPr id="136" name="Rectangle 135"/>
          <p:cNvSpPr/>
          <p:nvPr/>
        </p:nvSpPr>
        <p:spPr bwMode="auto">
          <a:xfrm>
            <a:off x="8351532" y="3534997"/>
            <a:ext cx="1645920" cy="333035"/>
          </a:xfrm>
          <a:prstGeom prst="rect">
            <a:avLst/>
          </a:prstGeom>
          <a:solidFill>
            <a:srgbClr val="FFFFFF">
              <a:lumMod val="85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797A7D"/>
                </a:solidFill>
                <a:effectLst/>
                <a:uLnTx/>
                <a:uFillTx/>
                <a:latin typeface="Segoe UI"/>
                <a:sym typeface="Wingdings"/>
              </a:rPr>
              <a:t></a:t>
            </a:r>
            <a:endParaRPr kumimoji="0" lang="en-US" sz="1400" b="0" i="0" u="none" strike="noStrike" kern="0" cap="none" spc="0" normalizeH="0" baseline="0" noProof="0" dirty="0" smtClean="0">
              <a:ln>
                <a:noFill/>
              </a:ln>
              <a:solidFill>
                <a:srgbClr val="797A7D"/>
              </a:solidFill>
              <a:effectLst/>
              <a:uLnTx/>
              <a:uFillTx/>
              <a:latin typeface="Segoe UI"/>
            </a:endParaRPr>
          </a:p>
        </p:txBody>
      </p:sp>
      <p:sp>
        <p:nvSpPr>
          <p:cNvPr id="137" name="Rectangle 136"/>
          <p:cNvSpPr/>
          <p:nvPr/>
        </p:nvSpPr>
        <p:spPr bwMode="auto">
          <a:xfrm>
            <a:off x="10061538" y="3534997"/>
            <a:ext cx="1645920" cy="333035"/>
          </a:xfrm>
          <a:prstGeom prst="rect">
            <a:avLst/>
          </a:prstGeom>
          <a:solidFill>
            <a:srgbClr val="FFFFFF">
              <a:lumMod val="85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797A7D"/>
                </a:solidFill>
                <a:effectLst/>
                <a:uLnTx/>
                <a:uFillTx/>
                <a:latin typeface="Segoe UI"/>
                <a:sym typeface="Wingdings"/>
              </a:rPr>
              <a:t></a:t>
            </a:r>
            <a:endParaRPr kumimoji="0" lang="en-US" sz="1400" b="0" i="0" u="none" strike="noStrike" kern="0" cap="none" spc="0" normalizeH="0" baseline="0" noProof="0" dirty="0" smtClean="0">
              <a:ln>
                <a:noFill/>
              </a:ln>
              <a:solidFill>
                <a:srgbClr val="797A7D"/>
              </a:solidFill>
              <a:effectLst/>
              <a:uLnTx/>
              <a:uFillTx/>
              <a:latin typeface="Segoe UI"/>
            </a:endParaRPr>
          </a:p>
        </p:txBody>
      </p:sp>
      <p:sp>
        <p:nvSpPr>
          <p:cNvPr id="138" name="Rectangle 137"/>
          <p:cNvSpPr/>
          <p:nvPr/>
        </p:nvSpPr>
        <p:spPr bwMode="auto">
          <a:xfrm>
            <a:off x="6644363" y="3902508"/>
            <a:ext cx="1645920" cy="333035"/>
          </a:xfrm>
          <a:prstGeom prst="rect">
            <a:avLst/>
          </a:prstGeom>
          <a:solidFill>
            <a:srgbClr val="FFFFFF">
              <a:lumMod val="85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797A7D"/>
                </a:solidFill>
                <a:effectLst/>
                <a:uLnTx/>
                <a:uFillTx/>
                <a:latin typeface="Segoe UI"/>
              </a:rPr>
              <a:t>Pull</a:t>
            </a:r>
          </a:p>
        </p:txBody>
      </p:sp>
      <p:sp>
        <p:nvSpPr>
          <p:cNvPr id="139" name="Rectangle 138"/>
          <p:cNvSpPr/>
          <p:nvPr/>
        </p:nvSpPr>
        <p:spPr bwMode="auto">
          <a:xfrm>
            <a:off x="8351532" y="3902508"/>
            <a:ext cx="1645920" cy="333035"/>
          </a:xfrm>
          <a:prstGeom prst="rect">
            <a:avLst/>
          </a:prstGeom>
          <a:solidFill>
            <a:srgbClr val="FFFFFF">
              <a:lumMod val="85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797A7D"/>
                </a:solidFill>
                <a:effectLst/>
                <a:uLnTx/>
                <a:uFillTx/>
                <a:latin typeface="Segoe UI"/>
              </a:rPr>
              <a:t>Pull</a:t>
            </a:r>
          </a:p>
        </p:txBody>
      </p:sp>
      <p:sp>
        <p:nvSpPr>
          <p:cNvPr id="140" name="Rectangle 139"/>
          <p:cNvSpPr/>
          <p:nvPr/>
        </p:nvSpPr>
        <p:spPr bwMode="auto">
          <a:xfrm>
            <a:off x="10061538" y="3902508"/>
            <a:ext cx="1645920" cy="333035"/>
          </a:xfrm>
          <a:prstGeom prst="rect">
            <a:avLst/>
          </a:prstGeom>
          <a:solidFill>
            <a:srgbClr val="FFFFFF">
              <a:lumMod val="85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797A7D"/>
                </a:solidFill>
                <a:effectLst/>
                <a:uLnTx/>
                <a:uFillTx/>
                <a:latin typeface="Segoe UI"/>
              </a:rPr>
              <a:t>Push</a:t>
            </a:r>
          </a:p>
        </p:txBody>
      </p:sp>
      <p:sp>
        <p:nvSpPr>
          <p:cNvPr id="141" name="Rectangle 140"/>
          <p:cNvSpPr/>
          <p:nvPr/>
        </p:nvSpPr>
        <p:spPr bwMode="auto">
          <a:xfrm>
            <a:off x="8351532" y="3167483"/>
            <a:ext cx="1645920" cy="333035"/>
          </a:xfrm>
          <a:prstGeom prst="rect">
            <a:avLst/>
          </a:prstGeom>
          <a:solidFill>
            <a:srgbClr val="FFFFFF">
              <a:lumMod val="85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797A7D"/>
                </a:solidFill>
                <a:effectLst/>
                <a:uLnTx/>
                <a:uFillTx/>
                <a:latin typeface="Segoe UI"/>
                <a:sym typeface="Wingdings"/>
              </a:rPr>
              <a:t></a:t>
            </a:r>
            <a:endParaRPr kumimoji="0" lang="en-US" sz="1400" b="0" i="0" u="none" strike="noStrike" kern="0" cap="none" spc="0" normalizeH="0" baseline="0" noProof="0" dirty="0" smtClean="0">
              <a:ln>
                <a:noFill/>
              </a:ln>
              <a:solidFill>
                <a:srgbClr val="797A7D"/>
              </a:solidFill>
              <a:effectLst/>
              <a:uLnTx/>
              <a:uFillTx/>
              <a:latin typeface="Segoe UI"/>
            </a:endParaRPr>
          </a:p>
        </p:txBody>
      </p:sp>
      <p:sp>
        <p:nvSpPr>
          <p:cNvPr id="142" name="Rectangle 141"/>
          <p:cNvSpPr/>
          <p:nvPr/>
        </p:nvSpPr>
        <p:spPr bwMode="auto">
          <a:xfrm>
            <a:off x="10061538" y="3167483"/>
            <a:ext cx="1645920" cy="333035"/>
          </a:xfrm>
          <a:prstGeom prst="rect">
            <a:avLst/>
          </a:prstGeom>
          <a:solidFill>
            <a:srgbClr val="FFFFFF">
              <a:lumMod val="85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797A7D"/>
                </a:solidFill>
                <a:effectLst/>
                <a:uLnTx/>
                <a:uFillTx/>
                <a:latin typeface="Segoe UI"/>
                <a:sym typeface="Wingdings"/>
              </a:rPr>
              <a:t></a:t>
            </a:r>
            <a:endParaRPr kumimoji="0" lang="en-US" sz="1400" b="0" i="0" u="none" strike="noStrike" kern="0" cap="none" spc="0" normalizeH="0" baseline="0" noProof="0" dirty="0" smtClean="0">
              <a:ln>
                <a:noFill/>
              </a:ln>
              <a:solidFill>
                <a:srgbClr val="797A7D"/>
              </a:solidFill>
              <a:effectLst/>
              <a:uLnTx/>
              <a:uFillTx/>
              <a:latin typeface="Segoe UI"/>
            </a:endParaRPr>
          </a:p>
        </p:txBody>
      </p:sp>
      <p:sp>
        <p:nvSpPr>
          <p:cNvPr id="143" name="Rectangle 142"/>
          <p:cNvSpPr/>
          <p:nvPr/>
        </p:nvSpPr>
        <p:spPr bwMode="auto">
          <a:xfrm>
            <a:off x="6644363" y="4270562"/>
            <a:ext cx="1645920" cy="333035"/>
          </a:xfrm>
          <a:prstGeom prst="rect">
            <a:avLst/>
          </a:prstGeom>
          <a:solidFill>
            <a:srgbClr val="EB3C00">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EB3C00"/>
                </a:solidFill>
                <a:effectLst/>
                <a:uLnTx/>
                <a:uFillTx/>
                <a:latin typeface="Segoe UI"/>
                <a:sym typeface="Wingdings"/>
              </a:rPr>
              <a:t></a:t>
            </a:r>
            <a:endParaRPr kumimoji="0" lang="en-US" sz="1400" b="0" i="0" u="none" strike="noStrike" kern="0" cap="none" spc="0" normalizeH="0" baseline="0" noProof="0" dirty="0" smtClean="0">
              <a:ln>
                <a:noFill/>
              </a:ln>
              <a:solidFill>
                <a:srgbClr val="EB3C00"/>
              </a:solidFill>
              <a:effectLst/>
              <a:uLnTx/>
              <a:uFillTx/>
              <a:latin typeface="Segoe UI"/>
            </a:endParaRPr>
          </a:p>
        </p:txBody>
      </p:sp>
      <p:sp>
        <p:nvSpPr>
          <p:cNvPr id="144" name="Rectangle 143"/>
          <p:cNvSpPr/>
          <p:nvPr/>
        </p:nvSpPr>
        <p:spPr bwMode="auto">
          <a:xfrm>
            <a:off x="8351532" y="4270562"/>
            <a:ext cx="1645920" cy="333035"/>
          </a:xfrm>
          <a:prstGeom prst="rect">
            <a:avLst/>
          </a:prstGeom>
          <a:solidFill>
            <a:srgbClr val="797A7D">
              <a:lumMod val="60000"/>
              <a:lumOff val="40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Segoe UI"/>
                <a:sym typeface="Wingdings"/>
              </a:rPr>
              <a:t></a:t>
            </a:r>
            <a:endParaRPr kumimoji="0" lang="en-US" sz="1400" b="0" i="0" u="none" strike="noStrike" kern="0" cap="none" spc="0" normalizeH="0" baseline="0" noProof="0" dirty="0" smtClean="0">
              <a:ln>
                <a:noFill/>
              </a:ln>
              <a:solidFill>
                <a:srgbClr val="FFFFFF"/>
              </a:solidFill>
              <a:effectLst/>
              <a:uLnTx/>
              <a:uFillTx/>
              <a:latin typeface="Segoe UI"/>
            </a:endParaRPr>
          </a:p>
        </p:txBody>
      </p:sp>
      <p:sp>
        <p:nvSpPr>
          <p:cNvPr id="145" name="Rectangle 144"/>
          <p:cNvSpPr/>
          <p:nvPr/>
        </p:nvSpPr>
        <p:spPr bwMode="auto">
          <a:xfrm>
            <a:off x="10061538" y="4270562"/>
            <a:ext cx="1645920" cy="333035"/>
          </a:xfrm>
          <a:prstGeom prst="rect">
            <a:avLst/>
          </a:prstGeom>
          <a:solidFill>
            <a:srgbClr val="797A7D">
              <a:lumMod val="60000"/>
              <a:lumOff val="40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Segoe UI"/>
                <a:sym typeface="Wingdings"/>
              </a:rPr>
              <a:t></a:t>
            </a:r>
            <a:endParaRPr kumimoji="0" lang="en-US" sz="1400" b="0" i="0" u="none" strike="noStrike" kern="0" cap="none" spc="0" normalizeH="0" baseline="0" noProof="0" dirty="0" smtClean="0">
              <a:ln>
                <a:noFill/>
              </a:ln>
              <a:solidFill>
                <a:srgbClr val="FFFFFF"/>
              </a:solidFill>
              <a:effectLst/>
              <a:uLnTx/>
              <a:uFillTx/>
              <a:latin typeface="Segoe UI"/>
            </a:endParaRPr>
          </a:p>
        </p:txBody>
      </p:sp>
      <p:sp>
        <p:nvSpPr>
          <p:cNvPr id="146" name="Rectangle 145"/>
          <p:cNvSpPr/>
          <p:nvPr/>
        </p:nvSpPr>
        <p:spPr bwMode="auto">
          <a:xfrm>
            <a:off x="6644363" y="5003840"/>
            <a:ext cx="1645920" cy="333035"/>
          </a:xfrm>
          <a:prstGeom prst="rect">
            <a:avLst/>
          </a:prstGeom>
          <a:solidFill>
            <a:srgbClr val="EB3C00">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EB3C00"/>
                </a:solidFill>
                <a:effectLst/>
                <a:uLnTx/>
                <a:uFillTx/>
                <a:latin typeface="Segoe UI"/>
              </a:rPr>
              <a:t>Basic</a:t>
            </a:r>
          </a:p>
        </p:txBody>
      </p:sp>
      <p:sp>
        <p:nvSpPr>
          <p:cNvPr id="147" name="Rectangle 146"/>
          <p:cNvSpPr/>
          <p:nvPr/>
        </p:nvSpPr>
        <p:spPr bwMode="auto">
          <a:xfrm>
            <a:off x="8351532" y="5003840"/>
            <a:ext cx="1645920" cy="333035"/>
          </a:xfrm>
          <a:prstGeom prst="rect">
            <a:avLst/>
          </a:prstGeom>
          <a:solidFill>
            <a:srgbClr val="797A7D">
              <a:lumMod val="60000"/>
              <a:lumOff val="40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Segoe UI"/>
              </a:rPr>
              <a:t>Expanded</a:t>
            </a:r>
          </a:p>
        </p:txBody>
      </p:sp>
      <p:sp>
        <p:nvSpPr>
          <p:cNvPr id="148" name="Rectangle 147"/>
          <p:cNvSpPr/>
          <p:nvPr/>
        </p:nvSpPr>
        <p:spPr bwMode="auto">
          <a:xfrm>
            <a:off x="10061538" y="5003840"/>
            <a:ext cx="1645920" cy="333035"/>
          </a:xfrm>
          <a:prstGeom prst="rect">
            <a:avLst/>
          </a:prstGeom>
          <a:solidFill>
            <a:srgbClr val="797A7D">
              <a:lumMod val="60000"/>
              <a:lumOff val="40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Segoe UI"/>
              </a:rPr>
              <a:t>Full</a:t>
            </a:r>
          </a:p>
        </p:txBody>
      </p:sp>
      <p:sp>
        <p:nvSpPr>
          <p:cNvPr id="149" name="Rectangle 148"/>
          <p:cNvSpPr/>
          <p:nvPr/>
        </p:nvSpPr>
        <p:spPr bwMode="auto">
          <a:xfrm>
            <a:off x="6644363" y="5371354"/>
            <a:ext cx="1645920" cy="333035"/>
          </a:xfrm>
          <a:prstGeom prst="rect">
            <a:avLst/>
          </a:prstGeom>
          <a:solidFill>
            <a:srgbClr val="EB3C00">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EB3C00"/>
                </a:solidFill>
                <a:effectLst/>
                <a:uLnTx/>
                <a:uFillTx/>
                <a:latin typeface="Segoe UI"/>
              </a:rPr>
              <a:t>Basic</a:t>
            </a:r>
          </a:p>
        </p:txBody>
      </p:sp>
      <p:sp>
        <p:nvSpPr>
          <p:cNvPr id="150" name="Rectangle 149"/>
          <p:cNvSpPr/>
          <p:nvPr/>
        </p:nvSpPr>
        <p:spPr bwMode="auto">
          <a:xfrm>
            <a:off x="8351532" y="5371354"/>
            <a:ext cx="1645920" cy="333035"/>
          </a:xfrm>
          <a:prstGeom prst="rect">
            <a:avLst/>
          </a:prstGeom>
          <a:solidFill>
            <a:srgbClr val="797A7D">
              <a:lumMod val="60000"/>
              <a:lumOff val="40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Segoe UI"/>
              </a:rPr>
              <a:t>Expanded</a:t>
            </a:r>
          </a:p>
        </p:txBody>
      </p:sp>
      <p:sp>
        <p:nvSpPr>
          <p:cNvPr id="151" name="Rectangle 150"/>
          <p:cNvSpPr/>
          <p:nvPr/>
        </p:nvSpPr>
        <p:spPr bwMode="auto">
          <a:xfrm>
            <a:off x="10061538" y="5371354"/>
            <a:ext cx="1645920" cy="333035"/>
          </a:xfrm>
          <a:prstGeom prst="rect">
            <a:avLst/>
          </a:prstGeom>
          <a:solidFill>
            <a:srgbClr val="797A7D">
              <a:lumMod val="60000"/>
              <a:lumOff val="40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Segoe UI"/>
              </a:rPr>
              <a:t>Full</a:t>
            </a:r>
          </a:p>
        </p:txBody>
      </p:sp>
      <p:sp>
        <p:nvSpPr>
          <p:cNvPr id="152" name="Rectangle 151"/>
          <p:cNvSpPr/>
          <p:nvPr/>
        </p:nvSpPr>
        <p:spPr bwMode="auto">
          <a:xfrm>
            <a:off x="10061538" y="2063752"/>
            <a:ext cx="1645920" cy="333035"/>
          </a:xfrm>
          <a:prstGeom prst="rect">
            <a:avLst/>
          </a:prstGeom>
          <a:solidFill>
            <a:srgbClr val="797A7D">
              <a:lumMod val="60000"/>
              <a:lumOff val="40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Segoe UI"/>
                <a:sym typeface="Wingdings"/>
              </a:rPr>
              <a:t></a:t>
            </a:r>
            <a:endParaRPr kumimoji="0" lang="en-US" sz="1400" b="0" i="0" u="none" strike="noStrike" kern="0" cap="none" spc="0" normalizeH="0" baseline="0" noProof="0" dirty="0" smtClean="0">
              <a:ln>
                <a:noFill/>
              </a:ln>
              <a:solidFill>
                <a:srgbClr val="FFFFFF"/>
              </a:solidFill>
              <a:effectLst/>
              <a:uLnTx/>
              <a:uFillTx/>
              <a:latin typeface="Segoe UI"/>
            </a:endParaRPr>
          </a:p>
        </p:txBody>
      </p:sp>
      <p:sp>
        <p:nvSpPr>
          <p:cNvPr id="153" name="Rectangle 152"/>
          <p:cNvSpPr/>
          <p:nvPr/>
        </p:nvSpPr>
        <p:spPr bwMode="auto">
          <a:xfrm>
            <a:off x="10061538" y="2431266"/>
            <a:ext cx="1645920" cy="333035"/>
          </a:xfrm>
          <a:prstGeom prst="rect">
            <a:avLst/>
          </a:prstGeom>
          <a:solidFill>
            <a:srgbClr val="797A7D">
              <a:lumMod val="60000"/>
              <a:lumOff val="40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Segoe UI"/>
                <a:sym typeface="Wingdings"/>
              </a:rPr>
              <a:t></a:t>
            </a:r>
            <a:endParaRPr kumimoji="0" lang="en-US" sz="1400" b="0" i="0" u="none" strike="noStrike" kern="0" cap="none" spc="0" normalizeH="0" baseline="0" noProof="0" dirty="0" smtClean="0">
              <a:ln>
                <a:noFill/>
              </a:ln>
              <a:solidFill>
                <a:srgbClr val="FFFFFF"/>
              </a:solidFill>
              <a:effectLst/>
              <a:uLnTx/>
              <a:uFillTx/>
              <a:latin typeface="Segoe UI"/>
            </a:endParaRPr>
          </a:p>
        </p:txBody>
      </p:sp>
      <p:sp>
        <p:nvSpPr>
          <p:cNvPr id="154" name="Rectangle 153"/>
          <p:cNvSpPr/>
          <p:nvPr/>
        </p:nvSpPr>
        <p:spPr bwMode="auto">
          <a:xfrm>
            <a:off x="6644363" y="3534825"/>
            <a:ext cx="1645920" cy="333035"/>
          </a:xfrm>
          <a:prstGeom prst="rect">
            <a:avLst/>
          </a:prstGeom>
          <a:solidFill>
            <a:srgbClr val="EB3C00">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EB3C00"/>
                </a:solidFill>
                <a:effectLst/>
                <a:uLnTx/>
                <a:uFillTx/>
                <a:latin typeface="Segoe UI"/>
                <a:sym typeface="Wingdings"/>
              </a:rPr>
              <a:t></a:t>
            </a:r>
            <a:endParaRPr kumimoji="0" lang="en-US" sz="1400" b="0" i="0" u="none" strike="noStrike" kern="0" cap="none" spc="0" normalizeH="0" baseline="0" noProof="0" dirty="0" smtClean="0">
              <a:ln>
                <a:noFill/>
              </a:ln>
              <a:solidFill>
                <a:srgbClr val="EB3C00"/>
              </a:solidFill>
              <a:effectLst/>
              <a:uLnTx/>
              <a:uFillTx/>
              <a:latin typeface="Segoe UI"/>
            </a:endParaRPr>
          </a:p>
        </p:txBody>
      </p:sp>
      <p:sp>
        <p:nvSpPr>
          <p:cNvPr id="155" name="Rectangle 154"/>
          <p:cNvSpPr/>
          <p:nvPr/>
        </p:nvSpPr>
        <p:spPr bwMode="auto">
          <a:xfrm>
            <a:off x="8351532" y="3534825"/>
            <a:ext cx="1645920" cy="333035"/>
          </a:xfrm>
          <a:prstGeom prst="rect">
            <a:avLst/>
          </a:prstGeom>
          <a:solidFill>
            <a:srgbClr val="797A7D">
              <a:lumMod val="60000"/>
              <a:lumOff val="40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Segoe UI"/>
                <a:sym typeface="Wingdings"/>
              </a:rPr>
              <a:t></a:t>
            </a:r>
            <a:endParaRPr kumimoji="0" lang="en-US" sz="1400" b="0" i="0" u="none" strike="noStrike" kern="0" cap="none" spc="0" normalizeH="0" baseline="0" noProof="0" dirty="0" smtClean="0">
              <a:ln>
                <a:noFill/>
              </a:ln>
              <a:solidFill>
                <a:srgbClr val="FFFFFF"/>
              </a:solidFill>
              <a:effectLst/>
              <a:uLnTx/>
              <a:uFillTx/>
              <a:latin typeface="Segoe UI"/>
            </a:endParaRPr>
          </a:p>
        </p:txBody>
      </p:sp>
      <p:sp>
        <p:nvSpPr>
          <p:cNvPr id="156" name="Rectangle 155"/>
          <p:cNvSpPr/>
          <p:nvPr/>
        </p:nvSpPr>
        <p:spPr bwMode="auto">
          <a:xfrm>
            <a:off x="10061538" y="3534825"/>
            <a:ext cx="1645920" cy="333035"/>
          </a:xfrm>
          <a:prstGeom prst="rect">
            <a:avLst/>
          </a:prstGeom>
          <a:solidFill>
            <a:srgbClr val="797A7D">
              <a:lumMod val="60000"/>
              <a:lumOff val="40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Segoe UI"/>
                <a:sym typeface="Wingdings"/>
              </a:rPr>
              <a:t></a:t>
            </a:r>
            <a:endParaRPr kumimoji="0" lang="en-US" sz="1400" b="0" i="0" u="none" strike="noStrike" kern="0" cap="none" spc="0" normalizeH="0" baseline="0" noProof="0" dirty="0" smtClean="0">
              <a:ln>
                <a:noFill/>
              </a:ln>
              <a:solidFill>
                <a:srgbClr val="FFFFFF"/>
              </a:solidFill>
              <a:effectLst/>
              <a:uLnTx/>
              <a:uFillTx/>
              <a:latin typeface="Segoe UI"/>
            </a:endParaRPr>
          </a:p>
        </p:txBody>
      </p:sp>
      <p:sp>
        <p:nvSpPr>
          <p:cNvPr id="157" name="Rectangle 156"/>
          <p:cNvSpPr/>
          <p:nvPr/>
        </p:nvSpPr>
        <p:spPr bwMode="auto">
          <a:xfrm>
            <a:off x="6644363" y="3902336"/>
            <a:ext cx="1645920" cy="333035"/>
          </a:xfrm>
          <a:prstGeom prst="rect">
            <a:avLst/>
          </a:prstGeom>
          <a:solidFill>
            <a:srgbClr val="EB3C00">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EB3C00"/>
                </a:solidFill>
                <a:effectLst/>
                <a:uLnTx/>
                <a:uFillTx/>
                <a:latin typeface="Segoe UI"/>
              </a:rPr>
              <a:t>Pull</a:t>
            </a:r>
          </a:p>
        </p:txBody>
      </p:sp>
      <p:sp>
        <p:nvSpPr>
          <p:cNvPr id="158" name="Rectangle 157"/>
          <p:cNvSpPr/>
          <p:nvPr/>
        </p:nvSpPr>
        <p:spPr bwMode="auto">
          <a:xfrm>
            <a:off x="8351532" y="3902336"/>
            <a:ext cx="1645920" cy="333035"/>
          </a:xfrm>
          <a:prstGeom prst="rect">
            <a:avLst/>
          </a:prstGeom>
          <a:solidFill>
            <a:srgbClr val="797A7D">
              <a:lumMod val="60000"/>
              <a:lumOff val="40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Segoe UI"/>
              </a:rPr>
              <a:t>Pull</a:t>
            </a:r>
          </a:p>
        </p:txBody>
      </p:sp>
      <p:sp>
        <p:nvSpPr>
          <p:cNvPr id="159" name="Rectangle 158"/>
          <p:cNvSpPr/>
          <p:nvPr/>
        </p:nvSpPr>
        <p:spPr bwMode="auto">
          <a:xfrm>
            <a:off x="10061538" y="3902336"/>
            <a:ext cx="1645920" cy="333035"/>
          </a:xfrm>
          <a:prstGeom prst="rect">
            <a:avLst/>
          </a:prstGeom>
          <a:solidFill>
            <a:srgbClr val="797A7D">
              <a:lumMod val="60000"/>
              <a:lumOff val="40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Segoe UI"/>
              </a:rPr>
              <a:t>Push</a:t>
            </a:r>
          </a:p>
        </p:txBody>
      </p:sp>
      <p:sp>
        <p:nvSpPr>
          <p:cNvPr id="160" name="Rectangle 159"/>
          <p:cNvSpPr/>
          <p:nvPr/>
        </p:nvSpPr>
        <p:spPr bwMode="auto">
          <a:xfrm>
            <a:off x="8351532" y="3167311"/>
            <a:ext cx="1645920" cy="333035"/>
          </a:xfrm>
          <a:prstGeom prst="rect">
            <a:avLst/>
          </a:prstGeom>
          <a:solidFill>
            <a:srgbClr val="797A7D">
              <a:lumMod val="60000"/>
              <a:lumOff val="40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Segoe UI"/>
                <a:sym typeface="Wingdings"/>
              </a:rPr>
              <a:t></a:t>
            </a:r>
            <a:endParaRPr kumimoji="0" lang="en-US" sz="1400" b="0" i="0" u="none" strike="noStrike" kern="0" cap="none" spc="0" normalizeH="0" baseline="0" noProof="0" dirty="0" smtClean="0">
              <a:ln>
                <a:noFill/>
              </a:ln>
              <a:solidFill>
                <a:srgbClr val="FFFFFF"/>
              </a:solidFill>
              <a:effectLst/>
              <a:uLnTx/>
              <a:uFillTx/>
              <a:latin typeface="Segoe UI"/>
            </a:endParaRPr>
          </a:p>
        </p:txBody>
      </p:sp>
      <p:sp>
        <p:nvSpPr>
          <p:cNvPr id="161" name="Rectangle 160"/>
          <p:cNvSpPr/>
          <p:nvPr/>
        </p:nvSpPr>
        <p:spPr bwMode="auto">
          <a:xfrm>
            <a:off x="10061538" y="3167311"/>
            <a:ext cx="1645920" cy="333035"/>
          </a:xfrm>
          <a:prstGeom prst="rect">
            <a:avLst/>
          </a:prstGeom>
          <a:solidFill>
            <a:srgbClr val="797A7D">
              <a:lumMod val="60000"/>
              <a:lumOff val="40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Segoe UI"/>
                <a:sym typeface="Wingdings"/>
              </a:rPr>
              <a:t></a:t>
            </a:r>
            <a:endParaRPr kumimoji="0" lang="en-US" sz="1400" b="0" i="0" u="none" strike="noStrike" kern="0" cap="none" spc="0" normalizeH="0" baseline="0" noProof="0" dirty="0" smtClean="0">
              <a:ln>
                <a:noFill/>
              </a:ln>
              <a:solidFill>
                <a:srgbClr val="FFFFFF"/>
              </a:solidFill>
              <a:effectLst/>
              <a:uLnTx/>
              <a:uFillTx/>
              <a:latin typeface="Segoe UI"/>
            </a:endParaRPr>
          </a:p>
        </p:txBody>
      </p:sp>
      <p:sp>
        <p:nvSpPr>
          <p:cNvPr id="162" name="Rectangle 161"/>
          <p:cNvSpPr/>
          <p:nvPr/>
        </p:nvSpPr>
        <p:spPr bwMode="auto">
          <a:xfrm>
            <a:off x="1249230" y="4636498"/>
            <a:ext cx="3562349" cy="333035"/>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73152" tIns="45720" rIns="45720" bIns="45720" numCol="1" spcCol="0" rtlCol="0" fromWordArt="0" anchor="ctr" anchorCtr="0" forceAA="0" compatLnSpc="1">
            <a:prstTxWarp prst="textNoShape">
              <a:avLst/>
            </a:prstTxWarp>
            <a:noAutofit/>
          </a:bodyPr>
          <a:lstStyle/>
          <a:p>
            <a:pPr marL="0" marR="0" lvl="0" indent="0" defTabSz="914363" eaLnBrk="1" fontAlgn="b"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797A7D"/>
                </a:solidFill>
                <a:effectLst/>
                <a:uLnTx/>
                <a:uFillTx/>
                <a:latin typeface="Segoe UI"/>
              </a:rPr>
              <a:t>Email, File Sharing, Website, Conferencing</a:t>
            </a:r>
          </a:p>
        </p:txBody>
      </p:sp>
      <p:sp>
        <p:nvSpPr>
          <p:cNvPr id="163" name="Rectangle 162"/>
          <p:cNvSpPr/>
          <p:nvPr/>
        </p:nvSpPr>
        <p:spPr bwMode="auto">
          <a:xfrm>
            <a:off x="6644363" y="4636326"/>
            <a:ext cx="1645920" cy="333035"/>
          </a:xfrm>
          <a:prstGeom prst="rect">
            <a:avLst/>
          </a:prstGeom>
          <a:solidFill>
            <a:srgbClr val="EB3C00">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EB3C00"/>
                </a:solidFill>
                <a:effectLst/>
                <a:uLnTx/>
                <a:uFillTx/>
                <a:latin typeface="Segoe UI"/>
                <a:sym typeface="Wingdings"/>
              </a:rPr>
              <a:t></a:t>
            </a:r>
            <a:endParaRPr kumimoji="0" lang="en-US" sz="1400" b="0" i="0" u="none" strike="noStrike" kern="0" cap="none" spc="0" normalizeH="0" baseline="0" noProof="0" dirty="0" smtClean="0">
              <a:ln>
                <a:noFill/>
              </a:ln>
              <a:solidFill>
                <a:srgbClr val="EB3C00"/>
              </a:solidFill>
              <a:effectLst/>
              <a:uLnTx/>
              <a:uFillTx/>
              <a:latin typeface="Segoe UI"/>
            </a:endParaRPr>
          </a:p>
        </p:txBody>
      </p:sp>
      <p:sp>
        <p:nvSpPr>
          <p:cNvPr id="164" name="Rectangle 163"/>
          <p:cNvSpPr/>
          <p:nvPr/>
        </p:nvSpPr>
        <p:spPr bwMode="auto">
          <a:xfrm>
            <a:off x="8351532" y="4636326"/>
            <a:ext cx="1645920" cy="333035"/>
          </a:xfrm>
          <a:prstGeom prst="rect">
            <a:avLst/>
          </a:prstGeom>
          <a:solidFill>
            <a:srgbClr val="797A7D">
              <a:lumMod val="60000"/>
              <a:lumOff val="40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Segoe UI"/>
                <a:sym typeface="Wingdings"/>
              </a:rPr>
              <a:t></a:t>
            </a:r>
            <a:endParaRPr kumimoji="0" lang="en-US" sz="1400" b="0" i="0" u="none" strike="noStrike" kern="0" cap="none" spc="0" normalizeH="0" baseline="0" noProof="0" dirty="0" smtClean="0">
              <a:ln>
                <a:noFill/>
              </a:ln>
              <a:solidFill>
                <a:srgbClr val="FFFFFF"/>
              </a:solidFill>
              <a:effectLst/>
              <a:uLnTx/>
              <a:uFillTx/>
              <a:latin typeface="Segoe UI"/>
            </a:endParaRPr>
          </a:p>
        </p:txBody>
      </p:sp>
      <p:sp>
        <p:nvSpPr>
          <p:cNvPr id="165" name="Rectangle 164"/>
          <p:cNvSpPr/>
          <p:nvPr/>
        </p:nvSpPr>
        <p:spPr bwMode="auto">
          <a:xfrm>
            <a:off x="10061538" y="4636326"/>
            <a:ext cx="1645920" cy="333035"/>
          </a:xfrm>
          <a:prstGeom prst="rect">
            <a:avLst/>
          </a:prstGeom>
          <a:solidFill>
            <a:srgbClr val="797A7D">
              <a:lumMod val="60000"/>
              <a:lumOff val="40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Segoe UI"/>
                <a:sym typeface="Wingdings"/>
              </a:rPr>
              <a:t></a:t>
            </a:r>
            <a:endParaRPr kumimoji="0" lang="en-US" sz="1400" b="0" i="0" u="none" strike="noStrike" kern="0" cap="none" spc="0" normalizeH="0" baseline="0" noProof="0" dirty="0" smtClean="0">
              <a:ln>
                <a:noFill/>
              </a:ln>
              <a:solidFill>
                <a:srgbClr val="FFFFFF"/>
              </a:solidFill>
              <a:effectLst/>
              <a:uLnTx/>
              <a:uFillTx/>
              <a:latin typeface="Segoe UI"/>
            </a:endParaRPr>
          </a:p>
        </p:txBody>
      </p:sp>
      <p:sp>
        <p:nvSpPr>
          <p:cNvPr id="166" name="Rectangle 165"/>
          <p:cNvSpPr/>
          <p:nvPr/>
        </p:nvSpPr>
        <p:spPr bwMode="auto">
          <a:xfrm>
            <a:off x="1254903" y="3902508"/>
            <a:ext cx="3562349" cy="333035"/>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73152" tIns="45720" rIns="45720" bIns="45720" numCol="1" spcCol="0" rtlCol="0" fromWordArt="0" anchor="ctr" anchorCtr="0" forceAA="0" compatLnSpc="1">
            <a:prstTxWarp prst="textNoShape">
              <a:avLst/>
            </a:prstTxWarp>
            <a:noAutofit/>
          </a:bodyPr>
          <a:lstStyle/>
          <a:p>
            <a:pPr marL="0" marR="0" lvl="0" indent="0" defTabSz="914363" eaLnBrk="1" fontAlgn="b" latinLnBrk="0" hangingPunct="1">
              <a:lnSpc>
                <a:spcPct val="100000"/>
              </a:lnSpc>
              <a:spcBef>
                <a:spcPts val="0"/>
              </a:spcBef>
              <a:spcAft>
                <a:spcPts val="0"/>
              </a:spcAft>
              <a:buClrTx/>
              <a:buSzTx/>
              <a:buFontTx/>
              <a:buNone/>
              <a:tabLst/>
              <a:defRPr/>
            </a:pPr>
            <a:r>
              <a:rPr kumimoji="0" lang="en-US" sz="1400" b="0" i="0" u="none" strike="noStrike" kern="0" cap="none" spc="-50" normalizeH="0" baseline="0" noProof="0" dirty="0" smtClean="0">
                <a:ln>
                  <a:noFill/>
                </a:ln>
                <a:solidFill>
                  <a:srgbClr val="797A7D"/>
                </a:solidFill>
                <a:effectLst/>
                <a:uLnTx/>
                <a:uFillTx/>
                <a:latin typeface="Segoe UI"/>
              </a:rPr>
              <a:t>Click to Run Office Deployment</a:t>
            </a:r>
          </a:p>
        </p:txBody>
      </p:sp>
      <p:sp>
        <p:nvSpPr>
          <p:cNvPr id="167" name="Rectangle 166"/>
          <p:cNvSpPr/>
          <p:nvPr/>
        </p:nvSpPr>
        <p:spPr bwMode="auto">
          <a:xfrm>
            <a:off x="1254904" y="3167483"/>
            <a:ext cx="3562349" cy="333035"/>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73152" tIns="45720" rIns="45720" bIns="45720" numCol="1" spcCol="0" rtlCol="0" fromWordArt="0" anchor="ctr" anchorCtr="0" forceAA="0" compatLnSpc="1">
            <a:prstTxWarp prst="textNoShape">
              <a:avLst/>
            </a:prstTxWarp>
            <a:noAutofit/>
          </a:bodyPr>
          <a:lstStyle/>
          <a:p>
            <a:pPr marL="0" marR="0" lvl="0" indent="0" defTabSz="914363" eaLnBrk="1" fontAlgn="b" latinLnBrk="0" hangingPunct="1">
              <a:lnSpc>
                <a:spcPct val="100000"/>
              </a:lnSpc>
              <a:spcBef>
                <a:spcPts val="0"/>
              </a:spcBef>
              <a:spcAft>
                <a:spcPts val="0"/>
              </a:spcAft>
              <a:buClrTx/>
              <a:buSzTx/>
              <a:buFontTx/>
              <a:buNone/>
              <a:tabLst/>
              <a:defRPr/>
            </a:pPr>
            <a:r>
              <a:rPr kumimoji="0" lang="en-US" sz="1400" b="0" i="0" u="none" strike="noStrike" kern="0" cap="none" spc="-50" normalizeH="0" baseline="0" noProof="0" dirty="0" smtClean="0">
                <a:ln>
                  <a:noFill/>
                </a:ln>
                <a:solidFill>
                  <a:srgbClr val="797A7D"/>
                </a:solidFill>
                <a:effectLst/>
                <a:uLnTx/>
                <a:uFillTx/>
                <a:latin typeface="Segoe UI"/>
              </a:rPr>
              <a:t>Active Directory® Integration</a:t>
            </a:r>
          </a:p>
        </p:txBody>
      </p:sp>
      <p:sp>
        <p:nvSpPr>
          <p:cNvPr id="168" name="Rectangle 167"/>
          <p:cNvSpPr/>
          <p:nvPr/>
        </p:nvSpPr>
        <p:spPr bwMode="auto">
          <a:xfrm>
            <a:off x="1254904" y="5004012"/>
            <a:ext cx="3562349" cy="333035"/>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73152" tIns="45720" rIns="45720" bIns="45720" numCol="1" spcCol="0" rtlCol="0" fromWordArt="0" anchor="ctr" anchorCtr="0" forceAA="0" compatLnSpc="1">
            <a:prstTxWarp prst="textNoShape">
              <a:avLst/>
            </a:prstTxWarp>
            <a:noAutofit/>
          </a:bodyPr>
          <a:lstStyle/>
          <a:p>
            <a:pPr marL="0" marR="0" lvl="0" indent="0" defTabSz="914363" eaLnBrk="1" fontAlgn="b" latinLnBrk="0" hangingPunct="1">
              <a:lnSpc>
                <a:spcPct val="100000"/>
              </a:lnSpc>
              <a:spcBef>
                <a:spcPts val="0"/>
              </a:spcBef>
              <a:spcAft>
                <a:spcPts val="0"/>
              </a:spcAft>
              <a:buClrTx/>
              <a:buSzTx/>
              <a:buFontTx/>
              <a:buNone/>
              <a:tabLst/>
              <a:defRPr/>
            </a:pPr>
            <a:r>
              <a:rPr kumimoji="0" lang="en-US" sz="1400" b="0" i="0" u="none" strike="noStrike" kern="0" cap="none" spc="-50" normalizeH="0" baseline="0" noProof="0" dirty="0" smtClean="0">
                <a:ln>
                  <a:noFill/>
                </a:ln>
                <a:solidFill>
                  <a:srgbClr val="797A7D"/>
                </a:solidFill>
                <a:effectLst/>
                <a:uLnTx/>
                <a:uFillTx/>
                <a:latin typeface="Segoe UI"/>
              </a:rPr>
              <a:t>IT Level Phone Support</a:t>
            </a:r>
          </a:p>
        </p:txBody>
      </p:sp>
      <p:sp>
        <p:nvSpPr>
          <p:cNvPr id="169" name="Rectangle 168"/>
          <p:cNvSpPr/>
          <p:nvPr/>
        </p:nvSpPr>
        <p:spPr bwMode="auto">
          <a:xfrm>
            <a:off x="1254904" y="5371526"/>
            <a:ext cx="3562349" cy="333035"/>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73152" tIns="45720" rIns="45720" bIns="45720" numCol="1" spcCol="0" rtlCol="0" fromWordArt="0" anchor="ctr" anchorCtr="0" forceAA="0" compatLnSpc="1">
            <a:prstTxWarp prst="textNoShape">
              <a:avLst/>
            </a:prstTxWarp>
            <a:noAutofit/>
          </a:bodyPr>
          <a:lstStyle/>
          <a:p>
            <a:pPr marL="0" marR="0" lvl="0" indent="0" defTabSz="914363" eaLnBrk="1" fontAlgn="b" latinLnBrk="0" hangingPunct="1">
              <a:lnSpc>
                <a:spcPct val="100000"/>
              </a:lnSpc>
              <a:spcBef>
                <a:spcPts val="0"/>
              </a:spcBef>
              <a:spcAft>
                <a:spcPts val="0"/>
              </a:spcAft>
              <a:buClrTx/>
              <a:buSzTx/>
              <a:buFontTx/>
              <a:buNone/>
              <a:tabLst/>
              <a:defRPr/>
            </a:pPr>
            <a:r>
              <a:rPr kumimoji="0" lang="en-US" sz="1400" b="0" i="0" u="none" strike="noStrike" kern="0" cap="none" spc="-50" normalizeH="0" baseline="0" noProof="0" dirty="0" smtClean="0">
                <a:ln>
                  <a:noFill/>
                </a:ln>
                <a:solidFill>
                  <a:srgbClr val="797A7D"/>
                </a:solidFill>
                <a:effectLst/>
                <a:uLnTx/>
                <a:uFillTx/>
                <a:latin typeface="Segoe UI"/>
              </a:rPr>
              <a:t>IT Administration Console</a:t>
            </a:r>
          </a:p>
        </p:txBody>
      </p:sp>
      <p:sp>
        <p:nvSpPr>
          <p:cNvPr id="170" name="Rectangle 169"/>
          <p:cNvSpPr/>
          <p:nvPr/>
        </p:nvSpPr>
        <p:spPr bwMode="auto">
          <a:xfrm>
            <a:off x="6644363" y="2803453"/>
            <a:ext cx="1645920" cy="333035"/>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68217A"/>
              </a:solidFill>
              <a:effectLst/>
              <a:uLnTx/>
              <a:uFillTx/>
              <a:latin typeface="Segoe UI"/>
            </a:endParaRPr>
          </a:p>
        </p:txBody>
      </p:sp>
      <p:sp>
        <p:nvSpPr>
          <p:cNvPr id="171" name="Rectangle 170"/>
          <p:cNvSpPr/>
          <p:nvPr/>
        </p:nvSpPr>
        <p:spPr bwMode="auto">
          <a:xfrm>
            <a:off x="10061538" y="2803281"/>
            <a:ext cx="1645920" cy="333035"/>
          </a:xfrm>
          <a:prstGeom prst="rect">
            <a:avLst/>
          </a:prstGeom>
          <a:solidFill>
            <a:srgbClr val="797A7D">
              <a:lumMod val="60000"/>
              <a:lumOff val="40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Segoe UI"/>
                <a:sym typeface="Wingdings"/>
              </a:rPr>
              <a:t></a:t>
            </a:r>
            <a:endParaRPr kumimoji="0" lang="en-US" sz="1400" b="0" i="0" u="none" strike="noStrike" kern="0" cap="none" spc="0" normalizeH="0" baseline="0" noProof="0" dirty="0" smtClean="0">
              <a:ln>
                <a:noFill/>
              </a:ln>
              <a:solidFill>
                <a:srgbClr val="FFFFFF"/>
              </a:solidFill>
              <a:effectLst/>
              <a:uLnTx/>
              <a:uFillTx/>
              <a:latin typeface="Segoe UI"/>
            </a:endParaRPr>
          </a:p>
        </p:txBody>
      </p:sp>
      <p:sp>
        <p:nvSpPr>
          <p:cNvPr id="172" name="Rectangle 171"/>
          <p:cNvSpPr/>
          <p:nvPr/>
        </p:nvSpPr>
        <p:spPr bwMode="auto">
          <a:xfrm>
            <a:off x="1254904" y="2803453"/>
            <a:ext cx="3562349" cy="333035"/>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73152" tIns="45720" rIns="45720" bIns="45720" numCol="1" spcCol="0" rtlCol="0" fromWordArt="0" anchor="ctr" anchorCtr="0" forceAA="0" compatLnSpc="1">
            <a:prstTxWarp prst="textNoShape">
              <a:avLst/>
            </a:prstTxWarp>
            <a:noAutofit/>
          </a:bodyPr>
          <a:lstStyle/>
          <a:p>
            <a:pPr marL="0" marR="0" lvl="0" indent="0" defTabSz="914363" eaLnBrk="1" fontAlgn="b"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797A7D"/>
                </a:solidFill>
                <a:effectLst/>
                <a:uLnTx/>
                <a:uFillTx/>
                <a:latin typeface="Segoe UI"/>
              </a:rPr>
              <a:t>InfoPath Forms, Access, Excel, Visio Services</a:t>
            </a:r>
          </a:p>
        </p:txBody>
      </p:sp>
      <p:sp>
        <p:nvSpPr>
          <p:cNvPr id="173" name="Rectangle 172"/>
          <p:cNvSpPr/>
          <p:nvPr/>
        </p:nvSpPr>
        <p:spPr bwMode="auto">
          <a:xfrm>
            <a:off x="8351532" y="2803453"/>
            <a:ext cx="1645920" cy="333035"/>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68217A"/>
              </a:solidFill>
              <a:effectLst/>
              <a:uLnTx/>
              <a:uFillTx/>
              <a:latin typeface="Segoe UI"/>
            </a:endParaRPr>
          </a:p>
        </p:txBody>
      </p:sp>
      <p:grpSp>
        <p:nvGrpSpPr>
          <p:cNvPr id="174" name="Group 173"/>
          <p:cNvGrpSpPr/>
          <p:nvPr/>
        </p:nvGrpSpPr>
        <p:grpSpPr>
          <a:xfrm>
            <a:off x="4931519" y="1356520"/>
            <a:ext cx="1645920" cy="656873"/>
            <a:chOff x="7001747" y="1173343"/>
            <a:chExt cx="1100210" cy="656873"/>
          </a:xfrm>
          <a:solidFill>
            <a:srgbClr val="797A7D"/>
          </a:solidFill>
        </p:grpSpPr>
        <p:sp>
          <p:nvSpPr>
            <p:cNvPr id="175" name="Rectangle 174"/>
            <p:cNvSpPr/>
            <p:nvPr/>
          </p:nvSpPr>
          <p:spPr bwMode="auto">
            <a:xfrm>
              <a:off x="7001747" y="1173343"/>
              <a:ext cx="1100210" cy="656873"/>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45715" tIns="45715" rIns="45715" bIns="45715" numCol="1" spcCol="0" rtlCol="0" fromWordArt="0" anchor="b" anchorCtr="0" forceAA="0" compatLnSpc="1">
              <a:prstTxWarp prst="textNoShape">
                <a:avLst/>
              </a:prstTxWarp>
              <a:noAutofit/>
            </a:bodyPr>
            <a:lstStyle/>
            <a:p>
              <a:pPr marL="0" marR="0" lvl="0" indent="0" defTabSz="913985" eaLnBrk="1" fontAlgn="base" latinLnBrk="0" hangingPunct="1">
                <a:lnSpc>
                  <a:spcPct val="90000"/>
                </a:lnSpc>
                <a:spcBef>
                  <a:spcPct val="0"/>
                </a:spcBef>
                <a:spcAft>
                  <a:spcPct val="0"/>
                </a:spcAft>
                <a:buClrTx/>
                <a:buSzTx/>
                <a:buFontTx/>
                <a:buNone/>
                <a:tabLst/>
                <a:defRPr/>
              </a:pPr>
              <a:endParaRPr kumimoji="0" lang="en-US" sz="4000" b="1" i="0" u="none" strike="noStrike" kern="0" cap="none" spc="-100" normalizeH="0" baseline="0" noProof="0" dirty="0" smtClean="0">
                <a:ln w="3175">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76" name="TextBox 175"/>
            <p:cNvSpPr txBox="1"/>
            <p:nvPr/>
          </p:nvSpPr>
          <p:spPr>
            <a:xfrm>
              <a:off x="7001747" y="1307880"/>
              <a:ext cx="1100210" cy="387798"/>
            </a:xfrm>
            <a:prstGeom prst="rect">
              <a:avLst/>
            </a:prstGeom>
            <a:grpFill/>
          </p:spPr>
          <p:txBody>
            <a:bodyPr wrap="square" lIns="0" tIns="0" rIns="0" bIns="0" rtlCol="0" anchor="ctr" anchorCtr="0">
              <a:spAutoFit/>
            </a:bodyPr>
            <a:lstStyle/>
            <a:p>
              <a:pPr marL="0" marR="0" lvl="0" indent="0" algn="ctr" defTabSz="914363" eaLnBrk="1" fontAlgn="auto" latinLnBrk="0" hangingPunct="1">
                <a:lnSpc>
                  <a:spcPct val="90000"/>
                </a:lnSpc>
                <a:spcBef>
                  <a:spcPts val="200"/>
                </a:spcBef>
                <a:spcAft>
                  <a:spcPts val="0"/>
                </a:spcAft>
                <a:buClrTx/>
                <a:buSzTx/>
                <a:buFontTx/>
                <a:buNone/>
                <a:tabLst/>
                <a:defRPr/>
              </a:pPr>
              <a:r>
                <a:rPr kumimoji="0" lang="en-US" sz="1400" b="0" i="0" u="none" strike="noStrike" kern="0" cap="none" spc="-70" normalizeH="0" baseline="0" noProof="0" dirty="0" smtClean="0">
                  <a:ln>
                    <a:noFill/>
                  </a:ln>
                  <a:solidFill>
                    <a:srgbClr val="FFFFFF"/>
                  </a:solidFill>
                  <a:effectLst/>
                  <a:uLnTx/>
                  <a:uFillTx/>
                </a:rPr>
                <a:t>Office 365 </a:t>
              </a:r>
              <a:br>
                <a:rPr kumimoji="0" lang="en-US" sz="1400" b="0" i="0" u="none" strike="noStrike" kern="0" cap="none" spc="-70" normalizeH="0" baseline="0" noProof="0" dirty="0" smtClean="0">
                  <a:ln>
                    <a:noFill/>
                  </a:ln>
                  <a:solidFill>
                    <a:srgbClr val="FFFFFF"/>
                  </a:solidFill>
                  <a:effectLst/>
                  <a:uLnTx/>
                  <a:uFillTx/>
                </a:rPr>
              </a:br>
              <a:r>
                <a:rPr kumimoji="0" lang="en-US" sz="1400" b="0" i="0" u="none" strike="noStrike" kern="0" cap="none" spc="-70" normalizeH="0" baseline="0" noProof="0" dirty="0" smtClean="0">
                  <a:ln>
                    <a:noFill/>
                  </a:ln>
                  <a:solidFill>
                    <a:srgbClr val="FFFFFF"/>
                  </a:solidFill>
                  <a:effectLst/>
                  <a:uLnTx/>
                  <a:uFillTx/>
                </a:rPr>
                <a:t>Small Business </a:t>
              </a:r>
            </a:p>
          </p:txBody>
        </p:sp>
      </p:grpSp>
      <p:sp>
        <p:nvSpPr>
          <p:cNvPr id="177" name="Rectangle 176">
            <a:hlinkClick r:id="" action="ppaction://noaction"/>
          </p:cNvPr>
          <p:cNvSpPr/>
          <p:nvPr/>
        </p:nvSpPr>
        <p:spPr bwMode="auto">
          <a:xfrm>
            <a:off x="4931519" y="5750582"/>
            <a:ext cx="1645920" cy="273765"/>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797A7D"/>
                </a:solidFill>
                <a:effectLst/>
                <a:uLnTx/>
                <a:uFillTx/>
                <a:latin typeface="Segoe UI"/>
              </a:rPr>
              <a:t>1-10</a:t>
            </a:r>
          </a:p>
        </p:txBody>
      </p:sp>
      <p:sp>
        <p:nvSpPr>
          <p:cNvPr id="178" name="Rectangle 177"/>
          <p:cNvSpPr/>
          <p:nvPr/>
        </p:nvSpPr>
        <p:spPr bwMode="auto">
          <a:xfrm>
            <a:off x="4931519" y="2063924"/>
            <a:ext cx="1645920" cy="333035"/>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68217A"/>
              </a:solidFill>
              <a:effectLst/>
              <a:uLnTx/>
              <a:uFillTx/>
              <a:latin typeface="Segoe UI"/>
            </a:endParaRPr>
          </a:p>
        </p:txBody>
      </p:sp>
      <p:sp>
        <p:nvSpPr>
          <p:cNvPr id="179" name="Rectangle 178"/>
          <p:cNvSpPr/>
          <p:nvPr/>
        </p:nvSpPr>
        <p:spPr bwMode="auto">
          <a:xfrm>
            <a:off x="4931519" y="2431438"/>
            <a:ext cx="1645920" cy="333035"/>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68217A"/>
              </a:solidFill>
              <a:effectLst/>
              <a:uLnTx/>
              <a:uFillTx/>
              <a:latin typeface="Segoe UI"/>
            </a:endParaRPr>
          </a:p>
        </p:txBody>
      </p:sp>
      <p:sp>
        <p:nvSpPr>
          <p:cNvPr id="180" name="Rectangle 179"/>
          <p:cNvSpPr/>
          <p:nvPr/>
        </p:nvSpPr>
        <p:spPr bwMode="auto">
          <a:xfrm>
            <a:off x="4931519" y="6083350"/>
            <a:ext cx="1645920" cy="273765"/>
          </a:xfrm>
          <a:prstGeom prst="rect">
            <a:avLst/>
          </a:prstGeom>
          <a:solidFill>
            <a:srgbClr val="797A7D"/>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Segoe UI"/>
              </a:rPr>
              <a:t>$6</a:t>
            </a:r>
          </a:p>
        </p:txBody>
      </p:sp>
      <p:sp>
        <p:nvSpPr>
          <p:cNvPr id="181" name="Rectangle 180"/>
          <p:cNvSpPr/>
          <p:nvPr/>
        </p:nvSpPr>
        <p:spPr bwMode="auto">
          <a:xfrm>
            <a:off x="4931519" y="4270734"/>
            <a:ext cx="1645920" cy="333035"/>
          </a:xfrm>
          <a:prstGeom prst="rect">
            <a:avLst/>
          </a:prstGeom>
          <a:solidFill>
            <a:srgbClr val="FFFFFF">
              <a:lumMod val="85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797A7D"/>
                </a:solidFill>
                <a:effectLst/>
                <a:uLnTx/>
                <a:uFillTx/>
                <a:latin typeface="Segoe UI"/>
                <a:sym typeface="Wingdings"/>
              </a:rPr>
              <a:t></a:t>
            </a:r>
            <a:endParaRPr kumimoji="0" lang="en-US" sz="1400" b="0" i="0" u="none" strike="noStrike" kern="0" cap="none" spc="0" normalizeH="0" baseline="0" noProof="0" dirty="0" smtClean="0">
              <a:ln>
                <a:noFill/>
              </a:ln>
              <a:solidFill>
                <a:srgbClr val="797A7D"/>
              </a:solidFill>
              <a:effectLst/>
              <a:uLnTx/>
              <a:uFillTx/>
              <a:latin typeface="Segoe UI"/>
            </a:endParaRPr>
          </a:p>
        </p:txBody>
      </p:sp>
      <p:sp>
        <p:nvSpPr>
          <p:cNvPr id="182" name="Rectangle 181"/>
          <p:cNvSpPr/>
          <p:nvPr/>
        </p:nvSpPr>
        <p:spPr bwMode="auto">
          <a:xfrm>
            <a:off x="4931519" y="5005762"/>
            <a:ext cx="1645920" cy="333035"/>
          </a:xfrm>
          <a:prstGeom prst="rect">
            <a:avLst/>
          </a:prstGeom>
          <a:solidFill>
            <a:srgbClr val="FFFFFF">
              <a:lumMod val="85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797A7D"/>
                </a:solidFill>
                <a:effectLst/>
                <a:uLnTx/>
                <a:uFillTx/>
                <a:latin typeface="Segoe UI"/>
              </a:rPr>
              <a:t>Expanded</a:t>
            </a:r>
          </a:p>
        </p:txBody>
      </p:sp>
      <p:sp>
        <p:nvSpPr>
          <p:cNvPr id="183" name="Rectangle 182"/>
          <p:cNvSpPr/>
          <p:nvPr/>
        </p:nvSpPr>
        <p:spPr bwMode="auto">
          <a:xfrm>
            <a:off x="4931519" y="4270562"/>
            <a:ext cx="1645920" cy="333035"/>
          </a:xfrm>
          <a:prstGeom prst="rect">
            <a:avLst/>
          </a:prstGeom>
          <a:solidFill>
            <a:srgbClr val="797A7D">
              <a:lumMod val="60000"/>
              <a:lumOff val="40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Segoe UI"/>
                <a:sym typeface="Wingdings"/>
              </a:rPr>
              <a:t></a:t>
            </a:r>
            <a:endParaRPr kumimoji="0" lang="en-US" sz="1400" b="0" i="0" u="none" strike="noStrike" kern="0" cap="none" spc="0" normalizeH="0" baseline="0" noProof="0" dirty="0" smtClean="0">
              <a:ln>
                <a:noFill/>
              </a:ln>
              <a:solidFill>
                <a:srgbClr val="FFFFFF"/>
              </a:solidFill>
              <a:effectLst/>
              <a:uLnTx/>
              <a:uFillTx/>
              <a:latin typeface="Segoe UI"/>
            </a:endParaRPr>
          </a:p>
        </p:txBody>
      </p:sp>
      <p:sp>
        <p:nvSpPr>
          <p:cNvPr id="184" name="Rectangle 183"/>
          <p:cNvSpPr/>
          <p:nvPr/>
        </p:nvSpPr>
        <p:spPr bwMode="auto">
          <a:xfrm>
            <a:off x="4931519" y="5003840"/>
            <a:ext cx="1645920" cy="333035"/>
          </a:xfrm>
          <a:prstGeom prst="rect">
            <a:avLst/>
          </a:prstGeom>
          <a:solidFill>
            <a:srgbClr val="797A7D">
              <a:lumMod val="60000"/>
              <a:lumOff val="40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Segoe UI"/>
              </a:rPr>
              <a:t>Basic</a:t>
            </a:r>
          </a:p>
        </p:txBody>
      </p:sp>
      <p:sp>
        <p:nvSpPr>
          <p:cNvPr id="185" name="Rectangle 184"/>
          <p:cNvSpPr/>
          <p:nvPr/>
        </p:nvSpPr>
        <p:spPr bwMode="auto">
          <a:xfrm>
            <a:off x="4931519" y="5371354"/>
            <a:ext cx="1645920" cy="333035"/>
          </a:xfrm>
          <a:prstGeom prst="rect">
            <a:avLst/>
          </a:prstGeom>
          <a:solidFill>
            <a:srgbClr val="797A7D">
              <a:lumMod val="60000"/>
              <a:lumOff val="40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Segoe UI"/>
              </a:rPr>
              <a:t>Basic</a:t>
            </a:r>
          </a:p>
        </p:txBody>
      </p:sp>
      <p:sp>
        <p:nvSpPr>
          <p:cNvPr id="186" name="Rectangle 185"/>
          <p:cNvSpPr/>
          <p:nvPr/>
        </p:nvSpPr>
        <p:spPr bwMode="auto">
          <a:xfrm>
            <a:off x="4931519" y="4636326"/>
            <a:ext cx="1645920" cy="333035"/>
          </a:xfrm>
          <a:prstGeom prst="rect">
            <a:avLst/>
          </a:prstGeom>
          <a:solidFill>
            <a:srgbClr val="797A7D">
              <a:lumMod val="60000"/>
              <a:lumOff val="40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Segoe UI"/>
                <a:sym typeface="Wingdings"/>
              </a:rPr>
              <a:t></a:t>
            </a:r>
            <a:endParaRPr kumimoji="0" lang="en-US" sz="1400" b="0" i="0" u="none" strike="noStrike" kern="0" cap="none" spc="0" normalizeH="0" baseline="0" noProof="0" dirty="0" smtClean="0">
              <a:ln>
                <a:noFill/>
              </a:ln>
              <a:solidFill>
                <a:srgbClr val="FFFFFF"/>
              </a:solidFill>
              <a:effectLst/>
              <a:uLnTx/>
              <a:uFillTx/>
              <a:latin typeface="Segoe UI"/>
            </a:endParaRPr>
          </a:p>
        </p:txBody>
      </p:sp>
      <p:sp>
        <p:nvSpPr>
          <p:cNvPr id="187" name="Rectangle 186"/>
          <p:cNvSpPr/>
          <p:nvPr/>
        </p:nvSpPr>
        <p:spPr bwMode="auto">
          <a:xfrm>
            <a:off x="4931519" y="2803453"/>
            <a:ext cx="1645920" cy="333035"/>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68217A"/>
              </a:solidFill>
              <a:effectLst/>
              <a:uLnTx/>
              <a:uFillTx/>
              <a:latin typeface="Segoe UI"/>
            </a:endParaRPr>
          </a:p>
        </p:txBody>
      </p:sp>
      <p:sp>
        <p:nvSpPr>
          <p:cNvPr id="188" name="Rectangle 187"/>
          <p:cNvSpPr/>
          <p:nvPr/>
        </p:nvSpPr>
        <p:spPr bwMode="auto">
          <a:xfrm>
            <a:off x="4931519" y="3171960"/>
            <a:ext cx="1645920" cy="333035"/>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68217A"/>
              </a:solidFill>
              <a:effectLst/>
              <a:uLnTx/>
              <a:uFillTx/>
              <a:latin typeface="Segoe UI"/>
            </a:endParaRPr>
          </a:p>
        </p:txBody>
      </p:sp>
      <p:sp>
        <p:nvSpPr>
          <p:cNvPr id="189" name="Rectangle 188"/>
          <p:cNvSpPr/>
          <p:nvPr/>
        </p:nvSpPr>
        <p:spPr bwMode="auto">
          <a:xfrm>
            <a:off x="4931519" y="3540467"/>
            <a:ext cx="1645920" cy="333035"/>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68217A"/>
              </a:solidFill>
              <a:effectLst/>
              <a:uLnTx/>
              <a:uFillTx/>
              <a:latin typeface="Segoe UI"/>
            </a:endParaRPr>
          </a:p>
        </p:txBody>
      </p:sp>
      <p:sp>
        <p:nvSpPr>
          <p:cNvPr id="190" name="Rectangle 189"/>
          <p:cNvSpPr/>
          <p:nvPr/>
        </p:nvSpPr>
        <p:spPr bwMode="auto">
          <a:xfrm>
            <a:off x="4931519" y="3902335"/>
            <a:ext cx="1645920" cy="333035"/>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363" eaLnBrk="1" fontAlgn="b"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68217A"/>
              </a:solidFill>
              <a:effectLst/>
              <a:uLnTx/>
              <a:uFillTx/>
              <a:latin typeface="Segoe UI"/>
            </a:endParaRPr>
          </a:p>
        </p:txBody>
      </p:sp>
    </p:spTree>
    <p:extLst>
      <p:ext uri="{BB962C8B-B14F-4D97-AF65-F5344CB8AC3E}">
        <p14:creationId xmlns:p14="http://schemas.microsoft.com/office/powerpoint/2010/main" val="30334056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222673" y="1160898"/>
            <a:ext cx="7648743" cy="4457663"/>
            <a:chOff x="2090035" y="-5066212"/>
            <a:chExt cx="16342749" cy="11480587"/>
          </a:xfrm>
          <a:effectLst>
            <a:outerShdw blurRad="63500" sx="101000" sy="101000" algn="ctr" rotWithShape="0">
              <a:prstClr val="black">
                <a:alpha val="20000"/>
              </a:prstClr>
            </a:outerShdw>
          </a:effectLst>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0035" y="-5066212"/>
              <a:ext cx="16342749" cy="11480587"/>
            </a:xfrm>
            <a:prstGeom prst="rect">
              <a:avLst/>
            </a:prstGeom>
            <a:ln>
              <a:noFill/>
            </a:ln>
            <a:effectLst>
              <a:outerShdw blurRad="63500" sx="101000" sy="101000" algn="ctr" rotWithShape="0">
                <a:prstClr val="black">
                  <a:alpha val="20000"/>
                </a:prstClr>
              </a:outerShdw>
            </a:effectLst>
          </p:spPr>
        </p:pic>
        <p:grpSp>
          <p:nvGrpSpPr>
            <p:cNvPr id="12" name="Group 11"/>
            <p:cNvGrpSpPr>
              <a:grpSpLocks noChangeAspect="1"/>
            </p:cNvGrpSpPr>
            <p:nvPr/>
          </p:nvGrpSpPr>
          <p:grpSpPr>
            <a:xfrm>
              <a:off x="4163502" y="-4133399"/>
              <a:ext cx="12190723" cy="8629821"/>
              <a:chOff x="3170249" y="-2686596"/>
              <a:chExt cx="8729721" cy="6178181"/>
            </a:xfrm>
          </p:grpSpPr>
          <p:pic>
            <p:nvPicPr>
              <p:cNvPr id="13" name="Picture 12"/>
              <p:cNvPicPr>
                <a:picLocks noChangeAspect="1"/>
              </p:cNvPicPr>
              <p:nvPr/>
            </p:nvPicPr>
            <p:blipFill rotWithShape="1">
              <a:blip r:embed="rId4" cstate="screen">
                <a:extLst>
                  <a:ext uri="{28A0092B-C50C-407E-A947-70E740481C1C}">
                    <a14:useLocalDpi xmlns:a14="http://schemas.microsoft.com/office/drawing/2010/main" val="0"/>
                  </a:ext>
                </a:extLst>
              </a:blip>
              <a:stretch/>
            </p:blipFill>
            <p:spPr>
              <a:xfrm>
                <a:off x="3170249" y="-2686596"/>
                <a:ext cx="8729721" cy="6178181"/>
              </a:xfrm>
              <a:prstGeom prst="rect">
                <a:avLst/>
              </a:prstGeom>
              <a:ln>
                <a:noFill/>
              </a:ln>
              <a:effectLst>
                <a:outerShdw blurRad="292100" dist="139700" dir="2700000" algn="tl" rotWithShape="0">
                  <a:srgbClr val="333333">
                    <a:alpha val="65000"/>
                  </a:srgbClr>
                </a:outerShdw>
              </a:effectLst>
            </p:spPr>
          </p:pic>
          <p:pic>
            <p:nvPicPr>
              <p:cNvPr id="14" name="Picture 13" descr="C:\Users\v-maryba\Desktop\Sara&amp;Zum\Input Content\Lync Screenshots\Lync 15 Rich Client 2.png"/>
              <p:cNvPicPr>
                <a:picLocks noChangeAspect="1" noChangeArrowheads="1"/>
              </p:cNvPicPr>
              <p:nvPr/>
            </p:nvPicPr>
            <p:blipFill>
              <a:blip r:embed="rId5" cstate="screen">
                <a:extLst>
                  <a:ext uri="{28A0092B-C50C-407E-A947-70E740481C1C}">
                    <a14:useLocalDpi xmlns:a14="http://schemas.microsoft.com/office/drawing/2010/main" val="0"/>
                  </a:ext>
                </a:extLst>
              </a:blip>
              <a:stretch>
                <a:fillRect/>
              </a:stretch>
            </p:blipFill>
            <p:spPr bwMode="auto">
              <a:xfrm>
                <a:off x="3527826" y="-2286106"/>
                <a:ext cx="2286775" cy="54460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Picture 14"/>
              <p:cNvPicPr>
                <a:picLocks noChangeAspect="1" noChangeArrowheads="1"/>
              </p:cNvPicPr>
              <p:nvPr/>
            </p:nvPicPr>
            <p:blipFill>
              <a:blip r:embed="rId6" cstate="screen">
                <a:extLst>
                  <a:ext uri="{28A0092B-C50C-407E-A947-70E740481C1C}">
                    <a14:useLocalDpi xmlns:a14="http://schemas.microsoft.com/office/drawing/2010/main" val="0"/>
                  </a:ext>
                </a:extLst>
              </a:blip>
              <a:stretch>
                <a:fillRect/>
              </a:stretch>
            </p:blipFill>
            <p:spPr bwMode="auto">
              <a:xfrm>
                <a:off x="6291101" y="-2353318"/>
                <a:ext cx="3018767" cy="54863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grpSp>
      <p:grpSp>
        <p:nvGrpSpPr>
          <p:cNvPr id="23" name="Group 22"/>
          <p:cNvGrpSpPr/>
          <p:nvPr/>
        </p:nvGrpSpPr>
        <p:grpSpPr>
          <a:xfrm>
            <a:off x="6681302" y="2548640"/>
            <a:ext cx="5231322" cy="3209696"/>
            <a:chOff x="3029418" y="22345"/>
            <a:chExt cx="9842877" cy="6341807"/>
          </a:xfrm>
          <a:effectLst>
            <a:outerShdw blurRad="63500" sx="101000" sy="101000" algn="ctr" rotWithShape="0">
              <a:prstClr val="black">
                <a:alpha val="20000"/>
              </a:prstClr>
            </a:outerShdw>
          </a:effectLst>
        </p:grpSpPr>
        <p:pic>
          <p:nvPicPr>
            <p:cNvPr id="24" name="Picture 23"/>
            <p:cNvPicPr>
              <a:picLocks noChangeAspect="1"/>
            </p:cNvPicPr>
            <p:nvPr/>
          </p:nvPicPr>
          <p:blipFill rotWithShape="1">
            <a:blip r:embed="rId7" cstate="screen">
              <a:extLst>
                <a:ext uri="{BEBA8EAE-BF5A-486C-A8C5-ECC9F3942E4B}">
                  <a14:imgProps xmlns:a14="http://schemas.microsoft.com/office/drawing/2010/main">
                    <a14:imgLayer r:embed="rId8">
                      <a14:imgEffect>
                        <a14:backgroundRemoval t="2756" b="95004" l="1241" r="96785"/>
                      </a14:imgEffect>
                    </a14:imgLayer>
                  </a14:imgProps>
                </a:ext>
                <a:ext uri="{28A0092B-C50C-407E-A947-70E740481C1C}">
                  <a14:useLocalDpi xmlns:a14="http://schemas.microsoft.com/office/drawing/2010/main" val="0"/>
                </a:ext>
              </a:extLst>
            </a:blip>
            <a:srcRect l="3313" t="4897" r="5838" b="8410"/>
            <a:stretch/>
          </p:blipFill>
          <p:spPr>
            <a:xfrm>
              <a:off x="3029418" y="22345"/>
              <a:ext cx="9842877" cy="6341807"/>
            </a:xfrm>
            <a:prstGeom prst="rect">
              <a:avLst/>
            </a:prstGeom>
            <a:ln>
              <a:noFill/>
            </a:ln>
            <a:effectLst>
              <a:outerShdw blurRad="63500" sx="101000" sy="101000" algn="ctr" rotWithShape="0">
                <a:prstClr val="black">
                  <a:alpha val="20000"/>
                </a:prstClr>
              </a:outerShdw>
            </a:effectLst>
          </p:spPr>
        </p:pic>
        <p:pic>
          <p:nvPicPr>
            <p:cNvPr id="25" name="Picture 24"/>
            <p:cNvPicPr>
              <a:picLocks noChangeAspect="1"/>
            </p:cNvPicPr>
            <p:nvPr/>
          </p:nvPicPr>
          <p:blipFill rotWithShape="1">
            <a:blip r:embed="rId9"/>
            <a:srcRect b="243"/>
            <a:stretch/>
          </p:blipFill>
          <p:spPr>
            <a:xfrm>
              <a:off x="3669141" y="815347"/>
              <a:ext cx="8602242" cy="4816300"/>
            </a:xfrm>
            <a:prstGeom prst="rect">
              <a:avLst/>
            </a:prstGeom>
            <a:ln>
              <a:noFill/>
            </a:ln>
            <a:effectLst>
              <a:outerShdw blurRad="63500" sx="101000" sy="101000" algn="ctr" rotWithShape="0">
                <a:prstClr val="black">
                  <a:alpha val="20000"/>
                </a:prstClr>
              </a:outerShdw>
            </a:effectLst>
          </p:spPr>
        </p:pic>
      </p:grpSp>
      <p:sp>
        <p:nvSpPr>
          <p:cNvPr id="5" name="Text Placeholder 4"/>
          <p:cNvSpPr>
            <a:spLocks noGrp="1"/>
          </p:cNvSpPr>
          <p:nvPr>
            <p:ph type="body" idx="1"/>
          </p:nvPr>
        </p:nvSpPr>
        <p:spPr/>
        <p:txBody>
          <a:bodyPr/>
          <a:lstStyle/>
          <a:p>
            <a:r>
              <a:rPr lang="en-US" dirty="0" smtClean="0">
                <a:solidFill>
                  <a:schemeClr val="tx2"/>
                </a:solidFill>
              </a:rPr>
              <a:t>Use Office on your devices</a:t>
            </a:r>
            <a:endParaRPr lang="en-US" dirty="0">
              <a:solidFill>
                <a:schemeClr val="tx2"/>
              </a:solidFill>
            </a:endParaRPr>
          </a:p>
        </p:txBody>
      </p:sp>
      <p:sp>
        <p:nvSpPr>
          <p:cNvPr id="6" name="Text Placeholder 5"/>
          <p:cNvSpPr>
            <a:spLocks noGrp="1"/>
          </p:cNvSpPr>
          <p:nvPr>
            <p:ph type="body" sz="quarter" idx="10"/>
          </p:nvPr>
        </p:nvSpPr>
        <p:spPr>
          <a:xfrm>
            <a:off x="543751" y="3114883"/>
            <a:ext cx="2924112" cy="1877437"/>
          </a:xfrm>
        </p:spPr>
        <p:txBody>
          <a:bodyPr/>
          <a:lstStyle/>
          <a:p>
            <a:r>
              <a:rPr lang="en-US" dirty="0" smtClean="0">
                <a:solidFill>
                  <a:schemeClr val="tx2"/>
                </a:solidFill>
              </a:rPr>
              <a:t>Get the latest version of the familiar Office applications on all your devices: PC, Mac, tablet and smartphone.</a:t>
            </a:r>
            <a:endParaRPr lang="en-US" dirty="0">
              <a:solidFill>
                <a:schemeClr val="tx2"/>
              </a:solidFill>
            </a:endParaRPr>
          </a:p>
        </p:txBody>
      </p:sp>
      <p:grpSp>
        <p:nvGrpSpPr>
          <p:cNvPr id="3" name="Group 2"/>
          <p:cNvGrpSpPr/>
          <p:nvPr/>
        </p:nvGrpSpPr>
        <p:grpSpPr>
          <a:xfrm>
            <a:off x="7857386" y="4001703"/>
            <a:ext cx="4370687" cy="2079540"/>
            <a:chOff x="7701567" y="3923595"/>
            <a:chExt cx="4285376" cy="2038950"/>
          </a:xfrm>
        </p:grpSpPr>
        <p:grpSp>
          <p:nvGrpSpPr>
            <p:cNvPr id="26" name="Group 25"/>
            <p:cNvGrpSpPr/>
            <p:nvPr/>
          </p:nvGrpSpPr>
          <p:grpSpPr>
            <a:xfrm>
              <a:off x="9962159" y="4047294"/>
              <a:ext cx="2024784" cy="1846057"/>
              <a:chOff x="7628177" y="1041317"/>
              <a:chExt cx="4644485" cy="4435268"/>
            </a:xfrm>
            <a:effectLst>
              <a:outerShdw blurRad="63500" sx="101000" sy="101000" algn="ctr" rotWithShape="0">
                <a:prstClr val="black">
                  <a:alpha val="20000"/>
                </a:prstClr>
              </a:outerShdw>
            </a:effectLst>
          </p:grpSpPr>
          <p:pic>
            <p:nvPicPr>
              <p:cNvPr id="27" name="Picture 2"/>
              <p:cNvPicPr>
                <a:picLocks noChangeAspect="1" noChangeArrowheads="1"/>
              </p:cNvPicPr>
              <p:nvPr/>
            </p:nvPicPr>
            <p:blipFill>
              <a:blip r:embed="rId10" cstate="screen">
                <a:extLst>
                  <a:ext uri="{28A0092B-C50C-407E-A947-70E740481C1C}">
                    <a14:useLocalDpi xmlns:a14="http://schemas.microsoft.com/office/drawing/2010/main" val="0"/>
                  </a:ext>
                </a:extLst>
              </a:blip>
              <a:stretch>
                <a:fillRect/>
              </a:stretch>
            </p:blipFill>
            <p:spPr bwMode="auto">
              <a:xfrm>
                <a:off x="7628177" y="1041317"/>
                <a:ext cx="2399465" cy="4427970"/>
              </a:xfrm>
              <a:prstGeom prst="rect">
                <a:avLst/>
              </a:prstGeom>
              <a:ln>
                <a:noFill/>
              </a:ln>
              <a:effectLst>
                <a:outerShdw blurRad="63500" sx="101000" sy="101000" algn="ct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8" name="Picture Placeholder 8"/>
              <p:cNvPicPr>
                <a:picLocks noChangeAspect="1"/>
              </p:cNvPicPr>
              <p:nvPr/>
            </p:nvPicPr>
            <p:blipFill rotWithShape="1">
              <a:blip r:embed="rId11" cstate="screen">
                <a:extLst>
                  <a:ext uri="{28A0092B-C50C-407E-A947-70E740481C1C}">
                    <a14:useLocalDpi xmlns:a14="http://schemas.microsoft.com/office/drawing/2010/main" val="0"/>
                  </a:ext>
                </a:extLst>
              </a:blip>
              <a:srcRect l="-1502" t="-1038" r="1502" b="-1175"/>
              <a:stretch/>
            </p:blipFill>
            <p:spPr>
              <a:xfrm>
                <a:off x="7870218" y="1792951"/>
                <a:ext cx="1907040" cy="2923887"/>
              </a:xfrm>
              <a:prstGeom prst="rect">
                <a:avLst/>
              </a:prstGeom>
            </p:spPr>
          </p:pic>
          <p:grpSp>
            <p:nvGrpSpPr>
              <p:cNvPr id="31" name="Group 30"/>
              <p:cNvGrpSpPr/>
              <p:nvPr/>
            </p:nvGrpSpPr>
            <p:grpSpPr>
              <a:xfrm>
                <a:off x="9873196" y="1048615"/>
                <a:ext cx="2399466" cy="4427970"/>
                <a:chOff x="9613975" y="1083212"/>
                <a:chExt cx="2399466" cy="4427970"/>
              </a:xfrm>
            </p:grpSpPr>
            <p:pic>
              <p:nvPicPr>
                <p:cNvPr id="32" name="Picture 2"/>
                <p:cNvPicPr>
                  <a:picLocks noChangeAspect="1" noChangeArrowheads="1"/>
                </p:cNvPicPr>
                <p:nvPr/>
              </p:nvPicPr>
              <p:blipFill>
                <a:blip r:embed="rId10" cstate="screen">
                  <a:extLst>
                    <a:ext uri="{28A0092B-C50C-407E-A947-70E740481C1C}">
                      <a14:useLocalDpi xmlns:a14="http://schemas.microsoft.com/office/drawing/2010/main" val="0"/>
                    </a:ext>
                  </a:extLst>
                </a:blip>
                <a:stretch>
                  <a:fillRect/>
                </a:stretch>
              </p:blipFill>
              <p:spPr bwMode="auto">
                <a:xfrm>
                  <a:off x="9613975" y="1083212"/>
                  <a:ext cx="2399466" cy="4427970"/>
                </a:xfrm>
                <a:prstGeom prst="rect">
                  <a:avLst/>
                </a:prstGeom>
                <a:ln>
                  <a:noFill/>
                </a:ln>
                <a:effectLst>
                  <a:outerShdw blurRad="63500" sx="101000" sy="101000" algn="ct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3" name="Picture 32"/>
                <p:cNvPicPr>
                  <a:picLocks noChangeAspect="1"/>
                </p:cNvPicPr>
                <p:nvPr/>
              </p:nvPicPr>
              <p:blipFill rotWithShape="1">
                <a:blip r:embed="rId12" cstate="screen">
                  <a:extLst>
                    <a:ext uri="{28A0092B-C50C-407E-A947-70E740481C1C}">
                      <a14:useLocalDpi xmlns:a14="http://schemas.microsoft.com/office/drawing/2010/main" val="0"/>
                    </a:ext>
                  </a:extLst>
                </a:blip>
                <a:srcRect t="-305" b="298"/>
                <a:stretch/>
              </p:blipFill>
              <p:spPr>
                <a:xfrm>
                  <a:off x="9873196" y="1824986"/>
                  <a:ext cx="1912189" cy="2868477"/>
                </a:xfrm>
                <a:prstGeom prst="rect">
                  <a:avLst/>
                </a:prstGeom>
              </p:spPr>
            </p:pic>
          </p:grpSp>
        </p:grpSp>
        <p:grpSp>
          <p:nvGrpSpPr>
            <p:cNvPr id="40" name="Group 39"/>
            <p:cNvGrpSpPr/>
            <p:nvPr/>
          </p:nvGrpSpPr>
          <p:grpSpPr>
            <a:xfrm>
              <a:off x="8847981" y="3928474"/>
              <a:ext cx="1137962" cy="2034071"/>
              <a:chOff x="8236441" y="4337199"/>
              <a:chExt cx="1137962" cy="2034071"/>
            </a:xfrm>
          </p:grpSpPr>
          <p:pic>
            <p:nvPicPr>
              <p:cNvPr id="41" name="Picture 40" descr="C:\Users\elainesh\Desktop\temp\WP8\Phone_front_300.jpg"/>
              <p:cNvPicPr/>
              <p:nvPr/>
            </p:nvPicPr>
            <p:blipFill rotWithShape="1">
              <a:blip r:embed="rId13" cstate="screen">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rcRect l="17352" t="11846" r="19211" b="13190"/>
              <a:stretch/>
            </p:blipFill>
            <p:spPr bwMode="auto">
              <a:xfrm>
                <a:off x="8236441" y="4337199"/>
                <a:ext cx="1137962" cy="2034071"/>
              </a:xfrm>
              <a:prstGeom prst="rect">
                <a:avLst/>
              </a:prstGeom>
              <a:noFill/>
              <a:ln>
                <a:noFill/>
              </a:ln>
              <a:extLst>
                <a:ext uri="{53640926-AAD7-44D8-BBD7-CCE9431645EC}">
                  <a14:shadowObscured xmlns:a14="http://schemas.microsoft.com/office/drawing/2010/main"/>
                </a:ext>
              </a:extLst>
            </p:spPr>
          </p:pic>
          <p:pic>
            <p:nvPicPr>
              <p:cNvPr id="42" name="Picture 2" descr="W:\Open Engagements\Productivity\MS-Comm &amp; Collab Software\#1491 FY12 Exchange Content Support\Deliverables\Brian Crum\Lync Mobile BOM\From Client\3_WP-EN-im convo.jpg"/>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8355071" y="4708000"/>
                <a:ext cx="917802" cy="14202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7701567" y="3923595"/>
              <a:ext cx="1137962" cy="2034071"/>
              <a:chOff x="7701567" y="3923595"/>
              <a:chExt cx="1137962" cy="2034071"/>
            </a:xfrm>
          </p:grpSpPr>
          <p:pic>
            <p:nvPicPr>
              <p:cNvPr id="43" name="Picture 42" descr="C:\Users\elainesh\Desktop\temp\WP8\Phone_front_300.jpg"/>
              <p:cNvPicPr/>
              <p:nvPr/>
            </p:nvPicPr>
            <p:blipFill rotWithShape="1">
              <a:blip r:embed="rId13" cstate="screen">
                <a:extLst>
                  <a:ext uri="{28A0092B-C50C-407E-A947-70E740481C1C}">
                    <a14:useLocalDpi xmlns:a14="http://schemas.microsoft.com/office/drawing/2010/main" val="0"/>
                  </a:ext>
                </a:extLst>
              </a:blip>
              <a:srcRect l="17352" t="11846" r="19211" b="13190"/>
              <a:stretch/>
            </p:blipFill>
            <p:spPr bwMode="auto">
              <a:xfrm>
                <a:off x="7701567" y="3923595"/>
                <a:ext cx="1137962" cy="2034071"/>
              </a:xfrm>
              <a:prstGeom prst="rect">
                <a:avLst/>
              </a:prstGeom>
              <a:noFill/>
              <a:ln>
                <a:noFill/>
              </a:ln>
              <a:extLst>
                <a:ext uri="{53640926-AAD7-44D8-BBD7-CCE9431645EC}">
                  <a14:shadowObscured xmlns:a14="http://schemas.microsoft.com/office/drawing/2010/main"/>
                </a:ext>
              </a:extLst>
            </p:spPr>
          </p:pic>
          <p:pic>
            <p:nvPicPr>
              <p:cNvPr id="44" name="Newsfeed" descr="F:\00-Work\001-O15\0001-SPMobile\Iteration6-M1\F-6-TimeLine01.png"/>
              <p:cNvPicPr>
                <a:picLocks noChangeAspect="1" noChangeArrowheads="1"/>
              </p:cNvPicPr>
              <p:nvPr/>
            </p:nvPicPr>
            <p:blipFill rotWithShape="1">
              <a:blip r:embed="rId16" cstate="screen">
                <a:extLst>
                  <a:ext uri="{28A0092B-C50C-407E-A947-70E740481C1C}">
                    <a14:useLocalDpi xmlns:a14="http://schemas.microsoft.com/office/drawing/2010/main" val="0"/>
                  </a:ext>
                </a:extLst>
              </a:blip>
              <a:srcRect l="18393" t="13933" r="18944" b="26609"/>
              <a:stretch/>
            </p:blipFill>
            <p:spPr bwMode="auto">
              <a:xfrm>
                <a:off x="7835227" y="4289100"/>
                <a:ext cx="872787" cy="1431494"/>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79452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Scheduling</a:t>
            </a:r>
            <a:endParaRPr lang="en-US" dirty="0"/>
          </a:p>
        </p:txBody>
      </p:sp>
      <p:sp>
        <p:nvSpPr>
          <p:cNvPr id="6" name="Text Placeholder 5"/>
          <p:cNvSpPr>
            <a:spLocks noGrp="1"/>
          </p:cNvSpPr>
          <p:nvPr>
            <p:ph type="body" sz="quarter" idx="10"/>
          </p:nvPr>
        </p:nvSpPr>
        <p:spPr>
          <a:xfrm>
            <a:off x="274638" y="1212850"/>
            <a:ext cx="11887200" cy="4801314"/>
          </a:xfrm>
        </p:spPr>
        <p:txBody>
          <a:bodyPr/>
          <a:lstStyle/>
          <a:p>
            <a:r>
              <a:rPr lang="en-US" dirty="0" smtClean="0"/>
              <a:t>Scenario</a:t>
            </a:r>
          </a:p>
          <a:p>
            <a:pPr lvl="1"/>
            <a:r>
              <a:rPr lang="en-US" dirty="0" smtClean="0"/>
              <a:t>Aggregated schedule for the “Office”</a:t>
            </a:r>
          </a:p>
          <a:p>
            <a:pPr lvl="1"/>
            <a:r>
              <a:rPr lang="en-US" dirty="0" smtClean="0"/>
              <a:t>Managed centrally often by admin/front desk</a:t>
            </a:r>
          </a:p>
          <a:p>
            <a:pPr lvl="1"/>
            <a:r>
              <a:rPr lang="en-US" dirty="0" smtClean="0"/>
              <a:t>Consumed by the specialist</a:t>
            </a:r>
          </a:p>
          <a:p>
            <a:r>
              <a:rPr lang="en-US" dirty="0" smtClean="0"/>
              <a:t>Situation</a:t>
            </a:r>
          </a:p>
          <a:p>
            <a:pPr lvl="1"/>
            <a:r>
              <a:rPr lang="en-US" dirty="0" smtClean="0"/>
              <a:t>Frequently managed on paper today</a:t>
            </a:r>
          </a:p>
          <a:p>
            <a:pPr lvl="1"/>
            <a:r>
              <a:rPr lang="en-US" dirty="0" smtClean="0"/>
              <a:t>Difficult to communicate changes</a:t>
            </a:r>
          </a:p>
          <a:p>
            <a:pPr lvl="1"/>
            <a:endParaRPr lang="en-US" dirty="0" smtClean="0"/>
          </a:p>
          <a:p>
            <a:r>
              <a:rPr lang="en-US" dirty="0" smtClean="0"/>
              <a:t>Solution</a:t>
            </a:r>
          </a:p>
          <a:p>
            <a:pPr lvl="1"/>
            <a:r>
              <a:rPr lang="en-US" dirty="0" smtClean="0"/>
              <a:t>Shared calendaring</a:t>
            </a:r>
          </a:p>
          <a:p>
            <a:pPr lvl="1"/>
            <a:r>
              <a:rPr lang="en-US" dirty="0" smtClean="0"/>
              <a:t>Apps for Office and SharePoint for deeper integration</a:t>
            </a:r>
            <a:endParaRPr lang="en-US" dirty="0"/>
          </a:p>
        </p:txBody>
      </p:sp>
    </p:spTree>
    <p:extLst>
      <p:ext uri="{BB962C8B-B14F-4D97-AF65-F5344CB8AC3E}">
        <p14:creationId xmlns:p14="http://schemas.microsoft.com/office/powerpoint/2010/main" val="30678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E91CBC0B8060D4195B02CB362589ECF" ma:contentTypeVersion="0" ma:contentTypeDescription="Create a new document." ma:contentTypeScope="" ma:versionID="e8417d26828a01d9d1f6229853abd2ca">
  <xsd:schema xmlns:xsd="http://www.w3.org/2001/XMLSchema" xmlns:xs="http://www.w3.org/2001/XMLSchema" xmlns:p="http://schemas.microsoft.com/office/2006/metadata/properties" targetNamespace="http://schemas.microsoft.com/office/2006/metadata/properties" ma:root="true" ma:fieldsID="131cf47b1f1948990bf64162009f966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38A9F62D-8BC9-4240-BC3F-F09CA6E9C9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5633</TotalTime>
  <Words>2719</Words>
  <Application>Microsoft Office PowerPoint</Application>
  <PresentationFormat>Custom</PresentationFormat>
  <Paragraphs>274</Paragraphs>
  <Slides>22</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Consolas</vt:lpstr>
      <vt:lpstr>Segoe UI</vt:lpstr>
      <vt:lpstr>Segoe UI Light</vt:lpstr>
      <vt:lpstr>Wingdings</vt:lpstr>
      <vt:lpstr>TechEd_2013_Template_16x9</vt:lpstr>
      <vt:lpstr>PowerPoint Presentation</vt:lpstr>
      <vt:lpstr>Help small businesses seize the day with Office 365</vt:lpstr>
      <vt:lpstr>Agenda</vt:lpstr>
      <vt:lpstr>Small businesses face many challenges</vt:lpstr>
      <vt:lpstr>Technology that fits your needs</vt:lpstr>
      <vt:lpstr>Office 365 | Your complete Office in the cloud </vt:lpstr>
      <vt:lpstr>Choose the right plan for your business</vt:lpstr>
      <vt:lpstr>PowerPoint Presentation</vt:lpstr>
      <vt:lpstr>Scheduling</vt:lpstr>
      <vt:lpstr>Demo</vt:lpstr>
      <vt:lpstr>Multiple office locations/branches </vt:lpstr>
      <vt:lpstr>Multiple locations</vt:lpstr>
      <vt:lpstr>Outsourcing/Contract work</vt:lpstr>
      <vt:lpstr>External Sharing</vt:lpstr>
      <vt:lpstr>Sharing is external</vt:lpstr>
      <vt:lpstr>Administrative controls</vt:lpstr>
      <vt:lpstr>Office 365 ProPlus (Small Business Premium)</vt:lpstr>
      <vt:lpstr>Admin overview</vt:lpstr>
      <vt:lpstr>Summary</vt:lpstr>
      <vt:lpstr>Track resources</vt:lpstr>
      <vt:lpstr>Resources</vt:lpstr>
      <vt:lpstr>PowerPoint Presentation</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OUC-B212: Help small businesses seize the day with Office 365</dc:title>
  <dc:subject>TechEd 2013</dc:subject>
  <dc:creator>Andy O'Donald</dc:creator>
  <cp:keywords>TechEd 2013</cp:keywords>
  <dc:description>Template by: Jordan Cayabyab, Artitudes Design, Inc.
Formatting by: Lynnette Spear, Silver Fox Productions, Inc.
Audience Type: Internal/External</dc:description>
  <cp:lastModifiedBy>Shows</cp:lastModifiedBy>
  <cp:revision>32</cp:revision>
  <dcterms:created xsi:type="dcterms:W3CDTF">2013-05-28T20:42:14Z</dcterms:created>
  <dcterms:modified xsi:type="dcterms:W3CDTF">2013-06-05T23:37:41Z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0x010100AE91CBC0B8060D4195B02CB362589ECF</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