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2"/>
  </p:notesMasterIdLst>
  <p:handoutMasterIdLst>
    <p:handoutMasterId r:id="rId33"/>
  </p:handoutMasterIdLst>
  <p:sldIdLst>
    <p:sldId id="1135" r:id="rId5"/>
    <p:sldId id="1054" r:id="rId6"/>
    <p:sldId id="1157" r:id="rId7"/>
    <p:sldId id="1160" r:id="rId8"/>
    <p:sldId id="1167" r:id="rId9"/>
    <p:sldId id="1166" r:id="rId10"/>
    <p:sldId id="1161" r:id="rId11"/>
    <p:sldId id="1178" r:id="rId12"/>
    <p:sldId id="1162" r:id="rId13"/>
    <p:sldId id="1174" r:id="rId14"/>
    <p:sldId id="1175" r:id="rId15"/>
    <p:sldId id="1176" r:id="rId16"/>
    <p:sldId id="1183" r:id="rId17"/>
    <p:sldId id="1163" r:id="rId18"/>
    <p:sldId id="1168" r:id="rId19"/>
    <p:sldId id="1169" r:id="rId20"/>
    <p:sldId id="1170" r:id="rId21"/>
    <p:sldId id="1171" r:id="rId22"/>
    <p:sldId id="1187" r:id="rId23"/>
    <p:sldId id="1177" r:id="rId24"/>
    <p:sldId id="1173" r:id="rId25"/>
    <p:sldId id="1180" r:id="rId26"/>
    <p:sldId id="1185" r:id="rId27"/>
    <p:sldId id="1188" r:id="rId28"/>
    <p:sldId id="1189" r:id="rId29"/>
    <p:sldId id="1190" r:id="rId30"/>
    <p:sldId id="1076" r:id="rId31"/>
  </p:sldIdLst>
  <p:sldSz cx="12436475" cy="6994525"/>
  <p:notesSz cx="9144000" cy="6858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7"/>
            <p14:sldId id="1160"/>
            <p14:sldId id="1167"/>
            <p14:sldId id="1166"/>
            <p14:sldId id="1161"/>
            <p14:sldId id="1178"/>
            <p14:sldId id="1162"/>
            <p14:sldId id="1174"/>
            <p14:sldId id="1175"/>
            <p14:sldId id="1176"/>
            <p14:sldId id="1183"/>
            <p14:sldId id="1163"/>
            <p14:sldId id="1168"/>
            <p14:sldId id="1169"/>
            <p14:sldId id="1170"/>
            <p14:sldId id="1171"/>
            <p14:sldId id="1187"/>
            <p14:sldId id="1177"/>
            <p14:sldId id="1173"/>
            <p14:sldId id="1180"/>
            <p14:sldId id="1185"/>
          </p14:sldIdLst>
        </p14:section>
        <p14:section name="Special content" id="{6925D2A1-AD53-4951-AB34-79DFA02CD676}">
          <p14:sldIdLst>
            <p14:sldId id="1188"/>
            <p14:sldId id="1189"/>
            <p14:sldId id="1190"/>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DC3C00"/>
    <a:srgbClr val="0072C6"/>
    <a:srgbClr val="505050"/>
    <a:srgbClr val="FF66FF"/>
    <a:srgbClr val="B4009E"/>
    <a:srgbClr val="272727"/>
    <a:srgbClr val="007233"/>
    <a:srgbClr val="B0B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8" autoAdjust="0"/>
    <p:restoredTop sz="93189" autoAdjust="0"/>
  </p:normalViewPr>
  <p:slideViewPr>
    <p:cSldViewPr snapToGrid="0" snapToObjects="1">
      <p:cViewPr varScale="1">
        <p:scale>
          <a:sx n="112" d="100"/>
          <a:sy n="112" d="100"/>
        </p:scale>
        <p:origin x="78" y="10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p:scale>
          <a:sx n="41" d="100"/>
          <a:sy n="41" d="100"/>
        </p:scale>
        <p:origin x="-3792" y="-846"/>
      </p:cViewPr>
      <p:guideLst>
        <p:guide orient="horz" pos="2880"/>
        <p:guide pos="2160"/>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6:34 PM</a:t>
            </a:fld>
            <a:endParaRPr lang="en-US" dirty="0">
              <a:latin typeface="Segoe UI" pitchFamily="34" charset="0"/>
            </a:endParaRPr>
          </a:p>
        </p:txBody>
      </p:sp>
      <p:sp>
        <p:nvSpPr>
          <p:cNvPr id="8" name="Footer Placeholder 7"/>
          <p:cNvSpPr>
            <a:spLocks noGrp="1"/>
          </p:cNvSpPr>
          <p:nvPr>
            <p:ph type="ftr" sz="quarter" idx="2"/>
          </p:nvPr>
        </p:nvSpPr>
        <p:spPr>
          <a:xfrm>
            <a:off x="0" y="6513910"/>
            <a:ext cx="7726680" cy="249326"/>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7711439" y="6513910"/>
            <a:ext cx="1430444" cy="3429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6515100"/>
            <a:ext cx="7894320" cy="266973"/>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6:33 PM</a:t>
            </a:fld>
            <a:endParaRPr lang="en-US" dirty="0"/>
          </a:p>
        </p:txBody>
      </p:sp>
      <p:sp>
        <p:nvSpPr>
          <p:cNvPr id="12" name="Notes Placeholder 11"/>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7879079" y="6513910"/>
            <a:ext cx="1262804" cy="3429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6:33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6/5/2013 6:34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95310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5612EC1-F539-4297-94E5-5931A572CB47}" type="datetime1">
              <a:rPr lang="en-US" smtClean="0"/>
              <a:t>6/5/2013</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15</a:t>
            </a:fld>
            <a:endParaRPr lang="en-US" dirty="0"/>
          </a:p>
        </p:txBody>
      </p:sp>
      <p:sp>
        <p:nvSpPr>
          <p:cNvPr id="6" name="Header Placeholder 5"/>
          <p:cNvSpPr>
            <a:spLocks noGrp="1"/>
          </p:cNvSpPr>
          <p:nvPr>
            <p:ph type="hdr" sz="quarter" idx="12"/>
          </p:nvPr>
        </p:nvSpPr>
        <p:spPr/>
        <p:txBody>
          <a:bodyPr/>
          <a:lstStyle/>
          <a:p>
            <a:r>
              <a:rPr lang="en-US" dirty="0" smtClean="0"/>
              <a:t>Microsoft Exchange</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6128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424590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C52-3B7E-4347-B792-8D620D86E9F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7105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60F24EC-92BB-4628-BA4F-D302DAD8A5FF}" type="datetime1">
              <a:rPr lang="en-US" smtClean="0"/>
              <a:t>6/5/2013</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20</a:t>
            </a:fld>
            <a:endParaRPr lang="en-US" dirty="0"/>
          </a:p>
        </p:txBody>
      </p:sp>
      <p:sp>
        <p:nvSpPr>
          <p:cNvPr id="6" name="Header Placeholder 5"/>
          <p:cNvSpPr>
            <a:spLocks noGrp="1"/>
          </p:cNvSpPr>
          <p:nvPr>
            <p:ph type="hdr" sz="quarter" idx="12"/>
          </p:nvPr>
        </p:nvSpPr>
        <p:spPr/>
        <p:txBody>
          <a:bodyPr/>
          <a:lstStyle/>
          <a:p>
            <a:r>
              <a:rPr lang="en-US" dirty="0"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3427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8229599" y="6513910"/>
            <a:ext cx="912284" cy="342900"/>
          </a:xfrm>
          <a:prstGeom prst="rect">
            <a:avLst/>
          </a:prstGeom>
        </p:spPr>
        <p:txBody>
          <a:bodyPr/>
          <a:lstStyle/>
          <a:p>
            <a:fld id="{EC87E0CF-87F6-4B58-B8B8-DCAB2DAAF3CA}" type="slidenum">
              <a:rPr lang="en-US" smtClean="0"/>
              <a:pPr/>
              <a:t>22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6:34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911022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8229599" y="6513910"/>
            <a:ext cx="912284" cy="342900"/>
          </a:xfrm>
          <a:prstGeom prst="rect">
            <a:avLst/>
          </a:prstGeom>
        </p:spPr>
        <p:txBody>
          <a:bodyPr/>
          <a:lstStyle/>
          <a:p>
            <a:fld id="{EC87E0CF-87F6-4B58-B8B8-DCAB2DAAF3CA}" type="slidenum">
              <a:rPr lang="en-US" smtClean="0"/>
              <a:pPr/>
              <a:t>23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6:34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91102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6:34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88460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6:34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21858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6:34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6523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6:33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6:34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EB59888-AA06-40F6-919F-BF5EA1F81A50}" type="datetime1">
              <a:rPr lang="en-US" smtClean="0"/>
              <a:t>6/5/2013</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4</a:t>
            </a:fld>
            <a:endParaRPr lang="en-US" dirty="0"/>
          </a:p>
        </p:txBody>
      </p:sp>
      <p:sp>
        <p:nvSpPr>
          <p:cNvPr id="6" name="Header Placeholder 5"/>
          <p:cNvSpPr>
            <a:spLocks noGrp="1"/>
          </p:cNvSpPr>
          <p:nvPr>
            <p:ph type="hdr" sz="quarter" idx="12"/>
          </p:nvPr>
        </p:nvSpPr>
        <p:spPr/>
        <p:txBody>
          <a:bodyPr/>
          <a:lstStyle/>
          <a:p>
            <a:r>
              <a:rPr lang="en-US" dirty="0"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8855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AD8F481-B763-4E79-B8AE-44FEFFD7E830}" type="datetime1">
              <a:rPr lang="en-US" smtClean="0">
                <a:solidFill>
                  <a:prstClr val="black"/>
                </a:solidFill>
              </a:rPr>
              <a:pPr/>
              <a:t>6/5/2013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9102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B6FA66B-8829-4892-93B1-CD3A3D1C0FA9}" type="datetime1">
              <a:rPr lang="en-US" smtClean="0"/>
              <a:t>6/5/2013</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8</a:t>
            </a:fld>
            <a:endParaRPr lang="en-US" dirty="0"/>
          </a:p>
        </p:txBody>
      </p:sp>
      <p:sp>
        <p:nvSpPr>
          <p:cNvPr id="6" name="Header Placeholder 5"/>
          <p:cNvSpPr>
            <a:spLocks noGrp="1"/>
          </p:cNvSpPr>
          <p:nvPr>
            <p:ph type="hdr" sz="quarter" idx="12"/>
          </p:nvPr>
        </p:nvSpPr>
        <p:spPr/>
        <p:txBody>
          <a:bodyPr/>
          <a:lstStyle/>
          <a:p>
            <a:r>
              <a:rPr lang="en-US" dirty="0"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243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D035065-6AAF-47FD-B8D2-DE50A64D6747}" type="datetime1">
              <a:rPr lang="en-US" smtClean="0"/>
              <a:t>6/5/2013</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9</a:t>
            </a:fld>
            <a:endParaRPr lang="en-US" dirty="0"/>
          </a:p>
        </p:txBody>
      </p:sp>
      <p:sp>
        <p:nvSpPr>
          <p:cNvPr id="6" name="Header Placeholder 5"/>
          <p:cNvSpPr>
            <a:spLocks noGrp="1"/>
          </p:cNvSpPr>
          <p:nvPr>
            <p:ph type="hdr" sz="quarter" idx="12"/>
          </p:nvPr>
        </p:nvSpPr>
        <p:spPr/>
        <p:txBody>
          <a:bodyPr/>
          <a:lstStyle/>
          <a:p>
            <a:r>
              <a:rPr lang="en-US" dirty="0" smtClean="0"/>
              <a:t>Microsoft Exchange</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4399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29459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74370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A48F2E5-4359-447E-9C12-D3AE25430D7F}" type="datetime1">
              <a:rPr lang="en-US" smtClean="0"/>
              <a:t>6/5/2013</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12</a:t>
            </a:fld>
            <a:endParaRPr lang="en-US" dirty="0"/>
          </a:p>
        </p:txBody>
      </p:sp>
      <p:sp>
        <p:nvSpPr>
          <p:cNvPr id="6" name="Header Placeholder 5"/>
          <p:cNvSpPr>
            <a:spLocks noGrp="1"/>
          </p:cNvSpPr>
          <p:nvPr>
            <p:ph type="hdr" sz="quarter" idx="12"/>
          </p:nvPr>
        </p:nvSpPr>
        <p:spPr/>
        <p:txBody>
          <a:bodyPr/>
          <a:lstStyle/>
          <a:p>
            <a:r>
              <a:rPr lang="en-US" dirty="0"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7255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16059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77" indent="0">
              <a:buNone/>
              <a:defRPr/>
            </a:lvl3pPr>
            <a:lvl4pPr marL="457154" indent="0">
              <a:buNone/>
              <a:defRPr/>
            </a:lvl4pPr>
            <a:lvl5pPr marL="68573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227637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7" cy="2130904"/>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93" indent="0">
              <a:buNone/>
              <a:defRPr sz="2040">
                <a:gradFill>
                  <a:gsLst>
                    <a:gs pos="100000">
                      <a:schemeClr val="bg2"/>
                    </a:gs>
                    <a:gs pos="0">
                      <a:schemeClr val="bg2"/>
                    </a:gs>
                  </a:gsLst>
                  <a:lin ang="5400000" scaled="0"/>
                </a:gradFill>
              </a:defRPr>
            </a:lvl3pPr>
            <a:lvl4pPr marL="466310" indent="0">
              <a:buNone/>
              <a:defRPr sz="2040">
                <a:gradFill>
                  <a:gsLst>
                    <a:gs pos="100000">
                      <a:schemeClr val="bg2"/>
                    </a:gs>
                    <a:gs pos="0">
                      <a:schemeClr val="bg2"/>
                    </a:gs>
                  </a:gsLst>
                  <a:lin ang="5400000" scaled="0"/>
                </a:gradFill>
              </a:defRPr>
            </a:lvl4pPr>
            <a:lvl5pPr marL="707561"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80" y="6526956"/>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69356534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6" y="4"/>
            <a:ext cx="654386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4" tIns="46624" rIns="46624" bIns="46624" numCol="1" spcCol="0" rtlCol="0" fromWordArt="0" anchor="ctr" anchorCtr="0" forceAA="0" compatLnSpc="1">
            <a:prstTxWarp prst="textNoShape">
              <a:avLst/>
            </a:prstTxWarp>
            <a:noAutofit/>
          </a:bodyPr>
          <a:lstStyle/>
          <a:p>
            <a:pPr algn="ctr" defTabSz="932197"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69379" y="359324"/>
            <a:ext cx="5338712" cy="1695079"/>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60" indent="0">
              <a:buNone/>
              <a:defRPr sz="2754" b="1"/>
            </a:lvl2pPr>
            <a:lvl3pPr marL="1243121" indent="0">
              <a:buNone/>
              <a:defRPr sz="2448" b="1"/>
            </a:lvl3pPr>
            <a:lvl4pPr marL="1864681" indent="0">
              <a:buNone/>
              <a:defRPr sz="2142" b="1"/>
            </a:lvl4pPr>
            <a:lvl5pPr marL="2486240" indent="0">
              <a:buNone/>
              <a:defRPr sz="2142" b="1"/>
            </a:lvl5pPr>
            <a:lvl6pPr marL="3107801" indent="0">
              <a:buNone/>
              <a:defRPr sz="2142" b="1"/>
            </a:lvl6pPr>
            <a:lvl7pPr marL="3729361" indent="0">
              <a:buNone/>
              <a:defRPr sz="2142" b="1"/>
            </a:lvl7pPr>
            <a:lvl8pPr marL="4350920" indent="0">
              <a:buNone/>
              <a:defRPr sz="2142" b="1"/>
            </a:lvl8pPr>
            <a:lvl9pPr marL="4972481"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340" indent="-388475">
              <a:defRPr lang="en-US" sz="2142" kern="1200" dirty="0" smtClean="0">
                <a:solidFill>
                  <a:schemeClr val="bg2">
                    <a:lumMod val="50000"/>
                  </a:schemeClr>
                </a:solidFill>
                <a:latin typeface="+mn-lt"/>
                <a:ea typeface="+mn-ea"/>
                <a:cs typeface="Arial" pitchFamily="34" charset="0"/>
              </a:defRPr>
            </a:lvl2pPr>
            <a:lvl3pPr marL="932340" indent="-233085">
              <a:defRPr lang="en-US" sz="1938" kern="1200" dirty="0" smtClean="0">
                <a:solidFill>
                  <a:schemeClr val="bg2">
                    <a:lumMod val="50000"/>
                  </a:schemeClr>
                </a:solidFill>
                <a:latin typeface="+mn-lt"/>
                <a:ea typeface="+mn-ea"/>
                <a:cs typeface="Arial" pitchFamily="34" charset="0"/>
              </a:defRPr>
            </a:lvl3pPr>
            <a:lvl4pPr marL="1243121" indent="-233085">
              <a:defRPr lang="en-US" sz="1632" kern="1200" dirty="0" smtClean="0">
                <a:solidFill>
                  <a:schemeClr val="bg2">
                    <a:lumMod val="50000"/>
                  </a:schemeClr>
                </a:solidFill>
                <a:latin typeface="+mn-lt"/>
                <a:ea typeface="+mn-ea"/>
                <a:cs typeface="Arial" pitchFamily="34" charset="0"/>
              </a:defRPr>
            </a:lvl4pPr>
            <a:lvl5pPr marL="1476205" indent="-233085">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26371027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4"/>
            <a:ext cx="634781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4" tIns="46624" rIns="46624" bIns="46624" numCol="1" spcCol="0" rtlCol="0" fromWordArt="0" anchor="ctr" anchorCtr="0" forceAA="0" compatLnSpc="1">
            <a:prstTxWarp prst="textNoShape">
              <a:avLst/>
            </a:prstTxWarp>
            <a:noAutofit/>
          </a:bodyPr>
          <a:lstStyle/>
          <a:p>
            <a:pPr algn="ctr" defTabSz="932197"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29" y="1476623"/>
            <a:ext cx="5543930" cy="1201902"/>
          </a:xfrm>
          <a:prstGeom prst="rect">
            <a:avLst/>
          </a:prstGeom>
        </p:spPr>
        <p:txBody>
          <a:bodyPr rIns="0" anchor="b">
            <a:noAutofit/>
          </a:bodyPr>
          <a:lstStyle>
            <a:lvl1pPr marL="0" indent="0">
              <a:buNone/>
              <a:defRPr sz="4000" b="0" cap="none" baseline="0">
                <a:gradFill>
                  <a:gsLst>
                    <a:gs pos="100000">
                      <a:schemeClr val="bg1"/>
                    </a:gs>
                    <a:gs pos="0">
                      <a:schemeClr val="bg1"/>
                    </a:gs>
                  </a:gsLst>
                  <a:lin ang="5400000" scaled="0"/>
                </a:gradFill>
                <a:latin typeface="+mj-lt"/>
              </a:defRPr>
            </a:lvl1pPr>
            <a:lvl2pPr marL="621560" indent="0">
              <a:buNone/>
              <a:defRPr sz="2754" b="1"/>
            </a:lvl2pPr>
            <a:lvl3pPr marL="1243121" indent="0">
              <a:buNone/>
              <a:defRPr sz="2448" b="1"/>
            </a:lvl3pPr>
            <a:lvl4pPr marL="1864681" indent="0">
              <a:buNone/>
              <a:defRPr sz="2142" b="1"/>
            </a:lvl4pPr>
            <a:lvl5pPr marL="2486240" indent="0">
              <a:buNone/>
              <a:defRPr sz="2142" b="1"/>
            </a:lvl5pPr>
            <a:lvl6pPr marL="3107801" indent="0">
              <a:buNone/>
              <a:defRPr sz="2142" b="1"/>
            </a:lvl6pPr>
            <a:lvl7pPr marL="3729361" indent="0">
              <a:buNone/>
              <a:defRPr sz="2142" b="1"/>
            </a:lvl7pPr>
            <a:lvl8pPr marL="4350920" indent="0">
              <a:buNone/>
              <a:defRPr sz="2142" b="1"/>
            </a:lvl8pPr>
            <a:lvl9pPr marL="4972481"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rIns="0">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340" indent="-388475">
              <a:defRPr lang="en-US" sz="2142" kern="1200" dirty="0" smtClean="0">
                <a:solidFill>
                  <a:schemeClr val="bg2">
                    <a:lumMod val="50000"/>
                  </a:schemeClr>
                </a:solidFill>
                <a:latin typeface="+mn-lt"/>
                <a:ea typeface="+mn-ea"/>
                <a:cs typeface="Arial" pitchFamily="34" charset="0"/>
              </a:defRPr>
            </a:lvl2pPr>
            <a:lvl3pPr marL="932340" indent="-233085">
              <a:defRPr lang="en-US" sz="1938" kern="1200" dirty="0" smtClean="0">
                <a:solidFill>
                  <a:schemeClr val="bg2">
                    <a:lumMod val="50000"/>
                  </a:schemeClr>
                </a:solidFill>
                <a:latin typeface="+mn-lt"/>
                <a:ea typeface="+mn-ea"/>
                <a:cs typeface="Arial" pitchFamily="34" charset="0"/>
              </a:defRPr>
            </a:lvl3pPr>
            <a:lvl4pPr marL="1243121" indent="-233085">
              <a:defRPr lang="en-US" sz="1632" kern="1200" dirty="0" smtClean="0">
                <a:solidFill>
                  <a:schemeClr val="bg2">
                    <a:lumMod val="50000"/>
                  </a:schemeClr>
                </a:solidFill>
                <a:latin typeface="+mn-lt"/>
                <a:ea typeface="+mn-ea"/>
                <a:cs typeface="Arial" pitchFamily="34" charset="0"/>
              </a:defRPr>
            </a:lvl4pPr>
            <a:lvl5pPr marL="1476205" indent="-233085">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2" y="3127934"/>
            <a:ext cx="6101615" cy="738664"/>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0703343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334863" y="3127930"/>
            <a:ext cx="6101614" cy="738664"/>
          </a:xfrm>
        </p:spPr>
        <p:txBody>
          <a:bodyPr lIns="182880"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0" y="4"/>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4" tIns="46624" rIns="46624" bIns="46624"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81" y="1476624"/>
            <a:ext cx="5543930" cy="1201902"/>
          </a:xfrm>
          <a:prstGeom prst="rect">
            <a:avLst/>
          </a:prstGeom>
        </p:spPr>
        <p:txBody>
          <a:bodyPr rIns="0" anchor="b">
            <a:noAutofit/>
          </a:bodyPr>
          <a:lstStyle>
            <a:lvl1pPr marL="0" indent="0">
              <a:buNone/>
              <a:defRPr sz="4000" b="0" cap="none" baseline="0">
                <a:gradFill>
                  <a:gsLst>
                    <a:gs pos="100000">
                      <a:schemeClr val="bg1"/>
                    </a:gs>
                    <a:gs pos="0">
                      <a:schemeClr val="bg1"/>
                    </a:gs>
                  </a:gsLst>
                  <a:lin ang="5400000" scaled="0"/>
                </a:gradFill>
                <a:latin typeface="+mj-lt"/>
              </a:defRPr>
            </a:lvl1pPr>
            <a:lvl2pPr marL="621575" indent="0">
              <a:buNone/>
              <a:defRPr sz="2754" b="1"/>
            </a:lvl2pPr>
            <a:lvl3pPr marL="1243151" indent="0">
              <a:buNone/>
              <a:defRPr sz="2448" b="1"/>
            </a:lvl3pPr>
            <a:lvl4pPr marL="1864726" indent="0">
              <a:buNone/>
              <a:defRPr sz="2142" b="1"/>
            </a:lvl4pPr>
            <a:lvl5pPr marL="2486301" indent="0">
              <a:buNone/>
              <a:defRPr sz="2142" b="1"/>
            </a:lvl5pPr>
            <a:lvl6pPr marL="3107876" indent="0">
              <a:buNone/>
              <a:defRPr sz="2142" b="1"/>
            </a:lvl6pPr>
            <a:lvl7pPr marL="3729452" indent="0">
              <a:buNone/>
              <a:defRPr sz="2142" b="1"/>
            </a:lvl7pPr>
            <a:lvl8pPr marL="4351027" indent="0">
              <a:buNone/>
              <a:defRPr sz="2142" b="1"/>
            </a:lvl8pPr>
            <a:lvl9pPr marL="497260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80" y="2789433"/>
            <a:ext cx="5554778" cy="621530"/>
          </a:xfrm>
          <a:prstGeom prst="rect">
            <a:avLst/>
          </a:prstGeom>
        </p:spPr>
        <p:txBody>
          <a:bodyPr rIns="0">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363" indent="-388484">
              <a:defRPr lang="en-US" sz="2142" kern="1200" dirty="0" smtClean="0">
                <a:solidFill>
                  <a:schemeClr val="bg2">
                    <a:lumMod val="50000"/>
                  </a:schemeClr>
                </a:solidFill>
                <a:latin typeface="+mn-lt"/>
                <a:ea typeface="+mn-ea"/>
                <a:cs typeface="Arial" pitchFamily="34" charset="0"/>
              </a:defRPr>
            </a:lvl2pPr>
            <a:lvl3pPr marL="932363" indent="-233091">
              <a:defRPr lang="en-US" sz="1938" kern="1200" dirty="0" smtClean="0">
                <a:solidFill>
                  <a:schemeClr val="bg2">
                    <a:lumMod val="50000"/>
                  </a:schemeClr>
                </a:solidFill>
                <a:latin typeface="+mn-lt"/>
                <a:ea typeface="+mn-ea"/>
                <a:cs typeface="Arial" pitchFamily="34" charset="0"/>
              </a:defRPr>
            </a:lvl3pPr>
            <a:lvl4pPr marL="1243151" indent="-233091">
              <a:defRPr lang="en-US" sz="1632" kern="1200" dirty="0" smtClean="0">
                <a:solidFill>
                  <a:schemeClr val="bg2">
                    <a:lumMod val="50000"/>
                  </a:schemeClr>
                </a:solidFill>
                <a:latin typeface="+mn-lt"/>
                <a:ea typeface="+mn-ea"/>
                <a:cs typeface="Arial" pitchFamily="34" charset="0"/>
              </a:defRPr>
            </a:lvl4pPr>
            <a:lvl5pPr marL="1476241" indent="-233091">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Tree>
    <p:extLst>
      <p:ext uri="{BB962C8B-B14F-4D97-AF65-F5344CB8AC3E}">
        <p14:creationId xmlns:p14="http://schemas.microsoft.com/office/powerpoint/2010/main" val="1733405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30" y="1476624"/>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37" indent="0">
              <a:buNone/>
              <a:defRPr sz="2754" b="1"/>
            </a:lvl2pPr>
            <a:lvl3pPr marL="1243275" indent="0">
              <a:buNone/>
              <a:defRPr sz="2448" b="1"/>
            </a:lvl3pPr>
            <a:lvl4pPr marL="1864912" indent="0">
              <a:buNone/>
              <a:defRPr sz="2142" b="1"/>
            </a:lvl4pPr>
            <a:lvl5pPr marL="2486550" indent="0">
              <a:buNone/>
              <a:defRPr sz="2142" b="1"/>
            </a:lvl5pPr>
            <a:lvl6pPr marL="3108187" indent="0">
              <a:buNone/>
              <a:defRPr sz="2142" b="1"/>
            </a:lvl6pPr>
            <a:lvl7pPr marL="3729825" indent="0">
              <a:buNone/>
              <a:defRPr sz="2142" b="1"/>
            </a:lvl7pPr>
            <a:lvl8pPr marL="4351462" indent="0">
              <a:buNone/>
              <a:defRPr sz="2142" b="1"/>
            </a:lvl8pPr>
            <a:lvl9pPr marL="4973100"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3"/>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56" indent="-388523">
              <a:defRPr lang="en-US" sz="2142" kern="1200" dirty="0" smtClean="0">
                <a:solidFill>
                  <a:schemeClr val="bg2">
                    <a:lumMod val="50000"/>
                  </a:schemeClr>
                </a:solidFill>
                <a:latin typeface="+mn-lt"/>
                <a:ea typeface="+mn-ea"/>
                <a:cs typeface="Arial" pitchFamily="34" charset="0"/>
              </a:defRPr>
            </a:lvl2pPr>
            <a:lvl3pPr marL="932456" indent="-233114">
              <a:defRPr lang="en-US" sz="1938" kern="1200" dirty="0" smtClean="0">
                <a:solidFill>
                  <a:schemeClr val="bg2">
                    <a:lumMod val="50000"/>
                  </a:schemeClr>
                </a:solidFill>
                <a:latin typeface="+mn-lt"/>
                <a:ea typeface="+mn-ea"/>
                <a:cs typeface="Arial" pitchFamily="34" charset="0"/>
              </a:defRPr>
            </a:lvl3pPr>
            <a:lvl4pPr marL="1243275" indent="-233114">
              <a:defRPr lang="en-US" sz="1632" kern="1200" dirty="0" smtClean="0">
                <a:solidFill>
                  <a:schemeClr val="bg2">
                    <a:lumMod val="50000"/>
                  </a:schemeClr>
                </a:solidFill>
                <a:latin typeface="+mn-lt"/>
                <a:ea typeface="+mn-ea"/>
                <a:cs typeface="Arial" pitchFamily="34" charset="0"/>
              </a:defRPr>
            </a:lvl4pPr>
            <a:lvl5pPr marL="1476389" indent="-233114">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3127930"/>
            <a:ext cx="6101614" cy="738664"/>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137400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 id="2147484199" r:id="rId25"/>
    <p:sldLayoutId id="2147484196" r:id="rId26"/>
    <p:sldLayoutId id="2147484197" r:id="rId27"/>
    <p:sldLayoutId id="2147484198" r:id="rId28"/>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346" t="3492" r="1589" b="18771"/>
          <a:stretch/>
        </p:blipFill>
        <p:spPr>
          <a:xfrm>
            <a:off x="6424105" y="778583"/>
            <a:ext cx="5958972" cy="5437358"/>
          </a:xfrm>
        </p:spPr>
      </p:pic>
      <p:sp>
        <p:nvSpPr>
          <p:cNvPr id="51" name="Rectangle 50"/>
          <p:cNvSpPr/>
          <p:nvPr/>
        </p:nvSpPr>
        <p:spPr>
          <a:xfrm>
            <a:off x="6805594" y="1256929"/>
            <a:ext cx="5048742" cy="5800910"/>
          </a:xfrm>
          <a:prstGeom prst="rect">
            <a:avLst/>
          </a:prstGeom>
        </p:spPr>
        <p:txBody>
          <a:bodyPr vert="horz" lIns="0" tIns="0" rIns="0" bIns="0" rtlCol="0">
            <a:noAutofit/>
          </a:bodyPr>
          <a:lstStyle/>
          <a:p>
            <a:pPr>
              <a:lnSpc>
                <a:spcPct val="90000"/>
              </a:lnSpc>
              <a:spcBef>
                <a:spcPct val="20000"/>
              </a:spcBef>
              <a:buSzPct val="80000"/>
              <a:buFont typeface="Arial" pitchFamily="34" charset="0"/>
              <a:buNone/>
            </a:pPr>
            <a:endParaRPr lang="en-US" sz="3264" spc="-72" dirty="0">
              <a:solidFill>
                <a:schemeClr val="accent1"/>
              </a:solidFill>
              <a:latin typeface="+mj-lt"/>
            </a:endParaRPr>
          </a:p>
        </p:txBody>
      </p:sp>
      <p:sp>
        <p:nvSpPr>
          <p:cNvPr id="43" name="Rounded Rectangle 42"/>
          <p:cNvSpPr/>
          <p:nvPr/>
        </p:nvSpPr>
        <p:spPr bwMode="auto">
          <a:xfrm>
            <a:off x="10703" y="5762639"/>
            <a:ext cx="12431473" cy="1227809"/>
          </a:xfrm>
          <a:prstGeom prst="roundRect">
            <a:avLst>
              <a:gd name="adj" fmla="val 0"/>
            </a:avLst>
          </a:prstGeom>
          <a:noFill/>
          <a:ln w="25400" cap="flat" cmpd="sng" algn="ctr">
            <a:noFill/>
            <a:prstDash val="solid"/>
          </a:ln>
          <a:effectLst/>
        </p:spPr>
        <p:txBody>
          <a:bodyPr lIns="124305" tIns="62153" rIns="124305" bIns="62153" rtlCol="0" anchor="ctr"/>
          <a:lstStyle/>
          <a:p>
            <a:pPr algn="ctr" defTabSz="932430"/>
            <a:endParaRPr lang="en-US" sz="1836" kern="0" dirty="0">
              <a:solidFill>
                <a:prstClr val="black">
                  <a:lumMod val="85000"/>
                  <a:lumOff val="15000"/>
                  <a:alpha val="99000"/>
                </a:prstClr>
              </a:solidFill>
            </a:endParaRPr>
          </a:p>
        </p:txBody>
      </p:sp>
      <p:sp>
        <p:nvSpPr>
          <p:cNvPr id="4" name="Text Placeholder 3"/>
          <p:cNvSpPr>
            <a:spLocks noGrp="1"/>
          </p:cNvSpPr>
          <p:nvPr>
            <p:ph type="body" idx="1"/>
          </p:nvPr>
        </p:nvSpPr>
        <p:spPr/>
        <p:txBody>
          <a:bodyPr/>
          <a:lstStyle/>
          <a:p>
            <a:r>
              <a:rPr lang="en-US" sz="4000" dirty="0">
                <a:solidFill>
                  <a:schemeClr val="tx2"/>
                </a:solidFill>
              </a:rPr>
              <a:t>DLP policy </a:t>
            </a:r>
            <a:r>
              <a:rPr lang="en-US" sz="4000" dirty="0" smtClean="0">
                <a:solidFill>
                  <a:schemeClr val="tx2"/>
                </a:solidFill>
              </a:rPr>
              <a:t>templates</a:t>
            </a:r>
            <a:endParaRPr lang="en-US" sz="4000" dirty="0">
              <a:solidFill>
                <a:schemeClr val="tx2"/>
              </a:solidFill>
            </a:endParaRPr>
          </a:p>
        </p:txBody>
      </p:sp>
      <p:sp>
        <p:nvSpPr>
          <p:cNvPr id="5" name="Content Placeholder 4"/>
          <p:cNvSpPr>
            <a:spLocks noGrp="1"/>
          </p:cNvSpPr>
          <p:nvPr>
            <p:ph sz="quarter" idx="13"/>
          </p:nvPr>
        </p:nvSpPr>
        <p:spPr>
          <a:xfrm>
            <a:off x="531280" y="2789433"/>
            <a:ext cx="5554778" cy="1068192"/>
          </a:xfrm>
        </p:spPr>
        <p:txBody>
          <a:bodyPr rIns="0"/>
          <a:lstStyle/>
          <a:p>
            <a:r>
              <a:rPr lang="en-US" sz="2000" spc="-30" dirty="0">
                <a:solidFill>
                  <a:schemeClr val="tx1"/>
                </a:solidFill>
              </a:rPr>
              <a:t>Built-in templates based </a:t>
            </a:r>
            <a:r>
              <a:rPr lang="en-US" sz="2000" spc="-30" dirty="0" smtClean="0">
                <a:solidFill>
                  <a:schemeClr val="tx1"/>
                </a:solidFill>
              </a:rPr>
              <a:t>on </a:t>
            </a:r>
            <a:r>
              <a:rPr lang="en-US" sz="2000" spc="-30" dirty="0">
                <a:solidFill>
                  <a:schemeClr val="tx1"/>
                </a:solidFill>
              </a:rPr>
              <a:t>common regulations </a:t>
            </a:r>
          </a:p>
          <a:p>
            <a:r>
              <a:rPr lang="en-US" sz="2000" spc="-80" dirty="0">
                <a:solidFill>
                  <a:schemeClr val="tx1"/>
                </a:solidFill>
              </a:rPr>
              <a:t>Import DLP policy templates from security partners</a:t>
            </a:r>
          </a:p>
          <a:p>
            <a:r>
              <a:rPr lang="en-US" sz="2000" dirty="0">
                <a:solidFill>
                  <a:schemeClr val="tx1"/>
                </a:solidFill>
              </a:rPr>
              <a:t>Build your own</a:t>
            </a:r>
          </a:p>
          <a:p>
            <a:endParaRPr lang="en-US" dirty="0"/>
          </a:p>
          <a:p>
            <a:endParaRPr lang="en-US" dirty="0"/>
          </a:p>
        </p:txBody>
      </p:sp>
      <p:sp>
        <p:nvSpPr>
          <p:cNvPr id="6" name="Rectangle 5"/>
          <p:cNvSpPr/>
          <p:nvPr/>
        </p:nvSpPr>
        <p:spPr bwMode="auto">
          <a:xfrm>
            <a:off x="12079705" y="822405"/>
            <a:ext cx="303372" cy="23971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5730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054" t="4436" r="45256" b="11286"/>
          <a:stretch/>
        </p:blipFill>
        <p:spPr>
          <a:xfrm>
            <a:off x="2501" y="-4077"/>
            <a:ext cx="6099161" cy="6994525"/>
          </a:xfrm>
        </p:spPr>
      </p:pic>
      <p:sp>
        <p:nvSpPr>
          <p:cNvPr id="43" name="Rounded Rectangle 42"/>
          <p:cNvSpPr/>
          <p:nvPr/>
        </p:nvSpPr>
        <p:spPr bwMode="auto">
          <a:xfrm>
            <a:off x="10703" y="5762639"/>
            <a:ext cx="12431473" cy="1227809"/>
          </a:xfrm>
          <a:prstGeom prst="roundRect">
            <a:avLst>
              <a:gd name="adj" fmla="val 0"/>
            </a:avLst>
          </a:prstGeom>
          <a:noFill/>
          <a:ln w="25400" cap="flat" cmpd="sng" algn="ctr">
            <a:noFill/>
            <a:prstDash val="solid"/>
          </a:ln>
          <a:effectLst/>
        </p:spPr>
        <p:txBody>
          <a:bodyPr lIns="124305" tIns="62153" rIns="124305" bIns="62153" rtlCol="0" anchor="ctr"/>
          <a:lstStyle/>
          <a:p>
            <a:pPr algn="ctr" defTabSz="932430"/>
            <a:endParaRPr lang="en-US" sz="1836" kern="0" dirty="0">
              <a:solidFill>
                <a:prstClr val="black">
                  <a:lumMod val="85000"/>
                  <a:lumOff val="15000"/>
                  <a:alpha val="99000"/>
                </a:prstClr>
              </a:solidFill>
            </a:endParaRPr>
          </a:p>
        </p:txBody>
      </p:sp>
      <p:cxnSp>
        <p:nvCxnSpPr>
          <p:cNvPr id="8" name="Straight Connector 7"/>
          <p:cNvCxnSpPr/>
          <p:nvPr/>
        </p:nvCxnSpPr>
        <p:spPr>
          <a:xfrm>
            <a:off x="1679157" y="1875055"/>
            <a:ext cx="0" cy="688647"/>
          </a:xfrm>
          <a:prstGeom prst="line">
            <a:avLst/>
          </a:prstGeom>
          <a:ln w="19050">
            <a:solidFill>
              <a:srgbClr val="DC3C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20529" y="3902574"/>
            <a:ext cx="0" cy="199163"/>
          </a:xfrm>
          <a:prstGeom prst="line">
            <a:avLst/>
          </a:prstGeom>
          <a:ln w="19050">
            <a:solidFill>
              <a:srgbClr val="DC3C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1" idx="1"/>
          </p:cNvCxnSpPr>
          <p:nvPr/>
        </p:nvCxnSpPr>
        <p:spPr>
          <a:xfrm flipH="1">
            <a:off x="1096323" y="6512128"/>
            <a:ext cx="755703" cy="0"/>
          </a:xfrm>
          <a:prstGeom prst="line">
            <a:avLst/>
          </a:prstGeom>
          <a:ln w="19050">
            <a:solidFill>
              <a:srgbClr val="DC3C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idx="1"/>
          </p:nvPr>
        </p:nvSpPr>
        <p:spPr/>
        <p:txBody>
          <a:bodyPr/>
          <a:lstStyle/>
          <a:p>
            <a:r>
              <a:rPr lang="en-US" sz="4000" dirty="0">
                <a:solidFill>
                  <a:schemeClr val="tx1"/>
                </a:solidFill>
              </a:rPr>
              <a:t>DLP policy </a:t>
            </a:r>
            <a:r>
              <a:rPr lang="en-US" sz="4000" dirty="0" smtClean="0">
                <a:solidFill>
                  <a:schemeClr val="tx1"/>
                </a:solidFill>
              </a:rPr>
              <a:t>rules</a:t>
            </a:r>
            <a:endParaRPr lang="en-US" sz="4000" dirty="0">
              <a:solidFill>
                <a:schemeClr val="tx1"/>
              </a:solidFill>
            </a:endParaRPr>
          </a:p>
        </p:txBody>
      </p:sp>
      <p:sp>
        <p:nvSpPr>
          <p:cNvPr id="4" name="Content Placeholder 3"/>
          <p:cNvSpPr>
            <a:spLocks noGrp="1"/>
          </p:cNvSpPr>
          <p:nvPr>
            <p:ph sz="quarter" idx="13"/>
          </p:nvPr>
        </p:nvSpPr>
        <p:spPr>
          <a:xfrm>
            <a:off x="6344429" y="2789430"/>
            <a:ext cx="5554778" cy="2592695"/>
          </a:xfrm>
        </p:spPr>
        <p:txBody>
          <a:bodyPr/>
          <a:lstStyle/>
          <a:p>
            <a:r>
              <a:rPr lang="en-US" sz="2000" dirty="0">
                <a:solidFill>
                  <a:schemeClr val="tx1"/>
                </a:solidFill>
              </a:rPr>
              <a:t>Built on transport rules</a:t>
            </a:r>
          </a:p>
          <a:p>
            <a:r>
              <a:rPr lang="en-US" sz="2000" dirty="0">
                <a:solidFill>
                  <a:schemeClr val="tx1"/>
                </a:solidFill>
              </a:rPr>
              <a:t>Supports discovery phase of compliance </a:t>
            </a:r>
          </a:p>
          <a:p>
            <a:r>
              <a:rPr lang="en-US" sz="2000" dirty="0">
                <a:solidFill>
                  <a:schemeClr val="tx1"/>
                </a:solidFill>
              </a:rPr>
              <a:t>Take action to enforce policy</a:t>
            </a:r>
          </a:p>
          <a:p>
            <a:r>
              <a:rPr lang="en-US" sz="2000" dirty="0">
                <a:solidFill>
                  <a:schemeClr val="tx1"/>
                </a:solidFill>
              </a:rPr>
              <a:t>Hold, block, audit &amp; provide notification for email that contains sensitive business data</a:t>
            </a:r>
          </a:p>
          <a:p>
            <a:endParaRPr lang="en-US" sz="2000" dirty="0">
              <a:solidFill>
                <a:schemeClr val="tx1"/>
              </a:solidFill>
            </a:endParaRPr>
          </a:p>
          <a:p>
            <a:endParaRPr lang="en-US" sz="2000" dirty="0">
              <a:solidFill>
                <a:schemeClr val="tx1"/>
              </a:solidFill>
            </a:endParaRPr>
          </a:p>
        </p:txBody>
      </p:sp>
      <p:sp>
        <p:nvSpPr>
          <p:cNvPr id="6" name="TextBox 4"/>
          <p:cNvSpPr txBox="1"/>
          <p:nvPr/>
        </p:nvSpPr>
        <p:spPr>
          <a:xfrm>
            <a:off x="1516760" y="1508431"/>
            <a:ext cx="1381597" cy="366624"/>
          </a:xfrm>
          <a:prstGeom prst="rect">
            <a:avLst/>
          </a:prstGeom>
          <a:solidFill>
            <a:srgbClr val="DC3C00"/>
          </a:solidFill>
          <a:ln w="19050">
            <a:noFill/>
            <a:prstDash val="solid"/>
            <a:miter lim="800000"/>
          </a:ln>
          <a:effectLst/>
        </p:spPr>
        <p:txBody>
          <a:bodyPr wrap="square" lIns="58276" tIns="29139" rIns="93244" bIns="29139"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2000" dirty="0"/>
              <a:t>Conditions</a:t>
            </a:r>
          </a:p>
        </p:txBody>
      </p:sp>
      <p:sp>
        <p:nvSpPr>
          <p:cNvPr id="9" name="TextBox 4"/>
          <p:cNvSpPr txBox="1"/>
          <p:nvPr/>
        </p:nvSpPr>
        <p:spPr>
          <a:xfrm>
            <a:off x="1852026" y="3535950"/>
            <a:ext cx="1046331" cy="366624"/>
          </a:xfrm>
          <a:prstGeom prst="rect">
            <a:avLst/>
          </a:prstGeom>
          <a:solidFill>
            <a:srgbClr val="DC3C00"/>
          </a:solidFill>
          <a:ln w="19050">
            <a:noFill/>
            <a:prstDash val="solid"/>
            <a:miter lim="800000"/>
          </a:ln>
          <a:effectLst/>
        </p:spPr>
        <p:txBody>
          <a:bodyPr wrap="square" lIns="58276" tIns="29139" rIns="93244" bIns="29139"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2000" dirty="0"/>
              <a:t>Actions</a:t>
            </a:r>
          </a:p>
        </p:txBody>
      </p:sp>
      <p:sp>
        <p:nvSpPr>
          <p:cNvPr id="11" name="TextBox 4"/>
          <p:cNvSpPr txBox="1"/>
          <p:nvPr/>
        </p:nvSpPr>
        <p:spPr>
          <a:xfrm>
            <a:off x="1852026" y="6328816"/>
            <a:ext cx="1381597" cy="366624"/>
          </a:xfrm>
          <a:prstGeom prst="rect">
            <a:avLst/>
          </a:prstGeom>
          <a:solidFill>
            <a:srgbClr val="DC3C00"/>
          </a:solidFill>
          <a:ln w="19050">
            <a:noFill/>
            <a:prstDash val="solid"/>
            <a:miter lim="800000"/>
          </a:ln>
          <a:effectLst/>
        </p:spPr>
        <p:txBody>
          <a:bodyPr wrap="square" lIns="58276" tIns="29139" rIns="93244" bIns="29139"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2000" dirty="0"/>
              <a:t>Exceptions</a:t>
            </a:r>
          </a:p>
        </p:txBody>
      </p:sp>
    </p:spTree>
    <p:extLst>
      <p:ext uri="{BB962C8B-B14F-4D97-AF65-F5344CB8AC3E}">
        <p14:creationId xmlns:p14="http://schemas.microsoft.com/office/powerpoint/2010/main" val="402626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2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nchor="b"/>
          <a:lstStyle/>
          <a:p>
            <a:r>
              <a:rPr lang="en-US" spc="-150" dirty="0">
                <a:solidFill>
                  <a:schemeClr val="tx2"/>
                </a:solidFill>
              </a:rPr>
              <a:t>Sensitive content </a:t>
            </a:r>
            <a:r>
              <a:rPr lang="en-US" spc="-150" dirty="0" smtClean="0">
                <a:solidFill>
                  <a:schemeClr val="tx2"/>
                </a:solidFill>
              </a:rPr>
              <a:t>detection</a:t>
            </a:r>
            <a:endParaRPr lang="en-US" spc="-150" dirty="0">
              <a:solidFill>
                <a:schemeClr val="tx2"/>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40" t="-344" r="-278" b="141"/>
          <a:stretch/>
        </p:blipFill>
        <p:spPr>
          <a:xfrm>
            <a:off x="6785811" y="1251284"/>
            <a:ext cx="5005136" cy="5093369"/>
          </a:xfrm>
          <a:prstGeom prst="rect">
            <a:avLst/>
          </a:prstGeom>
        </p:spPr>
      </p:pic>
      <p:sp>
        <p:nvSpPr>
          <p:cNvPr id="8" name="Text Placeholder 3"/>
          <p:cNvSpPr txBox="1">
            <a:spLocks/>
          </p:cNvSpPr>
          <p:nvPr/>
        </p:nvSpPr>
        <p:spPr>
          <a:xfrm>
            <a:off x="531281" y="1476624"/>
            <a:ext cx="5543930" cy="1201902"/>
          </a:xfrm>
          <a:prstGeom prst="rect">
            <a:avLst/>
          </a:prstGeom>
        </p:spPr>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80" b="0" kern="1200" cap="none" spc="0" baseline="0">
                <a:gradFill>
                  <a:gsLst>
                    <a:gs pos="100000">
                      <a:schemeClr val="bg1"/>
                    </a:gs>
                    <a:gs pos="0">
                      <a:schemeClr val="bg1"/>
                    </a:gs>
                  </a:gsLst>
                  <a:lin ang="5400000" scaled="0"/>
                </a:gradFill>
                <a:latin typeface="+mj-lt"/>
                <a:ea typeface="+mn-ea"/>
                <a:cs typeface="+mn-cs"/>
              </a:defRPr>
            </a:lvl1pPr>
            <a:lvl2pPr marL="6215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754" b="1" kern="1200" spc="0" baseline="0">
                <a:gradFill>
                  <a:gsLst>
                    <a:gs pos="1250">
                      <a:schemeClr val="tx1"/>
                    </a:gs>
                    <a:gs pos="100000">
                      <a:schemeClr val="tx1"/>
                    </a:gs>
                  </a:gsLst>
                  <a:lin ang="5400000" scaled="0"/>
                </a:gradFill>
                <a:latin typeface="+mn-lt"/>
                <a:ea typeface="+mn-ea"/>
                <a:cs typeface="+mn-cs"/>
              </a:defRPr>
            </a:lvl2pPr>
            <a:lvl3pPr marL="1243151"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48" b="1" kern="1200" spc="0" baseline="0">
                <a:gradFill>
                  <a:gsLst>
                    <a:gs pos="1250">
                      <a:schemeClr val="tx1"/>
                    </a:gs>
                    <a:gs pos="100000">
                      <a:schemeClr val="tx1"/>
                    </a:gs>
                  </a:gsLst>
                  <a:lin ang="5400000" scaled="0"/>
                </a:gradFill>
                <a:latin typeface="+mn-lt"/>
                <a:ea typeface="+mn-ea"/>
                <a:cs typeface="+mn-cs"/>
              </a:defRPr>
            </a:lvl3pPr>
            <a:lvl4pPr marL="1864726"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142" b="1" kern="1200" spc="0" baseline="0">
                <a:gradFill>
                  <a:gsLst>
                    <a:gs pos="1250">
                      <a:schemeClr val="tx1"/>
                    </a:gs>
                    <a:gs pos="100000">
                      <a:schemeClr val="tx1"/>
                    </a:gs>
                  </a:gsLst>
                  <a:lin ang="5400000" scaled="0"/>
                </a:gradFill>
                <a:latin typeface="+mn-lt"/>
                <a:ea typeface="+mn-ea"/>
                <a:cs typeface="+mn-cs"/>
              </a:defRPr>
            </a:lvl4pPr>
            <a:lvl5pPr marL="2486301"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142" b="1" kern="1200" spc="0" baseline="0">
                <a:gradFill>
                  <a:gsLst>
                    <a:gs pos="1250">
                      <a:schemeClr val="tx1"/>
                    </a:gs>
                    <a:gs pos="100000">
                      <a:schemeClr val="tx1"/>
                    </a:gs>
                  </a:gsLst>
                  <a:lin ang="5400000" scaled="0"/>
                </a:gradFill>
                <a:latin typeface="+mn-lt"/>
                <a:ea typeface="+mn-ea"/>
                <a:cs typeface="+mn-cs"/>
              </a:defRPr>
            </a:lvl5pPr>
            <a:lvl6pPr marL="3107876" indent="0" algn="l" defTabSz="932742" rtl="0" eaLnBrk="1" latinLnBrk="0" hangingPunct="1">
              <a:spcBef>
                <a:spcPct val="20000"/>
              </a:spcBef>
              <a:buFont typeface="Arial" pitchFamily="34" charset="0"/>
              <a:buNone/>
              <a:defRPr sz="2142" b="1" kern="1200">
                <a:solidFill>
                  <a:schemeClr val="tx1"/>
                </a:solidFill>
                <a:latin typeface="+mn-lt"/>
                <a:ea typeface="+mn-ea"/>
                <a:cs typeface="+mn-cs"/>
              </a:defRPr>
            </a:lvl6pPr>
            <a:lvl7pPr marL="3729452" indent="0" algn="l" defTabSz="932742" rtl="0" eaLnBrk="1" latinLnBrk="0" hangingPunct="1">
              <a:spcBef>
                <a:spcPct val="20000"/>
              </a:spcBef>
              <a:buFont typeface="Arial" pitchFamily="34" charset="0"/>
              <a:buNone/>
              <a:defRPr sz="2142" b="1" kern="1200">
                <a:solidFill>
                  <a:schemeClr val="tx1"/>
                </a:solidFill>
                <a:latin typeface="+mn-lt"/>
                <a:ea typeface="+mn-ea"/>
                <a:cs typeface="+mn-cs"/>
              </a:defRPr>
            </a:lvl7pPr>
            <a:lvl8pPr marL="4351027" indent="0" algn="l" defTabSz="932742" rtl="0" eaLnBrk="1" latinLnBrk="0" hangingPunct="1">
              <a:spcBef>
                <a:spcPct val="20000"/>
              </a:spcBef>
              <a:buFont typeface="Arial" pitchFamily="34" charset="0"/>
              <a:buNone/>
              <a:defRPr sz="2142" b="1" kern="1200">
                <a:solidFill>
                  <a:schemeClr val="tx1"/>
                </a:solidFill>
                <a:latin typeface="+mn-lt"/>
                <a:ea typeface="+mn-ea"/>
                <a:cs typeface="+mn-cs"/>
              </a:defRPr>
            </a:lvl8pPr>
            <a:lvl9pPr marL="4972603" indent="0" algn="l" defTabSz="932742" rtl="0" eaLnBrk="1" latinLnBrk="0" hangingPunct="1">
              <a:spcBef>
                <a:spcPct val="20000"/>
              </a:spcBef>
              <a:buFont typeface="Arial" pitchFamily="34" charset="0"/>
              <a:buNone/>
              <a:defRPr sz="2142" b="1" kern="1200">
                <a:solidFill>
                  <a:schemeClr val="tx1"/>
                </a:solidFill>
                <a:latin typeface="+mn-lt"/>
                <a:ea typeface="+mn-ea"/>
                <a:cs typeface="+mn-cs"/>
              </a:defRPr>
            </a:lvl9pPr>
          </a:lstStyle>
          <a:p>
            <a:endParaRPr lang="en-US" sz="4000" dirty="0">
              <a:solidFill>
                <a:schemeClr val="tx2"/>
              </a:solidFill>
            </a:endParaRPr>
          </a:p>
        </p:txBody>
      </p:sp>
      <p:sp>
        <p:nvSpPr>
          <p:cNvPr id="9" name="Content Placeholder 4"/>
          <p:cNvSpPr txBox="1">
            <a:spLocks/>
          </p:cNvSpPr>
          <p:nvPr/>
        </p:nvSpPr>
        <p:spPr>
          <a:xfrm>
            <a:off x="531280" y="2789433"/>
            <a:ext cx="5554778" cy="621530"/>
          </a:xfrm>
          <a:prstGeom prst="rect">
            <a:avLst/>
          </a:prstGeom>
        </p:spPr>
        <p:txBody>
          <a:bodyPr vert="horz" wrap="square" lIns="146304" tIns="91440" rIns="0" bIns="91440" rtlCol="0">
            <a:noAutofit/>
          </a:bodyPr>
          <a:lstStyle>
            <a:lvl1pPr marL="0" marR="0" indent="0" algn="l" defTabSz="932742" rtl="0" eaLnBrk="1" fontAlgn="auto" latinLnBrk="0" hangingPunct="1">
              <a:lnSpc>
                <a:spcPct val="90000"/>
              </a:lnSpc>
              <a:spcBef>
                <a:spcPts val="1224"/>
              </a:spcBef>
              <a:spcAft>
                <a:spcPts val="0"/>
              </a:spcAft>
              <a:buClrTx/>
              <a:buSzPct val="90000"/>
              <a:buFont typeface="Arial" pitchFamily="34" charset="0"/>
              <a:buNone/>
              <a:tabLst/>
              <a:defRPr lang="en-US" sz="2040" kern="1200" spc="0" baseline="0" dirty="0" smtClean="0">
                <a:gradFill>
                  <a:gsLst>
                    <a:gs pos="100000">
                      <a:schemeClr val="bg1"/>
                    </a:gs>
                    <a:gs pos="0">
                      <a:schemeClr val="bg1"/>
                    </a:gs>
                  </a:gsLst>
                  <a:lin ang="5400000" scaled="0"/>
                </a:gradFill>
                <a:latin typeface="+mn-lt"/>
                <a:ea typeface="+mn-ea"/>
                <a:cs typeface="Segoe UI" pitchFamily="34" charset="0"/>
              </a:defRPr>
            </a:lvl1pPr>
            <a:lvl2pPr marL="932363" marR="0" indent="-388484"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142" kern="1200" spc="0" baseline="0" dirty="0" smtClean="0">
                <a:solidFill>
                  <a:schemeClr val="bg2">
                    <a:lumMod val="50000"/>
                  </a:schemeClr>
                </a:solidFill>
                <a:latin typeface="+mn-lt"/>
                <a:ea typeface="+mn-ea"/>
                <a:cs typeface="Arial" pitchFamily="34" charset="0"/>
              </a:defRPr>
            </a:lvl2pPr>
            <a:lvl3pPr marL="932363" marR="0" indent="-233091"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1938" kern="1200" spc="0" baseline="0" dirty="0" smtClean="0">
                <a:solidFill>
                  <a:schemeClr val="bg2">
                    <a:lumMod val="50000"/>
                  </a:schemeClr>
                </a:solidFill>
                <a:latin typeface="+mn-lt"/>
                <a:ea typeface="+mn-ea"/>
                <a:cs typeface="Arial" pitchFamily="34" charset="0"/>
              </a:defRPr>
            </a:lvl3pPr>
            <a:lvl4pPr marL="1243151" marR="0" indent="-233091"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1632" kern="1200" spc="0" baseline="0" dirty="0" smtClean="0">
                <a:solidFill>
                  <a:schemeClr val="bg2">
                    <a:lumMod val="50000"/>
                  </a:schemeClr>
                </a:solidFill>
                <a:latin typeface="+mn-lt"/>
                <a:ea typeface="+mn-ea"/>
                <a:cs typeface="Arial" pitchFamily="34" charset="0"/>
              </a:defRPr>
            </a:lvl4pPr>
            <a:lvl5pPr marL="1476241" marR="0" indent="-233091"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1632" kern="1200" spc="0" baseline="0" dirty="0">
                <a:solidFill>
                  <a:schemeClr val="bg2">
                    <a:lumMod val="50000"/>
                  </a:schemeClr>
                </a:solidFill>
                <a:latin typeface="+mn-lt"/>
                <a:ea typeface="+mn-ea"/>
                <a:cs typeface="Arial" pitchFamily="34" charset="0"/>
              </a:defRPr>
            </a:lvl5pPr>
            <a:lvl6pPr marL="2565040" indent="-233186" algn="l" defTabSz="932742" rtl="0" eaLnBrk="1" latinLnBrk="0" hangingPunct="1">
              <a:spcBef>
                <a:spcPct val="20000"/>
              </a:spcBef>
              <a:buFont typeface="Arial" pitchFamily="34" charset="0"/>
              <a:buChar char="•"/>
              <a:defRPr sz="2142"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142"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142"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142" kern="1200">
                <a:solidFill>
                  <a:schemeClr val="tx1"/>
                </a:solidFill>
                <a:latin typeface="+mn-lt"/>
                <a:ea typeface="+mn-ea"/>
                <a:cs typeface="+mn-cs"/>
              </a:defRPr>
            </a:lvl9pPr>
          </a:lstStyle>
          <a:p>
            <a:endParaRPr lang="en-US" sz="2000" dirty="0"/>
          </a:p>
        </p:txBody>
      </p:sp>
      <p:sp>
        <p:nvSpPr>
          <p:cNvPr id="5" name="Content Placeholder 4"/>
          <p:cNvSpPr>
            <a:spLocks noGrp="1"/>
          </p:cNvSpPr>
          <p:nvPr>
            <p:ph sz="quarter" idx="13"/>
          </p:nvPr>
        </p:nvSpPr>
        <p:spPr>
          <a:xfrm>
            <a:off x="531280" y="2789432"/>
            <a:ext cx="5554778" cy="2576651"/>
          </a:xfrm>
        </p:spPr>
        <p:txBody>
          <a:bodyPr/>
          <a:lstStyle/>
          <a:p>
            <a:r>
              <a:rPr lang="en-US" spc="-30" dirty="0">
                <a:solidFill>
                  <a:schemeClr val="tx1"/>
                </a:solidFill>
              </a:rPr>
              <a:t>Predefined rules targeted at sensitive data types</a:t>
            </a:r>
          </a:p>
          <a:p>
            <a:r>
              <a:rPr lang="en-US" dirty="0">
                <a:solidFill>
                  <a:schemeClr val="tx1"/>
                </a:solidFill>
              </a:rPr>
              <a:t>Advanced content detection </a:t>
            </a:r>
          </a:p>
          <a:p>
            <a:r>
              <a:rPr lang="en-US" dirty="0">
                <a:solidFill>
                  <a:schemeClr val="tx1"/>
                </a:solidFill>
              </a:rPr>
              <a:t>Combination of regular expressions, dictionaries, and internal </a:t>
            </a:r>
            <a:r>
              <a:rPr lang="en-US" dirty="0" smtClean="0">
                <a:solidFill>
                  <a:schemeClr val="tx1"/>
                </a:solidFill>
              </a:rPr>
              <a:t>functions                 </a:t>
            </a:r>
            <a:r>
              <a:rPr lang="en-US" dirty="0">
                <a:solidFill>
                  <a:schemeClr val="tx1"/>
                </a:solidFill>
              </a:rPr>
              <a:t>(</a:t>
            </a:r>
            <a:r>
              <a:rPr lang="en-US" spc="-50" dirty="0">
                <a:solidFill>
                  <a:schemeClr val="tx1"/>
                </a:solidFill>
              </a:rPr>
              <a:t>e.g. validate checksum on credit card numbers)</a:t>
            </a:r>
          </a:p>
          <a:p>
            <a:r>
              <a:rPr lang="en-US" dirty="0">
                <a:solidFill>
                  <a:schemeClr val="tx1"/>
                </a:solidFill>
              </a:rPr>
              <a:t>Extensibility for customer and ISV </a:t>
            </a:r>
            <a:r>
              <a:rPr lang="en-US" dirty="0" smtClean="0">
                <a:solidFill>
                  <a:schemeClr val="tx1"/>
                </a:solidFill>
              </a:rPr>
              <a:t>            defined data </a:t>
            </a:r>
            <a:r>
              <a:rPr lang="en-US" dirty="0">
                <a:solidFill>
                  <a:schemeClr val="tx1"/>
                </a:solidFill>
              </a:rPr>
              <a:t>types</a:t>
            </a:r>
          </a:p>
          <a:p>
            <a:endParaRPr lang="en-US" dirty="0"/>
          </a:p>
        </p:txBody>
      </p:sp>
    </p:spTree>
    <p:extLst>
      <p:ext uri="{BB962C8B-B14F-4D97-AF65-F5344CB8AC3E}">
        <p14:creationId xmlns:p14="http://schemas.microsoft.com/office/powerpoint/2010/main" val="38554763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8779" y="296863"/>
            <a:ext cx="5634038" cy="917575"/>
          </a:xfrm>
        </p:spPr>
        <p:txBody>
          <a:bodyPr>
            <a:noAutofit/>
          </a:bodyPr>
          <a:lstStyle/>
          <a:p>
            <a:r>
              <a:rPr lang="en-US" sz="4000" dirty="0" smtClean="0">
                <a:solidFill>
                  <a:schemeClr val="tx1"/>
                </a:solidFill>
              </a:rPr>
              <a:t>Content analysis process</a:t>
            </a:r>
            <a:br>
              <a:rPr lang="en-US" sz="4000" dirty="0" smtClean="0">
                <a:solidFill>
                  <a:schemeClr val="tx1"/>
                </a:solidFill>
              </a:rPr>
            </a:br>
            <a:endParaRPr lang="en-US" sz="4000" dirty="0"/>
          </a:p>
        </p:txBody>
      </p:sp>
      <p:grpSp>
        <p:nvGrpSpPr>
          <p:cNvPr id="5" name="Group 4"/>
          <p:cNvGrpSpPr/>
          <p:nvPr/>
        </p:nvGrpSpPr>
        <p:grpSpPr>
          <a:xfrm>
            <a:off x="431678" y="1409318"/>
            <a:ext cx="5644825" cy="819426"/>
            <a:chOff x="870919" y="1382696"/>
            <a:chExt cx="5205616" cy="819426"/>
          </a:xfrm>
        </p:grpSpPr>
        <p:sp>
          <p:nvSpPr>
            <p:cNvPr id="11" name="Rectangle 10"/>
            <p:cNvSpPr/>
            <p:nvPr/>
          </p:nvSpPr>
          <p:spPr>
            <a:xfrm>
              <a:off x="1961177" y="1382696"/>
              <a:ext cx="4115358" cy="819426"/>
            </a:xfrm>
            <a:prstGeom prst="rect">
              <a:avLst/>
            </a:prstGeom>
            <a:solidFill>
              <a:schemeClr val="tx1"/>
            </a:solidFill>
            <a:ln w="28575" cap="sq">
              <a:solidFill>
                <a:schemeClr val="tx2"/>
              </a:solidFill>
              <a:miter lim="800000"/>
            </a:ln>
          </p:spPr>
          <p:txBody>
            <a:bodyPr wrap="square" anchor="ctr">
              <a:noAutofit/>
            </a:bodyPr>
            <a:lstStyle/>
            <a:p>
              <a:pPr marL="117475"/>
              <a:r>
                <a:rPr lang="sv-SE" sz="1200" dirty="0">
                  <a:solidFill>
                    <a:schemeClr val="accent1"/>
                  </a:solidFill>
                  <a:latin typeface="Consolas" pitchFamily="49" charset="0"/>
                  <a:cs typeface="Consolas" pitchFamily="49" charset="0"/>
                </a:rPr>
                <a:t>Joseph F. Foster</a:t>
              </a:r>
            </a:p>
            <a:p>
              <a:pPr marL="117475"/>
              <a:r>
                <a:rPr lang="sv-SE" sz="1200" dirty="0">
                  <a:solidFill>
                    <a:schemeClr val="accent1"/>
                  </a:solidFill>
                  <a:latin typeface="Consolas" pitchFamily="49" charset="0"/>
                  <a:cs typeface="Consolas" pitchFamily="49" charset="0"/>
                </a:rPr>
                <a:t>Visa: 4485 3647 3952 7352</a:t>
              </a:r>
            </a:p>
            <a:p>
              <a:pPr marL="117475"/>
              <a:r>
                <a:rPr lang="sv-SE" sz="1200" dirty="0">
                  <a:solidFill>
                    <a:schemeClr val="accent1"/>
                  </a:solidFill>
                  <a:latin typeface="Consolas" pitchFamily="49" charset="0"/>
                  <a:cs typeface="Consolas" pitchFamily="49" charset="0"/>
                </a:rPr>
                <a:t>Expires: 2/2012</a:t>
              </a:r>
            </a:p>
          </p:txBody>
        </p:sp>
        <p:sp>
          <p:nvSpPr>
            <p:cNvPr id="12" name="Rectangle 11"/>
            <p:cNvSpPr/>
            <p:nvPr/>
          </p:nvSpPr>
          <p:spPr>
            <a:xfrm>
              <a:off x="870919" y="1382696"/>
              <a:ext cx="1090258" cy="819426"/>
            </a:xfrm>
            <a:prstGeom prst="rect">
              <a:avLst/>
            </a:prstGeom>
            <a:solidFill>
              <a:srgbClr val="DC3C00"/>
            </a:solidFill>
            <a:ln w="28575"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93248" bIns="46624" numCol="1" spcCol="0" rtlCol="0" fromWordArt="0" anchor="ctr" anchorCtr="0" forceAA="0" compatLnSpc="1">
              <a:prstTxWarp prst="textNoShape">
                <a:avLst/>
              </a:prstTxWarp>
              <a:noAutofit/>
            </a:bodyPr>
            <a:lstStyle/>
            <a:p>
              <a:pPr algn="ctr"/>
              <a:r>
                <a:rPr lang="sv-SE" sz="1500" b="1" dirty="0">
                  <a:solidFill>
                    <a:schemeClr val="tx1"/>
                  </a:solidFill>
                  <a:latin typeface="Consolas" pitchFamily="49" charset="0"/>
                  <a:cs typeface="Consolas" pitchFamily="49" charset="0"/>
                </a:rPr>
                <a:t>Get Content</a:t>
              </a:r>
            </a:p>
          </p:txBody>
        </p:sp>
      </p:grpSp>
      <p:grpSp>
        <p:nvGrpSpPr>
          <p:cNvPr id="6" name="Group 5"/>
          <p:cNvGrpSpPr/>
          <p:nvPr/>
        </p:nvGrpSpPr>
        <p:grpSpPr>
          <a:xfrm>
            <a:off x="457456" y="2457043"/>
            <a:ext cx="5619240" cy="819426"/>
            <a:chOff x="894632" y="2537009"/>
            <a:chExt cx="5182022" cy="819426"/>
          </a:xfrm>
        </p:grpSpPr>
        <p:sp>
          <p:nvSpPr>
            <p:cNvPr id="15" name="Rectangle 14"/>
            <p:cNvSpPr/>
            <p:nvPr/>
          </p:nvSpPr>
          <p:spPr>
            <a:xfrm>
              <a:off x="1961296" y="2537009"/>
              <a:ext cx="4115358" cy="819426"/>
            </a:xfrm>
            <a:prstGeom prst="rect">
              <a:avLst/>
            </a:prstGeom>
            <a:solidFill>
              <a:schemeClr val="tx1"/>
            </a:solidFill>
            <a:ln w="28575" cap="sq">
              <a:solidFill>
                <a:schemeClr val="tx2"/>
              </a:solidFill>
              <a:miter lim="800000"/>
            </a:ln>
          </p:spPr>
          <p:txBody>
            <a:bodyPr wrap="square" anchor="ctr">
              <a:noAutofit/>
            </a:bodyPr>
            <a:lstStyle/>
            <a:p>
              <a:pPr marL="117475"/>
              <a:r>
                <a:rPr lang="sv-SE" sz="1200" dirty="0">
                  <a:solidFill>
                    <a:schemeClr val="accent1"/>
                  </a:solidFill>
                  <a:latin typeface="Consolas" pitchFamily="49" charset="0"/>
                  <a:cs typeface="Consolas" pitchFamily="49" charset="0"/>
                </a:rPr>
                <a:t>4485 3647 3952 7352 </a:t>
              </a:r>
              <a:r>
                <a:rPr lang="sv-SE" sz="1200" dirty="0">
                  <a:solidFill>
                    <a:schemeClr val="accent1"/>
                  </a:solidFill>
                  <a:latin typeface="Consolas" pitchFamily="49" charset="0"/>
                  <a:cs typeface="Consolas" pitchFamily="49" charset="0"/>
                  <a:sym typeface="Wingdings" pitchFamily="2" charset="2"/>
                </a:rPr>
                <a:t> </a:t>
              </a:r>
              <a:r>
                <a:rPr lang="sv-SE" sz="1200" dirty="0" smtClean="0">
                  <a:solidFill>
                    <a:schemeClr val="accent1"/>
                  </a:solidFill>
                  <a:latin typeface="Consolas" pitchFamily="49" charset="0"/>
                  <a:cs typeface="Consolas" pitchFamily="49" charset="0"/>
                  <a:sym typeface="Wingdings" pitchFamily="2" charset="2"/>
                </a:rPr>
                <a:t>a </a:t>
              </a:r>
              <a:r>
                <a:rPr lang="sv-SE" sz="1200" dirty="0">
                  <a:solidFill>
                    <a:schemeClr val="accent1"/>
                  </a:solidFill>
                  <a:latin typeface="Consolas" pitchFamily="49" charset="0"/>
                  <a:cs typeface="Consolas" pitchFamily="49" charset="0"/>
                  <a:sym typeface="Wingdings" pitchFamily="2" charset="2"/>
                </a:rPr>
                <a:t>16 digit number </a:t>
              </a:r>
              <a:r>
                <a:rPr lang="sv-SE" sz="1200" dirty="0" smtClean="0">
                  <a:solidFill>
                    <a:schemeClr val="accent1"/>
                  </a:solidFill>
                  <a:latin typeface="Consolas" pitchFamily="49" charset="0"/>
                  <a:cs typeface="Consolas" pitchFamily="49" charset="0"/>
                  <a:sym typeface="Wingdings" pitchFamily="2" charset="2"/>
                </a:rPr>
                <a:t>        is detected</a:t>
              </a:r>
              <a:endParaRPr lang="sv-SE" sz="1200" dirty="0">
                <a:solidFill>
                  <a:schemeClr val="accent1"/>
                </a:solidFill>
                <a:latin typeface="Consolas" pitchFamily="49" charset="0"/>
                <a:cs typeface="Consolas" pitchFamily="49" charset="0"/>
              </a:endParaRPr>
            </a:p>
          </p:txBody>
        </p:sp>
        <p:sp>
          <p:nvSpPr>
            <p:cNvPr id="16" name="Rectangle 15"/>
            <p:cNvSpPr/>
            <p:nvPr/>
          </p:nvSpPr>
          <p:spPr>
            <a:xfrm>
              <a:off x="894632" y="2537009"/>
              <a:ext cx="1090258" cy="819426"/>
            </a:xfrm>
            <a:prstGeom prst="rect">
              <a:avLst/>
            </a:prstGeom>
            <a:solidFill>
              <a:srgbClr val="DC3C00"/>
            </a:solidFill>
            <a:ln w="28575"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93248" bIns="46624" numCol="1" spcCol="0" rtlCol="0" fromWordArt="0" anchor="ctr" anchorCtr="0" forceAA="0" compatLnSpc="1">
              <a:prstTxWarp prst="textNoShape">
                <a:avLst/>
              </a:prstTxWarp>
              <a:noAutofit/>
            </a:bodyPr>
            <a:lstStyle/>
            <a:p>
              <a:pPr algn="ctr"/>
              <a:r>
                <a:rPr lang="sv-SE" sz="1500" b="1" dirty="0">
                  <a:solidFill>
                    <a:schemeClr val="tx1"/>
                  </a:solidFill>
                  <a:latin typeface="Consolas" pitchFamily="49" charset="0"/>
                  <a:cs typeface="Consolas" pitchFamily="49" charset="0"/>
                </a:rPr>
                <a:t>RegEx Analysis</a:t>
              </a:r>
            </a:p>
          </p:txBody>
        </p:sp>
      </p:grpSp>
      <p:grpSp>
        <p:nvGrpSpPr>
          <p:cNvPr id="7" name="Group 6"/>
          <p:cNvGrpSpPr/>
          <p:nvPr/>
        </p:nvGrpSpPr>
        <p:grpSpPr>
          <a:xfrm>
            <a:off x="457575" y="3503052"/>
            <a:ext cx="5619240" cy="821141"/>
            <a:chOff x="894751" y="3689607"/>
            <a:chExt cx="5182022" cy="821141"/>
          </a:xfrm>
        </p:grpSpPr>
        <p:sp>
          <p:nvSpPr>
            <p:cNvPr id="19" name="Rectangle 18"/>
            <p:cNvSpPr/>
            <p:nvPr/>
          </p:nvSpPr>
          <p:spPr>
            <a:xfrm>
              <a:off x="1961415" y="3689607"/>
              <a:ext cx="4115358" cy="821141"/>
            </a:xfrm>
            <a:prstGeom prst="rect">
              <a:avLst/>
            </a:prstGeom>
            <a:solidFill>
              <a:schemeClr val="tx1"/>
            </a:solidFill>
            <a:ln w="28575" cap="sq">
              <a:solidFill>
                <a:schemeClr val="tx2"/>
              </a:solidFill>
              <a:miter lim="800000"/>
            </a:ln>
          </p:spPr>
          <p:txBody>
            <a:bodyPr wrap="square" anchor="ctr">
              <a:noAutofit/>
            </a:bodyPr>
            <a:lstStyle/>
            <a:p>
              <a:pPr marL="341313" indent="-223838">
                <a:buFont typeface="+mj-lt"/>
                <a:buAutoNum type="arabicPeriod"/>
              </a:pPr>
              <a:r>
                <a:rPr lang="sv-SE" sz="1200" dirty="0">
                  <a:solidFill>
                    <a:schemeClr val="accent1"/>
                  </a:solidFill>
                  <a:latin typeface="Consolas" pitchFamily="49" charset="0"/>
                  <a:cs typeface="Consolas" pitchFamily="49" charset="0"/>
                </a:rPr>
                <a:t>4485 3647 3952 7352 </a:t>
              </a:r>
              <a:r>
                <a:rPr lang="sv-SE" sz="1200" dirty="0">
                  <a:solidFill>
                    <a:schemeClr val="accent1"/>
                  </a:solidFill>
                  <a:latin typeface="Consolas" pitchFamily="49" charset="0"/>
                  <a:cs typeface="Consolas" pitchFamily="49" charset="0"/>
                  <a:sym typeface="Wingdings" pitchFamily="2" charset="2"/>
                </a:rPr>
                <a:t> matches checksum</a:t>
              </a:r>
            </a:p>
            <a:p>
              <a:pPr marL="341313" indent="-223838">
                <a:buFont typeface="+mj-lt"/>
                <a:buAutoNum type="arabicPeriod"/>
              </a:pPr>
              <a:r>
                <a:rPr lang="sv-SE" sz="1200" dirty="0">
                  <a:solidFill>
                    <a:schemeClr val="accent1"/>
                  </a:solidFill>
                  <a:latin typeface="Consolas" pitchFamily="49" charset="0"/>
                  <a:cs typeface="Consolas" pitchFamily="49" charset="0"/>
                  <a:sym typeface="Wingdings" pitchFamily="2" charset="2"/>
                </a:rPr>
                <a:t>1234 1234 1234 1234  does NOT match</a:t>
              </a:r>
              <a:endParaRPr lang="sv-SE" sz="1200" dirty="0">
                <a:solidFill>
                  <a:schemeClr val="accent1"/>
                </a:solidFill>
                <a:latin typeface="Consolas" pitchFamily="49" charset="0"/>
                <a:cs typeface="Consolas" pitchFamily="49" charset="0"/>
              </a:endParaRPr>
            </a:p>
          </p:txBody>
        </p:sp>
        <p:sp>
          <p:nvSpPr>
            <p:cNvPr id="20" name="Rectangle 19"/>
            <p:cNvSpPr/>
            <p:nvPr/>
          </p:nvSpPr>
          <p:spPr>
            <a:xfrm>
              <a:off x="894751" y="3691322"/>
              <a:ext cx="1090258" cy="819426"/>
            </a:xfrm>
            <a:prstGeom prst="rect">
              <a:avLst/>
            </a:prstGeom>
            <a:solidFill>
              <a:srgbClr val="DC3C00"/>
            </a:solidFill>
            <a:ln w="28575"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93248" bIns="46624" numCol="1" spcCol="0" rtlCol="0" fromWordArt="0" anchor="ctr" anchorCtr="0" forceAA="0" compatLnSpc="1">
              <a:prstTxWarp prst="textNoShape">
                <a:avLst/>
              </a:prstTxWarp>
              <a:noAutofit/>
            </a:bodyPr>
            <a:lstStyle/>
            <a:p>
              <a:pPr algn="ctr"/>
              <a:r>
                <a:rPr lang="sv-SE" sz="1500" b="1" dirty="0">
                  <a:solidFill>
                    <a:schemeClr val="tx1"/>
                  </a:solidFill>
                  <a:latin typeface="Consolas" pitchFamily="49" charset="0"/>
                  <a:cs typeface="Consolas" pitchFamily="49" charset="0"/>
                </a:rPr>
                <a:t>Function Analysis</a:t>
              </a:r>
            </a:p>
          </p:txBody>
        </p:sp>
      </p:grpSp>
      <p:grpSp>
        <p:nvGrpSpPr>
          <p:cNvPr id="8" name="Group 7"/>
          <p:cNvGrpSpPr/>
          <p:nvPr/>
        </p:nvGrpSpPr>
        <p:grpSpPr>
          <a:xfrm>
            <a:off x="457377" y="4550776"/>
            <a:ext cx="5619240" cy="822856"/>
            <a:chOff x="894553" y="4843920"/>
            <a:chExt cx="5182022" cy="822856"/>
          </a:xfrm>
        </p:grpSpPr>
        <p:sp>
          <p:nvSpPr>
            <p:cNvPr id="23" name="Rectangle 22"/>
            <p:cNvSpPr/>
            <p:nvPr/>
          </p:nvSpPr>
          <p:spPr>
            <a:xfrm>
              <a:off x="1961217" y="4843920"/>
              <a:ext cx="4115358" cy="822856"/>
            </a:xfrm>
            <a:prstGeom prst="rect">
              <a:avLst/>
            </a:prstGeom>
            <a:solidFill>
              <a:schemeClr val="tx1"/>
            </a:solidFill>
            <a:ln w="28575" cap="sq">
              <a:solidFill>
                <a:schemeClr val="tx2"/>
              </a:solidFill>
              <a:miter lim="800000"/>
            </a:ln>
          </p:spPr>
          <p:txBody>
            <a:bodyPr wrap="square" anchor="ctr">
              <a:noAutofit/>
            </a:bodyPr>
            <a:lstStyle/>
            <a:p>
              <a:pPr marL="341313" indent="-223838">
                <a:buFont typeface="+mj-lt"/>
                <a:buAutoNum type="arabicPeriod"/>
              </a:pPr>
              <a:r>
                <a:rPr lang="sv-SE" sz="1200" dirty="0">
                  <a:solidFill>
                    <a:schemeClr val="accent1"/>
                  </a:solidFill>
                  <a:latin typeface="Consolas" pitchFamily="49" charset="0"/>
                  <a:cs typeface="Consolas" pitchFamily="49" charset="0"/>
                </a:rPr>
                <a:t>Keyword </a:t>
              </a:r>
              <a:r>
                <a:rPr lang="sv-SE" sz="1200" dirty="0">
                  <a:solidFill>
                    <a:schemeClr val="accent1"/>
                  </a:solidFill>
                  <a:latin typeface="Consolas" pitchFamily="49" charset="0"/>
                  <a:cs typeface="Consolas" pitchFamily="49" charset="0"/>
                  <a:sym typeface="Wingdings" pitchFamily="2" charset="2"/>
                </a:rPr>
                <a:t>Visa is near the number</a:t>
              </a:r>
            </a:p>
            <a:p>
              <a:pPr marL="341313" indent="-223838">
                <a:buFont typeface="+mj-lt"/>
                <a:buAutoNum type="arabicPeriod"/>
              </a:pPr>
              <a:r>
                <a:rPr lang="sv-SE" sz="1200" dirty="0">
                  <a:solidFill>
                    <a:schemeClr val="accent1"/>
                  </a:solidFill>
                  <a:latin typeface="Consolas" pitchFamily="49" charset="0"/>
                  <a:cs typeface="Consolas" pitchFamily="49" charset="0"/>
                  <a:sym typeface="Wingdings" pitchFamily="2" charset="2"/>
                </a:rPr>
                <a:t>A regular expression for </a:t>
              </a:r>
              <a:r>
                <a:rPr lang="sv-SE" sz="1200" dirty="0" smtClean="0">
                  <a:solidFill>
                    <a:schemeClr val="accent1"/>
                  </a:solidFill>
                  <a:latin typeface="Consolas" pitchFamily="49" charset="0"/>
                  <a:cs typeface="Consolas" pitchFamily="49" charset="0"/>
                  <a:sym typeface="Wingdings" pitchFamily="2" charset="2"/>
                </a:rPr>
                <a:t>date (2/2012)       is </a:t>
              </a:r>
              <a:r>
                <a:rPr lang="sv-SE" sz="1200" dirty="0">
                  <a:solidFill>
                    <a:schemeClr val="accent1"/>
                  </a:solidFill>
                  <a:latin typeface="Consolas" pitchFamily="49" charset="0"/>
                  <a:cs typeface="Consolas" pitchFamily="49" charset="0"/>
                  <a:sym typeface="Wingdings" pitchFamily="2" charset="2"/>
                </a:rPr>
                <a:t>near the number</a:t>
              </a:r>
              <a:endParaRPr lang="sv-SE" sz="1200" dirty="0">
                <a:solidFill>
                  <a:schemeClr val="accent1"/>
                </a:solidFill>
                <a:latin typeface="Consolas" pitchFamily="49" charset="0"/>
                <a:cs typeface="Consolas" pitchFamily="49" charset="0"/>
              </a:endParaRPr>
            </a:p>
          </p:txBody>
        </p:sp>
        <p:sp>
          <p:nvSpPr>
            <p:cNvPr id="24" name="Rectangle 23"/>
            <p:cNvSpPr/>
            <p:nvPr/>
          </p:nvSpPr>
          <p:spPr>
            <a:xfrm>
              <a:off x="894553" y="4847350"/>
              <a:ext cx="1090258" cy="819426"/>
            </a:xfrm>
            <a:prstGeom prst="rect">
              <a:avLst/>
            </a:prstGeom>
            <a:solidFill>
              <a:srgbClr val="DC3C00"/>
            </a:solidFill>
            <a:ln w="28575"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45720" bIns="46624" numCol="1" spcCol="0" rtlCol="0" fromWordArt="0" anchor="ctr" anchorCtr="0" forceAA="0" compatLnSpc="1">
              <a:prstTxWarp prst="textNoShape">
                <a:avLst/>
              </a:prstTxWarp>
              <a:noAutofit/>
            </a:bodyPr>
            <a:lstStyle/>
            <a:p>
              <a:pPr algn="ctr"/>
              <a:r>
                <a:rPr lang="sv-SE" sz="1500" b="1" spc="-100" dirty="0">
                  <a:solidFill>
                    <a:schemeClr val="tx1"/>
                  </a:solidFill>
                  <a:latin typeface="Consolas" pitchFamily="49" charset="0"/>
                  <a:cs typeface="Consolas" pitchFamily="49" charset="0"/>
                </a:rPr>
                <a:t>Additional</a:t>
              </a:r>
              <a:r>
                <a:rPr lang="sv-SE" sz="1500" b="1" dirty="0">
                  <a:solidFill>
                    <a:schemeClr val="tx1"/>
                  </a:solidFill>
                  <a:latin typeface="Consolas" pitchFamily="49" charset="0"/>
                  <a:cs typeface="Consolas" pitchFamily="49" charset="0"/>
                </a:rPr>
                <a:t> Evidence</a:t>
              </a:r>
            </a:p>
          </p:txBody>
        </p:sp>
      </p:grpSp>
      <p:grpSp>
        <p:nvGrpSpPr>
          <p:cNvPr id="9" name="Group 8"/>
          <p:cNvGrpSpPr/>
          <p:nvPr/>
        </p:nvGrpSpPr>
        <p:grpSpPr>
          <a:xfrm>
            <a:off x="457497" y="5600216"/>
            <a:ext cx="5619240" cy="821141"/>
            <a:chOff x="894673" y="5999948"/>
            <a:chExt cx="5182022" cy="821141"/>
          </a:xfrm>
        </p:grpSpPr>
        <p:sp>
          <p:nvSpPr>
            <p:cNvPr id="27" name="Rectangle 26"/>
            <p:cNvSpPr/>
            <p:nvPr/>
          </p:nvSpPr>
          <p:spPr>
            <a:xfrm>
              <a:off x="1961337" y="5999948"/>
              <a:ext cx="4115358" cy="821141"/>
            </a:xfrm>
            <a:prstGeom prst="rect">
              <a:avLst/>
            </a:prstGeom>
            <a:solidFill>
              <a:schemeClr val="tx1"/>
            </a:solidFill>
            <a:ln w="28575" cap="sq">
              <a:solidFill>
                <a:schemeClr val="tx2"/>
              </a:solidFill>
              <a:miter lim="800000"/>
            </a:ln>
          </p:spPr>
          <p:txBody>
            <a:bodyPr wrap="square" anchor="ctr">
              <a:noAutofit/>
            </a:bodyPr>
            <a:lstStyle/>
            <a:p>
              <a:pPr marL="338138" indent="-220663">
                <a:buFontTx/>
                <a:buAutoNum type="arabicPeriod"/>
              </a:pPr>
              <a:r>
                <a:rPr lang="sv-SE" sz="1200" dirty="0">
                  <a:solidFill>
                    <a:schemeClr val="accent1"/>
                  </a:solidFill>
                  <a:latin typeface="Consolas" pitchFamily="49" charset="0"/>
                  <a:cs typeface="Consolas" pitchFamily="49" charset="0"/>
                </a:rPr>
                <a:t>There is a regular expression that matches </a:t>
              </a:r>
              <a:r>
                <a:rPr lang="sv-SE" sz="1200" dirty="0" smtClean="0">
                  <a:solidFill>
                    <a:schemeClr val="accent1"/>
                  </a:solidFill>
                  <a:latin typeface="Consolas" pitchFamily="49" charset="0"/>
                  <a:cs typeface="Consolas" pitchFamily="49" charset="0"/>
                </a:rPr>
                <a:t>     a </a:t>
              </a:r>
              <a:r>
                <a:rPr lang="sv-SE" sz="1200" dirty="0">
                  <a:solidFill>
                    <a:schemeClr val="accent1"/>
                  </a:solidFill>
                  <a:latin typeface="Consolas" pitchFamily="49" charset="0"/>
                  <a:cs typeface="Consolas" pitchFamily="49" charset="0"/>
                </a:rPr>
                <a:t>check sum </a:t>
              </a:r>
            </a:p>
            <a:p>
              <a:pPr marL="338138" indent="-220663">
                <a:buFontTx/>
                <a:buAutoNum type="arabicPeriod"/>
              </a:pPr>
              <a:r>
                <a:rPr lang="sv-SE" sz="1200" dirty="0">
                  <a:solidFill>
                    <a:schemeClr val="accent1"/>
                  </a:solidFill>
                  <a:latin typeface="Consolas" pitchFamily="49" charset="0"/>
                  <a:cs typeface="Consolas" pitchFamily="49" charset="0"/>
                </a:rPr>
                <a:t>Additional evidence increases confidence</a:t>
              </a:r>
            </a:p>
          </p:txBody>
        </p:sp>
        <p:sp>
          <p:nvSpPr>
            <p:cNvPr id="28" name="Rectangle 27"/>
            <p:cNvSpPr/>
            <p:nvPr/>
          </p:nvSpPr>
          <p:spPr>
            <a:xfrm>
              <a:off x="894673" y="6001663"/>
              <a:ext cx="1090258" cy="819426"/>
            </a:xfrm>
            <a:prstGeom prst="rect">
              <a:avLst/>
            </a:prstGeom>
            <a:solidFill>
              <a:srgbClr val="DC3C00"/>
            </a:solidFill>
            <a:ln w="28575"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93248" bIns="46624" numCol="1" spcCol="0" rtlCol="0" fromWordArt="0" anchor="ctr" anchorCtr="0" forceAA="0" compatLnSpc="1">
              <a:prstTxWarp prst="textNoShape">
                <a:avLst/>
              </a:prstTxWarp>
              <a:noAutofit/>
            </a:bodyPr>
            <a:lstStyle/>
            <a:p>
              <a:pPr algn="ctr"/>
              <a:r>
                <a:rPr lang="sv-SE" sz="1500" b="1" dirty="0">
                  <a:solidFill>
                    <a:schemeClr val="tx1"/>
                  </a:solidFill>
                  <a:latin typeface="Consolas" pitchFamily="49" charset="0"/>
                  <a:cs typeface="Consolas" pitchFamily="49" charset="0"/>
                </a:rPr>
                <a:t>Verdict</a:t>
              </a:r>
            </a:p>
          </p:txBody>
        </p:sp>
      </p:grpSp>
      <p:grpSp>
        <p:nvGrpSpPr>
          <p:cNvPr id="42" name="Group 41"/>
          <p:cNvGrpSpPr/>
          <p:nvPr/>
        </p:nvGrpSpPr>
        <p:grpSpPr>
          <a:xfrm>
            <a:off x="7508405" y="485305"/>
            <a:ext cx="3953815" cy="6022183"/>
            <a:chOff x="7509752" y="388046"/>
            <a:chExt cx="4036979" cy="6148852"/>
          </a:xfrm>
        </p:grpSpPr>
        <p:sp>
          <p:nvSpPr>
            <p:cNvPr id="33" name="Title 1"/>
            <p:cNvSpPr txBox="1">
              <a:spLocks/>
            </p:cNvSpPr>
            <p:nvPr/>
          </p:nvSpPr>
          <p:spPr>
            <a:xfrm>
              <a:off x="7509752" y="388046"/>
              <a:ext cx="1154671" cy="310323"/>
            </a:xfrm>
            <a:prstGeom prst="rect">
              <a:avLst/>
            </a:prstGeom>
          </p:spPr>
          <p:txBody>
            <a:bodyPr vert="horz" wrap="square" lIns="0" tIns="0" rIns="0" bIns="0" rtlCol="0" anchor="t">
              <a:norm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000" dirty="0" smtClean="0">
                  <a:solidFill>
                    <a:schemeClr val="tx1"/>
                  </a:solidFill>
                  <a:latin typeface="+mn-lt"/>
                </a:rPr>
                <a:t>Examples</a:t>
              </a:r>
              <a:endParaRPr lang="en-US" sz="2000" dirty="0">
                <a:latin typeface="+mn-lt"/>
              </a:endParaRPr>
            </a:p>
          </p:txBody>
        </p:sp>
        <p:grpSp>
          <p:nvGrpSpPr>
            <p:cNvPr id="41" name="Group 40"/>
            <p:cNvGrpSpPr/>
            <p:nvPr/>
          </p:nvGrpSpPr>
          <p:grpSpPr>
            <a:xfrm>
              <a:off x="7509752" y="688188"/>
              <a:ext cx="4036979" cy="5848710"/>
              <a:chOff x="7285834" y="1409318"/>
              <a:chExt cx="3459480" cy="5012039"/>
            </a:xfrm>
          </p:grpSpPr>
          <p:pic>
            <p:nvPicPr>
              <p:cNvPr id="3" name="Picture 2"/>
              <p:cNvPicPr>
                <a:picLocks noChangeAspect="1"/>
              </p:cNvPicPr>
              <p:nvPr/>
            </p:nvPicPr>
            <p:blipFill rotWithShape="1">
              <a:blip r:embed="rId3"/>
              <a:stretch/>
            </p:blipFill>
            <p:spPr>
              <a:xfrm>
                <a:off x="7285834" y="1409318"/>
                <a:ext cx="3459480" cy="2527138"/>
              </a:xfrm>
              <a:prstGeom prst="rect">
                <a:avLst/>
              </a:prstGeom>
              <a:effectLst/>
            </p:spPr>
          </p:pic>
          <p:pic>
            <p:nvPicPr>
              <p:cNvPr id="4" name="Picture 3"/>
              <p:cNvPicPr>
                <a:picLocks noChangeAspect="1"/>
              </p:cNvPicPr>
              <p:nvPr/>
            </p:nvPicPr>
            <p:blipFill rotWithShape="1">
              <a:blip r:embed="rId4"/>
              <a:stretch/>
            </p:blipFill>
            <p:spPr>
              <a:xfrm>
                <a:off x="7285834" y="4150597"/>
                <a:ext cx="3459480" cy="2270760"/>
              </a:xfrm>
              <a:prstGeom prst="rect">
                <a:avLst/>
              </a:prstGeom>
              <a:effectLst/>
            </p:spPr>
          </p:pic>
        </p:grpSp>
      </p:grpSp>
    </p:spTree>
    <p:extLst>
      <p:ext uri="{BB962C8B-B14F-4D97-AF65-F5344CB8AC3E}">
        <p14:creationId xmlns:p14="http://schemas.microsoft.com/office/powerpoint/2010/main" val="17820397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r>
              <a:rPr lang="en-US" dirty="0"/>
              <a:t/>
            </a:r>
            <a:br>
              <a:rPr lang="en-US" dirty="0"/>
            </a:br>
            <a:r>
              <a:rPr lang="en-US" dirty="0"/>
              <a:t> </a:t>
            </a:r>
            <a:r>
              <a:rPr lang="en-US" dirty="0" smtClean="0"/>
              <a:t/>
            </a:r>
            <a:br>
              <a:rPr lang="en-US" dirty="0" smtClean="0"/>
            </a:br>
            <a:endParaRPr lang="en-US" dirty="0"/>
          </a:p>
        </p:txBody>
      </p:sp>
      <p:sp>
        <p:nvSpPr>
          <p:cNvPr id="5" name="Text Placeholder 4"/>
          <p:cNvSpPr>
            <a:spLocks noGrp="1"/>
          </p:cNvSpPr>
          <p:nvPr>
            <p:ph type="body" sz="quarter" idx="12"/>
          </p:nvPr>
        </p:nvSpPr>
        <p:spPr/>
        <p:txBody>
          <a:bodyPr/>
          <a:lstStyle/>
          <a:p>
            <a:r>
              <a:rPr lang="en-US" dirty="0"/>
              <a:t>DLP </a:t>
            </a:r>
            <a:r>
              <a:rPr lang="en-US" dirty="0" smtClean="0"/>
              <a:t>policy </a:t>
            </a:r>
            <a:r>
              <a:rPr lang="en-US" dirty="0"/>
              <a:t>m</a:t>
            </a:r>
            <a:r>
              <a:rPr lang="en-US" dirty="0" smtClean="0"/>
              <a:t>anagement</a:t>
            </a:r>
            <a:endParaRPr lang="en-US" dirty="0"/>
          </a:p>
        </p:txBody>
      </p:sp>
    </p:spTree>
    <p:extLst>
      <p:ext uri="{BB962C8B-B14F-4D97-AF65-F5344CB8AC3E}">
        <p14:creationId xmlns:p14="http://schemas.microsoft.com/office/powerpoint/2010/main" val="522713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755" t="2129" r="902" b="4809"/>
          <a:stretch/>
        </p:blipFill>
        <p:spPr>
          <a:xfrm>
            <a:off x="1147864" y="1407603"/>
            <a:ext cx="10126493" cy="5036550"/>
          </a:xfrm>
          <a:prstGeom prst="rect">
            <a:avLst/>
          </a:prstGeom>
          <a:solidFill>
            <a:schemeClr val="accent2"/>
          </a:solidFill>
          <a:ln>
            <a:noFill/>
          </a:ln>
        </p:spPr>
      </p:pic>
      <p:sp>
        <p:nvSpPr>
          <p:cNvPr id="7" name="TextBox 4"/>
          <p:cNvSpPr txBox="1"/>
          <p:nvPr/>
        </p:nvSpPr>
        <p:spPr>
          <a:xfrm>
            <a:off x="3939702" y="4189242"/>
            <a:ext cx="1342681" cy="366616"/>
          </a:xfrm>
          <a:prstGeom prst="rect">
            <a:avLst/>
          </a:prstGeom>
          <a:solidFill>
            <a:srgbClr val="DC3C00"/>
          </a:solidFill>
          <a:ln w="19050">
            <a:noFill/>
            <a:prstDash val="solid"/>
            <a:miter lim="800000"/>
          </a:ln>
          <a:effectLst/>
        </p:spPr>
        <p:txBody>
          <a:bodyPr wrap="square" lIns="58269" tIns="29135" rIns="93232" bIns="29135"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2000" dirty="0">
                <a:solidFill>
                  <a:srgbClr val="FFFFFF"/>
                </a:solidFill>
              </a:rPr>
              <a:t>Audit data</a:t>
            </a:r>
          </a:p>
        </p:txBody>
      </p:sp>
      <p:cxnSp>
        <p:nvCxnSpPr>
          <p:cNvPr id="8" name="Straight Connector 7"/>
          <p:cNvCxnSpPr/>
          <p:nvPr/>
        </p:nvCxnSpPr>
        <p:spPr>
          <a:xfrm flipH="1">
            <a:off x="3219856" y="4372550"/>
            <a:ext cx="719846" cy="0"/>
          </a:xfrm>
          <a:prstGeom prst="line">
            <a:avLst/>
          </a:prstGeom>
          <a:ln w="12700">
            <a:solidFill>
              <a:srgbClr val="DC3C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auto">
          <a:xfrm>
            <a:off x="1459150" y="4105072"/>
            <a:ext cx="1780161" cy="777240"/>
          </a:xfrm>
          <a:prstGeom prst="rect">
            <a:avLst/>
          </a:prstGeom>
          <a:solidFill>
            <a:srgbClr val="505050">
              <a:alpha val="22000"/>
            </a:srgb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4" tIns="46624" rIns="46624" bIns="46624"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4"/>
          <p:cNvSpPr txBox="1"/>
          <p:nvPr/>
        </p:nvSpPr>
        <p:spPr>
          <a:xfrm>
            <a:off x="3939702" y="4191792"/>
            <a:ext cx="1615056" cy="366616"/>
          </a:xfrm>
          <a:prstGeom prst="rect">
            <a:avLst/>
          </a:prstGeom>
          <a:solidFill>
            <a:srgbClr val="DC3C00"/>
          </a:solidFill>
          <a:ln w="19050">
            <a:noFill/>
            <a:prstDash val="solid"/>
            <a:miter lim="800000"/>
          </a:ln>
          <a:effectLst/>
        </p:spPr>
        <p:txBody>
          <a:bodyPr wrap="square" lIns="58269" tIns="29135" rIns="93232" bIns="29135"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2000" dirty="0">
                <a:solidFill>
                  <a:srgbClr val="FFFFFF"/>
                </a:solidFill>
              </a:rPr>
              <a:t>Classification</a:t>
            </a:r>
          </a:p>
        </p:txBody>
      </p:sp>
      <p:cxnSp>
        <p:nvCxnSpPr>
          <p:cNvPr id="12" name="Straight Connector 11"/>
          <p:cNvCxnSpPr/>
          <p:nvPr/>
        </p:nvCxnSpPr>
        <p:spPr>
          <a:xfrm>
            <a:off x="4177804" y="4555858"/>
            <a:ext cx="3461" cy="315827"/>
          </a:xfrm>
          <a:prstGeom prst="line">
            <a:avLst/>
          </a:prstGeom>
          <a:ln w="12700">
            <a:solidFill>
              <a:srgbClr val="DC3C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1459150" y="4903768"/>
            <a:ext cx="9553159" cy="177822"/>
          </a:xfrm>
          <a:prstGeom prst="rect">
            <a:avLst/>
          </a:prstGeom>
          <a:solidFill>
            <a:srgbClr val="505050">
              <a:alpha val="22000"/>
            </a:srgb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4" tIns="46624" rIns="46624" bIns="46624"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4"/>
          <p:cNvSpPr txBox="1"/>
          <p:nvPr/>
        </p:nvSpPr>
        <p:spPr>
          <a:xfrm>
            <a:off x="3939702" y="4192171"/>
            <a:ext cx="1481024" cy="366616"/>
          </a:xfrm>
          <a:prstGeom prst="rect">
            <a:avLst/>
          </a:prstGeom>
          <a:solidFill>
            <a:srgbClr val="DC3C00"/>
          </a:solidFill>
          <a:ln w="19050">
            <a:noFill/>
            <a:prstDash val="solid"/>
            <a:miter lim="800000"/>
          </a:ln>
          <a:effectLst/>
        </p:spPr>
        <p:txBody>
          <a:bodyPr wrap="square" lIns="58269" tIns="29135" rIns="93232" bIns="29135"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2000" dirty="0">
                <a:solidFill>
                  <a:srgbClr val="FFFFFF"/>
                </a:solidFill>
              </a:rPr>
              <a:t>Rule details</a:t>
            </a:r>
          </a:p>
        </p:txBody>
      </p:sp>
      <p:cxnSp>
        <p:nvCxnSpPr>
          <p:cNvPr id="15" name="Straight Connector 14"/>
          <p:cNvCxnSpPr/>
          <p:nvPr/>
        </p:nvCxnSpPr>
        <p:spPr>
          <a:xfrm>
            <a:off x="4181265" y="4555858"/>
            <a:ext cx="0" cy="550373"/>
          </a:xfrm>
          <a:prstGeom prst="line">
            <a:avLst/>
          </a:prstGeom>
          <a:ln w="12700">
            <a:solidFill>
              <a:srgbClr val="DC3C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1459150" y="5106231"/>
            <a:ext cx="9553159" cy="507964"/>
          </a:xfrm>
          <a:prstGeom prst="rect">
            <a:avLst/>
          </a:prstGeom>
          <a:solidFill>
            <a:srgbClr val="505050">
              <a:alpha val="22000"/>
            </a:srgb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4" tIns="46624" rIns="46624" bIns="46624"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Incident reports</a:t>
            </a:r>
          </a:p>
        </p:txBody>
      </p:sp>
      <p:sp>
        <p:nvSpPr>
          <p:cNvPr id="17" name="TextBox 4"/>
          <p:cNvSpPr txBox="1"/>
          <p:nvPr/>
        </p:nvSpPr>
        <p:spPr>
          <a:xfrm>
            <a:off x="3939702" y="4186692"/>
            <a:ext cx="1751594" cy="366616"/>
          </a:xfrm>
          <a:prstGeom prst="rect">
            <a:avLst/>
          </a:prstGeom>
          <a:solidFill>
            <a:srgbClr val="DC3C00"/>
          </a:solidFill>
          <a:ln w="19050">
            <a:noFill/>
            <a:prstDash val="solid"/>
            <a:miter lim="800000"/>
          </a:ln>
          <a:effectLst/>
        </p:spPr>
        <p:txBody>
          <a:bodyPr wrap="square" lIns="58269" tIns="29135" rIns="93232" bIns="29135"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2000" dirty="0" smtClean="0">
                <a:solidFill>
                  <a:srgbClr val="FFFFFF"/>
                </a:solidFill>
              </a:rPr>
              <a:t>Match details</a:t>
            </a:r>
            <a:endParaRPr lang="en-US" sz="2000" dirty="0">
              <a:solidFill>
                <a:srgbClr val="FFFFFF"/>
              </a:solidFill>
            </a:endParaRPr>
          </a:p>
        </p:txBody>
      </p:sp>
      <p:cxnSp>
        <p:nvCxnSpPr>
          <p:cNvPr id="18" name="Straight Connector 17"/>
          <p:cNvCxnSpPr/>
          <p:nvPr/>
        </p:nvCxnSpPr>
        <p:spPr>
          <a:xfrm>
            <a:off x="4181265" y="4558408"/>
            <a:ext cx="0" cy="1123193"/>
          </a:xfrm>
          <a:prstGeom prst="line">
            <a:avLst/>
          </a:prstGeom>
          <a:ln w="12700">
            <a:solidFill>
              <a:srgbClr val="DC3C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1459151" y="5637448"/>
            <a:ext cx="3427546" cy="507964"/>
          </a:xfrm>
          <a:prstGeom prst="rect">
            <a:avLst/>
          </a:prstGeom>
          <a:solidFill>
            <a:srgbClr val="505050">
              <a:alpha val="22000"/>
            </a:srgb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4" tIns="46624" rIns="46624" bIns="46624"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870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22" presetClass="entr" presetSubtype="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22" presetClass="entr" presetSubtype="1"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6"/>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par>
                                <p:cTn id="62" presetID="22" presetClass="entr" presetSubtype="1"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500"/>
                                        <p:tgtEl>
                                          <p:spTgt spid="1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animBg="1"/>
      <p:bldP spid="5" grpId="1" animBg="1"/>
      <p:bldP spid="10" grpId="0" animBg="1"/>
      <p:bldP spid="10" grpId="1" animBg="1"/>
      <p:bldP spid="13" grpId="0" animBg="1"/>
      <p:bldP spid="13" grpId="1" animBg="1"/>
      <p:bldP spid="14" grpId="0" animBg="1"/>
      <p:bldP spid="14" grpId="1" animBg="1"/>
      <p:bldP spid="16" grpId="0" animBg="1"/>
      <p:bldP spid="16" grpId="1"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48" t="-619" r="9298" b="619"/>
          <a:stretch/>
        </p:blipFill>
        <p:spPr>
          <a:xfrm>
            <a:off x="6334847" y="-65314"/>
            <a:ext cx="6100835" cy="7059393"/>
          </a:xfr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763"/>
          <a:stretch/>
        </p:blipFill>
        <p:spPr>
          <a:xfrm>
            <a:off x="10331983" y="289839"/>
            <a:ext cx="2101198" cy="3673667"/>
          </a:xfrm>
          <a:prstGeom prst="rect">
            <a:avLst/>
          </a:prstGeom>
        </p:spPr>
      </p:pic>
      <p:sp>
        <p:nvSpPr>
          <p:cNvPr id="10" name="Text Placeholder 11"/>
          <p:cNvSpPr txBox="1">
            <a:spLocks/>
          </p:cNvSpPr>
          <p:nvPr/>
        </p:nvSpPr>
        <p:spPr>
          <a:xfrm>
            <a:off x="531281" y="1476624"/>
            <a:ext cx="5543930" cy="1201902"/>
          </a:xfrm>
          <a:prstGeom prst="rect">
            <a:avLst/>
          </a:prstGeom>
        </p:spPr>
        <p:txBody>
          <a:bodyPr vert="horz" wrap="square" lIns="146304" tIns="91440" rIns="0" bIns="91440" rtlCol="0" anchor="b">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b="0" kern="1200" cap="none" spc="0" baseline="0">
                <a:gradFill>
                  <a:gsLst>
                    <a:gs pos="100000">
                      <a:schemeClr val="bg1"/>
                    </a:gs>
                    <a:gs pos="0">
                      <a:schemeClr val="bg1"/>
                    </a:gs>
                  </a:gsLst>
                  <a:lin ang="5400000" scaled="0"/>
                </a:gradFill>
                <a:latin typeface="+mj-lt"/>
                <a:ea typeface="+mn-ea"/>
                <a:cs typeface="+mn-cs"/>
              </a:defRPr>
            </a:lvl1pPr>
            <a:lvl2pPr marL="6215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754" b="1" kern="1200" spc="0" baseline="0">
                <a:gradFill>
                  <a:gsLst>
                    <a:gs pos="1250">
                      <a:schemeClr val="tx1"/>
                    </a:gs>
                    <a:gs pos="100000">
                      <a:schemeClr val="tx1"/>
                    </a:gs>
                  </a:gsLst>
                  <a:lin ang="5400000" scaled="0"/>
                </a:gradFill>
                <a:latin typeface="+mn-lt"/>
                <a:ea typeface="+mn-ea"/>
                <a:cs typeface="+mn-cs"/>
              </a:defRPr>
            </a:lvl2pPr>
            <a:lvl3pPr marL="1243151"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48" b="1" kern="1200" spc="0" baseline="0">
                <a:gradFill>
                  <a:gsLst>
                    <a:gs pos="1250">
                      <a:schemeClr val="tx1"/>
                    </a:gs>
                    <a:gs pos="100000">
                      <a:schemeClr val="tx1"/>
                    </a:gs>
                  </a:gsLst>
                  <a:lin ang="5400000" scaled="0"/>
                </a:gradFill>
                <a:latin typeface="+mn-lt"/>
                <a:ea typeface="+mn-ea"/>
                <a:cs typeface="+mn-cs"/>
              </a:defRPr>
            </a:lvl3pPr>
            <a:lvl4pPr marL="1864726"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142" b="1" kern="1200" spc="0" baseline="0">
                <a:gradFill>
                  <a:gsLst>
                    <a:gs pos="1250">
                      <a:schemeClr val="tx1"/>
                    </a:gs>
                    <a:gs pos="100000">
                      <a:schemeClr val="tx1"/>
                    </a:gs>
                  </a:gsLst>
                  <a:lin ang="5400000" scaled="0"/>
                </a:gradFill>
                <a:latin typeface="+mn-lt"/>
                <a:ea typeface="+mn-ea"/>
                <a:cs typeface="+mn-cs"/>
              </a:defRPr>
            </a:lvl4pPr>
            <a:lvl5pPr marL="2486301"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142" b="1" kern="1200" spc="0" baseline="0">
                <a:gradFill>
                  <a:gsLst>
                    <a:gs pos="1250">
                      <a:schemeClr val="tx1"/>
                    </a:gs>
                    <a:gs pos="100000">
                      <a:schemeClr val="tx1"/>
                    </a:gs>
                  </a:gsLst>
                  <a:lin ang="5400000" scaled="0"/>
                </a:gradFill>
                <a:latin typeface="+mn-lt"/>
                <a:ea typeface="+mn-ea"/>
                <a:cs typeface="+mn-cs"/>
              </a:defRPr>
            </a:lvl5pPr>
            <a:lvl6pPr marL="3107876" indent="0" algn="l" defTabSz="932742" rtl="0" eaLnBrk="1" latinLnBrk="0" hangingPunct="1">
              <a:spcBef>
                <a:spcPct val="20000"/>
              </a:spcBef>
              <a:buFont typeface="Arial" pitchFamily="34" charset="0"/>
              <a:buNone/>
              <a:defRPr sz="2142" b="1" kern="1200">
                <a:solidFill>
                  <a:schemeClr val="tx1"/>
                </a:solidFill>
                <a:latin typeface="+mn-lt"/>
                <a:ea typeface="+mn-ea"/>
                <a:cs typeface="+mn-cs"/>
              </a:defRPr>
            </a:lvl6pPr>
            <a:lvl7pPr marL="3729452" indent="0" algn="l" defTabSz="932742" rtl="0" eaLnBrk="1" latinLnBrk="0" hangingPunct="1">
              <a:spcBef>
                <a:spcPct val="20000"/>
              </a:spcBef>
              <a:buFont typeface="Arial" pitchFamily="34" charset="0"/>
              <a:buNone/>
              <a:defRPr sz="2142" b="1" kern="1200">
                <a:solidFill>
                  <a:schemeClr val="tx1"/>
                </a:solidFill>
                <a:latin typeface="+mn-lt"/>
                <a:ea typeface="+mn-ea"/>
                <a:cs typeface="+mn-cs"/>
              </a:defRPr>
            </a:lvl7pPr>
            <a:lvl8pPr marL="4351027" indent="0" algn="l" defTabSz="932742" rtl="0" eaLnBrk="1" latinLnBrk="0" hangingPunct="1">
              <a:spcBef>
                <a:spcPct val="20000"/>
              </a:spcBef>
              <a:buFont typeface="Arial" pitchFamily="34" charset="0"/>
              <a:buNone/>
              <a:defRPr sz="2142" b="1" kern="1200">
                <a:solidFill>
                  <a:schemeClr val="tx1"/>
                </a:solidFill>
                <a:latin typeface="+mn-lt"/>
                <a:ea typeface="+mn-ea"/>
                <a:cs typeface="+mn-cs"/>
              </a:defRPr>
            </a:lvl8pPr>
            <a:lvl9pPr marL="4972603" indent="0" algn="l" defTabSz="932742" rtl="0" eaLnBrk="1" latinLnBrk="0" hangingPunct="1">
              <a:spcBef>
                <a:spcPct val="20000"/>
              </a:spcBef>
              <a:buFont typeface="Arial" pitchFamily="34" charset="0"/>
              <a:buNone/>
              <a:defRPr sz="2142" b="1" kern="1200">
                <a:solidFill>
                  <a:schemeClr val="tx1"/>
                </a:solidFill>
                <a:latin typeface="+mn-lt"/>
                <a:ea typeface="+mn-ea"/>
                <a:cs typeface="+mn-cs"/>
              </a:defRPr>
            </a:lvl9pPr>
          </a:lstStyle>
          <a:p>
            <a:r>
              <a:rPr lang="en-US" spc="-200" dirty="0">
                <a:solidFill>
                  <a:schemeClr val="tx2"/>
                </a:solidFill>
              </a:rPr>
              <a:t>DLP </a:t>
            </a:r>
            <a:r>
              <a:rPr lang="en-US" spc="-200" dirty="0" smtClean="0">
                <a:solidFill>
                  <a:schemeClr val="tx2"/>
                </a:solidFill>
              </a:rPr>
              <a:t>reporting and </a:t>
            </a:r>
            <a:r>
              <a:rPr lang="en-US" spc="-200" dirty="0">
                <a:solidFill>
                  <a:schemeClr val="tx2"/>
                </a:solidFill>
              </a:rPr>
              <a:t>a</a:t>
            </a:r>
            <a:r>
              <a:rPr lang="en-US" spc="-200" dirty="0" smtClean="0">
                <a:solidFill>
                  <a:schemeClr val="tx2"/>
                </a:solidFill>
              </a:rPr>
              <a:t>uditing</a:t>
            </a:r>
            <a:endParaRPr lang="en-US" spc="-200" dirty="0">
              <a:solidFill>
                <a:schemeClr val="tx2"/>
              </a:solidFill>
            </a:endParaRPr>
          </a:p>
        </p:txBody>
      </p:sp>
      <p:sp>
        <p:nvSpPr>
          <p:cNvPr id="11" name="Content Placeholder 4"/>
          <p:cNvSpPr>
            <a:spLocks noGrp="1"/>
          </p:cNvSpPr>
          <p:nvPr>
            <p:ph sz="quarter" idx="13"/>
          </p:nvPr>
        </p:nvSpPr>
        <p:spPr>
          <a:xfrm>
            <a:off x="531280" y="2789432"/>
            <a:ext cx="5554778" cy="2576651"/>
          </a:xfrm>
        </p:spPr>
        <p:txBody>
          <a:bodyPr/>
          <a:lstStyle/>
          <a:p>
            <a:r>
              <a:rPr lang="en-US" spc="-10" dirty="0">
                <a:solidFill>
                  <a:schemeClr val="tx1"/>
                </a:solidFill>
              </a:rPr>
              <a:t>Comprehensive view of DLP policy application</a:t>
            </a:r>
          </a:p>
          <a:p>
            <a:r>
              <a:rPr lang="en-US" spc="-10" dirty="0">
                <a:solidFill>
                  <a:schemeClr val="tx1"/>
                </a:solidFill>
              </a:rPr>
              <a:t>Drill into specific departures from  policy to gain business insights</a:t>
            </a:r>
          </a:p>
          <a:p>
            <a:r>
              <a:rPr lang="en-US" dirty="0">
                <a:solidFill>
                  <a:schemeClr val="tx1"/>
                </a:solidFill>
              </a:rPr>
              <a:t>Downloadable excel workbook &amp; e</a:t>
            </a:r>
            <a:r>
              <a:rPr lang="en-US" dirty="0" smtClean="0">
                <a:solidFill>
                  <a:schemeClr val="tx1"/>
                </a:solidFill>
              </a:rPr>
              <a:t>mail   </a:t>
            </a:r>
            <a:r>
              <a:rPr lang="en-US" dirty="0">
                <a:solidFill>
                  <a:schemeClr val="tx1"/>
                </a:solidFill>
              </a:rPr>
              <a:t>incident reports</a:t>
            </a:r>
          </a:p>
        </p:txBody>
      </p:sp>
    </p:spTree>
    <p:extLst>
      <p:ext uri="{BB962C8B-B14F-4D97-AF65-F5344CB8AC3E}">
        <p14:creationId xmlns:p14="http://schemas.microsoft.com/office/powerpoint/2010/main" val="34702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986906408"/>
              </p:ext>
            </p:extLst>
          </p:nvPr>
        </p:nvGraphicFramePr>
        <p:xfrm>
          <a:off x="457455" y="1406641"/>
          <a:ext cx="11521566" cy="5036469"/>
        </p:xfrm>
        <a:graphic>
          <a:graphicData uri="http://schemas.openxmlformats.org/drawingml/2006/table">
            <a:tbl>
              <a:tblPr firstRow="1" bandRow="1">
                <a:tableStyleId>{5C22544A-7EE6-4342-B048-85BDC9FD1C3A}</a:tableStyleId>
              </a:tblPr>
              <a:tblGrid>
                <a:gridCol w="1614536"/>
                <a:gridCol w="3968886"/>
                <a:gridCol w="3968886"/>
                <a:gridCol w="1969258"/>
              </a:tblGrid>
              <a:tr h="640080">
                <a:tc>
                  <a:txBody>
                    <a:bodyPr/>
                    <a:lstStyle/>
                    <a:p>
                      <a:pPr algn="l"/>
                      <a:r>
                        <a:rPr lang="en-US" sz="2400" b="0" dirty="0" smtClean="0">
                          <a:latin typeface="Segoe UI Light" pitchFamily="34" charset="0"/>
                        </a:rPr>
                        <a:t>Country</a:t>
                      </a:r>
                      <a:endParaRPr lang="en-US" sz="2400" b="0" dirty="0">
                        <a:latin typeface="Segoe UI Light" pitchFamily="34" charset="0"/>
                      </a:endParaRPr>
                    </a:p>
                  </a:txBody>
                  <a:tcPr marL="274320" marR="274320" marT="46624" marB="46624" anchor="ctr">
                    <a:lnL w="3175" cap="flat" cmpd="sng" algn="ctr">
                      <a:solidFill>
                        <a:schemeClr val="bg2"/>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57150" cap="flat" cmpd="sng" algn="ctr">
                      <a:solidFill>
                        <a:schemeClr val="bg2"/>
                      </a:solidFill>
                      <a:prstDash val="solid"/>
                      <a:round/>
                      <a:headEnd type="none" w="med" len="med"/>
                      <a:tailEnd type="none" w="med" len="med"/>
                    </a:lnB>
                    <a:solidFill>
                      <a:srgbClr val="0072C6"/>
                    </a:solidFill>
                  </a:tcPr>
                </a:tc>
                <a:tc>
                  <a:txBody>
                    <a:bodyPr/>
                    <a:lstStyle/>
                    <a:p>
                      <a:pPr algn="l"/>
                      <a:r>
                        <a:rPr lang="en-US" sz="2400" b="0" dirty="0" smtClean="0">
                          <a:latin typeface="Segoe UI Light" pitchFamily="34" charset="0"/>
                        </a:rPr>
                        <a:t>PII</a:t>
                      </a:r>
                      <a:endParaRPr lang="en-US" sz="2400" b="0" dirty="0">
                        <a:latin typeface="Segoe UI Light" pitchFamily="34" charset="0"/>
                      </a:endParaRPr>
                    </a:p>
                  </a:txBody>
                  <a:tcPr marL="274320" marR="274320" marT="46624" marB="46624"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57150" cap="flat" cmpd="sng" algn="ctr">
                      <a:solidFill>
                        <a:schemeClr val="bg2"/>
                      </a:solidFill>
                      <a:prstDash val="solid"/>
                      <a:round/>
                      <a:headEnd type="none" w="med" len="med"/>
                      <a:tailEnd type="none" w="med" len="med"/>
                    </a:lnB>
                    <a:solidFill>
                      <a:srgbClr val="0072C6"/>
                    </a:solidFill>
                  </a:tcPr>
                </a:tc>
                <a:tc>
                  <a:txBody>
                    <a:bodyPr/>
                    <a:lstStyle/>
                    <a:p>
                      <a:pPr algn="l"/>
                      <a:r>
                        <a:rPr lang="en-US" sz="2400" b="0" dirty="0" smtClean="0">
                          <a:latin typeface="Segoe UI Light" pitchFamily="34" charset="0"/>
                        </a:rPr>
                        <a:t>Financial</a:t>
                      </a:r>
                      <a:endParaRPr lang="en-US" sz="2400" b="0" dirty="0">
                        <a:latin typeface="Segoe UI Light" pitchFamily="34" charset="0"/>
                      </a:endParaRPr>
                    </a:p>
                  </a:txBody>
                  <a:tcPr marL="274320" marR="274320" marT="46624" marB="46624"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57150" cap="flat" cmpd="sng" algn="ctr">
                      <a:solidFill>
                        <a:schemeClr val="bg2"/>
                      </a:solidFill>
                      <a:prstDash val="solid"/>
                      <a:round/>
                      <a:headEnd type="none" w="med" len="med"/>
                      <a:tailEnd type="none" w="med" len="med"/>
                    </a:lnB>
                    <a:solidFill>
                      <a:srgbClr val="0072C6"/>
                    </a:solidFill>
                  </a:tcPr>
                </a:tc>
                <a:tc>
                  <a:txBody>
                    <a:bodyPr/>
                    <a:lstStyle/>
                    <a:p>
                      <a:pPr algn="l"/>
                      <a:r>
                        <a:rPr lang="en-US" sz="2400" b="0" dirty="0" smtClean="0">
                          <a:latin typeface="Segoe UI Light" pitchFamily="34" charset="0"/>
                        </a:rPr>
                        <a:t>Health</a:t>
                      </a:r>
                      <a:endParaRPr lang="en-US" sz="2400" b="0" dirty="0">
                        <a:latin typeface="Segoe UI Light" pitchFamily="34" charset="0"/>
                      </a:endParaRPr>
                    </a:p>
                  </a:txBody>
                  <a:tcPr marL="274320" marR="274320" marT="46624" marB="46624" anchor="ctr">
                    <a:lnL w="3175" cap="flat" cmpd="sng" algn="ctr">
                      <a:solidFill>
                        <a:schemeClr val="accent5"/>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accent5"/>
                      </a:solidFill>
                      <a:prstDash val="solid"/>
                      <a:round/>
                      <a:headEnd type="none" w="med" len="med"/>
                      <a:tailEnd type="none" w="med" len="med"/>
                    </a:lnT>
                    <a:lnB w="57150" cap="flat" cmpd="sng" algn="ctr">
                      <a:solidFill>
                        <a:schemeClr val="bg2"/>
                      </a:solidFill>
                      <a:prstDash val="solid"/>
                      <a:round/>
                      <a:headEnd type="none" w="med" len="med"/>
                      <a:tailEnd type="none" w="med" len="med"/>
                    </a:lnB>
                    <a:solidFill>
                      <a:srgbClr val="0072C6"/>
                    </a:solidFill>
                  </a:tcPr>
                </a:tc>
              </a:tr>
              <a:tr h="655292">
                <a:tc>
                  <a:txBody>
                    <a:bodyPr/>
                    <a:lstStyle/>
                    <a:p>
                      <a:pPr algn="r"/>
                      <a:r>
                        <a:rPr lang="en-US" sz="1500" dirty="0" smtClean="0">
                          <a:solidFill>
                            <a:srgbClr val="0072C6"/>
                          </a:solidFill>
                          <a:latin typeface="Segoe UI" pitchFamily="34" charset="0"/>
                          <a:ea typeface="Segoe UI" pitchFamily="34" charset="0"/>
                          <a:cs typeface="Segoe UI" pitchFamily="34" charset="0"/>
                        </a:rPr>
                        <a:t>US</a:t>
                      </a:r>
                      <a:endParaRPr lang="en-US" sz="1500" b="1" dirty="0">
                        <a:solidFill>
                          <a:srgbClr val="0072C6"/>
                        </a:solidFill>
                        <a:latin typeface="Segoe UI" pitchFamily="34" charset="0"/>
                        <a:ea typeface="Segoe UI" pitchFamily="34" charset="0"/>
                        <a:cs typeface="Segoe UI" pitchFamily="34" charset="0"/>
                      </a:endParaRPr>
                    </a:p>
                  </a:txBody>
                  <a:tcPr marL="274320" marR="274320" marT="46624" marB="46624" anchor="ctr">
                    <a:lnL w="3175" cap="flat" cmpd="sng" algn="ctr">
                      <a:solidFill>
                        <a:schemeClr val="bg2"/>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bg2"/>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1"/>
                    </a:solidFill>
                  </a:tcPr>
                </a:tc>
                <a:tc>
                  <a:txBody>
                    <a:bodyPr/>
                    <a:lstStyle/>
                    <a:p>
                      <a:pPr algn="l"/>
                      <a:r>
                        <a:rPr lang="en-US" sz="1200" baseline="0" dirty="0" smtClean="0">
                          <a:latin typeface="Segoe UI" pitchFamily="34" charset="0"/>
                          <a:ea typeface="Segoe UI" pitchFamily="34" charset="0"/>
                          <a:cs typeface="Segoe UI" pitchFamily="34" charset="0"/>
                        </a:rPr>
                        <a:t>US State Security Breach Laws,</a:t>
                      </a:r>
                    </a:p>
                    <a:p>
                      <a:pPr algn="l"/>
                      <a:r>
                        <a:rPr lang="en-US" sz="1200" baseline="0" dirty="0" smtClean="0">
                          <a:latin typeface="Segoe UI" pitchFamily="34" charset="0"/>
                          <a:ea typeface="Segoe UI" pitchFamily="34" charset="0"/>
                          <a:cs typeface="Segoe UI" pitchFamily="34" charset="0"/>
                        </a:rPr>
                        <a:t>US State Social Security Laws, COPPA</a:t>
                      </a:r>
                      <a:endParaRPr lang="en-US" sz="1200" b="1" baseline="0" dirty="0" smtClean="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bg2"/>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GLBA &amp; PCI-DSS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(Credit, Debit Card, Checking 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Savings, ABA, Swift Code)</a:t>
                      </a:r>
                      <a:endParaRPr lang="en-US" sz="1200" b="1" baseline="0" dirty="0" smtClean="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bg2"/>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85000"/>
                      </a:schemeClr>
                    </a:solidFill>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Limited Investment: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US HIPPA,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UK Health Service,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Canada Health Insurance card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Rely on Partners and ISVs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tx2">
                        <a:lumMod val="85000"/>
                      </a:schemeClr>
                    </a:solidFill>
                  </a:tcPr>
                </a:tc>
              </a:tr>
              <a:tr h="655292">
                <a:tc>
                  <a:txBody>
                    <a:bodyPr/>
                    <a:lstStyle/>
                    <a:p>
                      <a:pPr algn="r"/>
                      <a:r>
                        <a:rPr lang="en-US" sz="1500" dirty="0" smtClean="0">
                          <a:solidFill>
                            <a:srgbClr val="0072C6"/>
                          </a:solidFill>
                          <a:latin typeface="Segoe UI" pitchFamily="34" charset="0"/>
                          <a:ea typeface="Segoe UI" pitchFamily="34" charset="0"/>
                          <a:cs typeface="Segoe UI" pitchFamily="34" charset="0"/>
                        </a:rPr>
                        <a:t>Germany</a:t>
                      </a:r>
                      <a:endParaRPr lang="en-US" sz="1500" dirty="0">
                        <a:solidFill>
                          <a:srgbClr val="0072C6"/>
                        </a:solidFill>
                        <a:latin typeface="Segoe UI" pitchFamily="34" charset="0"/>
                        <a:ea typeface="Segoe UI" pitchFamily="34" charset="0"/>
                        <a:cs typeface="Segoe UI" pitchFamily="34" charset="0"/>
                      </a:endParaRPr>
                    </a:p>
                  </a:txBody>
                  <a:tcPr marL="274320" marR="274320" marT="46624" marB="46624" anchor="ctr">
                    <a:lnL w="3175" cap="flat" cmpd="sng" algn="ctr">
                      <a:solidFill>
                        <a:schemeClr val="bg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EU data protection,</a:t>
                      </a:r>
                    </a:p>
                    <a:p>
                      <a:pPr algn="l"/>
                      <a:r>
                        <a:rPr lang="en-US" sz="1200" dirty="0" smtClean="0">
                          <a:latin typeface="Segoe UI" pitchFamily="34" charset="0"/>
                          <a:ea typeface="Segoe UI" pitchFamily="34" charset="0"/>
                          <a:cs typeface="Segoe UI" pitchFamily="34" charset="0"/>
                        </a:rPr>
                        <a:t>Drivers</a:t>
                      </a:r>
                      <a:r>
                        <a:rPr lang="en-US" sz="1200" baseline="0" dirty="0" smtClean="0">
                          <a:latin typeface="Segoe UI" pitchFamily="34" charset="0"/>
                          <a:ea typeface="Segoe UI" pitchFamily="34" charset="0"/>
                          <a:cs typeface="Segoe UI" pitchFamily="34" charset="0"/>
                        </a:rPr>
                        <a:t> License, </a:t>
                      </a:r>
                    </a:p>
                    <a:p>
                      <a:pPr algn="l"/>
                      <a:r>
                        <a:rPr lang="en-US" sz="1200" baseline="0" dirty="0" smtClean="0">
                          <a:latin typeface="Segoe UI" pitchFamily="34" charset="0"/>
                          <a:ea typeface="Segoe UI" pitchFamily="34" charset="0"/>
                          <a:cs typeface="Segoe UI" pitchFamily="34" charset="0"/>
                        </a:rPr>
                        <a:t>Passport National Id</a:t>
                      </a:r>
                      <a:endParaRPr lang="en-US" sz="1200" dirty="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EU Credit, Debit Card</a:t>
                      </a:r>
                      <a:r>
                        <a:rPr lang="en-US" sz="1200" baseline="0" dirty="0" smtClean="0">
                          <a:latin typeface="Segoe UI" pitchFamily="34" charset="0"/>
                          <a:ea typeface="Segoe UI" pitchFamily="34" charset="0"/>
                          <a:cs typeface="Segoe UI"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IBAN, VAT, BIC,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Swift Code</a:t>
                      </a: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1">
                        <a:lumMod val="95000"/>
                      </a:schemeClr>
                    </a:solidFill>
                  </a:tcPr>
                </a:tc>
                <a:tc vMerge="1">
                  <a:txBody>
                    <a:bodyPr/>
                    <a:lstStyle/>
                    <a:p>
                      <a:pPr algn="ctr"/>
                      <a:endParaRPr lang="en-US" sz="1100" dirty="0"/>
                    </a:p>
                  </a:txBody>
                  <a:tcPr marL="45720" marR="4572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655292">
                <a:tc>
                  <a:txBody>
                    <a:bodyPr/>
                    <a:lstStyle/>
                    <a:p>
                      <a:pPr algn="r"/>
                      <a:r>
                        <a:rPr lang="en-US" sz="1500" dirty="0" smtClean="0">
                          <a:solidFill>
                            <a:srgbClr val="0072C6"/>
                          </a:solidFill>
                          <a:latin typeface="Segoe UI" pitchFamily="34" charset="0"/>
                          <a:ea typeface="Segoe UI" pitchFamily="34" charset="0"/>
                          <a:cs typeface="Segoe UI" pitchFamily="34" charset="0"/>
                        </a:rPr>
                        <a:t>UK</a:t>
                      </a:r>
                      <a:endParaRPr lang="en-US" sz="1500" dirty="0">
                        <a:solidFill>
                          <a:srgbClr val="0072C6"/>
                        </a:solidFill>
                        <a:latin typeface="Segoe UI" pitchFamily="34" charset="0"/>
                        <a:ea typeface="Segoe UI" pitchFamily="34" charset="0"/>
                        <a:cs typeface="Segoe UI" pitchFamily="34" charset="0"/>
                      </a:endParaRPr>
                    </a:p>
                  </a:txBody>
                  <a:tcPr marL="274320" marR="274320" marT="46624" marB="46624" anchor="ctr">
                    <a:lnL w="3175" cap="flat" cmpd="sng" algn="ctr">
                      <a:solidFill>
                        <a:schemeClr val="bg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1"/>
                    </a:solidFill>
                  </a:tcPr>
                </a:tc>
                <a:tc>
                  <a:txBody>
                    <a:bodyPr/>
                    <a:lstStyle/>
                    <a:p>
                      <a:pPr algn="l"/>
                      <a:r>
                        <a:rPr lang="en-US" sz="1200" dirty="0" smtClean="0">
                          <a:latin typeface="Segoe UI" pitchFamily="34" charset="0"/>
                          <a:ea typeface="Segoe UI" pitchFamily="34" charset="0"/>
                          <a:cs typeface="Segoe UI" pitchFamily="34" charset="0"/>
                        </a:rPr>
                        <a:t>Data Protection Act,</a:t>
                      </a:r>
                    </a:p>
                    <a:p>
                      <a:pPr algn="l"/>
                      <a:r>
                        <a:rPr lang="en-US" sz="1200" dirty="0" smtClean="0">
                          <a:latin typeface="Segoe UI" pitchFamily="34" charset="0"/>
                          <a:ea typeface="Segoe UI" pitchFamily="34" charset="0"/>
                          <a:cs typeface="Segoe UI" pitchFamily="34" charset="0"/>
                        </a:rPr>
                        <a:t>UK National Insurance, Tax Id, UK</a:t>
                      </a:r>
                      <a:r>
                        <a:rPr lang="en-US" sz="1200" baseline="0" dirty="0" smtClean="0">
                          <a:latin typeface="Segoe UI" pitchFamily="34" charset="0"/>
                          <a:ea typeface="Segoe UI" pitchFamily="34" charset="0"/>
                          <a:cs typeface="Segoe UI" pitchFamily="34" charset="0"/>
                        </a:rPr>
                        <a:t> Driver License, Passport</a:t>
                      </a:r>
                      <a:endParaRPr lang="en-US" sz="1200" dirty="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EU Credit, Debit Card,</a:t>
                      </a:r>
                      <a:endParaRPr lang="en-US" sz="1200" baseline="0" dirty="0" smtClean="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IBAN, BIC, VAT,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Swift Code</a:t>
                      </a: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8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aseline="0" dirty="0" smtClean="0"/>
                    </a:p>
                  </a:txBody>
                  <a:tcPr marL="45720" marR="4572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464637">
                <a:tc>
                  <a:txBody>
                    <a:bodyPr/>
                    <a:lstStyle/>
                    <a:p>
                      <a:pPr algn="r"/>
                      <a:r>
                        <a:rPr lang="en-US" sz="1500" dirty="0" smtClean="0">
                          <a:solidFill>
                            <a:srgbClr val="0072C6"/>
                          </a:solidFill>
                          <a:latin typeface="Segoe UI" pitchFamily="34" charset="0"/>
                          <a:ea typeface="Segoe UI" pitchFamily="34" charset="0"/>
                          <a:cs typeface="Segoe UI" pitchFamily="34" charset="0"/>
                        </a:rPr>
                        <a:t>Canada</a:t>
                      </a:r>
                      <a:endParaRPr lang="en-US" sz="1500" dirty="0">
                        <a:solidFill>
                          <a:srgbClr val="0072C6"/>
                        </a:solidFill>
                        <a:latin typeface="Segoe UI" pitchFamily="34" charset="0"/>
                        <a:ea typeface="Segoe UI" pitchFamily="34" charset="0"/>
                        <a:cs typeface="Segoe UI" pitchFamily="34" charset="0"/>
                      </a:endParaRPr>
                    </a:p>
                  </a:txBody>
                  <a:tcPr marL="274320" marR="274320" marT="46624" marB="46624" anchor="ctr">
                    <a:lnL w="3175" cap="flat" cmpd="sng" algn="ctr">
                      <a:solidFill>
                        <a:schemeClr val="bg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1"/>
                    </a:solidFill>
                  </a:tcPr>
                </a:tc>
                <a:tc>
                  <a:txBody>
                    <a:bodyPr/>
                    <a:lstStyle/>
                    <a:p>
                      <a:pPr algn="l"/>
                      <a:r>
                        <a:rPr lang="en-US" sz="1200" dirty="0" smtClean="0">
                          <a:effectLst/>
                          <a:latin typeface="Segoe UI" pitchFamily="34" charset="0"/>
                          <a:ea typeface="Segoe UI" pitchFamily="34" charset="0"/>
                          <a:cs typeface="Segoe UI" pitchFamily="34" charset="0"/>
                        </a:rPr>
                        <a:t>PIPED Act,</a:t>
                      </a:r>
                    </a:p>
                    <a:p>
                      <a:pPr algn="l"/>
                      <a:r>
                        <a:rPr lang="en-US" sz="1200" dirty="0" smtClean="0">
                          <a:latin typeface="Segoe UI" pitchFamily="34" charset="0"/>
                          <a:ea typeface="Segoe UI" pitchFamily="34" charset="0"/>
                          <a:cs typeface="Segoe UI" pitchFamily="34" charset="0"/>
                        </a:rPr>
                        <a:t>Social Insurance, </a:t>
                      </a:r>
                      <a:r>
                        <a:rPr lang="en-US" sz="1200" baseline="0" dirty="0" smtClean="0">
                          <a:latin typeface="Segoe UI" pitchFamily="34" charset="0"/>
                          <a:ea typeface="Segoe UI" pitchFamily="34" charset="0"/>
                          <a:cs typeface="Segoe UI" pitchFamily="34" charset="0"/>
                        </a:rPr>
                        <a:t>Drivers License</a:t>
                      </a:r>
                      <a:endParaRPr lang="en-US" sz="1200" dirty="0" smtClean="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Credit Card,</a:t>
                      </a:r>
                      <a:r>
                        <a:rPr lang="en-US" sz="1200" baseline="0" dirty="0" smtClean="0">
                          <a:latin typeface="Segoe UI" pitchFamily="34" charset="0"/>
                          <a:ea typeface="Segoe UI" pitchFamily="34" charset="0"/>
                          <a:cs typeface="Segoe UI"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Swift Code</a:t>
                      </a:r>
                      <a:endParaRPr lang="en-US" sz="1200" dirty="0" smtClean="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95000"/>
                      </a:schemeClr>
                    </a:solidFill>
                  </a:tcPr>
                </a:tc>
                <a:tc vMerge="1">
                  <a:txBody>
                    <a:bodyPr/>
                    <a:lstStyle/>
                    <a:p>
                      <a:pPr algn="ctr"/>
                      <a:endParaRPr lang="en-US" sz="1100" dirty="0"/>
                    </a:p>
                  </a:txBody>
                  <a:tcPr marL="45720" marR="4572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845947">
                <a:tc>
                  <a:txBody>
                    <a:bodyPr/>
                    <a:lstStyle/>
                    <a:p>
                      <a:pPr algn="r"/>
                      <a:r>
                        <a:rPr lang="en-US" sz="1500" dirty="0" smtClean="0">
                          <a:solidFill>
                            <a:srgbClr val="0072C6"/>
                          </a:solidFill>
                          <a:latin typeface="Segoe UI" pitchFamily="34" charset="0"/>
                          <a:ea typeface="Segoe UI" pitchFamily="34" charset="0"/>
                          <a:cs typeface="Segoe UI" pitchFamily="34" charset="0"/>
                        </a:rPr>
                        <a:t>France</a:t>
                      </a:r>
                      <a:endParaRPr lang="en-US" sz="1500" dirty="0">
                        <a:solidFill>
                          <a:srgbClr val="0072C6"/>
                        </a:solidFill>
                        <a:latin typeface="Segoe UI" pitchFamily="34" charset="0"/>
                        <a:ea typeface="Segoe UI" pitchFamily="34" charset="0"/>
                        <a:cs typeface="Segoe UI" pitchFamily="34" charset="0"/>
                      </a:endParaRPr>
                    </a:p>
                  </a:txBody>
                  <a:tcPr marL="274320" marR="274320" marT="46624" marB="46624" anchor="ctr">
                    <a:lnL w="3175" cap="flat" cmpd="sng" algn="ctr">
                      <a:solidFill>
                        <a:schemeClr val="bg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EU data protection,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Data Protection Act,</a:t>
                      </a:r>
                    </a:p>
                    <a:p>
                      <a:pPr algn="l"/>
                      <a:r>
                        <a:rPr lang="en-US" sz="1200" dirty="0" smtClean="0">
                          <a:latin typeface="Segoe UI" pitchFamily="34" charset="0"/>
                          <a:ea typeface="Segoe UI" pitchFamily="34" charset="0"/>
                          <a:cs typeface="Segoe UI" pitchFamily="34" charset="0"/>
                        </a:rPr>
                        <a:t>National</a:t>
                      </a:r>
                      <a:r>
                        <a:rPr lang="en-US" sz="1200" baseline="0" dirty="0" smtClean="0">
                          <a:latin typeface="Segoe UI" pitchFamily="34" charset="0"/>
                          <a:ea typeface="Segoe UI" pitchFamily="34" charset="0"/>
                          <a:cs typeface="Segoe UI" pitchFamily="34" charset="0"/>
                        </a:rPr>
                        <a:t> Id (INSEE),</a:t>
                      </a:r>
                    </a:p>
                    <a:p>
                      <a:pPr algn="l"/>
                      <a:r>
                        <a:rPr lang="en-US" sz="1200" baseline="0" dirty="0" smtClean="0">
                          <a:latin typeface="Segoe UI" pitchFamily="34" charset="0"/>
                          <a:ea typeface="Segoe UI" pitchFamily="34" charset="0"/>
                          <a:cs typeface="Segoe UI" pitchFamily="34" charset="0"/>
                        </a:rPr>
                        <a:t>Drivers License, Passport</a:t>
                      </a:r>
                      <a:endParaRPr lang="en-US" sz="1200" dirty="0" smtClean="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EU Credit, Debit Card,</a:t>
                      </a:r>
                      <a:endParaRPr lang="en-US" sz="1200" baseline="0" dirty="0" smtClean="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IBAN, BIC, VAT,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Swift Code</a:t>
                      </a: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8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45720" marR="4572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655292">
                <a:tc>
                  <a:txBody>
                    <a:bodyPr/>
                    <a:lstStyle/>
                    <a:p>
                      <a:pPr algn="r"/>
                      <a:r>
                        <a:rPr lang="en-US" sz="1500" dirty="0" smtClean="0">
                          <a:solidFill>
                            <a:srgbClr val="0072C6"/>
                          </a:solidFill>
                          <a:latin typeface="Segoe UI" pitchFamily="34" charset="0"/>
                          <a:ea typeface="Segoe UI" pitchFamily="34" charset="0"/>
                          <a:cs typeface="Segoe UI" pitchFamily="34" charset="0"/>
                        </a:rPr>
                        <a:t>Japan</a:t>
                      </a:r>
                      <a:endParaRPr lang="en-US" sz="1500" dirty="0">
                        <a:solidFill>
                          <a:srgbClr val="0072C6"/>
                        </a:solidFill>
                        <a:latin typeface="Segoe UI" pitchFamily="34" charset="0"/>
                        <a:ea typeface="Segoe UI" pitchFamily="34" charset="0"/>
                        <a:cs typeface="Segoe UI" pitchFamily="34" charset="0"/>
                      </a:endParaRPr>
                    </a:p>
                  </a:txBody>
                  <a:tcPr marL="274320" marR="274320" marT="46624" marB="46624" anchor="ctr">
                    <a:lnL w="3175" cap="flat" cmpd="sng" algn="ctr">
                      <a:solidFill>
                        <a:schemeClr val="bg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1"/>
                    </a:solidFill>
                  </a:tcPr>
                </a:tc>
                <a:tc>
                  <a:txBody>
                    <a:bodyPr/>
                    <a:lstStyle/>
                    <a:p>
                      <a:pPr algn="l"/>
                      <a:r>
                        <a:rPr lang="en-US" sz="1200" dirty="0" smtClean="0">
                          <a:latin typeface="Segoe UI" pitchFamily="34" charset="0"/>
                          <a:ea typeface="Segoe UI" pitchFamily="34" charset="0"/>
                          <a:cs typeface="Segoe UI" pitchFamily="34" charset="0"/>
                        </a:rPr>
                        <a:t>PIPA, </a:t>
                      </a:r>
                    </a:p>
                    <a:p>
                      <a:pPr algn="l"/>
                      <a:r>
                        <a:rPr lang="en-US" sz="1200" dirty="0" smtClean="0">
                          <a:latin typeface="Segoe UI" pitchFamily="34" charset="0"/>
                          <a:ea typeface="Segoe UI" pitchFamily="34" charset="0"/>
                          <a:cs typeface="Segoe UI" pitchFamily="34" charset="0"/>
                        </a:rPr>
                        <a:t>Resident Registration, </a:t>
                      </a:r>
                      <a:r>
                        <a:rPr lang="en-US" sz="1200" baseline="0" dirty="0" smtClean="0">
                          <a:latin typeface="Segoe UI" pitchFamily="34" charset="0"/>
                          <a:ea typeface="Segoe UI" pitchFamily="34" charset="0"/>
                          <a:cs typeface="Segoe UI" pitchFamily="34" charset="0"/>
                        </a:rPr>
                        <a:t>Social Insurance, Passport, Driving License </a:t>
                      </a:r>
                      <a:endParaRPr lang="en-US" sz="1200" dirty="0" smtClean="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Credit</a:t>
                      </a:r>
                      <a:r>
                        <a:rPr lang="en-US" sz="1200" baseline="0" dirty="0" smtClean="0">
                          <a:latin typeface="Segoe UI" pitchFamily="34" charset="0"/>
                          <a:ea typeface="Segoe UI" pitchFamily="34" charset="0"/>
                          <a:cs typeface="Segoe UI" pitchFamily="34" charset="0"/>
                        </a:rPr>
                        <a:t> Card,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ea typeface="Segoe UI" pitchFamily="34" charset="0"/>
                          <a:cs typeface="Segoe UI" pitchFamily="34" charset="0"/>
                        </a:rPr>
                        <a:t>Bank</a:t>
                      </a:r>
                      <a:r>
                        <a:rPr lang="en-US" sz="1200" baseline="0" dirty="0" smtClean="0">
                          <a:latin typeface="Segoe UI" pitchFamily="34" charset="0"/>
                          <a:ea typeface="Segoe UI" pitchFamily="34" charset="0"/>
                          <a:cs typeface="Segoe UI" pitchFamily="34" charset="0"/>
                        </a:rPr>
                        <a:t> Account,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Swift Code</a:t>
                      </a: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tx2">
                          <a:lumMod val="95000"/>
                        </a:schemeClr>
                      </a:solidFill>
                      <a:prstDash val="solid"/>
                      <a:round/>
                      <a:headEnd type="none" w="med" len="med"/>
                      <a:tailEnd type="none" w="med" len="med"/>
                    </a:lnB>
                    <a:solidFill>
                      <a:schemeClr val="tx2">
                        <a:lumMod val="9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aseline="0" dirty="0" smtClean="0"/>
                    </a:p>
                  </a:txBody>
                  <a:tcPr marL="45720" marR="4572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464637">
                <a:tc>
                  <a:txBody>
                    <a:bodyPr/>
                    <a:lstStyle/>
                    <a:p>
                      <a:pPr algn="r"/>
                      <a:r>
                        <a:rPr lang="en-US" sz="1500" dirty="0" smtClean="0">
                          <a:solidFill>
                            <a:srgbClr val="0072C6"/>
                          </a:solidFill>
                          <a:latin typeface="Segoe UI" pitchFamily="34" charset="0"/>
                          <a:ea typeface="Segoe UI" pitchFamily="34" charset="0"/>
                          <a:cs typeface="Segoe UI" pitchFamily="34" charset="0"/>
                        </a:rPr>
                        <a:t>Australia</a:t>
                      </a:r>
                      <a:endParaRPr lang="en-US" sz="1500" dirty="0">
                        <a:solidFill>
                          <a:srgbClr val="0072C6"/>
                        </a:solidFill>
                        <a:latin typeface="Segoe UI" pitchFamily="34" charset="0"/>
                        <a:ea typeface="Segoe UI" pitchFamily="34" charset="0"/>
                        <a:cs typeface="Segoe UI" pitchFamily="34" charset="0"/>
                      </a:endParaRPr>
                    </a:p>
                  </a:txBody>
                  <a:tcPr marL="274320" marR="274320" marT="46624" marB="46624" anchor="ctr">
                    <a:lnL w="3175" cap="flat" cmpd="sng" algn="ctr">
                      <a:solidFill>
                        <a:schemeClr val="bg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tx1"/>
                    </a:solidFill>
                  </a:tcPr>
                </a:tc>
                <a:tc>
                  <a:txBody>
                    <a:bodyPr/>
                    <a:lstStyle/>
                    <a:p>
                      <a:pPr algn="l"/>
                      <a:r>
                        <a:rPr lang="en-US" sz="1200" dirty="0" smtClean="0">
                          <a:latin typeface="Segoe UI" pitchFamily="34" charset="0"/>
                          <a:ea typeface="Segoe UI" pitchFamily="34" charset="0"/>
                          <a:cs typeface="Segoe UI" pitchFamily="34" charset="0"/>
                        </a:rPr>
                        <a:t>Drivers License, Passport, Social</a:t>
                      </a:r>
                      <a:r>
                        <a:rPr lang="en-US" sz="1200" baseline="0" dirty="0" smtClean="0">
                          <a:latin typeface="Segoe UI" pitchFamily="34" charset="0"/>
                          <a:ea typeface="Segoe UI" pitchFamily="34" charset="0"/>
                          <a:cs typeface="Segoe UI" pitchFamily="34" charset="0"/>
                        </a:rPr>
                        <a:t> Insurance</a:t>
                      </a:r>
                      <a:endParaRPr lang="en-US" sz="1200" dirty="0" smtClean="0">
                        <a:latin typeface="Segoe UI" pitchFamily="34" charset="0"/>
                        <a:ea typeface="Segoe UI" pitchFamily="34" charset="0"/>
                        <a:cs typeface="Segoe UI" pitchFamily="34" charset="0"/>
                      </a:endParaRP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tx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pitchFamily="34" charset="0"/>
                          <a:ea typeface="Segoe UI" pitchFamily="34" charset="0"/>
                          <a:cs typeface="Segoe UI" pitchFamily="34" charset="0"/>
                        </a:rPr>
                        <a:t>Credit Card, Bank Account, Swift Code</a:t>
                      </a:r>
                    </a:p>
                  </a:txBody>
                  <a:tcPr marL="274320" marR="274320" marT="46624" marB="466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lumMod val="9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tx2">
                        <a:lumMod val="8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45720" marR="4572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3" name="Title 2"/>
          <p:cNvSpPr>
            <a:spLocks noGrp="1"/>
          </p:cNvSpPr>
          <p:nvPr>
            <p:ph type="title"/>
          </p:nvPr>
        </p:nvSpPr>
        <p:spPr/>
        <p:txBody>
          <a:bodyPr/>
          <a:lstStyle/>
          <a:p>
            <a:r>
              <a:rPr lang="en-US" dirty="0"/>
              <a:t>Built-in DLP Content Areas</a:t>
            </a:r>
          </a:p>
        </p:txBody>
      </p:sp>
    </p:spTree>
    <p:extLst>
      <p:ext uri="{BB962C8B-B14F-4D97-AF65-F5344CB8AC3E}">
        <p14:creationId xmlns:p14="http://schemas.microsoft.com/office/powerpoint/2010/main" val="1348995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a:solidFill>
                  <a:srgbClr val="FFFFFF"/>
                </a:solidFill>
              </a:rPr>
              <a:t>DLP extensibility points</a:t>
            </a:r>
          </a:p>
        </p:txBody>
      </p:sp>
      <p:sp>
        <p:nvSpPr>
          <p:cNvPr id="5" name="Text Placeholder 4"/>
          <p:cNvSpPr>
            <a:spLocks noGrp="1"/>
          </p:cNvSpPr>
          <p:nvPr>
            <p:ph sz="quarter" idx="13"/>
          </p:nvPr>
        </p:nvSpPr>
        <p:spPr>
          <a:xfrm>
            <a:off x="531280" y="2789432"/>
            <a:ext cx="5554778" cy="3906335"/>
          </a:xfrm>
        </p:spPr>
        <p:txBody>
          <a:bodyPr/>
          <a:lstStyle/>
          <a:p>
            <a:pPr marL="0" indent="0">
              <a:buNone/>
            </a:pPr>
            <a:r>
              <a:rPr lang="en-US" dirty="0" smtClean="0">
                <a:solidFill>
                  <a:srgbClr val="FFFFFF"/>
                </a:solidFill>
                <a:cs typeface="Segoe UI Light" panose="020B0502040204020203" pitchFamily="34" charset="0"/>
              </a:rPr>
              <a:t>Custom </a:t>
            </a:r>
            <a:r>
              <a:rPr lang="en-US" dirty="0">
                <a:solidFill>
                  <a:srgbClr val="FFFFFF"/>
                </a:solidFill>
                <a:cs typeface="Segoe UI Light" panose="020B0502040204020203" pitchFamily="34" charset="0"/>
              </a:rPr>
              <a:t>DLP </a:t>
            </a:r>
            <a:r>
              <a:rPr lang="en-US" dirty="0" smtClean="0">
                <a:solidFill>
                  <a:srgbClr val="FFFFFF"/>
                </a:solidFill>
                <a:cs typeface="Segoe UI Light" panose="020B0502040204020203" pitchFamily="34" charset="0"/>
              </a:rPr>
              <a:t>content:</a:t>
            </a:r>
            <a:endParaRPr lang="en-US" dirty="0">
              <a:solidFill>
                <a:srgbClr val="FFFFFF"/>
              </a:solidFill>
              <a:cs typeface="Segoe UI Light" panose="020B0502040204020203" pitchFamily="34" charset="0"/>
            </a:endParaRPr>
          </a:p>
          <a:p>
            <a:pPr marL="342900" lvl="1" indent="-342900"/>
            <a:r>
              <a:rPr lang="en-US" sz="2000" dirty="0" smtClean="0">
                <a:solidFill>
                  <a:srgbClr val="FFFFFF"/>
                </a:solidFill>
                <a:cs typeface="Segoe UI Light" panose="020B0502040204020203" pitchFamily="34" charset="0"/>
              </a:rPr>
              <a:t>Supplemental DLP </a:t>
            </a:r>
            <a:r>
              <a:rPr lang="en-US" sz="2000" dirty="0">
                <a:solidFill>
                  <a:srgbClr val="FFFFFF"/>
                </a:solidFill>
                <a:cs typeface="Segoe UI Light" panose="020B0502040204020203" pitchFamily="34" charset="0"/>
              </a:rPr>
              <a:t>p</a:t>
            </a:r>
            <a:r>
              <a:rPr lang="en-US" sz="2000" dirty="0" smtClean="0">
                <a:solidFill>
                  <a:srgbClr val="FFFFFF"/>
                </a:solidFill>
                <a:cs typeface="Segoe UI Light" panose="020B0502040204020203" pitchFamily="34" charset="0"/>
              </a:rPr>
              <a:t>olicy rules</a:t>
            </a:r>
          </a:p>
          <a:p>
            <a:pPr marL="342900" lvl="1" indent="-342900"/>
            <a:r>
              <a:rPr lang="en-US" sz="2000" dirty="0" smtClean="0">
                <a:solidFill>
                  <a:srgbClr val="FFFFFF"/>
                </a:solidFill>
                <a:cs typeface="Segoe UI Light" panose="020B0502040204020203" pitchFamily="34" charset="0"/>
              </a:rPr>
              <a:t>Supplemental DLP classification rules</a:t>
            </a:r>
          </a:p>
          <a:p>
            <a:pPr marL="0" lvl="1" indent="0">
              <a:buNone/>
            </a:pPr>
            <a:endParaRPr lang="en-US" sz="2000" dirty="0">
              <a:solidFill>
                <a:srgbClr val="FFFFFF"/>
              </a:solidFill>
              <a:cs typeface="Segoe UI Light" panose="020B0502040204020203" pitchFamily="34" charset="0"/>
            </a:endParaRPr>
          </a:p>
          <a:p>
            <a:pPr marL="0" lvl="1" indent="0">
              <a:buNone/>
            </a:pPr>
            <a:r>
              <a:rPr lang="en-US" sz="2000" dirty="0" smtClean="0">
                <a:solidFill>
                  <a:srgbClr val="FFFFFF"/>
                </a:solidFill>
                <a:cs typeface="Segoe UI Light" panose="020B0502040204020203" pitchFamily="34" charset="0"/>
              </a:rPr>
              <a:t>Incident </a:t>
            </a:r>
            <a:r>
              <a:rPr lang="en-US" sz="2000" dirty="0">
                <a:solidFill>
                  <a:srgbClr val="FFFFFF"/>
                </a:solidFill>
                <a:cs typeface="Segoe UI Light" panose="020B0502040204020203" pitchFamily="34" charset="0"/>
              </a:rPr>
              <a:t>reports integration with custom workflows</a:t>
            </a:r>
          </a:p>
          <a:p>
            <a:pPr marL="0" lvl="1" indent="0">
              <a:buNone/>
            </a:pPr>
            <a:endParaRPr lang="en-US" sz="2000" dirty="0">
              <a:solidFill>
                <a:srgbClr val="FFFFFF"/>
              </a:solidFill>
              <a:cs typeface="Segoe UI Light" panose="020B0502040204020203" pitchFamily="34" charset="0"/>
            </a:endParaRPr>
          </a:p>
          <a:p>
            <a:pPr marL="0" lvl="1" indent="0">
              <a:buNone/>
            </a:pPr>
            <a:r>
              <a:rPr lang="en-US" sz="2000" dirty="0" smtClean="0">
                <a:solidFill>
                  <a:srgbClr val="FFFFFF"/>
                </a:solidFill>
                <a:cs typeface="Segoe UI Light" panose="020B0502040204020203" pitchFamily="34" charset="0"/>
              </a:rPr>
              <a:t>Custom reporting solutions</a:t>
            </a:r>
          </a:p>
        </p:txBody>
      </p:sp>
      <p:pic>
        <p:nvPicPr>
          <p:cNvPr id="14" name="Picture 13"/>
          <p:cNvPicPr>
            <a:picLocks noChangeAspect="1"/>
          </p:cNvPicPr>
          <p:nvPr/>
        </p:nvPicPr>
        <p:blipFill>
          <a:blip r:embed="rId2"/>
          <a:stretch>
            <a:fillRect/>
          </a:stretch>
        </p:blipFill>
        <p:spPr>
          <a:xfrm>
            <a:off x="6579348" y="320114"/>
            <a:ext cx="5248275" cy="6372225"/>
          </a:xfrm>
          <a:prstGeom prst="rect">
            <a:avLst/>
          </a:prstGeom>
        </p:spPr>
      </p:pic>
    </p:spTree>
    <p:extLst>
      <p:ext uri="{BB962C8B-B14F-4D97-AF65-F5344CB8AC3E}">
        <p14:creationId xmlns:p14="http://schemas.microsoft.com/office/powerpoint/2010/main" val="2393371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solidFill>
                  <a:srgbClr val="FFFFFF"/>
                </a:solidFill>
              </a:rPr>
              <a:t>MessageStats Business Insights from Dell</a:t>
            </a:r>
          </a:p>
        </p:txBody>
      </p:sp>
      <p:sp>
        <p:nvSpPr>
          <p:cNvPr id="6" name="Content Placeholder 5"/>
          <p:cNvSpPr>
            <a:spLocks noGrp="1"/>
          </p:cNvSpPr>
          <p:nvPr>
            <p:ph sz="quarter" idx="13"/>
          </p:nvPr>
        </p:nvSpPr>
        <p:spPr>
          <a:xfrm>
            <a:off x="531280" y="2789433"/>
            <a:ext cx="5554778" cy="2569148"/>
          </a:xfrm>
        </p:spPr>
        <p:txBody>
          <a:bodyPr/>
          <a:lstStyle/>
          <a:p>
            <a:r>
              <a:rPr lang="en-US" dirty="0">
                <a:solidFill>
                  <a:srgbClr val="FFFFFF"/>
                </a:solidFill>
              </a:rPr>
              <a:t>Complements the native DLP reporting in Exchange Online for organizations using Exchange 2013 </a:t>
            </a:r>
            <a:r>
              <a:rPr lang="en-US" dirty="0" smtClean="0">
                <a:solidFill>
                  <a:srgbClr val="FFFFFF"/>
                </a:solidFill>
              </a:rPr>
              <a:t>on-premises</a:t>
            </a:r>
          </a:p>
          <a:p>
            <a:r>
              <a:rPr lang="en-US" dirty="0">
                <a:solidFill>
                  <a:srgbClr val="FFFFFF"/>
                </a:solidFill>
              </a:rPr>
              <a:t>Gathers DLP data from the message tracking logs and reports on policy </a:t>
            </a:r>
            <a:r>
              <a:rPr lang="en-US" dirty="0" smtClean="0">
                <a:solidFill>
                  <a:srgbClr val="FFFFFF"/>
                </a:solidFill>
              </a:rPr>
              <a:t>violations</a:t>
            </a:r>
          </a:p>
          <a:p>
            <a:r>
              <a:rPr lang="en-US" dirty="0" smtClean="0">
                <a:solidFill>
                  <a:srgbClr val="FFFFFF"/>
                </a:solidFill>
              </a:rPr>
              <a:t>Generates </a:t>
            </a:r>
            <a:r>
              <a:rPr lang="en-US" dirty="0">
                <a:solidFill>
                  <a:srgbClr val="FFFFFF"/>
                </a:solidFill>
              </a:rPr>
              <a:t>customized reporting to deliver granular results</a:t>
            </a:r>
          </a:p>
          <a:p>
            <a:endParaRPr lang="en-US" dirty="0">
              <a:solidFill>
                <a:srgbClr val="FFFFFF"/>
              </a:solidFill>
            </a:endParaRPr>
          </a:p>
        </p:txBody>
      </p:sp>
      <p:pic>
        <p:nvPicPr>
          <p:cNvPr id="7" name="Picture 2" descr="C:\Users\cwest1\Desktop\Figure 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425" y="446583"/>
            <a:ext cx="5230761" cy="629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06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sz="4400" dirty="0"/>
              <a:t>Data Loss Prevention in Microsoft Exchange and Microsoft Outlook 2013 </a:t>
            </a:r>
          </a:p>
        </p:txBody>
      </p:sp>
      <p:sp>
        <p:nvSpPr>
          <p:cNvPr id="5" name="Text Placeholder 4"/>
          <p:cNvSpPr>
            <a:spLocks noGrp="1"/>
          </p:cNvSpPr>
          <p:nvPr>
            <p:ph type="body" sz="quarter" idx="12"/>
          </p:nvPr>
        </p:nvSpPr>
        <p:spPr/>
        <p:txBody>
          <a:bodyPr/>
          <a:lstStyle/>
          <a:p>
            <a:r>
              <a:rPr lang="en-US" dirty="0" smtClean="0"/>
              <a:t>Jack Kabat</a:t>
            </a:r>
          </a:p>
          <a:p>
            <a:r>
              <a:rPr lang="en-US" sz="2800" dirty="0" smtClean="0"/>
              <a:t>Program Manager</a:t>
            </a:r>
            <a:endParaRPr lang="en-US" sz="2800" dirty="0"/>
          </a:p>
        </p:txBody>
      </p:sp>
      <p:sp>
        <p:nvSpPr>
          <p:cNvPr id="14" name="Text Placeholder 13"/>
          <p:cNvSpPr>
            <a:spLocks noGrp="1"/>
          </p:cNvSpPr>
          <p:nvPr>
            <p:ph type="body" sz="quarter" idx="13"/>
          </p:nvPr>
        </p:nvSpPr>
        <p:spPr/>
        <p:txBody>
          <a:bodyPr/>
          <a:lstStyle/>
          <a:p>
            <a:r>
              <a:rPr lang="en-US" dirty="0"/>
              <a:t>OUC-B301</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p:cNvSpPr>
            <a:spLocks noGrp="1"/>
          </p:cNvSpPr>
          <p:nvPr>
            <p:ph type="body" idx="1"/>
          </p:nvPr>
        </p:nvSpPr>
        <p:spPr>
          <a:xfrm>
            <a:off x="6344429" y="1476623"/>
            <a:ext cx="5543930" cy="1201902"/>
          </a:xfrm>
        </p:spPr>
        <p:txBody>
          <a:bodyPr/>
          <a:lstStyle/>
          <a:p>
            <a:r>
              <a:rPr lang="en-US" dirty="0">
                <a:solidFill>
                  <a:schemeClr val="tx1"/>
                </a:solidFill>
              </a:rPr>
              <a:t>Exchange </a:t>
            </a:r>
            <a:r>
              <a:rPr lang="en-US" dirty="0" smtClean="0">
                <a:solidFill>
                  <a:schemeClr val="tx1"/>
                </a:solidFill>
              </a:rPr>
              <a:t>2013</a:t>
            </a:r>
          </a:p>
          <a:p>
            <a:r>
              <a:rPr lang="en-US" dirty="0" smtClean="0">
                <a:solidFill>
                  <a:schemeClr val="tx1"/>
                </a:solidFill>
              </a:rPr>
              <a:t>DLP </a:t>
            </a:r>
            <a:r>
              <a:rPr lang="en-US" dirty="0">
                <a:solidFill>
                  <a:schemeClr val="tx1"/>
                </a:solidFill>
              </a:rPr>
              <a:t>f</a:t>
            </a:r>
            <a:r>
              <a:rPr lang="en-US" dirty="0" smtClean="0">
                <a:solidFill>
                  <a:schemeClr val="tx1"/>
                </a:solidFill>
              </a:rPr>
              <a:t>eatures</a:t>
            </a:r>
            <a:endParaRPr lang="en-US" sz="4000" dirty="0">
              <a:solidFill>
                <a:schemeClr val="tx1"/>
              </a:solidFill>
            </a:endParaRPr>
          </a:p>
        </p:txBody>
      </p:sp>
      <p:sp>
        <p:nvSpPr>
          <p:cNvPr id="20" name="Content Placeholder 3"/>
          <p:cNvSpPr txBox="1">
            <a:spLocks/>
          </p:cNvSpPr>
          <p:nvPr/>
        </p:nvSpPr>
        <p:spPr>
          <a:xfrm>
            <a:off x="6344429" y="2789430"/>
            <a:ext cx="5554778" cy="2592695"/>
          </a:xfrm>
          <a:prstGeom prst="rect">
            <a:avLst/>
          </a:prstGeom>
        </p:spPr>
        <p:txBody>
          <a:bodyPr vert="horz" wrap="square" lIns="146304" tIns="91440" rIns="0" bIns="91440" rtlCol="0">
            <a:noAutofit/>
          </a:bodyPr>
          <a:lstStyle>
            <a:lvl1pPr marL="0" marR="0" indent="0" algn="l" defTabSz="932742" rtl="0" eaLnBrk="1" fontAlgn="auto" latinLnBrk="0" hangingPunct="1">
              <a:lnSpc>
                <a:spcPct val="90000"/>
              </a:lnSpc>
              <a:spcBef>
                <a:spcPts val="1224"/>
              </a:spcBef>
              <a:spcAft>
                <a:spcPts val="0"/>
              </a:spcAft>
              <a:buClrTx/>
              <a:buSzPct val="90000"/>
              <a:buFont typeface="Arial" pitchFamily="34" charset="0"/>
              <a:buNone/>
              <a:tabLst/>
              <a:defRPr lang="en-US" sz="2000" kern="1200" spc="0" baseline="0" dirty="0" smtClean="0">
                <a:gradFill>
                  <a:gsLst>
                    <a:gs pos="100000">
                      <a:schemeClr val="bg1"/>
                    </a:gs>
                    <a:gs pos="0">
                      <a:schemeClr val="bg1"/>
                    </a:gs>
                  </a:gsLst>
                  <a:lin ang="5400000" scaled="0"/>
                </a:gradFill>
                <a:latin typeface="+mn-lt"/>
                <a:ea typeface="+mn-ea"/>
                <a:cs typeface="Segoe UI" pitchFamily="34" charset="0"/>
              </a:defRPr>
            </a:lvl1pPr>
            <a:lvl2pPr marL="932340" marR="0" indent="-388475"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142" kern="1200" spc="0" baseline="0" dirty="0" smtClean="0">
                <a:solidFill>
                  <a:schemeClr val="bg2">
                    <a:lumMod val="50000"/>
                  </a:schemeClr>
                </a:solidFill>
                <a:latin typeface="+mn-lt"/>
                <a:ea typeface="+mn-ea"/>
                <a:cs typeface="Arial" pitchFamily="34" charset="0"/>
              </a:defRPr>
            </a:lvl2pPr>
            <a:lvl3pPr marL="932340" marR="0" indent="-233085"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1938" kern="1200" spc="0" baseline="0" dirty="0" smtClean="0">
                <a:solidFill>
                  <a:schemeClr val="bg2">
                    <a:lumMod val="50000"/>
                  </a:schemeClr>
                </a:solidFill>
                <a:latin typeface="+mn-lt"/>
                <a:ea typeface="+mn-ea"/>
                <a:cs typeface="Arial" pitchFamily="34" charset="0"/>
              </a:defRPr>
            </a:lvl3pPr>
            <a:lvl4pPr marL="1243121" marR="0" indent="-233085"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1632" kern="1200" spc="0" baseline="0" dirty="0" smtClean="0">
                <a:solidFill>
                  <a:schemeClr val="bg2">
                    <a:lumMod val="50000"/>
                  </a:schemeClr>
                </a:solidFill>
                <a:latin typeface="+mn-lt"/>
                <a:ea typeface="+mn-ea"/>
                <a:cs typeface="Arial" pitchFamily="34" charset="0"/>
              </a:defRPr>
            </a:lvl4pPr>
            <a:lvl5pPr marL="1476205" marR="0" indent="-233085"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1632" kern="1200" spc="0" baseline="0" dirty="0">
                <a:solidFill>
                  <a:schemeClr val="bg2">
                    <a:lumMod val="50000"/>
                  </a:schemeClr>
                </a:solidFill>
                <a:latin typeface="+mn-lt"/>
                <a:ea typeface="+mn-ea"/>
                <a:cs typeface="Arial" pitchFamily="34" charset="0"/>
              </a:defRPr>
            </a:lvl5pPr>
            <a:lvl6pPr marL="2565040" indent="-233186" algn="l" defTabSz="932742" rtl="0" eaLnBrk="1" latinLnBrk="0" hangingPunct="1">
              <a:spcBef>
                <a:spcPct val="20000"/>
              </a:spcBef>
              <a:buFont typeface="Arial" pitchFamily="34" charset="0"/>
              <a:buChar char="•"/>
              <a:defRPr sz="2142"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142"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142"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142" kern="1200">
                <a:solidFill>
                  <a:schemeClr val="tx1"/>
                </a:solidFill>
                <a:latin typeface="+mn-lt"/>
                <a:ea typeface="+mn-ea"/>
                <a:cs typeface="+mn-cs"/>
              </a:defRPr>
            </a:lvl9pPr>
          </a:lstStyle>
          <a:p>
            <a:r>
              <a:rPr lang="en-US" dirty="0">
                <a:solidFill>
                  <a:schemeClr val="tx1"/>
                </a:solidFill>
              </a:rPr>
              <a:t>Education experience in Outlook 2013</a:t>
            </a:r>
          </a:p>
          <a:p>
            <a:r>
              <a:rPr lang="en-US" dirty="0">
                <a:solidFill>
                  <a:schemeClr val="tx1"/>
                </a:solidFill>
              </a:rPr>
              <a:t>Available in Exchange Server and Office 365</a:t>
            </a:r>
          </a:p>
          <a:p>
            <a:r>
              <a:rPr lang="en-US" dirty="0">
                <a:solidFill>
                  <a:schemeClr val="tx1"/>
                </a:solidFill>
              </a:rPr>
              <a:t>Out of the box DLP policy templates </a:t>
            </a:r>
          </a:p>
          <a:p>
            <a:r>
              <a:rPr lang="en-US" dirty="0">
                <a:solidFill>
                  <a:schemeClr val="tx1"/>
                </a:solidFill>
              </a:rPr>
              <a:t>Predefined sensitive content types </a:t>
            </a:r>
          </a:p>
          <a:p>
            <a:r>
              <a:rPr lang="en-US" spc="-50" dirty="0">
                <a:solidFill>
                  <a:schemeClr val="tx1"/>
                </a:solidFill>
              </a:rPr>
              <a:t>Support for 3rd party defined DLP policy templates</a:t>
            </a:r>
          </a:p>
          <a:p>
            <a:r>
              <a:rPr lang="en-US" dirty="0">
                <a:solidFill>
                  <a:schemeClr val="tx1"/>
                </a:solidFill>
              </a:rPr>
              <a:t>DLP administration in Exchange Admin Center </a:t>
            </a:r>
          </a:p>
          <a:p>
            <a:r>
              <a:rPr lang="en-US" dirty="0">
                <a:solidFill>
                  <a:schemeClr val="tx1"/>
                </a:solidFill>
              </a:rPr>
              <a:t>Rich reporting</a:t>
            </a:r>
          </a:p>
        </p:txBody>
      </p:sp>
      <p:grpSp>
        <p:nvGrpSpPr>
          <p:cNvPr id="14" name="Group 13"/>
          <p:cNvGrpSpPr/>
          <p:nvPr/>
        </p:nvGrpSpPr>
        <p:grpSpPr>
          <a:xfrm>
            <a:off x="674173" y="1117171"/>
            <a:ext cx="4739187" cy="4758450"/>
            <a:chOff x="6707824" y="1700681"/>
            <a:chExt cx="4739187" cy="4758450"/>
          </a:xfrm>
        </p:grpSpPr>
        <p:sp>
          <p:nvSpPr>
            <p:cNvPr id="18" name="Rectangle 17"/>
            <p:cNvSpPr/>
            <p:nvPr/>
          </p:nvSpPr>
          <p:spPr bwMode="auto">
            <a:xfrm>
              <a:off x="6707824" y="1700681"/>
              <a:ext cx="2319566" cy="231956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Identify</a:t>
              </a:r>
            </a:p>
          </p:txBody>
        </p:sp>
        <p:sp>
          <p:nvSpPr>
            <p:cNvPr id="21" name="Rectangle 20"/>
            <p:cNvSpPr/>
            <p:nvPr/>
          </p:nvSpPr>
          <p:spPr bwMode="auto">
            <a:xfrm>
              <a:off x="6707824" y="4139564"/>
              <a:ext cx="2319566" cy="231956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Protect</a:t>
              </a:r>
            </a:p>
          </p:txBody>
        </p:sp>
        <p:sp>
          <p:nvSpPr>
            <p:cNvPr id="22" name="Rectangle 21"/>
            <p:cNvSpPr/>
            <p:nvPr/>
          </p:nvSpPr>
          <p:spPr bwMode="auto">
            <a:xfrm>
              <a:off x="9127445" y="1700681"/>
              <a:ext cx="2319566" cy="231956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Monitor</a:t>
              </a:r>
            </a:p>
          </p:txBody>
        </p:sp>
        <p:sp>
          <p:nvSpPr>
            <p:cNvPr id="23" name="Rectangle 22"/>
            <p:cNvSpPr/>
            <p:nvPr/>
          </p:nvSpPr>
          <p:spPr bwMode="auto">
            <a:xfrm>
              <a:off x="9127445" y="4139564"/>
              <a:ext cx="2319566" cy="2319567"/>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End user </a:t>
              </a: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a:t>
              </a: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ducation</a:t>
              </a:r>
              <a:endPar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4" name="Picture 5" descr="W:\Open Engagements\Productivity\MS-Unified Communications\#1601 BizProd MOD Team Core Content Work\New Iconography\Words\Draft\061312_Word_Icons\VideoCamera_061312_white-0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273" b="10384"/>
            <a:stretch/>
          </p:blipFill>
          <p:spPr bwMode="auto">
            <a:xfrm>
              <a:off x="9480733" y="2163887"/>
              <a:ext cx="1612990" cy="11967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838" t="16089" r="11889" b="16089"/>
            <a:stretch/>
          </p:blipFill>
          <p:spPr bwMode="auto">
            <a:xfrm>
              <a:off x="7198770" y="2032000"/>
              <a:ext cx="1470237" cy="14605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W:\Open Engagements\Productivity\MS-Unified Communications\#1601 BizProd MOD Team Core Content Work\New Iconography\People\GroupOfPeople_0608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8877" y="4468272"/>
              <a:ext cx="1496702" cy="14967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W:\Open Engagements\Productivity\MS-Unified Communications\#1601 BizProd MOD Team Core Content Work\New Iconography\Words\Draft\061312_Word_Icons\Shield_061312_white-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2204" y="4591220"/>
              <a:ext cx="1250805" cy="12508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437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88063217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74478" y="1135360"/>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282142"/>
            <a:ext cx="11790169" cy="5189626"/>
          </a:xfrm>
          <a:prstGeom prst="rect">
            <a:avLst/>
          </a:prstGeom>
        </p:spPr>
        <p:txBody>
          <a:bodyPr wrap="square">
            <a:spAutoFit/>
          </a:bodyPr>
          <a:lstStyle/>
          <a:p>
            <a:pPr marL="571500" indent="-571500">
              <a:lnSpc>
                <a:spcPct val="90000"/>
              </a:lnSpc>
              <a:spcBef>
                <a:spcPct val="20000"/>
              </a:spcBef>
              <a:buSzPct val="105000"/>
              <a:buBlip>
                <a:blip r:embed="rId3"/>
              </a:buBlip>
            </a:pPr>
            <a:r>
              <a:rPr lang="en-US" sz="3000" dirty="0" smtClean="0">
                <a:latin typeface="+mj-lt"/>
              </a:rPr>
              <a:t>Exchange </a:t>
            </a:r>
            <a:r>
              <a:rPr lang="en-US" sz="3000" dirty="0">
                <a:latin typeface="+mj-lt"/>
              </a:rPr>
              <a:t>2013 DLP i</a:t>
            </a:r>
            <a:r>
              <a:rPr lang="en-US" sz="3000" dirty="0" smtClean="0">
                <a:latin typeface="+mj-lt"/>
              </a:rPr>
              <a:t>ntroduction</a:t>
            </a:r>
          </a:p>
          <a:p>
            <a:pPr marL="561975" lvl="1">
              <a:lnSpc>
                <a:spcPct val="90000"/>
              </a:lnSpc>
              <a:spcBef>
                <a:spcPct val="20000"/>
              </a:spcBef>
              <a:buSzPct val="105000"/>
            </a:pPr>
            <a:r>
              <a:rPr lang="en-US" sz="1700" spc="-40" dirty="0"/>
              <a:t>http://blogs.technet.com/b/exchange/archive/2012/09/28/introducing-data-loss-prevention-in-the-new-exchange.aspx</a:t>
            </a:r>
            <a:endParaRPr lang="en-US" sz="1700" spc="-40" dirty="0" smtClean="0"/>
          </a:p>
          <a:p>
            <a:pPr marL="561975" lvl="1">
              <a:lnSpc>
                <a:spcPct val="90000"/>
              </a:lnSpc>
              <a:spcBef>
                <a:spcPct val="20000"/>
              </a:spcBef>
              <a:spcAft>
                <a:spcPts val="200"/>
              </a:spcAft>
              <a:buSzPct val="105000"/>
            </a:pPr>
            <a:r>
              <a:rPr lang="en-US" sz="1700" dirty="0" smtClean="0"/>
              <a:t>http</a:t>
            </a:r>
            <a:r>
              <a:rPr lang="en-US" sz="1700" dirty="0"/>
              <a:t>://technet.microsoft.com/en-us/library/jj150527.aspx </a:t>
            </a:r>
          </a:p>
          <a:p>
            <a:pPr marL="571500" indent="-571500">
              <a:lnSpc>
                <a:spcPct val="90000"/>
              </a:lnSpc>
              <a:spcBef>
                <a:spcPct val="20000"/>
              </a:spcBef>
              <a:buSzPct val="105000"/>
              <a:buBlip>
                <a:blip r:embed="rId3"/>
              </a:buBlip>
            </a:pPr>
            <a:r>
              <a:rPr lang="en-US" sz="3000" dirty="0" smtClean="0">
                <a:latin typeface="+mj-lt"/>
              </a:rPr>
              <a:t>DLP </a:t>
            </a:r>
            <a:r>
              <a:rPr lang="en-US" sz="3000" dirty="0">
                <a:latin typeface="+mj-lt"/>
              </a:rPr>
              <a:t>p</a:t>
            </a:r>
            <a:r>
              <a:rPr lang="en-US" sz="3000" dirty="0" smtClean="0">
                <a:latin typeface="+mj-lt"/>
              </a:rPr>
              <a:t>olicy </a:t>
            </a:r>
            <a:r>
              <a:rPr lang="en-US" sz="3000" dirty="0">
                <a:latin typeface="+mj-lt"/>
              </a:rPr>
              <a:t>t</a:t>
            </a:r>
            <a:r>
              <a:rPr lang="en-US" sz="3000" dirty="0" smtClean="0">
                <a:latin typeface="+mj-lt"/>
              </a:rPr>
              <a:t>emplates</a:t>
            </a:r>
          </a:p>
          <a:p>
            <a:pPr marL="561975" lvl="1">
              <a:lnSpc>
                <a:spcPct val="90000"/>
              </a:lnSpc>
              <a:spcBef>
                <a:spcPct val="20000"/>
              </a:spcBef>
              <a:spcAft>
                <a:spcPts val="200"/>
              </a:spcAft>
              <a:buSzPct val="105000"/>
            </a:pPr>
            <a:r>
              <a:rPr lang="en-US" sz="1700" dirty="0" smtClean="0"/>
              <a:t>http</a:t>
            </a:r>
            <a:r>
              <a:rPr lang="en-US" sz="1700" dirty="0"/>
              <a:t>://</a:t>
            </a:r>
            <a:r>
              <a:rPr lang="en-US" sz="1700" dirty="0" smtClean="0"/>
              <a:t>technet.microsoft.com/en-us/library/jj657730</a:t>
            </a:r>
          </a:p>
          <a:p>
            <a:pPr marL="571500" indent="-571500">
              <a:lnSpc>
                <a:spcPct val="90000"/>
              </a:lnSpc>
              <a:spcBef>
                <a:spcPct val="20000"/>
              </a:spcBef>
              <a:buSzPct val="105000"/>
              <a:buBlip>
                <a:blip r:embed="rId3"/>
              </a:buBlip>
            </a:pPr>
            <a:r>
              <a:rPr lang="en-US" sz="3000" dirty="0">
                <a:latin typeface="+mj-lt"/>
              </a:rPr>
              <a:t>Managing DLP p</a:t>
            </a:r>
            <a:r>
              <a:rPr lang="en-US" sz="3000" dirty="0" smtClean="0">
                <a:latin typeface="+mj-lt"/>
              </a:rPr>
              <a:t>olicies</a:t>
            </a:r>
            <a:endParaRPr lang="en-US" sz="3000" dirty="0">
              <a:latin typeface="+mj-lt"/>
            </a:endParaRPr>
          </a:p>
          <a:p>
            <a:pPr marL="561975" lvl="1">
              <a:lnSpc>
                <a:spcPct val="90000"/>
              </a:lnSpc>
              <a:spcBef>
                <a:spcPct val="20000"/>
              </a:spcBef>
              <a:spcAft>
                <a:spcPts val="200"/>
              </a:spcAft>
              <a:buSzPct val="105000"/>
            </a:pPr>
            <a:r>
              <a:rPr lang="en-US" sz="1700" dirty="0"/>
              <a:t>http://</a:t>
            </a:r>
            <a:r>
              <a:rPr lang="en-US" sz="1700" dirty="0" smtClean="0"/>
              <a:t>technet.microsoft.com/en-us/library/jj673559</a:t>
            </a:r>
            <a:endParaRPr lang="en-US" sz="1700" dirty="0"/>
          </a:p>
          <a:p>
            <a:pPr marL="571500" indent="-571500">
              <a:lnSpc>
                <a:spcPct val="90000"/>
              </a:lnSpc>
              <a:spcBef>
                <a:spcPct val="20000"/>
              </a:spcBef>
              <a:buSzPct val="105000"/>
              <a:buBlip>
                <a:blip r:embed="rId3"/>
              </a:buBlip>
            </a:pPr>
            <a:r>
              <a:rPr lang="en-US" sz="3000" dirty="0" smtClean="0">
                <a:latin typeface="+mj-lt"/>
              </a:rPr>
              <a:t>OOB </a:t>
            </a:r>
            <a:r>
              <a:rPr lang="en-US" sz="3000" dirty="0">
                <a:latin typeface="+mj-lt"/>
              </a:rPr>
              <a:t>DLP p</a:t>
            </a:r>
            <a:r>
              <a:rPr lang="en-US" sz="3000" dirty="0" smtClean="0">
                <a:latin typeface="+mj-lt"/>
              </a:rPr>
              <a:t>olicy </a:t>
            </a:r>
            <a:r>
              <a:rPr lang="en-US" sz="3000" dirty="0">
                <a:latin typeface="+mj-lt"/>
              </a:rPr>
              <a:t>t</a:t>
            </a:r>
            <a:r>
              <a:rPr lang="en-US" sz="3000" dirty="0" smtClean="0">
                <a:latin typeface="+mj-lt"/>
              </a:rPr>
              <a:t>emplates</a:t>
            </a:r>
          </a:p>
          <a:p>
            <a:pPr marL="561975" lvl="1">
              <a:lnSpc>
                <a:spcPct val="90000"/>
              </a:lnSpc>
              <a:spcBef>
                <a:spcPct val="20000"/>
              </a:spcBef>
              <a:spcAft>
                <a:spcPts val="200"/>
              </a:spcAft>
              <a:buSzPct val="105000"/>
            </a:pPr>
            <a:r>
              <a:rPr lang="en-US" sz="1700" dirty="0">
                <a:latin typeface="Segoe UI" pitchFamily="34" charset="0"/>
                <a:ea typeface="Segoe UI" pitchFamily="34" charset="0"/>
                <a:cs typeface="Segoe UI" pitchFamily="34" charset="0"/>
              </a:rPr>
              <a:t>http://technet.microsoft.com/en-us/library/jj150530</a:t>
            </a:r>
          </a:p>
          <a:p>
            <a:pPr marL="571500" indent="-571500">
              <a:lnSpc>
                <a:spcPct val="90000"/>
              </a:lnSpc>
              <a:spcBef>
                <a:spcPct val="20000"/>
              </a:spcBef>
              <a:buSzPct val="105000"/>
              <a:buBlip>
                <a:blip r:embed="rId3"/>
              </a:buBlip>
            </a:pPr>
            <a:r>
              <a:rPr lang="en-US" sz="3000" dirty="0" smtClean="0">
                <a:latin typeface="+mj-lt"/>
              </a:rPr>
              <a:t>Policy </a:t>
            </a:r>
            <a:r>
              <a:rPr lang="en-US" sz="3000" dirty="0">
                <a:latin typeface="+mj-lt"/>
              </a:rPr>
              <a:t>t</a:t>
            </a:r>
            <a:r>
              <a:rPr lang="en-US" sz="3000" dirty="0" smtClean="0">
                <a:latin typeface="+mj-lt"/>
              </a:rPr>
              <a:t>ips </a:t>
            </a:r>
            <a:r>
              <a:rPr lang="en-US" sz="3000" dirty="0">
                <a:latin typeface="+mj-lt"/>
              </a:rPr>
              <a:t>in Exchange </a:t>
            </a:r>
            <a:r>
              <a:rPr lang="en-US" sz="3000" dirty="0" smtClean="0">
                <a:latin typeface="+mj-lt"/>
              </a:rPr>
              <a:t>2013</a:t>
            </a:r>
          </a:p>
          <a:p>
            <a:pPr marL="561975" lvl="1">
              <a:lnSpc>
                <a:spcPct val="90000"/>
              </a:lnSpc>
              <a:spcBef>
                <a:spcPct val="20000"/>
              </a:spcBef>
              <a:spcAft>
                <a:spcPts val="200"/>
              </a:spcAft>
              <a:buSzPct val="105000"/>
            </a:pPr>
            <a:r>
              <a:rPr lang="en-US" sz="1700" dirty="0"/>
              <a:t>http://technet.microsoft.com/en-us/library/jj150512</a:t>
            </a:r>
          </a:p>
          <a:p>
            <a:pPr marL="571500" indent="-571500">
              <a:lnSpc>
                <a:spcPct val="90000"/>
              </a:lnSpc>
              <a:spcBef>
                <a:spcPct val="20000"/>
              </a:spcBef>
              <a:buSzPct val="105000"/>
              <a:buBlip>
                <a:blip r:embed="rId3"/>
              </a:buBlip>
            </a:pPr>
            <a:r>
              <a:rPr lang="en-US" sz="3000" dirty="0" smtClean="0">
                <a:latin typeface="+mj-lt"/>
              </a:rPr>
              <a:t>Supported </a:t>
            </a:r>
            <a:r>
              <a:rPr lang="en-US" sz="3000" dirty="0">
                <a:latin typeface="+mj-lt"/>
              </a:rPr>
              <a:t>f</a:t>
            </a:r>
            <a:r>
              <a:rPr lang="en-US" sz="3000" dirty="0" smtClean="0">
                <a:latin typeface="+mj-lt"/>
              </a:rPr>
              <a:t>ile </a:t>
            </a:r>
            <a:r>
              <a:rPr lang="en-US" sz="3000" dirty="0">
                <a:latin typeface="+mj-lt"/>
              </a:rPr>
              <a:t>t</a:t>
            </a:r>
            <a:r>
              <a:rPr lang="en-US" sz="3000" dirty="0" smtClean="0">
                <a:latin typeface="+mj-lt"/>
              </a:rPr>
              <a:t>ypes</a:t>
            </a:r>
          </a:p>
          <a:p>
            <a:pPr marL="561975" lvl="1">
              <a:lnSpc>
                <a:spcPct val="90000"/>
              </a:lnSpc>
              <a:spcBef>
                <a:spcPct val="20000"/>
              </a:spcBef>
              <a:buSzPct val="105000"/>
            </a:pPr>
            <a:r>
              <a:rPr lang="en-US" sz="1700" dirty="0" smtClean="0"/>
              <a:t>http://technet.microsoft.com/en-us/library/jj674307</a:t>
            </a:r>
            <a:endParaRPr lang="en-US" sz="1700" dirty="0"/>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a:t>Track resources</a:t>
            </a:r>
          </a:p>
        </p:txBody>
      </p:sp>
    </p:spTree>
    <p:extLst>
      <p:ext uri="{BB962C8B-B14F-4D97-AF65-F5344CB8AC3E}">
        <p14:creationId xmlns:p14="http://schemas.microsoft.com/office/powerpoint/2010/main" val="290949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decel="100000" fill="hold" grpId="0"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decel="100000" fill="hold" grpId="0" nodeType="after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1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decel="100000" fill="hold" grpId="0" nodeType="after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additive="base">
                                        <p:cTn id="42" dur="1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7">
                                            <p:txEl>
                                              <p:pRg st="7" end="7"/>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 calcmode="lin" valueType="num">
                                      <p:cBhvr additive="base">
                                        <p:cTn id="46" dur="10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8" decel="100000" fill="hold" grpId="0" nodeType="after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 calcmode="lin" valueType="num">
                                      <p:cBhvr additive="base">
                                        <p:cTn id="51" dur="10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7">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 calcmode="lin" valueType="num">
                                      <p:cBhvr additive="base">
                                        <p:cTn id="55" dur="10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decel="100000" fill="hold" grpId="0" nodeType="afterEffect">
                                  <p:stCondLst>
                                    <p:cond delay="0"/>
                                  </p:stCondLst>
                                  <p:childTnLst>
                                    <p:set>
                                      <p:cBhvr>
                                        <p:cTn id="59" dur="1" fill="hold">
                                          <p:stCondLst>
                                            <p:cond delay="0"/>
                                          </p:stCondLst>
                                        </p:cTn>
                                        <p:tgtEl>
                                          <p:spTgt spid="7">
                                            <p:txEl>
                                              <p:pRg st="11" end="11"/>
                                            </p:txEl>
                                          </p:spTgt>
                                        </p:tgtEl>
                                        <p:attrNameLst>
                                          <p:attrName>style.visibility</p:attrName>
                                        </p:attrNameLst>
                                      </p:cBhvr>
                                      <p:to>
                                        <p:strVal val="visible"/>
                                      </p:to>
                                    </p:set>
                                    <p:anim calcmode="lin" valueType="num">
                                      <p:cBhvr additive="base">
                                        <p:cTn id="60" dur="1000" fill="hold"/>
                                        <p:tgtEl>
                                          <p:spTgt spid="7">
                                            <p:txEl>
                                              <p:pRg st="11" end="11"/>
                                            </p:txEl>
                                          </p:spTgt>
                                        </p:tgtEl>
                                        <p:attrNameLst>
                                          <p:attrName>ppt_x</p:attrName>
                                        </p:attrNameLst>
                                      </p:cBhvr>
                                      <p:tavLst>
                                        <p:tav tm="0">
                                          <p:val>
                                            <p:strVal val="0-#ppt_w/2"/>
                                          </p:val>
                                        </p:tav>
                                        <p:tav tm="100000">
                                          <p:val>
                                            <p:strVal val="#ppt_x"/>
                                          </p:val>
                                        </p:tav>
                                      </p:tavLst>
                                    </p:anim>
                                    <p:anim calcmode="lin" valueType="num">
                                      <p:cBhvr additive="base">
                                        <p:cTn id="61" dur="1000" fill="hold"/>
                                        <p:tgtEl>
                                          <p:spTgt spid="7">
                                            <p:txEl>
                                              <p:pRg st="11" end="11"/>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50"/>
                                  </p:stCondLst>
                                  <p:childTnLst>
                                    <p:set>
                                      <p:cBhvr>
                                        <p:cTn id="63" dur="1" fill="hold">
                                          <p:stCondLst>
                                            <p:cond delay="0"/>
                                          </p:stCondLst>
                                        </p:cTn>
                                        <p:tgtEl>
                                          <p:spTgt spid="7">
                                            <p:txEl>
                                              <p:pRg st="12" end="12"/>
                                            </p:txEl>
                                          </p:spTgt>
                                        </p:tgtEl>
                                        <p:attrNameLst>
                                          <p:attrName>style.visibility</p:attrName>
                                        </p:attrNameLst>
                                      </p:cBhvr>
                                      <p:to>
                                        <p:strVal val="visible"/>
                                      </p:to>
                                    </p:set>
                                    <p:anim calcmode="lin" valueType="num">
                                      <p:cBhvr additive="base">
                                        <p:cTn id="64" dur="1000" fill="hold"/>
                                        <p:tgtEl>
                                          <p:spTgt spid="7">
                                            <p:txEl>
                                              <p:pRg st="12" end="12"/>
                                            </p:txEl>
                                          </p:spTgt>
                                        </p:tgtEl>
                                        <p:attrNameLst>
                                          <p:attrName>ppt_x</p:attrName>
                                        </p:attrNameLst>
                                      </p:cBhvr>
                                      <p:tavLst>
                                        <p:tav tm="0">
                                          <p:val>
                                            <p:strVal val="0-#ppt_w/2"/>
                                          </p:val>
                                        </p:tav>
                                        <p:tav tm="100000">
                                          <p:val>
                                            <p:strVal val="#ppt_x"/>
                                          </p:val>
                                        </p:tav>
                                      </p:tavLst>
                                    </p:anim>
                                    <p:anim calcmode="lin" valueType="num">
                                      <p:cBhvr additive="base">
                                        <p:cTn id="65" dur="1000" fill="hold"/>
                                        <p:tgtEl>
                                          <p:spTgt spid="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74478" y="1135360"/>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282142"/>
            <a:ext cx="11790169" cy="3327065"/>
          </a:xfrm>
          <a:prstGeom prst="rect">
            <a:avLst/>
          </a:prstGeom>
        </p:spPr>
        <p:txBody>
          <a:bodyPr wrap="square">
            <a:spAutoFit/>
          </a:bodyPr>
          <a:lstStyle/>
          <a:p>
            <a:pPr marL="571500" indent="-571500">
              <a:lnSpc>
                <a:spcPct val="90000"/>
              </a:lnSpc>
              <a:spcBef>
                <a:spcPct val="20000"/>
              </a:spcBef>
              <a:buSzPct val="105000"/>
              <a:buBlip>
                <a:blip r:embed="rId3"/>
              </a:buBlip>
            </a:pPr>
            <a:r>
              <a:rPr lang="en-US" sz="3000" dirty="0">
                <a:latin typeface="+mj-lt"/>
              </a:rPr>
              <a:t>Exchange Team </a:t>
            </a:r>
            <a:r>
              <a:rPr lang="en-US" sz="3000" dirty="0" smtClean="0">
                <a:latin typeface="+mj-lt"/>
              </a:rPr>
              <a:t>Blog</a:t>
            </a:r>
          </a:p>
          <a:p>
            <a:pPr marL="561975" lvl="1">
              <a:lnSpc>
                <a:spcPct val="90000"/>
              </a:lnSpc>
              <a:spcBef>
                <a:spcPct val="20000"/>
              </a:spcBef>
              <a:spcAft>
                <a:spcPts val="200"/>
              </a:spcAft>
              <a:buSzPct val="105000"/>
            </a:pPr>
            <a:r>
              <a:rPr lang="en-US" sz="1700" dirty="0" smtClean="0"/>
              <a:t>http</a:t>
            </a:r>
            <a:r>
              <a:rPr lang="en-US" sz="1700" dirty="0"/>
              <a:t>://blogs.technet.com/b/exchange/</a:t>
            </a:r>
          </a:p>
          <a:p>
            <a:pPr marL="571500" indent="-571500">
              <a:lnSpc>
                <a:spcPct val="90000"/>
              </a:lnSpc>
              <a:spcBef>
                <a:spcPct val="20000"/>
              </a:spcBef>
              <a:buSzPct val="105000"/>
              <a:buBlip>
                <a:blip r:embed="rId3"/>
              </a:buBlip>
            </a:pPr>
            <a:r>
              <a:rPr lang="en-US" sz="3000" dirty="0" smtClean="0">
                <a:latin typeface="+mj-lt"/>
              </a:rPr>
              <a:t>Twitter</a:t>
            </a:r>
          </a:p>
          <a:p>
            <a:pPr marL="561975" lvl="1">
              <a:lnSpc>
                <a:spcPct val="90000"/>
              </a:lnSpc>
              <a:spcBef>
                <a:spcPct val="20000"/>
              </a:spcBef>
              <a:spcAft>
                <a:spcPts val="200"/>
              </a:spcAft>
              <a:buSzPct val="105000"/>
            </a:pPr>
            <a:r>
              <a:rPr lang="en-US" sz="1700" dirty="0" smtClean="0">
                <a:gradFill>
                  <a:gsLst>
                    <a:gs pos="1250">
                      <a:schemeClr val="tx1"/>
                    </a:gs>
                    <a:gs pos="100000">
                      <a:schemeClr val="tx1"/>
                    </a:gs>
                  </a:gsLst>
                  <a:lin ang="5400000" scaled="0"/>
                </a:gradFill>
              </a:rPr>
              <a:t>Follow </a:t>
            </a:r>
            <a:r>
              <a:rPr lang="en-US" sz="1700" dirty="0"/>
              <a:t>@MSFTExchange </a:t>
            </a:r>
            <a:endParaRPr lang="en-US" sz="1700" dirty="0" smtClean="0"/>
          </a:p>
          <a:p>
            <a:pPr marL="561975" lvl="1">
              <a:lnSpc>
                <a:spcPct val="90000"/>
              </a:lnSpc>
              <a:spcBef>
                <a:spcPct val="20000"/>
              </a:spcBef>
              <a:spcAft>
                <a:spcPts val="200"/>
              </a:spcAft>
              <a:buSzPct val="105000"/>
            </a:pPr>
            <a:r>
              <a:rPr lang="en-US" sz="1700" dirty="0"/>
              <a:t>Join the conversation, use #</a:t>
            </a:r>
            <a:r>
              <a:rPr lang="en-US" sz="1700" dirty="0" smtClean="0"/>
              <a:t>IamMEC</a:t>
            </a:r>
            <a:endParaRPr lang="en-US" sz="1700" dirty="0" smtClean="0">
              <a:latin typeface="+mj-lt"/>
            </a:endParaRPr>
          </a:p>
          <a:p>
            <a:pPr marL="571500" indent="-571500">
              <a:lnSpc>
                <a:spcPct val="90000"/>
              </a:lnSpc>
              <a:spcBef>
                <a:spcPct val="20000"/>
              </a:spcBef>
              <a:buSzPct val="105000"/>
              <a:buBlip>
                <a:blip r:embed="rId3"/>
              </a:buBlip>
            </a:pPr>
            <a:r>
              <a:rPr lang="en-US" sz="3000" dirty="0">
                <a:latin typeface="+mj-lt"/>
              </a:rPr>
              <a:t>Check </a:t>
            </a:r>
            <a:r>
              <a:rPr lang="en-US" sz="3000" dirty="0" smtClean="0">
                <a:latin typeface="+mj-lt"/>
              </a:rPr>
              <a:t>out</a:t>
            </a:r>
          </a:p>
          <a:p>
            <a:pPr marL="568325">
              <a:lnSpc>
                <a:spcPct val="90000"/>
              </a:lnSpc>
              <a:spcBef>
                <a:spcPct val="20000"/>
              </a:spcBef>
              <a:buSzPct val="105000"/>
            </a:pPr>
            <a:r>
              <a:rPr lang="en-US" sz="1700" dirty="0" smtClean="0"/>
              <a:t>Microsoft </a:t>
            </a:r>
            <a:r>
              <a:rPr lang="en-US" sz="1700" dirty="0"/>
              <a:t>Exchange Conference 2014:  www.iammec.com </a:t>
            </a:r>
          </a:p>
          <a:p>
            <a:pPr marL="568325">
              <a:lnSpc>
                <a:spcPct val="90000"/>
              </a:lnSpc>
              <a:spcBef>
                <a:spcPct val="20000"/>
              </a:spcBef>
              <a:buSzPct val="105000"/>
            </a:pPr>
            <a:r>
              <a:rPr lang="en-US" sz="1700" dirty="0" smtClean="0"/>
              <a:t>Office </a:t>
            </a:r>
            <a:r>
              <a:rPr lang="en-US" sz="1700" dirty="0"/>
              <a:t>365 FastTrack: http://fasttrack.office.com//</a:t>
            </a:r>
          </a:p>
          <a:p>
            <a:pPr marL="568325">
              <a:lnSpc>
                <a:spcPct val="90000"/>
              </a:lnSpc>
              <a:spcBef>
                <a:spcPct val="20000"/>
              </a:spcBef>
              <a:buSzPct val="105000"/>
            </a:pPr>
            <a:r>
              <a:rPr lang="en-US" sz="1700" dirty="0" smtClean="0"/>
              <a:t>Technical </a:t>
            </a:r>
            <a:r>
              <a:rPr lang="en-US" sz="1700" dirty="0"/>
              <a:t>Training with Ignite: http://ignite.office.com</a:t>
            </a:r>
            <a:r>
              <a:rPr lang="en-US" sz="1700" dirty="0" smtClean="0"/>
              <a:t>/</a:t>
            </a:r>
            <a:endParaRPr lang="en-US" sz="1700" dirty="0"/>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a:t>Related content</a:t>
            </a:r>
          </a:p>
        </p:txBody>
      </p:sp>
    </p:spTree>
    <p:extLst>
      <p:ext uri="{BB962C8B-B14F-4D97-AF65-F5344CB8AC3E}">
        <p14:creationId xmlns:p14="http://schemas.microsoft.com/office/powerpoint/2010/main" val="260956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9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90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900"/>
                            </p:stCondLst>
                            <p:childTnLst>
                              <p:par>
                                <p:cTn id="18" presetID="2" presetClass="entr" presetSubtype="8" decel="100000" fill="hold" grpId="0"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7">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2900"/>
                            </p:stCondLst>
                            <p:childTnLst>
                              <p:par>
                                <p:cTn id="31" presetID="2" presetClass="entr" presetSubtype="8" decel="100000" fill="hold" grpId="0" nodeType="after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1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7">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1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7">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10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82345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09446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39171005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0"/>
            <a:ext cx="12436476" cy="7011568"/>
            <a:chOff x="-2" y="-9800"/>
            <a:chExt cx="12436476" cy="7011568"/>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359" r="15789"/>
            <a:stretch/>
          </p:blipFill>
          <p:spPr>
            <a:xfrm rot="5400000">
              <a:off x="2712452" y="-2722254"/>
              <a:ext cx="7011568" cy="12436476"/>
            </a:xfrm>
            <a:prstGeom prst="rect">
              <a:avLst/>
            </a:prstGeom>
          </p:spPr>
        </p:pic>
        <p:sp>
          <p:nvSpPr>
            <p:cNvPr id="6" name="Rectangle 5"/>
            <p:cNvSpPr/>
            <p:nvPr/>
          </p:nvSpPr>
          <p:spPr bwMode="auto">
            <a:xfrm>
              <a:off x="-2" y="0"/>
              <a:ext cx="12436476" cy="6994525"/>
            </a:xfrm>
            <a:prstGeom prst="rect">
              <a:avLst/>
            </a:prstGeom>
            <a:solidFill>
              <a:schemeClr val="bg2">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6" name="Freeform 15"/>
          <p:cNvSpPr/>
          <p:nvPr/>
        </p:nvSpPr>
        <p:spPr bwMode="auto">
          <a:xfrm>
            <a:off x="1418972" y="489622"/>
            <a:ext cx="6684216" cy="3125972"/>
          </a:xfrm>
          <a:custGeom>
            <a:avLst/>
            <a:gdLst>
              <a:gd name="connsiteX0" fmla="*/ 0 w 6570921"/>
              <a:gd name="connsiteY0" fmla="*/ 765544 h 3125972"/>
              <a:gd name="connsiteX1" fmla="*/ 212651 w 6570921"/>
              <a:gd name="connsiteY1" fmla="*/ 3125972 h 3125972"/>
              <a:gd name="connsiteX2" fmla="*/ 3551275 w 6570921"/>
              <a:gd name="connsiteY2" fmla="*/ 2551814 h 3125972"/>
              <a:gd name="connsiteX3" fmla="*/ 3338623 w 6570921"/>
              <a:gd name="connsiteY3" fmla="*/ 1892595 h 3125972"/>
              <a:gd name="connsiteX4" fmla="*/ 6570921 w 6570921"/>
              <a:gd name="connsiteY4" fmla="*/ 1360967 h 3125972"/>
              <a:gd name="connsiteX5" fmla="*/ 5677786 w 6570921"/>
              <a:gd name="connsiteY5" fmla="*/ 0 h 3125972"/>
              <a:gd name="connsiteX6" fmla="*/ 0 w 6570921"/>
              <a:gd name="connsiteY6" fmla="*/ 765544 h 312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0921" h="3125972">
                <a:moveTo>
                  <a:pt x="0" y="765544"/>
                </a:moveTo>
                <a:lnTo>
                  <a:pt x="212651" y="3125972"/>
                </a:lnTo>
                <a:lnTo>
                  <a:pt x="3551275" y="2551814"/>
                </a:lnTo>
                <a:lnTo>
                  <a:pt x="3338623" y="1892595"/>
                </a:lnTo>
                <a:lnTo>
                  <a:pt x="6570921" y="1360967"/>
                </a:lnTo>
                <a:lnTo>
                  <a:pt x="5677786" y="0"/>
                </a:lnTo>
                <a:lnTo>
                  <a:pt x="0" y="765544"/>
                </a:lnTo>
                <a:close/>
              </a:path>
            </a:pathLst>
          </a:cu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0"/>
          </p:nvPr>
        </p:nvSpPr>
        <p:spPr>
          <a:xfrm rot="21173449">
            <a:off x="1442146" y="736061"/>
            <a:ext cx="6640585" cy="2452829"/>
          </a:xfrm>
        </p:spPr>
        <p:txBody>
          <a:bodyPr/>
          <a:lstStyle/>
          <a:p>
            <a:r>
              <a:rPr lang="en-US" sz="5400" i="1" dirty="0" smtClean="0">
                <a:latin typeface="Times New Roman" pitchFamily="18" charset="0"/>
                <a:cs typeface="Times New Roman" pitchFamily="18" charset="0"/>
              </a:rPr>
              <a:t>Large Retailer Leaks </a:t>
            </a:r>
            <a:r>
              <a:rPr lang="en-US" sz="5400" i="1" dirty="0" smtClean="0">
                <a:solidFill>
                  <a:schemeClr val="tx1"/>
                </a:solidFill>
                <a:latin typeface="Times New Roman" pitchFamily="18" charset="0"/>
                <a:cs typeface="Times New Roman" pitchFamily="18" charset="0"/>
              </a:rPr>
              <a:t>Payment Information </a:t>
            </a:r>
            <a:r>
              <a:rPr lang="en-US" sz="5400" i="1" dirty="0" smtClean="0">
                <a:latin typeface="Times New Roman" pitchFamily="18" charset="0"/>
                <a:cs typeface="Times New Roman" pitchFamily="18" charset="0"/>
              </a:rPr>
              <a:t>via Email</a:t>
            </a:r>
            <a:r>
              <a:rPr lang="en-US" sz="5400" spc="-200" dirty="0" smtClean="0">
                <a:latin typeface="Times New Roman" pitchFamily="18" charset="0"/>
                <a:cs typeface="Times New Roman" pitchFamily="18" charset="0"/>
              </a:rPr>
              <a:t>…</a:t>
            </a:r>
            <a:endParaRPr lang="en-US" sz="5400" spc="-200" dirty="0">
              <a:latin typeface="Times New Roman" pitchFamily="18" charset="0"/>
              <a:cs typeface="Times New Roman" pitchFamily="18" charset="0"/>
            </a:endParaRPr>
          </a:p>
        </p:txBody>
      </p:sp>
      <p:sp>
        <p:nvSpPr>
          <p:cNvPr id="4" name="Rectangle 3"/>
          <p:cNvSpPr/>
          <p:nvPr/>
        </p:nvSpPr>
        <p:spPr>
          <a:xfrm rot="21173449">
            <a:off x="416264" y="656961"/>
            <a:ext cx="863186" cy="2308324"/>
          </a:xfrm>
          <a:prstGeom prst="rect">
            <a:avLst/>
          </a:prstGeom>
        </p:spPr>
        <p:txBody>
          <a:bodyPr wrap="square" lIns="0" tIns="0" rIns="0" bIns="0">
            <a:spAutoFit/>
          </a:bodyPr>
          <a:lstStyle/>
          <a:p>
            <a:r>
              <a:rPr lang="en-US" sz="15000" dirty="0">
                <a:latin typeface="Times New Roman" pitchFamily="18" charset="0"/>
                <a:cs typeface="Times New Roman" pitchFamily="18" charset="0"/>
              </a:rPr>
              <a:t>“</a:t>
            </a:r>
            <a:endParaRPr lang="en-US" sz="15000" dirty="0"/>
          </a:p>
        </p:txBody>
      </p:sp>
      <p:sp>
        <p:nvSpPr>
          <p:cNvPr id="8" name="Rectangle 7"/>
          <p:cNvSpPr/>
          <p:nvPr/>
        </p:nvSpPr>
        <p:spPr>
          <a:xfrm rot="10800000">
            <a:off x="5149964" y="1188938"/>
            <a:ext cx="863186" cy="2308324"/>
          </a:xfrm>
          <a:prstGeom prst="rect">
            <a:avLst/>
          </a:prstGeom>
        </p:spPr>
        <p:txBody>
          <a:bodyPr wrap="square" lIns="0" tIns="0" rIns="0" bIns="0">
            <a:spAutoFit/>
          </a:bodyPr>
          <a:lstStyle/>
          <a:p>
            <a:r>
              <a:rPr lang="en-US" sz="15000" dirty="0">
                <a:latin typeface="Times New Roman" pitchFamily="18" charset="0"/>
                <a:cs typeface="Times New Roman" pitchFamily="18" charset="0"/>
              </a:rPr>
              <a:t>“</a:t>
            </a:r>
            <a:endParaRPr lang="en-US" sz="15000" dirty="0"/>
          </a:p>
        </p:txBody>
      </p:sp>
      <p:grpSp>
        <p:nvGrpSpPr>
          <p:cNvPr id="20" name="Group 19"/>
          <p:cNvGrpSpPr/>
          <p:nvPr/>
        </p:nvGrpSpPr>
        <p:grpSpPr>
          <a:xfrm>
            <a:off x="1302596" y="3894207"/>
            <a:ext cx="10670882" cy="2290581"/>
            <a:chOff x="1302596" y="3894207"/>
            <a:chExt cx="10670882" cy="2290581"/>
          </a:xfrm>
        </p:grpSpPr>
        <p:sp>
          <p:nvSpPr>
            <p:cNvPr id="19" name="Freeform 18"/>
            <p:cNvSpPr/>
            <p:nvPr/>
          </p:nvSpPr>
          <p:spPr bwMode="auto">
            <a:xfrm>
              <a:off x="1992765" y="4295553"/>
              <a:ext cx="9256482" cy="1637061"/>
            </a:xfrm>
            <a:custGeom>
              <a:avLst/>
              <a:gdLst>
                <a:gd name="connsiteX0" fmla="*/ 276447 w 9207796"/>
                <a:gd name="connsiteY0" fmla="*/ 0 h 1275907"/>
                <a:gd name="connsiteX1" fmla="*/ 0 w 9207796"/>
                <a:gd name="connsiteY1" fmla="*/ 1275907 h 1275907"/>
                <a:gd name="connsiteX2" fmla="*/ 9058940 w 9207796"/>
                <a:gd name="connsiteY2" fmla="*/ 1233376 h 1275907"/>
                <a:gd name="connsiteX3" fmla="*/ 9207796 w 9207796"/>
                <a:gd name="connsiteY3" fmla="*/ 531627 h 1275907"/>
                <a:gd name="connsiteX4" fmla="*/ 276447 w 9207796"/>
                <a:gd name="connsiteY4" fmla="*/ 0 h 1275907"/>
                <a:gd name="connsiteX0" fmla="*/ 276447 w 9207796"/>
                <a:gd name="connsiteY0" fmla="*/ 0 h 1275907"/>
                <a:gd name="connsiteX1" fmla="*/ 0 w 9207796"/>
                <a:gd name="connsiteY1" fmla="*/ 1275907 h 1275907"/>
                <a:gd name="connsiteX2" fmla="*/ 9058940 w 9207796"/>
                <a:gd name="connsiteY2" fmla="*/ 1233376 h 1275907"/>
                <a:gd name="connsiteX3" fmla="*/ 9207796 w 9207796"/>
                <a:gd name="connsiteY3" fmla="*/ 531627 h 1275907"/>
                <a:gd name="connsiteX4" fmla="*/ 4214119 w 9207796"/>
                <a:gd name="connsiteY4" fmla="*/ 234388 h 1275907"/>
                <a:gd name="connsiteX5" fmla="*/ 276447 w 9207796"/>
                <a:gd name="connsiteY5" fmla="*/ 0 h 1275907"/>
                <a:gd name="connsiteX0" fmla="*/ 276447 w 9207796"/>
                <a:gd name="connsiteY0" fmla="*/ 0 h 1275907"/>
                <a:gd name="connsiteX1" fmla="*/ 0 w 9207796"/>
                <a:gd name="connsiteY1" fmla="*/ 1275907 h 1275907"/>
                <a:gd name="connsiteX2" fmla="*/ 9058940 w 9207796"/>
                <a:gd name="connsiteY2" fmla="*/ 1233376 h 1275907"/>
                <a:gd name="connsiteX3" fmla="*/ 9207796 w 9207796"/>
                <a:gd name="connsiteY3" fmla="*/ 531627 h 1275907"/>
                <a:gd name="connsiteX4" fmla="*/ 4234952 w 9207796"/>
                <a:gd name="connsiteY4" fmla="*/ 391648 h 1275907"/>
                <a:gd name="connsiteX5" fmla="*/ 276447 w 9207796"/>
                <a:gd name="connsiteY5" fmla="*/ 0 h 1275907"/>
                <a:gd name="connsiteX0" fmla="*/ 276447 w 9207796"/>
                <a:gd name="connsiteY0" fmla="*/ 0 h 1275907"/>
                <a:gd name="connsiteX1" fmla="*/ 0 w 9207796"/>
                <a:gd name="connsiteY1" fmla="*/ 1275907 h 1275907"/>
                <a:gd name="connsiteX2" fmla="*/ 9058940 w 9207796"/>
                <a:gd name="connsiteY2" fmla="*/ 1233376 h 1275907"/>
                <a:gd name="connsiteX3" fmla="*/ 9207796 w 9207796"/>
                <a:gd name="connsiteY3" fmla="*/ 413682 h 1275907"/>
                <a:gd name="connsiteX4" fmla="*/ 4234952 w 9207796"/>
                <a:gd name="connsiteY4" fmla="*/ 391648 h 1275907"/>
                <a:gd name="connsiteX5" fmla="*/ 276447 w 9207796"/>
                <a:gd name="connsiteY5" fmla="*/ 0 h 1275907"/>
                <a:gd name="connsiteX0" fmla="*/ 318949 w 9250298"/>
                <a:gd name="connsiteY0" fmla="*/ 0 h 1427034"/>
                <a:gd name="connsiteX1" fmla="*/ 0 w 9250298"/>
                <a:gd name="connsiteY1" fmla="*/ 1427034 h 1427034"/>
                <a:gd name="connsiteX2" fmla="*/ 9101442 w 9250298"/>
                <a:gd name="connsiteY2" fmla="*/ 1233376 h 1427034"/>
                <a:gd name="connsiteX3" fmla="*/ 9250298 w 9250298"/>
                <a:gd name="connsiteY3" fmla="*/ 413682 h 1427034"/>
                <a:gd name="connsiteX4" fmla="*/ 4277454 w 9250298"/>
                <a:gd name="connsiteY4" fmla="*/ 391648 h 1427034"/>
                <a:gd name="connsiteX5" fmla="*/ 318949 w 9250298"/>
                <a:gd name="connsiteY5" fmla="*/ 0 h 1427034"/>
                <a:gd name="connsiteX0" fmla="*/ 255195 w 9250298"/>
                <a:gd name="connsiteY0" fmla="*/ 0 h 1292699"/>
                <a:gd name="connsiteX1" fmla="*/ 0 w 9250298"/>
                <a:gd name="connsiteY1" fmla="*/ 1292699 h 1292699"/>
                <a:gd name="connsiteX2" fmla="*/ 9101442 w 9250298"/>
                <a:gd name="connsiteY2" fmla="*/ 1099041 h 1292699"/>
                <a:gd name="connsiteX3" fmla="*/ 9250298 w 9250298"/>
                <a:gd name="connsiteY3" fmla="*/ 279347 h 1292699"/>
                <a:gd name="connsiteX4" fmla="*/ 4277454 w 9250298"/>
                <a:gd name="connsiteY4" fmla="*/ 257313 h 1292699"/>
                <a:gd name="connsiteX5" fmla="*/ 255195 w 9250298"/>
                <a:gd name="connsiteY5" fmla="*/ 0 h 12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0298" h="1292699">
                  <a:moveTo>
                    <a:pt x="255195" y="0"/>
                  </a:moveTo>
                  <a:lnTo>
                    <a:pt x="0" y="1292699"/>
                  </a:lnTo>
                  <a:lnTo>
                    <a:pt x="9101442" y="1099041"/>
                  </a:lnTo>
                  <a:lnTo>
                    <a:pt x="9250298" y="279347"/>
                  </a:lnTo>
                  <a:lnTo>
                    <a:pt x="4277454" y="257313"/>
                  </a:lnTo>
                  <a:lnTo>
                    <a:pt x="255195" y="0"/>
                  </a:lnTo>
                  <a:close/>
                </a:path>
              </a:pathLst>
            </a:custGeom>
            <a:solidFill>
              <a:srgbClr val="DC3C0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rot="60000">
              <a:off x="1302596" y="3894207"/>
              <a:ext cx="10670882" cy="2290581"/>
              <a:chOff x="1301051" y="3892333"/>
              <a:chExt cx="10670882" cy="2290581"/>
            </a:xfrm>
          </p:grpSpPr>
          <p:sp>
            <p:nvSpPr>
              <p:cNvPr id="7" name="Text Placeholder 2"/>
              <p:cNvSpPr txBox="1">
                <a:spLocks/>
              </p:cNvSpPr>
              <p:nvPr/>
            </p:nvSpPr>
            <p:spPr>
              <a:xfrm>
                <a:off x="1301051" y="4647975"/>
                <a:ext cx="9679316" cy="101566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7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3pPr>
                <a:lvl4pPr marL="4571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5731"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3000" i="1" dirty="0" smtClean="0">
                    <a:solidFill>
                      <a:schemeClr val="tx1"/>
                    </a:solidFill>
                    <a:latin typeface="Times New Roman" pitchFamily="18" charset="0"/>
                    <a:cs typeface="Times New Roman" pitchFamily="18" charset="0"/>
                  </a:rPr>
                  <a:t>Accidental email with attachment exposed hundreds of individuals’ names and Social Security Numbers</a:t>
                </a:r>
                <a:r>
                  <a:rPr lang="en-US" sz="3000" dirty="0" smtClean="0">
                    <a:solidFill>
                      <a:schemeClr val="tx1"/>
                    </a:solidFill>
                    <a:latin typeface="Times New Roman" pitchFamily="18" charset="0"/>
                    <a:cs typeface="Times New Roman" pitchFamily="18" charset="0"/>
                  </a:rPr>
                  <a:t>…</a:t>
                </a:r>
                <a:endParaRPr lang="en-US" sz="3000" dirty="0">
                  <a:solidFill>
                    <a:schemeClr val="tx1"/>
                  </a:solidFill>
                  <a:latin typeface="Times New Roman" pitchFamily="18" charset="0"/>
                  <a:cs typeface="Times New Roman" pitchFamily="18" charset="0"/>
                </a:endParaRPr>
              </a:p>
            </p:txBody>
          </p:sp>
          <p:sp>
            <p:nvSpPr>
              <p:cNvPr id="10" name="Rectangle 9"/>
              <p:cNvSpPr/>
              <p:nvPr/>
            </p:nvSpPr>
            <p:spPr>
              <a:xfrm>
                <a:off x="1391929" y="3892333"/>
                <a:ext cx="863186" cy="1923604"/>
              </a:xfrm>
              <a:prstGeom prst="rect">
                <a:avLst/>
              </a:prstGeom>
            </p:spPr>
            <p:txBody>
              <a:bodyPr wrap="square" lIns="0" tIns="0" rIns="0" bIns="0">
                <a:spAutoFit/>
              </a:bodyPr>
              <a:lstStyle/>
              <a:p>
                <a:r>
                  <a:rPr lang="en-US" sz="12500" dirty="0">
                    <a:latin typeface="Times New Roman" pitchFamily="18" charset="0"/>
                    <a:cs typeface="Times New Roman" pitchFamily="18" charset="0"/>
                  </a:rPr>
                  <a:t>“</a:t>
                </a:r>
                <a:endParaRPr lang="en-US" sz="12500" dirty="0"/>
              </a:p>
            </p:txBody>
          </p:sp>
          <p:sp>
            <p:nvSpPr>
              <p:cNvPr id="11" name="Rectangle 10"/>
              <p:cNvSpPr/>
              <p:nvPr/>
            </p:nvSpPr>
            <p:spPr>
              <a:xfrm rot="11176388">
                <a:off x="11108747" y="4259310"/>
                <a:ext cx="863186" cy="1923604"/>
              </a:xfrm>
              <a:prstGeom prst="rect">
                <a:avLst/>
              </a:prstGeom>
            </p:spPr>
            <p:txBody>
              <a:bodyPr wrap="square" lIns="0" tIns="0" rIns="0" bIns="0">
                <a:spAutoFit/>
              </a:bodyPr>
              <a:lstStyle/>
              <a:p>
                <a:r>
                  <a:rPr lang="en-US" sz="12500" dirty="0">
                    <a:latin typeface="Times New Roman" pitchFamily="18" charset="0"/>
                    <a:cs typeface="Times New Roman" pitchFamily="18" charset="0"/>
                  </a:rPr>
                  <a:t>“</a:t>
                </a:r>
                <a:endParaRPr lang="en-US" sz="12500" dirty="0"/>
              </a:p>
            </p:txBody>
          </p:sp>
        </p:grpSp>
      </p:grpSp>
    </p:spTree>
    <p:extLst>
      <p:ext uri="{BB962C8B-B14F-4D97-AF65-F5344CB8AC3E}">
        <p14:creationId xmlns:p14="http://schemas.microsoft.com/office/powerpoint/2010/main" val="2473090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build="p"/>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1120292" y="1782264"/>
            <a:ext cx="4724145" cy="4412130"/>
          </a:xfrm>
          <a:prstGeom prst="rect">
            <a:avLst/>
          </a:prstGeom>
          <a:ln>
            <a:noFill/>
          </a:ln>
        </p:spPr>
        <p:txBody>
          <a:bodyPr lIns="0" tIns="0" rIns="0" bIns="0">
            <a:noAutofit/>
          </a:bodyPr>
          <a:lstStyle/>
          <a:p>
            <a:r>
              <a:rPr lang="en-US" sz="4000" dirty="0">
                <a:solidFill>
                  <a:schemeClr val="tx1"/>
                </a:solidFill>
              </a:rPr>
              <a:t>Helps to  </a:t>
            </a:r>
          </a:p>
          <a:p>
            <a:r>
              <a:rPr lang="en-US" sz="4000" dirty="0" smtClean="0">
                <a:solidFill>
                  <a:srgbClr val="DC3C00"/>
                </a:solidFill>
              </a:rPr>
              <a:t>  </a:t>
            </a:r>
            <a:r>
              <a:rPr lang="en-US" sz="4000" dirty="0" smtClean="0">
                <a:solidFill>
                  <a:srgbClr val="7FBA00"/>
                </a:solidFill>
              </a:rPr>
              <a:t>identify</a:t>
            </a:r>
            <a:endParaRPr lang="en-US" sz="4000" dirty="0">
              <a:solidFill>
                <a:srgbClr val="7FBA00"/>
              </a:solidFill>
            </a:endParaRPr>
          </a:p>
          <a:p>
            <a:r>
              <a:rPr lang="en-US" sz="4000" dirty="0" smtClean="0">
                <a:solidFill>
                  <a:schemeClr val="accent5"/>
                </a:solidFill>
              </a:rPr>
              <a:t>	  </a:t>
            </a:r>
            <a:r>
              <a:rPr lang="en-US" sz="4000" dirty="0" smtClean="0">
                <a:solidFill>
                  <a:srgbClr val="7FBA00"/>
                </a:solidFill>
              </a:rPr>
              <a:t>monitor</a:t>
            </a:r>
            <a:endParaRPr lang="en-US" sz="4000" dirty="0">
              <a:solidFill>
                <a:srgbClr val="7FBA00"/>
              </a:solidFill>
            </a:endParaRPr>
          </a:p>
          <a:p>
            <a:r>
              <a:rPr lang="en-US" sz="4000" dirty="0" smtClean="0">
                <a:solidFill>
                  <a:srgbClr val="DC3C00"/>
                </a:solidFill>
              </a:rPr>
              <a:t>		  </a:t>
            </a:r>
            <a:r>
              <a:rPr lang="en-US" sz="4000" dirty="0" smtClean="0">
                <a:solidFill>
                  <a:srgbClr val="7FBA00"/>
                </a:solidFill>
              </a:rPr>
              <a:t>protect </a:t>
            </a:r>
            <a:endParaRPr lang="en-US" sz="4000" dirty="0">
              <a:solidFill>
                <a:srgbClr val="7FBA00"/>
              </a:solidFill>
            </a:endParaRPr>
          </a:p>
          <a:p>
            <a:r>
              <a:rPr lang="en-US" sz="4000" dirty="0" smtClean="0">
                <a:solidFill>
                  <a:schemeClr val="tx1"/>
                </a:solidFill>
              </a:rPr>
              <a:t>sensitive </a:t>
            </a:r>
            <a:r>
              <a:rPr lang="en-US" sz="4000" dirty="0">
                <a:solidFill>
                  <a:schemeClr val="tx1"/>
                </a:solidFill>
              </a:rPr>
              <a:t>data through deep content analysis.</a:t>
            </a:r>
          </a:p>
        </p:txBody>
      </p:sp>
      <p:sp>
        <p:nvSpPr>
          <p:cNvPr id="2" name="Slide Number Placeholder 1"/>
          <p:cNvSpPr>
            <a:spLocks noGrp="1"/>
          </p:cNvSpPr>
          <p:nvPr>
            <p:ph type="sldNum" sz="quarter" idx="12"/>
          </p:nvPr>
        </p:nvSpPr>
        <p:spPr/>
        <p:txBody>
          <a:bodyPr/>
          <a:lstStyle/>
          <a:p>
            <a:fld id="{727B4C2D-45E2-4621-8491-2995EB46A674}" type="slidenum">
              <a:rPr lang="en-US" smtClean="0"/>
              <a:pPr/>
              <a:t>4</a:t>
            </a:fld>
            <a:endParaRPr lang="en-US" dirty="0"/>
          </a:p>
        </p:txBody>
      </p:sp>
      <p:sp>
        <p:nvSpPr>
          <p:cNvPr id="21" name="Title 20"/>
          <p:cNvSpPr>
            <a:spLocks noGrp="1"/>
          </p:cNvSpPr>
          <p:nvPr>
            <p:ph type="title"/>
          </p:nvPr>
        </p:nvSpPr>
        <p:spPr/>
        <p:txBody>
          <a:bodyPr/>
          <a:lstStyle/>
          <a:p>
            <a:r>
              <a:rPr lang="en-US" dirty="0">
                <a:latin typeface="Segoe UI Light" pitchFamily="34" charset="0"/>
              </a:rPr>
              <a:t>Data </a:t>
            </a:r>
            <a:r>
              <a:rPr lang="en-US" dirty="0" smtClean="0">
                <a:latin typeface="Segoe UI Light" pitchFamily="34" charset="0"/>
              </a:rPr>
              <a:t>loss prevention </a:t>
            </a:r>
            <a:r>
              <a:rPr lang="en-US" dirty="0">
                <a:latin typeface="Segoe UI Light" pitchFamily="34" charset="0"/>
              </a:rPr>
              <a:t>in Office 2013</a:t>
            </a:r>
            <a:endParaRPr lang="en-US" dirty="0"/>
          </a:p>
        </p:txBody>
      </p:sp>
      <p:grpSp>
        <p:nvGrpSpPr>
          <p:cNvPr id="5" name="Group 4"/>
          <p:cNvGrpSpPr/>
          <p:nvPr/>
        </p:nvGrpSpPr>
        <p:grpSpPr>
          <a:xfrm>
            <a:off x="6581292" y="1609104"/>
            <a:ext cx="4739187" cy="4758450"/>
            <a:chOff x="6707824" y="1700681"/>
            <a:chExt cx="4739187" cy="4758450"/>
          </a:xfrm>
        </p:grpSpPr>
        <p:sp>
          <p:nvSpPr>
            <p:cNvPr id="10" name="Rectangle 9"/>
            <p:cNvSpPr/>
            <p:nvPr/>
          </p:nvSpPr>
          <p:spPr bwMode="auto">
            <a:xfrm>
              <a:off x="6707824" y="1700681"/>
              <a:ext cx="2319566" cy="231956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Identify</a:t>
              </a:r>
            </a:p>
          </p:txBody>
        </p:sp>
        <p:sp>
          <p:nvSpPr>
            <p:cNvPr id="9" name="Rectangle 8"/>
            <p:cNvSpPr/>
            <p:nvPr/>
          </p:nvSpPr>
          <p:spPr bwMode="auto">
            <a:xfrm>
              <a:off x="6707824" y="4139564"/>
              <a:ext cx="2319566" cy="231956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Protect</a:t>
              </a:r>
            </a:p>
          </p:txBody>
        </p:sp>
        <p:sp>
          <p:nvSpPr>
            <p:cNvPr id="8" name="Rectangle 7"/>
            <p:cNvSpPr/>
            <p:nvPr/>
          </p:nvSpPr>
          <p:spPr bwMode="auto">
            <a:xfrm>
              <a:off x="9127445" y="1700681"/>
              <a:ext cx="2319566" cy="231956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Monitor</a:t>
              </a:r>
            </a:p>
          </p:txBody>
        </p:sp>
        <p:sp>
          <p:nvSpPr>
            <p:cNvPr id="7" name="Rectangle 6"/>
            <p:cNvSpPr/>
            <p:nvPr/>
          </p:nvSpPr>
          <p:spPr bwMode="auto">
            <a:xfrm>
              <a:off x="9127445" y="4139564"/>
              <a:ext cx="2319566" cy="2319567"/>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312" fontAlgn="base">
                <a:spcBef>
                  <a:spcPct val="0"/>
                </a:spcBef>
                <a:spcAft>
                  <a:spcPct val="0"/>
                </a:spcAft>
              </a:pP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End user </a:t>
              </a: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a:t>
              </a: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ducation</a:t>
              </a:r>
              <a:endPar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2" name="Picture 5" descr="W:\Open Engagements\Productivity\MS-Unified Communications\#1601 BizProd MOD Team Core Content Work\New Iconography\Words\Draft\061312_Word_Icons\VideoCamera_061312_white-0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273" b="10384"/>
            <a:stretch/>
          </p:blipFill>
          <p:spPr bwMode="auto">
            <a:xfrm>
              <a:off x="9480733" y="2163887"/>
              <a:ext cx="1612990" cy="11967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838" t="16089" r="11889" b="16089"/>
            <a:stretch/>
          </p:blipFill>
          <p:spPr bwMode="auto">
            <a:xfrm>
              <a:off x="7198770" y="2032000"/>
              <a:ext cx="1470237" cy="14605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W:\Open Engagements\Productivity\MS-Unified Communications\#1601 BizProd MOD Team Core Content Work\New Iconography\People\GroupOfPeople_0608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8877" y="4468272"/>
              <a:ext cx="1496702" cy="14967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Open Engagements\Productivity\MS-Unified Communications\#1601 BizProd MOD Team Core Content Work\New Iconography\Words\Draft\061312_Word_Icons\Shield_061312_white-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2204" y="4591220"/>
              <a:ext cx="1250805" cy="12508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36338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endParaRPr lang="en-US" dirty="0"/>
          </a:p>
        </p:txBody>
      </p:sp>
      <p:sp>
        <p:nvSpPr>
          <p:cNvPr id="3" name="Text Placeholder 2"/>
          <p:cNvSpPr>
            <a:spLocks noGrp="1"/>
          </p:cNvSpPr>
          <p:nvPr>
            <p:ph type="body" sz="quarter" idx="12"/>
          </p:nvPr>
        </p:nvSpPr>
        <p:spPr/>
        <p:txBody>
          <a:bodyPr/>
          <a:lstStyle/>
          <a:p>
            <a:pPr indent="0">
              <a:buNone/>
            </a:pPr>
            <a:r>
              <a:rPr lang="en-US" dirty="0"/>
              <a:t>Outlook </a:t>
            </a:r>
            <a:r>
              <a:rPr lang="en-US" dirty="0" smtClean="0"/>
              <a:t>policy tips</a:t>
            </a:r>
            <a:endParaRPr lang="en-US" dirty="0"/>
          </a:p>
        </p:txBody>
      </p:sp>
    </p:spTree>
    <p:extLst>
      <p:ext uri="{BB962C8B-B14F-4D97-AF65-F5344CB8AC3E}">
        <p14:creationId xmlns:p14="http://schemas.microsoft.com/office/powerpoint/2010/main" val="3079753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58" r="58050"/>
          <a:stretch/>
        </p:blipFill>
        <p:spPr>
          <a:xfrm>
            <a:off x="-8388" y="0"/>
            <a:ext cx="6110006" cy="6994524"/>
          </a:xfrm>
        </p:spPr>
      </p:pic>
      <p:sp>
        <p:nvSpPr>
          <p:cNvPr id="4" name="Content Placeholder 3"/>
          <p:cNvSpPr>
            <a:spLocks noGrp="1"/>
          </p:cNvSpPr>
          <p:nvPr>
            <p:ph sz="quarter" idx="13"/>
          </p:nvPr>
        </p:nvSpPr>
        <p:spPr>
          <a:xfrm>
            <a:off x="6344429" y="2789430"/>
            <a:ext cx="5554778" cy="3001769"/>
          </a:xfrm>
        </p:spPr>
        <p:txBody>
          <a:bodyPr rIns="0"/>
          <a:lstStyle/>
          <a:p>
            <a:pPr defTabSz="932314">
              <a:lnSpc>
                <a:spcPct val="100000"/>
              </a:lnSpc>
              <a:spcBef>
                <a:spcPts val="0"/>
              </a:spcBef>
              <a:spcAft>
                <a:spcPts val="800"/>
              </a:spcAft>
            </a:pPr>
            <a:r>
              <a:rPr lang="en-US" sz="2000" spc="-71" dirty="0">
                <a:solidFill>
                  <a:schemeClr val="tx2"/>
                </a:solidFill>
                <a:latin typeface="Segoe UI" pitchFamily="34" charset="0"/>
                <a:ea typeface="Segoe UI" pitchFamily="34" charset="0"/>
              </a:rPr>
              <a:t>Empower users to manage their compliance</a:t>
            </a:r>
          </a:p>
          <a:p>
            <a:pPr defTabSz="932314">
              <a:lnSpc>
                <a:spcPct val="100000"/>
              </a:lnSpc>
              <a:spcBef>
                <a:spcPts val="0"/>
              </a:spcBef>
              <a:spcAft>
                <a:spcPts val="800"/>
              </a:spcAft>
            </a:pPr>
            <a:r>
              <a:rPr lang="en-US" sz="2000" spc="-71" dirty="0">
                <a:solidFill>
                  <a:schemeClr val="tx2"/>
                </a:solidFill>
                <a:latin typeface="Segoe UI" pitchFamily="34" charset="0"/>
                <a:ea typeface="Segoe UI" pitchFamily="34" charset="0"/>
              </a:rPr>
              <a:t>Contextual policy education</a:t>
            </a:r>
          </a:p>
          <a:p>
            <a:pPr defTabSz="932314">
              <a:lnSpc>
                <a:spcPct val="100000"/>
              </a:lnSpc>
              <a:spcBef>
                <a:spcPts val="0"/>
              </a:spcBef>
              <a:spcAft>
                <a:spcPts val="800"/>
              </a:spcAft>
            </a:pPr>
            <a:r>
              <a:rPr lang="en-US" sz="2000" spc="-71" dirty="0">
                <a:solidFill>
                  <a:schemeClr val="tx2"/>
                </a:solidFill>
                <a:latin typeface="Segoe UI" pitchFamily="34" charset="0"/>
                <a:ea typeface="Segoe UI" pitchFamily="34" charset="0"/>
              </a:rPr>
              <a:t>Doesn’t disrupt user workflow</a:t>
            </a:r>
          </a:p>
          <a:p>
            <a:pPr defTabSz="932314">
              <a:lnSpc>
                <a:spcPct val="100000"/>
              </a:lnSpc>
              <a:spcBef>
                <a:spcPts val="0"/>
              </a:spcBef>
              <a:spcAft>
                <a:spcPts val="800"/>
              </a:spcAft>
            </a:pPr>
            <a:r>
              <a:rPr lang="en-US" sz="2000" spc="-71" dirty="0">
                <a:solidFill>
                  <a:schemeClr val="tx2"/>
                </a:solidFill>
                <a:latin typeface="Segoe UI" pitchFamily="34" charset="0"/>
                <a:ea typeface="Segoe UI" pitchFamily="34" charset="0"/>
              </a:rPr>
              <a:t>Can work even when disconnected</a:t>
            </a:r>
          </a:p>
          <a:p>
            <a:pPr defTabSz="932314">
              <a:lnSpc>
                <a:spcPct val="100000"/>
              </a:lnSpc>
              <a:spcBef>
                <a:spcPts val="0"/>
              </a:spcBef>
              <a:spcAft>
                <a:spcPts val="800"/>
              </a:spcAft>
            </a:pPr>
            <a:r>
              <a:rPr lang="en-US" sz="2000" spc="-71" dirty="0">
                <a:solidFill>
                  <a:schemeClr val="tx2"/>
                </a:solidFill>
                <a:latin typeface="Segoe UI" pitchFamily="34" charset="0"/>
                <a:ea typeface="Segoe UI" pitchFamily="34" charset="0"/>
              </a:rPr>
              <a:t>Admin customizable text and </a:t>
            </a:r>
            <a:r>
              <a:rPr lang="en-US" sz="2000" spc="-71" dirty="0" smtClean="0">
                <a:solidFill>
                  <a:schemeClr val="tx2"/>
                </a:solidFill>
                <a:latin typeface="Segoe UI" pitchFamily="34" charset="0"/>
                <a:ea typeface="Segoe UI" pitchFamily="34" charset="0"/>
              </a:rPr>
              <a:t>actions</a:t>
            </a:r>
            <a:endParaRPr lang="en-US" sz="2000" spc="-71" dirty="0">
              <a:solidFill>
                <a:schemeClr val="tx2"/>
              </a:solidFill>
              <a:latin typeface="Segoe UI" pitchFamily="34" charset="0"/>
              <a:ea typeface="Segoe UI" pitchFamily="34" charset="0"/>
            </a:endParaRPr>
          </a:p>
        </p:txBody>
      </p:sp>
      <p:sp>
        <p:nvSpPr>
          <p:cNvPr id="5" name="Text Placeholder 4"/>
          <p:cNvSpPr>
            <a:spLocks noGrp="1"/>
          </p:cNvSpPr>
          <p:nvPr>
            <p:ph type="body" idx="1"/>
          </p:nvPr>
        </p:nvSpPr>
        <p:spPr/>
        <p:txBody>
          <a:bodyPr anchor="b"/>
          <a:lstStyle/>
          <a:p>
            <a:r>
              <a:rPr lang="en-US" dirty="0">
                <a:solidFill>
                  <a:schemeClr val="tx2"/>
                </a:solidFill>
                <a:cs typeface="Arial" charset="0"/>
              </a:rPr>
              <a:t>User </a:t>
            </a:r>
            <a:r>
              <a:rPr lang="en-US" dirty="0" smtClean="0">
                <a:solidFill>
                  <a:schemeClr val="tx2"/>
                </a:solidFill>
                <a:cs typeface="Arial" charset="0"/>
              </a:rPr>
              <a:t>education</a:t>
            </a:r>
            <a:endParaRPr lang="en-US" dirty="0">
              <a:solidFill>
                <a:schemeClr val="tx2"/>
              </a:solidFill>
            </a:endParaRPr>
          </a:p>
        </p:txBody>
      </p:sp>
    </p:spTree>
    <p:extLst>
      <p:ext uri="{BB962C8B-B14F-4D97-AF65-F5344CB8AC3E}">
        <p14:creationId xmlns:p14="http://schemas.microsoft.com/office/powerpoint/2010/main" val="156982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52206" y="1446124"/>
            <a:ext cx="9532062" cy="49997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66" tIns="62166" rIns="62166" bIns="62166" numCol="1" spcCol="0" rtlCol="0" fromWordArt="0" anchor="b" anchorCtr="0" forceAA="0" compatLnSpc="1">
            <a:prstTxWarp prst="textNoShape">
              <a:avLst/>
            </a:prstTxWarp>
            <a:noAutofit/>
          </a:bodyPr>
          <a:lstStyle/>
          <a:p>
            <a:pPr defTabSz="1242959" fontAlgn="base">
              <a:spcBef>
                <a:spcPct val="0"/>
              </a:spcBef>
              <a:spcAft>
                <a:spcPct val="0"/>
              </a:spcAft>
            </a:pPr>
            <a:endParaRPr lang="en-US" sz="272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26" name="Straight Connector 25"/>
          <p:cNvCxnSpPr>
            <a:stCxn id="25" idx="1"/>
          </p:cNvCxnSpPr>
          <p:nvPr/>
        </p:nvCxnSpPr>
        <p:spPr>
          <a:xfrm flipH="1">
            <a:off x="6160924" y="5313442"/>
            <a:ext cx="713458" cy="1"/>
          </a:xfrm>
          <a:prstGeom prst="line">
            <a:avLst/>
          </a:prstGeom>
          <a:ln w="19050">
            <a:solidFill>
              <a:srgbClr val="DC3C00"/>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5" name="TextBox 4"/>
          <p:cNvSpPr txBox="1"/>
          <p:nvPr/>
        </p:nvSpPr>
        <p:spPr>
          <a:xfrm>
            <a:off x="6874382" y="5032865"/>
            <a:ext cx="1595883" cy="561154"/>
          </a:xfrm>
          <a:prstGeom prst="rect">
            <a:avLst/>
          </a:prstGeom>
          <a:solidFill>
            <a:srgbClr val="DC3C00"/>
          </a:solidFill>
          <a:ln w="19050">
            <a:noFill/>
            <a:prstDash val="solid"/>
            <a:miter lim="800000"/>
          </a:ln>
          <a:effectLst/>
        </p:spPr>
        <p:txBody>
          <a:bodyPr wrap="square" lIns="58269" tIns="29134" rIns="93232" bIns="29134"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632" dirty="0">
                <a:solidFill>
                  <a:srgbClr val="FFFFFF"/>
                </a:solidFill>
                <a:latin typeface="+mj-lt"/>
              </a:rPr>
              <a:t>Outlook policy distribution</a:t>
            </a:r>
          </a:p>
        </p:txBody>
      </p:sp>
      <p:cxnSp>
        <p:nvCxnSpPr>
          <p:cNvPr id="29" name="Straight Connector 28"/>
          <p:cNvCxnSpPr>
            <a:stCxn id="28" idx="1"/>
          </p:cNvCxnSpPr>
          <p:nvPr/>
        </p:nvCxnSpPr>
        <p:spPr>
          <a:xfrm flipH="1">
            <a:off x="6172331" y="5313441"/>
            <a:ext cx="713462" cy="1"/>
          </a:xfrm>
          <a:prstGeom prst="line">
            <a:avLst/>
          </a:prstGeom>
          <a:ln w="19050">
            <a:solidFill>
              <a:srgbClr val="DC3C00"/>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8" name="TextBox 4"/>
          <p:cNvSpPr txBox="1"/>
          <p:nvPr/>
        </p:nvSpPr>
        <p:spPr>
          <a:xfrm>
            <a:off x="6885793" y="5053190"/>
            <a:ext cx="1573063" cy="520502"/>
          </a:xfrm>
          <a:prstGeom prst="rect">
            <a:avLst/>
          </a:prstGeom>
          <a:solidFill>
            <a:srgbClr val="DC3C00"/>
          </a:solidFill>
          <a:ln w="19050">
            <a:noFill/>
            <a:prstDash val="solid"/>
            <a:miter lim="800000"/>
          </a:ln>
          <a:effectLst/>
        </p:spPr>
        <p:txBody>
          <a:bodyPr wrap="square" lIns="58269" tIns="29134" rIns="93232" bIns="29134"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500" dirty="0">
                <a:solidFill>
                  <a:srgbClr val="FFFFFF"/>
                </a:solidFill>
                <a:latin typeface="+mj-lt"/>
              </a:rPr>
              <a:t>Contextual policy education</a:t>
            </a:r>
          </a:p>
        </p:txBody>
      </p:sp>
      <p:pic>
        <p:nvPicPr>
          <p:cNvPr id="7" name="Picture 2" descr="W:\Open Engagements\Productivity\MS-Unified Communications\#1601 BizProd MOD Team Core Content Work\New Iconography\People\BusinessPerson_06081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403" r="25279"/>
          <a:stretch/>
        </p:blipFill>
        <p:spPr bwMode="auto">
          <a:xfrm>
            <a:off x="1970251" y="1765245"/>
            <a:ext cx="832166" cy="17188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W:\Open Engagements\Productivity\MS-Unified Communications\#1601 BizProd MOD Team Core Content Work\New Iconography\Words\Draft\TechWords 6-19 Drop\Compliance 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13" t="18165" r="16304"/>
          <a:stretch/>
        </p:blipFill>
        <p:spPr bwMode="auto">
          <a:xfrm>
            <a:off x="6618888" y="3593178"/>
            <a:ext cx="324615" cy="4511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04605" y="4891568"/>
            <a:ext cx="740611" cy="5083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W:\Open Engagements\Productivity\MS-Unified Communications\#1601 BizProd MOD Team Core Content Work\New Iconography\Words\Draft\TechWords 6-19 Drop\Compliance 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813" t="18165" r="16304"/>
          <a:stretch/>
        </p:blipFill>
        <p:spPr bwMode="auto">
          <a:xfrm>
            <a:off x="3048862" y="2078055"/>
            <a:ext cx="513668" cy="71389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
          <p:cNvSpPr txBox="1"/>
          <p:nvPr/>
        </p:nvSpPr>
        <p:spPr>
          <a:xfrm>
            <a:off x="3788298" y="3300660"/>
            <a:ext cx="2109051" cy="289669"/>
          </a:xfrm>
          <a:prstGeom prst="rect">
            <a:avLst/>
          </a:prstGeom>
          <a:solidFill>
            <a:srgbClr val="DC3C00"/>
          </a:solidFill>
          <a:ln w="19050">
            <a:noFill/>
            <a:prstDash val="solid"/>
            <a:miter lim="800000"/>
          </a:ln>
          <a:effectLst/>
        </p:spPr>
        <p:txBody>
          <a:bodyPr wrap="square" lIns="58269" tIns="29134" rIns="93232" bIns="29134"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500" dirty="0">
                <a:solidFill>
                  <a:schemeClr val="tx2"/>
                </a:solidFill>
                <a:latin typeface="+mj-lt"/>
              </a:rPr>
              <a:t>DLP policy configuration</a:t>
            </a:r>
          </a:p>
        </p:txBody>
      </p:sp>
      <p:cxnSp>
        <p:nvCxnSpPr>
          <p:cNvPr id="22" name="Straight Connector 21"/>
          <p:cNvCxnSpPr/>
          <p:nvPr/>
        </p:nvCxnSpPr>
        <p:spPr>
          <a:xfrm flipV="1">
            <a:off x="4254660" y="2944432"/>
            <a:ext cx="0" cy="346096"/>
          </a:xfrm>
          <a:prstGeom prst="line">
            <a:avLst/>
          </a:prstGeom>
          <a:ln w="19050">
            <a:solidFill>
              <a:srgbClr val="DC3C00"/>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3" name="TextBox 4"/>
          <p:cNvSpPr txBox="1"/>
          <p:nvPr/>
        </p:nvSpPr>
        <p:spPr>
          <a:xfrm>
            <a:off x="8882920" y="2043200"/>
            <a:ext cx="1310283" cy="520502"/>
          </a:xfrm>
          <a:prstGeom prst="rect">
            <a:avLst/>
          </a:prstGeom>
          <a:solidFill>
            <a:srgbClr val="DC3C00"/>
          </a:solidFill>
          <a:ln w="19050">
            <a:noFill/>
            <a:prstDash val="solid"/>
            <a:miter lim="800000"/>
          </a:ln>
          <a:effectLst/>
        </p:spPr>
        <p:txBody>
          <a:bodyPr wrap="square" lIns="58269" tIns="29134" rIns="0" bIns="29134"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500" dirty="0">
                <a:solidFill>
                  <a:srgbClr val="FFFFFF"/>
                </a:solidFill>
                <a:latin typeface="+mj-lt"/>
              </a:rPr>
              <a:t>Backend policy evaluation</a:t>
            </a:r>
          </a:p>
        </p:txBody>
      </p:sp>
      <p:cxnSp>
        <p:nvCxnSpPr>
          <p:cNvPr id="34" name="Straight Connector 33"/>
          <p:cNvCxnSpPr>
            <a:stCxn id="33" idx="1"/>
          </p:cNvCxnSpPr>
          <p:nvPr/>
        </p:nvCxnSpPr>
        <p:spPr>
          <a:xfrm flipH="1">
            <a:off x="8382995" y="2303451"/>
            <a:ext cx="499925" cy="0"/>
          </a:xfrm>
          <a:prstGeom prst="line">
            <a:avLst/>
          </a:prstGeom>
          <a:ln w="19050">
            <a:solidFill>
              <a:srgbClr val="DC3C00"/>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2" name="TextBox 4"/>
          <p:cNvSpPr txBox="1"/>
          <p:nvPr/>
        </p:nvSpPr>
        <p:spPr>
          <a:xfrm>
            <a:off x="8382995" y="4063647"/>
            <a:ext cx="1503212" cy="520502"/>
          </a:xfrm>
          <a:prstGeom prst="rect">
            <a:avLst/>
          </a:prstGeom>
          <a:solidFill>
            <a:srgbClr val="DC3C00"/>
          </a:solidFill>
          <a:ln w="19050">
            <a:noFill/>
            <a:prstDash val="solid"/>
            <a:miter lim="800000"/>
          </a:ln>
          <a:effectLst/>
        </p:spPr>
        <p:txBody>
          <a:bodyPr wrap="square" lIns="58269" tIns="29134" rIns="93232" bIns="29134"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500" dirty="0">
                <a:solidFill>
                  <a:srgbClr val="FFFFFF"/>
                </a:solidFill>
                <a:latin typeface="+mj-lt"/>
              </a:rPr>
              <a:t>Audit &amp; incident </a:t>
            </a:r>
            <a:r>
              <a:rPr lang="en-US" sz="1500" dirty="0" smtClean="0">
                <a:solidFill>
                  <a:srgbClr val="FFFFFF"/>
                </a:solidFill>
                <a:latin typeface="+mj-lt"/>
              </a:rPr>
              <a:t>data </a:t>
            </a:r>
            <a:r>
              <a:rPr lang="en-US" sz="1500" dirty="0">
                <a:solidFill>
                  <a:srgbClr val="FFFFFF"/>
                </a:solidFill>
                <a:latin typeface="+mj-lt"/>
              </a:rPr>
              <a:t>generation</a:t>
            </a:r>
          </a:p>
        </p:txBody>
      </p:sp>
      <p:pic>
        <p:nvPicPr>
          <p:cNvPr id="44" name="Picture 4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141633" y="2626519"/>
            <a:ext cx="985775" cy="94396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4"/>
          <p:cNvSpPr txBox="1"/>
          <p:nvPr/>
        </p:nvSpPr>
        <p:spPr>
          <a:xfrm>
            <a:off x="1861476" y="3508331"/>
            <a:ext cx="1049716" cy="366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8269" tIns="29134" rIns="93232" bIns="29134"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gn="ctr"/>
            <a:r>
              <a:rPr lang="en-US" sz="2000" dirty="0">
                <a:solidFill>
                  <a:srgbClr val="FFFFFF"/>
                </a:solidFill>
              </a:rPr>
              <a:t>Admin</a:t>
            </a:r>
          </a:p>
        </p:txBody>
      </p:sp>
      <p:sp>
        <p:nvSpPr>
          <p:cNvPr id="24" name="TextBox 4"/>
          <p:cNvSpPr txBox="1"/>
          <p:nvPr/>
        </p:nvSpPr>
        <p:spPr>
          <a:xfrm>
            <a:off x="2494797" y="5801541"/>
            <a:ext cx="2728197" cy="366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8269" tIns="29134" rIns="93232" bIns="29134"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gn="ctr"/>
            <a:r>
              <a:rPr lang="en-US" sz="2000" dirty="0">
                <a:solidFill>
                  <a:srgbClr val="FFFFFF"/>
                </a:solidFill>
              </a:rPr>
              <a:t>Information </a:t>
            </a:r>
            <a:r>
              <a:rPr lang="en-US" sz="2000" dirty="0" smtClean="0">
                <a:solidFill>
                  <a:srgbClr val="FFFFFF"/>
                </a:solidFill>
              </a:rPr>
              <a:t>workers</a:t>
            </a:r>
            <a:endParaRPr lang="en-US" sz="2000" dirty="0">
              <a:solidFill>
                <a:srgbClr val="FFFFFF"/>
              </a:solidFill>
            </a:endParaRPr>
          </a:p>
        </p:txBody>
      </p:sp>
      <p:sp>
        <p:nvSpPr>
          <p:cNvPr id="2" name="Title 1"/>
          <p:cNvSpPr>
            <a:spLocks noGrp="1"/>
          </p:cNvSpPr>
          <p:nvPr>
            <p:ph type="title"/>
          </p:nvPr>
        </p:nvSpPr>
        <p:spPr/>
        <p:txBody>
          <a:bodyPr/>
          <a:lstStyle/>
          <a:p>
            <a:r>
              <a:rPr lang="en-US" dirty="0"/>
              <a:t>DLP </a:t>
            </a:r>
            <a:r>
              <a:rPr lang="en-US" dirty="0" smtClean="0"/>
              <a:t>system </a:t>
            </a:r>
            <a:r>
              <a:rPr lang="en-US" dirty="0"/>
              <a:t>w</a:t>
            </a:r>
            <a:r>
              <a:rPr lang="en-US" dirty="0" smtClean="0"/>
              <a:t>alkthrough</a:t>
            </a:r>
            <a:endParaRPr lang="en-US" dirty="0"/>
          </a:p>
        </p:txBody>
      </p:sp>
      <p:pic>
        <p:nvPicPr>
          <p:cNvPr id="32" name="Picture 5" descr="W:\Open Engagements\Productivity\MS-Unified Communications\#1601 BizProd MOD Team Core Content Work\New Iconography\People\GroupOfPeople_0608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9414" y="4304839"/>
            <a:ext cx="1496702" cy="1496702"/>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Arrow Connector 34"/>
          <p:cNvCxnSpPr/>
          <p:nvPr/>
        </p:nvCxnSpPr>
        <p:spPr>
          <a:xfrm>
            <a:off x="2869075" y="2777040"/>
            <a:ext cx="3429686" cy="0"/>
          </a:xfrm>
          <a:prstGeom prst="straightConnector1">
            <a:avLst/>
          </a:prstGeom>
          <a:ln w="41275"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bwMode="auto">
          <a:xfrm>
            <a:off x="4455862" y="4718255"/>
            <a:ext cx="1191026" cy="8400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252948" y="4718253"/>
            <a:ext cx="1623132" cy="1044383"/>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bwMode="auto">
          <a:xfrm>
            <a:off x="6529064" y="2075592"/>
            <a:ext cx="562570" cy="143955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529064" y="2075592"/>
            <a:ext cx="562570" cy="1439550"/>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p:cNvCxnSpPr/>
          <p:nvPr/>
        </p:nvCxnSpPr>
        <p:spPr>
          <a:xfrm flipV="1">
            <a:off x="9634520" y="3701169"/>
            <a:ext cx="0" cy="346096"/>
          </a:xfrm>
          <a:prstGeom prst="line">
            <a:avLst/>
          </a:prstGeom>
          <a:ln w="19050">
            <a:solidFill>
              <a:srgbClr val="DC3C00"/>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48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path" presetSubtype="0" accel="50000" decel="50000" fill="hold" nodeType="withEffect">
                                  <p:stCondLst>
                                    <p:cond delay="0"/>
                                  </p:stCondLst>
                                  <p:childTnLst>
                                    <p:animMotion origin="layout" path="M -2.68028E-6 -1.66856E-6 L 0.21009 -1.66856E-6 " pathEditMode="relative" rAng="0" ptsTypes="AA">
                                      <p:cBhvr>
                                        <p:cTn id="9" dur="2000" fill="hold"/>
                                        <p:tgtEl>
                                          <p:spTgt spid="20"/>
                                        </p:tgtEl>
                                        <p:attrNameLst>
                                          <p:attrName>ppt_x</p:attrName>
                                          <p:attrName>ppt_y</p:attrName>
                                        </p:attrNameLst>
                                      </p:cBhvr>
                                      <p:rCtr x="10504" y="0"/>
                                    </p:animMotion>
                                  </p:childTnLst>
                                </p:cTn>
                              </p:par>
                              <p:par>
                                <p:cTn id="10" presetID="22" presetClass="entr" presetSubtype="4"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42" presetClass="path" presetSubtype="0" accel="50000" decel="50000" fill="hold" nodeType="afterEffect">
                                  <p:stCondLst>
                                    <p:cond delay="0"/>
                                  </p:stCondLst>
                                  <p:childTnLst>
                                    <p:animMotion origin="layout" path="M 3.61001E-6 3.42714E-6 L -0.06947 0.21357 " pathEditMode="relative" rAng="0" ptsTypes="AA">
                                      <p:cBhvr>
                                        <p:cTn id="20" dur="2000" fill="hold"/>
                                        <p:tgtEl>
                                          <p:spTgt spid="14"/>
                                        </p:tgtEl>
                                        <p:attrNameLst>
                                          <p:attrName>ppt_x</p:attrName>
                                          <p:attrName>ppt_y</p:attrName>
                                        </p:attrNameLst>
                                      </p:cBhvr>
                                      <p:rCtr x="-3473" y="10667"/>
                                    </p:animMotion>
                                  </p:childTnLst>
                                </p:cTn>
                              </p:par>
                            </p:childTnLst>
                          </p:cTn>
                        </p:par>
                        <p:par>
                          <p:cTn id="21" fill="hold">
                            <p:stCondLst>
                              <p:cond delay="2500"/>
                            </p:stCondLst>
                            <p:childTnLst>
                              <p:par>
                                <p:cTn id="22" presetID="1" presetClass="entr" presetSubtype="0" fill="hold" grpId="1" nodeType="after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22" presetClass="entr" presetSubtype="2"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righ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22" presetClass="entr" presetSubtype="2"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2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childTnLst>
                          </p:cTn>
                        </p:par>
                        <p:par>
                          <p:cTn id="55" fill="hold">
                            <p:stCondLst>
                              <p:cond delay="0"/>
                            </p:stCondLst>
                            <p:childTnLst>
                              <p:par>
                                <p:cTn id="56" presetID="42" presetClass="path" presetSubtype="0" accel="50000" decel="50000" fill="hold" nodeType="afterEffect">
                                  <p:stCondLst>
                                    <p:cond delay="0"/>
                                  </p:stCondLst>
                                  <p:childTnLst>
                                    <p:animMotion origin="layout" path="M -1.45703E-6 2.16523E-6 L 0.22054 -0.39356 " pathEditMode="relative" rAng="0" ptsTypes="AA">
                                      <p:cBhvr>
                                        <p:cTn id="57" dur="2000" fill="hold"/>
                                        <p:tgtEl>
                                          <p:spTgt spid="19"/>
                                        </p:tgtEl>
                                        <p:attrNameLst>
                                          <p:attrName>ppt_x</p:attrName>
                                          <p:attrName>ppt_y</p:attrName>
                                        </p:attrNameLst>
                                      </p:cBhvr>
                                      <p:rCtr x="11020" y="-19678"/>
                                    </p:animMotion>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22" presetClass="entr" presetSubtype="2"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right)">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4"/>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22" presetClass="entr" presetSubtype="4"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down)">
                                      <p:cBhvr>
                                        <p:cTn id="76" dur="500"/>
                                        <p:tgtEl>
                                          <p:spTgt spid="45"/>
                                        </p:tgtEl>
                                      </p:cBhvr>
                                    </p:animEffect>
                                  </p:childTnLst>
                                </p:cTn>
                              </p:par>
                              <p:par>
                                <p:cTn id="77" presetID="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8" grpId="0" animBg="1"/>
      <p:bldP spid="28" grpId="1" animBg="1"/>
      <p:bldP spid="28" grpId="2" animBg="1"/>
      <p:bldP spid="21" grpId="0" animBg="1"/>
      <p:bldP spid="21" grpId="1" animBg="1"/>
      <p:bldP spid="33" grpId="0" animBg="1"/>
      <p:bldP spid="33" grpId="1"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DLP </a:t>
            </a:r>
            <a:r>
              <a:rPr lang="en-US" dirty="0" smtClean="0"/>
              <a:t>policy </a:t>
            </a:r>
            <a:r>
              <a:rPr lang="en-US" dirty="0"/>
              <a:t>e</a:t>
            </a:r>
            <a:r>
              <a:rPr lang="en-US" dirty="0" smtClean="0"/>
              <a:t>nforcement</a:t>
            </a:r>
            <a:endParaRPr lang="en-US" dirty="0"/>
          </a:p>
        </p:txBody>
      </p:sp>
      <p:sp>
        <p:nvSpPr>
          <p:cNvPr id="7" name="Text Placeholder 6"/>
          <p:cNvSpPr>
            <a:spLocks noGrp="1"/>
          </p:cNvSpPr>
          <p:nvPr>
            <p:ph type="body" sz="quarter" idx="11"/>
          </p:nvPr>
        </p:nvSpPr>
        <p:spPr>
          <a:xfrm>
            <a:off x="5793267" y="2986756"/>
            <a:ext cx="6169600" cy="1713775"/>
          </a:xfrm>
        </p:spPr>
        <p:txBody>
          <a:bodyPr/>
          <a:lstStyle/>
          <a:p>
            <a:r>
              <a:rPr lang="en-US" sz="4000" dirty="0"/>
              <a:t>Flexible policy enforcement that provide the </a:t>
            </a:r>
            <a:r>
              <a:rPr lang="en-US" sz="4000" dirty="0" smtClean="0"/>
              <a:t>right level </a:t>
            </a:r>
            <a:r>
              <a:rPr lang="en-US" sz="4000" dirty="0"/>
              <a:t>of control</a:t>
            </a:r>
          </a:p>
          <a:p>
            <a:endParaRPr lang="en-US" dirty="0"/>
          </a:p>
          <a:p>
            <a:endParaRPr lang="en-US" dirty="0"/>
          </a:p>
          <a:p>
            <a:r>
              <a:rPr lang="en-US" dirty="0"/>
              <a:t/>
            </a:r>
            <a:br>
              <a:rPr lang="en-US" dirty="0"/>
            </a:br>
            <a:endParaRPr lang="en-US" dirty="0"/>
          </a:p>
          <a:p>
            <a:endParaRPr lang="en-US" dirty="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71" y="2355353"/>
            <a:ext cx="4492049" cy="277916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1752">
            <a:off x="3325514" y="4296281"/>
            <a:ext cx="407238" cy="3885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690413">
            <a:off x="3336201" y="3429170"/>
            <a:ext cx="407238" cy="38858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45079">
            <a:off x="2250045" y="4308862"/>
            <a:ext cx="407238" cy="38858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23795">
            <a:off x="2188721" y="3502271"/>
            <a:ext cx="407238" cy="388586"/>
          </a:xfrm>
          <a:prstGeom prst="rect">
            <a:avLst/>
          </a:prstGeom>
        </p:spPr>
      </p:pic>
    </p:spTree>
    <p:extLst>
      <p:ext uri="{BB962C8B-B14F-4D97-AF65-F5344CB8AC3E}">
        <p14:creationId xmlns:p14="http://schemas.microsoft.com/office/powerpoint/2010/main" val="198870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DLP c</a:t>
            </a:r>
            <a:r>
              <a:rPr lang="en-US" dirty="0" smtClean="0"/>
              <a:t>ontent </a:t>
            </a:r>
            <a:r>
              <a:rPr lang="en-US" dirty="0"/>
              <a:t>d</a:t>
            </a:r>
            <a:r>
              <a:rPr lang="en-US" dirty="0" smtClean="0"/>
              <a:t>etection </a:t>
            </a:r>
            <a:r>
              <a:rPr lang="en-US" dirty="0"/>
              <a:t>a</a:t>
            </a:r>
            <a:r>
              <a:rPr lang="en-US" dirty="0" smtClean="0"/>
              <a:t>rchitecture</a:t>
            </a:r>
            <a:endParaRPr lang="en-US" dirty="0"/>
          </a:p>
        </p:txBody>
      </p:sp>
      <p:grpSp>
        <p:nvGrpSpPr>
          <p:cNvPr id="6" name="Group 5"/>
          <p:cNvGrpSpPr/>
          <p:nvPr/>
        </p:nvGrpSpPr>
        <p:grpSpPr>
          <a:xfrm>
            <a:off x="1086852" y="1640331"/>
            <a:ext cx="10251326" cy="4597246"/>
            <a:chOff x="1086852" y="1559973"/>
            <a:chExt cx="10251326" cy="4597246"/>
          </a:xfrm>
        </p:grpSpPr>
        <p:grpSp>
          <p:nvGrpSpPr>
            <p:cNvPr id="3" name="Group 2"/>
            <p:cNvGrpSpPr/>
            <p:nvPr/>
          </p:nvGrpSpPr>
          <p:grpSpPr>
            <a:xfrm>
              <a:off x="1086852" y="1559973"/>
              <a:ext cx="3613382" cy="4597246"/>
              <a:chOff x="532670" y="1559973"/>
              <a:chExt cx="3613382" cy="4597246"/>
            </a:xfrm>
          </p:grpSpPr>
          <p:sp>
            <p:nvSpPr>
              <p:cNvPr id="8" name="Rectangle 7"/>
              <p:cNvSpPr/>
              <p:nvPr/>
            </p:nvSpPr>
            <p:spPr bwMode="auto">
              <a:xfrm>
                <a:off x="532675" y="1559974"/>
                <a:ext cx="3613377" cy="4023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32219"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SMTP </a:t>
                </a:r>
                <a:r>
                  <a:rPr lang="en-US" sz="20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receive</a:t>
                </a: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Rectangle 17"/>
              <p:cNvSpPr/>
              <p:nvPr/>
            </p:nvSpPr>
            <p:spPr bwMode="auto">
              <a:xfrm>
                <a:off x="532673" y="2012415"/>
                <a:ext cx="3613377" cy="278763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32219"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Categorizer</a:t>
                </a:r>
              </a:p>
            </p:txBody>
          </p:sp>
          <p:sp>
            <p:nvSpPr>
              <p:cNvPr id="19" name="Rectangle 18"/>
              <p:cNvSpPr/>
              <p:nvPr/>
            </p:nvSpPr>
            <p:spPr bwMode="auto">
              <a:xfrm>
                <a:off x="532670" y="4850154"/>
                <a:ext cx="3613377" cy="40228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32219"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Queue m</a:t>
                </a:r>
                <a:r>
                  <a:rPr lang="en-US" sz="20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anagement</a:t>
                </a: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Rectangle 19"/>
              <p:cNvSpPr/>
              <p:nvPr/>
            </p:nvSpPr>
            <p:spPr bwMode="auto">
              <a:xfrm>
                <a:off x="532670" y="5302544"/>
                <a:ext cx="3613377" cy="40228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32219"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Message </a:t>
                </a:r>
                <a:r>
                  <a:rPr lang="en-US" sz="20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delivery</a:t>
                </a: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32670" y="5754934"/>
                <a:ext cx="3613377" cy="40228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32219" fontAlgn="base">
                  <a:spcBef>
                    <a:spcPct val="0"/>
                  </a:spcBef>
                  <a:spcAft>
                    <a:spcPct val="0"/>
                  </a:spcAft>
                </a:pPr>
                <a:r>
                  <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rPr>
                  <a:t>Store </a:t>
                </a:r>
                <a:r>
                  <a:rPr lang="en-US" sz="20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driver</a:t>
                </a: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Down Arrow 6"/>
              <p:cNvSpPr/>
              <p:nvPr/>
            </p:nvSpPr>
            <p:spPr>
              <a:xfrm>
                <a:off x="3040615" y="1559973"/>
                <a:ext cx="991673" cy="4597245"/>
              </a:xfrm>
              <a:prstGeom prst="downArrow">
                <a:avLst>
                  <a:gd name="adj1" fmla="val 50000"/>
                  <a:gd name="adj2" fmla="val 66765"/>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48" dirty="0"/>
              </a:p>
            </p:txBody>
          </p:sp>
          <p:sp>
            <p:nvSpPr>
              <p:cNvPr id="11" name="Rectangle 10"/>
              <p:cNvSpPr/>
              <p:nvPr/>
            </p:nvSpPr>
            <p:spPr bwMode="auto">
              <a:xfrm>
                <a:off x="682458" y="3072269"/>
                <a:ext cx="2423160" cy="457200"/>
              </a:xfrm>
              <a:prstGeom prst="rect">
                <a:avLst/>
              </a:prstGeom>
              <a:solidFill>
                <a:srgbClr val="DC3C0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3248" tIns="46624" rIns="46624" bIns="93248" numCol="1" spcCol="0" rtlCol="0" fromWordArt="0" anchor="ctr" anchorCtr="0" forceAA="0" compatLnSpc="1">
                <a:prstTxWarp prst="textNoShape">
                  <a:avLst/>
                </a:prstTxWarp>
                <a:noAutofit/>
              </a:bodyPr>
              <a:lstStyle/>
              <a:p>
                <a:pPr defTabSz="932219" fontAlgn="base">
                  <a:spcBef>
                    <a:spcPct val="0"/>
                  </a:spcBef>
                  <a:spcAft>
                    <a:spcPct val="0"/>
                  </a:spcAft>
                </a:pPr>
                <a:r>
                  <a:rPr lang="en-US" sz="2000" spc="-52" dirty="0">
                    <a:solidFill>
                      <a:schemeClr val="tx2"/>
                    </a:solidFill>
                    <a:latin typeface="Segoe UI" pitchFamily="34" charset="0"/>
                    <a:ea typeface="Segoe UI" pitchFamily="34" charset="0"/>
                    <a:cs typeface="Segoe UI" pitchFamily="34" charset="0"/>
                  </a:rPr>
                  <a:t>Text </a:t>
                </a:r>
                <a:r>
                  <a:rPr lang="en-US" sz="2000" spc="-52" dirty="0" smtClean="0">
                    <a:solidFill>
                      <a:schemeClr val="tx2"/>
                    </a:solidFill>
                    <a:latin typeface="Segoe UI" pitchFamily="34" charset="0"/>
                    <a:ea typeface="Segoe UI" pitchFamily="34" charset="0"/>
                    <a:cs typeface="Segoe UI" pitchFamily="34" charset="0"/>
                  </a:rPr>
                  <a:t>extraction</a:t>
                </a:r>
                <a:endParaRPr lang="en-US" sz="2000" spc="-52" dirty="0">
                  <a:solidFill>
                    <a:schemeClr val="tx2"/>
                  </a:solidFill>
                  <a:latin typeface="Segoe UI" pitchFamily="34" charset="0"/>
                  <a:ea typeface="Segoe UI" pitchFamily="34" charset="0"/>
                  <a:cs typeface="Segoe UI" pitchFamily="34" charset="0"/>
                </a:endParaRPr>
              </a:p>
            </p:txBody>
          </p:sp>
          <p:grpSp>
            <p:nvGrpSpPr>
              <p:cNvPr id="2" name="Group 1"/>
              <p:cNvGrpSpPr/>
              <p:nvPr/>
            </p:nvGrpSpPr>
            <p:grpSpPr>
              <a:xfrm>
                <a:off x="682461" y="2231717"/>
                <a:ext cx="2423160" cy="745086"/>
                <a:chOff x="682461" y="2184720"/>
                <a:chExt cx="2423160" cy="745086"/>
              </a:xfrm>
              <a:solidFill>
                <a:schemeClr val="accent5"/>
              </a:solidFill>
            </p:grpSpPr>
            <p:sp>
              <p:nvSpPr>
                <p:cNvPr id="23" name="Rectangle 22"/>
                <p:cNvSpPr/>
                <p:nvPr/>
              </p:nvSpPr>
              <p:spPr bwMode="auto">
                <a:xfrm>
                  <a:off x="682461" y="2184720"/>
                  <a:ext cx="2423160" cy="457200"/>
                </a:xfrm>
                <a:prstGeom prst="rect">
                  <a:avLst/>
                </a:prstGeom>
                <a:solidFill>
                  <a:srgbClr val="DC3C0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3248" tIns="46624" rIns="46624" bIns="93248" numCol="1" spcCol="0" rtlCol="0" fromWordArt="0" anchor="ctr" anchorCtr="0" forceAA="0" compatLnSpc="1">
                  <a:prstTxWarp prst="textNoShape">
                    <a:avLst/>
                  </a:prstTxWarp>
                  <a:noAutofit/>
                </a:bodyPr>
                <a:lstStyle/>
                <a:p>
                  <a:pPr defTabSz="932219" fontAlgn="base">
                    <a:spcBef>
                      <a:spcPct val="0"/>
                    </a:spcBef>
                    <a:spcAft>
                      <a:spcPct val="0"/>
                    </a:spcAft>
                  </a:pPr>
                  <a:r>
                    <a:rPr lang="en-US" sz="2000" spc="-52" dirty="0">
                      <a:solidFill>
                        <a:schemeClr val="tx2"/>
                      </a:solidFill>
                      <a:latin typeface="Segoe UI" pitchFamily="34" charset="0"/>
                      <a:ea typeface="Segoe UI" pitchFamily="34" charset="0"/>
                      <a:cs typeface="Segoe UI" pitchFamily="34" charset="0"/>
                    </a:rPr>
                    <a:t>Transport </a:t>
                  </a:r>
                  <a:r>
                    <a:rPr lang="en-US" sz="2000" spc="-52" dirty="0" smtClean="0">
                      <a:solidFill>
                        <a:schemeClr val="tx2"/>
                      </a:solidFill>
                      <a:latin typeface="Segoe UI" pitchFamily="34" charset="0"/>
                      <a:ea typeface="Segoe UI" pitchFamily="34" charset="0"/>
                      <a:cs typeface="Segoe UI" pitchFamily="34" charset="0"/>
                    </a:rPr>
                    <a:t>rule </a:t>
                  </a:r>
                  <a:r>
                    <a:rPr lang="en-US" sz="2000" spc="-52" dirty="0">
                      <a:solidFill>
                        <a:schemeClr val="tx2"/>
                      </a:solidFill>
                      <a:latin typeface="Segoe UI" pitchFamily="34" charset="0"/>
                      <a:ea typeface="Segoe UI" pitchFamily="34" charset="0"/>
                      <a:cs typeface="Segoe UI" pitchFamily="34" charset="0"/>
                    </a:rPr>
                    <a:t>a</a:t>
                  </a:r>
                  <a:r>
                    <a:rPr lang="en-US" sz="2000" spc="-52" dirty="0" smtClean="0">
                      <a:solidFill>
                        <a:schemeClr val="tx2"/>
                      </a:solidFill>
                      <a:latin typeface="Segoe UI" pitchFamily="34" charset="0"/>
                      <a:ea typeface="Segoe UI" pitchFamily="34" charset="0"/>
                      <a:cs typeface="Segoe UI" pitchFamily="34" charset="0"/>
                    </a:rPr>
                    <a:t>gent</a:t>
                  </a:r>
                  <a:endParaRPr lang="en-US" sz="2000" spc="-52" dirty="0">
                    <a:solidFill>
                      <a:schemeClr val="tx2"/>
                    </a:solidFill>
                    <a:latin typeface="Segoe UI" pitchFamily="34" charset="0"/>
                    <a:ea typeface="Segoe UI" pitchFamily="34" charset="0"/>
                    <a:cs typeface="Segoe UI" pitchFamily="34" charset="0"/>
                  </a:endParaRPr>
                </a:p>
              </p:txBody>
            </p:sp>
            <p:sp>
              <p:nvSpPr>
                <p:cNvPr id="12" name="Down Arrow 11"/>
                <p:cNvSpPr/>
                <p:nvPr/>
              </p:nvSpPr>
              <p:spPr>
                <a:xfrm>
                  <a:off x="1747184" y="2604260"/>
                  <a:ext cx="304761" cy="325546"/>
                </a:xfrm>
                <a:prstGeom prst="downArrow">
                  <a:avLst/>
                </a:prstGeom>
                <a:solidFill>
                  <a:srgbClr val="DC3C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48" dirty="0"/>
                </a:p>
              </p:txBody>
            </p:sp>
          </p:grpSp>
          <p:sp>
            <p:nvSpPr>
              <p:cNvPr id="14" name="Rectangle 13"/>
              <p:cNvSpPr/>
              <p:nvPr/>
            </p:nvSpPr>
            <p:spPr bwMode="auto">
              <a:xfrm>
                <a:off x="700116" y="3624935"/>
                <a:ext cx="2423160" cy="457200"/>
              </a:xfrm>
              <a:prstGeom prst="rect">
                <a:avLst/>
              </a:prstGeom>
              <a:solidFill>
                <a:srgbClr val="DC3C0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3248" tIns="46624" rIns="46624" bIns="93248" numCol="1" spcCol="0" rtlCol="0" fromWordArt="0" anchor="ctr" anchorCtr="0" forceAA="0" compatLnSpc="1">
                <a:prstTxWarp prst="textNoShape">
                  <a:avLst/>
                </a:prstTxWarp>
                <a:noAutofit/>
              </a:bodyPr>
              <a:lstStyle/>
              <a:p>
                <a:pPr defTabSz="932219" fontAlgn="base">
                  <a:spcBef>
                    <a:spcPct val="0"/>
                  </a:spcBef>
                  <a:spcAft>
                    <a:spcPct val="0"/>
                  </a:spcAft>
                </a:pPr>
                <a:r>
                  <a:rPr lang="en-US" sz="2000" spc="-52" dirty="0">
                    <a:solidFill>
                      <a:schemeClr val="tx2"/>
                    </a:solidFill>
                    <a:latin typeface="Segoe UI" pitchFamily="34" charset="0"/>
                    <a:ea typeface="Segoe UI" pitchFamily="34" charset="0"/>
                    <a:cs typeface="Segoe UI" pitchFamily="34" charset="0"/>
                  </a:rPr>
                  <a:t>Classification</a:t>
                </a:r>
              </a:p>
            </p:txBody>
          </p:sp>
        </p:grpSp>
        <p:grpSp>
          <p:nvGrpSpPr>
            <p:cNvPr id="5" name="Group 4"/>
            <p:cNvGrpSpPr/>
            <p:nvPr/>
          </p:nvGrpSpPr>
          <p:grpSpPr>
            <a:xfrm>
              <a:off x="5157687" y="1805261"/>
              <a:ext cx="6180491" cy="3905502"/>
              <a:chOff x="5157687" y="2082339"/>
              <a:chExt cx="6180491" cy="3905502"/>
            </a:xfrm>
          </p:grpSpPr>
          <p:sp>
            <p:nvSpPr>
              <p:cNvPr id="15" name="Text Placeholder 1"/>
              <p:cNvSpPr txBox="1">
                <a:spLocks/>
              </p:cNvSpPr>
              <p:nvPr/>
            </p:nvSpPr>
            <p:spPr>
              <a:xfrm>
                <a:off x="5157689" y="2082339"/>
                <a:ext cx="5870315" cy="120190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pc="-72" dirty="0">
                    <a:solidFill>
                      <a:srgbClr val="FFFFFF"/>
                    </a:solidFill>
                  </a:rPr>
                  <a:t>Integrated into Exchange Transport Rule (ETR) engine</a:t>
                </a:r>
                <a:endParaRPr lang="en-US" dirty="0">
                  <a:solidFill>
                    <a:schemeClr val="tx1"/>
                  </a:solidFill>
                </a:endParaRPr>
              </a:p>
            </p:txBody>
          </p:sp>
          <p:sp>
            <p:nvSpPr>
              <p:cNvPr id="17" name="Content Placeholder 3"/>
              <p:cNvSpPr txBox="1">
                <a:spLocks/>
              </p:cNvSpPr>
              <p:nvPr/>
            </p:nvSpPr>
            <p:spPr>
              <a:xfrm>
                <a:off x="5157687" y="3395146"/>
                <a:ext cx="6180491" cy="259269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2000" dirty="0">
                    <a:solidFill>
                      <a:schemeClr val="tx1"/>
                    </a:solidFill>
                  </a:rPr>
                  <a:t>Runs in categorizer during OnResolvedMessage</a:t>
                </a:r>
              </a:p>
              <a:p>
                <a:pPr marL="0" indent="0">
                  <a:spcBef>
                    <a:spcPts val="1200"/>
                  </a:spcBef>
                  <a:buNone/>
                </a:pPr>
                <a:r>
                  <a:rPr lang="en-US" sz="2000" dirty="0">
                    <a:solidFill>
                      <a:schemeClr val="tx1"/>
                    </a:solidFill>
                  </a:rPr>
                  <a:t>Integrated as a new ETR Predicate </a:t>
                </a:r>
              </a:p>
              <a:p>
                <a:pPr marL="0" indent="0">
                  <a:spcBef>
                    <a:spcPts val="1200"/>
                  </a:spcBef>
                  <a:buNone/>
                </a:pPr>
                <a:r>
                  <a:rPr lang="en-US" sz="2000" dirty="0">
                    <a:solidFill>
                      <a:schemeClr val="tx1"/>
                    </a:solidFill>
                  </a:rPr>
                  <a:t>Performs text extraction for body &amp; attachments followed by classification </a:t>
                </a:r>
              </a:p>
              <a:p>
                <a:pPr marL="0" indent="0">
                  <a:spcBef>
                    <a:spcPts val="1200"/>
                  </a:spcBef>
                  <a:buNone/>
                </a:pPr>
                <a:r>
                  <a:rPr lang="en-US" sz="2000" dirty="0">
                    <a:solidFill>
                      <a:schemeClr val="tx1"/>
                    </a:solidFill>
                  </a:rPr>
                  <a:t>Can be combined with any existing Predicates &amp; Actions</a:t>
                </a:r>
              </a:p>
            </p:txBody>
          </p:sp>
        </p:grpSp>
      </p:grpSp>
    </p:spTree>
    <p:extLst>
      <p:ext uri="{BB962C8B-B14F-4D97-AF65-F5344CB8AC3E}">
        <p14:creationId xmlns:p14="http://schemas.microsoft.com/office/powerpoint/2010/main" val="11454047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1129</TotalTime>
  <Words>2925</Words>
  <Application>Microsoft Office PowerPoint</Application>
  <PresentationFormat>Custom</PresentationFormat>
  <Paragraphs>292</Paragraphs>
  <Slides>27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Consolas</vt:lpstr>
      <vt:lpstr>Segoe UI</vt:lpstr>
      <vt:lpstr>Segoe UI Light</vt:lpstr>
      <vt:lpstr>Times New Roman</vt:lpstr>
      <vt:lpstr>Wingdings</vt:lpstr>
      <vt:lpstr>TechEd_2013_Speaker_PPT_Template</vt:lpstr>
      <vt:lpstr>PowerPoint Presentation</vt:lpstr>
      <vt:lpstr>Data Loss Prevention in Microsoft Exchange and Microsoft Outlook 2013 </vt:lpstr>
      <vt:lpstr>PowerPoint Presentation</vt:lpstr>
      <vt:lpstr>Data loss prevention in Office 2013</vt:lpstr>
      <vt:lpstr>Demo </vt:lpstr>
      <vt:lpstr>PowerPoint Presentation</vt:lpstr>
      <vt:lpstr>DLP system walkthrough</vt:lpstr>
      <vt:lpstr>DLP policy enforcement</vt:lpstr>
      <vt:lpstr>DLP content detection architecture</vt:lpstr>
      <vt:lpstr>PowerPoint Presentation</vt:lpstr>
      <vt:lpstr>PowerPoint Presentation</vt:lpstr>
      <vt:lpstr>PowerPoint Presentation</vt:lpstr>
      <vt:lpstr>Content analysis process </vt:lpstr>
      <vt:lpstr>Demo   </vt:lpstr>
      <vt:lpstr>Incident reports</vt:lpstr>
      <vt:lpstr>PowerPoint Presentation</vt:lpstr>
      <vt:lpstr>Built-in DLP Content Areas</vt:lpstr>
      <vt:lpstr>PowerPoint Presentation</vt:lpstr>
      <vt:lpstr>PowerPoint Presentation</vt:lpstr>
      <vt:lpstr>PowerPoint Presentation</vt:lpstr>
      <vt:lpstr>Q&amp;A</vt:lpstr>
      <vt:lpstr>Track resources</vt:lpstr>
      <vt:lpstr>Related content</vt:lpstr>
      <vt:lpstr>Resources</vt:lpstr>
      <vt:lpstr>Complete an evaluation on CommNet and enter to win!</vt:lpstr>
      <vt:lpstr>Evaluate this session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OUC-B301: Data Loss Prevention in Microsoft Exchange and Microsoft Outlook 2013</dc:title>
  <dc:subject>TechEd 2013</dc:subject>
  <dc:creator>Jack Kabat</dc:creator>
  <cp:keywords>TechEd 2013</cp:keywords>
  <dc:description>Template by: Jordan Cayabyab, Artitudes Design, Inc.
Formatting by: Kate Kuzel, Silver Fox Productions, Inc.
Audience Type: Internal/External</dc:description>
  <cp:lastModifiedBy>Shows</cp:lastModifiedBy>
  <cp:revision>83</cp:revision>
  <cp:lastPrinted>2013-05-29T00:23:46Z</cp:lastPrinted>
  <dcterms:created xsi:type="dcterms:W3CDTF">2013-05-24T06:35:45Z</dcterms:created>
  <dcterms:modified xsi:type="dcterms:W3CDTF">2013-06-05T23:35:04Z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