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bookmarkIdSeed="2">
  <p:sldMasterIdLst>
    <p:sldMasterId id="2147484082" r:id="rId4"/>
  </p:sldMasterIdLst>
  <p:notesMasterIdLst>
    <p:notesMasterId r:id="rId46"/>
  </p:notesMasterIdLst>
  <p:handoutMasterIdLst>
    <p:handoutMasterId r:id="rId47"/>
  </p:handoutMasterIdLst>
  <p:sldIdLst>
    <p:sldId id="1135" r:id="rId5"/>
    <p:sldId id="1054" r:id="rId6"/>
    <p:sldId id="1154" r:id="rId7"/>
    <p:sldId id="1156" r:id="rId8"/>
    <p:sldId id="1181" r:id="rId9"/>
    <p:sldId id="1157" r:id="rId10"/>
    <p:sldId id="1185" r:id="rId11"/>
    <p:sldId id="1169" r:id="rId12"/>
    <p:sldId id="1192" r:id="rId13"/>
    <p:sldId id="1138" r:id="rId14"/>
    <p:sldId id="1183" r:id="rId15"/>
    <p:sldId id="1194" r:id="rId16"/>
    <p:sldId id="1193" r:id="rId17"/>
    <p:sldId id="1205" r:id="rId18"/>
    <p:sldId id="1180" r:id="rId19"/>
    <p:sldId id="1165" r:id="rId20"/>
    <p:sldId id="1196" r:id="rId21"/>
    <p:sldId id="1151" r:id="rId22"/>
    <p:sldId id="1197" r:id="rId23"/>
    <p:sldId id="1152" r:id="rId24"/>
    <p:sldId id="1198" r:id="rId25"/>
    <p:sldId id="1199" r:id="rId26"/>
    <p:sldId id="1206" r:id="rId27"/>
    <p:sldId id="1207" r:id="rId28"/>
    <p:sldId id="1153" r:id="rId29"/>
    <p:sldId id="1170" r:id="rId30"/>
    <p:sldId id="1167" r:id="rId31"/>
    <p:sldId id="1204" r:id="rId32"/>
    <p:sldId id="1184" r:id="rId33"/>
    <p:sldId id="1171" r:id="rId34"/>
    <p:sldId id="1173" r:id="rId35"/>
    <p:sldId id="1174" r:id="rId36"/>
    <p:sldId id="1175" r:id="rId37"/>
    <p:sldId id="1177" r:id="rId38"/>
    <p:sldId id="1202" r:id="rId39"/>
    <p:sldId id="1203" r:id="rId40"/>
    <p:sldId id="1178" r:id="rId41"/>
    <p:sldId id="1150" r:id="rId42"/>
    <p:sldId id="1147" r:id="rId43"/>
    <p:sldId id="1208" r:id="rId44"/>
    <p:sldId id="1076" r:id="rId45"/>
  </p:sldIdLst>
  <p:sldSz cx="12436475" cy="6994525"/>
  <p:notesSz cx="6858000" cy="9144000"/>
  <p:embeddedFontLst>
    <p:embeddedFont>
      <p:font typeface="Segoe UI Light" panose="020B0502040204020203" pitchFamily="34" charset="0"/>
      <p:regular r:id="rId48"/>
      <p:italic r:id="rId49"/>
    </p:embeddedFont>
    <p:embeddedFont>
      <p:font typeface="Segoe UI" panose="020B0502040204020203" pitchFamily="34" charset="0"/>
      <p:regular r:id="rId50"/>
      <p:bold r:id="rId51"/>
      <p:italic r:id="rId52"/>
      <p:boldItalic r:id="rId53"/>
    </p:embeddedFont>
    <p:embeddedFont>
      <p:font typeface="Consolas" panose="020B0609020204030204" pitchFamily="49" charset="0"/>
      <p:regular r:id="rId54"/>
      <p:bold r:id="rId55"/>
      <p:italic r:id="rId56"/>
      <p:boldItalic r:id="rId57"/>
    </p:embeddedFont>
    <p:embeddedFont>
      <p:font typeface="Arial Unicode MS" panose="020B0604020202020204" pitchFamily="34" charset="-128"/>
      <p:regular r:id="rId58"/>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4"/>
            <p14:sldId id="1156"/>
            <p14:sldId id="1181"/>
            <p14:sldId id="1157"/>
            <p14:sldId id="1185"/>
            <p14:sldId id="1169"/>
            <p14:sldId id="1192"/>
            <p14:sldId id="1138"/>
            <p14:sldId id="1183"/>
            <p14:sldId id="1194"/>
            <p14:sldId id="1193"/>
            <p14:sldId id="1205"/>
            <p14:sldId id="1180"/>
            <p14:sldId id="1165"/>
            <p14:sldId id="1196"/>
            <p14:sldId id="1151"/>
            <p14:sldId id="1197"/>
            <p14:sldId id="1152"/>
            <p14:sldId id="1198"/>
            <p14:sldId id="1199"/>
            <p14:sldId id="1206"/>
            <p14:sldId id="1207"/>
            <p14:sldId id="1153"/>
          </p14:sldIdLst>
        </p14:section>
        <p14:section name="Special content" id="{6925D2A1-AD53-4951-AB34-79DFA02CD676}">
          <p14:sldIdLst>
            <p14:sldId id="1170"/>
            <p14:sldId id="1167"/>
            <p14:sldId id="1204"/>
            <p14:sldId id="1184"/>
            <p14:sldId id="1171"/>
            <p14:sldId id="1173"/>
            <p14:sldId id="1174"/>
            <p14:sldId id="1175"/>
            <p14:sldId id="1177"/>
            <p14:sldId id="1202"/>
            <p14:sldId id="1203"/>
            <p14:sldId id="1178"/>
            <p14:sldId id="1150"/>
            <p14:sldId id="1147"/>
            <p14:sldId id="1208"/>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Daniel H. Brown" initials="DHB" lastIdx="1" clrIdx="2">
    <p:extLst>
      <p:ext uri="{19B8F6BF-5375-455C-9EA6-DF929625EA0E}">
        <p15:presenceInfo xmlns:p15="http://schemas.microsoft.com/office/powerpoint/2012/main" userId="S-1-5-21-2127521184-1604012920-1887927527-24311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7981" autoAdjust="0"/>
    <p:restoredTop sz="84520" autoAdjust="0"/>
  </p:normalViewPr>
  <p:slideViewPr>
    <p:cSldViewPr>
      <p:cViewPr varScale="1">
        <p:scale>
          <a:sx n="67" d="100"/>
          <a:sy n="67" d="100"/>
        </p:scale>
        <p:origin x="48" y="60"/>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5484"/>
    </p:cViewPr>
  </p:sorterViewPr>
  <p:notesViewPr>
    <p:cSldViewPr showGuides="1">
      <p:cViewPr>
        <p:scale>
          <a:sx n="41" d="100"/>
          <a:sy n="41" d="100"/>
        </p:scale>
        <p:origin x="-2952" y="-534"/>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font" Target="fonts/font7.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6.fntdata"/><Relationship Id="rId58" Type="http://schemas.openxmlformats.org/officeDocument/2006/relationships/font" Target="fonts/font11.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2.fntdata"/><Relationship Id="rId57" Type="http://schemas.openxmlformats.org/officeDocument/2006/relationships/font" Target="fonts/font10.fntdata"/><Relationship Id="rId61"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5.fntdata"/><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1.fntdata"/><Relationship Id="rId56" Type="http://schemas.openxmlformats.org/officeDocument/2006/relationships/font" Target="fonts/font9.fntdata"/><Relationship Id="rId8" Type="http://schemas.openxmlformats.org/officeDocument/2006/relationships/slide" Target="slides/slide4.xml"/><Relationship Id="rId51" Type="http://schemas.openxmlformats.org/officeDocument/2006/relationships/font" Target="fonts/font4.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5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6/6/2013 10:24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6/6/2013 10:24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6/6/2013 10:24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478181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402878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6/6/2013 10:24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299645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864270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6/6/2013 10:24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9929845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801555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25</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6/6/2013 10:24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559988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27</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6/6/2013 10:24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517279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6/6/2013 10:24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6123744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878969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6/6/2013 10:24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6/6/2013 10:24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24895470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6/6/2013 10:24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3046852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187830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478543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181789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6/6/2013 10:24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39611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149565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5704187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http://technet.microsoft.com/library/jj839718.aspx" TargetMode="External"/><Relationship Id="rId2" Type="http://schemas.openxmlformats.org/officeDocument/2006/relationships/hyperlink" Target="http://www.microsoft.com/en-us/download/details.aspx?id=36778" TargetMode="External"/><Relationship Id="rId1" Type="http://schemas.openxmlformats.org/officeDocument/2006/relationships/slideLayout" Target="../slideLayouts/slideLayout11.xml"/><Relationship Id="rId5" Type="http://schemas.openxmlformats.org/officeDocument/2006/relationships/hyperlink" Target="http://technet.microsoft.com/office" TargetMode="External"/><Relationship Id="rId4" Type="http://schemas.openxmlformats.org/officeDocument/2006/relationships/hyperlink" Target="http://blogs.technet.com/b/office_resource_ki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hyperlink" Target="http://fasttrack.office.com/"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xml"/></Relationships>
</file>

<file path=ppt/slides/_rels/slide38.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png"/><Relationship Id="rId7"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 Id="rId9" Type="http://schemas.openxmlformats.org/officeDocument/2006/relationships/image" Target="../media/image30.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16.xml"/><Relationship Id="rId5" Type="http://schemas.openxmlformats.org/officeDocument/2006/relationships/image" Target="../media/image33.png"/><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1.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Office Deployment Tool</a:t>
            </a:r>
            <a:endParaRPr lang="en-US" dirty="0"/>
          </a:p>
        </p:txBody>
      </p:sp>
    </p:spTree>
    <p:extLst>
      <p:ext uri="{BB962C8B-B14F-4D97-AF65-F5344CB8AC3E}">
        <p14:creationId xmlns:p14="http://schemas.microsoft.com/office/powerpoint/2010/main" val="253674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748472"/>
            <a:ext cx="11887200" cy="1831975"/>
          </a:xfrm>
        </p:spPr>
        <p:txBody>
          <a:bodyPr/>
          <a:lstStyle/>
          <a:p>
            <a:r>
              <a:rPr lang="en-US" sz="8000" dirty="0" smtClean="0"/>
              <a:t>Distributing updates for Office 365 ProPlus</a:t>
            </a:r>
            <a:endParaRPr lang="en-US" sz="8000" dirty="0"/>
          </a:p>
        </p:txBody>
      </p:sp>
    </p:spTree>
    <p:extLst>
      <p:ext uri="{BB962C8B-B14F-4D97-AF65-F5344CB8AC3E}">
        <p14:creationId xmlns:p14="http://schemas.microsoft.com/office/powerpoint/2010/main" val="219815736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Updating an Office 365 ProPlus install</a:t>
            </a:r>
            <a:endParaRPr lang="en-US" dirty="0"/>
          </a:p>
        </p:txBody>
      </p:sp>
      <p:sp>
        <p:nvSpPr>
          <p:cNvPr id="13" name="Rectangle 12"/>
          <p:cNvSpPr/>
          <p:nvPr/>
        </p:nvSpPr>
        <p:spPr bwMode="auto">
          <a:xfrm>
            <a:off x="731897" y="2582872"/>
            <a:ext cx="3200365"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Automatically from </a:t>
            </a:r>
          </a:p>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Office 365</a:t>
            </a:r>
          </a:p>
        </p:txBody>
      </p:sp>
      <p:sp>
        <p:nvSpPr>
          <p:cNvPr id="6" name="Rectangle 5"/>
          <p:cNvSpPr/>
          <p:nvPr/>
        </p:nvSpPr>
        <p:spPr bwMode="auto">
          <a:xfrm>
            <a:off x="8070154" y="2582872"/>
            <a:ext cx="3108926"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Re-run Office Deployment Tool </a:t>
            </a:r>
            <a:r>
              <a:rPr lang="en-US" sz="2400" i="1" dirty="0" smtClean="0">
                <a:gradFill>
                  <a:gsLst>
                    <a:gs pos="0">
                      <a:srgbClr val="FFFFFF"/>
                    </a:gs>
                    <a:gs pos="100000">
                      <a:srgbClr val="FFFFFF"/>
                    </a:gs>
                  </a:gsLst>
                  <a:lin ang="5400000" scaled="0"/>
                </a:gradFill>
                <a:ea typeface="Segoe UI" pitchFamily="34" charset="0"/>
                <a:cs typeface="Segoe UI" pitchFamily="34" charset="0"/>
              </a:rPr>
              <a:t>(setup.exe)</a:t>
            </a:r>
            <a:endParaRPr lang="en-US" sz="1600" i="1"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4389457" y="2582872"/>
            <a:ext cx="3200365"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Automatically from </a:t>
            </a:r>
          </a:p>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on-premises</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269162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Update behavior</a:t>
            </a:r>
            <a:endParaRPr lang="en-US" dirty="0"/>
          </a:p>
        </p:txBody>
      </p:sp>
      <p:sp>
        <p:nvSpPr>
          <p:cNvPr id="7" name="Rectangle 6"/>
          <p:cNvSpPr/>
          <p:nvPr/>
        </p:nvSpPr>
        <p:spPr bwMode="auto">
          <a:xfrm>
            <a:off x="4389457" y="2582872"/>
            <a:ext cx="2743170"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Delta comparison and install</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051339" y="2582872"/>
            <a:ext cx="2734525"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Update location set in .xml file</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727575" y="2574944"/>
            <a:ext cx="2743170"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Daily scheduled task</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0959846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Update settings in configuration.xml</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061805852"/>
              </p:ext>
            </p:extLst>
          </p:nvPr>
        </p:nvGraphicFramePr>
        <p:xfrm>
          <a:off x="606175" y="2157573"/>
          <a:ext cx="11209106" cy="2692400"/>
        </p:xfrm>
        <a:graphic>
          <a:graphicData uri="http://schemas.openxmlformats.org/drawingml/2006/table">
            <a:tbl>
              <a:tblPr firstRow="1" bandRow="1">
                <a:tableStyleId>{5C22544A-7EE6-4342-B048-85BDC9FD1C3A}</a:tableStyleId>
              </a:tblPr>
              <a:tblGrid>
                <a:gridCol w="4839128"/>
                <a:gridCol w="6369978"/>
              </a:tblGrid>
              <a:tr h="333880">
                <a:tc>
                  <a:txBody>
                    <a:bodyPr/>
                    <a:lstStyle/>
                    <a:p>
                      <a:r>
                        <a:rPr lang="en-US" dirty="0" smtClean="0"/>
                        <a:t>Method</a:t>
                      </a:r>
                      <a:r>
                        <a:rPr lang="en-US" baseline="0" dirty="0" smtClean="0"/>
                        <a:t> of distributing updates</a:t>
                      </a:r>
                      <a:endParaRPr lang="en-US" dirty="0"/>
                    </a:p>
                  </a:txBody>
                  <a:tcPr/>
                </a:tc>
                <a:tc>
                  <a:txBody>
                    <a:bodyPr/>
                    <a:lstStyle/>
                    <a:p>
                      <a:r>
                        <a:rPr lang="en-US" dirty="0" smtClean="0"/>
                        <a:t>Setting to use</a:t>
                      </a:r>
                      <a:endParaRPr lang="en-US" dirty="0"/>
                    </a:p>
                  </a:txBody>
                  <a:tcPr/>
                </a:tc>
              </a:tr>
              <a:tr h="370840">
                <a:tc>
                  <a:txBody>
                    <a:bodyPr/>
                    <a:lstStyle/>
                    <a:p>
                      <a:r>
                        <a:rPr lang="en-US" dirty="0" smtClean="0"/>
                        <a:t>Automatically from Office 365</a:t>
                      </a:r>
                      <a:endParaRPr lang="en-US"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&lt;Updates Enabled="TRUE"  /&gt; </a:t>
                      </a:r>
                    </a:p>
                    <a:p>
                      <a:pPr marL="0" marR="0" indent="0" algn="l" defTabSz="932742" rtl="0" eaLnBrk="1" fontAlgn="auto" latinLnBrk="0" hangingPunct="1">
                        <a:lnSpc>
                          <a:spcPct val="100000"/>
                        </a:lnSpc>
                        <a:spcBef>
                          <a:spcPts val="0"/>
                        </a:spcBef>
                        <a:spcAft>
                          <a:spcPts val="0"/>
                        </a:spcAft>
                        <a:buClrTx/>
                        <a:buSzTx/>
                        <a:buFontTx/>
                        <a:buNone/>
                        <a:tabLst/>
                        <a:defRPr/>
                      </a:pPr>
                      <a:endParaRPr lang="en-US" sz="1600" dirty="0" smtClean="0"/>
                    </a:p>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Or</a:t>
                      </a:r>
                    </a:p>
                    <a:p>
                      <a:pPr marL="0" marR="0" indent="0" algn="l" defTabSz="932742" rtl="0" eaLnBrk="1" fontAlgn="auto" latinLnBrk="0" hangingPunct="1">
                        <a:lnSpc>
                          <a:spcPct val="100000"/>
                        </a:lnSpc>
                        <a:spcBef>
                          <a:spcPts val="0"/>
                        </a:spcBef>
                        <a:spcAft>
                          <a:spcPts val="0"/>
                        </a:spcAft>
                        <a:buClrTx/>
                        <a:buSzTx/>
                        <a:buFontTx/>
                        <a:buNone/>
                        <a:tabLst/>
                        <a:defRPr/>
                      </a:pPr>
                      <a:endParaRPr lang="en-US" sz="1600" dirty="0" smtClean="0"/>
                    </a:p>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&lt;Updates Enabled="TRUE" </a:t>
                      </a:r>
                      <a:r>
                        <a:rPr lang="en-US" sz="1600" dirty="0" err="1" smtClean="0"/>
                        <a:t>UpdatePath</a:t>
                      </a:r>
                      <a:r>
                        <a:rPr lang="en-US" sz="1600" dirty="0" smtClean="0"/>
                        <a:t>="" /&gt; </a:t>
                      </a:r>
                    </a:p>
                    <a:p>
                      <a:endParaRPr lang="en-US" dirty="0"/>
                    </a:p>
                  </a:txBody>
                  <a:tcPr/>
                </a:tc>
              </a:tr>
              <a:tr h="370840">
                <a:tc>
                  <a:txBody>
                    <a:bodyPr/>
                    <a:lstStyle/>
                    <a:p>
                      <a:r>
                        <a:rPr lang="en-US" dirty="0" smtClean="0"/>
                        <a:t>Automatically</a:t>
                      </a:r>
                      <a:r>
                        <a:rPr lang="en-US" baseline="0" dirty="0" smtClean="0"/>
                        <a:t> f</a:t>
                      </a:r>
                      <a:r>
                        <a:rPr lang="en-US" dirty="0" smtClean="0"/>
                        <a:t>rom an on-premises location</a:t>
                      </a:r>
                      <a:endParaRPr lang="en-US" dirty="0"/>
                    </a:p>
                  </a:txBody>
                  <a:tcPr/>
                </a:tc>
                <a:tc>
                  <a:txBody>
                    <a:bodyPr/>
                    <a:lstStyle/>
                    <a:p>
                      <a:r>
                        <a:rPr lang="en-US" sz="1600" dirty="0" smtClean="0"/>
                        <a:t>&lt;Updates Enabled="TRUE" </a:t>
                      </a:r>
                      <a:r>
                        <a:rPr lang="en-US" sz="1600" dirty="0" err="1" smtClean="0"/>
                        <a:t>UpdatePath</a:t>
                      </a:r>
                      <a:r>
                        <a:rPr lang="en-US" sz="1600" dirty="0" smtClean="0"/>
                        <a:t>="\\Server01\Office\" /&gt; </a:t>
                      </a:r>
                      <a:endParaRPr lang="en-US" dirty="0"/>
                    </a:p>
                  </a:txBody>
                  <a:tcPr/>
                </a:tc>
              </a:tr>
              <a:tr h="370840">
                <a:tc>
                  <a:txBody>
                    <a:bodyPr/>
                    <a:lstStyle/>
                    <a:p>
                      <a:r>
                        <a:rPr lang="en-US" baseline="0" dirty="0" smtClean="0"/>
                        <a:t>By re-running setup.exe</a:t>
                      </a:r>
                      <a:endParaRPr lang="en-US" dirty="0"/>
                    </a:p>
                  </a:txBody>
                  <a:tcPr/>
                </a:tc>
                <a:tc>
                  <a:txBody>
                    <a:bodyPr/>
                    <a:lstStyle/>
                    <a:p>
                      <a:r>
                        <a:rPr lang="en-US" sz="1600" dirty="0" smtClean="0"/>
                        <a:t>&lt;Updates Enabled="FALSE" /&gt;</a:t>
                      </a:r>
                      <a:endParaRPr lang="en-US" dirty="0"/>
                    </a:p>
                  </a:txBody>
                  <a:tcPr/>
                </a:tc>
              </a:tr>
            </a:tbl>
          </a:graphicData>
        </a:graphic>
      </p:graphicFrame>
      <p:sp>
        <p:nvSpPr>
          <p:cNvPr id="5" name="Rectangle 1"/>
          <p:cNvSpPr>
            <a:spLocks noChangeArrowheads="1"/>
          </p:cNvSpPr>
          <p:nvPr/>
        </p:nvSpPr>
        <p:spPr bwMode="auto">
          <a:xfrm>
            <a:off x="0" y="0"/>
            <a:ext cx="12436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Unicode MS" panose="020B0604020202020204" pitchFamily="34" charset="-128"/>
              </a:rPr>
              <a:t>&lt;Updates Enabled="TRUE" UpdatePath="\\Server\share\" TargetVersion="15.1.2.3" /&gt; </a:t>
            </a:r>
            <a:endParaRPr kumimoji="0" 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0096349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208" y="902652"/>
            <a:ext cx="11887200" cy="2320293"/>
          </a:xfrm>
        </p:spPr>
        <p:txBody>
          <a:bodyPr/>
          <a:lstStyle/>
          <a:p>
            <a:r>
              <a:rPr lang="en-US" sz="7200" dirty="0" smtClean="0"/>
              <a:t>Managed deployments of Office 365 ProPlus</a:t>
            </a:r>
            <a:endParaRPr lang="en-US" sz="7200" dirty="0"/>
          </a:p>
        </p:txBody>
      </p:sp>
    </p:spTree>
    <p:extLst>
      <p:ext uri="{BB962C8B-B14F-4D97-AF65-F5344CB8AC3E}">
        <p14:creationId xmlns:p14="http://schemas.microsoft.com/office/powerpoint/2010/main" val="44614207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deployment methods</a:t>
            </a:r>
            <a:endParaRPr lang="en-US" dirty="0"/>
          </a:p>
        </p:txBody>
      </p:sp>
      <p:sp>
        <p:nvSpPr>
          <p:cNvPr id="3" name="Text Placeholder 2"/>
          <p:cNvSpPr>
            <a:spLocks noGrp="1"/>
          </p:cNvSpPr>
          <p:nvPr>
            <p:ph type="body" sz="quarter" idx="10"/>
          </p:nvPr>
        </p:nvSpPr>
        <p:spPr>
          <a:xfrm>
            <a:off x="823336" y="1668482"/>
            <a:ext cx="6309291" cy="3847207"/>
          </a:xfrm>
        </p:spPr>
        <p:txBody>
          <a:bodyPr/>
          <a:lstStyle/>
          <a:p>
            <a:pPr lvl="1"/>
            <a:r>
              <a:rPr lang="en-US" dirty="0" smtClean="0"/>
              <a:t>Network share</a:t>
            </a:r>
          </a:p>
          <a:p>
            <a:pPr lvl="1"/>
            <a:r>
              <a:rPr lang="en-US" dirty="0" smtClean="0"/>
              <a:t>Group Policy computer startup script</a:t>
            </a:r>
          </a:p>
          <a:p>
            <a:pPr lvl="1"/>
            <a:endParaRPr lang="en-US" dirty="0" smtClean="0"/>
          </a:p>
          <a:p>
            <a:pPr lvl="1"/>
            <a:r>
              <a:rPr lang="en-US" dirty="0"/>
              <a:t>Microsoft Application Virtualization (App-V) 5.0</a:t>
            </a:r>
          </a:p>
          <a:p>
            <a:pPr lvl="1"/>
            <a:r>
              <a:rPr lang="en-US" dirty="0" smtClean="0"/>
              <a:t>System Center Configuration Manager</a:t>
            </a:r>
          </a:p>
          <a:p>
            <a:pPr lvl="1"/>
            <a:r>
              <a:rPr lang="en-US" dirty="0" smtClean="0"/>
              <a:t>Windows Intune</a:t>
            </a:r>
          </a:p>
          <a:p>
            <a:pPr lvl="1"/>
            <a:r>
              <a:rPr lang="en-US" dirty="0" smtClean="0"/>
              <a:t>Microsoft Deployment Toolkit (MDT) 2012</a:t>
            </a:r>
          </a:p>
          <a:p>
            <a:pPr lvl="1"/>
            <a:endParaRPr lang="en-US" dirty="0" smtClean="0"/>
          </a:p>
          <a:p>
            <a:pPr lvl="1"/>
            <a:r>
              <a:rPr lang="en-US" dirty="0" smtClean="0"/>
              <a:t>Standard image</a:t>
            </a:r>
          </a:p>
          <a:p>
            <a:pPr lvl="1"/>
            <a:r>
              <a:rPr lang="en-US" dirty="0" smtClean="0"/>
              <a:t>User-dedicated virtual desktop</a:t>
            </a:r>
            <a:endParaRPr lang="en-US" dirty="0"/>
          </a:p>
          <a:p>
            <a:pPr lvl="1"/>
            <a:endParaRPr lang="en-US" dirty="0" smtClean="0"/>
          </a:p>
        </p:txBody>
      </p:sp>
      <p:sp>
        <p:nvSpPr>
          <p:cNvPr id="4" name="TextBox 3"/>
          <p:cNvSpPr txBox="1"/>
          <p:nvPr/>
        </p:nvSpPr>
        <p:spPr>
          <a:xfrm>
            <a:off x="8138456" y="1668482"/>
            <a:ext cx="3383243" cy="4588949"/>
          </a:xfrm>
          <a:prstGeom prst="rect">
            <a:avLst/>
          </a:prstGeom>
          <a:noFill/>
          <a:ln>
            <a:solidFill>
              <a:schemeClr val="tx1"/>
            </a:solidFill>
          </a:ln>
        </p:spPr>
        <p:txBody>
          <a:bodyPr wrap="square" lIns="182880" tIns="146304" rIns="182880" bIns="146304" rtlCol="0">
            <a:spAutoFit/>
          </a:bodyPr>
          <a:lstStyle/>
          <a:p>
            <a:pPr>
              <a:lnSpc>
                <a:spcPct val="90000"/>
              </a:lnSpc>
              <a:spcAft>
                <a:spcPts val="600"/>
              </a:spcAft>
            </a:pPr>
            <a:r>
              <a:rPr lang="en-US" sz="2000" i="1" dirty="0" smtClean="0">
                <a:gradFill>
                  <a:gsLst>
                    <a:gs pos="2917">
                      <a:schemeClr val="tx1"/>
                    </a:gs>
                    <a:gs pos="30000">
                      <a:schemeClr val="tx1"/>
                    </a:gs>
                  </a:gsLst>
                  <a:lin ang="5400000" scaled="0"/>
                </a:gradFill>
              </a:rPr>
              <a:t>For these cases…</a:t>
            </a:r>
          </a:p>
          <a:p>
            <a:pPr>
              <a:lnSpc>
                <a:spcPct val="90000"/>
              </a:lnSpc>
              <a:spcAft>
                <a:spcPts val="600"/>
              </a:spcAft>
            </a:pPr>
            <a:endParaRPr lang="en-US" sz="2000" dirty="0" smtClean="0">
              <a:gradFill>
                <a:gsLst>
                  <a:gs pos="2917">
                    <a:schemeClr val="tx1"/>
                  </a:gs>
                  <a:gs pos="30000">
                    <a:schemeClr val="tx1"/>
                  </a:gs>
                </a:gsLst>
                <a:lin ang="5400000" scaled="0"/>
              </a:gradFill>
            </a:endParaRPr>
          </a:p>
          <a:p>
            <a:pPr>
              <a:lnSpc>
                <a:spcPct val="90000"/>
              </a:lnSpc>
              <a:spcAft>
                <a:spcPts val="600"/>
              </a:spcAft>
            </a:pPr>
            <a:r>
              <a:rPr lang="en-US" sz="2000" dirty="0" smtClean="0">
                <a:gradFill>
                  <a:gsLst>
                    <a:gs pos="2917">
                      <a:schemeClr val="tx1"/>
                    </a:gs>
                    <a:gs pos="30000">
                      <a:schemeClr val="tx1"/>
                    </a:gs>
                  </a:gsLst>
                  <a:lin ang="5400000" scaled="0"/>
                </a:gradFill>
              </a:rPr>
              <a:t>Remote Desktop Services</a:t>
            </a:r>
          </a:p>
          <a:p>
            <a:pPr>
              <a:lnSpc>
                <a:spcPct val="90000"/>
              </a:lnSpc>
              <a:spcAft>
                <a:spcPts val="600"/>
              </a:spcAft>
            </a:pPr>
            <a:r>
              <a:rPr lang="en-US" sz="2000" dirty="0" smtClean="0">
                <a:gradFill>
                  <a:gsLst>
                    <a:gs pos="2917">
                      <a:schemeClr val="tx1"/>
                    </a:gs>
                    <a:gs pos="30000">
                      <a:schemeClr val="tx1"/>
                    </a:gs>
                  </a:gsLst>
                  <a:lin ang="5400000" scaled="0"/>
                </a:gradFill>
              </a:rPr>
              <a:t>Shared virtual desktops</a:t>
            </a:r>
          </a:p>
          <a:p>
            <a:pPr>
              <a:lnSpc>
                <a:spcPct val="90000"/>
              </a:lnSpc>
              <a:spcAft>
                <a:spcPts val="600"/>
              </a:spcAft>
            </a:pPr>
            <a:r>
              <a:rPr lang="en-US" sz="2000" dirty="0" smtClean="0">
                <a:gradFill>
                  <a:gsLst>
                    <a:gs pos="2917">
                      <a:schemeClr val="tx1"/>
                    </a:gs>
                    <a:gs pos="30000">
                      <a:schemeClr val="tx1"/>
                    </a:gs>
                  </a:gsLst>
                  <a:lin ang="5400000" scaled="0"/>
                </a:gradFill>
              </a:rPr>
              <a:t>Windows to Go</a:t>
            </a:r>
          </a:p>
          <a:p>
            <a:pPr>
              <a:lnSpc>
                <a:spcPct val="90000"/>
              </a:lnSpc>
              <a:spcAft>
                <a:spcPts val="600"/>
              </a:spcAft>
            </a:pPr>
            <a:endParaRPr lang="en-US" sz="2000" dirty="0">
              <a:gradFill>
                <a:gsLst>
                  <a:gs pos="2917">
                    <a:schemeClr val="tx1"/>
                  </a:gs>
                  <a:gs pos="30000">
                    <a:schemeClr val="tx1"/>
                  </a:gs>
                </a:gsLst>
                <a:lin ang="5400000" scaled="0"/>
              </a:gradFill>
            </a:endParaRPr>
          </a:p>
          <a:p>
            <a:pPr>
              <a:lnSpc>
                <a:spcPct val="90000"/>
              </a:lnSpc>
              <a:spcAft>
                <a:spcPts val="600"/>
              </a:spcAft>
            </a:pPr>
            <a:r>
              <a:rPr lang="en-US" sz="2000" dirty="0" smtClean="0">
                <a:gradFill>
                  <a:gsLst>
                    <a:gs pos="2917">
                      <a:schemeClr val="tx1"/>
                    </a:gs>
                    <a:gs pos="30000">
                      <a:schemeClr val="tx1"/>
                    </a:gs>
                  </a:gsLst>
                  <a:lin ang="5400000" scaled="0"/>
                </a:gradFill>
              </a:rPr>
              <a:t>Networks without access to the Internet</a:t>
            </a:r>
          </a:p>
          <a:p>
            <a:pPr>
              <a:lnSpc>
                <a:spcPct val="90000"/>
              </a:lnSpc>
              <a:spcAft>
                <a:spcPts val="600"/>
              </a:spcAft>
            </a:pPr>
            <a:endParaRPr lang="en-US" sz="2000" dirty="0" smtClean="0">
              <a:gradFill>
                <a:gsLst>
                  <a:gs pos="2917">
                    <a:schemeClr val="tx1"/>
                  </a:gs>
                  <a:gs pos="30000">
                    <a:schemeClr val="tx1"/>
                  </a:gs>
                </a:gsLst>
                <a:lin ang="5400000" scaled="0"/>
              </a:gradFill>
            </a:endParaRPr>
          </a:p>
          <a:p>
            <a:pPr>
              <a:lnSpc>
                <a:spcPct val="90000"/>
              </a:lnSpc>
              <a:spcAft>
                <a:spcPts val="600"/>
              </a:spcAft>
            </a:pPr>
            <a:endParaRPr lang="en-US" sz="2000" dirty="0" smtClean="0">
              <a:gradFill>
                <a:gsLst>
                  <a:gs pos="2917">
                    <a:schemeClr val="tx1"/>
                  </a:gs>
                  <a:gs pos="30000">
                    <a:schemeClr val="tx1"/>
                  </a:gs>
                </a:gsLst>
                <a:lin ang="5400000" scaled="0"/>
              </a:gradFill>
            </a:endParaRPr>
          </a:p>
          <a:p>
            <a:pPr>
              <a:lnSpc>
                <a:spcPct val="90000"/>
              </a:lnSpc>
              <a:spcAft>
                <a:spcPts val="600"/>
              </a:spcAft>
            </a:pPr>
            <a:r>
              <a:rPr lang="en-US" sz="2000" i="1" dirty="0" smtClean="0">
                <a:gradFill>
                  <a:gsLst>
                    <a:gs pos="2917">
                      <a:schemeClr val="tx1"/>
                    </a:gs>
                    <a:gs pos="30000">
                      <a:schemeClr val="tx1"/>
                    </a:gs>
                  </a:gsLst>
                  <a:lin ang="5400000" scaled="0"/>
                </a:gradFill>
              </a:rPr>
              <a:t>… you will need to use a volume licensed version of Office</a:t>
            </a:r>
          </a:p>
        </p:txBody>
      </p:sp>
      <p:sp>
        <p:nvSpPr>
          <p:cNvPr id="5" name="Oval 4"/>
          <p:cNvSpPr/>
          <p:nvPr/>
        </p:nvSpPr>
        <p:spPr bwMode="auto">
          <a:xfrm>
            <a:off x="91824" y="2399994"/>
            <a:ext cx="6766487" cy="1463024"/>
          </a:xfrm>
          <a:prstGeom prst="ellipse">
            <a:avLst/>
          </a:prstGeom>
          <a:noFill/>
          <a:ln w="15875">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978846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500"/>
                                        <p:tgtEl>
                                          <p:spTgt spid="3">
                                            <p:txEl>
                                              <p:pRg st="8" end="8"/>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500"/>
                                        <p:tgtEl>
                                          <p:spTgt spid="3">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par>
                                <p:cTn id="38" presetID="10" presetClass="entr" presetSubtype="0" fill="hold" nodeType="withEffect">
                                  <p:stCondLst>
                                    <p:cond delay="0"/>
                                  </p:stCondLst>
                                  <p:childTnLst>
                                    <p:set>
                                      <p:cBhvr>
                                        <p:cTn id="39" dur="1" fill="hold">
                                          <p:stCondLst>
                                            <p:cond delay="0"/>
                                          </p:stCondLst>
                                        </p:cTn>
                                        <p:tgtEl>
                                          <p:spTgt spid="4">
                                            <p:txEl>
                                              <p:pRg st="0" end="0"/>
                                            </p:txEl>
                                          </p:spTgt>
                                        </p:tgtEl>
                                        <p:attrNameLst>
                                          <p:attrName>style.visibility</p:attrName>
                                        </p:attrNameLst>
                                      </p:cBhvr>
                                      <p:to>
                                        <p:strVal val="visible"/>
                                      </p:to>
                                    </p:set>
                                    <p:animEffect transition="in" filter="fade">
                                      <p:cBhvr>
                                        <p:cTn id="40" dur="500"/>
                                        <p:tgtEl>
                                          <p:spTgt spid="4">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4">
                                            <p:txEl>
                                              <p:pRg st="2" end="2"/>
                                            </p:txEl>
                                          </p:spTgt>
                                        </p:tgtEl>
                                        <p:attrNameLst>
                                          <p:attrName>style.visibility</p:attrName>
                                        </p:attrNameLst>
                                      </p:cBhvr>
                                      <p:to>
                                        <p:strVal val="visible"/>
                                      </p:to>
                                    </p:set>
                                    <p:animEffect transition="in" filter="fade">
                                      <p:cBhvr>
                                        <p:cTn id="45" dur="500"/>
                                        <p:tgtEl>
                                          <p:spTgt spid="4">
                                            <p:txEl>
                                              <p:pRg st="2" end="2"/>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4">
                                            <p:txEl>
                                              <p:pRg st="3" end="3"/>
                                            </p:txEl>
                                          </p:spTgt>
                                        </p:tgtEl>
                                        <p:attrNameLst>
                                          <p:attrName>style.visibility</p:attrName>
                                        </p:attrNameLst>
                                      </p:cBhvr>
                                      <p:to>
                                        <p:strVal val="visible"/>
                                      </p:to>
                                    </p:set>
                                    <p:animEffect transition="in" filter="fade">
                                      <p:cBhvr>
                                        <p:cTn id="48" dur="500"/>
                                        <p:tgtEl>
                                          <p:spTgt spid="4">
                                            <p:txEl>
                                              <p:pRg st="3" end="3"/>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animEffect transition="in" filter="fade">
                                      <p:cBhvr>
                                        <p:cTn id="51" dur="500"/>
                                        <p:tgtEl>
                                          <p:spTgt spid="4">
                                            <p:txEl>
                                              <p:pRg st="4" end="4"/>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4">
                                            <p:txEl>
                                              <p:pRg st="6" end="6"/>
                                            </p:txEl>
                                          </p:spTgt>
                                        </p:tgtEl>
                                        <p:attrNameLst>
                                          <p:attrName>style.visibility</p:attrName>
                                        </p:attrNameLst>
                                      </p:cBhvr>
                                      <p:to>
                                        <p:strVal val="visible"/>
                                      </p:to>
                                    </p:set>
                                    <p:animEffect transition="in" filter="fade">
                                      <p:cBhvr>
                                        <p:cTn id="54" dur="500"/>
                                        <p:tgtEl>
                                          <p:spTgt spid="4">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4">
                                            <p:txEl>
                                              <p:pRg st="9" end="9"/>
                                            </p:txEl>
                                          </p:spTgt>
                                        </p:tgtEl>
                                        <p:attrNameLst>
                                          <p:attrName>style.visibility</p:attrName>
                                        </p:attrNameLst>
                                      </p:cBhvr>
                                      <p:to>
                                        <p:strVal val="visible"/>
                                      </p:to>
                                    </p:set>
                                    <p:animEffect transition="in" filter="fade">
                                      <p:cBhvr>
                                        <p:cTn id="59" dur="500"/>
                                        <p:tgtEl>
                                          <p:spTgt spid="4">
                                            <p:txEl>
                                              <p:pRg st="9" end="9"/>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fade">
                                      <p:cBhvr>
                                        <p:cTn id="6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t>
            </a:r>
            <a:r>
              <a:rPr lang="en-US" dirty="0" smtClean="0"/>
              <a:t>App-V to </a:t>
            </a:r>
            <a:r>
              <a:rPr lang="en-US" dirty="0"/>
              <a:t>deploy</a:t>
            </a:r>
            <a:br>
              <a:rPr lang="en-US" dirty="0"/>
            </a:br>
            <a:endParaRPr lang="en-US" dirty="0"/>
          </a:p>
        </p:txBody>
      </p:sp>
      <p:sp>
        <p:nvSpPr>
          <p:cNvPr id="12" name="Rectangle 11"/>
          <p:cNvSpPr/>
          <p:nvPr/>
        </p:nvSpPr>
        <p:spPr bwMode="auto">
          <a:xfrm>
            <a:off x="8047300" y="2578208"/>
            <a:ext cx="3200381"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Control program </a:t>
            </a:r>
            <a:r>
              <a:rPr lang="en-US" sz="3600" dirty="0" smtClean="0">
                <a:gradFill>
                  <a:gsLst>
                    <a:gs pos="0">
                      <a:srgbClr val="FFFFFF"/>
                    </a:gs>
                    <a:gs pos="100000">
                      <a:srgbClr val="FFFFFF"/>
                    </a:gs>
                  </a:gsLst>
                  <a:lin ang="5400000" scaled="0"/>
                </a:gradFill>
                <a:ea typeface="Segoe UI" pitchFamily="34" charset="0"/>
                <a:cs typeface="Segoe UI" pitchFamily="34" charset="0"/>
              </a:rPr>
              <a:t>installation</a:t>
            </a:r>
            <a:endParaRPr lang="en-US" sz="2000" i="1"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4389457" y="2578208"/>
            <a:ext cx="3200381"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No additional sequencing needed</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731897" y="2582872"/>
            <a:ext cx="3200381"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/packager</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0736150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Using Microsoft Application Virtualization (App-V) 5.0 to deploy Office 365 ProPlus </a:t>
            </a:r>
            <a:endParaRPr lang="en-US" dirty="0"/>
          </a:p>
        </p:txBody>
      </p:sp>
    </p:spTree>
    <p:extLst>
      <p:ext uri="{BB962C8B-B14F-4D97-AF65-F5344CB8AC3E}">
        <p14:creationId xmlns:p14="http://schemas.microsoft.com/office/powerpoint/2010/main" val="323586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t>
            </a:r>
            <a:r>
              <a:rPr lang="en-US" dirty="0" smtClean="0"/>
              <a:t>Configuration Manager to </a:t>
            </a:r>
            <a:r>
              <a:rPr lang="en-US" dirty="0"/>
              <a:t>deploy</a:t>
            </a:r>
            <a:br>
              <a:rPr lang="en-US" dirty="0"/>
            </a:br>
            <a:endParaRPr lang="en-US" dirty="0"/>
          </a:p>
        </p:txBody>
      </p:sp>
      <p:sp>
        <p:nvSpPr>
          <p:cNvPr id="12" name="Rectangle 11"/>
          <p:cNvSpPr/>
          <p:nvPr/>
        </p:nvSpPr>
        <p:spPr bwMode="auto">
          <a:xfrm>
            <a:off x="8035578" y="2571134"/>
            <a:ext cx="3371530"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Download and execute vs. streaming</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4389457" y="2582872"/>
            <a:ext cx="3371530"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Can use </a:t>
            </a:r>
          </a:p>
          <a:p>
            <a:pPr defTabSz="932472" fontAlgn="base">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App-V 5.0 package</a:t>
            </a:r>
          </a:p>
        </p:txBody>
      </p:sp>
      <p:sp>
        <p:nvSpPr>
          <p:cNvPr id="9" name="Rectangle 8"/>
          <p:cNvSpPr/>
          <p:nvPr/>
        </p:nvSpPr>
        <p:spPr bwMode="auto">
          <a:xfrm>
            <a:off x="731897" y="2582872"/>
            <a:ext cx="3383243"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Application model vs.</a:t>
            </a:r>
          </a:p>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package mode </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0100041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2" y="2125678"/>
            <a:ext cx="9163588" cy="2824694"/>
          </a:xfrm>
        </p:spPr>
        <p:txBody>
          <a:bodyPr/>
          <a:lstStyle/>
          <a:p>
            <a:r>
              <a:rPr lang="en-US" sz="4800" dirty="0"/>
              <a:t>Deploying and Updating Microsoft Office 365 </a:t>
            </a:r>
            <a:r>
              <a:rPr lang="en-US" sz="4800" dirty="0" smtClean="0"/>
              <a:t>ProPlus </a:t>
            </a:r>
            <a:r>
              <a:rPr lang="en-US" sz="4800" dirty="0"/>
              <a:t>with Click-to-Run</a:t>
            </a:r>
          </a:p>
        </p:txBody>
      </p:sp>
      <p:sp>
        <p:nvSpPr>
          <p:cNvPr id="5" name="Text Placeholder 4"/>
          <p:cNvSpPr>
            <a:spLocks noGrp="1"/>
          </p:cNvSpPr>
          <p:nvPr>
            <p:ph type="body" sz="quarter" idx="12"/>
          </p:nvPr>
        </p:nvSpPr>
        <p:spPr/>
        <p:txBody>
          <a:bodyPr/>
          <a:lstStyle/>
          <a:p>
            <a:r>
              <a:rPr lang="en-US" dirty="0" smtClean="0"/>
              <a:t>Dan Brown  </a:t>
            </a:r>
          </a:p>
          <a:p>
            <a:r>
              <a:rPr lang="en-US" dirty="0" smtClean="0"/>
              <a:t>Jeremy Chapman</a:t>
            </a:r>
            <a:endParaRPr lang="en-US" dirty="0"/>
          </a:p>
        </p:txBody>
      </p:sp>
      <p:sp>
        <p:nvSpPr>
          <p:cNvPr id="14" name="Text Placeholder 13"/>
          <p:cNvSpPr>
            <a:spLocks noGrp="1"/>
          </p:cNvSpPr>
          <p:nvPr>
            <p:ph type="body" sz="quarter" idx="13"/>
          </p:nvPr>
        </p:nvSpPr>
        <p:spPr>
          <a:xfrm>
            <a:off x="6492620" y="434695"/>
            <a:ext cx="5486400" cy="840230"/>
          </a:xfrm>
        </p:spPr>
        <p:txBody>
          <a:bodyPr/>
          <a:lstStyle/>
          <a:p>
            <a:r>
              <a:rPr lang="en-US" sz="5400" dirty="0"/>
              <a:t>OUC-B302</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Using System Center Configuration Manager to deploy Office 365 ProPlus </a:t>
            </a:r>
            <a:endParaRPr lang="en-US" dirty="0"/>
          </a:p>
        </p:txBody>
      </p:sp>
    </p:spTree>
    <p:extLst>
      <p:ext uri="{BB962C8B-B14F-4D97-AF65-F5344CB8AC3E}">
        <p14:creationId xmlns:p14="http://schemas.microsoft.com/office/powerpoint/2010/main" val="117680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208" y="902652"/>
            <a:ext cx="11887200" cy="2320293"/>
          </a:xfrm>
        </p:spPr>
        <p:txBody>
          <a:bodyPr/>
          <a:lstStyle/>
          <a:p>
            <a:r>
              <a:rPr lang="en-US" sz="7200" dirty="0" smtClean="0"/>
              <a:t>Leveraging the cloud to deploy</a:t>
            </a:r>
            <a:endParaRPr lang="en-US" sz="7200" dirty="0"/>
          </a:p>
        </p:txBody>
      </p:sp>
    </p:spTree>
    <p:extLst>
      <p:ext uri="{BB962C8B-B14F-4D97-AF65-F5344CB8AC3E}">
        <p14:creationId xmlns:p14="http://schemas.microsoft.com/office/powerpoint/2010/main" val="212589565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cloud as a distribution point</a:t>
            </a:r>
            <a:endParaRPr lang="en-US" dirty="0"/>
          </a:p>
        </p:txBody>
      </p:sp>
      <p:sp>
        <p:nvSpPr>
          <p:cNvPr id="9" name="Rectangle 8"/>
          <p:cNvSpPr/>
          <p:nvPr/>
        </p:nvSpPr>
        <p:spPr bwMode="auto">
          <a:xfrm>
            <a:off x="731897" y="2582872"/>
            <a:ext cx="5120584"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Configuration Manager + </a:t>
            </a:r>
          </a:p>
          <a:p>
            <a:pPr algn="ct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Windows Azure</a:t>
            </a:r>
            <a:endParaRPr lang="en-US" sz="2400" i="1"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6252454" y="2582872"/>
            <a:ext cx="5120584"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Windows Intune</a:t>
            </a:r>
          </a:p>
          <a:p>
            <a:pPr algn="ctr" defTabSz="932472" fontAlgn="base">
              <a:spcBef>
                <a:spcPct val="0"/>
              </a:spcBef>
              <a:spcAft>
                <a:spcPct val="0"/>
              </a:spcAft>
            </a:pPr>
            <a:r>
              <a:rPr lang="en-US" sz="3600" i="1" dirty="0" smtClean="0">
                <a:gradFill>
                  <a:gsLst>
                    <a:gs pos="0">
                      <a:srgbClr val="FFFFFF"/>
                    </a:gs>
                    <a:gs pos="100000">
                      <a:srgbClr val="FFFFFF"/>
                    </a:gs>
                  </a:gsLst>
                  <a:lin ang="5400000" scaled="0"/>
                </a:gradFill>
                <a:ea typeface="Segoe UI" pitchFamily="34" charset="0"/>
                <a:cs typeface="Segoe UI" pitchFamily="34" charset="0"/>
              </a:rPr>
              <a:t>+</a:t>
            </a:r>
          </a:p>
          <a:p>
            <a:pPr algn="ct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Office 365</a:t>
            </a:r>
            <a:r>
              <a:rPr lang="en-US" sz="2400" i="1" dirty="0" smtClean="0">
                <a:gradFill>
                  <a:gsLst>
                    <a:gs pos="0">
                      <a:srgbClr val="FFFFFF"/>
                    </a:gs>
                    <a:gs pos="100000">
                      <a:srgbClr val="FFFFFF"/>
                    </a:gs>
                  </a:gsLst>
                  <a:lin ang="5400000" scaled="0"/>
                </a:gradFill>
                <a:ea typeface="Segoe UI" pitchFamily="34" charset="0"/>
                <a:cs typeface="Segoe UI" pitchFamily="34" charset="0"/>
              </a:rPr>
              <a:t> </a:t>
            </a:r>
            <a:endParaRPr lang="en-US" sz="36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8945797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823336" y="662653"/>
            <a:ext cx="10553700" cy="5915025"/>
          </a:xfrm>
          <a:prstGeom prst="rect">
            <a:avLst/>
          </a:prstGeom>
        </p:spPr>
      </p:pic>
      <p:cxnSp>
        <p:nvCxnSpPr>
          <p:cNvPr id="6" name="Straight Connector 5"/>
          <p:cNvCxnSpPr/>
          <p:nvPr/>
        </p:nvCxnSpPr>
        <p:spPr>
          <a:xfrm>
            <a:off x="1371970" y="3131506"/>
            <a:ext cx="2743170" cy="0"/>
          </a:xfrm>
          <a:prstGeom prst="line">
            <a:avLst/>
          </a:prstGeom>
          <a:ln w="1905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646287" y="3954457"/>
            <a:ext cx="3108926" cy="0"/>
          </a:xfrm>
          <a:prstGeom prst="line">
            <a:avLst/>
          </a:prstGeom>
          <a:ln w="1905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371970" y="4685969"/>
            <a:ext cx="3840438" cy="0"/>
          </a:xfrm>
          <a:prstGeom prst="line">
            <a:avLst/>
          </a:prstGeom>
          <a:ln w="1905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371970" y="5326042"/>
            <a:ext cx="3383243" cy="0"/>
          </a:xfrm>
          <a:prstGeom prst="line">
            <a:avLst/>
          </a:prstGeom>
          <a:ln w="1905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554848" y="4960286"/>
            <a:ext cx="914390" cy="0"/>
          </a:xfrm>
          <a:prstGeom prst="line">
            <a:avLst/>
          </a:prstGeom>
          <a:ln w="1905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44560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823336" y="662653"/>
            <a:ext cx="11130722" cy="5303462"/>
          </a:xfrm>
          <a:prstGeom prst="rect">
            <a:avLst/>
          </a:prstGeom>
        </p:spPr>
      </p:pic>
    </p:spTree>
    <p:extLst>
      <p:ext uri="{BB962C8B-B14F-4D97-AF65-F5344CB8AC3E}">
        <p14:creationId xmlns:p14="http://schemas.microsoft.com/office/powerpoint/2010/main" val="365130723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Using Windows Intune to deploy Office 365 ProPlus </a:t>
            </a:r>
            <a:endParaRPr lang="en-US" dirty="0"/>
          </a:p>
        </p:txBody>
      </p:sp>
    </p:spTree>
    <p:extLst>
      <p:ext uri="{BB962C8B-B14F-4D97-AF65-F5344CB8AC3E}">
        <p14:creationId xmlns:p14="http://schemas.microsoft.com/office/powerpoint/2010/main" val="320580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more information…</a:t>
            </a:r>
            <a:endParaRPr lang="en-US" dirty="0"/>
          </a:p>
        </p:txBody>
      </p:sp>
      <p:sp>
        <p:nvSpPr>
          <p:cNvPr id="4" name="Text Placeholder 3"/>
          <p:cNvSpPr>
            <a:spLocks noGrp="1"/>
          </p:cNvSpPr>
          <p:nvPr>
            <p:ph type="body" sz="quarter" idx="10"/>
          </p:nvPr>
        </p:nvSpPr>
        <p:spPr>
          <a:xfrm>
            <a:off x="1280531" y="1668482"/>
            <a:ext cx="8892824" cy="4720243"/>
          </a:xfrm>
          <a:solidFill>
            <a:schemeClr val="tx1">
              <a:lumMod val="85000"/>
            </a:schemeClr>
          </a:solidFill>
        </p:spPr>
        <p:txBody>
          <a:bodyPr/>
          <a:lstStyle/>
          <a:p>
            <a:endParaRPr lang="en-US" dirty="0" smtClean="0">
              <a:solidFill>
                <a:schemeClr val="bg1"/>
              </a:solidFill>
              <a:hlinkClick r:id="rId2"/>
            </a:endParaRPr>
          </a:p>
          <a:p>
            <a:r>
              <a:rPr lang="en-US" sz="2800" dirty="0" smtClean="0">
                <a:solidFill>
                  <a:schemeClr val="bg1"/>
                </a:solidFill>
                <a:latin typeface="+mn-lt"/>
                <a:hlinkClick r:id="rId2"/>
              </a:rPr>
              <a:t>Office Deployment Tool download</a:t>
            </a:r>
            <a:endParaRPr lang="en-US" sz="2800" dirty="0" smtClean="0">
              <a:solidFill>
                <a:schemeClr val="bg1"/>
              </a:solidFill>
              <a:latin typeface="+mn-lt"/>
            </a:endParaRPr>
          </a:p>
          <a:p>
            <a:endParaRPr lang="en-US" sz="2800" dirty="0">
              <a:solidFill>
                <a:schemeClr val="bg1"/>
              </a:solidFill>
              <a:latin typeface="+mn-lt"/>
            </a:endParaRPr>
          </a:p>
          <a:p>
            <a:r>
              <a:rPr lang="en-US" sz="2800" dirty="0" smtClean="0">
                <a:solidFill>
                  <a:schemeClr val="bg1"/>
                </a:solidFill>
                <a:latin typeface="+mn-lt"/>
                <a:hlinkClick r:id="rId3"/>
              </a:rPr>
              <a:t>Content roadmap for deploying Office 365 ProPlus</a:t>
            </a:r>
            <a:endParaRPr lang="en-US" sz="2800" dirty="0" smtClean="0">
              <a:solidFill>
                <a:schemeClr val="bg1"/>
              </a:solidFill>
              <a:latin typeface="+mn-lt"/>
            </a:endParaRPr>
          </a:p>
          <a:p>
            <a:endParaRPr lang="en-US" sz="2800" dirty="0">
              <a:solidFill>
                <a:schemeClr val="bg1"/>
              </a:solidFill>
              <a:latin typeface="+mn-lt"/>
            </a:endParaRPr>
          </a:p>
          <a:p>
            <a:r>
              <a:rPr lang="en-US" sz="2800" dirty="0" smtClean="0">
                <a:solidFill>
                  <a:schemeClr val="bg1"/>
                </a:solidFill>
                <a:latin typeface="+mn-lt"/>
                <a:hlinkClick r:id="rId4"/>
              </a:rPr>
              <a:t>Office IT Pro blog</a:t>
            </a:r>
            <a:endParaRPr lang="en-US" sz="2800" dirty="0" smtClean="0">
              <a:solidFill>
                <a:schemeClr val="bg1"/>
              </a:solidFill>
              <a:latin typeface="+mn-lt"/>
            </a:endParaRPr>
          </a:p>
          <a:p>
            <a:endParaRPr lang="en-US" sz="2800" dirty="0">
              <a:solidFill>
                <a:schemeClr val="bg1"/>
              </a:solidFill>
              <a:latin typeface="+mn-lt"/>
            </a:endParaRPr>
          </a:p>
          <a:p>
            <a:r>
              <a:rPr lang="en-US" sz="2800" dirty="0" smtClean="0">
                <a:solidFill>
                  <a:schemeClr val="bg1"/>
                </a:solidFill>
                <a:latin typeface="+mn-lt"/>
                <a:hlinkClick r:id="rId5"/>
              </a:rPr>
              <a:t>Office for IT pros TechCenter</a:t>
            </a:r>
            <a:endParaRPr lang="en-US" sz="2800" dirty="0">
              <a:solidFill>
                <a:schemeClr val="bg1"/>
              </a:solidFill>
              <a:latin typeface="+mn-lt"/>
            </a:endParaRPr>
          </a:p>
        </p:txBody>
      </p:sp>
    </p:spTree>
    <p:extLst>
      <p:ext uri="{BB962C8B-B14F-4D97-AF65-F5344CB8AC3E}">
        <p14:creationId xmlns:p14="http://schemas.microsoft.com/office/powerpoint/2010/main" val="341950931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69" y="1395987"/>
            <a:ext cx="11790169" cy="4382738"/>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Breakout Sessions</a:t>
            </a:r>
          </a:p>
          <a:p>
            <a:pPr marL="1037871" lvl="1" indent="-571500">
              <a:lnSpc>
                <a:spcPct val="90000"/>
              </a:lnSpc>
              <a:spcBef>
                <a:spcPct val="20000"/>
              </a:spcBef>
              <a:buSzPct val="105000"/>
              <a:buBlip>
                <a:blip r:embed="rId3"/>
              </a:buBlip>
            </a:pPr>
            <a:r>
              <a:rPr lang="en-US" sz="2000" dirty="0" smtClean="0">
                <a:gradFill>
                  <a:gsLst>
                    <a:gs pos="1250">
                      <a:schemeClr val="tx1"/>
                    </a:gs>
                    <a:gs pos="100000">
                      <a:schemeClr val="tx1"/>
                    </a:gs>
                  </a:gsLst>
                  <a:lin ang="5400000" scaled="0"/>
                </a:gradFill>
                <a:latin typeface="+mj-lt"/>
              </a:rPr>
              <a:t>Deploying </a:t>
            </a:r>
            <a:r>
              <a:rPr lang="en-US" sz="2000" dirty="0">
                <a:gradFill>
                  <a:gsLst>
                    <a:gs pos="1250">
                      <a:schemeClr val="tx1"/>
                    </a:gs>
                    <a:gs pos="100000">
                      <a:schemeClr val="tx1"/>
                    </a:gs>
                  </a:gsLst>
                  <a:lin ang="5400000" scaled="0"/>
                </a:gradFill>
                <a:latin typeface="+mj-lt"/>
              </a:rPr>
              <a:t>Microsoft Office? Before you begin, come here first</a:t>
            </a:r>
            <a:r>
              <a:rPr lang="en-US" sz="2000" dirty="0" smtClean="0">
                <a:gradFill>
                  <a:gsLst>
                    <a:gs pos="1250">
                      <a:schemeClr val="tx1"/>
                    </a:gs>
                    <a:gs pos="100000">
                      <a:schemeClr val="tx1"/>
                    </a:gs>
                  </a:gsLst>
                  <a:lin ang="5400000" scaled="0"/>
                </a:gradFill>
                <a:latin typeface="+mj-lt"/>
              </a:rPr>
              <a:t>!  (OUC-B208) </a:t>
            </a:r>
          </a:p>
          <a:p>
            <a:pPr marL="1037871" lvl="1" indent="-571500">
              <a:lnSpc>
                <a:spcPct val="90000"/>
              </a:lnSpc>
              <a:spcBef>
                <a:spcPct val="20000"/>
              </a:spcBef>
              <a:buSzPct val="105000"/>
              <a:buBlip>
                <a:blip r:embed="rId3"/>
              </a:buBlip>
            </a:pPr>
            <a:r>
              <a:rPr lang="en-US" sz="2000" dirty="0" smtClean="0">
                <a:gradFill>
                  <a:gsLst>
                    <a:gs pos="1250">
                      <a:schemeClr val="tx1"/>
                    </a:gs>
                    <a:gs pos="100000">
                      <a:schemeClr val="tx1"/>
                    </a:gs>
                  </a:gsLst>
                  <a:lin ang="5400000" scaled="0"/>
                </a:gradFill>
                <a:latin typeface="+mj-lt"/>
              </a:rPr>
              <a:t>Microsoft Office 365 ProPlus Adoption and Change </a:t>
            </a:r>
            <a:r>
              <a:rPr lang="en-US" sz="2000" dirty="0">
                <a:gradFill>
                  <a:gsLst>
                    <a:gs pos="1250">
                      <a:schemeClr val="tx1"/>
                    </a:gs>
                    <a:gs pos="100000">
                      <a:schemeClr val="tx1"/>
                    </a:gs>
                  </a:gsLst>
                  <a:lin ang="5400000" scaled="0"/>
                </a:gradFill>
                <a:latin typeface="+mj-lt"/>
              </a:rPr>
              <a:t>Management  (</a:t>
            </a:r>
            <a:r>
              <a:rPr lang="en-US" sz="2000" dirty="0" smtClean="0">
                <a:gradFill>
                  <a:gsLst>
                    <a:gs pos="1250">
                      <a:schemeClr val="tx1"/>
                    </a:gs>
                    <a:gs pos="100000">
                      <a:schemeClr val="tx1"/>
                    </a:gs>
                  </a:gsLst>
                  <a:lin ang="5400000" scaled="0"/>
                </a:gradFill>
                <a:latin typeface="+mj-lt"/>
              </a:rPr>
              <a:t>OUC-B217) </a:t>
            </a:r>
          </a:p>
          <a:p>
            <a:pPr lvl="1">
              <a:lnSpc>
                <a:spcPct val="90000"/>
              </a:lnSpc>
              <a:spcBef>
                <a:spcPct val="20000"/>
              </a:spcBef>
              <a:buSzPct val="105000"/>
            </a:pPr>
            <a:endParaRPr lang="en-US" sz="2000" dirty="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Hands-on Labs</a:t>
            </a:r>
          </a:p>
          <a:p>
            <a:pPr marL="1037871" lvl="1" indent="-571500">
              <a:lnSpc>
                <a:spcPct val="90000"/>
              </a:lnSpc>
              <a:spcBef>
                <a:spcPct val="20000"/>
              </a:spcBef>
              <a:buSzPct val="105000"/>
              <a:buBlip>
                <a:blip r:embed="rId3"/>
              </a:buBlip>
            </a:pPr>
            <a:r>
              <a:rPr lang="en-US" sz="2000" dirty="0" smtClean="0">
                <a:gradFill>
                  <a:gsLst>
                    <a:gs pos="1250">
                      <a:schemeClr val="tx1"/>
                    </a:gs>
                    <a:gs pos="100000">
                      <a:schemeClr val="tx1"/>
                    </a:gs>
                  </a:gsLst>
                  <a:lin ang="5400000" scaled="0"/>
                </a:gradFill>
                <a:latin typeface="+mj-lt"/>
              </a:rPr>
              <a:t>Deploying Microsoft Office as a Service  (OUC-H307)</a:t>
            </a:r>
          </a:p>
          <a:p>
            <a:pPr lvl="0">
              <a:lnSpc>
                <a:spcPct val="90000"/>
              </a:lnSpc>
              <a:spcBef>
                <a:spcPct val="20000"/>
              </a:spcBef>
              <a:buSzPct val="105000"/>
            </a:pPr>
            <a:endParaRPr lang="en-US" sz="3600" dirty="0" smtClean="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Find </a:t>
            </a:r>
            <a:r>
              <a:rPr lang="en-US" sz="3600" dirty="0" smtClean="0">
                <a:gradFill>
                  <a:gsLst>
                    <a:gs pos="1250">
                      <a:schemeClr val="tx1"/>
                    </a:gs>
                    <a:gs pos="100000">
                      <a:schemeClr val="tx1"/>
                    </a:gs>
                  </a:gsLst>
                  <a:lin ang="5400000" scaled="0"/>
                </a:gradFill>
                <a:latin typeface="+mj-lt"/>
              </a:rPr>
              <a:t>Jeremy later at The Garage</a:t>
            </a:r>
            <a:endParaRPr lang="en-US" sz="3600" dirty="0">
              <a:gradFill>
                <a:gsLst>
                  <a:gs pos="1250">
                    <a:schemeClr val="tx1"/>
                  </a:gs>
                  <a:gs pos="100000">
                    <a:schemeClr val="tx1"/>
                  </a:gs>
                </a:gsLst>
                <a:lin ang="5400000" scaled="0"/>
              </a:gradFill>
              <a:latin typeface="+mj-lt"/>
            </a:endParaRPr>
          </a:p>
          <a:p>
            <a:pPr marL="571500" lvl="0" indent="-571500">
              <a:lnSpc>
                <a:spcPct val="90000"/>
              </a:lnSpc>
              <a:spcBef>
                <a:spcPct val="20000"/>
              </a:spcBef>
              <a:buSzPct val="105000"/>
              <a:buBlip>
                <a:blip r:embed="rId3"/>
              </a:buBlip>
            </a:pP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64107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2430" y="1162267"/>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69779" y="1292264"/>
            <a:ext cx="11790169" cy="954107"/>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Office 365 </a:t>
            </a:r>
            <a:r>
              <a:rPr lang="en-US" sz="2800" dirty="0">
                <a:gradFill>
                  <a:gsLst>
                    <a:gs pos="1250">
                      <a:schemeClr val="tx1"/>
                    </a:gs>
                    <a:gs pos="100000">
                      <a:schemeClr val="tx1"/>
                    </a:gs>
                  </a:gsLst>
                  <a:lin ang="5400000" scaled="0"/>
                </a:gradFill>
                <a:latin typeface="+mj-lt"/>
              </a:rPr>
              <a:t>Blog: </a:t>
            </a:r>
            <a:endParaRPr lang="en-US" sz="2800" dirty="0" smtClean="0">
              <a:gradFill>
                <a:gsLst>
                  <a:gs pos="1250">
                    <a:schemeClr val="tx1"/>
                  </a:gs>
                  <a:gs pos="100000">
                    <a:schemeClr val="tx1"/>
                  </a:gs>
                </a:gsLst>
                <a:lin ang="5400000" scaled="0"/>
              </a:gradFill>
              <a:latin typeface="+mj-lt"/>
            </a:endParaRPr>
          </a:p>
          <a:p>
            <a:pPr lvl="0">
              <a:lnSpc>
                <a:spcPct val="90000"/>
              </a:lnSpc>
              <a:spcBef>
                <a:spcPct val="20000"/>
              </a:spcBef>
              <a:buSzPct val="105000"/>
            </a:pPr>
            <a:r>
              <a:rPr lang="en-US" sz="2800" dirty="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http</a:t>
            </a:r>
            <a:r>
              <a:rPr lang="en-US" sz="2800" dirty="0">
                <a:gradFill>
                  <a:gsLst>
                    <a:gs pos="1250">
                      <a:schemeClr val="tx1"/>
                    </a:gs>
                    <a:gs pos="100000">
                      <a:schemeClr val="tx1"/>
                    </a:gs>
                  </a:gsLst>
                  <a:lin ang="5400000" scaled="0"/>
                </a:gradFill>
                <a:latin typeface="+mj-lt"/>
              </a:rPr>
              <a:t>://blogs.office.com/b/microsoft_office_365_blog/</a:t>
            </a:r>
          </a:p>
        </p:txBody>
      </p:sp>
      <p:sp>
        <p:nvSpPr>
          <p:cNvPr id="8" name="Rectangle 7"/>
          <p:cNvSpPr/>
          <p:nvPr/>
        </p:nvSpPr>
        <p:spPr bwMode="invGray">
          <a:xfrm>
            <a:off x="369779" y="2459715"/>
            <a:ext cx="11790169" cy="954107"/>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Twitter: </a:t>
            </a:r>
          </a:p>
          <a:p>
            <a:pPr>
              <a:lnSpc>
                <a:spcPct val="90000"/>
              </a:lnSpc>
              <a:spcBef>
                <a:spcPct val="20000"/>
              </a:spcBef>
              <a:buSzPct val="105000"/>
              <a:tabLst>
                <a:tab pos="576263" algn="l"/>
              </a:tabLst>
            </a:pPr>
            <a:r>
              <a:rPr lang="en-US" sz="2800" dirty="0" smtClean="0">
                <a:gradFill>
                  <a:gsLst>
                    <a:gs pos="1250">
                      <a:schemeClr val="tx1"/>
                    </a:gs>
                    <a:gs pos="100000">
                      <a:schemeClr val="tx1"/>
                    </a:gs>
                  </a:gsLst>
                  <a:lin ang="5400000" scaled="0"/>
                </a:gradFill>
                <a:latin typeface="+mj-lt"/>
              </a:rPr>
              <a:t>	Follow @ </a:t>
            </a:r>
            <a:r>
              <a:rPr lang="en-US" sz="2800" dirty="0">
                <a:gradFill>
                  <a:gsLst>
                    <a:gs pos="1250">
                      <a:schemeClr val="tx1"/>
                    </a:gs>
                    <a:gs pos="100000">
                      <a:schemeClr val="tx1"/>
                    </a:gs>
                  </a:gsLst>
                  <a:lin ang="5400000" scaled="0"/>
                </a:gradFill>
                <a:latin typeface="+mj-lt"/>
              </a:rPr>
              <a:t>https://twitter.com/Office365</a:t>
            </a:r>
          </a:p>
        </p:txBody>
      </p:sp>
      <p:sp>
        <p:nvSpPr>
          <p:cNvPr id="9" name="Rectangle 8"/>
          <p:cNvSpPr/>
          <p:nvPr/>
        </p:nvSpPr>
        <p:spPr bwMode="invGray">
          <a:xfrm>
            <a:off x="369779" y="5034836"/>
            <a:ext cx="11790169" cy="2037481"/>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Check out: </a:t>
            </a:r>
          </a:p>
          <a:p>
            <a:pPr>
              <a:lnSpc>
                <a:spcPct val="90000"/>
              </a:lnSpc>
              <a:spcBef>
                <a:spcPct val="20000"/>
              </a:spcBef>
              <a:buSzPct val="105000"/>
            </a:pPr>
            <a:r>
              <a:rPr lang="en-US" sz="2800" dirty="0" smtClean="0">
                <a:gradFill>
                  <a:gsLst>
                    <a:gs pos="1250">
                      <a:schemeClr val="tx1"/>
                    </a:gs>
                    <a:gs pos="100000">
                      <a:schemeClr val="tx1"/>
                    </a:gs>
                  </a:gsLst>
                  <a:lin ang="5400000" scaled="0"/>
                </a:gradFill>
                <a:latin typeface="+mj-lt"/>
              </a:rPr>
              <a:t>	Garage Series for IT Pros: </a:t>
            </a:r>
            <a:r>
              <a:rPr lang="en-US" sz="2800" dirty="0">
                <a:gradFill>
                  <a:gsLst>
                    <a:gs pos="1250">
                      <a:schemeClr val="tx1"/>
                    </a:gs>
                    <a:gs pos="100000">
                      <a:schemeClr val="tx1"/>
                    </a:gs>
                  </a:gsLst>
                  <a:lin ang="5400000" scaled="0"/>
                </a:gradFill>
                <a:latin typeface="+mj-lt"/>
              </a:rPr>
              <a:t>www.microsoft.com/garage</a:t>
            </a:r>
          </a:p>
          <a:p>
            <a:pPr>
              <a:lnSpc>
                <a:spcPct val="90000"/>
              </a:lnSpc>
              <a:spcBef>
                <a:spcPct val="20000"/>
              </a:spcBef>
              <a:buSzPct val="105000"/>
            </a:pPr>
            <a:r>
              <a:rPr lang="en-US" sz="2800" dirty="0" smtClean="0">
                <a:gradFill>
                  <a:gsLst>
                    <a:gs pos="1250">
                      <a:schemeClr val="tx1"/>
                    </a:gs>
                    <a:gs pos="100000">
                      <a:schemeClr val="tx1"/>
                    </a:gs>
                  </a:gsLst>
                  <a:lin ang="5400000" scaled="0"/>
                </a:gradFill>
                <a:latin typeface="+mj-lt"/>
              </a:rPr>
              <a:t>	Office 365 </a:t>
            </a:r>
            <a:r>
              <a:rPr lang="en-US" sz="2800" dirty="0" err="1" smtClean="0">
                <a:gradFill>
                  <a:gsLst>
                    <a:gs pos="1250">
                      <a:schemeClr val="tx1"/>
                    </a:gs>
                    <a:gs pos="100000">
                      <a:schemeClr val="tx1"/>
                    </a:gs>
                  </a:gsLst>
                  <a:lin ang="5400000" scaled="0"/>
                </a:gradFill>
                <a:latin typeface="+mj-lt"/>
              </a:rPr>
              <a:t>FastTrack</a:t>
            </a:r>
            <a:r>
              <a:rPr lang="en-US" sz="2800" dirty="0" smtClean="0"/>
              <a:t>: </a:t>
            </a:r>
            <a:r>
              <a:rPr lang="en-US" sz="2800" dirty="0">
                <a:gradFill>
                  <a:gsLst>
                    <a:gs pos="1250">
                      <a:schemeClr val="tx1"/>
                    </a:gs>
                    <a:gs pos="100000">
                      <a:schemeClr val="tx1"/>
                    </a:gs>
                  </a:gsLst>
                  <a:lin ang="5400000" scaled="0"/>
                </a:gradFill>
                <a:latin typeface="+mj-lt"/>
              </a:rPr>
              <a:t>http://fasttrack.office.com/</a:t>
            </a:r>
            <a:r>
              <a:rPr lang="en-US" sz="2800" dirty="0">
                <a:gradFill>
                  <a:gsLst>
                    <a:gs pos="1250">
                      <a:schemeClr val="tx1"/>
                    </a:gs>
                    <a:gs pos="100000">
                      <a:schemeClr val="tx1"/>
                    </a:gs>
                  </a:gsLst>
                  <a:lin ang="5400000" scaled="0"/>
                </a:gradFill>
                <a:latin typeface="+mj-lt"/>
                <a:hlinkClick r:id="rId4"/>
              </a:rPr>
              <a:t>/</a:t>
            </a:r>
            <a:endParaRPr lang="en-US" sz="2800" dirty="0">
              <a:gradFill>
                <a:gsLst>
                  <a:gs pos="1250">
                    <a:schemeClr val="tx1"/>
                  </a:gs>
                  <a:gs pos="100000">
                    <a:schemeClr val="tx1"/>
                  </a:gs>
                </a:gsLst>
                <a:lin ang="5400000" scaled="0"/>
              </a:gradFill>
              <a:latin typeface="+mj-lt"/>
            </a:endParaRPr>
          </a:p>
          <a:p>
            <a:pPr>
              <a:lnSpc>
                <a:spcPct val="90000"/>
              </a:lnSpc>
              <a:spcBef>
                <a:spcPct val="20000"/>
              </a:spcBef>
              <a:buSzPct val="105000"/>
            </a:pPr>
            <a:r>
              <a:rPr lang="en-US" sz="3600" dirty="0" smtClean="0">
                <a:gradFill>
                  <a:gsLst>
                    <a:gs pos="1250">
                      <a:schemeClr val="tx1"/>
                    </a:gs>
                    <a:gs pos="100000">
                      <a:schemeClr val="tx1"/>
                    </a:gs>
                  </a:gsLst>
                  <a:lin ang="5400000" scaled="0"/>
                </a:gradFill>
                <a:latin typeface="+mj-lt"/>
              </a:rPr>
              <a:t>	 </a:t>
            </a:r>
            <a:endParaRPr lang="en-US" sz="3600" b="1"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invGray">
          <a:xfrm>
            <a:off x="369779" y="3731662"/>
            <a:ext cx="11790169" cy="954107"/>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Connect: </a:t>
            </a:r>
          </a:p>
          <a:p>
            <a:pPr defTabSz="576263">
              <a:lnSpc>
                <a:spcPct val="90000"/>
              </a:lnSpc>
              <a:spcBef>
                <a:spcPct val="20000"/>
              </a:spcBef>
              <a:buSzPct val="105000"/>
            </a:pPr>
            <a:r>
              <a:rPr lang="en-US" sz="2800" dirty="0" smtClean="0">
                <a:gradFill>
                  <a:gsLst>
                    <a:gs pos="1250">
                      <a:schemeClr val="tx1"/>
                    </a:gs>
                    <a:gs pos="100000">
                      <a:schemeClr val="tx1"/>
                    </a:gs>
                  </a:gsLst>
                  <a:lin ang="5400000" scaled="0"/>
                </a:gradFill>
                <a:latin typeface="+mj-lt"/>
              </a:rPr>
              <a:t>	</a:t>
            </a:r>
            <a:r>
              <a:rPr lang="en-US" sz="2800" dirty="0">
                <a:gradFill>
                  <a:gsLst>
                    <a:gs pos="1250">
                      <a:schemeClr val="tx1"/>
                    </a:gs>
                    <a:gs pos="100000">
                      <a:schemeClr val="tx1"/>
                    </a:gs>
                  </a:gsLst>
                  <a:lin ang="5400000" scaled="0"/>
                </a:gradFill>
                <a:latin typeface="+mj-lt"/>
              </a:rPr>
              <a:t>http://www.linkedin.com/groups/Microsoft-Office-365-3724282 </a:t>
            </a:r>
          </a:p>
        </p:txBody>
      </p:sp>
    </p:spTree>
    <p:extLst>
      <p:ext uri="{BB962C8B-B14F-4D97-AF65-F5344CB8AC3E}">
        <p14:creationId xmlns:p14="http://schemas.microsoft.com/office/powerpoint/2010/main" val="3570293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0-#ppt_w/2"/>
                                          </p:val>
                                        </p:tav>
                                        <p:tav tm="100000">
                                          <p:val>
                                            <p:strVal val="#ppt_x"/>
                                          </p:val>
                                        </p:tav>
                                      </p:tavLst>
                                    </p:anim>
                                    <p:anim calcmode="lin" valueType="num">
                                      <p:cBhvr additive="base">
                                        <p:cTn id="24"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deployment information</a:t>
            </a:r>
            <a:endParaRPr lang="en-US" dirty="0"/>
          </a:p>
        </p:txBody>
      </p:sp>
    </p:spTree>
    <p:extLst>
      <p:ext uri="{BB962C8B-B14F-4D97-AF65-F5344CB8AC3E}">
        <p14:creationId xmlns:p14="http://schemas.microsoft.com/office/powerpoint/2010/main" val="61945170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365 ProPlus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3922" y="1714047"/>
            <a:ext cx="6405693" cy="1219037"/>
          </a:xfrm>
          <a:prstGeom prst="rect">
            <a:avLst/>
          </a:prstGeom>
        </p:spPr>
      </p:pic>
      <p:sp>
        <p:nvSpPr>
          <p:cNvPr id="7" name="Rectangle 6"/>
          <p:cNvSpPr/>
          <p:nvPr/>
        </p:nvSpPr>
        <p:spPr bwMode="auto">
          <a:xfrm>
            <a:off x="4389457" y="3500596"/>
            <a:ext cx="2834624"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Installs and runs locally</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067092" y="3497262"/>
            <a:ext cx="2834625"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1 license = 5 installs</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731897" y="3497262"/>
            <a:ext cx="2814828" cy="2385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Full version of Office</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5760768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Anatomy of the Click-to-Run install process</a:t>
            </a:r>
            <a:endParaRPr lang="en-US" sz="4800" dirty="0"/>
          </a:p>
        </p:txBody>
      </p:sp>
      <p:pic>
        <p:nvPicPr>
          <p:cNvPr id="5" name="Picture 4"/>
          <p:cNvPicPr>
            <a:picLocks noChangeAspect="1"/>
          </p:cNvPicPr>
          <p:nvPr/>
        </p:nvPicPr>
        <p:blipFill>
          <a:blip r:embed="rId3"/>
          <a:stretch>
            <a:fillRect/>
          </a:stretch>
        </p:blipFill>
        <p:spPr>
          <a:xfrm>
            <a:off x="491490" y="1707622"/>
            <a:ext cx="10992166" cy="3640982"/>
          </a:xfrm>
          <a:prstGeom prst="rect">
            <a:avLst/>
          </a:prstGeom>
        </p:spPr>
      </p:pic>
    </p:spTree>
    <p:extLst>
      <p:ext uri="{BB962C8B-B14F-4D97-AF65-F5344CB8AC3E}">
        <p14:creationId xmlns:p14="http://schemas.microsoft.com/office/powerpoint/2010/main" val="387274508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Verbose logging</a:t>
            </a:r>
            <a:endParaRPr lang="en-US" dirty="0"/>
          </a:p>
        </p:txBody>
      </p:sp>
      <p:sp>
        <p:nvSpPr>
          <p:cNvPr id="3" name="Rectangle 2"/>
          <p:cNvSpPr/>
          <p:nvPr/>
        </p:nvSpPr>
        <p:spPr>
          <a:xfrm>
            <a:off x="675322" y="1662659"/>
            <a:ext cx="7382828" cy="923330"/>
          </a:xfrm>
          <a:prstGeom prst="rect">
            <a:avLst/>
          </a:prstGeom>
        </p:spPr>
        <p:txBody>
          <a:bodyPr wrap="square">
            <a:spAutoFit/>
          </a:bodyPr>
          <a:lstStyle/>
          <a:p>
            <a:r>
              <a:rPr lang="en-US" dirty="0"/>
              <a:t>HKEY_LOCAL_MACHINE\SOFTWARE\Microsoft\</a:t>
            </a:r>
            <a:r>
              <a:rPr lang="en-US" dirty="0" err="1"/>
              <a:t>ClickToRun</a:t>
            </a:r>
            <a:r>
              <a:rPr lang="en-US" dirty="0"/>
              <a:t>\</a:t>
            </a:r>
            <a:r>
              <a:rPr lang="en-US" dirty="0" err="1"/>
              <a:t>OverRide</a:t>
            </a:r>
            <a:endParaRPr lang="en-US" dirty="0"/>
          </a:p>
          <a:p>
            <a:r>
              <a:rPr lang="en-US" dirty="0"/>
              <a:t>DWORD “</a:t>
            </a:r>
            <a:r>
              <a:rPr lang="en-US" dirty="0" err="1"/>
              <a:t>LogLevel</a:t>
            </a:r>
            <a:r>
              <a:rPr lang="en-US" dirty="0"/>
              <a:t>”</a:t>
            </a:r>
          </a:p>
          <a:p>
            <a:r>
              <a:rPr lang="en-US" dirty="0"/>
              <a:t>Value Data “3” </a:t>
            </a:r>
          </a:p>
        </p:txBody>
      </p:sp>
      <p:pic>
        <p:nvPicPr>
          <p:cNvPr id="4" name="Picture 3"/>
          <p:cNvPicPr>
            <a:picLocks noChangeAspect="1"/>
          </p:cNvPicPr>
          <p:nvPr/>
        </p:nvPicPr>
        <p:blipFill rotWithShape="1">
          <a:blip r:embed="rId2"/>
          <a:srcRect t="10182" b="26080"/>
          <a:stretch/>
        </p:blipFill>
        <p:spPr>
          <a:xfrm>
            <a:off x="1588769" y="3497263"/>
            <a:ext cx="8808945" cy="2992318"/>
          </a:xfrm>
          <a:prstGeom prst="rect">
            <a:avLst/>
          </a:prstGeom>
        </p:spPr>
      </p:pic>
      <p:sp>
        <p:nvSpPr>
          <p:cNvPr id="5" name="Rectangle 4"/>
          <p:cNvSpPr/>
          <p:nvPr/>
        </p:nvSpPr>
        <p:spPr>
          <a:xfrm>
            <a:off x="675322" y="2849510"/>
            <a:ext cx="7046907" cy="369332"/>
          </a:xfrm>
          <a:prstGeom prst="rect">
            <a:avLst/>
          </a:prstGeom>
        </p:spPr>
        <p:txBody>
          <a:bodyPr wrap="square">
            <a:spAutoFit/>
          </a:bodyPr>
          <a:lstStyle/>
          <a:p>
            <a:r>
              <a:rPr lang="en-US" dirty="0"/>
              <a:t>Primary log is integratedoffice.exe_streamserver(****************).log </a:t>
            </a:r>
          </a:p>
        </p:txBody>
      </p:sp>
    </p:spTree>
    <p:extLst>
      <p:ext uri="{BB962C8B-B14F-4D97-AF65-F5344CB8AC3E}">
        <p14:creationId xmlns:p14="http://schemas.microsoft.com/office/powerpoint/2010/main" val="219138272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Group Policy settings for “no prompt” deployment</a:t>
            </a:r>
          </a:p>
        </p:txBody>
      </p:sp>
      <p:pic>
        <p:nvPicPr>
          <p:cNvPr id="3" name="Picture 2" descr="C:\Users\cusawin\AppData\Local\Temp\SNAGHTML55809a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7867" y="1856421"/>
            <a:ext cx="5786017" cy="449326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63717" y="2086603"/>
            <a:ext cx="6214150" cy="2824235"/>
          </a:xfrm>
          <a:prstGeom prst="rect">
            <a:avLst/>
          </a:prstGeom>
        </p:spPr>
        <p:txBody>
          <a:bodyPr wrap="square">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32372">
              <a:lnSpc>
                <a:spcPct val="90000"/>
              </a:lnSpc>
              <a:spcBef>
                <a:spcPct val="20000"/>
              </a:spcBef>
              <a:buSzPct val="90000"/>
            </a:pPr>
            <a:r>
              <a:rPr lang="en-US" sz="3998" dirty="0">
                <a:solidFill>
                  <a:schemeClr val="tx2"/>
                </a:solidFill>
                <a:latin typeface="Segoe UI Light"/>
              </a:rPr>
              <a:t>Disable First Run experience</a:t>
            </a:r>
          </a:p>
          <a:p>
            <a:pPr marL="0" lvl="1" defTabSz="932372">
              <a:lnSpc>
                <a:spcPct val="90000"/>
              </a:lnSpc>
              <a:spcBef>
                <a:spcPct val="20000"/>
              </a:spcBef>
              <a:buSzPct val="90000"/>
            </a:pPr>
            <a:endParaRPr lang="en-US" sz="1999" dirty="0" smtClean="0">
              <a:gradFill>
                <a:gsLst>
                  <a:gs pos="1250">
                    <a:srgbClr val="FFFFFF"/>
                  </a:gs>
                  <a:gs pos="100000">
                    <a:srgbClr val="FFFFFF"/>
                  </a:gs>
                </a:gsLst>
                <a:lin ang="5400000" scaled="0"/>
              </a:gradFill>
            </a:endParaRPr>
          </a:p>
          <a:p>
            <a:pPr marL="0" lvl="1" defTabSz="932372">
              <a:lnSpc>
                <a:spcPct val="90000"/>
              </a:lnSpc>
              <a:spcBef>
                <a:spcPct val="20000"/>
              </a:spcBef>
              <a:buSzPct val="90000"/>
            </a:pPr>
            <a:r>
              <a:rPr lang="en-US" sz="1999" dirty="0" smtClean="0">
                <a:gradFill>
                  <a:gsLst>
                    <a:gs pos="1250">
                      <a:srgbClr val="FFFFFF"/>
                    </a:gs>
                    <a:gs pos="100000">
                      <a:srgbClr val="FFFFFF"/>
                    </a:gs>
                  </a:gsLst>
                  <a:lin ang="5400000" scaled="0"/>
                </a:gradFill>
              </a:rPr>
              <a:t>User </a:t>
            </a:r>
            <a:r>
              <a:rPr lang="en-US" sz="1999" dirty="0">
                <a:gradFill>
                  <a:gsLst>
                    <a:gs pos="1250">
                      <a:srgbClr val="FFFFFF"/>
                    </a:gs>
                    <a:gs pos="100000">
                      <a:srgbClr val="FFFFFF"/>
                    </a:gs>
                  </a:gsLst>
                  <a:lin ang="5400000" scaled="0"/>
                </a:gradFill>
              </a:rPr>
              <a:t>Configuration\</a:t>
            </a:r>
          </a:p>
          <a:p>
            <a:pPr marL="0" lvl="1" defTabSz="932372">
              <a:lnSpc>
                <a:spcPct val="90000"/>
              </a:lnSpc>
              <a:spcBef>
                <a:spcPct val="20000"/>
              </a:spcBef>
              <a:buSzPct val="90000"/>
            </a:pPr>
            <a:r>
              <a:rPr lang="en-US" sz="1999" dirty="0">
                <a:gradFill>
                  <a:gsLst>
                    <a:gs pos="1250">
                      <a:srgbClr val="FFFFFF"/>
                    </a:gs>
                    <a:gs pos="100000">
                      <a:srgbClr val="FFFFFF"/>
                    </a:gs>
                  </a:gsLst>
                  <a:lin ang="5400000" scaled="0"/>
                </a:gradFill>
              </a:rPr>
              <a:t>	Microsoft Office 2013\</a:t>
            </a:r>
          </a:p>
          <a:p>
            <a:pPr marL="0" lvl="1" defTabSz="932372">
              <a:lnSpc>
                <a:spcPct val="90000"/>
              </a:lnSpc>
              <a:spcBef>
                <a:spcPct val="20000"/>
              </a:spcBef>
              <a:buSzPct val="90000"/>
            </a:pPr>
            <a:r>
              <a:rPr lang="en-US" sz="1999" dirty="0">
                <a:gradFill>
                  <a:gsLst>
                    <a:gs pos="1250">
                      <a:srgbClr val="FFFFFF"/>
                    </a:gs>
                    <a:gs pos="100000">
                      <a:srgbClr val="FFFFFF"/>
                    </a:gs>
                  </a:gsLst>
                  <a:lin ang="5400000" scaled="0"/>
                </a:gradFill>
              </a:rPr>
              <a:t>		First Run</a:t>
            </a:r>
            <a:br>
              <a:rPr lang="en-US" sz="1999" dirty="0">
                <a:gradFill>
                  <a:gsLst>
                    <a:gs pos="1250">
                      <a:srgbClr val="FFFFFF"/>
                    </a:gs>
                    <a:gs pos="100000">
                      <a:srgbClr val="FFFFFF"/>
                    </a:gs>
                  </a:gsLst>
                  <a:lin ang="5400000" scaled="0"/>
                </a:gradFill>
              </a:rPr>
            </a:br>
            <a:r>
              <a:rPr lang="en-US" sz="1799" dirty="0">
                <a:gradFill>
                  <a:gsLst>
                    <a:gs pos="1250">
                      <a:srgbClr val="FFFFFF"/>
                    </a:gs>
                    <a:gs pos="100000">
                      <a:srgbClr val="FFFFFF"/>
                    </a:gs>
                  </a:gsLst>
                  <a:lin ang="5400000" scaled="0"/>
                </a:gradFill>
              </a:rPr>
              <a:t>   </a:t>
            </a:r>
            <a:endParaRPr lang="en-US" sz="1799" dirty="0" smtClean="0">
              <a:gradFill>
                <a:gsLst>
                  <a:gs pos="1250">
                    <a:srgbClr val="FFFFFF"/>
                  </a:gs>
                  <a:gs pos="100000">
                    <a:srgbClr val="FFFFFF"/>
                  </a:gs>
                </a:gsLst>
                <a:lin ang="5400000" scaled="0"/>
              </a:gradFill>
            </a:endParaRPr>
          </a:p>
          <a:p>
            <a:pPr marL="0" lvl="1" defTabSz="932372">
              <a:lnSpc>
                <a:spcPct val="90000"/>
              </a:lnSpc>
              <a:spcBef>
                <a:spcPct val="20000"/>
              </a:spcBef>
              <a:buSzPct val="90000"/>
            </a:pPr>
            <a:r>
              <a:rPr lang="en-US" sz="1799" dirty="0">
                <a:gradFill>
                  <a:gsLst>
                    <a:gs pos="1250">
                      <a:srgbClr val="FFFFFF"/>
                    </a:gs>
                    <a:gs pos="100000">
                      <a:srgbClr val="FFFFFF"/>
                    </a:gs>
                  </a:gsLst>
                  <a:lin ang="5400000" scaled="0"/>
                </a:gradFill>
              </a:rPr>
              <a:t> </a:t>
            </a:r>
            <a:r>
              <a:rPr lang="en-US" sz="1799" dirty="0" smtClean="0">
                <a:gradFill>
                  <a:gsLst>
                    <a:gs pos="1250">
                      <a:srgbClr val="FFFFFF"/>
                    </a:gs>
                    <a:gs pos="100000">
                      <a:srgbClr val="FFFFFF"/>
                    </a:gs>
                  </a:gsLst>
                  <a:lin ang="5400000" scaled="0"/>
                </a:gradFill>
              </a:rPr>
              <a:t>  </a:t>
            </a:r>
            <a:r>
              <a:rPr lang="en-US" sz="1599" dirty="0" smtClean="0">
                <a:gradFill>
                  <a:gsLst>
                    <a:gs pos="1250">
                      <a:srgbClr val="FFFFFF"/>
                    </a:gs>
                    <a:gs pos="100000">
                      <a:srgbClr val="FFFFFF"/>
                    </a:gs>
                  </a:gsLst>
                  <a:lin ang="5400000" scaled="0"/>
                </a:gradFill>
              </a:rPr>
              <a:t>Disable </a:t>
            </a:r>
            <a:r>
              <a:rPr lang="en-US" sz="1599" dirty="0">
                <a:gradFill>
                  <a:gsLst>
                    <a:gs pos="1250">
                      <a:srgbClr val="FFFFFF"/>
                    </a:gs>
                    <a:gs pos="100000">
                      <a:srgbClr val="FFFFFF"/>
                    </a:gs>
                  </a:gsLst>
                  <a:lin ang="5400000" scaled="0"/>
                </a:gradFill>
              </a:rPr>
              <a:t>First Run Movie - </a:t>
            </a:r>
            <a:r>
              <a:rPr lang="en-US" sz="1599" dirty="0">
                <a:solidFill>
                  <a:srgbClr val="FFC000"/>
                </a:solidFill>
              </a:rPr>
              <a:t>Enabled</a:t>
            </a:r>
          </a:p>
          <a:p>
            <a:pPr marL="0" lvl="1" defTabSz="932372">
              <a:lnSpc>
                <a:spcPct val="90000"/>
              </a:lnSpc>
              <a:spcBef>
                <a:spcPct val="20000"/>
              </a:spcBef>
              <a:buSzPct val="90000"/>
            </a:pPr>
            <a:r>
              <a:rPr lang="en-US" sz="1599" dirty="0">
                <a:gradFill>
                  <a:gsLst>
                    <a:gs pos="1250">
                      <a:srgbClr val="FFFFFF"/>
                    </a:gs>
                    <a:gs pos="100000">
                      <a:srgbClr val="FFFFFF"/>
                    </a:gs>
                  </a:gsLst>
                  <a:lin ang="5400000" scaled="0"/>
                </a:gradFill>
              </a:rPr>
              <a:t>   Disable Office First Run on application boot – </a:t>
            </a:r>
            <a:r>
              <a:rPr lang="en-US" sz="1599" dirty="0">
                <a:solidFill>
                  <a:srgbClr val="FFC000"/>
                </a:solidFill>
              </a:rPr>
              <a:t>Enabled</a:t>
            </a:r>
          </a:p>
        </p:txBody>
      </p:sp>
    </p:spTree>
    <p:extLst>
      <p:ext uri="{BB962C8B-B14F-4D97-AF65-F5344CB8AC3E}">
        <p14:creationId xmlns:p14="http://schemas.microsoft.com/office/powerpoint/2010/main" val="227330524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Group Policy settings for “no prompt” deployment</a:t>
            </a:r>
          </a:p>
        </p:txBody>
      </p:sp>
      <p:sp>
        <p:nvSpPr>
          <p:cNvPr id="4" name="Rectangle 3"/>
          <p:cNvSpPr/>
          <p:nvPr/>
        </p:nvSpPr>
        <p:spPr>
          <a:xfrm>
            <a:off x="162222" y="1684336"/>
            <a:ext cx="6214150" cy="3962495"/>
          </a:xfrm>
          <a:prstGeom prst="rect">
            <a:avLst/>
          </a:prstGeom>
        </p:spPr>
        <p:txBody>
          <a:bodyP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32372">
              <a:lnSpc>
                <a:spcPct val="90000"/>
              </a:lnSpc>
              <a:spcBef>
                <a:spcPct val="20000"/>
              </a:spcBef>
              <a:buSzPct val="90000"/>
            </a:pPr>
            <a:r>
              <a:rPr lang="en-US" sz="3998" dirty="0">
                <a:latin typeface="Segoe UI Light"/>
              </a:rPr>
              <a:t>Disable “First things First”</a:t>
            </a:r>
          </a:p>
          <a:p>
            <a:pPr marL="0" lvl="1" defTabSz="932372">
              <a:lnSpc>
                <a:spcPct val="90000"/>
              </a:lnSpc>
              <a:spcBef>
                <a:spcPct val="20000"/>
              </a:spcBef>
              <a:buSzPct val="90000"/>
            </a:pPr>
            <a:endParaRPr lang="en-US" sz="1999" dirty="0" smtClean="0">
              <a:gradFill>
                <a:gsLst>
                  <a:gs pos="1250">
                    <a:srgbClr val="FFFFFF"/>
                  </a:gs>
                  <a:gs pos="100000">
                    <a:srgbClr val="FFFFFF"/>
                  </a:gs>
                </a:gsLst>
                <a:lin ang="5400000" scaled="0"/>
              </a:gradFill>
            </a:endParaRPr>
          </a:p>
          <a:p>
            <a:pPr marL="0" lvl="1" defTabSz="932372">
              <a:lnSpc>
                <a:spcPct val="90000"/>
              </a:lnSpc>
              <a:spcBef>
                <a:spcPct val="20000"/>
              </a:spcBef>
              <a:buSzPct val="90000"/>
            </a:pPr>
            <a:r>
              <a:rPr lang="en-US" sz="1999" dirty="0" smtClean="0">
                <a:gradFill>
                  <a:gsLst>
                    <a:gs pos="1250">
                      <a:srgbClr val="FFFFFF"/>
                    </a:gs>
                    <a:gs pos="100000">
                      <a:srgbClr val="FFFFFF"/>
                    </a:gs>
                  </a:gsLst>
                  <a:lin ang="5400000" scaled="0"/>
                </a:gradFill>
              </a:rPr>
              <a:t>User Configuration\</a:t>
            </a:r>
            <a:endParaRPr lang="en-US" sz="1999" dirty="0">
              <a:gradFill>
                <a:gsLst>
                  <a:gs pos="1250">
                    <a:srgbClr val="FFFFFF"/>
                  </a:gs>
                  <a:gs pos="100000">
                    <a:srgbClr val="FFFFFF"/>
                  </a:gs>
                </a:gsLst>
                <a:lin ang="5400000" scaled="0"/>
              </a:gradFill>
            </a:endParaRPr>
          </a:p>
          <a:p>
            <a:pPr marL="0" lvl="1" defTabSz="932372">
              <a:lnSpc>
                <a:spcPct val="90000"/>
              </a:lnSpc>
              <a:spcBef>
                <a:spcPct val="20000"/>
              </a:spcBef>
              <a:buSzPct val="90000"/>
            </a:pPr>
            <a:r>
              <a:rPr lang="en-US" sz="1999" dirty="0">
                <a:gradFill>
                  <a:gsLst>
                    <a:gs pos="1250">
                      <a:srgbClr val="FFFFFF"/>
                    </a:gs>
                    <a:gs pos="100000">
                      <a:srgbClr val="FFFFFF"/>
                    </a:gs>
                  </a:gsLst>
                  <a:lin ang="5400000" scaled="0"/>
                </a:gradFill>
              </a:rPr>
              <a:t>	Microsoft Office 2013\</a:t>
            </a:r>
          </a:p>
          <a:p>
            <a:pPr marL="0" lvl="1" defTabSz="932372">
              <a:lnSpc>
                <a:spcPct val="90000"/>
              </a:lnSpc>
              <a:spcBef>
                <a:spcPct val="20000"/>
              </a:spcBef>
              <a:buSzPct val="90000"/>
            </a:pPr>
            <a:r>
              <a:rPr lang="en-US" sz="1999" dirty="0">
                <a:gradFill>
                  <a:gsLst>
                    <a:gs pos="1250">
                      <a:srgbClr val="FFFFFF"/>
                    </a:gs>
                    <a:gs pos="100000">
                      <a:srgbClr val="FFFFFF"/>
                    </a:gs>
                  </a:gsLst>
                  <a:lin ang="5400000" scaled="0"/>
                </a:gradFill>
              </a:rPr>
              <a:t>		Privacy\</a:t>
            </a:r>
          </a:p>
          <a:p>
            <a:pPr marL="0" lvl="1" defTabSz="932372">
              <a:lnSpc>
                <a:spcPct val="90000"/>
              </a:lnSpc>
              <a:spcBef>
                <a:spcPct val="20000"/>
              </a:spcBef>
              <a:buSzPct val="90000"/>
            </a:pPr>
            <a:r>
              <a:rPr lang="en-US" sz="1999" dirty="0">
                <a:gradFill>
                  <a:gsLst>
                    <a:gs pos="1250">
                      <a:srgbClr val="FFFFFF"/>
                    </a:gs>
                    <a:gs pos="100000">
                      <a:srgbClr val="FFFFFF"/>
                    </a:gs>
                  </a:gsLst>
                  <a:lin ang="5400000" scaled="0"/>
                </a:gradFill>
              </a:rPr>
              <a:t>			Trust Center</a:t>
            </a:r>
          </a:p>
          <a:p>
            <a:pPr marL="0" lvl="1" defTabSz="932372">
              <a:lnSpc>
                <a:spcPct val="90000"/>
              </a:lnSpc>
              <a:spcBef>
                <a:spcPct val="20000"/>
              </a:spcBef>
              <a:buSzPct val="90000"/>
            </a:pPr>
            <a:r>
              <a:rPr lang="en-US" sz="1599" dirty="0">
                <a:gradFill>
                  <a:gsLst>
                    <a:gs pos="1250">
                      <a:srgbClr val="FFFFFF"/>
                    </a:gs>
                    <a:gs pos="100000">
                      <a:srgbClr val="FFFFFF"/>
                    </a:gs>
                  </a:gsLst>
                  <a:lin ang="5400000" scaled="0"/>
                </a:gradFill>
              </a:rPr>
              <a:t>    </a:t>
            </a:r>
            <a:endParaRPr lang="en-US" sz="1599" dirty="0" smtClean="0">
              <a:gradFill>
                <a:gsLst>
                  <a:gs pos="1250">
                    <a:srgbClr val="FFFFFF"/>
                  </a:gs>
                  <a:gs pos="100000">
                    <a:srgbClr val="FFFFFF"/>
                  </a:gs>
                </a:gsLst>
                <a:lin ang="5400000" scaled="0"/>
              </a:gradFill>
            </a:endParaRPr>
          </a:p>
          <a:p>
            <a:pPr marL="0" lvl="1" defTabSz="932372">
              <a:lnSpc>
                <a:spcPct val="90000"/>
              </a:lnSpc>
              <a:spcBef>
                <a:spcPct val="20000"/>
              </a:spcBef>
              <a:buSzPct val="90000"/>
            </a:pPr>
            <a:r>
              <a:rPr lang="en-US" sz="1599" dirty="0" smtClean="0">
                <a:gradFill>
                  <a:gsLst>
                    <a:gs pos="1250">
                      <a:srgbClr val="FFFFFF"/>
                    </a:gs>
                    <a:gs pos="100000">
                      <a:srgbClr val="FFFFFF"/>
                    </a:gs>
                  </a:gsLst>
                  <a:lin ang="5400000" scaled="0"/>
                </a:gradFill>
              </a:rPr>
              <a:t>    Disable </a:t>
            </a:r>
            <a:r>
              <a:rPr lang="en-US" sz="1599" dirty="0">
                <a:gradFill>
                  <a:gsLst>
                    <a:gs pos="1250">
                      <a:srgbClr val="FFFFFF"/>
                    </a:gs>
                    <a:gs pos="100000">
                      <a:srgbClr val="FFFFFF"/>
                    </a:gs>
                  </a:gsLst>
                  <a:lin ang="5400000" scaled="0"/>
                </a:gradFill>
              </a:rPr>
              <a:t>Opt-in Wizard on first run – </a:t>
            </a:r>
            <a:r>
              <a:rPr lang="en-US" sz="1599" dirty="0">
                <a:solidFill>
                  <a:srgbClr val="FFC000"/>
                </a:solidFill>
              </a:rPr>
              <a:t>Enabled</a:t>
            </a:r>
          </a:p>
          <a:p>
            <a:pPr marL="0" lvl="1" defTabSz="932372">
              <a:lnSpc>
                <a:spcPct val="90000"/>
              </a:lnSpc>
              <a:spcBef>
                <a:spcPct val="20000"/>
              </a:spcBef>
              <a:buSzPct val="90000"/>
            </a:pPr>
            <a:r>
              <a:rPr lang="en-US" sz="1599" dirty="0">
                <a:gradFill>
                  <a:gsLst>
                    <a:gs pos="1250">
                      <a:srgbClr val="FFFFFF"/>
                    </a:gs>
                    <a:gs pos="100000">
                      <a:srgbClr val="FFFFFF"/>
                    </a:gs>
                  </a:gsLst>
                  <a:lin ang="5400000" scaled="0"/>
                </a:gradFill>
              </a:rPr>
              <a:t>    Enable Customer Experience Improvement Program – </a:t>
            </a:r>
            <a:r>
              <a:rPr lang="en-US" sz="1599" dirty="0">
                <a:solidFill>
                  <a:srgbClr val="FFC000"/>
                </a:solidFill>
              </a:rPr>
              <a:t>Disabled</a:t>
            </a:r>
          </a:p>
          <a:p>
            <a:pPr marL="0" lvl="1" defTabSz="932372">
              <a:lnSpc>
                <a:spcPct val="90000"/>
              </a:lnSpc>
              <a:spcBef>
                <a:spcPct val="20000"/>
              </a:spcBef>
              <a:buSzPct val="90000"/>
            </a:pPr>
            <a:r>
              <a:rPr lang="en-US" sz="1599" dirty="0">
                <a:gradFill>
                  <a:gsLst>
                    <a:gs pos="1250">
                      <a:srgbClr val="FFFFFF"/>
                    </a:gs>
                    <a:gs pos="100000">
                      <a:srgbClr val="FFFFFF"/>
                    </a:gs>
                  </a:gsLst>
                  <a:lin ang="5400000" scaled="0"/>
                </a:gradFill>
              </a:rPr>
              <a:t>    Allow including screenshot with Office Feedback - </a:t>
            </a:r>
            <a:r>
              <a:rPr lang="en-US" sz="1599" dirty="0">
                <a:solidFill>
                  <a:srgbClr val="FFC000"/>
                </a:solidFill>
              </a:rPr>
              <a:t>Disabled</a:t>
            </a:r>
          </a:p>
          <a:p>
            <a:pPr marL="0" lvl="1" defTabSz="932372">
              <a:lnSpc>
                <a:spcPct val="90000"/>
              </a:lnSpc>
              <a:spcBef>
                <a:spcPct val="20000"/>
              </a:spcBef>
              <a:buSzPct val="90000"/>
            </a:pPr>
            <a:r>
              <a:rPr lang="en-US" sz="1599" dirty="0">
                <a:gradFill>
                  <a:gsLst>
                    <a:gs pos="1250">
                      <a:srgbClr val="FFFFFF"/>
                    </a:gs>
                    <a:gs pos="100000">
                      <a:srgbClr val="FFFFFF"/>
                    </a:gs>
                  </a:gsLst>
                  <a:lin ang="5400000" scaled="0"/>
                </a:gradFill>
              </a:rPr>
              <a:t>    Send Office Feedback – </a:t>
            </a:r>
            <a:r>
              <a:rPr lang="en-US" sz="1599" dirty="0">
                <a:solidFill>
                  <a:srgbClr val="FFC000"/>
                </a:solidFill>
              </a:rPr>
              <a:t>Disabled</a:t>
            </a:r>
          </a:p>
          <a:p>
            <a:pPr marL="0" lvl="1" defTabSz="932372">
              <a:lnSpc>
                <a:spcPct val="90000"/>
              </a:lnSpc>
              <a:spcBef>
                <a:spcPct val="20000"/>
              </a:spcBef>
              <a:buSzPct val="90000"/>
            </a:pPr>
            <a:r>
              <a:rPr lang="en-US" sz="1599" dirty="0">
                <a:gradFill>
                  <a:gsLst>
                    <a:gs pos="1250">
                      <a:srgbClr val="FFFFFF"/>
                    </a:gs>
                    <a:gs pos="100000">
                      <a:srgbClr val="FFFFFF"/>
                    </a:gs>
                  </a:gsLst>
                  <a:lin ang="5400000" scaled="0"/>
                </a:gradFill>
              </a:rPr>
              <a:t>    Automatically receive small updates… - </a:t>
            </a:r>
            <a:r>
              <a:rPr lang="en-US" sz="1599" dirty="0">
                <a:solidFill>
                  <a:srgbClr val="FFC000"/>
                </a:solidFill>
              </a:rPr>
              <a:t>Disabled</a:t>
            </a:r>
          </a:p>
        </p:txBody>
      </p:sp>
      <p:pic>
        <p:nvPicPr>
          <p:cNvPr id="5" name="Picture 4" descr="C:\Users\cusawin\AppData\Local\Temp\SNAGHTML556f40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1734" y="1684336"/>
            <a:ext cx="5662150" cy="4692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521439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Group Policy settings for “no prompt” deployment</a:t>
            </a:r>
            <a:endParaRPr lang="en-US" sz="4400" dirty="0"/>
          </a:p>
        </p:txBody>
      </p:sp>
      <p:pic>
        <p:nvPicPr>
          <p:cNvPr id="6" name="Picture 5" descr="C:\Users\cusawin\AppData\Local\Temp\SNAGHTML555c58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6093" y="1837488"/>
            <a:ext cx="4976550" cy="4622570"/>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5"/>
          <p:cNvSpPr>
            <a:spLocks noGrp="1"/>
          </p:cNvSpPr>
          <p:nvPr/>
        </p:nvSpPr>
        <p:spPr>
          <a:xfrm>
            <a:off x="466865" y="2096057"/>
            <a:ext cx="6496405" cy="2600712"/>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Disable Sign-In</a:t>
            </a:r>
            <a:endParaRPr lang="en-US" dirty="0"/>
          </a:p>
          <a:p>
            <a:pPr lvl="1"/>
            <a:endParaRPr lang="en-US" dirty="0" smtClean="0"/>
          </a:p>
          <a:p>
            <a:pPr lvl="1"/>
            <a:r>
              <a:rPr lang="en-US" dirty="0" smtClean="0"/>
              <a:t>User Configuration\</a:t>
            </a:r>
          </a:p>
          <a:p>
            <a:pPr lvl="1"/>
            <a:r>
              <a:rPr lang="en-US" dirty="0"/>
              <a:t>	</a:t>
            </a:r>
            <a:r>
              <a:rPr lang="en-US" dirty="0" smtClean="0"/>
              <a:t>Microsoft </a:t>
            </a:r>
            <a:r>
              <a:rPr lang="en-US" dirty="0"/>
              <a:t>Office </a:t>
            </a:r>
            <a:r>
              <a:rPr lang="en-US" dirty="0" smtClean="0"/>
              <a:t>2013\</a:t>
            </a:r>
          </a:p>
          <a:p>
            <a:pPr lvl="1"/>
            <a:r>
              <a:rPr lang="en-US" dirty="0"/>
              <a:t>	</a:t>
            </a:r>
            <a:r>
              <a:rPr lang="en-US" dirty="0" smtClean="0"/>
              <a:t>	Miscellaneous</a:t>
            </a:r>
          </a:p>
          <a:p>
            <a:pPr lvl="1"/>
            <a:r>
              <a:rPr lang="en-US" sz="1400" dirty="0"/>
              <a:t> </a:t>
            </a:r>
            <a:r>
              <a:rPr lang="en-US" sz="1400" dirty="0" smtClean="0"/>
              <a:t>   </a:t>
            </a:r>
          </a:p>
          <a:p>
            <a:pPr lvl="1"/>
            <a:r>
              <a:rPr lang="en-US" sz="1600" dirty="0" smtClean="0"/>
              <a:t>Block signing into Office </a:t>
            </a:r>
            <a:r>
              <a:rPr lang="en-US" sz="1600" dirty="0" smtClean="0">
                <a:solidFill>
                  <a:srgbClr val="FFC000"/>
                </a:solidFill>
              </a:rPr>
              <a:t>– Enabled: Org ID Only</a:t>
            </a:r>
            <a:endParaRPr lang="en-US" sz="1400" dirty="0" smtClean="0">
              <a:solidFill>
                <a:srgbClr val="FFC000"/>
              </a:solidFill>
            </a:endParaRPr>
          </a:p>
        </p:txBody>
      </p:sp>
    </p:spTree>
    <p:extLst>
      <p:ext uri="{BB962C8B-B14F-4D97-AF65-F5344CB8AC3E}">
        <p14:creationId xmlns:p14="http://schemas.microsoft.com/office/powerpoint/2010/main" val="361327494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MDT 2012 to deploy</a:t>
            </a:r>
            <a:endParaRPr lang="en-US" dirty="0"/>
          </a:p>
        </p:txBody>
      </p:sp>
      <p:pic>
        <p:nvPicPr>
          <p:cNvPr id="4" name="Picture 3"/>
          <p:cNvPicPr>
            <a:picLocks noChangeAspect="1"/>
          </p:cNvPicPr>
          <p:nvPr/>
        </p:nvPicPr>
        <p:blipFill>
          <a:blip r:embed="rId2"/>
          <a:stretch>
            <a:fillRect/>
          </a:stretch>
        </p:blipFill>
        <p:spPr>
          <a:xfrm>
            <a:off x="5062006" y="1851359"/>
            <a:ext cx="7069526" cy="4599039"/>
          </a:xfrm>
          <a:prstGeom prst="rect">
            <a:avLst/>
          </a:prstGeom>
        </p:spPr>
      </p:pic>
      <p:sp>
        <p:nvSpPr>
          <p:cNvPr id="5" name="Text Placeholder 2"/>
          <p:cNvSpPr>
            <a:spLocks noGrp="1"/>
          </p:cNvSpPr>
          <p:nvPr>
            <p:ph type="body" sz="quarter" idx="10"/>
          </p:nvPr>
        </p:nvSpPr>
        <p:spPr>
          <a:xfrm>
            <a:off x="274320" y="1668482"/>
            <a:ext cx="4298015" cy="3631763"/>
          </a:xfrm>
        </p:spPr>
        <p:txBody>
          <a:bodyPr/>
          <a:lstStyle/>
          <a:p>
            <a:pPr lvl="1"/>
            <a:r>
              <a:rPr lang="en-US" sz="2800" dirty="0" smtClean="0"/>
              <a:t>Create custom tasks to:</a:t>
            </a:r>
          </a:p>
          <a:p>
            <a:pPr lvl="1"/>
            <a:endParaRPr lang="en-US" sz="2800" dirty="0" smtClean="0"/>
          </a:p>
          <a:p>
            <a:pPr lvl="1"/>
            <a:r>
              <a:rPr lang="en-US" sz="2800" dirty="0" smtClean="0"/>
              <a:t>Copy Office 365 ProPlus files to local disk</a:t>
            </a:r>
          </a:p>
          <a:p>
            <a:pPr lvl="1"/>
            <a:endParaRPr lang="en-US" sz="2800" dirty="0"/>
          </a:p>
          <a:p>
            <a:pPr lvl="1"/>
            <a:r>
              <a:rPr lang="en-US" sz="2800" dirty="0" smtClean="0"/>
              <a:t>Run Office Deployment Tool (setup.exe) from local disk</a:t>
            </a:r>
            <a:endParaRPr lang="en-US" dirty="0"/>
          </a:p>
        </p:txBody>
      </p:sp>
    </p:spTree>
    <p:extLst>
      <p:ext uri="{BB962C8B-B14F-4D97-AF65-F5344CB8AC3E}">
        <p14:creationId xmlns:p14="http://schemas.microsoft.com/office/powerpoint/2010/main" val="201497051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MDT custom tasks</a:t>
            </a:r>
            <a:endParaRPr lang="en-US" dirty="0"/>
          </a:p>
        </p:txBody>
      </p:sp>
      <p:sp>
        <p:nvSpPr>
          <p:cNvPr id="3" name="Text Placeholder 2"/>
          <p:cNvSpPr>
            <a:spLocks noGrp="1"/>
          </p:cNvSpPr>
          <p:nvPr>
            <p:ph type="body" sz="quarter" idx="10"/>
          </p:nvPr>
        </p:nvSpPr>
        <p:spPr>
          <a:xfrm>
            <a:off x="549018" y="1577043"/>
            <a:ext cx="11429875" cy="1782026"/>
          </a:xfrm>
        </p:spPr>
        <p:txBody>
          <a:bodyPr/>
          <a:lstStyle/>
          <a:p>
            <a:r>
              <a:rPr lang="en-US" b="1" dirty="0" smtClean="0"/>
              <a:t>Copy source files to local disk</a:t>
            </a:r>
          </a:p>
          <a:p>
            <a:endParaRPr lang="en-US" sz="1600" dirty="0" smtClean="0"/>
          </a:p>
          <a:p>
            <a:r>
              <a:rPr lang="en-US" sz="2400" dirty="0" smtClean="0">
                <a:solidFill>
                  <a:schemeClr val="tx1"/>
                </a:solidFill>
                <a:cs typeface="Courier New" panose="02070309020205020404" pitchFamily="49" charset="0"/>
              </a:rPr>
              <a:t>xcopy.exe </a:t>
            </a:r>
            <a:r>
              <a:rPr lang="en-US" sz="2400" dirty="0">
                <a:solidFill>
                  <a:schemeClr val="tx1"/>
                </a:solidFill>
                <a:cs typeface="Courier New" panose="02070309020205020404" pitchFamily="49" charset="0"/>
              </a:rPr>
              <a:t>"%</a:t>
            </a:r>
            <a:r>
              <a:rPr lang="en-US" sz="2400" dirty="0" err="1">
                <a:solidFill>
                  <a:schemeClr val="tx1"/>
                </a:solidFill>
                <a:cs typeface="Courier New" panose="02070309020205020404" pitchFamily="49" charset="0"/>
              </a:rPr>
              <a:t>deployroot</a:t>
            </a:r>
            <a:r>
              <a:rPr lang="en-US" sz="2400" dirty="0">
                <a:solidFill>
                  <a:schemeClr val="tx1"/>
                </a:solidFill>
                <a:cs typeface="Courier New" panose="02070309020205020404" pitchFamily="49" charset="0"/>
              </a:rPr>
              <a:t>%\Applications\Microsoft Office 365 </a:t>
            </a:r>
            <a:r>
              <a:rPr lang="en-US" sz="2400" dirty="0" smtClean="0">
                <a:solidFill>
                  <a:schemeClr val="tx1"/>
                </a:solidFill>
                <a:cs typeface="Courier New" panose="02070309020205020404" pitchFamily="49" charset="0"/>
              </a:rPr>
              <a:t>ProPlus\*" </a:t>
            </a:r>
            <a:r>
              <a:rPr lang="en-US" sz="2400" dirty="0">
                <a:solidFill>
                  <a:schemeClr val="tx1"/>
                </a:solidFill>
                <a:cs typeface="Courier New" panose="02070309020205020404" pitchFamily="49" charset="0"/>
              </a:rPr>
              <a:t>"%</a:t>
            </a:r>
            <a:r>
              <a:rPr lang="en-US" sz="2400" dirty="0" err="1">
                <a:solidFill>
                  <a:schemeClr val="tx1"/>
                </a:solidFill>
                <a:cs typeface="Courier New" panose="02070309020205020404" pitchFamily="49" charset="0"/>
              </a:rPr>
              <a:t>SystemDrive</a:t>
            </a:r>
            <a:r>
              <a:rPr lang="en-US" sz="2400" dirty="0">
                <a:solidFill>
                  <a:schemeClr val="tx1"/>
                </a:solidFill>
                <a:cs typeface="Courier New" panose="02070309020205020404" pitchFamily="49" charset="0"/>
              </a:rPr>
              <a:t>%\Deploy\Applications\Microsoft Office 365 </a:t>
            </a:r>
            <a:r>
              <a:rPr lang="en-US" sz="2400" dirty="0" smtClean="0">
                <a:solidFill>
                  <a:schemeClr val="tx1"/>
                </a:solidFill>
                <a:cs typeface="Courier New" panose="02070309020205020404" pitchFamily="49" charset="0"/>
              </a:rPr>
              <a:t>ProPlus\" </a:t>
            </a:r>
            <a:r>
              <a:rPr lang="en-US" sz="2400" dirty="0">
                <a:solidFill>
                  <a:schemeClr val="tx1"/>
                </a:solidFill>
                <a:cs typeface="Courier New" panose="02070309020205020404" pitchFamily="49" charset="0"/>
              </a:rPr>
              <a:t>/</a:t>
            </a:r>
            <a:r>
              <a:rPr lang="en-US" sz="2400" dirty="0" smtClean="0">
                <a:solidFill>
                  <a:schemeClr val="tx1"/>
                </a:solidFill>
                <a:cs typeface="Courier New" panose="02070309020205020404" pitchFamily="49" charset="0"/>
              </a:rPr>
              <a:t>e</a:t>
            </a:r>
            <a:endParaRPr lang="en-US" dirty="0"/>
          </a:p>
        </p:txBody>
      </p:sp>
      <p:sp>
        <p:nvSpPr>
          <p:cNvPr id="5" name="Text Placeholder 2"/>
          <p:cNvSpPr txBox="1">
            <a:spLocks/>
          </p:cNvSpPr>
          <p:nvPr/>
        </p:nvSpPr>
        <p:spPr>
          <a:xfrm>
            <a:off x="549018" y="3728961"/>
            <a:ext cx="11429875" cy="2080570"/>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smtClean="0"/>
              <a:t>Install Office 365 ProPlus from local disk</a:t>
            </a:r>
          </a:p>
          <a:p>
            <a:endParaRPr lang="en-US" sz="1600" dirty="0" smtClean="0"/>
          </a:p>
          <a:p>
            <a:r>
              <a:rPr lang="en-US" sz="2400" dirty="0">
                <a:solidFill>
                  <a:schemeClr val="tx1"/>
                </a:solidFill>
                <a:cs typeface="Courier New" panose="02070309020205020404" pitchFamily="49" charset="0"/>
              </a:rPr>
              <a:t>"%</a:t>
            </a:r>
            <a:r>
              <a:rPr lang="en-US" sz="2400" dirty="0" err="1">
                <a:solidFill>
                  <a:schemeClr val="tx1"/>
                </a:solidFill>
                <a:cs typeface="Courier New" panose="02070309020205020404" pitchFamily="49" charset="0"/>
              </a:rPr>
              <a:t>SystemDrive</a:t>
            </a:r>
            <a:r>
              <a:rPr lang="en-US" sz="2400" dirty="0">
                <a:solidFill>
                  <a:schemeClr val="tx1"/>
                </a:solidFill>
                <a:cs typeface="Courier New" panose="02070309020205020404" pitchFamily="49" charset="0"/>
              </a:rPr>
              <a:t>%\Deploy\Applications\Microsoft Office 365 </a:t>
            </a:r>
            <a:r>
              <a:rPr lang="en-US" sz="2400" dirty="0" smtClean="0">
                <a:solidFill>
                  <a:schemeClr val="tx1"/>
                </a:solidFill>
                <a:cs typeface="Courier New" panose="02070309020205020404" pitchFamily="49" charset="0"/>
              </a:rPr>
              <a:t>ProPlus\setup.exe</a:t>
            </a:r>
            <a:r>
              <a:rPr lang="en-US" sz="2400" dirty="0">
                <a:solidFill>
                  <a:schemeClr val="tx1"/>
                </a:solidFill>
                <a:cs typeface="Courier New" panose="02070309020205020404" pitchFamily="49" charset="0"/>
              </a:rPr>
              <a:t>" /configure "%</a:t>
            </a:r>
            <a:r>
              <a:rPr lang="en-US" sz="2400" dirty="0" err="1">
                <a:solidFill>
                  <a:schemeClr val="tx1"/>
                </a:solidFill>
                <a:cs typeface="Courier New" panose="02070309020205020404" pitchFamily="49" charset="0"/>
              </a:rPr>
              <a:t>SystemDrive</a:t>
            </a:r>
            <a:r>
              <a:rPr lang="en-US" sz="2400" dirty="0">
                <a:solidFill>
                  <a:schemeClr val="tx1"/>
                </a:solidFill>
                <a:cs typeface="Courier New" panose="02070309020205020404" pitchFamily="49" charset="0"/>
              </a:rPr>
              <a:t>%\Deploy\Applications\Microsoft Office 365 </a:t>
            </a:r>
            <a:r>
              <a:rPr lang="en-US" sz="2400" dirty="0" smtClean="0">
                <a:solidFill>
                  <a:schemeClr val="tx1"/>
                </a:solidFill>
                <a:cs typeface="Courier New" panose="02070309020205020404" pitchFamily="49" charset="0"/>
              </a:rPr>
              <a:t>ProPlus\configuration.xml</a:t>
            </a:r>
            <a:endParaRPr lang="en-US" dirty="0"/>
          </a:p>
        </p:txBody>
      </p:sp>
    </p:spTree>
    <p:extLst>
      <p:ext uri="{BB962C8B-B14F-4D97-AF65-F5344CB8AC3E}">
        <p14:creationId xmlns:p14="http://schemas.microsoft.com/office/powerpoint/2010/main" val="373383967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One approach to Patch Tuesday</a:t>
            </a:r>
            <a:endParaRPr lang="de-DE" dirty="0"/>
          </a:p>
        </p:txBody>
      </p:sp>
      <p:sp>
        <p:nvSpPr>
          <p:cNvPr id="4" name="TextBox 3"/>
          <p:cNvSpPr txBox="1"/>
          <p:nvPr/>
        </p:nvSpPr>
        <p:spPr>
          <a:xfrm>
            <a:off x="3109311" y="2948628"/>
            <a:ext cx="5029145" cy="627864"/>
          </a:xfrm>
          <a:prstGeom prst="rect">
            <a:avLst/>
          </a:prstGeom>
          <a:noFill/>
        </p:spPr>
        <p:txBody>
          <a:bodyPr wrap="square" lIns="182880" tIns="146304" rIns="182880" bIns="146304" rtlCol="0">
            <a:spAutoFit/>
          </a:bodyPr>
          <a:lstStyle/>
          <a:p>
            <a:pPr>
              <a:lnSpc>
                <a:spcPct val="90000"/>
              </a:lnSpc>
              <a:spcAft>
                <a:spcPts val="600"/>
              </a:spcAft>
            </a:pPr>
            <a:r>
              <a:rPr lang="de-DE" sz="2400" dirty="0" smtClean="0">
                <a:gradFill>
                  <a:gsLst>
                    <a:gs pos="2917">
                      <a:srgbClr val="FFFFFF"/>
                    </a:gs>
                    <a:gs pos="30000">
                      <a:srgbClr val="FFFFFF"/>
                    </a:gs>
                  </a:gsLst>
                  <a:lin ang="5400000" scaled="0"/>
                </a:gradFill>
              </a:rPr>
              <a:t>\\Server\Share4Testing$</a:t>
            </a:r>
          </a:p>
        </p:txBody>
      </p:sp>
      <p:sp>
        <p:nvSpPr>
          <p:cNvPr id="5" name="TextBox 4"/>
          <p:cNvSpPr txBox="1"/>
          <p:nvPr/>
        </p:nvSpPr>
        <p:spPr>
          <a:xfrm>
            <a:off x="3109631" y="4933612"/>
            <a:ext cx="5029145" cy="627864"/>
          </a:xfrm>
          <a:prstGeom prst="rect">
            <a:avLst/>
          </a:prstGeom>
          <a:noFill/>
        </p:spPr>
        <p:txBody>
          <a:bodyPr wrap="square" lIns="182880" tIns="146304" rIns="182880" bIns="146304" rtlCol="0">
            <a:spAutoFit/>
          </a:bodyPr>
          <a:lstStyle/>
          <a:p>
            <a:pPr>
              <a:lnSpc>
                <a:spcPct val="90000"/>
              </a:lnSpc>
              <a:spcAft>
                <a:spcPts val="600"/>
              </a:spcAft>
            </a:pPr>
            <a:r>
              <a:rPr lang="de-DE" sz="2400" dirty="0" smtClean="0">
                <a:gradFill>
                  <a:gsLst>
                    <a:gs pos="2917">
                      <a:srgbClr val="FFFFFF"/>
                    </a:gs>
                    <a:gs pos="30000">
                      <a:srgbClr val="FFFFFF"/>
                    </a:gs>
                  </a:gsLst>
                  <a:lin ang="5400000" scaled="0"/>
                </a:gradFill>
              </a:rPr>
              <a:t>\\Server\Share4Production$</a:t>
            </a:r>
          </a:p>
        </p:txBody>
      </p:sp>
      <p:grpSp>
        <p:nvGrpSpPr>
          <p:cNvPr id="9" name="Group 8"/>
          <p:cNvGrpSpPr/>
          <p:nvPr/>
        </p:nvGrpSpPr>
        <p:grpSpPr>
          <a:xfrm>
            <a:off x="549018" y="2320764"/>
            <a:ext cx="3383243" cy="2002394"/>
            <a:chOff x="549018" y="2320764"/>
            <a:chExt cx="3383243" cy="2002394"/>
          </a:xfrm>
        </p:grpSpPr>
        <p:sp>
          <p:nvSpPr>
            <p:cNvPr id="6" name="Right Arrow 5"/>
            <p:cNvSpPr/>
            <p:nvPr/>
          </p:nvSpPr>
          <p:spPr bwMode="auto">
            <a:xfrm>
              <a:off x="731897" y="2902908"/>
              <a:ext cx="2103097" cy="719303"/>
            </a:xfrm>
            <a:prstGeom prst="right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7" name="TextBox 6"/>
            <p:cNvSpPr txBox="1"/>
            <p:nvPr/>
          </p:nvSpPr>
          <p:spPr>
            <a:xfrm>
              <a:off x="549018" y="2320764"/>
              <a:ext cx="2468853" cy="627864"/>
            </a:xfrm>
            <a:prstGeom prst="rect">
              <a:avLst/>
            </a:prstGeom>
            <a:noFill/>
          </p:spPr>
          <p:txBody>
            <a:bodyPr wrap="square" lIns="182880" tIns="146304" rIns="182880" bIns="146304" rtlCol="0">
              <a:spAutoFit/>
            </a:bodyPr>
            <a:lstStyle/>
            <a:p>
              <a:pPr>
                <a:lnSpc>
                  <a:spcPct val="90000"/>
                </a:lnSpc>
                <a:spcAft>
                  <a:spcPts val="600"/>
                </a:spcAft>
              </a:pPr>
              <a:r>
                <a:rPr lang="de-DE" sz="2400" dirty="0" smtClean="0">
                  <a:gradFill>
                    <a:gsLst>
                      <a:gs pos="2917">
                        <a:srgbClr val="FFFFFF"/>
                      </a:gs>
                      <a:gs pos="30000">
                        <a:srgbClr val="FFFFFF"/>
                      </a:gs>
                    </a:gsLst>
                    <a:lin ang="5400000" scaled="0"/>
                  </a:gradFill>
                </a:rPr>
                <a:t>Patch </a:t>
              </a:r>
              <a:r>
                <a:rPr lang="de-DE" sz="2400" dirty="0" err="1" smtClean="0">
                  <a:gradFill>
                    <a:gsLst>
                      <a:gs pos="2917">
                        <a:srgbClr val="FFFFFF"/>
                      </a:gs>
                      <a:gs pos="30000">
                        <a:srgbClr val="FFFFFF"/>
                      </a:gs>
                    </a:gsLst>
                    <a:lin ang="5400000" scaled="0"/>
                  </a:gradFill>
                </a:rPr>
                <a:t>Tuesday</a:t>
              </a:r>
              <a:endParaRPr lang="de-DE" sz="2400" dirty="0" smtClean="0">
                <a:gradFill>
                  <a:gsLst>
                    <a:gs pos="2917">
                      <a:srgbClr val="FFFFFF"/>
                    </a:gs>
                    <a:gs pos="30000">
                      <a:srgbClr val="FFFFFF"/>
                    </a:gs>
                  </a:gsLst>
                  <a:lin ang="5400000" scaled="0"/>
                </a:gradFill>
              </a:endParaRPr>
            </a:p>
          </p:txBody>
        </p:sp>
        <p:sp>
          <p:nvSpPr>
            <p:cNvPr id="8" name="TextBox 7"/>
            <p:cNvSpPr txBox="1"/>
            <p:nvPr/>
          </p:nvSpPr>
          <p:spPr>
            <a:xfrm>
              <a:off x="549018" y="3695294"/>
              <a:ext cx="3383243" cy="627864"/>
            </a:xfrm>
            <a:prstGeom prst="rect">
              <a:avLst/>
            </a:prstGeom>
            <a:noFill/>
          </p:spPr>
          <p:txBody>
            <a:bodyPr wrap="square" lIns="182880" tIns="146304" rIns="182880" bIns="146304" rtlCol="0">
              <a:spAutoFit/>
            </a:bodyPr>
            <a:lstStyle/>
            <a:p>
              <a:pPr>
                <a:lnSpc>
                  <a:spcPct val="90000"/>
                </a:lnSpc>
                <a:spcAft>
                  <a:spcPts val="600"/>
                </a:spcAft>
              </a:pPr>
              <a:r>
                <a:rPr lang="de-DE" sz="2400" dirty="0" smtClean="0">
                  <a:gradFill>
                    <a:gsLst>
                      <a:gs pos="2917">
                        <a:srgbClr val="FFFFFF"/>
                      </a:gs>
                      <a:gs pos="30000">
                        <a:srgbClr val="FFFFFF"/>
                      </a:gs>
                    </a:gsLst>
                    <a:lin ang="5400000" scaled="0"/>
                  </a:gradFill>
                </a:rPr>
                <a:t>Setup /</a:t>
              </a:r>
              <a:r>
                <a:rPr lang="de-DE" sz="2400" dirty="0" err="1" smtClean="0">
                  <a:gradFill>
                    <a:gsLst>
                      <a:gs pos="2917">
                        <a:srgbClr val="FFFFFF"/>
                      </a:gs>
                      <a:gs pos="30000">
                        <a:srgbClr val="FFFFFF"/>
                      </a:gs>
                    </a:gsLst>
                    <a:lin ang="5400000" scaled="0"/>
                  </a:gradFill>
                </a:rPr>
                <a:t>download</a:t>
              </a:r>
              <a:r>
                <a:rPr lang="de-DE" sz="2400" dirty="0" smtClean="0">
                  <a:gradFill>
                    <a:gsLst>
                      <a:gs pos="2917">
                        <a:srgbClr val="FFFFFF"/>
                      </a:gs>
                      <a:gs pos="30000">
                        <a:srgbClr val="FFFFFF"/>
                      </a:gs>
                    </a:gsLst>
                    <a:lin ang="5400000" scaled="0"/>
                  </a:gradFill>
                </a:rPr>
                <a:t> …</a:t>
              </a:r>
            </a:p>
          </p:txBody>
        </p:sp>
      </p:grpSp>
      <p:sp>
        <p:nvSpPr>
          <p:cNvPr id="10" name="Freeform 89"/>
          <p:cNvSpPr>
            <a:spLocks noEditPoints="1"/>
          </p:cNvSpPr>
          <p:nvPr/>
        </p:nvSpPr>
        <p:spPr bwMode="black">
          <a:xfrm>
            <a:off x="10196357" y="2902908"/>
            <a:ext cx="1040175" cy="669587"/>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45" tIns="30873" rIns="61745" bIns="30873" numCol="1" anchor="t" anchorCtr="0" compatLnSpc="1">
            <a:prstTxWarp prst="textNoShape">
              <a:avLst/>
            </a:prstTxWarp>
          </a:bodyPr>
          <a:lstStyle/>
          <a:p>
            <a:endParaRPr lang="en-US" sz="1200">
              <a:solidFill>
                <a:srgbClr val="FFFFFF"/>
              </a:solidFill>
            </a:endParaRPr>
          </a:p>
        </p:txBody>
      </p:sp>
      <p:sp>
        <p:nvSpPr>
          <p:cNvPr id="11" name="Right Arrow 10"/>
          <p:cNvSpPr/>
          <p:nvPr/>
        </p:nvSpPr>
        <p:spPr bwMode="auto">
          <a:xfrm>
            <a:off x="7224066" y="2878048"/>
            <a:ext cx="1725443" cy="719303"/>
          </a:xfrm>
          <a:prstGeom prst="right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grpSp>
        <p:nvGrpSpPr>
          <p:cNvPr id="19" name="Group 18"/>
          <p:cNvGrpSpPr/>
          <p:nvPr/>
        </p:nvGrpSpPr>
        <p:grpSpPr>
          <a:xfrm>
            <a:off x="9052846" y="4473181"/>
            <a:ext cx="3326150" cy="1548726"/>
            <a:chOff x="9109939" y="4503091"/>
            <a:chExt cx="3326150" cy="1548726"/>
          </a:xfrm>
        </p:grpSpPr>
        <p:sp>
          <p:nvSpPr>
            <p:cNvPr id="12" name="Freeform 89"/>
            <p:cNvSpPr>
              <a:spLocks noEditPoints="1"/>
            </p:cNvSpPr>
            <p:nvPr/>
          </p:nvSpPr>
          <p:spPr bwMode="black">
            <a:xfrm>
              <a:off x="9144285" y="4503093"/>
              <a:ext cx="1040175" cy="669587"/>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45" tIns="30873" rIns="61745" bIns="30873" numCol="1" anchor="t" anchorCtr="0" compatLnSpc="1">
              <a:prstTxWarp prst="textNoShape">
                <a:avLst/>
              </a:prstTxWarp>
            </a:bodyPr>
            <a:lstStyle/>
            <a:p>
              <a:endParaRPr lang="en-US" sz="1200">
                <a:solidFill>
                  <a:srgbClr val="FFFFFF"/>
                </a:solidFill>
              </a:endParaRPr>
            </a:p>
          </p:txBody>
        </p:sp>
        <p:sp>
          <p:nvSpPr>
            <p:cNvPr id="13" name="Freeform 89"/>
            <p:cNvSpPr>
              <a:spLocks noEditPoints="1"/>
            </p:cNvSpPr>
            <p:nvPr/>
          </p:nvSpPr>
          <p:spPr bwMode="black">
            <a:xfrm>
              <a:off x="9109939" y="5382230"/>
              <a:ext cx="1040175" cy="669587"/>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45" tIns="30873" rIns="61745" bIns="30873" numCol="1" anchor="t" anchorCtr="0" compatLnSpc="1">
              <a:prstTxWarp prst="textNoShape">
                <a:avLst/>
              </a:prstTxWarp>
            </a:bodyPr>
            <a:lstStyle/>
            <a:p>
              <a:endParaRPr lang="en-US" sz="1200">
                <a:solidFill>
                  <a:srgbClr val="FFFFFF"/>
                </a:solidFill>
              </a:endParaRPr>
            </a:p>
          </p:txBody>
        </p:sp>
        <p:sp>
          <p:nvSpPr>
            <p:cNvPr id="14" name="Freeform 89"/>
            <p:cNvSpPr>
              <a:spLocks noEditPoints="1"/>
            </p:cNvSpPr>
            <p:nvPr/>
          </p:nvSpPr>
          <p:spPr bwMode="black">
            <a:xfrm>
              <a:off x="11395914" y="4503092"/>
              <a:ext cx="1040175" cy="669587"/>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45" tIns="30873" rIns="61745" bIns="30873" numCol="1" anchor="t" anchorCtr="0" compatLnSpc="1">
              <a:prstTxWarp prst="textNoShape">
                <a:avLst/>
              </a:prstTxWarp>
            </a:bodyPr>
            <a:lstStyle/>
            <a:p>
              <a:endParaRPr lang="en-US" sz="1200">
                <a:solidFill>
                  <a:srgbClr val="FFFFFF"/>
                </a:solidFill>
              </a:endParaRPr>
            </a:p>
          </p:txBody>
        </p:sp>
        <p:sp>
          <p:nvSpPr>
            <p:cNvPr id="15" name="Freeform 89"/>
            <p:cNvSpPr>
              <a:spLocks noEditPoints="1"/>
            </p:cNvSpPr>
            <p:nvPr/>
          </p:nvSpPr>
          <p:spPr bwMode="black">
            <a:xfrm>
              <a:off x="10253451" y="4503091"/>
              <a:ext cx="1040175" cy="669587"/>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45" tIns="30873" rIns="61745" bIns="30873" numCol="1" anchor="t" anchorCtr="0" compatLnSpc="1">
              <a:prstTxWarp prst="textNoShape">
                <a:avLst/>
              </a:prstTxWarp>
            </a:bodyPr>
            <a:lstStyle/>
            <a:p>
              <a:endParaRPr lang="en-US" sz="1200">
                <a:solidFill>
                  <a:srgbClr val="FFFFFF"/>
                </a:solidFill>
              </a:endParaRPr>
            </a:p>
          </p:txBody>
        </p:sp>
        <p:sp>
          <p:nvSpPr>
            <p:cNvPr id="16" name="Freeform 89"/>
            <p:cNvSpPr>
              <a:spLocks noEditPoints="1"/>
            </p:cNvSpPr>
            <p:nvPr/>
          </p:nvSpPr>
          <p:spPr bwMode="black">
            <a:xfrm>
              <a:off x="10253451" y="5382229"/>
              <a:ext cx="1040175" cy="669587"/>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45" tIns="30873" rIns="61745" bIns="30873" numCol="1" anchor="t" anchorCtr="0" compatLnSpc="1">
              <a:prstTxWarp prst="textNoShape">
                <a:avLst/>
              </a:prstTxWarp>
            </a:bodyPr>
            <a:lstStyle/>
            <a:p>
              <a:endParaRPr lang="en-US" sz="1200">
                <a:solidFill>
                  <a:srgbClr val="FFFFFF"/>
                </a:solidFill>
              </a:endParaRPr>
            </a:p>
          </p:txBody>
        </p:sp>
        <p:sp>
          <p:nvSpPr>
            <p:cNvPr id="17" name="Freeform 89"/>
            <p:cNvSpPr>
              <a:spLocks noEditPoints="1"/>
            </p:cNvSpPr>
            <p:nvPr/>
          </p:nvSpPr>
          <p:spPr bwMode="black">
            <a:xfrm>
              <a:off x="11395913" y="5382228"/>
              <a:ext cx="1040175" cy="669587"/>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45" tIns="30873" rIns="61745" bIns="30873" numCol="1" anchor="t" anchorCtr="0" compatLnSpc="1">
              <a:prstTxWarp prst="textNoShape">
                <a:avLst/>
              </a:prstTxWarp>
            </a:bodyPr>
            <a:lstStyle/>
            <a:p>
              <a:endParaRPr lang="en-US" sz="1200">
                <a:solidFill>
                  <a:srgbClr val="FFFFFF"/>
                </a:solidFill>
              </a:endParaRPr>
            </a:p>
          </p:txBody>
        </p:sp>
      </p:grpSp>
      <p:grpSp>
        <p:nvGrpSpPr>
          <p:cNvPr id="22" name="Group 21"/>
          <p:cNvGrpSpPr/>
          <p:nvPr/>
        </p:nvGrpSpPr>
        <p:grpSpPr>
          <a:xfrm>
            <a:off x="4206579" y="3622210"/>
            <a:ext cx="3566120" cy="1290541"/>
            <a:chOff x="4206579" y="3622210"/>
            <a:chExt cx="3566120" cy="1290541"/>
          </a:xfrm>
        </p:grpSpPr>
        <p:sp>
          <p:nvSpPr>
            <p:cNvPr id="18" name="Down Arrow 17"/>
            <p:cNvSpPr/>
            <p:nvPr/>
          </p:nvSpPr>
          <p:spPr bwMode="auto">
            <a:xfrm>
              <a:off x="4206579" y="3622210"/>
              <a:ext cx="640073" cy="1290541"/>
            </a:xfrm>
            <a:prstGeom prst="down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20" name="TextBox 19"/>
            <p:cNvSpPr txBox="1"/>
            <p:nvPr/>
          </p:nvSpPr>
          <p:spPr>
            <a:xfrm>
              <a:off x="4992802" y="3941120"/>
              <a:ext cx="2779897" cy="627864"/>
            </a:xfrm>
            <a:prstGeom prst="rect">
              <a:avLst/>
            </a:prstGeom>
            <a:noFill/>
          </p:spPr>
          <p:txBody>
            <a:bodyPr wrap="square" lIns="182880" tIns="146304" rIns="182880" bIns="146304" rtlCol="0">
              <a:spAutoFit/>
            </a:bodyPr>
            <a:lstStyle/>
            <a:p>
              <a:pPr>
                <a:lnSpc>
                  <a:spcPct val="90000"/>
                </a:lnSpc>
                <a:spcAft>
                  <a:spcPts val="600"/>
                </a:spcAft>
              </a:pPr>
              <a:r>
                <a:rPr lang="de-DE" sz="2400" dirty="0" err="1" smtClean="0">
                  <a:gradFill>
                    <a:gsLst>
                      <a:gs pos="2917">
                        <a:srgbClr val="FFFFFF"/>
                      </a:gs>
                      <a:gs pos="30000">
                        <a:srgbClr val="FFFFFF"/>
                      </a:gs>
                    </a:gsLst>
                    <a:lin ang="5400000" scaled="0"/>
                  </a:gradFill>
                </a:rPr>
                <a:t>Two</a:t>
              </a:r>
              <a:r>
                <a:rPr lang="de-DE" sz="2400" dirty="0" smtClean="0">
                  <a:gradFill>
                    <a:gsLst>
                      <a:gs pos="2917">
                        <a:srgbClr val="FFFFFF"/>
                      </a:gs>
                      <a:gs pos="30000">
                        <a:srgbClr val="FFFFFF"/>
                      </a:gs>
                    </a:gsLst>
                    <a:lin ang="5400000" scaled="0"/>
                  </a:gradFill>
                </a:rPr>
                <a:t> </a:t>
              </a:r>
              <a:r>
                <a:rPr lang="de-DE" sz="2400" dirty="0" err="1" smtClean="0">
                  <a:gradFill>
                    <a:gsLst>
                      <a:gs pos="2917">
                        <a:srgbClr val="FFFFFF"/>
                      </a:gs>
                      <a:gs pos="30000">
                        <a:srgbClr val="FFFFFF"/>
                      </a:gs>
                    </a:gsLst>
                    <a:lin ang="5400000" scaled="0"/>
                  </a:gradFill>
                </a:rPr>
                <a:t>weeks</a:t>
              </a:r>
              <a:r>
                <a:rPr lang="de-DE" sz="2400" dirty="0" smtClean="0">
                  <a:gradFill>
                    <a:gsLst>
                      <a:gs pos="2917">
                        <a:srgbClr val="FFFFFF"/>
                      </a:gs>
                      <a:gs pos="30000">
                        <a:srgbClr val="FFFFFF"/>
                      </a:gs>
                    </a:gsLst>
                    <a:lin ang="5400000" scaled="0"/>
                  </a:gradFill>
                </a:rPr>
                <a:t> </a:t>
              </a:r>
              <a:r>
                <a:rPr lang="de-DE" sz="2400" dirty="0" err="1" smtClean="0">
                  <a:gradFill>
                    <a:gsLst>
                      <a:gs pos="2917">
                        <a:srgbClr val="FFFFFF"/>
                      </a:gs>
                      <a:gs pos="30000">
                        <a:srgbClr val="FFFFFF"/>
                      </a:gs>
                    </a:gsLst>
                    <a:lin ang="5400000" scaled="0"/>
                  </a:gradFill>
                </a:rPr>
                <a:t>later</a:t>
              </a:r>
              <a:endParaRPr lang="de-DE" sz="2400" dirty="0" smtClean="0">
                <a:gradFill>
                  <a:gsLst>
                    <a:gs pos="2917">
                      <a:srgbClr val="FFFFFF"/>
                    </a:gs>
                    <a:gs pos="30000">
                      <a:srgbClr val="FFFFFF"/>
                    </a:gs>
                  </a:gsLst>
                  <a:lin ang="5400000" scaled="0"/>
                </a:gradFill>
              </a:endParaRPr>
            </a:p>
          </p:txBody>
        </p:sp>
      </p:grpSp>
      <p:sp>
        <p:nvSpPr>
          <p:cNvPr id="21" name="Right Arrow 20"/>
          <p:cNvSpPr/>
          <p:nvPr/>
        </p:nvSpPr>
        <p:spPr bwMode="auto">
          <a:xfrm>
            <a:off x="7270311" y="4842173"/>
            <a:ext cx="1679198" cy="719303"/>
          </a:xfrm>
          <a:prstGeom prst="right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38338332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Deploy Office 365 ProPlus</a:t>
            </a:r>
            <a:endParaRPr lang="en-US" sz="4800" dirty="0"/>
          </a:p>
        </p:txBody>
      </p:sp>
      <p:sp>
        <p:nvSpPr>
          <p:cNvPr id="3" name="Text Placeholder 2"/>
          <p:cNvSpPr>
            <a:spLocks noGrp="1"/>
          </p:cNvSpPr>
          <p:nvPr>
            <p:ph type="body" sz="quarter" idx="10"/>
          </p:nvPr>
        </p:nvSpPr>
        <p:spPr>
          <a:xfrm>
            <a:off x="5761042" y="1733896"/>
            <a:ext cx="6309291" cy="2252924"/>
          </a:xfrm>
        </p:spPr>
        <p:txBody>
          <a:bodyPr/>
          <a:lstStyle/>
          <a:p>
            <a:pPr marL="457200" lvl="1" indent="-457200">
              <a:buAutoNum type="alphaUcParenBoth"/>
            </a:pPr>
            <a:r>
              <a:rPr lang="en-US" sz="3200" dirty="0" smtClean="0"/>
              <a:t> Directly from Office 365</a:t>
            </a:r>
          </a:p>
          <a:p>
            <a:pPr marL="457200" lvl="1" indent="-457200">
              <a:buAutoNum type="alphaUcParenBoth"/>
            </a:pPr>
            <a:endParaRPr lang="en-US" sz="2400" dirty="0"/>
          </a:p>
          <a:p>
            <a:pPr marL="457200" lvl="1" indent="-457200">
              <a:buAutoNum type="alphaUcParenBoth"/>
            </a:pPr>
            <a:r>
              <a:rPr lang="en-US" sz="3200" dirty="0" smtClean="0"/>
              <a:t> From an on-premises location</a:t>
            </a:r>
            <a:endParaRPr lang="en-US" sz="3200" dirty="0"/>
          </a:p>
          <a:p>
            <a:r>
              <a:rPr lang="en-US" dirty="0"/>
              <a:t> </a:t>
            </a:r>
          </a:p>
        </p:txBody>
      </p:sp>
      <p:sp>
        <p:nvSpPr>
          <p:cNvPr id="5" name="Text Placeholder 2"/>
          <p:cNvSpPr txBox="1">
            <a:spLocks/>
          </p:cNvSpPr>
          <p:nvPr/>
        </p:nvSpPr>
        <p:spPr>
          <a:xfrm>
            <a:off x="5761042" y="4228774"/>
            <a:ext cx="6219964" cy="1778949"/>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3200" dirty="0" smtClean="0"/>
              <a:t>(A) and (B) both use Click-to-Run</a:t>
            </a:r>
          </a:p>
          <a:p>
            <a:pPr lvl="1"/>
            <a:endParaRPr lang="en-US" sz="2800" dirty="0"/>
          </a:p>
          <a:p>
            <a:r>
              <a:rPr lang="en-US" dirty="0" smtClean="0"/>
              <a:t> </a:t>
            </a:r>
            <a:endParaRPr lang="en-US" dirty="0"/>
          </a:p>
        </p:txBody>
      </p:sp>
      <p:pic>
        <p:nvPicPr>
          <p:cNvPr id="6" name="Picture 5"/>
          <p:cNvPicPr>
            <a:picLocks noChangeAspect="1"/>
          </p:cNvPicPr>
          <p:nvPr/>
        </p:nvPicPr>
        <p:blipFill>
          <a:blip r:embed="rId3"/>
          <a:stretch>
            <a:fillRect/>
          </a:stretch>
        </p:blipFill>
        <p:spPr>
          <a:xfrm>
            <a:off x="731897" y="1435082"/>
            <a:ext cx="4780116" cy="5103476"/>
          </a:xfrm>
          <a:prstGeom prst="rect">
            <a:avLst/>
          </a:prstGeom>
        </p:spPr>
      </p:pic>
    </p:spTree>
    <p:extLst>
      <p:ext uri="{BB962C8B-B14F-4D97-AF65-F5344CB8AC3E}">
        <p14:creationId xmlns:p14="http://schemas.microsoft.com/office/powerpoint/2010/main" val="13866900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8878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748472"/>
            <a:ext cx="11887200" cy="1831975"/>
          </a:xfrm>
        </p:spPr>
        <p:txBody>
          <a:bodyPr/>
          <a:lstStyle/>
          <a:p>
            <a:r>
              <a:rPr lang="en-US" sz="8000" dirty="0" smtClean="0"/>
              <a:t>Office Deployment Tool</a:t>
            </a:r>
            <a:endParaRPr lang="en-US" sz="8000" dirty="0"/>
          </a:p>
        </p:txBody>
      </p:sp>
    </p:spTree>
    <p:extLst>
      <p:ext uri="{BB962C8B-B14F-4D97-AF65-F5344CB8AC3E}">
        <p14:creationId xmlns:p14="http://schemas.microsoft.com/office/powerpoint/2010/main" val="135215403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Deployment Tool</a:t>
            </a:r>
            <a:endParaRPr lang="en-US" dirty="0"/>
          </a:p>
        </p:txBody>
      </p:sp>
      <p:pic>
        <p:nvPicPr>
          <p:cNvPr id="4" name="Picture 3"/>
          <p:cNvPicPr>
            <a:picLocks noChangeAspect="1"/>
          </p:cNvPicPr>
          <p:nvPr/>
        </p:nvPicPr>
        <p:blipFill>
          <a:blip r:embed="rId2"/>
          <a:stretch>
            <a:fillRect/>
          </a:stretch>
        </p:blipFill>
        <p:spPr>
          <a:xfrm>
            <a:off x="390418" y="1447369"/>
            <a:ext cx="4347002" cy="5119940"/>
          </a:xfrm>
          <a:prstGeom prst="rect">
            <a:avLst/>
          </a:prstGeom>
        </p:spPr>
      </p:pic>
      <p:pic>
        <p:nvPicPr>
          <p:cNvPr id="6" name="Picture 5"/>
          <p:cNvPicPr>
            <a:picLocks noChangeAspect="1"/>
          </p:cNvPicPr>
          <p:nvPr/>
        </p:nvPicPr>
        <p:blipFill>
          <a:blip r:embed="rId3"/>
          <a:stretch>
            <a:fillRect/>
          </a:stretch>
        </p:blipFill>
        <p:spPr>
          <a:xfrm>
            <a:off x="5625775" y="1457344"/>
            <a:ext cx="1216814" cy="697275"/>
          </a:xfrm>
          <a:prstGeom prst="rect">
            <a:avLst/>
          </a:prstGeom>
        </p:spPr>
      </p:pic>
      <p:pic>
        <p:nvPicPr>
          <p:cNvPr id="8" name="Picture 7"/>
          <p:cNvPicPr>
            <a:picLocks noChangeAspect="1"/>
          </p:cNvPicPr>
          <p:nvPr/>
        </p:nvPicPr>
        <p:blipFill>
          <a:blip r:embed="rId4"/>
          <a:stretch>
            <a:fillRect/>
          </a:stretch>
        </p:blipFill>
        <p:spPr>
          <a:xfrm>
            <a:off x="5625775" y="2349733"/>
            <a:ext cx="5675798" cy="1278172"/>
          </a:xfrm>
          <a:prstGeom prst="rect">
            <a:avLst/>
          </a:prstGeom>
        </p:spPr>
      </p:pic>
      <p:pic>
        <p:nvPicPr>
          <p:cNvPr id="11" name="Picture 10"/>
          <p:cNvPicPr>
            <a:picLocks noChangeAspect="1"/>
          </p:cNvPicPr>
          <p:nvPr/>
        </p:nvPicPr>
        <p:blipFill>
          <a:blip r:embed="rId5"/>
          <a:stretch>
            <a:fillRect/>
          </a:stretch>
        </p:blipFill>
        <p:spPr>
          <a:xfrm>
            <a:off x="5625775" y="3823019"/>
            <a:ext cx="3576360" cy="2754847"/>
          </a:xfrm>
          <a:prstGeom prst="rect">
            <a:avLst/>
          </a:prstGeom>
        </p:spPr>
      </p:pic>
    </p:spTree>
    <p:extLst>
      <p:ext uri="{BB962C8B-B14F-4D97-AF65-F5344CB8AC3E}">
        <p14:creationId xmlns:p14="http://schemas.microsoft.com/office/powerpoint/2010/main" val="7432498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Deployment Tool syntax</a:t>
            </a:r>
            <a:endParaRPr lang="en-US" dirty="0"/>
          </a:p>
        </p:txBody>
      </p:sp>
      <p:sp>
        <p:nvSpPr>
          <p:cNvPr id="3" name="Text Placeholder 2"/>
          <p:cNvSpPr>
            <a:spLocks noGrp="1"/>
          </p:cNvSpPr>
          <p:nvPr>
            <p:ph type="body" sz="quarter" idx="10"/>
          </p:nvPr>
        </p:nvSpPr>
        <p:spPr>
          <a:xfrm>
            <a:off x="276684" y="2312184"/>
            <a:ext cx="11887200" cy="2197525"/>
          </a:xfrm>
        </p:spPr>
        <p:txBody>
          <a:bodyPr/>
          <a:lstStyle/>
          <a:p>
            <a:r>
              <a:rPr lang="en-US" sz="2000" i="1" dirty="0" smtClean="0"/>
              <a:t>{location of tool}</a:t>
            </a:r>
            <a:r>
              <a:rPr lang="en-US" sz="2800" i="1" dirty="0" smtClean="0"/>
              <a:t>\</a:t>
            </a:r>
            <a:r>
              <a:rPr lang="en-US" sz="2800" b="1" dirty="0" smtClean="0"/>
              <a:t>setup.exe </a:t>
            </a:r>
            <a:r>
              <a:rPr lang="en-US" sz="2800" dirty="0" smtClean="0"/>
              <a:t>  /</a:t>
            </a:r>
            <a:r>
              <a:rPr lang="en-US" sz="2000" i="1" dirty="0" smtClean="0"/>
              <a:t>{mode}</a:t>
            </a:r>
            <a:r>
              <a:rPr lang="en-US" sz="2800" dirty="0" smtClean="0"/>
              <a:t>  </a:t>
            </a:r>
            <a:r>
              <a:rPr lang="en-US" sz="2000" i="1" dirty="0" smtClean="0"/>
              <a:t>{location of configuration.xml}</a:t>
            </a:r>
          </a:p>
          <a:p>
            <a:endParaRPr lang="en-US" sz="2800" dirty="0"/>
          </a:p>
          <a:p>
            <a:r>
              <a:rPr lang="en-US" sz="2800" dirty="0" smtClean="0"/>
              <a:t>\\</a:t>
            </a:r>
            <a:r>
              <a:rPr lang="en-US" sz="2800" dirty="0"/>
              <a:t>server01\Office\setup.exe  </a:t>
            </a:r>
            <a:r>
              <a:rPr lang="en-US" sz="2800" dirty="0" smtClean="0"/>
              <a:t>/download  </a:t>
            </a:r>
            <a:r>
              <a:rPr lang="en-US" sz="2800" dirty="0"/>
              <a:t>\\server01\office\configuration.xml</a:t>
            </a:r>
          </a:p>
          <a:p>
            <a:endParaRPr lang="en-US" dirty="0" smtClean="0"/>
          </a:p>
        </p:txBody>
      </p:sp>
      <p:graphicFrame>
        <p:nvGraphicFramePr>
          <p:cNvPr id="4" name="Table 3"/>
          <p:cNvGraphicFramePr>
            <a:graphicFrameLocks noGrp="1"/>
          </p:cNvGraphicFramePr>
          <p:nvPr>
            <p:extLst>
              <p:ext uri="{D42A27DB-BD31-4B8C-83A1-F6EECF244321}">
                <p14:modId xmlns:p14="http://schemas.microsoft.com/office/powerpoint/2010/main" val="1280977083"/>
              </p:ext>
            </p:extLst>
          </p:nvPr>
        </p:nvGraphicFramePr>
        <p:xfrm>
          <a:off x="1404258" y="4509709"/>
          <a:ext cx="9873342" cy="1483360"/>
        </p:xfrm>
        <a:graphic>
          <a:graphicData uri="http://schemas.openxmlformats.org/drawingml/2006/table">
            <a:tbl>
              <a:tblPr firstRow="1" bandRow="1">
                <a:tableStyleId>{5C22544A-7EE6-4342-B048-85BDC9FD1C3A}</a:tableStyleId>
              </a:tblPr>
              <a:tblGrid>
                <a:gridCol w="1716038"/>
                <a:gridCol w="8157304"/>
              </a:tblGrid>
              <a:tr h="370840">
                <a:tc>
                  <a:txBody>
                    <a:bodyPr/>
                    <a:lstStyle/>
                    <a:p>
                      <a:r>
                        <a:rPr lang="en-US" dirty="0" smtClean="0"/>
                        <a:t>Mode</a:t>
                      </a:r>
                      <a:endParaRPr lang="en-US" dirty="0"/>
                    </a:p>
                  </a:txBody>
                  <a:tcPr/>
                </a:tc>
                <a:tc>
                  <a:txBody>
                    <a:bodyPr/>
                    <a:lstStyle/>
                    <a:p>
                      <a:r>
                        <a:rPr lang="en-US" dirty="0" smtClean="0"/>
                        <a:t>Purpose</a:t>
                      </a:r>
                      <a:endParaRPr lang="en-US" dirty="0"/>
                    </a:p>
                  </a:txBody>
                  <a:tcPr/>
                </a:tc>
              </a:tr>
              <a:tr h="370840">
                <a:tc>
                  <a:txBody>
                    <a:bodyPr/>
                    <a:lstStyle/>
                    <a:p>
                      <a:r>
                        <a:rPr lang="en-US" dirty="0" smtClean="0"/>
                        <a:t>download</a:t>
                      </a:r>
                      <a:endParaRPr lang="en-US" dirty="0"/>
                    </a:p>
                  </a:txBody>
                  <a:tcPr/>
                </a:tc>
                <a:tc>
                  <a:txBody>
                    <a:bodyPr/>
                    <a:lstStyle/>
                    <a:p>
                      <a:r>
                        <a:rPr lang="en-US" dirty="0" smtClean="0"/>
                        <a:t>Copy product and language source files</a:t>
                      </a:r>
                      <a:r>
                        <a:rPr lang="en-US" baseline="0" dirty="0" smtClean="0"/>
                        <a:t> down to an on-premises location</a:t>
                      </a:r>
                      <a:endParaRPr lang="en-US" dirty="0"/>
                    </a:p>
                  </a:txBody>
                  <a:tcPr/>
                </a:tc>
              </a:tr>
              <a:tr h="370840">
                <a:tc>
                  <a:txBody>
                    <a:bodyPr/>
                    <a:lstStyle/>
                    <a:p>
                      <a:r>
                        <a:rPr lang="en-US" dirty="0" smtClean="0"/>
                        <a:t>configure</a:t>
                      </a:r>
                      <a:endParaRPr lang="en-US" dirty="0"/>
                    </a:p>
                  </a:txBody>
                  <a:tcPr/>
                </a:tc>
                <a:tc>
                  <a:txBody>
                    <a:bodyPr/>
                    <a:lstStyle/>
                    <a:p>
                      <a:r>
                        <a:rPr lang="en-US" dirty="0" smtClean="0"/>
                        <a:t>Install and configure</a:t>
                      </a:r>
                      <a:r>
                        <a:rPr lang="en-US" baseline="0" dirty="0" smtClean="0"/>
                        <a:t> products and languages  (remove also)</a:t>
                      </a:r>
                      <a:endParaRPr lang="en-US" dirty="0"/>
                    </a:p>
                  </a:txBody>
                  <a:tcPr/>
                </a:tc>
              </a:tr>
              <a:tr h="370840">
                <a:tc>
                  <a:txBody>
                    <a:bodyPr/>
                    <a:lstStyle/>
                    <a:p>
                      <a:r>
                        <a:rPr lang="en-US" dirty="0" smtClean="0"/>
                        <a:t>packager</a:t>
                      </a:r>
                      <a:endParaRPr lang="en-US" dirty="0"/>
                    </a:p>
                  </a:txBody>
                  <a:tcPr/>
                </a:tc>
                <a:tc>
                  <a:txBody>
                    <a:bodyPr/>
                    <a:lstStyle/>
                    <a:p>
                      <a:r>
                        <a:rPr lang="en-US" i="1" dirty="0" smtClean="0"/>
                        <a:t>(optional) </a:t>
                      </a:r>
                      <a:r>
                        <a:rPr lang="en-US" dirty="0" smtClean="0"/>
                        <a:t>Create a package for Microsoft</a:t>
                      </a:r>
                      <a:r>
                        <a:rPr lang="en-US" baseline="0" dirty="0" smtClean="0"/>
                        <a:t> Application Virtualization (App-V) 5.0</a:t>
                      </a:r>
                      <a:endParaRPr lang="en-US" dirty="0"/>
                    </a:p>
                  </a:txBody>
                  <a:tcPr/>
                </a:tc>
              </a:tr>
            </a:tbl>
          </a:graphicData>
        </a:graphic>
      </p:graphicFrame>
    </p:spTree>
    <p:extLst>
      <p:ext uri="{BB962C8B-B14F-4D97-AF65-F5344CB8AC3E}">
        <p14:creationId xmlns:p14="http://schemas.microsoft.com/office/powerpoint/2010/main" val="30833943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Configuration.xml example</a:t>
            </a:r>
            <a:endParaRPr lang="en-US" dirty="0"/>
          </a:p>
        </p:txBody>
      </p:sp>
      <p:sp>
        <p:nvSpPr>
          <p:cNvPr id="3" name="Text Placeholder 2"/>
          <p:cNvSpPr>
            <a:spLocks noGrp="1"/>
          </p:cNvSpPr>
          <p:nvPr>
            <p:ph type="body" sz="quarter" idx="10"/>
          </p:nvPr>
        </p:nvSpPr>
        <p:spPr>
          <a:xfrm>
            <a:off x="274638" y="1530848"/>
            <a:ext cx="11887199" cy="4985980"/>
          </a:xfrm>
        </p:spPr>
        <p:txBody>
          <a:bodyPr/>
          <a:lstStyle/>
          <a:p>
            <a:r>
              <a:rPr lang="en-US" sz="2400" dirty="0"/>
              <a:t>&lt;Configuration&gt;</a:t>
            </a:r>
          </a:p>
          <a:p>
            <a:pPr lvl="1"/>
            <a:r>
              <a:rPr lang="en-US" dirty="0"/>
              <a:t> </a:t>
            </a:r>
            <a:r>
              <a:rPr lang="en-US" dirty="0" smtClean="0"/>
              <a:t>&lt;</a:t>
            </a:r>
            <a:r>
              <a:rPr lang="en-US" dirty="0"/>
              <a:t>Add </a:t>
            </a:r>
            <a:r>
              <a:rPr lang="en-US" b="1" dirty="0" err="1">
                <a:solidFill>
                  <a:schemeClr val="bg2">
                    <a:lumMod val="50000"/>
                    <a:lumOff val="50000"/>
                  </a:schemeClr>
                </a:solidFill>
              </a:rPr>
              <a:t>SourcePath</a:t>
            </a:r>
            <a:r>
              <a:rPr lang="en-US" dirty="0"/>
              <a:t>="\\</a:t>
            </a:r>
            <a:r>
              <a:rPr lang="en-US" dirty="0" smtClean="0"/>
              <a:t>Server01\Office\"</a:t>
            </a:r>
            <a:r>
              <a:rPr lang="en-US" b="1" dirty="0" err="1" smtClean="0">
                <a:solidFill>
                  <a:schemeClr val="bg2">
                    <a:lumMod val="50000"/>
                    <a:lumOff val="50000"/>
                  </a:schemeClr>
                </a:solidFill>
              </a:rPr>
              <a:t>OfficeClientEdition</a:t>
            </a:r>
            <a:r>
              <a:rPr lang="en-US" dirty="0"/>
              <a:t>="32</a:t>
            </a:r>
            <a:r>
              <a:rPr lang="en-US" dirty="0" smtClean="0"/>
              <a:t>"&gt;</a:t>
            </a:r>
            <a:endParaRPr lang="en-US" dirty="0"/>
          </a:p>
          <a:p>
            <a:pPr lvl="1"/>
            <a:r>
              <a:rPr lang="en-US" dirty="0"/>
              <a:t>    </a:t>
            </a:r>
            <a:r>
              <a:rPr lang="en-US" dirty="0" smtClean="0"/>
              <a:t>&lt;</a:t>
            </a:r>
            <a:r>
              <a:rPr lang="en-US" b="1" dirty="0">
                <a:solidFill>
                  <a:schemeClr val="bg2">
                    <a:lumMod val="50000"/>
                    <a:lumOff val="50000"/>
                  </a:schemeClr>
                </a:solidFill>
              </a:rPr>
              <a:t>Product ID</a:t>
            </a:r>
            <a:r>
              <a:rPr lang="en-US" dirty="0"/>
              <a:t>="O365ProPlusRetail"&gt;</a:t>
            </a:r>
          </a:p>
          <a:p>
            <a:pPr lvl="1"/>
            <a:r>
              <a:rPr lang="en-US" dirty="0"/>
              <a:t>    </a:t>
            </a:r>
            <a:r>
              <a:rPr lang="en-US" dirty="0" smtClean="0"/>
              <a:t>   </a:t>
            </a:r>
            <a:r>
              <a:rPr lang="en-US" dirty="0"/>
              <a:t>&lt;</a:t>
            </a:r>
            <a:r>
              <a:rPr lang="en-US" b="1" dirty="0">
                <a:solidFill>
                  <a:schemeClr val="bg2">
                    <a:lumMod val="50000"/>
                    <a:lumOff val="50000"/>
                  </a:schemeClr>
                </a:solidFill>
              </a:rPr>
              <a:t>Language ID</a:t>
            </a:r>
            <a:r>
              <a:rPr lang="en-US" dirty="0"/>
              <a:t>="en-us" /&gt;</a:t>
            </a:r>
          </a:p>
          <a:p>
            <a:pPr lvl="1"/>
            <a:r>
              <a:rPr lang="en-US" dirty="0"/>
              <a:t>    </a:t>
            </a:r>
            <a:r>
              <a:rPr lang="en-US" dirty="0" smtClean="0"/>
              <a:t>&lt;/</a:t>
            </a:r>
            <a:r>
              <a:rPr lang="en-US" dirty="0"/>
              <a:t>Product&gt;</a:t>
            </a:r>
          </a:p>
          <a:p>
            <a:pPr lvl="1"/>
            <a:r>
              <a:rPr lang="en-US" dirty="0" smtClean="0"/>
              <a:t> &lt;/</a:t>
            </a:r>
            <a:r>
              <a:rPr lang="en-US" dirty="0"/>
              <a:t>Add&gt; </a:t>
            </a:r>
          </a:p>
          <a:p>
            <a:pPr lvl="1"/>
            <a:endParaRPr lang="en-US" dirty="0" smtClean="0"/>
          </a:p>
          <a:p>
            <a:pPr lvl="1"/>
            <a:r>
              <a:rPr lang="en-US" dirty="0" smtClean="0"/>
              <a:t>&lt;</a:t>
            </a:r>
            <a:r>
              <a:rPr lang="en-US" b="1" dirty="0">
                <a:solidFill>
                  <a:schemeClr val="bg2">
                    <a:lumMod val="50000"/>
                    <a:lumOff val="50000"/>
                  </a:schemeClr>
                </a:solidFill>
              </a:rPr>
              <a:t>Updates Enabled</a:t>
            </a:r>
            <a:r>
              <a:rPr lang="en-US" dirty="0"/>
              <a:t>="TRUE" </a:t>
            </a:r>
            <a:r>
              <a:rPr lang="en-US" dirty="0" err="1"/>
              <a:t>UpdatePath</a:t>
            </a:r>
            <a:r>
              <a:rPr lang="en-US" dirty="0"/>
              <a:t>="\\</a:t>
            </a:r>
            <a:r>
              <a:rPr lang="en-US" dirty="0" smtClean="0"/>
              <a:t>Server01\Office</a:t>
            </a:r>
            <a:r>
              <a:rPr lang="en-US" dirty="0"/>
              <a:t>\" /&gt; </a:t>
            </a:r>
          </a:p>
          <a:p>
            <a:pPr lvl="1"/>
            <a:r>
              <a:rPr lang="en-US" dirty="0"/>
              <a:t>&lt;Display Level="None" </a:t>
            </a:r>
            <a:r>
              <a:rPr lang="en-US" dirty="0" err="1"/>
              <a:t>AcceptEULA</a:t>
            </a:r>
            <a:r>
              <a:rPr lang="en-US" dirty="0"/>
              <a:t>="TRUE" /&gt; </a:t>
            </a:r>
          </a:p>
          <a:p>
            <a:pPr lvl="1"/>
            <a:r>
              <a:rPr lang="en-US" dirty="0"/>
              <a:t>&lt;Logging Name="OfficeSetup.txt" Path="%temp%" /&gt; </a:t>
            </a:r>
            <a:endParaRPr lang="en-US" dirty="0" smtClean="0"/>
          </a:p>
          <a:p>
            <a:pPr lvl="1"/>
            <a:endParaRPr lang="en-US" dirty="0" smtClean="0"/>
          </a:p>
          <a:p>
            <a:r>
              <a:rPr lang="en-US" sz="2400" dirty="0" smtClean="0"/>
              <a:t>&lt;/</a:t>
            </a:r>
            <a:r>
              <a:rPr lang="en-US" sz="2400" dirty="0"/>
              <a:t>Configuration&gt;</a:t>
            </a:r>
          </a:p>
        </p:txBody>
      </p:sp>
    </p:spTree>
    <p:extLst>
      <p:ext uri="{BB962C8B-B14F-4D97-AF65-F5344CB8AC3E}">
        <p14:creationId xmlns:p14="http://schemas.microsoft.com/office/powerpoint/2010/main" val="333191898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619" y="431116"/>
            <a:ext cx="11191239" cy="734534"/>
          </a:xfrm>
        </p:spPr>
        <p:txBody>
          <a:bodyPr/>
          <a:lstStyle/>
          <a:p>
            <a:r>
              <a:rPr lang="en-US" sz="5303" dirty="0">
                <a:solidFill>
                  <a:schemeClr val="tx1">
                    <a:lumMod val="95000"/>
                    <a:lumOff val="5000"/>
                  </a:schemeClr>
                </a:solidFill>
              </a:rPr>
              <a:t>Streamlining </a:t>
            </a:r>
            <a:r>
              <a:rPr lang="en-US" sz="5303" dirty="0" smtClean="0">
                <a:solidFill>
                  <a:schemeClr val="tx1">
                    <a:lumMod val="95000"/>
                    <a:lumOff val="5000"/>
                  </a:schemeClr>
                </a:solidFill>
              </a:rPr>
              <a:t>deployment</a:t>
            </a:r>
            <a:endParaRPr lang="en-US" sz="5303" dirty="0">
              <a:solidFill>
                <a:schemeClr val="tx1">
                  <a:lumMod val="95000"/>
                  <a:lumOff val="5000"/>
                </a:schemeClr>
              </a:solidFill>
            </a:endParaRPr>
          </a:p>
        </p:txBody>
      </p:sp>
      <p:sp>
        <p:nvSpPr>
          <p:cNvPr id="9" name="Rectangle 8"/>
          <p:cNvSpPr/>
          <p:nvPr/>
        </p:nvSpPr>
        <p:spPr bwMode="auto">
          <a:xfrm>
            <a:off x="598834" y="2840749"/>
            <a:ext cx="2819190" cy="2425405"/>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040" spc="-51" dirty="0">
                <a:gradFill>
                  <a:gsLst>
                    <a:gs pos="0">
                      <a:srgbClr val="FFFFFF"/>
                    </a:gs>
                    <a:gs pos="100000">
                      <a:srgbClr val="FFFFFF"/>
                    </a:gs>
                  </a:gsLst>
                  <a:lin ang="5400000" scaled="0"/>
                </a:gradFill>
                <a:ea typeface="Segoe UI" pitchFamily="34" charset="0"/>
                <a:cs typeface="Segoe UI" pitchFamily="34" charset="0"/>
              </a:rPr>
              <a:t>Group Policy</a:t>
            </a:r>
          </a:p>
        </p:txBody>
      </p:sp>
      <p:sp>
        <p:nvSpPr>
          <p:cNvPr id="12" name="Rectangle 11"/>
          <p:cNvSpPr/>
          <p:nvPr/>
        </p:nvSpPr>
        <p:spPr bwMode="auto">
          <a:xfrm>
            <a:off x="3504428" y="2840749"/>
            <a:ext cx="2819190" cy="2425405"/>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040" spc="-51" dirty="0">
                <a:gradFill>
                  <a:gsLst>
                    <a:gs pos="0">
                      <a:srgbClr val="FFFFFF"/>
                    </a:gs>
                    <a:gs pos="100000">
                      <a:srgbClr val="FFFFFF"/>
                    </a:gs>
                  </a:gsLst>
                  <a:lin ang="5400000" scaled="0"/>
                </a:gradFill>
                <a:ea typeface="Segoe UI" pitchFamily="34" charset="0"/>
                <a:cs typeface="Segoe UI" pitchFamily="34" charset="0"/>
              </a:rPr>
              <a:t>Configuration XML</a:t>
            </a:r>
          </a:p>
        </p:txBody>
      </p:sp>
      <p:pic>
        <p:nvPicPr>
          <p:cNvPr id="43" name="Picture 6" descr="AGPM"/>
          <p:cNvPicPr>
            <a:picLocks noChangeAspect="1" noChangeArrowheads="1"/>
          </p:cNvPicPr>
          <p:nvPr/>
        </p:nvPicPr>
        <p:blipFill rotWithShape="1">
          <a:blip r:embed="rId3" cstate="print">
            <a:grayscl/>
          </a:blip>
          <a:srcRect r="77111"/>
          <a:stretch/>
        </p:blipFill>
        <p:spPr bwMode="auto">
          <a:xfrm>
            <a:off x="1448420" y="3360205"/>
            <a:ext cx="978850" cy="952680"/>
          </a:xfrm>
          <a:prstGeom prst="rect">
            <a:avLst/>
          </a:prstGeom>
          <a:noFill/>
          <a:ln w="9525">
            <a:noFill/>
            <a:miter lim="800000"/>
            <a:headEnd/>
            <a:tailEnd/>
          </a:ln>
        </p:spPr>
      </p:pic>
      <p:pic>
        <p:nvPicPr>
          <p:cNvPr id="46"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4366801" y="3297957"/>
            <a:ext cx="1142782" cy="1179939"/>
          </a:xfrm>
          <a:prstGeom prst="rect">
            <a:avLst/>
          </a:prstGeom>
          <a:noFill/>
        </p:spPr>
      </p:pic>
      <p:grpSp>
        <p:nvGrpSpPr>
          <p:cNvPr id="13" name="Group 12"/>
          <p:cNvGrpSpPr/>
          <p:nvPr/>
        </p:nvGrpSpPr>
        <p:grpSpPr>
          <a:xfrm>
            <a:off x="6407078" y="2836054"/>
            <a:ext cx="2819190" cy="2425405"/>
            <a:chOff x="6352718" y="2780698"/>
            <a:chExt cx="2764163" cy="2378064"/>
          </a:xfrm>
        </p:grpSpPr>
        <p:sp>
          <p:nvSpPr>
            <p:cNvPr id="5" name="Rectangle 4"/>
            <p:cNvSpPr/>
            <p:nvPr/>
          </p:nvSpPr>
          <p:spPr bwMode="auto">
            <a:xfrm>
              <a:off x="6352718" y="2780698"/>
              <a:ext cx="2764163" cy="2378064"/>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040" spc="-51" dirty="0">
                  <a:gradFill>
                    <a:gsLst>
                      <a:gs pos="0">
                        <a:srgbClr val="FFFFFF"/>
                      </a:gs>
                      <a:gs pos="100000">
                        <a:srgbClr val="FFFFFF"/>
                      </a:gs>
                    </a:gsLst>
                    <a:lin ang="5400000" scaled="0"/>
                  </a:gradFill>
                  <a:ea typeface="Segoe UI" pitchFamily="34" charset="0"/>
                  <a:cs typeface="Segoe UI" pitchFamily="34" charset="0"/>
                </a:rPr>
                <a:t>Office Customization Tool</a:t>
              </a:r>
            </a:p>
          </p:txBody>
        </p:sp>
        <p:pic>
          <p:nvPicPr>
            <p:cNvPr id="48" name="Picture 5" descr="\\MAGNUM\Projects\Microsoft\Cloud Power FY12\Design\ICONS_PNG\PaaS.png"/>
            <p:cNvPicPr>
              <a:picLocks noChangeAspect="1" noChangeArrowheads="1"/>
            </p:cNvPicPr>
            <p:nvPr/>
          </p:nvPicPr>
          <p:blipFill>
            <a:blip r:embed="rId5" cstate="print">
              <a:lum bright="100000"/>
            </a:blip>
            <a:stretch>
              <a:fillRect/>
            </a:stretch>
          </p:blipFill>
          <p:spPr bwMode="auto">
            <a:xfrm>
              <a:off x="7165356" y="3227262"/>
              <a:ext cx="1035141" cy="1068797"/>
            </a:xfrm>
            <a:prstGeom prst="rect">
              <a:avLst/>
            </a:prstGeom>
            <a:noFill/>
            <a:ln>
              <a:noFill/>
            </a:ln>
          </p:spPr>
        </p:pic>
      </p:grpSp>
      <p:sp>
        <p:nvSpPr>
          <p:cNvPr id="49" name="Rectangle 48"/>
          <p:cNvSpPr/>
          <p:nvPr/>
        </p:nvSpPr>
        <p:spPr bwMode="auto">
          <a:xfrm>
            <a:off x="596673" y="1553375"/>
            <a:ext cx="5726945" cy="1215889"/>
          </a:xfrm>
          <a:prstGeom prst="rect">
            <a:avLst/>
          </a:prstGeom>
          <a:solidFill>
            <a:schemeClr val="accent1"/>
          </a:solidFill>
          <a:ln w="635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56" spc="-51" dirty="0" smtClean="0">
                <a:gradFill>
                  <a:gsLst>
                    <a:gs pos="0">
                      <a:srgbClr val="FFFFFF"/>
                    </a:gs>
                    <a:gs pos="100000">
                      <a:srgbClr val="FFFFFF"/>
                    </a:gs>
                  </a:gsLst>
                  <a:lin ang="5400000" scaled="0"/>
                </a:gradFill>
                <a:ea typeface="Segoe UI" pitchFamily="34" charset="0"/>
                <a:cs typeface="Segoe UI" pitchFamily="34" charset="0"/>
              </a:rPr>
              <a:t>Click-to-Run</a:t>
            </a:r>
            <a:endParaRPr lang="en-US" sz="2856" spc="-51" dirty="0">
              <a:gradFill>
                <a:gsLst>
                  <a:gs pos="0">
                    <a:srgbClr val="FFFFFF"/>
                  </a:gs>
                  <a:gs pos="100000">
                    <a:srgbClr val="FFFFFF"/>
                  </a:gs>
                </a:gsLst>
                <a:lin ang="5400000" scaled="0"/>
              </a:gradFill>
              <a:ea typeface="Segoe UI" pitchFamily="34" charset="0"/>
              <a:cs typeface="Segoe UI" pitchFamily="34" charset="0"/>
            </a:endParaRPr>
          </a:p>
        </p:txBody>
      </p:sp>
      <p:grpSp>
        <p:nvGrpSpPr>
          <p:cNvPr id="14" name="Group 13"/>
          <p:cNvGrpSpPr/>
          <p:nvPr/>
        </p:nvGrpSpPr>
        <p:grpSpPr>
          <a:xfrm>
            <a:off x="610581" y="5346900"/>
            <a:ext cx="8615686" cy="1379195"/>
            <a:chOff x="596211" y="5279111"/>
            <a:chExt cx="8447518" cy="1352275"/>
          </a:xfrm>
        </p:grpSpPr>
        <p:sp>
          <p:nvSpPr>
            <p:cNvPr id="45" name="Rectangle 44"/>
            <p:cNvSpPr/>
            <p:nvPr/>
          </p:nvSpPr>
          <p:spPr bwMode="auto">
            <a:xfrm>
              <a:off x="596211" y="5279111"/>
              <a:ext cx="8447518" cy="1327781"/>
            </a:xfrm>
            <a:prstGeom prst="rect">
              <a:avLst/>
            </a:prstGeom>
            <a:solidFill>
              <a:srgbClr val="929292"/>
            </a:solidFill>
            <a:ln w="635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040" spc="-51" dirty="0">
                  <a:gradFill>
                    <a:gsLst>
                      <a:gs pos="0">
                        <a:srgbClr val="FFFFFF"/>
                      </a:gs>
                      <a:gs pos="100000">
                        <a:srgbClr val="FFFFFF"/>
                      </a:gs>
                    </a:gsLst>
                    <a:lin ang="5400000" scaled="0"/>
                  </a:gradFill>
                  <a:ea typeface="Segoe UI" pitchFamily="34" charset="0"/>
                  <a:cs typeface="Segoe UI" pitchFamily="34" charset="0"/>
                </a:rPr>
                <a:t>Traditional MSI-based Office installation</a:t>
              </a:r>
            </a:p>
          </p:txBody>
        </p:sp>
        <p:sp>
          <p:nvSpPr>
            <p:cNvPr id="10" name="TextBox 9"/>
            <p:cNvSpPr txBox="1"/>
            <p:nvPr/>
          </p:nvSpPr>
          <p:spPr>
            <a:xfrm>
              <a:off x="7269100" y="5375786"/>
              <a:ext cx="931397" cy="1255600"/>
            </a:xfrm>
            <a:prstGeom prst="rect">
              <a:avLst/>
            </a:prstGeom>
            <a:noFill/>
          </p:spPr>
          <p:txBody>
            <a:bodyPr wrap="square" lIns="0" tIns="0" rIns="0" bIns="0" rtlCol="0">
              <a:spAutoFit/>
            </a:bodyPr>
            <a:lstStyle/>
            <a:p>
              <a:pPr defTabSz="932559"/>
              <a:r>
                <a:rPr lang="en-US" sz="8159" dirty="0">
                  <a:solidFill>
                    <a:srgbClr val="FFFFFF"/>
                  </a:solidFill>
                  <a:sym typeface="Wingdings"/>
                </a:rPr>
                <a:t></a:t>
              </a:r>
              <a:endParaRPr lang="en-US" sz="8159" dirty="0">
                <a:solidFill>
                  <a:srgbClr val="FFFFFF"/>
                </a:solidFill>
              </a:endParaRPr>
            </a:p>
          </p:txBody>
        </p:sp>
      </p:grpSp>
      <p:sp>
        <p:nvSpPr>
          <p:cNvPr id="11" name="TextBox 10"/>
          <p:cNvSpPr txBox="1"/>
          <p:nvPr/>
        </p:nvSpPr>
        <p:spPr>
          <a:xfrm>
            <a:off x="5385509" y="1407283"/>
            <a:ext cx="975413" cy="1280596"/>
          </a:xfrm>
          <a:prstGeom prst="rect">
            <a:avLst/>
          </a:prstGeom>
          <a:noFill/>
        </p:spPr>
        <p:txBody>
          <a:bodyPr wrap="square" lIns="0" tIns="0" rIns="0" bIns="0" rtlCol="0">
            <a:spAutoFit/>
          </a:bodyPr>
          <a:lstStyle/>
          <a:p>
            <a:pPr defTabSz="932559"/>
            <a:r>
              <a:rPr lang="en-US" sz="8159" dirty="0">
                <a:solidFill>
                  <a:srgbClr val="FFFFFF"/>
                </a:solidFill>
                <a:sym typeface="Wingdings"/>
              </a:rPr>
              <a:t></a:t>
            </a:r>
            <a:endParaRPr lang="en-US" sz="8159" dirty="0">
              <a:solidFill>
                <a:srgbClr val="FFFFFF"/>
              </a:solidFill>
            </a:endParaRPr>
          </a:p>
        </p:txBody>
      </p:sp>
    </p:spTree>
    <p:extLst>
      <p:ext uri="{BB962C8B-B14F-4D97-AF65-F5344CB8AC3E}">
        <p14:creationId xmlns:p14="http://schemas.microsoft.com/office/powerpoint/2010/main" val="15075632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left)">
                                      <p:cBhvr>
                                        <p:cTn id="15" dur="500"/>
                                        <p:tgtEl>
                                          <p:spTgt spid="49"/>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52.5|15.8|10.8|15.1|143.6|294.6|.2|.5"/>
</p:tagLst>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1550</TotalTime>
  <Words>3596</Words>
  <Application>Microsoft Office PowerPoint</Application>
  <PresentationFormat>Custom</PresentationFormat>
  <Paragraphs>306</Paragraphs>
  <Slides>41</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Segoe UI Light</vt:lpstr>
      <vt:lpstr>Segoe UI</vt:lpstr>
      <vt:lpstr>Consolas</vt:lpstr>
      <vt:lpstr>Courier New</vt:lpstr>
      <vt:lpstr>Wingdings</vt:lpstr>
      <vt:lpstr>Arial Unicode MS</vt:lpstr>
      <vt:lpstr>Arial</vt:lpstr>
      <vt:lpstr>TechEd_2013_Template_r09</vt:lpstr>
      <vt:lpstr>PowerPoint Presentation</vt:lpstr>
      <vt:lpstr>Deploying and Updating Microsoft Office 365 ProPlus with Click-to-Run</vt:lpstr>
      <vt:lpstr>Office 365 ProPlus</vt:lpstr>
      <vt:lpstr>Deploy Office 365 ProPlus</vt:lpstr>
      <vt:lpstr>Office Deployment Tool</vt:lpstr>
      <vt:lpstr>Office Deployment Tool</vt:lpstr>
      <vt:lpstr>Office Deployment Tool syntax</vt:lpstr>
      <vt:lpstr>Configuration.xml example</vt:lpstr>
      <vt:lpstr>Streamlining deployment</vt:lpstr>
      <vt:lpstr>Demo</vt:lpstr>
      <vt:lpstr>Distributing updates for Office 365 ProPlus</vt:lpstr>
      <vt:lpstr>Updating an Office 365 ProPlus install</vt:lpstr>
      <vt:lpstr>Update behavior</vt:lpstr>
      <vt:lpstr>Update settings in configuration.xml</vt:lpstr>
      <vt:lpstr>Managed deployments of Office 365 ProPlus</vt:lpstr>
      <vt:lpstr>Common deployment methods</vt:lpstr>
      <vt:lpstr>Using App-V to deploy </vt:lpstr>
      <vt:lpstr>Demo</vt:lpstr>
      <vt:lpstr>Using Configuration Manager to deploy </vt:lpstr>
      <vt:lpstr>Demo</vt:lpstr>
      <vt:lpstr>Leveraging the cloud to deploy</vt:lpstr>
      <vt:lpstr>The cloud as a distribution point</vt:lpstr>
      <vt:lpstr>PowerPoint Presentation</vt:lpstr>
      <vt:lpstr>PowerPoint Presentation</vt:lpstr>
      <vt:lpstr>Demo</vt:lpstr>
      <vt:lpstr>For more information…</vt:lpstr>
      <vt:lpstr>Related content</vt:lpstr>
      <vt:lpstr>Track resources</vt:lpstr>
      <vt:lpstr>Additional deployment information</vt:lpstr>
      <vt:lpstr>Anatomy of the Click-to-Run install process</vt:lpstr>
      <vt:lpstr>Verbose logging</vt:lpstr>
      <vt:lpstr>Group Policy settings for “no prompt” deployment</vt:lpstr>
      <vt:lpstr>Group Policy settings for “no prompt” deployment</vt:lpstr>
      <vt:lpstr>Group Policy settings for “no prompt” deployment</vt:lpstr>
      <vt:lpstr>Using MDT 2012 to deploy</vt:lpstr>
      <vt:lpstr>Sample MDT custom tasks</vt:lpstr>
      <vt:lpstr>One approach to Patch Tuesday</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OUC-B302: Deploying and Updating Microsoft Office 365 ProPlus with Click-to-Run</dc:title>
  <dc:subject>TechEd 2013</dc:subject>
  <dc:creator>Daniel H. Brown; Jeremy Chapman</dc:creator>
  <cp:keywords>TechEd 2013</cp:keywords>
  <dc:description>Template by: Jordan Cayabyab, Artitudes Design, Inc.
Formatting by: Kate Kuzel, Silver Fox Productions, Inc.
Audience Type: Internal/External</dc:description>
  <cp:lastModifiedBy>Shows</cp:lastModifiedBy>
  <cp:revision>122</cp:revision>
  <dcterms:created xsi:type="dcterms:W3CDTF">2013-05-10T20:06:24Z</dcterms:created>
  <dcterms:modified xsi:type="dcterms:W3CDTF">2013-06-06T15:26:14Z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