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3" r:id="rId5"/>
    <p:sldMasterId id="2147484222" r:id="rId6"/>
  </p:sldMasterIdLst>
  <p:notesMasterIdLst>
    <p:notesMasterId r:id="rId38"/>
  </p:notesMasterIdLst>
  <p:handoutMasterIdLst>
    <p:handoutMasterId r:id="rId39"/>
  </p:handoutMasterIdLst>
  <p:sldIdLst>
    <p:sldId id="1198" r:id="rId7"/>
    <p:sldId id="1054" r:id="rId8"/>
    <p:sldId id="1153" r:id="rId9"/>
    <p:sldId id="1154" r:id="rId10"/>
    <p:sldId id="1157" r:id="rId11"/>
    <p:sldId id="1159" r:id="rId12"/>
    <p:sldId id="1156" r:id="rId13"/>
    <p:sldId id="1160" r:id="rId14"/>
    <p:sldId id="1158" r:id="rId15"/>
    <p:sldId id="1162" r:id="rId16"/>
    <p:sldId id="1151" r:id="rId17"/>
    <p:sldId id="1184" r:id="rId18"/>
    <p:sldId id="1185" r:id="rId19"/>
    <p:sldId id="1195" r:id="rId20"/>
    <p:sldId id="1189" r:id="rId21"/>
    <p:sldId id="1196" r:id="rId22"/>
    <p:sldId id="1187" r:id="rId23"/>
    <p:sldId id="1194" r:id="rId24"/>
    <p:sldId id="1188" r:id="rId25"/>
    <p:sldId id="1192" r:id="rId26"/>
    <p:sldId id="1190" r:id="rId27"/>
    <p:sldId id="1191" r:id="rId28"/>
    <p:sldId id="1175" r:id="rId29"/>
    <p:sldId id="1193" r:id="rId30"/>
    <p:sldId id="1177" r:id="rId31"/>
    <p:sldId id="1197" r:id="rId32"/>
    <p:sldId id="1182" r:id="rId33"/>
    <p:sldId id="1178" r:id="rId34"/>
    <p:sldId id="1179" r:id="rId35"/>
    <p:sldId id="1180" r:id="rId36"/>
    <p:sldId id="1076"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98"/>
            <p14:sldId id="1054"/>
            <p14:sldId id="1153"/>
            <p14:sldId id="1154"/>
            <p14:sldId id="1157"/>
            <p14:sldId id="1159"/>
            <p14:sldId id="1156"/>
            <p14:sldId id="1160"/>
            <p14:sldId id="1158"/>
            <p14:sldId id="1162"/>
            <p14:sldId id="1151"/>
            <p14:sldId id="1184"/>
            <p14:sldId id="1185"/>
            <p14:sldId id="1195"/>
            <p14:sldId id="1189"/>
            <p14:sldId id="1196"/>
            <p14:sldId id="1187"/>
            <p14:sldId id="1194"/>
            <p14:sldId id="1188"/>
            <p14:sldId id="1192"/>
            <p14:sldId id="1190"/>
            <p14:sldId id="1191"/>
            <p14:sldId id="1175"/>
            <p14:sldId id="1193"/>
            <p14:sldId id="1177"/>
            <p14:sldId id="1197"/>
            <p14:sldId id="1182"/>
            <p14:sldId id="1178"/>
            <p14:sldId id="1179"/>
            <p14:sldId id="1180"/>
          </p14:sldIdLst>
        </p14:section>
        <p14:section name="Special content" id="{6925D2A1-AD53-4951-AB34-79DFA02CD676}">
          <p14:sldIdLst>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FFFFFF"/>
    <a:srgbClr val="7FBA00"/>
    <a:srgbClr val="007233"/>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61684" autoAdjust="0"/>
  </p:normalViewPr>
  <p:slideViewPr>
    <p:cSldViewPr snapToGrid="0">
      <p:cViewPr varScale="1">
        <p:scale>
          <a:sx n="63" d="100"/>
          <a:sy n="63" d="100"/>
        </p:scale>
        <p:origin x="1380" y="66"/>
      </p:cViewPr>
      <p:guideLst>
        <p:guide orient="horz" pos="2203"/>
        <p:guide pos="3917"/>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4:02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4:02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Date Placeholder 9"/>
          <p:cNvSpPr>
            <a:spLocks noGrp="1"/>
          </p:cNvSpPr>
          <p:nvPr>
            <p:ph type="dt" idx="13"/>
          </p:nvPr>
        </p:nvSpPr>
        <p:spPr/>
        <p:txBody>
          <a:bodyPr/>
          <a:lstStyle/>
          <a:p>
            <a:fld id="{B24D84E8-06E3-489F-9C67-A33EE59B08EB}" type="datetime8">
              <a:rPr lang="en-US" smtClean="0">
                <a:solidFill>
                  <a:prstClr val="black"/>
                </a:solidFill>
              </a:rPr>
              <a:pPr/>
              <a:t>6/3/2013 4:03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gradFill>
                  <a:gsLst>
                    <a:gs pos="1250">
                      <a:prstClr val="black"/>
                    </a:gs>
                    <a:gs pos="100000">
                      <a:prstClr val="black"/>
                    </a:gs>
                  </a:gsLst>
                  <a:lin ang="5400000" scaled="0"/>
                </a:gradFill>
              </a:rPr>
              <a:t>TechEd</a:t>
            </a:r>
            <a:r>
              <a:rPr lang="en-US" dirty="0" smtClean="0">
                <a:gradFill>
                  <a:gsLst>
                    <a:gs pos="1250">
                      <a:prstClr val="black"/>
                    </a:gs>
                    <a:gs pos="100000">
                      <a:prstClr val="black"/>
                    </a:gs>
                  </a:gsLst>
                  <a:lin ang="5400000" scaled="0"/>
                </a:gradFill>
              </a:rPr>
              <a:t> 2013</a:t>
            </a:r>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4259827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604744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462272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1056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21199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25596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590278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841444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03635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4:02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2997720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153565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57661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26537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61837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3577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17700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509874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8754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1906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51770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4:02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dirty="0"/>
          </a:p>
        </p:txBody>
      </p:sp>
      <p:sp>
        <p:nvSpPr>
          <p:cNvPr id="16" name="Date Placeholder 15"/>
          <p:cNvSpPr>
            <a:spLocks noGrp="1"/>
          </p:cNvSpPr>
          <p:nvPr>
            <p:ph type="dt" idx="13"/>
          </p:nvPr>
        </p:nvSpPr>
        <p:spPr/>
        <p:txBody>
          <a:bodyPr/>
          <a:lstStyle/>
          <a:p>
            <a:fld id="{E976D732-92A1-4639-A0E1-31571E261172}" type="datetime8">
              <a:rPr lang="en-US" smtClean="0"/>
              <a:t>6/3/2013 4:02 PM</a:t>
            </a:fld>
            <a:endParaRPr lang="en-US" dirty="0"/>
          </a:p>
        </p:txBody>
      </p:sp>
      <p:sp>
        <p:nvSpPr>
          <p:cNvPr id="17" name="Footer Placeholder 1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8" name="Header Placeholder 17"/>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47506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45791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75264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981531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692948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563292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4579587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7758783"/>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350761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1200825" y="1754472"/>
            <a:ext cx="7322209" cy="3236628"/>
          </a:xfrm>
          <a:prstGeom prst="rect">
            <a:avLst/>
          </a:prstGeom>
        </p:spPr>
      </p:pic>
    </p:spTree>
    <p:extLst>
      <p:ext uri="{BB962C8B-B14F-4D97-AF65-F5344CB8AC3E}">
        <p14:creationId xmlns:p14="http://schemas.microsoft.com/office/powerpoint/2010/main" val="1065463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8689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226016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09276100"/>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9896898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21203986"/>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1064795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4285866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0345571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0385570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6413345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3779579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6855849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5165014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5634029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5811291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67239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9985363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8297893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5365032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832633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8814456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4"/>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9"/>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43179"/>
          <a:stretch/>
        </p:blipFill>
        <p:spPr>
          <a:xfrm>
            <a:off x="11235166" y="6276098"/>
            <a:ext cx="674890" cy="559562"/>
          </a:xfrm>
          <a:prstGeom prst="rect">
            <a:avLst/>
          </a:prstGeom>
        </p:spPr>
      </p:pic>
    </p:spTree>
    <p:extLst>
      <p:ext uri="{BB962C8B-B14F-4D97-AF65-F5344CB8AC3E}">
        <p14:creationId xmlns:p14="http://schemas.microsoft.com/office/powerpoint/2010/main" val="1856304480"/>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43179"/>
          <a:stretch/>
        </p:blipFill>
        <p:spPr>
          <a:xfrm>
            <a:off x="11235166" y="6276098"/>
            <a:ext cx="674890" cy="559562"/>
          </a:xfrm>
          <a:prstGeom prst="rect">
            <a:avLst/>
          </a:prstGeom>
        </p:spPr>
      </p:pic>
    </p:spTree>
    <p:extLst>
      <p:ext uri="{BB962C8B-B14F-4D97-AF65-F5344CB8AC3E}">
        <p14:creationId xmlns:p14="http://schemas.microsoft.com/office/powerpoint/2010/main" val="236122151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4" name="Rectangle 3"/>
          <p:cNvSpPr/>
          <p:nvPr userDrawn="1"/>
        </p:nvSpPr>
        <p:spPr bwMode="auto">
          <a:xfrm>
            <a:off x="592830" y="1157094"/>
            <a:ext cx="5644246" cy="466301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186519" lvl="1" fontAlgn="base">
              <a:lnSpc>
                <a:spcPts val="1632"/>
              </a:lnSpc>
              <a:buClr>
                <a:srgbClr val="505050"/>
              </a:buClr>
              <a:buSzPct val="130000"/>
              <a:defRPr/>
            </a:pPr>
            <a:endParaRPr lang="en-US" sz="1632" b="1" spc="-102" dirty="0">
              <a:gradFill>
                <a:gsLst>
                  <a:gs pos="1250">
                    <a:srgbClr val="505050"/>
                  </a:gs>
                  <a:gs pos="100000">
                    <a:srgbClr val="505050"/>
                  </a:gs>
                </a:gsLst>
                <a:lin ang="5400000" scaled="0"/>
              </a:gradFill>
            </a:endParaRPr>
          </a:p>
        </p:txBody>
      </p:sp>
      <p:sp>
        <p:nvSpPr>
          <p:cNvPr id="6" name="Rectangle 5"/>
          <p:cNvSpPr/>
          <p:nvPr userDrawn="1"/>
        </p:nvSpPr>
        <p:spPr bwMode="auto">
          <a:xfrm>
            <a:off x="6350089" y="1157094"/>
            <a:ext cx="5644246" cy="4663017"/>
          </a:xfrm>
          <a:prstGeom prst="rect">
            <a:avLst/>
          </a:prstGeom>
          <a:solidFill>
            <a:srgbClr val="0072C6">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186519" lvl="1" fontAlgn="base">
              <a:lnSpc>
                <a:spcPts val="1632"/>
              </a:lnSpc>
              <a:buClr>
                <a:srgbClr val="505050"/>
              </a:buClr>
              <a:buSzPct val="130000"/>
              <a:defRPr/>
            </a:pPr>
            <a:endParaRPr lang="en-US" sz="1632" b="1" spc="-102" dirty="0">
              <a:gradFill>
                <a:gsLst>
                  <a:gs pos="1250">
                    <a:srgbClr val="505050"/>
                  </a:gs>
                  <a:gs pos="100000">
                    <a:srgbClr val="505050"/>
                  </a:gs>
                </a:gsLst>
                <a:lin ang="5400000" scaled="0"/>
              </a:gradFill>
            </a:endParaRPr>
          </a:p>
        </p:txBody>
      </p:sp>
      <p:sp>
        <p:nvSpPr>
          <p:cNvPr id="7" name="Title 1"/>
          <p:cNvSpPr>
            <a:spLocks noGrp="1"/>
          </p:cNvSpPr>
          <p:nvPr>
            <p:ph type="title"/>
          </p:nvPr>
        </p:nvSpPr>
        <p:spPr>
          <a:xfrm>
            <a:off x="529661" y="233153"/>
            <a:ext cx="11375536" cy="762786"/>
          </a:xfrm>
        </p:spPr>
        <p:txBody>
          <a:bodyPr/>
          <a:lstStyle/>
          <a:p>
            <a:r>
              <a:rPr lang="en-US" smtClean="0"/>
              <a:t>Click to edit Master title style</a:t>
            </a:r>
            <a:endParaRPr lang="en-US"/>
          </a:p>
        </p:txBody>
      </p:sp>
      <p:sp>
        <p:nvSpPr>
          <p:cNvPr id="8"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3179"/>
          <a:stretch/>
        </p:blipFill>
        <p:spPr>
          <a:xfrm>
            <a:off x="11235166" y="6276098"/>
            <a:ext cx="674890" cy="559562"/>
          </a:xfrm>
          <a:prstGeom prst="rect">
            <a:avLst/>
          </a:prstGeom>
        </p:spPr>
      </p:pic>
    </p:spTree>
    <p:extLst>
      <p:ext uri="{BB962C8B-B14F-4D97-AF65-F5344CB8AC3E}">
        <p14:creationId xmlns:p14="http://schemas.microsoft.com/office/powerpoint/2010/main" val="375197250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695994"/>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2"/>
            <a:ext cx="5504574" cy="2749664"/>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43179"/>
          <a:stretch/>
        </p:blipFill>
        <p:spPr>
          <a:xfrm>
            <a:off x="11235166" y="6276098"/>
            <a:ext cx="674890" cy="559562"/>
          </a:xfrm>
          <a:prstGeom prst="rect">
            <a:avLst/>
          </a:prstGeom>
        </p:spPr>
      </p:pic>
    </p:spTree>
    <p:extLst>
      <p:ext uri="{BB962C8B-B14F-4D97-AF65-F5344CB8AC3E}">
        <p14:creationId xmlns:p14="http://schemas.microsoft.com/office/powerpoint/2010/main" val="326806191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43179"/>
          <a:stretch/>
        </p:blipFill>
        <p:spPr>
          <a:xfrm>
            <a:off x="11235166" y="6276098"/>
            <a:ext cx="674890" cy="559562"/>
          </a:xfrm>
          <a:prstGeom prst="rect">
            <a:avLst/>
          </a:prstGeom>
        </p:spPr>
      </p:pic>
    </p:spTree>
    <p:extLst>
      <p:ext uri="{BB962C8B-B14F-4D97-AF65-F5344CB8AC3E}">
        <p14:creationId xmlns:p14="http://schemas.microsoft.com/office/powerpoint/2010/main" val="306755767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6011567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71536559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90581210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3241356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8482013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943238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3076499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303501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4430847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1491030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986898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833456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172444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725039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347115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217856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08807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102125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41694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78202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210452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499458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523082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theme" Target="../theme/theme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theme" Target="../theme/theme3.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9835314"/>
      </p:ext>
    </p:extLst>
  </p:cSld>
  <p:clrMap bg1="dk1" tx1="lt1" bg2="dk2" tx2="lt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 id="2147484205" r:id="rId12"/>
    <p:sldLayoutId id="2147484206" r:id="rId13"/>
    <p:sldLayoutId id="2147484207" r:id="rId14"/>
    <p:sldLayoutId id="2147484208" r:id="rId15"/>
    <p:sldLayoutId id="2147484209" r:id="rId16"/>
    <p:sldLayoutId id="2147484210" r:id="rId17"/>
    <p:sldLayoutId id="2147484211" r:id="rId18"/>
    <p:sldLayoutId id="2147484212" r:id="rId19"/>
    <p:sldLayoutId id="2147484213" r:id="rId20"/>
    <p:sldLayoutId id="2147484214" r:id="rId21"/>
    <p:sldLayoutId id="2147484215" r:id="rId22"/>
    <p:sldLayoutId id="2147484216" r:id="rId23"/>
    <p:sldLayoutId id="2147484217" r:id="rId24"/>
    <p:sldLayoutId id="2147484218" r:id="rId25"/>
    <p:sldLayoutId id="2147484219" r:id="rId26"/>
    <p:sldLayoutId id="2147484220" r:id="rId27"/>
    <p:sldLayoutId id="2147484221"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9409074"/>
      </p:ext>
    </p:extLst>
  </p:cSld>
  <p:clrMap bg1="dk1" tx1="lt1" bg2="dk2" tx2="lt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42" r:id="rId20"/>
    <p:sldLayoutId id="2147484243" r:id="rId21"/>
    <p:sldLayoutId id="2147484244" r:id="rId22"/>
    <p:sldLayoutId id="214748424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87">
          <p15:clr>
            <a:srgbClr val="5ACBF0"/>
          </p15:clr>
        </p15:guide>
        <p15:guide id="4294967295" pos="173">
          <p15:clr>
            <a:srgbClr val="5ACBF0"/>
          </p15:clr>
        </p15:guide>
        <p15:guide id="4294967295" orient="horz" pos="763">
          <p15:clr>
            <a:srgbClr val="A4A3A4"/>
          </p15:clr>
        </p15:guide>
        <p15:guide id="4294967295" orient="horz" pos="1339">
          <p15:clr>
            <a:srgbClr val="A4A3A4"/>
          </p15:clr>
        </p15:guide>
        <p15:guide id="4294967295" orient="horz" pos="1915">
          <p15:clr>
            <a:srgbClr val="A4A3A4"/>
          </p15:clr>
        </p15:guide>
        <p15:guide id="4294967295" orient="horz" pos="2491">
          <p15:clr>
            <a:srgbClr val="A4A3A4"/>
          </p15:clr>
        </p15:guide>
        <p15:guide id="4294967295" orient="horz" pos="3067">
          <p15:clr>
            <a:srgbClr val="A4A3A4"/>
          </p15:clr>
        </p15:guide>
        <p15:guide id="4294967295" orient="horz" pos="3643">
          <p15:clr>
            <a:srgbClr val="A4A3A4"/>
          </p15:clr>
        </p15:guide>
        <p15:guide id="4294967295" orient="horz" pos="4219">
          <p15:clr>
            <a:srgbClr val="5ACBF0"/>
          </p15:clr>
        </p15:guide>
        <p15:guide id="4294967295" pos="749">
          <p15:clr>
            <a:srgbClr val="A4A3A4"/>
          </p15:clr>
        </p15:guide>
        <p15:guide id="4294967295" pos="1325">
          <p15:clr>
            <a:srgbClr val="A4A3A4"/>
          </p15:clr>
        </p15:guide>
        <p15:guide id="4294967295" pos="1901">
          <p15:clr>
            <a:srgbClr val="A4A3A4"/>
          </p15:clr>
        </p15:guide>
        <p15:guide id="4294967295" pos="2477">
          <p15:clr>
            <a:srgbClr val="A4A3A4"/>
          </p15:clr>
        </p15:guide>
        <p15:guide id="4294967295" pos="3053">
          <p15:clr>
            <a:srgbClr val="A4A3A4"/>
          </p15:clr>
        </p15:guide>
        <p15:guide id="4294967295" pos="3629">
          <p15:clr>
            <a:srgbClr val="A4A3A4"/>
          </p15:clr>
        </p15:guide>
        <p15:guide id="4294967295" pos="4205">
          <p15:clr>
            <a:srgbClr val="A4A3A4"/>
          </p15:clr>
        </p15:guide>
        <p15:guide id="4294967295" pos="4781">
          <p15:clr>
            <a:srgbClr val="A4A3A4"/>
          </p15:clr>
        </p15:guide>
        <p15:guide id="4294967295" pos="5357">
          <p15:clr>
            <a:srgbClr val="A4A3A4"/>
          </p15:clr>
        </p15:guide>
        <p15:guide id="4294967295" pos="5933">
          <p15:clr>
            <a:srgbClr val="A4A3A4"/>
          </p15:clr>
        </p15:guide>
        <p15:guide id="4294967295" pos="6509">
          <p15:clr>
            <a:srgbClr val="A4A3A4"/>
          </p15:clr>
        </p15:guide>
        <p15:guide id="4294967295" pos="7085">
          <p15:clr>
            <a:srgbClr val="A4A3A4"/>
          </p15:clr>
        </p15:guide>
        <p15:guide id="4294967295"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6.xml"/><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5632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Terminology</a:t>
            </a:r>
            <a:endParaRPr lang="en-US" dirty="0"/>
          </a:p>
        </p:txBody>
      </p:sp>
      <p:sp>
        <p:nvSpPr>
          <p:cNvPr id="3" name="Text Placeholder 2"/>
          <p:cNvSpPr>
            <a:spLocks noGrp="1"/>
          </p:cNvSpPr>
          <p:nvPr>
            <p:ph type="body" sz="quarter" idx="10"/>
          </p:nvPr>
        </p:nvSpPr>
        <p:spPr>
          <a:xfrm>
            <a:off x="531948" y="1476621"/>
            <a:ext cx="11370961" cy="1292662"/>
          </a:xfrm>
        </p:spPr>
        <p:txBody>
          <a:bodyPr/>
          <a:lstStyle/>
          <a:p>
            <a:pPr marL="0" indent="0">
              <a:buNone/>
            </a:pPr>
            <a:r>
              <a:rPr lang="en-GB" b="1" dirty="0" smtClean="0"/>
              <a:t>Disaster Recovery requirements </a:t>
            </a:r>
            <a:r>
              <a:rPr lang="en-GB" dirty="0" smtClean="0"/>
              <a:t>are things like Recovery Point and Recovery Time Objectives</a:t>
            </a:r>
          </a:p>
        </p:txBody>
      </p:sp>
      <p:sp>
        <p:nvSpPr>
          <p:cNvPr id="5" name="Rectangle 4"/>
          <p:cNvSpPr/>
          <p:nvPr/>
        </p:nvSpPr>
        <p:spPr>
          <a:xfrm>
            <a:off x="529660" y="5435311"/>
            <a:ext cx="10849951" cy="1323439"/>
          </a:xfrm>
          <a:prstGeom prst="rect">
            <a:avLst/>
          </a:prstGeom>
        </p:spPr>
        <p:txBody>
          <a:bodyPr wrap="square">
            <a:spAutoFit/>
          </a:bodyPr>
          <a:lstStyle/>
          <a:p>
            <a:r>
              <a:rPr lang="en-US" sz="4000" dirty="0" smtClean="0">
                <a:gradFill>
                  <a:gsLst>
                    <a:gs pos="1250">
                      <a:schemeClr val="tx1"/>
                    </a:gs>
                    <a:gs pos="100000">
                      <a:schemeClr val="tx1"/>
                    </a:gs>
                  </a:gsLst>
                  <a:lin ang="5400000" scaled="0"/>
                </a:gradFill>
                <a:latin typeface="+mj-lt"/>
              </a:rPr>
              <a:t>Example: In the event of a datacenter disaster, the solution should support an RTO of 60 minutes</a:t>
            </a:r>
            <a:endParaRPr lang="en-US" sz="4000" dirty="0">
              <a:gradFill>
                <a:gsLst>
                  <a:gs pos="1250">
                    <a:schemeClr val="tx1"/>
                  </a:gs>
                  <a:gs pos="100000">
                    <a:schemeClr val="tx1"/>
                  </a:gs>
                </a:gsLst>
                <a:lin ang="5400000" scaled="0"/>
              </a:gradFill>
              <a:latin typeface="+mj-lt"/>
            </a:endParaRPr>
          </a:p>
        </p:txBody>
      </p:sp>
      <p:sp>
        <p:nvSpPr>
          <p:cNvPr id="6" name="Rectangle 5"/>
          <p:cNvSpPr/>
          <p:nvPr/>
        </p:nvSpPr>
        <p:spPr>
          <a:xfrm>
            <a:off x="720045" y="3025079"/>
            <a:ext cx="11389859" cy="2154436"/>
          </a:xfrm>
          <a:prstGeom prst="rect">
            <a:avLst/>
          </a:prstGeom>
        </p:spPr>
        <p:txBody>
          <a:bodyPr wrap="square">
            <a:spAutoFit/>
          </a:bodyPr>
          <a:lstStyle/>
          <a:p>
            <a:pPr marL="0" lvl="1">
              <a:lnSpc>
                <a:spcPct val="90000"/>
              </a:lnSpc>
              <a:spcBef>
                <a:spcPct val="20000"/>
              </a:spcBef>
              <a:buSzPct val="90000"/>
            </a:pPr>
            <a:r>
              <a:rPr lang="en-US" sz="2000" dirty="0">
                <a:gradFill>
                  <a:gsLst>
                    <a:gs pos="1250">
                      <a:schemeClr val="tx1"/>
                    </a:gs>
                    <a:gs pos="100000">
                      <a:schemeClr val="tx1"/>
                    </a:gs>
                  </a:gsLst>
                  <a:lin ang="5400000" scaled="0"/>
                </a:gradFill>
              </a:rPr>
              <a:t>Recovery time objective (RTO) is the objective for the maximum time a data recovery process will take. It is determined by the amount of time the business can afford for the </a:t>
            </a:r>
            <a:r>
              <a:rPr lang="en-US" sz="2000" dirty="0" smtClean="0">
                <a:gradFill>
                  <a:gsLst>
                    <a:gs pos="1250">
                      <a:schemeClr val="tx1"/>
                    </a:gs>
                    <a:gs pos="100000">
                      <a:schemeClr val="tx1"/>
                    </a:gs>
                  </a:gsLst>
                  <a:lin ang="5400000" scaled="0"/>
                </a:gradFill>
              </a:rPr>
              <a:t>service </a:t>
            </a:r>
            <a:r>
              <a:rPr lang="en-US" sz="2000" dirty="0">
                <a:gradFill>
                  <a:gsLst>
                    <a:gs pos="1250">
                      <a:schemeClr val="tx1"/>
                    </a:gs>
                    <a:gs pos="100000">
                      <a:schemeClr val="tx1"/>
                    </a:gs>
                  </a:gsLst>
                  <a:lin ang="5400000" scaled="0"/>
                </a:gradFill>
              </a:rPr>
              <a:t>to be unavailable.</a:t>
            </a:r>
          </a:p>
          <a:p>
            <a:pPr marL="0" lvl="1">
              <a:lnSpc>
                <a:spcPct val="90000"/>
              </a:lnSpc>
              <a:spcBef>
                <a:spcPct val="20000"/>
              </a:spcBef>
              <a:buSzPct val="90000"/>
            </a:pPr>
            <a:endParaRPr lang="en-US" sz="2000" dirty="0">
              <a:gradFill>
                <a:gsLst>
                  <a:gs pos="1250">
                    <a:schemeClr val="tx1"/>
                  </a:gs>
                  <a:gs pos="100000">
                    <a:schemeClr val="tx1"/>
                  </a:gs>
                </a:gsLst>
                <a:lin ang="5400000" scaled="0"/>
              </a:gradFill>
            </a:endParaRPr>
          </a:p>
          <a:p>
            <a:pPr marL="0" lvl="1">
              <a:lnSpc>
                <a:spcPct val="90000"/>
              </a:lnSpc>
              <a:spcBef>
                <a:spcPct val="20000"/>
              </a:spcBef>
              <a:buSzPct val="90000"/>
            </a:pPr>
            <a:r>
              <a:rPr lang="en-US" sz="2000" dirty="0">
                <a:gradFill>
                  <a:gsLst>
                    <a:gs pos="1250">
                      <a:schemeClr val="tx1"/>
                    </a:gs>
                    <a:gs pos="100000">
                      <a:schemeClr val="tx1"/>
                    </a:gs>
                  </a:gsLst>
                  <a:lin ang="5400000" scaled="0"/>
                </a:gradFill>
              </a:rPr>
              <a:t>Recovery point objective (RPO) is the objective for the maximum amount of time between the last available backup and any potential failure point. It is determined by how much data the business can afford to lose in the event of a failure.</a:t>
            </a:r>
          </a:p>
        </p:txBody>
      </p:sp>
    </p:spTree>
    <p:extLst>
      <p:ext uri="{BB962C8B-B14F-4D97-AF65-F5344CB8AC3E}">
        <p14:creationId xmlns:p14="http://schemas.microsoft.com/office/powerpoint/2010/main" val="423323704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High Availability in Lync Server 2013</a:t>
            </a:r>
            <a:endParaRPr lang="en-US" dirty="0"/>
          </a:p>
        </p:txBody>
      </p:sp>
    </p:spTree>
    <p:extLst>
      <p:ext uri="{BB962C8B-B14F-4D97-AF65-F5344CB8AC3E}">
        <p14:creationId xmlns:p14="http://schemas.microsoft.com/office/powerpoint/2010/main" val="223124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466953" y="1439862"/>
            <a:ext cx="5118780" cy="120173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Back End</a:t>
            </a:r>
          </a:p>
        </p:txBody>
      </p:sp>
      <p:sp>
        <p:nvSpPr>
          <p:cNvPr id="2" name="Rectangle 1"/>
          <p:cNvSpPr/>
          <p:nvPr/>
        </p:nvSpPr>
        <p:spPr bwMode="auto">
          <a:xfrm>
            <a:off x="858837" y="1439862"/>
            <a:ext cx="5105400" cy="12017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Front </a:t>
            </a:r>
            <a:r>
              <a:rPr lang="en-US" sz="4000" dirty="0" smtClean="0">
                <a:gradFill>
                  <a:gsLst>
                    <a:gs pos="0">
                      <a:srgbClr val="FFFFFF"/>
                    </a:gs>
                    <a:gs pos="100000">
                      <a:srgbClr val="FFFFFF"/>
                    </a:gs>
                  </a:gsLst>
                  <a:lin ang="5400000" scaled="0"/>
                </a:gradFill>
                <a:ea typeface="Segoe UI" pitchFamily="34" charset="0"/>
                <a:cs typeface="Segoe UI" pitchFamily="34" charset="0"/>
              </a:rPr>
              <a:t>End</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High Availability – Enhancements</a:t>
            </a:r>
            <a:endParaRPr lang="en-US" dirty="0"/>
          </a:p>
        </p:txBody>
      </p:sp>
      <p:sp>
        <p:nvSpPr>
          <p:cNvPr id="21" name="Rectangle 20"/>
          <p:cNvSpPr/>
          <p:nvPr/>
        </p:nvSpPr>
        <p:spPr>
          <a:xfrm>
            <a:off x="858836" y="2641600"/>
            <a:ext cx="5092021" cy="3944670"/>
          </a:xfrm>
          <a:prstGeom prst="rect">
            <a:avLst/>
          </a:prstGeom>
          <a:ln>
            <a:solidFill>
              <a:schemeClr val="accent1"/>
            </a:solidFill>
          </a:ln>
        </p:spPr>
        <p:txBody>
          <a:bodyPr wrap="square">
            <a:spAutoFit/>
          </a:bodyPr>
          <a:lstStyle/>
          <a:p>
            <a:pPr>
              <a:lnSpc>
                <a:spcPct val="90000"/>
              </a:lnSpc>
              <a:spcBef>
                <a:spcPts val="612"/>
              </a:spcBef>
              <a:buSzPct val="90000"/>
            </a:pPr>
            <a:endParaRPr lang="en-US" sz="2448" dirty="0" smtClean="0">
              <a:latin typeface="+mj-lt"/>
            </a:endParaRPr>
          </a:p>
          <a:p>
            <a:pPr>
              <a:lnSpc>
                <a:spcPct val="90000"/>
              </a:lnSpc>
              <a:spcBef>
                <a:spcPts val="612"/>
              </a:spcBef>
              <a:buSzPct val="90000"/>
            </a:pPr>
            <a:r>
              <a:rPr lang="en-US" sz="2448" dirty="0" smtClean="0">
                <a:latin typeface="+mj-lt"/>
              </a:rPr>
              <a:t>Multiple Front Ends presented to users by DNS and HW load balancing</a:t>
            </a:r>
            <a:endParaRPr lang="en-US" sz="2448" dirty="0">
              <a:latin typeface="+mj-lt"/>
            </a:endParaRPr>
          </a:p>
          <a:p>
            <a:pPr>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Local instance of runtime data (</a:t>
            </a:r>
            <a:r>
              <a:rPr lang="en-US" sz="2448" dirty="0" err="1" smtClean="0">
                <a:latin typeface="+mj-lt"/>
              </a:rPr>
              <a:t>RTClocal</a:t>
            </a:r>
            <a:r>
              <a:rPr lang="en-US" sz="2448" dirty="0" smtClean="0">
                <a:latin typeface="+mj-lt"/>
              </a:rPr>
              <a:t>)</a:t>
            </a:r>
            <a:endParaRPr lang="en-US" sz="2448" dirty="0">
              <a:latin typeface="+mj-lt"/>
            </a:endParaRPr>
          </a:p>
          <a:p>
            <a:pPr marL="0" lvl="1">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Implementation of Windows Fabric and Routing Group logic</a:t>
            </a:r>
            <a:endParaRPr lang="en-US" sz="2448" dirty="0">
              <a:latin typeface="+mj-lt"/>
            </a:endParaRPr>
          </a:p>
          <a:p>
            <a:pPr marL="0" lvl="1">
              <a:lnSpc>
                <a:spcPct val="90000"/>
              </a:lnSpc>
              <a:spcBef>
                <a:spcPts val="612"/>
              </a:spcBef>
              <a:buSzPct val="90000"/>
            </a:pPr>
            <a:endParaRPr lang="en-US" sz="2448" dirty="0">
              <a:latin typeface="+mj-lt"/>
            </a:endParaRPr>
          </a:p>
        </p:txBody>
      </p:sp>
      <p:sp>
        <p:nvSpPr>
          <p:cNvPr id="22" name="Rectangle 21"/>
          <p:cNvSpPr/>
          <p:nvPr/>
        </p:nvSpPr>
        <p:spPr>
          <a:xfrm>
            <a:off x="6466953" y="2641600"/>
            <a:ext cx="5105401" cy="3944670"/>
          </a:xfrm>
          <a:prstGeom prst="rect">
            <a:avLst/>
          </a:prstGeom>
          <a:noFill/>
          <a:ln>
            <a:solidFill>
              <a:schemeClr val="accent6"/>
            </a:solidFill>
          </a:ln>
        </p:spPr>
        <p:txBody>
          <a:bodyPr wrap="square">
            <a:spAutoFit/>
          </a:bodyPr>
          <a:lstStyle/>
          <a:p>
            <a:pPr>
              <a:lnSpc>
                <a:spcPct val="90000"/>
              </a:lnSpc>
              <a:spcBef>
                <a:spcPts val="612"/>
              </a:spcBef>
              <a:buSzPct val="90000"/>
            </a:pPr>
            <a:endParaRPr lang="en-US" sz="2448" dirty="0" smtClean="0">
              <a:latin typeface="+mj-lt"/>
            </a:endParaRPr>
          </a:p>
          <a:p>
            <a:pPr>
              <a:lnSpc>
                <a:spcPct val="90000"/>
              </a:lnSpc>
              <a:spcBef>
                <a:spcPts val="612"/>
              </a:spcBef>
              <a:buSzPct val="90000"/>
            </a:pPr>
            <a:r>
              <a:rPr lang="en-US" sz="2448" dirty="0" smtClean="0">
                <a:latin typeface="+mj-lt"/>
              </a:rPr>
              <a:t>Multiple Back End servers available to pool</a:t>
            </a:r>
            <a:endParaRPr lang="en-US" sz="2448" dirty="0">
              <a:latin typeface="+mj-lt"/>
            </a:endParaRPr>
          </a:p>
          <a:p>
            <a:pPr>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Less reliance on Back End allows for continuation of services in failure</a:t>
            </a:r>
            <a:endParaRPr lang="en-US" sz="2448" dirty="0">
              <a:latin typeface="+mj-lt"/>
            </a:endParaRPr>
          </a:p>
          <a:p>
            <a:pPr marL="0" lvl="1">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Implementation of SQL Mirroring allows for shared data, not storage </a:t>
            </a:r>
            <a:endParaRPr lang="en-US" sz="2448" dirty="0">
              <a:latin typeface="+mj-lt"/>
            </a:endParaRPr>
          </a:p>
          <a:p>
            <a:pPr marL="0" lvl="1">
              <a:lnSpc>
                <a:spcPct val="90000"/>
              </a:lnSpc>
              <a:spcBef>
                <a:spcPts val="612"/>
              </a:spcBef>
              <a:buSzPct val="90000"/>
            </a:pPr>
            <a:endParaRPr lang="en-US" sz="2448" dirty="0">
              <a:latin typeface="+mj-lt"/>
            </a:endParaRPr>
          </a:p>
        </p:txBody>
      </p:sp>
    </p:spTree>
    <p:extLst>
      <p:ext uri="{BB962C8B-B14F-4D97-AF65-F5344CB8AC3E}">
        <p14:creationId xmlns:p14="http://schemas.microsoft.com/office/powerpoint/2010/main" val="408152753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6071984" y="1240972"/>
            <a:ext cx="5829431" cy="514640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ext Placeholder 5"/>
          <p:cNvSpPr txBox="1">
            <a:spLocks/>
          </p:cNvSpPr>
          <p:nvPr/>
        </p:nvSpPr>
        <p:spPr>
          <a:xfrm>
            <a:off x="486273" y="269507"/>
            <a:ext cx="11763486" cy="738311"/>
          </a:xfrm>
          <a:prstGeom prst="rect">
            <a:avLst/>
          </a:prstGeom>
        </p:spPr>
        <p:txBody>
          <a:bodyPr vert="horz" lIns="0" tIns="0" rIns="0" bIns="0" rtlCol="0">
            <a:noAutofit/>
          </a:bodyPr>
          <a:lstStyle>
            <a:lvl1pPr marL="0" marR="0" indent="0" algn="l" defTabSz="914363" rtl="0" eaLnBrk="1" fontAlgn="auto" latinLnBrk="0" hangingPunct="1">
              <a:lnSpc>
                <a:spcPct val="90000"/>
              </a:lnSpc>
              <a:spcBef>
                <a:spcPct val="20000"/>
              </a:spcBef>
              <a:spcAft>
                <a:spcPts val="0"/>
              </a:spcAft>
              <a:buClrTx/>
              <a:buSzPct val="80000"/>
              <a:buFont typeface="Arial" pitchFamily="34" charset="0"/>
              <a:buNone/>
              <a:tabLst/>
              <a:defRPr sz="4000" b="0" kern="1200" cap="none" spc="-70" baseline="0">
                <a:gradFill>
                  <a:gsLst>
                    <a:gs pos="100000">
                      <a:schemeClr val="bg1"/>
                    </a:gs>
                    <a:gs pos="0">
                      <a:schemeClr val="bg1"/>
                    </a:gs>
                  </a:gsLst>
                  <a:lin ang="5400000" scaled="0"/>
                </a:gradFill>
                <a:latin typeface="+mj-lt"/>
                <a:ea typeface="+mn-ea"/>
                <a:cs typeface="+mn-cs"/>
              </a:defRPr>
            </a:lvl1pPr>
            <a:lvl2pPr marL="609493"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700" b="1" kern="1200" spc="0" baseline="0">
                <a:gradFill>
                  <a:gsLst>
                    <a:gs pos="1250">
                      <a:schemeClr val="bg2"/>
                    </a:gs>
                    <a:gs pos="100000">
                      <a:schemeClr val="bg2"/>
                    </a:gs>
                  </a:gsLst>
                  <a:lin ang="5400000" scaled="0"/>
                </a:gradFill>
                <a:latin typeface="+mn-lt"/>
                <a:ea typeface="+mn-ea"/>
                <a:cs typeface="+mn-cs"/>
              </a:defRPr>
            </a:lvl2pPr>
            <a:lvl3pPr marL="1218987"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400" b="1" kern="1200" spc="0" baseline="0">
                <a:gradFill>
                  <a:gsLst>
                    <a:gs pos="1250">
                      <a:schemeClr val="bg2"/>
                    </a:gs>
                    <a:gs pos="100000">
                      <a:schemeClr val="bg2"/>
                    </a:gs>
                  </a:gsLst>
                  <a:lin ang="5400000" scaled="0"/>
                </a:gradFill>
                <a:latin typeface="+mn-lt"/>
                <a:ea typeface="+mn-ea"/>
                <a:cs typeface="+mn-cs"/>
              </a:defRPr>
            </a:lvl3pPr>
            <a:lvl4pPr marL="182848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100" b="1" kern="1200" spc="0" baseline="0">
                <a:gradFill>
                  <a:gsLst>
                    <a:gs pos="1250">
                      <a:schemeClr val="bg2"/>
                    </a:gs>
                    <a:gs pos="100000">
                      <a:schemeClr val="bg2"/>
                    </a:gs>
                  </a:gsLst>
                  <a:lin ang="5400000" scaled="0"/>
                </a:gradFill>
                <a:latin typeface="+mn-lt"/>
                <a:ea typeface="+mn-ea"/>
                <a:cs typeface="+mn-cs"/>
              </a:defRPr>
            </a:lvl4pPr>
            <a:lvl5pPr marL="2437973"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100" b="1" kern="1200" spc="0" baseline="0">
                <a:gradFill>
                  <a:gsLst>
                    <a:gs pos="1250">
                      <a:schemeClr val="bg2"/>
                    </a:gs>
                    <a:gs pos="100000">
                      <a:schemeClr val="bg2"/>
                    </a:gs>
                  </a:gsLst>
                  <a:lin ang="5400000" scaled="0"/>
                </a:gradFill>
                <a:latin typeface="+mn-lt"/>
                <a:ea typeface="+mn-ea"/>
                <a:cs typeface="+mn-cs"/>
              </a:defRPr>
            </a:lvl5pPr>
            <a:lvl6pPr marL="3047467"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6pPr>
            <a:lvl7pPr marL="3656960"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7pPr>
            <a:lvl8pPr marL="4266453"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8pPr>
            <a:lvl9pPr marL="4875947"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9pPr>
          </a:lstStyle>
          <a:p>
            <a:r>
              <a:rPr lang="en-US" sz="5400" spc="-102" dirty="0" smtClean="0">
                <a:ln w="3175">
                  <a:noFill/>
                </a:ln>
                <a:gradFill>
                  <a:gsLst>
                    <a:gs pos="1250">
                      <a:schemeClr val="tx1"/>
                    </a:gs>
                    <a:gs pos="100000">
                      <a:schemeClr val="tx1"/>
                    </a:gs>
                  </a:gsLst>
                  <a:lin ang="5400000" scaled="0"/>
                </a:gradFill>
                <a:cs typeface="Segoe UI" pitchFamily="34" charset="0"/>
              </a:rPr>
              <a:t>High Availability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30602" y="1450611"/>
            <a:ext cx="923234" cy="25113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18874" y="4150589"/>
            <a:ext cx="923234" cy="20615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18874" y="1436914"/>
            <a:ext cx="923234" cy="25113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964913" y="1436914"/>
            <a:ext cx="923234" cy="25113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630602" y="4164286"/>
            <a:ext cx="923234" cy="20615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964913" y="4150589"/>
            <a:ext cx="923234" cy="20615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W:\Open Engagements\Productivity\MS-Unified Communications\#1601 BizProd MOD Team Core Content Work\New Iconography\People\GroupOfPeople_0608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767" y="2265295"/>
            <a:ext cx="1007728" cy="8887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W:\Open Engagements\Productivity\MS-Unified Communications\#1601 BizProd MOD Team Core Content Work\New Iconography\People\GroupOfPeople_0608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40850" y="4637806"/>
            <a:ext cx="944062" cy="83637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10628107" y="3183049"/>
            <a:ext cx="844834" cy="565026"/>
          </a:xfrm>
          <a:prstGeom prst="rect">
            <a:avLst/>
          </a:prstGeom>
          <a:noFill/>
        </p:spPr>
        <p:txBody>
          <a:bodyPr wrap="square" lIns="0" tIns="0" rIns="0" bIns="0" rtlCol="0">
            <a:spAutoFit/>
          </a:bodyPr>
          <a:lstStyle>
            <a:defPPr>
              <a:defRPr lang="en-US"/>
            </a:defPPr>
            <a:lvl1pPr algn="ctr">
              <a:defRPr sz="1836" spc="-71"/>
            </a:lvl1pPr>
          </a:lstStyle>
          <a:p>
            <a:r>
              <a:rPr lang="en-US" dirty="0"/>
              <a:t>User Group 1</a:t>
            </a:r>
          </a:p>
        </p:txBody>
      </p:sp>
      <p:sp>
        <p:nvSpPr>
          <p:cNvPr id="14" name="TextBox 13"/>
          <p:cNvSpPr txBox="1"/>
          <p:nvPr/>
        </p:nvSpPr>
        <p:spPr>
          <a:xfrm>
            <a:off x="10614815" y="5519111"/>
            <a:ext cx="793306" cy="565026"/>
          </a:xfrm>
          <a:prstGeom prst="rect">
            <a:avLst/>
          </a:prstGeom>
          <a:noFill/>
        </p:spPr>
        <p:txBody>
          <a:bodyPr wrap="square" lIns="0" tIns="0" rIns="0" bIns="0" rtlCol="0">
            <a:spAutoFit/>
          </a:bodyPr>
          <a:lstStyle/>
          <a:p>
            <a:pPr algn="ctr"/>
            <a:r>
              <a:rPr lang="en-US" sz="1836" spc="-71" dirty="0"/>
              <a:t>User Group 2</a:t>
            </a:r>
          </a:p>
        </p:txBody>
      </p:sp>
      <p:sp>
        <p:nvSpPr>
          <p:cNvPr id="15" name="TextBox 14"/>
          <p:cNvSpPr txBox="1"/>
          <p:nvPr/>
        </p:nvSpPr>
        <p:spPr>
          <a:xfrm>
            <a:off x="6794729" y="1834350"/>
            <a:ext cx="640751" cy="219740"/>
          </a:xfrm>
          <a:prstGeom prst="rect">
            <a:avLst/>
          </a:prstGeom>
          <a:solidFill>
            <a:schemeClr val="accent2"/>
          </a:solidFill>
          <a:ln>
            <a:solidFill>
              <a:schemeClr val="accent2"/>
            </a:solidFill>
          </a:ln>
        </p:spPr>
        <p:txBody>
          <a:bodyPr wrap="square" lIns="0" tIns="0" rIns="0" bIns="0" rtlCol="0">
            <a:spAutoFit/>
          </a:bodyPr>
          <a:lstStyle/>
          <a:p>
            <a:pPr algn="ctr"/>
            <a:r>
              <a:rPr lang="en-US" sz="1428" spc="-71" dirty="0">
                <a:solidFill>
                  <a:schemeClr val="bg1"/>
                </a:solidFill>
              </a:rPr>
              <a:t>Group 1</a:t>
            </a:r>
          </a:p>
        </p:txBody>
      </p:sp>
      <p:sp>
        <p:nvSpPr>
          <p:cNvPr id="16" name="TextBox 15"/>
          <p:cNvSpPr txBox="1"/>
          <p:nvPr/>
        </p:nvSpPr>
        <p:spPr>
          <a:xfrm>
            <a:off x="6791410" y="2138509"/>
            <a:ext cx="640751" cy="219740"/>
          </a:xfrm>
          <a:prstGeom prst="rect">
            <a:avLst/>
          </a:prstGeom>
          <a:solidFill>
            <a:schemeClr val="accent1"/>
          </a:solidFill>
          <a:ln>
            <a:solidFill>
              <a:schemeClr val="accent1"/>
            </a:solidFill>
          </a:ln>
        </p:spPr>
        <p:txBody>
          <a:bodyPr wrap="square" lIns="0" tIns="0" rIns="0" bIns="0" rtlCol="0">
            <a:spAutoFit/>
          </a:bodyPr>
          <a:lstStyle/>
          <a:p>
            <a:pPr algn="ctr"/>
            <a:r>
              <a:rPr lang="en-US" sz="1428" spc="-71" dirty="0">
                <a:solidFill>
                  <a:schemeClr val="bg1"/>
                </a:solidFill>
              </a:rPr>
              <a:t>Group 3</a:t>
            </a:r>
          </a:p>
        </p:txBody>
      </p:sp>
      <p:sp>
        <p:nvSpPr>
          <p:cNvPr id="17" name="TextBox 16"/>
          <p:cNvSpPr txBox="1"/>
          <p:nvPr/>
        </p:nvSpPr>
        <p:spPr>
          <a:xfrm>
            <a:off x="6791410" y="2496157"/>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18" name="TextBox 17"/>
          <p:cNvSpPr txBox="1"/>
          <p:nvPr/>
        </p:nvSpPr>
        <p:spPr>
          <a:xfrm>
            <a:off x="7973041" y="2083817"/>
            <a:ext cx="640751" cy="219740"/>
          </a:xfrm>
          <a:prstGeom prst="rect">
            <a:avLst/>
          </a:prstGeom>
          <a:solidFill>
            <a:srgbClr val="92D050"/>
          </a:solidFill>
          <a:ln>
            <a:noFill/>
          </a:ln>
        </p:spPr>
        <p:txBody>
          <a:bodyPr wrap="square" lIns="0" tIns="0" rIns="0" bIns="0" rtlCol="0">
            <a:spAutoFit/>
          </a:bodyPr>
          <a:lstStyle/>
          <a:p>
            <a:pPr algn="ctr"/>
            <a:r>
              <a:rPr lang="en-US" sz="1428" spc="-71" dirty="0"/>
              <a:t>Group 2</a:t>
            </a:r>
          </a:p>
        </p:txBody>
      </p:sp>
      <p:sp>
        <p:nvSpPr>
          <p:cNvPr id="19" name="TextBox 18"/>
          <p:cNvSpPr txBox="1"/>
          <p:nvPr/>
        </p:nvSpPr>
        <p:spPr>
          <a:xfrm>
            <a:off x="7973041" y="2475476"/>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20" name="TextBox 19"/>
          <p:cNvSpPr txBox="1"/>
          <p:nvPr/>
        </p:nvSpPr>
        <p:spPr>
          <a:xfrm>
            <a:off x="9115760" y="2094059"/>
            <a:ext cx="640751" cy="219740"/>
          </a:xfrm>
          <a:prstGeom prst="rect">
            <a:avLst/>
          </a:prstGeom>
          <a:solidFill>
            <a:schemeClr val="accent2"/>
          </a:solidFill>
          <a:ln>
            <a:solidFill>
              <a:schemeClr val="accent2"/>
            </a:solidFill>
          </a:ln>
        </p:spPr>
        <p:txBody>
          <a:bodyPr wrap="square" lIns="0" tIns="0" rIns="0" bIns="0" rtlCol="0">
            <a:spAutoFit/>
          </a:bodyPr>
          <a:lstStyle/>
          <a:p>
            <a:pPr algn="ctr"/>
            <a:r>
              <a:rPr lang="en-US" sz="1428" spc="-71" dirty="0">
                <a:solidFill>
                  <a:schemeClr val="bg1"/>
                </a:solidFill>
              </a:rPr>
              <a:t>Group 1</a:t>
            </a:r>
          </a:p>
        </p:txBody>
      </p:sp>
      <p:sp>
        <p:nvSpPr>
          <p:cNvPr id="21" name="TextBox 20"/>
          <p:cNvSpPr txBox="1"/>
          <p:nvPr/>
        </p:nvSpPr>
        <p:spPr>
          <a:xfrm>
            <a:off x="9112440" y="2485718"/>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22" name="TextBox 21"/>
          <p:cNvSpPr txBox="1"/>
          <p:nvPr/>
        </p:nvSpPr>
        <p:spPr>
          <a:xfrm>
            <a:off x="6779143" y="5192093"/>
            <a:ext cx="640751" cy="219740"/>
          </a:xfrm>
          <a:prstGeom prst="rect">
            <a:avLst/>
          </a:prstGeom>
          <a:solidFill>
            <a:schemeClr val="accent1"/>
          </a:solidFill>
          <a:ln>
            <a:solidFill>
              <a:schemeClr val="accent1"/>
            </a:solidFill>
          </a:ln>
        </p:spPr>
        <p:txBody>
          <a:bodyPr wrap="square" lIns="0" tIns="0" rIns="0" bIns="0" rtlCol="0">
            <a:spAutoFit/>
          </a:bodyPr>
          <a:lstStyle/>
          <a:p>
            <a:pPr algn="ctr"/>
            <a:r>
              <a:rPr lang="en-US" sz="1428" spc="-71" dirty="0">
                <a:solidFill>
                  <a:schemeClr val="bg1"/>
                </a:solidFill>
              </a:rPr>
              <a:t>Group 3</a:t>
            </a:r>
          </a:p>
        </p:txBody>
      </p:sp>
      <p:sp>
        <p:nvSpPr>
          <p:cNvPr id="23" name="TextBox 22"/>
          <p:cNvSpPr txBox="1"/>
          <p:nvPr/>
        </p:nvSpPr>
        <p:spPr>
          <a:xfrm>
            <a:off x="6767577" y="4569029"/>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24" name="TextBox 23"/>
          <p:cNvSpPr txBox="1"/>
          <p:nvPr/>
        </p:nvSpPr>
        <p:spPr>
          <a:xfrm>
            <a:off x="7973041" y="4488823"/>
            <a:ext cx="640751" cy="219740"/>
          </a:xfrm>
          <a:prstGeom prst="rect">
            <a:avLst/>
          </a:prstGeom>
          <a:solidFill>
            <a:schemeClr val="accent1"/>
          </a:solidFill>
          <a:ln>
            <a:solidFill>
              <a:schemeClr val="accent1"/>
            </a:solidFill>
          </a:ln>
        </p:spPr>
        <p:txBody>
          <a:bodyPr wrap="square" lIns="0" tIns="0" rIns="0" bIns="0" rtlCol="0">
            <a:spAutoFit/>
          </a:bodyPr>
          <a:lstStyle/>
          <a:p>
            <a:pPr algn="ctr"/>
            <a:r>
              <a:rPr lang="en-US" sz="1428" spc="-71" dirty="0">
                <a:solidFill>
                  <a:schemeClr val="bg1"/>
                </a:solidFill>
              </a:rPr>
              <a:t>Group 3</a:t>
            </a:r>
          </a:p>
        </p:txBody>
      </p:sp>
      <p:sp>
        <p:nvSpPr>
          <p:cNvPr id="25" name="TextBox 24"/>
          <p:cNvSpPr txBox="1"/>
          <p:nvPr/>
        </p:nvSpPr>
        <p:spPr>
          <a:xfrm>
            <a:off x="7973041" y="5178397"/>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26" name="TextBox 25"/>
          <p:cNvSpPr txBox="1"/>
          <p:nvPr/>
        </p:nvSpPr>
        <p:spPr>
          <a:xfrm>
            <a:off x="9119081" y="4806866"/>
            <a:ext cx="640751" cy="219740"/>
          </a:xfrm>
          <a:prstGeom prst="rect">
            <a:avLst/>
          </a:prstGeom>
          <a:solidFill>
            <a:schemeClr val="accent2"/>
          </a:solidFill>
          <a:ln>
            <a:solidFill>
              <a:schemeClr val="accent2"/>
            </a:solidFill>
          </a:ln>
        </p:spPr>
        <p:txBody>
          <a:bodyPr wrap="square" lIns="0" tIns="0" rIns="0" bIns="0" rtlCol="0">
            <a:spAutoFit/>
          </a:bodyPr>
          <a:lstStyle/>
          <a:p>
            <a:pPr algn="ctr"/>
            <a:r>
              <a:rPr lang="en-US" sz="1428" spc="-71" dirty="0">
                <a:solidFill>
                  <a:schemeClr val="bg1"/>
                </a:solidFill>
              </a:rPr>
              <a:t>Group 1</a:t>
            </a:r>
          </a:p>
        </p:txBody>
      </p:sp>
      <p:sp>
        <p:nvSpPr>
          <p:cNvPr id="27" name="TextBox 26"/>
          <p:cNvSpPr txBox="1"/>
          <p:nvPr/>
        </p:nvSpPr>
        <p:spPr>
          <a:xfrm>
            <a:off x="9115760" y="5178397"/>
            <a:ext cx="640751" cy="439479"/>
          </a:xfrm>
          <a:prstGeom prst="rect">
            <a:avLst/>
          </a:prstGeom>
          <a:solidFill>
            <a:schemeClr val="accent3"/>
          </a:solidFill>
          <a:ln>
            <a:solidFill>
              <a:schemeClr val="accent3"/>
            </a:solidFill>
          </a:ln>
        </p:spPr>
        <p:txBody>
          <a:bodyPr wrap="square" lIns="0" tIns="0" rIns="0" bIns="0" rtlCol="0">
            <a:spAutoFit/>
          </a:bodyPr>
          <a:lstStyle/>
          <a:p>
            <a:pPr algn="ctr"/>
            <a:r>
              <a:rPr lang="en-US" sz="1428" spc="-71" dirty="0">
                <a:solidFill>
                  <a:schemeClr val="accent4"/>
                </a:solidFill>
              </a:rPr>
              <a:t>Fabric node</a:t>
            </a:r>
          </a:p>
        </p:txBody>
      </p:sp>
      <p:sp>
        <p:nvSpPr>
          <p:cNvPr id="28" name="TextBox 27"/>
          <p:cNvSpPr txBox="1"/>
          <p:nvPr/>
        </p:nvSpPr>
        <p:spPr>
          <a:xfrm>
            <a:off x="7976361" y="4806866"/>
            <a:ext cx="640751" cy="219740"/>
          </a:xfrm>
          <a:prstGeom prst="rect">
            <a:avLst/>
          </a:prstGeom>
          <a:solidFill>
            <a:srgbClr val="92D050"/>
          </a:solidFill>
          <a:ln>
            <a:noFill/>
          </a:ln>
        </p:spPr>
        <p:txBody>
          <a:bodyPr wrap="square" lIns="0" tIns="0" rIns="0" bIns="0" rtlCol="0">
            <a:spAutoFit/>
          </a:bodyPr>
          <a:lstStyle/>
          <a:p>
            <a:pPr algn="ctr"/>
            <a:r>
              <a:rPr lang="en-US" sz="1428" spc="-71" dirty="0"/>
              <a:t>Group 2</a:t>
            </a:r>
          </a:p>
        </p:txBody>
      </p:sp>
      <p:sp>
        <p:nvSpPr>
          <p:cNvPr id="29" name="TextBox 28"/>
          <p:cNvSpPr txBox="1"/>
          <p:nvPr/>
        </p:nvSpPr>
        <p:spPr>
          <a:xfrm>
            <a:off x="9115760" y="4488823"/>
            <a:ext cx="640751" cy="219740"/>
          </a:xfrm>
          <a:prstGeom prst="rect">
            <a:avLst/>
          </a:prstGeom>
          <a:solidFill>
            <a:srgbClr val="92D050"/>
          </a:solidFill>
          <a:ln>
            <a:noFill/>
          </a:ln>
        </p:spPr>
        <p:txBody>
          <a:bodyPr wrap="square" lIns="0" tIns="0" rIns="0" bIns="0" rtlCol="0">
            <a:spAutoFit/>
          </a:bodyPr>
          <a:lstStyle/>
          <a:p>
            <a:pPr algn="ctr"/>
            <a:r>
              <a:rPr lang="en-US" sz="1428" spc="-71" dirty="0"/>
              <a:t>Group 2</a:t>
            </a:r>
          </a:p>
        </p:txBody>
      </p:sp>
      <p:cxnSp>
        <p:nvCxnSpPr>
          <p:cNvPr id="30" name="Straight Arrow Connector 29"/>
          <p:cNvCxnSpPr/>
          <p:nvPr/>
        </p:nvCxnSpPr>
        <p:spPr>
          <a:xfrm flipH="1" flipV="1">
            <a:off x="10026262" y="4700992"/>
            <a:ext cx="643951" cy="150121"/>
          </a:xfrm>
          <a:prstGeom prst="straightConnector1">
            <a:avLst/>
          </a:prstGeom>
          <a:ln w="50800">
            <a:solidFill>
              <a:srgbClr val="92D05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10036429" y="2258019"/>
            <a:ext cx="643951" cy="150121"/>
          </a:xfrm>
          <a:prstGeom prst="straightConnector1">
            <a:avLst/>
          </a:prstGeom>
          <a:ln w="50800">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6263138" y="2687296"/>
            <a:ext cx="4226497" cy="2682922"/>
          </a:xfrm>
          <a:prstGeom prst="ellipse">
            <a:avLst/>
          </a:prstGeom>
          <a:noFill/>
          <a:ln w="28575">
            <a:solidFill>
              <a:schemeClr val="accent3"/>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3" name="TextBox 32"/>
          <p:cNvSpPr txBox="1"/>
          <p:nvPr/>
        </p:nvSpPr>
        <p:spPr>
          <a:xfrm>
            <a:off x="114962" y="6560909"/>
            <a:ext cx="746083" cy="323669"/>
          </a:xfrm>
          <a:prstGeom prst="rect">
            <a:avLst/>
          </a:prstGeom>
          <a:noFill/>
        </p:spPr>
        <p:txBody>
          <a:bodyPr wrap="square" lIns="0" tIns="0" rIns="0" bIns="0" rtlCol="0">
            <a:noAutofit/>
          </a:bodyPr>
          <a:lstStyle/>
          <a:p>
            <a:pPr algn="ctr"/>
            <a:fld id="{7182E656-D673-40FD-A13C-11060A6852B9}" type="slidenum">
              <a:rPr lang="en-US" sz="1224">
                <a:solidFill>
                  <a:srgbClr val="797A7D">
                    <a:lumMod val="75000"/>
                  </a:srgbClr>
                </a:solidFill>
              </a:rPr>
              <a:pPr algn="ctr"/>
              <a:t>13</a:t>
            </a:fld>
            <a:endParaRPr lang="en-US" sz="1224" dirty="0">
              <a:solidFill>
                <a:srgbClr val="797A7D">
                  <a:lumMod val="75000"/>
                </a:srgbClr>
              </a:solidFill>
            </a:endParaRPr>
          </a:p>
        </p:txBody>
      </p:sp>
      <p:sp>
        <p:nvSpPr>
          <p:cNvPr id="34" name="Rectangle 33"/>
          <p:cNvSpPr/>
          <p:nvPr/>
        </p:nvSpPr>
        <p:spPr bwMode="auto">
          <a:xfrm>
            <a:off x="493020" y="1240971"/>
            <a:ext cx="5105400" cy="12017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Front </a:t>
            </a:r>
            <a:r>
              <a:rPr lang="en-US" sz="4000" dirty="0" smtClean="0">
                <a:gradFill>
                  <a:gsLst>
                    <a:gs pos="0">
                      <a:srgbClr val="FFFFFF"/>
                    </a:gs>
                    <a:gs pos="100000">
                      <a:srgbClr val="FFFFFF"/>
                    </a:gs>
                  </a:gsLst>
                  <a:lin ang="5400000" scaled="0"/>
                </a:gradFill>
                <a:ea typeface="Segoe UI" pitchFamily="34" charset="0"/>
                <a:cs typeface="Segoe UI" pitchFamily="34" charset="0"/>
              </a:rPr>
              <a:t>End</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a:xfrm>
            <a:off x="493019" y="2442709"/>
            <a:ext cx="5092021" cy="3944670"/>
          </a:xfrm>
          <a:prstGeom prst="rect">
            <a:avLst/>
          </a:prstGeom>
          <a:ln>
            <a:solidFill>
              <a:schemeClr val="accent1"/>
            </a:solidFill>
          </a:ln>
        </p:spPr>
        <p:txBody>
          <a:bodyPr wrap="square">
            <a:spAutoFit/>
          </a:bodyPr>
          <a:lstStyle/>
          <a:p>
            <a:pPr>
              <a:lnSpc>
                <a:spcPct val="90000"/>
              </a:lnSpc>
              <a:spcBef>
                <a:spcPts val="612"/>
              </a:spcBef>
              <a:buSzPct val="90000"/>
            </a:pPr>
            <a:endParaRPr lang="en-US" sz="2448" dirty="0" smtClean="0">
              <a:latin typeface="+mj-lt"/>
            </a:endParaRPr>
          </a:p>
          <a:p>
            <a:pPr>
              <a:lnSpc>
                <a:spcPct val="90000"/>
              </a:lnSpc>
              <a:spcBef>
                <a:spcPts val="612"/>
              </a:spcBef>
              <a:buSzPct val="90000"/>
            </a:pPr>
            <a:r>
              <a:rPr lang="en-US" sz="2448" dirty="0" smtClean="0">
                <a:latin typeface="+mj-lt"/>
              </a:rPr>
              <a:t>Windows Fabric is installed on each Front End</a:t>
            </a:r>
            <a:endParaRPr lang="en-US" sz="2448" dirty="0">
              <a:latin typeface="+mj-lt"/>
            </a:endParaRPr>
          </a:p>
          <a:p>
            <a:pPr>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Users are provisioned to a pool in Routing Groups</a:t>
            </a:r>
            <a:endParaRPr lang="en-US" sz="2448" dirty="0">
              <a:latin typeface="+mj-lt"/>
            </a:endParaRPr>
          </a:p>
          <a:p>
            <a:pPr marL="0" lvl="1">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Via fabric, three replicas of routing group data are kept updated</a:t>
            </a:r>
            <a:endParaRPr lang="en-US" sz="2448" dirty="0">
              <a:latin typeface="+mj-lt"/>
            </a:endParaRPr>
          </a:p>
          <a:p>
            <a:pPr marL="0" lvl="1">
              <a:lnSpc>
                <a:spcPct val="90000"/>
              </a:lnSpc>
              <a:spcBef>
                <a:spcPts val="612"/>
              </a:spcBef>
              <a:buSzPct val="90000"/>
            </a:pPr>
            <a:endParaRPr lang="en-US" sz="2448" dirty="0">
              <a:latin typeface="+mj-lt"/>
            </a:endParaRPr>
          </a:p>
        </p:txBody>
      </p:sp>
    </p:spTree>
    <p:extLst>
      <p:ext uri="{BB962C8B-B14F-4D97-AF65-F5344CB8AC3E}">
        <p14:creationId xmlns:p14="http://schemas.microsoft.com/office/powerpoint/2010/main" val="404778808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35572" y="1312247"/>
            <a:ext cx="4871546" cy="4946663"/>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46911" y="195008"/>
            <a:ext cx="11889564" cy="917575"/>
          </a:xfrm>
        </p:spPr>
        <p:txBody>
          <a:bodyPr/>
          <a:lstStyle/>
          <a:p>
            <a:r>
              <a:rPr lang="en-US" dirty="0" smtClean="0"/>
              <a:t>High Availability – Front End Failure</a:t>
            </a:r>
            <a:endParaRPr lang="en-US" dirty="0"/>
          </a:p>
        </p:txBody>
      </p:sp>
      <p:cxnSp>
        <p:nvCxnSpPr>
          <p:cNvPr id="26" name="Straight Arrow Connector 25"/>
          <p:cNvCxnSpPr/>
          <p:nvPr/>
        </p:nvCxnSpPr>
        <p:spPr>
          <a:xfrm flipV="1">
            <a:off x="3041975" y="4228124"/>
            <a:ext cx="167443" cy="1074398"/>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a:off x="2209529" y="3473946"/>
            <a:ext cx="783791" cy="2426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450889" y="3483172"/>
            <a:ext cx="747774" cy="2259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008573" y="2155611"/>
            <a:ext cx="1067262" cy="8775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2008573" y="4151344"/>
            <a:ext cx="861700" cy="1034995"/>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pic>
        <p:nvPicPr>
          <p:cNvPr id="33" name="Picture 32"/>
          <p:cNvPicPr>
            <a:picLocks noChangeAspect="1"/>
          </p:cNvPicPr>
          <p:nvPr/>
        </p:nvPicPr>
        <p:blipFill>
          <a:blip r:embed="rId3"/>
          <a:stretch>
            <a:fillRect/>
          </a:stretch>
        </p:blipFill>
        <p:spPr>
          <a:xfrm rot="20634570">
            <a:off x="2242561" y="2390765"/>
            <a:ext cx="539936" cy="503048"/>
          </a:xfrm>
          <a:prstGeom prst="rect">
            <a:avLst/>
          </a:prstGeom>
        </p:spPr>
      </p:pic>
      <p:pic>
        <p:nvPicPr>
          <p:cNvPr id="34" name="Picture 33"/>
          <p:cNvPicPr>
            <a:picLocks noChangeAspect="1"/>
          </p:cNvPicPr>
          <p:nvPr/>
        </p:nvPicPr>
        <p:blipFill>
          <a:blip r:embed="rId3"/>
          <a:stretch>
            <a:fillRect/>
          </a:stretch>
        </p:blipFill>
        <p:spPr>
          <a:xfrm rot="20634570">
            <a:off x="2139372" y="4390923"/>
            <a:ext cx="654392" cy="609684"/>
          </a:xfrm>
          <a:prstGeom prst="rect">
            <a:avLst/>
          </a:prstGeom>
        </p:spPr>
      </p:pic>
      <p:sp>
        <p:nvSpPr>
          <p:cNvPr id="35" name="TextBox 34"/>
          <p:cNvSpPr txBox="1"/>
          <p:nvPr/>
        </p:nvSpPr>
        <p:spPr>
          <a:xfrm>
            <a:off x="6282709" y="4832237"/>
            <a:ext cx="5995388" cy="1426673"/>
          </a:xfrm>
          <a:prstGeom prst="rect">
            <a:avLst/>
          </a:prstGeom>
          <a:noFill/>
        </p:spPr>
        <p:txBody>
          <a:bodyPr wrap="square" rtlCol="0">
            <a:spAutoFit/>
          </a:bodyPr>
          <a:lstStyle/>
          <a:p>
            <a:endParaRPr lang="en-US" sz="3264" b="1" dirty="0"/>
          </a:p>
          <a:p>
            <a:pPr>
              <a:lnSpc>
                <a:spcPct val="90000"/>
              </a:lnSpc>
              <a:spcBef>
                <a:spcPts val="612"/>
              </a:spcBef>
              <a:buSzPct val="90000"/>
            </a:pPr>
            <a:r>
              <a:rPr lang="en-US" sz="2448" dirty="0">
                <a:latin typeface="+mj-lt"/>
              </a:rPr>
              <a:t>Seamlessly failover within Pool</a:t>
            </a:r>
          </a:p>
          <a:p>
            <a:pPr>
              <a:lnSpc>
                <a:spcPct val="90000"/>
              </a:lnSpc>
              <a:spcBef>
                <a:spcPts val="612"/>
              </a:spcBef>
              <a:buSzPct val="90000"/>
            </a:pPr>
            <a:r>
              <a:rPr lang="en-US" sz="2448" dirty="0">
                <a:latin typeface="+mj-lt"/>
              </a:rPr>
              <a:t>No data loss incurred</a:t>
            </a:r>
          </a:p>
        </p:txBody>
      </p:sp>
      <p:cxnSp>
        <p:nvCxnSpPr>
          <p:cNvPr id="30" name="Straight Arrow Connector 29"/>
          <p:cNvCxnSpPr/>
          <p:nvPr/>
        </p:nvCxnSpPr>
        <p:spPr>
          <a:xfrm flipV="1">
            <a:off x="3209418" y="2505268"/>
            <a:ext cx="67372" cy="526218"/>
          </a:xfrm>
          <a:prstGeom prst="straightConnector1">
            <a:avLst/>
          </a:prstGeom>
          <a:ln w="127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1525779" y="3039199"/>
            <a:ext cx="1415684" cy="1241579"/>
            <a:chOff x="4801825" y="4302722"/>
            <a:chExt cx="990600" cy="984685"/>
          </a:xfrm>
        </p:grpSpPr>
        <p:pic>
          <p:nvPicPr>
            <p:cNvPr id="1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999037" y="4302722"/>
              <a:ext cx="281230" cy="70182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801825" y="4943233"/>
              <a:ext cx="990600" cy="34417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t>Primary FE</a:t>
              </a:r>
            </a:p>
          </p:txBody>
        </p:sp>
      </p:grpSp>
      <p:pic>
        <p:nvPicPr>
          <p:cNvPr id="24" name="Picture 23"/>
          <p:cNvPicPr>
            <a:picLocks noChangeAspect="1"/>
          </p:cNvPicPr>
          <p:nvPr/>
        </p:nvPicPr>
        <p:blipFill>
          <a:blip r:embed="rId5"/>
          <a:stretch>
            <a:fillRect/>
          </a:stretch>
        </p:blipFill>
        <p:spPr>
          <a:xfrm>
            <a:off x="1432983" y="3027976"/>
            <a:ext cx="1114268" cy="1033965"/>
          </a:xfrm>
          <a:prstGeom prst="rect">
            <a:avLst/>
          </a:prstGeom>
        </p:spPr>
      </p:pic>
      <p:grpSp>
        <p:nvGrpSpPr>
          <p:cNvPr id="29" name="Group 28"/>
          <p:cNvGrpSpPr/>
          <p:nvPr/>
        </p:nvGrpSpPr>
        <p:grpSpPr>
          <a:xfrm>
            <a:off x="2726624" y="3032868"/>
            <a:ext cx="1415684" cy="1241579"/>
            <a:chOff x="4801825" y="4302722"/>
            <a:chExt cx="990600" cy="984685"/>
          </a:xfrm>
        </p:grpSpPr>
        <p:pic>
          <p:nvPicPr>
            <p:cNvPr id="31"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999037" y="4302722"/>
              <a:ext cx="281230" cy="70182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4801825" y="4943233"/>
              <a:ext cx="990600" cy="34417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t>Backup1 FE</a:t>
              </a:r>
            </a:p>
          </p:txBody>
        </p:sp>
      </p:grpSp>
      <p:grpSp>
        <p:nvGrpSpPr>
          <p:cNvPr id="36" name="Group 35"/>
          <p:cNvGrpSpPr/>
          <p:nvPr/>
        </p:nvGrpSpPr>
        <p:grpSpPr>
          <a:xfrm>
            <a:off x="3905081" y="3031482"/>
            <a:ext cx="1415684" cy="1241579"/>
            <a:chOff x="4801825" y="4302722"/>
            <a:chExt cx="990600" cy="984685"/>
          </a:xfrm>
        </p:grpSpPr>
        <p:pic>
          <p:nvPicPr>
            <p:cNvPr id="37"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999037" y="4302722"/>
              <a:ext cx="281230" cy="70182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4801825" y="4943233"/>
              <a:ext cx="990600" cy="34417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t>Backup2 FE</a:t>
              </a:r>
            </a:p>
          </p:txBody>
        </p:sp>
      </p:grpSp>
      <p:pic>
        <p:nvPicPr>
          <p:cNvPr id="41" name="Picture 40"/>
          <p:cNvPicPr>
            <a:picLocks noChangeAspect="1"/>
          </p:cNvPicPr>
          <p:nvPr/>
        </p:nvPicPr>
        <p:blipFill>
          <a:blip r:embed="rId6"/>
          <a:stretch>
            <a:fillRect/>
          </a:stretch>
        </p:blipFill>
        <p:spPr>
          <a:xfrm>
            <a:off x="2862456" y="5312875"/>
            <a:ext cx="399612" cy="771498"/>
          </a:xfrm>
          <a:prstGeom prst="rect">
            <a:avLst/>
          </a:prstGeom>
        </p:spPr>
      </p:pic>
      <p:grpSp>
        <p:nvGrpSpPr>
          <p:cNvPr id="1048" name="Group 1047"/>
          <p:cNvGrpSpPr/>
          <p:nvPr/>
        </p:nvGrpSpPr>
        <p:grpSpPr>
          <a:xfrm>
            <a:off x="2870281" y="1442409"/>
            <a:ext cx="1415684" cy="1241579"/>
            <a:chOff x="3970165" y="4660184"/>
            <a:chExt cx="1415684" cy="1241579"/>
          </a:xfrm>
        </p:grpSpPr>
        <p:grpSp>
          <p:nvGrpSpPr>
            <p:cNvPr id="89" name="Group 88"/>
            <p:cNvGrpSpPr/>
            <p:nvPr/>
          </p:nvGrpSpPr>
          <p:grpSpPr>
            <a:xfrm>
              <a:off x="3970165" y="4660184"/>
              <a:ext cx="1415684" cy="1241579"/>
              <a:chOff x="4801825" y="4302722"/>
              <a:chExt cx="990600" cy="984685"/>
            </a:xfrm>
          </p:grpSpPr>
          <p:pic>
            <p:nvPicPr>
              <p:cNvPr id="9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999037" y="4302722"/>
                <a:ext cx="281230" cy="701826"/>
              </a:xfrm>
              <a:prstGeom prst="rect">
                <a:avLst/>
              </a:prstGeom>
              <a:noFill/>
              <a:extLst>
                <a:ext uri="{909E8E84-426E-40DD-AFC4-6F175D3DCCD1}">
                  <a14:hiddenFill xmlns:a14="http://schemas.microsoft.com/office/drawing/2010/main">
                    <a:solidFill>
                      <a:srgbClr val="FFFFFF"/>
                    </a:solidFill>
                  </a14:hiddenFill>
                </a:ext>
              </a:extLst>
            </p:spPr>
          </p:pic>
          <p:sp>
            <p:nvSpPr>
              <p:cNvPr id="91" name="TextBox 90"/>
              <p:cNvSpPr txBox="1"/>
              <p:nvPr/>
            </p:nvSpPr>
            <p:spPr>
              <a:xfrm>
                <a:off x="4801825" y="4943233"/>
                <a:ext cx="990600" cy="34417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t>Backend DB</a:t>
                </a:r>
              </a:p>
            </p:txBody>
          </p:sp>
        </p:grpSp>
        <p:pic>
          <p:nvPicPr>
            <p:cNvPr id="1047" name="Picture 1046"/>
            <p:cNvPicPr>
              <a:picLocks noChangeAspect="1"/>
            </p:cNvPicPr>
            <p:nvPr/>
          </p:nvPicPr>
          <p:blipFill>
            <a:blip r:embed="rId7"/>
            <a:stretch>
              <a:fillRect/>
            </a:stretch>
          </p:blipFill>
          <p:spPr>
            <a:xfrm>
              <a:off x="4568769" y="4718776"/>
              <a:ext cx="312000" cy="569747"/>
            </a:xfrm>
            <a:prstGeom prst="rect">
              <a:avLst/>
            </a:prstGeom>
            <a:ln>
              <a:noFill/>
            </a:ln>
          </p:spPr>
        </p:pic>
      </p:grpSp>
      <p:sp>
        <p:nvSpPr>
          <p:cNvPr id="5" name="Rectangle 4"/>
          <p:cNvSpPr/>
          <p:nvPr/>
        </p:nvSpPr>
        <p:spPr>
          <a:xfrm>
            <a:off x="6282709" y="1312247"/>
            <a:ext cx="5729614" cy="2619692"/>
          </a:xfrm>
          <a:prstGeom prst="rect">
            <a:avLst/>
          </a:prstGeom>
        </p:spPr>
        <p:txBody>
          <a:bodyPr wrap="square">
            <a:spAutoFit/>
          </a:bodyPr>
          <a:lstStyle/>
          <a:p>
            <a:pPr>
              <a:lnSpc>
                <a:spcPct val="90000"/>
              </a:lnSpc>
              <a:spcBef>
                <a:spcPts val="612"/>
              </a:spcBef>
              <a:buSzPct val="90000"/>
            </a:pPr>
            <a:r>
              <a:rPr lang="en-US" sz="2448" dirty="0">
                <a:latin typeface="+mj-lt"/>
              </a:rPr>
              <a:t>Deployment of multiple Front End servers allows for automated failover where clients are redirected</a:t>
            </a:r>
          </a:p>
          <a:p>
            <a:pPr>
              <a:lnSpc>
                <a:spcPct val="90000"/>
              </a:lnSpc>
              <a:spcBef>
                <a:spcPts val="612"/>
              </a:spcBef>
              <a:buSzPct val="90000"/>
            </a:pPr>
            <a:endParaRPr lang="en-US" sz="2448" dirty="0">
              <a:latin typeface="+mj-lt"/>
            </a:endParaRPr>
          </a:p>
          <a:p>
            <a:pPr>
              <a:lnSpc>
                <a:spcPct val="90000"/>
              </a:lnSpc>
              <a:spcBef>
                <a:spcPts val="612"/>
              </a:spcBef>
              <a:buSzPct val="90000"/>
            </a:pPr>
            <a:r>
              <a:rPr lang="en-US" sz="2448" dirty="0">
                <a:latin typeface="+mj-lt"/>
              </a:rPr>
              <a:t>Each Front End has a potential for two backup Front Ends, so a failed client has three pre-determined connection points </a:t>
            </a:r>
          </a:p>
        </p:txBody>
      </p:sp>
    </p:spTree>
    <p:extLst>
      <p:ext uri="{BB962C8B-B14F-4D97-AF65-F5344CB8AC3E}">
        <p14:creationId xmlns:p14="http://schemas.microsoft.com/office/powerpoint/2010/main" val="11070165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High Availability – Front Ends</a:t>
            </a:r>
            <a:endParaRPr lang="en-US" dirty="0"/>
          </a:p>
        </p:txBody>
      </p:sp>
      <p:sp>
        <p:nvSpPr>
          <p:cNvPr id="7" name="Text Placeholder 2"/>
          <p:cNvSpPr txBox="1">
            <a:spLocks/>
          </p:cNvSpPr>
          <p:nvPr/>
        </p:nvSpPr>
        <p:spPr>
          <a:xfrm>
            <a:off x="531948" y="1476622"/>
            <a:ext cx="11370961" cy="318997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b="1" dirty="0" smtClean="0"/>
              <a:t>Front Ends can now recover load and server challenges via automated logic</a:t>
            </a:r>
          </a:p>
          <a:p>
            <a:pPr marL="101600" indent="0">
              <a:buNone/>
            </a:pPr>
            <a:r>
              <a:rPr lang="en-GB" sz="3200" dirty="0"/>
              <a:t>Human element of “problem recognition” is diminished</a:t>
            </a:r>
          </a:p>
          <a:p>
            <a:pPr marL="101600" indent="0">
              <a:buNone/>
            </a:pPr>
            <a:r>
              <a:rPr lang="en-GB" sz="3200" dirty="0"/>
              <a:t>Human element of speed and agility is mitigated</a:t>
            </a:r>
          </a:p>
          <a:p>
            <a:pPr marL="0" indent="0">
              <a:buFont typeface="Arial" pitchFamily="34" charset="0"/>
              <a:buNone/>
            </a:pPr>
            <a:endParaRPr lang="en-GB" dirty="0"/>
          </a:p>
          <a:p>
            <a:pPr marL="0" indent="0">
              <a:buFont typeface="Arial" pitchFamily="34" charset="0"/>
              <a:buNone/>
            </a:pPr>
            <a:r>
              <a:rPr lang="en-GB" b="1" dirty="0"/>
              <a:t>Logic applied to Routing Groups applies to:</a:t>
            </a:r>
          </a:p>
          <a:p>
            <a:pPr marL="0" indent="0">
              <a:buFont typeface="Arial" pitchFamily="34" charset="0"/>
              <a:buNone/>
            </a:pPr>
            <a:r>
              <a:rPr lang="en-GB" sz="3200" dirty="0"/>
              <a:t>MCU Factory services, Conferencing Directory, Routing, LYSS</a:t>
            </a:r>
          </a:p>
          <a:p>
            <a:pPr marL="0" indent="0">
              <a:buFont typeface="Arial" pitchFamily="34" charset="0"/>
              <a:buNone/>
            </a:pPr>
            <a:endParaRPr lang="en-GB" dirty="0"/>
          </a:p>
          <a:p>
            <a:pPr marL="0" indent="0">
              <a:buFont typeface="Arial" pitchFamily="34" charset="0"/>
              <a:buNone/>
            </a:pPr>
            <a:endParaRPr lang="en-GB" dirty="0" smtClean="0"/>
          </a:p>
        </p:txBody>
      </p:sp>
    </p:spTree>
    <p:extLst>
      <p:ext uri="{BB962C8B-B14F-4D97-AF65-F5344CB8AC3E}">
        <p14:creationId xmlns:p14="http://schemas.microsoft.com/office/powerpoint/2010/main" val="20592961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a:t>
            </a:r>
            <a:endParaRPr lang="en-US" dirty="0"/>
          </a:p>
        </p:txBody>
      </p:sp>
      <p:sp>
        <p:nvSpPr>
          <p:cNvPr id="3" name="Rectangle 2"/>
          <p:cNvSpPr/>
          <p:nvPr/>
        </p:nvSpPr>
        <p:spPr>
          <a:xfrm>
            <a:off x="533621" y="1474487"/>
            <a:ext cx="11370962" cy="1631216"/>
          </a:xfrm>
          <a:prstGeom prst="rect">
            <a:avLst/>
          </a:prstGeom>
        </p:spPr>
        <p:txBody>
          <a:bodyPr wrap="square">
            <a:spAutoFit/>
          </a:bodyPr>
          <a:lstStyle/>
          <a:p>
            <a:pPr>
              <a:lnSpc>
                <a:spcPct val="90000"/>
              </a:lnSpc>
              <a:spcBef>
                <a:spcPct val="20000"/>
              </a:spcBef>
              <a:buSzPct val="90000"/>
            </a:pPr>
            <a:r>
              <a:rPr lang="en-GB" sz="4000" b="1" dirty="0" smtClean="0">
                <a:gradFill>
                  <a:gsLst>
                    <a:gs pos="1250">
                      <a:schemeClr val="tx1"/>
                    </a:gs>
                    <a:gs pos="100000">
                      <a:schemeClr val="tx1"/>
                    </a:gs>
                  </a:gsLst>
                  <a:lin ang="5400000" scaled="0"/>
                </a:gradFill>
                <a:latin typeface="+mj-lt"/>
              </a:rPr>
              <a:t>What about Standard Edition?</a:t>
            </a:r>
          </a:p>
          <a:p>
            <a:pPr marL="101600">
              <a:lnSpc>
                <a:spcPct val="90000"/>
              </a:lnSpc>
              <a:spcBef>
                <a:spcPct val="20000"/>
              </a:spcBef>
              <a:buSzPct val="90000"/>
            </a:pPr>
            <a:r>
              <a:rPr lang="en-GB" sz="3200" dirty="0">
                <a:gradFill>
                  <a:gsLst>
                    <a:gs pos="1250">
                      <a:schemeClr val="tx1"/>
                    </a:gs>
                    <a:gs pos="100000">
                      <a:schemeClr val="tx1"/>
                    </a:gs>
                  </a:gsLst>
                  <a:lin ang="5400000" scaled="0"/>
                </a:gradFill>
                <a:latin typeface="+mj-lt"/>
              </a:rPr>
              <a:t>As Standard Edition represents a single server implementation of all components, no HA is possible</a:t>
            </a:r>
          </a:p>
        </p:txBody>
      </p:sp>
    </p:spTree>
    <p:extLst>
      <p:ext uri="{BB962C8B-B14F-4D97-AF65-F5344CB8AC3E}">
        <p14:creationId xmlns:p14="http://schemas.microsoft.com/office/powerpoint/2010/main" val="129795303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486273" y="269507"/>
            <a:ext cx="11763486" cy="738311"/>
          </a:xfrm>
          <a:prstGeom prst="rect">
            <a:avLst/>
          </a:prstGeom>
        </p:spPr>
        <p:txBody>
          <a:bodyPr vert="horz" lIns="0" tIns="0" rIns="0" bIns="0" rtlCol="0">
            <a:noAutofit/>
          </a:bodyPr>
          <a:lstStyle>
            <a:lvl1pPr marL="0" marR="0" indent="0" algn="l" defTabSz="914363" rtl="0" eaLnBrk="1" fontAlgn="auto" latinLnBrk="0" hangingPunct="1">
              <a:lnSpc>
                <a:spcPct val="90000"/>
              </a:lnSpc>
              <a:spcBef>
                <a:spcPct val="20000"/>
              </a:spcBef>
              <a:spcAft>
                <a:spcPts val="0"/>
              </a:spcAft>
              <a:buClrTx/>
              <a:buSzPct val="80000"/>
              <a:buFont typeface="Arial" pitchFamily="34" charset="0"/>
              <a:buNone/>
              <a:tabLst/>
              <a:defRPr sz="4000" b="0" kern="1200" cap="none" spc="-70" baseline="0">
                <a:gradFill>
                  <a:gsLst>
                    <a:gs pos="100000">
                      <a:schemeClr val="bg1"/>
                    </a:gs>
                    <a:gs pos="0">
                      <a:schemeClr val="bg1"/>
                    </a:gs>
                  </a:gsLst>
                  <a:lin ang="5400000" scaled="0"/>
                </a:gradFill>
                <a:latin typeface="+mj-lt"/>
                <a:ea typeface="+mn-ea"/>
                <a:cs typeface="+mn-cs"/>
              </a:defRPr>
            </a:lvl1pPr>
            <a:lvl2pPr marL="609493"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700" b="1" kern="1200" spc="0" baseline="0">
                <a:gradFill>
                  <a:gsLst>
                    <a:gs pos="1250">
                      <a:schemeClr val="bg2"/>
                    </a:gs>
                    <a:gs pos="100000">
                      <a:schemeClr val="bg2"/>
                    </a:gs>
                  </a:gsLst>
                  <a:lin ang="5400000" scaled="0"/>
                </a:gradFill>
                <a:latin typeface="+mn-lt"/>
                <a:ea typeface="+mn-ea"/>
                <a:cs typeface="+mn-cs"/>
              </a:defRPr>
            </a:lvl2pPr>
            <a:lvl3pPr marL="1218987"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400" b="1" kern="1200" spc="0" baseline="0">
                <a:gradFill>
                  <a:gsLst>
                    <a:gs pos="1250">
                      <a:schemeClr val="bg2"/>
                    </a:gs>
                    <a:gs pos="100000">
                      <a:schemeClr val="bg2"/>
                    </a:gs>
                  </a:gsLst>
                  <a:lin ang="5400000" scaled="0"/>
                </a:gradFill>
                <a:latin typeface="+mn-lt"/>
                <a:ea typeface="+mn-ea"/>
                <a:cs typeface="+mn-cs"/>
              </a:defRPr>
            </a:lvl3pPr>
            <a:lvl4pPr marL="182848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100" b="1" kern="1200" spc="0" baseline="0">
                <a:gradFill>
                  <a:gsLst>
                    <a:gs pos="1250">
                      <a:schemeClr val="bg2"/>
                    </a:gs>
                    <a:gs pos="100000">
                      <a:schemeClr val="bg2"/>
                    </a:gs>
                  </a:gsLst>
                  <a:lin ang="5400000" scaled="0"/>
                </a:gradFill>
                <a:latin typeface="+mn-lt"/>
                <a:ea typeface="+mn-ea"/>
                <a:cs typeface="+mn-cs"/>
              </a:defRPr>
            </a:lvl4pPr>
            <a:lvl5pPr marL="2437973"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100" b="1" kern="1200" spc="0" baseline="0">
                <a:gradFill>
                  <a:gsLst>
                    <a:gs pos="1250">
                      <a:schemeClr val="bg2"/>
                    </a:gs>
                    <a:gs pos="100000">
                      <a:schemeClr val="bg2"/>
                    </a:gs>
                  </a:gsLst>
                  <a:lin ang="5400000" scaled="0"/>
                </a:gradFill>
                <a:latin typeface="+mn-lt"/>
                <a:ea typeface="+mn-ea"/>
                <a:cs typeface="+mn-cs"/>
              </a:defRPr>
            </a:lvl5pPr>
            <a:lvl6pPr marL="3047467"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6pPr>
            <a:lvl7pPr marL="3656960"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7pPr>
            <a:lvl8pPr marL="4266453"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8pPr>
            <a:lvl9pPr marL="4875947" indent="0" algn="l" defTabSz="914363" rtl="0" eaLnBrk="1" latinLnBrk="0" hangingPunct="1">
              <a:spcBef>
                <a:spcPct val="20000"/>
              </a:spcBef>
              <a:buFont typeface="Arial" pitchFamily="34" charset="0"/>
              <a:buNone/>
              <a:defRPr sz="2100" b="1" kern="1200">
                <a:solidFill>
                  <a:schemeClr val="tx1"/>
                </a:solidFill>
                <a:latin typeface="+mn-lt"/>
                <a:ea typeface="+mn-ea"/>
                <a:cs typeface="+mn-cs"/>
              </a:defRPr>
            </a:lvl9pPr>
          </a:lstStyle>
          <a:p>
            <a:r>
              <a:rPr lang="en-US" sz="5400" spc="-102" dirty="0" smtClean="0">
                <a:ln w="3175">
                  <a:noFill/>
                </a:ln>
                <a:gradFill>
                  <a:gsLst>
                    <a:gs pos="1250">
                      <a:schemeClr val="tx1"/>
                    </a:gs>
                    <a:gs pos="100000">
                      <a:schemeClr val="tx1"/>
                    </a:gs>
                  </a:gsLst>
                  <a:lin ang="5400000" scaled="0"/>
                </a:gradFill>
                <a:cs typeface="Segoe UI" pitchFamily="34" charset="0"/>
              </a:rPr>
              <a:t>High Availability</a:t>
            </a:r>
          </a:p>
        </p:txBody>
      </p:sp>
      <p:sp>
        <p:nvSpPr>
          <p:cNvPr id="33" name="TextBox 32"/>
          <p:cNvSpPr txBox="1"/>
          <p:nvPr/>
        </p:nvSpPr>
        <p:spPr>
          <a:xfrm>
            <a:off x="114962" y="6560909"/>
            <a:ext cx="746083" cy="323669"/>
          </a:xfrm>
          <a:prstGeom prst="rect">
            <a:avLst/>
          </a:prstGeom>
          <a:noFill/>
        </p:spPr>
        <p:txBody>
          <a:bodyPr wrap="square" lIns="0" tIns="0" rIns="0" bIns="0" rtlCol="0">
            <a:noAutofit/>
          </a:bodyPr>
          <a:lstStyle/>
          <a:p>
            <a:pPr algn="ctr"/>
            <a:fld id="{7182E656-D673-40FD-A13C-11060A6852B9}" type="slidenum">
              <a:rPr lang="en-US" sz="1224">
                <a:solidFill>
                  <a:srgbClr val="797A7D">
                    <a:lumMod val="75000"/>
                  </a:srgbClr>
                </a:solidFill>
              </a:rPr>
              <a:pPr algn="ctr"/>
              <a:t>17</a:t>
            </a:fld>
            <a:endParaRPr lang="en-US" sz="1224" dirty="0">
              <a:solidFill>
                <a:srgbClr val="797A7D">
                  <a:lumMod val="75000"/>
                </a:srgbClr>
              </a:solidFill>
            </a:endParaRPr>
          </a:p>
        </p:txBody>
      </p:sp>
      <p:sp>
        <p:nvSpPr>
          <p:cNvPr id="36" name="Rectangle 35"/>
          <p:cNvSpPr/>
          <p:nvPr/>
        </p:nvSpPr>
        <p:spPr bwMode="auto">
          <a:xfrm>
            <a:off x="536701" y="1241155"/>
            <a:ext cx="5456010" cy="120173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Back End</a:t>
            </a:r>
          </a:p>
        </p:txBody>
      </p:sp>
      <p:sp>
        <p:nvSpPr>
          <p:cNvPr id="37" name="Rectangle 36"/>
          <p:cNvSpPr/>
          <p:nvPr/>
        </p:nvSpPr>
        <p:spPr>
          <a:xfrm>
            <a:off x="536701" y="2442893"/>
            <a:ext cx="5441750" cy="3944670"/>
          </a:xfrm>
          <a:prstGeom prst="rect">
            <a:avLst/>
          </a:prstGeom>
          <a:noFill/>
          <a:ln>
            <a:solidFill>
              <a:schemeClr val="accent6"/>
            </a:solidFill>
          </a:ln>
        </p:spPr>
        <p:txBody>
          <a:bodyPr wrap="square">
            <a:spAutoFit/>
          </a:bodyPr>
          <a:lstStyle/>
          <a:p>
            <a:pPr>
              <a:lnSpc>
                <a:spcPct val="90000"/>
              </a:lnSpc>
              <a:spcBef>
                <a:spcPts val="612"/>
              </a:spcBef>
              <a:buSzPct val="90000"/>
            </a:pPr>
            <a:endParaRPr lang="en-US" sz="2448" dirty="0" smtClean="0">
              <a:latin typeface="+mj-lt"/>
            </a:endParaRPr>
          </a:p>
          <a:p>
            <a:pPr marL="0" lvl="1">
              <a:lnSpc>
                <a:spcPct val="90000"/>
              </a:lnSpc>
              <a:spcBef>
                <a:spcPts val="612"/>
              </a:spcBef>
              <a:buSzPct val="90000"/>
            </a:pPr>
            <a:r>
              <a:rPr lang="en-US" sz="2448" dirty="0" smtClean="0">
                <a:latin typeface="+mj-lt"/>
              </a:rPr>
              <a:t>A sync agent on each Front Ends makes lazy writes to a blob store on SQL</a:t>
            </a:r>
            <a:endParaRPr lang="en-US" sz="2448" dirty="0">
              <a:latin typeface="+mj-lt"/>
            </a:endParaRPr>
          </a:p>
          <a:p>
            <a:pPr marL="0" lvl="1">
              <a:lnSpc>
                <a:spcPct val="90000"/>
              </a:lnSpc>
              <a:spcBef>
                <a:spcPts val="612"/>
              </a:spcBef>
              <a:buSzPct val="90000"/>
            </a:pPr>
            <a:endParaRPr lang="en-US" sz="2448" dirty="0" smtClean="0">
              <a:latin typeface="+mj-lt"/>
            </a:endParaRPr>
          </a:p>
          <a:p>
            <a:pPr marL="0" lvl="1">
              <a:lnSpc>
                <a:spcPct val="90000"/>
              </a:lnSpc>
              <a:spcBef>
                <a:spcPts val="612"/>
              </a:spcBef>
              <a:buSzPct val="90000"/>
            </a:pPr>
            <a:r>
              <a:rPr lang="en-US" sz="2448" dirty="0" smtClean="0">
                <a:latin typeface="+mj-lt"/>
              </a:rPr>
              <a:t>SQL Mirroring keeps two SQL instances (principle and secondary) up to date</a:t>
            </a:r>
          </a:p>
          <a:p>
            <a:pPr marL="0" lvl="1">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A 3</a:t>
            </a:r>
            <a:r>
              <a:rPr lang="en-US" sz="2448" baseline="30000" dirty="0" smtClean="0">
                <a:latin typeface="+mj-lt"/>
              </a:rPr>
              <a:t>rd</a:t>
            </a:r>
            <a:r>
              <a:rPr lang="en-US" sz="2448" dirty="0" smtClean="0">
                <a:latin typeface="+mj-lt"/>
              </a:rPr>
              <a:t> SQL instance, if configured as a witness, enables automated FO and FB</a:t>
            </a:r>
            <a:endParaRPr lang="en-US" sz="2448" dirty="0">
              <a:latin typeface="+mj-lt"/>
            </a:endParaRPr>
          </a:p>
          <a:p>
            <a:pPr marL="0" lvl="1">
              <a:lnSpc>
                <a:spcPct val="90000"/>
              </a:lnSpc>
              <a:spcBef>
                <a:spcPts val="612"/>
              </a:spcBef>
              <a:buSzPct val="90000"/>
            </a:pPr>
            <a:endParaRPr lang="en-US" sz="2448" dirty="0">
              <a:latin typeface="+mj-lt"/>
            </a:endParaRPr>
          </a:p>
        </p:txBody>
      </p:sp>
      <p:sp>
        <p:nvSpPr>
          <p:cNvPr id="39" name="Rectangle 38"/>
          <p:cNvSpPr/>
          <p:nvPr/>
        </p:nvSpPr>
        <p:spPr bwMode="auto">
          <a:xfrm>
            <a:off x="6306207" y="1241155"/>
            <a:ext cx="5470634" cy="514640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tx1"/>
              </a:solidFill>
            </a:endParaRPr>
          </a:p>
        </p:txBody>
      </p:sp>
      <p:grpSp>
        <p:nvGrpSpPr>
          <p:cNvPr id="40" name="Group 39"/>
          <p:cNvGrpSpPr/>
          <p:nvPr/>
        </p:nvGrpSpPr>
        <p:grpSpPr>
          <a:xfrm>
            <a:off x="6481363" y="1389602"/>
            <a:ext cx="5088250" cy="4688003"/>
            <a:chOff x="278703" y="621736"/>
            <a:chExt cx="5558534" cy="5596371"/>
          </a:xfrm>
        </p:grpSpPr>
        <p:sp>
          <p:nvSpPr>
            <p:cNvPr id="41" name="TextBox 40"/>
            <p:cNvSpPr txBox="1"/>
            <p:nvPr/>
          </p:nvSpPr>
          <p:spPr>
            <a:xfrm>
              <a:off x="278703" y="5835905"/>
              <a:ext cx="1831059" cy="382202"/>
            </a:xfrm>
            <a:prstGeom prst="rect">
              <a:avLst/>
            </a:prstGeom>
            <a:noFill/>
          </p:spPr>
          <p:txBody>
            <a:bodyPr wrap="square" lIns="0" tIns="0" rIns="0" bIns="0" rtlCol="0">
              <a:spAutoFit/>
            </a:bodyPr>
            <a:lstStyle/>
            <a:p>
              <a:r>
                <a:rPr lang="en-US" sz="2040" spc="-71" dirty="0"/>
                <a:t>Lync 2013 Pool</a:t>
              </a:r>
            </a:p>
          </p:txBody>
        </p:sp>
        <p:grpSp>
          <p:nvGrpSpPr>
            <p:cNvPr id="42" name="Group 41"/>
            <p:cNvGrpSpPr/>
            <p:nvPr/>
          </p:nvGrpSpPr>
          <p:grpSpPr>
            <a:xfrm>
              <a:off x="357163" y="4237825"/>
              <a:ext cx="1316963" cy="1590945"/>
              <a:chOff x="1524000" y="2611534"/>
              <a:chExt cx="1259304" cy="1559892"/>
            </a:xfrm>
          </p:grpSpPr>
          <p:pic>
            <p:nvPicPr>
              <p:cNvPr id="6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24000"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73704"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grpSp>
        <p:pic>
          <p:nvPicPr>
            <p:cNvPr id="43"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445484" y="2909204"/>
              <a:ext cx="448444" cy="113207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543959" y="2909204"/>
              <a:ext cx="448444" cy="1119124"/>
            </a:xfrm>
            <a:prstGeom prst="rect">
              <a:avLst/>
            </a:prstGeom>
            <a:noFill/>
            <a:ln>
              <a:solidFill>
                <a:schemeClr val="accent3">
                  <a:lumMod val="40000"/>
                  <a:lumOff val="60000"/>
                </a:schemeClr>
              </a:solidFill>
            </a:ln>
            <a:extLst>
              <a:ext uri="{909E8E84-426E-40DD-AFC4-6F175D3DCCD1}">
                <a14:hiddenFill xmlns:a14="http://schemas.microsoft.com/office/drawing/2010/main">
                  <a:solidFill>
                    <a:srgbClr val="FFFFFF"/>
                  </a:solidFill>
                </a14:hiddenFill>
              </a:ext>
            </a:extLst>
          </p:spPr>
        </p:pic>
        <p:pic>
          <p:nvPicPr>
            <p:cNvPr id="4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932032" y="683909"/>
              <a:ext cx="448444" cy="1119124"/>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Straight Arrow Connector 45"/>
            <p:cNvCxnSpPr/>
            <p:nvPr/>
          </p:nvCxnSpPr>
          <p:spPr>
            <a:xfrm>
              <a:off x="3818319" y="4356529"/>
              <a:ext cx="956267" cy="0"/>
            </a:xfrm>
            <a:prstGeom prst="straightConnector1">
              <a:avLst/>
            </a:prstGeom>
            <a:ln w="25400">
              <a:solidFill>
                <a:srgbClr val="FFFFFF"/>
              </a:solidFill>
              <a:miter lim="800000"/>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4261920" y="1696821"/>
              <a:ext cx="0" cy="777170"/>
            </a:xfrm>
            <a:prstGeom prst="straightConnector1">
              <a:avLst/>
            </a:prstGeom>
            <a:ln w="25400">
              <a:solidFill>
                <a:srgbClr val="FFFFFF"/>
              </a:solidFill>
              <a:miter lim="800000"/>
              <a:headEnd type="none"/>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1749004" y="4123222"/>
              <a:ext cx="709761" cy="604558"/>
            </a:xfrm>
            <a:prstGeom prst="straightConnector1">
              <a:avLst/>
            </a:prstGeom>
            <a:ln w="25400">
              <a:solidFill>
                <a:srgbClr val="FFFFFF"/>
              </a:solidFill>
              <a:miter lim="800000"/>
              <a:headEnd type="none"/>
              <a:tailEnd type="none" w="lg"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3252527" y="2486942"/>
              <a:ext cx="2103787" cy="0"/>
            </a:xfrm>
            <a:prstGeom prst="straightConnector1">
              <a:avLst/>
            </a:prstGeom>
            <a:ln w="25400">
              <a:solidFill>
                <a:srgbClr val="FFFFFF"/>
              </a:solidFill>
              <a:miter lim="800000"/>
              <a:headEnd type="none"/>
              <a:tailEnd type="none" w="lg"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2747829" y="3401867"/>
              <a:ext cx="1070488" cy="2446222"/>
            </a:xfrm>
            <a:prstGeom prst="rect">
              <a:avLst/>
            </a:prstGeom>
            <a:noFill/>
            <a:ln>
              <a:solidFill>
                <a:schemeClr val="accent3">
                  <a:lumMod val="40000"/>
                  <a:lumOff val="60000"/>
                </a:schemeClr>
              </a:solidFill>
            </a:ln>
          </p:spPr>
          <p:txBody>
            <a:bodyPr wrap="square" lIns="0" tIns="0" rIns="0" bIns="0" rtlCol="0">
              <a:spAutoFit/>
            </a:bodyPr>
            <a:lstStyle>
              <a:defPPr>
                <a:defRPr lang="en-US"/>
              </a:defPPr>
              <a:lvl1pPr algn="ctr">
                <a:defRPr sz="1632" spc="-71"/>
              </a:lvl1pPr>
            </a:lstStyle>
            <a:p>
              <a:endParaRPr lang="en-US" dirty="0"/>
            </a:p>
            <a:p>
              <a:endParaRPr lang="en-US" dirty="0"/>
            </a:p>
            <a:p>
              <a:endParaRPr lang="en-US" dirty="0"/>
            </a:p>
            <a:p>
              <a:r>
                <a:rPr lang="en-US" dirty="0" smtClean="0"/>
                <a:t>Server </a:t>
              </a:r>
              <a:r>
                <a:rPr lang="en-US" dirty="0"/>
                <a:t>instance as principal server for DB_1</a:t>
              </a:r>
            </a:p>
          </p:txBody>
        </p:sp>
        <p:sp>
          <p:nvSpPr>
            <p:cNvPr id="51" name="TextBox 50"/>
            <p:cNvSpPr txBox="1"/>
            <p:nvPr/>
          </p:nvSpPr>
          <p:spPr>
            <a:xfrm>
              <a:off x="4854143" y="3401867"/>
              <a:ext cx="983094" cy="2446222"/>
            </a:xfrm>
            <a:prstGeom prst="rect">
              <a:avLst/>
            </a:prstGeom>
            <a:noFill/>
            <a:ln>
              <a:solidFill>
                <a:schemeClr val="accent3">
                  <a:lumMod val="40000"/>
                  <a:lumOff val="60000"/>
                </a:schemeClr>
              </a:solidFill>
            </a:ln>
          </p:spPr>
          <p:txBody>
            <a:bodyPr wrap="square" lIns="0" tIns="0" rIns="0" bIns="0" rtlCol="0">
              <a:spAutoFit/>
            </a:bodyPr>
            <a:lstStyle>
              <a:defPPr>
                <a:defRPr lang="en-US"/>
              </a:defPPr>
              <a:lvl1pPr algn="ctr">
                <a:defRPr sz="1632" spc="-71"/>
              </a:lvl1pPr>
            </a:lstStyle>
            <a:p>
              <a:endParaRPr lang="en-US" dirty="0"/>
            </a:p>
            <a:p>
              <a:endParaRPr lang="en-US" dirty="0"/>
            </a:p>
            <a:p>
              <a:endParaRPr lang="en-US" dirty="0"/>
            </a:p>
            <a:p>
              <a:r>
                <a:rPr lang="en-US" dirty="0"/>
                <a:t>Server instance as mirror server for DB_1</a:t>
              </a:r>
            </a:p>
          </p:txBody>
        </p:sp>
        <p:grpSp>
          <p:nvGrpSpPr>
            <p:cNvPr id="52" name="Group 51"/>
            <p:cNvGrpSpPr/>
            <p:nvPr/>
          </p:nvGrpSpPr>
          <p:grpSpPr>
            <a:xfrm>
              <a:off x="3970860" y="1243471"/>
              <a:ext cx="720973" cy="372005"/>
              <a:chOff x="4757293" y="2743200"/>
              <a:chExt cx="984565" cy="520903"/>
            </a:xfrm>
          </p:grpSpPr>
          <p:pic>
            <p:nvPicPr>
              <p:cNvPr id="60" name="Picture 2" descr="C:\Users\hilaryc\AppData\Local\Microsoft\Windows\Temporary Internet Files\Content.IE5\9ECSNG40\MC900353261[1].wmf"/>
              <p:cNvPicPr>
                <a:picLocks noChangeAspect="1" noChangeArrowheads="1"/>
              </p:cNvPicPr>
              <p:nvPr/>
            </p:nvPicPr>
            <p:blipFill>
              <a:blip r:embed="rId5" cstate="print">
                <a:biLevel thresh="50000"/>
                <a:extLst>
                  <a:ext uri="{28A0092B-C50C-407E-A947-70E740481C1C}">
                    <a14:useLocalDpi xmlns:a14="http://schemas.microsoft.com/office/drawing/2010/main" val="0"/>
                  </a:ext>
                </a:extLst>
              </a:blip>
              <a:srcRect/>
              <a:stretch>
                <a:fillRect/>
              </a:stretch>
            </p:blipFill>
            <p:spPr bwMode="auto">
              <a:xfrm>
                <a:off x="4757293" y="2743200"/>
                <a:ext cx="984565" cy="520903"/>
              </a:xfrm>
              <a:prstGeom prst="rect">
                <a:avLst/>
              </a:prstGeom>
              <a:noFill/>
              <a:extLst>
                <a:ext uri="{909E8E84-426E-40DD-AFC4-6F175D3DCCD1}">
                  <a14:hiddenFill xmlns:a14="http://schemas.microsoft.com/office/drawing/2010/main">
                    <a:solidFill>
                      <a:srgbClr val="FFFFFF"/>
                    </a:solidFill>
                  </a14:hiddenFill>
                </a:ext>
              </a:extLst>
            </p:spPr>
          </p:pic>
          <p:sp>
            <p:nvSpPr>
              <p:cNvPr id="61" name="Oval 60"/>
              <p:cNvSpPr/>
              <p:nvPr/>
            </p:nvSpPr>
            <p:spPr bwMode="auto">
              <a:xfrm>
                <a:off x="4808220" y="2908401"/>
                <a:ext cx="152400" cy="1524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chemeClr val="tx1"/>
                  </a:solidFill>
                  <a:ea typeface="Segoe UI" pitchFamily="34" charset="0"/>
                  <a:cs typeface="Segoe UI" pitchFamily="34" charset="0"/>
                </a:endParaRPr>
              </a:p>
            </p:txBody>
          </p:sp>
          <p:sp>
            <p:nvSpPr>
              <p:cNvPr id="62" name="Oval 61"/>
              <p:cNvSpPr/>
              <p:nvPr/>
            </p:nvSpPr>
            <p:spPr bwMode="auto">
              <a:xfrm>
                <a:off x="5116830" y="3083661"/>
                <a:ext cx="152400" cy="1524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chemeClr val="tx1"/>
                  </a:solidFill>
                  <a:ea typeface="Segoe UI" pitchFamily="34" charset="0"/>
                  <a:cs typeface="Segoe UI" pitchFamily="34" charset="0"/>
                </a:endParaRPr>
              </a:p>
            </p:txBody>
          </p:sp>
        </p:grpSp>
        <p:cxnSp>
          <p:nvCxnSpPr>
            <p:cNvPr id="53" name="Straight Arrow Connector 52"/>
            <p:cNvCxnSpPr/>
            <p:nvPr/>
          </p:nvCxnSpPr>
          <p:spPr>
            <a:xfrm flipV="1">
              <a:off x="5350452" y="2486943"/>
              <a:ext cx="0" cy="1025864"/>
            </a:xfrm>
            <a:prstGeom prst="straightConnector1">
              <a:avLst/>
            </a:prstGeom>
            <a:ln w="25400">
              <a:solidFill>
                <a:srgbClr val="FFFFFF"/>
              </a:solidFill>
              <a:miter lim="800000"/>
              <a:headEnd type="none"/>
              <a:tailEnd type="none" w="lg"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413534" y="621736"/>
              <a:ext cx="1753158" cy="1223111"/>
            </a:xfrm>
            <a:prstGeom prst="rect">
              <a:avLst/>
            </a:prstGeom>
            <a:noFill/>
            <a:ln>
              <a:solidFill>
                <a:schemeClr val="accent3">
                  <a:lumMod val="40000"/>
                  <a:lumOff val="60000"/>
                </a:schemeClr>
              </a:solidFill>
            </a:ln>
          </p:spPr>
          <p:txBody>
            <a:bodyPr wrap="square" lIns="0" tIns="0" rIns="0" bIns="0" rtlCol="0">
              <a:spAutoFit/>
            </a:bodyPr>
            <a:lstStyle/>
            <a:p>
              <a:pPr algn="ctr"/>
              <a:r>
                <a:rPr lang="en-US" sz="1632" spc="-71" dirty="0"/>
                <a:t>Witness server instance (optional)</a:t>
              </a:r>
            </a:p>
            <a:p>
              <a:pPr algn="ctr"/>
              <a:endParaRPr lang="en-US" sz="1632" spc="-71" dirty="0"/>
            </a:p>
            <a:p>
              <a:pPr algn="ctr"/>
              <a:endParaRPr lang="en-US" sz="1632" spc="-71" dirty="0"/>
            </a:p>
          </p:txBody>
        </p:sp>
        <p:cxnSp>
          <p:nvCxnSpPr>
            <p:cNvPr id="55" name="Straight Arrow Connector 54"/>
            <p:cNvCxnSpPr/>
            <p:nvPr/>
          </p:nvCxnSpPr>
          <p:spPr>
            <a:xfrm flipV="1">
              <a:off x="3271431" y="2486942"/>
              <a:ext cx="0" cy="1025864"/>
            </a:xfrm>
            <a:prstGeom prst="straightConnector1">
              <a:avLst/>
            </a:prstGeom>
            <a:ln w="25400">
              <a:solidFill>
                <a:srgbClr val="FFFFFF"/>
              </a:solidFill>
              <a:miter lim="800000"/>
              <a:headEnd type="none"/>
              <a:tailEnd type="none" w="lg"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792853" y="4360739"/>
              <a:ext cx="994518" cy="343951"/>
            </a:xfrm>
            <a:prstGeom prst="rect">
              <a:avLst/>
            </a:prstGeom>
            <a:noFill/>
          </p:spPr>
          <p:txBody>
            <a:bodyPr wrap="square" lIns="0" tIns="0" rIns="0" bIns="0" rtlCol="0">
              <a:spAutoFit/>
            </a:bodyPr>
            <a:lstStyle/>
            <a:p>
              <a:pPr algn="ctr"/>
              <a:r>
                <a:rPr lang="en-US" sz="1836" spc="-71" dirty="0"/>
                <a:t>Data flow</a:t>
              </a:r>
            </a:p>
          </p:txBody>
        </p:sp>
        <p:sp>
          <p:nvSpPr>
            <p:cNvPr id="57" name="TextBox 56"/>
            <p:cNvSpPr txBox="1"/>
            <p:nvPr/>
          </p:nvSpPr>
          <p:spPr>
            <a:xfrm rot="19229635">
              <a:off x="1813017" y="4244224"/>
              <a:ext cx="1188899" cy="535052"/>
            </a:xfrm>
            <a:prstGeom prst="rect">
              <a:avLst/>
            </a:prstGeom>
            <a:noFill/>
          </p:spPr>
          <p:txBody>
            <a:bodyPr wrap="square" lIns="0" tIns="0" rIns="0" bIns="0" rtlCol="0">
              <a:spAutoFit/>
            </a:bodyPr>
            <a:lstStyle/>
            <a:p>
              <a:r>
                <a:rPr lang="en-US" sz="1428" spc="-71" dirty="0"/>
                <a:t>SQL transaction</a:t>
              </a:r>
            </a:p>
          </p:txBody>
        </p:sp>
        <p:pic>
          <p:nvPicPr>
            <p:cNvPr id="58"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66403" y="3649472"/>
              <a:ext cx="454535" cy="37012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176352" y="3640824"/>
              <a:ext cx="454535" cy="37012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3949629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High Availability – Back End Failover</a:t>
            </a:r>
            <a:endParaRPr lang="en-US" dirty="0"/>
          </a:p>
        </p:txBody>
      </p:sp>
      <p:sp>
        <p:nvSpPr>
          <p:cNvPr id="4" name="Content Placeholder 2"/>
          <p:cNvSpPr txBox="1">
            <a:spLocks/>
          </p:cNvSpPr>
          <p:nvPr/>
        </p:nvSpPr>
        <p:spPr>
          <a:xfrm>
            <a:off x="542705" y="1504271"/>
            <a:ext cx="11601993" cy="526959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smtClean="0"/>
              <a:t>Recovery time for automatic Back End Server failover</a:t>
            </a:r>
          </a:p>
          <a:p>
            <a:pPr marL="101600" indent="0">
              <a:buNone/>
            </a:pPr>
            <a:r>
              <a:rPr lang="en-US" sz="3200" dirty="0" smtClean="0"/>
              <a:t>Recovery Time Objective is 5 minutes</a:t>
            </a:r>
          </a:p>
          <a:p>
            <a:pPr marL="101600" indent="0">
              <a:buNone/>
            </a:pPr>
            <a:r>
              <a:rPr lang="en-US" sz="3200" dirty="0" smtClean="0"/>
              <a:t>Recovery Point Objective is 5 minutes</a:t>
            </a:r>
          </a:p>
          <a:p>
            <a:pPr marL="101600" indent="0">
              <a:buNone/>
            </a:pPr>
            <a:r>
              <a:rPr lang="en-US" sz="3200" dirty="0" smtClean="0"/>
              <a:t>No data loss is anticipated</a:t>
            </a:r>
          </a:p>
          <a:p>
            <a:pPr marL="342900" lvl="1" indent="0">
              <a:buNone/>
            </a:pPr>
            <a:endParaRPr lang="en-US" dirty="0" smtClean="0"/>
          </a:p>
          <a:p>
            <a:pPr marL="0" indent="0">
              <a:buNone/>
            </a:pPr>
            <a:r>
              <a:rPr lang="en-US" b="1" dirty="0" smtClean="0"/>
              <a:t>User experience during Back End Server failure</a:t>
            </a:r>
          </a:p>
          <a:p>
            <a:pPr marL="0" indent="0">
              <a:buNone/>
            </a:pPr>
            <a:r>
              <a:rPr lang="en-US" sz="3200" dirty="0" smtClean="0">
                <a:latin typeface="+mj-lt"/>
              </a:rPr>
              <a:t>With </a:t>
            </a:r>
            <a:r>
              <a:rPr lang="en-US" sz="3200" dirty="0">
                <a:latin typeface="+mj-lt"/>
              </a:rPr>
              <a:t>a Witness configured – little to no interruption </a:t>
            </a:r>
            <a:endParaRPr lang="en-US" sz="3200" dirty="0" smtClean="0">
              <a:latin typeface="+mj-lt"/>
            </a:endParaRPr>
          </a:p>
          <a:p>
            <a:pPr marL="0" indent="0">
              <a:buNone/>
            </a:pPr>
            <a:r>
              <a:rPr lang="en-US" sz="3200" dirty="0" smtClean="0">
                <a:latin typeface="+mj-lt"/>
              </a:rPr>
              <a:t>If </a:t>
            </a:r>
            <a:r>
              <a:rPr lang="en-US" sz="3200" dirty="0">
                <a:latin typeface="+mj-lt"/>
              </a:rPr>
              <a:t>no Witness is configured – Resiliency </a:t>
            </a:r>
            <a:r>
              <a:rPr lang="en-US" sz="3200" dirty="0" smtClean="0">
                <a:latin typeface="+mj-lt"/>
              </a:rPr>
              <a:t>mode</a:t>
            </a:r>
          </a:p>
          <a:p>
            <a:pPr marL="0" indent="0">
              <a:buNone/>
            </a:pPr>
            <a:r>
              <a:rPr lang="en-US" sz="3200" dirty="0" smtClean="0">
                <a:latin typeface="+mj-lt"/>
              </a:rPr>
              <a:t>If </a:t>
            </a:r>
            <a:r>
              <a:rPr lang="en-US" sz="3200" dirty="0">
                <a:latin typeface="+mj-lt"/>
              </a:rPr>
              <a:t>both the principal and the mirror Back End </a:t>
            </a:r>
            <a:r>
              <a:rPr lang="en-US" sz="3200" dirty="0" smtClean="0">
                <a:latin typeface="+mj-lt"/>
              </a:rPr>
              <a:t>fail </a:t>
            </a:r>
            <a:r>
              <a:rPr lang="en-US" sz="3200" dirty="0">
                <a:latin typeface="+mj-lt"/>
              </a:rPr>
              <a:t>– Resiliency mode</a:t>
            </a:r>
          </a:p>
          <a:p>
            <a:pPr marL="0" indent="0">
              <a:buNone/>
            </a:pPr>
            <a:endParaRPr lang="en-US" sz="3200" dirty="0"/>
          </a:p>
        </p:txBody>
      </p:sp>
    </p:spTree>
    <p:extLst>
      <p:ext uri="{BB962C8B-B14F-4D97-AF65-F5344CB8AC3E}">
        <p14:creationId xmlns:p14="http://schemas.microsoft.com/office/powerpoint/2010/main" val="129669503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High Availability – Back Ends</a:t>
            </a:r>
            <a:endParaRPr lang="en-US" dirty="0"/>
          </a:p>
        </p:txBody>
      </p:sp>
      <p:sp>
        <p:nvSpPr>
          <p:cNvPr id="7" name="Text Placeholder 2"/>
          <p:cNvSpPr txBox="1">
            <a:spLocks/>
          </p:cNvSpPr>
          <p:nvPr/>
        </p:nvSpPr>
        <p:spPr>
          <a:xfrm>
            <a:off x="531948" y="1476622"/>
            <a:ext cx="11370961" cy="318997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b="1" dirty="0" smtClean="0"/>
              <a:t>Back Ends can now:</a:t>
            </a:r>
          </a:p>
          <a:p>
            <a:pPr marL="101600" indent="0">
              <a:buNone/>
            </a:pPr>
            <a:r>
              <a:rPr lang="en-GB" sz="3200" dirty="0" smtClean="0"/>
              <a:t>Recover services while Front Ends provide full service to users, “Resiliency Mode” enacted at 30min</a:t>
            </a:r>
            <a:endParaRPr lang="en-GB" sz="3200" dirty="0"/>
          </a:p>
          <a:p>
            <a:pPr marL="101600" indent="0">
              <a:buNone/>
            </a:pPr>
            <a:r>
              <a:rPr lang="en-GB" sz="3200" dirty="0" smtClean="0"/>
              <a:t>Be configured for automated failover and failback, removing the reliance on human recognition and response</a:t>
            </a:r>
            <a:endParaRPr lang="en-GB" sz="3200" dirty="0"/>
          </a:p>
          <a:p>
            <a:pPr marL="0" indent="0">
              <a:buFont typeface="Arial" pitchFamily="34" charset="0"/>
              <a:buNone/>
            </a:pPr>
            <a:endParaRPr lang="en-GB" dirty="0" smtClean="0"/>
          </a:p>
        </p:txBody>
      </p:sp>
      <p:sp>
        <p:nvSpPr>
          <p:cNvPr id="3" name="Rectangle 2"/>
          <p:cNvSpPr/>
          <p:nvPr/>
        </p:nvSpPr>
        <p:spPr>
          <a:xfrm>
            <a:off x="531947" y="4928744"/>
            <a:ext cx="11370962" cy="1631216"/>
          </a:xfrm>
          <a:prstGeom prst="rect">
            <a:avLst/>
          </a:prstGeom>
        </p:spPr>
        <p:txBody>
          <a:bodyPr wrap="square">
            <a:spAutoFit/>
          </a:bodyPr>
          <a:lstStyle/>
          <a:p>
            <a:pPr>
              <a:lnSpc>
                <a:spcPct val="90000"/>
              </a:lnSpc>
              <a:spcBef>
                <a:spcPct val="20000"/>
              </a:spcBef>
              <a:buSzPct val="90000"/>
            </a:pPr>
            <a:r>
              <a:rPr lang="en-GB" sz="4000" b="1" dirty="0" smtClean="0">
                <a:gradFill>
                  <a:gsLst>
                    <a:gs pos="1250">
                      <a:schemeClr val="tx1"/>
                    </a:gs>
                    <a:gs pos="100000">
                      <a:schemeClr val="tx1"/>
                    </a:gs>
                  </a:gsLst>
                  <a:lin ang="5400000" scaled="0"/>
                </a:gradFill>
                <a:latin typeface="+mj-lt"/>
              </a:rPr>
              <a:t>What if I only have a single SQL Back End?</a:t>
            </a:r>
          </a:p>
          <a:p>
            <a:pPr marL="101600">
              <a:lnSpc>
                <a:spcPct val="90000"/>
              </a:lnSpc>
              <a:spcBef>
                <a:spcPct val="20000"/>
              </a:spcBef>
              <a:buSzPct val="90000"/>
            </a:pPr>
            <a:r>
              <a:rPr lang="en-GB" sz="3200" dirty="0" smtClean="0">
                <a:gradFill>
                  <a:gsLst>
                    <a:gs pos="1250">
                      <a:schemeClr val="tx1"/>
                    </a:gs>
                    <a:gs pos="100000">
                      <a:schemeClr val="tx1"/>
                    </a:gs>
                  </a:gsLst>
                  <a:lin ang="5400000" scaled="0"/>
                </a:gradFill>
                <a:latin typeface="+mj-lt"/>
              </a:rPr>
              <a:t>It is possible, but not recommended to deploy real time communications without two mirrored nodes </a:t>
            </a:r>
            <a:endParaRPr lang="en-GB" sz="32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103955421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800" dirty="0" smtClean="0"/>
              <a:t>Designing for High </a:t>
            </a:r>
            <a:r>
              <a:rPr lang="en-US" sz="5800" dirty="0"/>
              <a:t>Availability and </a:t>
            </a:r>
            <a:r>
              <a:rPr lang="en-US" sz="5800" dirty="0" smtClean="0"/>
              <a:t>DR</a:t>
            </a:r>
            <a:r>
              <a:rPr lang="en-US" sz="5800" dirty="0"/>
              <a:t> </a:t>
            </a:r>
            <a:r>
              <a:rPr lang="en-US" sz="5800" dirty="0" smtClean="0"/>
              <a:t>in Lync </a:t>
            </a:r>
            <a:r>
              <a:rPr lang="en-US" sz="5800" dirty="0"/>
              <a:t>Server </a:t>
            </a:r>
            <a:r>
              <a:rPr lang="en-US" sz="5800" dirty="0" smtClean="0"/>
              <a:t>2013</a:t>
            </a:r>
            <a:endParaRPr lang="en-US" sz="5800" dirty="0"/>
          </a:p>
        </p:txBody>
      </p:sp>
      <p:sp>
        <p:nvSpPr>
          <p:cNvPr id="5" name="Text Placeholder 4"/>
          <p:cNvSpPr>
            <a:spLocks noGrp="1"/>
          </p:cNvSpPr>
          <p:nvPr>
            <p:ph type="body" sz="quarter" idx="12"/>
          </p:nvPr>
        </p:nvSpPr>
        <p:spPr/>
        <p:txBody>
          <a:bodyPr/>
          <a:lstStyle/>
          <a:p>
            <a:r>
              <a:rPr lang="en-US" dirty="0" smtClean="0"/>
              <a:t>Marc Perez</a:t>
            </a:r>
            <a:endParaRPr lang="en-US" dirty="0"/>
          </a:p>
        </p:txBody>
      </p:sp>
      <p:sp>
        <p:nvSpPr>
          <p:cNvPr id="14" name="Text Placeholder 13"/>
          <p:cNvSpPr>
            <a:spLocks noGrp="1"/>
          </p:cNvSpPr>
          <p:nvPr>
            <p:ph type="body" sz="quarter" idx="13"/>
          </p:nvPr>
        </p:nvSpPr>
        <p:spPr/>
        <p:txBody>
          <a:bodyPr/>
          <a:lstStyle/>
          <a:p>
            <a:r>
              <a:rPr lang="en-US" dirty="0"/>
              <a:t>OUC-B303</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Availability – Feature Resiliency</a:t>
            </a:r>
            <a:endParaRPr lang="en-US" dirty="0"/>
          </a:p>
        </p:txBody>
      </p:sp>
      <p:graphicFrame>
        <p:nvGraphicFramePr>
          <p:cNvPr id="4" name="Table 3"/>
          <p:cNvGraphicFramePr>
            <a:graphicFrameLocks noGrp="1"/>
          </p:cNvGraphicFramePr>
          <p:nvPr>
            <p:extLst/>
          </p:nvPr>
        </p:nvGraphicFramePr>
        <p:xfrm>
          <a:off x="520998" y="1475729"/>
          <a:ext cx="5438931" cy="5064394"/>
        </p:xfrm>
        <a:graphic>
          <a:graphicData uri="http://schemas.openxmlformats.org/drawingml/2006/table">
            <a:tbl>
              <a:tblPr firstRow="1" firstCol="1" bandCol="1">
                <a:tableStyleId>{5940675A-B579-460E-94D1-54222C63F5DA}</a:tableStyleId>
              </a:tblPr>
              <a:tblGrid>
                <a:gridCol w="4524531"/>
                <a:gridCol w="914400"/>
              </a:tblGrid>
              <a:tr h="472459">
                <a:tc>
                  <a:txBody>
                    <a:bodyPr/>
                    <a:lstStyle/>
                    <a:p>
                      <a:pPr algn="l"/>
                      <a:r>
                        <a:rPr lang="en-US" sz="2400" b="1" dirty="0" smtClean="0">
                          <a:solidFill>
                            <a:schemeClr val="tx1"/>
                          </a:solidFill>
                        </a:rPr>
                        <a:t>Feature</a:t>
                      </a:r>
                      <a:endParaRPr lang="en-US" sz="2400" b="1" dirty="0">
                        <a:solidFill>
                          <a:schemeClr val="tx1"/>
                        </a:solidFill>
                        <a:latin typeface="+mn-lt"/>
                      </a:endParaRPr>
                    </a:p>
                  </a:txBody>
                  <a:tcPr marL="124314" marR="124314" marT="62174" marB="62174"/>
                </a:tc>
                <a:tc>
                  <a:txBody>
                    <a:bodyPr/>
                    <a:lstStyle/>
                    <a:p>
                      <a:pPr algn="ctr"/>
                      <a:r>
                        <a:rPr lang="en-US" sz="2400" b="1" dirty="0" smtClean="0">
                          <a:solidFill>
                            <a:schemeClr val="tx1"/>
                          </a:solidFill>
                        </a:rPr>
                        <a:t>HA</a:t>
                      </a:r>
                      <a:endParaRPr lang="en-US" sz="2400" b="1" dirty="0">
                        <a:solidFill>
                          <a:schemeClr val="tx1"/>
                        </a:solidFill>
                        <a:latin typeface="+mn-lt"/>
                      </a:endParaRPr>
                    </a:p>
                  </a:txBody>
                  <a:tcPr marL="124314" marR="124314" marT="62174" marB="62174"/>
                </a:tc>
              </a:tr>
              <a:tr h="482781">
                <a:tc>
                  <a:txBody>
                    <a:bodyPr/>
                    <a:lstStyle/>
                    <a:p>
                      <a:pPr marL="0" marR="0">
                        <a:lnSpc>
                          <a:spcPct val="115000"/>
                        </a:lnSpc>
                        <a:spcBef>
                          <a:spcPts val="0"/>
                        </a:spcBef>
                        <a:spcAft>
                          <a:spcPts val="0"/>
                        </a:spcAft>
                      </a:pPr>
                      <a:r>
                        <a:rPr kumimoji="0" lang="en-US" sz="2400" kern="1200" dirty="0" smtClean="0">
                          <a:solidFill>
                            <a:schemeClr val="tx1"/>
                          </a:solidFill>
                        </a:rPr>
                        <a:t>Peer-to-peer (all</a:t>
                      </a:r>
                      <a:r>
                        <a:rPr kumimoji="0" lang="en-US" sz="2400" kern="1200" baseline="0" dirty="0" smtClean="0">
                          <a:solidFill>
                            <a:schemeClr val="tx1"/>
                          </a:solidFill>
                        </a:rPr>
                        <a:t> modalities)</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dirty="0" smtClean="0">
                          <a:solidFill>
                            <a:schemeClr val="tx1"/>
                          </a:solidFill>
                          <a:effectLst/>
                          <a:sym typeface="Wingdings"/>
                        </a:rPr>
                        <a:t></a:t>
                      </a:r>
                      <a:endParaRPr lang="en-US" sz="2900" b="0" dirty="0">
                        <a:solidFill>
                          <a:schemeClr val="tx1"/>
                        </a:solidFill>
                        <a:effectLst/>
                        <a:latin typeface="Arial"/>
                        <a:ea typeface="Times New Roman"/>
                        <a:cs typeface="Times New Roman"/>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Presence</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Conferencing (all modalities)</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a:solidFill>
                            <a:schemeClr val="tx1"/>
                          </a:solidFill>
                        </a:rPr>
                        <a:t>UCWA</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a:solidFill>
                            <a:schemeClr val="tx1"/>
                          </a:solidFill>
                        </a:rPr>
                        <a:t>Archiving</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CDR /</a:t>
                      </a:r>
                      <a:r>
                        <a:rPr kumimoji="0" lang="en-US" sz="2400" kern="1200" baseline="0" dirty="0" smtClean="0">
                          <a:solidFill>
                            <a:schemeClr val="tx1"/>
                          </a:solidFill>
                        </a:rPr>
                        <a:t> </a:t>
                      </a:r>
                      <a:r>
                        <a:rPr kumimoji="0" lang="en-US" sz="2400" kern="1200" dirty="0" smtClean="0">
                          <a:solidFill>
                            <a:schemeClr val="tx1"/>
                          </a:solidFill>
                        </a:rPr>
                        <a:t>QoE</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a:solidFill>
                            <a:schemeClr val="tx1"/>
                          </a:solidFill>
                        </a:rPr>
                        <a:t>F</a:t>
                      </a:r>
                      <a:r>
                        <a:rPr kumimoji="0" lang="en-US" sz="2400" kern="1200" dirty="0" smtClean="0">
                          <a:solidFill>
                            <a:schemeClr val="tx1"/>
                          </a:solidFill>
                        </a:rPr>
                        <a:t>ederation</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PIC </a:t>
                      </a:r>
                      <a:r>
                        <a:rPr kumimoji="0" lang="en-US" sz="2400" kern="1200" dirty="0">
                          <a:solidFill>
                            <a:schemeClr val="tx1"/>
                          </a:solidFill>
                        </a:rPr>
                        <a:t>r</a:t>
                      </a:r>
                      <a:r>
                        <a:rPr kumimoji="0" lang="en-US" sz="2400" kern="1200" dirty="0" smtClean="0">
                          <a:solidFill>
                            <a:schemeClr val="tx1"/>
                          </a:solidFill>
                        </a:rPr>
                        <a:t>outing</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Unified Contact Store</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bl>
          </a:graphicData>
        </a:graphic>
      </p:graphicFrame>
      <p:graphicFrame>
        <p:nvGraphicFramePr>
          <p:cNvPr id="5" name="Table 4"/>
          <p:cNvGraphicFramePr>
            <a:graphicFrameLocks noGrp="1"/>
          </p:cNvGraphicFramePr>
          <p:nvPr>
            <p:extLst/>
          </p:nvPr>
        </p:nvGraphicFramePr>
        <p:xfrm>
          <a:off x="6335486" y="1476639"/>
          <a:ext cx="5568043" cy="5064394"/>
        </p:xfrm>
        <a:graphic>
          <a:graphicData uri="http://schemas.openxmlformats.org/drawingml/2006/table">
            <a:tbl>
              <a:tblPr firstRow="1" firstCol="1" bandCol="1">
                <a:tableStyleId>{5940675A-B579-460E-94D1-54222C63F5DA}</a:tableStyleId>
              </a:tblPr>
              <a:tblGrid>
                <a:gridCol w="4588328"/>
                <a:gridCol w="979715"/>
              </a:tblGrid>
              <a:tr h="472459">
                <a:tc>
                  <a:txBody>
                    <a:bodyPr/>
                    <a:lstStyle/>
                    <a:p>
                      <a:pPr algn="l"/>
                      <a:r>
                        <a:rPr lang="en-US" sz="2400" b="1" dirty="0" smtClean="0">
                          <a:solidFill>
                            <a:schemeClr val="tx1"/>
                          </a:solidFill>
                        </a:rPr>
                        <a:t>Feature</a:t>
                      </a:r>
                      <a:endParaRPr lang="en-US" sz="2400" b="1" dirty="0">
                        <a:solidFill>
                          <a:schemeClr val="tx1"/>
                        </a:solidFill>
                        <a:latin typeface="+mn-lt"/>
                      </a:endParaRPr>
                    </a:p>
                  </a:txBody>
                  <a:tcPr marL="124314" marR="124314" marT="62174" marB="62174"/>
                </a:tc>
                <a:tc>
                  <a:txBody>
                    <a:bodyPr/>
                    <a:lstStyle/>
                    <a:p>
                      <a:pPr algn="ctr"/>
                      <a:r>
                        <a:rPr lang="en-US" sz="2400" b="1" dirty="0" smtClean="0">
                          <a:solidFill>
                            <a:schemeClr val="tx1"/>
                          </a:solidFill>
                        </a:rPr>
                        <a:t>HA</a:t>
                      </a:r>
                      <a:endParaRPr lang="en-US" sz="2400" b="1" dirty="0">
                        <a:solidFill>
                          <a:schemeClr val="tx1"/>
                        </a:solidFill>
                        <a:latin typeface="+mn-lt"/>
                      </a:endParaRPr>
                    </a:p>
                  </a:txBody>
                  <a:tcPr marL="124314" marR="124314" marT="62174" marB="62174"/>
                </a:tc>
              </a:tr>
              <a:tr h="482781">
                <a:tc>
                  <a:txBody>
                    <a:bodyPr/>
                    <a:lstStyle/>
                    <a:p>
                      <a:pPr marL="0" marR="0">
                        <a:lnSpc>
                          <a:spcPct val="115000"/>
                        </a:lnSpc>
                        <a:spcBef>
                          <a:spcPts val="0"/>
                        </a:spcBef>
                        <a:spcAft>
                          <a:spcPts val="0"/>
                        </a:spcAft>
                      </a:pPr>
                      <a:r>
                        <a:rPr kumimoji="0" lang="en-US" sz="2400" kern="1200" dirty="0" smtClean="0">
                          <a:solidFill>
                            <a:schemeClr val="tx1"/>
                          </a:solidFill>
                        </a:rPr>
                        <a:t>Topology Builder</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Lync Server Control</a:t>
                      </a:r>
                      <a:r>
                        <a:rPr kumimoji="0" lang="en-US" sz="2400" kern="1200" baseline="0" dirty="0" smtClean="0">
                          <a:solidFill>
                            <a:schemeClr val="tx1"/>
                          </a:solidFill>
                        </a:rPr>
                        <a:t> Panel</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Persistent Chat</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Planning Tool</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PSTN Voice /</a:t>
                      </a:r>
                      <a:r>
                        <a:rPr kumimoji="0" lang="en-US" sz="2400" kern="1200" baseline="0" dirty="0" smtClean="0">
                          <a:solidFill>
                            <a:schemeClr val="tx1"/>
                          </a:solidFill>
                        </a:rPr>
                        <a:t> E911*</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500019">
                <a:tc>
                  <a:txBody>
                    <a:bodyPr/>
                    <a:lstStyle/>
                    <a:p>
                      <a:pPr marL="0" marR="0">
                        <a:lnSpc>
                          <a:spcPct val="115000"/>
                        </a:lnSpc>
                        <a:spcBef>
                          <a:spcPts val="0"/>
                        </a:spcBef>
                        <a:spcAft>
                          <a:spcPts val="0"/>
                        </a:spcAft>
                      </a:pPr>
                      <a:r>
                        <a:rPr kumimoji="0" lang="en-US" sz="2400" kern="1200" dirty="0" smtClean="0">
                          <a:solidFill>
                            <a:schemeClr val="tx1"/>
                          </a:solidFill>
                        </a:rPr>
                        <a:t>CAA / CAS</a:t>
                      </a:r>
                      <a:r>
                        <a:rPr kumimoji="0" lang="en-US" sz="2400" kern="1200" baseline="0" dirty="0" smtClean="0">
                          <a:solidFill>
                            <a:schemeClr val="tx1"/>
                          </a:solidFill>
                        </a:rPr>
                        <a:t> / </a:t>
                      </a:r>
                      <a:r>
                        <a:rPr kumimoji="0" lang="en-US" sz="2400" kern="1200" dirty="0" smtClean="0">
                          <a:solidFill>
                            <a:schemeClr val="tx1"/>
                          </a:solidFill>
                        </a:rPr>
                        <a:t>PVA / GVA</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RGS / CPS</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Call</a:t>
                      </a:r>
                      <a:r>
                        <a:rPr kumimoji="0" lang="en-US" sz="2400" kern="1200" baseline="0" dirty="0" smtClean="0">
                          <a:solidFill>
                            <a:schemeClr val="tx1"/>
                          </a:solidFill>
                        </a:rPr>
                        <a:t> Admission Control</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r h="482781">
                <a:tc>
                  <a:txBody>
                    <a:bodyPr/>
                    <a:lstStyle/>
                    <a:p>
                      <a:pPr marL="0" marR="0">
                        <a:lnSpc>
                          <a:spcPct val="115000"/>
                        </a:lnSpc>
                        <a:spcBef>
                          <a:spcPts val="0"/>
                        </a:spcBef>
                        <a:spcAft>
                          <a:spcPts val="0"/>
                        </a:spcAft>
                      </a:pPr>
                      <a:r>
                        <a:rPr kumimoji="0" lang="en-US" sz="2400" kern="1200" dirty="0" smtClean="0">
                          <a:solidFill>
                            <a:schemeClr val="tx1"/>
                          </a:solidFill>
                        </a:rPr>
                        <a:t>XMPP</a:t>
                      </a:r>
                      <a:endParaRPr kumimoji="0" lang="en-US" sz="2400" b="0" kern="1200" dirty="0">
                        <a:solidFill>
                          <a:schemeClr val="tx1"/>
                        </a:solidFill>
                        <a:latin typeface="+mn-lt"/>
                        <a:ea typeface="+mn-ea"/>
                        <a:cs typeface="+mn-cs"/>
                      </a:endParaRPr>
                    </a:p>
                  </a:txBody>
                  <a:tcPr marL="93236" marR="93236" marT="0" marB="0"/>
                </a:tc>
                <a:tc>
                  <a:txBody>
                    <a:bodyPr/>
                    <a:lstStyle/>
                    <a:p>
                      <a:pPr algn="ctr">
                        <a:lnSpc>
                          <a:spcPct val="115000"/>
                        </a:lnSpc>
                        <a:spcAft>
                          <a:spcPts val="300"/>
                        </a:spcAft>
                      </a:pPr>
                      <a:r>
                        <a:rPr lang="en-US" sz="2900" kern="1200" dirty="0" smtClean="0">
                          <a:solidFill>
                            <a:schemeClr val="tx1"/>
                          </a:solidFill>
                          <a:effectLst/>
                          <a:latin typeface="+mn-lt"/>
                          <a:ea typeface="+mn-ea"/>
                          <a:cs typeface="+mn-cs"/>
                          <a:sym typeface="Wingdings"/>
                        </a:rPr>
                        <a:t></a:t>
                      </a:r>
                      <a:endParaRPr lang="en-US" sz="2900" kern="1200" dirty="0">
                        <a:solidFill>
                          <a:schemeClr val="tx1"/>
                        </a:solidFill>
                        <a:effectLst/>
                        <a:latin typeface="+mn-lt"/>
                        <a:ea typeface="+mn-ea"/>
                        <a:cs typeface="+mn-cs"/>
                      </a:endParaRPr>
                    </a:p>
                  </a:txBody>
                  <a:tcPr marL="93236" marR="93236" marT="0" marB="0"/>
                </a:tc>
              </a:tr>
            </a:tbl>
          </a:graphicData>
        </a:graphic>
      </p:graphicFrame>
    </p:spTree>
    <p:extLst>
      <p:ext uri="{BB962C8B-B14F-4D97-AF65-F5344CB8AC3E}">
        <p14:creationId xmlns:p14="http://schemas.microsoft.com/office/powerpoint/2010/main" val="213836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604003" y="3037407"/>
            <a:ext cx="11370961" cy="738664"/>
          </a:xfrm>
        </p:spPr>
        <p:txBody>
          <a:bodyPr/>
          <a:lstStyle/>
          <a:p>
            <a:pPr marL="0" indent="0">
              <a:buNone/>
            </a:pPr>
            <a:r>
              <a:rPr lang="en-GB" b="1" dirty="0" smtClean="0"/>
              <a:t>How hard is it to configure all of this?</a:t>
            </a:r>
          </a:p>
        </p:txBody>
      </p:sp>
    </p:spTree>
    <p:extLst>
      <p:ext uri="{BB962C8B-B14F-4D97-AF65-F5344CB8AC3E}">
        <p14:creationId xmlns:p14="http://schemas.microsoft.com/office/powerpoint/2010/main" val="205222386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Configuring Database Mirroring</a:t>
            </a:r>
            <a:endParaRPr lang="en-US" dirty="0"/>
          </a:p>
        </p:txBody>
      </p:sp>
    </p:spTree>
    <p:extLst>
      <p:ext uri="{BB962C8B-B14F-4D97-AF65-F5344CB8AC3E}">
        <p14:creationId xmlns:p14="http://schemas.microsoft.com/office/powerpoint/2010/main" val="2272660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Disaster Recovery in Lync Server 2013</a:t>
            </a:r>
            <a:endParaRPr lang="en-US" dirty="0"/>
          </a:p>
        </p:txBody>
      </p:sp>
    </p:spTree>
    <p:extLst>
      <p:ext uri="{BB962C8B-B14F-4D97-AF65-F5344CB8AC3E}">
        <p14:creationId xmlns:p14="http://schemas.microsoft.com/office/powerpoint/2010/main" val="1239487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466953" y="1439862"/>
            <a:ext cx="5118780" cy="120173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Site Failure</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858837" y="1439862"/>
            <a:ext cx="5105400" cy="120173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Pool Failure</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Disaster Recovery</a:t>
            </a:r>
            <a:endParaRPr lang="en-US" dirty="0"/>
          </a:p>
        </p:txBody>
      </p:sp>
      <p:sp>
        <p:nvSpPr>
          <p:cNvPr id="21" name="Rectangle 20"/>
          <p:cNvSpPr/>
          <p:nvPr/>
        </p:nvSpPr>
        <p:spPr>
          <a:xfrm>
            <a:off x="858836" y="2641600"/>
            <a:ext cx="5092021" cy="3605602"/>
          </a:xfrm>
          <a:prstGeom prst="rect">
            <a:avLst/>
          </a:prstGeom>
          <a:ln>
            <a:solidFill>
              <a:schemeClr val="accent1"/>
            </a:solidFill>
          </a:ln>
        </p:spPr>
        <p:txBody>
          <a:bodyPr wrap="square">
            <a:spAutoFit/>
          </a:bodyPr>
          <a:lstStyle/>
          <a:p>
            <a:pPr>
              <a:lnSpc>
                <a:spcPct val="90000"/>
              </a:lnSpc>
              <a:spcBef>
                <a:spcPts val="612"/>
              </a:spcBef>
              <a:buSzPct val="90000"/>
            </a:pPr>
            <a:endParaRPr lang="en-US" sz="2448" dirty="0" smtClean="0">
              <a:latin typeface="+mj-lt"/>
            </a:endParaRPr>
          </a:p>
          <a:p>
            <a:pPr>
              <a:lnSpc>
                <a:spcPct val="90000"/>
              </a:lnSpc>
              <a:spcBef>
                <a:spcPts val="612"/>
              </a:spcBef>
              <a:buSzPct val="90000"/>
            </a:pPr>
            <a:r>
              <a:rPr lang="en-US" sz="2448" dirty="0" smtClean="0">
                <a:latin typeface="+mj-lt"/>
              </a:rPr>
              <a:t>Two pools can be “paired”</a:t>
            </a:r>
            <a:endParaRPr lang="en-US" sz="2448" dirty="0">
              <a:latin typeface="+mj-lt"/>
            </a:endParaRPr>
          </a:p>
          <a:p>
            <a:pPr>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Backup agent on a Front End writes deltas to a DFS share </a:t>
            </a:r>
          </a:p>
          <a:p>
            <a:pPr marL="0" lvl="1">
              <a:lnSpc>
                <a:spcPct val="90000"/>
              </a:lnSpc>
              <a:spcBef>
                <a:spcPts val="612"/>
              </a:spcBef>
              <a:buSzPct val="90000"/>
            </a:pPr>
            <a:endParaRPr lang="en-US" sz="2448" dirty="0">
              <a:latin typeface="+mj-lt"/>
            </a:endParaRPr>
          </a:p>
          <a:p>
            <a:pPr marL="0" lvl="1">
              <a:lnSpc>
                <a:spcPct val="90000"/>
              </a:lnSpc>
              <a:spcBef>
                <a:spcPts val="612"/>
              </a:spcBef>
              <a:buSzPct val="90000"/>
            </a:pPr>
            <a:r>
              <a:rPr lang="en-US" sz="2448" dirty="0" smtClean="0">
                <a:latin typeface="+mj-lt"/>
              </a:rPr>
              <a:t>DFS replicates share content between Lync pools</a:t>
            </a:r>
          </a:p>
          <a:p>
            <a:pPr marL="0" lvl="1">
              <a:lnSpc>
                <a:spcPct val="90000"/>
              </a:lnSpc>
              <a:spcBef>
                <a:spcPts val="612"/>
              </a:spcBef>
              <a:buSzPct val="90000"/>
            </a:pPr>
            <a:endParaRPr lang="en-US" sz="2448" dirty="0">
              <a:latin typeface="+mj-lt"/>
            </a:endParaRPr>
          </a:p>
        </p:txBody>
      </p:sp>
      <p:sp>
        <p:nvSpPr>
          <p:cNvPr id="22" name="Rectangle 21"/>
          <p:cNvSpPr/>
          <p:nvPr/>
        </p:nvSpPr>
        <p:spPr>
          <a:xfrm>
            <a:off x="6466953" y="2641600"/>
            <a:ext cx="5105401" cy="1602490"/>
          </a:xfrm>
          <a:prstGeom prst="rect">
            <a:avLst/>
          </a:prstGeom>
          <a:noFill/>
          <a:ln>
            <a:solidFill>
              <a:schemeClr val="accent6"/>
            </a:solidFill>
          </a:ln>
        </p:spPr>
        <p:txBody>
          <a:bodyPr wrap="square">
            <a:spAutoFit/>
          </a:bodyPr>
          <a:lstStyle/>
          <a:p>
            <a:pPr>
              <a:lnSpc>
                <a:spcPct val="90000"/>
              </a:lnSpc>
              <a:spcBef>
                <a:spcPts val="612"/>
              </a:spcBef>
              <a:buSzPct val="90000"/>
            </a:pPr>
            <a:endParaRPr lang="en-US" sz="2448" dirty="0" smtClean="0">
              <a:latin typeface="+mj-lt"/>
            </a:endParaRPr>
          </a:p>
          <a:p>
            <a:pPr>
              <a:lnSpc>
                <a:spcPct val="90000"/>
              </a:lnSpc>
              <a:spcBef>
                <a:spcPts val="612"/>
              </a:spcBef>
              <a:buSzPct val="90000"/>
            </a:pPr>
            <a:r>
              <a:rPr lang="en-US" sz="2448" dirty="0" smtClean="0">
                <a:latin typeface="+mj-lt"/>
              </a:rPr>
              <a:t>Same as “pool failure”, but applied to geographically distinct pools</a:t>
            </a:r>
            <a:endParaRPr lang="en-US" sz="2448" dirty="0">
              <a:latin typeface="+mj-lt"/>
            </a:endParaRPr>
          </a:p>
          <a:p>
            <a:pPr marL="0" lvl="1">
              <a:lnSpc>
                <a:spcPct val="90000"/>
              </a:lnSpc>
              <a:spcBef>
                <a:spcPts val="612"/>
              </a:spcBef>
              <a:buSzPct val="90000"/>
            </a:pPr>
            <a:endParaRPr lang="en-US" sz="2448" dirty="0">
              <a:latin typeface="+mj-lt"/>
            </a:endParaRPr>
          </a:p>
        </p:txBody>
      </p:sp>
    </p:spTree>
    <p:extLst>
      <p:ext uri="{BB962C8B-B14F-4D97-AF65-F5344CB8AC3E}">
        <p14:creationId xmlns:p14="http://schemas.microsoft.com/office/powerpoint/2010/main" val="14387401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044716" y="1673299"/>
            <a:ext cx="5105400" cy="3828499"/>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bwMode="auto">
          <a:xfrm>
            <a:off x="858649" y="1673299"/>
            <a:ext cx="5105400" cy="382849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Disaster Recovery – Data Replication</a:t>
            </a:r>
            <a:endParaRPr lang="en-US" dirty="0"/>
          </a:p>
        </p:txBody>
      </p:sp>
      <p:sp>
        <p:nvSpPr>
          <p:cNvPr id="5" name="TextBox 4"/>
          <p:cNvSpPr txBox="1"/>
          <p:nvPr/>
        </p:nvSpPr>
        <p:spPr>
          <a:xfrm>
            <a:off x="2269265" y="4669243"/>
            <a:ext cx="2390668" cy="512317"/>
          </a:xfrm>
          <a:prstGeom prst="rect">
            <a:avLst/>
          </a:prstGeom>
          <a:noFill/>
        </p:spPr>
        <p:txBody>
          <a:bodyPr wrap="square" lIns="0" tIns="0" rIns="0" bIns="0" rtlCol="0">
            <a:spAutoFit/>
          </a:bodyPr>
          <a:lstStyle/>
          <a:p>
            <a:pPr algn="ctr"/>
            <a:r>
              <a:rPr lang="en-US" sz="3264" spc="-71" dirty="0" smtClean="0"/>
              <a:t>Pool 1</a:t>
            </a:r>
            <a:endParaRPr lang="en-US" sz="3264" spc="-71" dirty="0"/>
          </a:p>
        </p:txBody>
      </p:sp>
      <p:sp>
        <p:nvSpPr>
          <p:cNvPr id="6" name="TextBox 5"/>
          <p:cNvSpPr txBox="1"/>
          <p:nvPr/>
        </p:nvSpPr>
        <p:spPr>
          <a:xfrm>
            <a:off x="7849339" y="4669243"/>
            <a:ext cx="2709424" cy="512317"/>
          </a:xfrm>
          <a:prstGeom prst="rect">
            <a:avLst/>
          </a:prstGeom>
          <a:noFill/>
        </p:spPr>
        <p:txBody>
          <a:bodyPr wrap="square" lIns="0" tIns="0" rIns="0" bIns="0" rtlCol="0">
            <a:spAutoFit/>
          </a:bodyPr>
          <a:lstStyle/>
          <a:p>
            <a:pPr algn="ctr"/>
            <a:r>
              <a:rPr lang="en-US" sz="3264" spc="-71" dirty="0" smtClean="0"/>
              <a:t>Pool 2</a:t>
            </a:r>
            <a:endParaRPr lang="en-US" sz="3264" spc="-71" dirty="0"/>
          </a:p>
        </p:txBody>
      </p:sp>
      <p:grpSp>
        <p:nvGrpSpPr>
          <p:cNvPr id="7" name="Group 6"/>
          <p:cNvGrpSpPr/>
          <p:nvPr/>
        </p:nvGrpSpPr>
        <p:grpSpPr>
          <a:xfrm>
            <a:off x="1766418" y="2005269"/>
            <a:ext cx="1316963" cy="1590945"/>
            <a:chOff x="1524000" y="2611534"/>
            <a:chExt cx="1259304" cy="1559892"/>
          </a:xfrm>
        </p:grpSpPr>
        <p:pic>
          <p:nvPicPr>
            <p:cNvPr id="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24000"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73704"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9" descr="W:\Open Engagements\Productivity\MS-Unified Communications\#1601 BizProd MOD Team Core Content Work\New Iconography\People\Draft\060712_people\Man_0607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1349" y="2337735"/>
            <a:ext cx="1245614" cy="1212384"/>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34"/>
          <p:cNvGrpSpPr/>
          <p:nvPr/>
        </p:nvGrpSpPr>
        <p:grpSpPr>
          <a:xfrm>
            <a:off x="7545288" y="2029656"/>
            <a:ext cx="1316963" cy="1590945"/>
            <a:chOff x="1524000" y="2611534"/>
            <a:chExt cx="1259304" cy="1559892"/>
          </a:xfrm>
        </p:grpSpPr>
        <p:pic>
          <p:nvPicPr>
            <p:cNvPr id="37"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24000"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73704" y="2611534"/>
              <a:ext cx="609600" cy="1559892"/>
            </a:xfrm>
            <a:prstGeom prst="rect">
              <a:avLst/>
            </a:prstGeom>
            <a:noFill/>
            <a:extLst>
              <a:ext uri="{909E8E84-426E-40DD-AFC4-6F175D3DCCD1}">
                <a14:hiddenFill xmlns:a14="http://schemas.microsoft.com/office/drawing/2010/main">
                  <a:solidFill>
                    <a:srgbClr val="FFFFFF"/>
                  </a:solidFill>
                </a14:hiddenFill>
              </a:ext>
            </a:extLst>
          </p:spPr>
        </p:pic>
      </p:grpSp>
      <p:pic>
        <p:nvPicPr>
          <p:cNvPr id="46" name="Picture 9" descr="W:\Open Engagements\Productivity\MS-Unified Communications\#1601 BizProd MOD Team Core Content Work\New Iconography\People\Draft\060712_people\Man_0607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53772" y="2470925"/>
            <a:ext cx="1245614" cy="1212384"/>
          </a:xfrm>
          <a:prstGeom prst="rect">
            <a:avLst/>
          </a:prstGeom>
          <a:noFill/>
          <a:extLst>
            <a:ext uri="{909E8E84-426E-40DD-AFC4-6F175D3DCCD1}">
              <a14:hiddenFill xmlns:a14="http://schemas.microsoft.com/office/drawing/2010/main">
                <a:solidFill>
                  <a:srgbClr val="FFFFFF"/>
                </a:solidFill>
              </a14:hiddenFill>
            </a:ext>
          </a:extLst>
        </p:spPr>
      </p:pic>
      <p:sp>
        <p:nvSpPr>
          <p:cNvPr id="49" name="Arc 48"/>
          <p:cNvSpPr/>
          <p:nvPr/>
        </p:nvSpPr>
        <p:spPr>
          <a:xfrm rot="9456071">
            <a:off x="3350830" y="408095"/>
            <a:ext cx="6530553" cy="4516078"/>
          </a:xfrm>
          <a:prstGeom prst="arc">
            <a:avLst>
              <a:gd name="adj1" fmla="val 13655405"/>
              <a:gd name="adj2" fmla="val 157722"/>
            </a:avLst>
          </a:prstGeom>
          <a:ln w="38100">
            <a:solidFill>
              <a:schemeClr val="tx1"/>
            </a:solidFill>
            <a:headEnd type="triangle" w="lg"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dirty="0"/>
          </a:p>
        </p:txBody>
      </p:sp>
      <p:pic>
        <p:nvPicPr>
          <p:cNvPr id="5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227382" y="3018105"/>
            <a:ext cx="561881" cy="457531"/>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964985" y="3130018"/>
            <a:ext cx="561881" cy="457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31417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Disaster Recovery – Pool Failover</a:t>
            </a:r>
            <a:endParaRPr lang="en-US" dirty="0"/>
          </a:p>
        </p:txBody>
      </p:sp>
      <p:sp>
        <p:nvSpPr>
          <p:cNvPr id="7" name="Text Placeholder 2"/>
          <p:cNvSpPr txBox="1">
            <a:spLocks/>
          </p:cNvSpPr>
          <p:nvPr/>
        </p:nvSpPr>
        <p:spPr>
          <a:xfrm>
            <a:off x="531948" y="1476622"/>
            <a:ext cx="11370961" cy="318997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b="1" dirty="0" smtClean="0"/>
              <a:t>Pool pairing in Lync 2013:</a:t>
            </a:r>
          </a:p>
          <a:p>
            <a:pPr marL="101600" indent="0">
              <a:buNone/>
            </a:pPr>
            <a:r>
              <a:rPr lang="en-US" sz="3200" dirty="0"/>
              <a:t>Enables Active-Active mode for two properly sized pools within the same datacenter</a:t>
            </a:r>
          </a:p>
          <a:p>
            <a:pPr marL="101600" indent="0">
              <a:buNone/>
            </a:pPr>
            <a:endParaRPr lang="en-US" sz="3200" dirty="0"/>
          </a:p>
          <a:p>
            <a:pPr marL="101600" indent="0">
              <a:buNone/>
            </a:pPr>
            <a:r>
              <a:rPr lang="en-US" sz="3200" dirty="0" smtClean="0"/>
              <a:t>Provides real-time </a:t>
            </a:r>
            <a:r>
              <a:rPr lang="en-US" sz="3200" dirty="0"/>
              <a:t>persistent data replication between paired </a:t>
            </a:r>
            <a:r>
              <a:rPr lang="en-US" sz="3200" dirty="0" smtClean="0"/>
              <a:t>pools via Backup Service</a:t>
            </a:r>
            <a:endParaRPr lang="en-US" sz="3200" dirty="0"/>
          </a:p>
          <a:p>
            <a:pPr marL="0" indent="0">
              <a:buFont typeface="Arial" pitchFamily="34" charset="0"/>
              <a:buNone/>
            </a:pPr>
            <a:endParaRPr lang="en-GB" dirty="0"/>
          </a:p>
          <a:p>
            <a:pPr marL="0" indent="0">
              <a:buFont typeface="Arial" pitchFamily="34" charset="0"/>
              <a:buNone/>
            </a:pPr>
            <a:r>
              <a:rPr lang="en-GB" b="1" dirty="0" smtClean="0"/>
              <a:t>Failover and Failback are not automated</a:t>
            </a:r>
            <a:endParaRPr lang="en-GB" dirty="0"/>
          </a:p>
          <a:p>
            <a:pPr marL="0" indent="0">
              <a:buFont typeface="Arial" pitchFamily="34" charset="0"/>
              <a:buNone/>
            </a:pPr>
            <a:endParaRPr lang="en-GB" dirty="0" smtClean="0"/>
          </a:p>
        </p:txBody>
      </p:sp>
    </p:spTree>
    <p:extLst>
      <p:ext uri="{BB962C8B-B14F-4D97-AF65-F5344CB8AC3E}">
        <p14:creationId xmlns:p14="http://schemas.microsoft.com/office/powerpoint/2010/main" val="224453971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3"/>
          <p:cNvSpPr>
            <a:spLocks noGrp="1"/>
          </p:cNvSpPr>
          <p:nvPr>
            <p:ph type="title"/>
          </p:nvPr>
        </p:nvSpPr>
        <p:spPr>
          <a:xfrm>
            <a:off x="274320" y="296897"/>
            <a:ext cx="11889564" cy="917575"/>
          </a:xfrm>
        </p:spPr>
        <p:txBody>
          <a:bodyPr/>
          <a:lstStyle/>
          <a:p>
            <a:r>
              <a:rPr lang="en-US" dirty="0" smtClean="0"/>
              <a:t>Disaster Recovery</a:t>
            </a:r>
            <a:endParaRPr lang="en-US" dirty="0"/>
          </a:p>
        </p:txBody>
      </p:sp>
      <p:sp>
        <p:nvSpPr>
          <p:cNvPr id="4" name="Rectangle 3"/>
          <p:cNvSpPr/>
          <p:nvPr/>
        </p:nvSpPr>
        <p:spPr bwMode="auto">
          <a:xfrm>
            <a:off x="3094037" y="1211262"/>
            <a:ext cx="8229600" cy="23619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“Pool pairing” enables Active-Active mode for two properly sized pools within the same datacenter</a:t>
            </a: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Backup Service provides real-time persistent data replication between paired pools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 name="Rectangle 4"/>
          <p:cNvSpPr/>
          <p:nvPr/>
        </p:nvSpPr>
        <p:spPr bwMode="auto">
          <a:xfrm>
            <a:off x="464234" y="1211262"/>
            <a:ext cx="2548840" cy="236193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Pool Failure</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094037" y="3699804"/>
            <a:ext cx="8229600" cy="23761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latin typeface="+mj-lt"/>
                <a:ea typeface="Segoe UI" pitchFamily="34" charset="0"/>
                <a:cs typeface="Segoe UI" pitchFamily="34" charset="0"/>
              </a:rPr>
              <a:t>Same </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support as for pool failure as </a:t>
            </a:r>
            <a:r>
              <a:rPr lang="en-US" sz="2000" dirty="0">
                <a:gradFill>
                  <a:gsLst>
                    <a:gs pos="0">
                      <a:srgbClr val="FFFFFF"/>
                    </a:gs>
                    <a:gs pos="100000">
                      <a:srgbClr val="FFFFFF"/>
                    </a:gs>
                  </a:gsLst>
                  <a:lin ang="5400000" scaled="0"/>
                </a:gradFill>
                <a:latin typeface="+mj-lt"/>
                <a:ea typeface="Segoe UI" pitchFamily="34" charset="0"/>
                <a:cs typeface="Segoe UI" pitchFamily="34" charset="0"/>
              </a:rPr>
              <a:t>above for Lync 2013 </a:t>
            </a: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pools but with pools in geographically distributed data centers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Supported for Lync 2013 pools only</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7" name="Rectangle 6"/>
          <p:cNvSpPr/>
          <p:nvPr/>
        </p:nvSpPr>
        <p:spPr bwMode="auto">
          <a:xfrm>
            <a:off x="464234" y="3699804"/>
            <a:ext cx="2541991" cy="237614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Site Failure</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0970996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7003" y="1151971"/>
            <a:ext cx="11887200" cy="5205528"/>
          </a:xfrm>
        </p:spPr>
        <p:txBody>
          <a:bodyPr/>
          <a:lstStyle/>
          <a:p>
            <a:pPr marL="0" indent="0">
              <a:buNone/>
            </a:pPr>
            <a:r>
              <a:rPr lang="en-US" b="1" dirty="0"/>
              <a:t>No distance between two data centers when pairing pools</a:t>
            </a:r>
          </a:p>
          <a:p>
            <a:pPr marL="0" indent="0">
              <a:buNone/>
            </a:pPr>
            <a:r>
              <a:rPr lang="en-US" b="1" dirty="0"/>
              <a:t>Plan to pair the following pool combinations</a:t>
            </a:r>
          </a:p>
          <a:p>
            <a:pPr marL="342900" lvl="1" indent="0">
              <a:buNone/>
            </a:pPr>
            <a:r>
              <a:rPr lang="en-US" sz="1200" dirty="0"/>
              <a:t>Enterprise Edition pools can be paired only with other Enterprise Edition </a:t>
            </a:r>
            <a:r>
              <a:rPr lang="en-US" sz="1200" dirty="0" smtClean="0"/>
              <a:t>pools</a:t>
            </a:r>
          </a:p>
          <a:p>
            <a:pPr marL="342900" lvl="1" indent="0">
              <a:buNone/>
            </a:pPr>
            <a:r>
              <a:rPr lang="en-US" sz="1200" dirty="0" smtClean="0"/>
              <a:t>Standard </a:t>
            </a:r>
            <a:r>
              <a:rPr lang="en-US" sz="1200" dirty="0"/>
              <a:t>Edition pools can be paired only with other Standard Edition pools</a:t>
            </a:r>
          </a:p>
          <a:p>
            <a:pPr marL="342900" lvl="1" indent="0">
              <a:buNone/>
            </a:pPr>
            <a:r>
              <a:rPr lang="en-US" sz="1200" dirty="0"/>
              <a:t>Physical pools can be paired only with other physical </a:t>
            </a:r>
            <a:r>
              <a:rPr lang="en-US" sz="1200" dirty="0" smtClean="0"/>
              <a:t>pools</a:t>
            </a:r>
          </a:p>
          <a:p>
            <a:pPr marL="342900" lvl="1" indent="0">
              <a:buNone/>
            </a:pPr>
            <a:r>
              <a:rPr lang="en-US" sz="1200" dirty="0" smtClean="0"/>
              <a:t>Virtual </a:t>
            </a:r>
            <a:r>
              <a:rPr lang="en-US" sz="1200" dirty="0"/>
              <a:t>pools can be paired only with other virtual </a:t>
            </a:r>
            <a:r>
              <a:rPr lang="en-US" sz="1200" dirty="0" smtClean="0"/>
              <a:t>pools</a:t>
            </a:r>
          </a:p>
          <a:p>
            <a:pPr marL="0" indent="0">
              <a:buNone/>
            </a:pPr>
            <a:r>
              <a:rPr lang="en-US" sz="2400" dirty="0">
                <a:solidFill>
                  <a:schemeClr val="tx2"/>
                </a:solidFill>
              </a:rPr>
              <a:t>Neither Topology Builder nor topology validation will prohibit pairing two pools in a way that does not follow these recommendations </a:t>
            </a:r>
          </a:p>
          <a:p>
            <a:pPr marL="0" indent="0">
              <a:buNone/>
            </a:pPr>
            <a:r>
              <a:rPr lang="en-US" sz="2400" dirty="0">
                <a:solidFill>
                  <a:schemeClr val="tx2"/>
                </a:solidFill>
              </a:rPr>
              <a:t>Each pool in a pair should have the capacity to serve all users from both pools in the event of a disaster</a:t>
            </a:r>
          </a:p>
          <a:p>
            <a:pPr marL="0" indent="0">
              <a:buNone/>
            </a:pPr>
            <a:r>
              <a:rPr lang="en-US" sz="2400" dirty="0">
                <a:solidFill>
                  <a:schemeClr val="tx2"/>
                </a:solidFill>
              </a:rPr>
              <a:t>If you pair Enterprise Edition pools, you can also implement High Availability on the Back-End Servers, but for pairs of Standard Edition pools, only the DR measures are available </a:t>
            </a:r>
          </a:p>
          <a:p>
            <a:pPr marL="342900" lvl="1" indent="0">
              <a:buNone/>
            </a:pPr>
            <a:endParaRPr lang="en-US" sz="1224" dirty="0"/>
          </a:p>
        </p:txBody>
      </p:sp>
      <p:sp>
        <p:nvSpPr>
          <p:cNvPr id="2" name="Title 1"/>
          <p:cNvSpPr>
            <a:spLocks noGrp="1"/>
          </p:cNvSpPr>
          <p:nvPr>
            <p:ph type="title"/>
          </p:nvPr>
        </p:nvSpPr>
        <p:spPr/>
        <p:txBody>
          <a:bodyPr/>
          <a:lstStyle/>
          <a:p>
            <a:r>
              <a:rPr lang="en-US" dirty="0"/>
              <a:t>Best Practices for Pairing </a:t>
            </a:r>
            <a:r>
              <a:rPr lang="en-US" dirty="0" smtClean="0"/>
              <a:t>Front End </a:t>
            </a:r>
            <a:r>
              <a:rPr lang="en-US" dirty="0"/>
              <a:t>Pools</a:t>
            </a:r>
          </a:p>
        </p:txBody>
      </p:sp>
    </p:spTree>
    <p:extLst>
      <p:ext uri="{BB962C8B-B14F-4D97-AF65-F5344CB8AC3E}">
        <p14:creationId xmlns:p14="http://schemas.microsoft.com/office/powerpoint/2010/main" val="153743285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600986"/>
          </a:xfrm>
        </p:spPr>
        <p:txBody>
          <a:bodyPr/>
          <a:lstStyle/>
          <a:p>
            <a:pPr marL="0" indent="0">
              <a:buNone/>
            </a:pPr>
            <a:r>
              <a:rPr lang="en-US" dirty="0">
                <a:solidFill>
                  <a:schemeClr val="tx2"/>
                </a:solidFill>
              </a:rPr>
              <a:t>Backup registrar relationships in Lync Server 2013</a:t>
            </a:r>
          </a:p>
          <a:p>
            <a:pPr marL="0" indent="0">
              <a:buNone/>
            </a:pPr>
            <a:r>
              <a:rPr lang="en-US" sz="2000" dirty="0">
                <a:latin typeface="+mn-lt"/>
              </a:rPr>
              <a:t>R</a:t>
            </a:r>
            <a:r>
              <a:rPr lang="en-US" sz="2000" dirty="0" smtClean="0">
                <a:latin typeface="+mn-lt"/>
              </a:rPr>
              <a:t>elationships </a:t>
            </a:r>
            <a:r>
              <a:rPr lang="en-US" sz="2000" dirty="0">
                <a:latin typeface="+mn-lt"/>
              </a:rPr>
              <a:t>between Front-End pools are always 1:1 and </a:t>
            </a:r>
            <a:r>
              <a:rPr lang="en-US" sz="2000" dirty="0" smtClean="0">
                <a:latin typeface="+mn-lt"/>
              </a:rPr>
              <a:t>reciprocal</a:t>
            </a:r>
          </a:p>
          <a:p>
            <a:pPr marL="0" indent="0">
              <a:buNone/>
            </a:pPr>
            <a:r>
              <a:rPr lang="en-US" sz="2000" dirty="0">
                <a:latin typeface="+mn-lt"/>
              </a:rPr>
              <a:t>I</a:t>
            </a:r>
            <a:r>
              <a:rPr lang="en-US" sz="2000" dirty="0" smtClean="0">
                <a:latin typeface="+mn-lt"/>
              </a:rPr>
              <a:t>f Pool1 </a:t>
            </a:r>
            <a:r>
              <a:rPr lang="en-US" sz="2000" dirty="0">
                <a:latin typeface="+mn-lt"/>
              </a:rPr>
              <a:t>is the backup for </a:t>
            </a:r>
            <a:r>
              <a:rPr lang="en-US" sz="2000" dirty="0" smtClean="0">
                <a:latin typeface="+mn-lt"/>
              </a:rPr>
              <a:t>Pool2</a:t>
            </a:r>
            <a:r>
              <a:rPr lang="en-US" sz="2000" dirty="0">
                <a:latin typeface="+mn-lt"/>
              </a:rPr>
              <a:t>, then </a:t>
            </a:r>
            <a:r>
              <a:rPr lang="en-US" sz="2000" dirty="0" smtClean="0">
                <a:latin typeface="+mn-lt"/>
              </a:rPr>
              <a:t>Pool2 </a:t>
            </a:r>
            <a:r>
              <a:rPr lang="en-US" sz="2000" dirty="0">
                <a:latin typeface="+mn-lt"/>
              </a:rPr>
              <a:t>must be the backup for </a:t>
            </a:r>
            <a:r>
              <a:rPr lang="en-US" sz="2000" dirty="0" smtClean="0">
                <a:latin typeface="+mn-lt"/>
              </a:rPr>
              <a:t>Pool1</a:t>
            </a:r>
          </a:p>
          <a:p>
            <a:pPr marL="0" indent="0">
              <a:buNone/>
            </a:pPr>
            <a:r>
              <a:rPr lang="en-US" sz="2000" dirty="0" smtClean="0">
                <a:latin typeface="+mn-lt"/>
              </a:rPr>
              <a:t>Neither </a:t>
            </a:r>
            <a:r>
              <a:rPr lang="en-US" sz="2000" dirty="0">
                <a:latin typeface="+mn-lt"/>
              </a:rPr>
              <a:t>can be the backup for any other Front-End </a:t>
            </a:r>
            <a:r>
              <a:rPr lang="en-US" sz="2000" dirty="0" smtClean="0">
                <a:latin typeface="+mn-lt"/>
              </a:rPr>
              <a:t>pool</a:t>
            </a:r>
          </a:p>
          <a:p>
            <a:pPr marL="0" indent="0">
              <a:buNone/>
            </a:pPr>
            <a:r>
              <a:rPr lang="en-US" sz="2000" dirty="0">
                <a:latin typeface="+mn-lt"/>
              </a:rPr>
              <a:t>E</a:t>
            </a:r>
            <a:r>
              <a:rPr lang="en-US" sz="2000" dirty="0" smtClean="0">
                <a:latin typeface="+mn-lt"/>
              </a:rPr>
              <a:t>ach </a:t>
            </a:r>
            <a:r>
              <a:rPr lang="en-US" sz="2000" dirty="0">
                <a:latin typeface="+mn-lt"/>
              </a:rPr>
              <a:t>Front-End pool can still also be the backup registrar for any number of SBA, just as in Lync Server 2010</a:t>
            </a:r>
          </a:p>
          <a:p>
            <a:pPr marL="0" indent="0">
              <a:buNone/>
            </a:pPr>
            <a:r>
              <a:rPr lang="en-US" dirty="0">
                <a:solidFill>
                  <a:schemeClr val="tx2"/>
                </a:solidFill>
              </a:rPr>
              <a:t>Lync Server 2013 does not extend Disaster Recovery support to users homed on an SBA</a:t>
            </a:r>
          </a:p>
        </p:txBody>
      </p:sp>
      <p:sp>
        <p:nvSpPr>
          <p:cNvPr id="2" name="Title 1"/>
          <p:cNvSpPr>
            <a:spLocks noGrp="1"/>
          </p:cNvSpPr>
          <p:nvPr>
            <p:ph type="title"/>
          </p:nvPr>
        </p:nvSpPr>
        <p:spPr/>
        <p:txBody>
          <a:bodyPr/>
          <a:lstStyle/>
          <a:p>
            <a:r>
              <a:rPr lang="en-US" dirty="0"/>
              <a:t>Backup Registrar Relationships</a:t>
            </a:r>
          </a:p>
        </p:txBody>
      </p:sp>
    </p:spTree>
    <p:extLst>
      <p:ext uri="{BB962C8B-B14F-4D97-AF65-F5344CB8AC3E}">
        <p14:creationId xmlns:p14="http://schemas.microsoft.com/office/powerpoint/2010/main" val="135185950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br>
              <a:rPr lang="en-US" dirty="0" smtClean="0"/>
            </a:br>
            <a:endParaRPr lang="en-US" sz="3600" dirty="0"/>
          </a:p>
        </p:txBody>
      </p:sp>
      <p:sp>
        <p:nvSpPr>
          <p:cNvPr id="3" name="Text Placeholder 2"/>
          <p:cNvSpPr>
            <a:spLocks noGrp="1"/>
          </p:cNvSpPr>
          <p:nvPr>
            <p:ph sz="quarter" idx="10"/>
          </p:nvPr>
        </p:nvSpPr>
        <p:spPr>
          <a:xfrm>
            <a:off x="274638" y="1911142"/>
            <a:ext cx="11887200" cy="4339650"/>
          </a:xfrm>
        </p:spPr>
        <p:txBody>
          <a:bodyPr/>
          <a:lstStyle/>
          <a:p>
            <a:r>
              <a:rPr lang="en-US" sz="3600" dirty="0" smtClean="0"/>
              <a:t>Terminology</a:t>
            </a:r>
          </a:p>
          <a:p>
            <a:r>
              <a:rPr lang="en-US" sz="3600" dirty="0" smtClean="0"/>
              <a:t>Overview of High Availability Features </a:t>
            </a:r>
          </a:p>
          <a:p>
            <a:r>
              <a:rPr lang="en-US" sz="3600" dirty="0" smtClean="0"/>
              <a:t>Overview of Disaster Recovery Features </a:t>
            </a:r>
          </a:p>
          <a:p>
            <a:r>
              <a:rPr lang="en-US" sz="3600" dirty="0" smtClean="0"/>
              <a:t>Design Considerations for High Availability</a:t>
            </a:r>
          </a:p>
          <a:p>
            <a:r>
              <a:rPr lang="en-US" sz="3600" dirty="0" smtClean="0"/>
              <a:t>Design Considerations for Disaster Recovery</a:t>
            </a:r>
          </a:p>
          <a:p>
            <a:r>
              <a:rPr lang="en-US" sz="3600" dirty="0" smtClean="0"/>
              <a:t>Key Takeaways</a:t>
            </a:r>
          </a:p>
          <a:p>
            <a:pPr marL="0" indent="0">
              <a:buNone/>
            </a:pPr>
            <a:endParaRPr lang="en-US" sz="3600" dirty="0" smtClean="0"/>
          </a:p>
        </p:txBody>
      </p:sp>
    </p:spTree>
    <p:extLst>
      <p:ext uri="{BB962C8B-B14F-4D97-AF65-F5344CB8AC3E}">
        <p14:creationId xmlns:p14="http://schemas.microsoft.com/office/powerpoint/2010/main" val="404738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2733056"/>
          </a:xfrm>
        </p:spPr>
        <p:txBody>
          <a:bodyPr/>
          <a:lstStyle/>
          <a:p>
            <a:pPr marL="0" lvl="1" indent="0">
              <a:buNone/>
            </a:pPr>
            <a:r>
              <a:rPr lang="en-US" dirty="0">
                <a:solidFill>
                  <a:schemeClr val="tx2"/>
                </a:solidFill>
                <a:latin typeface="+mj-lt"/>
              </a:rPr>
              <a:t>The CMS contains configuration data about servers and services in your Lync 2013 deployment</a:t>
            </a:r>
          </a:p>
          <a:p>
            <a:pPr marL="0" lvl="1" indent="0">
              <a:buNone/>
            </a:pPr>
            <a:r>
              <a:rPr lang="en-US" dirty="0">
                <a:solidFill>
                  <a:schemeClr val="tx2"/>
                </a:solidFill>
                <a:latin typeface="+mj-lt"/>
              </a:rPr>
              <a:t>Each Lync deployment includes one CMS, which is hosted by the Back-End Server of one Front-End pool; if the pool hosting the CMS fails over, the CMS </a:t>
            </a:r>
            <a:r>
              <a:rPr lang="en-US" dirty="0" smtClean="0">
                <a:solidFill>
                  <a:schemeClr val="tx2"/>
                </a:solidFill>
                <a:latin typeface="+mj-lt"/>
              </a:rPr>
              <a:t>must be failed </a:t>
            </a:r>
            <a:r>
              <a:rPr lang="en-US" dirty="0">
                <a:solidFill>
                  <a:schemeClr val="tx2"/>
                </a:solidFill>
                <a:latin typeface="+mj-lt"/>
              </a:rPr>
              <a:t>over as well</a:t>
            </a:r>
          </a:p>
          <a:p>
            <a:pPr marL="0" lvl="1" indent="0">
              <a:buNone/>
            </a:pPr>
            <a:r>
              <a:rPr lang="en-US" dirty="0">
                <a:solidFill>
                  <a:schemeClr val="tx2"/>
                </a:solidFill>
                <a:latin typeface="+mj-lt"/>
              </a:rPr>
              <a:t>During a pool failover that involves the pools hosting the CMS, the administrator must fail over the CMS before failing over the Front-End pool</a:t>
            </a:r>
          </a:p>
          <a:p>
            <a:pPr marL="0" lvl="1" indent="0">
              <a:buNone/>
            </a:pPr>
            <a:r>
              <a:rPr lang="en-US" dirty="0">
                <a:solidFill>
                  <a:schemeClr val="tx2"/>
                </a:solidFill>
                <a:latin typeface="+mj-lt"/>
              </a:rPr>
              <a:t>It is not necessary to fail back the CMS</a:t>
            </a:r>
          </a:p>
        </p:txBody>
      </p:sp>
      <p:sp>
        <p:nvSpPr>
          <p:cNvPr id="2" name="Title 1"/>
          <p:cNvSpPr>
            <a:spLocks noGrp="1"/>
          </p:cNvSpPr>
          <p:nvPr>
            <p:ph type="title"/>
          </p:nvPr>
        </p:nvSpPr>
        <p:spPr/>
        <p:txBody>
          <a:bodyPr/>
          <a:lstStyle/>
          <a:p>
            <a:r>
              <a:rPr lang="en-US" dirty="0"/>
              <a:t>Central Management Store Resiliency</a:t>
            </a:r>
          </a:p>
        </p:txBody>
      </p:sp>
    </p:spTree>
    <p:extLst>
      <p:ext uri="{BB962C8B-B14F-4D97-AF65-F5344CB8AC3E}">
        <p14:creationId xmlns:p14="http://schemas.microsoft.com/office/powerpoint/2010/main" val="380661954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Terminology</a:t>
            </a:r>
            <a:endParaRPr lang="en-US" dirty="0"/>
          </a:p>
        </p:txBody>
      </p:sp>
    </p:spTree>
    <p:extLst>
      <p:ext uri="{BB962C8B-B14F-4D97-AF65-F5344CB8AC3E}">
        <p14:creationId xmlns:p14="http://schemas.microsoft.com/office/powerpoint/2010/main" val="134009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Terminology - Resiliency</a:t>
            </a:r>
            <a:endParaRPr lang="en-US" dirty="0"/>
          </a:p>
        </p:txBody>
      </p:sp>
      <p:sp>
        <p:nvSpPr>
          <p:cNvPr id="3" name="Text Placeholder 2"/>
          <p:cNvSpPr>
            <a:spLocks noGrp="1"/>
          </p:cNvSpPr>
          <p:nvPr>
            <p:ph type="body" sz="quarter" idx="10"/>
          </p:nvPr>
        </p:nvSpPr>
        <p:spPr>
          <a:xfrm>
            <a:off x="531948" y="1476621"/>
            <a:ext cx="11370961" cy="4985980"/>
          </a:xfrm>
        </p:spPr>
        <p:txBody>
          <a:bodyPr/>
          <a:lstStyle/>
          <a:p>
            <a:pPr marL="0" indent="0">
              <a:buNone/>
            </a:pPr>
            <a:r>
              <a:rPr lang="en-GB" dirty="0">
                <a:gradFill>
                  <a:gsLst>
                    <a:gs pos="1250">
                      <a:schemeClr val="tx1"/>
                    </a:gs>
                    <a:gs pos="99000">
                      <a:schemeClr val="tx1"/>
                    </a:gs>
                  </a:gsLst>
                  <a:lin ang="5400000" scaled="0"/>
                </a:gradFill>
              </a:rPr>
              <a:t>Resiliency </a:t>
            </a:r>
            <a:r>
              <a:rPr lang="en-GB" dirty="0" smtClean="0">
                <a:gradFill>
                  <a:gsLst>
                    <a:gs pos="1250">
                      <a:schemeClr val="tx1"/>
                    </a:gs>
                    <a:gs pos="99000">
                      <a:schemeClr val="tx1"/>
                    </a:gs>
                  </a:gsLst>
                  <a:lin ang="5400000" scaled="0"/>
                </a:gradFill>
              </a:rPr>
              <a:t>is defined as being capable of withstanding shock without permanent deformation or rupture</a:t>
            </a:r>
          </a:p>
          <a:p>
            <a:pPr marL="0" indent="0">
              <a:buNone/>
            </a:pPr>
            <a:endParaRPr lang="en-GB" dirty="0" smtClean="0">
              <a:gradFill>
                <a:gsLst>
                  <a:gs pos="1250">
                    <a:schemeClr val="tx1"/>
                  </a:gs>
                  <a:gs pos="99000">
                    <a:schemeClr val="tx1"/>
                  </a:gs>
                </a:gsLst>
                <a:lin ang="5400000" scaled="0"/>
              </a:gradFill>
            </a:endParaRPr>
          </a:p>
          <a:p>
            <a:pPr marL="0" indent="0">
              <a:buNone/>
            </a:pPr>
            <a:r>
              <a:rPr lang="en-GB" dirty="0" smtClean="0">
                <a:gradFill>
                  <a:gsLst>
                    <a:gs pos="1250">
                      <a:schemeClr val="tx1"/>
                    </a:gs>
                    <a:gs pos="99000">
                      <a:schemeClr val="tx1"/>
                    </a:gs>
                  </a:gsLst>
                  <a:lin ang="5400000" scaled="0"/>
                </a:gradFill>
              </a:rPr>
              <a:t>For IT systems, it is t</a:t>
            </a:r>
            <a:r>
              <a:rPr lang="en-GB" dirty="0" smtClean="0"/>
              <a:t>he </a:t>
            </a:r>
            <a:r>
              <a:rPr lang="en-GB" dirty="0"/>
              <a:t>ability to provide and maintain an acceptable level of service in the face of faults and challenges to normal </a:t>
            </a:r>
            <a:r>
              <a:rPr lang="en-GB" dirty="0" smtClean="0"/>
              <a:t>operation</a:t>
            </a:r>
          </a:p>
          <a:p>
            <a:endParaRPr lang="en-GB" dirty="0" smtClean="0"/>
          </a:p>
        </p:txBody>
      </p:sp>
    </p:spTree>
    <p:extLst>
      <p:ext uri="{BB962C8B-B14F-4D97-AF65-F5344CB8AC3E}">
        <p14:creationId xmlns:p14="http://schemas.microsoft.com/office/powerpoint/2010/main" val="372623556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Terminology</a:t>
            </a:r>
            <a:endParaRPr lang="en-US" dirty="0"/>
          </a:p>
        </p:txBody>
      </p:sp>
      <p:sp>
        <p:nvSpPr>
          <p:cNvPr id="3" name="Text Placeholder 2"/>
          <p:cNvSpPr>
            <a:spLocks noGrp="1"/>
          </p:cNvSpPr>
          <p:nvPr>
            <p:ph type="body" sz="quarter" idx="10"/>
          </p:nvPr>
        </p:nvSpPr>
        <p:spPr>
          <a:xfrm>
            <a:off x="531948" y="1476621"/>
            <a:ext cx="11370961" cy="4555093"/>
          </a:xfrm>
        </p:spPr>
        <p:txBody>
          <a:bodyPr/>
          <a:lstStyle/>
          <a:p>
            <a:pPr marL="0" indent="0">
              <a:buNone/>
            </a:pPr>
            <a:r>
              <a:rPr lang="en-GB" dirty="0">
                <a:gradFill>
                  <a:gsLst>
                    <a:gs pos="1250">
                      <a:schemeClr val="tx1"/>
                    </a:gs>
                    <a:gs pos="99000">
                      <a:schemeClr val="tx1"/>
                    </a:gs>
                  </a:gsLst>
                  <a:lin ang="5400000" scaled="0"/>
                </a:gradFill>
              </a:rPr>
              <a:t>Resiliency </a:t>
            </a:r>
            <a:r>
              <a:rPr lang="en-GB" dirty="0" smtClean="0">
                <a:gradFill>
                  <a:gsLst>
                    <a:gs pos="1250">
                      <a:schemeClr val="tx1"/>
                    </a:gs>
                    <a:gs pos="99000">
                      <a:schemeClr val="tx1"/>
                    </a:gs>
                  </a:gsLst>
                  <a:lin ang="5400000" scaled="0"/>
                </a:gradFill>
              </a:rPr>
              <a:t>is not a requirement, nor is it merely a set of features.</a:t>
            </a:r>
            <a:endParaRPr lang="en-GB" dirty="0" smtClean="0"/>
          </a:p>
          <a:p>
            <a:endParaRPr lang="en-GB" dirty="0" smtClean="0"/>
          </a:p>
          <a:p>
            <a:pPr marL="0" indent="0">
              <a:buNone/>
            </a:pPr>
            <a:r>
              <a:rPr lang="en-GB" dirty="0" smtClean="0"/>
              <a:t>Variety and effectiveness of Lync Server resiliency features are determined by design.  </a:t>
            </a:r>
          </a:p>
          <a:p>
            <a:pPr marL="0" indent="0">
              <a:buNone/>
            </a:pPr>
            <a:endParaRPr lang="en-GB" dirty="0"/>
          </a:p>
          <a:p>
            <a:pPr marL="0" indent="0">
              <a:buNone/>
            </a:pPr>
            <a:r>
              <a:rPr lang="en-GB" dirty="0" smtClean="0"/>
              <a:t>Designs are driven by requirements.</a:t>
            </a:r>
            <a:endParaRPr lang="en-GB" dirty="0"/>
          </a:p>
        </p:txBody>
      </p:sp>
    </p:spTree>
    <p:extLst>
      <p:ext uri="{BB962C8B-B14F-4D97-AF65-F5344CB8AC3E}">
        <p14:creationId xmlns:p14="http://schemas.microsoft.com/office/powerpoint/2010/main" val="188632715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Terminology</a:t>
            </a:r>
            <a:endParaRPr lang="en-US" dirty="0"/>
          </a:p>
        </p:txBody>
      </p:sp>
      <p:sp>
        <p:nvSpPr>
          <p:cNvPr id="3" name="Text Placeholder 2"/>
          <p:cNvSpPr>
            <a:spLocks noGrp="1"/>
          </p:cNvSpPr>
          <p:nvPr>
            <p:ph type="body" sz="quarter" idx="10"/>
          </p:nvPr>
        </p:nvSpPr>
        <p:spPr>
          <a:xfrm>
            <a:off x="531948" y="1476621"/>
            <a:ext cx="11370961" cy="4431983"/>
          </a:xfrm>
        </p:spPr>
        <p:txBody>
          <a:bodyPr/>
          <a:lstStyle/>
          <a:p>
            <a:pPr marL="0" indent="0">
              <a:buNone/>
            </a:pPr>
            <a:r>
              <a:rPr lang="en-GB" b="1" dirty="0" smtClean="0"/>
              <a:t>High Availability</a:t>
            </a:r>
          </a:p>
          <a:p>
            <a:pPr marL="0" indent="0">
              <a:buNone/>
            </a:pPr>
            <a:r>
              <a:rPr lang="en-GB" dirty="0" smtClean="0"/>
              <a:t>The level of redundancy applied to a system for ensuring an absolute degree of operational continuity during planned and un-planned outages</a:t>
            </a:r>
          </a:p>
          <a:p>
            <a:pPr marL="0" indent="0">
              <a:buNone/>
            </a:pPr>
            <a:endParaRPr lang="en-GB" dirty="0" smtClean="0"/>
          </a:p>
          <a:p>
            <a:pPr marL="0" indent="0">
              <a:buNone/>
            </a:pPr>
            <a:r>
              <a:rPr lang="en-GB" dirty="0" smtClean="0"/>
              <a:t>Designing for high availability involves planning for near continuous service availability</a:t>
            </a:r>
          </a:p>
        </p:txBody>
      </p:sp>
    </p:spTree>
    <p:extLst>
      <p:ext uri="{BB962C8B-B14F-4D97-AF65-F5344CB8AC3E}">
        <p14:creationId xmlns:p14="http://schemas.microsoft.com/office/powerpoint/2010/main" val="56227676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Terminology</a:t>
            </a:r>
            <a:endParaRPr lang="en-US" dirty="0"/>
          </a:p>
        </p:txBody>
      </p:sp>
      <p:sp>
        <p:nvSpPr>
          <p:cNvPr id="3" name="Text Placeholder 2"/>
          <p:cNvSpPr>
            <a:spLocks noGrp="1"/>
          </p:cNvSpPr>
          <p:nvPr>
            <p:ph type="body" sz="quarter" idx="10"/>
          </p:nvPr>
        </p:nvSpPr>
        <p:spPr>
          <a:xfrm>
            <a:off x="531948" y="1476621"/>
            <a:ext cx="11370961" cy="1969770"/>
          </a:xfrm>
        </p:spPr>
        <p:txBody>
          <a:bodyPr/>
          <a:lstStyle/>
          <a:p>
            <a:pPr marL="0" indent="0">
              <a:buNone/>
            </a:pPr>
            <a:r>
              <a:rPr lang="en-GB" b="1" dirty="0" smtClean="0"/>
              <a:t>High Availability requirements </a:t>
            </a:r>
            <a:r>
              <a:rPr lang="en-GB" dirty="0" smtClean="0"/>
              <a:t>are things like Service Level Agreements (SLAs) for “up-time”</a:t>
            </a:r>
          </a:p>
          <a:p>
            <a:pPr marL="0" indent="0">
              <a:buNone/>
            </a:pPr>
            <a:endParaRPr lang="en-GB" dirty="0" smtClean="0"/>
          </a:p>
        </p:txBody>
      </p:sp>
      <p:graphicFrame>
        <p:nvGraphicFramePr>
          <p:cNvPr id="4" name="Table 3"/>
          <p:cNvGraphicFramePr>
            <a:graphicFrameLocks noGrp="1"/>
          </p:cNvGraphicFramePr>
          <p:nvPr>
            <p:extLst>
              <p:ext uri="{D42A27DB-BD31-4B8C-83A1-F6EECF244321}">
                <p14:modId xmlns:p14="http://schemas.microsoft.com/office/powerpoint/2010/main" val="3007725695"/>
              </p:ext>
            </p:extLst>
          </p:nvPr>
        </p:nvGraphicFramePr>
        <p:xfrm>
          <a:off x="659669" y="3071896"/>
          <a:ext cx="11243240" cy="2194560"/>
        </p:xfrm>
        <a:graphic>
          <a:graphicData uri="http://schemas.openxmlformats.org/drawingml/2006/table">
            <a:tbl>
              <a:tblPr/>
              <a:tblGrid>
                <a:gridCol w="2810810"/>
                <a:gridCol w="2810810"/>
                <a:gridCol w="2810810"/>
                <a:gridCol w="2810810"/>
              </a:tblGrid>
              <a:tr h="333995">
                <a:tc>
                  <a:txBody>
                    <a:bodyPr/>
                    <a:lstStyle/>
                    <a:p>
                      <a:r>
                        <a:rPr lang="en-US" dirty="0"/>
                        <a:t>Acceptable Uptime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Downtime Per day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Downtime Per month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Downtime Per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r h="333995">
                <a:tc>
                  <a:txBody>
                    <a:bodyPr/>
                    <a:lstStyle/>
                    <a:p>
                      <a:r>
                        <a:rPr lang="en-US" dirty="0"/>
                        <a:t>95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72.00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36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18.26 days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3995">
                <a:tc>
                  <a:txBody>
                    <a:bodyPr/>
                    <a:lstStyle/>
                    <a:p>
                      <a:r>
                        <a:rPr lang="en-US"/>
                        <a:t>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14.40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7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3.65 days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3995">
                <a:tc>
                  <a:txBody>
                    <a:bodyPr/>
                    <a:lstStyle/>
                    <a:p>
                      <a:r>
                        <a:rPr lang="en-US"/>
                        <a:t>99.9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86.40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43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8.77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3995">
                <a:tc>
                  <a:txBody>
                    <a:bodyPr/>
                    <a:lstStyle/>
                    <a:p>
                      <a:r>
                        <a:rPr lang="en-US"/>
                        <a:t>99.99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8.64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4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52.60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3995">
                <a:tc>
                  <a:txBody>
                    <a:bodyPr/>
                    <a:lstStyle/>
                    <a:p>
                      <a:r>
                        <a:rPr lang="en-US" dirty="0"/>
                        <a:t>99.999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0.86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26 seconds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5.26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529660" y="5435311"/>
            <a:ext cx="10849951" cy="1323439"/>
          </a:xfrm>
          <a:prstGeom prst="rect">
            <a:avLst/>
          </a:prstGeom>
        </p:spPr>
        <p:txBody>
          <a:bodyPr wrap="square">
            <a:spAutoFit/>
          </a:bodyPr>
          <a:lstStyle/>
          <a:p>
            <a:r>
              <a:rPr lang="en-GB" sz="4000" dirty="0">
                <a:gradFill>
                  <a:gsLst>
                    <a:gs pos="1250">
                      <a:schemeClr val="tx1"/>
                    </a:gs>
                    <a:gs pos="100000">
                      <a:schemeClr val="tx1"/>
                    </a:gs>
                  </a:gsLst>
                  <a:lin ang="5400000" scaled="0"/>
                </a:gradFill>
                <a:latin typeface="+mj-lt"/>
              </a:rPr>
              <a:t>Business requirements </a:t>
            </a:r>
            <a:r>
              <a:rPr lang="en-GB" sz="4000" dirty="0" smtClean="0">
                <a:gradFill>
                  <a:gsLst>
                    <a:gs pos="1250">
                      <a:schemeClr val="tx1"/>
                    </a:gs>
                    <a:gs pos="100000">
                      <a:schemeClr val="tx1"/>
                    </a:gs>
                  </a:gsLst>
                  <a:lin ang="5400000" scaled="0"/>
                </a:gradFill>
                <a:latin typeface="+mj-lt"/>
              </a:rPr>
              <a:t>must </a:t>
            </a:r>
            <a:r>
              <a:rPr lang="en-GB" sz="4000" dirty="0">
                <a:gradFill>
                  <a:gsLst>
                    <a:gs pos="1250">
                      <a:schemeClr val="tx1"/>
                    </a:gs>
                    <a:gs pos="100000">
                      <a:schemeClr val="tx1"/>
                    </a:gs>
                  </a:gsLst>
                  <a:lin ang="5400000" scaled="0"/>
                </a:gradFill>
                <a:latin typeface="+mj-lt"/>
              </a:rPr>
              <a:t>be </a:t>
            </a:r>
            <a:r>
              <a:rPr lang="en-GB" sz="4000" dirty="0" smtClean="0">
                <a:gradFill>
                  <a:gsLst>
                    <a:gs pos="1250">
                      <a:schemeClr val="tx1"/>
                    </a:gs>
                    <a:gs pos="100000">
                      <a:schemeClr val="tx1"/>
                    </a:gs>
                  </a:gsLst>
                  <a:lin ang="5400000" scaled="0"/>
                </a:gradFill>
                <a:latin typeface="+mj-lt"/>
              </a:rPr>
              <a:t>documented in planning, </a:t>
            </a:r>
            <a:r>
              <a:rPr lang="en-GB" sz="4000" dirty="0">
                <a:gradFill>
                  <a:gsLst>
                    <a:gs pos="1250">
                      <a:schemeClr val="tx1"/>
                    </a:gs>
                    <a:gs pos="100000">
                      <a:schemeClr val="tx1"/>
                    </a:gs>
                  </a:gsLst>
                  <a:lin ang="5400000" scaled="0"/>
                </a:gradFill>
                <a:latin typeface="+mj-lt"/>
              </a:rPr>
              <a:t>and expectations </a:t>
            </a:r>
            <a:r>
              <a:rPr lang="en-GB" sz="4000" dirty="0" smtClean="0">
                <a:gradFill>
                  <a:gsLst>
                    <a:gs pos="1250">
                      <a:schemeClr val="tx1"/>
                    </a:gs>
                    <a:gs pos="100000">
                      <a:schemeClr val="tx1"/>
                    </a:gs>
                  </a:gsLst>
                  <a:lin ang="5400000" scaled="0"/>
                </a:gradFill>
                <a:latin typeface="+mj-lt"/>
              </a:rPr>
              <a:t>be </a:t>
            </a:r>
            <a:r>
              <a:rPr lang="en-GB" sz="4000" dirty="0">
                <a:gradFill>
                  <a:gsLst>
                    <a:gs pos="1250">
                      <a:schemeClr val="tx1"/>
                    </a:gs>
                    <a:gs pos="100000">
                      <a:schemeClr val="tx1"/>
                    </a:gs>
                  </a:gsLst>
                  <a:lin ang="5400000" scaled="0"/>
                </a:gradFill>
                <a:latin typeface="+mj-lt"/>
              </a:rPr>
              <a:t>set early and often.</a:t>
            </a:r>
            <a:endParaRPr lang="en-US" sz="40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29914046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Terminology</a:t>
            </a:r>
            <a:endParaRPr lang="en-US" dirty="0"/>
          </a:p>
        </p:txBody>
      </p:sp>
      <p:sp>
        <p:nvSpPr>
          <p:cNvPr id="3" name="Text Placeholder 2"/>
          <p:cNvSpPr>
            <a:spLocks noGrp="1"/>
          </p:cNvSpPr>
          <p:nvPr>
            <p:ph type="body" sz="quarter" idx="10"/>
          </p:nvPr>
        </p:nvSpPr>
        <p:spPr>
          <a:xfrm>
            <a:off x="531948" y="1476621"/>
            <a:ext cx="11370961" cy="4985980"/>
          </a:xfrm>
        </p:spPr>
        <p:txBody>
          <a:bodyPr/>
          <a:lstStyle/>
          <a:p>
            <a:pPr marL="0" indent="0">
              <a:buNone/>
            </a:pPr>
            <a:r>
              <a:rPr lang="en-GB" b="1" dirty="0" smtClean="0"/>
              <a:t>Disaster Recovery</a:t>
            </a:r>
          </a:p>
          <a:p>
            <a:pPr marL="0" indent="0">
              <a:buNone/>
            </a:pPr>
            <a:r>
              <a:rPr lang="en-GB" dirty="0" smtClean="0"/>
              <a:t>The restoration or continuation of a technology infrastructure critical to an organization after a natural or human-induced disaster</a:t>
            </a:r>
          </a:p>
          <a:p>
            <a:pPr marL="0" indent="0">
              <a:buNone/>
            </a:pPr>
            <a:endParaRPr lang="en-GB" dirty="0" smtClean="0"/>
          </a:p>
          <a:p>
            <a:pPr marL="0" indent="0">
              <a:buNone/>
            </a:pPr>
            <a:r>
              <a:rPr lang="en-GB" dirty="0" smtClean="0"/>
              <a:t>Disaster recovery solutions focus on recovering services as quickly as possible with as little data loss as possible</a:t>
            </a:r>
            <a:endParaRPr lang="en-GB" dirty="0"/>
          </a:p>
        </p:txBody>
      </p:sp>
    </p:spTree>
    <p:extLst>
      <p:ext uri="{BB962C8B-B14F-4D97-AF65-F5344CB8AC3E}">
        <p14:creationId xmlns:p14="http://schemas.microsoft.com/office/powerpoint/2010/main" val="359771887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5-30404_TR16_BO_CT_Template_16x9">
  <a:themeElements>
    <a:clrScheme name="TR16 - Blue">
      <a:dk1>
        <a:srgbClr val="505050"/>
      </a:dk1>
      <a:lt1>
        <a:srgbClr val="FFFFFF"/>
      </a:lt1>
      <a:dk2>
        <a:srgbClr val="00518E"/>
      </a:dk2>
      <a:lt2>
        <a:srgbClr val="9DD7FC"/>
      </a:lt2>
      <a:accent1>
        <a:srgbClr val="0072C6"/>
      </a:accent1>
      <a:accent2>
        <a:srgbClr val="258244"/>
      </a:accent2>
      <a:accent3>
        <a:srgbClr val="F15628"/>
      </a:accent3>
      <a:accent4>
        <a:srgbClr val="442359"/>
      </a:accent4>
      <a:accent5>
        <a:srgbClr val="B4009E"/>
      </a:accent5>
      <a:accent6>
        <a:srgbClr val="F47836"/>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6_BO_CT_Template_16x9.potx" id="{05790B7F-9C8A-4494-AA7C-1F0E14ABDB8A}" vid="{5189F93C-271B-4C72-BA44-3870AC796CE0}"/>
    </a:ext>
  </a:extLst>
</a:theme>
</file>

<file path=ppt/theme/theme3.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3737</TotalTime>
  <Words>3959</Words>
  <Application>Microsoft Office PowerPoint</Application>
  <PresentationFormat>Custom</PresentationFormat>
  <Paragraphs>335</Paragraphs>
  <Slides>31</Slides>
  <Notes>29</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31</vt:i4>
      </vt:variant>
    </vt:vector>
  </HeadingPairs>
  <TitlesOfParts>
    <vt:vector size="41" baseType="lpstr">
      <vt:lpstr>Arial</vt:lpstr>
      <vt:lpstr>Consolas</vt:lpstr>
      <vt:lpstr>Segoe Semibold</vt:lpstr>
      <vt:lpstr>Segoe UI</vt:lpstr>
      <vt:lpstr>Segoe UI Light</vt:lpstr>
      <vt:lpstr>Times New Roman</vt:lpstr>
      <vt:lpstr>Wingdings</vt:lpstr>
      <vt:lpstr>TechEd_2013_Template_16x9</vt:lpstr>
      <vt:lpstr>5-30404_TR16_BO_CT_Template_16x9</vt:lpstr>
      <vt:lpstr>1_TechEd_2013_Template_16x9</vt:lpstr>
      <vt:lpstr>PowerPoint Presentation</vt:lpstr>
      <vt:lpstr>Designing for High Availability and DR in Lync Server 2013</vt:lpstr>
      <vt:lpstr>Agenda </vt:lpstr>
      <vt:lpstr>Terminology</vt:lpstr>
      <vt:lpstr>Terminology - Resiliency</vt:lpstr>
      <vt:lpstr>Terminology</vt:lpstr>
      <vt:lpstr>Terminology</vt:lpstr>
      <vt:lpstr>Terminology</vt:lpstr>
      <vt:lpstr>Terminology</vt:lpstr>
      <vt:lpstr>Terminology</vt:lpstr>
      <vt:lpstr>High Availability in Lync Server 2013</vt:lpstr>
      <vt:lpstr>High Availability – Enhancements</vt:lpstr>
      <vt:lpstr>PowerPoint Presentation</vt:lpstr>
      <vt:lpstr>High Availability – Front End Failure</vt:lpstr>
      <vt:lpstr>High Availability – Front Ends</vt:lpstr>
      <vt:lpstr>High Availability</vt:lpstr>
      <vt:lpstr>PowerPoint Presentation</vt:lpstr>
      <vt:lpstr>High Availability – Back End Failover</vt:lpstr>
      <vt:lpstr>High Availability – Back Ends</vt:lpstr>
      <vt:lpstr>High Availability – Feature Resiliency</vt:lpstr>
      <vt:lpstr>PowerPoint Presentation</vt:lpstr>
      <vt:lpstr>Demo</vt:lpstr>
      <vt:lpstr>Disaster Recovery in Lync Server 2013</vt:lpstr>
      <vt:lpstr>Disaster Recovery</vt:lpstr>
      <vt:lpstr>Disaster Recovery – Data Replication</vt:lpstr>
      <vt:lpstr>Disaster Recovery – Pool Failover</vt:lpstr>
      <vt:lpstr>Disaster Recovery</vt:lpstr>
      <vt:lpstr>Best Practices for Pairing Front End Pools</vt:lpstr>
      <vt:lpstr>Backup Registrar Relationships</vt:lpstr>
      <vt:lpstr>Central Management Store Resiliency</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OUC-B303: Designing for High Availability and DR in Lync Server 2013</dc:title>
  <dc:subject>TechEd 2013</dc:subject>
  <dc:creator>Marc Perez</dc:creator>
  <cp:keywords>TechEd 2013</cp:keywords>
  <dc:description>Template by: Jordan Cayabyab, Artitudes Design, Inc.
Formatting by: Lynnette Spear, Silver Fox Productions, Inc.
Audience Type: Internal/External</dc:description>
  <cp:lastModifiedBy>Shows</cp:lastModifiedBy>
  <cp:revision>76</cp:revision>
  <dcterms:created xsi:type="dcterms:W3CDTF">2013-05-10T17:49:38Z</dcterms:created>
  <dcterms:modified xsi:type="dcterms:W3CDTF">2013-06-03T21:04:16Z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