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4082" r:id="rId4"/>
    <p:sldMasterId id="2147484190" r:id="rId5"/>
  </p:sldMasterIdLst>
  <p:notesMasterIdLst>
    <p:notesMasterId r:id="rId50"/>
  </p:notesMasterIdLst>
  <p:handoutMasterIdLst>
    <p:handoutMasterId r:id="rId51"/>
  </p:handoutMasterIdLst>
  <p:sldIdLst>
    <p:sldId id="1135" r:id="rId6"/>
    <p:sldId id="1054" r:id="rId7"/>
    <p:sldId id="1157" r:id="rId8"/>
    <p:sldId id="1158" r:id="rId9"/>
    <p:sldId id="1159" r:id="rId10"/>
    <p:sldId id="1161" r:id="rId11"/>
    <p:sldId id="1162" r:id="rId12"/>
    <p:sldId id="1163" r:id="rId13"/>
    <p:sldId id="1164" r:id="rId14"/>
    <p:sldId id="1165" r:id="rId15"/>
    <p:sldId id="1167" r:id="rId16"/>
    <p:sldId id="1166" r:id="rId17"/>
    <p:sldId id="1168" r:id="rId18"/>
    <p:sldId id="1169" r:id="rId19"/>
    <p:sldId id="1170" r:id="rId20"/>
    <p:sldId id="1171" r:id="rId21"/>
    <p:sldId id="1172" r:id="rId22"/>
    <p:sldId id="1160" r:id="rId23"/>
    <p:sldId id="1179" r:id="rId24"/>
    <p:sldId id="1138" r:id="rId25"/>
    <p:sldId id="1173" r:id="rId26"/>
    <p:sldId id="1174" r:id="rId27"/>
    <p:sldId id="1175" r:id="rId28"/>
    <p:sldId id="1177" r:id="rId29"/>
    <p:sldId id="1178" r:id="rId30"/>
    <p:sldId id="1180" r:id="rId31"/>
    <p:sldId id="1181" r:id="rId32"/>
    <p:sldId id="1182" r:id="rId33"/>
    <p:sldId id="1183" r:id="rId34"/>
    <p:sldId id="1186" r:id="rId35"/>
    <p:sldId id="1185" r:id="rId36"/>
    <p:sldId id="1187" r:id="rId37"/>
    <p:sldId id="1184" r:id="rId38"/>
    <p:sldId id="1188" r:id="rId39"/>
    <p:sldId id="1189" r:id="rId40"/>
    <p:sldId id="1190" r:id="rId41"/>
    <p:sldId id="1191" r:id="rId42"/>
    <p:sldId id="1192" r:id="rId43"/>
    <p:sldId id="1144" r:id="rId44"/>
    <p:sldId id="1156" r:id="rId45"/>
    <p:sldId id="1150" r:id="rId46"/>
    <p:sldId id="1147" r:id="rId47"/>
    <p:sldId id="1193" r:id="rId48"/>
    <p:sldId id="1076" r:id="rId49"/>
  </p:sldIdLst>
  <p:sldSz cx="12436475" cy="6994525"/>
  <p:notesSz cx="6858000" cy="9144000"/>
  <p:embeddedFontLst>
    <p:embeddedFont>
      <p:font typeface="Segoe UI Light" panose="020B0502040204020203" pitchFamily="34" charset="0"/>
      <p:regular r:id="rId52"/>
      <p:italic r:id="rId53"/>
    </p:embeddedFont>
    <p:embeddedFont>
      <p:font typeface="Segoe UI" panose="020B0502040204020203" pitchFamily="34" charset="0"/>
      <p:regular r:id="rId54"/>
      <p:bold r:id="rId55"/>
      <p:italic r:id="rId56"/>
      <p:boldItalic r:id="rId57"/>
    </p:embeddedFont>
    <p:embeddedFont>
      <p:font typeface="Consolas" panose="020B0609020204030204" pitchFamily="49" charset="0"/>
      <p:regular r:id="rId58"/>
      <p:bold r:id="rId59"/>
      <p:italic r:id="rId60"/>
      <p:boldItalic r:id="rId61"/>
    </p:embeddedFont>
  </p:embeddedFontLst>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ldId id="1135"/>
            <p14:sldId id="1054"/>
            <p14:sldId id="1157"/>
            <p14:sldId id="1158"/>
            <p14:sldId id="1159"/>
            <p14:sldId id="1161"/>
            <p14:sldId id="1162"/>
            <p14:sldId id="1163"/>
            <p14:sldId id="1164"/>
            <p14:sldId id="1165"/>
            <p14:sldId id="1167"/>
            <p14:sldId id="1166"/>
            <p14:sldId id="1168"/>
            <p14:sldId id="1169"/>
            <p14:sldId id="1170"/>
            <p14:sldId id="1171"/>
            <p14:sldId id="1172"/>
            <p14:sldId id="1160"/>
            <p14:sldId id="1179"/>
            <p14:sldId id="1138"/>
            <p14:sldId id="1173"/>
            <p14:sldId id="1174"/>
            <p14:sldId id="1175"/>
            <p14:sldId id="1177"/>
            <p14:sldId id="1178"/>
            <p14:sldId id="1180"/>
            <p14:sldId id="1181"/>
            <p14:sldId id="1182"/>
            <p14:sldId id="1183"/>
            <p14:sldId id="1186"/>
            <p14:sldId id="1185"/>
            <p14:sldId id="1187"/>
            <p14:sldId id="1184"/>
            <p14:sldId id="1188"/>
            <p14:sldId id="1189"/>
            <p14:sldId id="1190"/>
            <p14:sldId id="1191"/>
            <p14:sldId id="1192"/>
          </p14:sldIdLst>
        </p14:section>
        <p14:section name="Special content" id="{6925D2A1-AD53-4951-AB34-79DFA02CD676}">
          <p14:sldIdLst>
            <p14:sldId id="1144"/>
            <p14:sldId id="1156"/>
            <p14:sldId id="1150"/>
            <p14:sldId id="1147"/>
            <p14:sldId id="1193"/>
            <p14:sldId id="107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FBA00"/>
    <a:srgbClr val="007233"/>
    <a:srgbClr val="0072C6"/>
    <a:srgbClr val="B4009E"/>
    <a:srgbClr val="B0B186"/>
    <a:srgbClr val="FF66FF"/>
    <a:srgbClr val="000000"/>
    <a:srgbClr val="33CCCC"/>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23" autoAdjust="0"/>
    <p:restoredTop sz="86410" autoAdjust="0"/>
  </p:normalViewPr>
  <p:slideViewPr>
    <p:cSldViewPr snapToGrid="0">
      <p:cViewPr varScale="1">
        <p:scale>
          <a:sx n="87" d="100"/>
          <a:sy n="87" d="100"/>
        </p:scale>
        <p:origin x="60" y="96"/>
      </p:cViewPr>
      <p:guideLst>
        <p:guide orient="horz" pos="2203"/>
        <p:guide pos="3917"/>
      </p:guideLst>
    </p:cSldViewPr>
  </p:slideViewPr>
  <p:outlineViewPr>
    <p:cViewPr>
      <p:scale>
        <a:sx n="33" d="100"/>
        <a:sy n="33" d="100"/>
      </p:scale>
      <p:origin x="0" y="37584"/>
    </p:cViewPr>
  </p:outlineViewPr>
  <p:notesTextViewPr>
    <p:cViewPr>
      <p:scale>
        <a:sx n="100" d="100"/>
        <a:sy n="100" d="100"/>
      </p:scale>
      <p:origin x="0" y="0"/>
    </p:cViewPr>
  </p:notesTextViewPr>
  <p:sorterViewPr>
    <p:cViewPr>
      <p:scale>
        <a:sx n="50" d="100"/>
        <a:sy n="50" d="100"/>
      </p:scale>
      <p:origin x="0" y="0"/>
    </p:cViewPr>
  </p:sorterViewPr>
  <p:notesViewPr>
    <p:cSldViewPr snapToGrid="0" showGuides="1">
      <p:cViewPr>
        <p:scale>
          <a:sx n="41" d="100"/>
          <a:sy n="41" d="100"/>
        </p:scale>
        <p:origin x="-2952" y="-53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notesMaster" Target="notesMasters/notesMaster1.xml"/><Relationship Id="rId55" Type="http://schemas.openxmlformats.org/officeDocument/2006/relationships/font" Target="fonts/font4.fntdata"/><Relationship Id="rId63" Type="http://schemas.openxmlformats.org/officeDocument/2006/relationships/presProps" Target="pres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font" Target="fonts/font3.fntdata"/><Relationship Id="rId62"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font" Target="fonts/font2.fntdata"/><Relationship Id="rId58" Type="http://schemas.openxmlformats.org/officeDocument/2006/relationships/font" Target="fonts/font7.fntdata"/><Relationship Id="rId66"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font" Target="fonts/font6.fntdata"/><Relationship Id="rId61" Type="http://schemas.openxmlformats.org/officeDocument/2006/relationships/font" Target="fonts/font10.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font" Target="fonts/font1.fntdata"/><Relationship Id="rId60" Type="http://schemas.openxmlformats.org/officeDocument/2006/relationships/font" Target="fonts/font9.fntdata"/><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font" Target="fonts/font5.fntdata"/><Relationship Id="rId64"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font" Target="fonts/font8.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6/4/2013 4:29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6/4/2013 4:29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6/4/2013 4:29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40</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6/4/2013 4:32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3997897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6/4/2013 4:32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41</a:t>
            </a:fld>
            <a:endParaRPr lang="en-US" dirty="0"/>
          </a:p>
        </p:txBody>
      </p:sp>
    </p:spTree>
    <p:extLst>
      <p:ext uri="{BB962C8B-B14F-4D97-AF65-F5344CB8AC3E}">
        <p14:creationId xmlns:p14="http://schemas.microsoft.com/office/powerpoint/2010/main" val="6866657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6/4/2013 4:32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42</a:t>
            </a:fld>
            <a:endParaRPr lang="en-US" dirty="0"/>
          </a:p>
        </p:txBody>
      </p:sp>
    </p:spTree>
    <p:extLst>
      <p:ext uri="{BB962C8B-B14F-4D97-AF65-F5344CB8AC3E}">
        <p14:creationId xmlns:p14="http://schemas.microsoft.com/office/powerpoint/2010/main" val="16923678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6/4/2013 4:32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43</a:t>
            </a:fld>
            <a:endParaRPr lang="en-US" dirty="0">
              <a:solidFill>
                <a:prstClr val="black"/>
              </a:solidFill>
            </a:endParaRPr>
          </a:p>
        </p:txBody>
      </p:sp>
    </p:spTree>
    <p:extLst>
      <p:ext uri="{BB962C8B-B14F-4D97-AF65-F5344CB8AC3E}">
        <p14:creationId xmlns:p14="http://schemas.microsoft.com/office/powerpoint/2010/main" val="5634925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44</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6/4/2013 4:32 PM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5126612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6/4/2013 4:30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11</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6/4/2013 4:32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704634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19</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6/4/2013 4:32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704634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20</a:t>
            </a:fld>
            <a:endParaRPr lang="en-US" dirty="0"/>
          </a:p>
        </p:txBody>
      </p:sp>
      <p:sp>
        <p:nvSpPr>
          <p:cNvPr id="10" name="Date Placeholder 9"/>
          <p:cNvSpPr>
            <a:spLocks noGrp="1"/>
          </p:cNvSpPr>
          <p:nvPr>
            <p:ph type="dt" idx="13"/>
          </p:nvPr>
        </p:nvSpPr>
        <p:spPr/>
        <p:txBody>
          <a:bodyPr/>
          <a:lstStyle/>
          <a:p>
            <a:fld id="{AFB65307-F325-4886-864A-056DC91B9BDE}" type="datetime8">
              <a:rPr lang="en-US" smtClean="0"/>
              <a:t>6/4/2013 4:32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8396119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26</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6/4/2013 4:32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704634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28</a:t>
            </a:fld>
            <a:endParaRPr lang="en-US" dirty="0"/>
          </a:p>
        </p:txBody>
      </p:sp>
      <p:sp>
        <p:nvSpPr>
          <p:cNvPr id="10" name="Date Placeholder 9"/>
          <p:cNvSpPr>
            <a:spLocks noGrp="1"/>
          </p:cNvSpPr>
          <p:nvPr>
            <p:ph type="dt" idx="13"/>
          </p:nvPr>
        </p:nvSpPr>
        <p:spPr/>
        <p:txBody>
          <a:bodyPr/>
          <a:lstStyle/>
          <a:p>
            <a:fld id="{AFB65307-F325-4886-864A-056DC91B9BDE}" type="datetime8">
              <a:rPr lang="en-US" smtClean="0"/>
              <a:t>6/4/2013 4:32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8396119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35</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6/4/2013 4:32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704634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39</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6/4/2013 4:32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365886036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1076929061"/>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40400883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20758167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8512520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04090244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3945189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416350460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212674658"/>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961383450"/>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595455922"/>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2281441"/>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57164043"/>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95895253"/>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2819087"/>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12236775"/>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40114459"/>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4272240"/>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2242819"/>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9353140"/>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7659152"/>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88324825"/>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01735877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0" y="1476622"/>
            <a:ext cx="11375536" cy="2228302"/>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62058383"/>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slideLayout" Target="../slideLayouts/slideLayout40.xml"/><Relationship Id="rId3" Type="http://schemas.openxmlformats.org/officeDocument/2006/relationships/slideLayout" Target="../slideLayouts/slideLayout25.xml"/><Relationship Id="rId21" Type="http://schemas.openxmlformats.org/officeDocument/2006/relationships/slideLayout" Target="../slideLayouts/slideLayout43.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0" Type="http://schemas.openxmlformats.org/officeDocument/2006/relationships/slideLayout" Target="../slideLayouts/slideLayout42.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24" Type="http://schemas.openxmlformats.org/officeDocument/2006/relationships/theme" Target="../theme/theme2.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23" Type="http://schemas.openxmlformats.org/officeDocument/2006/relationships/slideLayout" Target="../slideLayouts/slideLayout45.xml"/><Relationship Id="rId10" Type="http://schemas.openxmlformats.org/officeDocument/2006/relationships/slideLayout" Target="../slideLayouts/slideLayout32.xml"/><Relationship Id="rId19" Type="http://schemas.openxmlformats.org/officeDocument/2006/relationships/slideLayout" Target="../slideLayouts/slideLayout41.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 Id="rId22"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43504689"/>
      </p:ext>
    </p:extLst>
  </p:cSld>
  <p:clrMap bg1="dk1" tx1="lt1" bg2="dk2" tx2="lt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1" r:id="rId11"/>
    <p:sldLayoutId id="2147484202" r:id="rId12"/>
    <p:sldLayoutId id="2147484203" r:id="rId13"/>
    <p:sldLayoutId id="2147484204" r:id="rId14"/>
    <p:sldLayoutId id="2147484205" r:id="rId15"/>
    <p:sldLayoutId id="2147484206" r:id="rId16"/>
    <p:sldLayoutId id="2147484207" r:id="rId17"/>
    <p:sldLayoutId id="2147484208" r:id="rId18"/>
    <p:sldLayoutId id="2147484209" r:id="rId19"/>
    <p:sldLayoutId id="2147484210" r:id="rId20"/>
    <p:sldLayoutId id="2147484211" r:id="rId21"/>
    <p:sldLayoutId id="2147484212" r:id="rId22"/>
    <p:sldLayoutId id="2147484213"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hyperlink" Target="http://schemas.microsoft.com/exchange/services/2006/messages" TargetMode="External"/><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2" Type="http://schemas.openxmlformats.org/officeDocument/2006/relationships/hyperlink" Target="https://server/ews/Exchange.asmx/s/GetUserPhoto?email=alias&amp;size=HR648x648" TargetMode="Externa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6.xml"/><Relationship Id="rId4" Type="http://schemas.openxmlformats.org/officeDocument/2006/relationships/hyperlink" Target="http://fasttrack.office.com/" TargetMode="External"/></Relationships>
</file>

<file path=ppt/slides/_rels/slide41.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6.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42.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png"/><Relationship Id="rId7"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16.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png"/><Relationship Id="rId9" Type="http://schemas.openxmlformats.org/officeDocument/2006/relationships/image" Target="../media/image13.jpeg"/></Relationships>
</file>

<file path=ppt/slides/_rels/slide4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38.xml"/><Relationship Id="rId5" Type="http://schemas.openxmlformats.org/officeDocument/2006/relationships/image" Target="../media/image16.png"/><Relationship Id="rId4" Type="http://schemas.openxmlformats.org/officeDocument/2006/relationships/image" Target="../media/image15.png"/></Relationships>
</file>

<file path=ppt/slides/_rels/slide4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Using the basic pattern</a:t>
            </a:r>
            <a:endParaRPr lang="en-US" dirty="0"/>
          </a:p>
        </p:txBody>
      </p:sp>
      <p:sp>
        <p:nvSpPr>
          <p:cNvPr id="3" name="Text Placeholder 2"/>
          <p:cNvSpPr>
            <a:spLocks noGrp="1"/>
          </p:cNvSpPr>
          <p:nvPr>
            <p:ph type="body" idx="4294967295"/>
          </p:nvPr>
        </p:nvSpPr>
        <p:spPr>
          <a:xfrm>
            <a:off x="274640" y="1212851"/>
            <a:ext cx="11887198" cy="5636414"/>
          </a:xfrm>
        </p:spPr>
        <p:txBody>
          <a:bodyPr>
            <a:normAutofit/>
          </a:bodyPr>
          <a:lstStyle/>
          <a:p>
            <a:pPr marL="0" indent="0">
              <a:buNone/>
            </a:pPr>
            <a:r>
              <a:rPr lang="en-US" dirty="0" smtClean="0"/>
              <a:t>Autodiscover: find the server we want to talk to</a:t>
            </a:r>
          </a:p>
          <a:p>
            <a:pPr marL="241300" lvl="1" indent="0">
              <a:buNone/>
            </a:pPr>
            <a:r>
              <a:rPr lang="en-US" dirty="0" smtClean="0"/>
              <a:t>This will get us the URLs of all the EWS service endpoints</a:t>
            </a:r>
          </a:p>
          <a:p>
            <a:pPr marL="0" lvl="0" indent="0">
              <a:buNone/>
            </a:pPr>
            <a:endParaRPr lang="en-US" dirty="0" smtClean="0"/>
          </a:p>
          <a:p>
            <a:pPr marL="0" lvl="0" indent="0">
              <a:buNone/>
            </a:pPr>
            <a:r>
              <a:rPr lang="en-US" dirty="0" smtClean="0"/>
              <a:t>Services: do whatever it is our app does</a:t>
            </a:r>
          </a:p>
          <a:p>
            <a:pPr marL="241300" lvl="1" indent="0">
              <a:buNone/>
            </a:pPr>
            <a:r>
              <a:rPr lang="en-US" dirty="0" smtClean="0"/>
              <a:t>Consume services exposed as URLs from the Autodiscover manifest</a:t>
            </a:r>
          </a:p>
          <a:p>
            <a:pPr marL="241300" lvl="1" indent="0">
              <a:buNone/>
            </a:pPr>
            <a:r>
              <a:rPr lang="en-US" dirty="0" smtClean="0"/>
              <a:t>This might include UM, calendar/contact/mail access, modifying inbox rules…</a:t>
            </a:r>
          </a:p>
        </p:txBody>
      </p:sp>
    </p:spTree>
    <p:extLst>
      <p:ext uri="{BB962C8B-B14F-4D97-AF65-F5344CB8AC3E}">
        <p14:creationId xmlns:p14="http://schemas.microsoft.com/office/powerpoint/2010/main" val="4344927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Using Autodiscover</a:t>
            </a:r>
            <a:endParaRPr lang="en-US" dirty="0"/>
          </a:p>
        </p:txBody>
      </p:sp>
    </p:spTree>
    <p:extLst>
      <p:ext uri="{BB962C8B-B14F-4D97-AF65-F5344CB8AC3E}">
        <p14:creationId xmlns:p14="http://schemas.microsoft.com/office/powerpoint/2010/main" val="1796933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Using Exchange ActiveSync</a:t>
            </a:r>
            <a:endParaRPr lang="en-US" dirty="0"/>
          </a:p>
        </p:txBody>
      </p:sp>
      <p:sp>
        <p:nvSpPr>
          <p:cNvPr id="3" name="Text Placeholder 2"/>
          <p:cNvSpPr>
            <a:spLocks noGrp="1"/>
          </p:cNvSpPr>
          <p:nvPr>
            <p:ph type="body" idx="4294967295"/>
          </p:nvPr>
        </p:nvSpPr>
        <p:spPr>
          <a:xfrm>
            <a:off x="274640" y="1212851"/>
            <a:ext cx="11887198" cy="5636414"/>
          </a:xfrm>
        </p:spPr>
        <p:txBody>
          <a:bodyPr>
            <a:normAutofit lnSpcReduction="10000"/>
          </a:bodyPr>
          <a:lstStyle/>
          <a:p>
            <a:pPr marL="0" indent="0">
              <a:buNone/>
            </a:pPr>
            <a:r>
              <a:rPr lang="en-US" dirty="0" smtClean="0"/>
              <a:t>Protocol </a:t>
            </a:r>
            <a:r>
              <a:rPr lang="en-US" dirty="0"/>
              <a:t>specification offered by Microsoft for how to talk to Exchange from mobile devices</a:t>
            </a:r>
          </a:p>
          <a:p>
            <a:pPr marL="0" indent="0">
              <a:buNone/>
            </a:pPr>
            <a:endParaRPr lang="en-US" dirty="0"/>
          </a:p>
          <a:p>
            <a:pPr marL="0" indent="0">
              <a:buNone/>
            </a:pPr>
            <a:r>
              <a:rPr lang="en-US" dirty="0"/>
              <a:t>Fully documented online</a:t>
            </a:r>
          </a:p>
          <a:p>
            <a:pPr marL="0" indent="0">
              <a:buNone/>
            </a:pPr>
            <a:endParaRPr lang="en-US" dirty="0"/>
          </a:p>
          <a:p>
            <a:pPr marL="0" indent="0">
              <a:buNone/>
            </a:pPr>
            <a:r>
              <a:rPr lang="en-US" dirty="0"/>
              <a:t>Mostly of interest when you’re developing an entire client</a:t>
            </a:r>
          </a:p>
          <a:p>
            <a:pPr marL="0" indent="0">
              <a:buNone/>
            </a:pPr>
            <a:endParaRPr lang="en-US" dirty="0"/>
          </a:p>
          <a:p>
            <a:pPr marL="0" indent="0">
              <a:buNone/>
            </a:pPr>
            <a:r>
              <a:rPr lang="en-US" dirty="0"/>
              <a:t>Except for </a:t>
            </a:r>
            <a:r>
              <a:rPr lang="en-US" dirty="0" smtClean="0"/>
              <a:t>Autodiscover, which everyone needs</a:t>
            </a:r>
            <a:endParaRPr lang="en-US" dirty="0"/>
          </a:p>
          <a:p>
            <a:pPr marL="0" indent="0">
              <a:buNone/>
            </a:pPr>
            <a:endParaRPr lang="en-US" dirty="0" smtClean="0"/>
          </a:p>
        </p:txBody>
      </p:sp>
    </p:spTree>
    <p:extLst>
      <p:ext uri="{BB962C8B-B14F-4D97-AF65-F5344CB8AC3E}">
        <p14:creationId xmlns:p14="http://schemas.microsoft.com/office/powerpoint/2010/main" val="41576612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Autodiscover</a:t>
            </a:r>
            <a:endParaRPr lang="en-US" dirty="0"/>
          </a:p>
        </p:txBody>
      </p:sp>
      <p:sp>
        <p:nvSpPr>
          <p:cNvPr id="3" name="Text Placeholder 2"/>
          <p:cNvSpPr>
            <a:spLocks noGrp="1"/>
          </p:cNvSpPr>
          <p:nvPr>
            <p:ph type="body" idx="4294967295"/>
          </p:nvPr>
        </p:nvSpPr>
        <p:spPr>
          <a:xfrm>
            <a:off x="274640" y="1212851"/>
            <a:ext cx="11887198" cy="5636414"/>
          </a:xfrm>
        </p:spPr>
        <p:txBody>
          <a:bodyPr>
            <a:normAutofit/>
          </a:bodyPr>
          <a:lstStyle/>
          <a:p>
            <a:pPr marL="0" indent="0">
              <a:buNone/>
            </a:pPr>
            <a:r>
              <a:rPr lang="en-US" dirty="0" smtClean="0"/>
              <a:t>Goal: ask user for e-mail address and password, then find everything else we need without user action</a:t>
            </a:r>
            <a:endParaRPr lang="en-US" dirty="0"/>
          </a:p>
          <a:p>
            <a:pPr marL="0" indent="0">
              <a:buNone/>
            </a:pPr>
            <a:endParaRPr lang="en-US" dirty="0"/>
          </a:p>
          <a:p>
            <a:pPr marL="0" indent="0">
              <a:buNone/>
            </a:pPr>
            <a:r>
              <a:rPr lang="en-US" dirty="0" smtClean="0"/>
              <a:t>Works differently for domain-joined and non-domain-joined clients</a:t>
            </a:r>
          </a:p>
          <a:p>
            <a:pPr marL="0" indent="0">
              <a:buNone/>
            </a:pPr>
            <a:endParaRPr lang="en-US" dirty="0"/>
          </a:p>
          <a:p>
            <a:pPr marL="0" indent="0">
              <a:buNone/>
            </a:pPr>
            <a:r>
              <a:rPr lang="en-US" dirty="0" smtClean="0"/>
              <a:t>We will ignore domain-joined Autodiscover</a:t>
            </a:r>
          </a:p>
          <a:p>
            <a:pPr marL="241300" lvl="1" indent="0">
              <a:buNone/>
            </a:pPr>
            <a:r>
              <a:rPr lang="en-US" dirty="0" smtClean="0"/>
              <a:t>So no SCPs, Kerberos, or Active Directory interaction</a:t>
            </a:r>
            <a:r>
              <a:rPr lang="en-US" baseline="0" dirty="0" smtClean="0"/>
              <a:t> from our </a:t>
            </a:r>
            <a:r>
              <a:rPr lang="en-US" baseline="0" dirty="0" err="1" smtClean="0"/>
              <a:t>iOS</a:t>
            </a:r>
            <a:r>
              <a:rPr lang="en-US" baseline="0" dirty="0" smtClean="0"/>
              <a:t> apps</a:t>
            </a:r>
            <a:endParaRPr lang="en-US" dirty="0" smtClean="0"/>
          </a:p>
        </p:txBody>
      </p:sp>
    </p:spTree>
    <p:extLst>
      <p:ext uri="{BB962C8B-B14F-4D97-AF65-F5344CB8AC3E}">
        <p14:creationId xmlns:p14="http://schemas.microsoft.com/office/powerpoint/2010/main" val="31660887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Autodiscover work flow</a:t>
            </a:r>
            <a:endParaRPr lang="en-US" dirty="0"/>
          </a:p>
        </p:txBody>
      </p:sp>
      <p:sp>
        <p:nvSpPr>
          <p:cNvPr id="3" name="Text Placeholder 2"/>
          <p:cNvSpPr>
            <a:spLocks noGrp="1"/>
          </p:cNvSpPr>
          <p:nvPr>
            <p:ph type="body" idx="4294967295"/>
          </p:nvPr>
        </p:nvSpPr>
        <p:spPr>
          <a:xfrm>
            <a:off x="274640" y="1212851"/>
            <a:ext cx="11887198" cy="5636414"/>
          </a:xfrm>
        </p:spPr>
        <p:txBody>
          <a:bodyPr>
            <a:normAutofit lnSpcReduction="10000"/>
          </a:bodyPr>
          <a:lstStyle/>
          <a:p>
            <a:pPr marL="0" indent="0">
              <a:buNone/>
            </a:pPr>
            <a:r>
              <a:rPr lang="en-US" dirty="0" smtClean="0"/>
              <a:t>Collect user credentials</a:t>
            </a:r>
          </a:p>
          <a:p>
            <a:pPr marL="241300" lvl="1" indent="0">
              <a:buNone/>
            </a:pPr>
            <a:r>
              <a:rPr lang="en-US" dirty="0" smtClean="0"/>
              <a:t>This is easy</a:t>
            </a:r>
            <a:endParaRPr lang="en-US" dirty="0"/>
          </a:p>
          <a:p>
            <a:pPr marL="0" indent="0">
              <a:buNone/>
            </a:pPr>
            <a:endParaRPr lang="en-US" dirty="0"/>
          </a:p>
          <a:p>
            <a:pPr marL="0" indent="0">
              <a:buNone/>
            </a:pPr>
            <a:r>
              <a:rPr lang="en-US" dirty="0" smtClean="0"/>
              <a:t>Query well-known Autodiscover service points, in order</a:t>
            </a:r>
          </a:p>
          <a:p>
            <a:pPr marL="241300" lvl="1" indent="0">
              <a:buNone/>
            </a:pPr>
            <a:r>
              <a:rPr lang="en-US" dirty="0" smtClean="0"/>
              <a:t>This is also easy if you read the Autodiscover</a:t>
            </a:r>
            <a:r>
              <a:rPr lang="en-US" baseline="0" dirty="0" smtClean="0"/>
              <a:t> spec</a:t>
            </a:r>
            <a:endParaRPr lang="en-US" dirty="0" smtClean="0"/>
          </a:p>
          <a:p>
            <a:pPr marL="0" lvl="0" indent="0">
              <a:buNone/>
            </a:pPr>
            <a:endParaRPr lang="en-US" dirty="0" smtClean="0"/>
          </a:p>
          <a:p>
            <a:pPr marL="0" lvl="0" indent="0">
              <a:buNone/>
            </a:pPr>
            <a:r>
              <a:rPr lang="en-US" dirty="0" smtClean="0"/>
              <a:t>At each step</a:t>
            </a:r>
            <a:r>
              <a:rPr lang="en-US" baseline="0" dirty="0" smtClean="0"/>
              <a:t> we will either get a valid response, an error, or an HTTP redirect</a:t>
            </a:r>
          </a:p>
          <a:p>
            <a:pPr marL="241300" lvl="1" indent="0">
              <a:buNone/>
            </a:pPr>
            <a:r>
              <a:rPr lang="en-US" dirty="0" smtClean="0"/>
              <a:t>Errors may include authentication requests</a:t>
            </a:r>
          </a:p>
        </p:txBody>
      </p:sp>
    </p:spTree>
    <p:extLst>
      <p:ext uri="{BB962C8B-B14F-4D97-AF65-F5344CB8AC3E}">
        <p14:creationId xmlns:p14="http://schemas.microsoft.com/office/powerpoint/2010/main" val="17807523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Autodiscover in depth</a:t>
            </a:r>
            <a:endParaRPr lang="en-US" dirty="0"/>
          </a:p>
        </p:txBody>
      </p:sp>
      <p:sp>
        <p:nvSpPr>
          <p:cNvPr id="3" name="Text Placeholder 2"/>
          <p:cNvSpPr>
            <a:spLocks noGrp="1"/>
          </p:cNvSpPr>
          <p:nvPr>
            <p:ph type="body" idx="4294967295"/>
          </p:nvPr>
        </p:nvSpPr>
        <p:spPr>
          <a:xfrm>
            <a:off x="274640" y="1212851"/>
            <a:ext cx="11887198" cy="5636414"/>
          </a:xfrm>
        </p:spPr>
        <p:txBody>
          <a:bodyPr>
            <a:noAutofit/>
          </a:bodyPr>
          <a:lstStyle/>
          <a:p>
            <a:pPr marL="0" indent="0">
              <a:buNone/>
            </a:pPr>
            <a:r>
              <a:rPr lang="en-US" dirty="0" smtClean="0"/>
              <a:t>Try HTTPS POST to</a:t>
            </a:r>
          </a:p>
          <a:p>
            <a:pPr marL="742950" indent="-742950">
              <a:buFont typeface="+mj-lt"/>
              <a:buAutoNum type="arabicPeriod"/>
            </a:pPr>
            <a:r>
              <a:rPr lang="en-US" sz="3000" i="1" dirty="0" err="1" smtClean="0"/>
              <a:t>domain.com</a:t>
            </a:r>
            <a:r>
              <a:rPr lang="en-US" sz="3000" dirty="0"/>
              <a:t>/</a:t>
            </a:r>
            <a:r>
              <a:rPr lang="en-US" sz="3000" dirty="0" err="1"/>
              <a:t>autodiscover</a:t>
            </a:r>
            <a:r>
              <a:rPr lang="en-US" sz="3000" dirty="0"/>
              <a:t>/</a:t>
            </a:r>
            <a:r>
              <a:rPr lang="en-US" sz="3000" dirty="0" err="1"/>
              <a:t>autodiscover.xml</a:t>
            </a:r>
            <a:endParaRPr lang="en-US" sz="3000" dirty="0"/>
          </a:p>
          <a:p>
            <a:pPr marL="742950" indent="-742950">
              <a:buFont typeface="+mj-lt"/>
              <a:buAutoNum type="arabicPeriod"/>
            </a:pPr>
            <a:r>
              <a:rPr lang="en-US" sz="3000" dirty="0" err="1" smtClean="0"/>
              <a:t>autodiscover.</a:t>
            </a:r>
            <a:r>
              <a:rPr lang="en-US" sz="3000" i="1" dirty="0" err="1" smtClean="0"/>
              <a:t>domain.com</a:t>
            </a:r>
            <a:r>
              <a:rPr lang="en-US" sz="3000" i="1" dirty="0"/>
              <a:t>/</a:t>
            </a:r>
            <a:r>
              <a:rPr lang="en-US" sz="3000" dirty="0" err="1"/>
              <a:t>autodiscover</a:t>
            </a:r>
            <a:r>
              <a:rPr lang="en-US" sz="3000" dirty="0"/>
              <a:t>/</a:t>
            </a:r>
            <a:r>
              <a:rPr lang="en-US" sz="3000" dirty="0" err="1"/>
              <a:t>autodiscover</a:t>
            </a:r>
            <a:endParaRPr lang="en-US" sz="3000" dirty="0"/>
          </a:p>
          <a:p>
            <a:pPr marL="0" indent="0">
              <a:buNone/>
            </a:pPr>
            <a:endParaRPr lang="en-US" dirty="0" smtClean="0"/>
          </a:p>
          <a:p>
            <a:pPr marL="0" indent="0">
              <a:buNone/>
            </a:pPr>
            <a:r>
              <a:rPr lang="en-US" dirty="0" smtClean="0"/>
              <a:t>If those requests fail, then try</a:t>
            </a:r>
            <a:endParaRPr lang="en-US" dirty="0"/>
          </a:p>
          <a:p>
            <a:pPr marL="742950" indent="-742950">
              <a:buFont typeface="+mj-lt"/>
              <a:buAutoNum type="arabicPeriod" startAt="3"/>
            </a:pPr>
            <a:r>
              <a:rPr lang="en-US" sz="3000" dirty="0"/>
              <a:t>Unauthenticated HTTP GET to </a:t>
            </a:r>
            <a:r>
              <a:rPr lang="en-US" sz="3000" dirty="0" err="1"/>
              <a:t>autodiscover.</a:t>
            </a:r>
            <a:r>
              <a:rPr lang="en-US" sz="3000" i="1" dirty="0" err="1"/>
              <a:t>domain.com</a:t>
            </a:r>
            <a:r>
              <a:rPr lang="en-US" sz="3000" dirty="0"/>
              <a:t>/</a:t>
            </a:r>
            <a:r>
              <a:rPr lang="en-US" sz="3000" dirty="0" err="1"/>
              <a:t>autodiscover</a:t>
            </a:r>
            <a:r>
              <a:rPr lang="en-US" sz="3000" dirty="0"/>
              <a:t>/</a:t>
            </a:r>
            <a:r>
              <a:rPr lang="en-US" sz="3000" dirty="0" err="1"/>
              <a:t>autodiscover</a:t>
            </a:r>
            <a:endParaRPr lang="en-US" sz="3000" dirty="0"/>
          </a:p>
          <a:p>
            <a:pPr marL="742950" indent="-742950">
              <a:buFont typeface="+mj-lt"/>
              <a:buAutoNum type="arabicPeriod" startAt="3"/>
            </a:pPr>
            <a:r>
              <a:rPr lang="en-US" sz="3000" dirty="0"/>
              <a:t>DNS SRV query for _</a:t>
            </a:r>
            <a:r>
              <a:rPr lang="en-US" sz="3000" dirty="0" err="1"/>
              <a:t>autodiscover</a:t>
            </a:r>
            <a:r>
              <a:rPr lang="en-US" sz="3000" dirty="0"/>
              <a:t>._</a:t>
            </a:r>
            <a:r>
              <a:rPr lang="en-US" sz="3000" dirty="0" err="1"/>
              <a:t>tcp.</a:t>
            </a:r>
            <a:r>
              <a:rPr lang="en-US" sz="3000" i="1" dirty="0" err="1"/>
              <a:t>domain</a:t>
            </a:r>
            <a:endParaRPr lang="en-US" sz="3000" i="1" dirty="0"/>
          </a:p>
          <a:p>
            <a:pPr marL="0" indent="0">
              <a:buNone/>
            </a:pPr>
            <a:r>
              <a:rPr lang="en-US" dirty="0"/>
              <a:t> </a:t>
            </a:r>
          </a:p>
          <a:p>
            <a:pPr marL="0" indent="0">
              <a:buNone/>
            </a:pPr>
            <a:endParaRPr lang="en-US" dirty="0"/>
          </a:p>
        </p:txBody>
      </p:sp>
    </p:spTree>
    <p:extLst>
      <p:ext uri="{BB962C8B-B14F-4D97-AF65-F5344CB8AC3E}">
        <p14:creationId xmlns:p14="http://schemas.microsoft.com/office/powerpoint/2010/main" val="32136760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Autodiscover responses</a:t>
            </a:r>
            <a:endParaRPr lang="en-US" dirty="0"/>
          </a:p>
        </p:txBody>
      </p:sp>
      <p:sp>
        <p:nvSpPr>
          <p:cNvPr id="3" name="Text Placeholder 2"/>
          <p:cNvSpPr>
            <a:spLocks noGrp="1"/>
          </p:cNvSpPr>
          <p:nvPr>
            <p:ph type="body" idx="4294967295"/>
          </p:nvPr>
        </p:nvSpPr>
        <p:spPr>
          <a:xfrm>
            <a:off x="274640" y="1212851"/>
            <a:ext cx="11887198" cy="5636414"/>
          </a:xfrm>
        </p:spPr>
        <p:txBody>
          <a:bodyPr>
            <a:noAutofit/>
          </a:bodyPr>
          <a:lstStyle/>
          <a:p>
            <a:pPr marL="0" indent="0">
              <a:buNone/>
            </a:pPr>
            <a:r>
              <a:rPr lang="en-US" dirty="0"/>
              <a:t>Server may respond </a:t>
            </a:r>
            <a:r>
              <a:rPr lang="en-US" dirty="0" smtClean="0"/>
              <a:t>with</a:t>
            </a:r>
          </a:p>
          <a:p>
            <a:pPr marL="241300" lvl="1" indent="0">
              <a:buNone/>
            </a:pPr>
            <a:r>
              <a:rPr lang="en-US" dirty="0" smtClean="0"/>
              <a:t>302 redirect</a:t>
            </a:r>
          </a:p>
          <a:p>
            <a:pPr marL="241300" lvl="1" indent="0">
              <a:buNone/>
            </a:pPr>
            <a:r>
              <a:rPr lang="en-US" dirty="0" err="1" smtClean="0"/>
              <a:t>AutoD</a:t>
            </a:r>
            <a:r>
              <a:rPr lang="en-US" dirty="0" smtClean="0"/>
              <a:t> manifest</a:t>
            </a:r>
          </a:p>
          <a:p>
            <a:pPr marL="241300" lvl="1" indent="0">
              <a:buNone/>
            </a:pPr>
            <a:r>
              <a:rPr lang="en-US" dirty="0" err="1" smtClean="0"/>
              <a:t>AutoD</a:t>
            </a:r>
            <a:r>
              <a:rPr lang="en-US" dirty="0" smtClean="0"/>
              <a:t> </a:t>
            </a:r>
            <a:r>
              <a:rPr lang="en-US" dirty="0"/>
              <a:t>error </a:t>
            </a:r>
            <a:r>
              <a:rPr lang="en-US" dirty="0" smtClean="0"/>
              <a:t>response</a:t>
            </a:r>
          </a:p>
          <a:p>
            <a:pPr marL="241300" lvl="1" indent="0">
              <a:buNone/>
            </a:pPr>
            <a:r>
              <a:rPr lang="en-US" dirty="0" smtClean="0"/>
              <a:t>403 error</a:t>
            </a:r>
          </a:p>
          <a:p>
            <a:pPr marL="241300" lvl="1" indent="0">
              <a:buNone/>
            </a:pPr>
            <a:r>
              <a:rPr lang="en-US" dirty="0" smtClean="0"/>
              <a:t>404 error</a:t>
            </a:r>
          </a:p>
          <a:p>
            <a:pPr marL="241300" lvl="1" indent="0">
              <a:buNone/>
            </a:pPr>
            <a:r>
              <a:rPr lang="en-US" dirty="0" smtClean="0"/>
              <a:t>HTTP </a:t>
            </a:r>
            <a:r>
              <a:rPr lang="en-US" dirty="0"/>
              <a:t>error if you wrote bad request </a:t>
            </a:r>
            <a:r>
              <a:rPr lang="en-US" dirty="0" smtClean="0"/>
              <a:t>code</a:t>
            </a:r>
          </a:p>
          <a:p>
            <a:pPr marL="0" lvl="0" indent="0">
              <a:buNone/>
            </a:pPr>
            <a:endParaRPr lang="en-US" dirty="0" smtClean="0"/>
          </a:p>
          <a:p>
            <a:pPr marL="0" lvl="0" indent="0">
              <a:buNone/>
            </a:pPr>
            <a:r>
              <a:rPr lang="en-US" dirty="0" smtClean="0"/>
              <a:t>Exchange 2007/2010 may also emit 451 redirect</a:t>
            </a:r>
          </a:p>
          <a:p>
            <a:pPr marL="241300" lvl="1" indent="0">
              <a:buNone/>
            </a:pPr>
            <a:r>
              <a:rPr lang="en-US" dirty="0" smtClean="0"/>
              <a:t>Most devices don’t handle it properly, which is why Exchange 2013 doesn’t</a:t>
            </a:r>
          </a:p>
        </p:txBody>
      </p:sp>
    </p:spTree>
    <p:extLst>
      <p:ext uri="{BB962C8B-B14F-4D97-AF65-F5344CB8AC3E}">
        <p14:creationId xmlns:p14="http://schemas.microsoft.com/office/powerpoint/2010/main" val="17981359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aseline="0" dirty="0" smtClean="0"/>
              <a:t>Autodiscover resources</a:t>
            </a:r>
            <a:endParaRPr lang="en-US" dirty="0"/>
          </a:p>
        </p:txBody>
      </p:sp>
      <p:sp>
        <p:nvSpPr>
          <p:cNvPr id="3" name="Text Placeholder 2"/>
          <p:cNvSpPr>
            <a:spLocks noGrp="1"/>
          </p:cNvSpPr>
          <p:nvPr>
            <p:ph type="body" idx="4294967295"/>
          </p:nvPr>
        </p:nvSpPr>
        <p:spPr>
          <a:xfrm>
            <a:off x="274640" y="1212851"/>
            <a:ext cx="11887198" cy="4442242"/>
          </a:xfrm>
        </p:spPr>
        <p:txBody>
          <a:bodyPr/>
          <a:lstStyle/>
          <a:p>
            <a:pPr marL="0" indent="0">
              <a:buNone/>
            </a:pPr>
            <a:r>
              <a:rPr lang="en-US" dirty="0" smtClean="0"/>
              <a:t>The Exchange 2007 Exchange</a:t>
            </a:r>
            <a:r>
              <a:rPr lang="en-US" baseline="0" dirty="0" smtClean="0"/>
              <a:t> Web Services book is pretty good</a:t>
            </a:r>
          </a:p>
          <a:p>
            <a:pPr marL="0" indent="0">
              <a:buNone/>
            </a:pPr>
            <a:endParaRPr lang="en-US" dirty="0"/>
          </a:p>
          <a:p>
            <a:pPr marL="0" indent="0">
              <a:buNone/>
            </a:pPr>
            <a:r>
              <a:rPr lang="en-US" dirty="0"/>
              <a:t>http://</a:t>
            </a:r>
            <a:r>
              <a:rPr lang="en-US" dirty="0" err="1"/>
              <a:t>blogs.msdn.com</a:t>
            </a:r>
            <a:r>
              <a:rPr lang="en-US" dirty="0"/>
              <a:t>/b/</a:t>
            </a:r>
            <a:r>
              <a:rPr lang="en-US" dirty="0" err="1"/>
              <a:t>exchangedev</a:t>
            </a:r>
            <a:r>
              <a:rPr lang="en-US" dirty="0"/>
              <a:t>/archive/2011/07/08/</a:t>
            </a:r>
            <a:r>
              <a:rPr lang="en-US" dirty="0" err="1"/>
              <a:t>autodiscover</a:t>
            </a:r>
            <a:r>
              <a:rPr lang="en-US" dirty="0"/>
              <a:t>-for-exchange-</a:t>
            </a:r>
            <a:r>
              <a:rPr lang="en-US" dirty="0" err="1"/>
              <a:t>activesync</a:t>
            </a:r>
            <a:r>
              <a:rPr lang="en-US" dirty="0"/>
              <a:t>-</a:t>
            </a:r>
            <a:r>
              <a:rPr lang="en-US" dirty="0" err="1"/>
              <a:t>developers.aspx</a:t>
            </a:r>
            <a:endParaRPr lang="en-US" dirty="0"/>
          </a:p>
          <a:p>
            <a:endParaRPr lang="en-US" dirty="0"/>
          </a:p>
        </p:txBody>
      </p:sp>
    </p:spTree>
    <p:extLst>
      <p:ext uri="{BB962C8B-B14F-4D97-AF65-F5344CB8AC3E}">
        <p14:creationId xmlns:p14="http://schemas.microsoft.com/office/powerpoint/2010/main" val="2170368528"/>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Autodiscover sample</a:t>
            </a:r>
            <a:endParaRPr lang="en-US" dirty="0"/>
          </a:p>
        </p:txBody>
      </p:sp>
      <p:sp>
        <p:nvSpPr>
          <p:cNvPr id="3" name="Text Placeholder 2"/>
          <p:cNvSpPr>
            <a:spLocks noGrp="1"/>
          </p:cNvSpPr>
          <p:nvPr>
            <p:ph type="body" sz="quarter" idx="10"/>
          </p:nvPr>
        </p:nvSpPr>
        <p:spPr>
          <a:xfrm>
            <a:off x="274638" y="1216152"/>
            <a:ext cx="11887199" cy="3443250"/>
          </a:xfrm>
        </p:spPr>
        <p:txBody>
          <a:bodyPr/>
          <a:lstStyle/>
          <a:p>
            <a:r>
              <a:rPr lang="en-US" dirty="0"/>
              <a:t>if ([</a:t>
            </a:r>
            <a:r>
              <a:rPr lang="en-US" dirty="0" err="1"/>
              <a:t>autoD</a:t>
            </a:r>
            <a:r>
              <a:rPr lang="en-US" dirty="0"/>
              <a:t> </a:t>
            </a:r>
            <a:r>
              <a:rPr lang="en-US" dirty="0" err="1"/>
              <a:t>connectToServer</a:t>
            </a:r>
            <a:r>
              <a:rPr lang="en-US" dirty="0"/>
              <a:t>]) {</a:t>
            </a:r>
          </a:p>
          <a:p>
            <a:r>
              <a:rPr lang="en-US" dirty="0"/>
              <a:t>    </a:t>
            </a:r>
            <a:r>
              <a:rPr lang="en-US" dirty="0" err="1"/>
              <a:t>self.serverURL</a:t>
            </a:r>
            <a:r>
              <a:rPr lang="en-US" dirty="0"/>
              <a:t> = [</a:t>
            </a:r>
            <a:r>
              <a:rPr lang="en-US" dirty="0" err="1"/>
              <a:t>autoD</a:t>
            </a:r>
            <a:r>
              <a:rPr lang="en-US" dirty="0"/>
              <a:t> </a:t>
            </a:r>
            <a:r>
              <a:rPr lang="en-US" dirty="0" err="1"/>
              <a:t>serverURL</a:t>
            </a:r>
            <a:r>
              <a:rPr lang="en-US" dirty="0"/>
              <a:t>];</a:t>
            </a:r>
          </a:p>
          <a:p>
            <a:r>
              <a:rPr lang="en-US" dirty="0"/>
              <a:t>    [</a:t>
            </a:r>
            <a:r>
              <a:rPr lang="en-US" dirty="0" err="1"/>
              <a:t>self.oof</a:t>
            </a:r>
            <a:r>
              <a:rPr lang="en-US" dirty="0"/>
              <a:t> </a:t>
            </a:r>
            <a:r>
              <a:rPr lang="en-US" dirty="0" err="1"/>
              <a:t>getCurrentOOFState</a:t>
            </a:r>
            <a:r>
              <a:rPr lang="en-US" dirty="0"/>
              <a:t>];    </a:t>
            </a:r>
          </a:p>
          <a:p>
            <a:r>
              <a:rPr lang="en-US" dirty="0" smtClean="0"/>
              <a:t>}</a:t>
            </a:r>
          </a:p>
          <a:p>
            <a:endParaRPr lang="en-US" dirty="0"/>
          </a:p>
          <a:p>
            <a:r>
              <a:rPr lang="en-US" dirty="0"/>
              <a:t>…it takes hard work to look this good!</a:t>
            </a:r>
          </a:p>
        </p:txBody>
      </p:sp>
    </p:spTree>
    <p:extLst>
      <p:ext uri="{BB962C8B-B14F-4D97-AF65-F5344CB8AC3E}">
        <p14:creationId xmlns:p14="http://schemas.microsoft.com/office/powerpoint/2010/main" val="13476084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Example: OOF management with EWS</a:t>
            </a:r>
            <a:endParaRPr lang="en-US" dirty="0"/>
          </a:p>
        </p:txBody>
      </p:sp>
    </p:spTree>
    <p:extLst>
      <p:ext uri="{BB962C8B-B14F-4D97-AF65-F5344CB8AC3E}">
        <p14:creationId xmlns:p14="http://schemas.microsoft.com/office/powerpoint/2010/main" val="2664551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702" y="2125678"/>
            <a:ext cx="9496930" cy="1828786"/>
          </a:xfrm>
        </p:spPr>
        <p:txBody>
          <a:bodyPr/>
          <a:lstStyle/>
          <a:p>
            <a:r>
              <a:rPr lang="en-US" sz="5600" dirty="0" smtClean="0"/>
              <a:t>Developing Mobile Apps with Exchange Web Services</a:t>
            </a:r>
            <a:endParaRPr lang="en-US" sz="5600" dirty="0"/>
          </a:p>
        </p:txBody>
      </p:sp>
      <p:sp>
        <p:nvSpPr>
          <p:cNvPr id="5" name="Text Placeholder 4"/>
          <p:cNvSpPr>
            <a:spLocks noGrp="1"/>
          </p:cNvSpPr>
          <p:nvPr>
            <p:ph type="body" sz="quarter" idx="12"/>
          </p:nvPr>
        </p:nvSpPr>
        <p:spPr/>
        <p:txBody>
          <a:bodyPr/>
          <a:lstStyle/>
          <a:p>
            <a:r>
              <a:rPr lang="en-US" dirty="0" smtClean="0"/>
              <a:t>Paul Robichaux</a:t>
            </a:r>
          </a:p>
          <a:p>
            <a:r>
              <a:rPr lang="en-US" dirty="0" err="1" smtClean="0"/>
              <a:t>paul@robichaux.net</a:t>
            </a:r>
            <a:endParaRPr lang="en-US" dirty="0"/>
          </a:p>
        </p:txBody>
      </p:sp>
      <p:sp>
        <p:nvSpPr>
          <p:cNvPr id="14" name="Text Placeholder 13"/>
          <p:cNvSpPr>
            <a:spLocks noGrp="1"/>
          </p:cNvSpPr>
          <p:nvPr>
            <p:ph type="body" sz="quarter" idx="13"/>
          </p:nvPr>
        </p:nvSpPr>
        <p:spPr/>
        <p:txBody>
          <a:bodyPr/>
          <a:lstStyle/>
          <a:p>
            <a:r>
              <a:rPr lang="en-US" dirty="0" smtClean="0"/>
              <a:t>OUC-B304</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err="1" smtClean="0"/>
              <a:t>ExOOF</a:t>
            </a:r>
            <a:r>
              <a:rPr lang="en-US" dirty="0" smtClean="0"/>
              <a:t>: managing OOF properties with EWS</a:t>
            </a:r>
            <a:endParaRPr lang="en-US" dirty="0"/>
          </a:p>
        </p:txBody>
      </p:sp>
    </p:spTree>
    <p:extLst>
      <p:ext uri="{BB962C8B-B14F-4D97-AF65-F5344CB8AC3E}">
        <p14:creationId xmlns:p14="http://schemas.microsoft.com/office/powerpoint/2010/main" val="2536745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Exploring the </a:t>
            </a:r>
            <a:r>
              <a:rPr lang="en-US" dirty="0" err="1" smtClean="0"/>
              <a:t>AutoD</a:t>
            </a:r>
            <a:r>
              <a:rPr lang="en-US" dirty="0" smtClean="0"/>
              <a:t> class</a:t>
            </a:r>
            <a:endParaRPr lang="en-US" dirty="0"/>
          </a:p>
        </p:txBody>
      </p:sp>
      <p:sp>
        <p:nvSpPr>
          <p:cNvPr id="3" name="Text Placeholder 2"/>
          <p:cNvSpPr>
            <a:spLocks noGrp="1"/>
          </p:cNvSpPr>
          <p:nvPr>
            <p:ph type="body" sz="quarter" idx="10"/>
          </p:nvPr>
        </p:nvSpPr>
        <p:spPr>
          <a:xfrm>
            <a:off x="274638" y="1216152"/>
            <a:ext cx="11887199" cy="1107226"/>
          </a:xfrm>
        </p:spPr>
        <p:txBody>
          <a:bodyPr/>
          <a:lstStyle/>
          <a:p>
            <a:r>
              <a:rPr lang="en-US" dirty="0" smtClean="0"/>
              <a:t>The only way to see everything we want to see is in </a:t>
            </a:r>
            <a:r>
              <a:rPr lang="en-US" dirty="0" err="1" smtClean="0"/>
              <a:t>Xcode</a:t>
            </a:r>
            <a:r>
              <a:rPr lang="en-US" dirty="0" smtClean="0"/>
              <a:t>…</a:t>
            </a:r>
            <a:endParaRPr lang="en-US" dirty="0"/>
          </a:p>
        </p:txBody>
      </p:sp>
    </p:spTree>
    <p:extLst>
      <p:ext uri="{BB962C8B-B14F-4D97-AF65-F5344CB8AC3E}">
        <p14:creationId xmlns:p14="http://schemas.microsoft.com/office/powerpoint/2010/main" val="1367164143"/>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How’d we get the OOF state?</a:t>
            </a:r>
            <a:endParaRPr lang="en-US" dirty="0"/>
          </a:p>
        </p:txBody>
      </p:sp>
      <p:sp>
        <p:nvSpPr>
          <p:cNvPr id="3" name="Text Placeholder 2"/>
          <p:cNvSpPr>
            <a:spLocks noGrp="1"/>
          </p:cNvSpPr>
          <p:nvPr>
            <p:ph type="body" sz="quarter" idx="10"/>
          </p:nvPr>
        </p:nvSpPr>
        <p:spPr>
          <a:xfrm>
            <a:off x="274638" y="1216152"/>
            <a:ext cx="11887199" cy="5448671"/>
          </a:xfrm>
        </p:spPr>
        <p:txBody>
          <a:bodyPr/>
          <a:lstStyle/>
          <a:p>
            <a:r>
              <a:rPr lang="en-US" sz="2800" dirty="0" err="1" smtClean="0"/>
              <a:t>ASIHTTPRequest</a:t>
            </a:r>
            <a:r>
              <a:rPr lang="en-US" sz="2800" dirty="0" smtClean="0"/>
              <a:t> </a:t>
            </a:r>
            <a:r>
              <a:rPr lang="en-US" sz="2800" dirty="0"/>
              <a:t>*</a:t>
            </a:r>
            <a:r>
              <a:rPr lang="en-US" sz="2800" dirty="0" err="1"/>
              <a:t>oofRequest</a:t>
            </a:r>
            <a:r>
              <a:rPr lang="en-US" sz="2800" dirty="0"/>
              <a:t> = [</a:t>
            </a:r>
            <a:r>
              <a:rPr lang="en-US" sz="2800" dirty="0" err="1" smtClean="0"/>
              <a:t>ASIHTTPRequest</a:t>
            </a:r>
            <a:r>
              <a:rPr lang="en-US" sz="2800" dirty="0"/>
              <a:t> </a:t>
            </a:r>
            <a:r>
              <a:rPr lang="en-US" sz="2800" dirty="0" smtClean="0"/>
              <a:t/>
            </a:r>
            <a:br>
              <a:rPr lang="en-US" sz="2800" dirty="0" smtClean="0"/>
            </a:br>
            <a:r>
              <a:rPr lang="en-US" sz="2800" dirty="0" smtClean="0"/>
              <a:t>	</a:t>
            </a:r>
            <a:r>
              <a:rPr lang="en-US" sz="2800" dirty="0" err="1" smtClean="0"/>
              <a:t>requestWithURL</a:t>
            </a:r>
            <a:r>
              <a:rPr lang="en-US" sz="2800" dirty="0"/>
              <a:t>: </a:t>
            </a:r>
            <a:r>
              <a:rPr lang="en-US" sz="2800" dirty="0" err="1"/>
              <a:t>appDelegate.serverURL</a:t>
            </a:r>
            <a:r>
              <a:rPr lang="en-US" sz="2800" dirty="0"/>
              <a:t>]</a:t>
            </a:r>
            <a:r>
              <a:rPr lang="en-US" sz="2800" dirty="0" smtClean="0"/>
              <a:t>;</a:t>
            </a:r>
          </a:p>
          <a:p>
            <a:r>
              <a:rPr lang="en-US" sz="2800" dirty="0" err="1" smtClean="0"/>
              <a:t>ExUser</a:t>
            </a:r>
            <a:r>
              <a:rPr lang="en-US" sz="2800" dirty="0" smtClean="0"/>
              <a:t> </a:t>
            </a:r>
            <a:r>
              <a:rPr lang="en-US" sz="2800" dirty="0"/>
              <a:t>*who = </a:t>
            </a:r>
            <a:r>
              <a:rPr lang="en-US" sz="2800" dirty="0" err="1"/>
              <a:t>appDelegate.theUser</a:t>
            </a:r>
            <a:r>
              <a:rPr lang="en-US" sz="2800" dirty="0"/>
              <a:t>;</a:t>
            </a:r>
          </a:p>
          <a:p>
            <a:r>
              <a:rPr lang="en-US" sz="2800" dirty="0" smtClean="0"/>
              <a:t>[</a:t>
            </a:r>
            <a:r>
              <a:rPr lang="en-US" sz="2800" dirty="0" err="1"/>
              <a:t>oofRequest</a:t>
            </a:r>
            <a:r>
              <a:rPr lang="en-US" sz="2800" dirty="0"/>
              <a:t> </a:t>
            </a:r>
            <a:r>
              <a:rPr lang="en-US" sz="2800" dirty="0" err="1"/>
              <a:t>setUsername:who.userName</a:t>
            </a:r>
            <a:r>
              <a:rPr lang="en-US" sz="2800" dirty="0"/>
              <a:t>];</a:t>
            </a:r>
          </a:p>
          <a:p>
            <a:r>
              <a:rPr lang="en-US" sz="2800" dirty="0" smtClean="0"/>
              <a:t>[</a:t>
            </a:r>
            <a:r>
              <a:rPr lang="en-US" sz="2800" dirty="0" err="1"/>
              <a:t>oofRequest</a:t>
            </a:r>
            <a:r>
              <a:rPr lang="en-US" sz="2800" dirty="0"/>
              <a:t> </a:t>
            </a:r>
            <a:r>
              <a:rPr lang="en-US" sz="2800" dirty="0" err="1"/>
              <a:t>setPassword</a:t>
            </a:r>
            <a:r>
              <a:rPr lang="en-US" sz="2800" dirty="0"/>
              <a:t>: </a:t>
            </a:r>
            <a:r>
              <a:rPr lang="en-US" sz="2800" dirty="0" err="1"/>
              <a:t>who.userPassword</a:t>
            </a:r>
            <a:r>
              <a:rPr lang="en-US" sz="2800" dirty="0"/>
              <a:t>];</a:t>
            </a:r>
          </a:p>
          <a:p>
            <a:r>
              <a:rPr lang="en-US" sz="2800" dirty="0" smtClean="0"/>
              <a:t>[</a:t>
            </a:r>
            <a:r>
              <a:rPr lang="en-US" sz="2800" dirty="0" err="1"/>
              <a:t>oofRequest</a:t>
            </a:r>
            <a:r>
              <a:rPr lang="en-US" sz="2800" dirty="0"/>
              <a:t> </a:t>
            </a:r>
            <a:r>
              <a:rPr lang="en-US" sz="2800" dirty="0" err="1"/>
              <a:t>addRequestHeader</a:t>
            </a:r>
            <a:r>
              <a:rPr lang="en-US" sz="2800" dirty="0"/>
              <a:t>:@"Content-Type" </a:t>
            </a:r>
            <a:r>
              <a:rPr lang="en-US" sz="2800" dirty="0" smtClean="0"/>
              <a:t>				value</a:t>
            </a:r>
            <a:r>
              <a:rPr lang="en-US" sz="2800" dirty="0"/>
              <a:t>:[</a:t>
            </a:r>
            <a:r>
              <a:rPr lang="en-US" sz="2800" dirty="0" err="1"/>
              <a:t>NSString</a:t>
            </a:r>
            <a:r>
              <a:rPr lang="en-US" sz="2800" dirty="0"/>
              <a:t> </a:t>
            </a:r>
            <a:r>
              <a:rPr lang="en-US" sz="2800" dirty="0" err="1"/>
              <a:t>stringWithFormat</a:t>
            </a:r>
            <a:r>
              <a:rPr lang="en-US" sz="2800" dirty="0"/>
              <a:t>:@"text/xml</a:t>
            </a:r>
            <a:r>
              <a:rPr lang="en-US" sz="2800" dirty="0" smtClean="0"/>
              <a:t>;</a:t>
            </a:r>
            <a:br>
              <a:rPr lang="en-US" sz="2800" dirty="0" smtClean="0"/>
            </a:br>
            <a:r>
              <a:rPr lang="en-US" sz="2800" dirty="0" smtClean="0"/>
              <a:t>	 charset</a:t>
            </a:r>
            <a:r>
              <a:rPr lang="en-US" sz="2800" dirty="0"/>
              <a:t>=utf-8"]];</a:t>
            </a:r>
          </a:p>
          <a:p>
            <a:r>
              <a:rPr lang="en-US" sz="2800" dirty="0" smtClean="0"/>
              <a:t>[</a:t>
            </a:r>
            <a:r>
              <a:rPr lang="en-US" sz="2800" dirty="0" err="1"/>
              <a:t>oofRequest</a:t>
            </a:r>
            <a:r>
              <a:rPr lang="en-US" sz="2800" dirty="0"/>
              <a:t> </a:t>
            </a:r>
            <a:r>
              <a:rPr lang="en-US" sz="2800" dirty="0" err="1"/>
              <a:t>appendPostData</a:t>
            </a:r>
            <a:r>
              <a:rPr lang="en-US" sz="2800" dirty="0"/>
              <a:t>:[[self request</a:t>
            </a:r>
            <a:r>
              <a:rPr lang="en-US" sz="2800" dirty="0" smtClean="0"/>
              <a:t>]</a:t>
            </a:r>
            <a:br>
              <a:rPr lang="en-US" sz="2800" dirty="0" smtClean="0"/>
            </a:br>
            <a:r>
              <a:rPr lang="en-US" sz="2800" dirty="0" smtClean="0"/>
              <a:t>	 </a:t>
            </a:r>
            <a:r>
              <a:rPr lang="en-US" sz="2800" dirty="0"/>
              <a:t>dataUsingEncoding:NSUTF8StringEncoding]];</a:t>
            </a:r>
          </a:p>
          <a:p>
            <a:r>
              <a:rPr lang="en-US" sz="2800" dirty="0" smtClean="0"/>
              <a:t>    </a:t>
            </a:r>
            <a:endParaRPr lang="en-US" sz="2800" dirty="0"/>
          </a:p>
          <a:p>
            <a:r>
              <a:rPr lang="en-US" sz="2800" dirty="0" smtClean="0"/>
              <a:t>[</a:t>
            </a:r>
            <a:r>
              <a:rPr lang="en-US" sz="2800" dirty="0" err="1"/>
              <a:t>oofRequest</a:t>
            </a:r>
            <a:r>
              <a:rPr lang="en-US" sz="2800" dirty="0"/>
              <a:t> </a:t>
            </a:r>
            <a:r>
              <a:rPr lang="en-US" sz="2800" dirty="0" err="1"/>
              <a:t>startSynchronous</a:t>
            </a:r>
            <a:r>
              <a:rPr lang="en-US" sz="2800" dirty="0"/>
              <a:t>]</a:t>
            </a:r>
            <a:r>
              <a:rPr lang="en-US" sz="2800" dirty="0" smtClean="0"/>
              <a:t>;</a:t>
            </a:r>
            <a:endParaRPr lang="en-US" sz="2800" dirty="0"/>
          </a:p>
        </p:txBody>
      </p:sp>
    </p:spTree>
    <p:extLst>
      <p:ext uri="{BB962C8B-B14F-4D97-AF65-F5344CB8AC3E}">
        <p14:creationId xmlns:p14="http://schemas.microsoft.com/office/powerpoint/2010/main" val="1732714810"/>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 the server returns</a:t>
            </a:r>
            <a:endParaRPr lang="en-US" dirty="0"/>
          </a:p>
        </p:txBody>
      </p:sp>
      <p:sp>
        <p:nvSpPr>
          <p:cNvPr id="5" name="Text Placeholder 4"/>
          <p:cNvSpPr>
            <a:spLocks noGrp="1"/>
          </p:cNvSpPr>
          <p:nvPr>
            <p:ph type="body" sz="quarter" idx="10"/>
          </p:nvPr>
        </p:nvSpPr>
        <p:spPr>
          <a:xfrm>
            <a:off x="274638" y="1212850"/>
            <a:ext cx="11887200" cy="2657138"/>
          </a:xfrm>
        </p:spPr>
        <p:txBody>
          <a:bodyPr/>
          <a:lstStyle/>
          <a:p>
            <a:r>
              <a:rPr lang="en-US" dirty="0" smtClean="0"/>
              <a:t>OOF data is an XML document based on a defined EWS schema</a:t>
            </a:r>
          </a:p>
          <a:p>
            <a:endParaRPr lang="en-US" dirty="0"/>
          </a:p>
          <a:p>
            <a:r>
              <a:rPr lang="en-US" dirty="0" smtClean="0"/>
              <a:t>So all we need to do is parse it</a:t>
            </a:r>
            <a:endParaRPr lang="en-US" dirty="0"/>
          </a:p>
        </p:txBody>
      </p:sp>
    </p:spTree>
    <p:extLst>
      <p:ext uri="{BB962C8B-B14F-4D97-AF65-F5344CB8AC3E}">
        <p14:creationId xmlns:p14="http://schemas.microsoft.com/office/powerpoint/2010/main" val="2981608971"/>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rest of </a:t>
            </a:r>
            <a:r>
              <a:rPr lang="en-US" dirty="0" err="1"/>
              <a:t>getCurrentOOFState</a:t>
            </a:r>
            <a:endParaRPr lang="en-US" dirty="0"/>
          </a:p>
        </p:txBody>
      </p:sp>
      <p:sp>
        <p:nvSpPr>
          <p:cNvPr id="3" name="Text Placeholder 2"/>
          <p:cNvSpPr>
            <a:spLocks noGrp="1"/>
          </p:cNvSpPr>
          <p:nvPr>
            <p:ph type="body" sz="quarter" idx="10"/>
          </p:nvPr>
        </p:nvSpPr>
        <p:spPr>
          <a:xfrm>
            <a:off x="274638" y="1216152"/>
            <a:ext cx="11887199" cy="2949525"/>
          </a:xfrm>
        </p:spPr>
        <p:txBody>
          <a:bodyPr/>
          <a:lstStyle/>
          <a:p>
            <a:r>
              <a:rPr lang="en-US" sz="2800" dirty="0" smtClean="0"/>
              <a:t>Let’s take a look and see what happens here…</a:t>
            </a:r>
          </a:p>
          <a:p>
            <a:endParaRPr lang="en-US" sz="2800" dirty="0"/>
          </a:p>
          <a:p>
            <a:pPr marL="457200" indent="-457200">
              <a:buFontTx/>
              <a:buChar char="-"/>
            </a:pPr>
            <a:r>
              <a:rPr lang="en-US" sz="2800" dirty="0" smtClean="0"/>
              <a:t>Retrieve data from URL result</a:t>
            </a:r>
          </a:p>
          <a:p>
            <a:pPr marL="457200" indent="-457200">
              <a:buFontTx/>
              <a:buChar char="-"/>
            </a:pPr>
            <a:r>
              <a:rPr lang="en-US" sz="2800" dirty="0" smtClean="0"/>
              <a:t>Ask </a:t>
            </a:r>
            <a:r>
              <a:rPr lang="en-US" sz="2800" dirty="0" err="1" smtClean="0"/>
              <a:t>GDataXMLDocument</a:t>
            </a:r>
            <a:r>
              <a:rPr lang="en-US" sz="2800" dirty="0" smtClean="0"/>
              <a:t> to parse it</a:t>
            </a:r>
          </a:p>
          <a:p>
            <a:pPr marL="457200" indent="-457200">
              <a:buFontTx/>
              <a:buChar char="-"/>
            </a:pPr>
            <a:r>
              <a:rPr lang="en-US" sz="2800" dirty="0" smtClean="0"/>
              <a:t>Use </a:t>
            </a:r>
            <a:r>
              <a:rPr lang="en-US" sz="2800" dirty="0" err="1" smtClean="0"/>
              <a:t>nodesForXPath</a:t>
            </a:r>
            <a:r>
              <a:rPr lang="en-US" sz="2800" dirty="0" smtClean="0"/>
              <a:t>: to pick out the parts we care about</a:t>
            </a:r>
          </a:p>
          <a:p>
            <a:pPr marL="457200" indent="-457200">
              <a:buFontTx/>
              <a:buChar char="-"/>
            </a:pPr>
            <a:r>
              <a:rPr lang="en-US" sz="2800" dirty="0" smtClean="0"/>
              <a:t>Tie the results into the UI</a:t>
            </a:r>
            <a:endParaRPr lang="en-US" sz="2800" dirty="0"/>
          </a:p>
        </p:txBody>
      </p:sp>
    </p:spTree>
    <p:extLst>
      <p:ext uri="{BB962C8B-B14F-4D97-AF65-F5344CB8AC3E}">
        <p14:creationId xmlns:p14="http://schemas.microsoft.com/office/powerpoint/2010/main" val="1240839537"/>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Setting the OOF state</a:t>
            </a:r>
            <a:endParaRPr lang="en-US" dirty="0"/>
          </a:p>
        </p:txBody>
      </p:sp>
      <p:sp>
        <p:nvSpPr>
          <p:cNvPr id="5" name="Text Placeholder 4"/>
          <p:cNvSpPr>
            <a:spLocks noGrp="1"/>
          </p:cNvSpPr>
          <p:nvPr>
            <p:ph type="body" sz="quarter" idx="10"/>
          </p:nvPr>
        </p:nvSpPr>
        <p:spPr>
          <a:xfrm>
            <a:off x="274638" y="1212850"/>
            <a:ext cx="11887200" cy="4565353"/>
          </a:xfrm>
        </p:spPr>
        <p:txBody>
          <a:bodyPr/>
          <a:lstStyle/>
          <a:p>
            <a:r>
              <a:rPr lang="en-US" dirty="0" smtClean="0"/>
              <a:t>…basically a giant </a:t>
            </a:r>
            <a:r>
              <a:rPr lang="en-US" dirty="0" err="1" smtClean="0"/>
              <a:t>printf</a:t>
            </a:r>
            <a:r>
              <a:rPr lang="en-US" dirty="0" smtClean="0"/>
              <a:t>()</a:t>
            </a:r>
          </a:p>
          <a:p>
            <a:endParaRPr lang="en-US" dirty="0"/>
          </a:p>
          <a:p>
            <a:r>
              <a:rPr lang="en-US" dirty="0" smtClean="0"/>
              <a:t>We have values associated with controls/fields in the GUI</a:t>
            </a:r>
          </a:p>
          <a:p>
            <a:endParaRPr lang="en-US" dirty="0"/>
          </a:p>
          <a:p>
            <a:r>
              <a:rPr lang="en-US" dirty="0" smtClean="0"/>
              <a:t>Retrieve those values, format them per the EWS OOF schema, and POST the data back</a:t>
            </a:r>
            <a:endParaRPr lang="en-US" dirty="0"/>
          </a:p>
        </p:txBody>
      </p:sp>
    </p:spTree>
    <p:extLst>
      <p:ext uri="{BB962C8B-B14F-4D97-AF65-F5344CB8AC3E}">
        <p14:creationId xmlns:p14="http://schemas.microsoft.com/office/powerpoint/2010/main" val="1138640198"/>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Example: Calendar management</a:t>
            </a:r>
            <a:endParaRPr lang="en-US" dirty="0"/>
          </a:p>
        </p:txBody>
      </p:sp>
    </p:spTree>
    <p:extLst>
      <p:ext uri="{BB962C8B-B14F-4D97-AF65-F5344CB8AC3E}">
        <p14:creationId xmlns:p14="http://schemas.microsoft.com/office/powerpoint/2010/main" val="587102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Calendaring</a:t>
            </a:r>
            <a:endParaRPr lang="en-US" dirty="0"/>
          </a:p>
        </p:txBody>
      </p:sp>
      <p:sp>
        <p:nvSpPr>
          <p:cNvPr id="4" name="Text Placeholder 3"/>
          <p:cNvSpPr>
            <a:spLocks noGrp="1"/>
          </p:cNvSpPr>
          <p:nvPr>
            <p:ph type="body" sz="quarter" idx="10"/>
          </p:nvPr>
        </p:nvSpPr>
        <p:spPr>
          <a:xfrm>
            <a:off x="274638" y="1212850"/>
            <a:ext cx="11887200" cy="4688463"/>
          </a:xfrm>
        </p:spPr>
        <p:txBody>
          <a:bodyPr/>
          <a:lstStyle/>
          <a:p>
            <a:r>
              <a:rPr lang="en-US" dirty="0"/>
              <a:t>Mobile devices include calendar apps…</a:t>
            </a:r>
          </a:p>
          <a:p>
            <a:endParaRPr lang="en-US" dirty="0"/>
          </a:p>
          <a:p>
            <a:r>
              <a:rPr lang="en-US" dirty="0"/>
              <a:t>…but suppose you have a LOB app that you want to use the Exchange </a:t>
            </a:r>
            <a:r>
              <a:rPr lang="en-US" dirty="0" smtClean="0"/>
              <a:t>calendar</a:t>
            </a:r>
          </a:p>
          <a:p>
            <a:pPr lvl="1"/>
            <a:r>
              <a:rPr lang="en-US" dirty="0" smtClean="0"/>
              <a:t>Scheduling appointments</a:t>
            </a:r>
          </a:p>
          <a:p>
            <a:pPr lvl="1"/>
            <a:r>
              <a:rPr lang="en-US" dirty="0" smtClean="0"/>
              <a:t>Reserving </a:t>
            </a:r>
            <a:r>
              <a:rPr lang="en-US" dirty="0"/>
              <a:t>resources</a:t>
            </a:r>
          </a:p>
          <a:p>
            <a:endParaRPr lang="en-US" dirty="0"/>
          </a:p>
        </p:txBody>
      </p:sp>
    </p:spTree>
    <p:extLst>
      <p:ext uri="{BB962C8B-B14F-4D97-AF65-F5344CB8AC3E}">
        <p14:creationId xmlns:p14="http://schemas.microsoft.com/office/powerpoint/2010/main" val="512034708"/>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err="1" smtClean="0"/>
              <a:t>ExCal</a:t>
            </a:r>
            <a:r>
              <a:rPr lang="en-US" dirty="0" smtClean="0"/>
              <a:t>: viewing and managing calendar items</a:t>
            </a:r>
            <a:endParaRPr lang="en-US" dirty="0"/>
          </a:p>
        </p:txBody>
      </p:sp>
    </p:spTree>
    <p:extLst>
      <p:ext uri="{BB962C8B-B14F-4D97-AF65-F5344CB8AC3E}">
        <p14:creationId xmlns:p14="http://schemas.microsoft.com/office/powerpoint/2010/main" val="722407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Getting calendar items</a:t>
            </a:r>
            <a:endParaRPr lang="en-US" dirty="0"/>
          </a:p>
        </p:txBody>
      </p:sp>
      <p:sp>
        <p:nvSpPr>
          <p:cNvPr id="5" name="Text Placeholder 4"/>
          <p:cNvSpPr>
            <a:spLocks noGrp="1"/>
          </p:cNvSpPr>
          <p:nvPr>
            <p:ph type="body" sz="quarter" idx="10"/>
          </p:nvPr>
        </p:nvSpPr>
        <p:spPr>
          <a:xfrm>
            <a:off x="274638" y="1212850"/>
            <a:ext cx="11887200" cy="3549690"/>
          </a:xfrm>
        </p:spPr>
        <p:txBody>
          <a:bodyPr/>
          <a:lstStyle/>
          <a:p>
            <a:r>
              <a:rPr lang="en-US" dirty="0" err="1"/>
              <a:t>FindItem</a:t>
            </a:r>
            <a:r>
              <a:rPr lang="en-US" dirty="0"/>
              <a:t> will retrieve items subject to the parameters you set</a:t>
            </a:r>
          </a:p>
          <a:p>
            <a:pPr marL="685678" lvl="1"/>
            <a:r>
              <a:rPr lang="en-US" dirty="0"/>
              <a:t>Base </a:t>
            </a:r>
            <a:r>
              <a:rPr lang="en-US" dirty="0" smtClean="0"/>
              <a:t>folder: calendar, Inbox, sub folders, </a:t>
            </a:r>
            <a:r>
              <a:rPr lang="en-US" dirty="0" err="1" smtClean="0"/>
              <a:t>etc</a:t>
            </a:r>
            <a:endParaRPr lang="en-US" dirty="0" smtClean="0"/>
          </a:p>
          <a:p>
            <a:pPr marL="685678" lvl="1"/>
            <a:r>
              <a:rPr lang="en-US" dirty="0" smtClean="0"/>
              <a:t>Start </a:t>
            </a:r>
            <a:r>
              <a:rPr lang="en-US" dirty="0"/>
              <a:t>/ end times</a:t>
            </a:r>
          </a:p>
          <a:p>
            <a:pPr marL="685678" lvl="1"/>
            <a:r>
              <a:rPr lang="en-US" dirty="0"/>
              <a:t>Item type</a:t>
            </a:r>
          </a:p>
          <a:p>
            <a:r>
              <a:rPr lang="en-US" dirty="0"/>
              <a:t>In this case we’re searching for calendar items </a:t>
            </a:r>
            <a:r>
              <a:rPr lang="en-US" dirty="0" smtClean="0"/>
              <a:t>for the week of </a:t>
            </a:r>
            <a:r>
              <a:rPr lang="en-US" dirty="0" err="1" smtClean="0"/>
              <a:t>TechEd</a:t>
            </a:r>
            <a:r>
              <a:rPr lang="en-US" dirty="0" smtClean="0"/>
              <a:t>, </a:t>
            </a:r>
            <a:r>
              <a:rPr lang="en-US" dirty="0"/>
              <a:t>max 500</a:t>
            </a:r>
          </a:p>
        </p:txBody>
      </p:sp>
    </p:spTree>
    <p:extLst>
      <p:ext uri="{BB962C8B-B14F-4D97-AF65-F5344CB8AC3E}">
        <p14:creationId xmlns:p14="http://schemas.microsoft.com/office/powerpoint/2010/main" val="2216999262"/>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Mobile devices are important</a:t>
            </a:r>
            <a:endParaRPr lang="en-US" dirty="0"/>
          </a:p>
        </p:txBody>
      </p:sp>
      <p:sp>
        <p:nvSpPr>
          <p:cNvPr id="3" name="TextBox 2"/>
          <p:cNvSpPr txBox="1"/>
          <p:nvPr/>
        </p:nvSpPr>
        <p:spPr>
          <a:xfrm>
            <a:off x="1052735" y="1503750"/>
            <a:ext cx="369332" cy="634020"/>
          </a:xfrm>
          <a:prstGeom prst="rect">
            <a:avLst/>
          </a:prstGeom>
          <a:noFill/>
        </p:spPr>
        <p:txBody>
          <a:bodyPr wrap="none" lIns="182880" tIns="146304" rIns="182880" bIns="146304" rtlCol="0">
            <a:spAutoFit/>
          </a:bodyPr>
          <a:lstStyle/>
          <a:p>
            <a:pPr>
              <a:lnSpc>
                <a:spcPct val="90000"/>
              </a:lnSpc>
              <a:spcAft>
                <a:spcPts val="600"/>
              </a:spcAft>
            </a:pPr>
            <a:endParaRPr lang="en-US" sz="2400" dirty="0" err="1" smtClean="0">
              <a:gradFill>
                <a:gsLst>
                  <a:gs pos="2917">
                    <a:schemeClr val="tx1"/>
                  </a:gs>
                  <a:gs pos="30000">
                    <a:schemeClr val="tx1"/>
                  </a:gs>
                </a:gsLst>
                <a:lin ang="5400000" scaled="0"/>
              </a:gradFill>
            </a:endParaRPr>
          </a:p>
        </p:txBody>
      </p:sp>
      <p:sp>
        <p:nvSpPr>
          <p:cNvPr id="4" name="Text Placeholder 3"/>
          <p:cNvSpPr>
            <a:spLocks noGrp="1"/>
          </p:cNvSpPr>
          <p:nvPr>
            <p:ph type="body" idx="4294967295"/>
          </p:nvPr>
        </p:nvSpPr>
        <p:spPr>
          <a:xfrm>
            <a:off x="274640" y="1212851"/>
            <a:ext cx="11887198" cy="6054991"/>
          </a:xfrm>
        </p:spPr>
        <p:txBody>
          <a:bodyPr/>
          <a:lstStyle/>
          <a:p>
            <a:pPr marL="0" indent="0">
              <a:buNone/>
            </a:pPr>
            <a:r>
              <a:rPr lang="en-US" dirty="0" smtClean="0"/>
              <a:t>They are ubiquitous.</a:t>
            </a:r>
          </a:p>
          <a:p>
            <a:pPr marL="0" indent="0">
              <a:buNone/>
            </a:pPr>
            <a:endParaRPr lang="en-US" dirty="0" smtClean="0"/>
          </a:p>
          <a:p>
            <a:pPr marL="0" indent="0" rtl="0" eaLnBrk="1" latinLnBrk="0" hangingPunct="1">
              <a:buNone/>
            </a:pPr>
            <a:r>
              <a:rPr lang="en-US" sz="4000" kern="1200" spc="0" baseline="0" dirty="0" smtClean="0">
                <a:gradFill>
                  <a:gsLst>
                    <a:gs pos="1250">
                      <a:schemeClr val="tx1"/>
                    </a:gs>
                    <a:gs pos="100000">
                      <a:schemeClr val="tx1"/>
                    </a:gs>
                  </a:gsLst>
                  <a:lin ang="5400000" scaled="0"/>
                </a:gradFill>
                <a:effectLst/>
                <a:latin typeface="+mj-lt"/>
                <a:ea typeface="+mn-ea"/>
                <a:cs typeface="+mn-cs"/>
              </a:rPr>
              <a:t>They represent both a huge opportunity and a huge risk in the enterprise.</a:t>
            </a:r>
          </a:p>
          <a:p>
            <a:pPr marL="342900" lvl="1" indent="0">
              <a:buNone/>
            </a:pPr>
            <a:r>
              <a:rPr lang="en-US" dirty="0" smtClean="0">
                <a:latin typeface="+mj-lt"/>
              </a:rPr>
              <a:t>BYOD: Bring Your Own Disaster</a:t>
            </a:r>
          </a:p>
          <a:p>
            <a:pPr marL="342900" lvl="1" indent="0">
              <a:buNone/>
            </a:pPr>
            <a:endParaRPr lang="en-US" dirty="0" smtClean="0">
              <a:effectLst/>
            </a:endParaRPr>
          </a:p>
          <a:p>
            <a:pPr marL="0" indent="0" rtl="0" eaLnBrk="1" latinLnBrk="0" hangingPunct="1">
              <a:buNone/>
            </a:pPr>
            <a:r>
              <a:rPr lang="en-US" sz="4000" kern="1200" spc="0" baseline="0" dirty="0" smtClean="0">
                <a:gradFill>
                  <a:gsLst>
                    <a:gs pos="1250">
                      <a:schemeClr val="tx1"/>
                    </a:gs>
                    <a:gs pos="100000">
                      <a:schemeClr val="tx1"/>
                    </a:gs>
                  </a:gsLst>
                  <a:lin ang="5400000" scaled="0"/>
                </a:gradFill>
                <a:effectLst/>
                <a:latin typeface="+mj-lt"/>
                <a:ea typeface="+mn-ea"/>
                <a:cs typeface="+mn-cs"/>
              </a:rPr>
              <a:t>Building custom apps for mobile use… </a:t>
            </a:r>
          </a:p>
          <a:p>
            <a:pPr marL="241300" lvl="1" indent="0" rtl="0" eaLnBrk="1" latinLnBrk="0" hangingPunct="1">
              <a:buNone/>
            </a:pPr>
            <a:r>
              <a:rPr lang="en-US" sz="2400" kern="1200" spc="0" baseline="0" dirty="0" smtClean="0">
                <a:gradFill>
                  <a:gsLst>
                    <a:gs pos="1250">
                      <a:schemeClr val="tx1"/>
                    </a:gs>
                    <a:gs pos="100000">
                      <a:schemeClr val="tx1"/>
                    </a:gs>
                  </a:gsLst>
                  <a:lin ang="5400000" scaled="0"/>
                </a:gradFill>
                <a:effectLst/>
                <a:latin typeface="+mj-lt"/>
                <a:ea typeface="+mn-ea"/>
                <a:cs typeface="+mn-cs"/>
              </a:rPr>
              <a:t>provides a high-value path for integrating mobile access into your core business operations.</a:t>
            </a:r>
          </a:p>
          <a:p>
            <a:pPr marL="241300" lvl="1" indent="0" rtl="0" eaLnBrk="1" latinLnBrk="0" hangingPunct="1">
              <a:buNone/>
            </a:pPr>
            <a:r>
              <a:rPr lang="en-US" sz="2400" kern="1200" spc="0" baseline="0" dirty="0" smtClean="0">
                <a:gradFill>
                  <a:gsLst>
                    <a:gs pos="1250">
                      <a:schemeClr val="tx1"/>
                    </a:gs>
                    <a:gs pos="100000">
                      <a:schemeClr val="tx1"/>
                    </a:gs>
                  </a:gsLst>
                  <a:lin ang="5400000" scaled="0"/>
                </a:gradFill>
                <a:effectLst/>
                <a:latin typeface="+mj-lt"/>
                <a:ea typeface="+mn-ea"/>
                <a:cs typeface="+mn-cs"/>
              </a:rPr>
              <a:t>Supplements desktop and web access to your line of business applications</a:t>
            </a:r>
            <a:endParaRPr lang="en-US" dirty="0" smtClean="0">
              <a:effectLst/>
            </a:endParaRPr>
          </a:p>
          <a:p>
            <a:pPr marL="0" indent="0">
              <a:buNone/>
            </a:pPr>
            <a:endParaRPr lang="en-US" dirty="0"/>
          </a:p>
        </p:txBody>
      </p:sp>
    </p:spTree>
    <p:extLst>
      <p:ext uri="{BB962C8B-B14F-4D97-AF65-F5344CB8AC3E}">
        <p14:creationId xmlns:p14="http://schemas.microsoft.com/office/powerpoint/2010/main" val="69718957"/>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FindItem</a:t>
            </a:r>
            <a:r>
              <a:rPr lang="en-US" dirty="0" smtClean="0"/>
              <a:t> results</a:t>
            </a:r>
            <a:endParaRPr lang="en-US" dirty="0"/>
          </a:p>
        </p:txBody>
      </p:sp>
      <p:sp>
        <p:nvSpPr>
          <p:cNvPr id="3" name="Text Placeholder 2"/>
          <p:cNvSpPr>
            <a:spLocks noGrp="1"/>
          </p:cNvSpPr>
          <p:nvPr>
            <p:ph type="body" sz="quarter" idx="10"/>
          </p:nvPr>
        </p:nvSpPr>
        <p:spPr>
          <a:xfrm>
            <a:off x="274638" y="1212850"/>
            <a:ext cx="11887200" cy="3888244"/>
          </a:xfrm>
        </p:spPr>
        <p:txBody>
          <a:bodyPr/>
          <a:lstStyle/>
          <a:p>
            <a:r>
              <a:rPr lang="en-US" dirty="0" err="1"/>
              <a:t>FindItem</a:t>
            </a:r>
            <a:r>
              <a:rPr lang="en-US" dirty="0"/>
              <a:t> gives us an XML structure containing the items of interest, if </a:t>
            </a:r>
            <a:r>
              <a:rPr lang="en-US" dirty="0" smtClean="0"/>
              <a:t>any</a:t>
            </a:r>
          </a:p>
          <a:p>
            <a:pPr lvl="1"/>
            <a:r>
              <a:rPr lang="en-US" dirty="0" smtClean="0"/>
              <a:t>May also return errors</a:t>
            </a:r>
            <a:endParaRPr lang="en-US" dirty="0"/>
          </a:p>
          <a:p>
            <a:endParaRPr lang="en-US" dirty="0"/>
          </a:p>
          <a:p>
            <a:r>
              <a:rPr lang="en-US" dirty="0"/>
              <a:t>We just iterate over them and add them to our list </a:t>
            </a:r>
            <a:r>
              <a:rPr lang="en-US" dirty="0" smtClean="0"/>
              <a:t>view</a:t>
            </a:r>
            <a:endParaRPr lang="en-US" dirty="0"/>
          </a:p>
        </p:txBody>
      </p:sp>
    </p:spTree>
    <p:extLst>
      <p:ext uri="{BB962C8B-B14F-4D97-AF65-F5344CB8AC3E}">
        <p14:creationId xmlns:p14="http://schemas.microsoft.com/office/powerpoint/2010/main" val="2767782699"/>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a:t>
            </a:r>
            <a:r>
              <a:rPr lang="en-US" dirty="0" err="1" smtClean="0"/>
              <a:t>FindItem</a:t>
            </a:r>
            <a:r>
              <a:rPr lang="en-US" dirty="0" smtClean="0"/>
              <a:t> request</a:t>
            </a:r>
            <a:endParaRPr lang="en-US" dirty="0"/>
          </a:p>
        </p:txBody>
      </p:sp>
      <p:sp>
        <p:nvSpPr>
          <p:cNvPr id="3" name="Text Placeholder 2"/>
          <p:cNvSpPr>
            <a:spLocks noGrp="1"/>
          </p:cNvSpPr>
          <p:nvPr>
            <p:ph type="body" sz="quarter" idx="10"/>
          </p:nvPr>
        </p:nvSpPr>
        <p:spPr>
          <a:xfrm>
            <a:off x="274638" y="1216152"/>
            <a:ext cx="11887199" cy="5583066"/>
          </a:xfrm>
        </p:spPr>
        <p:txBody>
          <a:bodyPr/>
          <a:lstStyle/>
          <a:p>
            <a:r>
              <a:rPr lang="en-US" sz="2400" dirty="0"/>
              <a:t>&lt;</a:t>
            </a:r>
            <a:r>
              <a:rPr lang="en-US" sz="2400" dirty="0" err="1"/>
              <a:t>FindItem</a:t>
            </a:r>
            <a:r>
              <a:rPr lang="en-US" sz="2400" dirty="0"/>
              <a:t> Traversal=\"Shallow\" </a:t>
            </a:r>
            <a:r>
              <a:rPr lang="en-US" sz="2400" dirty="0" err="1"/>
              <a:t>xmlns</a:t>
            </a:r>
            <a:r>
              <a:rPr lang="en-US" sz="2400" dirty="0"/>
              <a:t>=\"</a:t>
            </a:r>
            <a:r>
              <a:rPr lang="en-US" sz="2400" dirty="0">
                <a:hlinkClick r:id="rId2"/>
              </a:rPr>
              <a:t>http://schemas.microsoft.com/exchange/services/2006/messages\"&gt;</a:t>
            </a:r>
          </a:p>
          <a:p>
            <a:r>
              <a:rPr lang="en-US" sz="2400" dirty="0"/>
              <a:t>    &lt;</a:t>
            </a:r>
            <a:r>
              <a:rPr lang="en-US" sz="2400" dirty="0" err="1"/>
              <a:t>ItemShape</a:t>
            </a:r>
            <a:r>
              <a:rPr lang="en-US" sz="2400" dirty="0"/>
              <a:t>&gt;&lt;</a:t>
            </a:r>
            <a:r>
              <a:rPr lang="en-US" sz="2400" dirty="0" err="1"/>
              <a:t>t:BaseShape</a:t>
            </a:r>
            <a:r>
              <a:rPr lang="en-US" sz="2400" dirty="0"/>
              <a:t>&gt;</a:t>
            </a:r>
            <a:r>
              <a:rPr lang="en-US" sz="2400" dirty="0" err="1"/>
              <a:t>IdOnly</a:t>
            </a:r>
            <a:r>
              <a:rPr lang="en-US" sz="2400" dirty="0"/>
              <a:t>&lt;/</a:t>
            </a:r>
            <a:r>
              <a:rPr lang="en-US" sz="2400" dirty="0" err="1"/>
              <a:t>t:BaseShape</a:t>
            </a:r>
            <a:r>
              <a:rPr lang="en-US" sz="2400" dirty="0"/>
              <a:t>&gt;</a:t>
            </a:r>
          </a:p>
          <a:p>
            <a:r>
              <a:rPr lang="en-US" sz="2400" dirty="0"/>
              <a:t>        &lt;</a:t>
            </a:r>
            <a:r>
              <a:rPr lang="en-US" sz="2400" dirty="0" err="1"/>
              <a:t>t:AdditionalProperties</a:t>
            </a:r>
            <a:r>
              <a:rPr lang="en-US" sz="2400" dirty="0"/>
              <a:t>&gt;</a:t>
            </a:r>
          </a:p>
          <a:p>
            <a:r>
              <a:rPr lang="en-US" sz="2400" dirty="0"/>
              <a:t>            &lt;</a:t>
            </a:r>
            <a:r>
              <a:rPr lang="en-US" sz="2400" dirty="0" err="1"/>
              <a:t>t:FieldURI</a:t>
            </a:r>
            <a:r>
              <a:rPr lang="en-US" sz="2400" dirty="0"/>
              <a:t> </a:t>
            </a:r>
            <a:r>
              <a:rPr lang="en-US" sz="2400" dirty="0" err="1"/>
              <a:t>FieldURI</a:t>
            </a:r>
            <a:r>
              <a:rPr lang="en-US" sz="2400" dirty="0"/>
              <a:t>=\"</a:t>
            </a:r>
            <a:r>
              <a:rPr lang="en-US" sz="2400" dirty="0" err="1"/>
              <a:t>calendar:Start</a:t>
            </a:r>
            <a:r>
              <a:rPr lang="en-US" sz="2400" dirty="0"/>
              <a:t>\"/&gt;</a:t>
            </a:r>
          </a:p>
          <a:p>
            <a:r>
              <a:rPr lang="en-US" sz="2400" dirty="0"/>
              <a:t>            &lt;</a:t>
            </a:r>
            <a:r>
              <a:rPr lang="en-US" sz="2400" dirty="0" err="1"/>
              <a:t>t:FieldURI</a:t>
            </a:r>
            <a:r>
              <a:rPr lang="en-US" sz="2400" dirty="0"/>
              <a:t> </a:t>
            </a:r>
            <a:r>
              <a:rPr lang="en-US" sz="2400" dirty="0" err="1"/>
              <a:t>FieldURI</a:t>
            </a:r>
            <a:r>
              <a:rPr lang="en-US" sz="2400" dirty="0"/>
              <a:t>=\"</a:t>
            </a:r>
            <a:r>
              <a:rPr lang="en-US" sz="2400" dirty="0" err="1"/>
              <a:t>calendar:End</a:t>
            </a:r>
            <a:r>
              <a:rPr lang="en-US" sz="2400" dirty="0"/>
              <a:t>\"/&gt;</a:t>
            </a:r>
          </a:p>
          <a:p>
            <a:r>
              <a:rPr lang="en-US" sz="2400" dirty="0"/>
              <a:t>            &lt;</a:t>
            </a:r>
            <a:r>
              <a:rPr lang="en-US" sz="2400" dirty="0" err="1"/>
              <a:t>t:FieldURI</a:t>
            </a:r>
            <a:r>
              <a:rPr lang="en-US" sz="2400" dirty="0"/>
              <a:t> </a:t>
            </a:r>
            <a:r>
              <a:rPr lang="en-US" sz="2400" dirty="0" err="1"/>
              <a:t>FieldURI</a:t>
            </a:r>
            <a:r>
              <a:rPr lang="en-US" sz="2400" dirty="0"/>
              <a:t>=\"</a:t>
            </a:r>
            <a:r>
              <a:rPr lang="en-US" sz="2400" dirty="0" err="1"/>
              <a:t>item:Subject</a:t>
            </a:r>
            <a:r>
              <a:rPr lang="en-US" sz="2400" dirty="0"/>
              <a:t>\"/&gt;</a:t>
            </a:r>
          </a:p>
          <a:p>
            <a:r>
              <a:rPr lang="en-US" sz="2400" dirty="0"/>
              <a:t>        &lt;/</a:t>
            </a:r>
            <a:r>
              <a:rPr lang="en-US" sz="2400" dirty="0" err="1"/>
              <a:t>t:AdditionalProperties</a:t>
            </a:r>
            <a:r>
              <a:rPr lang="en-US" sz="2400" dirty="0"/>
              <a:t>&gt;</a:t>
            </a:r>
          </a:p>
          <a:p>
            <a:r>
              <a:rPr lang="en-US" sz="2400" dirty="0"/>
              <a:t>    &lt;/</a:t>
            </a:r>
            <a:r>
              <a:rPr lang="en-US" sz="2400" dirty="0" err="1"/>
              <a:t>ItemShape</a:t>
            </a:r>
            <a:r>
              <a:rPr lang="en-US" sz="2400" dirty="0"/>
              <a:t>&gt;</a:t>
            </a:r>
          </a:p>
          <a:p>
            <a:r>
              <a:rPr lang="en-US" sz="2400" dirty="0"/>
              <a:t>    &lt;</a:t>
            </a:r>
            <a:r>
              <a:rPr lang="en-US" sz="2400" dirty="0" err="1"/>
              <a:t>CalendarView</a:t>
            </a:r>
            <a:r>
              <a:rPr lang="en-US" sz="2400" dirty="0"/>
              <a:t> </a:t>
            </a:r>
            <a:r>
              <a:rPr lang="en-US" sz="2400" dirty="0" err="1"/>
              <a:t>MaxEntriesReturned</a:t>
            </a:r>
            <a:r>
              <a:rPr lang="en-US" sz="2400" dirty="0"/>
              <a:t>=\"500\" </a:t>
            </a:r>
            <a:r>
              <a:rPr lang="en-US" sz="2400" dirty="0" err="1"/>
              <a:t>StartDate</a:t>
            </a:r>
            <a:r>
              <a:rPr lang="en-US" sz="2400" dirty="0"/>
              <a:t>=\"2013-06-03T00:00:00-08:00\" </a:t>
            </a:r>
            <a:r>
              <a:rPr lang="en-US" sz="2400" dirty="0" err="1"/>
              <a:t>EndDate</a:t>
            </a:r>
            <a:r>
              <a:rPr lang="en-US" sz="2400" dirty="0"/>
              <a:t>=\"2013-06-07T00:00:00-08:00\"/&gt;</a:t>
            </a:r>
          </a:p>
          <a:p>
            <a:r>
              <a:rPr lang="en-US" sz="2400" dirty="0"/>
              <a:t>    &lt;</a:t>
            </a:r>
            <a:r>
              <a:rPr lang="en-US" sz="2400" dirty="0" err="1"/>
              <a:t>ParentFolderIds</a:t>
            </a:r>
            <a:r>
              <a:rPr lang="en-US" sz="2400" dirty="0"/>
              <a:t>&gt;&lt;</a:t>
            </a:r>
            <a:r>
              <a:rPr lang="en-US" sz="2400" dirty="0" err="1"/>
              <a:t>t:DistinguishedFolderId</a:t>
            </a:r>
            <a:r>
              <a:rPr lang="en-US" sz="2400" dirty="0"/>
              <a:t> Id=\"calendar\"/&gt;&lt;/</a:t>
            </a:r>
            <a:r>
              <a:rPr lang="en-US" sz="2400" dirty="0" err="1"/>
              <a:t>ParentFolderIds</a:t>
            </a:r>
            <a:r>
              <a:rPr lang="en-US" sz="2400" dirty="0"/>
              <a:t>&gt;</a:t>
            </a:r>
          </a:p>
          <a:p>
            <a:r>
              <a:rPr lang="en-US" sz="2400" dirty="0"/>
              <a:t>&lt;/</a:t>
            </a:r>
            <a:r>
              <a:rPr lang="en-US" sz="2400" dirty="0" err="1"/>
              <a:t>FindItem</a:t>
            </a:r>
            <a:r>
              <a:rPr lang="en-US" sz="2400" dirty="0"/>
              <a:t>&gt;</a:t>
            </a:r>
          </a:p>
        </p:txBody>
      </p:sp>
    </p:spTree>
    <p:extLst>
      <p:ext uri="{BB962C8B-B14F-4D97-AF65-F5344CB8AC3E}">
        <p14:creationId xmlns:p14="http://schemas.microsoft.com/office/powerpoint/2010/main" val="4057073800"/>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Displaying returned items</a:t>
            </a:r>
            <a:endParaRPr lang="en-US" dirty="0"/>
          </a:p>
        </p:txBody>
      </p:sp>
      <p:sp>
        <p:nvSpPr>
          <p:cNvPr id="3" name="Text Placeholder 2"/>
          <p:cNvSpPr>
            <a:spLocks noGrp="1"/>
          </p:cNvSpPr>
          <p:nvPr>
            <p:ph type="body" sz="quarter" idx="10"/>
          </p:nvPr>
        </p:nvSpPr>
        <p:spPr>
          <a:xfrm>
            <a:off x="274638" y="1216152"/>
            <a:ext cx="11887199" cy="410369"/>
          </a:xfrm>
        </p:spPr>
        <p:txBody>
          <a:bodyPr/>
          <a:lstStyle/>
          <a:p>
            <a:r>
              <a:rPr lang="nb-NO" sz="1600" dirty="0" err="1" smtClean="0"/>
              <a:t>Let’s</a:t>
            </a:r>
            <a:r>
              <a:rPr lang="nb-NO" sz="1600" dirty="0" smtClean="0"/>
              <a:t> </a:t>
            </a:r>
            <a:r>
              <a:rPr lang="nb-NO" sz="1600" dirty="0" err="1" smtClean="0"/>
              <a:t>examine</a:t>
            </a:r>
            <a:r>
              <a:rPr lang="nb-NO" sz="1600" dirty="0" smtClean="0"/>
              <a:t> </a:t>
            </a:r>
            <a:r>
              <a:rPr lang="nb-NO" sz="1600" dirty="0" err="1" smtClean="0"/>
              <a:t>this</a:t>
            </a:r>
            <a:r>
              <a:rPr lang="nb-NO" sz="1600" dirty="0" smtClean="0"/>
              <a:t> in </a:t>
            </a:r>
            <a:r>
              <a:rPr lang="nb-NO" sz="1600" dirty="0" err="1" smtClean="0"/>
              <a:t>Xcode</a:t>
            </a:r>
            <a:r>
              <a:rPr lang="nb-NO" sz="1600" dirty="0" smtClean="0"/>
              <a:t>…</a:t>
            </a:r>
            <a:endParaRPr lang="nb-NO" sz="1600" dirty="0"/>
          </a:p>
        </p:txBody>
      </p:sp>
    </p:spTree>
    <p:extLst>
      <p:ext uri="{BB962C8B-B14F-4D97-AF65-F5344CB8AC3E}">
        <p14:creationId xmlns:p14="http://schemas.microsoft.com/office/powerpoint/2010/main" val="3498371957"/>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Adding calendar items</a:t>
            </a:r>
            <a:endParaRPr lang="en-US" dirty="0"/>
          </a:p>
        </p:txBody>
      </p:sp>
      <p:sp>
        <p:nvSpPr>
          <p:cNvPr id="3" name="Text Placeholder 2"/>
          <p:cNvSpPr>
            <a:spLocks noGrp="1"/>
          </p:cNvSpPr>
          <p:nvPr>
            <p:ph type="body" sz="quarter" idx="10"/>
          </p:nvPr>
        </p:nvSpPr>
        <p:spPr>
          <a:xfrm>
            <a:off x="274638" y="1212850"/>
            <a:ext cx="11887200" cy="4011355"/>
          </a:xfrm>
        </p:spPr>
        <p:txBody>
          <a:bodyPr/>
          <a:lstStyle/>
          <a:p>
            <a:r>
              <a:rPr lang="en-US" dirty="0" smtClean="0"/>
              <a:t>EWS </a:t>
            </a:r>
            <a:r>
              <a:rPr lang="en-US" dirty="0" err="1" smtClean="0"/>
              <a:t>CreateItem</a:t>
            </a:r>
            <a:r>
              <a:rPr lang="en-US" dirty="0" smtClean="0"/>
              <a:t> to the rescue!</a:t>
            </a:r>
          </a:p>
          <a:p>
            <a:endParaRPr lang="en-US" dirty="0"/>
          </a:p>
          <a:p>
            <a:r>
              <a:rPr lang="en-US" dirty="0" err="1" smtClean="0"/>
              <a:t>CreateItem</a:t>
            </a:r>
            <a:r>
              <a:rPr lang="en-US" dirty="0" smtClean="0"/>
              <a:t> expects a </a:t>
            </a:r>
            <a:r>
              <a:rPr lang="en-US" i="1" dirty="0" smtClean="0"/>
              <a:t>shape</a:t>
            </a:r>
            <a:r>
              <a:rPr lang="en-US" dirty="0" smtClean="0"/>
              <a:t>, or template</a:t>
            </a:r>
          </a:p>
          <a:p>
            <a:endParaRPr lang="en-US" dirty="0"/>
          </a:p>
          <a:p>
            <a:r>
              <a:rPr lang="en-US" dirty="0" smtClean="0"/>
              <a:t>We create a basic shape and add specific properties to it</a:t>
            </a:r>
            <a:endParaRPr lang="en-US" dirty="0"/>
          </a:p>
        </p:txBody>
      </p:sp>
    </p:spTree>
    <p:extLst>
      <p:ext uri="{BB962C8B-B14F-4D97-AF65-F5344CB8AC3E}">
        <p14:creationId xmlns:p14="http://schemas.microsoft.com/office/powerpoint/2010/main" val="377001559"/>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Building an item shape</a:t>
            </a:r>
            <a:endParaRPr lang="en-US" dirty="0"/>
          </a:p>
        </p:txBody>
      </p:sp>
      <p:sp>
        <p:nvSpPr>
          <p:cNvPr id="3" name="Text Placeholder 2"/>
          <p:cNvSpPr>
            <a:spLocks noGrp="1"/>
          </p:cNvSpPr>
          <p:nvPr>
            <p:ph type="body" sz="quarter" idx="10"/>
          </p:nvPr>
        </p:nvSpPr>
        <p:spPr>
          <a:xfrm>
            <a:off x="274638" y="1216152"/>
            <a:ext cx="11887199" cy="410369"/>
          </a:xfrm>
        </p:spPr>
        <p:txBody>
          <a:bodyPr/>
          <a:lstStyle/>
          <a:p>
            <a:r>
              <a:rPr lang="nb-NO" sz="1600" dirty="0" err="1" smtClean="0"/>
              <a:t>Let’s</a:t>
            </a:r>
            <a:r>
              <a:rPr lang="nb-NO" sz="1600" dirty="0" smtClean="0"/>
              <a:t> </a:t>
            </a:r>
            <a:r>
              <a:rPr lang="nb-NO" sz="1600" dirty="0" err="1" smtClean="0"/>
              <a:t>examine</a:t>
            </a:r>
            <a:r>
              <a:rPr lang="nb-NO" sz="1600" dirty="0" smtClean="0"/>
              <a:t> </a:t>
            </a:r>
            <a:r>
              <a:rPr lang="nb-NO" sz="1600" dirty="0" err="1" smtClean="0"/>
              <a:t>this</a:t>
            </a:r>
            <a:r>
              <a:rPr lang="nb-NO" sz="1600" dirty="0" smtClean="0"/>
              <a:t> in </a:t>
            </a:r>
            <a:r>
              <a:rPr lang="nb-NO" sz="1600" dirty="0" err="1" smtClean="0"/>
              <a:t>Xcode</a:t>
            </a:r>
            <a:r>
              <a:rPr lang="nb-NO" sz="1600" dirty="0" smtClean="0"/>
              <a:t>…</a:t>
            </a:r>
            <a:endParaRPr lang="nb-NO" sz="1600" dirty="0"/>
          </a:p>
        </p:txBody>
      </p:sp>
    </p:spTree>
    <p:extLst>
      <p:ext uri="{BB962C8B-B14F-4D97-AF65-F5344CB8AC3E}">
        <p14:creationId xmlns:p14="http://schemas.microsoft.com/office/powerpoint/2010/main" val="4119642656"/>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Nifty Exchange 2013 Things You Can Do</a:t>
            </a:r>
            <a:endParaRPr lang="en-US" dirty="0"/>
          </a:p>
        </p:txBody>
      </p:sp>
    </p:spTree>
    <p:extLst>
      <p:ext uri="{BB962C8B-B14F-4D97-AF65-F5344CB8AC3E}">
        <p14:creationId xmlns:p14="http://schemas.microsoft.com/office/powerpoint/2010/main" val="3366070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Use the Unified Contact Store</a:t>
            </a:r>
            <a:endParaRPr lang="en-US" dirty="0"/>
          </a:p>
        </p:txBody>
      </p:sp>
      <p:sp>
        <p:nvSpPr>
          <p:cNvPr id="4" name="Text Placeholder 3"/>
          <p:cNvSpPr>
            <a:spLocks noGrp="1"/>
          </p:cNvSpPr>
          <p:nvPr>
            <p:ph type="body" sz="quarter" idx="10"/>
          </p:nvPr>
        </p:nvSpPr>
        <p:spPr>
          <a:xfrm>
            <a:off x="274638" y="1212850"/>
            <a:ext cx="11887200" cy="4898777"/>
          </a:xfrm>
        </p:spPr>
        <p:txBody>
          <a:bodyPr/>
          <a:lstStyle/>
          <a:p>
            <a:r>
              <a:rPr lang="en-US" dirty="0" smtClean="0"/>
              <a:t>Unified Exchange &amp; Lync contacts</a:t>
            </a:r>
          </a:p>
          <a:p>
            <a:endParaRPr lang="en-US" dirty="0"/>
          </a:p>
          <a:p>
            <a:r>
              <a:rPr lang="en-US" dirty="0" smtClean="0"/>
              <a:t>Stored as “Lync Contacts” folder as subfolder of user’s Calendar folder</a:t>
            </a:r>
          </a:p>
          <a:p>
            <a:endParaRPr lang="en-US" dirty="0"/>
          </a:p>
          <a:p>
            <a:r>
              <a:rPr lang="en-US" dirty="0" smtClean="0"/>
              <a:t>Add, remove, read items there using new UCS-specific operations</a:t>
            </a:r>
          </a:p>
          <a:p>
            <a:pPr lvl="1"/>
            <a:r>
              <a:rPr lang="en-US" dirty="0" smtClean="0"/>
              <a:t>e.g. </a:t>
            </a:r>
            <a:r>
              <a:rPr lang="en-US" dirty="0" err="1" smtClean="0"/>
              <a:t>AddNewImContactToGroup</a:t>
            </a:r>
            <a:r>
              <a:rPr lang="en-US" dirty="0" smtClean="0"/>
              <a:t>,</a:t>
            </a:r>
            <a:r>
              <a:rPr lang="en-US" baseline="0" dirty="0" smtClean="0"/>
              <a:t> </a:t>
            </a:r>
            <a:r>
              <a:rPr lang="en-US" baseline="0" dirty="0" err="1" smtClean="0"/>
              <a:t>GetImItems</a:t>
            </a:r>
            <a:endParaRPr lang="en-US" dirty="0"/>
          </a:p>
        </p:txBody>
      </p:sp>
    </p:spTree>
    <p:extLst>
      <p:ext uri="{BB962C8B-B14F-4D97-AF65-F5344CB8AC3E}">
        <p14:creationId xmlns:p14="http://schemas.microsoft.com/office/powerpoint/2010/main" val="255039014"/>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Work with high-resolution photos</a:t>
            </a:r>
            <a:endParaRPr lang="en-US" dirty="0"/>
          </a:p>
        </p:txBody>
      </p:sp>
      <p:sp>
        <p:nvSpPr>
          <p:cNvPr id="4" name="Text Placeholder 3"/>
          <p:cNvSpPr>
            <a:spLocks noGrp="1"/>
          </p:cNvSpPr>
          <p:nvPr>
            <p:ph type="body" sz="quarter" idx="10"/>
          </p:nvPr>
        </p:nvSpPr>
        <p:spPr>
          <a:xfrm>
            <a:off x="274638" y="1212850"/>
            <a:ext cx="11887200" cy="4806444"/>
          </a:xfrm>
        </p:spPr>
        <p:txBody>
          <a:bodyPr/>
          <a:lstStyle/>
          <a:p>
            <a:r>
              <a:rPr lang="en-US" dirty="0" smtClean="0"/>
              <a:t>Retrieve photos at multiple resolutions and sizes</a:t>
            </a:r>
          </a:p>
          <a:p>
            <a:pPr lvl="1"/>
            <a:r>
              <a:rPr lang="en-US" dirty="0" smtClean="0"/>
              <a:t>648x648 is my favorite</a:t>
            </a:r>
          </a:p>
          <a:p>
            <a:endParaRPr lang="en-US" dirty="0"/>
          </a:p>
          <a:p>
            <a:r>
              <a:rPr lang="en-US" dirty="0" smtClean="0"/>
              <a:t>Stored as FAI once user uploads &amp; approves photo</a:t>
            </a:r>
          </a:p>
          <a:p>
            <a:endParaRPr lang="en-US" dirty="0"/>
          </a:p>
          <a:p>
            <a:r>
              <a:rPr lang="en-US" dirty="0" smtClean="0"/>
              <a:t>Accessible via URL:</a:t>
            </a:r>
          </a:p>
          <a:p>
            <a:pPr lvl="1"/>
            <a:r>
              <a:rPr lang="en-US" dirty="0" smtClean="0">
                <a:hlinkClick r:id="rId2"/>
              </a:rPr>
              <a:t>https</a:t>
            </a:r>
            <a:r>
              <a:rPr lang="en-US" dirty="0">
                <a:hlinkClick r:id="rId2"/>
              </a:rPr>
              <a:t>:/</a:t>
            </a:r>
            <a:r>
              <a:rPr lang="en-US" dirty="0" smtClean="0">
                <a:hlinkClick r:id="rId2"/>
              </a:rPr>
              <a:t>/</a:t>
            </a:r>
            <a:r>
              <a:rPr lang="en-US" i="1" dirty="0" smtClean="0">
                <a:hlinkClick r:id="rId2"/>
              </a:rPr>
              <a:t>server</a:t>
            </a:r>
            <a:r>
              <a:rPr lang="en-US" dirty="0" smtClean="0">
                <a:hlinkClick r:id="rId2"/>
              </a:rPr>
              <a:t>/</a:t>
            </a:r>
            <a:r>
              <a:rPr lang="en-US" dirty="0">
                <a:hlinkClick r:id="rId2"/>
              </a:rPr>
              <a:t>ews/Exchange.asmx/s/GetUserPhoto?email</a:t>
            </a:r>
            <a:r>
              <a:rPr lang="en-US" dirty="0" smtClean="0">
                <a:hlinkClick r:id="rId2"/>
              </a:rPr>
              <a:t>=</a:t>
            </a:r>
            <a:r>
              <a:rPr lang="en-US" i="1" dirty="0" smtClean="0">
                <a:hlinkClick r:id="rId2"/>
              </a:rPr>
              <a:t>alias</a:t>
            </a:r>
            <a:r>
              <a:rPr lang="en-US" dirty="0" smtClean="0">
                <a:hlinkClick r:id="rId2"/>
              </a:rPr>
              <a:t>&amp;</a:t>
            </a:r>
            <a:r>
              <a:rPr lang="en-US" dirty="0">
                <a:hlinkClick r:id="rId2"/>
              </a:rPr>
              <a:t>size=</a:t>
            </a:r>
            <a:r>
              <a:rPr lang="en-US" dirty="0" smtClean="0">
                <a:hlinkClick r:id="rId2"/>
              </a:rPr>
              <a:t>HR648x648</a:t>
            </a:r>
            <a:endParaRPr lang="en-US" dirty="0" smtClean="0"/>
          </a:p>
          <a:p>
            <a:pPr lvl="1"/>
            <a:endParaRPr lang="en-US" dirty="0"/>
          </a:p>
          <a:p>
            <a:pPr lvl="0"/>
            <a:r>
              <a:rPr lang="en-US" dirty="0" smtClean="0"/>
              <a:t>Accessible via EWS through new </a:t>
            </a:r>
            <a:r>
              <a:rPr lang="en-US" dirty="0" err="1" smtClean="0"/>
              <a:t>GetUserPhoto</a:t>
            </a:r>
            <a:r>
              <a:rPr lang="en-US" dirty="0" smtClean="0"/>
              <a:t> item (see MSDN)</a:t>
            </a:r>
            <a:endParaRPr lang="en-US" dirty="0"/>
          </a:p>
        </p:txBody>
      </p:sp>
    </p:spTree>
    <p:extLst>
      <p:ext uri="{BB962C8B-B14F-4D97-AF65-F5344CB8AC3E}">
        <p14:creationId xmlns:p14="http://schemas.microsoft.com/office/powerpoint/2010/main" val="1096319136"/>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 with e-discovery &amp; retention</a:t>
            </a:r>
            <a:endParaRPr lang="en-US" dirty="0"/>
          </a:p>
        </p:txBody>
      </p:sp>
      <p:sp>
        <p:nvSpPr>
          <p:cNvPr id="3" name="Text Placeholder 2"/>
          <p:cNvSpPr>
            <a:spLocks noGrp="1"/>
          </p:cNvSpPr>
          <p:nvPr>
            <p:ph type="body" idx="4294967295"/>
          </p:nvPr>
        </p:nvSpPr>
        <p:spPr>
          <a:xfrm>
            <a:off x="274640" y="1212851"/>
            <a:ext cx="11887198" cy="4134465"/>
          </a:xfrm>
        </p:spPr>
        <p:txBody>
          <a:bodyPr/>
          <a:lstStyle/>
          <a:p>
            <a:pPr marL="0" indent="0">
              <a:buNone/>
            </a:pPr>
            <a:r>
              <a:rPr lang="en-US" dirty="0" smtClean="0"/>
              <a:t>Archive items</a:t>
            </a:r>
            <a:r>
              <a:rPr lang="en-US" baseline="0" dirty="0" smtClean="0"/>
              <a:t> in the user’s Personal Archive</a:t>
            </a:r>
          </a:p>
          <a:p>
            <a:pPr marL="0" indent="0">
              <a:buNone/>
            </a:pPr>
            <a:endParaRPr lang="en-US" baseline="0" dirty="0" smtClean="0"/>
          </a:p>
          <a:p>
            <a:pPr marL="0" indent="0">
              <a:buNone/>
            </a:pPr>
            <a:r>
              <a:rPr lang="en-US" baseline="0" dirty="0" smtClean="0"/>
              <a:t>Modify, create, update discovery searches</a:t>
            </a:r>
          </a:p>
          <a:p>
            <a:pPr marL="0" indent="0">
              <a:buNone/>
            </a:pPr>
            <a:endParaRPr lang="en-US" baseline="0" dirty="0" smtClean="0"/>
          </a:p>
          <a:p>
            <a:pPr marL="0" indent="0">
              <a:buNone/>
            </a:pPr>
            <a:r>
              <a:rPr lang="en-US" dirty="0" smtClean="0"/>
              <a:t>Get / set / review retention tags and policies</a:t>
            </a:r>
            <a:endParaRPr lang="en-US" baseline="0" dirty="0" smtClean="0"/>
          </a:p>
          <a:p>
            <a:endParaRPr lang="en-US" dirty="0"/>
          </a:p>
        </p:txBody>
      </p:sp>
    </p:spTree>
    <p:extLst>
      <p:ext uri="{BB962C8B-B14F-4D97-AF65-F5344CB8AC3E}">
        <p14:creationId xmlns:p14="http://schemas.microsoft.com/office/powerpoint/2010/main" val="4131208039"/>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content</a:t>
            </a:r>
            <a:endParaRPr lang="en-US" dirty="0"/>
          </a:p>
        </p:txBody>
      </p:sp>
      <p:sp>
        <p:nvSpPr>
          <p:cNvPr id="6" name="Rectangle 5"/>
          <p:cNvSpPr/>
          <p:nvPr/>
        </p:nvSpPr>
        <p:spPr bwMode="auto">
          <a:xfrm>
            <a:off x="274320"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a:xfrm>
            <a:off x="371669" y="1395987"/>
            <a:ext cx="11790169" cy="590931"/>
          </a:xfrm>
          <a:prstGeom prst="rect">
            <a:avLst/>
          </a:prstGeom>
        </p:spPr>
        <p:txBody>
          <a:bodyPr wrap="square">
            <a:spAutoFit/>
          </a:bodyPr>
          <a:lstStyle/>
          <a:p>
            <a:pPr marL="571500" lvl="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Breakout Sessions (session codes and titles)</a:t>
            </a:r>
            <a:endParaRPr lang="en-US" sz="3600" dirty="0">
              <a:gradFill>
                <a:gsLst>
                  <a:gs pos="1250">
                    <a:schemeClr val="tx1"/>
                  </a:gs>
                  <a:gs pos="100000">
                    <a:schemeClr val="tx1"/>
                  </a:gs>
                </a:gsLst>
                <a:lin ang="5400000" scaled="0"/>
              </a:gradFill>
              <a:latin typeface="+mj-lt"/>
            </a:endParaRPr>
          </a:p>
        </p:txBody>
      </p:sp>
      <p:sp>
        <p:nvSpPr>
          <p:cNvPr id="8" name="Rectangle 7"/>
          <p:cNvSpPr/>
          <p:nvPr/>
        </p:nvSpPr>
        <p:spPr>
          <a:xfrm>
            <a:off x="371669" y="2307618"/>
            <a:ext cx="11790169" cy="590931"/>
          </a:xfrm>
          <a:prstGeom prst="rect">
            <a:avLst/>
          </a:prstGeom>
        </p:spPr>
        <p:txBody>
          <a:bodyPr wrap="square">
            <a:spAutoFit/>
          </a:bodyPr>
          <a:lstStyle/>
          <a:p>
            <a:pPr marL="57150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Hands-on Labs (session codes and titles)</a:t>
            </a:r>
            <a:endParaRPr lang="en-US" sz="3600" dirty="0">
              <a:gradFill>
                <a:gsLst>
                  <a:gs pos="1250">
                    <a:schemeClr val="tx1"/>
                  </a:gs>
                  <a:gs pos="100000">
                    <a:schemeClr val="tx1"/>
                  </a:gs>
                </a:gsLst>
                <a:lin ang="5400000" scaled="0"/>
              </a:gradFill>
              <a:latin typeface="+mj-lt"/>
            </a:endParaRPr>
          </a:p>
        </p:txBody>
      </p:sp>
      <p:sp>
        <p:nvSpPr>
          <p:cNvPr id="12" name="Rectangle 11"/>
          <p:cNvSpPr/>
          <p:nvPr/>
        </p:nvSpPr>
        <p:spPr>
          <a:xfrm>
            <a:off x="371668" y="5042512"/>
            <a:ext cx="11790169" cy="590931"/>
          </a:xfrm>
          <a:prstGeom prst="rect">
            <a:avLst/>
          </a:prstGeom>
        </p:spPr>
        <p:txBody>
          <a:bodyPr wrap="square">
            <a:spAutoFit/>
          </a:bodyPr>
          <a:lstStyle/>
          <a:p>
            <a:pPr marL="57150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Find Me Later At...</a:t>
            </a:r>
            <a:endParaRPr lang="en-US" sz="3600" dirty="0">
              <a:gradFill>
                <a:gsLst>
                  <a:gs pos="1250">
                    <a:schemeClr val="tx1"/>
                  </a:gs>
                  <a:gs pos="100000">
                    <a:schemeClr val="tx1"/>
                  </a:gs>
                </a:gsLst>
                <a:lin ang="5400000" scaled="0"/>
              </a:gradFill>
              <a:latin typeface="+mj-lt"/>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p:nvSpPr>
        <p:spPr bwMode="auto">
          <a:xfrm>
            <a:off x="9218612" y="116030"/>
            <a:ext cx="2854754" cy="3570208"/>
          </a:xfrm>
          <a:prstGeom prst="rect">
            <a:avLst/>
          </a:prstGeom>
          <a:solidFill>
            <a:schemeClr val="accent6"/>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smtClean="0">
                <a:gradFill>
                  <a:gsLst>
                    <a:gs pos="0">
                      <a:schemeClr val="tx1"/>
                    </a:gs>
                    <a:gs pos="100000">
                      <a:schemeClr val="tx1"/>
                    </a:gs>
                  </a:gsLst>
                  <a:lin ang="5400000" scaled="1"/>
                </a:gradFill>
              </a:rPr>
              <a:t>Required Slide</a:t>
            </a:r>
          </a:p>
          <a:p>
            <a:pPr defTabSz="914099" fontAlgn="base">
              <a:spcBef>
                <a:spcPct val="0"/>
              </a:spcBef>
              <a:spcAft>
                <a:spcPct val="0"/>
              </a:spcAft>
            </a:pPr>
            <a:r>
              <a:rPr lang="en-US" sz="1200" dirty="0" smtClean="0">
                <a:gradFill>
                  <a:gsLst>
                    <a:gs pos="0">
                      <a:schemeClr val="tx1"/>
                    </a:gs>
                    <a:gs pos="100000">
                      <a:schemeClr val="tx1"/>
                    </a:gs>
                  </a:gsLst>
                  <a:lin ang="5400000" scaled="1"/>
                </a:gradFill>
              </a:rPr>
              <a:t>*delete this box when your slide is finalized</a:t>
            </a:r>
          </a:p>
          <a:p>
            <a:pPr defTabSz="914099" fontAlgn="base">
              <a:spcBef>
                <a:spcPct val="0"/>
              </a:spcBef>
              <a:spcAft>
                <a:spcPct val="0"/>
              </a:spcAft>
            </a:pPr>
            <a:endParaRPr lang="en-US" dirty="0" smtClean="0">
              <a:gradFill>
                <a:gsLst>
                  <a:gs pos="0">
                    <a:schemeClr val="tx1"/>
                  </a:gs>
                  <a:gs pos="100000">
                    <a:schemeClr val="tx1"/>
                  </a:gs>
                </a:gsLst>
                <a:lin ang="5400000" scaled="1"/>
              </a:gradFill>
            </a:endParaRPr>
          </a:p>
          <a:p>
            <a:pPr defTabSz="914099" fontAlgn="base">
              <a:spcBef>
                <a:spcPct val="0"/>
              </a:spcBef>
              <a:spcAft>
                <a:spcPct val="0"/>
              </a:spcAft>
            </a:pPr>
            <a:r>
              <a:rPr lang="en-US" b="1" dirty="0">
                <a:gradFill>
                  <a:gsLst>
                    <a:gs pos="0">
                      <a:schemeClr val="tx1"/>
                    </a:gs>
                    <a:gs pos="100000">
                      <a:schemeClr val="tx1"/>
                    </a:gs>
                  </a:gsLst>
                  <a:lin ang="5400000" scaled="1"/>
                </a:gradFill>
              </a:rPr>
              <a:t>Speakers, </a:t>
            </a:r>
            <a:r>
              <a:rPr lang="en-US" dirty="0">
                <a:gradFill>
                  <a:gsLst>
                    <a:gs pos="0">
                      <a:schemeClr val="tx1"/>
                    </a:gs>
                    <a:gs pos="100000">
                      <a:schemeClr val="tx1"/>
                    </a:gs>
                  </a:gsLst>
                  <a:lin ang="5400000" scaled="1"/>
                </a:gradFill>
              </a:rPr>
              <a:t>please list the Breakout Sessions, </a:t>
            </a:r>
            <a:r>
              <a:rPr lang="en-US" dirty="0" smtClean="0">
                <a:gradFill>
                  <a:gsLst>
                    <a:gs pos="0">
                      <a:schemeClr val="tx1"/>
                    </a:gs>
                    <a:gs pos="100000">
                      <a:schemeClr val="tx1"/>
                    </a:gs>
                  </a:gsLst>
                  <a:lin ang="5400000" scaled="1"/>
                </a:gradFill>
              </a:rPr>
              <a:t>Labs</a:t>
            </a:r>
            <a:r>
              <a:rPr lang="en-US" dirty="0">
                <a:gradFill>
                  <a:gsLst>
                    <a:gs pos="0">
                      <a:schemeClr val="tx1"/>
                    </a:gs>
                    <a:gs pos="100000">
                      <a:schemeClr val="tx1"/>
                    </a:gs>
                  </a:gsLst>
                  <a:lin ang="5400000" scaled="1"/>
                </a:gradFill>
              </a:rPr>
              <a:t>, Demo Stations and Certification </a:t>
            </a:r>
            <a:r>
              <a:rPr lang="en-US" dirty="0" smtClean="0">
                <a:gradFill>
                  <a:gsLst>
                    <a:gs pos="0">
                      <a:schemeClr val="tx1"/>
                    </a:gs>
                    <a:gs pos="100000">
                      <a:schemeClr val="tx1"/>
                    </a:gs>
                  </a:gsLst>
                  <a:lin ang="5400000" scaled="1"/>
                </a:gradFill>
              </a:rPr>
              <a:t>Exams </a:t>
            </a:r>
            <a:r>
              <a:rPr lang="en-US" dirty="0">
                <a:gradFill>
                  <a:gsLst>
                    <a:gs pos="0">
                      <a:schemeClr val="tx1"/>
                    </a:gs>
                    <a:gs pos="100000">
                      <a:schemeClr val="tx1"/>
                    </a:gs>
                  </a:gsLst>
                  <a:lin ang="5400000" scaled="1"/>
                </a:gradFill>
              </a:rPr>
              <a:t>that relate to your session. Also indicate when they can find you staffing in the TLC</a:t>
            </a:r>
            <a:r>
              <a:rPr lang="en-US" dirty="0" smtClean="0">
                <a:gradFill>
                  <a:gsLst>
                    <a:gs pos="0">
                      <a:schemeClr val="tx1"/>
                    </a:gs>
                    <a:gs pos="100000">
                      <a:schemeClr val="tx1"/>
                    </a:gs>
                  </a:gsLst>
                  <a:lin ang="5400000" scaled="1"/>
                </a:gradFill>
              </a:rPr>
              <a:t>.</a:t>
            </a:r>
          </a:p>
        </p:txBody>
      </p:sp>
    </p:spTree>
    <p:extLst>
      <p:ext uri="{BB962C8B-B14F-4D97-AF65-F5344CB8AC3E}">
        <p14:creationId xmlns:p14="http://schemas.microsoft.com/office/powerpoint/2010/main" val="2454981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0-#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7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Mobile</a:t>
            </a:r>
            <a:r>
              <a:rPr lang="en-US" baseline="0" dirty="0" smtClean="0"/>
              <a:t> platforms</a:t>
            </a:r>
            <a:endParaRPr lang="en-US" dirty="0"/>
          </a:p>
        </p:txBody>
      </p:sp>
      <p:sp>
        <p:nvSpPr>
          <p:cNvPr id="4" name="Text Placeholder 3"/>
          <p:cNvSpPr>
            <a:spLocks noGrp="1"/>
          </p:cNvSpPr>
          <p:nvPr>
            <p:ph type="body" idx="4294967295"/>
          </p:nvPr>
        </p:nvSpPr>
        <p:spPr>
          <a:xfrm>
            <a:off x="274640" y="1212851"/>
            <a:ext cx="11887198" cy="5230149"/>
          </a:xfrm>
        </p:spPr>
        <p:txBody>
          <a:bodyPr/>
          <a:lstStyle/>
          <a:p>
            <a:pPr marL="0" indent="0">
              <a:buNone/>
            </a:pPr>
            <a:r>
              <a:rPr lang="en-US" dirty="0" smtClean="0"/>
              <a:t>There</a:t>
            </a:r>
            <a:r>
              <a:rPr lang="en-US" baseline="0" dirty="0" smtClean="0"/>
              <a:t> are many popular platforms but 3 of them </a:t>
            </a:r>
            <a:r>
              <a:rPr lang="en-US" dirty="0" smtClean="0"/>
              <a:t>are the clear leaders</a:t>
            </a:r>
            <a:r>
              <a:rPr lang="en-US" baseline="0" dirty="0" smtClean="0"/>
              <a:t>.</a:t>
            </a:r>
          </a:p>
          <a:p>
            <a:pPr marL="342900" lvl="1" indent="0">
              <a:buNone/>
            </a:pPr>
            <a:r>
              <a:rPr lang="en-US" dirty="0" smtClean="0"/>
              <a:t>Google Android: Java-based with sandboxed </a:t>
            </a:r>
            <a:r>
              <a:rPr lang="en-US" dirty="0" err="1" smtClean="0"/>
              <a:t>Dalvik</a:t>
            </a:r>
            <a:r>
              <a:rPr lang="en-US" dirty="0" smtClean="0"/>
              <a:t> VM</a:t>
            </a:r>
          </a:p>
          <a:p>
            <a:pPr marL="342900" lvl="1" indent="0">
              <a:buNone/>
            </a:pPr>
            <a:r>
              <a:rPr lang="en-US" dirty="0" smtClean="0"/>
              <a:t>Windows Phone: XAML/CSS or native .NET Framework code</a:t>
            </a:r>
          </a:p>
          <a:p>
            <a:pPr marL="342900" lvl="1" indent="0">
              <a:buNone/>
            </a:pPr>
            <a:r>
              <a:rPr lang="en-US" dirty="0" smtClean="0"/>
              <a:t>Apple </a:t>
            </a:r>
            <a:r>
              <a:rPr lang="en-US" dirty="0" err="1" smtClean="0"/>
              <a:t>iOS</a:t>
            </a:r>
            <a:r>
              <a:rPr lang="en-US" dirty="0" smtClean="0"/>
              <a:t>: Objective-C</a:t>
            </a:r>
          </a:p>
          <a:p>
            <a:pPr marL="0" indent="0">
              <a:buNone/>
            </a:pPr>
            <a:endParaRPr lang="en-US" dirty="0" smtClean="0"/>
          </a:p>
          <a:p>
            <a:pPr marL="0" indent="0">
              <a:buNone/>
            </a:pPr>
            <a:r>
              <a:rPr lang="en-US" dirty="0" smtClean="0"/>
              <a:t>Each platform has its boosters and detractors</a:t>
            </a:r>
          </a:p>
          <a:p>
            <a:pPr marL="0" indent="0">
              <a:buNone/>
            </a:pPr>
            <a:r>
              <a:rPr lang="en-US" dirty="0" smtClean="0"/>
              <a:t>Each platform can host HTML5 “apps”</a:t>
            </a:r>
          </a:p>
          <a:p>
            <a:pPr marL="241300" lvl="1" indent="0">
              <a:buNone/>
            </a:pPr>
            <a:r>
              <a:rPr lang="en-US" dirty="0" smtClean="0"/>
              <a:t>But native apps still offer</a:t>
            </a:r>
            <a:r>
              <a:rPr lang="en-US" baseline="0" dirty="0" smtClean="0"/>
              <a:t> far more flexibility and capability: access to sensors, persistent rich storage, offline/disconnected operation…</a:t>
            </a:r>
            <a:endParaRPr lang="en-US" dirty="0" smtClean="0"/>
          </a:p>
          <a:p>
            <a:endParaRPr lang="en-US" dirty="0"/>
          </a:p>
        </p:txBody>
      </p:sp>
    </p:spTree>
    <p:extLst>
      <p:ext uri="{BB962C8B-B14F-4D97-AF65-F5344CB8AC3E}">
        <p14:creationId xmlns:p14="http://schemas.microsoft.com/office/powerpoint/2010/main" val="2636707150"/>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Track resources</a:t>
            </a:r>
            <a:endParaRPr lang="en-US" dirty="0"/>
          </a:p>
        </p:txBody>
      </p:sp>
      <p:sp>
        <p:nvSpPr>
          <p:cNvPr id="6" name="Rectangle 5"/>
          <p:cNvSpPr/>
          <p:nvPr/>
        </p:nvSpPr>
        <p:spPr bwMode="auto">
          <a:xfrm>
            <a:off x="274478" y="1135360"/>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invGray">
          <a:xfrm>
            <a:off x="371669" y="1218187"/>
            <a:ext cx="11790169" cy="5329663"/>
          </a:xfrm>
          <a:prstGeom prst="rect">
            <a:avLst/>
          </a:prstGeom>
        </p:spPr>
        <p:txBody>
          <a:bodyPr wrap="square">
            <a:spAutoFit/>
          </a:bodyPr>
          <a:lstStyle/>
          <a:p>
            <a:pPr marL="571500" lvl="0" indent="-571500">
              <a:lnSpc>
                <a:spcPct val="90000"/>
              </a:lnSpc>
              <a:spcBef>
                <a:spcPct val="20000"/>
              </a:spcBef>
              <a:buSzPct val="105000"/>
              <a:buBlip>
                <a:blip r:embed="rId3"/>
              </a:buBlip>
            </a:pPr>
            <a:r>
              <a:rPr lang="en-US" sz="2000" dirty="0" smtClean="0">
                <a:gradFill>
                  <a:gsLst>
                    <a:gs pos="1250">
                      <a:schemeClr val="tx1"/>
                    </a:gs>
                    <a:gs pos="100000">
                      <a:schemeClr val="tx1"/>
                    </a:gs>
                  </a:gsLst>
                  <a:lin ang="5400000" scaled="0"/>
                </a:gradFill>
                <a:latin typeface="+mj-lt"/>
              </a:rPr>
              <a:t>My blog: </a:t>
            </a:r>
            <a:br>
              <a:rPr lang="en-US" sz="2000" dirty="0" smtClean="0">
                <a:gradFill>
                  <a:gsLst>
                    <a:gs pos="1250">
                      <a:schemeClr val="tx1"/>
                    </a:gs>
                    <a:gs pos="100000">
                      <a:schemeClr val="tx1"/>
                    </a:gs>
                  </a:gsLst>
                  <a:lin ang="5400000" scaled="0"/>
                </a:gradFill>
                <a:latin typeface="+mj-lt"/>
              </a:rPr>
            </a:br>
            <a:r>
              <a:rPr lang="en-US" sz="2000" dirty="0" smtClean="0">
                <a:gradFill>
                  <a:gsLst>
                    <a:gs pos="1250">
                      <a:schemeClr val="tx1"/>
                    </a:gs>
                    <a:gs pos="100000">
                      <a:schemeClr val="tx1"/>
                    </a:gs>
                  </a:gsLst>
                  <a:lin ang="5400000" scaled="0"/>
                </a:gradFill>
                <a:latin typeface="+mj-lt"/>
              </a:rPr>
              <a:t>	http://</a:t>
            </a:r>
            <a:r>
              <a:rPr lang="en-US" sz="2000" dirty="0" err="1" smtClean="0">
                <a:gradFill>
                  <a:gsLst>
                    <a:gs pos="1250">
                      <a:schemeClr val="tx1"/>
                    </a:gs>
                    <a:gs pos="100000">
                      <a:schemeClr val="tx1"/>
                    </a:gs>
                  </a:gsLst>
                  <a:lin ang="5400000" scaled="0"/>
                </a:gradFill>
                <a:latin typeface="+mj-lt"/>
              </a:rPr>
              <a:t>paulrobichaux.wordpress.com</a:t>
            </a:r>
            <a:r>
              <a:rPr lang="en-US" sz="2000" dirty="0" smtClean="0">
                <a:gradFill>
                  <a:gsLst>
                    <a:gs pos="1250">
                      <a:schemeClr val="tx1"/>
                    </a:gs>
                    <a:gs pos="100000">
                      <a:schemeClr val="tx1"/>
                    </a:gs>
                  </a:gsLst>
                  <a:lin ang="5400000" scaled="0"/>
                </a:gradFill>
                <a:latin typeface="+mj-lt"/>
              </a:rPr>
              <a:t> </a:t>
            </a:r>
          </a:p>
          <a:p>
            <a:pPr marL="571500" lvl="0" indent="-571500">
              <a:lnSpc>
                <a:spcPct val="90000"/>
              </a:lnSpc>
              <a:spcBef>
                <a:spcPct val="20000"/>
              </a:spcBef>
              <a:buSzPct val="105000"/>
              <a:buBlip>
                <a:blip r:embed="rId3"/>
              </a:buBlip>
            </a:pPr>
            <a:r>
              <a:rPr lang="en-US" sz="2000" dirty="0" smtClean="0">
                <a:gradFill>
                  <a:gsLst>
                    <a:gs pos="1250">
                      <a:schemeClr val="tx1"/>
                    </a:gs>
                    <a:gs pos="100000">
                      <a:schemeClr val="tx1"/>
                    </a:gs>
                  </a:gsLst>
                  <a:lin ang="5400000" scaled="0"/>
                </a:gradFill>
                <a:latin typeface="+mj-lt"/>
              </a:rPr>
              <a:t>Exchange </a:t>
            </a:r>
            <a:r>
              <a:rPr lang="en-US" sz="2000" dirty="0">
                <a:gradFill>
                  <a:gsLst>
                    <a:gs pos="1250">
                      <a:schemeClr val="tx1"/>
                    </a:gs>
                    <a:gs pos="100000">
                      <a:schemeClr val="tx1"/>
                    </a:gs>
                  </a:gsLst>
                  <a:lin ang="5400000" scaled="0"/>
                </a:gradFill>
                <a:latin typeface="+mj-lt"/>
              </a:rPr>
              <a:t>Team Blog: </a:t>
            </a:r>
          </a:p>
          <a:p>
            <a:pPr lvl="0">
              <a:lnSpc>
                <a:spcPct val="90000"/>
              </a:lnSpc>
              <a:spcBef>
                <a:spcPct val="20000"/>
              </a:spcBef>
              <a:buSzPct val="105000"/>
            </a:pPr>
            <a:r>
              <a:rPr lang="en-US" sz="2000" dirty="0" smtClean="0">
                <a:gradFill>
                  <a:gsLst>
                    <a:gs pos="1250">
                      <a:schemeClr val="tx1"/>
                    </a:gs>
                    <a:gs pos="100000">
                      <a:schemeClr val="tx1"/>
                    </a:gs>
                  </a:gsLst>
                  <a:lin ang="5400000" scaled="0"/>
                </a:gradFill>
                <a:latin typeface="+mj-lt"/>
              </a:rPr>
              <a:t>	http</a:t>
            </a:r>
            <a:r>
              <a:rPr lang="en-US" sz="2000" dirty="0">
                <a:gradFill>
                  <a:gsLst>
                    <a:gs pos="1250">
                      <a:schemeClr val="tx1"/>
                    </a:gs>
                    <a:gs pos="100000">
                      <a:schemeClr val="tx1"/>
                    </a:gs>
                  </a:gsLst>
                  <a:lin ang="5400000" scaled="0"/>
                </a:gradFill>
                <a:latin typeface="+mj-lt"/>
              </a:rPr>
              <a:t>://blogs.technet.com/b/exchange</a:t>
            </a:r>
            <a:r>
              <a:rPr lang="en-US" sz="2000" dirty="0" smtClean="0">
                <a:gradFill>
                  <a:gsLst>
                    <a:gs pos="1250">
                      <a:schemeClr val="tx1"/>
                    </a:gs>
                    <a:gs pos="100000">
                      <a:schemeClr val="tx1"/>
                    </a:gs>
                  </a:gsLst>
                  <a:lin ang="5400000" scaled="0"/>
                </a:gradFill>
                <a:latin typeface="+mj-lt"/>
              </a:rPr>
              <a:t>/</a:t>
            </a:r>
          </a:p>
          <a:p>
            <a:pPr marL="342900" lvl="0" indent="-342900">
              <a:lnSpc>
                <a:spcPct val="90000"/>
              </a:lnSpc>
              <a:spcBef>
                <a:spcPct val="20000"/>
              </a:spcBef>
              <a:buSzPct val="105000"/>
              <a:buFont typeface="Arial"/>
              <a:buChar char="•"/>
            </a:pPr>
            <a:r>
              <a:rPr lang="en-US" sz="2000" dirty="0" smtClean="0">
                <a:gradFill>
                  <a:gsLst>
                    <a:gs pos="1250">
                      <a:schemeClr val="tx1"/>
                    </a:gs>
                    <a:gs pos="100000">
                      <a:schemeClr val="tx1"/>
                    </a:gs>
                  </a:gsLst>
                  <a:lin ang="5400000" scaled="0"/>
                </a:gradFill>
                <a:latin typeface="+mj-lt"/>
              </a:rPr>
              <a:t>MSDN New Features in EWS </a:t>
            </a:r>
            <a:r>
              <a:rPr lang="en-US" sz="2000" dirty="0">
                <a:gradFill>
                  <a:gsLst>
                    <a:gs pos="1250">
                      <a:schemeClr val="tx1"/>
                    </a:gs>
                    <a:gs pos="100000">
                      <a:schemeClr val="tx1"/>
                    </a:gs>
                  </a:gsLst>
                  <a:lin ang="5400000" scaled="0"/>
                </a:gradFill>
                <a:latin typeface="+mj-lt"/>
              </a:rPr>
              <a:t>in Exchange 2013:</a:t>
            </a:r>
            <a:br>
              <a:rPr lang="en-US" sz="2000" dirty="0">
                <a:gradFill>
                  <a:gsLst>
                    <a:gs pos="1250">
                      <a:schemeClr val="tx1"/>
                    </a:gs>
                    <a:gs pos="100000">
                      <a:schemeClr val="tx1"/>
                    </a:gs>
                  </a:gsLst>
                  <a:lin ang="5400000" scaled="0"/>
                </a:gradFill>
                <a:latin typeface="+mj-lt"/>
              </a:rPr>
            </a:br>
            <a:r>
              <a:rPr lang="en-US" sz="2000" dirty="0">
                <a:gradFill>
                  <a:gsLst>
                    <a:gs pos="1250">
                      <a:schemeClr val="tx1"/>
                    </a:gs>
                    <a:gs pos="100000">
                      <a:schemeClr val="tx1"/>
                    </a:gs>
                  </a:gsLst>
                  <a:lin ang="5400000" scaled="0"/>
                </a:gradFill>
                <a:latin typeface="+mj-lt"/>
              </a:rPr>
              <a:t>http://</a:t>
            </a:r>
            <a:r>
              <a:rPr lang="en-US" sz="2000" dirty="0" err="1">
                <a:gradFill>
                  <a:gsLst>
                    <a:gs pos="1250">
                      <a:schemeClr val="tx1"/>
                    </a:gs>
                    <a:gs pos="100000">
                      <a:schemeClr val="tx1"/>
                    </a:gs>
                  </a:gsLst>
                  <a:lin ang="5400000" scaled="0"/>
                </a:gradFill>
                <a:latin typeface="+mj-lt"/>
              </a:rPr>
              <a:t>msdn.microsoft.com</a:t>
            </a:r>
            <a:r>
              <a:rPr lang="en-US" sz="2000" dirty="0">
                <a:gradFill>
                  <a:gsLst>
                    <a:gs pos="1250">
                      <a:schemeClr val="tx1"/>
                    </a:gs>
                    <a:gs pos="100000">
                      <a:schemeClr val="tx1"/>
                    </a:gs>
                  </a:gsLst>
                  <a:lin ang="5400000" scaled="0"/>
                </a:gradFill>
                <a:latin typeface="+mj-lt"/>
              </a:rPr>
              <a:t>/en-us/library/exchange/jj190903(v=exchg.150).</a:t>
            </a:r>
            <a:r>
              <a:rPr lang="en-US" sz="2000" dirty="0" err="1">
                <a:gradFill>
                  <a:gsLst>
                    <a:gs pos="1250">
                      <a:schemeClr val="tx1"/>
                    </a:gs>
                    <a:gs pos="100000">
                      <a:schemeClr val="tx1"/>
                    </a:gs>
                  </a:gsLst>
                  <a:lin ang="5400000" scaled="0"/>
                </a:gradFill>
                <a:latin typeface="+mj-lt"/>
              </a:rPr>
              <a:t>aspx</a:t>
            </a:r>
            <a:endParaRPr lang="en-US" sz="2000" dirty="0" smtClean="0">
              <a:gradFill>
                <a:gsLst>
                  <a:gs pos="1250">
                    <a:schemeClr val="tx1"/>
                  </a:gs>
                  <a:gs pos="100000">
                    <a:schemeClr val="tx1"/>
                  </a:gs>
                </a:gsLst>
                <a:lin ang="5400000" scaled="0"/>
              </a:gradFill>
              <a:latin typeface="+mj-lt"/>
            </a:endParaRPr>
          </a:p>
          <a:p>
            <a:pPr marL="571500" indent="-571500">
              <a:lnSpc>
                <a:spcPct val="90000"/>
              </a:lnSpc>
              <a:spcBef>
                <a:spcPct val="20000"/>
              </a:spcBef>
              <a:buSzPct val="105000"/>
              <a:buBlip>
                <a:blip r:embed="rId3"/>
              </a:buBlip>
            </a:pPr>
            <a:endParaRPr lang="en-US" sz="2000" dirty="0" smtClean="0">
              <a:gradFill>
                <a:gsLst>
                  <a:gs pos="1250">
                    <a:schemeClr val="tx1"/>
                  </a:gs>
                  <a:gs pos="100000">
                    <a:schemeClr val="tx1"/>
                  </a:gs>
                </a:gsLst>
                <a:lin ang="5400000" scaled="0"/>
              </a:gradFill>
              <a:latin typeface="+mj-lt"/>
            </a:endParaRPr>
          </a:p>
          <a:p>
            <a:pPr marL="571500" indent="-571500">
              <a:lnSpc>
                <a:spcPct val="90000"/>
              </a:lnSpc>
              <a:spcBef>
                <a:spcPct val="20000"/>
              </a:spcBef>
              <a:buSzPct val="105000"/>
              <a:buBlip>
                <a:blip r:embed="rId3"/>
              </a:buBlip>
            </a:pPr>
            <a:r>
              <a:rPr lang="en-US" sz="2000" dirty="0" smtClean="0">
                <a:gradFill>
                  <a:gsLst>
                    <a:gs pos="1250">
                      <a:schemeClr val="tx1"/>
                    </a:gs>
                    <a:gs pos="100000">
                      <a:schemeClr val="tx1"/>
                    </a:gs>
                  </a:gsLst>
                  <a:lin ang="5400000" scaled="0"/>
                </a:gradFill>
                <a:latin typeface="+mj-lt"/>
              </a:rPr>
              <a:t>Twitter</a:t>
            </a:r>
            <a:r>
              <a:rPr lang="en-US" sz="2000" dirty="0">
                <a:gradFill>
                  <a:gsLst>
                    <a:gs pos="1250">
                      <a:schemeClr val="tx1"/>
                    </a:gs>
                    <a:gs pos="100000">
                      <a:schemeClr val="tx1"/>
                    </a:gs>
                  </a:gsLst>
                  <a:lin ang="5400000" scaled="0"/>
                </a:gradFill>
                <a:latin typeface="+mj-lt"/>
              </a:rPr>
              <a:t>:</a:t>
            </a:r>
          </a:p>
          <a:p>
            <a:pPr>
              <a:lnSpc>
                <a:spcPct val="90000"/>
              </a:lnSpc>
              <a:spcBef>
                <a:spcPct val="20000"/>
              </a:spcBef>
              <a:buSzPct val="105000"/>
            </a:pPr>
            <a:r>
              <a:rPr lang="en-US" sz="2000" dirty="0">
                <a:gradFill>
                  <a:gsLst>
                    <a:gs pos="1250">
                      <a:schemeClr val="tx1"/>
                    </a:gs>
                    <a:gs pos="100000">
                      <a:schemeClr val="tx1"/>
                    </a:gs>
                  </a:gsLst>
                  <a:lin ang="5400000" scaled="0"/>
                </a:gradFill>
                <a:latin typeface="+mj-lt"/>
              </a:rPr>
              <a:t>	</a:t>
            </a:r>
            <a:r>
              <a:rPr lang="en-US" sz="2000" dirty="0" smtClean="0">
                <a:gradFill>
                  <a:gsLst>
                    <a:gs pos="1250">
                      <a:schemeClr val="tx1"/>
                    </a:gs>
                    <a:gs pos="100000">
                      <a:schemeClr val="tx1"/>
                    </a:gs>
                  </a:gsLst>
                  <a:lin ang="5400000" scaled="0"/>
                </a:gradFill>
                <a:latin typeface="+mj-lt"/>
              </a:rPr>
              <a:t>Follow </a:t>
            </a:r>
            <a:r>
              <a:rPr lang="en-US" sz="2000" dirty="0">
                <a:latin typeface="+mj-lt"/>
              </a:rPr>
              <a:t>@</a:t>
            </a:r>
            <a:r>
              <a:rPr lang="en-US" sz="2000" dirty="0" err="1" smtClean="0">
                <a:latin typeface="+mj-lt"/>
              </a:rPr>
              <a:t>MSFTExchange</a:t>
            </a:r>
            <a:r>
              <a:rPr lang="en-US" sz="2000" dirty="0" smtClean="0">
                <a:latin typeface="+mj-lt"/>
              </a:rPr>
              <a:t> </a:t>
            </a:r>
          </a:p>
          <a:p>
            <a:pPr>
              <a:lnSpc>
                <a:spcPct val="90000"/>
              </a:lnSpc>
              <a:spcBef>
                <a:spcPct val="20000"/>
              </a:spcBef>
              <a:buSzPct val="105000"/>
            </a:pPr>
            <a:r>
              <a:rPr lang="en-US" sz="2000" dirty="0">
                <a:latin typeface="+mj-lt"/>
              </a:rPr>
              <a:t>	</a:t>
            </a:r>
            <a:r>
              <a:rPr lang="en-US" sz="2000" dirty="0" smtClean="0">
                <a:latin typeface="+mj-lt"/>
              </a:rPr>
              <a:t>Follow @</a:t>
            </a:r>
            <a:r>
              <a:rPr lang="en-US" sz="2000" dirty="0" err="1" smtClean="0">
                <a:latin typeface="+mj-lt"/>
              </a:rPr>
              <a:t>PaulRobichaux</a:t>
            </a:r>
            <a:endParaRPr lang="en-US" sz="2000" dirty="0" smtClean="0">
              <a:latin typeface="+mj-lt"/>
            </a:endParaRPr>
          </a:p>
          <a:p>
            <a:pPr>
              <a:lnSpc>
                <a:spcPct val="90000"/>
              </a:lnSpc>
              <a:spcBef>
                <a:spcPct val="20000"/>
              </a:spcBef>
              <a:buSzPct val="105000"/>
            </a:pPr>
            <a:r>
              <a:rPr lang="en-US" sz="2000" dirty="0" smtClean="0">
                <a:latin typeface="+mj-lt"/>
              </a:rPr>
              <a:t>	Join the conversation: use #</a:t>
            </a:r>
            <a:r>
              <a:rPr lang="en-US" sz="2000" dirty="0" err="1" smtClean="0">
                <a:latin typeface="+mj-lt"/>
              </a:rPr>
              <a:t>IAmMEC</a:t>
            </a:r>
            <a:endParaRPr lang="en-US" sz="2000" dirty="0">
              <a:gradFill>
                <a:gsLst>
                  <a:gs pos="1250">
                    <a:schemeClr val="tx1"/>
                  </a:gs>
                  <a:gs pos="100000">
                    <a:schemeClr val="tx1"/>
                  </a:gs>
                </a:gsLst>
                <a:lin ang="5400000" scaled="0"/>
              </a:gradFill>
              <a:latin typeface="+mj-lt"/>
            </a:endParaRPr>
          </a:p>
          <a:p>
            <a:pPr marL="571500" indent="-571500">
              <a:lnSpc>
                <a:spcPct val="90000"/>
              </a:lnSpc>
              <a:spcBef>
                <a:spcPct val="20000"/>
              </a:spcBef>
              <a:buSzPct val="105000"/>
              <a:buBlip>
                <a:blip r:embed="rId3"/>
              </a:buBlip>
            </a:pPr>
            <a:endParaRPr lang="en-US" sz="2000" dirty="0" smtClean="0">
              <a:gradFill>
                <a:gsLst>
                  <a:gs pos="1250">
                    <a:schemeClr val="tx1"/>
                  </a:gs>
                  <a:gs pos="100000">
                    <a:schemeClr val="tx1"/>
                  </a:gs>
                </a:gsLst>
                <a:lin ang="5400000" scaled="0"/>
              </a:gradFill>
              <a:latin typeface="+mj-lt"/>
            </a:endParaRPr>
          </a:p>
          <a:p>
            <a:pPr marL="571500" indent="-571500">
              <a:lnSpc>
                <a:spcPct val="90000"/>
              </a:lnSpc>
              <a:spcBef>
                <a:spcPct val="20000"/>
              </a:spcBef>
              <a:buSzPct val="105000"/>
              <a:buBlip>
                <a:blip r:embed="rId3"/>
              </a:buBlip>
            </a:pPr>
            <a:r>
              <a:rPr lang="en-US" sz="2000" dirty="0" smtClean="0">
                <a:gradFill>
                  <a:gsLst>
                    <a:gs pos="1250">
                      <a:schemeClr val="tx1"/>
                    </a:gs>
                    <a:gs pos="100000">
                      <a:schemeClr val="tx1"/>
                    </a:gs>
                  </a:gsLst>
                  <a:lin ang="5400000" scaled="0"/>
                </a:gradFill>
                <a:latin typeface="+mj-lt"/>
              </a:rPr>
              <a:t>Check </a:t>
            </a:r>
            <a:r>
              <a:rPr lang="en-US" sz="2000" dirty="0">
                <a:gradFill>
                  <a:gsLst>
                    <a:gs pos="1250">
                      <a:schemeClr val="tx1"/>
                    </a:gs>
                    <a:gs pos="100000">
                      <a:schemeClr val="tx1"/>
                    </a:gs>
                  </a:gsLst>
                  <a:lin ang="5400000" scaled="0"/>
                </a:gradFill>
                <a:latin typeface="+mj-lt"/>
              </a:rPr>
              <a:t>out: </a:t>
            </a:r>
          </a:p>
          <a:p>
            <a:pPr>
              <a:lnSpc>
                <a:spcPct val="90000"/>
              </a:lnSpc>
              <a:spcBef>
                <a:spcPct val="20000"/>
              </a:spcBef>
              <a:buSzPct val="105000"/>
            </a:pPr>
            <a:r>
              <a:rPr lang="en-US" sz="2000" dirty="0">
                <a:gradFill>
                  <a:gsLst>
                    <a:gs pos="1250">
                      <a:schemeClr val="tx1"/>
                    </a:gs>
                    <a:gs pos="100000">
                      <a:schemeClr val="tx1"/>
                    </a:gs>
                  </a:gsLst>
                  <a:lin ang="5400000" scaled="0"/>
                </a:gradFill>
                <a:latin typeface="+mj-lt"/>
              </a:rPr>
              <a:t>	Microsoft Exchange </a:t>
            </a:r>
            <a:r>
              <a:rPr lang="en-US" sz="2000" dirty="0" smtClean="0">
                <a:gradFill>
                  <a:gsLst>
                    <a:gs pos="1250">
                      <a:schemeClr val="tx1"/>
                    </a:gs>
                    <a:gs pos="100000">
                      <a:schemeClr val="tx1"/>
                    </a:gs>
                  </a:gsLst>
                  <a:lin ang="5400000" scaled="0"/>
                </a:gradFill>
                <a:latin typeface="+mj-lt"/>
              </a:rPr>
              <a:t>Conference 2014: </a:t>
            </a:r>
            <a:r>
              <a:rPr lang="en-US" sz="2000" dirty="0" smtClean="0">
                <a:latin typeface="+mj-lt"/>
              </a:rPr>
              <a:t> www.iammec.com </a:t>
            </a:r>
            <a:endParaRPr lang="en-US" sz="2000" dirty="0">
              <a:latin typeface="+mj-lt"/>
            </a:endParaRPr>
          </a:p>
          <a:p>
            <a:pPr>
              <a:lnSpc>
                <a:spcPct val="90000"/>
              </a:lnSpc>
              <a:spcBef>
                <a:spcPct val="20000"/>
              </a:spcBef>
              <a:buSzPct val="105000"/>
            </a:pPr>
            <a:r>
              <a:rPr lang="en-US" sz="2000" dirty="0">
                <a:gradFill>
                  <a:gsLst>
                    <a:gs pos="1250">
                      <a:schemeClr val="tx1"/>
                    </a:gs>
                    <a:gs pos="100000">
                      <a:schemeClr val="tx1"/>
                    </a:gs>
                  </a:gsLst>
                  <a:lin ang="5400000" scaled="0"/>
                </a:gradFill>
                <a:latin typeface="+mj-lt"/>
              </a:rPr>
              <a:t>	Office 365 </a:t>
            </a:r>
            <a:r>
              <a:rPr lang="en-US" sz="2000" dirty="0" err="1">
                <a:gradFill>
                  <a:gsLst>
                    <a:gs pos="1250">
                      <a:schemeClr val="tx1"/>
                    </a:gs>
                    <a:gs pos="100000">
                      <a:schemeClr val="tx1"/>
                    </a:gs>
                  </a:gsLst>
                  <a:lin ang="5400000" scaled="0"/>
                </a:gradFill>
                <a:latin typeface="+mj-lt"/>
              </a:rPr>
              <a:t>FastTrack</a:t>
            </a:r>
            <a:r>
              <a:rPr lang="en-US" sz="2000" dirty="0">
                <a:latin typeface="+mj-lt"/>
              </a:rPr>
              <a:t>: http://fasttrack.office.com/</a:t>
            </a:r>
            <a:r>
              <a:rPr lang="en-US" sz="2000" dirty="0">
                <a:latin typeface="+mj-lt"/>
                <a:hlinkClick r:id="rId4"/>
              </a:rPr>
              <a:t>/</a:t>
            </a:r>
            <a:endParaRPr lang="en-US" sz="2000" dirty="0">
              <a:latin typeface="+mj-lt"/>
            </a:endParaRPr>
          </a:p>
          <a:p>
            <a:pPr>
              <a:lnSpc>
                <a:spcPct val="90000"/>
              </a:lnSpc>
              <a:spcBef>
                <a:spcPct val="20000"/>
              </a:spcBef>
              <a:buSzPct val="105000"/>
            </a:pPr>
            <a:r>
              <a:rPr lang="en-US" sz="2000" dirty="0">
                <a:gradFill>
                  <a:gsLst>
                    <a:gs pos="1250">
                      <a:schemeClr val="tx1"/>
                    </a:gs>
                    <a:gs pos="100000">
                      <a:schemeClr val="tx1"/>
                    </a:gs>
                  </a:gsLst>
                  <a:lin ang="5400000" scaled="0"/>
                </a:gradFill>
                <a:latin typeface="+mj-lt"/>
              </a:rPr>
              <a:t>	</a:t>
            </a:r>
            <a:r>
              <a:rPr lang="en-US" sz="2000" dirty="0" smtClean="0">
                <a:gradFill>
                  <a:gsLst>
                    <a:gs pos="1250">
                      <a:schemeClr val="tx1"/>
                    </a:gs>
                    <a:gs pos="100000">
                      <a:schemeClr val="tx1"/>
                    </a:gs>
                  </a:gsLst>
                  <a:lin ang="5400000" scaled="0"/>
                </a:gradFill>
                <a:latin typeface="+mj-lt"/>
              </a:rPr>
              <a:t>Technical Training with Ignite</a:t>
            </a:r>
            <a:r>
              <a:rPr lang="en-US" sz="2000" dirty="0">
                <a:gradFill>
                  <a:gsLst>
                    <a:gs pos="1250">
                      <a:schemeClr val="tx1"/>
                    </a:gs>
                    <a:gs pos="100000">
                      <a:schemeClr val="tx1"/>
                    </a:gs>
                  </a:gsLst>
                  <a:lin ang="5400000" scaled="0"/>
                </a:gradFill>
                <a:latin typeface="+mj-lt"/>
              </a:rPr>
              <a:t>: http://ignite.office.com</a:t>
            </a:r>
            <a:r>
              <a:rPr lang="en-US" sz="2000" dirty="0" smtClean="0">
                <a:gradFill>
                  <a:gsLst>
                    <a:gs pos="1250">
                      <a:schemeClr val="tx1"/>
                    </a:gs>
                    <a:gs pos="100000">
                      <a:schemeClr val="tx1"/>
                    </a:gs>
                  </a:gsLst>
                  <a:lin ang="5400000" scaled="0"/>
                </a:gradFill>
                <a:latin typeface="+mj-lt"/>
              </a:rPr>
              <a:t>/</a:t>
            </a:r>
            <a:endParaRPr lang="en-US" sz="2000" dirty="0">
              <a:gradFill>
                <a:gsLst>
                  <a:gs pos="1250">
                    <a:schemeClr val="tx1"/>
                  </a:gs>
                  <a:gs pos="100000">
                    <a:schemeClr val="tx1"/>
                  </a:gs>
                </a:gsLst>
                <a:lin ang="5400000" scaled="0"/>
              </a:gradFill>
              <a:latin typeface="+mj-lt"/>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889913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50120"/>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521562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an evaluation on CommNet and enter to win!</a:t>
            </a:r>
            <a:endParaRPr lang="en-US" dirty="0"/>
          </a:p>
        </p:txBody>
      </p:sp>
      <p:sp>
        <p:nvSpPr>
          <p:cNvPr id="5" name="Rectangle 4"/>
          <p:cNvSpPr/>
          <p:nvPr/>
        </p:nvSpPr>
        <p:spPr bwMode="auto">
          <a:xfrm>
            <a:off x="4459854" y="2125662"/>
            <a:ext cx="7701983"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6" name="Best Buy gc" descr="\\192.168.1.51\Shared\ADI_Projects\Microsoft\MS_11-01457_TechEd_2012_Template\Working_Art\Eval-prizes\bestbuy-gc.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177148" y="2607703"/>
            <a:ext cx="1881043" cy="1224763"/>
          </a:xfrm>
          <a:prstGeom prst="rect">
            <a:avLst/>
          </a:prstGeom>
          <a:noFill/>
          <a:extLst>
            <a:ext uri="{909E8E84-426E-40dd-AFC4-6F175D3DCCD1}">
              <a14:hiddenFill xmlns:a14="http://schemas.microsoft.com/office/drawing/2010/main" xmlns="">
                <a:solidFill>
                  <a:srgbClr val="FFFFFF"/>
                </a:solidFill>
              </a14:hiddenFill>
            </a:ext>
          </a:extLst>
        </p:spPr>
      </p:pic>
      <p:sp>
        <p:nvSpPr>
          <p:cNvPr id="7" name="Rectangle 6"/>
          <p:cNvSpPr/>
          <p:nvPr/>
        </p:nvSpPr>
        <p:spPr bwMode="auto">
          <a:xfrm>
            <a:off x="274638" y="2125663"/>
            <a:ext cx="4032817"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8" name="Xbox kinect" descr="\\192.168.1.51\Shared\ADI_Projects\Microsoft\MS_11-01457_TechEd_2012_Template\Working_Art\Eval-prizes\Xbox360_Matte_Sensor_7-8View.pn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483655" y="2529186"/>
            <a:ext cx="3614782" cy="3887912"/>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12535" y="4750235"/>
            <a:ext cx="1355377" cy="1694221"/>
          </a:xfrm>
          <a:prstGeom prst="rect">
            <a:avLst/>
          </a:prstGeom>
          <a:noFill/>
          <a:extLst>
            <a:ext uri="{909E8E84-426E-40dd-AFC4-6F175D3DCCD1}">
              <a14:hiddenFill xmlns:a14="http://schemas.microsoft.com/office/drawing/2010/main" xmlns="">
                <a:solidFill>
                  <a:srgbClr val="FFFFFF"/>
                </a:solidFill>
              </a14:hiddenFill>
            </a:ext>
          </a:extLst>
        </p:spPr>
      </p:pic>
      <p:pic>
        <p:nvPicPr>
          <p:cNvPr id="10"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892060" y="4750234"/>
            <a:ext cx="1355378" cy="1694222"/>
          </a:xfrm>
          <a:prstGeom prst="rect">
            <a:avLst/>
          </a:prstGeom>
          <a:noFill/>
          <a:extLst>
            <a:ext uri="{909E8E84-426E-40dd-AFC4-6F175D3DCCD1}">
              <a14:hiddenFill xmlns:a14="http://schemas.microsoft.com/office/drawing/2010/main" xmlns="">
                <a:solidFill>
                  <a:srgbClr val="FFFFFF"/>
                </a:solidFill>
              </a14:hiddenFill>
            </a:ext>
          </a:extLst>
        </p:spPr>
      </p:pic>
      <p:pic>
        <p:nvPicPr>
          <p:cNvPr id="11"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83123" y="4766996"/>
            <a:ext cx="1341968" cy="1677460"/>
          </a:xfrm>
          <a:prstGeom prst="rect">
            <a:avLst/>
          </a:prstGeom>
          <a:noFill/>
          <a:extLst>
            <a:ext uri="{909E8E84-426E-40dd-AFC4-6F175D3DCCD1}">
              <a14:hiddenFill xmlns:a14="http://schemas.microsoft.com/office/drawing/2010/main" xmlns="">
                <a:solidFill>
                  <a:srgbClr val="FFFFFF"/>
                </a:solidFill>
              </a14:hiddenFill>
            </a:ext>
          </a:extLst>
        </p:spPr>
      </p:pic>
      <p:pic>
        <p:nvPicPr>
          <p:cNvPr id="12"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83123" y="2372973"/>
            <a:ext cx="1355378" cy="1694222"/>
          </a:xfrm>
          <a:prstGeom prst="rect">
            <a:avLst/>
          </a:prstGeom>
          <a:noFill/>
          <a:extLst>
            <a:ext uri="{909E8E84-426E-40dd-AFC4-6F175D3DCCD1}">
              <a14:hiddenFill xmlns:a14="http://schemas.microsoft.com/office/drawing/2010/main" xmlns="">
                <a:solidFill>
                  <a:srgbClr val="FFFFFF"/>
                </a:solidFill>
              </a14:hiddenFill>
            </a:ext>
          </a:extLst>
        </p:spPr>
      </p:pic>
      <p:pic>
        <p:nvPicPr>
          <p:cNvPr id="13"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986190" y="2372974"/>
            <a:ext cx="1355377" cy="1694222"/>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Freeform 18"/>
          <p:cNvSpPr/>
          <p:nvPr/>
        </p:nvSpPr>
        <p:spPr bwMode="auto">
          <a:xfrm>
            <a:off x="0" y="0"/>
            <a:ext cx="12436475" cy="6994525"/>
          </a:xfrm>
          <a:custGeom>
            <a:avLst/>
            <a:gdLst>
              <a:gd name="connsiteX0" fmla="*/ 4459854 w 12436475"/>
              <a:gd name="connsiteY0" fmla="*/ 4500064 h 6994525"/>
              <a:gd name="connsiteX1" fmla="*/ 4459854 w 12436475"/>
              <a:gd name="connsiteY1" fmla="*/ 6697663 h 6994525"/>
              <a:gd name="connsiteX2" fmla="*/ 12161837 w 12436475"/>
              <a:gd name="connsiteY2" fmla="*/ 6697663 h 6994525"/>
              <a:gd name="connsiteX3" fmla="*/ 12161837 w 12436475"/>
              <a:gd name="connsiteY3" fmla="*/ 4500064 h 6994525"/>
              <a:gd name="connsiteX4" fmla="*/ 0 w 12436475"/>
              <a:gd name="connsiteY4" fmla="*/ 0 h 6994525"/>
              <a:gd name="connsiteX5" fmla="*/ 274638 w 12436475"/>
              <a:gd name="connsiteY5" fmla="*/ 0 h 6994525"/>
              <a:gd name="connsiteX6" fmla="*/ 274638 w 12436475"/>
              <a:gd name="connsiteY6" fmla="*/ 6697663 h 6994525"/>
              <a:gd name="connsiteX7" fmla="*/ 4307455 w 12436475"/>
              <a:gd name="connsiteY7" fmla="*/ 6697663 h 6994525"/>
              <a:gd name="connsiteX8" fmla="*/ 4307455 w 12436475"/>
              <a:gd name="connsiteY8" fmla="*/ 4500064 h 6994525"/>
              <a:gd name="connsiteX9" fmla="*/ 4307455 w 12436475"/>
              <a:gd name="connsiteY9" fmla="*/ 4320223 h 6994525"/>
              <a:gd name="connsiteX10" fmla="*/ 4307455 w 12436475"/>
              <a:gd name="connsiteY10" fmla="*/ 2125663 h 6994525"/>
              <a:gd name="connsiteX11" fmla="*/ 4459854 w 12436475"/>
              <a:gd name="connsiteY11" fmla="*/ 2125663 h 6994525"/>
              <a:gd name="connsiteX12" fmla="*/ 4459854 w 12436475"/>
              <a:gd name="connsiteY12" fmla="*/ 4320223 h 6994525"/>
              <a:gd name="connsiteX13" fmla="*/ 12161837 w 12436475"/>
              <a:gd name="connsiteY13" fmla="*/ 4320223 h 6994525"/>
              <a:gd name="connsiteX14" fmla="*/ 12161837 w 12436475"/>
              <a:gd name="connsiteY14" fmla="*/ 0 h 6994525"/>
              <a:gd name="connsiteX15" fmla="*/ 12436475 w 12436475"/>
              <a:gd name="connsiteY15" fmla="*/ 0 h 6994525"/>
              <a:gd name="connsiteX16" fmla="*/ 12436475 w 12436475"/>
              <a:gd name="connsiteY16" fmla="*/ 4320223 h 6994525"/>
              <a:gd name="connsiteX17" fmla="*/ 12436475 w 12436475"/>
              <a:gd name="connsiteY17" fmla="*/ 4500064 h 6994525"/>
              <a:gd name="connsiteX18" fmla="*/ 12436475 w 12436475"/>
              <a:gd name="connsiteY18" fmla="*/ 6697663 h 6994525"/>
              <a:gd name="connsiteX19" fmla="*/ 12436475 w 12436475"/>
              <a:gd name="connsiteY19" fmla="*/ 6994525 h 6994525"/>
              <a:gd name="connsiteX20" fmla="*/ 12161837 w 12436475"/>
              <a:gd name="connsiteY20" fmla="*/ 6994525 h 6994525"/>
              <a:gd name="connsiteX21" fmla="*/ 4459854 w 12436475"/>
              <a:gd name="connsiteY21" fmla="*/ 6994525 h 6994525"/>
              <a:gd name="connsiteX22" fmla="*/ 4307455 w 12436475"/>
              <a:gd name="connsiteY22" fmla="*/ 6994525 h 6994525"/>
              <a:gd name="connsiteX23" fmla="*/ 274638 w 12436475"/>
              <a:gd name="connsiteY23" fmla="*/ 6994525 h 6994525"/>
              <a:gd name="connsiteX24" fmla="*/ 1 w 12436475"/>
              <a:gd name="connsiteY24" fmla="*/ 6994525 h 6994525"/>
              <a:gd name="connsiteX25" fmla="*/ 0 w 12436475"/>
              <a:gd name="connsiteY25"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436475" h="6994525">
                <a:moveTo>
                  <a:pt x="4459854" y="4500064"/>
                </a:moveTo>
                <a:lnTo>
                  <a:pt x="4459854" y="6697663"/>
                </a:lnTo>
                <a:lnTo>
                  <a:pt x="12161837" y="6697663"/>
                </a:lnTo>
                <a:lnTo>
                  <a:pt x="12161837" y="4500064"/>
                </a:lnTo>
                <a:close/>
                <a:moveTo>
                  <a:pt x="0" y="0"/>
                </a:moveTo>
                <a:lnTo>
                  <a:pt x="274638" y="0"/>
                </a:lnTo>
                <a:lnTo>
                  <a:pt x="274638" y="6697663"/>
                </a:lnTo>
                <a:lnTo>
                  <a:pt x="4307455" y="6697663"/>
                </a:lnTo>
                <a:lnTo>
                  <a:pt x="4307455" y="4500064"/>
                </a:lnTo>
                <a:lnTo>
                  <a:pt x="4307455" y="4320223"/>
                </a:lnTo>
                <a:lnTo>
                  <a:pt x="4307455" y="2125663"/>
                </a:lnTo>
                <a:lnTo>
                  <a:pt x="4459854" y="2125663"/>
                </a:lnTo>
                <a:lnTo>
                  <a:pt x="4459854" y="4320223"/>
                </a:lnTo>
                <a:lnTo>
                  <a:pt x="12161837" y="4320223"/>
                </a:lnTo>
                <a:lnTo>
                  <a:pt x="12161837" y="0"/>
                </a:lnTo>
                <a:lnTo>
                  <a:pt x="12436475" y="0"/>
                </a:lnTo>
                <a:lnTo>
                  <a:pt x="12436475" y="4320223"/>
                </a:lnTo>
                <a:lnTo>
                  <a:pt x="12436475" y="4500064"/>
                </a:lnTo>
                <a:lnTo>
                  <a:pt x="12436475" y="6697663"/>
                </a:lnTo>
                <a:lnTo>
                  <a:pt x="12436475" y="6994525"/>
                </a:lnTo>
                <a:lnTo>
                  <a:pt x="12161837" y="6994525"/>
                </a:lnTo>
                <a:lnTo>
                  <a:pt x="4459854" y="6994525"/>
                </a:lnTo>
                <a:lnTo>
                  <a:pt x="4307455" y="6994525"/>
                </a:lnTo>
                <a:lnTo>
                  <a:pt x="274638" y="6994525"/>
                </a:lnTo>
                <a:lnTo>
                  <a:pt x="1" y="6994525"/>
                </a:lnTo>
                <a:lnTo>
                  <a:pt x="0" y="6994525"/>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835485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6" decel="100000" fill="hold" grpId="0" nodeType="withEffect">
                                  <p:stCondLst>
                                    <p:cond delay="1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2"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decel="100000" fill="hold" nodeType="withEffect">
                                  <p:stCondLst>
                                    <p:cond delay="1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ppt_x"/>
                                          </p:val>
                                        </p:tav>
                                        <p:tav tm="100000">
                                          <p:val>
                                            <p:strVal val="#ppt_x"/>
                                          </p:val>
                                        </p:tav>
                                      </p:tavLst>
                                    </p:anim>
                                    <p:anim calcmode="lin" valueType="num">
                                      <p:cBhvr additive="base">
                                        <p:cTn id="24" dur="10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2" decel="100000" fill="hold"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1+#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17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2" decel="100000" fill="hold" nodeType="withEffect">
                                  <p:stCondLst>
                                    <p:cond delay="2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1+#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4" decel="100000" fill="hold"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46638" y="1214472"/>
            <a:ext cx="4572000" cy="4572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92249" y="2143592"/>
            <a:ext cx="4572318" cy="4561249"/>
          </a:xfrm>
          <a:prstGeom prst="rect">
            <a:avLst/>
          </a:prstGeom>
          <a:noFill/>
        </p:spPr>
        <p:txBody>
          <a:bodyPr wrap="square" lIns="182880" tIns="146304" rIns="182880" bIns="146304" rtlCol="0">
            <a:spAutoFit/>
          </a:bodyPr>
          <a:lstStyle/>
          <a:p>
            <a:pPr>
              <a:lnSpc>
                <a:spcPct val="90000"/>
              </a:lnSpc>
              <a:spcAft>
                <a:spcPts val="600"/>
              </a:spcAft>
            </a:pPr>
            <a:r>
              <a:rPr lang="en-US" sz="4400" b="1" dirty="0" smtClean="0">
                <a:gradFill>
                  <a:gsLst>
                    <a:gs pos="1250">
                      <a:srgbClr val="FFFFFF"/>
                    </a:gs>
                    <a:gs pos="100000">
                      <a:srgbClr val="FFFFFF"/>
                    </a:gs>
                  </a:gsLst>
                  <a:lin ang="5400000" scaled="0"/>
                </a:gradFill>
              </a:rPr>
              <a:t>Scan this QR code </a:t>
            </a:r>
            <a:r>
              <a:rPr lang="en-US" sz="4400" dirty="0" smtClean="0">
                <a:gradFill>
                  <a:gsLst>
                    <a:gs pos="1250">
                      <a:srgbClr val="FFFFFF"/>
                    </a:gs>
                    <a:gs pos="100000">
                      <a:srgbClr val="FFFFFF"/>
                    </a:gs>
                  </a:gsLst>
                  <a:lin ang="5400000" scaled="0"/>
                </a:gradFill>
              </a:rPr>
              <a:t>to evaluate this session and be automatically entered in a drawing to </a:t>
            </a:r>
            <a:br>
              <a:rPr lang="en-US" sz="4400" dirty="0" smtClean="0">
                <a:gradFill>
                  <a:gsLst>
                    <a:gs pos="1250">
                      <a:srgbClr val="FFFFFF"/>
                    </a:gs>
                    <a:gs pos="100000">
                      <a:srgbClr val="FFFFFF"/>
                    </a:gs>
                  </a:gsLst>
                  <a:lin ang="5400000" scaled="0"/>
                </a:gradFill>
              </a:rPr>
            </a:br>
            <a:r>
              <a:rPr lang="en-US" sz="4400" dirty="0" smtClean="0">
                <a:gradFill>
                  <a:gsLst>
                    <a:gs pos="1250">
                      <a:srgbClr val="FFFFFF"/>
                    </a:gs>
                    <a:gs pos="100000">
                      <a:srgbClr val="FFFFFF"/>
                    </a:gs>
                  </a:gsLst>
                  <a:lin ang="5400000" scaled="0"/>
                </a:gradFill>
              </a:rPr>
              <a:t>win a prize</a:t>
            </a:r>
            <a:endParaRPr lang="en-US" sz="4400" b="1" dirty="0" smtClean="0">
              <a:gradFill>
                <a:gsLst>
                  <a:gs pos="1250">
                    <a:srgbClr val="FFFFFF"/>
                  </a:gs>
                  <a:gs pos="100000">
                    <a:srgbClr val="FFFFFF"/>
                  </a:gs>
                </a:gsLst>
                <a:lin ang="5400000" scaled="0"/>
              </a:gradFill>
            </a:endParaRP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spTree>
    <p:extLst>
      <p:ext uri="{BB962C8B-B14F-4D97-AF65-F5344CB8AC3E}">
        <p14:creationId xmlns:p14="http://schemas.microsoft.com/office/powerpoint/2010/main" val="3769603210"/>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Exchange as a development platform</a:t>
            </a:r>
            <a:endParaRPr lang="en-US" dirty="0"/>
          </a:p>
        </p:txBody>
      </p:sp>
      <p:sp>
        <p:nvSpPr>
          <p:cNvPr id="4" name="Text Placeholder 3"/>
          <p:cNvSpPr>
            <a:spLocks noGrp="1"/>
          </p:cNvSpPr>
          <p:nvPr>
            <p:ph type="body" idx="4294967295"/>
          </p:nvPr>
        </p:nvSpPr>
        <p:spPr>
          <a:xfrm>
            <a:off x="274640" y="1212851"/>
            <a:ext cx="11887198" cy="4684359"/>
          </a:xfrm>
        </p:spPr>
        <p:txBody>
          <a:bodyPr/>
          <a:lstStyle/>
          <a:p>
            <a:pPr marL="0" indent="0">
              <a:buNone/>
            </a:pPr>
            <a:r>
              <a:rPr lang="en-US" dirty="0" smtClean="0"/>
              <a:t>Exchange ActiveSync has won the device sync war</a:t>
            </a:r>
            <a:endParaRPr lang="en-US" baseline="0" dirty="0" smtClean="0"/>
          </a:p>
          <a:p>
            <a:pPr marL="342900" lvl="1" indent="0">
              <a:buNone/>
            </a:pPr>
            <a:r>
              <a:rPr lang="en-US" dirty="0" smtClean="0"/>
              <a:t>Robust, mature, incredibly broad device support</a:t>
            </a:r>
          </a:p>
          <a:p>
            <a:pPr marL="342900" lvl="1" indent="0">
              <a:buNone/>
            </a:pPr>
            <a:r>
              <a:rPr lang="en-US" dirty="0" smtClean="0"/>
              <a:t>Even major competitors license it from Microsoft</a:t>
            </a:r>
          </a:p>
          <a:p>
            <a:pPr marL="0" indent="0">
              <a:buNone/>
            </a:pPr>
            <a:endParaRPr lang="en-US" dirty="0" smtClean="0"/>
          </a:p>
          <a:p>
            <a:pPr marL="0" indent="0">
              <a:buNone/>
            </a:pPr>
            <a:r>
              <a:rPr lang="en-US" dirty="0" smtClean="0"/>
              <a:t>Exchange Web Services provides rich access to data items in Exchange store + services</a:t>
            </a:r>
          </a:p>
          <a:p>
            <a:pPr marL="241300" lvl="1" indent="0">
              <a:buNone/>
            </a:pPr>
            <a:r>
              <a:rPr lang="en-US" dirty="0" smtClean="0"/>
              <a:t>Data: calendar</a:t>
            </a:r>
            <a:r>
              <a:rPr lang="en-US" baseline="0" dirty="0" smtClean="0"/>
              <a:t> and mail items, metadata (free/busy, OOF), user photos, and more</a:t>
            </a:r>
          </a:p>
          <a:p>
            <a:pPr marL="241300" lvl="1" indent="0">
              <a:buNone/>
            </a:pPr>
            <a:r>
              <a:rPr lang="en-US" dirty="0" smtClean="0"/>
              <a:t>Provisioning: manage rules, search data, offer impersonation, and more</a:t>
            </a:r>
            <a:endParaRPr lang="en-US" baseline="0" dirty="0" smtClean="0"/>
          </a:p>
          <a:p>
            <a:pPr marL="241300" lvl="1" indent="0">
              <a:buNone/>
            </a:pPr>
            <a:endParaRPr lang="en-US" dirty="0"/>
          </a:p>
        </p:txBody>
      </p:sp>
    </p:spTree>
    <p:extLst>
      <p:ext uri="{BB962C8B-B14F-4D97-AF65-F5344CB8AC3E}">
        <p14:creationId xmlns:p14="http://schemas.microsoft.com/office/powerpoint/2010/main" val="1030402898"/>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t>
            </a:r>
            <a:r>
              <a:rPr lang="en-US" dirty="0" smtClean="0"/>
              <a:t>this session is</a:t>
            </a:r>
            <a:endParaRPr lang="en-US" dirty="0"/>
          </a:p>
        </p:txBody>
      </p:sp>
      <p:sp>
        <p:nvSpPr>
          <p:cNvPr id="4" name="Text Placeholder 3"/>
          <p:cNvSpPr>
            <a:spLocks noGrp="1"/>
          </p:cNvSpPr>
          <p:nvPr>
            <p:ph type="body" idx="4294967295"/>
          </p:nvPr>
        </p:nvSpPr>
        <p:spPr>
          <a:xfrm>
            <a:off x="274640" y="1212851"/>
            <a:ext cx="11887198" cy="4959306"/>
          </a:xfrm>
        </p:spPr>
        <p:txBody>
          <a:bodyPr/>
          <a:lstStyle/>
          <a:p>
            <a:pPr marL="0" indent="0">
              <a:buNone/>
            </a:pPr>
            <a:r>
              <a:rPr lang="en-US" dirty="0" smtClean="0"/>
              <a:t>Coverage of using Exchange technologies to build apps for Apple </a:t>
            </a:r>
            <a:r>
              <a:rPr lang="en-US" dirty="0" err="1" smtClean="0"/>
              <a:t>iOS</a:t>
            </a:r>
            <a:r>
              <a:rPr lang="en-US" dirty="0" smtClean="0"/>
              <a:t> devices</a:t>
            </a:r>
          </a:p>
          <a:p>
            <a:pPr marL="342900" lvl="1" indent="0">
              <a:buNone/>
            </a:pPr>
            <a:r>
              <a:rPr lang="en-US" dirty="0" smtClean="0"/>
              <a:t>Using Exchange ActiveSync services</a:t>
            </a:r>
          </a:p>
          <a:p>
            <a:pPr marL="342900" lvl="1" indent="0">
              <a:buNone/>
            </a:pPr>
            <a:r>
              <a:rPr lang="en-US" dirty="0" smtClean="0"/>
              <a:t>Using Exchange Web Services features</a:t>
            </a:r>
          </a:p>
          <a:p>
            <a:pPr marL="342900" lvl="1" indent="0">
              <a:buNone/>
            </a:pPr>
            <a:r>
              <a:rPr lang="en-US" dirty="0" smtClean="0"/>
              <a:t>Using Apple’s native development tools</a:t>
            </a:r>
          </a:p>
          <a:p>
            <a:pPr marL="0" indent="0">
              <a:buNone/>
            </a:pPr>
            <a:endParaRPr lang="en-US" dirty="0" smtClean="0"/>
          </a:p>
          <a:p>
            <a:pPr marL="0" indent="0">
              <a:buNone/>
            </a:pPr>
            <a:r>
              <a:rPr lang="en-US" dirty="0" smtClean="0"/>
              <a:t>Practical look at using </a:t>
            </a:r>
            <a:r>
              <a:rPr lang="en-US" dirty="0" err="1" smtClean="0"/>
              <a:t>iOS</a:t>
            </a:r>
            <a:r>
              <a:rPr lang="en-US" dirty="0" smtClean="0"/>
              <a:t> with these services</a:t>
            </a:r>
            <a:endParaRPr lang="en-US" dirty="0"/>
          </a:p>
          <a:p>
            <a:pPr marL="342900" lvl="1" indent="0">
              <a:buNone/>
            </a:pPr>
            <a:r>
              <a:rPr lang="en-US" dirty="0" smtClean="0"/>
              <a:t>Unlike Windows Phone, no OS-level support for most of what we want to do</a:t>
            </a:r>
            <a:endParaRPr lang="en-US" dirty="0"/>
          </a:p>
          <a:p>
            <a:pPr marL="0" indent="0">
              <a:buNone/>
            </a:pPr>
            <a:endParaRPr lang="en-US" dirty="0" smtClean="0"/>
          </a:p>
        </p:txBody>
      </p:sp>
    </p:spTree>
    <p:extLst>
      <p:ext uri="{BB962C8B-B14F-4D97-AF65-F5344CB8AC3E}">
        <p14:creationId xmlns:p14="http://schemas.microsoft.com/office/powerpoint/2010/main" val="3449108486"/>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t>
            </a:r>
            <a:r>
              <a:rPr lang="en-US" dirty="0" smtClean="0"/>
              <a:t>this session is NOT</a:t>
            </a:r>
            <a:endParaRPr lang="en-US" dirty="0"/>
          </a:p>
        </p:txBody>
      </p:sp>
      <p:sp>
        <p:nvSpPr>
          <p:cNvPr id="4" name="Text Placeholder 3"/>
          <p:cNvSpPr>
            <a:spLocks noGrp="1"/>
          </p:cNvSpPr>
          <p:nvPr>
            <p:ph type="body" idx="4294967295"/>
          </p:nvPr>
        </p:nvSpPr>
        <p:spPr>
          <a:xfrm>
            <a:off x="274640" y="1212851"/>
            <a:ext cx="11887198" cy="4959306"/>
          </a:xfrm>
        </p:spPr>
        <p:txBody>
          <a:bodyPr/>
          <a:lstStyle/>
          <a:p>
            <a:pPr marL="0" indent="0">
              <a:buNone/>
            </a:pPr>
            <a:r>
              <a:rPr lang="en-US" dirty="0" smtClean="0"/>
              <a:t>Discussion of using Exchange technologies to build apps for other mobile operating systems</a:t>
            </a:r>
          </a:p>
          <a:p>
            <a:pPr marL="342900" lvl="1" indent="0">
              <a:buNone/>
            </a:pPr>
            <a:r>
              <a:rPr lang="en-US" dirty="0" smtClean="0"/>
              <a:t>Android: no thank you</a:t>
            </a:r>
          </a:p>
          <a:p>
            <a:pPr marL="342900" lvl="1" indent="0">
              <a:buNone/>
            </a:pPr>
            <a:r>
              <a:rPr lang="en-US" dirty="0" smtClean="0"/>
              <a:t>Windows Phone: see the excellent developer-track sessions here at </a:t>
            </a:r>
            <a:r>
              <a:rPr lang="en-US" dirty="0" err="1" smtClean="0"/>
              <a:t>TechEd</a:t>
            </a:r>
            <a:endParaRPr lang="en-US" dirty="0" smtClean="0"/>
          </a:p>
          <a:p>
            <a:pPr marL="342900" lvl="1" indent="0">
              <a:buNone/>
            </a:pPr>
            <a:r>
              <a:rPr lang="en-US" dirty="0" smtClean="0"/>
              <a:t>BlackBerry</a:t>
            </a:r>
          </a:p>
          <a:p>
            <a:pPr marL="342900" lvl="1" indent="0">
              <a:buNone/>
            </a:pPr>
            <a:r>
              <a:rPr lang="en-US" dirty="0" smtClean="0"/>
              <a:t>Other nascent or moribund platforms</a:t>
            </a:r>
          </a:p>
          <a:p>
            <a:pPr marL="0" indent="0">
              <a:buNone/>
            </a:pPr>
            <a:endParaRPr lang="en-US" dirty="0" smtClean="0"/>
          </a:p>
          <a:p>
            <a:pPr marL="0" indent="0">
              <a:buNone/>
            </a:pPr>
            <a:r>
              <a:rPr lang="en-US" dirty="0" smtClean="0"/>
              <a:t>A complete guide to </a:t>
            </a:r>
            <a:r>
              <a:rPr lang="en-US" dirty="0" err="1" smtClean="0"/>
              <a:t>iOS</a:t>
            </a:r>
            <a:r>
              <a:rPr lang="en-US" dirty="0" smtClean="0"/>
              <a:t> development</a:t>
            </a:r>
            <a:endParaRPr lang="en-US" dirty="0"/>
          </a:p>
          <a:p>
            <a:pPr marL="0" indent="0">
              <a:buNone/>
            </a:pPr>
            <a:endParaRPr lang="en-US" dirty="0" smtClean="0"/>
          </a:p>
        </p:txBody>
      </p:sp>
    </p:spTree>
    <p:extLst>
      <p:ext uri="{BB962C8B-B14F-4D97-AF65-F5344CB8AC3E}">
        <p14:creationId xmlns:p14="http://schemas.microsoft.com/office/powerpoint/2010/main" val="771824243"/>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about the Managed EWS API?</a:t>
            </a:r>
            <a:endParaRPr lang="en-US" dirty="0"/>
          </a:p>
        </p:txBody>
      </p:sp>
      <p:sp>
        <p:nvSpPr>
          <p:cNvPr id="4" name="Text Placeholder 3"/>
          <p:cNvSpPr>
            <a:spLocks noGrp="1"/>
          </p:cNvSpPr>
          <p:nvPr>
            <p:ph type="body" idx="4294967295"/>
          </p:nvPr>
        </p:nvSpPr>
        <p:spPr>
          <a:xfrm>
            <a:off x="274640" y="1212851"/>
            <a:ext cx="11887198" cy="5230149"/>
          </a:xfrm>
        </p:spPr>
        <p:txBody>
          <a:bodyPr/>
          <a:lstStyle/>
          <a:p>
            <a:pPr marL="0" indent="0">
              <a:buNone/>
            </a:pPr>
            <a:r>
              <a:rPr lang="en-US" dirty="0" smtClean="0"/>
              <a:t>Extremely robust, powerful set of APIs for accessing EWS from managed code</a:t>
            </a:r>
          </a:p>
          <a:p>
            <a:pPr marL="342900" lvl="1" indent="0">
              <a:buNone/>
            </a:pPr>
            <a:r>
              <a:rPr lang="en-US" dirty="0" smtClean="0"/>
              <a:t>Managed code support on </a:t>
            </a:r>
            <a:r>
              <a:rPr lang="en-US" dirty="0" err="1" smtClean="0"/>
              <a:t>iOS</a:t>
            </a:r>
            <a:r>
              <a:rPr lang="en-US" dirty="0" smtClean="0"/>
              <a:t> requires third-party tools</a:t>
            </a:r>
          </a:p>
          <a:p>
            <a:pPr marL="342900" lvl="1" indent="0">
              <a:buNone/>
            </a:pPr>
            <a:r>
              <a:rPr lang="en-US" dirty="0" smtClean="0"/>
              <a:t>Trying to integrate .NET managed code and </a:t>
            </a:r>
            <a:r>
              <a:rPr lang="en-US" dirty="0" err="1" smtClean="0"/>
              <a:t>Obj</a:t>
            </a:r>
            <a:r>
              <a:rPr lang="en-US" dirty="0" smtClean="0"/>
              <a:t>-C can be tricky</a:t>
            </a:r>
          </a:p>
          <a:p>
            <a:pPr marL="342900" lvl="1" indent="0">
              <a:buNone/>
            </a:pPr>
            <a:r>
              <a:rPr lang="en-US" dirty="0" smtClean="0"/>
              <a:t>Limited support resources in the community</a:t>
            </a:r>
          </a:p>
          <a:p>
            <a:pPr marL="0" indent="0">
              <a:buNone/>
            </a:pPr>
            <a:endParaRPr lang="en-US" dirty="0" smtClean="0"/>
          </a:p>
          <a:p>
            <a:pPr marL="0" indent="0">
              <a:buNone/>
            </a:pPr>
            <a:r>
              <a:rPr lang="en-US" dirty="0" smtClean="0"/>
              <a:t>Great for desktop Windows &amp; Windows Phone</a:t>
            </a:r>
          </a:p>
          <a:p>
            <a:pPr marL="241300" lvl="1" indent="0">
              <a:buNone/>
            </a:pPr>
            <a:r>
              <a:rPr lang="en-US" dirty="0" smtClean="0"/>
              <a:t>But not a topic of discussion for us today</a:t>
            </a:r>
          </a:p>
        </p:txBody>
      </p:sp>
    </p:spTree>
    <p:extLst>
      <p:ext uri="{BB962C8B-B14F-4D97-AF65-F5344CB8AC3E}">
        <p14:creationId xmlns:p14="http://schemas.microsoft.com/office/powerpoint/2010/main" val="2372872105"/>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basic pattern</a:t>
            </a:r>
            <a:endParaRPr lang="en-US" dirty="0"/>
          </a:p>
        </p:txBody>
      </p:sp>
      <p:sp>
        <p:nvSpPr>
          <p:cNvPr id="3" name="Text Placeholder 2"/>
          <p:cNvSpPr>
            <a:spLocks noGrp="1"/>
          </p:cNvSpPr>
          <p:nvPr>
            <p:ph type="body" idx="4294967295"/>
          </p:nvPr>
        </p:nvSpPr>
        <p:spPr>
          <a:xfrm>
            <a:off x="274640" y="1212851"/>
            <a:ext cx="11887198" cy="5636414"/>
          </a:xfrm>
        </p:spPr>
        <p:txBody>
          <a:bodyPr>
            <a:normAutofit fontScale="92500"/>
          </a:bodyPr>
          <a:lstStyle/>
          <a:p>
            <a:pPr marL="0" indent="0">
              <a:buNone/>
            </a:pPr>
            <a:r>
              <a:rPr lang="en-US" dirty="0" smtClean="0"/>
              <a:t>Pre-create XML blobs that contain the data we want to send</a:t>
            </a:r>
          </a:p>
          <a:p>
            <a:pPr marL="241300" lvl="1" indent="0">
              <a:buNone/>
            </a:pPr>
            <a:r>
              <a:rPr lang="en-US" dirty="0" smtClean="0"/>
              <a:t>Most efficiently done by</a:t>
            </a:r>
            <a:r>
              <a:rPr lang="en-US" baseline="0" dirty="0" smtClean="0"/>
              <a:t> building static strings and subbing in parameters</a:t>
            </a:r>
            <a:r>
              <a:rPr lang="en-US" dirty="0" smtClean="0"/>
              <a:t> at runtime</a:t>
            </a:r>
          </a:p>
          <a:p>
            <a:pPr marL="241300" lvl="1" indent="0">
              <a:buNone/>
            </a:pPr>
            <a:r>
              <a:rPr lang="en-US" dirty="0" smtClean="0"/>
              <a:t>Contents defined by EWS schema as published on TechNet</a:t>
            </a:r>
          </a:p>
          <a:p>
            <a:pPr marL="241300" lvl="1" indent="0">
              <a:buNone/>
            </a:pPr>
            <a:r>
              <a:rPr lang="en-US" dirty="0" smtClean="0"/>
              <a:t>Experimentally verified by using Fiddler to monitor a WP8 device while it syncs</a:t>
            </a:r>
          </a:p>
          <a:p>
            <a:pPr marL="0" lvl="0" indent="0">
              <a:buNone/>
            </a:pPr>
            <a:endParaRPr lang="en-US" dirty="0" smtClean="0"/>
          </a:p>
          <a:p>
            <a:pPr marL="0" lvl="0" indent="0">
              <a:buNone/>
            </a:pPr>
            <a:r>
              <a:rPr lang="en-US" dirty="0" smtClean="0"/>
              <a:t>Send them to the server as HTTP POST</a:t>
            </a:r>
          </a:p>
          <a:p>
            <a:pPr marL="241300" lvl="1" indent="0">
              <a:buNone/>
            </a:pPr>
            <a:r>
              <a:rPr lang="en-US" dirty="0" err="1" smtClean="0"/>
              <a:t>AsiHTTPConnection</a:t>
            </a:r>
            <a:r>
              <a:rPr lang="en-US" baseline="0" dirty="0" smtClean="0"/>
              <a:t> helper class… not the latest but still works well</a:t>
            </a:r>
            <a:endParaRPr lang="en-US" dirty="0" smtClean="0"/>
          </a:p>
          <a:p>
            <a:pPr marL="0" lvl="0" indent="0">
              <a:buNone/>
            </a:pPr>
            <a:endParaRPr lang="en-US" dirty="0" smtClean="0"/>
          </a:p>
          <a:p>
            <a:pPr marL="0" indent="0">
              <a:buNone/>
            </a:pPr>
            <a:r>
              <a:rPr lang="en-US" dirty="0" smtClean="0"/>
              <a:t>Parse the resulting XML</a:t>
            </a:r>
          </a:p>
          <a:p>
            <a:pPr marL="241300" lvl="1" indent="0">
              <a:buNone/>
            </a:pPr>
            <a:r>
              <a:rPr lang="en-US" dirty="0" err="1" smtClean="0"/>
              <a:t>GDataXMLNode</a:t>
            </a:r>
            <a:r>
              <a:rPr lang="en-US" dirty="0" smtClean="0"/>
              <a:t> provides</a:t>
            </a:r>
            <a:r>
              <a:rPr lang="en-US" baseline="0" dirty="0" smtClean="0"/>
              <a:t> best balance of speed and simplicity of implementation</a:t>
            </a:r>
            <a:endParaRPr lang="en-US" dirty="0" smtClean="0"/>
          </a:p>
        </p:txBody>
      </p:sp>
    </p:spTree>
    <p:extLst>
      <p:ext uri="{BB962C8B-B14F-4D97-AF65-F5344CB8AC3E}">
        <p14:creationId xmlns:p14="http://schemas.microsoft.com/office/powerpoint/2010/main" val="4194025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TechEd 2013 Speaker PPT Template">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2.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 2013 Speaker PPT Template.potx" id="{E8DFABE4-88D1-4ACE-A455-2F0815ECCC87}" vid="{87B015FB-85AC-4804-97B7-86A6F472A393}"/>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2B0BB5962AB3C45A9A1CE1EC4C4F647" ma:contentTypeVersion="0" ma:contentTypeDescription="Create a new document." ma:contentTypeScope="" ma:versionID="16b75628e77f02951c453071cf8a016e">
  <xsd:schema xmlns:xsd="http://www.w3.org/2001/XMLSchema" xmlns:xs="http://www.w3.org/2001/XMLSchema" xmlns:p="http://schemas.microsoft.com/office/2006/metadata/properties" targetNamespace="http://schemas.microsoft.com/office/2006/metadata/properties" ma:root="true" ma:fieldsID="3bf1d1d65b83a35312c7df0375d09d6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23A54C81-9AB5-446A-878C-797D859B38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F990F116-B58F-4255-B05B-DA3808E0E5C6}">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TechEd 2013 Speaker PPT Template.potx</Template>
  <TotalTime>1043</TotalTime>
  <Words>3221</Words>
  <Application>Microsoft Office PowerPoint</Application>
  <PresentationFormat>Custom</PresentationFormat>
  <Paragraphs>312</Paragraphs>
  <Slides>44</Slides>
  <Notes>14</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44</vt:i4>
      </vt:variant>
    </vt:vector>
  </HeadingPairs>
  <TitlesOfParts>
    <vt:vector size="51" baseType="lpstr">
      <vt:lpstr>Wingdings</vt:lpstr>
      <vt:lpstr>Arial</vt:lpstr>
      <vt:lpstr>Segoe UI Light</vt:lpstr>
      <vt:lpstr>Segoe UI</vt:lpstr>
      <vt:lpstr>Consolas</vt:lpstr>
      <vt:lpstr>TechEd 2013 Speaker PPT Template</vt:lpstr>
      <vt:lpstr>TechEd_2013_Template_16x9</vt:lpstr>
      <vt:lpstr>PowerPoint Presentation</vt:lpstr>
      <vt:lpstr>Developing Mobile Apps with Exchange Web Services</vt:lpstr>
      <vt:lpstr>Mobile devices are important</vt:lpstr>
      <vt:lpstr>Mobile platforms</vt:lpstr>
      <vt:lpstr>Exchange as a development platform</vt:lpstr>
      <vt:lpstr>What this session is</vt:lpstr>
      <vt:lpstr>What this session is NOT</vt:lpstr>
      <vt:lpstr>What about the Managed EWS API?</vt:lpstr>
      <vt:lpstr>The basic pattern</vt:lpstr>
      <vt:lpstr>Using the basic pattern</vt:lpstr>
      <vt:lpstr>Using Autodiscover</vt:lpstr>
      <vt:lpstr>Using Exchange ActiveSync</vt:lpstr>
      <vt:lpstr>Autodiscover</vt:lpstr>
      <vt:lpstr>Autodiscover work flow</vt:lpstr>
      <vt:lpstr>Autodiscover in depth</vt:lpstr>
      <vt:lpstr>Autodiscover responses</vt:lpstr>
      <vt:lpstr>Autodiscover resources</vt:lpstr>
      <vt:lpstr>Autodiscover sample</vt:lpstr>
      <vt:lpstr>Example: OOF management with EWS</vt:lpstr>
      <vt:lpstr>Demo</vt:lpstr>
      <vt:lpstr>Exploring the AutoD class</vt:lpstr>
      <vt:lpstr>How’d we get the OOF state?</vt:lpstr>
      <vt:lpstr>What the server returns</vt:lpstr>
      <vt:lpstr>The rest of getCurrentOOFState</vt:lpstr>
      <vt:lpstr>Setting the OOF state</vt:lpstr>
      <vt:lpstr>Example: Calendar management</vt:lpstr>
      <vt:lpstr>Calendaring</vt:lpstr>
      <vt:lpstr>Demo</vt:lpstr>
      <vt:lpstr>Getting calendar items</vt:lpstr>
      <vt:lpstr>FindItem results</vt:lpstr>
      <vt:lpstr>Our FindItem request</vt:lpstr>
      <vt:lpstr>Displaying returned items</vt:lpstr>
      <vt:lpstr>Adding calendar items</vt:lpstr>
      <vt:lpstr>Building an item shape</vt:lpstr>
      <vt:lpstr>Nifty Exchange 2013 Things You Can Do</vt:lpstr>
      <vt:lpstr>Use the Unified Contact Store</vt:lpstr>
      <vt:lpstr>Work with high-resolution photos</vt:lpstr>
      <vt:lpstr>Work with e-discovery &amp; retention</vt:lpstr>
      <vt:lpstr>Related content</vt:lpstr>
      <vt:lpstr>Track resources</vt:lpstr>
      <vt:lpstr>Resources</vt:lpstr>
      <vt:lpstr>Complete an evaluation on CommNet and enter to win!</vt:lpstr>
      <vt:lpstr>Evaluate this session</vt:lpstr>
      <vt:lpstr>PowerPoint Presentation</vt:lpstr>
    </vt:vector>
  </TitlesOfParts>
  <Manager>&lt;Comms manager/speech writer&gt;</Manager>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OUC-B304: Developing Mobile Apps with Exchange Web Services</dc:title>
  <dc:subject>TechEd 2013</dc:subject>
  <dc:creator> Paul Robichaux</dc:creator>
  <cp:keywords>TechEd 2013</cp:keywords>
  <dc:description>Template by: Jordan Cayabyab, Artitudes Design, Inc.
Formatting by: Dana KW, Silver Fox Productions, Inc.
Audience Type: Internal/External</dc:description>
  <cp:lastModifiedBy>Shows</cp:lastModifiedBy>
  <cp:revision>55</cp:revision>
  <dcterms:created xsi:type="dcterms:W3CDTF">2013-04-23T17:53:56Z</dcterms:created>
  <dcterms:modified xsi:type="dcterms:W3CDTF">2013-06-04T21:32:41Z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0x010100A2B0BB5962AB3C45A9A1CE1EC4C4F647</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ies>
</file>