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5" r:id="rId5"/>
  </p:sldMasterIdLst>
  <p:notesMasterIdLst>
    <p:notesMasterId r:id="rId45"/>
  </p:notesMasterIdLst>
  <p:handoutMasterIdLst>
    <p:handoutMasterId r:id="rId46"/>
  </p:handoutMasterIdLst>
  <p:sldIdLst>
    <p:sldId id="1135" r:id="rId6"/>
    <p:sldId id="1206" r:id="rId7"/>
    <p:sldId id="1207" r:id="rId8"/>
    <p:sldId id="1208" r:id="rId9"/>
    <p:sldId id="1209" r:id="rId10"/>
    <p:sldId id="1243" r:id="rId11"/>
    <p:sldId id="1211" r:id="rId12"/>
    <p:sldId id="1212" r:id="rId13"/>
    <p:sldId id="1213" r:id="rId14"/>
    <p:sldId id="1214" r:id="rId15"/>
    <p:sldId id="1245" r:id="rId16"/>
    <p:sldId id="1246" r:id="rId17"/>
    <p:sldId id="1217" r:id="rId18"/>
    <p:sldId id="1275" r:id="rId19"/>
    <p:sldId id="1248" r:id="rId20"/>
    <p:sldId id="1249" r:id="rId21"/>
    <p:sldId id="1250" r:id="rId22"/>
    <p:sldId id="1222" r:id="rId23"/>
    <p:sldId id="1251" r:id="rId24"/>
    <p:sldId id="1224" r:id="rId25"/>
    <p:sldId id="1252" r:id="rId26"/>
    <p:sldId id="1253" r:id="rId27"/>
    <p:sldId id="1254" r:id="rId28"/>
    <p:sldId id="1255" r:id="rId29"/>
    <p:sldId id="1256" r:id="rId30"/>
    <p:sldId id="1230" r:id="rId31"/>
    <p:sldId id="1231" r:id="rId32"/>
    <p:sldId id="1262" r:id="rId33"/>
    <p:sldId id="1263" r:id="rId34"/>
    <p:sldId id="1237" r:id="rId35"/>
    <p:sldId id="1264" r:id="rId36"/>
    <p:sldId id="1268" r:id="rId37"/>
    <p:sldId id="1271" r:id="rId38"/>
    <p:sldId id="1272" r:id="rId39"/>
    <p:sldId id="1273" r:id="rId40"/>
    <p:sldId id="1276" r:id="rId41"/>
    <p:sldId id="1267" r:id="rId42"/>
    <p:sldId id="1266" r:id="rId43"/>
    <p:sldId id="1277"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guide id="3" orient="horz" pos="4235">
          <p15:clr>
            <a:srgbClr val="A4A3A4"/>
          </p15:clr>
        </p15:guide>
        <p15:guide id="4" orient="horz" pos="907">
          <p15:clr>
            <a:srgbClr val="A4A3A4"/>
          </p15:clr>
        </p15:guide>
        <p15:guide id="5" orient="horz" pos="1196">
          <p15:clr>
            <a:srgbClr val="A4A3A4"/>
          </p15:clr>
        </p15:guide>
        <p15:guide id="6" orient="horz" pos="1534">
          <p15:clr>
            <a:srgbClr val="A4A3A4"/>
          </p15:clr>
        </p15:guide>
        <p15:guide id="7" orient="horz" pos="4132">
          <p15:clr>
            <a:srgbClr val="A4A3A4"/>
          </p15:clr>
        </p15:guide>
        <p15:guide id="8" orient="horz" pos="160">
          <p15:clr>
            <a:srgbClr val="A4A3A4"/>
          </p15:clr>
        </p15:guide>
        <p15:guide id="9" pos="173">
          <p15:clr>
            <a:srgbClr val="A4A3A4"/>
          </p15:clr>
        </p15:guide>
        <p15:guide id="10" pos="7661">
          <p15:clr>
            <a:srgbClr val="A4A3A4"/>
          </p15:clr>
        </p15:guide>
        <p15:guide id="11" pos="287">
          <p15:clr>
            <a:srgbClr val="A4A3A4"/>
          </p15:clr>
        </p15:guide>
        <p15:guide id="12" pos="3853">
          <p15:clr>
            <a:srgbClr val="A4A3A4"/>
          </p15:clr>
        </p15:guide>
        <p15:guide id="13" pos="3968">
          <p15:clr>
            <a:srgbClr val="A4A3A4"/>
          </p15:clr>
        </p15:guide>
        <p15:guide id="14" pos="1349">
          <p15:clr>
            <a:srgbClr val="A4A3A4"/>
          </p15:clr>
        </p15:guide>
        <p15:guide id="15" pos="7230">
          <p15:clr>
            <a:srgbClr val="A4A3A4"/>
          </p15:clr>
        </p15:guide>
        <p15:guide id="16" pos="7544">
          <p15:clr>
            <a:srgbClr val="A4A3A4"/>
          </p15:clr>
        </p15:guide>
        <p15:guide id="17" pos="2732">
          <p15:clr>
            <a:srgbClr val="A4A3A4"/>
          </p15:clr>
        </p15:guide>
        <p15:guide id="18" pos="5103">
          <p15:clr>
            <a:srgbClr val="A4A3A4"/>
          </p15:clr>
        </p15:guide>
        <p15:guide id="19" pos="5183">
          <p15:clr>
            <a:srgbClr val="A4A3A4"/>
          </p15:clr>
        </p15:guide>
        <p15:guide id="20" pos="2657">
          <p15:clr>
            <a:srgbClr val="A4A3A4"/>
          </p15:clr>
        </p15:guide>
        <p15:guide id="21" pos="3742">
          <p15:clr>
            <a:srgbClr val="A4A3A4"/>
          </p15:clr>
        </p15:guide>
        <p15:guide id="22" pos="376">
          <p15:clr>
            <a:srgbClr val="A4A3A4"/>
          </p15:clr>
        </p15:guide>
        <p15:guide id="23" pos="5992">
          <p15:clr>
            <a:srgbClr val="A4A3A4"/>
          </p15:clr>
        </p15:guide>
        <p15:guide id="24" pos="526">
          <p15:clr>
            <a:srgbClr val="A4A3A4"/>
          </p15:clr>
        </p15:guide>
        <p15:guide id="25" pos="1750">
          <p15:clr>
            <a:srgbClr val="A4A3A4"/>
          </p15:clr>
        </p15:guide>
        <p15:guide id="26" pos="77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Toyinaminia Norwood" initials="TN"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BBB"/>
    <a:srgbClr val="505050"/>
    <a:srgbClr val="002050"/>
    <a:srgbClr val="000000"/>
    <a:srgbClr val="0072C6"/>
    <a:srgbClr val="DC3C00"/>
    <a:srgbClr val="7FBA00"/>
    <a:srgbClr val="007233"/>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482" autoAdjust="0"/>
  </p:normalViewPr>
  <p:slideViewPr>
    <p:cSldViewPr snapToGrid="0">
      <p:cViewPr varScale="1">
        <p:scale>
          <a:sx n="75" d="100"/>
          <a:sy n="75" d="100"/>
        </p:scale>
        <p:origin x="54" y="72"/>
      </p:cViewPr>
      <p:guideLst>
        <p:guide orient="horz" pos="2203"/>
        <p:guide pos="3917"/>
        <p:guide orient="horz" pos="4235"/>
        <p:guide orient="horz" pos="907"/>
        <p:guide orient="horz" pos="1196"/>
        <p:guide orient="horz" pos="1534"/>
        <p:guide orient="horz" pos="4132"/>
        <p:guide orient="horz" pos="160"/>
        <p:guide pos="173"/>
        <p:guide pos="7661"/>
        <p:guide pos="287"/>
        <p:guide pos="3853"/>
        <p:guide pos="3968"/>
        <p:guide pos="1349"/>
        <p:guide pos="7230"/>
        <p:guide pos="7544"/>
        <p:guide pos="2732"/>
        <p:guide pos="5103"/>
        <p:guide pos="5183"/>
        <p:guide pos="2657"/>
        <p:guide pos="3742"/>
        <p:guide pos="376"/>
        <p:guide pos="5992"/>
        <p:guide pos="526"/>
        <p:guide pos="1750"/>
        <p:guide pos="7772"/>
      </p:guideLst>
    </p:cSldViewPr>
  </p:slideViewPr>
  <p:outlineViewPr>
    <p:cViewPr>
      <p:scale>
        <a:sx n="33" d="100"/>
        <a:sy n="33" d="100"/>
      </p:scale>
      <p:origin x="0" y="-2314"/>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3:42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3:42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3:42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t>6/6/2013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357067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11</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32ADF8-0514-4889-88E5-BE584ACE911A}" type="slidenum">
              <a:rPr lang="en-US" smtClean="0"/>
              <a:t>13</a:t>
            </a:fld>
            <a:endParaRPr lang="en-US"/>
          </a:p>
        </p:txBody>
      </p:sp>
    </p:spTree>
    <p:extLst>
      <p:ext uri="{BB962C8B-B14F-4D97-AF65-F5344CB8AC3E}">
        <p14:creationId xmlns:p14="http://schemas.microsoft.com/office/powerpoint/2010/main" val="76370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32ADF8-0514-4889-88E5-BE584ACE911A}" type="slidenum">
              <a:rPr lang="en-US" smtClean="0"/>
              <a:t>14</a:t>
            </a:fld>
            <a:endParaRPr lang="en-US"/>
          </a:p>
        </p:txBody>
      </p:sp>
    </p:spTree>
    <p:extLst>
      <p:ext uri="{BB962C8B-B14F-4D97-AF65-F5344CB8AC3E}">
        <p14:creationId xmlns:p14="http://schemas.microsoft.com/office/powerpoint/2010/main" val="2160835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06711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24A0C9-F97A-4F24-B4F3-0C499CE29B14}"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3999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24A0C9-F97A-4F24-B4F3-0C499CE29B14}"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20</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522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4664A66-7F43-48D1-91D2-AE7A931D6495}" type="datetime1">
              <a:rPr lang="en-US" smtClean="0"/>
              <a:t>6/6/2013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Exchange</a:t>
            </a:r>
            <a:endParaRPr lang="en-US" dirty="0"/>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8917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1"/>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22</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23</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24</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25</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6474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28</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AD8F481-B763-4E79-B8AE-44FEFFD7E830}"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29</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824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A58E79F-9E5B-4C49-BE5E-7BF465E1AA8C}"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30</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1820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0221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3</a:t>
            </a:fld>
            <a:endParaRPr lang="en-US" dirty="0"/>
          </a:p>
        </p:txBody>
      </p:sp>
    </p:spTree>
    <p:extLst>
      <p:ext uri="{BB962C8B-B14F-4D97-AF65-F5344CB8AC3E}">
        <p14:creationId xmlns:p14="http://schemas.microsoft.com/office/powerpoint/2010/main" val="3964019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632020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3:42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1979114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3:42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167103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3:42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52349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60153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3:42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38</a:t>
            </a:fld>
            <a:endParaRPr lang="en-US" dirty="0"/>
          </a:p>
        </p:txBody>
      </p:sp>
    </p:spTree>
    <p:extLst>
      <p:ext uri="{BB962C8B-B14F-4D97-AF65-F5344CB8AC3E}">
        <p14:creationId xmlns:p14="http://schemas.microsoft.com/office/powerpoint/2010/main" val="3964019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3:43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517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4363" rtl="0" eaLnBrk="1" fontAlgn="auto" latinLnBrk="0" hangingPunct="1">
              <a:lnSpc>
                <a:spcPct val="90000"/>
              </a:lnSpc>
              <a:spcBef>
                <a:spcPct val="0"/>
              </a:spcBef>
              <a:spcAft>
                <a:spcPts val="333"/>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4</a:t>
            </a:fld>
            <a:endParaRPr lang="en-US" dirty="0"/>
          </a:p>
        </p:txBody>
      </p:sp>
    </p:spTree>
    <p:extLst>
      <p:ext uri="{BB962C8B-B14F-4D97-AF65-F5344CB8AC3E}">
        <p14:creationId xmlns:p14="http://schemas.microsoft.com/office/powerpoint/2010/main" val="71191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63202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D035065-6AAF-47FD-B8D2-DE50A64D6747}"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6</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071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8F2AB-68E4-4BFC-95E2-6B4C73188E96}" type="slidenum">
              <a:rPr lang="en-US" smtClean="0"/>
              <a:t>7</a:t>
            </a:fld>
            <a:endParaRPr lang="en-US"/>
          </a:p>
        </p:txBody>
      </p:sp>
    </p:spTree>
    <p:extLst>
      <p:ext uri="{BB962C8B-B14F-4D97-AF65-F5344CB8AC3E}">
        <p14:creationId xmlns:p14="http://schemas.microsoft.com/office/powerpoint/2010/main" val="99479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24A0C9-F97A-4F24-B4F3-0C499CE29B14}" type="datetime1">
              <a:rPr lang="en-US" smtClean="0"/>
              <a:t>6/6/2013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8</a:t>
            </a:fld>
            <a:endParaRPr lang="en-US" dirty="0"/>
          </a:p>
        </p:txBody>
      </p:sp>
      <p:sp>
        <p:nvSpPr>
          <p:cNvPr id="6" name="Header Placeholder 5"/>
          <p:cNvSpPr>
            <a:spLocks noGrp="1"/>
          </p:cNvSpPr>
          <p:nvPr>
            <p:ph type="hdr" sz="quarter" idx="12"/>
          </p:nvPr>
        </p:nvSpPr>
        <p:spPr/>
        <p:txBody>
          <a:bodyPr/>
          <a:lstStyle/>
          <a:p>
            <a:r>
              <a:rPr lang="en-US" smtClean="0"/>
              <a:t>Microsoft Exchange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825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t>6/6/2013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43354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ch Ed 2013_Mai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ch Ed 2013_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66303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151537"/>
            <a:ext cx="1044579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9421" y="4935540"/>
            <a:ext cx="5949306" cy="2033079"/>
          </a:xfrm>
          <a:prstGeom prst="rect">
            <a:avLst/>
          </a:prstGeom>
        </p:spPr>
      </p:pic>
    </p:spTree>
    <p:extLst>
      <p:ext uri="{BB962C8B-B14F-4D97-AF65-F5344CB8AC3E}">
        <p14:creationId xmlns:p14="http://schemas.microsoft.com/office/powerpoint/2010/main" val="127978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31279" y="1385089"/>
            <a:ext cx="11378776" cy="2920069"/>
          </a:xfrm>
          <a:prstGeom prst="rect">
            <a:avLst/>
          </a:prstGeom>
        </p:spPr>
        <p:txBody>
          <a:bodyPr>
            <a:normAutofit/>
          </a:bodyPr>
          <a:lstStyle>
            <a:lvl1pPr marL="0" indent="0">
              <a:lnSpc>
                <a:spcPct val="90000"/>
              </a:lnSpc>
              <a:buNone/>
              <a:defRPr sz="6500">
                <a:gradFill>
                  <a:gsLst>
                    <a:gs pos="100000">
                      <a:schemeClr val="tx2"/>
                    </a:gs>
                    <a:gs pos="0">
                      <a:schemeClr val="tx2"/>
                    </a:gs>
                  </a:gsLst>
                  <a:lin ang="5400000" scaled="0"/>
                </a:gradFill>
                <a:latin typeface="+mj-lt"/>
              </a:defRPr>
            </a:lvl1pPr>
            <a:lvl2pPr>
              <a:defRPr sz="65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31279" y="4429867"/>
            <a:ext cx="11378776" cy="480118"/>
          </a:xfrm>
          <a:prstGeom prst="rect">
            <a:avLst/>
          </a:prstGeom>
        </p:spPr>
        <p:txBody>
          <a:bodyPr>
            <a:normAutofit/>
          </a:bodyPr>
          <a:lstStyle>
            <a:lvl1pPr marL="0" indent="0">
              <a:lnSpc>
                <a:spcPct val="90000"/>
              </a:lnSpc>
              <a:buNone/>
              <a:defRPr sz="3700">
                <a:gradFill>
                  <a:gsLst>
                    <a:gs pos="100000">
                      <a:schemeClr val="bg2"/>
                    </a:gs>
                    <a:gs pos="0">
                      <a:schemeClr val="bg2"/>
                    </a:gs>
                  </a:gsLst>
                  <a:lin ang="5400000" scaled="0"/>
                </a:gradFill>
                <a:latin typeface="+mj-lt"/>
              </a:defRPr>
            </a:lvl1pPr>
            <a:lvl2pPr>
              <a:defRPr sz="6500">
                <a:solidFill>
                  <a:schemeClr val="tx2"/>
                </a:solidFill>
                <a:latin typeface="+mn-lt"/>
              </a:defRPr>
            </a:lvl2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480" y="6179346"/>
            <a:ext cx="2302815" cy="786950"/>
          </a:xfrm>
          <a:prstGeom prst="rect">
            <a:avLst/>
          </a:prstGeom>
        </p:spPr>
      </p:pic>
    </p:spTree>
    <p:extLst>
      <p:ext uri="{BB962C8B-B14F-4D97-AF65-F5344CB8AC3E}">
        <p14:creationId xmlns:p14="http://schemas.microsoft.com/office/powerpoint/2010/main" val="2960124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480" y="6179346"/>
            <a:ext cx="2302815" cy="786950"/>
          </a:xfrm>
          <a:prstGeom prst="rect">
            <a:avLst/>
          </a:prstGeom>
        </p:spPr>
      </p:pic>
    </p:spTree>
    <p:extLst>
      <p:ext uri="{BB962C8B-B14F-4D97-AF65-F5344CB8AC3E}">
        <p14:creationId xmlns:p14="http://schemas.microsoft.com/office/powerpoint/2010/main" val="14752032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9000"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3005" y="6176595"/>
            <a:ext cx="2393470" cy="817930"/>
          </a:xfrm>
          <a:prstGeom prst="rect">
            <a:avLst/>
          </a:prstGeom>
        </p:spPr>
      </p:pic>
    </p:spTree>
    <p:extLst>
      <p:ext uri="{BB962C8B-B14F-4D97-AF65-F5344CB8AC3E}">
        <p14:creationId xmlns:p14="http://schemas.microsoft.com/office/powerpoint/2010/main" val="276666994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9104434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95268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03300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3518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16706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35251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ch Ed 2013_Main Layout">
    <p:spTree>
      <p:nvGrpSpPr>
        <p:cNvPr id="1" name=""/>
        <p:cNvGrpSpPr/>
        <p:nvPr/>
      </p:nvGrpSpPr>
      <p:grpSpPr>
        <a:xfrm>
          <a:off x="0" y="0"/>
          <a:ext cx="0" cy="0"/>
          <a:chOff x="0" y="0"/>
          <a:chExt cx="0" cy="0"/>
        </a:xfrm>
      </p:grpSpPr>
      <p:sp>
        <p:nvSpPr>
          <p:cNvPr id="4" name="Rectangle 3"/>
          <p:cNvSpPr/>
          <p:nvPr userDrawn="1"/>
        </p:nvSpPr>
        <p:spPr bwMode="auto">
          <a:xfrm>
            <a:off x="5690686" y="0"/>
            <a:ext cx="621213"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auto">
          <a:xfrm>
            <a:off x="0" y="0"/>
            <a:ext cx="6124575"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296897"/>
            <a:ext cx="5666105" cy="9175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8815231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74943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2738703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559873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3472617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36899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15979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740304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646081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671524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86452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95028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918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04701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64784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68913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0984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5598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311900" y="593057"/>
            <a:ext cx="5849938" cy="830997"/>
          </a:xfrm>
        </p:spPr>
        <p:txBody>
          <a:bodyPr tIns="0" rIns="0" bIns="0" anchor="b"/>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69343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092" r:id="rId1"/>
    <p:sldLayoutId id="2147484203" r:id="rId2"/>
    <p:sldLayoutId id="2147484204" r:id="rId3"/>
    <p:sldLayoutId id="2147484183" r:id="rId4"/>
    <p:sldLayoutId id="2147484202" r:id="rId5"/>
    <p:sldLayoutId id="2147484189" r:id="rId6"/>
    <p:sldLayoutId id="2147484105" r:id="rId7"/>
    <p:sldLayoutId id="2147484185" r:id="rId8"/>
    <p:sldLayoutId id="2147484182" r:id="rId9"/>
    <p:sldLayoutId id="2147484186" r:id="rId10"/>
    <p:sldLayoutId id="2147484130" r:id="rId11"/>
    <p:sldLayoutId id="2147484101" r:id="rId12"/>
    <p:sldLayoutId id="2147484102" r:id="rId13"/>
    <p:sldLayoutId id="2147484093" r:id="rId14"/>
    <p:sldLayoutId id="2147484127" r:id="rId15"/>
    <p:sldLayoutId id="2147484128" r:id="rId16"/>
    <p:sldLayoutId id="2147484129" r:id="rId17"/>
    <p:sldLayoutId id="2147484094" r:id="rId18"/>
    <p:sldLayoutId id="2147484096" r:id="rId19"/>
    <p:sldLayoutId id="2147484190" r:id="rId20"/>
    <p:sldLayoutId id="2147484191" r:id="rId21"/>
    <p:sldLayoutId id="2147484193" r:id="rId22"/>
    <p:sldLayoutId id="2147484195"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7405383"/>
      </p:ext>
    </p:extLst>
  </p:cSld>
  <p:clrMap bg1="dk1" tx1="lt1" bg2="dk2"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 id="2147484225" r:id="rId20"/>
    <p:sldLayoutId id="2147484226" r:id="rId21"/>
    <p:sldLayoutId id="2147484227" r:id="rId22"/>
    <p:sldLayoutId id="2147484228"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fasttrack.office.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Granular anti-spam filtering controls </a:t>
            </a:r>
            <a:endParaRPr lang="en-US" dirty="0"/>
          </a:p>
        </p:txBody>
      </p:sp>
      <p:grpSp>
        <p:nvGrpSpPr>
          <p:cNvPr id="13" name="Group 12"/>
          <p:cNvGrpSpPr/>
          <p:nvPr/>
        </p:nvGrpSpPr>
        <p:grpSpPr>
          <a:xfrm>
            <a:off x="1074516" y="2204005"/>
            <a:ext cx="2509174" cy="3945645"/>
            <a:chOff x="1074516" y="1874746"/>
            <a:chExt cx="2509174" cy="3945645"/>
          </a:xfrm>
        </p:grpSpPr>
        <p:sp>
          <p:nvSpPr>
            <p:cNvPr id="14" name="Freeform 9"/>
            <p:cNvSpPr>
              <a:spLocks/>
            </p:cNvSpPr>
            <p:nvPr/>
          </p:nvSpPr>
          <p:spPr bwMode="auto">
            <a:xfrm>
              <a:off x="1074516" y="2750313"/>
              <a:ext cx="2509174" cy="1701898"/>
            </a:xfrm>
            <a:custGeom>
              <a:avLst/>
              <a:gdLst>
                <a:gd name="T0" fmla="*/ 17 w 1291"/>
                <a:gd name="T1" fmla="*/ 0 h 876"/>
                <a:gd name="T2" fmla="*/ 17 w 1291"/>
                <a:gd name="T3" fmla="*/ 0 h 876"/>
                <a:gd name="T4" fmla="*/ 10 w 1291"/>
                <a:gd name="T5" fmla="*/ 17 h 876"/>
                <a:gd name="T6" fmla="*/ 3 w 1291"/>
                <a:gd name="T7" fmla="*/ 30 h 876"/>
                <a:gd name="T8" fmla="*/ 0 w 1291"/>
                <a:gd name="T9" fmla="*/ 48 h 876"/>
                <a:gd name="T10" fmla="*/ 0 w 1291"/>
                <a:gd name="T11" fmla="*/ 68 h 876"/>
                <a:gd name="T12" fmla="*/ 3 w 1291"/>
                <a:gd name="T13" fmla="*/ 85 h 876"/>
                <a:gd name="T14" fmla="*/ 7 w 1291"/>
                <a:gd name="T15" fmla="*/ 99 h 876"/>
                <a:gd name="T16" fmla="*/ 17 w 1291"/>
                <a:gd name="T17" fmla="*/ 116 h 876"/>
                <a:gd name="T18" fmla="*/ 27 w 1291"/>
                <a:gd name="T19" fmla="*/ 130 h 876"/>
                <a:gd name="T20" fmla="*/ 472 w 1291"/>
                <a:gd name="T21" fmla="*/ 575 h 876"/>
                <a:gd name="T22" fmla="*/ 472 w 1291"/>
                <a:gd name="T23" fmla="*/ 575 h 876"/>
                <a:gd name="T24" fmla="*/ 466 w 1291"/>
                <a:gd name="T25" fmla="*/ 595 h 876"/>
                <a:gd name="T26" fmla="*/ 462 w 1291"/>
                <a:gd name="T27" fmla="*/ 619 h 876"/>
                <a:gd name="T28" fmla="*/ 462 w 1291"/>
                <a:gd name="T29" fmla="*/ 777 h 876"/>
                <a:gd name="T30" fmla="*/ 462 w 1291"/>
                <a:gd name="T31" fmla="*/ 777 h 876"/>
                <a:gd name="T32" fmla="*/ 462 w 1291"/>
                <a:gd name="T33" fmla="*/ 797 h 876"/>
                <a:gd name="T34" fmla="*/ 469 w 1291"/>
                <a:gd name="T35" fmla="*/ 815 h 876"/>
                <a:gd name="T36" fmla="*/ 479 w 1291"/>
                <a:gd name="T37" fmla="*/ 832 h 876"/>
                <a:gd name="T38" fmla="*/ 493 w 1291"/>
                <a:gd name="T39" fmla="*/ 849 h 876"/>
                <a:gd name="T40" fmla="*/ 507 w 1291"/>
                <a:gd name="T41" fmla="*/ 859 h 876"/>
                <a:gd name="T42" fmla="*/ 524 w 1291"/>
                <a:gd name="T43" fmla="*/ 869 h 876"/>
                <a:gd name="T44" fmla="*/ 541 w 1291"/>
                <a:gd name="T45" fmla="*/ 876 h 876"/>
                <a:gd name="T46" fmla="*/ 562 w 1291"/>
                <a:gd name="T47" fmla="*/ 876 h 876"/>
                <a:gd name="T48" fmla="*/ 719 w 1291"/>
                <a:gd name="T49" fmla="*/ 876 h 876"/>
                <a:gd name="T50" fmla="*/ 719 w 1291"/>
                <a:gd name="T51" fmla="*/ 876 h 876"/>
                <a:gd name="T52" fmla="*/ 740 w 1291"/>
                <a:gd name="T53" fmla="*/ 876 h 876"/>
                <a:gd name="T54" fmla="*/ 760 w 1291"/>
                <a:gd name="T55" fmla="*/ 869 h 876"/>
                <a:gd name="T56" fmla="*/ 777 w 1291"/>
                <a:gd name="T57" fmla="*/ 859 h 876"/>
                <a:gd name="T58" fmla="*/ 791 w 1291"/>
                <a:gd name="T59" fmla="*/ 849 h 876"/>
                <a:gd name="T60" fmla="*/ 805 w 1291"/>
                <a:gd name="T61" fmla="*/ 832 h 876"/>
                <a:gd name="T62" fmla="*/ 815 w 1291"/>
                <a:gd name="T63" fmla="*/ 815 h 876"/>
                <a:gd name="T64" fmla="*/ 818 w 1291"/>
                <a:gd name="T65" fmla="*/ 797 h 876"/>
                <a:gd name="T66" fmla="*/ 822 w 1291"/>
                <a:gd name="T67" fmla="*/ 777 h 876"/>
                <a:gd name="T68" fmla="*/ 822 w 1291"/>
                <a:gd name="T69" fmla="*/ 619 h 876"/>
                <a:gd name="T70" fmla="*/ 822 w 1291"/>
                <a:gd name="T71" fmla="*/ 619 h 876"/>
                <a:gd name="T72" fmla="*/ 818 w 1291"/>
                <a:gd name="T73" fmla="*/ 599 h 876"/>
                <a:gd name="T74" fmla="*/ 815 w 1291"/>
                <a:gd name="T75" fmla="*/ 578 h 876"/>
                <a:gd name="T76" fmla="*/ 1260 w 1291"/>
                <a:gd name="T77" fmla="*/ 130 h 876"/>
                <a:gd name="T78" fmla="*/ 1260 w 1291"/>
                <a:gd name="T79" fmla="*/ 130 h 876"/>
                <a:gd name="T80" fmla="*/ 1274 w 1291"/>
                <a:gd name="T81" fmla="*/ 116 h 876"/>
                <a:gd name="T82" fmla="*/ 1281 w 1291"/>
                <a:gd name="T83" fmla="*/ 99 h 876"/>
                <a:gd name="T84" fmla="*/ 1288 w 1291"/>
                <a:gd name="T85" fmla="*/ 85 h 876"/>
                <a:gd name="T86" fmla="*/ 1291 w 1291"/>
                <a:gd name="T87" fmla="*/ 68 h 876"/>
                <a:gd name="T88" fmla="*/ 1291 w 1291"/>
                <a:gd name="T89" fmla="*/ 48 h 876"/>
                <a:gd name="T90" fmla="*/ 1288 w 1291"/>
                <a:gd name="T91" fmla="*/ 30 h 876"/>
                <a:gd name="T92" fmla="*/ 1281 w 1291"/>
                <a:gd name="T93" fmla="*/ 17 h 876"/>
                <a:gd name="T94" fmla="*/ 1270 w 1291"/>
                <a:gd name="T95" fmla="*/ 0 h 876"/>
                <a:gd name="T96" fmla="*/ 17 w 1291"/>
                <a:gd name="T9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876">
                  <a:moveTo>
                    <a:pt x="17" y="0"/>
                  </a:moveTo>
                  <a:lnTo>
                    <a:pt x="17" y="0"/>
                  </a:lnTo>
                  <a:lnTo>
                    <a:pt x="10" y="17"/>
                  </a:lnTo>
                  <a:lnTo>
                    <a:pt x="3" y="30"/>
                  </a:lnTo>
                  <a:lnTo>
                    <a:pt x="0" y="48"/>
                  </a:lnTo>
                  <a:lnTo>
                    <a:pt x="0" y="68"/>
                  </a:lnTo>
                  <a:lnTo>
                    <a:pt x="3" y="85"/>
                  </a:lnTo>
                  <a:lnTo>
                    <a:pt x="7" y="99"/>
                  </a:lnTo>
                  <a:lnTo>
                    <a:pt x="17" y="116"/>
                  </a:lnTo>
                  <a:lnTo>
                    <a:pt x="27" y="130"/>
                  </a:lnTo>
                  <a:lnTo>
                    <a:pt x="472" y="575"/>
                  </a:lnTo>
                  <a:lnTo>
                    <a:pt x="472" y="575"/>
                  </a:lnTo>
                  <a:lnTo>
                    <a:pt x="466" y="595"/>
                  </a:lnTo>
                  <a:lnTo>
                    <a:pt x="462" y="619"/>
                  </a:lnTo>
                  <a:lnTo>
                    <a:pt x="462" y="777"/>
                  </a:lnTo>
                  <a:lnTo>
                    <a:pt x="462" y="777"/>
                  </a:lnTo>
                  <a:lnTo>
                    <a:pt x="462" y="797"/>
                  </a:lnTo>
                  <a:lnTo>
                    <a:pt x="469" y="815"/>
                  </a:lnTo>
                  <a:lnTo>
                    <a:pt x="479" y="832"/>
                  </a:lnTo>
                  <a:lnTo>
                    <a:pt x="493" y="849"/>
                  </a:lnTo>
                  <a:lnTo>
                    <a:pt x="507" y="859"/>
                  </a:lnTo>
                  <a:lnTo>
                    <a:pt x="524" y="869"/>
                  </a:lnTo>
                  <a:lnTo>
                    <a:pt x="541" y="876"/>
                  </a:lnTo>
                  <a:lnTo>
                    <a:pt x="562" y="876"/>
                  </a:lnTo>
                  <a:lnTo>
                    <a:pt x="719" y="876"/>
                  </a:lnTo>
                  <a:lnTo>
                    <a:pt x="719" y="876"/>
                  </a:lnTo>
                  <a:lnTo>
                    <a:pt x="740" y="876"/>
                  </a:lnTo>
                  <a:lnTo>
                    <a:pt x="760" y="869"/>
                  </a:lnTo>
                  <a:lnTo>
                    <a:pt x="777" y="859"/>
                  </a:lnTo>
                  <a:lnTo>
                    <a:pt x="791" y="849"/>
                  </a:lnTo>
                  <a:lnTo>
                    <a:pt x="805" y="832"/>
                  </a:lnTo>
                  <a:lnTo>
                    <a:pt x="815" y="815"/>
                  </a:lnTo>
                  <a:lnTo>
                    <a:pt x="818" y="797"/>
                  </a:lnTo>
                  <a:lnTo>
                    <a:pt x="822" y="777"/>
                  </a:lnTo>
                  <a:lnTo>
                    <a:pt x="822" y="619"/>
                  </a:lnTo>
                  <a:lnTo>
                    <a:pt x="822" y="619"/>
                  </a:lnTo>
                  <a:lnTo>
                    <a:pt x="818" y="599"/>
                  </a:lnTo>
                  <a:lnTo>
                    <a:pt x="815" y="578"/>
                  </a:lnTo>
                  <a:lnTo>
                    <a:pt x="1260" y="130"/>
                  </a:lnTo>
                  <a:lnTo>
                    <a:pt x="1260" y="130"/>
                  </a:lnTo>
                  <a:lnTo>
                    <a:pt x="1274" y="116"/>
                  </a:lnTo>
                  <a:lnTo>
                    <a:pt x="1281" y="99"/>
                  </a:lnTo>
                  <a:lnTo>
                    <a:pt x="1288" y="85"/>
                  </a:lnTo>
                  <a:lnTo>
                    <a:pt x="1291" y="68"/>
                  </a:lnTo>
                  <a:lnTo>
                    <a:pt x="1291" y="48"/>
                  </a:lnTo>
                  <a:lnTo>
                    <a:pt x="1288" y="30"/>
                  </a:lnTo>
                  <a:lnTo>
                    <a:pt x="1281" y="17"/>
                  </a:lnTo>
                  <a:lnTo>
                    <a:pt x="1270" y="0"/>
                  </a:lnTo>
                  <a:lnTo>
                    <a:pt x="1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127"/>
            <a:stretch/>
          </p:blipFill>
          <p:spPr bwMode="auto">
            <a:xfrm>
              <a:off x="2422552" y="2631211"/>
              <a:ext cx="544908" cy="1191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1530" y="4591994"/>
              <a:ext cx="495145" cy="3397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81196" y="2328322"/>
              <a:ext cx="495145" cy="3397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29239" y="2049596"/>
              <a:ext cx="450132" cy="3088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76179" y="1874746"/>
              <a:ext cx="338191" cy="232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1530" y="5033217"/>
              <a:ext cx="495145" cy="3397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1530" y="5480689"/>
              <a:ext cx="495145" cy="33970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p:cNvSpPr/>
          <p:nvPr/>
        </p:nvSpPr>
        <p:spPr>
          <a:xfrm>
            <a:off x="4337050" y="1438899"/>
            <a:ext cx="7639050" cy="5216813"/>
          </a:xfrm>
          <a:prstGeom prst="rect">
            <a:avLst/>
          </a:prstGeom>
        </p:spPr>
        <p:txBody>
          <a:bodyPr wrap="square">
            <a:spAutoFit/>
          </a:bodyPr>
          <a:lstStyle/>
          <a:p>
            <a:pPr>
              <a:spcAft>
                <a:spcPts val="600"/>
              </a:spcAft>
            </a:pPr>
            <a:r>
              <a:rPr lang="en-US" sz="3200" dirty="0" smtClean="0">
                <a:latin typeface="+mj-lt"/>
              </a:rPr>
              <a:t>Connection filtering </a:t>
            </a:r>
          </a:p>
          <a:p>
            <a:pPr>
              <a:spcAft>
                <a:spcPts val="600"/>
              </a:spcAft>
            </a:pPr>
            <a:r>
              <a:rPr lang="en-US" sz="2400" dirty="0" smtClean="0"/>
              <a:t>Static IP allow/block list</a:t>
            </a:r>
            <a:br>
              <a:rPr lang="en-US" sz="2400" dirty="0" smtClean="0"/>
            </a:br>
            <a:r>
              <a:rPr lang="en-US" sz="2400" dirty="0" smtClean="0"/>
              <a:t>opt-in to Microsoft-maintained reputable sender list</a:t>
            </a:r>
          </a:p>
          <a:p>
            <a:pPr>
              <a:spcBef>
                <a:spcPts val="600"/>
              </a:spcBef>
              <a:spcAft>
                <a:spcPts val="600"/>
              </a:spcAft>
            </a:pPr>
            <a:r>
              <a:rPr lang="en-US" sz="3200" dirty="0" smtClean="0">
                <a:latin typeface="+mj-lt"/>
              </a:rPr>
              <a:t>Content spam categories</a:t>
            </a:r>
          </a:p>
          <a:p>
            <a:pPr>
              <a:spcBef>
                <a:spcPts val="600"/>
              </a:spcBef>
              <a:spcAft>
                <a:spcPts val="600"/>
              </a:spcAft>
            </a:pPr>
            <a:r>
              <a:rPr lang="en-US" sz="2400" dirty="0" smtClean="0"/>
              <a:t>Obvious spam</a:t>
            </a:r>
            <a:br>
              <a:rPr lang="en-US" sz="2400" dirty="0" smtClean="0"/>
            </a:br>
            <a:r>
              <a:rPr lang="en-US" sz="2400" dirty="0" smtClean="0"/>
              <a:t>High confidence spam</a:t>
            </a:r>
          </a:p>
          <a:p>
            <a:pPr>
              <a:spcBef>
                <a:spcPts val="600"/>
              </a:spcBef>
              <a:spcAft>
                <a:spcPts val="600"/>
              </a:spcAft>
            </a:pPr>
            <a:r>
              <a:rPr lang="en-US" sz="3200" dirty="0" smtClean="0">
                <a:latin typeface="+mj-lt"/>
              </a:rPr>
              <a:t>Content filtering actions</a:t>
            </a:r>
          </a:p>
          <a:p>
            <a:pPr>
              <a:spcBef>
                <a:spcPts val="600"/>
              </a:spcBef>
              <a:spcAft>
                <a:spcPts val="600"/>
              </a:spcAft>
            </a:pPr>
            <a:r>
              <a:rPr lang="en-US" sz="2400" dirty="0" smtClean="0"/>
              <a:t>Delete</a:t>
            </a:r>
            <a:br>
              <a:rPr lang="en-US" sz="2400" dirty="0" smtClean="0"/>
            </a:br>
            <a:r>
              <a:rPr lang="en-US" sz="2400" dirty="0" smtClean="0"/>
              <a:t>Quarantine</a:t>
            </a:r>
            <a:br>
              <a:rPr lang="en-US" sz="2400" dirty="0" smtClean="0"/>
            </a:br>
            <a:r>
              <a:rPr lang="en-US" sz="2400" dirty="0" smtClean="0"/>
              <a:t>Add x-header</a:t>
            </a:r>
            <a:br>
              <a:rPr lang="en-US" sz="2400" dirty="0" smtClean="0"/>
            </a:br>
            <a:endParaRPr lang="en-US" sz="2400" dirty="0"/>
          </a:p>
        </p:txBody>
      </p:sp>
      <p:sp>
        <p:nvSpPr>
          <p:cNvPr id="2" name="Rectangle 1"/>
          <p:cNvSpPr/>
          <p:nvPr/>
        </p:nvSpPr>
        <p:spPr>
          <a:xfrm>
            <a:off x="6709148" y="5055759"/>
            <a:ext cx="5373956" cy="1200329"/>
          </a:xfrm>
          <a:prstGeom prst="rect">
            <a:avLst/>
          </a:prstGeom>
        </p:spPr>
        <p:txBody>
          <a:bodyPr wrap="square">
            <a:spAutoFit/>
          </a:bodyPr>
          <a:lstStyle/>
          <a:p>
            <a:pPr>
              <a:spcBef>
                <a:spcPts val="600"/>
              </a:spcBef>
              <a:spcAft>
                <a:spcPts val="600"/>
              </a:spcAft>
            </a:pPr>
            <a:r>
              <a:rPr lang="en-US" sz="2400" dirty="0" smtClean="0"/>
              <a:t>Move to Junk Email folder</a:t>
            </a:r>
            <a:br>
              <a:rPr lang="en-US" sz="2400" dirty="0" smtClean="0"/>
            </a:br>
            <a:r>
              <a:rPr lang="en-US" sz="2400" dirty="0" smtClean="0"/>
              <a:t>Prepend subject line with text</a:t>
            </a:r>
            <a:br>
              <a:rPr lang="en-US" sz="2400" dirty="0" smtClean="0"/>
            </a:br>
            <a:r>
              <a:rPr lang="en-US" sz="2400" dirty="0" smtClean="0"/>
              <a:t>Redirect to email address</a:t>
            </a:r>
            <a:endParaRPr lang="en-US" sz="2400" dirty="0"/>
          </a:p>
        </p:txBody>
      </p:sp>
    </p:spTree>
    <p:extLst>
      <p:ext uri="{BB962C8B-B14F-4D97-AF65-F5344CB8AC3E}">
        <p14:creationId xmlns:p14="http://schemas.microsoft.com/office/powerpoint/2010/main" val="35674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96897"/>
            <a:ext cx="5666105" cy="1424899"/>
          </a:xfrm>
        </p:spPr>
        <p:txBody>
          <a:bodyPr/>
          <a:lstStyle/>
          <a:p>
            <a:r>
              <a:rPr lang="en-US" dirty="0">
                <a:cs typeface="Arial" charset="0"/>
              </a:rPr>
              <a:t>Improved </a:t>
            </a:r>
            <a:r>
              <a:rPr lang="en-US" dirty="0" smtClean="0">
                <a:cs typeface="Arial" charset="0"/>
              </a:rPr>
              <a:t/>
            </a:r>
            <a:br>
              <a:rPr lang="en-US" dirty="0" smtClean="0">
                <a:cs typeface="Arial" charset="0"/>
              </a:rPr>
            </a:br>
            <a:r>
              <a:rPr lang="en-US" dirty="0" smtClean="0">
                <a:cs typeface="Arial" charset="0"/>
              </a:rPr>
              <a:t>spam blocking</a:t>
            </a:r>
            <a:endParaRPr lang="en-US" dirty="0"/>
          </a:p>
        </p:txBody>
      </p:sp>
      <p:sp>
        <p:nvSpPr>
          <p:cNvPr id="10" name="Rectangle 9"/>
          <p:cNvSpPr/>
          <p:nvPr/>
        </p:nvSpPr>
        <p:spPr>
          <a:xfrm>
            <a:off x="454127" y="1735323"/>
            <a:ext cx="5486298" cy="4216539"/>
          </a:xfrm>
          <a:prstGeom prst="rect">
            <a:avLst/>
          </a:prstGeom>
        </p:spPr>
        <p:txBody>
          <a:bodyPr wrap="square" lIns="0" tIns="457200">
            <a:spAutoFit/>
          </a:bodyPr>
          <a:lstStyle/>
          <a:p>
            <a:pPr>
              <a:spcAft>
                <a:spcPts val="600"/>
              </a:spcAft>
            </a:pPr>
            <a:r>
              <a:rPr lang="en-US" sz="3200" dirty="0" smtClean="0">
                <a:latin typeface="+mj-lt"/>
              </a:rPr>
              <a:t>Bulk mail control</a:t>
            </a:r>
          </a:p>
          <a:p>
            <a:pPr>
              <a:spcAft>
                <a:spcPts val="600"/>
              </a:spcAft>
            </a:pPr>
            <a:r>
              <a:rPr lang="en-US" sz="2400" dirty="0" smtClean="0"/>
              <a:t>Mark </a:t>
            </a:r>
            <a:r>
              <a:rPr lang="en-US" sz="2400" dirty="0"/>
              <a:t>all bulk messages as spam</a:t>
            </a:r>
          </a:p>
          <a:p>
            <a:pPr>
              <a:spcBef>
                <a:spcPts val="600"/>
              </a:spcBef>
              <a:spcAft>
                <a:spcPts val="600"/>
              </a:spcAft>
            </a:pPr>
            <a:r>
              <a:rPr lang="en-US" sz="3200" dirty="0" smtClean="0">
                <a:latin typeface="+mj-lt"/>
              </a:rPr>
              <a:t>Block external threats quickly</a:t>
            </a:r>
          </a:p>
          <a:p>
            <a:pPr>
              <a:spcBef>
                <a:spcPts val="600"/>
              </a:spcBef>
              <a:spcAft>
                <a:spcPts val="600"/>
              </a:spcAft>
            </a:pPr>
            <a:r>
              <a:rPr lang="en-US" sz="2400" dirty="0" smtClean="0"/>
              <a:t>Advanced </a:t>
            </a:r>
            <a:r>
              <a:rPr lang="en-US" sz="2400" dirty="0"/>
              <a:t>fingerprinting technologies that identify and stop new spam and phishing vectors in real </a:t>
            </a:r>
            <a:r>
              <a:rPr lang="en-US" sz="2400" dirty="0" smtClean="0"/>
              <a:t>time</a:t>
            </a:r>
            <a:endParaRPr lang="en-US" sz="2400" dirty="0"/>
          </a:p>
          <a:p>
            <a:pPr>
              <a:spcBef>
                <a:spcPts val="600"/>
              </a:spcBef>
              <a:spcAft>
                <a:spcPts val="600"/>
              </a:spcAft>
            </a:pPr>
            <a:r>
              <a:rPr lang="en-US" sz="2400" dirty="0" smtClean="0"/>
              <a:t/>
            </a:r>
            <a:br>
              <a:rPr lang="en-US" sz="2400" dirty="0" smtClean="0"/>
            </a:br>
            <a:endParaRPr lang="en-US" sz="2400" dirty="0"/>
          </a:p>
        </p:txBody>
      </p:sp>
      <p:pic>
        <p:nvPicPr>
          <p:cNvPr id="11" name="Picture Placeholder 3"/>
          <p:cNvPicPr>
            <a:picLocks noChangeAspect="1"/>
          </p:cNvPicPr>
          <p:nvPr/>
        </p:nvPicPr>
        <p:blipFill rotWithShape="1">
          <a:blip r:embed="rId3">
            <a:extLst>
              <a:ext uri="{28A0092B-C50C-407E-A947-70E740481C1C}">
                <a14:useLocalDpi xmlns:a14="http://schemas.microsoft.com/office/drawing/2010/main" val="0"/>
              </a:ext>
            </a:extLst>
          </a:blip>
          <a:srcRect l="808" t="2726" r="28626" b="14388"/>
          <a:stretch/>
        </p:blipFill>
        <p:spPr>
          <a:xfrm>
            <a:off x="6311900" y="-1"/>
            <a:ext cx="6124575" cy="6994525"/>
          </a:xfrm>
          <a:prstGeom prst="rect">
            <a:avLst/>
          </a:prstGeom>
          <a:noFill/>
          <a:ln>
            <a:noFill/>
          </a:ln>
        </p:spPr>
      </p:pic>
      <p:grpSp>
        <p:nvGrpSpPr>
          <p:cNvPr id="19" name="Group 18"/>
          <p:cNvGrpSpPr/>
          <p:nvPr/>
        </p:nvGrpSpPr>
        <p:grpSpPr>
          <a:xfrm>
            <a:off x="6311900" y="0"/>
            <a:ext cx="6124575" cy="6994525"/>
            <a:chOff x="6311900" y="0"/>
            <a:chExt cx="6124575" cy="6994525"/>
          </a:xfrm>
        </p:grpSpPr>
        <p:sp>
          <p:nvSpPr>
            <p:cNvPr id="16" name="Rectangle 15"/>
            <p:cNvSpPr/>
            <p:nvPr/>
          </p:nvSpPr>
          <p:spPr bwMode="auto">
            <a:xfrm>
              <a:off x="6311900" y="0"/>
              <a:ext cx="6124575" cy="6994525"/>
            </a:xfrm>
            <a:prstGeom prst="rect">
              <a:avLst/>
            </a:prstGeom>
            <a:solidFill>
              <a:srgbClr val="000000">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Placeholder 3"/>
            <p:cNvPicPr>
              <a:picLocks noChangeAspect="1"/>
            </p:cNvPicPr>
            <p:nvPr/>
          </p:nvPicPr>
          <p:blipFill rotWithShape="1">
            <a:blip r:embed="rId3">
              <a:extLst>
                <a:ext uri="{28A0092B-C50C-407E-A947-70E740481C1C}">
                  <a14:useLocalDpi xmlns:a14="http://schemas.microsoft.com/office/drawing/2010/main" val="0"/>
                </a:ext>
              </a:extLst>
            </a:blip>
            <a:srcRect l="14607" t="59816" r="75038" b="29835"/>
            <a:stretch/>
          </p:blipFill>
          <p:spPr>
            <a:xfrm>
              <a:off x="7512387" y="4814803"/>
              <a:ext cx="898658" cy="873363"/>
            </a:xfrm>
            <a:prstGeom prst="ellipse">
              <a:avLst/>
            </a:prstGeom>
            <a:noFill/>
            <a:ln>
              <a:noFill/>
            </a:ln>
            <a:effectLst>
              <a:softEdge rad="63500"/>
            </a:effectLst>
          </p:spPr>
        </p:pic>
      </p:grpSp>
      <p:grpSp>
        <p:nvGrpSpPr>
          <p:cNvPr id="21" name="Group 20"/>
          <p:cNvGrpSpPr/>
          <p:nvPr/>
        </p:nvGrpSpPr>
        <p:grpSpPr>
          <a:xfrm>
            <a:off x="6977742" y="3593054"/>
            <a:ext cx="4744122" cy="1671356"/>
            <a:chOff x="7002126" y="3593054"/>
            <a:chExt cx="4744122" cy="1671356"/>
          </a:xfrm>
        </p:grpSpPr>
        <p:sp>
          <p:nvSpPr>
            <p:cNvPr id="13" name="Isosceles Triangle 12"/>
            <p:cNvSpPr/>
            <p:nvPr/>
          </p:nvSpPr>
          <p:spPr bwMode="auto">
            <a:xfrm flipV="1">
              <a:off x="7729758" y="4843462"/>
              <a:ext cx="488300" cy="420948"/>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002126" y="3593054"/>
              <a:ext cx="4744122" cy="12504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2"/>
                  </a:solidFill>
                  <a:ea typeface="Segoe UI" pitchFamily="34" charset="0"/>
                  <a:cs typeface="Times New Roman" pitchFamily="18" charset="0"/>
                </a:rPr>
                <a:t>Block all bulk email messages </a:t>
              </a:r>
            </a:p>
          </p:txBody>
        </p:sp>
        <p:sp>
          <p:nvSpPr>
            <p:cNvPr id="17" name="Rectangle 16"/>
            <p:cNvSpPr/>
            <p:nvPr/>
          </p:nvSpPr>
          <p:spPr bwMode="auto">
            <a:xfrm>
              <a:off x="7516488" y="4185981"/>
              <a:ext cx="965486" cy="407530"/>
            </a:xfrm>
            <a:prstGeom prst="rect">
              <a:avLst/>
            </a:prstGeom>
            <a:no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chemeClr val="bg2"/>
                  </a:solidFill>
                  <a:ea typeface="Segoe UI" pitchFamily="34" charset="0"/>
                  <a:cs typeface="Times New Roman" pitchFamily="18" charset="0"/>
                </a:rPr>
                <a:t>On</a:t>
              </a:r>
            </a:p>
          </p:txBody>
        </p:sp>
        <p:sp>
          <p:nvSpPr>
            <p:cNvPr id="18" name="L-Shape 17"/>
            <p:cNvSpPr/>
            <p:nvPr/>
          </p:nvSpPr>
          <p:spPr bwMode="auto">
            <a:xfrm rot="18900000">
              <a:off x="8119670" y="4217410"/>
              <a:ext cx="223374" cy="223374"/>
            </a:xfrm>
            <a:prstGeom prst="corner">
              <a:avLst>
                <a:gd name="adj1" fmla="val 22174"/>
                <a:gd name="adj2" fmla="val 17826"/>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0471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96897"/>
            <a:ext cx="5666105" cy="1424899"/>
          </a:xfrm>
        </p:spPr>
        <p:txBody>
          <a:bodyPr/>
          <a:lstStyle/>
          <a:p>
            <a:r>
              <a:rPr lang="en-US" dirty="0">
                <a:cs typeface="Arial" charset="0"/>
              </a:rPr>
              <a:t>International </a:t>
            </a:r>
            <a:r>
              <a:rPr lang="en-US" dirty="0" smtClean="0">
                <a:cs typeface="Arial" charset="0"/>
              </a:rPr>
              <a:t/>
            </a:r>
            <a:br>
              <a:rPr lang="en-US" dirty="0" smtClean="0">
                <a:cs typeface="Arial" charset="0"/>
              </a:rPr>
            </a:br>
            <a:r>
              <a:rPr lang="en-US" dirty="0" smtClean="0">
                <a:cs typeface="Arial" charset="0"/>
              </a:rPr>
              <a:t>spam</a:t>
            </a:r>
            <a:endParaRPr lang="en-US" dirty="0">
              <a:cs typeface="Arial" charset="0"/>
            </a:endParaRPr>
          </a:p>
        </p:txBody>
      </p:sp>
      <p:sp>
        <p:nvSpPr>
          <p:cNvPr id="10" name="Rectangle 9"/>
          <p:cNvSpPr/>
          <p:nvPr/>
        </p:nvSpPr>
        <p:spPr>
          <a:xfrm>
            <a:off x="454127" y="1744741"/>
            <a:ext cx="5486298" cy="2385268"/>
          </a:xfrm>
          <a:prstGeom prst="rect">
            <a:avLst/>
          </a:prstGeom>
        </p:spPr>
        <p:txBody>
          <a:bodyPr wrap="square" lIns="0" tIns="457200">
            <a:spAutoFit/>
          </a:bodyPr>
          <a:lstStyle/>
          <a:p>
            <a:pPr>
              <a:spcAft>
                <a:spcPts val="600"/>
              </a:spcAft>
            </a:pPr>
            <a:r>
              <a:rPr lang="en-US" sz="3200" dirty="0">
                <a:latin typeface="+mj-lt"/>
              </a:rPr>
              <a:t>Block unwanted email based </a:t>
            </a:r>
            <a:r>
              <a:rPr lang="en-US" sz="3200" dirty="0" smtClean="0">
                <a:latin typeface="+mj-lt"/>
              </a:rPr>
              <a:t>on </a:t>
            </a:r>
            <a:r>
              <a:rPr lang="en-US" sz="3200" dirty="0">
                <a:latin typeface="+mj-lt"/>
              </a:rPr>
              <a:t>language or geographic origin</a:t>
            </a:r>
          </a:p>
          <a:p>
            <a:pPr>
              <a:spcBef>
                <a:spcPts val="600"/>
              </a:spcBef>
              <a:spcAft>
                <a:spcPts val="600"/>
              </a:spcAft>
            </a:pPr>
            <a:r>
              <a:rPr lang="en-US" sz="2400" dirty="0" smtClean="0"/>
              <a:t/>
            </a:r>
            <a:br>
              <a:rPr lang="en-US" sz="2400" dirty="0" smtClean="0"/>
            </a:br>
            <a:endParaRPr lang="en-US" sz="240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1521" t="12110" r="21938" b="4010"/>
          <a:stretch/>
        </p:blipFill>
        <p:spPr>
          <a:xfrm>
            <a:off x="6311900" y="1"/>
            <a:ext cx="6124575" cy="6994524"/>
          </a:xfrm>
          <a:prstGeom prst="rect">
            <a:avLst/>
          </a:prstGeom>
        </p:spPr>
      </p:pic>
      <p:sp>
        <p:nvSpPr>
          <p:cNvPr id="24" name="Rectangle 23"/>
          <p:cNvSpPr/>
          <p:nvPr/>
        </p:nvSpPr>
        <p:spPr bwMode="auto">
          <a:xfrm>
            <a:off x="6311900" y="0"/>
            <a:ext cx="6124575" cy="6994525"/>
          </a:xfrm>
          <a:prstGeom prst="rect">
            <a:avLst/>
          </a:prstGeom>
          <a:solidFill>
            <a:srgbClr val="000000">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1521" t="15181" r="21938" b="61420"/>
          <a:stretch/>
        </p:blipFill>
        <p:spPr>
          <a:xfrm>
            <a:off x="6311900" y="256032"/>
            <a:ext cx="6124575" cy="1951222"/>
          </a:xfrm>
          <a:prstGeom prst="rect">
            <a:avLst/>
          </a:prstGeom>
          <a:effectLst>
            <a:softEdge rad="63500"/>
          </a:effectLst>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1521" t="54049" r="21938" b="27214"/>
          <a:stretch/>
        </p:blipFill>
        <p:spPr>
          <a:xfrm>
            <a:off x="6311900" y="3497263"/>
            <a:ext cx="6124575" cy="1562417"/>
          </a:xfrm>
          <a:prstGeom prst="rect">
            <a:avLst/>
          </a:prstGeom>
          <a:effectLst>
            <a:softEdge rad="63500"/>
          </a:effectLst>
        </p:spPr>
      </p:pic>
      <p:grpSp>
        <p:nvGrpSpPr>
          <p:cNvPr id="9" name="Group 8"/>
          <p:cNvGrpSpPr/>
          <p:nvPr/>
        </p:nvGrpSpPr>
        <p:grpSpPr>
          <a:xfrm>
            <a:off x="7571232" y="1301465"/>
            <a:ext cx="4547717" cy="2098925"/>
            <a:chOff x="7571232" y="1301465"/>
            <a:chExt cx="4547717" cy="2098925"/>
          </a:xfrm>
        </p:grpSpPr>
        <p:sp>
          <p:nvSpPr>
            <p:cNvPr id="2" name="Rectangle 1"/>
            <p:cNvSpPr/>
            <p:nvPr/>
          </p:nvSpPr>
          <p:spPr bwMode="auto">
            <a:xfrm>
              <a:off x="7571232" y="1301465"/>
              <a:ext cx="4547717" cy="2098925"/>
            </a:xfrm>
            <a:prstGeom prst="rect">
              <a:avLst/>
            </a:prstGeom>
            <a:solidFill>
              <a:schemeClr val="tx2"/>
            </a:solidFill>
            <a:ln w="57150">
              <a:solidFill>
                <a:schemeClr val="tx2"/>
              </a:solidFill>
              <a:headEnd type="none" w="med" len="med"/>
              <a:tailEnd type="none" w="med" len="med"/>
            </a:ln>
            <a:effectLst>
              <a:outerShdw blurRad="635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26080" tIns="146304"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solidFill>
                    <a:schemeClr val="bg1"/>
                  </a:solidFill>
                  <a:ea typeface="Segoe UI" pitchFamily="34" charset="0"/>
                  <a:cs typeface="Segoe UI" pitchFamily="34" charset="0"/>
                </a:rPr>
                <a:t>Block email based on language</a:t>
              </a: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1" r="34538" b="49369"/>
            <a:stretch/>
          </p:blipFill>
          <p:spPr>
            <a:xfrm>
              <a:off x="7571232" y="1301465"/>
              <a:ext cx="2898220" cy="2098925"/>
            </a:xfrm>
            <a:prstGeom prst="rect">
              <a:avLst/>
            </a:prstGeom>
          </p:spPr>
        </p:pic>
      </p:grpSp>
      <p:cxnSp>
        <p:nvCxnSpPr>
          <p:cNvPr id="5" name="Straight Connector 4"/>
          <p:cNvCxnSpPr>
            <a:stCxn id="3" idx="4"/>
          </p:cNvCxnSpPr>
          <p:nvPr/>
        </p:nvCxnSpPr>
        <p:spPr>
          <a:xfrm>
            <a:off x="7046976" y="2254674"/>
            <a:ext cx="1" cy="53729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6976" y="2779776"/>
            <a:ext cx="52425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Oval 2"/>
          <p:cNvSpPr/>
          <p:nvPr/>
        </p:nvSpPr>
        <p:spPr bwMode="auto">
          <a:xfrm>
            <a:off x="6950286" y="2061294"/>
            <a:ext cx="193380" cy="193380"/>
          </a:xfrm>
          <a:prstGeom prst="ellipse">
            <a:avLst/>
          </a:prstGeom>
          <a:solidFill>
            <a:schemeClr val="accent2"/>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 name="Group 35"/>
          <p:cNvGrpSpPr/>
          <p:nvPr/>
        </p:nvGrpSpPr>
        <p:grpSpPr>
          <a:xfrm>
            <a:off x="7571232" y="4142201"/>
            <a:ext cx="4547717" cy="2098925"/>
            <a:chOff x="7571232" y="4142201"/>
            <a:chExt cx="4547717" cy="2098925"/>
          </a:xfrm>
        </p:grpSpPr>
        <p:sp>
          <p:nvSpPr>
            <p:cNvPr id="27" name="Rectangle 26"/>
            <p:cNvSpPr/>
            <p:nvPr/>
          </p:nvSpPr>
          <p:spPr bwMode="auto">
            <a:xfrm>
              <a:off x="7571232" y="4142201"/>
              <a:ext cx="4547717" cy="2098925"/>
            </a:xfrm>
            <a:prstGeom prst="rect">
              <a:avLst/>
            </a:prstGeom>
            <a:solidFill>
              <a:schemeClr val="tx2"/>
            </a:solidFill>
            <a:ln w="57150">
              <a:solidFill>
                <a:schemeClr val="tx2"/>
              </a:solidFill>
              <a:headEnd type="none" w="med" len="med"/>
              <a:tailEnd type="none" w="med" len="med"/>
            </a:ln>
            <a:effectLst>
              <a:outerShdw blurRad="635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26080" tIns="146304" rIns="9144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solidFill>
                    <a:schemeClr val="bg1"/>
                  </a:solidFill>
                  <a:ea typeface="Segoe UI" pitchFamily="34" charset="0"/>
                  <a:cs typeface="Segoe UI" pitchFamily="34" charset="0"/>
                </a:rPr>
                <a:t>Block email based on geography</a:t>
              </a:r>
            </a:p>
          </p:txBody>
        </p:sp>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r="29351" b="54006"/>
            <a:stretch/>
          </p:blipFill>
          <p:spPr>
            <a:xfrm>
              <a:off x="7571232" y="4142201"/>
              <a:ext cx="2898220" cy="2098925"/>
            </a:xfrm>
            <a:prstGeom prst="rect">
              <a:avLst/>
            </a:prstGeom>
          </p:spPr>
        </p:pic>
      </p:grpSp>
      <p:cxnSp>
        <p:nvCxnSpPr>
          <p:cNvPr id="33" name="Straight Connector 32"/>
          <p:cNvCxnSpPr>
            <a:stCxn id="35" idx="4"/>
          </p:cNvCxnSpPr>
          <p:nvPr/>
        </p:nvCxnSpPr>
        <p:spPr>
          <a:xfrm>
            <a:off x="7046976" y="5083218"/>
            <a:ext cx="1" cy="53729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46976" y="5608320"/>
            <a:ext cx="52425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6950286" y="4889838"/>
            <a:ext cx="193380" cy="193380"/>
          </a:xfrm>
          <a:prstGeom prst="ellipse">
            <a:avLst/>
          </a:prstGeom>
          <a:solidFill>
            <a:schemeClr val="accent2"/>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7752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22" presetClass="entr" presetSubtype="1"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3" grpId="1"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Junk mail management</a:t>
            </a:r>
            <a:br>
              <a:rPr lang="en-US" dirty="0" smtClean="0"/>
            </a:br>
            <a:r>
              <a:rPr lang="en-US" sz="3600" dirty="0" smtClean="0"/>
              <a:t>Junk mail folder</a:t>
            </a:r>
            <a:endParaRPr lang="en-US" sz="3600" dirty="0"/>
          </a:p>
        </p:txBody>
      </p:sp>
      <p:sp>
        <p:nvSpPr>
          <p:cNvPr id="11" name="Freeform 9"/>
          <p:cNvSpPr>
            <a:spLocks/>
          </p:cNvSpPr>
          <p:nvPr/>
        </p:nvSpPr>
        <p:spPr bwMode="auto">
          <a:xfrm>
            <a:off x="1208538" y="3745129"/>
            <a:ext cx="0" cy="230909"/>
          </a:xfrm>
          <a:custGeom>
            <a:avLst/>
            <a:gdLst>
              <a:gd name="T0" fmla="*/ 160 h 160"/>
              <a:gd name="T1" fmla="*/ 0 h 160"/>
              <a:gd name="T2" fmla="*/ 160 h 160"/>
            </a:gdLst>
            <a:ahLst/>
            <a:cxnLst>
              <a:cxn ang="0">
                <a:pos x="0" y="T0"/>
              </a:cxn>
              <a:cxn ang="0">
                <a:pos x="0" y="T1"/>
              </a:cxn>
              <a:cxn ang="0">
                <a:pos x="0" y="T2"/>
              </a:cxn>
            </a:cxnLst>
            <a:rect l="0" t="0" r="r" b="b"/>
            <a:pathLst>
              <a:path h="160">
                <a:moveTo>
                  <a:pt x="0" y="160"/>
                </a:moveTo>
                <a:lnTo>
                  <a:pt x="0" y="0"/>
                </a:lnTo>
                <a:lnTo>
                  <a:pt x="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V="1">
            <a:off x="1208538" y="3745129"/>
            <a:ext cx="0" cy="23090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482460" y="2904410"/>
            <a:ext cx="3705041" cy="2812893"/>
            <a:chOff x="1482460" y="2904410"/>
            <a:chExt cx="3705041" cy="2812893"/>
          </a:xfrm>
        </p:grpSpPr>
        <p:sp>
          <p:nvSpPr>
            <p:cNvPr id="15" name="Freeform 7"/>
            <p:cNvSpPr>
              <a:spLocks/>
            </p:cNvSpPr>
            <p:nvPr/>
          </p:nvSpPr>
          <p:spPr bwMode="auto">
            <a:xfrm>
              <a:off x="1482460" y="2904410"/>
              <a:ext cx="3705041" cy="892149"/>
            </a:xfrm>
            <a:custGeom>
              <a:avLst/>
              <a:gdLst>
                <a:gd name="T0" fmla="*/ 1634 w 2824"/>
                <a:gd name="T1" fmla="*/ 324 h 680"/>
                <a:gd name="T2" fmla="*/ 1634 w 2824"/>
                <a:gd name="T3" fmla="*/ 324 h 680"/>
                <a:gd name="T4" fmla="*/ 1644 w 2824"/>
                <a:gd name="T5" fmla="*/ 320 h 680"/>
                <a:gd name="T6" fmla="*/ 1654 w 2824"/>
                <a:gd name="T7" fmla="*/ 316 h 680"/>
                <a:gd name="T8" fmla="*/ 1664 w 2824"/>
                <a:gd name="T9" fmla="*/ 312 h 680"/>
                <a:gd name="T10" fmla="*/ 1674 w 2824"/>
                <a:gd name="T11" fmla="*/ 312 h 680"/>
                <a:gd name="T12" fmla="*/ 2824 w 2824"/>
                <a:gd name="T13" fmla="*/ 312 h 680"/>
                <a:gd name="T14" fmla="*/ 2824 w 2824"/>
                <a:gd name="T15" fmla="*/ 304 h 680"/>
                <a:gd name="T16" fmla="*/ 2824 w 2824"/>
                <a:gd name="T17" fmla="*/ 304 h 680"/>
                <a:gd name="T18" fmla="*/ 2822 w 2824"/>
                <a:gd name="T19" fmla="*/ 286 h 680"/>
                <a:gd name="T20" fmla="*/ 2818 w 2824"/>
                <a:gd name="T21" fmla="*/ 268 h 680"/>
                <a:gd name="T22" fmla="*/ 2812 w 2824"/>
                <a:gd name="T23" fmla="*/ 252 h 680"/>
                <a:gd name="T24" fmla="*/ 2804 w 2824"/>
                <a:gd name="T25" fmla="*/ 238 h 680"/>
                <a:gd name="T26" fmla="*/ 2792 w 2824"/>
                <a:gd name="T27" fmla="*/ 226 h 680"/>
                <a:gd name="T28" fmla="*/ 2778 w 2824"/>
                <a:gd name="T29" fmla="*/ 216 h 680"/>
                <a:gd name="T30" fmla="*/ 2760 w 2824"/>
                <a:gd name="T31" fmla="*/ 210 h 680"/>
                <a:gd name="T32" fmla="*/ 2740 w 2824"/>
                <a:gd name="T33" fmla="*/ 208 h 680"/>
                <a:gd name="T34" fmla="*/ 1672 w 2824"/>
                <a:gd name="T35" fmla="*/ 208 h 680"/>
                <a:gd name="T36" fmla="*/ 1672 w 2824"/>
                <a:gd name="T37" fmla="*/ 38 h 680"/>
                <a:gd name="T38" fmla="*/ 1672 w 2824"/>
                <a:gd name="T39" fmla="*/ 38 h 680"/>
                <a:gd name="T40" fmla="*/ 1672 w 2824"/>
                <a:gd name="T41" fmla="*/ 30 h 680"/>
                <a:gd name="T42" fmla="*/ 1670 w 2824"/>
                <a:gd name="T43" fmla="*/ 22 h 680"/>
                <a:gd name="T44" fmla="*/ 1666 w 2824"/>
                <a:gd name="T45" fmla="*/ 16 h 680"/>
                <a:gd name="T46" fmla="*/ 1662 w 2824"/>
                <a:gd name="T47" fmla="*/ 12 h 680"/>
                <a:gd name="T48" fmla="*/ 1656 w 2824"/>
                <a:gd name="T49" fmla="*/ 6 h 680"/>
                <a:gd name="T50" fmla="*/ 1650 w 2824"/>
                <a:gd name="T51" fmla="*/ 2 h 680"/>
                <a:gd name="T52" fmla="*/ 1644 w 2824"/>
                <a:gd name="T53" fmla="*/ 0 h 680"/>
                <a:gd name="T54" fmla="*/ 1636 w 2824"/>
                <a:gd name="T55" fmla="*/ 0 h 680"/>
                <a:gd name="T56" fmla="*/ 404 w 2824"/>
                <a:gd name="T57" fmla="*/ 0 h 680"/>
                <a:gd name="T58" fmla="*/ 404 w 2824"/>
                <a:gd name="T59" fmla="*/ 0 h 680"/>
                <a:gd name="T60" fmla="*/ 396 w 2824"/>
                <a:gd name="T61" fmla="*/ 0 h 680"/>
                <a:gd name="T62" fmla="*/ 390 w 2824"/>
                <a:gd name="T63" fmla="*/ 2 h 680"/>
                <a:gd name="T64" fmla="*/ 384 w 2824"/>
                <a:gd name="T65" fmla="*/ 6 h 680"/>
                <a:gd name="T66" fmla="*/ 378 w 2824"/>
                <a:gd name="T67" fmla="*/ 12 h 680"/>
                <a:gd name="T68" fmla="*/ 374 w 2824"/>
                <a:gd name="T69" fmla="*/ 16 h 680"/>
                <a:gd name="T70" fmla="*/ 370 w 2824"/>
                <a:gd name="T71" fmla="*/ 22 h 680"/>
                <a:gd name="T72" fmla="*/ 368 w 2824"/>
                <a:gd name="T73" fmla="*/ 30 h 680"/>
                <a:gd name="T74" fmla="*/ 368 w 2824"/>
                <a:gd name="T75" fmla="*/ 38 h 680"/>
                <a:gd name="T76" fmla="*/ 368 w 2824"/>
                <a:gd name="T77" fmla="*/ 208 h 680"/>
                <a:gd name="T78" fmla="*/ 102 w 2824"/>
                <a:gd name="T79" fmla="*/ 208 h 680"/>
                <a:gd name="T80" fmla="*/ 102 w 2824"/>
                <a:gd name="T81" fmla="*/ 208 h 680"/>
                <a:gd name="T82" fmla="*/ 82 w 2824"/>
                <a:gd name="T83" fmla="*/ 210 h 680"/>
                <a:gd name="T84" fmla="*/ 62 w 2824"/>
                <a:gd name="T85" fmla="*/ 216 h 680"/>
                <a:gd name="T86" fmla="*/ 46 w 2824"/>
                <a:gd name="T87" fmla="*/ 226 h 680"/>
                <a:gd name="T88" fmla="*/ 30 w 2824"/>
                <a:gd name="T89" fmla="*/ 238 h 680"/>
                <a:gd name="T90" fmla="*/ 18 w 2824"/>
                <a:gd name="T91" fmla="*/ 252 h 680"/>
                <a:gd name="T92" fmla="*/ 8 w 2824"/>
                <a:gd name="T93" fmla="*/ 268 h 680"/>
                <a:gd name="T94" fmla="*/ 2 w 2824"/>
                <a:gd name="T95" fmla="*/ 286 h 680"/>
                <a:gd name="T96" fmla="*/ 0 w 2824"/>
                <a:gd name="T97" fmla="*/ 304 h 680"/>
                <a:gd name="T98" fmla="*/ 0 w 2824"/>
                <a:gd name="T99" fmla="*/ 680 h 680"/>
                <a:gd name="T100" fmla="*/ 1036 w 2824"/>
                <a:gd name="T101" fmla="*/ 680 h 680"/>
                <a:gd name="T102" fmla="*/ 1634 w 2824"/>
                <a:gd name="T103" fmla="*/ 32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4" h="680">
                  <a:moveTo>
                    <a:pt x="1634" y="324"/>
                  </a:moveTo>
                  <a:lnTo>
                    <a:pt x="1634" y="324"/>
                  </a:lnTo>
                  <a:lnTo>
                    <a:pt x="1644" y="320"/>
                  </a:lnTo>
                  <a:lnTo>
                    <a:pt x="1654" y="316"/>
                  </a:lnTo>
                  <a:lnTo>
                    <a:pt x="1664" y="312"/>
                  </a:lnTo>
                  <a:lnTo>
                    <a:pt x="1674" y="312"/>
                  </a:lnTo>
                  <a:lnTo>
                    <a:pt x="2824" y="312"/>
                  </a:lnTo>
                  <a:lnTo>
                    <a:pt x="2824" y="304"/>
                  </a:lnTo>
                  <a:lnTo>
                    <a:pt x="2824" y="304"/>
                  </a:lnTo>
                  <a:lnTo>
                    <a:pt x="2822" y="286"/>
                  </a:lnTo>
                  <a:lnTo>
                    <a:pt x="2818" y="268"/>
                  </a:lnTo>
                  <a:lnTo>
                    <a:pt x="2812" y="252"/>
                  </a:lnTo>
                  <a:lnTo>
                    <a:pt x="2804" y="238"/>
                  </a:lnTo>
                  <a:lnTo>
                    <a:pt x="2792" y="226"/>
                  </a:lnTo>
                  <a:lnTo>
                    <a:pt x="2778" y="216"/>
                  </a:lnTo>
                  <a:lnTo>
                    <a:pt x="2760" y="210"/>
                  </a:lnTo>
                  <a:lnTo>
                    <a:pt x="2740" y="208"/>
                  </a:lnTo>
                  <a:lnTo>
                    <a:pt x="1672" y="208"/>
                  </a:lnTo>
                  <a:lnTo>
                    <a:pt x="1672" y="38"/>
                  </a:lnTo>
                  <a:lnTo>
                    <a:pt x="1672" y="38"/>
                  </a:lnTo>
                  <a:lnTo>
                    <a:pt x="1672" y="30"/>
                  </a:lnTo>
                  <a:lnTo>
                    <a:pt x="1670" y="22"/>
                  </a:lnTo>
                  <a:lnTo>
                    <a:pt x="1666" y="16"/>
                  </a:lnTo>
                  <a:lnTo>
                    <a:pt x="1662" y="12"/>
                  </a:lnTo>
                  <a:lnTo>
                    <a:pt x="1656" y="6"/>
                  </a:lnTo>
                  <a:lnTo>
                    <a:pt x="1650" y="2"/>
                  </a:lnTo>
                  <a:lnTo>
                    <a:pt x="1644" y="0"/>
                  </a:lnTo>
                  <a:lnTo>
                    <a:pt x="1636" y="0"/>
                  </a:lnTo>
                  <a:lnTo>
                    <a:pt x="404" y="0"/>
                  </a:lnTo>
                  <a:lnTo>
                    <a:pt x="404" y="0"/>
                  </a:lnTo>
                  <a:lnTo>
                    <a:pt x="396" y="0"/>
                  </a:lnTo>
                  <a:lnTo>
                    <a:pt x="390" y="2"/>
                  </a:lnTo>
                  <a:lnTo>
                    <a:pt x="384" y="6"/>
                  </a:lnTo>
                  <a:lnTo>
                    <a:pt x="378" y="12"/>
                  </a:lnTo>
                  <a:lnTo>
                    <a:pt x="374" y="16"/>
                  </a:lnTo>
                  <a:lnTo>
                    <a:pt x="370" y="22"/>
                  </a:lnTo>
                  <a:lnTo>
                    <a:pt x="368" y="30"/>
                  </a:lnTo>
                  <a:lnTo>
                    <a:pt x="368" y="38"/>
                  </a:lnTo>
                  <a:lnTo>
                    <a:pt x="368" y="208"/>
                  </a:lnTo>
                  <a:lnTo>
                    <a:pt x="102" y="208"/>
                  </a:lnTo>
                  <a:lnTo>
                    <a:pt x="102" y="208"/>
                  </a:lnTo>
                  <a:lnTo>
                    <a:pt x="82" y="210"/>
                  </a:lnTo>
                  <a:lnTo>
                    <a:pt x="62" y="216"/>
                  </a:lnTo>
                  <a:lnTo>
                    <a:pt x="46" y="226"/>
                  </a:lnTo>
                  <a:lnTo>
                    <a:pt x="30" y="238"/>
                  </a:lnTo>
                  <a:lnTo>
                    <a:pt x="18" y="252"/>
                  </a:lnTo>
                  <a:lnTo>
                    <a:pt x="8" y="268"/>
                  </a:lnTo>
                  <a:lnTo>
                    <a:pt x="2" y="286"/>
                  </a:lnTo>
                  <a:lnTo>
                    <a:pt x="0" y="304"/>
                  </a:lnTo>
                  <a:lnTo>
                    <a:pt x="0" y="680"/>
                  </a:lnTo>
                  <a:lnTo>
                    <a:pt x="1036" y="680"/>
                  </a:lnTo>
                  <a:lnTo>
                    <a:pt x="1634" y="3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482460" y="3523666"/>
              <a:ext cx="3705041" cy="2193637"/>
            </a:xfrm>
            <a:custGeom>
              <a:avLst/>
              <a:gdLst>
                <a:gd name="T0" fmla="*/ 1098 w 2824"/>
                <a:gd name="T1" fmla="*/ 356 h 1672"/>
                <a:gd name="T2" fmla="*/ 1098 w 2824"/>
                <a:gd name="T3" fmla="*/ 356 h 1672"/>
                <a:gd name="T4" fmla="*/ 1088 w 2824"/>
                <a:gd name="T5" fmla="*/ 360 h 1672"/>
                <a:gd name="T6" fmla="*/ 1078 w 2824"/>
                <a:gd name="T7" fmla="*/ 364 h 1672"/>
                <a:gd name="T8" fmla="*/ 1068 w 2824"/>
                <a:gd name="T9" fmla="*/ 368 h 1672"/>
                <a:gd name="T10" fmla="*/ 1058 w 2824"/>
                <a:gd name="T11" fmla="*/ 368 h 1672"/>
                <a:gd name="T12" fmla="*/ 0 w 2824"/>
                <a:gd name="T13" fmla="*/ 368 h 1672"/>
                <a:gd name="T14" fmla="*/ 0 w 2824"/>
                <a:gd name="T15" fmla="*/ 1586 h 1672"/>
                <a:gd name="T16" fmla="*/ 0 w 2824"/>
                <a:gd name="T17" fmla="*/ 1586 h 1672"/>
                <a:gd name="T18" fmla="*/ 2 w 2824"/>
                <a:gd name="T19" fmla="*/ 1604 h 1672"/>
                <a:gd name="T20" fmla="*/ 8 w 2824"/>
                <a:gd name="T21" fmla="*/ 1620 h 1672"/>
                <a:gd name="T22" fmla="*/ 18 w 2824"/>
                <a:gd name="T23" fmla="*/ 1634 h 1672"/>
                <a:gd name="T24" fmla="*/ 30 w 2824"/>
                <a:gd name="T25" fmla="*/ 1646 h 1672"/>
                <a:gd name="T26" fmla="*/ 46 w 2824"/>
                <a:gd name="T27" fmla="*/ 1658 h 1672"/>
                <a:gd name="T28" fmla="*/ 62 w 2824"/>
                <a:gd name="T29" fmla="*/ 1666 h 1672"/>
                <a:gd name="T30" fmla="*/ 82 w 2824"/>
                <a:gd name="T31" fmla="*/ 1670 h 1672"/>
                <a:gd name="T32" fmla="*/ 102 w 2824"/>
                <a:gd name="T33" fmla="*/ 1672 h 1672"/>
                <a:gd name="T34" fmla="*/ 2740 w 2824"/>
                <a:gd name="T35" fmla="*/ 1672 h 1672"/>
                <a:gd name="T36" fmla="*/ 2740 w 2824"/>
                <a:gd name="T37" fmla="*/ 1672 h 1672"/>
                <a:gd name="T38" fmla="*/ 2760 w 2824"/>
                <a:gd name="T39" fmla="*/ 1670 h 1672"/>
                <a:gd name="T40" fmla="*/ 2778 w 2824"/>
                <a:gd name="T41" fmla="*/ 1666 h 1672"/>
                <a:gd name="T42" fmla="*/ 2792 w 2824"/>
                <a:gd name="T43" fmla="*/ 1658 h 1672"/>
                <a:gd name="T44" fmla="*/ 2804 w 2824"/>
                <a:gd name="T45" fmla="*/ 1646 h 1672"/>
                <a:gd name="T46" fmla="*/ 2812 w 2824"/>
                <a:gd name="T47" fmla="*/ 1634 h 1672"/>
                <a:gd name="T48" fmla="*/ 2818 w 2824"/>
                <a:gd name="T49" fmla="*/ 1620 h 1672"/>
                <a:gd name="T50" fmla="*/ 2822 w 2824"/>
                <a:gd name="T51" fmla="*/ 1604 h 1672"/>
                <a:gd name="T52" fmla="*/ 2824 w 2824"/>
                <a:gd name="T53" fmla="*/ 1586 h 1672"/>
                <a:gd name="T54" fmla="*/ 2824 w 2824"/>
                <a:gd name="T55" fmla="*/ 0 h 1672"/>
                <a:gd name="T56" fmla="*/ 1696 w 2824"/>
                <a:gd name="T57" fmla="*/ 0 h 1672"/>
                <a:gd name="T58" fmla="*/ 1098 w 2824"/>
                <a:gd name="T59" fmla="*/ 356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4" h="1672">
                  <a:moveTo>
                    <a:pt x="1098" y="356"/>
                  </a:moveTo>
                  <a:lnTo>
                    <a:pt x="1098" y="356"/>
                  </a:lnTo>
                  <a:lnTo>
                    <a:pt x="1088" y="360"/>
                  </a:lnTo>
                  <a:lnTo>
                    <a:pt x="1078" y="364"/>
                  </a:lnTo>
                  <a:lnTo>
                    <a:pt x="1068" y="368"/>
                  </a:lnTo>
                  <a:lnTo>
                    <a:pt x="1058" y="368"/>
                  </a:lnTo>
                  <a:lnTo>
                    <a:pt x="0" y="368"/>
                  </a:lnTo>
                  <a:lnTo>
                    <a:pt x="0" y="1586"/>
                  </a:lnTo>
                  <a:lnTo>
                    <a:pt x="0" y="1586"/>
                  </a:lnTo>
                  <a:lnTo>
                    <a:pt x="2" y="1604"/>
                  </a:lnTo>
                  <a:lnTo>
                    <a:pt x="8" y="1620"/>
                  </a:lnTo>
                  <a:lnTo>
                    <a:pt x="18" y="1634"/>
                  </a:lnTo>
                  <a:lnTo>
                    <a:pt x="30" y="1646"/>
                  </a:lnTo>
                  <a:lnTo>
                    <a:pt x="46" y="1658"/>
                  </a:lnTo>
                  <a:lnTo>
                    <a:pt x="62" y="1666"/>
                  </a:lnTo>
                  <a:lnTo>
                    <a:pt x="82" y="1670"/>
                  </a:lnTo>
                  <a:lnTo>
                    <a:pt x="102" y="1672"/>
                  </a:lnTo>
                  <a:lnTo>
                    <a:pt x="2740" y="1672"/>
                  </a:lnTo>
                  <a:lnTo>
                    <a:pt x="2740" y="1672"/>
                  </a:lnTo>
                  <a:lnTo>
                    <a:pt x="2760" y="1670"/>
                  </a:lnTo>
                  <a:lnTo>
                    <a:pt x="2778" y="1666"/>
                  </a:lnTo>
                  <a:lnTo>
                    <a:pt x="2792" y="1658"/>
                  </a:lnTo>
                  <a:lnTo>
                    <a:pt x="2804" y="1646"/>
                  </a:lnTo>
                  <a:lnTo>
                    <a:pt x="2812" y="1634"/>
                  </a:lnTo>
                  <a:lnTo>
                    <a:pt x="2818" y="1620"/>
                  </a:lnTo>
                  <a:lnTo>
                    <a:pt x="2822" y="1604"/>
                  </a:lnTo>
                  <a:lnTo>
                    <a:pt x="2824" y="1586"/>
                  </a:lnTo>
                  <a:lnTo>
                    <a:pt x="2824" y="0"/>
                  </a:lnTo>
                  <a:lnTo>
                    <a:pt x="1696" y="0"/>
                  </a:lnTo>
                  <a:lnTo>
                    <a:pt x="1098" y="3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5613" y="3239950"/>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61" y="6217884"/>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73239" y="2047885"/>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36164" y="6050314"/>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00373" y="2538318"/>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42605" y="6555493"/>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56236" y="3043497"/>
            <a:ext cx="736677" cy="5051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7898" y="6050044"/>
            <a:ext cx="736677" cy="50517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492912" y="1898650"/>
            <a:ext cx="5483187" cy="4824413"/>
          </a:xfrm>
          <a:prstGeom prst="rect">
            <a:avLst/>
          </a:prstGeom>
        </p:spPr>
        <p:txBody>
          <a:bodyPr wrap="square">
            <a:noAutofit/>
          </a:bodyPr>
          <a:lstStyle/>
          <a:p>
            <a:pPr>
              <a:spcAft>
                <a:spcPts val="600"/>
              </a:spcAft>
            </a:pPr>
            <a:r>
              <a:rPr lang="en-US" sz="3200" dirty="0">
                <a:latin typeface="+mj-lt"/>
              </a:rPr>
              <a:t>Recommendation: Send suspected junk mail to the Outlook junk mail folder.</a:t>
            </a:r>
          </a:p>
          <a:p>
            <a:pPr>
              <a:spcAft>
                <a:spcPts val="600"/>
              </a:spcAft>
            </a:pPr>
            <a:endParaRPr lang="en-US" sz="1600" dirty="0" smtClean="0">
              <a:latin typeface="+mj-lt"/>
            </a:endParaRPr>
          </a:p>
          <a:p>
            <a:pPr>
              <a:spcAft>
                <a:spcPts val="600"/>
              </a:spcAft>
            </a:pPr>
            <a:r>
              <a:rPr lang="en-US" sz="3200" dirty="0" smtClean="0">
                <a:latin typeface="+mj-lt"/>
              </a:rPr>
              <a:t>Users </a:t>
            </a:r>
            <a:r>
              <a:rPr lang="en-US" sz="3200" dirty="0">
                <a:latin typeface="+mj-lt"/>
              </a:rPr>
              <a:t>can manage safe senders and block lists through Directory Sync </a:t>
            </a:r>
            <a:r>
              <a:rPr lang="en-US" sz="3200" dirty="0" smtClean="0">
                <a:latin typeface="+mj-lt"/>
              </a:rPr>
              <a:t/>
            </a:r>
            <a:br>
              <a:rPr lang="en-US" sz="3200" dirty="0" smtClean="0">
                <a:latin typeface="+mj-lt"/>
              </a:rPr>
            </a:br>
            <a:r>
              <a:rPr lang="en-US" sz="3200" dirty="0" smtClean="0">
                <a:latin typeface="+mj-lt"/>
              </a:rPr>
              <a:t>or </a:t>
            </a:r>
            <a:r>
              <a:rPr lang="en-US" sz="3200" dirty="0">
                <a:latin typeface="+mj-lt"/>
              </a:rPr>
              <a:t>through Outlook.</a:t>
            </a:r>
          </a:p>
        </p:txBody>
      </p:sp>
    </p:spTree>
    <p:extLst>
      <p:ext uri="{BB962C8B-B14F-4D97-AF65-F5344CB8AC3E}">
        <p14:creationId xmlns:p14="http://schemas.microsoft.com/office/powerpoint/2010/main" val="14958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accel="50000" decel="50000" fill="hold" nodeType="withEffect">
                                  <p:stCondLst>
                                    <p:cond delay="0"/>
                                  </p:stCondLst>
                                  <p:childTnLst>
                                    <p:animMotion origin="layout" path="M 3.19122E-7 0.00068 L 0.09229 0.1473 " pathEditMode="relative" rAng="0" ptsTypes="AA">
                                      <p:cBhvr>
                                        <p:cTn id="34" dur="1000" fill="hold"/>
                                        <p:tgtEl>
                                          <p:spTgt spid="6"/>
                                        </p:tgtEl>
                                        <p:attrNameLst>
                                          <p:attrName>ppt_x</p:attrName>
                                          <p:attrName>ppt_y</p:attrName>
                                        </p:attrNameLst>
                                      </p:cBhvr>
                                      <p:rCtr x="4608" y="7331"/>
                                    </p:animMotion>
                                  </p:childTnLst>
                                </p:cTn>
                              </p:par>
                              <p:par>
                                <p:cTn id="35" presetID="64" presetClass="path" presetSubtype="0" accel="50000" decel="50000" fill="hold" nodeType="withEffect">
                                  <p:stCondLst>
                                    <p:cond delay="0"/>
                                  </p:stCondLst>
                                  <p:childTnLst>
                                    <p:animMotion origin="layout" path="M 3.83201E-6 -2.13345E-6 L 0.08999 -0.18248 " pathEditMode="relative" rAng="0" ptsTypes="AA">
                                      <p:cBhvr>
                                        <p:cTn id="36" dur="1000" fill="hold"/>
                                        <p:tgtEl>
                                          <p:spTgt spid="18"/>
                                        </p:tgtEl>
                                        <p:attrNameLst>
                                          <p:attrName>ppt_x</p:attrName>
                                          <p:attrName>ppt_y</p:attrName>
                                        </p:attrNameLst>
                                      </p:cBhvr>
                                      <p:rCtr x="4493" y="-9124"/>
                                    </p:animMotion>
                                  </p:childTnLst>
                                </p:cTn>
                              </p:par>
                              <p:par>
                                <p:cTn id="37" presetID="64" presetClass="path" presetSubtype="0" accel="50000" decel="50000" fill="hold" nodeType="withEffect">
                                  <p:stCondLst>
                                    <p:cond delay="0"/>
                                  </p:stCondLst>
                                  <p:childTnLst>
                                    <p:animMotion origin="layout" path="M -1.53434E-6 -4.03087E-6 L 0.02196 -0.15842 " pathEditMode="relative" rAng="0" ptsTypes="AA">
                                      <p:cBhvr>
                                        <p:cTn id="38" dur="1000" fill="hold"/>
                                        <p:tgtEl>
                                          <p:spTgt spid="20"/>
                                        </p:tgtEl>
                                        <p:attrNameLst>
                                          <p:attrName>ppt_x</p:attrName>
                                          <p:attrName>ppt_y</p:attrName>
                                        </p:attrNameLst>
                                      </p:cBhvr>
                                      <p:rCtr x="1098" y="-7921"/>
                                    </p:animMotion>
                                  </p:childTnLst>
                                </p:cTn>
                              </p:par>
                              <p:par>
                                <p:cTn id="39" presetID="64" presetClass="path" presetSubtype="0" accel="50000" decel="50000" fill="hold" nodeType="withEffect">
                                  <p:stCondLst>
                                    <p:cond delay="0"/>
                                  </p:stCondLst>
                                  <p:childTnLst>
                                    <p:animMotion origin="layout" path="M 1.70794E-6 1.66137E-6 L -0.02043 -0.2306 " pathEditMode="relative" rAng="0" ptsTypes="AA">
                                      <p:cBhvr>
                                        <p:cTn id="40" dur="1000" fill="hold"/>
                                        <p:tgtEl>
                                          <p:spTgt spid="22"/>
                                        </p:tgtEl>
                                        <p:attrNameLst>
                                          <p:attrName>ppt_x</p:attrName>
                                          <p:attrName>ppt_y</p:attrName>
                                        </p:attrNameLst>
                                      </p:cBhvr>
                                      <p:rCtr x="-1021" y="-11530"/>
                                    </p:animMotion>
                                  </p:childTnLst>
                                </p:cTn>
                              </p:par>
                              <p:par>
                                <p:cTn id="41" presetID="64" presetClass="path" presetSubtype="0" accel="50000" decel="50000" fill="hold" nodeType="withEffect">
                                  <p:stCondLst>
                                    <p:cond delay="0"/>
                                  </p:stCondLst>
                                  <p:childTnLst>
                                    <p:animMotion origin="layout" path="M -1.54131E-6 4.26594E-7 L -0.08837 -0.15838 " pathEditMode="relative" rAng="0" ptsTypes="AA">
                                      <p:cBhvr>
                                        <p:cTn id="42" dur="1000" fill="hold"/>
                                        <p:tgtEl>
                                          <p:spTgt spid="24"/>
                                        </p:tgtEl>
                                        <p:attrNameLst>
                                          <p:attrName>ppt_x</p:attrName>
                                          <p:attrName>ppt_y</p:attrName>
                                        </p:attrNameLst>
                                      </p:cBhvr>
                                      <p:rCtr x="-4418" y="-7919"/>
                                    </p:animMotion>
                                  </p:childTnLst>
                                </p:cTn>
                              </p:par>
                              <p:par>
                                <p:cTn id="43" presetID="42" presetClass="path" presetSubtype="0" accel="50000" decel="50000" fill="hold" nodeType="withEffect">
                                  <p:stCondLst>
                                    <p:cond delay="0"/>
                                  </p:stCondLst>
                                  <p:childTnLst>
                                    <p:animMotion origin="layout" path="M 1.27393E-6 4.33046E-6 L -0.11935 0.17544 " pathEditMode="relative" rAng="0" ptsTypes="AA">
                                      <p:cBhvr>
                                        <p:cTn id="44" dur="1000" fill="hold"/>
                                        <p:tgtEl>
                                          <p:spTgt spid="23"/>
                                        </p:tgtEl>
                                        <p:attrNameLst>
                                          <p:attrName>ppt_x</p:attrName>
                                          <p:attrName>ppt_y</p:attrName>
                                        </p:attrNameLst>
                                      </p:cBhvr>
                                      <p:rCtr x="-5974" y="8761"/>
                                    </p:animMotion>
                                  </p:childTnLst>
                                </p:cTn>
                              </p:par>
                              <p:par>
                                <p:cTn id="45" presetID="42" presetClass="path" presetSubtype="0" accel="50000" decel="50000" fill="hold" nodeType="withEffect">
                                  <p:stCondLst>
                                    <p:cond delay="0"/>
                                  </p:stCondLst>
                                  <p:childTnLst>
                                    <p:animMotion origin="layout" path="M -1.77687E-6 -1.36178E-6 L -0.01646 0.24762 " pathEditMode="relative" rAng="0" ptsTypes="AA">
                                      <p:cBhvr>
                                        <p:cTn id="46" dur="1000" fill="hold"/>
                                        <p:tgtEl>
                                          <p:spTgt spid="21"/>
                                        </p:tgtEl>
                                        <p:attrNameLst>
                                          <p:attrName>ppt_x</p:attrName>
                                          <p:attrName>ppt_y</p:attrName>
                                        </p:attrNameLst>
                                      </p:cBhvr>
                                      <p:rCtr x="-830" y="12369"/>
                                    </p:animMotion>
                                  </p:childTnLst>
                                </p:cTn>
                              </p:par>
                              <p:par>
                                <p:cTn id="47" presetID="42" presetClass="path" presetSubtype="0" accel="50000" decel="50000" fill="hold" nodeType="withEffect">
                                  <p:stCondLst>
                                    <p:cond delay="0"/>
                                  </p:stCondLst>
                                  <p:childTnLst>
                                    <p:animMotion origin="layout" path="M 4.41409E-6 2.76895E-7 L 0.02629 0.31775 " pathEditMode="relative" rAng="0" ptsTypes="AA">
                                      <p:cBhvr>
                                        <p:cTn id="48" dur="1000" fill="hold"/>
                                        <p:tgtEl>
                                          <p:spTgt spid="19"/>
                                        </p:tgtEl>
                                        <p:attrNameLst>
                                          <p:attrName>ppt_x</p:attrName>
                                          <p:attrName>ppt_y</p:attrName>
                                        </p:attrNameLst>
                                      </p:cBhvr>
                                      <p:rCtr x="1315" y="15887"/>
                                    </p:animMotion>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28">
                                            <p:txEl>
                                              <p:pRg st="2" end="2"/>
                                            </p:txEl>
                                          </p:spTgt>
                                        </p:tgtEl>
                                        <p:attrNameLst>
                                          <p:attrName>style.visibility</p:attrName>
                                        </p:attrNameLst>
                                      </p:cBhvr>
                                      <p:to>
                                        <p:strVal val="visible"/>
                                      </p:to>
                                    </p:set>
                                    <p:animEffect transition="in" filter="fade">
                                      <p:cBhvr>
                                        <p:cTn id="56"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25" y="2362811"/>
            <a:ext cx="8354591" cy="2467319"/>
          </a:xfrm>
          <a:prstGeom prst="rect">
            <a:avLst/>
          </a:prstGeom>
        </p:spPr>
      </p:pic>
      <p:sp>
        <p:nvSpPr>
          <p:cNvPr id="2" name="Title 1"/>
          <p:cNvSpPr>
            <a:spLocks noGrp="1"/>
          </p:cNvSpPr>
          <p:nvPr>
            <p:ph type="title"/>
          </p:nvPr>
        </p:nvSpPr>
        <p:spPr/>
        <p:txBody>
          <a:bodyPr>
            <a:noAutofit/>
          </a:bodyPr>
          <a:lstStyle/>
          <a:p>
            <a:r>
              <a:rPr lang="en-US" dirty="0" smtClean="0"/>
              <a:t>Junk mail management</a:t>
            </a:r>
            <a:br>
              <a:rPr lang="en-US" dirty="0" smtClean="0"/>
            </a:br>
            <a:r>
              <a:rPr lang="en-US" sz="3600" dirty="0" smtClean="0"/>
              <a:t>Quarantine</a:t>
            </a:r>
            <a:endParaRPr lang="en-US" sz="3600" dirty="0"/>
          </a:p>
        </p:txBody>
      </p:sp>
      <p:sp>
        <p:nvSpPr>
          <p:cNvPr id="3" name="TextBox 2"/>
          <p:cNvSpPr txBox="1"/>
          <p:nvPr/>
        </p:nvSpPr>
        <p:spPr>
          <a:xfrm>
            <a:off x="8859194" y="1651000"/>
            <a:ext cx="3304690" cy="2034403"/>
          </a:xfrm>
          <a:prstGeom prst="rect">
            <a:avLst/>
          </a:prstGeom>
          <a:noFill/>
        </p:spPr>
        <p:txBody>
          <a:bodyPr wrap="square" lIns="182880" tIns="146304" rIns="182880" bIns="146304" rtlCol="0">
            <a:spAutoFit/>
          </a:bodyPr>
          <a:lstStyle/>
          <a:p>
            <a:pPr>
              <a:lnSpc>
                <a:spcPct val="90000"/>
              </a:lnSpc>
              <a:spcAft>
                <a:spcPts val="600"/>
              </a:spcAft>
            </a:pPr>
            <a:r>
              <a:rPr lang="en-US" sz="3200" dirty="0">
                <a:latin typeface="+mj-lt"/>
              </a:rPr>
              <a:t>Spam</a:t>
            </a:r>
            <a:r>
              <a:rPr lang="en-US" sz="2400" dirty="0"/>
              <a:t> </a:t>
            </a:r>
            <a:r>
              <a:rPr lang="en-US" sz="3200" dirty="0">
                <a:latin typeface="+mj-lt"/>
              </a:rPr>
              <a:t>quarantine managed by administrators.</a:t>
            </a: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
        <p:nvSpPr>
          <p:cNvPr id="8" name="TextBox 7"/>
          <p:cNvSpPr txBox="1"/>
          <p:nvPr/>
        </p:nvSpPr>
        <p:spPr>
          <a:xfrm>
            <a:off x="8859194" y="3350028"/>
            <a:ext cx="3495376" cy="2068259"/>
          </a:xfrm>
          <a:prstGeom prst="rect">
            <a:avLst/>
          </a:prstGeom>
          <a:noFill/>
        </p:spPr>
        <p:txBody>
          <a:bodyPr wrap="square" lIns="182880" tIns="146304" rIns="182880" bIns="146304" rtlCol="0">
            <a:spAutoFit/>
          </a:bodyPr>
          <a:lstStyle/>
          <a:p>
            <a:pPr>
              <a:lnSpc>
                <a:spcPct val="90000"/>
              </a:lnSpc>
              <a:spcAft>
                <a:spcPts val="600"/>
              </a:spcAft>
            </a:pPr>
            <a:r>
              <a:rPr lang="en-US" sz="3200" dirty="0">
                <a:latin typeface="+mj-lt"/>
              </a:rPr>
              <a:t>Users safe senders and block lists applied through Directory Sync.</a:t>
            </a:r>
            <a:endParaRPr lang="en-US" sz="2400" dirty="0" smtClean="0">
              <a:gradFill>
                <a:gsLst>
                  <a:gs pos="2917">
                    <a:schemeClr val="tx1"/>
                  </a:gs>
                  <a:gs pos="30000">
                    <a:schemeClr val="tx1"/>
                  </a:gs>
                </a:gsLst>
                <a:lin ang="5400000" scaled="0"/>
              </a:gradFill>
            </a:endParaRPr>
          </a:p>
        </p:txBody>
      </p:sp>
      <p:sp>
        <p:nvSpPr>
          <p:cNvPr id="9" name="TextBox 8"/>
          <p:cNvSpPr txBox="1"/>
          <p:nvPr/>
        </p:nvSpPr>
        <p:spPr>
          <a:xfrm>
            <a:off x="274320" y="5884452"/>
            <a:ext cx="11889564"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latin typeface="+mj-lt"/>
              </a:rPr>
              <a:t>Coming soon: Users </a:t>
            </a:r>
            <a:r>
              <a:rPr lang="en-US" sz="3200" dirty="0" smtClean="0">
                <a:latin typeface="+mj-lt"/>
              </a:rPr>
              <a:t>can receive </a:t>
            </a:r>
            <a:r>
              <a:rPr lang="en-US" sz="3200" dirty="0">
                <a:latin typeface="+mj-lt"/>
              </a:rPr>
              <a:t>spam notifications </a:t>
            </a:r>
            <a:r>
              <a:rPr lang="en-US" sz="3200" dirty="0" smtClean="0">
                <a:latin typeface="+mj-lt"/>
              </a:rPr>
              <a:t>on </a:t>
            </a:r>
            <a:r>
              <a:rPr lang="en-US" sz="3200" dirty="0">
                <a:latin typeface="+mj-lt"/>
              </a:rPr>
              <a:t>a schedule</a:t>
            </a:r>
            <a:r>
              <a:rPr lang="en-US" sz="3200" dirty="0" smtClean="0">
                <a:latin typeface="+mj-lt"/>
              </a:rPr>
              <a:t>.</a:t>
            </a:r>
            <a:endParaRPr lang="en-US" sz="3200" dirty="0">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36" y="1843378"/>
            <a:ext cx="8388171" cy="3684050"/>
          </a:xfrm>
          <a:prstGeom prst="rect">
            <a:avLst/>
          </a:prstGeom>
        </p:spPr>
      </p:pic>
    </p:spTree>
    <p:extLst>
      <p:ext uri="{BB962C8B-B14F-4D97-AF65-F5344CB8AC3E}">
        <p14:creationId xmlns:p14="http://schemas.microsoft.com/office/powerpoint/2010/main" val="11155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96897"/>
            <a:ext cx="5666105" cy="1424899"/>
          </a:xfrm>
        </p:spPr>
        <p:txBody>
          <a:bodyPr/>
          <a:lstStyle/>
          <a:p>
            <a:r>
              <a:rPr lang="en-US" dirty="0">
                <a:cs typeface="Arial" charset="0"/>
              </a:rPr>
              <a:t>Reporting </a:t>
            </a:r>
            <a:br>
              <a:rPr lang="en-US" dirty="0">
                <a:cs typeface="Arial" charset="0"/>
              </a:rPr>
            </a:br>
            <a:r>
              <a:rPr lang="en-US" dirty="0" smtClean="0">
                <a:cs typeface="Arial" charset="0"/>
              </a:rPr>
              <a:t>false negatives </a:t>
            </a:r>
            <a:br>
              <a:rPr lang="en-US" dirty="0" smtClean="0">
                <a:cs typeface="Arial" charset="0"/>
              </a:rPr>
            </a:br>
            <a:r>
              <a:rPr lang="en-US" dirty="0" smtClean="0">
                <a:cs typeface="Arial" charset="0"/>
              </a:rPr>
              <a:t>&amp; false positives</a:t>
            </a:r>
            <a:endParaRPr lang="en-US" dirty="0">
              <a:cs typeface="Arial" charset="0"/>
            </a:endParaRPr>
          </a:p>
        </p:txBody>
      </p:sp>
      <p:sp>
        <p:nvSpPr>
          <p:cNvPr id="10" name="Rectangle 9"/>
          <p:cNvSpPr/>
          <p:nvPr/>
        </p:nvSpPr>
        <p:spPr>
          <a:xfrm>
            <a:off x="454127" y="2462075"/>
            <a:ext cx="5486298" cy="3370153"/>
          </a:xfrm>
          <a:prstGeom prst="rect">
            <a:avLst/>
          </a:prstGeom>
        </p:spPr>
        <p:txBody>
          <a:bodyPr wrap="square" lIns="0" tIns="457200">
            <a:spAutoFit/>
          </a:bodyPr>
          <a:lstStyle/>
          <a:p>
            <a:pPr>
              <a:spcAft>
                <a:spcPts val="600"/>
              </a:spcAft>
            </a:pPr>
            <a:r>
              <a:rPr lang="en-US" sz="2400" dirty="0"/>
              <a:t>Outlook Junk Mail Reporting Tool </a:t>
            </a:r>
            <a:r>
              <a:rPr lang="en-US" sz="2400" dirty="0" smtClean="0"/>
              <a:t/>
            </a:r>
            <a:br>
              <a:rPr lang="en-US" sz="2400" dirty="0" smtClean="0"/>
            </a:br>
            <a:r>
              <a:rPr lang="en-US" sz="2400" dirty="0" smtClean="0"/>
              <a:t>for </a:t>
            </a:r>
            <a:r>
              <a:rPr lang="en-US" sz="2400" dirty="0"/>
              <a:t>missed </a:t>
            </a:r>
            <a:r>
              <a:rPr lang="en-US" sz="2400" dirty="0" smtClean="0"/>
              <a:t>spam</a:t>
            </a:r>
            <a:br>
              <a:rPr lang="en-US" sz="2400" dirty="0" smtClean="0"/>
            </a:br>
            <a:r>
              <a:rPr lang="en-US" sz="2000" dirty="0">
                <a:solidFill>
                  <a:schemeClr val="accent5"/>
                </a:solidFill>
              </a:rPr>
              <a:t>http://www.microsoft.com/en-us/download/details.aspx?id=18275 </a:t>
            </a:r>
          </a:p>
          <a:p>
            <a:pPr>
              <a:spcAft>
                <a:spcPts val="600"/>
              </a:spcAft>
            </a:pPr>
            <a:r>
              <a:rPr lang="en-US" sz="2400" dirty="0" smtClean="0"/>
              <a:t>Send </a:t>
            </a:r>
            <a:r>
              <a:rPr lang="en-US" sz="2400" dirty="0"/>
              <a:t>spam email as an attachment to </a:t>
            </a:r>
            <a:r>
              <a:rPr lang="en-US" sz="2000" dirty="0">
                <a:solidFill>
                  <a:schemeClr val="accent5"/>
                </a:solidFill>
              </a:rPr>
              <a:t>abuse@messaging.microsoft.com</a:t>
            </a:r>
          </a:p>
          <a:p>
            <a:pPr>
              <a:spcAft>
                <a:spcPts val="600"/>
              </a:spcAft>
            </a:pPr>
            <a:r>
              <a:rPr lang="en-US" sz="2400" dirty="0" smtClean="0"/>
              <a:t>Send </a:t>
            </a:r>
            <a:r>
              <a:rPr lang="en-US" sz="2400" dirty="0"/>
              <a:t>false positive messages to</a:t>
            </a:r>
            <a:br>
              <a:rPr lang="en-US" sz="2400" dirty="0"/>
            </a:br>
            <a:r>
              <a:rPr lang="en-US" sz="2000" dirty="0" smtClean="0">
                <a:solidFill>
                  <a:schemeClr val="accent5"/>
                </a:solidFill>
              </a:rPr>
              <a:t>false_positive@messaging.microsoft.com</a:t>
            </a:r>
            <a:endParaRPr lang="en-US" sz="2000" dirty="0">
              <a:solidFill>
                <a:schemeClr val="accent5"/>
              </a:solidFill>
            </a:endParaRPr>
          </a:p>
        </p:txBody>
      </p:sp>
      <p:pic>
        <p:nvPicPr>
          <p:cNvPr id="21" name="Picture Placeholder 1"/>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7009462" y="1644650"/>
            <a:ext cx="4752975" cy="3705225"/>
          </a:xfrm>
          <a:prstGeom prst="rect">
            <a:avLst/>
          </a:prstGeom>
          <a:noFill/>
          <a:ln>
            <a:noFill/>
          </a:ln>
        </p:spPr>
      </p:pic>
      <p:sp>
        <p:nvSpPr>
          <p:cNvPr id="4" name="Rectangle 3"/>
          <p:cNvSpPr/>
          <p:nvPr/>
        </p:nvSpPr>
        <p:spPr bwMode="auto">
          <a:xfrm>
            <a:off x="6855969" y="1315092"/>
            <a:ext cx="5147353" cy="4109663"/>
          </a:xfrm>
          <a:prstGeom prst="rect">
            <a:avLst/>
          </a:prstGeom>
          <a:solidFill>
            <a:srgbClr val="002050">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805" y="1824038"/>
            <a:ext cx="4840287"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bwMode="auto">
          <a:xfrm>
            <a:off x="6855969" y="1315092"/>
            <a:ext cx="5147353" cy="4109663"/>
          </a:xfrm>
          <a:prstGeom prst="rect">
            <a:avLst/>
          </a:prstGeom>
          <a:solidFill>
            <a:srgbClr val="002050">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212" b="45823"/>
          <a:stretch/>
        </p:blipFill>
        <p:spPr bwMode="auto">
          <a:xfrm>
            <a:off x="6965805" y="3102796"/>
            <a:ext cx="4840287" cy="534256"/>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6738257" y="1467492"/>
            <a:ext cx="5417465" cy="4109663"/>
          </a:xfrm>
          <a:prstGeom prst="rect">
            <a:avLst/>
          </a:prstGeom>
          <a:solidFill>
            <a:srgbClr val="002050">
              <a:alpha val="8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307" y="2041288"/>
            <a:ext cx="3855284" cy="2868404"/>
          </a:xfrm>
          <a:prstGeom prst="rect">
            <a:avLst/>
          </a:prstGeom>
        </p:spPr>
      </p:pic>
    </p:spTree>
    <p:extLst>
      <p:ext uri="{BB962C8B-B14F-4D97-AF65-F5344CB8AC3E}">
        <p14:creationId xmlns:p14="http://schemas.microsoft.com/office/powerpoint/2010/main" val="36995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xit" presetSubtype="0" fill="hold"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074"/>
                                        </p:tgtEl>
                                      </p:cBhvr>
                                    </p:animEffect>
                                    <p:set>
                                      <p:cBhvr>
                                        <p:cTn id="31" dur="1" fill="hold">
                                          <p:stCondLst>
                                            <p:cond delay="499"/>
                                          </p:stCondLst>
                                        </p:cTn>
                                        <p:tgtEl>
                                          <p:spTgt spid="307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EOP </a:t>
            </a:r>
            <a:r>
              <a:rPr lang="en-US" dirty="0" smtClean="0"/>
              <a:t>inbound filtering </a:t>
            </a:r>
            <a:endParaRPr lang="en-US" dirty="0"/>
          </a:p>
        </p:txBody>
      </p:sp>
      <p:sp>
        <p:nvSpPr>
          <p:cNvPr id="10" name="Rectangle 9"/>
          <p:cNvSpPr/>
          <p:nvPr/>
        </p:nvSpPr>
        <p:spPr>
          <a:xfrm>
            <a:off x="455612" y="2967920"/>
            <a:ext cx="9174871" cy="3748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r>
              <a:rPr lang="en-US" sz="2400" dirty="0" smtClean="0">
                <a:solidFill>
                  <a:schemeClr val="tx1"/>
                </a:solidFill>
              </a:rPr>
              <a:t>EOP network</a:t>
            </a:r>
            <a:endParaRPr lang="en-US" sz="2400" dirty="0">
              <a:solidFill>
                <a:schemeClr val="tx1"/>
              </a:solidFill>
            </a:endParaRPr>
          </a:p>
        </p:txBody>
      </p:sp>
      <p:sp>
        <p:nvSpPr>
          <p:cNvPr id="12" name="Rectangle 11"/>
          <p:cNvSpPr/>
          <p:nvPr/>
        </p:nvSpPr>
        <p:spPr>
          <a:xfrm>
            <a:off x="455612" y="3310819"/>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400" dirty="0">
                <a:solidFill>
                  <a:schemeClr val="tx1"/>
                </a:solidFill>
              </a:rPr>
              <a:t>IP-based edge blocks</a:t>
            </a:r>
          </a:p>
        </p:txBody>
      </p:sp>
      <p:sp>
        <p:nvSpPr>
          <p:cNvPr id="18" name="Rectangle 17"/>
          <p:cNvSpPr/>
          <p:nvPr/>
        </p:nvSpPr>
        <p:spPr>
          <a:xfrm>
            <a:off x="455612" y="3840280"/>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dirty="0">
                <a:solidFill>
                  <a:schemeClr val="tx1"/>
                </a:solidFill>
              </a:rPr>
              <a:t>Envelope blocks</a:t>
            </a:r>
          </a:p>
        </p:txBody>
      </p:sp>
      <p:sp>
        <p:nvSpPr>
          <p:cNvPr id="38" name="Rectangle 37"/>
          <p:cNvSpPr/>
          <p:nvPr/>
        </p:nvSpPr>
        <p:spPr bwMode="auto">
          <a:xfrm>
            <a:off x="455612" y="3310819"/>
            <a:ext cx="1888696" cy="96899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7741787" y="3653719"/>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Safe sender/recipient</a:t>
            </a:r>
            <a:endParaRPr lang="en-US" sz="1400" dirty="0">
              <a:solidFill>
                <a:schemeClr val="tx1"/>
              </a:solidFill>
            </a:endParaRPr>
          </a:p>
        </p:txBody>
      </p:sp>
      <p:sp>
        <p:nvSpPr>
          <p:cNvPr id="21" name="Rectangle 20"/>
          <p:cNvSpPr/>
          <p:nvPr/>
        </p:nvSpPr>
        <p:spPr>
          <a:xfrm>
            <a:off x="7741787" y="4177042"/>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Content scanning and heuristics</a:t>
            </a:r>
            <a:endParaRPr lang="en-US" sz="1400" dirty="0">
              <a:solidFill>
                <a:schemeClr val="tx1"/>
              </a:solidFill>
            </a:endParaRPr>
          </a:p>
        </p:txBody>
      </p:sp>
      <p:sp>
        <p:nvSpPr>
          <p:cNvPr id="23" name="Rectangle 22"/>
          <p:cNvSpPr/>
          <p:nvPr/>
        </p:nvSpPr>
        <p:spPr>
          <a:xfrm>
            <a:off x="7741787" y="4700364"/>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SPF &amp; sender ID filter</a:t>
            </a:r>
            <a:endParaRPr lang="en-US" sz="1400" dirty="0">
              <a:solidFill>
                <a:schemeClr val="tx1"/>
              </a:solidFill>
            </a:endParaRPr>
          </a:p>
        </p:txBody>
      </p:sp>
      <p:sp>
        <p:nvSpPr>
          <p:cNvPr id="24" name="Rectangle 23"/>
          <p:cNvSpPr/>
          <p:nvPr/>
        </p:nvSpPr>
        <p:spPr>
          <a:xfrm>
            <a:off x="7741787" y="5223687"/>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Bulk mail filtering</a:t>
            </a:r>
            <a:endParaRPr lang="en-US" sz="1400" dirty="0">
              <a:solidFill>
                <a:schemeClr val="tx1"/>
              </a:solidFill>
            </a:endParaRPr>
          </a:p>
        </p:txBody>
      </p:sp>
      <p:sp>
        <p:nvSpPr>
          <p:cNvPr id="25" name="Rectangle 24"/>
          <p:cNvSpPr/>
          <p:nvPr/>
        </p:nvSpPr>
        <p:spPr>
          <a:xfrm>
            <a:off x="7741787" y="5747010"/>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International spam</a:t>
            </a:r>
            <a:endParaRPr lang="en-US" sz="1400" dirty="0">
              <a:solidFill>
                <a:schemeClr val="tx1"/>
              </a:solidFill>
            </a:endParaRPr>
          </a:p>
        </p:txBody>
      </p:sp>
      <p:sp>
        <p:nvSpPr>
          <p:cNvPr id="26" name="Rectangle 25"/>
          <p:cNvSpPr/>
          <p:nvPr/>
        </p:nvSpPr>
        <p:spPr>
          <a:xfrm>
            <a:off x="7741787" y="6270332"/>
            <a:ext cx="1888696" cy="445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dirty="0" smtClean="0">
                <a:solidFill>
                  <a:schemeClr val="tx1"/>
                </a:solidFill>
              </a:rPr>
              <a:t>Advanced spam management</a:t>
            </a:r>
            <a:endParaRPr lang="en-US" sz="1400" dirty="0">
              <a:solidFill>
                <a:schemeClr val="tx1"/>
              </a:solidFill>
            </a:endParaRPr>
          </a:p>
        </p:txBody>
      </p:sp>
      <p:sp>
        <p:nvSpPr>
          <p:cNvPr id="37" name="Rectangle 36"/>
          <p:cNvSpPr/>
          <p:nvPr/>
        </p:nvSpPr>
        <p:spPr>
          <a:xfrm>
            <a:off x="7741787"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smtClean="0">
                <a:solidFill>
                  <a:schemeClr val="tx1"/>
                </a:solidFill>
              </a:rPr>
              <a:t>SPAM protection</a:t>
            </a:r>
            <a:endParaRPr lang="en-US" sz="1600" dirty="0">
              <a:solidFill>
                <a:schemeClr val="tx1"/>
              </a:solidFill>
            </a:endParaRPr>
          </a:p>
        </p:txBody>
      </p:sp>
      <p:sp>
        <p:nvSpPr>
          <p:cNvPr id="42" name="Rectangle 41"/>
          <p:cNvSpPr/>
          <p:nvPr/>
        </p:nvSpPr>
        <p:spPr bwMode="auto">
          <a:xfrm>
            <a:off x="7726259" y="2967919"/>
            <a:ext cx="1888696" cy="374808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5255188" y="3653719"/>
            <a:ext cx="1888696" cy="968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Custom rules</a:t>
            </a:r>
            <a:endParaRPr lang="en-US" sz="1400" dirty="0">
              <a:solidFill>
                <a:schemeClr val="tx1"/>
              </a:solidFill>
            </a:endParaRPr>
          </a:p>
        </p:txBody>
      </p:sp>
      <p:sp>
        <p:nvSpPr>
          <p:cNvPr id="36" name="Rectangle 35"/>
          <p:cNvSpPr/>
          <p:nvPr/>
        </p:nvSpPr>
        <p:spPr>
          <a:xfrm>
            <a:off x="5255189"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smtClean="0">
                <a:solidFill>
                  <a:schemeClr val="tx1"/>
                </a:solidFill>
              </a:rPr>
              <a:t>Policy enforcement</a:t>
            </a:r>
            <a:endParaRPr lang="en-US" sz="1600" dirty="0">
              <a:solidFill>
                <a:schemeClr val="tx1"/>
              </a:solidFill>
            </a:endParaRPr>
          </a:p>
        </p:txBody>
      </p:sp>
      <p:sp>
        <p:nvSpPr>
          <p:cNvPr id="41" name="Rectangle 40"/>
          <p:cNvSpPr/>
          <p:nvPr/>
        </p:nvSpPr>
        <p:spPr bwMode="auto">
          <a:xfrm>
            <a:off x="5258488" y="2967919"/>
            <a:ext cx="1888696" cy="165479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a:xfrm>
            <a:off x="5258487" y="5747010"/>
            <a:ext cx="1885397" cy="968997"/>
          </a:xfrm>
          <a:prstGeom prst="rect">
            <a:avLst/>
          </a:prstGeom>
          <a:solidFill>
            <a:schemeClr val="accent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r>
              <a:rPr lang="en-US" sz="1799" dirty="0" smtClean="0">
                <a:solidFill>
                  <a:schemeClr val="tx1"/>
                </a:solidFill>
              </a:rPr>
              <a:t>Quarantine</a:t>
            </a:r>
            <a:endParaRPr lang="en-US" sz="1799" dirty="0">
              <a:solidFill>
                <a:schemeClr val="tx1"/>
              </a:solidFill>
            </a:endParaRPr>
          </a:p>
        </p:txBody>
      </p:sp>
      <p:pic>
        <p:nvPicPr>
          <p:cNvPr id="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25008" y="5885449"/>
            <a:ext cx="623636" cy="4276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855400" y="3653719"/>
            <a:ext cx="1888696" cy="968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Multiple AV engines</a:t>
            </a:r>
            <a:endParaRPr lang="en-US" sz="1200" dirty="0">
              <a:solidFill>
                <a:schemeClr val="tx1"/>
              </a:solidFill>
            </a:endParaRPr>
          </a:p>
        </p:txBody>
      </p:sp>
      <p:sp>
        <p:nvSpPr>
          <p:cNvPr id="35" name="Rectangle 34"/>
          <p:cNvSpPr/>
          <p:nvPr/>
        </p:nvSpPr>
        <p:spPr>
          <a:xfrm>
            <a:off x="2855400"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smtClean="0">
                <a:solidFill>
                  <a:schemeClr val="tx1"/>
                </a:solidFill>
              </a:rPr>
              <a:t>Virus scanning</a:t>
            </a:r>
            <a:endParaRPr lang="en-US" sz="1600" dirty="0">
              <a:solidFill>
                <a:schemeClr val="tx1"/>
              </a:solidFill>
            </a:endParaRPr>
          </a:p>
        </p:txBody>
      </p:sp>
      <p:sp>
        <p:nvSpPr>
          <p:cNvPr id="40" name="Rectangle 39"/>
          <p:cNvSpPr/>
          <p:nvPr/>
        </p:nvSpPr>
        <p:spPr bwMode="auto">
          <a:xfrm>
            <a:off x="2855400" y="2970988"/>
            <a:ext cx="1888696" cy="165479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5" descr="W:\Open Engagements\Productivity\MS-Unified Communications\#1601 BizProd MOD Team Core Content Work\New Iconography\Words\Draft\060712_words\TrashCan_0607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61" y="5815476"/>
            <a:ext cx="859014" cy="85696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7726259" y="1415143"/>
            <a:ext cx="1904225" cy="1041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r>
              <a:rPr lang="en-US" sz="1799" dirty="0" smtClean="0">
                <a:solidFill>
                  <a:schemeClr val="tx1"/>
                </a:solidFill>
              </a:rPr>
              <a:t>Spam analysts</a:t>
            </a:r>
            <a:endParaRPr lang="en-US" sz="1799" dirty="0">
              <a:solidFill>
                <a:schemeClr val="tx1"/>
              </a:solidFill>
            </a:endParaRPr>
          </a:p>
        </p:txBody>
      </p:sp>
      <p:sp>
        <p:nvSpPr>
          <p:cNvPr id="51" name="Rectangle 50"/>
          <p:cNvSpPr/>
          <p:nvPr/>
        </p:nvSpPr>
        <p:spPr>
          <a:xfrm>
            <a:off x="10071875" y="1415144"/>
            <a:ext cx="1904225" cy="208212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731520" rIns="91401" bIns="45701" rtlCol="0" anchor="ctr"/>
          <a:lstStyle/>
          <a:p>
            <a:pPr algn="ctr">
              <a:spcAft>
                <a:spcPts val="600"/>
              </a:spcAft>
            </a:pPr>
            <a:r>
              <a:rPr lang="en-US" sz="1799" dirty="0" smtClean="0">
                <a:solidFill>
                  <a:schemeClr val="tx1"/>
                </a:solidFill>
              </a:rPr>
              <a:t>Customer feedback</a:t>
            </a:r>
          </a:p>
          <a:p>
            <a:pPr algn="ctr"/>
            <a:r>
              <a:rPr lang="en-US" sz="1600" dirty="0" smtClean="0">
                <a:solidFill>
                  <a:schemeClr val="tx1"/>
                </a:solidFill>
              </a:rPr>
              <a:t>False positives &amp; false negatives</a:t>
            </a:r>
            <a:endParaRPr lang="en-US" sz="1600" dirty="0">
              <a:solidFill>
                <a:schemeClr val="tx1"/>
              </a:solidFill>
            </a:endParaRPr>
          </a:p>
        </p:txBody>
      </p:sp>
      <p:sp>
        <p:nvSpPr>
          <p:cNvPr id="52" name="Rectangle 51"/>
          <p:cNvSpPr/>
          <p:nvPr/>
        </p:nvSpPr>
        <p:spPr>
          <a:xfrm>
            <a:off x="10071875" y="3961422"/>
            <a:ext cx="1904225" cy="2754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r>
              <a:rPr lang="en-US" sz="1799" dirty="0" smtClean="0">
                <a:solidFill>
                  <a:schemeClr val="tx1"/>
                </a:solidFill>
              </a:rPr>
              <a:t>Corporate network</a:t>
            </a:r>
            <a:endParaRPr lang="en-US" sz="1799" dirty="0">
              <a:solidFill>
                <a:schemeClr val="tx1"/>
              </a:solidFill>
            </a:endParaRPr>
          </a:p>
        </p:txBody>
      </p:sp>
      <p:sp>
        <p:nvSpPr>
          <p:cNvPr id="54" name="Rectangle 53"/>
          <p:cNvSpPr/>
          <p:nvPr/>
        </p:nvSpPr>
        <p:spPr>
          <a:xfrm>
            <a:off x="1669482" y="2089739"/>
            <a:ext cx="5805080" cy="31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r>
              <a:rPr lang="en-US" sz="1600" dirty="0">
                <a:solidFill>
                  <a:schemeClr val="tx2"/>
                </a:solidFill>
              </a:rPr>
              <a:t>Email is routed to EOP DC based on MX record resolution</a:t>
            </a:r>
          </a:p>
          <a:p>
            <a:r>
              <a:rPr lang="en-US" sz="1600" dirty="0">
                <a:solidFill>
                  <a:schemeClr val="accent5"/>
                </a:solidFill>
              </a:rPr>
              <a:t>(</a:t>
            </a:r>
            <a:r>
              <a:rPr lang="en-US" sz="1600" dirty="0" err="1" smtClean="0">
                <a:solidFill>
                  <a:schemeClr val="accent5"/>
                </a:solidFill>
              </a:rPr>
              <a:t>Contoso</a:t>
            </a:r>
            <a:r>
              <a:rPr lang="en-US" sz="1600" dirty="0" smtClean="0">
                <a:solidFill>
                  <a:schemeClr val="accent5"/>
                </a:solidFill>
              </a:rPr>
              <a:t> com.mail.protection.outlook.com</a:t>
            </a:r>
            <a:r>
              <a:rPr lang="en-US" sz="1600" dirty="0">
                <a:solidFill>
                  <a:schemeClr val="accent5"/>
                </a:solidFill>
              </a:rPr>
              <a:t>)</a:t>
            </a:r>
          </a:p>
        </p:txBody>
      </p:sp>
      <p:sp>
        <p:nvSpPr>
          <p:cNvPr id="65" name="Straight Connector 1024003"/>
          <p:cNvSpPr>
            <a:spLocks noChangeShapeType="1"/>
          </p:cNvSpPr>
          <p:nvPr/>
        </p:nvSpPr>
        <p:spPr bwMode="auto">
          <a:xfrm flipV="1">
            <a:off x="1379054" y="1554887"/>
            <a:ext cx="0" cy="379585"/>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grpSp>
        <p:nvGrpSpPr>
          <p:cNvPr id="59" name="Group 58"/>
          <p:cNvGrpSpPr/>
          <p:nvPr/>
        </p:nvGrpSpPr>
        <p:grpSpPr>
          <a:xfrm>
            <a:off x="657172" y="1325990"/>
            <a:ext cx="1443765" cy="315986"/>
            <a:chOff x="657172" y="1325990"/>
            <a:chExt cx="1443765" cy="315986"/>
          </a:xfrm>
        </p:grpSpPr>
        <p:pic>
          <p:nvPicPr>
            <p:cNvPr id="5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03938" y="1325990"/>
              <a:ext cx="565544" cy="3159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67512" y="1369607"/>
              <a:ext cx="333425" cy="22875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7172" y="1369607"/>
              <a:ext cx="333425" cy="228752"/>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Straight Connector 1024003"/>
          <p:cNvSpPr>
            <a:spLocks noChangeShapeType="1"/>
          </p:cNvSpPr>
          <p:nvPr/>
        </p:nvSpPr>
        <p:spPr bwMode="auto">
          <a:xfrm flipV="1">
            <a:off x="1379054" y="2485518"/>
            <a:ext cx="0" cy="82530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grpSp>
        <p:nvGrpSpPr>
          <p:cNvPr id="61" name="Group 60"/>
          <p:cNvGrpSpPr/>
          <p:nvPr/>
        </p:nvGrpSpPr>
        <p:grpSpPr>
          <a:xfrm>
            <a:off x="1137386" y="2002184"/>
            <a:ext cx="483337" cy="483337"/>
            <a:chOff x="1113219" y="1858866"/>
            <a:chExt cx="531671" cy="531671"/>
          </a:xfrm>
        </p:grpSpPr>
        <p:sp>
          <p:nvSpPr>
            <p:cNvPr id="58" name="Oval 57"/>
            <p:cNvSpPr/>
            <p:nvPr/>
          </p:nvSpPr>
          <p:spPr bwMode="auto">
            <a:xfrm>
              <a:off x="1113219" y="1858866"/>
              <a:ext cx="531671" cy="531671"/>
            </a:xfrm>
            <a:prstGeom prst="ellipse">
              <a:avLst/>
            </a:prstGeom>
            <a:solidFill>
              <a:schemeClr val="bg2"/>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0" name="Picture 9" descr="C:\Users\hannahr\Dropbox\MOD Servers Metro Icon Library\victor melniciuc\PNGs\Tech_Words\TechWords_06-13-12-Connection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47" y="1905001"/>
              <a:ext cx="443854" cy="4438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8167362" y="1509893"/>
            <a:ext cx="1022018" cy="544451"/>
            <a:chOff x="7812326" y="1488121"/>
            <a:chExt cx="1022018" cy="544451"/>
          </a:xfrm>
        </p:grpSpPr>
        <p:pic>
          <p:nvPicPr>
            <p:cNvPr id="67" name="Picture 3" descr="C:\Users\hannahr\Dropbox\MOD Servers Metro Icon Library\david enriquez\061412\NERD_0601412white3-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26" y="1488121"/>
              <a:ext cx="545751" cy="54445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C:\Users\hannahr\Dropbox\MOD Servers Metro Icon Library\david enriquez\061412\NERD_0601412white3-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8593" y="1488121"/>
              <a:ext cx="545751" cy="544451"/>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767690" y="4507915"/>
            <a:ext cx="512592" cy="1311145"/>
          </a:xfrm>
          <a:prstGeom prst="rect">
            <a:avLst/>
          </a:prstGeom>
          <a:noFill/>
          <a:extLst>
            <a:ext uri="{909E8E84-426E-40DD-AFC4-6F175D3DCCD1}">
              <a14:hiddenFill xmlns:a14="http://schemas.microsoft.com/office/drawing/2010/main">
                <a:solidFill>
                  <a:srgbClr val="FFFFFF"/>
                </a:solidFill>
              </a14:hiddenFill>
            </a:ext>
          </a:extLst>
        </p:spPr>
      </p:pic>
      <p:sp>
        <p:nvSpPr>
          <p:cNvPr id="71" name="Straight Connector 1024003"/>
          <p:cNvSpPr>
            <a:spLocks noChangeShapeType="1"/>
          </p:cNvSpPr>
          <p:nvPr/>
        </p:nvSpPr>
        <p:spPr bwMode="auto">
          <a:xfrm rot="16200000" flipV="1">
            <a:off x="2594902" y="3592063"/>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2" name="Straight Connector 1024003"/>
          <p:cNvSpPr>
            <a:spLocks noChangeShapeType="1"/>
          </p:cNvSpPr>
          <p:nvPr/>
        </p:nvSpPr>
        <p:spPr bwMode="auto">
          <a:xfrm rot="16200000" flipV="1">
            <a:off x="4972193" y="3592063"/>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3" name="Straight Connector 1024003"/>
          <p:cNvSpPr>
            <a:spLocks noChangeShapeType="1"/>
          </p:cNvSpPr>
          <p:nvPr/>
        </p:nvSpPr>
        <p:spPr bwMode="auto">
          <a:xfrm rot="16200000" flipV="1">
            <a:off x="7388833" y="3592063"/>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4" name="Straight Connector 1024003"/>
          <p:cNvSpPr>
            <a:spLocks noChangeShapeType="1"/>
          </p:cNvSpPr>
          <p:nvPr/>
        </p:nvSpPr>
        <p:spPr bwMode="auto">
          <a:xfrm flipV="1">
            <a:off x="6199536" y="4647558"/>
            <a:ext cx="0" cy="1021804"/>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5" name="Straight Connector 1024003"/>
          <p:cNvSpPr>
            <a:spLocks noChangeShapeType="1"/>
          </p:cNvSpPr>
          <p:nvPr/>
        </p:nvSpPr>
        <p:spPr bwMode="auto">
          <a:xfrm flipV="1">
            <a:off x="3799748" y="4647558"/>
            <a:ext cx="0" cy="1021804"/>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6" name="Straight Connector 1024003"/>
          <p:cNvSpPr>
            <a:spLocks noChangeShapeType="1"/>
          </p:cNvSpPr>
          <p:nvPr/>
        </p:nvSpPr>
        <p:spPr bwMode="auto">
          <a:xfrm rot="16200000" flipV="1">
            <a:off x="9843052" y="4635639"/>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7" name="Straight Connector 1024003"/>
          <p:cNvSpPr>
            <a:spLocks noChangeShapeType="1"/>
          </p:cNvSpPr>
          <p:nvPr/>
        </p:nvSpPr>
        <p:spPr bwMode="auto">
          <a:xfrm rot="5400000" flipH="1" flipV="1">
            <a:off x="9832166" y="1747740"/>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8" name="Straight Connector 1024003"/>
          <p:cNvSpPr>
            <a:spLocks noChangeShapeType="1"/>
          </p:cNvSpPr>
          <p:nvPr/>
        </p:nvSpPr>
        <p:spPr bwMode="auto">
          <a:xfrm flipV="1">
            <a:off x="8678371" y="2496404"/>
            <a:ext cx="0" cy="41265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0" name="Straight Connector 1024003"/>
          <p:cNvSpPr>
            <a:spLocks noChangeShapeType="1"/>
          </p:cNvSpPr>
          <p:nvPr/>
        </p:nvSpPr>
        <p:spPr bwMode="auto">
          <a:xfrm rot="5400000" flipH="1" flipV="1">
            <a:off x="7447504" y="5974525"/>
            <a:ext cx="0" cy="513965"/>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96" name="Picture 3" descr="W:\Open Engagements\Productivity\MS-Unified Communications\#1601 BizProd MOD Team Core Content Work\New Iconography\Words\Draft\061312_Word_Icons\Social_061312_white-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14649" y="1477341"/>
            <a:ext cx="818677" cy="81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5612" y="2967920"/>
            <a:ext cx="9918474" cy="3748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r>
              <a:rPr lang="en-US" sz="2400" dirty="0" smtClean="0">
                <a:solidFill>
                  <a:schemeClr val="tx1"/>
                </a:solidFill>
              </a:rPr>
              <a:t>EOP </a:t>
            </a:r>
            <a:br>
              <a:rPr lang="en-US" sz="2400" dirty="0" smtClean="0">
                <a:solidFill>
                  <a:schemeClr val="tx1"/>
                </a:solidFill>
              </a:rPr>
            </a:br>
            <a:r>
              <a:rPr lang="en-US" sz="2400" dirty="0" smtClean="0">
                <a:solidFill>
                  <a:schemeClr val="tx1"/>
                </a:solidFill>
              </a:rPr>
              <a:t>network</a:t>
            </a:r>
            <a:endParaRPr lang="en-US" sz="2400" dirty="0">
              <a:solidFill>
                <a:schemeClr val="tx1"/>
              </a:solidFill>
            </a:endParaRPr>
          </a:p>
        </p:txBody>
      </p:sp>
      <p:sp>
        <p:nvSpPr>
          <p:cNvPr id="116" name="Straight Connector 1024003"/>
          <p:cNvSpPr>
            <a:spLocks noChangeShapeType="1"/>
          </p:cNvSpPr>
          <p:nvPr/>
        </p:nvSpPr>
        <p:spPr bwMode="auto">
          <a:xfrm rot="16200000" flipV="1">
            <a:off x="9758698" y="3017471"/>
            <a:ext cx="0" cy="1775061"/>
          </a:xfrm>
          <a:prstGeom prst="line">
            <a:avLst/>
          </a:prstGeom>
          <a:ln w="63500" cap="sq">
            <a:solidFill>
              <a:schemeClr val="accent5"/>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7" name="Straight Connector 1024003"/>
          <p:cNvSpPr>
            <a:spLocks noChangeShapeType="1"/>
          </p:cNvSpPr>
          <p:nvPr/>
        </p:nvSpPr>
        <p:spPr bwMode="auto">
          <a:xfrm rot="16200000" flipV="1">
            <a:off x="9758698" y="3640082"/>
            <a:ext cx="0" cy="1775061"/>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8" name="Straight Connector 1024003"/>
          <p:cNvSpPr>
            <a:spLocks noChangeShapeType="1"/>
          </p:cNvSpPr>
          <p:nvPr/>
        </p:nvSpPr>
        <p:spPr bwMode="auto">
          <a:xfrm rot="16200000" flipV="1">
            <a:off x="9758698" y="5103949"/>
            <a:ext cx="0" cy="1775061"/>
          </a:xfrm>
          <a:prstGeom prst="line">
            <a:avLst/>
          </a:prstGeom>
          <a:ln w="63500" cap="sq">
            <a:solidFill>
              <a:schemeClr val="accent2"/>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3" name="Title 2"/>
          <p:cNvSpPr>
            <a:spLocks noGrp="1"/>
          </p:cNvSpPr>
          <p:nvPr>
            <p:ph type="title"/>
          </p:nvPr>
        </p:nvSpPr>
        <p:spPr/>
        <p:txBody>
          <a:bodyPr/>
          <a:lstStyle/>
          <a:p>
            <a:r>
              <a:rPr lang="en-US" dirty="0"/>
              <a:t>EOP </a:t>
            </a:r>
            <a:r>
              <a:rPr lang="en-US" dirty="0" smtClean="0"/>
              <a:t>outbound filtering </a:t>
            </a:r>
            <a:endParaRPr lang="en-US" dirty="0"/>
          </a:p>
        </p:txBody>
      </p:sp>
      <p:sp>
        <p:nvSpPr>
          <p:cNvPr id="36" name="Rectangle 35"/>
          <p:cNvSpPr/>
          <p:nvPr/>
        </p:nvSpPr>
        <p:spPr>
          <a:xfrm>
            <a:off x="5255189"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smtClean="0">
                <a:solidFill>
                  <a:schemeClr val="tx1"/>
                </a:solidFill>
              </a:rPr>
              <a:t>Spam protection</a:t>
            </a:r>
            <a:endParaRPr lang="en-US" sz="1600" dirty="0">
              <a:solidFill>
                <a:schemeClr val="tx1"/>
              </a:solidFill>
            </a:endParaRPr>
          </a:p>
        </p:txBody>
      </p:sp>
      <p:sp>
        <p:nvSpPr>
          <p:cNvPr id="13" name="Rectangle 12"/>
          <p:cNvSpPr/>
          <p:nvPr/>
        </p:nvSpPr>
        <p:spPr>
          <a:xfrm>
            <a:off x="2855400" y="3653719"/>
            <a:ext cx="1888696" cy="968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dirty="0">
                <a:solidFill>
                  <a:schemeClr val="tx1"/>
                </a:solidFill>
              </a:rPr>
              <a:t>Custom rules</a:t>
            </a:r>
          </a:p>
        </p:txBody>
      </p:sp>
      <p:sp>
        <p:nvSpPr>
          <p:cNvPr id="35" name="Rectangle 34"/>
          <p:cNvSpPr/>
          <p:nvPr/>
        </p:nvSpPr>
        <p:spPr>
          <a:xfrm>
            <a:off x="2855400"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a:solidFill>
                  <a:schemeClr val="tx1"/>
                </a:solidFill>
              </a:rPr>
              <a:t>Policy enforcement</a:t>
            </a:r>
          </a:p>
        </p:txBody>
      </p:sp>
      <p:sp>
        <p:nvSpPr>
          <p:cNvPr id="40" name="Rectangle 39"/>
          <p:cNvSpPr/>
          <p:nvPr/>
        </p:nvSpPr>
        <p:spPr bwMode="auto">
          <a:xfrm>
            <a:off x="2855400" y="2970988"/>
            <a:ext cx="1888696" cy="165479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5" descr="W:\Open Engagements\Productivity\MS-Unified Communications\#1601 BizProd MOD Team Core Content Work\New Iconography\Words\Draft\060712_words\TrashCan_0607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206" y="5352163"/>
            <a:ext cx="859014" cy="85696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10646229" y="2970988"/>
            <a:ext cx="1329871" cy="37450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914400" rIns="91401" bIns="45701" rtlCol="0" anchor="ctr"/>
          <a:lstStyle/>
          <a:p>
            <a:pPr algn="ctr"/>
            <a:r>
              <a:rPr lang="en-US" sz="1799" dirty="0" smtClean="0">
                <a:solidFill>
                  <a:schemeClr val="tx1"/>
                </a:solidFill>
              </a:rPr>
              <a:t>Internet</a:t>
            </a:r>
            <a:endParaRPr lang="en-US" sz="1799" dirty="0">
              <a:solidFill>
                <a:schemeClr val="tx1"/>
              </a:solidFill>
            </a:endParaRPr>
          </a:p>
        </p:txBody>
      </p:sp>
      <p:sp>
        <p:nvSpPr>
          <p:cNvPr id="72" name="Straight Connector 1024003"/>
          <p:cNvSpPr>
            <a:spLocks noChangeShapeType="1"/>
          </p:cNvSpPr>
          <p:nvPr/>
        </p:nvSpPr>
        <p:spPr bwMode="auto">
          <a:xfrm rot="16200000" flipV="1">
            <a:off x="7390707" y="3708367"/>
            <a:ext cx="0" cy="39327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4" name="Straight Connector 1024003"/>
          <p:cNvSpPr>
            <a:spLocks noChangeShapeType="1"/>
          </p:cNvSpPr>
          <p:nvPr/>
        </p:nvSpPr>
        <p:spPr bwMode="auto">
          <a:xfrm>
            <a:off x="6199536" y="5384820"/>
            <a:ext cx="0" cy="317199"/>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5" name="Straight Connector 1024003"/>
          <p:cNvSpPr>
            <a:spLocks noChangeShapeType="1"/>
          </p:cNvSpPr>
          <p:nvPr/>
        </p:nvSpPr>
        <p:spPr bwMode="auto">
          <a:xfrm flipV="1">
            <a:off x="3799748" y="4647558"/>
            <a:ext cx="0" cy="576129"/>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935919" y="3954058"/>
            <a:ext cx="750490" cy="4193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74644" y="4622717"/>
            <a:ext cx="473041" cy="32453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66964" y="1434144"/>
            <a:ext cx="465993" cy="1191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0713" y="2030119"/>
            <a:ext cx="1207189" cy="646074"/>
          </a:xfrm>
          <a:prstGeom prst="rect">
            <a:avLst/>
          </a:prstGeom>
        </p:spPr>
        <p:txBody>
          <a:bodyPr wrap="none">
            <a:spAutoFit/>
          </a:bodyPr>
          <a:lstStyle/>
          <a:p>
            <a:r>
              <a:rPr lang="en-US" sz="1799" dirty="0" smtClean="0"/>
              <a:t>Corporate</a:t>
            </a:r>
            <a:br>
              <a:rPr lang="en-US" sz="1799" dirty="0" smtClean="0"/>
            </a:br>
            <a:r>
              <a:rPr lang="en-US" sz="1799" dirty="0" smtClean="0"/>
              <a:t>network</a:t>
            </a:r>
            <a:endParaRPr lang="en-US" sz="1799" dirty="0"/>
          </a:p>
        </p:txBody>
      </p:sp>
      <p:sp>
        <p:nvSpPr>
          <p:cNvPr id="81" name="Rectangle 80"/>
          <p:cNvSpPr/>
          <p:nvPr/>
        </p:nvSpPr>
        <p:spPr>
          <a:xfrm>
            <a:off x="455613" y="3653719"/>
            <a:ext cx="1888696" cy="968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smtClean="0">
                <a:solidFill>
                  <a:schemeClr val="tx1"/>
                </a:solidFill>
              </a:rPr>
              <a:t>Multiple AV engines</a:t>
            </a:r>
            <a:endParaRPr lang="en-US" sz="1200" dirty="0">
              <a:solidFill>
                <a:schemeClr val="tx1"/>
              </a:solidFill>
            </a:endParaRPr>
          </a:p>
        </p:txBody>
      </p:sp>
      <p:sp>
        <p:nvSpPr>
          <p:cNvPr id="82" name="Rectangle 81"/>
          <p:cNvSpPr/>
          <p:nvPr/>
        </p:nvSpPr>
        <p:spPr>
          <a:xfrm>
            <a:off x="455613" y="2967920"/>
            <a:ext cx="188869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1600" dirty="0" smtClean="0">
                <a:solidFill>
                  <a:schemeClr val="tx1"/>
                </a:solidFill>
              </a:rPr>
              <a:t>Virus scanning</a:t>
            </a:r>
            <a:endParaRPr lang="en-US" sz="1600" dirty="0">
              <a:solidFill>
                <a:schemeClr val="tx1"/>
              </a:solidFill>
            </a:endParaRPr>
          </a:p>
        </p:txBody>
      </p:sp>
      <p:sp>
        <p:nvSpPr>
          <p:cNvPr id="83" name="Rectangle 82"/>
          <p:cNvSpPr/>
          <p:nvPr/>
        </p:nvSpPr>
        <p:spPr bwMode="auto">
          <a:xfrm>
            <a:off x="455613" y="2970988"/>
            <a:ext cx="1888696" cy="1654798"/>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Straight Connector 1024003"/>
          <p:cNvSpPr>
            <a:spLocks noChangeShapeType="1"/>
          </p:cNvSpPr>
          <p:nvPr/>
        </p:nvSpPr>
        <p:spPr bwMode="auto">
          <a:xfrm flipV="1">
            <a:off x="1740712" y="4647558"/>
            <a:ext cx="0" cy="576129"/>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5" name="Rectangle 84"/>
          <p:cNvSpPr/>
          <p:nvPr/>
        </p:nvSpPr>
        <p:spPr>
          <a:xfrm>
            <a:off x="5258488" y="3653719"/>
            <a:ext cx="1888696" cy="8215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dirty="0">
                <a:solidFill>
                  <a:schemeClr val="tx1"/>
                </a:solidFill>
              </a:rPr>
              <a:t>Content scanning and heuristics</a:t>
            </a:r>
          </a:p>
        </p:txBody>
      </p:sp>
      <p:sp>
        <p:nvSpPr>
          <p:cNvPr id="86" name="Rectangle 85"/>
          <p:cNvSpPr/>
          <p:nvPr/>
        </p:nvSpPr>
        <p:spPr>
          <a:xfrm>
            <a:off x="5258488" y="4530582"/>
            <a:ext cx="1888696" cy="8215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1243438">
              <a:spcBef>
                <a:spcPct val="50000"/>
              </a:spcBef>
              <a:defRPr/>
            </a:pPr>
            <a:r>
              <a:rPr lang="en-US" sz="1400" dirty="0">
                <a:solidFill>
                  <a:schemeClr val="tx1"/>
                </a:solidFill>
              </a:rPr>
              <a:t>Advanced </a:t>
            </a:r>
            <a:r>
              <a:rPr lang="en-US" sz="1400" dirty="0" smtClean="0">
                <a:solidFill>
                  <a:schemeClr val="tx1"/>
                </a:solidFill>
              </a:rPr>
              <a:t>spam management</a:t>
            </a:r>
            <a:endParaRPr lang="en-US" sz="1400" dirty="0">
              <a:solidFill>
                <a:schemeClr val="tx1"/>
              </a:solidFill>
            </a:endParaRPr>
          </a:p>
        </p:txBody>
      </p:sp>
      <p:sp>
        <p:nvSpPr>
          <p:cNvPr id="41" name="Rectangle 40"/>
          <p:cNvSpPr/>
          <p:nvPr/>
        </p:nvSpPr>
        <p:spPr bwMode="auto">
          <a:xfrm>
            <a:off x="5258488" y="2967918"/>
            <a:ext cx="1888696" cy="2384243"/>
          </a:xfrm>
          <a:prstGeom prst="rect">
            <a:avLst/>
          </a:prstGeom>
          <a:noFill/>
          <a:ln w="254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2855401" y="5747010"/>
            <a:ext cx="1888696" cy="968997"/>
            <a:chOff x="3133228" y="5747010"/>
            <a:chExt cx="1888696" cy="968997"/>
          </a:xfrm>
        </p:grpSpPr>
        <p:sp>
          <p:nvSpPr>
            <p:cNvPr id="87" name="Rectangle 86"/>
            <p:cNvSpPr/>
            <p:nvPr/>
          </p:nvSpPr>
          <p:spPr>
            <a:xfrm>
              <a:off x="3133228" y="5747010"/>
              <a:ext cx="1888696" cy="968997"/>
            </a:xfrm>
            <a:prstGeom prst="rect">
              <a:avLst/>
            </a:prstGeom>
            <a:solidFill>
              <a:schemeClr val="accent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r>
                <a:rPr lang="en-US" sz="1799" dirty="0" smtClean="0">
                  <a:solidFill>
                    <a:schemeClr val="tx1"/>
                  </a:solidFill>
                </a:rPr>
                <a:t>Quarantine</a:t>
              </a:r>
              <a:endParaRPr lang="en-US" sz="1799" dirty="0">
                <a:solidFill>
                  <a:schemeClr val="tx1"/>
                </a:solidFill>
              </a:endParaRPr>
            </a:p>
          </p:txBody>
        </p:sp>
        <p:pic>
          <p:nvPicPr>
            <p:cNvPr id="8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799748" y="5885449"/>
              <a:ext cx="623636" cy="427659"/>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Rectangle 88"/>
          <p:cNvSpPr/>
          <p:nvPr/>
        </p:nvSpPr>
        <p:spPr>
          <a:xfrm>
            <a:off x="5258487" y="5747010"/>
            <a:ext cx="1885397" cy="968997"/>
          </a:xfrm>
          <a:prstGeom prst="rect">
            <a:avLst/>
          </a:prstGeom>
          <a:solidFill>
            <a:schemeClr val="accent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a:r>
              <a:rPr lang="en-US" sz="1799" dirty="0">
                <a:solidFill>
                  <a:schemeClr val="tx1"/>
                </a:solidFill>
              </a:rPr>
              <a:t>Spam analysts</a:t>
            </a:r>
          </a:p>
        </p:txBody>
      </p:sp>
      <p:grpSp>
        <p:nvGrpSpPr>
          <p:cNvPr id="90" name="Group 89"/>
          <p:cNvGrpSpPr/>
          <p:nvPr/>
        </p:nvGrpSpPr>
        <p:grpSpPr>
          <a:xfrm>
            <a:off x="5691827" y="5831464"/>
            <a:ext cx="1022018" cy="544451"/>
            <a:chOff x="7812326" y="1488121"/>
            <a:chExt cx="1022018" cy="544451"/>
          </a:xfrm>
        </p:grpSpPr>
        <p:pic>
          <p:nvPicPr>
            <p:cNvPr id="91" name="Picture 3" descr="C:\Users\hannahr\Dropbox\MOD Servers Metro Icon Library\david enriquez\061412\NERD_0601412white3-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26" y="1488121"/>
              <a:ext cx="545751" cy="54445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hannahr\Dropbox\MOD Servers Metro Icon Library\david enriquez\061412\NERD_0601412white3-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8593" y="1488121"/>
              <a:ext cx="545751" cy="544451"/>
            </a:xfrm>
            <a:prstGeom prst="rect">
              <a:avLst/>
            </a:prstGeom>
            <a:noFill/>
            <a:extLst>
              <a:ext uri="{909E8E84-426E-40DD-AFC4-6F175D3DCCD1}">
                <a14:hiddenFill xmlns:a14="http://schemas.microsoft.com/office/drawing/2010/main">
                  <a:solidFill>
                    <a:srgbClr val="FFFFFF"/>
                  </a:solidFill>
                </a14:hiddenFill>
              </a:ext>
            </a:extLst>
          </p:spPr>
        </p:pic>
      </p:grpSp>
      <p:pic>
        <p:nvPicPr>
          <p:cNvPr id="93" name="Picture 9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7413" y="2304700"/>
            <a:ext cx="473041" cy="324536"/>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7664239" y="2976809"/>
            <a:ext cx="1164084" cy="110896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r>
              <a:rPr lang="en-US" sz="1400" dirty="0">
                <a:solidFill>
                  <a:schemeClr val="tx1"/>
                </a:solidFill>
              </a:rPr>
              <a:t>L</a:t>
            </a:r>
            <a:r>
              <a:rPr lang="en-US" sz="1400" dirty="0" smtClean="0">
                <a:solidFill>
                  <a:schemeClr val="tx1"/>
                </a:solidFill>
              </a:rPr>
              <a:t>ow score</a:t>
            </a:r>
          </a:p>
        </p:txBody>
      </p:sp>
      <p:sp>
        <p:nvSpPr>
          <p:cNvPr id="95" name="Rectangle 94"/>
          <p:cNvSpPr/>
          <p:nvPr/>
        </p:nvSpPr>
        <p:spPr>
          <a:xfrm>
            <a:off x="7664239" y="4291927"/>
            <a:ext cx="1164084" cy="110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r>
              <a:rPr lang="en-US" sz="1400" dirty="0" smtClean="0">
                <a:solidFill>
                  <a:schemeClr val="tx1"/>
                </a:solidFill>
              </a:rPr>
              <a:t>Bulk mail</a:t>
            </a:r>
            <a:endParaRPr lang="en-US" sz="1400" dirty="0">
              <a:solidFill>
                <a:schemeClr val="tx1"/>
              </a:solidFill>
            </a:endParaRPr>
          </a:p>
        </p:txBody>
      </p:sp>
      <p:sp>
        <p:nvSpPr>
          <p:cNvPr id="96" name="Rectangle 95"/>
          <p:cNvSpPr/>
          <p:nvPr/>
        </p:nvSpPr>
        <p:spPr>
          <a:xfrm>
            <a:off x="7664239" y="5607045"/>
            <a:ext cx="1164084" cy="76887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r>
              <a:rPr lang="en-US" sz="1400" dirty="0" smtClean="0">
                <a:solidFill>
                  <a:schemeClr val="tx1"/>
                </a:solidFill>
              </a:rPr>
              <a:t>High score</a:t>
            </a:r>
            <a:endParaRPr lang="en-US" sz="1400" dirty="0">
              <a:solidFill>
                <a:schemeClr val="tx1"/>
              </a:solidFill>
            </a:endParaRPr>
          </a:p>
        </p:txBody>
      </p:sp>
      <p:pic>
        <p:nvPicPr>
          <p:cNvPr id="97" name="Picture 9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09761" y="3311842"/>
            <a:ext cx="473041" cy="32453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09761" y="4592434"/>
            <a:ext cx="473041" cy="32453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09761" y="5743682"/>
            <a:ext cx="473041" cy="324536"/>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9035841" y="2976809"/>
            <a:ext cx="1164084" cy="110896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endParaRPr lang="en-US" sz="1400" dirty="0" smtClean="0">
              <a:solidFill>
                <a:schemeClr val="tx1"/>
              </a:solidFill>
            </a:endParaRPr>
          </a:p>
        </p:txBody>
      </p:sp>
      <p:sp>
        <p:nvSpPr>
          <p:cNvPr id="102" name="Rectangle 101"/>
          <p:cNvSpPr/>
          <p:nvPr/>
        </p:nvSpPr>
        <p:spPr>
          <a:xfrm>
            <a:off x="9035841" y="4291927"/>
            <a:ext cx="1164084" cy="110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1" rIns="0" bIns="45701" rtlCol="0" anchor="b"/>
          <a:lstStyle/>
          <a:p>
            <a:pPr algn="ctr" defTabSz="1243438">
              <a:spcBef>
                <a:spcPct val="50000"/>
              </a:spcBef>
              <a:defRPr/>
            </a:pPr>
            <a:r>
              <a:rPr lang="en-US" sz="1400" dirty="0" smtClean="0">
                <a:solidFill>
                  <a:schemeClr val="tx1"/>
                </a:solidFill>
              </a:rPr>
              <a:t>Bulk </a:t>
            </a:r>
            <a:br>
              <a:rPr lang="en-US" sz="1400" dirty="0" smtClean="0">
                <a:solidFill>
                  <a:schemeClr val="tx1"/>
                </a:solidFill>
              </a:rPr>
            </a:br>
            <a:r>
              <a:rPr lang="en-US" sz="1400" dirty="0" smtClean="0">
                <a:solidFill>
                  <a:schemeClr val="tx1"/>
                </a:solidFill>
              </a:rPr>
              <a:t>delivery pool</a:t>
            </a:r>
            <a:endParaRPr lang="en-US" sz="1400" dirty="0">
              <a:solidFill>
                <a:schemeClr val="tx1"/>
              </a:solidFill>
            </a:endParaRPr>
          </a:p>
        </p:txBody>
      </p:sp>
      <p:sp>
        <p:nvSpPr>
          <p:cNvPr id="103" name="Rectangle 102"/>
          <p:cNvSpPr/>
          <p:nvPr/>
        </p:nvSpPr>
        <p:spPr>
          <a:xfrm>
            <a:off x="9035841" y="5607045"/>
            <a:ext cx="1164084" cy="110896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1" rIns="0" bIns="45701" rtlCol="0" anchor="b"/>
          <a:lstStyle/>
          <a:p>
            <a:pPr algn="ctr" defTabSz="1243438">
              <a:spcBef>
                <a:spcPct val="50000"/>
              </a:spcBef>
              <a:defRPr/>
            </a:pPr>
            <a:r>
              <a:rPr lang="en-US" sz="1400" dirty="0" smtClean="0">
                <a:solidFill>
                  <a:schemeClr val="tx1"/>
                </a:solidFill>
              </a:rPr>
              <a:t>High risk delivery pool</a:t>
            </a:r>
            <a:endParaRPr lang="en-US" sz="1400" dirty="0">
              <a:solidFill>
                <a:schemeClr val="tx1"/>
              </a:solidFill>
            </a:endParaRPr>
          </a:p>
        </p:txBody>
      </p:sp>
      <p:sp>
        <p:nvSpPr>
          <p:cNvPr id="104" name="Rectangle 103"/>
          <p:cNvSpPr/>
          <p:nvPr/>
        </p:nvSpPr>
        <p:spPr>
          <a:xfrm>
            <a:off x="9101153" y="2906036"/>
            <a:ext cx="1164084" cy="110896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endParaRPr lang="en-US" sz="1400" dirty="0" smtClean="0">
              <a:solidFill>
                <a:schemeClr val="tx1"/>
              </a:solidFill>
            </a:endParaRPr>
          </a:p>
        </p:txBody>
      </p:sp>
      <p:sp>
        <p:nvSpPr>
          <p:cNvPr id="105" name="Rectangle 104"/>
          <p:cNvSpPr/>
          <p:nvPr/>
        </p:nvSpPr>
        <p:spPr>
          <a:xfrm>
            <a:off x="9166465" y="2835263"/>
            <a:ext cx="1164084" cy="110896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b"/>
          <a:lstStyle/>
          <a:p>
            <a:pPr algn="ctr" defTabSz="1243438">
              <a:spcBef>
                <a:spcPct val="50000"/>
              </a:spcBef>
              <a:defRPr/>
            </a:pPr>
            <a:r>
              <a:rPr lang="en-US" sz="1400" dirty="0" smtClean="0">
                <a:solidFill>
                  <a:schemeClr val="tx1"/>
                </a:solidFill>
              </a:rPr>
              <a:t>Outbound pool</a:t>
            </a:r>
          </a:p>
        </p:txBody>
      </p:sp>
      <p:pic>
        <p:nvPicPr>
          <p:cNvPr id="10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649693" y="2936659"/>
            <a:ext cx="197626" cy="50550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19070" y="4378706"/>
            <a:ext cx="197626" cy="50550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491360" y="5702019"/>
            <a:ext cx="197626" cy="505504"/>
          </a:xfrm>
          <a:prstGeom prst="rect">
            <a:avLst/>
          </a:prstGeom>
          <a:noFill/>
          <a:extLst>
            <a:ext uri="{909E8E84-426E-40DD-AFC4-6F175D3DCCD1}">
              <a14:hiddenFill xmlns:a14="http://schemas.microsoft.com/office/drawing/2010/main">
                <a:solidFill>
                  <a:srgbClr val="FFFFFF"/>
                </a:solidFill>
              </a14:hiddenFill>
            </a:ext>
          </a:extLst>
        </p:spPr>
      </p:pic>
      <p:sp>
        <p:nvSpPr>
          <p:cNvPr id="112" name="Straight Connector 1024003"/>
          <p:cNvSpPr>
            <a:spLocks noChangeShapeType="1"/>
          </p:cNvSpPr>
          <p:nvPr/>
        </p:nvSpPr>
        <p:spPr bwMode="auto">
          <a:xfrm rot="16200000" flipV="1">
            <a:off x="7390707" y="4375015"/>
            <a:ext cx="0" cy="39327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3" name="Straight Connector 1024003"/>
          <p:cNvSpPr>
            <a:spLocks noChangeShapeType="1"/>
          </p:cNvSpPr>
          <p:nvPr/>
        </p:nvSpPr>
        <p:spPr bwMode="auto">
          <a:xfrm rot="16200000" flipV="1">
            <a:off x="7292390" y="5139980"/>
            <a:ext cx="0" cy="196635"/>
          </a:xfrm>
          <a:prstGeom prst="line">
            <a:avLst/>
          </a:prstGeom>
          <a:ln w="63500" cap="sq">
            <a:solidFill>
              <a:schemeClr val="tx1"/>
            </a:solidFill>
            <a:prstDash val="solid"/>
            <a:miter lim="800000"/>
            <a:headEnd type="non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4" name="Straight Connector 1024003"/>
          <p:cNvSpPr>
            <a:spLocks noChangeShapeType="1"/>
          </p:cNvSpPr>
          <p:nvPr/>
        </p:nvSpPr>
        <p:spPr bwMode="auto">
          <a:xfrm flipV="1">
            <a:off x="7390707" y="5255334"/>
            <a:ext cx="0" cy="736146"/>
          </a:xfrm>
          <a:prstGeom prst="line">
            <a:avLst/>
          </a:prstGeom>
          <a:ln w="63500" cap="sq">
            <a:solidFill>
              <a:schemeClr val="tx1"/>
            </a:solidFill>
            <a:prstDash val="solid"/>
            <a:miter lim="800000"/>
            <a:headEnd type="non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5" name="Straight Connector 1024003"/>
          <p:cNvSpPr>
            <a:spLocks noChangeShapeType="1"/>
          </p:cNvSpPr>
          <p:nvPr/>
        </p:nvSpPr>
        <p:spPr bwMode="auto">
          <a:xfrm rot="16200000" flipV="1">
            <a:off x="7489024" y="5893162"/>
            <a:ext cx="0" cy="196635"/>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Straight Connector 1024003"/>
          <p:cNvSpPr>
            <a:spLocks noChangeShapeType="1"/>
          </p:cNvSpPr>
          <p:nvPr/>
        </p:nvSpPr>
        <p:spPr bwMode="auto">
          <a:xfrm rot="5400000" flipH="1" flipV="1">
            <a:off x="8104308" y="5648486"/>
            <a:ext cx="0" cy="1820472"/>
          </a:xfrm>
          <a:prstGeom prst="line">
            <a:avLst/>
          </a:prstGeom>
          <a:ln w="63500" cap="sq">
            <a:solidFill>
              <a:schemeClr val="accent2"/>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20" name="Straight Connector 1024003"/>
          <p:cNvSpPr>
            <a:spLocks noChangeShapeType="1"/>
          </p:cNvSpPr>
          <p:nvPr/>
        </p:nvSpPr>
        <p:spPr bwMode="auto">
          <a:xfrm flipV="1">
            <a:off x="1399960" y="2662261"/>
            <a:ext cx="0" cy="288064"/>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21" name="Straight Connector 1024003"/>
          <p:cNvSpPr>
            <a:spLocks noChangeShapeType="1"/>
          </p:cNvSpPr>
          <p:nvPr/>
        </p:nvSpPr>
        <p:spPr bwMode="auto">
          <a:xfrm rot="16200000" flipV="1">
            <a:off x="2563522" y="3578221"/>
            <a:ext cx="0" cy="39327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22" name="Straight Connector 1024003"/>
          <p:cNvSpPr>
            <a:spLocks noChangeShapeType="1"/>
          </p:cNvSpPr>
          <p:nvPr/>
        </p:nvSpPr>
        <p:spPr bwMode="auto">
          <a:xfrm rot="16200000" flipV="1">
            <a:off x="4963310" y="3578221"/>
            <a:ext cx="0" cy="393270"/>
          </a:xfrm>
          <a:prstGeom prst="line">
            <a:avLst/>
          </a:prstGeom>
          <a:ln w="63500" cap="sq">
            <a:solidFill>
              <a:schemeClr val="tx1"/>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01184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Anti-malware</a:t>
            </a:r>
            <a:endParaRPr lang="en-US" dirty="0"/>
          </a:p>
        </p:txBody>
      </p:sp>
    </p:spTree>
    <p:extLst>
      <p:ext uri="{BB962C8B-B14F-4D97-AF65-F5344CB8AC3E}">
        <p14:creationId xmlns:p14="http://schemas.microsoft.com/office/powerpoint/2010/main" val="22061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96897"/>
            <a:ext cx="5666105" cy="1424899"/>
          </a:xfrm>
        </p:spPr>
        <p:txBody>
          <a:bodyPr/>
          <a:lstStyle/>
          <a:p>
            <a:r>
              <a:rPr lang="en-US" dirty="0">
                <a:cs typeface="Arial" charset="0"/>
              </a:rPr>
              <a:t>Simple configuration</a:t>
            </a:r>
            <a:endParaRPr lang="en-US" dirty="0"/>
          </a:p>
        </p:txBody>
      </p:sp>
      <p:sp>
        <p:nvSpPr>
          <p:cNvPr id="10" name="Rectangle 9"/>
          <p:cNvSpPr/>
          <p:nvPr/>
        </p:nvSpPr>
        <p:spPr>
          <a:xfrm>
            <a:off x="454127" y="1744741"/>
            <a:ext cx="5486298" cy="2631490"/>
          </a:xfrm>
          <a:prstGeom prst="rect">
            <a:avLst/>
          </a:prstGeom>
        </p:spPr>
        <p:txBody>
          <a:bodyPr wrap="square" lIns="0" tIns="457200">
            <a:spAutoFit/>
          </a:bodyPr>
          <a:lstStyle/>
          <a:p>
            <a:pPr>
              <a:spcAft>
                <a:spcPts val="600"/>
              </a:spcAft>
            </a:pPr>
            <a:r>
              <a:rPr lang="en-US" sz="3200" dirty="0">
                <a:latin typeface="+mj-lt"/>
              </a:rPr>
              <a:t>Delete messages</a:t>
            </a:r>
          </a:p>
          <a:p>
            <a:pPr>
              <a:spcAft>
                <a:spcPts val="600"/>
              </a:spcAft>
            </a:pPr>
            <a:r>
              <a:rPr lang="en-US" sz="3200" dirty="0">
                <a:latin typeface="+mj-lt"/>
              </a:rPr>
              <a:t>Delete attachments</a:t>
            </a:r>
          </a:p>
          <a:p>
            <a:pPr>
              <a:spcAft>
                <a:spcPts val="600"/>
              </a:spcAft>
            </a:pPr>
            <a:r>
              <a:rPr lang="en-US" sz="3200" dirty="0" smtClean="0">
                <a:latin typeface="+mj-lt"/>
              </a:rPr>
              <a:t>Robust</a:t>
            </a:r>
            <a:r>
              <a:rPr lang="en-US" sz="3200" dirty="0">
                <a:latin typeface="+mj-lt"/>
              </a:rPr>
              <a:t>, customizable notifications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0"/>
            <a:ext cx="6127750" cy="699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bwMode="auto">
          <a:xfrm>
            <a:off x="6308726" y="0"/>
            <a:ext cx="6127750" cy="6994525"/>
          </a:xfrm>
          <a:prstGeom prst="rect">
            <a:avLst/>
          </a:prstGeom>
          <a:solidFill>
            <a:srgbClr val="000000">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2296" b="40736"/>
          <a:stretch/>
        </p:blipFill>
        <p:spPr bwMode="auto">
          <a:xfrm>
            <a:off x="6308725" y="2960914"/>
            <a:ext cx="6127750" cy="118654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353" b="21122"/>
          <a:stretch/>
        </p:blipFill>
        <p:spPr bwMode="auto">
          <a:xfrm>
            <a:off x="6308725" y="4223657"/>
            <a:ext cx="6127750" cy="12954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512548" y="2170452"/>
            <a:ext cx="3920762" cy="1062605"/>
            <a:chOff x="7512548" y="2170452"/>
            <a:chExt cx="3920762" cy="1062605"/>
          </a:xfrm>
        </p:grpSpPr>
        <p:sp>
          <p:nvSpPr>
            <p:cNvPr id="29" name="Isosceles Triangle 28"/>
            <p:cNvSpPr/>
            <p:nvPr/>
          </p:nvSpPr>
          <p:spPr bwMode="auto">
            <a:xfrm flipV="1">
              <a:off x="7512548" y="2170452"/>
              <a:ext cx="3920762" cy="1062605"/>
            </a:xfrm>
            <a:custGeom>
              <a:avLst/>
              <a:gdLst/>
              <a:ahLst/>
              <a:cxnLst/>
              <a:rect l="l" t="t" r="r" b="b"/>
              <a:pathLst>
                <a:path w="3920762" h="1062605">
                  <a:moveTo>
                    <a:pt x="0" y="1062605"/>
                  </a:moveTo>
                  <a:lnTo>
                    <a:pt x="3920762" y="1062605"/>
                  </a:lnTo>
                  <a:lnTo>
                    <a:pt x="3920762" y="420948"/>
                  </a:lnTo>
                  <a:lnTo>
                    <a:pt x="804252" y="420948"/>
                  </a:lnTo>
                  <a:lnTo>
                    <a:pt x="560102" y="0"/>
                  </a:lnTo>
                  <a:lnTo>
                    <a:pt x="315952" y="420948"/>
                  </a:lnTo>
                  <a:lnTo>
                    <a:pt x="0" y="420948"/>
                  </a:lnTo>
                  <a:close/>
                </a:path>
              </a:pathLst>
            </a:custGeom>
            <a:solidFill>
              <a:schemeClr val="tx2"/>
            </a:solidFill>
            <a:ln>
              <a:noFill/>
              <a:headEnd type="none" w="med" len="med"/>
              <a:tailEnd type="none" w="med" len="med"/>
            </a:ln>
            <a:effectLst>
              <a:outerShdw blurRad="635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7690765" y="2237853"/>
              <a:ext cx="3564329" cy="4820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fontAlgn="base">
                <a:lnSpc>
                  <a:spcPct val="90000"/>
                </a:lnSpc>
                <a:spcBef>
                  <a:spcPct val="0"/>
                </a:spcBef>
                <a:spcAft>
                  <a:spcPts val="600"/>
                </a:spcAft>
              </a:pPr>
              <a:r>
                <a:rPr lang="en-US" sz="2400" dirty="0" smtClean="0">
                  <a:solidFill>
                    <a:schemeClr val="bg1"/>
                  </a:solidFill>
                </a:rPr>
                <a:t>Sender notifications</a:t>
              </a:r>
              <a:endParaRPr lang="en-US" sz="2400" dirty="0">
                <a:solidFill>
                  <a:schemeClr val="bg1"/>
                </a:solidFill>
              </a:endParaRPr>
            </a:p>
          </p:txBody>
        </p:sp>
      </p:grpSp>
      <p:grpSp>
        <p:nvGrpSpPr>
          <p:cNvPr id="47" name="Group 46"/>
          <p:cNvGrpSpPr/>
          <p:nvPr/>
        </p:nvGrpSpPr>
        <p:grpSpPr>
          <a:xfrm>
            <a:off x="8252776" y="3313626"/>
            <a:ext cx="3920762" cy="1062605"/>
            <a:chOff x="7512548" y="2170452"/>
            <a:chExt cx="3920762" cy="1062605"/>
          </a:xfrm>
        </p:grpSpPr>
        <p:sp>
          <p:nvSpPr>
            <p:cNvPr id="48" name="Isosceles Triangle 28"/>
            <p:cNvSpPr/>
            <p:nvPr/>
          </p:nvSpPr>
          <p:spPr bwMode="auto">
            <a:xfrm flipV="1">
              <a:off x="7512548" y="2170452"/>
              <a:ext cx="3920762" cy="1062605"/>
            </a:xfrm>
            <a:custGeom>
              <a:avLst/>
              <a:gdLst/>
              <a:ahLst/>
              <a:cxnLst/>
              <a:rect l="l" t="t" r="r" b="b"/>
              <a:pathLst>
                <a:path w="3920762" h="1062605">
                  <a:moveTo>
                    <a:pt x="0" y="1062605"/>
                  </a:moveTo>
                  <a:lnTo>
                    <a:pt x="3920762" y="1062605"/>
                  </a:lnTo>
                  <a:lnTo>
                    <a:pt x="3920762" y="420948"/>
                  </a:lnTo>
                  <a:lnTo>
                    <a:pt x="804252" y="420948"/>
                  </a:lnTo>
                  <a:lnTo>
                    <a:pt x="560102" y="0"/>
                  </a:lnTo>
                  <a:lnTo>
                    <a:pt x="315952" y="420948"/>
                  </a:lnTo>
                  <a:lnTo>
                    <a:pt x="0" y="420948"/>
                  </a:lnTo>
                  <a:close/>
                </a:path>
              </a:pathLst>
            </a:custGeom>
            <a:solidFill>
              <a:schemeClr val="tx2"/>
            </a:solidFill>
            <a:ln>
              <a:noFill/>
              <a:headEnd type="none" w="med" len="med"/>
              <a:tailEnd type="none" w="med" len="med"/>
            </a:ln>
            <a:effectLst>
              <a:outerShdw blurRad="635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7690765" y="2237853"/>
              <a:ext cx="3564329" cy="4820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fontAlgn="base">
                <a:lnSpc>
                  <a:spcPct val="90000"/>
                </a:lnSpc>
                <a:spcBef>
                  <a:spcPct val="0"/>
                </a:spcBef>
                <a:spcAft>
                  <a:spcPts val="600"/>
                </a:spcAft>
              </a:pPr>
              <a:r>
                <a:rPr lang="en-US" sz="2400" dirty="0" smtClean="0">
                  <a:solidFill>
                    <a:schemeClr val="bg1"/>
                  </a:solidFill>
                </a:rPr>
                <a:t>Admin notifications</a:t>
              </a:r>
              <a:endParaRPr lang="en-US" sz="2400" dirty="0">
                <a:solidFill>
                  <a:schemeClr val="bg1"/>
                </a:solidFill>
              </a:endParaRPr>
            </a:p>
          </p:txBody>
        </p:sp>
      </p:grpSp>
    </p:spTree>
    <p:extLst>
      <p:ext uri="{BB962C8B-B14F-4D97-AF65-F5344CB8AC3E}">
        <p14:creationId xmlns:p14="http://schemas.microsoft.com/office/powerpoint/2010/main" val="32404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strVal val="#ppt_x"/>
                                          </p:val>
                                        </p:tav>
                                        <p:tav tm="100000">
                                          <p:val>
                                            <p:strVal val="#ppt_x"/>
                                          </p:val>
                                        </p:tav>
                                      </p:tavLst>
                                    </p:anim>
                                    <p:anim calcmode="lin" valueType="num">
                                      <p:cBhvr>
                                        <p:cTn id="3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sz="5400" dirty="0" smtClean="0"/>
              <a:t>Exchange Online </a:t>
            </a:r>
            <a:br>
              <a:rPr lang="en-US" sz="5400" dirty="0" smtClean="0"/>
            </a:br>
            <a:r>
              <a:rPr lang="en-US" sz="5400" dirty="0" smtClean="0"/>
              <a:t>Protection overview</a:t>
            </a:r>
            <a:endParaRPr lang="en-US" sz="5400" dirty="0"/>
          </a:p>
        </p:txBody>
      </p:sp>
      <p:sp>
        <p:nvSpPr>
          <p:cNvPr id="5" name="Text Placeholder 4"/>
          <p:cNvSpPr>
            <a:spLocks noGrp="1"/>
          </p:cNvSpPr>
          <p:nvPr>
            <p:ph type="body" sz="quarter" idx="12"/>
          </p:nvPr>
        </p:nvSpPr>
        <p:spPr/>
        <p:txBody>
          <a:bodyPr anchor="ctr"/>
          <a:lstStyle/>
          <a:p>
            <a:pPr>
              <a:spcAft>
                <a:spcPts val="600"/>
              </a:spcAft>
            </a:pPr>
            <a:r>
              <a:rPr lang="en-US" dirty="0" smtClean="0"/>
              <a:t>Wendy Wilkes</a:t>
            </a:r>
            <a:endParaRPr lang="en-US" dirty="0"/>
          </a:p>
          <a:p>
            <a:r>
              <a:rPr lang="en-US" sz="2800" dirty="0" smtClean="0"/>
              <a:t>Senior Program </a:t>
            </a:r>
            <a:r>
              <a:rPr lang="en-US" sz="2800" dirty="0"/>
              <a:t>M</a:t>
            </a:r>
            <a:r>
              <a:rPr lang="en-US" sz="2800" dirty="0" smtClean="0"/>
              <a:t>anager</a:t>
            </a:r>
          </a:p>
          <a:p>
            <a:r>
              <a:rPr lang="en-US" sz="2800" dirty="0" smtClean="0"/>
              <a:t>Microsoft Corporation</a:t>
            </a:r>
            <a:endParaRPr lang="en-US" sz="2800" dirty="0"/>
          </a:p>
        </p:txBody>
      </p:sp>
      <p:sp>
        <p:nvSpPr>
          <p:cNvPr id="3" name="Text Placeholder 2"/>
          <p:cNvSpPr>
            <a:spLocks noGrp="1"/>
          </p:cNvSpPr>
          <p:nvPr>
            <p:ph type="body" sz="quarter" idx="13"/>
          </p:nvPr>
        </p:nvSpPr>
        <p:spPr/>
        <p:txBody>
          <a:bodyPr/>
          <a:lstStyle/>
          <a:p>
            <a:r>
              <a:rPr lang="en-US" dirty="0" smtClean="0"/>
              <a:t>OUC-B306</a:t>
            </a:r>
            <a:endParaRPr lang="en-US" dirty="0"/>
          </a:p>
        </p:txBody>
      </p:sp>
    </p:spTree>
    <p:extLst>
      <p:ext uri="{BB962C8B-B14F-4D97-AF65-F5344CB8AC3E}">
        <p14:creationId xmlns:p14="http://schemas.microsoft.com/office/powerpoint/2010/main" val="11504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policy</a:t>
            </a:r>
            <a:endParaRPr lang="en-US" dirty="0"/>
          </a:p>
        </p:txBody>
      </p:sp>
    </p:spTree>
    <p:extLst>
      <p:ext uri="{BB962C8B-B14F-4D97-AF65-F5344CB8AC3E}">
        <p14:creationId xmlns:p14="http://schemas.microsoft.com/office/powerpoint/2010/main" val="34050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cs typeface="Arial" charset="0"/>
              </a:rPr>
              <a:t>Streamlined management console</a:t>
            </a:r>
          </a:p>
        </p:txBody>
      </p:sp>
      <p:sp>
        <p:nvSpPr>
          <p:cNvPr id="10" name="Rectangle 9"/>
          <p:cNvSpPr/>
          <p:nvPr/>
        </p:nvSpPr>
        <p:spPr>
          <a:xfrm>
            <a:off x="454127" y="2469615"/>
            <a:ext cx="5486298" cy="1985159"/>
          </a:xfrm>
          <a:prstGeom prst="rect">
            <a:avLst/>
          </a:prstGeom>
        </p:spPr>
        <p:txBody>
          <a:bodyPr wrap="square" lIns="0" tIns="457200">
            <a:spAutoFit/>
          </a:bodyPr>
          <a:lstStyle/>
          <a:p>
            <a:pPr>
              <a:spcAft>
                <a:spcPts val="600"/>
              </a:spcAft>
            </a:pPr>
            <a:r>
              <a:rPr lang="en-US" sz="3200" dirty="0">
                <a:latin typeface="+mj-lt"/>
              </a:rPr>
              <a:t>Anti-spam and anti-malware controls accessed through </a:t>
            </a:r>
            <a:r>
              <a:rPr lang="en-US" sz="3200" dirty="0" smtClean="0">
                <a:latin typeface="+mj-lt"/>
              </a:rPr>
              <a:t/>
            </a:r>
            <a:br>
              <a:rPr lang="en-US" sz="3200" dirty="0" smtClean="0">
                <a:latin typeface="+mj-lt"/>
              </a:rPr>
            </a:br>
            <a:r>
              <a:rPr lang="en-US" sz="3200" dirty="0" smtClean="0">
                <a:latin typeface="+mj-lt"/>
              </a:rPr>
              <a:t>the </a:t>
            </a:r>
            <a:r>
              <a:rPr lang="en-US" sz="3200" dirty="0">
                <a:latin typeface="+mj-lt"/>
              </a:rPr>
              <a:t>Office 365 Admin Center</a:t>
            </a:r>
          </a:p>
        </p:txBody>
      </p:sp>
      <p:pic>
        <p:nvPicPr>
          <p:cNvPr id="14"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746" y="99406"/>
            <a:ext cx="6010729" cy="5526958"/>
          </a:xfrm>
          <a:prstGeom prst="rect">
            <a:avLst/>
          </a:prstGeom>
        </p:spPr>
      </p:pic>
    </p:spTree>
    <p:extLst>
      <p:ext uri="{BB962C8B-B14F-4D97-AF65-F5344CB8AC3E}">
        <p14:creationId xmlns:p14="http://schemas.microsoft.com/office/powerpoint/2010/main" val="7887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t>Simple </a:t>
            </a:r>
            <a:r>
              <a:rPr lang="en-US" dirty="0" smtClean="0"/>
              <a:t>policy management</a:t>
            </a:r>
            <a:endParaRPr lang="en-US" dirty="0"/>
          </a:p>
        </p:txBody>
      </p:sp>
      <p:sp>
        <p:nvSpPr>
          <p:cNvPr id="10" name="Rectangle 9"/>
          <p:cNvSpPr/>
          <p:nvPr/>
        </p:nvSpPr>
        <p:spPr>
          <a:xfrm>
            <a:off x="454127" y="1729386"/>
            <a:ext cx="5486298" cy="3431709"/>
          </a:xfrm>
          <a:prstGeom prst="rect">
            <a:avLst/>
          </a:prstGeom>
        </p:spPr>
        <p:txBody>
          <a:bodyPr wrap="square" lIns="0" tIns="457200">
            <a:spAutoFit/>
          </a:bodyPr>
          <a:lstStyle/>
          <a:p>
            <a:pPr>
              <a:spcAft>
                <a:spcPts val="1200"/>
              </a:spcAft>
            </a:pPr>
            <a:r>
              <a:rPr lang="en-US" sz="3200" dirty="0">
                <a:latin typeface="+mj-lt"/>
              </a:rPr>
              <a:t>Built on Exchange </a:t>
            </a:r>
            <a:br>
              <a:rPr lang="en-US" sz="3200" dirty="0">
                <a:latin typeface="+mj-lt"/>
              </a:rPr>
            </a:br>
            <a:r>
              <a:rPr lang="en-US" sz="3200" dirty="0">
                <a:latin typeface="+mj-lt"/>
              </a:rPr>
              <a:t>transport rules </a:t>
            </a:r>
            <a:r>
              <a:rPr lang="en-US" sz="3200" dirty="0" smtClean="0">
                <a:latin typeface="+mj-lt"/>
              </a:rPr>
              <a:t>engine</a:t>
            </a:r>
            <a:endParaRPr lang="en-US" sz="3200" dirty="0">
              <a:latin typeface="+mj-lt"/>
            </a:endParaRPr>
          </a:p>
          <a:p>
            <a:pPr>
              <a:spcAft>
                <a:spcPts val="1200"/>
              </a:spcAft>
            </a:pPr>
            <a:r>
              <a:rPr lang="en-US" sz="3200" dirty="0">
                <a:latin typeface="+mj-lt"/>
              </a:rPr>
              <a:t>Conditions</a:t>
            </a:r>
          </a:p>
          <a:p>
            <a:pPr>
              <a:spcAft>
                <a:spcPts val="1200"/>
              </a:spcAft>
            </a:pPr>
            <a:r>
              <a:rPr lang="en-US" sz="3200" dirty="0">
                <a:latin typeface="+mj-lt"/>
              </a:rPr>
              <a:t>Actions</a:t>
            </a:r>
          </a:p>
          <a:p>
            <a:pPr>
              <a:spcAft>
                <a:spcPts val="1200"/>
              </a:spcAft>
            </a:pPr>
            <a:r>
              <a:rPr lang="en-US" sz="3200" dirty="0">
                <a:latin typeface="+mj-lt"/>
              </a:rPr>
              <a:t>Exceptions</a:t>
            </a:r>
          </a:p>
        </p:txBody>
      </p:sp>
      <p:pic>
        <p:nvPicPr>
          <p:cNvPr id="6"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146" y="65054"/>
            <a:ext cx="5965368" cy="3823259"/>
          </a:xfrm>
          <a:prstGeom prst="rect">
            <a:avLst/>
          </a:prstGeom>
          <a:noFill/>
          <a:ln>
            <a:noFill/>
          </a:ln>
        </p:spPr>
      </p:pic>
    </p:spTree>
    <p:extLst>
      <p:ext uri="{BB962C8B-B14F-4D97-AF65-F5344CB8AC3E}">
        <p14:creationId xmlns:p14="http://schemas.microsoft.com/office/powerpoint/2010/main" val="320181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t>Flexible </a:t>
            </a:r>
            <a:r>
              <a:rPr lang="en-US" dirty="0" smtClean="0"/>
              <a:t/>
            </a:r>
            <a:br>
              <a:rPr lang="en-US" dirty="0" smtClean="0"/>
            </a:br>
            <a:r>
              <a:rPr lang="en-US" dirty="0" smtClean="0"/>
              <a:t>rule </a:t>
            </a:r>
            <a:r>
              <a:rPr lang="en-US" dirty="0"/>
              <a:t>conditions</a:t>
            </a:r>
          </a:p>
        </p:txBody>
      </p:sp>
      <p:sp>
        <p:nvSpPr>
          <p:cNvPr id="10" name="Rectangle 9"/>
          <p:cNvSpPr/>
          <p:nvPr/>
        </p:nvSpPr>
        <p:spPr>
          <a:xfrm>
            <a:off x="454127" y="1729386"/>
            <a:ext cx="5486298" cy="3924151"/>
          </a:xfrm>
          <a:prstGeom prst="rect">
            <a:avLst/>
          </a:prstGeom>
        </p:spPr>
        <p:txBody>
          <a:bodyPr wrap="square" lIns="0" tIns="457200">
            <a:spAutoFit/>
          </a:bodyPr>
          <a:lstStyle/>
          <a:p>
            <a:pPr>
              <a:spcAft>
                <a:spcPts val="1200"/>
              </a:spcAft>
            </a:pPr>
            <a:r>
              <a:rPr lang="en-US" sz="3200" dirty="0">
                <a:latin typeface="+mj-lt"/>
              </a:rPr>
              <a:t>The sender…IP matches </a:t>
            </a:r>
            <a:r>
              <a:rPr lang="en-US" sz="3200" dirty="0" smtClean="0">
                <a:latin typeface="+mj-lt"/>
              </a:rPr>
              <a:t/>
            </a:r>
            <a:br>
              <a:rPr lang="en-US" sz="3200" dirty="0" smtClean="0">
                <a:latin typeface="+mj-lt"/>
              </a:rPr>
            </a:br>
            <a:r>
              <a:rPr lang="en-US" sz="3200" dirty="0" smtClean="0">
                <a:latin typeface="+mj-lt"/>
              </a:rPr>
              <a:t>any </a:t>
            </a:r>
            <a:r>
              <a:rPr lang="en-US" sz="3200" dirty="0">
                <a:latin typeface="+mj-lt"/>
              </a:rPr>
              <a:t>of these addresses</a:t>
            </a:r>
          </a:p>
          <a:p>
            <a:pPr>
              <a:spcAft>
                <a:spcPts val="1200"/>
              </a:spcAft>
            </a:pPr>
            <a:r>
              <a:rPr lang="en-US" sz="3200" dirty="0">
                <a:latin typeface="+mj-lt"/>
              </a:rPr>
              <a:t>Attachment scanning</a:t>
            </a:r>
          </a:p>
          <a:p>
            <a:pPr>
              <a:spcAft>
                <a:spcPts val="1200"/>
              </a:spcAft>
            </a:pPr>
            <a:r>
              <a:rPr lang="en-US" sz="3200" dirty="0">
                <a:latin typeface="+mj-lt"/>
              </a:rPr>
              <a:t>Any attachment…has executable content</a:t>
            </a:r>
          </a:p>
          <a:p>
            <a:pPr>
              <a:spcAft>
                <a:spcPts val="1200"/>
              </a:spcAft>
            </a:pPr>
            <a:r>
              <a:rPr lang="en-US" sz="3200" dirty="0">
                <a:latin typeface="+mj-lt"/>
              </a:rPr>
              <a:t>The message…size exceeds</a:t>
            </a:r>
          </a:p>
        </p:txBody>
      </p:sp>
      <p:pic>
        <p:nvPicPr>
          <p:cNvPr id="7"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882" y="1765440"/>
            <a:ext cx="5423540" cy="3463645"/>
          </a:xfrm>
          <a:prstGeom prst="rect">
            <a:avLst/>
          </a:prstGeom>
        </p:spPr>
      </p:pic>
    </p:spTree>
    <p:extLst>
      <p:ext uri="{BB962C8B-B14F-4D97-AF65-F5344CB8AC3E}">
        <p14:creationId xmlns:p14="http://schemas.microsoft.com/office/powerpoint/2010/main" val="28032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t>Flexible </a:t>
            </a:r>
            <a:r>
              <a:rPr lang="en-US" dirty="0" smtClean="0"/>
              <a:t/>
            </a:r>
            <a:br>
              <a:rPr lang="en-US" dirty="0" smtClean="0"/>
            </a:br>
            <a:r>
              <a:rPr lang="en-US" dirty="0" smtClean="0"/>
              <a:t>rule </a:t>
            </a:r>
            <a:r>
              <a:rPr lang="en-US" dirty="0"/>
              <a:t>actions</a:t>
            </a:r>
          </a:p>
        </p:txBody>
      </p:sp>
      <p:sp>
        <p:nvSpPr>
          <p:cNvPr id="10" name="Rectangle 9"/>
          <p:cNvSpPr/>
          <p:nvPr/>
        </p:nvSpPr>
        <p:spPr>
          <a:xfrm>
            <a:off x="454127" y="1729386"/>
            <a:ext cx="5486298" cy="3277820"/>
          </a:xfrm>
          <a:prstGeom prst="rect">
            <a:avLst/>
          </a:prstGeom>
        </p:spPr>
        <p:txBody>
          <a:bodyPr wrap="square" lIns="0" tIns="457200">
            <a:spAutoFit/>
          </a:bodyPr>
          <a:lstStyle/>
          <a:p>
            <a:pPr>
              <a:spcAft>
                <a:spcPts val="1200"/>
              </a:spcAft>
            </a:pPr>
            <a:r>
              <a:rPr lang="en-US" sz="3200" dirty="0">
                <a:latin typeface="+mj-lt"/>
              </a:rPr>
              <a:t>Redirect or block messages </a:t>
            </a:r>
            <a:br>
              <a:rPr lang="en-US" sz="3200" dirty="0">
                <a:latin typeface="+mj-lt"/>
              </a:rPr>
            </a:br>
            <a:r>
              <a:rPr lang="en-US" sz="3200" dirty="0">
                <a:latin typeface="+mj-lt"/>
              </a:rPr>
              <a:t>(route messages through specific outbound connectors)</a:t>
            </a:r>
          </a:p>
          <a:p>
            <a:pPr>
              <a:spcAft>
                <a:spcPts val="1200"/>
              </a:spcAft>
            </a:pPr>
            <a:r>
              <a:rPr lang="en-US" sz="3200" dirty="0">
                <a:latin typeface="+mj-lt"/>
              </a:rPr>
              <a:t>Modify messages</a:t>
            </a:r>
          </a:p>
          <a:p>
            <a:pPr>
              <a:spcAft>
                <a:spcPts val="1200"/>
              </a:spcAft>
            </a:pPr>
            <a:r>
              <a:rPr lang="en-US" sz="3200" dirty="0">
                <a:latin typeface="+mj-lt"/>
              </a:rPr>
              <a:t>Apply additional security</a:t>
            </a:r>
          </a:p>
        </p:txBody>
      </p:sp>
      <p:pic>
        <p:nvPicPr>
          <p:cNvPr id="6" name="Picture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86" y="766823"/>
            <a:ext cx="4653732" cy="5460879"/>
          </a:xfrm>
          <a:prstGeom prst="rect">
            <a:avLst/>
          </a:prstGeom>
        </p:spPr>
      </p:pic>
      <p:sp>
        <p:nvSpPr>
          <p:cNvPr id="9" name="Rectangle 8"/>
          <p:cNvSpPr/>
          <p:nvPr/>
        </p:nvSpPr>
        <p:spPr bwMode="auto">
          <a:xfrm>
            <a:off x="6302829" y="0"/>
            <a:ext cx="6133646" cy="6994525"/>
          </a:xfrm>
          <a:prstGeom prst="rect">
            <a:avLst/>
          </a:prstGeom>
          <a:solidFill>
            <a:schemeClr val="bg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Placeholder 7"/>
          <p:cNvPicPr>
            <a:picLocks noChangeAspect="1"/>
          </p:cNvPicPr>
          <p:nvPr/>
        </p:nvPicPr>
        <p:blipFill rotWithShape="1">
          <a:blip r:embed="rId3">
            <a:extLst>
              <a:ext uri="{28A0092B-C50C-407E-A947-70E740481C1C}">
                <a14:useLocalDpi xmlns:a14="http://schemas.microsoft.com/office/drawing/2010/main" val="0"/>
              </a:ext>
            </a:extLst>
          </a:blip>
          <a:srcRect t="80754" b="6996"/>
          <a:stretch/>
        </p:blipFill>
        <p:spPr>
          <a:xfrm>
            <a:off x="7042786" y="5176694"/>
            <a:ext cx="4653732" cy="668935"/>
          </a:xfrm>
          <a:prstGeom prst="rect">
            <a:avLst/>
          </a:prstGeom>
          <a:noFill/>
          <a:ln w="76200">
            <a:solidFill>
              <a:schemeClr val="accent2"/>
            </a:solidFill>
            <a:miter lim="800000"/>
            <a:headEnd/>
            <a:tailEnd/>
          </a:ln>
          <a:effectLst/>
        </p:spPr>
      </p:pic>
      <p:pic>
        <p:nvPicPr>
          <p:cNvPr id="12" name="Picture Placeholder 7"/>
          <p:cNvPicPr>
            <a:picLocks noChangeAspect="1"/>
          </p:cNvPicPr>
          <p:nvPr/>
        </p:nvPicPr>
        <p:blipFill rotWithShape="1">
          <a:blip r:embed="rId3">
            <a:extLst>
              <a:ext uri="{28A0092B-C50C-407E-A947-70E740481C1C}">
                <a14:useLocalDpi xmlns:a14="http://schemas.microsoft.com/office/drawing/2010/main" val="0"/>
              </a:ext>
            </a:extLst>
          </a:blip>
          <a:srcRect t="61508" b="19246"/>
          <a:stretch/>
        </p:blipFill>
        <p:spPr>
          <a:xfrm>
            <a:off x="7042786" y="4125686"/>
            <a:ext cx="4653732" cy="1051008"/>
          </a:xfrm>
          <a:prstGeom prst="rect">
            <a:avLst/>
          </a:prstGeom>
          <a:noFill/>
          <a:ln w="76200">
            <a:solidFill>
              <a:schemeClr val="accent2"/>
            </a:solidFill>
            <a:miter lim="800000"/>
            <a:headEnd/>
            <a:tailEnd/>
          </a:ln>
          <a:effectLst/>
        </p:spPr>
      </p:pic>
      <p:pic>
        <p:nvPicPr>
          <p:cNvPr id="13" name="Picture Placeholder 7"/>
          <p:cNvPicPr>
            <a:picLocks noChangeAspect="1"/>
          </p:cNvPicPr>
          <p:nvPr/>
        </p:nvPicPr>
        <p:blipFill rotWithShape="1">
          <a:blip r:embed="rId3">
            <a:extLst>
              <a:ext uri="{28A0092B-C50C-407E-A947-70E740481C1C}">
                <a14:useLocalDpi xmlns:a14="http://schemas.microsoft.com/office/drawing/2010/main" val="0"/>
              </a:ext>
            </a:extLst>
          </a:blip>
          <a:srcRect t="49999" b="38493"/>
          <a:stretch/>
        </p:blipFill>
        <p:spPr>
          <a:xfrm>
            <a:off x="7042786" y="3497262"/>
            <a:ext cx="4653732" cy="628424"/>
          </a:xfrm>
          <a:prstGeom prst="rect">
            <a:avLst/>
          </a:prstGeom>
          <a:noFill/>
          <a:ln w="76200">
            <a:solidFill>
              <a:schemeClr val="accent2"/>
            </a:solidFill>
            <a:miter lim="800000"/>
            <a:headEnd/>
            <a:tailEnd/>
          </a:ln>
          <a:effectLst/>
        </p:spPr>
      </p:pic>
    </p:spTree>
    <p:extLst>
      <p:ext uri="{BB962C8B-B14F-4D97-AF65-F5344CB8AC3E}">
        <p14:creationId xmlns:p14="http://schemas.microsoft.com/office/powerpoint/2010/main" val="29346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548" y="807527"/>
            <a:ext cx="5228209" cy="5379470"/>
          </a:xfrm>
          <a:prstGeom prst="rect">
            <a:avLst/>
          </a:prstGeom>
        </p:spPr>
      </p:pic>
      <p:sp>
        <p:nvSpPr>
          <p:cNvPr id="8" name="Title 7"/>
          <p:cNvSpPr>
            <a:spLocks noGrp="1"/>
          </p:cNvSpPr>
          <p:nvPr>
            <p:ph type="title"/>
          </p:nvPr>
        </p:nvSpPr>
        <p:spPr>
          <a:xfrm>
            <a:off x="274320" y="296897"/>
            <a:ext cx="5666105" cy="1424899"/>
          </a:xfrm>
        </p:spPr>
        <p:txBody>
          <a:bodyPr/>
          <a:lstStyle/>
          <a:p>
            <a:r>
              <a:rPr lang="en-US" dirty="0" smtClean="0"/>
              <a:t>Rule options</a:t>
            </a:r>
            <a:endParaRPr lang="en-US" dirty="0"/>
          </a:p>
        </p:txBody>
      </p:sp>
      <p:sp>
        <p:nvSpPr>
          <p:cNvPr id="10" name="Rectangle 9"/>
          <p:cNvSpPr/>
          <p:nvPr/>
        </p:nvSpPr>
        <p:spPr>
          <a:xfrm>
            <a:off x="454127" y="986261"/>
            <a:ext cx="5486298" cy="2139047"/>
          </a:xfrm>
          <a:prstGeom prst="rect">
            <a:avLst/>
          </a:prstGeom>
        </p:spPr>
        <p:txBody>
          <a:bodyPr wrap="square" lIns="0" tIns="457200">
            <a:spAutoFit/>
          </a:bodyPr>
          <a:lstStyle/>
          <a:p>
            <a:pPr>
              <a:spcAft>
                <a:spcPts val="1200"/>
              </a:spcAft>
            </a:pPr>
            <a:r>
              <a:rPr lang="en-US" sz="3200" dirty="0">
                <a:latin typeface="+mj-lt"/>
              </a:rPr>
              <a:t>Rules can be run in Test Mode </a:t>
            </a:r>
          </a:p>
          <a:p>
            <a:pPr>
              <a:spcAft>
                <a:spcPts val="1200"/>
              </a:spcAft>
            </a:pPr>
            <a:r>
              <a:rPr lang="en-US" sz="3200" dirty="0">
                <a:latin typeface="+mj-lt"/>
              </a:rPr>
              <a:t>Rules can be configured to run for a specific time period </a:t>
            </a:r>
            <a:r>
              <a:rPr lang="en-US" sz="3200" dirty="0" smtClean="0">
                <a:latin typeface="+mj-lt"/>
              </a:rPr>
              <a:t>time</a:t>
            </a:r>
            <a:endParaRPr lang="en-US" sz="3200" dirty="0">
              <a:latin typeface="+mj-lt"/>
            </a:endParaRPr>
          </a:p>
        </p:txBody>
      </p:sp>
      <p:sp>
        <p:nvSpPr>
          <p:cNvPr id="9" name="Rectangle 8"/>
          <p:cNvSpPr/>
          <p:nvPr/>
        </p:nvSpPr>
        <p:spPr bwMode="auto">
          <a:xfrm>
            <a:off x="6302829" y="0"/>
            <a:ext cx="6133646" cy="6994525"/>
          </a:xfrm>
          <a:prstGeom prst="rect">
            <a:avLst/>
          </a:prstGeom>
          <a:solidFill>
            <a:schemeClr val="bg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Placeholder 2"/>
          <p:cNvPicPr>
            <a:picLocks noChangeAspect="1"/>
          </p:cNvPicPr>
          <p:nvPr/>
        </p:nvPicPr>
        <p:blipFill rotWithShape="1">
          <a:blip r:embed="rId3">
            <a:extLst>
              <a:ext uri="{28A0092B-C50C-407E-A947-70E740481C1C}">
                <a14:useLocalDpi xmlns:a14="http://schemas.microsoft.com/office/drawing/2010/main" val="0"/>
              </a:ext>
            </a:extLst>
          </a:blip>
          <a:srcRect t="41656" b="34877"/>
          <a:stretch/>
        </p:blipFill>
        <p:spPr>
          <a:xfrm>
            <a:off x="6755548" y="3048364"/>
            <a:ext cx="5228209" cy="1262380"/>
          </a:xfrm>
          <a:prstGeom prst="rect">
            <a:avLst/>
          </a:prstGeom>
          <a:noFill/>
          <a:ln w="76200">
            <a:solidFill>
              <a:schemeClr val="accent2"/>
            </a:solidFill>
            <a:miter lim="800000"/>
            <a:headEnd/>
            <a:tailEnd/>
          </a:ln>
          <a:effectLst/>
        </p:spPr>
      </p:pic>
      <p:pic>
        <p:nvPicPr>
          <p:cNvPr id="16" name="Picture Placeholder 2"/>
          <p:cNvPicPr>
            <a:picLocks noChangeAspect="1"/>
          </p:cNvPicPr>
          <p:nvPr/>
        </p:nvPicPr>
        <p:blipFill rotWithShape="1">
          <a:blip r:embed="rId3">
            <a:extLst>
              <a:ext uri="{28A0092B-C50C-407E-A947-70E740481C1C}">
                <a14:useLocalDpi xmlns:a14="http://schemas.microsoft.com/office/drawing/2010/main" val="0"/>
              </a:ext>
            </a:extLst>
          </a:blip>
          <a:srcRect t="19390" b="59970"/>
          <a:stretch/>
        </p:blipFill>
        <p:spPr>
          <a:xfrm>
            <a:off x="6755548" y="1850571"/>
            <a:ext cx="5228209" cy="1110343"/>
          </a:xfrm>
          <a:prstGeom prst="rect">
            <a:avLst/>
          </a:prstGeom>
          <a:noFill/>
          <a:ln w="76200">
            <a:solidFill>
              <a:schemeClr val="accent2"/>
            </a:solidFill>
            <a:miter lim="800000"/>
            <a:headEnd/>
            <a:tailEnd/>
          </a:ln>
          <a:effectLst/>
        </p:spPr>
      </p:pic>
    </p:spTree>
    <p:extLst>
      <p:ext uri="{BB962C8B-B14F-4D97-AF65-F5344CB8AC3E}">
        <p14:creationId xmlns:p14="http://schemas.microsoft.com/office/powerpoint/2010/main" val="31927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Administration demo</a:t>
            </a:r>
            <a:endParaRPr lang="en-US" dirty="0"/>
          </a:p>
        </p:txBody>
      </p:sp>
    </p:spTree>
    <p:extLst>
      <p:ext uri="{BB962C8B-B14F-4D97-AF65-F5344CB8AC3E}">
        <p14:creationId xmlns:p14="http://schemas.microsoft.com/office/powerpoint/2010/main" val="32040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Built-in granular reporting </a:t>
            </a:r>
            <a:r>
              <a:rPr lang="en-US" dirty="0" smtClean="0"/>
              <a:t>options</a:t>
            </a:r>
            <a:endParaRPr lang="en-US" dirty="0"/>
          </a:p>
        </p:txBody>
      </p:sp>
      <p:sp>
        <p:nvSpPr>
          <p:cNvPr id="11" name="Rectangle 10"/>
          <p:cNvSpPr/>
          <p:nvPr/>
        </p:nvSpPr>
        <p:spPr>
          <a:xfrm>
            <a:off x="466157" y="1766336"/>
            <a:ext cx="3672705" cy="1985159"/>
          </a:xfrm>
          <a:prstGeom prst="rect">
            <a:avLst/>
          </a:prstGeom>
        </p:spPr>
        <p:txBody>
          <a:bodyPr wrap="square" lIns="0" tIns="457200">
            <a:spAutoFit/>
          </a:bodyPr>
          <a:lstStyle/>
          <a:p>
            <a:pPr>
              <a:spcAft>
                <a:spcPts val="600"/>
              </a:spcAft>
            </a:pPr>
            <a:r>
              <a:rPr lang="en-US" sz="3200" dirty="0">
                <a:latin typeface="+mj-lt"/>
              </a:rPr>
              <a:t>Provides a clear view on spam filtering and malware </a:t>
            </a:r>
            <a:r>
              <a:rPr lang="en-US" sz="3200" dirty="0" smtClean="0">
                <a:latin typeface="+mj-lt"/>
              </a:rPr>
              <a:t>attacks</a:t>
            </a:r>
            <a:endParaRPr lang="en-US" sz="3200" dirty="0">
              <a:latin typeface="+mj-lt"/>
            </a:endParaRPr>
          </a:p>
        </p:txBody>
      </p:sp>
      <p:pic>
        <p:nvPicPr>
          <p:cNvPr id="121" name="Picture 120"/>
          <p:cNvPicPr>
            <a:picLocks noChangeAspect="1"/>
          </p:cNvPicPr>
          <p:nvPr/>
        </p:nvPicPr>
        <p:blipFill rotWithShape="1">
          <a:blip r:embed="rId3">
            <a:extLst>
              <a:ext uri="{28A0092B-C50C-407E-A947-70E740481C1C}">
                <a14:useLocalDpi xmlns:a14="http://schemas.microsoft.com/office/drawing/2010/main" val="0"/>
              </a:ext>
            </a:extLst>
          </a:blip>
          <a:srcRect l="786" t="412" r="424" b="-1"/>
          <a:stretch/>
        </p:blipFill>
        <p:spPr>
          <a:xfrm>
            <a:off x="6305048" y="1112921"/>
            <a:ext cx="6131427" cy="4768683"/>
          </a:xfrm>
          <a:prstGeom prst="rect">
            <a:avLst/>
          </a:prstGeom>
        </p:spPr>
      </p:pic>
      <p:pic>
        <p:nvPicPr>
          <p:cNvPr id="123" name="Picture Placeholder 6"/>
          <p:cNvPicPr>
            <a:picLocks noChangeAspect="1"/>
          </p:cNvPicPr>
          <p:nvPr/>
        </p:nvPicPr>
        <p:blipFill rotWithShape="1">
          <a:blip r:embed="rId4">
            <a:extLst>
              <a:ext uri="{28A0092B-C50C-407E-A947-70E740481C1C}">
                <a14:useLocalDpi xmlns:a14="http://schemas.microsoft.com/office/drawing/2010/main" val="0"/>
              </a:ext>
            </a:extLst>
          </a:blip>
          <a:srcRect l="266" t="22089" r="244"/>
          <a:stretch/>
        </p:blipFill>
        <p:spPr>
          <a:xfrm>
            <a:off x="6305047" y="2165684"/>
            <a:ext cx="6134495" cy="3704814"/>
          </a:xfrm>
          <a:prstGeom prst="rect">
            <a:avLst/>
          </a:prstGeom>
        </p:spPr>
      </p:pic>
      <p:pic>
        <p:nvPicPr>
          <p:cNvPr id="124" name="Picture 123"/>
          <p:cNvPicPr>
            <a:picLocks noChangeAspect="1"/>
          </p:cNvPicPr>
          <p:nvPr/>
        </p:nvPicPr>
        <p:blipFill rotWithShape="1">
          <a:blip r:embed="rId5">
            <a:extLst>
              <a:ext uri="{28A0092B-C50C-407E-A947-70E740481C1C}">
                <a14:useLocalDpi xmlns:a14="http://schemas.microsoft.com/office/drawing/2010/main" val="0"/>
              </a:ext>
            </a:extLst>
          </a:blip>
          <a:srcRect l="343" t="21843"/>
          <a:stretch/>
        </p:blipFill>
        <p:spPr>
          <a:xfrm>
            <a:off x="6304547" y="2165679"/>
            <a:ext cx="6131927" cy="3735022"/>
          </a:xfrm>
          <a:prstGeom prst="rect">
            <a:avLst/>
          </a:prstGeom>
        </p:spPr>
      </p:pic>
      <p:pic>
        <p:nvPicPr>
          <p:cNvPr id="125" name="Picture 124"/>
          <p:cNvPicPr>
            <a:picLocks noChangeAspect="1"/>
          </p:cNvPicPr>
          <p:nvPr/>
        </p:nvPicPr>
        <p:blipFill rotWithShape="1">
          <a:blip r:embed="rId6">
            <a:extLst>
              <a:ext uri="{28A0092B-C50C-407E-A947-70E740481C1C}">
                <a14:useLocalDpi xmlns:a14="http://schemas.microsoft.com/office/drawing/2010/main" val="0"/>
              </a:ext>
            </a:extLst>
          </a:blip>
          <a:srcRect l="619" t="24479"/>
          <a:stretch/>
        </p:blipFill>
        <p:spPr>
          <a:xfrm>
            <a:off x="6316579" y="2165679"/>
            <a:ext cx="6119896" cy="3322486"/>
          </a:xfrm>
          <a:prstGeom prst="rect">
            <a:avLst/>
          </a:prstGeom>
        </p:spPr>
      </p:pic>
    </p:spTree>
    <p:extLst>
      <p:ext uri="{BB962C8B-B14F-4D97-AF65-F5344CB8AC3E}">
        <p14:creationId xmlns:p14="http://schemas.microsoft.com/office/powerpoint/2010/main" val="387665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t>Excel mail protection reports</a:t>
            </a:r>
          </a:p>
        </p:txBody>
      </p:sp>
      <p:sp>
        <p:nvSpPr>
          <p:cNvPr id="10" name="Rectangle 9"/>
          <p:cNvSpPr/>
          <p:nvPr/>
        </p:nvSpPr>
        <p:spPr>
          <a:xfrm>
            <a:off x="454127" y="1729386"/>
            <a:ext cx="5486298" cy="4539704"/>
          </a:xfrm>
          <a:prstGeom prst="rect">
            <a:avLst/>
          </a:prstGeom>
        </p:spPr>
        <p:txBody>
          <a:bodyPr wrap="square" lIns="0" tIns="457200">
            <a:spAutoFit/>
          </a:bodyPr>
          <a:lstStyle/>
          <a:p>
            <a:pPr>
              <a:spcAft>
                <a:spcPts val="1200"/>
              </a:spcAft>
            </a:pPr>
            <a:r>
              <a:rPr lang="en-US" sz="3200" dirty="0">
                <a:latin typeface="+mj-lt"/>
              </a:rPr>
              <a:t>Excel Workbook available </a:t>
            </a:r>
            <a:r>
              <a:rPr lang="en-US" sz="3200" dirty="0" smtClean="0">
                <a:latin typeface="+mj-lt"/>
              </a:rPr>
              <a:t/>
            </a:r>
            <a:br>
              <a:rPr lang="en-US" sz="3200" dirty="0" smtClean="0">
                <a:latin typeface="+mj-lt"/>
              </a:rPr>
            </a:br>
            <a:r>
              <a:rPr lang="en-US" sz="3200" dirty="0" smtClean="0">
                <a:latin typeface="+mj-lt"/>
              </a:rPr>
              <a:t>to </a:t>
            </a:r>
            <a:r>
              <a:rPr lang="en-US" sz="3200" dirty="0">
                <a:latin typeface="+mj-lt"/>
              </a:rPr>
              <a:t>enable self-service analysis</a:t>
            </a:r>
          </a:p>
          <a:p>
            <a:pPr>
              <a:spcAft>
                <a:spcPts val="1200"/>
              </a:spcAft>
            </a:pPr>
            <a:r>
              <a:rPr lang="en-US" sz="2400" dirty="0" smtClean="0">
                <a:latin typeface="+mj-lt"/>
              </a:rPr>
              <a:t>Connects </a:t>
            </a:r>
            <a:r>
              <a:rPr lang="en-US" sz="2400" dirty="0">
                <a:latin typeface="+mj-lt"/>
              </a:rPr>
              <a:t>to the reporting </a:t>
            </a:r>
            <a:r>
              <a:rPr lang="en-US" sz="2400" dirty="0" smtClean="0">
                <a:latin typeface="+mj-lt"/>
              </a:rPr>
              <a:t/>
            </a:r>
            <a:br>
              <a:rPr lang="en-US" sz="2400" dirty="0" smtClean="0">
                <a:latin typeface="+mj-lt"/>
              </a:rPr>
            </a:br>
            <a:r>
              <a:rPr lang="en-US" sz="2400" dirty="0" smtClean="0">
                <a:latin typeface="+mj-lt"/>
              </a:rPr>
              <a:t>web </a:t>
            </a:r>
            <a:r>
              <a:rPr lang="en-US" sz="2400" dirty="0">
                <a:latin typeface="+mj-lt"/>
              </a:rPr>
              <a:t>service </a:t>
            </a:r>
          </a:p>
          <a:p>
            <a:pPr>
              <a:spcAft>
                <a:spcPts val="1200"/>
              </a:spcAft>
            </a:pPr>
            <a:r>
              <a:rPr lang="en-US" sz="2400" dirty="0">
                <a:latin typeface="+mj-lt"/>
              </a:rPr>
              <a:t>Data can be refreshed from </a:t>
            </a:r>
            <a:r>
              <a:rPr lang="en-US" sz="2400" dirty="0" smtClean="0">
                <a:latin typeface="+mj-lt"/>
              </a:rPr>
              <a:t/>
            </a:r>
            <a:br>
              <a:rPr lang="en-US" sz="2400" dirty="0" smtClean="0">
                <a:latin typeface="+mj-lt"/>
              </a:rPr>
            </a:br>
            <a:r>
              <a:rPr lang="en-US" sz="2400" dirty="0" smtClean="0">
                <a:latin typeface="+mj-lt"/>
              </a:rPr>
              <a:t>within </a:t>
            </a:r>
            <a:r>
              <a:rPr lang="en-US" sz="2400" dirty="0">
                <a:latin typeface="+mj-lt"/>
              </a:rPr>
              <a:t>the workbook at any time</a:t>
            </a:r>
          </a:p>
          <a:p>
            <a:pPr>
              <a:spcAft>
                <a:spcPts val="1200"/>
              </a:spcAft>
            </a:pPr>
            <a:r>
              <a:rPr lang="en-US" sz="2400" dirty="0">
                <a:latin typeface="+mj-lt"/>
              </a:rPr>
              <a:t>Drill through from recent </a:t>
            </a:r>
            <a:r>
              <a:rPr lang="en-US" sz="2400" dirty="0" smtClean="0">
                <a:latin typeface="+mj-lt"/>
              </a:rPr>
              <a:t/>
            </a:r>
            <a:br>
              <a:rPr lang="en-US" sz="2400" dirty="0" smtClean="0">
                <a:latin typeface="+mj-lt"/>
              </a:rPr>
            </a:br>
            <a:r>
              <a:rPr lang="en-US" sz="2400" dirty="0" smtClean="0">
                <a:latin typeface="+mj-lt"/>
              </a:rPr>
              <a:t>summary </a:t>
            </a:r>
            <a:r>
              <a:rPr lang="en-US" sz="2400" dirty="0">
                <a:latin typeface="+mj-lt"/>
              </a:rPr>
              <a:t>data to the underlying detailed </a:t>
            </a:r>
            <a:r>
              <a:rPr lang="en-US" sz="2400" dirty="0" smtClean="0">
                <a:latin typeface="+mj-lt"/>
              </a:rPr>
              <a:t>information</a:t>
            </a:r>
            <a:endParaRPr lang="en-US" sz="2400" dirty="0">
              <a:latin typeface="+mj-lt"/>
            </a:endParaRPr>
          </a:p>
        </p:txBody>
      </p:sp>
      <p:pic>
        <p:nvPicPr>
          <p:cNvPr id="7" name="Picture Placeholder 8"/>
          <p:cNvPicPr>
            <a:picLocks noChangeAspect="1"/>
          </p:cNvPicPr>
          <p:nvPr/>
        </p:nvPicPr>
        <p:blipFill rotWithShape="1">
          <a:blip r:embed="rId3">
            <a:extLst>
              <a:ext uri="{28A0092B-C50C-407E-A947-70E740481C1C}">
                <a14:useLocalDpi xmlns:a14="http://schemas.microsoft.com/office/drawing/2010/main" val="0"/>
              </a:ext>
            </a:extLst>
          </a:blip>
          <a:srcRect l="1750" t="18130" r="58566" b="7683"/>
          <a:stretch/>
        </p:blipFill>
        <p:spPr>
          <a:xfrm>
            <a:off x="6302829" y="1"/>
            <a:ext cx="6133646" cy="6994524"/>
          </a:xfrm>
          <a:prstGeom prst="rect">
            <a:avLst/>
          </a:prstGeom>
        </p:spPr>
      </p:pic>
    </p:spTree>
    <p:extLst>
      <p:ext uri="{BB962C8B-B14F-4D97-AF65-F5344CB8AC3E}">
        <p14:creationId xmlns:p14="http://schemas.microsoft.com/office/powerpoint/2010/main" val="356547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2829" y="0"/>
            <a:ext cx="6133646"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320" y="296897"/>
            <a:ext cx="5666105" cy="1424899"/>
          </a:xfrm>
        </p:spPr>
        <p:txBody>
          <a:bodyPr/>
          <a:lstStyle/>
          <a:p>
            <a:r>
              <a:rPr lang="en-US" dirty="0"/>
              <a:t>Message tracing</a:t>
            </a:r>
          </a:p>
        </p:txBody>
      </p:sp>
      <p:sp>
        <p:nvSpPr>
          <p:cNvPr id="10" name="Rectangle 9"/>
          <p:cNvSpPr/>
          <p:nvPr/>
        </p:nvSpPr>
        <p:spPr>
          <a:xfrm>
            <a:off x="454127" y="975624"/>
            <a:ext cx="5486298" cy="6586418"/>
          </a:xfrm>
          <a:prstGeom prst="rect">
            <a:avLst/>
          </a:prstGeom>
        </p:spPr>
        <p:txBody>
          <a:bodyPr wrap="square" lIns="0" tIns="457200">
            <a:spAutoFit/>
          </a:bodyPr>
          <a:lstStyle/>
          <a:p>
            <a:pPr>
              <a:spcAft>
                <a:spcPts val="600"/>
              </a:spcAft>
            </a:pPr>
            <a:r>
              <a:rPr lang="en-US" sz="3200" dirty="0">
                <a:latin typeface="+mj-lt"/>
              </a:rPr>
              <a:t>Powerful troubleshooting tools for  mail flow issues </a:t>
            </a:r>
          </a:p>
          <a:p>
            <a:pPr>
              <a:spcAft>
                <a:spcPts val="1200"/>
              </a:spcAft>
            </a:pPr>
            <a:r>
              <a:rPr lang="en-US" sz="2400" dirty="0" smtClean="0">
                <a:latin typeface="+mj-lt"/>
              </a:rPr>
              <a:t>Simple </a:t>
            </a:r>
            <a:r>
              <a:rPr lang="en-US" sz="2400" dirty="0">
                <a:latin typeface="+mj-lt"/>
              </a:rPr>
              <a:t>search interface </a:t>
            </a:r>
            <a:br>
              <a:rPr lang="en-US" sz="2400" dirty="0">
                <a:latin typeface="+mj-lt"/>
              </a:rPr>
            </a:br>
            <a:r>
              <a:rPr lang="en-US" sz="2400" dirty="0">
                <a:latin typeface="+mj-lt"/>
              </a:rPr>
              <a:t>(no required fields)</a:t>
            </a:r>
          </a:p>
          <a:p>
            <a:pPr>
              <a:spcAft>
                <a:spcPts val="1200"/>
              </a:spcAft>
            </a:pPr>
            <a:r>
              <a:rPr lang="en-US" sz="2400" dirty="0">
                <a:latin typeface="+mj-lt"/>
              </a:rPr>
              <a:t>Top 1000 of the last 48h </a:t>
            </a:r>
            <a:r>
              <a:rPr lang="en-US" sz="2400" dirty="0" smtClean="0">
                <a:latin typeface="+mj-lt"/>
              </a:rPr>
              <a:t/>
            </a:r>
            <a:br>
              <a:rPr lang="en-US" sz="2400" dirty="0" smtClean="0">
                <a:latin typeface="+mj-lt"/>
              </a:rPr>
            </a:br>
            <a:r>
              <a:rPr lang="en-US" sz="2400" dirty="0" smtClean="0">
                <a:latin typeface="+mj-lt"/>
              </a:rPr>
              <a:t>of </a:t>
            </a:r>
            <a:r>
              <a:rPr lang="en-US" sz="2400" dirty="0">
                <a:latin typeface="+mj-lt"/>
              </a:rPr>
              <a:t>message results</a:t>
            </a:r>
          </a:p>
          <a:p>
            <a:pPr>
              <a:spcAft>
                <a:spcPts val="1200"/>
              </a:spcAft>
            </a:pPr>
            <a:r>
              <a:rPr lang="en-US" sz="2400" dirty="0">
                <a:latin typeface="+mj-lt"/>
              </a:rPr>
              <a:t>Wildcard support for multiple email addresses or domain names. </a:t>
            </a:r>
          </a:p>
          <a:p>
            <a:pPr>
              <a:spcAft>
                <a:spcPts val="1200"/>
              </a:spcAft>
            </a:pPr>
            <a:r>
              <a:rPr lang="en-US" sz="2400" dirty="0">
                <a:latin typeface="+mj-lt"/>
              </a:rPr>
              <a:t>Results include date, from, to, subject, summary status</a:t>
            </a:r>
          </a:p>
          <a:p>
            <a:pPr>
              <a:spcAft>
                <a:spcPts val="600"/>
              </a:spcAft>
            </a:pPr>
            <a:endParaRPr lang="en-US" sz="2800" dirty="0">
              <a:latin typeface="+mj-lt"/>
            </a:endParaRPr>
          </a:p>
          <a:p>
            <a:pPr>
              <a:spcAft>
                <a:spcPts val="600"/>
              </a:spcAft>
            </a:pPr>
            <a:endParaRPr lang="en-US" sz="2800" dirty="0">
              <a:latin typeface="+mj-lt"/>
            </a:endParaRPr>
          </a:p>
          <a:p>
            <a:pPr>
              <a:spcAft>
                <a:spcPts val="600"/>
              </a:spcAft>
            </a:pPr>
            <a:endParaRPr lang="en-US" sz="2800" dirty="0">
              <a:latin typeface="+mj-lt"/>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43" t="14607" r="35260"/>
          <a:stretch/>
        </p:blipFill>
        <p:spPr bwMode="auto">
          <a:xfrm>
            <a:off x="6302829" y="0"/>
            <a:ext cx="6133646" cy="694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1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455613" y="1439863"/>
            <a:ext cx="11454442" cy="2371311"/>
          </a:xfrm>
          <a:prstGeom prst="rect">
            <a:avLst/>
          </a:prstGeom>
        </p:spPr>
        <p:txBody>
          <a:bodyPr lIns="0" tIns="0" rIns="0" bIns="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3600" dirty="0" smtClean="0">
                <a:solidFill>
                  <a:schemeClr val="tx2"/>
                </a:solidFill>
              </a:rPr>
              <a:t>“</a:t>
            </a:r>
            <a:r>
              <a:rPr lang="en-US" sz="3600" dirty="0" smtClean="0">
                <a:solidFill>
                  <a:schemeClr val="tx2"/>
                </a:solidFill>
                <a:ea typeface="Calibri"/>
                <a:cs typeface="Times New Roman"/>
              </a:rPr>
              <a:t>SaaS secure web and email gateways frequently provide efficiency and cost advantages, and a growing number of offerings are delivering an improved level of security that exceeds what most organizations can achieve with on-premises software or appliances</a:t>
            </a:r>
            <a:r>
              <a:rPr lang="en-US" sz="3600" dirty="0" smtClean="0">
                <a:solidFill>
                  <a:schemeClr val="tx2"/>
                </a:solidFill>
              </a:rPr>
              <a:t>.”</a:t>
            </a:r>
          </a:p>
          <a:p>
            <a:pPr marL="0" indent="0">
              <a:spcBef>
                <a:spcPts val="1200"/>
              </a:spcBef>
              <a:buNone/>
            </a:pPr>
            <a:r>
              <a:rPr lang="en-US" sz="2400" dirty="0">
                <a:solidFill>
                  <a:schemeClr val="tx2"/>
                </a:solidFill>
                <a:latin typeface="+mn-lt"/>
              </a:rPr>
              <a:t>Gartner Report - Moving E-Mail and Web Security to the </a:t>
            </a:r>
            <a:r>
              <a:rPr lang="en-US" sz="2400" dirty="0" smtClean="0">
                <a:solidFill>
                  <a:schemeClr val="tx2"/>
                </a:solidFill>
                <a:latin typeface="+mn-lt"/>
              </a:rPr>
              <a:t>Cloud</a:t>
            </a:r>
            <a:br>
              <a:rPr lang="en-US" sz="2400" dirty="0" smtClean="0">
                <a:solidFill>
                  <a:schemeClr val="tx2"/>
                </a:solidFill>
                <a:latin typeface="+mn-lt"/>
              </a:rPr>
            </a:br>
            <a:r>
              <a:rPr lang="en-US" sz="2400" dirty="0" smtClean="0">
                <a:solidFill>
                  <a:schemeClr val="tx2"/>
                </a:solidFill>
                <a:latin typeface="+mn-lt"/>
              </a:rPr>
              <a:t>Author</a:t>
            </a:r>
            <a:r>
              <a:rPr lang="en-US" sz="2400" dirty="0">
                <a:solidFill>
                  <a:schemeClr val="tx2"/>
                </a:solidFill>
                <a:latin typeface="+mn-lt"/>
              </a:rPr>
              <a:t>: Peter </a:t>
            </a:r>
            <a:r>
              <a:rPr lang="en-US" sz="2400" dirty="0" err="1">
                <a:solidFill>
                  <a:schemeClr val="tx2"/>
                </a:solidFill>
                <a:latin typeface="+mn-lt"/>
              </a:rPr>
              <a:t>Firstbrook</a:t>
            </a:r>
            <a:r>
              <a:rPr lang="en-US" sz="2400" dirty="0">
                <a:solidFill>
                  <a:schemeClr val="tx2"/>
                </a:solidFill>
                <a:latin typeface="+mn-lt"/>
              </a:rPr>
              <a:t>  Published:  6 April 2011 </a:t>
            </a:r>
          </a:p>
        </p:txBody>
      </p:sp>
    </p:spTree>
    <p:extLst>
      <p:ext uri="{BB962C8B-B14F-4D97-AF65-F5344CB8AC3E}">
        <p14:creationId xmlns:p14="http://schemas.microsoft.com/office/powerpoint/2010/main" val="6273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EOP and FOPE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26426606"/>
              </p:ext>
            </p:extLst>
          </p:nvPr>
        </p:nvGraphicFramePr>
        <p:xfrm>
          <a:off x="455612" y="1439865"/>
          <a:ext cx="11520489" cy="5147819"/>
        </p:xfrm>
        <a:graphic>
          <a:graphicData uri="http://schemas.openxmlformats.org/drawingml/2006/table">
            <a:tbl>
              <a:tblPr firstRow="1" bandRow="1">
                <a:tableStyleId>{5C22544A-7EE6-4342-B048-85BDC9FD1C3A}</a:tableStyleId>
              </a:tblPr>
              <a:tblGrid>
                <a:gridCol w="2781065"/>
                <a:gridCol w="2781065"/>
                <a:gridCol w="5958359"/>
              </a:tblGrid>
              <a:tr h="507994">
                <a:tc>
                  <a:txBody>
                    <a:bodyPr/>
                    <a:lstStyle/>
                    <a:p>
                      <a:endParaRPr lang="en-US" sz="2000" dirty="0"/>
                    </a:p>
                  </a:txBody>
                  <a:tcPr marL="93298" marR="93298" marT="46630" marB="4663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solidFill>
                  </a:tcPr>
                </a:tc>
                <a:tc>
                  <a:txBody>
                    <a:bodyPr/>
                    <a:lstStyle/>
                    <a:p>
                      <a:r>
                        <a:rPr lang="en-US" sz="2000" b="0" dirty="0" smtClean="0"/>
                        <a:t>FOPE</a:t>
                      </a:r>
                      <a:endParaRPr lang="en-US" sz="2000" b="0" dirty="0"/>
                    </a:p>
                  </a:txBody>
                  <a:tcPr marL="93298" marR="93298" marT="46630" marB="46630" anchor="ctr">
                    <a:lnT w="12700" cap="flat" cmpd="sng" algn="ctr">
                      <a:noFill/>
                      <a:prstDash val="solid"/>
                      <a:round/>
                      <a:headEnd type="none" w="med" len="med"/>
                      <a:tailEnd type="none" w="med" len="med"/>
                    </a:lnT>
                  </a:tcPr>
                </a:tc>
                <a:tc>
                  <a:txBody>
                    <a:bodyPr/>
                    <a:lstStyle/>
                    <a:p>
                      <a:r>
                        <a:rPr lang="en-US" sz="2000" b="0" dirty="0" smtClean="0"/>
                        <a:t>EOP</a:t>
                      </a:r>
                      <a:endParaRPr lang="en-US" sz="2000" b="0" baseline="0" dirty="0" smtClean="0"/>
                    </a:p>
                  </a:txBody>
                  <a:tcPr marL="93298" marR="93298" marT="46630" marB="4663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lumMod val="75000"/>
                        <a:lumOff val="25000"/>
                      </a:schemeClr>
                    </a:solidFill>
                  </a:tcPr>
                </a:tc>
              </a:tr>
              <a:tr h="515943">
                <a:tc>
                  <a:txBody>
                    <a:bodyPr/>
                    <a:lstStyle/>
                    <a:p>
                      <a:r>
                        <a:rPr lang="en-US" sz="1600" b="0" dirty="0" smtClean="0">
                          <a:solidFill>
                            <a:schemeClr val="tx1"/>
                          </a:solidFill>
                        </a:rPr>
                        <a:t>Administration console</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rgbClr val="FFFFFF">
                        <a:alpha val="20000"/>
                      </a:srgbClr>
                    </a:solidFill>
                  </a:tcPr>
                </a:tc>
                <a:tc>
                  <a:txBody>
                    <a:bodyPr/>
                    <a:lstStyle/>
                    <a:p>
                      <a:r>
                        <a:rPr lang="en-US" sz="1400" dirty="0" smtClean="0">
                          <a:solidFill>
                            <a:schemeClr val="tx1"/>
                          </a:solidFill>
                        </a:rPr>
                        <a:t>Web-based admin console</a:t>
                      </a:r>
                      <a:endParaRPr lang="en-US" sz="1400" dirty="0">
                        <a:solidFill>
                          <a:schemeClr val="tx1"/>
                        </a:solidFill>
                      </a:endParaRPr>
                    </a:p>
                  </a:txBody>
                  <a:tcPr marL="93298" marR="93298" marT="46630" marB="46630" anchor="ctr">
                    <a:solidFill>
                      <a:srgbClr val="FFFFFF">
                        <a:alpha val="20000"/>
                      </a:srgbClr>
                    </a:solidFill>
                  </a:tcPr>
                </a:tc>
                <a:tc>
                  <a:txBody>
                    <a:bodyPr/>
                    <a:lstStyle/>
                    <a:p>
                      <a:r>
                        <a:rPr lang="en-US" sz="1400" baseline="0" dirty="0" smtClean="0">
                          <a:solidFill>
                            <a:schemeClr val="tx1"/>
                          </a:solidFill>
                        </a:rPr>
                        <a:t>Web-based admin console with similar look/feel to Exchange 2013 </a:t>
                      </a:r>
                      <a:br>
                        <a:rPr lang="en-US" sz="1400" baseline="0" dirty="0" smtClean="0">
                          <a:solidFill>
                            <a:schemeClr val="tx1"/>
                          </a:solidFill>
                        </a:rPr>
                      </a:br>
                      <a:r>
                        <a:rPr lang="en-US" sz="1400" baseline="0" dirty="0" smtClean="0">
                          <a:solidFill>
                            <a:schemeClr val="tx1"/>
                          </a:solidFill>
                        </a:rPr>
                        <a:t>and Office 365</a:t>
                      </a:r>
                    </a:p>
                  </a:txBody>
                  <a:tcPr marL="93298" marR="93298" marT="46630" marB="46630" anchor="ctr">
                    <a:lnR w="12700" cap="flat" cmpd="sng" algn="ctr">
                      <a:noFill/>
                      <a:prstDash val="solid"/>
                      <a:round/>
                      <a:headEnd type="none" w="med" len="med"/>
                      <a:tailEnd type="none" w="med" len="med"/>
                    </a:lnR>
                    <a:solidFill>
                      <a:srgbClr val="FFFFFF">
                        <a:alpha val="20000"/>
                      </a:srgbClr>
                    </a:solidFill>
                  </a:tcPr>
                </a:tc>
              </a:tr>
              <a:tr h="515943">
                <a:tc>
                  <a:txBody>
                    <a:bodyPr/>
                    <a:lstStyle/>
                    <a:p>
                      <a:r>
                        <a:rPr lang="en-US" sz="1600" b="0" dirty="0" smtClean="0">
                          <a:solidFill>
                            <a:schemeClr val="tx1"/>
                          </a:solidFill>
                        </a:rPr>
                        <a:t>Policy rules</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chemeClr val="bg2">
                        <a:alpha val="20000"/>
                      </a:schemeClr>
                    </a:solidFill>
                  </a:tcPr>
                </a:tc>
                <a:tc>
                  <a:txBody>
                    <a:bodyPr/>
                    <a:lstStyle/>
                    <a:p>
                      <a:r>
                        <a:rPr lang="en-US" sz="1400" dirty="0" smtClean="0">
                          <a:solidFill>
                            <a:schemeClr val="tx1"/>
                          </a:solidFill>
                        </a:rPr>
                        <a:t>FOPE-specific policy</a:t>
                      </a:r>
                      <a:r>
                        <a:rPr lang="en-US" sz="1400" baseline="0" dirty="0" smtClean="0">
                          <a:solidFill>
                            <a:schemeClr val="tx1"/>
                          </a:solidFill>
                        </a:rPr>
                        <a:t> rules</a:t>
                      </a:r>
                      <a:endParaRPr lang="en-US" sz="1400" dirty="0">
                        <a:solidFill>
                          <a:schemeClr val="tx1"/>
                        </a:solidFill>
                      </a:endParaRPr>
                    </a:p>
                  </a:txBody>
                  <a:tcPr marL="93298" marR="93298" marT="46630" marB="46630" anchor="ctr">
                    <a:solidFill>
                      <a:schemeClr val="bg2">
                        <a:alpha val="20000"/>
                      </a:schemeClr>
                    </a:solidFill>
                  </a:tcPr>
                </a:tc>
                <a:tc>
                  <a:txBody>
                    <a:bodyPr/>
                    <a:lstStyle/>
                    <a:p>
                      <a:r>
                        <a:rPr lang="en-US" sz="1400" baseline="0" dirty="0" smtClean="0">
                          <a:solidFill>
                            <a:schemeClr val="tx1"/>
                          </a:solidFill>
                        </a:rPr>
                        <a:t>Flexible rules based on Exchange Transport Rules engine with attachment content scanning</a:t>
                      </a:r>
                    </a:p>
                  </a:txBody>
                  <a:tcPr marL="93298" marR="93298" marT="46630" marB="46630" anchor="ctr">
                    <a:lnR w="12700" cap="flat" cmpd="sng" algn="ctr">
                      <a:noFill/>
                      <a:prstDash val="solid"/>
                      <a:round/>
                      <a:headEnd type="none" w="med" len="med"/>
                      <a:tailEnd type="none" w="med" len="med"/>
                    </a:lnR>
                    <a:solidFill>
                      <a:schemeClr val="bg2">
                        <a:alpha val="20000"/>
                      </a:schemeClr>
                    </a:solidFill>
                  </a:tcPr>
                </a:tc>
              </a:tr>
              <a:tr h="507994">
                <a:tc>
                  <a:txBody>
                    <a:bodyPr/>
                    <a:lstStyle/>
                    <a:p>
                      <a:r>
                        <a:rPr lang="en-US" sz="1600" b="0" dirty="0" err="1" smtClean="0">
                          <a:solidFill>
                            <a:schemeClr val="tx1"/>
                          </a:solidFill>
                        </a:rPr>
                        <a:t>RegEx</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rgbClr val="FFFFFF">
                        <a:alpha val="20000"/>
                      </a:srgbClr>
                    </a:solidFill>
                  </a:tcPr>
                </a:tc>
                <a:tc>
                  <a:txBody>
                    <a:bodyPr/>
                    <a:lstStyle/>
                    <a:p>
                      <a:r>
                        <a:rPr lang="en-US" sz="1400" dirty="0" smtClean="0">
                          <a:solidFill>
                            <a:schemeClr val="tx1"/>
                          </a:solidFill>
                        </a:rPr>
                        <a:t>Basic </a:t>
                      </a:r>
                      <a:r>
                        <a:rPr lang="en-US" sz="1400" dirty="0" err="1" smtClean="0">
                          <a:solidFill>
                            <a:schemeClr val="tx1"/>
                          </a:solidFill>
                        </a:rPr>
                        <a:t>RegEx</a:t>
                      </a:r>
                      <a:endParaRPr lang="en-US" sz="1400" dirty="0">
                        <a:solidFill>
                          <a:schemeClr val="tx1"/>
                        </a:solidFill>
                      </a:endParaRPr>
                    </a:p>
                  </a:txBody>
                  <a:tcPr marL="93298" marR="93298" marT="46630" marB="46630" anchor="ctr">
                    <a:solidFill>
                      <a:srgbClr val="FFFFFF">
                        <a:alpha val="20000"/>
                      </a:srgbClr>
                    </a:solidFill>
                  </a:tcPr>
                </a:tc>
                <a:tc>
                  <a:txBody>
                    <a:bodyPr/>
                    <a:lstStyle/>
                    <a:p>
                      <a:r>
                        <a:rPr lang="en-US" sz="1400" baseline="0" dirty="0" err="1" smtClean="0">
                          <a:solidFill>
                            <a:schemeClr val="tx1"/>
                          </a:solidFill>
                        </a:rPr>
                        <a:t>.Net</a:t>
                      </a:r>
                      <a:r>
                        <a:rPr lang="en-US" sz="1400" baseline="0" dirty="0" smtClean="0">
                          <a:solidFill>
                            <a:schemeClr val="tx1"/>
                          </a:solidFill>
                        </a:rPr>
                        <a:t> </a:t>
                      </a:r>
                      <a:r>
                        <a:rPr lang="en-US" sz="1400" baseline="0" dirty="0" err="1" smtClean="0">
                          <a:solidFill>
                            <a:schemeClr val="tx1"/>
                          </a:solidFill>
                        </a:rPr>
                        <a:t>RegEx</a:t>
                      </a:r>
                      <a:r>
                        <a:rPr lang="en-US" sz="1400" baseline="0" dirty="0" smtClean="0">
                          <a:solidFill>
                            <a:schemeClr val="tx1"/>
                          </a:solidFill>
                        </a:rPr>
                        <a:t> Engine</a:t>
                      </a:r>
                    </a:p>
                  </a:txBody>
                  <a:tcPr marL="93298" marR="93298" marT="46630" marB="46630" anchor="ctr">
                    <a:lnR w="12700" cap="flat" cmpd="sng" algn="ctr">
                      <a:noFill/>
                      <a:prstDash val="solid"/>
                      <a:round/>
                      <a:headEnd type="none" w="med" len="med"/>
                      <a:tailEnd type="none" w="med" len="med"/>
                    </a:lnR>
                    <a:solidFill>
                      <a:srgbClr val="FFFFFF">
                        <a:alpha val="20000"/>
                      </a:srgbClr>
                    </a:solidFill>
                  </a:tcPr>
                </a:tc>
              </a:tr>
              <a:tr h="507994">
                <a:tc>
                  <a:txBody>
                    <a:bodyPr/>
                    <a:lstStyle/>
                    <a:p>
                      <a:r>
                        <a:rPr lang="en-US" sz="1600" b="0" dirty="0" smtClean="0">
                          <a:solidFill>
                            <a:schemeClr val="tx1"/>
                          </a:solidFill>
                        </a:rPr>
                        <a:t>Regional</a:t>
                      </a:r>
                      <a:r>
                        <a:rPr lang="en-US" sz="1600" b="0" baseline="0" dirty="0" smtClean="0">
                          <a:solidFill>
                            <a:schemeClr val="tx1"/>
                          </a:solidFill>
                        </a:rPr>
                        <a:t> routing</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chemeClr val="bg2">
                        <a:alpha val="20000"/>
                      </a:schemeClr>
                    </a:solidFill>
                  </a:tcPr>
                </a:tc>
                <a:tc>
                  <a:txBody>
                    <a:bodyPr/>
                    <a:lstStyle/>
                    <a:p>
                      <a:r>
                        <a:rPr lang="en-US" sz="1400" dirty="0" smtClean="0">
                          <a:solidFill>
                            <a:schemeClr val="tx1"/>
                          </a:solidFill>
                        </a:rPr>
                        <a:t>US Only</a:t>
                      </a:r>
                      <a:endParaRPr lang="en-US" sz="1400" dirty="0">
                        <a:solidFill>
                          <a:schemeClr val="tx1"/>
                        </a:solidFill>
                      </a:endParaRPr>
                    </a:p>
                  </a:txBody>
                  <a:tcPr marL="93298" marR="93298" marT="46630" marB="46630" anchor="ctr">
                    <a:solidFill>
                      <a:schemeClr val="bg2">
                        <a:alpha val="20000"/>
                      </a:schemeClr>
                    </a:solidFill>
                  </a:tcPr>
                </a:tc>
                <a:tc>
                  <a:txBody>
                    <a:bodyPr/>
                    <a:lstStyle/>
                    <a:p>
                      <a:r>
                        <a:rPr lang="en-US" sz="1400" baseline="0" dirty="0" smtClean="0">
                          <a:solidFill>
                            <a:schemeClr val="tx1"/>
                          </a:solidFill>
                        </a:rPr>
                        <a:t>EU and US routing</a:t>
                      </a:r>
                    </a:p>
                  </a:txBody>
                  <a:tcPr marL="93298" marR="93298" marT="46630" marB="46630" anchor="ctr">
                    <a:lnR w="12700" cap="flat" cmpd="sng" algn="ctr">
                      <a:noFill/>
                      <a:prstDash val="solid"/>
                      <a:round/>
                      <a:headEnd type="none" w="med" len="med"/>
                      <a:tailEnd type="none" w="med" len="med"/>
                    </a:lnR>
                    <a:solidFill>
                      <a:schemeClr val="bg2">
                        <a:alpha val="20000"/>
                      </a:schemeClr>
                    </a:solidFill>
                  </a:tcPr>
                </a:tc>
              </a:tr>
              <a:tr h="507994">
                <a:tc>
                  <a:txBody>
                    <a:bodyPr/>
                    <a:lstStyle/>
                    <a:p>
                      <a:r>
                        <a:rPr lang="en-US" sz="1600" b="0" dirty="0" smtClean="0">
                          <a:solidFill>
                            <a:schemeClr val="tx1"/>
                          </a:solidFill>
                        </a:rPr>
                        <a:t>Intelligent </a:t>
                      </a:r>
                      <a:r>
                        <a:rPr lang="en-US" sz="1600" b="0" baseline="0" dirty="0" smtClean="0">
                          <a:solidFill>
                            <a:schemeClr val="tx1"/>
                          </a:solidFill>
                        </a:rPr>
                        <a:t>routing</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rgbClr val="FFFFFF">
                        <a:alpha val="20000"/>
                      </a:srgbClr>
                    </a:solidFill>
                  </a:tcPr>
                </a:tc>
                <a:tc>
                  <a:txBody>
                    <a:bodyPr/>
                    <a:lstStyle/>
                    <a:p>
                      <a:r>
                        <a:rPr lang="en-US" sz="1400" dirty="0" smtClean="0">
                          <a:solidFill>
                            <a:schemeClr val="tx1"/>
                          </a:solidFill>
                        </a:rPr>
                        <a:t>Virtual domains</a:t>
                      </a:r>
                      <a:endParaRPr lang="en-US" sz="1400" dirty="0">
                        <a:solidFill>
                          <a:schemeClr val="tx1"/>
                        </a:solidFill>
                      </a:endParaRPr>
                    </a:p>
                  </a:txBody>
                  <a:tcPr marL="93298" marR="93298" marT="46630" marB="46630" anchor="ctr">
                    <a:solidFill>
                      <a:srgbClr val="FFFFFF">
                        <a:alpha val="20000"/>
                      </a:srgbClr>
                    </a:solidFill>
                  </a:tcPr>
                </a:tc>
                <a:tc>
                  <a:txBody>
                    <a:bodyPr/>
                    <a:lstStyle/>
                    <a:p>
                      <a:r>
                        <a:rPr lang="en-US" sz="1400" baseline="0" dirty="0" smtClean="0">
                          <a:solidFill>
                            <a:schemeClr val="tx1"/>
                          </a:solidFill>
                        </a:rPr>
                        <a:t>Criteria based routing</a:t>
                      </a:r>
                    </a:p>
                  </a:txBody>
                  <a:tcPr marL="93298" marR="93298" marT="46630" marB="46630" anchor="ctr">
                    <a:lnR w="12700" cap="flat" cmpd="sng" algn="ctr">
                      <a:noFill/>
                      <a:prstDash val="solid"/>
                      <a:round/>
                      <a:headEnd type="none" w="med" len="med"/>
                      <a:tailEnd type="none" w="med" len="med"/>
                    </a:lnR>
                    <a:solidFill>
                      <a:srgbClr val="FFFFFF">
                        <a:alpha val="20000"/>
                      </a:srgbClr>
                    </a:solidFill>
                  </a:tcPr>
                </a:tc>
              </a:tr>
              <a:tr h="515943">
                <a:tc>
                  <a:txBody>
                    <a:bodyPr/>
                    <a:lstStyle/>
                    <a:p>
                      <a:r>
                        <a:rPr lang="en-US" sz="1600" b="0" dirty="0" smtClean="0">
                          <a:solidFill>
                            <a:schemeClr val="tx1"/>
                          </a:solidFill>
                        </a:rPr>
                        <a:t>Reporting</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chemeClr val="bg2">
                        <a:alpha val="20000"/>
                      </a:schemeClr>
                    </a:solidFill>
                  </a:tcPr>
                </a:tc>
                <a:tc>
                  <a:txBody>
                    <a:bodyPr/>
                    <a:lstStyle/>
                    <a:p>
                      <a:r>
                        <a:rPr lang="en-US" sz="1400" dirty="0" smtClean="0">
                          <a:solidFill>
                            <a:schemeClr val="tx1"/>
                          </a:solidFill>
                        </a:rPr>
                        <a:t>Online and </a:t>
                      </a:r>
                      <a:br>
                        <a:rPr lang="en-US" sz="1400" dirty="0" smtClean="0">
                          <a:solidFill>
                            <a:schemeClr val="tx1"/>
                          </a:solidFill>
                        </a:rPr>
                      </a:br>
                      <a:r>
                        <a:rPr lang="en-US" sz="1400" dirty="0" smtClean="0">
                          <a:solidFill>
                            <a:schemeClr val="tx1"/>
                          </a:solidFill>
                        </a:rPr>
                        <a:t>downloadable reports</a:t>
                      </a:r>
                      <a:endParaRPr lang="en-US" sz="1400" dirty="0">
                        <a:solidFill>
                          <a:schemeClr val="tx1"/>
                        </a:solidFill>
                      </a:endParaRPr>
                    </a:p>
                  </a:txBody>
                  <a:tcPr marL="93298" marR="93298" marT="46630" marB="46630" anchor="ctr">
                    <a:solidFill>
                      <a:schemeClr val="bg2">
                        <a:alpha val="20000"/>
                      </a:schemeClr>
                    </a:solidFill>
                  </a:tcPr>
                </a:tc>
                <a:tc>
                  <a:txBody>
                    <a:bodyPr/>
                    <a:lstStyle/>
                    <a:p>
                      <a:r>
                        <a:rPr lang="en-US" sz="1400" baseline="0" dirty="0" smtClean="0">
                          <a:solidFill>
                            <a:schemeClr val="tx1"/>
                          </a:solidFill>
                        </a:rPr>
                        <a:t>Detailed online reports and downloadable excel workbook that pulls from a reporting API</a:t>
                      </a:r>
                    </a:p>
                  </a:txBody>
                  <a:tcPr marL="93298" marR="93298" marT="46630" marB="46630" anchor="ctr">
                    <a:lnR w="12700" cap="flat" cmpd="sng" algn="ctr">
                      <a:noFill/>
                      <a:prstDash val="solid"/>
                      <a:round/>
                      <a:headEnd type="none" w="med" len="med"/>
                      <a:tailEnd type="none" w="med" len="med"/>
                    </a:lnR>
                    <a:solidFill>
                      <a:schemeClr val="bg2">
                        <a:alpha val="20000"/>
                      </a:schemeClr>
                    </a:solidFill>
                  </a:tcPr>
                </a:tc>
              </a:tr>
              <a:tr h="515943">
                <a:tc>
                  <a:txBody>
                    <a:bodyPr/>
                    <a:lstStyle/>
                    <a:p>
                      <a:r>
                        <a:rPr lang="en-US" sz="1600" b="0" dirty="0" smtClean="0">
                          <a:solidFill>
                            <a:schemeClr val="tx1"/>
                          </a:solidFill>
                        </a:rPr>
                        <a:t>Spam</a:t>
                      </a:r>
                      <a:r>
                        <a:rPr lang="en-US" sz="1600" b="0" baseline="0" dirty="0" smtClean="0">
                          <a:solidFill>
                            <a:schemeClr val="tx1"/>
                          </a:solidFill>
                        </a:rPr>
                        <a:t> management</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rgbClr val="FFFFFF">
                        <a:alpha val="20000"/>
                      </a:srgbClr>
                    </a:solidFill>
                  </a:tcPr>
                </a:tc>
                <a:tc>
                  <a:txBody>
                    <a:bodyPr/>
                    <a:lstStyle/>
                    <a:p>
                      <a:r>
                        <a:rPr lang="en-US" sz="1400" dirty="0" smtClean="0">
                          <a:solidFill>
                            <a:schemeClr val="tx1"/>
                          </a:solidFill>
                        </a:rPr>
                        <a:t>Granular</a:t>
                      </a:r>
                      <a:r>
                        <a:rPr lang="en-US" sz="1400" baseline="0" dirty="0" smtClean="0">
                          <a:solidFill>
                            <a:schemeClr val="tx1"/>
                          </a:solidFill>
                        </a:rPr>
                        <a:t> s</a:t>
                      </a:r>
                      <a:r>
                        <a:rPr lang="en-US" sz="1400" dirty="0" smtClean="0">
                          <a:solidFill>
                            <a:schemeClr val="tx1"/>
                          </a:solidFill>
                        </a:rPr>
                        <a:t>pam</a:t>
                      </a:r>
                      <a:r>
                        <a:rPr lang="en-US" sz="1400" baseline="0" dirty="0" smtClean="0">
                          <a:solidFill>
                            <a:schemeClr val="tx1"/>
                          </a:solidFill>
                        </a:rPr>
                        <a:t> management</a:t>
                      </a:r>
                      <a:endParaRPr lang="en-US" sz="1400" dirty="0">
                        <a:solidFill>
                          <a:schemeClr val="tx1"/>
                        </a:solidFill>
                      </a:endParaRPr>
                    </a:p>
                  </a:txBody>
                  <a:tcPr marL="93298" marR="93298" marT="46630" marB="46630" anchor="ctr">
                    <a:solidFill>
                      <a:srgbClr val="FFFFFF">
                        <a:alpha val="20000"/>
                      </a:srgbClr>
                    </a:solidFill>
                  </a:tcPr>
                </a:tc>
                <a:tc>
                  <a:txBody>
                    <a:bodyPr/>
                    <a:lstStyle/>
                    <a:p>
                      <a:r>
                        <a:rPr lang="en-US" sz="1400" baseline="0" dirty="0" smtClean="0">
                          <a:solidFill>
                            <a:schemeClr val="tx1"/>
                          </a:solidFill>
                        </a:rPr>
                        <a:t>Granular spam management including bulk mail and international </a:t>
                      </a:r>
                      <a:br>
                        <a:rPr lang="en-US" sz="1400" baseline="0" dirty="0" smtClean="0">
                          <a:solidFill>
                            <a:schemeClr val="tx1"/>
                          </a:solidFill>
                        </a:rPr>
                      </a:br>
                      <a:r>
                        <a:rPr lang="en-US" sz="1400" baseline="0" dirty="0" smtClean="0">
                          <a:solidFill>
                            <a:schemeClr val="tx1"/>
                          </a:solidFill>
                        </a:rPr>
                        <a:t>spam blocking</a:t>
                      </a:r>
                    </a:p>
                  </a:txBody>
                  <a:tcPr marL="93298" marR="93298" marT="46630" marB="46630" anchor="ctr">
                    <a:lnR w="12700" cap="flat" cmpd="sng" algn="ctr">
                      <a:noFill/>
                      <a:prstDash val="solid"/>
                      <a:round/>
                      <a:headEnd type="none" w="med" len="med"/>
                      <a:tailEnd type="none" w="med" len="med"/>
                    </a:lnR>
                    <a:solidFill>
                      <a:srgbClr val="FFFFFF">
                        <a:alpha val="20000"/>
                      </a:srgbClr>
                    </a:solidFill>
                  </a:tcPr>
                </a:tc>
              </a:tr>
              <a:tr h="507994">
                <a:tc>
                  <a:txBody>
                    <a:bodyPr/>
                    <a:lstStyle/>
                    <a:p>
                      <a:r>
                        <a:rPr lang="en-US" sz="1600" b="0" dirty="0" smtClean="0">
                          <a:solidFill>
                            <a:schemeClr val="tx1"/>
                          </a:solidFill>
                        </a:rPr>
                        <a:t>Malware</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solidFill>
                      <a:schemeClr val="bg2">
                        <a:alpha val="20000"/>
                      </a:schemeClr>
                    </a:solidFill>
                  </a:tcPr>
                </a:tc>
                <a:tc>
                  <a:txBody>
                    <a:bodyPr/>
                    <a:lstStyle/>
                    <a:p>
                      <a:r>
                        <a:rPr lang="en-US" sz="1400" baseline="0" dirty="0" smtClean="0">
                          <a:solidFill>
                            <a:schemeClr val="tx1"/>
                          </a:solidFill>
                        </a:rPr>
                        <a:t>Multi-engine </a:t>
                      </a:r>
                      <a:br>
                        <a:rPr lang="en-US" sz="1400" baseline="0" dirty="0" smtClean="0">
                          <a:solidFill>
                            <a:schemeClr val="tx1"/>
                          </a:solidFill>
                        </a:rPr>
                      </a:br>
                      <a:r>
                        <a:rPr lang="en-US" sz="1400" baseline="0" dirty="0" smtClean="0">
                          <a:solidFill>
                            <a:schemeClr val="tx1"/>
                          </a:solidFill>
                        </a:rPr>
                        <a:t>anti-malware scanning </a:t>
                      </a:r>
                      <a:endParaRPr lang="en-US" sz="1400" dirty="0">
                        <a:solidFill>
                          <a:schemeClr val="tx1"/>
                        </a:solidFill>
                      </a:endParaRPr>
                    </a:p>
                  </a:txBody>
                  <a:tcPr marL="93298" marR="93298" marT="46630" marB="46630" anchor="ctr">
                    <a:solidFill>
                      <a:schemeClr val="bg2">
                        <a:alpha val="20000"/>
                      </a:schemeClr>
                    </a:solidFill>
                  </a:tcPr>
                </a:tc>
                <a:tc>
                  <a:txBody>
                    <a:bodyPr/>
                    <a:lstStyle/>
                    <a:p>
                      <a:r>
                        <a:rPr lang="en-US" sz="1400" baseline="0" dirty="0" smtClean="0">
                          <a:solidFill>
                            <a:schemeClr val="tx1"/>
                          </a:solidFill>
                        </a:rPr>
                        <a:t>Multi-engine anti-malware scanning with attachment blocking</a:t>
                      </a:r>
                    </a:p>
                  </a:txBody>
                  <a:tcPr marL="93298" marR="93298" marT="46630" marB="46630" anchor="ctr">
                    <a:lnR w="12700" cap="flat" cmpd="sng" algn="ctr">
                      <a:noFill/>
                      <a:prstDash val="solid"/>
                      <a:round/>
                      <a:headEnd type="none" w="med" len="med"/>
                      <a:tailEnd type="none" w="med" len="med"/>
                    </a:lnR>
                    <a:solidFill>
                      <a:schemeClr val="bg2">
                        <a:alpha val="20000"/>
                      </a:schemeClr>
                    </a:solidFill>
                  </a:tcPr>
                </a:tc>
              </a:tr>
              <a:tr h="515943">
                <a:tc>
                  <a:txBody>
                    <a:bodyPr/>
                    <a:lstStyle/>
                    <a:p>
                      <a:r>
                        <a:rPr lang="en-US" sz="1600" b="0" dirty="0" smtClean="0">
                          <a:solidFill>
                            <a:schemeClr val="tx1"/>
                          </a:solidFill>
                        </a:rPr>
                        <a:t>Quarantine</a:t>
                      </a:r>
                      <a:endParaRPr lang="en-US" sz="1600" b="0" dirty="0">
                        <a:solidFill>
                          <a:schemeClr val="tx1"/>
                        </a:solidFill>
                      </a:endParaRPr>
                    </a:p>
                  </a:txBody>
                  <a:tcPr marL="93298" marR="93298" marT="46630" marB="4663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FFFF">
                        <a:alpha val="20000"/>
                      </a:srgbClr>
                    </a:solidFill>
                  </a:tcPr>
                </a:tc>
                <a:tc>
                  <a:txBody>
                    <a:bodyPr/>
                    <a:lstStyle/>
                    <a:p>
                      <a:r>
                        <a:rPr lang="en-US" sz="1400" dirty="0" smtClean="0">
                          <a:solidFill>
                            <a:schemeClr val="tx1"/>
                          </a:solidFill>
                        </a:rPr>
                        <a:t>End user</a:t>
                      </a:r>
                      <a:r>
                        <a:rPr lang="en-US" sz="1400" baseline="0" dirty="0" smtClean="0">
                          <a:solidFill>
                            <a:schemeClr val="tx1"/>
                          </a:solidFill>
                        </a:rPr>
                        <a:t> and Admin access</a:t>
                      </a:r>
                    </a:p>
                  </a:txBody>
                  <a:tcPr marL="93298" marR="93298" marT="46630" marB="46630" anchor="ctr">
                    <a:lnB w="12700" cap="flat" cmpd="sng" algn="ctr">
                      <a:noFill/>
                      <a:prstDash val="solid"/>
                      <a:round/>
                      <a:headEnd type="none" w="med" len="med"/>
                      <a:tailEnd type="none" w="med" len="med"/>
                    </a:lnB>
                    <a:solidFill>
                      <a:srgbClr val="FFFFFF">
                        <a:alpha val="20000"/>
                      </a:srgbClr>
                    </a:solidFill>
                  </a:tcPr>
                </a:tc>
                <a:tc>
                  <a:txBody>
                    <a:bodyPr/>
                    <a:lstStyle/>
                    <a:p>
                      <a:r>
                        <a:rPr lang="en-US" sz="1400" baseline="0" dirty="0" smtClean="0">
                          <a:solidFill>
                            <a:schemeClr val="tx1"/>
                          </a:solidFill>
                        </a:rPr>
                        <a:t>Admin-only access (end user notifications coming soon)</a:t>
                      </a:r>
                    </a:p>
                  </a:txBody>
                  <a:tcPr marL="93298" marR="93298" marT="46630" marB="4663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FFF">
                        <a:alpha val="20000"/>
                      </a:srgbClr>
                    </a:solidFill>
                  </a:tcPr>
                </a:tc>
              </a:tr>
            </a:tbl>
          </a:graphicData>
        </a:graphic>
      </p:graphicFrame>
    </p:spTree>
    <p:extLst>
      <p:ext uri="{BB962C8B-B14F-4D97-AF65-F5344CB8AC3E}">
        <p14:creationId xmlns:p14="http://schemas.microsoft.com/office/powerpoint/2010/main" val="11034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EOP </a:t>
            </a:r>
            <a:r>
              <a:rPr lang="en-US" dirty="0" smtClean="0"/>
              <a:t>availability</a:t>
            </a:r>
            <a:endParaRPr lang="en-US" dirty="0">
              <a:solidFill>
                <a:schemeClr val="tx1"/>
              </a:solidFill>
            </a:endParaRPr>
          </a:p>
        </p:txBody>
      </p:sp>
      <p:sp>
        <p:nvSpPr>
          <p:cNvPr id="3" name="Content Placeholder 2"/>
          <p:cNvSpPr>
            <a:spLocks noGrp="1"/>
          </p:cNvSpPr>
          <p:nvPr>
            <p:ph type="body" sz="quarter" idx="4294967295"/>
          </p:nvPr>
        </p:nvSpPr>
        <p:spPr>
          <a:xfrm>
            <a:off x="274638" y="1439863"/>
            <a:ext cx="11612562" cy="5946243"/>
          </a:xfrm>
          <a:prstGeom prst="rect">
            <a:avLst/>
          </a:prstGeom>
        </p:spPr>
        <p:txBody>
          <a:bodyPr/>
          <a:lstStyle/>
          <a:p>
            <a:pPr marL="0" indent="0">
              <a:spcBef>
                <a:spcPts val="0"/>
              </a:spcBef>
              <a:spcAft>
                <a:spcPts val="600"/>
              </a:spcAft>
              <a:buNone/>
            </a:pPr>
            <a:r>
              <a:rPr lang="en-US" sz="3600" dirty="0">
                <a:gradFill>
                  <a:gsLst>
                    <a:gs pos="1250">
                      <a:schemeClr val="tx2"/>
                    </a:gs>
                    <a:gs pos="99000">
                      <a:schemeClr val="tx2"/>
                    </a:gs>
                  </a:gsLst>
                  <a:lin ang="5400000" scaled="0"/>
                </a:gradFill>
              </a:rPr>
              <a:t>Available with the current </a:t>
            </a:r>
            <a:r>
              <a:rPr lang="en-US" sz="3600" dirty="0" smtClean="0">
                <a:gradFill>
                  <a:gsLst>
                    <a:gs pos="1250">
                      <a:schemeClr val="tx2"/>
                    </a:gs>
                    <a:gs pos="99000">
                      <a:schemeClr val="tx2"/>
                    </a:gs>
                  </a:gsLst>
                  <a:lin ang="5400000" scaled="0"/>
                </a:gradFill>
              </a:rPr>
              <a:t>version of </a:t>
            </a:r>
            <a:r>
              <a:rPr lang="en-US" sz="3600" dirty="0">
                <a:gradFill>
                  <a:gsLst>
                    <a:gs pos="1250">
                      <a:schemeClr val="tx2"/>
                    </a:gs>
                    <a:gs pos="99000">
                      <a:schemeClr val="tx2"/>
                    </a:gs>
                  </a:gsLst>
                  <a:lin ang="5400000" scaled="0"/>
                </a:gradFill>
              </a:rPr>
              <a:t>Office </a:t>
            </a:r>
            <a:r>
              <a:rPr lang="en-US" sz="3600" dirty="0" smtClean="0">
                <a:gradFill>
                  <a:gsLst>
                    <a:gs pos="1250">
                      <a:schemeClr val="tx2"/>
                    </a:gs>
                    <a:gs pos="99000">
                      <a:schemeClr val="tx2"/>
                    </a:gs>
                  </a:gsLst>
                  <a:lin ang="5400000" scaled="0"/>
                </a:gradFill>
              </a:rPr>
              <a:t>365</a:t>
            </a:r>
          </a:p>
          <a:p>
            <a:pPr marL="0" indent="0">
              <a:spcBef>
                <a:spcPts val="0"/>
              </a:spcBef>
              <a:spcAft>
                <a:spcPts val="1200"/>
              </a:spcAft>
              <a:buNone/>
            </a:pPr>
            <a:r>
              <a:rPr lang="en-US" sz="2800" dirty="0" smtClean="0">
                <a:latin typeface="+mj-lt"/>
              </a:rPr>
              <a:t>Try </a:t>
            </a:r>
            <a:r>
              <a:rPr lang="en-US" sz="2800" dirty="0">
                <a:latin typeface="+mj-lt"/>
              </a:rPr>
              <a:t>- 30 day trial from web </a:t>
            </a:r>
            <a:r>
              <a:rPr lang="en-US" sz="2800" dirty="0" smtClean="0">
                <a:latin typeface="+mj-lt"/>
              </a:rPr>
              <a:t>site</a:t>
            </a:r>
          </a:p>
          <a:p>
            <a:pPr marL="0" indent="0">
              <a:spcBef>
                <a:spcPts val="0"/>
              </a:spcBef>
              <a:spcAft>
                <a:spcPts val="1200"/>
              </a:spcAft>
              <a:buNone/>
            </a:pPr>
            <a:r>
              <a:rPr lang="en-US" sz="2800" dirty="0" smtClean="0">
                <a:latin typeface="+mj-lt"/>
              </a:rPr>
              <a:t>Buy </a:t>
            </a:r>
            <a:endParaRPr lang="en-US" sz="2800" dirty="0">
              <a:latin typeface="+mj-lt"/>
            </a:endParaRPr>
          </a:p>
          <a:p>
            <a:pPr marL="342900" lvl="1" indent="0">
              <a:spcBef>
                <a:spcPts val="0"/>
              </a:spcBef>
              <a:spcAft>
                <a:spcPts val="1200"/>
              </a:spcAft>
              <a:buNone/>
            </a:pPr>
            <a:r>
              <a:rPr lang="en-US" dirty="0">
                <a:latin typeface="+mj-lt"/>
              </a:rPr>
              <a:t>Standalone version</a:t>
            </a:r>
          </a:p>
          <a:p>
            <a:pPr marL="342900" lvl="1" indent="0">
              <a:spcBef>
                <a:spcPts val="0"/>
              </a:spcBef>
              <a:spcAft>
                <a:spcPts val="1200"/>
              </a:spcAft>
              <a:buNone/>
            </a:pPr>
            <a:r>
              <a:rPr lang="en-US" dirty="0">
                <a:latin typeface="+mj-lt"/>
              </a:rPr>
              <a:t>Exchange ECAL with Services</a:t>
            </a:r>
          </a:p>
          <a:p>
            <a:pPr marL="342900" lvl="1" indent="0">
              <a:spcBef>
                <a:spcPts val="0"/>
              </a:spcBef>
              <a:spcAft>
                <a:spcPts val="1200"/>
              </a:spcAft>
              <a:buNone/>
            </a:pPr>
            <a:r>
              <a:rPr lang="en-US" dirty="0">
                <a:latin typeface="+mj-lt"/>
              </a:rPr>
              <a:t>Part of all Office 365 </a:t>
            </a:r>
            <a:r>
              <a:rPr lang="en-US" dirty="0" smtClean="0">
                <a:latin typeface="+mj-lt"/>
              </a:rPr>
              <a:t>plans</a:t>
            </a:r>
            <a:endParaRPr lang="en-US" dirty="0">
              <a:gradFill>
                <a:gsLst>
                  <a:gs pos="1250">
                    <a:schemeClr val="tx2"/>
                  </a:gs>
                  <a:gs pos="99000">
                    <a:schemeClr val="tx2"/>
                  </a:gs>
                </a:gsLst>
                <a:lin ang="5400000" scaled="0"/>
              </a:gradFill>
              <a:latin typeface="+mj-lt"/>
            </a:endParaRPr>
          </a:p>
          <a:p>
            <a:pPr marL="0" lvl="1" indent="0">
              <a:spcBef>
                <a:spcPts val="0"/>
              </a:spcBef>
              <a:spcAft>
                <a:spcPts val="600"/>
              </a:spcAft>
              <a:buNone/>
            </a:pPr>
            <a:r>
              <a:rPr lang="en-US" sz="3600" dirty="0">
                <a:gradFill>
                  <a:gsLst>
                    <a:gs pos="1250">
                      <a:schemeClr val="tx2"/>
                    </a:gs>
                    <a:gs pos="99000">
                      <a:schemeClr val="tx2"/>
                    </a:gs>
                  </a:gsLst>
                  <a:lin ang="5400000" scaled="0"/>
                </a:gradFill>
                <a:latin typeface="+mj-lt"/>
              </a:rPr>
              <a:t>Migration from </a:t>
            </a:r>
            <a:r>
              <a:rPr lang="en-US" sz="3600" dirty="0" smtClean="0">
                <a:gradFill>
                  <a:gsLst>
                    <a:gs pos="1250">
                      <a:schemeClr val="tx2"/>
                    </a:gs>
                    <a:gs pos="99000">
                      <a:schemeClr val="tx2"/>
                    </a:gs>
                  </a:gsLst>
                  <a:lin ang="5400000" scaled="0"/>
                </a:gradFill>
                <a:latin typeface="+mj-lt"/>
              </a:rPr>
              <a:t>FOPE</a:t>
            </a:r>
          </a:p>
          <a:p>
            <a:pPr marL="0" lvl="1" indent="0">
              <a:spcBef>
                <a:spcPts val="0"/>
              </a:spcBef>
              <a:spcAft>
                <a:spcPts val="1200"/>
              </a:spcAft>
              <a:buNone/>
            </a:pPr>
            <a:r>
              <a:rPr lang="en-US" sz="2800" dirty="0">
                <a:latin typeface="+mj-lt"/>
              </a:rPr>
              <a:t>Customer communication prior to migration</a:t>
            </a:r>
          </a:p>
          <a:p>
            <a:pPr marL="0" lvl="1" indent="0">
              <a:spcBef>
                <a:spcPts val="0"/>
              </a:spcBef>
              <a:spcAft>
                <a:spcPts val="1200"/>
              </a:spcAft>
              <a:buNone/>
            </a:pPr>
            <a:r>
              <a:rPr lang="en-US" sz="2800" dirty="0">
                <a:latin typeface="+mj-lt"/>
              </a:rPr>
              <a:t>Policy settings will be automatically migrated </a:t>
            </a:r>
          </a:p>
          <a:p>
            <a:pPr marL="0" lvl="1" indent="0">
              <a:spcBef>
                <a:spcPts val="0"/>
              </a:spcBef>
              <a:spcAft>
                <a:spcPts val="1200"/>
              </a:spcAft>
              <a:buNone/>
            </a:pPr>
            <a:r>
              <a:rPr lang="en-US" sz="2800" dirty="0">
                <a:latin typeface="+mj-lt"/>
              </a:rPr>
              <a:t>New administration console</a:t>
            </a:r>
          </a:p>
          <a:p>
            <a:pPr marL="0" lvl="1" indent="0">
              <a:spcBef>
                <a:spcPts val="0"/>
              </a:spcBef>
              <a:spcAft>
                <a:spcPts val="1200"/>
              </a:spcAft>
              <a:buNone/>
            </a:pPr>
            <a:endParaRPr lang="en-US" sz="3200" dirty="0">
              <a:latin typeface="+mj-lt"/>
            </a:endParaRPr>
          </a:p>
        </p:txBody>
      </p:sp>
    </p:spTree>
    <p:extLst>
      <p:ext uri="{BB962C8B-B14F-4D97-AF65-F5344CB8AC3E}">
        <p14:creationId xmlns:p14="http://schemas.microsoft.com/office/powerpoint/2010/main" val="307589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dirty="0" smtClean="0"/>
              <a:t>Exchange Online Protection (EOP)</a:t>
            </a:r>
            <a:r>
              <a:rPr lang="en-US" sz="3300" dirty="0" smtClean="0">
                <a:solidFill>
                  <a:schemeClr val="bg2"/>
                </a:solidFill>
              </a:rPr>
              <a:t>Next </a:t>
            </a:r>
            <a:r>
              <a:rPr lang="en-US" sz="3300" dirty="0">
                <a:solidFill>
                  <a:schemeClr val="bg2"/>
                </a:solidFill>
              </a:rPr>
              <a:t>generation of Forefront Online Protection for Exchange (FOPE)</a:t>
            </a:r>
            <a:r>
              <a:rPr lang="en-US" dirty="0" smtClean="0">
                <a:solidFill>
                  <a:schemeClr val="bg2"/>
                </a:solidFill>
              </a:rPr>
              <a:t/>
            </a:r>
            <a:br>
              <a:rPr lang="en-US" dirty="0" smtClean="0">
                <a:solidFill>
                  <a:schemeClr val="bg2"/>
                </a:solidFill>
              </a:rPr>
            </a:br>
            <a:r>
              <a:rPr lang="en-US" dirty="0" smtClean="0"/>
              <a:t/>
            </a:r>
            <a:br>
              <a:rPr lang="en-US" dirty="0" smtClean="0"/>
            </a:br>
            <a:endParaRPr lang="en-US" dirty="0"/>
          </a:p>
        </p:txBody>
      </p:sp>
      <p:sp>
        <p:nvSpPr>
          <p:cNvPr id="3" name="Content Placeholder 2"/>
          <p:cNvSpPr>
            <a:spLocks noGrp="1"/>
          </p:cNvSpPr>
          <p:nvPr>
            <p:ph type="body" sz="quarter" idx="4294967295"/>
          </p:nvPr>
        </p:nvSpPr>
        <p:spPr>
          <a:xfrm>
            <a:off x="2055812" y="1439863"/>
            <a:ext cx="10106025" cy="1600200"/>
          </a:xfrm>
        </p:spPr>
        <p:txBody>
          <a:bodyPr lIns="182880" tIns="0" rIns="0" bIns="0" anchor="ctr">
            <a:noAutofit/>
          </a:bodyPr>
          <a:lstStyle/>
          <a:p>
            <a:pPr marL="0" indent="0">
              <a:spcBef>
                <a:spcPts val="0"/>
              </a:spcBef>
              <a:spcAft>
                <a:spcPts val="1200"/>
              </a:spcAft>
              <a:buNone/>
            </a:pPr>
            <a:r>
              <a:rPr lang="en-US" sz="3200" dirty="0">
                <a:solidFill>
                  <a:schemeClr val="tx2"/>
                </a:solidFill>
              </a:rPr>
              <a:t>Protect communications</a:t>
            </a:r>
          </a:p>
          <a:p>
            <a:pPr marL="0" lvl="1" indent="0">
              <a:spcBef>
                <a:spcPts val="0"/>
              </a:spcBef>
              <a:spcAft>
                <a:spcPts val="600"/>
              </a:spcAft>
              <a:buNone/>
            </a:pPr>
            <a:r>
              <a:rPr lang="en-US" sz="2800" dirty="0">
                <a:solidFill>
                  <a:schemeClr val="tx2"/>
                </a:solidFill>
                <a:latin typeface="+mj-lt"/>
              </a:rPr>
              <a:t>Multi-engine anti-malware and enhanced spam filtering </a:t>
            </a:r>
            <a:br>
              <a:rPr lang="en-US" sz="2800" dirty="0">
                <a:solidFill>
                  <a:schemeClr val="tx2"/>
                </a:solidFill>
                <a:latin typeface="+mj-lt"/>
              </a:rPr>
            </a:br>
            <a:r>
              <a:rPr lang="en-US" sz="2800" dirty="0">
                <a:solidFill>
                  <a:schemeClr val="tx2"/>
                </a:solidFill>
                <a:latin typeface="+mj-lt"/>
              </a:rPr>
              <a:t>to help protect your email environment from </a:t>
            </a:r>
            <a:r>
              <a:rPr lang="en-US" sz="2800" dirty="0" smtClean="0">
                <a:solidFill>
                  <a:schemeClr val="tx2"/>
                </a:solidFill>
                <a:latin typeface="+mj-lt"/>
              </a:rPr>
              <a:t>threats</a:t>
            </a:r>
            <a:endParaRPr lang="en-US" sz="2800" dirty="0">
              <a:solidFill>
                <a:schemeClr val="tx2"/>
              </a:solidFill>
              <a:latin typeface="+mj-lt"/>
            </a:endParaRPr>
          </a:p>
        </p:txBody>
      </p:sp>
      <p:grpSp>
        <p:nvGrpSpPr>
          <p:cNvPr id="19" name="Group 18"/>
          <p:cNvGrpSpPr/>
          <p:nvPr/>
        </p:nvGrpSpPr>
        <p:grpSpPr>
          <a:xfrm>
            <a:off x="455614" y="1439863"/>
            <a:ext cx="1600200" cy="1600200"/>
            <a:chOff x="455613" y="1897063"/>
            <a:chExt cx="1600200" cy="1600200"/>
          </a:xfrm>
        </p:grpSpPr>
        <p:sp>
          <p:nvSpPr>
            <p:cNvPr id="4" name="Rectangle 3"/>
            <p:cNvSpPr/>
            <p:nvPr/>
          </p:nvSpPr>
          <p:spPr bwMode="auto">
            <a:xfrm>
              <a:off x="455613" y="1897063"/>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2" name="Picture 3" descr="C:\Users\hannahr\Dropbox\MOD Servers Metro Icon Library\victor melniciuc\PNGs\Tech_Words\TechWords_06-13-12-Secur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61" y="1983499"/>
              <a:ext cx="1427905" cy="1427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55614" y="5112008"/>
            <a:ext cx="1600200" cy="1600200"/>
            <a:chOff x="455613" y="5112009"/>
            <a:chExt cx="1600200" cy="1600200"/>
          </a:xfrm>
        </p:grpSpPr>
        <p:sp>
          <p:nvSpPr>
            <p:cNvPr id="16" name="Rectangle 15"/>
            <p:cNvSpPr/>
            <p:nvPr/>
          </p:nvSpPr>
          <p:spPr bwMode="auto">
            <a:xfrm>
              <a:off x="455613" y="5112009"/>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 name="Picture 4" descr="W:\Open Engagements\Productivity\MS-Unified Communications\#1601 BizProd MOD Team Core Content Work\New Iconography\Words\Draft\061312_Word_Icons\Tools_061312_white-04.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651" y="5389047"/>
              <a:ext cx="1046124" cy="104612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7" name="Content Placeholder 2"/>
          <p:cNvSpPr txBox="1">
            <a:spLocks/>
          </p:cNvSpPr>
          <p:nvPr/>
        </p:nvSpPr>
        <p:spPr>
          <a:xfrm>
            <a:off x="2055812" y="3275936"/>
            <a:ext cx="10106025" cy="1600200"/>
          </a:xfrm>
          <a:prstGeom prst="rect">
            <a:avLst/>
          </a:prstGeom>
        </p:spPr>
        <p:txBody>
          <a:bodyPr vert="horz" wrap="square" lIns="182880" tIns="0" rIns="0" bIns="0" rtlCol="0" anchor="ctr">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3200" dirty="0">
                <a:solidFill>
                  <a:schemeClr val="tx2"/>
                </a:solidFill>
              </a:rPr>
              <a:t>Enforce policy</a:t>
            </a:r>
          </a:p>
          <a:p>
            <a:pPr marL="0" lvl="1" indent="0">
              <a:spcBef>
                <a:spcPts val="0"/>
              </a:spcBef>
              <a:spcAft>
                <a:spcPts val="600"/>
              </a:spcAft>
              <a:buNone/>
            </a:pPr>
            <a:r>
              <a:rPr lang="en-US" sz="2800" dirty="0">
                <a:solidFill>
                  <a:schemeClr val="tx2"/>
                </a:solidFill>
                <a:latin typeface="+mj-lt"/>
              </a:rPr>
              <a:t>Flexible tools for policy enforcement that provide the </a:t>
            </a:r>
            <a:br>
              <a:rPr lang="en-US" sz="2800" dirty="0">
                <a:solidFill>
                  <a:schemeClr val="tx2"/>
                </a:solidFill>
                <a:latin typeface="+mj-lt"/>
              </a:rPr>
            </a:br>
            <a:r>
              <a:rPr lang="en-US" sz="2800" dirty="0">
                <a:solidFill>
                  <a:schemeClr val="tx2"/>
                </a:solidFill>
                <a:latin typeface="+mj-lt"/>
              </a:rPr>
              <a:t>right level of control</a:t>
            </a:r>
          </a:p>
        </p:txBody>
      </p:sp>
      <p:sp>
        <p:nvSpPr>
          <p:cNvPr id="18" name="Content Placeholder 2"/>
          <p:cNvSpPr txBox="1">
            <a:spLocks/>
          </p:cNvSpPr>
          <p:nvPr/>
        </p:nvSpPr>
        <p:spPr>
          <a:xfrm>
            <a:off x="2055812" y="5112008"/>
            <a:ext cx="10106025" cy="1600201"/>
          </a:xfrm>
          <a:prstGeom prst="rect">
            <a:avLst/>
          </a:prstGeom>
        </p:spPr>
        <p:txBody>
          <a:bodyPr vert="horz" wrap="square" lIns="182880" tIns="0" rIns="0" bIns="0" rtlCol="0" anchor="ctr">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3200" dirty="0">
                <a:solidFill>
                  <a:schemeClr val="tx2"/>
                </a:solidFill>
              </a:rPr>
              <a:t>Streamlined management</a:t>
            </a:r>
          </a:p>
          <a:p>
            <a:pPr marL="0" lvl="1" indent="0">
              <a:spcBef>
                <a:spcPts val="0"/>
              </a:spcBef>
              <a:spcAft>
                <a:spcPts val="600"/>
              </a:spcAft>
              <a:buNone/>
            </a:pPr>
            <a:r>
              <a:rPr lang="en-US" sz="2800" dirty="0">
                <a:solidFill>
                  <a:schemeClr val="tx2"/>
                </a:solidFill>
                <a:latin typeface="+mj-lt"/>
              </a:rPr>
              <a:t>Flexible administration of anti-spam, anti-malware and policy </a:t>
            </a:r>
            <a:r>
              <a:rPr lang="en-US" sz="2800" dirty="0" smtClean="0">
                <a:solidFill>
                  <a:schemeClr val="tx2"/>
                </a:solidFill>
                <a:latin typeface="+mj-lt"/>
              </a:rPr>
              <a:t>rules</a:t>
            </a:r>
            <a:endParaRPr lang="en-US" sz="2800" dirty="0">
              <a:solidFill>
                <a:schemeClr val="tx2"/>
              </a:solidFill>
              <a:latin typeface="+mj-lt"/>
            </a:endParaRPr>
          </a:p>
        </p:txBody>
      </p:sp>
      <p:grpSp>
        <p:nvGrpSpPr>
          <p:cNvPr id="2" name="Group 1"/>
          <p:cNvGrpSpPr/>
          <p:nvPr/>
        </p:nvGrpSpPr>
        <p:grpSpPr>
          <a:xfrm>
            <a:off x="455614" y="3275936"/>
            <a:ext cx="1600200" cy="1600200"/>
            <a:chOff x="455614" y="3275936"/>
            <a:chExt cx="1600200" cy="1600200"/>
          </a:xfrm>
        </p:grpSpPr>
        <p:sp>
          <p:nvSpPr>
            <p:cNvPr id="15" name="Rectangle 14"/>
            <p:cNvSpPr/>
            <p:nvPr/>
          </p:nvSpPr>
          <p:spPr bwMode="auto">
            <a:xfrm>
              <a:off x="455614" y="3275936"/>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Freeform 164"/>
            <p:cNvSpPr>
              <a:spLocks noEditPoints="1"/>
            </p:cNvSpPr>
            <p:nvPr/>
          </p:nvSpPr>
          <p:spPr bwMode="black">
            <a:xfrm>
              <a:off x="775859" y="3536164"/>
              <a:ext cx="931279" cy="100380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64373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455613" y="1439863"/>
            <a:ext cx="11520487" cy="52832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4" tIns="146274" rIns="182844" bIns="146274" numCol="1" spcCol="0" rtlCol="0" fromWordArt="0" anchor="t" anchorCtr="0" forceAA="0" compatLnSpc="1">
            <a:prstTxWarp prst="textNoShape">
              <a:avLst/>
            </a:prstTxWarp>
            <a:noAutofit/>
          </a:bodyPr>
          <a:lstStyle/>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Exchange </a:t>
            </a:r>
            <a:r>
              <a:rPr lang="en-US" sz="3600">
                <a:gradFill>
                  <a:gsLst>
                    <a:gs pos="1250">
                      <a:srgbClr val="FFFFFF"/>
                    </a:gs>
                    <a:gs pos="100000">
                      <a:srgbClr val="FFFFFF"/>
                    </a:gs>
                  </a:gsLst>
                  <a:lin ang="5400000" scaled="0"/>
                </a:gradFill>
                <a:latin typeface="Segoe UI Light"/>
              </a:rPr>
              <a:t>Team </a:t>
            </a:r>
            <a:r>
              <a:rPr lang="en-US" sz="3600" smtClean="0">
                <a:gradFill>
                  <a:gsLst>
                    <a:gs pos="1250">
                      <a:srgbClr val="FFFFFF"/>
                    </a:gs>
                    <a:gs pos="100000">
                      <a:srgbClr val="FFFFFF"/>
                    </a:gs>
                  </a:gsLst>
                  <a:lin ang="5400000" scaled="0"/>
                </a:gradFill>
                <a:latin typeface="Segoe UI Light"/>
              </a:rPr>
              <a:t>blog</a:t>
            </a:r>
            <a:r>
              <a:rPr lang="en-US" sz="3600" dirty="0">
                <a:gradFill>
                  <a:gsLst>
                    <a:gs pos="1250">
                      <a:srgbClr val="FFFFFF"/>
                    </a:gs>
                    <a:gs pos="100000">
                      <a:srgbClr val="FFFFFF"/>
                    </a:gs>
                  </a:gsLst>
                  <a:lin ang="5400000" scaled="0"/>
                </a:gradFill>
                <a:latin typeface="Segoe UI Light"/>
              </a:rPr>
              <a: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http://blogs.technet.com/b/exchange</a:t>
            </a:r>
            <a:r>
              <a:rPr lang="en-US" sz="2400" dirty="0" smtClean="0">
                <a:gradFill>
                  <a:gsLst>
                    <a:gs pos="1250">
                      <a:srgbClr val="FFFFFF"/>
                    </a:gs>
                    <a:gs pos="100000">
                      <a:srgbClr val="FFFFFF"/>
                    </a:gs>
                  </a:gsLst>
                  <a:lin ang="5400000" scaled="0"/>
                </a:gradFill>
                <a:latin typeface="Segoe UI Light"/>
              </a:rPr>
              <a:t>/</a:t>
            </a:r>
            <a:endParaRPr lang="en-US" sz="2400" dirty="0">
              <a:gradFill>
                <a:gsLst>
                  <a:gs pos="1250">
                    <a:srgbClr val="FFFFFF"/>
                  </a:gs>
                  <a:gs pos="100000">
                    <a:srgbClr val="FFFFFF"/>
                  </a:gs>
                </a:gsLst>
                <a:lin ang="5400000" scaled="0"/>
              </a:gradFill>
              <a:latin typeface="Segoe UI Light"/>
            </a:endParaRP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Twitter:</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Follow @</a:t>
            </a:r>
            <a:r>
              <a:rPr lang="en-US" sz="2400" dirty="0" err="1">
                <a:gradFill>
                  <a:gsLst>
                    <a:gs pos="1250">
                      <a:srgbClr val="FFFFFF"/>
                    </a:gs>
                    <a:gs pos="100000">
                      <a:srgbClr val="FFFFFF"/>
                    </a:gs>
                  </a:gsLst>
                  <a:lin ang="5400000" scaled="0"/>
                </a:gradFill>
                <a:latin typeface="Segoe UI Light"/>
              </a:rPr>
              <a:t>MSFTExchange</a:t>
            </a:r>
            <a:r>
              <a:rPr lang="en-US" sz="2400" dirty="0">
                <a:gradFill>
                  <a:gsLst>
                    <a:gs pos="1250">
                      <a:srgbClr val="FFFFFF"/>
                    </a:gs>
                    <a:gs pos="100000">
                      <a:srgbClr val="FFFFFF"/>
                    </a:gs>
                  </a:gsLst>
                  <a:lin ang="5400000" scaled="0"/>
                </a:gradFill>
                <a:latin typeface="Segoe UI Light"/>
              </a:rPr>
              <a: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Join the conversation, use #</a:t>
            </a:r>
            <a:r>
              <a:rPr lang="en-US" sz="2400" dirty="0" err="1">
                <a:gradFill>
                  <a:gsLst>
                    <a:gs pos="1250">
                      <a:srgbClr val="FFFFFF"/>
                    </a:gs>
                    <a:gs pos="100000">
                      <a:srgbClr val="FFFFFF"/>
                    </a:gs>
                  </a:gsLst>
                  <a:lin ang="5400000" scaled="0"/>
                </a:gradFill>
                <a:latin typeface="Segoe UI Light"/>
              </a:rPr>
              <a:t>IamMEC</a:t>
            </a:r>
            <a:endParaRPr lang="en-US" sz="2400" dirty="0">
              <a:gradFill>
                <a:gsLst>
                  <a:gs pos="1250">
                    <a:srgbClr val="FFFFFF"/>
                  </a:gs>
                  <a:gs pos="100000">
                    <a:srgbClr val="FFFFFF"/>
                  </a:gs>
                </a:gsLst>
                <a:lin ang="5400000" scaled="0"/>
              </a:gradFill>
              <a:latin typeface="Segoe UI Light"/>
            </a:endParaRP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Check out: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Microsoft Exchange Conference 2014:  www.iammec.com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Office 365 </a:t>
            </a:r>
            <a:r>
              <a:rPr lang="en-US" sz="2400" dirty="0" err="1">
                <a:gradFill>
                  <a:gsLst>
                    <a:gs pos="1250">
                      <a:srgbClr val="FFFFFF"/>
                    </a:gs>
                    <a:gs pos="100000">
                      <a:srgbClr val="FFFFFF"/>
                    </a:gs>
                  </a:gsLst>
                  <a:lin ang="5400000" scaled="0"/>
                </a:gradFill>
                <a:latin typeface="Segoe UI Light"/>
              </a:rPr>
              <a:t>FastTrack</a:t>
            </a:r>
            <a:r>
              <a:rPr lang="en-US" sz="2400" dirty="0">
                <a:gradFill>
                  <a:gsLst>
                    <a:gs pos="1250">
                      <a:srgbClr val="FFFFFF"/>
                    </a:gs>
                    <a:gs pos="100000">
                      <a:srgbClr val="FFFFFF"/>
                    </a:gs>
                  </a:gsLst>
                  <a:lin ang="5400000" scaled="0"/>
                </a:gradFill>
                <a:latin typeface="Segoe UI Light"/>
              </a:rPr>
              <a:t>: http://fasttrack.office.com/</a:t>
            </a:r>
            <a:r>
              <a:rPr lang="en-US" sz="2400" dirty="0">
                <a:gradFill>
                  <a:gsLst>
                    <a:gs pos="1250">
                      <a:srgbClr val="FFFFFF"/>
                    </a:gs>
                    <a:gs pos="100000">
                      <a:srgbClr val="FFFFFF"/>
                    </a:gs>
                  </a:gsLst>
                  <a:lin ang="5400000" scaled="0"/>
                </a:gradFill>
                <a:latin typeface="Segoe UI Light"/>
                <a:hlinkClick r:id="rId4"/>
              </a:rPr>
              <a:t>/</a:t>
            </a:r>
            <a:endParaRPr lang="en-US" sz="2400" dirty="0">
              <a:gradFill>
                <a:gsLst>
                  <a:gs pos="1250">
                    <a:srgbClr val="FFFFFF"/>
                  </a:gs>
                  <a:gs pos="100000">
                    <a:srgbClr val="FFFFFF"/>
                  </a:gs>
                </a:gsLst>
                <a:lin ang="5400000" scaled="0"/>
              </a:gradFill>
              <a:latin typeface="Segoe UI Light"/>
            </a:endParaRP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Technical Training with Ignite: http://ignite.office.com/</a:t>
            </a:r>
          </a:p>
        </p:txBody>
      </p:sp>
    </p:spTree>
    <p:extLst>
      <p:ext uri="{BB962C8B-B14F-4D97-AF65-F5344CB8AC3E}">
        <p14:creationId xmlns:p14="http://schemas.microsoft.com/office/powerpoint/2010/main" val="24706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Rectangle 4"/>
          <p:cNvSpPr/>
          <p:nvPr/>
        </p:nvSpPr>
        <p:spPr bwMode="auto">
          <a:xfrm>
            <a:off x="6299708" y="1439863"/>
            <a:ext cx="5668962" cy="25388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400" dirty="0">
                <a:gradFill>
                  <a:gsLst>
                    <a:gs pos="0">
                      <a:srgbClr val="FFFFFF"/>
                    </a:gs>
                    <a:gs pos="100000">
                      <a:srgbClr val="FFFFFF"/>
                    </a:gs>
                  </a:gsLst>
                  <a:lin ang="5400000" scaled="0"/>
                </a:gradFill>
                <a:latin typeface="+mj-lt"/>
                <a:ea typeface="Segoe UI" pitchFamily="34" charset="0"/>
                <a:cs typeface="Segoe UI" pitchFamily="34" charset="0"/>
              </a:rPr>
              <a:t>Learning</a:t>
            </a:r>
          </a:p>
          <a:p>
            <a:pPr defTabSz="932472" fontAlgn="base">
              <a:lnSpc>
                <a:spcPct val="90000"/>
              </a:lnSpc>
              <a:spcBef>
                <a:spcPct val="0"/>
              </a:spcBef>
              <a:spcAft>
                <a:spcPts val="300"/>
              </a:spcAft>
            </a:pPr>
            <a:r>
              <a:rPr lang="en-US" sz="2800" dirty="0">
                <a:gradFill>
                  <a:gsLst>
                    <a:gs pos="1250">
                      <a:srgbClr val="FFFFFF"/>
                    </a:gs>
                    <a:gs pos="100000">
                      <a:srgbClr val="FFFFFF"/>
                    </a:gs>
                  </a:gsLst>
                  <a:lin ang="5400000" scaled="0"/>
                </a:gradFill>
                <a:latin typeface="Segoe UI Light"/>
              </a:rPr>
              <a:t>Microsoft </a:t>
            </a:r>
            <a:r>
              <a:rPr lang="en-US" sz="2800" dirty="0" smtClean="0">
                <a:gradFill>
                  <a:gsLst>
                    <a:gs pos="1250">
                      <a:srgbClr val="FFFFFF"/>
                    </a:gs>
                    <a:gs pos="100000">
                      <a:srgbClr val="FFFFFF"/>
                    </a:gs>
                  </a:gsLst>
                  <a:lin ang="5400000" scaled="0"/>
                </a:gradFill>
                <a:latin typeface="Segoe UI Light"/>
              </a:rPr>
              <a:t>certification </a:t>
            </a:r>
            <a:br>
              <a:rPr lang="en-US" sz="2800" dirty="0" smtClean="0">
                <a:gradFill>
                  <a:gsLst>
                    <a:gs pos="1250">
                      <a:srgbClr val="FFFFFF"/>
                    </a:gs>
                    <a:gs pos="100000">
                      <a:srgbClr val="FFFFFF"/>
                    </a:gs>
                  </a:gsLst>
                  <a:lin ang="5400000" scaled="0"/>
                </a:gradFill>
                <a:latin typeface="Segoe UI Light"/>
              </a:rPr>
            </a:br>
            <a:r>
              <a:rPr lang="en-US" sz="2800" dirty="0" smtClean="0">
                <a:gradFill>
                  <a:gsLst>
                    <a:gs pos="1250">
                      <a:srgbClr val="FFFFFF"/>
                    </a:gs>
                    <a:gs pos="100000">
                      <a:srgbClr val="FFFFFF"/>
                    </a:gs>
                  </a:gsLst>
                  <a:lin ang="5400000" scaled="0"/>
                </a:gradFill>
                <a:latin typeface="Segoe UI Light"/>
              </a:rPr>
              <a:t>&amp; training resources</a:t>
            </a:r>
            <a:endParaRPr lang="en-US" sz="2800" dirty="0">
              <a:gradFill>
                <a:gsLst>
                  <a:gs pos="1250">
                    <a:srgbClr val="FFFFFF"/>
                  </a:gs>
                  <a:gs pos="100000">
                    <a:srgbClr val="FFFFFF"/>
                  </a:gs>
                </a:gsLst>
                <a:lin ang="5400000" scaled="0"/>
              </a:gradFill>
              <a:latin typeface="Segoe UI Light"/>
            </a:endParaRPr>
          </a:p>
          <a:p>
            <a:pPr defTabSz="932472" fontAlgn="base">
              <a:lnSpc>
                <a:spcPct val="90000"/>
              </a:lnSpc>
              <a:spcBef>
                <a:spcPct val="0"/>
              </a:spcBef>
              <a:spcAft>
                <a:spcPct val="0"/>
              </a:spcAft>
            </a:pPr>
            <a:r>
              <a:rPr lang="en-US" sz="2000" dirty="0">
                <a:gradFill>
                  <a:gsLst>
                    <a:gs pos="1250">
                      <a:srgbClr val="FFFFFF"/>
                    </a:gs>
                    <a:gs pos="100000">
                      <a:srgbClr val="FFFFFF"/>
                    </a:gs>
                  </a:gsLst>
                  <a:lin ang="5400000" scaled="0"/>
                </a:gradFill>
              </a:rPr>
              <a:t>www.microsoft.com/learning </a:t>
            </a:r>
          </a:p>
          <a:p>
            <a:pPr defTabSz="932472" fontAlgn="base">
              <a:lnSpc>
                <a:spcPct val="90000"/>
              </a:lnSpc>
              <a:spcBef>
                <a:spcPct val="0"/>
              </a:spcBef>
              <a:spcAft>
                <a:spcPct val="0"/>
              </a:spcAft>
            </a:pPr>
            <a:endParaRPr lang="en-US" sz="3200" dirty="0">
              <a:gradFill>
                <a:gsLst>
                  <a:gs pos="1250">
                    <a:srgbClr val="FFFFFF"/>
                  </a:gs>
                  <a:gs pos="100000">
                    <a:srgbClr val="FFFFFF"/>
                  </a:gs>
                </a:gsLst>
                <a:lin ang="5400000" scaled="0"/>
              </a:gradFill>
              <a:latin typeface="Segoe UI Light"/>
            </a:endParaRPr>
          </a:p>
        </p:txBody>
      </p:sp>
      <p:sp>
        <p:nvSpPr>
          <p:cNvPr id="7" name="Rectangle 6"/>
          <p:cNvSpPr/>
          <p:nvPr/>
        </p:nvSpPr>
        <p:spPr bwMode="auto">
          <a:xfrm>
            <a:off x="455613" y="4184250"/>
            <a:ext cx="5668962" cy="25388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400" dirty="0" smtClean="0">
                <a:gradFill>
                  <a:gsLst>
                    <a:gs pos="0">
                      <a:srgbClr val="FFFFFF"/>
                    </a:gs>
                    <a:gs pos="100000">
                      <a:srgbClr val="FFFFFF"/>
                    </a:gs>
                  </a:gsLst>
                  <a:lin ang="5400000" scaled="0"/>
                </a:gradFill>
                <a:latin typeface="+mj-lt"/>
                <a:ea typeface="Segoe UI" pitchFamily="34" charset="0"/>
                <a:cs typeface="Segoe UI" pitchFamily="34" charset="0"/>
              </a:rPr>
              <a:t>TechNet</a:t>
            </a:r>
          </a:p>
          <a:p>
            <a:pPr defTabSz="932472" fontAlgn="base">
              <a:lnSpc>
                <a:spcPct val="90000"/>
              </a:lnSpc>
              <a:spcBef>
                <a:spcPct val="0"/>
              </a:spcBef>
              <a:spcAft>
                <a:spcPts val="300"/>
              </a:spcAft>
            </a:pPr>
            <a:r>
              <a:rPr lang="en-US" sz="2800" dirty="0">
                <a:gradFill>
                  <a:gsLst>
                    <a:gs pos="1250">
                      <a:srgbClr val="FFFFFF"/>
                    </a:gs>
                    <a:gs pos="100000">
                      <a:srgbClr val="FFFFFF"/>
                    </a:gs>
                  </a:gsLst>
                  <a:lin ang="5400000" scaled="0"/>
                </a:gradFill>
                <a:latin typeface="Segoe UI Light"/>
              </a:rPr>
              <a:t>Resources for IT </a:t>
            </a:r>
            <a:r>
              <a:rPr lang="en-US" sz="2800" dirty="0" smtClean="0">
                <a:gradFill>
                  <a:gsLst>
                    <a:gs pos="1250">
                      <a:srgbClr val="FFFFFF"/>
                    </a:gs>
                    <a:gs pos="100000">
                      <a:srgbClr val="FFFFFF"/>
                    </a:gs>
                  </a:gsLst>
                  <a:lin ang="5400000" scaled="0"/>
                </a:gradFill>
                <a:latin typeface="Segoe UI Light"/>
              </a:rPr>
              <a:t>professionals</a:t>
            </a:r>
            <a:endParaRPr lang="en-US" sz="2800" dirty="0">
              <a:gradFill>
                <a:gsLst>
                  <a:gs pos="1250">
                    <a:srgbClr val="FFFFFF"/>
                  </a:gs>
                  <a:gs pos="100000">
                    <a:srgbClr val="FFFFFF"/>
                  </a:gs>
                </a:gsLst>
                <a:lin ang="5400000" scaled="0"/>
              </a:gradFill>
              <a:latin typeface="Segoe UI Light"/>
            </a:endParaRPr>
          </a:p>
          <a:p>
            <a:pPr defTabSz="932472" fontAlgn="base">
              <a:lnSpc>
                <a:spcPct val="90000"/>
              </a:lnSpc>
              <a:spcBef>
                <a:spcPct val="0"/>
              </a:spcBef>
              <a:spcAft>
                <a:spcPct val="0"/>
              </a:spcAft>
            </a:pPr>
            <a:r>
              <a:rPr lang="en-US" sz="2000" dirty="0">
                <a:gradFill>
                  <a:gsLst>
                    <a:gs pos="1250">
                      <a:srgbClr val="FFFFFF"/>
                    </a:gs>
                    <a:gs pos="100000">
                      <a:srgbClr val="FFFFFF"/>
                    </a:gs>
                  </a:gsLst>
                  <a:lin ang="5400000" scaled="0"/>
                </a:gradFill>
              </a:rPr>
              <a:t>http://microsoft.com/technet </a:t>
            </a:r>
          </a:p>
        </p:txBody>
      </p:sp>
      <p:sp>
        <p:nvSpPr>
          <p:cNvPr id="8" name="Rectangle 7"/>
          <p:cNvSpPr/>
          <p:nvPr/>
        </p:nvSpPr>
        <p:spPr bwMode="auto">
          <a:xfrm>
            <a:off x="6299708" y="4184250"/>
            <a:ext cx="5668962" cy="25388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400" dirty="0" err="1" smtClean="0">
                <a:gradFill>
                  <a:gsLst>
                    <a:gs pos="0">
                      <a:srgbClr val="FFFFFF"/>
                    </a:gs>
                    <a:gs pos="100000">
                      <a:srgbClr val="FFFFFF"/>
                    </a:gs>
                  </a:gsLst>
                  <a:lin ang="5400000" scaled="0"/>
                </a:gradFill>
                <a:latin typeface="+mj-lt"/>
                <a:ea typeface="Segoe UI" pitchFamily="34" charset="0"/>
                <a:cs typeface="Segoe UI" pitchFamily="34" charset="0"/>
              </a:rPr>
              <a:t>msdn</a:t>
            </a:r>
            <a:endParaRPr lang="en-US" sz="4400" dirty="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ts val="300"/>
              </a:spcAft>
            </a:pPr>
            <a:r>
              <a:rPr lang="en-US" sz="2800" dirty="0">
                <a:gradFill>
                  <a:gsLst>
                    <a:gs pos="1250">
                      <a:srgbClr val="FFFFFF"/>
                    </a:gs>
                    <a:gs pos="100000">
                      <a:srgbClr val="FFFFFF"/>
                    </a:gs>
                  </a:gsLst>
                  <a:lin ang="5400000" scaled="0"/>
                </a:gradFill>
                <a:latin typeface="Segoe UI Light"/>
              </a:rPr>
              <a:t>Resources for </a:t>
            </a:r>
            <a:r>
              <a:rPr lang="en-US" sz="2800" dirty="0" smtClean="0">
                <a:gradFill>
                  <a:gsLst>
                    <a:gs pos="1250">
                      <a:srgbClr val="FFFFFF"/>
                    </a:gs>
                    <a:gs pos="100000">
                      <a:srgbClr val="FFFFFF"/>
                    </a:gs>
                  </a:gsLst>
                  <a:lin ang="5400000" scaled="0"/>
                </a:gradFill>
                <a:latin typeface="Segoe UI Light"/>
              </a:rPr>
              <a:t>developers</a:t>
            </a:r>
            <a:endParaRPr lang="en-US" sz="2800" dirty="0">
              <a:gradFill>
                <a:gsLst>
                  <a:gs pos="1250">
                    <a:srgbClr val="FFFFFF"/>
                  </a:gs>
                  <a:gs pos="100000">
                    <a:srgbClr val="FFFFFF"/>
                  </a:gs>
                </a:gsLst>
                <a:lin ang="5400000" scaled="0"/>
              </a:gradFill>
              <a:latin typeface="Segoe UI Light"/>
            </a:endParaRPr>
          </a:p>
          <a:p>
            <a:pPr defTabSz="932472" fontAlgn="base">
              <a:lnSpc>
                <a:spcPct val="90000"/>
              </a:lnSpc>
              <a:spcBef>
                <a:spcPct val="0"/>
              </a:spcBef>
              <a:spcAft>
                <a:spcPct val="0"/>
              </a:spcAft>
            </a:pPr>
            <a:r>
              <a:rPr lang="en-US" sz="2000" dirty="0">
                <a:gradFill>
                  <a:gsLst>
                    <a:gs pos="1250">
                      <a:srgbClr val="FFFFFF"/>
                    </a:gs>
                    <a:gs pos="100000">
                      <a:srgbClr val="FFFFFF"/>
                    </a:gs>
                  </a:gsLst>
                  <a:lin ang="5400000" scaled="0"/>
                </a:gradFill>
              </a:rPr>
              <a:t>http://microsoft.com/msdn </a:t>
            </a:r>
          </a:p>
          <a:p>
            <a:pPr defTabSz="932472" fontAlgn="base">
              <a:lnSpc>
                <a:spcPct val="90000"/>
              </a:lnSpc>
              <a:spcBef>
                <a:spcPct val="0"/>
              </a:spcBef>
              <a:spcAft>
                <a:spcPct val="0"/>
              </a:spcAft>
            </a:pPr>
            <a:endParaRPr lang="en-US" sz="2800" dirty="0" smtClean="0">
              <a:gradFill>
                <a:gsLst>
                  <a:gs pos="1250">
                    <a:srgbClr val="FFFFFF"/>
                  </a:gs>
                  <a:gs pos="100000">
                    <a:srgbClr val="FFFFFF"/>
                  </a:gs>
                </a:gsLst>
                <a:lin ang="5400000" scaled="0"/>
              </a:gradFill>
              <a:latin typeface="Segoe UI Light"/>
            </a:endParaRPr>
          </a:p>
          <a:p>
            <a:pPr defTabSz="932472" fontAlgn="base">
              <a:lnSpc>
                <a:spcPct val="90000"/>
              </a:lnSpc>
              <a:spcBef>
                <a:spcPct val="0"/>
              </a:spcBef>
              <a:spcAft>
                <a:spcPct val="0"/>
              </a:spcAft>
            </a:pPr>
            <a:endParaRPr lang="en-US" sz="44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28" name="Group 27"/>
          <p:cNvGrpSpPr/>
          <p:nvPr/>
        </p:nvGrpSpPr>
        <p:grpSpPr>
          <a:xfrm>
            <a:off x="455613" y="1439863"/>
            <a:ext cx="5668962" cy="2538814"/>
            <a:chOff x="455613" y="1439863"/>
            <a:chExt cx="5668962" cy="2538814"/>
          </a:xfrm>
        </p:grpSpPr>
        <p:sp>
          <p:nvSpPr>
            <p:cNvPr id="3" name="Rectangle 2"/>
            <p:cNvSpPr/>
            <p:nvPr/>
          </p:nvSpPr>
          <p:spPr bwMode="auto">
            <a:xfrm>
              <a:off x="455613" y="1439863"/>
              <a:ext cx="5668962" cy="25388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400" dirty="0">
                  <a:noFill/>
                  <a:latin typeface="+mj-lt"/>
                  <a:ea typeface="Segoe UI" pitchFamily="34" charset="0"/>
                  <a:cs typeface="Segoe UI" pitchFamily="34" charset="0"/>
                </a:rPr>
                <a:t>Learning</a:t>
              </a:r>
            </a:p>
            <a:p>
              <a:pPr defTabSz="932472" fontAlgn="base">
                <a:lnSpc>
                  <a:spcPct val="90000"/>
                </a:lnSpc>
                <a:spcBef>
                  <a:spcPct val="0"/>
                </a:spcBef>
                <a:spcAft>
                  <a:spcPts val="300"/>
                </a:spcAft>
              </a:pPr>
              <a:r>
                <a:rPr lang="en-US" sz="2800" dirty="0">
                  <a:gradFill>
                    <a:gsLst>
                      <a:gs pos="1250">
                        <a:srgbClr val="FFFFFF"/>
                      </a:gs>
                      <a:gs pos="100000">
                        <a:srgbClr val="FFFFFF"/>
                      </a:gs>
                    </a:gsLst>
                    <a:lin ang="5400000" scaled="0"/>
                  </a:gradFill>
                  <a:latin typeface="Segoe UI Light"/>
                </a:rPr>
                <a:t>Sessions on </a:t>
              </a:r>
              <a:r>
                <a:rPr lang="en-US" sz="2800" dirty="0" smtClean="0">
                  <a:gradFill>
                    <a:gsLst>
                      <a:gs pos="1250">
                        <a:srgbClr val="FFFFFF"/>
                      </a:gs>
                      <a:gs pos="100000">
                        <a:srgbClr val="FFFFFF"/>
                      </a:gs>
                    </a:gsLst>
                    <a:lin ang="5400000" scaled="0"/>
                  </a:gradFill>
                  <a:latin typeface="Segoe UI Light"/>
                </a:rPr>
                <a:t>demand</a:t>
              </a:r>
            </a:p>
            <a:p>
              <a:pPr defTabSz="932472" fontAlgn="base">
                <a:lnSpc>
                  <a:spcPct val="90000"/>
                </a:lnSpc>
                <a:spcBef>
                  <a:spcPct val="0"/>
                </a:spcBef>
                <a:spcAft>
                  <a:spcPct val="0"/>
                </a:spcAft>
              </a:pPr>
              <a:r>
                <a:rPr lang="en-US" sz="2000" dirty="0">
                  <a:gradFill>
                    <a:gsLst>
                      <a:gs pos="1250">
                        <a:srgbClr val="FFFFFF"/>
                      </a:gs>
                      <a:gs pos="100000">
                        <a:srgbClr val="FFFFFF"/>
                      </a:gs>
                    </a:gsLst>
                    <a:lin ang="5400000" scaled="0"/>
                  </a:gradFill>
                </a:rPr>
                <a:t>http://channel9.msdn.com/Events/TechEd</a:t>
              </a:r>
            </a:p>
            <a:p>
              <a:pPr defTabSz="932472" fontAlgn="base">
                <a:lnSpc>
                  <a:spcPct val="90000"/>
                </a:lnSpc>
                <a:spcBef>
                  <a:spcPct val="0"/>
                </a:spcBef>
                <a:spcAft>
                  <a:spcPct val="0"/>
                </a:spcAft>
              </a:pPr>
              <a:endParaRPr lang="en-US" sz="3200" dirty="0">
                <a:gradFill>
                  <a:gsLst>
                    <a:gs pos="1250">
                      <a:srgbClr val="FFFFFF"/>
                    </a:gs>
                    <a:gs pos="100000">
                      <a:srgbClr val="FFFFFF"/>
                    </a:gs>
                  </a:gsLst>
                  <a:lin ang="5400000" scaled="0"/>
                </a:gradFill>
                <a:latin typeface="Segoe UI Light"/>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50120"/>
            <a:stretch/>
          </p:blipFill>
          <p:spPr>
            <a:xfrm>
              <a:off x="701784" y="1518070"/>
              <a:ext cx="2025225" cy="956641"/>
            </a:xfrm>
            <a:prstGeom prst="rect">
              <a:avLst/>
            </a:prstGeom>
          </p:spPr>
        </p:pic>
      </p:grpSp>
    </p:spTree>
    <p:extLst>
      <p:ext uri="{BB962C8B-B14F-4D97-AF65-F5344CB8AC3E}">
        <p14:creationId xmlns:p14="http://schemas.microsoft.com/office/powerpoint/2010/main" val="37050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an evaluation on CommNet and enter to win!</a:t>
            </a:r>
          </a:p>
        </p:txBody>
      </p:sp>
      <p:grpSp>
        <p:nvGrpSpPr>
          <p:cNvPr id="4" name="Group 3"/>
          <p:cNvGrpSpPr/>
          <p:nvPr/>
        </p:nvGrpSpPr>
        <p:grpSpPr>
          <a:xfrm>
            <a:off x="455613" y="2119313"/>
            <a:ext cx="3798887" cy="4603750"/>
            <a:chOff x="455613" y="2119313"/>
            <a:chExt cx="3798887" cy="4603750"/>
          </a:xfrm>
        </p:grpSpPr>
        <p:sp>
          <p:nvSpPr>
            <p:cNvPr id="10" name="Rectangle 9"/>
            <p:cNvSpPr/>
            <p:nvPr/>
          </p:nvSpPr>
          <p:spPr bwMode="auto">
            <a:xfrm>
              <a:off x="455613" y="2119313"/>
              <a:ext cx="3798887" cy="4603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endParaRPr lang="en-US" sz="4400" dirty="0">
                <a:noFill/>
                <a:latin typeface="+mj-lt"/>
                <a:ea typeface="Segoe UI" pitchFamily="34" charset="0"/>
                <a:cs typeface="Segoe UI" pitchFamily="34" charset="0"/>
              </a:endParaRPr>
            </a:p>
          </p:txBody>
        </p:sp>
        <p:pic>
          <p:nvPicPr>
            <p:cNvPr id="11" name="Xbox kinect" descr="\\192.168.1.51\Shared\ADI_Projects\Microsoft\MS_11-01457_TechEd_2012_Template\Working_Art\Eval-prizes\Xbox360_Matte_Sensor_7-8View.png"/>
            <p:cNvPicPr>
              <a:picLocks noChangeAspect="1"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648200" y="2706289"/>
              <a:ext cx="3290914" cy="354206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bwMode="auto">
          <a:xfrm>
            <a:off x="4459854" y="2125662"/>
            <a:ext cx="7519421"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Best Buy gc" descr="\\192.168.1.51\Shared\ADI_Projects\Microsoft\MS_11-01457_TechEd_2012_Template\Working_Art\Eval-prizes\bestbuy-gc.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7148" y="2632087"/>
            <a:ext cx="1881043" cy="1224763"/>
          </a:xfrm>
          <a:prstGeom prst="rect">
            <a:avLst/>
          </a:prstGeom>
          <a:noFill/>
          <a:extLst>
            <a:ext uri="{909E8E84-426E-40DD-AFC4-6F175D3DCCD1}">
              <a14:hiddenFill xmlns:a14="http://schemas.microsoft.com/office/drawing/2010/main">
                <a:solidFill>
                  <a:srgbClr val="FFFFFF"/>
                </a:solidFill>
              </a14:hiddenFill>
            </a:ext>
          </a:extLst>
        </p:spPr>
      </p:pic>
      <p:pic>
        <p:nvPicPr>
          <p:cNvPr id="14"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640264"/>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5"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64026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6"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657025"/>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7"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9735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8"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97358"/>
            <a:ext cx="1355377" cy="169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7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1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4788073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1738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455613" y="1004272"/>
            <a:ext cx="11454442" cy="4985980"/>
          </a:xfrm>
          <a:prstGeom prst="rect">
            <a:avLst/>
          </a:prstGeom>
        </p:spPr>
        <p:txBody>
          <a:bodyPr lIns="0" tIns="0" rIns="0" bIns="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3600" dirty="0" smtClean="0">
                <a:solidFill>
                  <a:schemeClr val="tx2"/>
                </a:solidFill>
              </a:rPr>
              <a:t>All </a:t>
            </a:r>
            <a:r>
              <a:rPr lang="en-US" sz="3600" dirty="0">
                <a:solidFill>
                  <a:schemeClr val="tx2"/>
                </a:solidFill>
              </a:rPr>
              <a:t>statements in this report attributable to Gartner represent Microsoft interpretation of data, research opinion or viewpoints published as part of a syndicated subscription service by Gartner, Inc., and have not been reviewed by Gartner. Each Gartner publication speaks as of its original publication date (and not as of the date of this presentation). The opinions expressed in Gartner publications are not representations of fact, and are subject to change without notice</a:t>
            </a:r>
            <a:r>
              <a:rPr lang="en-US" sz="3600" dirty="0" smtClean="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388744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926592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 y="2036762"/>
            <a:ext cx="12436475" cy="2921000"/>
          </a:xfrm>
        </p:spPr>
        <p:txBody>
          <a:bodyPr lIns="0" tIns="0" rIns="0" bIns="0" anchor="ctr">
            <a:noAutofit/>
          </a:bodyPr>
          <a:lstStyle/>
          <a:p>
            <a:pPr marL="0" indent="0" algn="ctr">
              <a:buNone/>
            </a:pPr>
            <a:r>
              <a:rPr lang="en-US" sz="8000" dirty="0"/>
              <a:t>1 billion messages per </a:t>
            </a:r>
            <a:r>
              <a:rPr lang="en-US" sz="8000" dirty="0" smtClean="0"/>
              <a:t>day</a:t>
            </a:r>
            <a:endParaRPr lang="en-US" sz="8000" dirty="0"/>
          </a:p>
        </p:txBody>
      </p:sp>
    </p:spTree>
    <p:extLst>
      <p:ext uri="{BB962C8B-B14F-4D97-AF65-F5344CB8AC3E}">
        <p14:creationId xmlns:p14="http://schemas.microsoft.com/office/powerpoint/2010/main" val="164693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en-US" dirty="0" smtClean="0"/>
              <a:t>Exchange Online Protection (</a:t>
            </a:r>
            <a:r>
              <a:rPr lang="en-US" dirty="0"/>
              <a:t>EOP</a:t>
            </a:r>
            <a:r>
              <a:rPr lang="en-US" dirty="0" smtClean="0"/>
              <a:t>)</a:t>
            </a:r>
            <a:r>
              <a:rPr lang="en-US" sz="3600" dirty="0" smtClean="0">
                <a:solidFill>
                  <a:schemeClr val="tx1"/>
                </a:solidFill>
              </a:rPr>
              <a:t/>
            </a:r>
            <a:br>
              <a:rPr lang="en-US" sz="3600" dirty="0" smtClean="0">
                <a:solidFill>
                  <a:schemeClr val="tx1"/>
                </a:solidFill>
              </a:rPr>
            </a:br>
            <a:r>
              <a:rPr lang="en-US" sz="3200" dirty="0">
                <a:solidFill>
                  <a:schemeClr val="tx1"/>
                </a:solidFill>
              </a:rPr>
              <a:t>Next generation of Forefront Online Protection for Exchange (FOPE)</a:t>
            </a:r>
            <a:r>
              <a:rPr lang="en-US" sz="3200" dirty="0" smtClean="0">
                <a:solidFill>
                  <a:schemeClr val="tx1"/>
                </a:solidFill>
              </a:rPr>
              <a:t/>
            </a:r>
            <a:br>
              <a:rPr lang="en-US" sz="3200" dirty="0" smtClean="0">
                <a:solidFill>
                  <a:schemeClr val="tx1"/>
                </a:solidFill>
              </a:rPr>
            </a:br>
            <a:r>
              <a:rPr lang="en-US" sz="3600" dirty="0">
                <a:solidFill>
                  <a:schemeClr val="tx1"/>
                </a:solidFill>
              </a:rPr>
              <a:t/>
            </a:r>
            <a:br>
              <a:rPr lang="en-US" sz="3600" dirty="0">
                <a:solidFill>
                  <a:schemeClr val="tx1"/>
                </a:solidFill>
              </a:rPr>
            </a:br>
            <a:r>
              <a:rPr lang="en-US" sz="3300" dirty="0">
                <a:solidFill>
                  <a:schemeClr val="bg2"/>
                </a:solidFill>
              </a:rPr>
              <a:t>Next generation of Forefront Online Protection for Exchange (FOPE)</a:t>
            </a:r>
            <a:r>
              <a:rPr lang="en-US" dirty="0" smtClean="0">
                <a:solidFill>
                  <a:schemeClr val="bg2"/>
                </a:solidFill>
              </a:rPr>
              <a:t/>
            </a:r>
            <a:br>
              <a:rPr lang="en-US" dirty="0" smtClean="0">
                <a:solidFill>
                  <a:schemeClr val="bg2"/>
                </a:solidFill>
              </a:rPr>
            </a:br>
            <a:r>
              <a:rPr lang="en-US" dirty="0" smtClean="0"/>
              <a:t/>
            </a:r>
            <a:br>
              <a:rPr lang="en-US" dirty="0" smtClean="0"/>
            </a:br>
            <a:endParaRPr lang="en-US" dirty="0"/>
          </a:p>
        </p:txBody>
      </p:sp>
      <p:sp>
        <p:nvSpPr>
          <p:cNvPr id="3" name="Content Placeholder 2"/>
          <p:cNvSpPr>
            <a:spLocks noGrp="1"/>
          </p:cNvSpPr>
          <p:nvPr>
            <p:ph type="body" sz="quarter" idx="4294967295"/>
          </p:nvPr>
        </p:nvSpPr>
        <p:spPr>
          <a:xfrm>
            <a:off x="2055812" y="1897755"/>
            <a:ext cx="10106025" cy="1461226"/>
          </a:xfrm>
        </p:spPr>
        <p:txBody>
          <a:bodyPr lIns="182880" tIns="0" rIns="0" bIns="0" anchor="ctr">
            <a:noAutofit/>
          </a:bodyPr>
          <a:lstStyle/>
          <a:p>
            <a:pPr marL="0" indent="0">
              <a:spcBef>
                <a:spcPts val="0"/>
              </a:spcBef>
              <a:spcAft>
                <a:spcPts val="1200"/>
              </a:spcAft>
              <a:buNone/>
            </a:pPr>
            <a:r>
              <a:rPr lang="en-US" sz="3200" dirty="0">
                <a:solidFill>
                  <a:schemeClr val="tx2"/>
                </a:solidFill>
              </a:rPr>
              <a:t>Comprehensive protection</a:t>
            </a:r>
          </a:p>
          <a:p>
            <a:pPr marL="223837" lvl="1" indent="0">
              <a:spcBef>
                <a:spcPts val="0"/>
              </a:spcBef>
              <a:spcAft>
                <a:spcPts val="600"/>
              </a:spcAft>
              <a:buNone/>
            </a:pPr>
            <a:r>
              <a:rPr lang="en-US" sz="2000" dirty="0">
                <a:solidFill>
                  <a:schemeClr val="tx2"/>
                </a:solidFill>
              </a:rPr>
              <a:t>Multi-engine antivirus </a:t>
            </a:r>
          </a:p>
          <a:p>
            <a:pPr marL="223837" lvl="1" indent="0">
              <a:spcBef>
                <a:spcPts val="0"/>
              </a:spcBef>
              <a:spcAft>
                <a:spcPts val="600"/>
              </a:spcAft>
              <a:buNone/>
            </a:pPr>
            <a:r>
              <a:rPr lang="en-US" sz="2000" dirty="0">
                <a:solidFill>
                  <a:schemeClr val="tx2"/>
                </a:solidFill>
              </a:rPr>
              <a:t>Continuously evolving anti-spam protection</a:t>
            </a:r>
          </a:p>
        </p:txBody>
      </p:sp>
      <p:grpSp>
        <p:nvGrpSpPr>
          <p:cNvPr id="23" name="Group 22"/>
          <p:cNvGrpSpPr/>
          <p:nvPr/>
        </p:nvGrpSpPr>
        <p:grpSpPr>
          <a:xfrm>
            <a:off x="455614" y="1897755"/>
            <a:ext cx="1461226" cy="4814453"/>
            <a:chOff x="455613" y="1439863"/>
            <a:chExt cx="1600200" cy="5272346"/>
          </a:xfrm>
        </p:grpSpPr>
        <p:grpSp>
          <p:nvGrpSpPr>
            <p:cNvPr id="19" name="Group 18"/>
            <p:cNvGrpSpPr/>
            <p:nvPr/>
          </p:nvGrpSpPr>
          <p:grpSpPr>
            <a:xfrm>
              <a:off x="455613" y="1439863"/>
              <a:ext cx="1600200" cy="1600200"/>
              <a:chOff x="455613" y="1897063"/>
              <a:chExt cx="1600200" cy="1600200"/>
            </a:xfrm>
          </p:grpSpPr>
          <p:sp>
            <p:nvSpPr>
              <p:cNvPr id="4" name="Rectangle 3"/>
              <p:cNvSpPr/>
              <p:nvPr/>
            </p:nvSpPr>
            <p:spPr bwMode="auto">
              <a:xfrm>
                <a:off x="455613" y="1897063"/>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2" name="Picture 3" descr="C:\Users\hannahr\Dropbox\MOD Servers Metro Icon Library\victor melniciuc\PNGs\Tech_Words\TechWords_06-13-12-Secur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61" y="1983499"/>
                <a:ext cx="1427905" cy="1427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55613" y="3275936"/>
              <a:ext cx="1600200" cy="1600200"/>
              <a:chOff x="455613" y="3275936"/>
              <a:chExt cx="1600200" cy="1600200"/>
            </a:xfrm>
          </p:grpSpPr>
          <p:sp>
            <p:nvSpPr>
              <p:cNvPr id="15" name="Rectangle 14"/>
              <p:cNvSpPr/>
              <p:nvPr/>
            </p:nvSpPr>
            <p:spPr bwMode="auto">
              <a:xfrm>
                <a:off x="455613" y="3275936"/>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3" name="Picture 5" descr="W:\Open Engagements\Productivity\MS-Unified Communications\#1601 BizProd MOD Team Core Content Work\New Iconography\Words\Draft\61512\workICONS061512_white-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81" y="3413006"/>
                <a:ext cx="1329226" cy="13260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55613" y="5112009"/>
              <a:ext cx="1600200" cy="1600200"/>
              <a:chOff x="455613" y="5112009"/>
              <a:chExt cx="1600200" cy="1600200"/>
            </a:xfrm>
          </p:grpSpPr>
          <p:sp>
            <p:nvSpPr>
              <p:cNvPr id="16" name="Rectangle 15"/>
              <p:cNvSpPr/>
              <p:nvPr/>
            </p:nvSpPr>
            <p:spPr bwMode="auto">
              <a:xfrm>
                <a:off x="455613" y="5112009"/>
                <a:ext cx="1600200" cy="16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32472" fontAlgn="base">
                  <a:spcBef>
                    <a:spcPct val="0"/>
                  </a:spcBef>
                  <a:spcAft>
                    <a:spcPct val="0"/>
                  </a:spcAft>
                </a:pPr>
                <a:endPar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 name="Picture 4" descr="W:\Open Engagements\Productivity\MS-Unified Communications\#1601 BizProd MOD Team Core Content Work\New Iconography\Words\Draft\061312_Word_Icons\Tools_061312_white-04.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651" y="5389047"/>
                <a:ext cx="1046124" cy="1046124"/>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17" name="Content Placeholder 2"/>
          <p:cNvSpPr txBox="1">
            <a:spLocks/>
          </p:cNvSpPr>
          <p:nvPr/>
        </p:nvSpPr>
        <p:spPr>
          <a:xfrm>
            <a:off x="2055812" y="3574369"/>
            <a:ext cx="10106025" cy="1461226"/>
          </a:xfrm>
          <a:prstGeom prst="rect">
            <a:avLst/>
          </a:prstGeom>
        </p:spPr>
        <p:txBody>
          <a:bodyPr vert="horz" wrap="square" lIns="182880" tIns="0" rIns="0" bIns="0" rtlCol="0" anchor="ctr">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3200" dirty="0">
                <a:solidFill>
                  <a:schemeClr val="tx2"/>
                </a:solidFill>
              </a:rPr>
              <a:t>Enterprise class reliability</a:t>
            </a:r>
          </a:p>
          <a:p>
            <a:pPr marL="223837" lvl="1" indent="0">
              <a:spcBef>
                <a:spcPts val="0"/>
              </a:spcBef>
              <a:spcAft>
                <a:spcPts val="600"/>
              </a:spcAft>
              <a:buNone/>
            </a:pPr>
            <a:r>
              <a:rPr lang="en-US" sz="2000" dirty="0">
                <a:solidFill>
                  <a:schemeClr val="tx2"/>
                </a:solidFill>
              </a:rPr>
              <a:t>Geographically load-balanced datacenters</a:t>
            </a:r>
          </a:p>
          <a:p>
            <a:pPr marL="223837" lvl="1" indent="0">
              <a:spcBef>
                <a:spcPts val="0"/>
              </a:spcBef>
              <a:spcAft>
                <a:spcPts val="600"/>
              </a:spcAft>
              <a:buNone/>
            </a:pPr>
            <a:r>
              <a:rPr lang="en-US" sz="2000" dirty="0">
                <a:solidFill>
                  <a:schemeClr val="tx2"/>
                </a:solidFill>
              </a:rPr>
              <a:t>Queuing capabilities to help ensure no mail is lost</a:t>
            </a:r>
          </a:p>
          <a:p>
            <a:pPr marL="223837" lvl="1" indent="0">
              <a:spcBef>
                <a:spcPts val="0"/>
              </a:spcBef>
              <a:spcAft>
                <a:spcPts val="600"/>
              </a:spcAft>
              <a:buNone/>
            </a:pPr>
            <a:r>
              <a:rPr lang="en-US" sz="2000" dirty="0">
                <a:solidFill>
                  <a:schemeClr val="tx2"/>
                </a:solidFill>
              </a:rPr>
              <a:t>Live </a:t>
            </a:r>
            <a:r>
              <a:rPr lang="en-US" sz="2000" dirty="0" smtClean="0">
                <a:solidFill>
                  <a:schemeClr val="tx2"/>
                </a:solidFill>
              </a:rPr>
              <a:t>phone support</a:t>
            </a:r>
            <a:endParaRPr lang="en-US" sz="2000" dirty="0">
              <a:solidFill>
                <a:schemeClr val="tx2"/>
              </a:solidFill>
            </a:endParaRPr>
          </a:p>
        </p:txBody>
      </p:sp>
      <p:sp>
        <p:nvSpPr>
          <p:cNvPr id="18" name="Content Placeholder 2"/>
          <p:cNvSpPr txBox="1">
            <a:spLocks/>
          </p:cNvSpPr>
          <p:nvPr/>
        </p:nvSpPr>
        <p:spPr>
          <a:xfrm>
            <a:off x="2055812" y="5250981"/>
            <a:ext cx="10106025" cy="1461227"/>
          </a:xfrm>
          <a:prstGeom prst="rect">
            <a:avLst/>
          </a:prstGeom>
        </p:spPr>
        <p:txBody>
          <a:bodyPr vert="horz" wrap="square" lIns="182880" tIns="0" rIns="0" bIns="0" rtlCol="0" anchor="ctr">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3200" dirty="0">
                <a:solidFill>
                  <a:schemeClr val="tx2"/>
                </a:solidFill>
              </a:rPr>
              <a:t>Streamlined administration console</a:t>
            </a:r>
            <a:endParaRPr lang="en-US" sz="3200" dirty="0" smtClean="0">
              <a:solidFill>
                <a:schemeClr val="tx2"/>
              </a:solidFill>
            </a:endParaRPr>
          </a:p>
          <a:p>
            <a:pPr marL="223837" lvl="1" indent="0">
              <a:spcBef>
                <a:spcPts val="0"/>
              </a:spcBef>
              <a:spcAft>
                <a:spcPts val="600"/>
              </a:spcAft>
              <a:buNone/>
            </a:pPr>
            <a:r>
              <a:rPr lang="en-US" sz="2000" dirty="0">
                <a:solidFill>
                  <a:schemeClr val="tx2"/>
                </a:solidFill>
              </a:rPr>
              <a:t>Office 365 integration</a:t>
            </a:r>
          </a:p>
          <a:p>
            <a:pPr marL="223837" lvl="1" indent="0">
              <a:spcBef>
                <a:spcPts val="0"/>
              </a:spcBef>
              <a:spcAft>
                <a:spcPts val="600"/>
              </a:spcAft>
              <a:buNone/>
            </a:pPr>
            <a:r>
              <a:rPr lang="en-US" sz="2000" dirty="0">
                <a:solidFill>
                  <a:schemeClr val="tx2"/>
                </a:solidFill>
              </a:rPr>
              <a:t>Detailed reporting</a:t>
            </a:r>
          </a:p>
        </p:txBody>
      </p:sp>
    </p:spTree>
    <p:extLst>
      <p:ext uri="{BB962C8B-B14F-4D97-AF65-F5344CB8AC3E}">
        <p14:creationId xmlns:p14="http://schemas.microsoft.com/office/powerpoint/2010/main" val="7722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62025" y="4157783"/>
            <a:ext cx="3307163" cy="25652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91440" rtlCol="0" anchor="b"/>
          <a:lstStyle/>
          <a:p>
            <a:pPr algn="ctr" defTabSz="932472" fontAlgn="base">
              <a:spcBef>
                <a:spcPct val="0"/>
              </a:spcBef>
              <a:spcAft>
                <a:spcPct val="0"/>
              </a:spcAft>
            </a:pPr>
            <a:r>
              <a:rPr lang="en-US" sz="2000" dirty="0">
                <a:solidFill>
                  <a:schemeClr val="tx2"/>
                </a:solidFill>
                <a:ea typeface="Segoe UI" pitchFamily="34" charset="0"/>
                <a:cs typeface="Segoe UI" pitchFamily="34" charset="0"/>
              </a:rPr>
              <a:t>Exchange Server</a:t>
            </a:r>
          </a:p>
        </p:txBody>
      </p:sp>
      <p:sp>
        <p:nvSpPr>
          <p:cNvPr id="17" name="Rectangle 16"/>
          <p:cNvSpPr/>
          <p:nvPr/>
        </p:nvSpPr>
        <p:spPr>
          <a:xfrm>
            <a:off x="962026" y="1439861"/>
            <a:ext cx="3307162" cy="2565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91440" rtlCol="0" anchor="b"/>
          <a:lstStyle/>
          <a:p>
            <a:pPr algn="ctr" defTabSz="932472" fontAlgn="base">
              <a:spcBef>
                <a:spcPct val="0"/>
              </a:spcBef>
              <a:spcAft>
                <a:spcPct val="0"/>
              </a:spcAft>
            </a:pPr>
            <a:r>
              <a:rPr lang="en-US" sz="2000" dirty="0">
                <a:solidFill>
                  <a:schemeClr val="tx2"/>
                </a:solidFill>
                <a:ea typeface="Segoe UI" pitchFamily="34" charset="0"/>
                <a:cs typeface="Segoe UI" pitchFamily="34" charset="0"/>
              </a:rPr>
              <a:t>Exchange Online Protection</a:t>
            </a:r>
          </a:p>
        </p:txBody>
      </p:sp>
      <p:sp>
        <p:nvSpPr>
          <p:cNvPr id="2" name="Title 1"/>
          <p:cNvSpPr>
            <a:spLocks noGrp="1"/>
          </p:cNvSpPr>
          <p:nvPr>
            <p:ph type="title"/>
          </p:nvPr>
        </p:nvSpPr>
        <p:spPr/>
        <p:txBody>
          <a:bodyPr/>
          <a:lstStyle/>
          <a:p>
            <a:r>
              <a:rPr lang="en-US" dirty="0" smtClean="0">
                <a:solidFill>
                  <a:schemeClr val="tx2"/>
                </a:solidFill>
              </a:rPr>
              <a:t>EOP connection to Exchange</a:t>
            </a:r>
            <a:endParaRPr lang="en-US" dirty="0">
              <a:solidFill>
                <a:schemeClr val="tx2"/>
              </a:solidFill>
            </a:endParaRPr>
          </a:p>
        </p:txBody>
      </p:sp>
      <p:pic>
        <p:nvPicPr>
          <p:cNvPr id="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4558" y="4873633"/>
            <a:ext cx="460409" cy="117765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66859" y="4873633"/>
            <a:ext cx="815111" cy="559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58788" y="1717377"/>
            <a:ext cx="911949" cy="6256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929014" y="1733720"/>
            <a:ext cx="890800" cy="6108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09512" y="2722501"/>
            <a:ext cx="1010500" cy="564595"/>
          </a:xfrm>
          <a:prstGeom prst="rect">
            <a:avLst/>
          </a:prstGeom>
          <a:noFill/>
          <a:extLst>
            <a:ext uri="{909E8E84-426E-40DD-AFC4-6F175D3DCCD1}">
              <a14:hiddenFill xmlns:a14="http://schemas.microsoft.com/office/drawing/2010/main">
                <a:solidFill>
                  <a:srgbClr val="FFFFFF"/>
                </a:solidFill>
              </a14:hiddenFill>
            </a:ext>
          </a:extLst>
        </p:spPr>
      </p:pic>
      <p:sp>
        <p:nvSpPr>
          <p:cNvPr id="53" name="Down Arrow 52"/>
          <p:cNvSpPr/>
          <p:nvPr/>
        </p:nvSpPr>
        <p:spPr bwMode="auto">
          <a:xfrm rot="16200000">
            <a:off x="344131" y="1376791"/>
            <a:ext cx="612559" cy="683220"/>
          </a:xfrm>
          <a:prstGeom prst="down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a:solidFill>
                <a:schemeClr val="tx2"/>
              </a:solidFill>
              <a:ea typeface="Segoe UI" pitchFamily="34" charset="0"/>
              <a:cs typeface="Segoe UI" pitchFamily="34" charset="0"/>
            </a:endParaRPr>
          </a:p>
        </p:txBody>
      </p:sp>
      <p:sp>
        <p:nvSpPr>
          <p:cNvPr id="23" name="Down Arrow 22"/>
          <p:cNvSpPr/>
          <p:nvPr/>
        </p:nvSpPr>
        <p:spPr bwMode="auto">
          <a:xfrm rot="5400000" flipH="1">
            <a:off x="314946" y="2041492"/>
            <a:ext cx="612559" cy="683220"/>
          </a:xfrm>
          <a:prstGeom prst="down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a:solidFill>
                <a:schemeClr val="tx2"/>
              </a:solidFill>
              <a:ea typeface="Segoe UI" pitchFamily="34" charset="0"/>
              <a:cs typeface="Segoe UI" pitchFamily="34" charset="0"/>
            </a:endParaRPr>
          </a:p>
        </p:txBody>
      </p:sp>
      <p:sp>
        <p:nvSpPr>
          <p:cNvPr id="24" name="Down Arrow 23"/>
          <p:cNvSpPr/>
          <p:nvPr/>
        </p:nvSpPr>
        <p:spPr bwMode="auto">
          <a:xfrm rot="10800000" flipH="1">
            <a:off x="3068135" y="4005140"/>
            <a:ext cx="612559" cy="683220"/>
          </a:xfrm>
          <a:prstGeom prst="down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a:solidFill>
                <a:schemeClr val="tx2"/>
              </a:solidFill>
              <a:ea typeface="Segoe UI" pitchFamily="34" charset="0"/>
              <a:cs typeface="Segoe UI" pitchFamily="34" charset="0"/>
            </a:endParaRPr>
          </a:p>
        </p:txBody>
      </p:sp>
      <p:sp>
        <p:nvSpPr>
          <p:cNvPr id="25" name="Down Arrow 24"/>
          <p:cNvSpPr/>
          <p:nvPr/>
        </p:nvSpPr>
        <p:spPr bwMode="auto">
          <a:xfrm>
            <a:off x="1608483" y="4005140"/>
            <a:ext cx="612559" cy="683220"/>
          </a:xfrm>
          <a:prstGeom prst="down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a:solidFill>
                <a:schemeClr val="tx2"/>
              </a:solidFill>
              <a:ea typeface="Segoe UI" pitchFamily="34" charset="0"/>
              <a:cs typeface="Segoe UI" pitchFamily="34" charset="0"/>
            </a:endParaRPr>
          </a:p>
        </p:txBody>
      </p:sp>
      <p:sp>
        <p:nvSpPr>
          <p:cNvPr id="28" name="Content Placeholder 2"/>
          <p:cNvSpPr txBox="1">
            <a:spLocks/>
          </p:cNvSpPr>
          <p:nvPr/>
        </p:nvSpPr>
        <p:spPr>
          <a:xfrm>
            <a:off x="4408122" y="4157783"/>
            <a:ext cx="7753715" cy="2489912"/>
          </a:xfrm>
          <a:prstGeom prst="rect">
            <a:avLst/>
          </a:prstGeom>
        </p:spPr>
        <p:txBody>
          <a:bodyPr vert="horz" wrap="square" lIns="182880" tIns="0" rIns="9144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3200" dirty="0" smtClean="0">
                <a:gradFill>
                  <a:gsLst>
                    <a:gs pos="1250">
                      <a:schemeClr val="tx2"/>
                    </a:gs>
                    <a:gs pos="99000">
                      <a:schemeClr val="tx2"/>
                    </a:gs>
                  </a:gsLst>
                  <a:lin ang="5400000" scaled="0"/>
                </a:gradFill>
              </a:rPr>
              <a:t>Simple </a:t>
            </a:r>
            <a:r>
              <a:rPr lang="en-US" sz="3200" dirty="0">
                <a:gradFill>
                  <a:gsLst>
                    <a:gs pos="1250">
                      <a:schemeClr val="tx2"/>
                    </a:gs>
                    <a:gs pos="99000">
                      <a:schemeClr val="tx2"/>
                    </a:gs>
                  </a:gsLst>
                  <a:lin ang="5400000" scaled="0"/>
                </a:gradFill>
              </a:rPr>
              <a:t>to </a:t>
            </a:r>
            <a:r>
              <a:rPr lang="en-US" sz="3200" dirty="0" smtClean="0">
                <a:gradFill>
                  <a:gsLst>
                    <a:gs pos="1250">
                      <a:schemeClr val="tx2"/>
                    </a:gs>
                    <a:gs pos="99000">
                      <a:schemeClr val="tx2"/>
                    </a:gs>
                  </a:gsLst>
                  <a:lin ang="5400000" scaled="0"/>
                </a:gradFill>
              </a:rPr>
              <a:t>deploy</a:t>
            </a:r>
            <a:endParaRPr lang="en-US" sz="3200" dirty="0">
              <a:gradFill>
                <a:gsLst>
                  <a:gs pos="1250">
                    <a:schemeClr val="tx2"/>
                  </a:gs>
                  <a:gs pos="99000">
                    <a:schemeClr val="tx2"/>
                  </a:gs>
                </a:gsLst>
                <a:lin ang="5400000" scaled="0"/>
              </a:gradFill>
            </a:endParaRPr>
          </a:p>
          <a:p>
            <a:pPr marL="571500" lvl="1" indent="-288925">
              <a:spcBef>
                <a:spcPts val="0"/>
              </a:spcBef>
              <a:spcAft>
                <a:spcPts val="600"/>
              </a:spcAft>
              <a:buFont typeface="+mj-lt"/>
              <a:buAutoNum type="arabicPeriod"/>
            </a:pPr>
            <a:r>
              <a:rPr lang="en-US" dirty="0">
                <a:latin typeface="+mj-lt"/>
              </a:rPr>
              <a:t>Add and verify domain ownership, and setup </a:t>
            </a:r>
            <a:r>
              <a:rPr lang="en-US" dirty="0" smtClean="0">
                <a:latin typeface="+mj-lt"/>
              </a:rPr>
              <a:t/>
            </a:r>
            <a:br>
              <a:rPr lang="en-US" dirty="0" smtClean="0">
                <a:latin typeface="+mj-lt"/>
              </a:rPr>
            </a:br>
            <a:r>
              <a:rPr lang="en-US" dirty="0" smtClean="0">
                <a:latin typeface="+mj-lt"/>
              </a:rPr>
              <a:t>MX </a:t>
            </a:r>
            <a:r>
              <a:rPr lang="en-US" dirty="0">
                <a:latin typeface="+mj-lt"/>
              </a:rPr>
              <a:t>record</a:t>
            </a:r>
          </a:p>
          <a:p>
            <a:pPr marL="571500" lvl="1" indent="-288925">
              <a:spcBef>
                <a:spcPts val="0"/>
              </a:spcBef>
              <a:spcAft>
                <a:spcPts val="600"/>
              </a:spcAft>
              <a:buFont typeface="+mj-lt"/>
              <a:buAutoNum type="arabicPeriod"/>
            </a:pPr>
            <a:r>
              <a:rPr lang="en-US" dirty="0">
                <a:latin typeface="+mj-lt"/>
              </a:rPr>
              <a:t>Fine tune anti-malware and anti-spam settings</a:t>
            </a:r>
          </a:p>
          <a:p>
            <a:pPr marL="571500" lvl="1" indent="-288925">
              <a:spcBef>
                <a:spcPts val="0"/>
              </a:spcBef>
              <a:spcAft>
                <a:spcPts val="600"/>
              </a:spcAft>
              <a:buFont typeface="+mj-lt"/>
              <a:buAutoNum type="arabicPeriod"/>
            </a:pPr>
            <a:r>
              <a:rPr lang="en-US" dirty="0">
                <a:latin typeface="+mj-lt"/>
              </a:rPr>
              <a:t>Create rules to meet business needs</a:t>
            </a:r>
          </a:p>
          <a:p>
            <a:pPr marL="571500" lvl="1" indent="-288925">
              <a:spcBef>
                <a:spcPts val="0"/>
              </a:spcBef>
              <a:spcAft>
                <a:spcPts val="600"/>
              </a:spcAft>
              <a:buFont typeface="+mj-lt"/>
              <a:buAutoNum type="arabicPeriod"/>
            </a:pPr>
            <a:r>
              <a:rPr lang="en-US" dirty="0">
                <a:latin typeface="+mj-lt"/>
              </a:rPr>
              <a:t>Run Hybrid Wizard to configure </a:t>
            </a:r>
            <a:r>
              <a:rPr lang="en-US" dirty="0" smtClean="0">
                <a:latin typeface="+mj-lt"/>
              </a:rPr>
              <a:t>connectors</a:t>
            </a:r>
            <a:endParaRPr lang="en-US" dirty="0">
              <a:latin typeface="+mj-lt"/>
            </a:endParaRPr>
          </a:p>
        </p:txBody>
      </p:sp>
      <p:sp>
        <p:nvSpPr>
          <p:cNvPr id="32" name="Rectangle 31"/>
          <p:cNvSpPr/>
          <p:nvPr/>
        </p:nvSpPr>
        <p:spPr bwMode="auto">
          <a:xfrm>
            <a:off x="4408122" y="1439862"/>
            <a:ext cx="3807391" cy="2565278"/>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dirty="0">
                <a:solidFill>
                  <a:schemeClr val="tx2"/>
                </a:solidFill>
                <a:latin typeface="+mj-lt"/>
              </a:rPr>
              <a:t>Save costly bandwidth by delivering only clean mail to your network </a:t>
            </a:r>
          </a:p>
        </p:txBody>
      </p:sp>
      <p:sp>
        <p:nvSpPr>
          <p:cNvPr id="33" name="Rectangle 32"/>
          <p:cNvSpPr/>
          <p:nvPr/>
        </p:nvSpPr>
        <p:spPr bwMode="auto">
          <a:xfrm>
            <a:off x="8354447" y="1439862"/>
            <a:ext cx="3807391" cy="2565278"/>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dirty="0">
                <a:solidFill>
                  <a:schemeClr val="tx2"/>
                </a:solidFill>
                <a:latin typeface="+mj-lt"/>
              </a:rPr>
              <a:t>Maintain outbound server reputation</a:t>
            </a:r>
          </a:p>
        </p:txBody>
      </p:sp>
    </p:spTree>
    <p:extLst>
      <p:ext uri="{BB962C8B-B14F-4D97-AF65-F5344CB8AC3E}">
        <p14:creationId xmlns:p14="http://schemas.microsoft.com/office/powerpoint/2010/main" val="31262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synchronization</a:t>
            </a:r>
            <a:endParaRPr lang="en-US" dirty="0"/>
          </a:p>
        </p:txBody>
      </p:sp>
      <p:sp>
        <p:nvSpPr>
          <p:cNvPr id="16" name="Rectangle 15"/>
          <p:cNvSpPr/>
          <p:nvPr/>
        </p:nvSpPr>
        <p:spPr>
          <a:xfrm>
            <a:off x="455612" y="1439859"/>
            <a:ext cx="11520487" cy="3093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91440" rtlCol="0" anchor="b"/>
          <a:lstStyle/>
          <a:p>
            <a:pPr algn="ctr" defTabSz="932472" fontAlgn="base">
              <a:spcBef>
                <a:spcPct val="0"/>
              </a:spcBef>
              <a:spcAft>
                <a:spcPct val="0"/>
              </a:spcAft>
            </a:pPr>
            <a:endParaRPr lang="en-US" sz="2400" dirty="0">
              <a:solidFill>
                <a:schemeClr val="tx2"/>
              </a:solidFill>
              <a:ea typeface="Segoe UI" pitchFamily="34" charset="0"/>
              <a:cs typeface="Segoe UI" pitchFamily="34" charset="0"/>
            </a:endParaRPr>
          </a:p>
        </p:txBody>
      </p:sp>
      <p:sp>
        <p:nvSpPr>
          <p:cNvPr id="5" name="Rectangle 4"/>
          <p:cNvSpPr/>
          <p:nvPr/>
        </p:nvSpPr>
        <p:spPr>
          <a:xfrm>
            <a:off x="1197135" y="3378082"/>
            <a:ext cx="1732779" cy="584775"/>
          </a:xfrm>
          <a:prstGeom prst="rect">
            <a:avLst/>
          </a:prstGeom>
        </p:spPr>
        <p:txBody>
          <a:bodyPr wrap="square">
            <a:spAutoFit/>
          </a:bodyPr>
          <a:lstStyle/>
          <a:p>
            <a:pPr algn="r"/>
            <a:r>
              <a:rPr lang="en-US" sz="1600" dirty="0">
                <a:solidFill>
                  <a:schemeClr val="tx2"/>
                </a:solidFill>
              </a:rPr>
              <a:t>Existing email environment </a:t>
            </a:r>
          </a:p>
        </p:txBody>
      </p:sp>
      <p:pic>
        <p:nvPicPr>
          <p:cNvPr id="18" name="Picture 6" descr="C:\Users\hannahr\Dropbox\MOD Servers Metro Icon Library\victor melniciuc\PNGs\Icons_Infrastructure-05.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26391" r="11545" b="22090"/>
          <a:stretch/>
        </p:blipFill>
        <p:spPr bwMode="auto">
          <a:xfrm>
            <a:off x="7999210" y="2242931"/>
            <a:ext cx="2707460" cy="15758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25788" y="1579214"/>
            <a:ext cx="419840" cy="10738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149716" y="2242624"/>
            <a:ext cx="4036590" cy="269132"/>
            <a:chOff x="4039635" y="2191822"/>
            <a:chExt cx="4036590" cy="269132"/>
          </a:xfrm>
        </p:grpSpPr>
        <p:sp>
          <p:nvSpPr>
            <p:cNvPr id="27" name="Straight Connector 1024003"/>
            <p:cNvSpPr>
              <a:spLocks noChangeShapeType="1"/>
            </p:cNvSpPr>
            <p:nvPr/>
          </p:nvSpPr>
          <p:spPr bwMode="auto">
            <a:xfrm rot="16200000" flipV="1">
              <a:off x="6057930" y="442659"/>
              <a:ext cx="0" cy="4036590"/>
            </a:xfrm>
            <a:prstGeom prst="line">
              <a:avLst/>
            </a:prstGeom>
            <a:ln w="63500" cap="sq">
              <a:solidFill>
                <a:schemeClr val="accent4"/>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8" name="Straight Connector 1024003"/>
            <p:cNvSpPr>
              <a:spLocks noChangeShapeType="1"/>
            </p:cNvSpPr>
            <p:nvPr/>
          </p:nvSpPr>
          <p:spPr bwMode="auto">
            <a:xfrm rot="16200000">
              <a:off x="6017886" y="213571"/>
              <a:ext cx="0" cy="3956501"/>
            </a:xfrm>
            <a:prstGeom prst="line">
              <a:avLst/>
            </a:prstGeom>
            <a:ln w="63500" cap="sq">
              <a:solidFill>
                <a:schemeClr val="accent4"/>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grpSp>
      <p:grpSp>
        <p:nvGrpSpPr>
          <p:cNvPr id="31" name="Group 30"/>
          <p:cNvGrpSpPr/>
          <p:nvPr/>
        </p:nvGrpSpPr>
        <p:grpSpPr>
          <a:xfrm>
            <a:off x="4149716" y="3546735"/>
            <a:ext cx="4036590" cy="269132"/>
            <a:chOff x="4039635" y="2191822"/>
            <a:chExt cx="4036590" cy="269132"/>
          </a:xfrm>
        </p:grpSpPr>
        <p:sp>
          <p:nvSpPr>
            <p:cNvPr id="33" name="Straight Connector 1024003"/>
            <p:cNvSpPr>
              <a:spLocks noChangeShapeType="1"/>
            </p:cNvSpPr>
            <p:nvPr/>
          </p:nvSpPr>
          <p:spPr bwMode="auto">
            <a:xfrm rot="16200000" flipV="1">
              <a:off x="6057930" y="442659"/>
              <a:ext cx="0" cy="4036590"/>
            </a:xfrm>
            <a:prstGeom prst="line">
              <a:avLst/>
            </a:prstGeom>
            <a:ln w="63500" cap="sq">
              <a:solidFill>
                <a:schemeClr val="accent4"/>
              </a:solidFill>
              <a:prstDash val="sysDot"/>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34" name="Straight Connector 1024003"/>
            <p:cNvSpPr>
              <a:spLocks noChangeShapeType="1"/>
            </p:cNvSpPr>
            <p:nvPr/>
          </p:nvSpPr>
          <p:spPr bwMode="auto">
            <a:xfrm rot="16200000">
              <a:off x="6017886" y="213571"/>
              <a:ext cx="0" cy="3956501"/>
            </a:xfrm>
            <a:prstGeom prst="line">
              <a:avLst/>
            </a:prstGeom>
            <a:ln w="63500" cap="sq">
              <a:solidFill>
                <a:schemeClr val="accent4"/>
              </a:solidFill>
              <a:prstDash val="sysDot"/>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grpSp>
      <p:sp>
        <p:nvSpPr>
          <p:cNvPr id="35" name="Rectangle 34"/>
          <p:cNvSpPr/>
          <p:nvPr/>
        </p:nvSpPr>
        <p:spPr>
          <a:xfrm>
            <a:off x="4778922" y="1702701"/>
            <a:ext cx="2778178" cy="368586"/>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tx2"/>
                </a:solidFill>
              </a:rPr>
              <a:t>Office 365 </a:t>
            </a:r>
            <a:r>
              <a:rPr lang="en-US" sz="1600" dirty="0" smtClean="0">
                <a:solidFill>
                  <a:schemeClr val="tx2"/>
                </a:solidFill>
              </a:rPr>
              <a:t>directory sync</a:t>
            </a:r>
            <a:endParaRPr lang="en-US" sz="1600" dirty="0">
              <a:solidFill>
                <a:schemeClr val="tx2"/>
              </a:solidFill>
            </a:endParaRPr>
          </a:p>
        </p:txBody>
      </p:sp>
      <p:sp>
        <p:nvSpPr>
          <p:cNvPr id="43" name="Rectangle 42"/>
          <p:cNvSpPr/>
          <p:nvPr/>
        </p:nvSpPr>
        <p:spPr>
          <a:xfrm>
            <a:off x="4778922" y="3045092"/>
            <a:ext cx="2778178" cy="368586"/>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tx2"/>
                </a:solidFill>
              </a:rPr>
              <a:t>Secure mail flow</a:t>
            </a:r>
          </a:p>
        </p:txBody>
      </p:sp>
      <p:sp>
        <p:nvSpPr>
          <p:cNvPr id="10" name="Rectangle 9"/>
          <p:cNvSpPr/>
          <p:nvPr/>
        </p:nvSpPr>
        <p:spPr>
          <a:xfrm>
            <a:off x="7999210" y="4051353"/>
            <a:ext cx="2983317" cy="369332"/>
          </a:xfrm>
          <a:prstGeom prst="rect">
            <a:avLst/>
          </a:prstGeom>
        </p:spPr>
        <p:txBody>
          <a:bodyPr wrap="none">
            <a:spAutoFit/>
          </a:bodyPr>
          <a:lstStyle/>
          <a:p>
            <a:pPr algn="ctr" defTabSz="932472" fontAlgn="base">
              <a:spcBef>
                <a:spcPct val="0"/>
              </a:spcBef>
              <a:spcAft>
                <a:spcPct val="0"/>
              </a:spcAft>
            </a:pPr>
            <a:r>
              <a:rPr lang="en-US" dirty="0">
                <a:solidFill>
                  <a:schemeClr val="tx2"/>
                </a:solidFill>
                <a:ea typeface="Segoe UI" pitchFamily="34" charset="0"/>
                <a:cs typeface="Segoe UI" pitchFamily="34" charset="0"/>
              </a:rPr>
              <a:t>Exchange Online Protection</a:t>
            </a:r>
          </a:p>
        </p:txBody>
      </p:sp>
      <p:sp>
        <p:nvSpPr>
          <p:cNvPr id="44" name="Rectangle 43"/>
          <p:cNvSpPr/>
          <p:nvPr/>
        </p:nvSpPr>
        <p:spPr>
          <a:xfrm>
            <a:off x="2792462" y="4051353"/>
            <a:ext cx="1486497" cy="369332"/>
          </a:xfrm>
          <a:prstGeom prst="rect">
            <a:avLst/>
          </a:prstGeom>
        </p:spPr>
        <p:txBody>
          <a:bodyPr wrap="none">
            <a:spAutoFit/>
          </a:bodyPr>
          <a:lstStyle/>
          <a:p>
            <a:pPr algn="ctr" defTabSz="932472" fontAlgn="base">
              <a:spcBef>
                <a:spcPct val="0"/>
              </a:spcBef>
              <a:spcAft>
                <a:spcPct val="0"/>
              </a:spcAft>
            </a:pPr>
            <a:r>
              <a:rPr lang="en-US" dirty="0" smtClean="0">
                <a:solidFill>
                  <a:schemeClr val="tx2"/>
                </a:solidFill>
                <a:ea typeface="Segoe UI" pitchFamily="34" charset="0"/>
                <a:cs typeface="Segoe UI" pitchFamily="34" charset="0"/>
              </a:rPr>
              <a:t>On-premises</a:t>
            </a:r>
            <a:endParaRPr lang="en-US" dirty="0">
              <a:solidFill>
                <a:schemeClr val="tx2"/>
              </a:solidFill>
              <a:ea typeface="Segoe UI" pitchFamily="34" charset="0"/>
              <a:cs typeface="Segoe UI" pitchFamily="34" charset="0"/>
            </a:endParaRPr>
          </a:p>
        </p:txBody>
      </p:sp>
      <p:sp>
        <p:nvSpPr>
          <p:cNvPr id="13" name="Rectangle 12"/>
          <p:cNvSpPr/>
          <p:nvPr/>
        </p:nvSpPr>
        <p:spPr>
          <a:xfrm>
            <a:off x="455611" y="4533089"/>
            <a:ext cx="11520487" cy="1843582"/>
          </a:xfrm>
          <a:prstGeom prst="rect">
            <a:avLst/>
          </a:prstGeom>
        </p:spPr>
        <p:txBody>
          <a:bodyPr wrap="square" tIns="182880">
            <a:spAutoFit/>
          </a:bodyPr>
          <a:lstStyle/>
          <a:p>
            <a:pPr marL="0" lvl="2">
              <a:lnSpc>
                <a:spcPct val="90000"/>
              </a:lnSpc>
              <a:spcAft>
                <a:spcPts val="1200"/>
              </a:spcAft>
              <a:buSzPct val="90000"/>
              <a:defRPr/>
            </a:pPr>
            <a:r>
              <a:rPr lang="en-US" sz="3200" dirty="0">
                <a:gradFill>
                  <a:gsLst>
                    <a:gs pos="1250">
                      <a:schemeClr val="tx2"/>
                    </a:gs>
                    <a:gs pos="99000">
                      <a:schemeClr val="tx2"/>
                    </a:gs>
                  </a:gsLst>
                  <a:lin ang="5400000" scaled="0"/>
                </a:gradFill>
                <a:latin typeface="+mj-lt"/>
              </a:rPr>
              <a:t>Optional configuration to manage users/groups</a:t>
            </a:r>
          </a:p>
          <a:p>
            <a:pPr marL="223837" lvl="1">
              <a:lnSpc>
                <a:spcPct val="90000"/>
              </a:lnSpc>
              <a:spcAft>
                <a:spcPts val="600"/>
              </a:spcAft>
              <a:buSzPct val="90000"/>
              <a:defRPr/>
            </a:pPr>
            <a:r>
              <a:rPr lang="en-US" sz="2000" dirty="0">
                <a:solidFill>
                  <a:schemeClr val="tx2"/>
                </a:solidFill>
              </a:rPr>
              <a:t>Office 365 Active Directory Synchronization</a:t>
            </a:r>
          </a:p>
          <a:p>
            <a:pPr marL="223837" lvl="1">
              <a:lnSpc>
                <a:spcPct val="90000"/>
              </a:lnSpc>
              <a:spcAft>
                <a:spcPts val="600"/>
              </a:spcAft>
              <a:buSzPct val="90000"/>
              <a:defRPr/>
            </a:pPr>
            <a:r>
              <a:rPr lang="en-US" sz="2000" dirty="0">
                <a:solidFill>
                  <a:schemeClr val="tx2"/>
                </a:solidFill>
              </a:rPr>
              <a:t>Policy rules for specific users/groups</a:t>
            </a:r>
          </a:p>
          <a:p>
            <a:pPr marL="223837" lvl="1">
              <a:lnSpc>
                <a:spcPct val="90000"/>
              </a:lnSpc>
              <a:spcAft>
                <a:spcPts val="600"/>
              </a:spcAft>
              <a:buSzPct val="90000"/>
              <a:defRPr/>
            </a:pPr>
            <a:r>
              <a:rPr lang="en-US" sz="2000" dirty="0">
                <a:solidFill>
                  <a:schemeClr val="tx2"/>
                </a:solidFill>
              </a:rPr>
              <a:t>Synchronize Outlook safe/block sender lists</a:t>
            </a:r>
          </a:p>
        </p:txBody>
      </p:sp>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30262" y="2943874"/>
            <a:ext cx="415366" cy="10628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981355" y="2903189"/>
            <a:ext cx="280645" cy="718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726306" y="2889125"/>
            <a:ext cx="191685" cy="49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Anti-spam</a:t>
            </a:r>
            <a:endParaRPr lang="en-US" dirty="0"/>
          </a:p>
        </p:txBody>
      </p:sp>
    </p:spTree>
    <p:extLst>
      <p:ext uri="{BB962C8B-B14F-4D97-AF65-F5344CB8AC3E}">
        <p14:creationId xmlns:p14="http://schemas.microsoft.com/office/powerpoint/2010/main" val="1177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Multi-layered anti-</a:t>
            </a:r>
            <a:r>
              <a:rPr lang="en-US" dirty="0"/>
              <a:t>s</a:t>
            </a:r>
            <a:r>
              <a:rPr lang="en-US" dirty="0" smtClean="0"/>
              <a:t>pam protection</a:t>
            </a:r>
            <a:endParaRPr lang="en-US" dirty="0"/>
          </a:p>
        </p:txBody>
      </p:sp>
      <p:grpSp>
        <p:nvGrpSpPr>
          <p:cNvPr id="5" name="Group 4"/>
          <p:cNvGrpSpPr/>
          <p:nvPr/>
        </p:nvGrpSpPr>
        <p:grpSpPr>
          <a:xfrm>
            <a:off x="1074516" y="1874746"/>
            <a:ext cx="2509174" cy="3386209"/>
            <a:chOff x="1074516" y="1545487"/>
            <a:chExt cx="2509174" cy="3386209"/>
          </a:xfrm>
        </p:grpSpPr>
        <p:sp>
          <p:nvSpPr>
            <p:cNvPr id="12" name="Freeform 9"/>
            <p:cNvSpPr>
              <a:spLocks/>
            </p:cNvSpPr>
            <p:nvPr/>
          </p:nvSpPr>
          <p:spPr bwMode="auto">
            <a:xfrm>
              <a:off x="1074516" y="2750313"/>
              <a:ext cx="2509174" cy="1701898"/>
            </a:xfrm>
            <a:custGeom>
              <a:avLst/>
              <a:gdLst>
                <a:gd name="T0" fmla="*/ 17 w 1291"/>
                <a:gd name="T1" fmla="*/ 0 h 876"/>
                <a:gd name="T2" fmla="*/ 17 w 1291"/>
                <a:gd name="T3" fmla="*/ 0 h 876"/>
                <a:gd name="T4" fmla="*/ 10 w 1291"/>
                <a:gd name="T5" fmla="*/ 17 h 876"/>
                <a:gd name="T6" fmla="*/ 3 w 1291"/>
                <a:gd name="T7" fmla="*/ 30 h 876"/>
                <a:gd name="T8" fmla="*/ 0 w 1291"/>
                <a:gd name="T9" fmla="*/ 48 h 876"/>
                <a:gd name="T10" fmla="*/ 0 w 1291"/>
                <a:gd name="T11" fmla="*/ 68 h 876"/>
                <a:gd name="T12" fmla="*/ 3 w 1291"/>
                <a:gd name="T13" fmla="*/ 85 h 876"/>
                <a:gd name="T14" fmla="*/ 7 w 1291"/>
                <a:gd name="T15" fmla="*/ 99 h 876"/>
                <a:gd name="T16" fmla="*/ 17 w 1291"/>
                <a:gd name="T17" fmla="*/ 116 h 876"/>
                <a:gd name="T18" fmla="*/ 27 w 1291"/>
                <a:gd name="T19" fmla="*/ 130 h 876"/>
                <a:gd name="T20" fmla="*/ 472 w 1291"/>
                <a:gd name="T21" fmla="*/ 575 h 876"/>
                <a:gd name="T22" fmla="*/ 472 w 1291"/>
                <a:gd name="T23" fmla="*/ 575 h 876"/>
                <a:gd name="T24" fmla="*/ 466 w 1291"/>
                <a:gd name="T25" fmla="*/ 595 h 876"/>
                <a:gd name="T26" fmla="*/ 462 w 1291"/>
                <a:gd name="T27" fmla="*/ 619 h 876"/>
                <a:gd name="T28" fmla="*/ 462 w 1291"/>
                <a:gd name="T29" fmla="*/ 777 h 876"/>
                <a:gd name="T30" fmla="*/ 462 w 1291"/>
                <a:gd name="T31" fmla="*/ 777 h 876"/>
                <a:gd name="T32" fmla="*/ 462 w 1291"/>
                <a:gd name="T33" fmla="*/ 797 h 876"/>
                <a:gd name="T34" fmla="*/ 469 w 1291"/>
                <a:gd name="T35" fmla="*/ 815 h 876"/>
                <a:gd name="T36" fmla="*/ 479 w 1291"/>
                <a:gd name="T37" fmla="*/ 832 h 876"/>
                <a:gd name="T38" fmla="*/ 493 w 1291"/>
                <a:gd name="T39" fmla="*/ 849 h 876"/>
                <a:gd name="T40" fmla="*/ 507 w 1291"/>
                <a:gd name="T41" fmla="*/ 859 h 876"/>
                <a:gd name="T42" fmla="*/ 524 w 1291"/>
                <a:gd name="T43" fmla="*/ 869 h 876"/>
                <a:gd name="T44" fmla="*/ 541 w 1291"/>
                <a:gd name="T45" fmla="*/ 876 h 876"/>
                <a:gd name="T46" fmla="*/ 562 w 1291"/>
                <a:gd name="T47" fmla="*/ 876 h 876"/>
                <a:gd name="T48" fmla="*/ 719 w 1291"/>
                <a:gd name="T49" fmla="*/ 876 h 876"/>
                <a:gd name="T50" fmla="*/ 719 w 1291"/>
                <a:gd name="T51" fmla="*/ 876 h 876"/>
                <a:gd name="T52" fmla="*/ 740 w 1291"/>
                <a:gd name="T53" fmla="*/ 876 h 876"/>
                <a:gd name="T54" fmla="*/ 760 w 1291"/>
                <a:gd name="T55" fmla="*/ 869 h 876"/>
                <a:gd name="T56" fmla="*/ 777 w 1291"/>
                <a:gd name="T57" fmla="*/ 859 h 876"/>
                <a:gd name="T58" fmla="*/ 791 w 1291"/>
                <a:gd name="T59" fmla="*/ 849 h 876"/>
                <a:gd name="T60" fmla="*/ 805 w 1291"/>
                <a:gd name="T61" fmla="*/ 832 h 876"/>
                <a:gd name="T62" fmla="*/ 815 w 1291"/>
                <a:gd name="T63" fmla="*/ 815 h 876"/>
                <a:gd name="T64" fmla="*/ 818 w 1291"/>
                <a:gd name="T65" fmla="*/ 797 h 876"/>
                <a:gd name="T66" fmla="*/ 822 w 1291"/>
                <a:gd name="T67" fmla="*/ 777 h 876"/>
                <a:gd name="T68" fmla="*/ 822 w 1291"/>
                <a:gd name="T69" fmla="*/ 619 h 876"/>
                <a:gd name="T70" fmla="*/ 822 w 1291"/>
                <a:gd name="T71" fmla="*/ 619 h 876"/>
                <a:gd name="T72" fmla="*/ 818 w 1291"/>
                <a:gd name="T73" fmla="*/ 599 h 876"/>
                <a:gd name="T74" fmla="*/ 815 w 1291"/>
                <a:gd name="T75" fmla="*/ 578 h 876"/>
                <a:gd name="T76" fmla="*/ 1260 w 1291"/>
                <a:gd name="T77" fmla="*/ 130 h 876"/>
                <a:gd name="T78" fmla="*/ 1260 w 1291"/>
                <a:gd name="T79" fmla="*/ 130 h 876"/>
                <a:gd name="T80" fmla="*/ 1274 w 1291"/>
                <a:gd name="T81" fmla="*/ 116 h 876"/>
                <a:gd name="T82" fmla="*/ 1281 w 1291"/>
                <a:gd name="T83" fmla="*/ 99 h 876"/>
                <a:gd name="T84" fmla="*/ 1288 w 1291"/>
                <a:gd name="T85" fmla="*/ 85 h 876"/>
                <a:gd name="T86" fmla="*/ 1291 w 1291"/>
                <a:gd name="T87" fmla="*/ 68 h 876"/>
                <a:gd name="T88" fmla="*/ 1291 w 1291"/>
                <a:gd name="T89" fmla="*/ 48 h 876"/>
                <a:gd name="T90" fmla="*/ 1288 w 1291"/>
                <a:gd name="T91" fmla="*/ 30 h 876"/>
                <a:gd name="T92" fmla="*/ 1281 w 1291"/>
                <a:gd name="T93" fmla="*/ 17 h 876"/>
                <a:gd name="T94" fmla="*/ 1270 w 1291"/>
                <a:gd name="T95" fmla="*/ 0 h 876"/>
                <a:gd name="T96" fmla="*/ 17 w 1291"/>
                <a:gd name="T9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876">
                  <a:moveTo>
                    <a:pt x="17" y="0"/>
                  </a:moveTo>
                  <a:lnTo>
                    <a:pt x="17" y="0"/>
                  </a:lnTo>
                  <a:lnTo>
                    <a:pt x="10" y="17"/>
                  </a:lnTo>
                  <a:lnTo>
                    <a:pt x="3" y="30"/>
                  </a:lnTo>
                  <a:lnTo>
                    <a:pt x="0" y="48"/>
                  </a:lnTo>
                  <a:lnTo>
                    <a:pt x="0" y="68"/>
                  </a:lnTo>
                  <a:lnTo>
                    <a:pt x="3" y="85"/>
                  </a:lnTo>
                  <a:lnTo>
                    <a:pt x="7" y="99"/>
                  </a:lnTo>
                  <a:lnTo>
                    <a:pt x="17" y="116"/>
                  </a:lnTo>
                  <a:lnTo>
                    <a:pt x="27" y="130"/>
                  </a:lnTo>
                  <a:lnTo>
                    <a:pt x="472" y="575"/>
                  </a:lnTo>
                  <a:lnTo>
                    <a:pt x="472" y="575"/>
                  </a:lnTo>
                  <a:lnTo>
                    <a:pt x="466" y="595"/>
                  </a:lnTo>
                  <a:lnTo>
                    <a:pt x="462" y="619"/>
                  </a:lnTo>
                  <a:lnTo>
                    <a:pt x="462" y="777"/>
                  </a:lnTo>
                  <a:lnTo>
                    <a:pt x="462" y="777"/>
                  </a:lnTo>
                  <a:lnTo>
                    <a:pt x="462" y="797"/>
                  </a:lnTo>
                  <a:lnTo>
                    <a:pt x="469" y="815"/>
                  </a:lnTo>
                  <a:lnTo>
                    <a:pt x="479" y="832"/>
                  </a:lnTo>
                  <a:lnTo>
                    <a:pt x="493" y="849"/>
                  </a:lnTo>
                  <a:lnTo>
                    <a:pt x="507" y="859"/>
                  </a:lnTo>
                  <a:lnTo>
                    <a:pt x="524" y="869"/>
                  </a:lnTo>
                  <a:lnTo>
                    <a:pt x="541" y="876"/>
                  </a:lnTo>
                  <a:lnTo>
                    <a:pt x="562" y="876"/>
                  </a:lnTo>
                  <a:lnTo>
                    <a:pt x="719" y="876"/>
                  </a:lnTo>
                  <a:lnTo>
                    <a:pt x="719" y="876"/>
                  </a:lnTo>
                  <a:lnTo>
                    <a:pt x="740" y="876"/>
                  </a:lnTo>
                  <a:lnTo>
                    <a:pt x="760" y="869"/>
                  </a:lnTo>
                  <a:lnTo>
                    <a:pt x="777" y="859"/>
                  </a:lnTo>
                  <a:lnTo>
                    <a:pt x="791" y="849"/>
                  </a:lnTo>
                  <a:lnTo>
                    <a:pt x="805" y="832"/>
                  </a:lnTo>
                  <a:lnTo>
                    <a:pt x="815" y="815"/>
                  </a:lnTo>
                  <a:lnTo>
                    <a:pt x="818" y="797"/>
                  </a:lnTo>
                  <a:lnTo>
                    <a:pt x="822" y="777"/>
                  </a:lnTo>
                  <a:lnTo>
                    <a:pt x="822" y="619"/>
                  </a:lnTo>
                  <a:lnTo>
                    <a:pt x="822" y="619"/>
                  </a:lnTo>
                  <a:lnTo>
                    <a:pt x="818" y="599"/>
                  </a:lnTo>
                  <a:lnTo>
                    <a:pt x="815" y="578"/>
                  </a:lnTo>
                  <a:lnTo>
                    <a:pt x="1260" y="130"/>
                  </a:lnTo>
                  <a:lnTo>
                    <a:pt x="1260" y="130"/>
                  </a:lnTo>
                  <a:lnTo>
                    <a:pt x="1274" y="116"/>
                  </a:lnTo>
                  <a:lnTo>
                    <a:pt x="1281" y="99"/>
                  </a:lnTo>
                  <a:lnTo>
                    <a:pt x="1288" y="85"/>
                  </a:lnTo>
                  <a:lnTo>
                    <a:pt x="1291" y="68"/>
                  </a:lnTo>
                  <a:lnTo>
                    <a:pt x="1291" y="48"/>
                  </a:lnTo>
                  <a:lnTo>
                    <a:pt x="1288" y="30"/>
                  </a:lnTo>
                  <a:lnTo>
                    <a:pt x="1281" y="17"/>
                  </a:lnTo>
                  <a:lnTo>
                    <a:pt x="1270" y="0"/>
                  </a:lnTo>
                  <a:lnTo>
                    <a:pt x="1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2552" y="2301952"/>
              <a:ext cx="544908" cy="3736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47487"/>
            <a:stretch/>
          </p:blipFill>
          <p:spPr bwMode="auto">
            <a:xfrm>
              <a:off x="1465093" y="2512880"/>
              <a:ext cx="659037" cy="2374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1530" y="4591994"/>
              <a:ext cx="495145" cy="339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81196" y="1999063"/>
              <a:ext cx="495145" cy="3397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29239" y="1720337"/>
              <a:ext cx="450132" cy="3088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76179" y="1545487"/>
              <a:ext cx="338191" cy="23202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337050" y="1438899"/>
            <a:ext cx="7639050" cy="4093428"/>
          </a:xfrm>
          <a:prstGeom prst="rect">
            <a:avLst/>
          </a:prstGeom>
        </p:spPr>
        <p:txBody>
          <a:bodyPr wrap="square">
            <a:spAutoFit/>
          </a:bodyPr>
          <a:lstStyle/>
          <a:p>
            <a:pPr marL="514350" indent="-514350">
              <a:spcAft>
                <a:spcPts val="600"/>
              </a:spcAft>
              <a:buFont typeface="+mj-lt"/>
              <a:buAutoNum type="arabicPeriod"/>
            </a:pPr>
            <a:r>
              <a:rPr lang="en-US" sz="3200" dirty="0">
                <a:latin typeface="+mj-lt"/>
              </a:rPr>
              <a:t>Connection filtering </a:t>
            </a:r>
            <a:r>
              <a:rPr lang="en-US" sz="3200" dirty="0" smtClean="0">
                <a:latin typeface="+mj-lt"/>
              </a:rPr>
              <a:t/>
            </a:r>
            <a:br>
              <a:rPr lang="en-US" sz="3200" dirty="0" smtClean="0">
                <a:latin typeface="+mj-lt"/>
              </a:rPr>
            </a:br>
            <a:r>
              <a:rPr lang="en-US" sz="2400" dirty="0" smtClean="0"/>
              <a:t>Blocks </a:t>
            </a:r>
            <a:r>
              <a:rPr lang="en-US" sz="2400" dirty="0"/>
              <a:t>up to 80% of all spam based on IP block/allow </a:t>
            </a:r>
            <a:r>
              <a:rPr lang="en-US" sz="2400" dirty="0" smtClean="0"/>
              <a:t>lists.</a:t>
            </a:r>
          </a:p>
          <a:p>
            <a:pPr marL="514350" indent="-514350">
              <a:spcBef>
                <a:spcPts val="600"/>
              </a:spcBef>
              <a:spcAft>
                <a:spcPts val="600"/>
              </a:spcAft>
              <a:buFont typeface="+mj-lt"/>
              <a:buAutoNum type="arabicPeriod"/>
            </a:pPr>
            <a:r>
              <a:rPr lang="en-US" sz="3200" dirty="0" smtClean="0">
                <a:latin typeface="+mj-lt"/>
              </a:rPr>
              <a:t>Sender-recipient filtering</a:t>
            </a:r>
            <a:br>
              <a:rPr lang="en-US" sz="3200" dirty="0" smtClean="0">
                <a:latin typeface="+mj-lt"/>
              </a:rPr>
            </a:br>
            <a:r>
              <a:rPr lang="en-US" sz="2400" dirty="0"/>
              <a:t>Blocks up to 15% of all spam based on internal lists and sender reputation. </a:t>
            </a:r>
          </a:p>
          <a:p>
            <a:pPr marL="514350" indent="-514350">
              <a:spcBef>
                <a:spcPts val="600"/>
              </a:spcBef>
              <a:spcAft>
                <a:spcPts val="600"/>
              </a:spcAft>
              <a:buFont typeface="+mj-lt"/>
              <a:buAutoNum type="arabicPeriod" startAt="3"/>
            </a:pPr>
            <a:r>
              <a:rPr lang="en-US" sz="3200" dirty="0" smtClean="0">
                <a:latin typeface="+mj-lt"/>
              </a:rPr>
              <a:t>Content filtering</a:t>
            </a:r>
            <a:br>
              <a:rPr lang="en-US" sz="3200" dirty="0" smtClean="0">
                <a:latin typeface="+mj-lt"/>
              </a:rPr>
            </a:br>
            <a:r>
              <a:rPr lang="en-US" sz="2400" dirty="0"/>
              <a:t>Blocks up to 5% of all spam based on internal lists and heuristics. </a:t>
            </a:r>
          </a:p>
        </p:txBody>
      </p:sp>
    </p:spTree>
    <p:extLst>
      <p:ext uri="{BB962C8B-B14F-4D97-AF65-F5344CB8AC3E}">
        <p14:creationId xmlns:p14="http://schemas.microsoft.com/office/powerpoint/2010/main" val="48788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BCE79674B62144832578F0C66DD426" ma:contentTypeVersion="0" ma:contentTypeDescription="Create a new document." ma:contentTypeScope="" ma:versionID="e8e5e71aadf5dc88e197e8ac036669ff">
  <xsd:schema xmlns:xsd="http://www.w3.org/2001/XMLSchema" xmlns:xs="http://www.w3.org/2001/XMLSchema" xmlns:p="http://schemas.microsoft.com/office/2006/metadata/properties" targetNamespace="http://schemas.microsoft.com/office/2006/metadata/properties" ma:root="true" ma:fieldsID="988298c5746eef4e562eb05671af511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2026D36-337E-4F11-8D33-612D2C7B7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2918</TotalTime>
  <Words>4503</Words>
  <Application>Microsoft Office PowerPoint</Application>
  <PresentationFormat>Custom</PresentationFormat>
  <Paragraphs>375</Paragraphs>
  <Slides>39</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Consolas</vt:lpstr>
      <vt:lpstr>Segoe UI</vt:lpstr>
      <vt:lpstr>Segoe UI Light</vt:lpstr>
      <vt:lpstr>Times New Roman</vt:lpstr>
      <vt:lpstr>Wingdings</vt:lpstr>
      <vt:lpstr>TechEd_2013_Template_16x9</vt:lpstr>
      <vt:lpstr>1_TechEd_2013_Template_16x9</vt:lpstr>
      <vt:lpstr>PowerPoint Presentation</vt:lpstr>
      <vt:lpstr>Exchange Online  Protection overview</vt:lpstr>
      <vt:lpstr>PowerPoint Presentation</vt:lpstr>
      <vt:lpstr>PowerPoint Presentation</vt:lpstr>
      <vt:lpstr>Exchange Online Protection (EOP) Next generation of Forefront Online Protection for Exchange (FOPE)  Next generation of Forefront Online Protection for Exchange (FOPE)  </vt:lpstr>
      <vt:lpstr>EOP connection to Exchange</vt:lpstr>
      <vt:lpstr>Directory synchronization</vt:lpstr>
      <vt:lpstr>Anti-spam</vt:lpstr>
      <vt:lpstr>Multi-layered anti-spam protection</vt:lpstr>
      <vt:lpstr>Granular anti-spam filtering controls </vt:lpstr>
      <vt:lpstr>Improved  spam blocking</vt:lpstr>
      <vt:lpstr>International  spam</vt:lpstr>
      <vt:lpstr>Junk mail management Junk mail folder</vt:lpstr>
      <vt:lpstr>Junk mail management Quarantine</vt:lpstr>
      <vt:lpstr>Reporting  false negatives  &amp; false positives</vt:lpstr>
      <vt:lpstr>EOP inbound filtering </vt:lpstr>
      <vt:lpstr>EOP outbound filtering </vt:lpstr>
      <vt:lpstr>Anti-malware</vt:lpstr>
      <vt:lpstr>Simple configuration</vt:lpstr>
      <vt:lpstr>Managing policy</vt:lpstr>
      <vt:lpstr>Streamlined management console</vt:lpstr>
      <vt:lpstr>Simple policy management</vt:lpstr>
      <vt:lpstr>Flexible  rule conditions</vt:lpstr>
      <vt:lpstr>Flexible  rule actions</vt:lpstr>
      <vt:lpstr>Rule options</vt:lpstr>
      <vt:lpstr>Administration demo</vt:lpstr>
      <vt:lpstr>Built-in granular reporting options</vt:lpstr>
      <vt:lpstr>Excel mail protection reports</vt:lpstr>
      <vt:lpstr>Message tracing</vt:lpstr>
      <vt:lpstr>Differences between EOP and FOPE</vt:lpstr>
      <vt:lpstr>EOP availability</vt:lpstr>
      <vt:lpstr>Exchange Online Protection (EOP)Next generation of Forefront Online Protection for Exchange (FOPE)  </vt:lpstr>
      <vt:lpstr>Track resources</vt:lpstr>
      <vt:lpstr>Resources</vt:lpstr>
      <vt:lpstr>Complete an evaluation on CommNet and enter to win!</vt:lpstr>
      <vt:lpstr>Evaluate this session</vt:lpstr>
      <vt:lpstr>PowerPoint Presentation</vt:lpstr>
      <vt:lpstr>PowerPoint Presentation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OUC-B306: Exchange Online Protection overview</dc:title>
  <dc:subject>TechEd 2013</dc:subject>
  <dc:creator>Wendy Wilkes</dc:creator>
  <cp:keywords>TechEd 2013</cp:keywords>
  <dc:description>Template by: Jordan Cayabyab, Artitudes Design, Inc.
Formatting by: Dana KW, Silver Fox Productions, Inc.
Audience Type: Internal/External</dc:description>
  <cp:lastModifiedBy>Shows</cp:lastModifiedBy>
  <cp:revision>146</cp:revision>
  <dcterms:created xsi:type="dcterms:W3CDTF">2013-05-21T21:28:31Z</dcterms:created>
  <dcterms:modified xsi:type="dcterms:W3CDTF">2013-06-06T20:45:00Z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0x01010067BCE79674B62144832578F0C66DD426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