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01" r:id="rId5"/>
  </p:sldMasterIdLst>
  <p:notesMasterIdLst>
    <p:notesMasterId r:id="rId51"/>
  </p:notesMasterIdLst>
  <p:handoutMasterIdLst>
    <p:handoutMasterId r:id="rId52"/>
  </p:handoutMasterIdLst>
  <p:sldIdLst>
    <p:sldId id="256" r:id="rId6"/>
    <p:sldId id="257" r:id="rId7"/>
    <p:sldId id="259" r:id="rId8"/>
    <p:sldId id="260" r:id="rId9"/>
    <p:sldId id="313" r:id="rId10"/>
    <p:sldId id="262" r:id="rId11"/>
    <p:sldId id="263" r:id="rId12"/>
    <p:sldId id="314" r:id="rId13"/>
    <p:sldId id="265" r:id="rId14"/>
    <p:sldId id="316" r:id="rId15"/>
    <p:sldId id="267" r:id="rId16"/>
    <p:sldId id="268" r:id="rId17"/>
    <p:sldId id="269" r:id="rId18"/>
    <p:sldId id="270" r:id="rId19"/>
    <p:sldId id="271" r:id="rId20"/>
    <p:sldId id="272" r:id="rId21"/>
    <p:sldId id="273" r:id="rId22"/>
    <p:sldId id="310" r:id="rId23"/>
    <p:sldId id="312" r:id="rId24"/>
    <p:sldId id="276" r:id="rId25"/>
    <p:sldId id="277" r:id="rId26"/>
    <p:sldId id="278" r:id="rId27"/>
    <p:sldId id="279" r:id="rId28"/>
    <p:sldId id="317" r:id="rId29"/>
    <p:sldId id="280" r:id="rId30"/>
    <p:sldId id="281" r:id="rId31"/>
    <p:sldId id="308" r:id="rId32"/>
    <p:sldId id="283" r:id="rId33"/>
    <p:sldId id="309" r:id="rId34"/>
    <p:sldId id="285" r:id="rId35"/>
    <p:sldId id="286" r:id="rId36"/>
    <p:sldId id="288" r:id="rId37"/>
    <p:sldId id="289" r:id="rId38"/>
    <p:sldId id="290" r:id="rId39"/>
    <p:sldId id="291" r:id="rId40"/>
    <p:sldId id="292" r:id="rId41"/>
    <p:sldId id="293" r:id="rId42"/>
    <p:sldId id="294" r:id="rId43"/>
    <p:sldId id="295" r:id="rId44"/>
    <p:sldId id="303" r:id="rId45"/>
    <p:sldId id="315" r:id="rId46"/>
    <p:sldId id="318" r:id="rId47"/>
    <p:sldId id="319" r:id="rId48"/>
    <p:sldId id="320" r:id="rId49"/>
    <p:sldId id="307" r:id="rId5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guide id="3" orient="horz" pos="4235">
          <p15:clr>
            <a:srgbClr val="A4A3A4"/>
          </p15:clr>
        </p15:guide>
        <p15:guide id="4" orient="horz" pos="907">
          <p15:clr>
            <a:srgbClr val="A4A3A4"/>
          </p15:clr>
        </p15:guide>
        <p15:guide id="5" orient="horz" pos="1196">
          <p15:clr>
            <a:srgbClr val="A4A3A4"/>
          </p15:clr>
        </p15:guide>
        <p15:guide id="6" orient="horz" pos="1080">
          <p15:clr>
            <a:srgbClr val="A4A3A4"/>
          </p15:clr>
        </p15:guide>
        <p15:guide id="7" orient="horz" pos="2633">
          <p15:clr>
            <a:srgbClr val="A4A3A4"/>
          </p15:clr>
        </p15:guide>
        <p15:guide id="8" pos="173">
          <p15:clr>
            <a:srgbClr val="A4A3A4"/>
          </p15:clr>
        </p15:guide>
        <p15:guide id="9" pos="7661">
          <p15:clr>
            <a:srgbClr val="A4A3A4"/>
          </p15:clr>
        </p15:guide>
        <p15:guide id="10" pos="287">
          <p15:clr>
            <a:srgbClr val="A4A3A4"/>
          </p15:clr>
        </p15:guide>
        <p15:guide id="11" pos="606">
          <p15:clr>
            <a:srgbClr val="A4A3A4"/>
          </p15:clr>
        </p15:guide>
        <p15:guide id="12" pos="7230">
          <p15:clr>
            <a:srgbClr val="A4A3A4"/>
          </p15:clr>
        </p15:guide>
        <p15:guide id="13" pos="3862">
          <p15:clr>
            <a:srgbClr val="A4A3A4"/>
          </p15:clr>
        </p15:guide>
        <p15:guide id="14" pos="7544">
          <p15:clr>
            <a:srgbClr val="A4A3A4"/>
          </p15:clr>
        </p15:guide>
        <p15:guide id="15" pos="39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Toyinaminia Norwood" initials="TN"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BB"/>
    <a:srgbClr val="0072C6"/>
    <a:srgbClr val="FFFFFF"/>
    <a:srgbClr val="000000"/>
    <a:srgbClr val="007233"/>
    <a:srgbClr val="DC3C00"/>
    <a:srgbClr val="7FBA00"/>
    <a:srgbClr val="B4009E"/>
    <a:srgbClr val="B0B18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5782" autoAdjust="0"/>
  </p:normalViewPr>
  <p:slideViewPr>
    <p:cSldViewPr snapToGrid="0">
      <p:cViewPr varScale="1">
        <p:scale>
          <a:sx n="114" d="100"/>
          <a:sy n="114" d="100"/>
        </p:scale>
        <p:origin x="84" y="258"/>
      </p:cViewPr>
      <p:guideLst>
        <p:guide orient="horz" pos="2203"/>
        <p:guide pos="3917"/>
        <p:guide orient="horz" pos="4235"/>
        <p:guide orient="horz" pos="907"/>
        <p:guide orient="horz" pos="1196"/>
        <p:guide orient="horz" pos="1080"/>
        <p:guide orient="horz" pos="2633"/>
        <p:guide pos="173"/>
        <p:guide pos="7661"/>
        <p:guide pos="287"/>
        <p:guide pos="606"/>
        <p:guide pos="7230"/>
        <p:guide pos="3862"/>
        <p:guide pos="7544"/>
        <p:guide pos="3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9E81E-9ABD-498C-B0F8-EF249A9C0D01}" type="doc">
      <dgm:prSet loTypeId="urn:microsoft.com/office/officeart/2005/8/layout/process1" loCatId="process" qsTypeId="urn:microsoft.com/office/officeart/2005/8/quickstyle/simple1" qsCatId="simple" csTypeId="urn:microsoft.com/office/officeart/2005/8/colors/accent4_4" csCatId="accent4" phldr="1"/>
      <dgm:spPr/>
      <dgm:t>
        <a:bodyPr/>
        <a:lstStyle/>
        <a:p>
          <a:endParaRPr lang="en-US"/>
        </a:p>
      </dgm:t>
    </dgm:pt>
    <dgm:pt modelId="{4CC72A1A-1E93-478B-9439-FE5476B49CF9}">
      <dgm:prSet custT="1"/>
      <dgm:spPr>
        <a:solidFill>
          <a:schemeClr val="accent2"/>
        </a:solidFill>
        <a:ln>
          <a:noFill/>
        </a:ln>
      </dgm:spPr>
      <dgm:t>
        <a:bodyPr anchor="b"/>
        <a:lstStyle/>
        <a:p>
          <a:pPr algn="l" rtl="0"/>
          <a:r>
            <a:rPr lang="en-US" sz="2000" dirty="0" smtClean="0"/>
            <a:t>Sign up for </a:t>
          </a:r>
          <a:br>
            <a:rPr lang="en-US" sz="2000" dirty="0" smtClean="0"/>
          </a:br>
          <a:r>
            <a:rPr lang="en-US" sz="2000" dirty="0" smtClean="0"/>
            <a:t>Office 365</a:t>
          </a:r>
          <a:endParaRPr lang="en-US" sz="2000" dirty="0"/>
        </a:p>
      </dgm:t>
    </dgm:pt>
    <dgm:pt modelId="{66BA9425-9F78-4BF9-A639-068F7D0180BB}" type="parTrans" cxnId="{ED228237-8A29-4BD1-8903-164EA34260EF}">
      <dgm:prSet/>
      <dgm:spPr/>
      <dgm:t>
        <a:bodyPr/>
        <a:lstStyle/>
        <a:p>
          <a:endParaRPr lang="en-US"/>
        </a:p>
      </dgm:t>
    </dgm:pt>
    <dgm:pt modelId="{1C9D1B80-3536-4D65-B019-FB15B320168F}" type="sibTrans" cxnId="{ED228237-8A29-4BD1-8903-164EA34260EF}">
      <dgm:prSet/>
      <dgm:spPr>
        <a:solidFill>
          <a:schemeClr val="accent5"/>
        </a:solidFill>
      </dgm:spPr>
      <dgm:t>
        <a:bodyPr/>
        <a:lstStyle/>
        <a:p>
          <a:endParaRPr lang="en-US" dirty="0"/>
        </a:p>
      </dgm:t>
    </dgm:pt>
    <dgm:pt modelId="{DE53A2DE-207F-4FB1-ADAA-3BF9F40D6672}">
      <dgm:prSet custT="1"/>
      <dgm:spPr>
        <a:solidFill>
          <a:schemeClr val="accent1"/>
        </a:solidFill>
        <a:ln>
          <a:noFill/>
        </a:ln>
      </dgm:spPr>
      <dgm:t>
        <a:bodyPr anchor="b"/>
        <a:lstStyle/>
        <a:p>
          <a:pPr algn="l" rtl="0"/>
          <a:r>
            <a:rPr lang="en-US" sz="2000" dirty="0" smtClean="0"/>
            <a:t>Register your domains with Office 365</a:t>
          </a:r>
          <a:endParaRPr lang="en-US" sz="2000" dirty="0"/>
        </a:p>
      </dgm:t>
    </dgm:pt>
    <dgm:pt modelId="{FDA16374-AB4A-4D4B-A94F-72F5AFE9CA9D}" type="parTrans" cxnId="{FB2B5AE7-2C39-4113-B5DC-B0207CDA499E}">
      <dgm:prSet/>
      <dgm:spPr/>
      <dgm:t>
        <a:bodyPr/>
        <a:lstStyle/>
        <a:p>
          <a:endParaRPr lang="en-US"/>
        </a:p>
      </dgm:t>
    </dgm:pt>
    <dgm:pt modelId="{96F0A09C-E17F-44D1-9B1A-D3A4F511DD06}" type="sibTrans" cxnId="{FB2B5AE7-2C39-4113-B5DC-B0207CDA499E}">
      <dgm:prSet/>
      <dgm:spPr>
        <a:solidFill>
          <a:schemeClr val="accent5"/>
        </a:solidFill>
      </dgm:spPr>
      <dgm:t>
        <a:bodyPr/>
        <a:lstStyle/>
        <a:p>
          <a:endParaRPr lang="en-US" dirty="0"/>
        </a:p>
      </dgm:t>
    </dgm:pt>
    <dgm:pt modelId="{53715129-7FFA-4C3E-8D7F-C609629F0EBF}">
      <dgm:prSet custT="1"/>
      <dgm:spPr>
        <a:solidFill>
          <a:schemeClr val="accent3"/>
        </a:solidFill>
        <a:ln>
          <a:noFill/>
        </a:ln>
      </dgm:spPr>
      <dgm:t>
        <a:bodyPr anchor="b"/>
        <a:lstStyle/>
        <a:p>
          <a:pPr algn="l" rtl="0"/>
          <a:r>
            <a:rPr lang="en-US" sz="2000" dirty="0" smtClean="0"/>
            <a:t>Publish Outlook Anywhere</a:t>
          </a:r>
          <a:endParaRPr lang="en-US" sz="2000" dirty="0"/>
        </a:p>
      </dgm:t>
    </dgm:pt>
    <dgm:pt modelId="{BD2BF8C8-C50C-49DE-A568-27AA32A05A76}" type="parTrans" cxnId="{EE472591-E455-4830-AAEE-F4322BFA3FAA}">
      <dgm:prSet/>
      <dgm:spPr/>
      <dgm:t>
        <a:bodyPr/>
        <a:lstStyle/>
        <a:p>
          <a:endParaRPr lang="en-US"/>
        </a:p>
      </dgm:t>
    </dgm:pt>
    <dgm:pt modelId="{953BA180-D520-4093-8EC7-1CA511ADAA1A}" type="sibTrans" cxnId="{EE472591-E455-4830-AAEE-F4322BFA3FAA}">
      <dgm:prSet/>
      <dgm:spPr>
        <a:solidFill>
          <a:schemeClr val="accent5"/>
        </a:solidFill>
      </dgm:spPr>
      <dgm:t>
        <a:bodyPr/>
        <a:lstStyle/>
        <a:p>
          <a:endParaRPr lang="en-US" dirty="0"/>
        </a:p>
      </dgm:t>
    </dgm:pt>
    <dgm:pt modelId="{EF2EE992-1CFE-4292-B1EE-0FC1F955019F}">
      <dgm:prSet custT="1"/>
      <dgm:spPr>
        <a:ln>
          <a:noFill/>
        </a:ln>
      </dgm:spPr>
      <dgm:t>
        <a:bodyPr anchor="b"/>
        <a:lstStyle/>
        <a:p>
          <a:pPr algn="l" rtl="0"/>
          <a:r>
            <a:rPr lang="en-US" sz="2000" dirty="0" smtClean="0">
              <a:solidFill>
                <a:schemeClr val="accent3"/>
              </a:solidFill>
            </a:rPr>
            <a:t>Create a migration service account, assign permissions</a:t>
          </a:r>
          <a:endParaRPr lang="en-US" sz="2000" dirty="0">
            <a:solidFill>
              <a:schemeClr val="accent3"/>
            </a:solidFill>
          </a:endParaRPr>
        </a:p>
      </dgm:t>
    </dgm:pt>
    <dgm:pt modelId="{7262F92F-0580-4DBC-96D6-C5B0D80DD484}" type="parTrans" cxnId="{D358275C-9B1D-4962-A834-D873F6B86278}">
      <dgm:prSet/>
      <dgm:spPr/>
      <dgm:t>
        <a:bodyPr/>
        <a:lstStyle/>
        <a:p>
          <a:endParaRPr lang="en-US"/>
        </a:p>
      </dgm:t>
    </dgm:pt>
    <dgm:pt modelId="{B2DAD56F-7250-48EA-B82A-7122058EA077}" type="sibTrans" cxnId="{D358275C-9B1D-4962-A834-D873F6B86278}">
      <dgm:prSet/>
      <dgm:spPr/>
      <dgm:t>
        <a:bodyPr/>
        <a:lstStyle/>
        <a:p>
          <a:endParaRPr lang="en-US"/>
        </a:p>
      </dgm:t>
    </dgm:pt>
    <dgm:pt modelId="{F193C7BF-5E0E-4E01-B481-96ED803CBFD0}" type="pres">
      <dgm:prSet presAssocID="{3CB9E81E-9ABD-498C-B0F8-EF249A9C0D01}" presName="Name0" presStyleCnt="0">
        <dgm:presLayoutVars>
          <dgm:dir/>
          <dgm:resizeHandles val="exact"/>
        </dgm:presLayoutVars>
      </dgm:prSet>
      <dgm:spPr/>
      <dgm:t>
        <a:bodyPr/>
        <a:lstStyle/>
        <a:p>
          <a:endParaRPr lang="en-US"/>
        </a:p>
      </dgm:t>
    </dgm:pt>
    <dgm:pt modelId="{3C9D9DBB-8F44-4BB8-9F50-94F4634380FF}" type="pres">
      <dgm:prSet presAssocID="{4CC72A1A-1E93-478B-9439-FE5476B49CF9}" presName="node" presStyleLbl="node1" presStyleIdx="0" presStyleCnt="4">
        <dgm:presLayoutVars>
          <dgm:bulletEnabled val="1"/>
        </dgm:presLayoutVars>
      </dgm:prSet>
      <dgm:spPr>
        <a:prstGeom prst="rect">
          <a:avLst/>
        </a:prstGeom>
      </dgm:spPr>
      <dgm:t>
        <a:bodyPr/>
        <a:lstStyle/>
        <a:p>
          <a:endParaRPr lang="en-US"/>
        </a:p>
      </dgm:t>
    </dgm:pt>
    <dgm:pt modelId="{B474DC75-0CEA-404B-A0D5-0399D9907456}" type="pres">
      <dgm:prSet presAssocID="{1C9D1B80-3536-4D65-B019-FB15B320168F}" presName="sibTrans" presStyleLbl="sibTrans2D1" presStyleIdx="0" presStyleCnt="3"/>
      <dgm:spPr/>
      <dgm:t>
        <a:bodyPr/>
        <a:lstStyle/>
        <a:p>
          <a:endParaRPr lang="en-US"/>
        </a:p>
      </dgm:t>
    </dgm:pt>
    <dgm:pt modelId="{1CDEF0D7-F4EF-414E-8144-8C3C49BB1A7B}" type="pres">
      <dgm:prSet presAssocID="{1C9D1B80-3536-4D65-B019-FB15B320168F}" presName="connectorText" presStyleLbl="sibTrans2D1" presStyleIdx="0" presStyleCnt="3"/>
      <dgm:spPr/>
      <dgm:t>
        <a:bodyPr/>
        <a:lstStyle/>
        <a:p>
          <a:endParaRPr lang="en-US"/>
        </a:p>
      </dgm:t>
    </dgm:pt>
    <dgm:pt modelId="{69FEDEC8-4551-4785-93E0-EF478F2EAFB3}" type="pres">
      <dgm:prSet presAssocID="{DE53A2DE-207F-4FB1-ADAA-3BF9F40D6672}" presName="node" presStyleLbl="node1" presStyleIdx="1" presStyleCnt="4">
        <dgm:presLayoutVars>
          <dgm:bulletEnabled val="1"/>
        </dgm:presLayoutVars>
      </dgm:prSet>
      <dgm:spPr>
        <a:prstGeom prst="rect">
          <a:avLst/>
        </a:prstGeom>
      </dgm:spPr>
      <dgm:t>
        <a:bodyPr/>
        <a:lstStyle/>
        <a:p>
          <a:endParaRPr lang="en-US"/>
        </a:p>
      </dgm:t>
    </dgm:pt>
    <dgm:pt modelId="{020A5F72-2C7A-4E5A-A14F-879D62A33E0D}" type="pres">
      <dgm:prSet presAssocID="{96F0A09C-E17F-44D1-9B1A-D3A4F511DD06}" presName="sibTrans" presStyleLbl="sibTrans2D1" presStyleIdx="1" presStyleCnt="3"/>
      <dgm:spPr/>
      <dgm:t>
        <a:bodyPr/>
        <a:lstStyle/>
        <a:p>
          <a:endParaRPr lang="en-US"/>
        </a:p>
      </dgm:t>
    </dgm:pt>
    <dgm:pt modelId="{2AA5193B-3B49-4331-82EC-3356B23F8818}" type="pres">
      <dgm:prSet presAssocID="{96F0A09C-E17F-44D1-9B1A-D3A4F511DD06}" presName="connectorText" presStyleLbl="sibTrans2D1" presStyleIdx="1" presStyleCnt="3"/>
      <dgm:spPr/>
      <dgm:t>
        <a:bodyPr/>
        <a:lstStyle/>
        <a:p>
          <a:endParaRPr lang="en-US"/>
        </a:p>
      </dgm:t>
    </dgm:pt>
    <dgm:pt modelId="{36A57623-7BD0-42FE-B6EC-4065BB0AC5FF}" type="pres">
      <dgm:prSet presAssocID="{53715129-7FFA-4C3E-8D7F-C609629F0EBF}" presName="node" presStyleLbl="node1" presStyleIdx="2" presStyleCnt="4">
        <dgm:presLayoutVars>
          <dgm:bulletEnabled val="1"/>
        </dgm:presLayoutVars>
      </dgm:prSet>
      <dgm:spPr>
        <a:prstGeom prst="rect">
          <a:avLst/>
        </a:prstGeom>
      </dgm:spPr>
      <dgm:t>
        <a:bodyPr/>
        <a:lstStyle/>
        <a:p>
          <a:endParaRPr lang="en-US"/>
        </a:p>
      </dgm:t>
    </dgm:pt>
    <dgm:pt modelId="{866F2F05-EE0F-4BC7-A692-74CBC529CF80}" type="pres">
      <dgm:prSet presAssocID="{953BA180-D520-4093-8EC7-1CA511ADAA1A}" presName="sibTrans" presStyleLbl="sibTrans2D1" presStyleIdx="2" presStyleCnt="3"/>
      <dgm:spPr/>
      <dgm:t>
        <a:bodyPr/>
        <a:lstStyle/>
        <a:p>
          <a:endParaRPr lang="en-US"/>
        </a:p>
      </dgm:t>
    </dgm:pt>
    <dgm:pt modelId="{D167CD6E-7F71-4949-9A16-0C844D4E97FA}" type="pres">
      <dgm:prSet presAssocID="{953BA180-D520-4093-8EC7-1CA511ADAA1A}" presName="connectorText" presStyleLbl="sibTrans2D1" presStyleIdx="2" presStyleCnt="3"/>
      <dgm:spPr/>
      <dgm:t>
        <a:bodyPr/>
        <a:lstStyle/>
        <a:p>
          <a:endParaRPr lang="en-US"/>
        </a:p>
      </dgm:t>
    </dgm:pt>
    <dgm:pt modelId="{94F78E0A-2264-4829-AABE-7612C346B84C}" type="pres">
      <dgm:prSet presAssocID="{EF2EE992-1CFE-4292-B1EE-0FC1F955019F}" presName="node" presStyleLbl="node1" presStyleIdx="3" presStyleCnt="4">
        <dgm:presLayoutVars>
          <dgm:bulletEnabled val="1"/>
        </dgm:presLayoutVars>
      </dgm:prSet>
      <dgm:spPr>
        <a:prstGeom prst="rect">
          <a:avLst/>
        </a:prstGeom>
      </dgm:spPr>
      <dgm:t>
        <a:bodyPr/>
        <a:lstStyle/>
        <a:p>
          <a:endParaRPr lang="en-US"/>
        </a:p>
      </dgm:t>
    </dgm:pt>
  </dgm:ptLst>
  <dgm:cxnLst>
    <dgm:cxn modelId="{0EDAED3D-7137-45F5-ABE3-3F9B3CA8352D}" type="presOf" srcId="{96F0A09C-E17F-44D1-9B1A-D3A4F511DD06}" destId="{2AA5193B-3B49-4331-82EC-3356B23F8818}" srcOrd="1" destOrd="0" presId="urn:microsoft.com/office/officeart/2005/8/layout/process1"/>
    <dgm:cxn modelId="{948B54CA-EA3B-4A94-A0E5-E06A98EDC564}" type="presOf" srcId="{1C9D1B80-3536-4D65-B019-FB15B320168F}" destId="{B474DC75-0CEA-404B-A0D5-0399D9907456}" srcOrd="0" destOrd="0" presId="urn:microsoft.com/office/officeart/2005/8/layout/process1"/>
    <dgm:cxn modelId="{7A3C8C4E-398B-4A6E-A044-578D53DBEECD}" type="presOf" srcId="{953BA180-D520-4093-8EC7-1CA511ADAA1A}" destId="{D167CD6E-7F71-4949-9A16-0C844D4E97FA}" srcOrd="1" destOrd="0" presId="urn:microsoft.com/office/officeart/2005/8/layout/process1"/>
    <dgm:cxn modelId="{0320F635-02BC-495A-BC50-2A4CB5563DB1}" type="presOf" srcId="{953BA180-D520-4093-8EC7-1CA511ADAA1A}" destId="{866F2F05-EE0F-4BC7-A692-74CBC529CF80}" srcOrd="0" destOrd="0" presId="urn:microsoft.com/office/officeart/2005/8/layout/process1"/>
    <dgm:cxn modelId="{0B5DE711-2BDD-4F72-9D06-0E9B61C5D994}" type="presOf" srcId="{EF2EE992-1CFE-4292-B1EE-0FC1F955019F}" destId="{94F78E0A-2264-4829-AABE-7612C346B84C}" srcOrd="0" destOrd="0" presId="urn:microsoft.com/office/officeart/2005/8/layout/process1"/>
    <dgm:cxn modelId="{D358275C-9B1D-4962-A834-D873F6B86278}" srcId="{3CB9E81E-9ABD-498C-B0F8-EF249A9C0D01}" destId="{EF2EE992-1CFE-4292-B1EE-0FC1F955019F}" srcOrd="3" destOrd="0" parTransId="{7262F92F-0580-4DBC-96D6-C5B0D80DD484}" sibTransId="{B2DAD56F-7250-48EA-B82A-7122058EA077}"/>
    <dgm:cxn modelId="{ED228237-8A29-4BD1-8903-164EA34260EF}" srcId="{3CB9E81E-9ABD-498C-B0F8-EF249A9C0D01}" destId="{4CC72A1A-1E93-478B-9439-FE5476B49CF9}" srcOrd="0" destOrd="0" parTransId="{66BA9425-9F78-4BF9-A639-068F7D0180BB}" sibTransId="{1C9D1B80-3536-4D65-B019-FB15B320168F}"/>
    <dgm:cxn modelId="{C3FD4BF1-81E9-47C7-AE0B-3F238D73FEC1}" type="presOf" srcId="{4CC72A1A-1E93-478B-9439-FE5476B49CF9}" destId="{3C9D9DBB-8F44-4BB8-9F50-94F4634380FF}" srcOrd="0" destOrd="0" presId="urn:microsoft.com/office/officeart/2005/8/layout/process1"/>
    <dgm:cxn modelId="{FB2B5AE7-2C39-4113-B5DC-B0207CDA499E}" srcId="{3CB9E81E-9ABD-498C-B0F8-EF249A9C0D01}" destId="{DE53A2DE-207F-4FB1-ADAA-3BF9F40D6672}" srcOrd="1" destOrd="0" parTransId="{FDA16374-AB4A-4D4B-A94F-72F5AFE9CA9D}" sibTransId="{96F0A09C-E17F-44D1-9B1A-D3A4F511DD06}"/>
    <dgm:cxn modelId="{C64F825F-AFE8-4D25-AB67-454EA5A20AC5}" type="presOf" srcId="{DE53A2DE-207F-4FB1-ADAA-3BF9F40D6672}" destId="{69FEDEC8-4551-4785-93E0-EF478F2EAFB3}" srcOrd="0" destOrd="0" presId="urn:microsoft.com/office/officeart/2005/8/layout/process1"/>
    <dgm:cxn modelId="{B13A4392-506E-466A-8740-7502884A8AFB}" type="presOf" srcId="{3CB9E81E-9ABD-498C-B0F8-EF249A9C0D01}" destId="{F193C7BF-5E0E-4E01-B481-96ED803CBFD0}" srcOrd="0" destOrd="0" presId="urn:microsoft.com/office/officeart/2005/8/layout/process1"/>
    <dgm:cxn modelId="{717347E7-703B-4BEC-8408-6AFBFCA46155}" type="presOf" srcId="{96F0A09C-E17F-44D1-9B1A-D3A4F511DD06}" destId="{020A5F72-2C7A-4E5A-A14F-879D62A33E0D}" srcOrd="0" destOrd="0" presId="urn:microsoft.com/office/officeart/2005/8/layout/process1"/>
    <dgm:cxn modelId="{7B807967-F465-456B-901E-E0BA71FC2CFD}" type="presOf" srcId="{1C9D1B80-3536-4D65-B019-FB15B320168F}" destId="{1CDEF0D7-F4EF-414E-8144-8C3C49BB1A7B}" srcOrd="1" destOrd="0" presId="urn:microsoft.com/office/officeart/2005/8/layout/process1"/>
    <dgm:cxn modelId="{65997F8D-3688-48BE-A1A6-B5F708A03529}" type="presOf" srcId="{53715129-7FFA-4C3E-8D7F-C609629F0EBF}" destId="{36A57623-7BD0-42FE-B6EC-4065BB0AC5FF}" srcOrd="0" destOrd="0" presId="urn:microsoft.com/office/officeart/2005/8/layout/process1"/>
    <dgm:cxn modelId="{EE472591-E455-4830-AAEE-F4322BFA3FAA}" srcId="{3CB9E81E-9ABD-498C-B0F8-EF249A9C0D01}" destId="{53715129-7FFA-4C3E-8D7F-C609629F0EBF}" srcOrd="2" destOrd="0" parTransId="{BD2BF8C8-C50C-49DE-A568-27AA32A05A76}" sibTransId="{953BA180-D520-4093-8EC7-1CA511ADAA1A}"/>
    <dgm:cxn modelId="{8D46294B-8D67-418A-B3BA-11D3789B6FDF}" type="presParOf" srcId="{F193C7BF-5E0E-4E01-B481-96ED803CBFD0}" destId="{3C9D9DBB-8F44-4BB8-9F50-94F4634380FF}" srcOrd="0" destOrd="0" presId="urn:microsoft.com/office/officeart/2005/8/layout/process1"/>
    <dgm:cxn modelId="{6C4BEF26-19D2-474A-82E7-41599C80D78F}" type="presParOf" srcId="{F193C7BF-5E0E-4E01-B481-96ED803CBFD0}" destId="{B474DC75-0CEA-404B-A0D5-0399D9907456}" srcOrd="1" destOrd="0" presId="urn:microsoft.com/office/officeart/2005/8/layout/process1"/>
    <dgm:cxn modelId="{54447AC3-92FB-4FAC-87A4-96D1CFCC2590}" type="presParOf" srcId="{B474DC75-0CEA-404B-A0D5-0399D9907456}" destId="{1CDEF0D7-F4EF-414E-8144-8C3C49BB1A7B}" srcOrd="0" destOrd="0" presId="urn:microsoft.com/office/officeart/2005/8/layout/process1"/>
    <dgm:cxn modelId="{31B2D5B2-E8E1-41C3-8B37-A981B03B24CA}" type="presParOf" srcId="{F193C7BF-5E0E-4E01-B481-96ED803CBFD0}" destId="{69FEDEC8-4551-4785-93E0-EF478F2EAFB3}" srcOrd="2" destOrd="0" presId="urn:microsoft.com/office/officeart/2005/8/layout/process1"/>
    <dgm:cxn modelId="{00FF4DE7-4C88-4F77-8B6F-913C0E94993D}" type="presParOf" srcId="{F193C7BF-5E0E-4E01-B481-96ED803CBFD0}" destId="{020A5F72-2C7A-4E5A-A14F-879D62A33E0D}" srcOrd="3" destOrd="0" presId="urn:microsoft.com/office/officeart/2005/8/layout/process1"/>
    <dgm:cxn modelId="{51EE3650-6971-4ABD-A46A-65F39B05623E}" type="presParOf" srcId="{020A5F72-2C7A-4E5A-A14F-879D62A33E0D}" destId="{2AA5193B-3B49-4331-82EC-3356B23F8818}" srcOrd="0" destOrd="0" presId="urn:microsoft.com/office/officeart/2005/8/layout/process1"/>
    <dgm:cxn modelId="{4F77B643-F657-49A5-B8B3-4D4E8648A463}" type="presParOf" srcId="{F193C7BF-5E0E-4E01-B481-96ED803CBFD0}" destId="{36A57623-7BD0-42FE-B6EC-4065BB0AC5FF}" srcOrd="4" destOrd="0" presId="urn:microsoft.com/office/officeart/2005/8/layout/process1"/>
    <dgm:cxn modelId="{3D3799F3-3371-41C2-AB81-40CE2CCD04DC}" type="presParOf" srcId="{F193C7BF-5E0E-4E01-B481-96ED803CBFD0}" destId="{866F2F05-EE0F-4BC7-A692-74CBC529CF80}" srcOrd="5" destOrd="0" presId="urn:microsoft.com/office/officeart/2005/8/layout/process1"/>
    <dgm:cxn modelId="{FDB5D52F-225D-401F-935D-6BDCEE0B6EA1}" type="presParOf" srcId="{866F2F05-EE0F-4BC7-A692-74CBC529CF80}" destId="{D167CD6E-7F71-4949-9A16-0C844D4E97FA}" srcOrd="0" destOrd="0" presId="urn:microsoft.com/office/officeart/2005/8/layout/process1"/>
    <dgm:cxn modelId="{F0142236-BA07-47DA-939C-2FF7E37CF308}" type="presParOf" srcId="{F193C7BF-5E0E-4E01-B481-96ED803CBFD0}" destId="{94F78E0A-2264-4829-AABE-7612C346B84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9E81E-9ABD-498C-B0F8-EF249A9C0D01}" type="doc">
      <dgm:prSet loTypeId="urn:microsoft.com/office/officeart/2005/8/layout/process1" loCatId="process" qsTypeId="urn:microsoft.com/office/officeart/2005/8/quickstyle/simple1" qsCatId="simple" csTypeId="urn:microsoft.com/office/officeart/2005/8/colors/accent4_4" csCatId="accent4" phldr="1"/>
      <dgm:spPr/>
      <dgm:t>
        <a:bodyPr/>
        <a:lstStyle/>
        <a:p>
          <a:endParaRPr lang="en-US"/>
        </a:p>
      </dgm:t>
    </dgm:pt>
    <dgm:pt modelId="{4CC72A1A-1E93-478B-9439-FE5476B49CF9}">
      <dgm:prSet/>
      <dgm:spPr>
        <a:solidFill>
          <a:schemeClr val="accent2"/>
        </a:solidFill>
        <a:ln>
          <a:noFill/>
        </a:ln>
      </dgm:spPr>
      <dgm:t>
        <a:bodyPr anchor="b"/>
        <a:lstStyle/>
        <a:p>
          <a:pPr algn="l" rtl="0"/>
          <a:r>
            <a:rPr lang="en-US" dirty="0" smtClean="0"/>
            <a:t>Sign up for Office 365</a:t>
          </a:r>
          <a:endParaRPr lang="en-US" dirty="0"/>
        </a:p>
      </dgm:t>
    </dgm:pt>
    <dgm:pt modelId="{66BA9425-9F78-4BF9-A639-068F7D0180BB}" type="parTrans" cxnId="{ED228237-8A29-4BD1-8903-164EA34260EF}">
      <dgm:prSet/>
      <dgm:spPr/>
      <dgm:t>
        <a:bodyPr/>
        <a:lstStyle/>
        <a:p>
          <a:endParaRPr lang="en-US"/>
        </a:p>
      </dgm:t>
    </dgm:pt>
    <dgm:pt modelId="{1C9D1B80-3536-4D65-B019-FB15B320168F}" type="sibTrans" cxnId="{ED228237-8A29-4BD1-8903-164EA34260EF}">
      <dgm:prSet/>
      <dgm:spPr>
        <a:solidFill>
          <a:schemeClr val="accent5"/>
        </a:solidFill>
      </dgm:spPr>
      <dgm:t>
        <a:bodyPr/>
        <a:lstStyle/>
        <a:p>
          <a:endParaRPr lang="en-US" dirty="0"/>
        </a:p>
      </dgm:t>
    </dgm:pt>
    <dgm:pt modelId="{DE53A2DE-207F-4FB1-ADAA-3BF9F40D6672}">
      <dgm:prSet/>
      <dgm:spPr>
        <a:solidFill>
          <a:schemeClr val="accent1"/>
        </a:solidFill>
        <a:ln>
          <a:noFill/>
        </a:ln>
      </dgm:spPr>
      <dgm:t>
        <a:bodyPr anchor="b"/>
        <a:lstStyle/>
        <a:p>
          <a:pPr algn="l" rtl="0"/>
          <a:r>
            <a:rPr lang="en-US" dirty="0" smtClean="0"/>
            <a:t>Register your domains with Office 365</a:t>
          </a:r>
          <a:endParaRPr lang="en-US" dirty="0"/>
        </a:p>
      </dgm:t>
    </dgm:pt>
    <dgm:pt modelId="{FDA16374-AB4A-4D4B-A94F-72F5AFE9CA9D}" type="parTrans" cxnId="{FB2B5AE7-2C39-4113-B5DC-B0207CDA499E}">
      <dgm:prSet/>
      <dgm:spPr/>
      <dgm:t>
        <a:bodyPr/>
        <a:lstStyle/>
        <a:p>
          <a:endParaRPr lang="en-US"/>
        </a:p>
      </dgm:t>
    </dgm:pt>
    <dgm:pt modelId="{96F0A09C-E17F-44D1-9B1A-D3A4F511DD06}" type="sibTrans" cxnId="{FB2B5AE7-2C39-4113-B5DC-B0207CDA499E}">
      <dgm:prSet/>
      <dgm:spPr>
        <a:solidFill>
          <a:schemeClr val="accent5"/>
        </a:solidFill>
      </dgm:spPr>
      <dgm:t>
        <a:bodyPr/>
        <a:lstStyle/>
        <a:p>
          <a:endParaRPr lang="en-US" dirty="0"/>
        </a:p>
      </dgm:t>
    </dgm:pt>
    <dgm:pt modelId="{53715129-7FFA-4C3E-8D7F-C609629F0EBF}">
      <dgm:prSet/>
      <dgm:spPr>
        <a:solidFill>
          <a:schemeClr val="accent3"/>
        </a:solidFill>
        <a:ln>
          <a:noFill/>
        </a:ln>
      </dgm:spPr>
      <dgm:t>
        <a:bodyPr anchor="b"/>
        <a:lstStyle/>
        <a:p>
          <a:pPr algn="l" rtl="0"/>
          <a:r>
            <a:rPr lang="en-US" dirty="0" smtClean="0"/>
            <a:t>Publish Outlook Anywhere</a:t>
          </a:r>
          <a:endParaRPr lang="en-US" dirty="0"/>
        </a:p>
      </dgm:t>
    </dgm:pt>
    <dgm:pt modelId="{BD2BF8C8-C50C-49DE-A568-27AA32A05A76}" type="parTrans" cxnId="{EE472591-E455-4830-AAEE-F4322BFA3FAA}">
      <dgm:prSet/>
      <dgm:spPr/>
      <dgm:t>
        <a:bodyPr/>
        <a:lstStyle/>
        <a:p>
          <a:endParaRPr lang="en-US"/>
        </a:p>
      </dgm:t>
    </dgm:pt>
    <dgm:pt modelId="{953BA180-D520-4093-8EC7-1CA511ADAA1A}" type="sibTrans" cxnId="{EE472591-E455-4830-AAEE-F4322BFA3FAA}">
      <dgm:prSet/>
      <dgm:spPr>
        <a:solidFill>
          <a:schemeClr val="accent5"/>
        </a:solidFill>
      </dgm:spPr>
      <dgm:t>
        <a:bodyPr/>
        <a:lstStyle/>
        <a:p>
          <a:endParaRPr lang="en-US" dirty="0"/>
        </a:p>
      </dgm:t>
    </dgm:pt>
    <dgm:pt modelId="{EF2EE992-1CFE-4292-B1EE-0FC1F955019F}">
      <dgm:prSet/>
      <dgm:spPr>
        <a:ln>
          <a:noFill/>
        </a:ln>
      </dgm:spPr>
      <dgm:t>
        <a:bodyPr anchor="b"/>
        <a:lstStyle/>
        <a:p>
          <a:pPr algn="l" rtl="0"/>
          <a:r>
            <a:rPr lang="en-US" dirty="0" smtClean="0">
              <a:solidFill>
                <a:schemeClr val="accent3"/>
              </a:solidFill>
            </a:rPr>
            <a:t>Create a migration service account, assign permissions</a:t>
          </a:r>
          <a:endParaRPr lang="en-US" dirty="0">
            <a:solidFill>
              <a:schemeClr val="accent3"/>
            </a:solidFill>
          </a:endParaRPr>
        </a:p>
      </dgm:t>
    </dgm:pt>
    <dgm:pt modelId="{7262F92F-0580-4DBC-96D6-C5B0D80DD484}" type="parTrans" cxnId="{D358275C-9B1D-4962-A834-D873F6B86278}">
      <dgm:prSet/>
      <dgm:spPr/>
      <dgm:t>
        <a:bodyPr/>
        <a:lstStyle/>
        <a:p>
          <a:endParaRPr lang="en-US"/>
        </a:p>
      </dgm:t>
    </dgm:pt>
    <dgm:pt modelId="{B2DAD56F-7250-48EA-B82A-7122058EA077}" type="sibTrans" cxnId="{D358275C-9B1D-4962-A834-D873F6B86278}">
      <dgm:prSet/>
      <dgm:spPr/>
      <dgm:t>
        <a:bodyPr/>
        <a:lstStyle/>
        <a:p>
          <a:endParaRPr lang="en-US"/>
        </a:p>
      </dgm:t>
    </dgm:pt>
    <dgm:pt modelId="{34AE55A2-FBEB-4BD4-A847-4C6777E12BA5}">
      <dgm:prSet/>
      <dgm:spPr>
        <a:ln>
          <a:noFill/>
        </a:ln>
      </dgm:spPr>
      <dgm:t>
        <a:bodyPr anchor="b"/>
        <a:lstStyle/>
        <a:p>
          <a:pPr algn="l" rtl="0"/>
          <a:r>
            <a:rPr lang="en-US" dirty="0" smtClean="0">
              <a:solidFill>
                <a:schemeClr val="accent3"/>
              </a:solidFill>
            </a:rPr>
            <a:t>Deploy Office 365 Directory Sync</a:t>
          </a:r>
          <a:endParaRPr lang="en-US" dirty="0">
            <a:solidFill>
              <a:schemeClr val="accent3"/>
            </a:solidFill>
          </a:endParaRPr>
        </a:p>
      </dgm:t>
    </dgm:pt>
    <dgm:pt modelId="{8992798C-9F3B-4D19-A31C-C6B8B2AA48A1}" type="parTrans" cxnId="{20214C11-5429-44FC-9299-5EECD6F0E2F8}">
      <dgm:prSet/>
      <dgm:spPr/>
      <dgm:t>
        <a:bodyPr/>
        <a:lstStyle/>
        <a:p>
          <a:endParaRPr lang="en-US"/>
        </a:p>
      </dgm:t>
    </dgm:pt>
    <dgm:pt modelId="{5D0E8079-C830-451D-99AB-A346D9EF3D7C}" type="sibTrans" cxnId="{20214C11-5429-44FC-9299-5EECD6F0E2F8}">
      <dgm:prSet/>
      <dgm:spPr>
        <a:solidFill>
          <a:schemeClr val="accent5"/>
        </a:solidFill>
      </dgm:spPr>
      <dgm:t>
        <a:bodyPr/>
        <a:lstStyle/>
        <a:p>
          <a:endParaRPr lang="en-US"/>
        </a:p>
      </dgm:t>
    </dgm:pt>
    <dgm:pt modelId="{F193C7BF-5E0E-4E01-B481-96ED803CBFD0}" type="pres">
      <dgm:prSet presAssocID="{3CB9E81E-9ABD-498C-B0F8-EF249A9C0D01}" presName="Name0" presStyleCnt="0">
        <dgm:presLayoutVars>
          <dgm:dir/>
          <dgm:resizeHandles val="exact"/>
        </dgm:presLayoutVars>
      </dgm:prSet>
      <dgm:spPr/>
      <dgm:t>
        <a:bodyPr/>
        <a:lstStyle/>
        <a:p>
          <a:endParaRPr lang="en-US"/>
        </a:p>
      </dgm:t>
    </dgm:pt>
    <dgm:pt modelId="{3C9D9DBB-8F44-4BB8-9F50-94F4634380FF}" type="pres">
      <dgm:prSet presAssocID="{4CC72A1A-1E93-478B-9439-FE5476B49CF9}" presName="node" presStyleLbl="node1" presStyleIdx="0" presStyleCnt="5">
        <dgm:presLayoutVars>
          <dgm:bulletEnabled val="1"/>
        </dgm:presLayoutVars>
      </dgm:prSet>
      <dgm:spPr>
        <a:prstGeom prst="rect">
          <a:avLst/>
        </a:prstGeom>
      </dgm:spPr>
      <dgm:t>
        <a:bodyPr/>
        <a:lstStyle/>
        <a:p>
          <a:endParaRPr lang="en-US"/>
        </a:p>
      </dgm:t>
    </dgm:pt>
    <dgm:pt modelId="{B474DC75-0CEA-404B-A0D5-0399D9907456}" type="pres">
      <dgm:prSet presAssocID="{1C9D1B80-3536-4D65-B019-FB15B320168F}" presName="sibTrans" presStyleLbl="sibTrans2D1" presStyleIdx="0" presStyleCnt="4"/>
      <dgm:spPr/>
      <dgm:t>
        <a:bodyPr/>
        <a:lstStyle/>
        <a:p>
          <a:endParaRPr lang="en-US"/>
        </a:p>
      </dgm:t>
    </dgm:pt>
    <dgm:pt modelId="{1CDEF0D7-F4EF-414E-8144-8C3C49BB1A7B}" type="pres">
      <dgm:prSet presAssocID="{1C9D1B80-3536-4D65-B019-FB15B320168F}" presName="connectorText" presStyleLbl="sibTrans2D1" presStyleIdx="0" presStyleCnt="4"/>
      <dgm:spPr/>
      <dgm:t>
        <a:bodyPr/>
        <a:lstStyle/>
        <a:p>
          <a:endParaRPr lang="en-US"/>
        </a:p>
      </dgm:t>
    </dgm:pt>
    <dgm:pt modelId="{69FEDEC8-4551-4785-93E0-EF478F2EAFB3}" type="pres">
      <dgm:prSet presAssocID="{DE53A2DE-207F-4FB1-ADAA-3BF9F40D6672}" presName="node" presStyleLbl="node1" presStyleIdx="1" presStyleCnt="5">
        <dgm:presLayoutVars>
          <dgm:bulletEnabled val="1"/>
        </dgm:presLayoutVars>
      </dgm:prSet>
      <dgm:spPr>
        <a:prstGeom prst="rect">
          <a:avLst/>
        </a:prstGeom>
      </dgm:spPr>
      <dgm:t>
        <a:bodyPr/>
        <a:lstStyle/>
        <a:p>
          <a:endParaRPr lang="en-US"/>
        </a:p>
      </dgm:t>
    </dgm:pt>
    <dgm:pt modelId="{020A5F72-2C7A-4E5A-A14F-879D62A33E0D}" type="pres">
      <dgm:prSet presAssocID="{96F0A09C-E17F-44D1-9B1A-D3A4F511DD06}" presName="sibTrans" presStyleLbl="sibTrans2D1" presStyleIdx="1" presStyleCnt="4"/>
      <dgm:spPr/>
      <dgm:t>
        <a:bodyPr/>
        <a:lstStyle/>
        <a:p>
          <a:endParaRPr lang="en-US"/>
        </a:p>
      </dgm:t>
    </dgm:pt>
    <dgm:pt modelId="{2AA5193B-3B49-4331-82EC-3356B23F8818}" type="pres">
      <dgm:prSet presAssocID="{96F0A09C-E17F-44D1-9B1A-D3A4F511DD06}" presName="connectorText" presStyleLbl="sibTrans2D1" presStyleIdx="1" presStyleCnt="4"/>
      <dgm:spPr/>
      <dgm:t>
        <a:bodyPr/>
        <a:lstStyle/>
        <a:p>
          <a:endParaRPr lang="en-US"/>
        </a:p>
      </dgm:t>
    </dgm:pt>
    <dgm:pt modelId="{578597F7-3884-4A5B-A6D0-955E13780096}" type="pres">
      <dgm:prSet presAssocID="{34AE55A2-FBEB-4BD4-A847-4C6777E12BA5}" presName="node" presStyleLbl="node1" presStyleIdx="2" presStyleCnt="5">
        <dgm:presLayoutVars>
          <dgm:bulletEnabled val="1"/>
        </dgm:presLayoutVars>
      </dgm:prSet>
      <dgm:spPr>
        <a:prstGeom prst="rect">
          <a:avLst/>
        </a:prstGeom>
      </dgm:spPr>
      <dgm:t>
        <a:bodyPr/>
        <a:lstStyle/>
        <a:p>
          <a:endParaRPr lang="en-US"/>
        </a:p>
      </dgm:t>
    </dgm:pt>
    <dgm:pt modelId="{6B491C92-670D-4941-810C-BCC3C14EE39F}" type="pres">
      <dgm:prSet presAssocID="{5D0E8079-C830-451D-99AB-A346D9EF3D7C}" presName="sibTrans" presStyleLbl="sibTrans2D1" presStyleIdx="2" presStyleCnt="4"/>
      <dgm:spPr/>
      <dgm:t>
        <a:bodyPr/>
        <a:lstStyle/>
        <a:p>
          <a:endParaRPr lang="en-US"/>
        </a:p>
      </dgm:t>
    </dgm:pt>
    <dgm:pt modelId="{9883606F-4152-4FE4-B695-10520577912F}" type="pres">
      <dgm:prSet presAssocID="{5D0E8079-C830-451D-99AB-A346D9EF3D7C}" presName="connectorText" presStyleLbl="sibTrans2D1" presStyleIdx="2" presStyleCnt="4"/>
      <dgm:spPr/>
      <dgm:t>
        <a:bodyPr/>
        <a:lstStyle/>
        <a:p>
          <a:endParaRPr lang="en-US"/>
        </a:p>
      </dgm:t>
    </dgm:pt>
    <dgm:pt modelId="{36A57623-7BD0-42FE-B6EC-4065BB0AC5FF}" type="pres">
      <dgm:prSet presAssocID="{53715129-7FFA-4C3E-8D7F-C609629F0EBF}" presName="node" presStyleLbl="node1" presStyleIdx="3" presStyleCnt="5">
        <dgm:presLayoutVars>
          <dgm:bulletEnabled val="1"/>
        </dgm:presLayoutVars>
      </dgm:prSet>
      <dgm:spPr>
        <a:prstGeom prst="rect">
          <a:avLst/>
        </a:prstGeom>
      </dgm:spPr>
      <dgm:t>
        <a:bodyPr/>
        <a:lstStyle/>
        <a:p>
          <a:endParaRPr lang="en-US"/>
        </a:p>
      </dgm:t>
    </dgm:pt>
    <dgm:pt modelId="{866F2F05-EE0F-4BC7-A692-74CBC529CF80}" type="pres">
      <dgm:prSet presAssocID="{953BA180-D520-4093-8EC7-1CA511ADAA1A}" presName="sibTrans" presStyleLbl="sibTrans2D1" presStyleIdx="3" presStyleCnt="4"/>
      <dgm:spPr/>
      <dgm:t>
        <a:bodyPr/>
        <a:lstStyle/>
        <a:p>
          <a:endParaRPr lang="en-US"/>
        </a:p>
      </dgm:t>
    </dgm:pt>
    <dgm:pt modelId="{D167CD6E-7F71-4949-9A16-0C844D4E97FA}" type="pres">
      <dgm:prSet presAssocID="{953BA180-D520-4093-8EC7-1CA511ADAA1A}" presName="connectorText" presStyleLbl="sibTrans2D1" presStyleIdx="3" presStyleCnt="4"/>
      <dgm:spPr/>
      <dgm:t>
        <a:bodyPr/>
        <a:lstStyle/>
        <a:p>
          <a:endParaRPr lang="en-US"/>
        </a:p>
      </dgm:t>
    </dgm:pt>
    <dgm:pt modelId="{94F78E0A-2264-4829-AABE-7612C346B84C}" type="pres">
      <dgm:prSet presAssocID="{EF2EE992-1CFE-4292-B1EE-0FC1F955019F}" presName="node" presStyleLbl="node1" presStyleIdx="4" presStyleCnt="5">
        <dgm:presLayoutVars>
          <dgm:bulletEnabled val="1"/>
        </dgm:presLayoutVars>
      </dgm:prSet>
      <dgm:spPr>
        <a:prstGeom prst="rect">
          <a:avLst/>
        </a:prstGeom>
      </dgm:spPr>
      <dgm:t>
        <a:bodyPr/>
        <a:lstStyle/>
        <a:p>
          <a:endParaRPr lang="en-US"/>
        </a:p>
      </dgm:t>
    </dgm:pt>
  </dgm:ptLst>
  <dgm:cxnLst>
    <dgm:cxn modelId="{C8BE4245-3C46-4B91-9B00-6D040EED2E06}" type="presOf" srcId="{3CB9E81E-9ABD-498C-B0F8-EF249A9C0D01}" destId="{F193C7BF-5E0E-4E01-B481-96ED803CBFD0}" srcOrd="0" destOrd="0" presId="urn:microsoft.com/office/officeart/2005/8/layout/process1"/>
    <dgm:cxn modelId="{AF38061E-A07C-4A95-BF93-D36844358FF5}" type="presOf" srcId="{953BA180-D520-4093-8EC7-1CA511ADAA1A}" destId="{866F2F05-EE0F-4BC7-A692-74CBC529CF80}" srcOrd="0" destOrd="0" presId="urn:microsoft.com/office/officeart/2005/8/layout/process1"/>
    <dgm:cxn modelId="{C47CB71C-EAD2-4537-B4AA-23AD4C7049D2}" type="presOf" srcId="{EF2EE992-1CFE-4292-B1EE-0FC1F955019F}" destId="{94F78E0A-2264-4829-AABE-7612C346B84C}" srcOrd="0" destOrd="0" presId="urn:microsoft.com/office/officeart/2005/8/layout/process1"/>
    <dgm:cxn modelId="{D358275C-9B1D-4962-A834-D873F6B86278}" srcId="{3CB9E81E-9ABD-498C-B0F8-EF249A9C0D01}" destId="{EF2EE992-1CFE-4292-B1EE-0FC1F955019F}" srcOrd="4" destOrd="0" parTransId="{7262F92F-0580-4DBC-96D6-C5B0D80DD484}" sibTransId="{B2DAD56F-7250-48EA-B82A-7122058EA077}"/>
    <dgm:cxn modelId="{C9F30A17-4C6A-405E-A656-2AEEEF1B1941}" type="presOf" srcId="{1C9D1B80-3536-4D65-B019-FB15B320168F}" destId="{1CDEF0D7-F4EF-414E-8144-8C3C49BB1A7B}" srcOrd="1" destOrd="0" presId="urn:microsoft.com/office/officeart/2005/8/layout/process1"/>
    <dgm:cxn modelId="{ED228237-8A29-4BD1-8903-164EA34260EF}" srcId="{3CB9E81E-9ABD-498C-B0F8-EF249A9C0D01}" destId="{4CC72A1A-1E93-478B-9439-FE5476B49CF9}" srcOrd="0" destOrd="0" parTransId="{66BA9425-9F78-4BF9-A639-068F7D0180BB}" sibTransId="{1C9D1B80-3536-4D65-B019-FB15B320168F}"/>
    <dgm:cxn modelId="{C56DB791-D868-405F-A9DD-778FC138BFC1}" type="presOf" srcId="{5D0E8079-C830-451D-99AB-A346D9EF3D7C}" destId="{6B491C92-670D-4941-810C-BCC3C14EE39F}" srcOrd="0" destOrd="0" presId="urn:microsoft.com/office/officeart/2005/8/layout/process1"/>
    <dgm:cxn modelId="{B817FDBB-12DE-4C45-BED3-B949A4F16DDD}" type="presOf" srcId="{96F0A09C-E17F-44D1-9B1A-D3A4F511DD06}" destId="{2AA5193B-3B49-4331-82EC-3356B23F8818}" srcOrd="1" destOrd="0" presId="urn:microsoft.com/office/officeart/2005/8/layout/process1"/>
    <dgm:cxn modelId="{FB2B5AE7-2C39-4113-B5DC-B0207CDA499E}" srcId="{3CB9E81E-9ABD-498C-B0F8-EF249A9C0D01}" destId="{DE53A2DE-207F-4FB1-ADAA-3BF9F40D6672}" srcOrd="1" destOrd="0" parTransId="{FDA16374-AB4A-4D4B-A94F-72F5AFE9CA9D}" sibTransId="{96F0A09C-E17F-44D1-9B1A-D3A4F511DD06}"/>
    <dgm:cxn modelId="{86224ED7-6B85-4E5C-A07C-64F5C03247C7}" type="presOf" srcId="{DE53A2DE-207F-4FB1-ADAA-3BF9F40D6672}" destId="{69FEDEC8-4551-4785-93E0-EF478F2EAFB3}" srcOrd="0" destOrd="0" presId="urn:microsoft.com/office/officeart/2005/8/layout/process1"/>
    <dgm:cxn modelId="{4CE33BEC-4CB6-4843-B5D4-9B7753481947}" type="presOf" srcId="{5D0E8079-C830-451D-99AB-A346D9EF3D7C}" destId="{9883606F-4152-4FE4-B695-10520577912F}" srcOrd="1" destOrd="0" presId="urn:microsoft.com/office/officeart/2005/8/layout/process1"/>
    <dgm:cxn modelId="{C81601AB-D780-422E-9C12-E544231F5CF8}" type="presOf" srcId="{953BA180-D520-4093-8EC7-1CA511ADAA1A}" destId="{D167CD6E-7F71-4949-9A16-0C844D4E97FA}" srcOrd="1" destOrd="0" presId="urn:microsoft.com/office/officeart/2005/8/layout/process1"/>
    <dgm:cxn modelId="{82DD996D-08A1-413F-859B-95D7ED3A94E2}" type="presOf" srcId="{4CC72A1A-1E93-478B-9439-FE5476B49CF9}" destId="{3C9D9DBB-8F44-4BB8-9F50-94F4634380FF}" srcOrd="0" destOrd="0" presId="urn:microsoft.com/office/officeart/2005/8/layout/process1"/>
    <dgm:cxn modelId="{3EEA11E8-0C0C-4CE5-99C7-E0AD93F2AEBE}" type="presOf" srcId="{1C9D1B80-3536-4D65-B019-FB15B320168F}" destId="{B474DC75-0CEA-404B-A0D5-0399D9907456}" srcOrd="0" destOrd="0" presId="urn:microsoft.com/office/officeart/2005/8/layout/process1"/>
    <dgm:cxn modelId="{398108A6-C458-4864-8C00-69ED1DD90C93}" type="presOf" srcId="{53715129-7FFA-4C3E-8D7F-C609629F0EBF}" destId="{36A57623-7BD0-42FE-B6EC-4065BB0AC5FF}" srcOrd="0" destOrd="0" presId="urn:microsoft.com/office/officeart/2005/8/layout/process1"/>
    <dgm:cxn modelId="{12948EB1-5484-49A6-B50D-588B2C6DA1F0}" type="presOf" srcId="{96F0A09C-E17F-44D1-9B1A-D3A4F511DD06}" destId="{020A5F72-2C7A-4E5A-A14F-879D62A33E0D}" srcOrd="0" destOrd="0" presId="urn:microsoft.com/office/officeart/2005/8/layout/process1"/>
    <dgm:cxn modelId="{20214C11-5429-44FC-9299-5EECD6F0E2F8}" srcId="{3CB9E81E-9ABD-498C-B0F8-EF249A9C0D01}" destId="{34AE55A2-FBEB-4BD4-A847-4C6777E12BA5}" srcOrd="2" destOrd="0" parTransId="{8992798C-9F3B-4D19-A31C-C6B8B2AA48A1}" sibTransId="{5D0E8079-C830-451D-99AB-A346D9EF3D7C}"/>
    <dgm:cxn modelId="{EE472591-E455-4830-AAEE-F4322BFA3FAA}" srcId="{3CB9E81E-9ABD-498C-B0F8-EF249A9C0D01}" destId="{53715129-7FFA-4C3E-8D7F-C609629F0EBF}" srcOrd="3" destOrd="0" parTransId="{BD2BF8C8-C50C-49DE-A568-27AA32A05A76}" sibTransId="{953BA180-D520-4093-8EC7-1CA511ADAA1A}"/>
    <dgm:cxn modelId="{2917C51B-ADB9-43EC-85A4-EE7E0041308C}" type="presOf" srcId="{34AE55A2-FBEB-4BD4-A847-4C6777E12BA5}" destId="{578597F7-3884-4A5B-A6D0-955E13780096}" srcOrd="0" destOrd="0" presId="urn:microsoft.com/office/officeart/2005/8/layout/process1"/>
    <dgm:cxn modelId="{F99556F4-5DC9-4A54-814B-CF89B83E7463}" type="presParOf" srcId="{F193C7BF-5E0E-4E01-B481-96ED803CBFD0}" destId="{3C9D9DBB-8F44-4BB8-9F50-94F4634380FF}" srcOrd="0" destOrd="0" presId="urn:microsoft.com/office/officeart/2005/8/layout/process1"/>
    <dgm:cxn modelId="{6DC5FF45-288A-49D8-B9F7-C805A866A448}" type="presParOf" srcId="{F193C7BF-5E0E-4E01-B481-96ED803CBFD0}" destId="{B474DC75-0CEA-404B-A0D5-0399D9907456}" srcOrd="1" destOrd="0" presId="urn:microsoft.com/office/officeart/2005/8/layout/process1"/>
    <dgm:cxn modelId="{FBCD4DB7-4103-42D7-BAA9-30E13EE3F9F4}" type="presParOf" srcId="{B474DC75-0CEA-404B-A0D5-0399D9907456}" destId="{1CDEF0D7-F4EF-414E-8144-8C3C49BB1A7B}" srcOrd="0" destOrd="0" presId="urn:microsoft.com/office/officeart/2005/8/layout/process1"/>
    <dgm:cxn modelId="{432289D1-3D40-4D83-81FC-468266ACADA4}" type="presParOf" srcId="{F193C7BF-5E0E-4E01-B481-96ED803CBFD0}" destId="{69FEDEC8-4551-4785-93E0-EF478F2EAFB3}" srcOrd="2" destOrd="0" presId="urn:microsoft.com/office/officeart/2005/8/layout/process1"/>
    <dgm:cxn modelId="{138B824F-7B92-49D6-897F-A31D2146A072}" type="presParOf" srcId="{F193C7BF-5E0E-4E01-B481-96ED803CBFD0}" destId="{020A5F72-2C7A-4E5A-A14F-879D62A33E0D}" srcOrd="3" destOrd="0" presId="urn:microsoft.com/office/officeart/2005/8/layout/process1"/>
    <dgm:cxn modelId="{83E52699-8DDA-43A1-91A7-6B5656111238}" type="presParOf" srcId="{020A5F72-2C7A-4E5A-A14F-879D62A33E0D}" destId="{2AA5193B-3B49-4331-82EC-3356B23F8818}" srcOrd="0" destOrd="0" presId="urn:microsoft.com/office/officeart/2005/8/layout/process1"/>
    <dgm:cxn modelId="{BFA3BA02-850B-464D-B2CC-AF15E43B620E}" type="presParOf" srcId="{F193C7BF-5E0E-4E01-B481-96ED803CBFD0}" destId="{578597F7-3884-4A5B-A6D0-955E13780096}" srcOrd="4" destOrd="0" presId="urn:microsoft.com/office/officeart/2005/8/layout/process1"/>
    <dgm:cxn modelId="{9DB4FAE0-0DAF-4DDA-A30F-569E11549207}" type="presParOf" srcId="{F193C7BF-5E0E-4E01-B481-96ED803CBFD0}" destId="{6B491C92-670D-4941-810C-BCC3C14EE39F}" srcOrd="5" destOrd="0" presId="urn:microsoft.com/office/officeart/2005/8/layout/process1"/>
    <dgm:cxn modelId="{8BE8A0EE-E520-4D13-98BB-95097A666789}" type="presParOf" srcId="{6B491C92-670D-4941-810C-BCC3C14EE39F}" destId="{9883606F-4152-4FE4-B695-10520577912F}" srcOrd="0" destOrd="0" presId="urn:microsoft.com/office/officeart/2005/8/layout/process1"/>
    <dgm:cxn modelId="{52E23580-B86C-4EF4-866C-064210D325C8}" type="presParOf" srcId="{F193C7BF-5E0E-4E01-B481-96ED803CBFD0}" destId="{36A57623-7BD0-42FE-B6EC-4065BB0AC5FF}" srcOrd="6" destOrd="0" presId="urn:microsoft.com/office/officeart/2005/8/layout/process1"/>
    <dgm:cxn modelId="{5BD6F7D0-3622-4782-A9B4-46AE19CE34B7}" type="presParOf" srcId="{F193C7BF-5E0E-4E01-B481-96ED803CBFD0}" destId="{866F2F05-EE0F-4BC7-A692-74CBC529CF80}" srcOrd="7" destOrd="0" presId="urn:microsoft.com/office/officeart/2005/8/layout/process1"/>
    <dgm:cxn modelId="{AF4ABBF1-701F-41D0-9C1C-75A773BCA536}" type="presParOf" srcId="{866F2F05-EE0F-4BC7-A692-74CBC529CF80}" destId="{D167CD6E-7F71-4949-9A16-0C844D4E97FA}" srcOrd="0" destOrd="0" presId="urn:microsoft.com/office/officeart/2005/8/layout/process1"/>
    <dgm:cxn modelId="{BD432A69-A148-4827-8210-71F88CAC60D1}" type="presParOf" srcId="{F193C7BF-5E0E-4E01-B481-96ED803CBFD0}" destId="{94F78E0A-2264-4829-AABE-7612C346B84C}"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9E81E-9ABD-498C-B0F8-EF249A9C0D01}" type="doc">
      <dgm:prSet loTypeId="urn:microsoft.com/office/officeart/2005/8/layout/process1" loCatId="process" qsTypeId="urn:microsoft.com/office/officeart/2005/8/quickstyle/simple1" qsCatId="simple" csTypeId="urn:microsoft.com/office/officeart/2005/8/colors/accent4_4" csCatId="accent4" phldr="1"/>
      <dgm:spPr/>
      <dgm:t>
        <a:bodyPr/>
        <a:lstStyle/>
        <a:p>
          <a:endParaRPr lang="en-US"/>
        </a:p>
      </dgm:t>
    </dgm:pt>
    <dgm:pt modelId="{4CC72A1A-1E93-478B-9439-FE5476B49CF9}">
      <dgm:prSet/>
      <dgm:spPr>
        <a:solidFill>
          <a:schemeClr val="accent2"/>
        </a:solidFill>
        <a:ln>
          <a:noFill/>
        </a:ln>
      </dgm:spPr>
      <dgm:t>
        <a:bodyPr anchor="b"/>
        <a:lstStyle/>
        <a:p>
          <a:pPr algn="l" rtl="0"/>
          <a:r>
            <a:rPr lang="en-US" dirty="0" smtClean="0"/>
            <a:t>Sign up for Office 365</a:t>
          </a:r>
          <a:endParaRPr lang="en-US" dirty="0"/>
        </a:p>
      </dgm:t>
    </dgm:pt>
    <dgm:pt modelId="{66BA9425-9F78-4BF9-A639-068F7D0180BB}" type="parTrans" cxnId="{ED228237-8A29-4BD1-8903-164EA34260EF}">
      <dgm:prSet/>
      <dgm:spPr/>
      <dgm:t>
        <a:bodyPr/>
        <a:lstStyle/>
        <a:p>
          <a:endParaRPr lang="en-US"/>
        </a:p>
      </dgm:t>
    </dgm:pt>
    <dgm:pt modelId="{1C9D1B80-3536-4D65-B019-FB15B320168F}" type="sibTrans" cxnId="{ED228237-8A29-4BD1-8903-164EA34260EF}">
      <dgm:prSet/>
      <dgm:spPr>
        <a:solidFill>
          <a:schemeClr val="accent5"/>
        </a:solidFill>
      </dgm:spPr>
      <dgm:t>
        <a:bodyPr/>
        <a:lstStyle/>
        <a:p>
          <a:endParaRPr lang="en-US" dirty="0"/>
        </a:p>
      </dgm:t>
    </dgm:pt>
    <dgm:pt modelId="{DE53A2DE-207F-4FB1-ADAA-3BF9F40D6672}">
      <dgm:prSet/>
      <dgm:spPr>
        <a:solidFill>
          <a:schemeClr val="accent1"/>
        </a:solidFill>
        <a:ln>
          <a:noFill/>
        </a:ln>
      </dgm:spPr>
      <dgm:t>
        <a:bodyPr anchor="b"/>
        <a:lstStyle/>
        <a:p>
          <a:pPr algn="l" rtl="0"/>
          <a:r>
            <a:rPr lang="en-US" dirty="0" smtClean="0"/>
            <a:t>Register domains with Office 365</a:t>
          </a:r>
          <a:endParaRPr lang="en-US" dirty="0"/>
        </a:p>
      </dgm:t>
    </dgm:pt>
    <dgm:pt modelId="{FDA16374-AB4A-4D4B-A94F-72F5AFE9CA9D}" type="parTrans" cxnId="{FB2B5AE7-2C39-4113-B5DC-B0207CDA499E}">
      <dgm:prSet/>
      <dgm:spPr/>
      <dgm:t>
        <a:bodyPr/>
        <a:lstStyle/>
        <a:p>
          <a:endParaRPr lang="en-US"/>
        </a:p>
      </dgm:t>
    </dgm:pt>
    <dgm:pt modelId="{96F0A09C-E17F-44D1-9B1A-D3A4F511DD06}" type="sibTrans" cxnId="{FB2B5AE7-2C39-4113-B5DC-B0207CDA499E}">
      <dgm:prSet/>
      <dgm:spPr>
        <a:solidFill>
          <a:schemeClr val="accent5"/>
        </a:solidFill>
      </dgm:spPr>
      <dgm:t>
        <a:bodyPr/>
        <a:lstStyle/>
        <a:p>
          <a:endParaRPr lang="en-US" dirty="0"/>
        </a:p>
      </dgm:t>
    </dgm:pt>
    <dgm:pt modelId="{48FCE96F-5FEE-405F-8E9D-DA8643B3F961}">
      <dgm:prSet/>
      <dgm:spPr>
        <a:ln>
          <a:noFill/>
        </a:ln>
      </dgm:spPr>
      <dgm:t>
        <a:bodyPr anchor="b"/>
        <a:lstStyle/>
        <a:p>
          <a:pPr algn="l" rtl="0"/>
          <a:r>
            <a:rPr lang="en-US" dirty="0" smtClean="0">
              <a:solidFill>
                <a:schemeClr val="accent3"/>
              </a:solidFill>
            </a:rPr>
            <a:t>Deploy Office 365 Directory Sync</a:t>
          </a:r>
          <a:endParaRPr lang="en-US" dirty="0">
            <a:solidFill>
              <a:schemeClr val="accent3"/>
            </a:solidFill>
          </a:endParaRPr>
        </a:p>
      </dgm:t>
    </dgm:pt>
    <dgm:pt modelId="{F56FD46E-317D-46EB-B774-5B77A85E3534}" type="parTrans" cxnId="{30CD6553-133B-48E5-8E56-ED3AC2EB09F0}">
      <dgm:prSet/>
      <dgm:spPr/>
      <dgm:t>
        <a:bodyPr/>
        <a:lstStyle/>
        <a:p>
          <a:endParaRPr lang="en-US"/>
        </a:p>
      </dgm:t>
    </dgm:pt>
    <dgm:pt modelId="{78BE3D06-15A1-4750-8519-107E79554C6D}" type="sibTrans" cxnId="{30CD6553-133B-48E5-8E56-ED3AC2EB09F0}">
      <dgm:prSet/>
      <dgm:spPr>
        <a:solidFill>
          <a:schemeClr val="accent5"/>
        </a:solidFill>
      </dgm:spPr>
      <dgm:t>
        <a:bodyPr/>
        <a:lstStyle/>
        <a:p>
          <a:endParaRPr lang="en-US" dirty="0"/>
        </a:p>
      </dgm:t>
    </dgm:pt>
    <dgm:pt modelId="{6D1A3581-4B22-47BE-95C4-A77F5603A20D}">
      <dgm:prSet custT="1"/>
      <dgm:spPr>
        <a:ln>
          <a:noFill/>
        </a:ln>
      </dgm:spPr>
      <dgm:t>
        <a:bodyPr anchor="b"/>
        <a:lstStyle/>
        <a:p>
          <a:pPr algn="l" rtl="0"/>
          <a:r>
            <a:rPr lang="en-US" sz="1800" dirty="0" smtClean="0">
              <a:solidFill>
                <a:schemeClr val="accent3"/>
              </a:solidFill>
            </a:rPr>
            <a:t>Install Exchange 2013 CAS &amp; MBX Servers </a:t>
          </a:r>
        </a:p>
        <a:p>
          <a:pPr algn="l" rtl="0"/>
          <a:r>
            <a:rPr lang="en-US" sz="1600" dirty="0" smtClean="0">
              <a:solidFill>
                <a:schemeClr val="accent3"/>
              </a:solidFill>
            </a:rPr>
            <a:t>(Edge opt)</a:t>
          </a:r>
          <a:endParaRPr lang="en-US" sz="1600" dirty="0">
            <a:solidFill>
              <a:schemeClr val="accent3"/>
            </a:solidFill>
          </a:endParaRPr>
        </a:p>
      </dgm:t>
    </dgm:pt>
    <dgm:pt modelId="{DC19D7B8-396C-4359-88AC-4E00F2E103E8}" type="parTrans" cxnId="{3B8E4878-8C77-4059-BF7C-15E1AA70EFF2}">
      <dgm:prSet/>
      <dgm:spPr/>
      <dgm:t>
        <a:bodyPr/>
        <a:lstStyle/>
        <a:p>
          <a:endParaRPr lang="en-US"/>
        </a:p>
      </dgm:t>
    </dgm:pt>
    <dgm:pt modelId="{F29A3EE5-9662-47EB-BF09-57B8EC9D4E6E}" type="sibTrans" cxnId="{3B8E4878-8C77-4059-BF7C-15E1AA70EFF2}">
      <dgm:prSet/>
      <dgm:spPr>
        <a:solidFill>
          <a:schemeClr val="accent5"/>
        </a:solidFill>
      </dgm:spPr>
      <dgm:t>
        <a:bodyPr/>
        <a:lstStyle/>
        <a:p>
          <a:endParaRPr lang="en-US" dirty="0"/>
        </a:p>
      </dgm:t>
    </dgm:pt>
    <dgm:pt modelId="{53715129-7FFA-4C3E-8D7F-C609629F0EBF}">
      <dgm:prSet custT="1"/>
      <dgm:spPr>
        <a:solidFill>
          <a:schemeClr val="accent3"/>
        </a:solidFill>
        <a:ln>
          <a:noFill/>
        </a:ln>
      </dgm:spPr>
      <dgm:t>
        <a:bodyPr anchor="b"/>
        <a:lstStyle/>
        <a:p>
          <a:pPr algn="l" rtl="0"/>
          <a:r>
            <a:rPr lang="en-US" sz="1800" dirty="0" smtClean="0"/>
            <a:t>Publish the CAS Server</a:t>
          </a:r>
        </a:p>
        <a:p>
          <a:pPr algn="l" rtl="0"/>
          <a:r>
            <a:rPr lang="en-US" sz="1600" dirty="0" smtClean="0"/>
            <a:t>(Assign SSL certificate, firewall rules)</a:t>
          </a:r>
          <a:endParaRPr lang="en-US" sz="1600" dirty="0"/>
        </a:p>
      </dgm:t>
    </dgm:pt>
    <dgm:pt modelId="{BD2BF8C8-C50C-49DE-A568-27AA32A05A76}" type="parTrans" cxnId="{EE472591-E455-4830-AAEE-F4322BFA3FAA}">
      <dgm:prSet/>
      <dgm:spPr/>
      <dgm:t>
        <a:bodyPr/>
        <a:lstStyle/>
        <a:p>
          <a:endParaRPr lang="en-US"/>
        </a:p>
      </dgm:t>
    </dgm:pt>
    <dgm:pt modelId="{953BA180-D520-4093-8EC7-1CA511ADAA1A}" type="sibTrans" cxnId="{EE472591-E455-4830-AAEE-F4322BFA3FAA}">
      <dgm:prSet/>
      <dgm:spPr>
        <a:solidFill>
          <a:schemeClr val="accent5"/>
        </a:solidFill>
      </dgm:spPr>
      <dgm:t>
        <a:bodyPr/>
        <a:lstStyle/>
        <a:p>
          <a:endParaRPr lang="en-US" dirty="0"/>
        </a:p>
      </dgm:t>
    </dgm:pt>
    <dgm:pt modelId="{EF2EE992-1CFE-4292-B1EE-0FC1F955019F}">
      <dgm:prSet/>
      <dgm:spPr>
        <a:ln>
          <a:noFill/>
        </a:ln>
      </dgm:spPr>
      <dgm:t>
        <a:bodyPr anchor="b"/>
        <a:lstStyle/>
        <a:p>
          <a:pPr algn="l" rtl="0"/>
          <a:r>
            <a:rPr lang="en-US" dirty="0" smtClean="0">
              <a:solidFill>
                <a:schemeClr val="accent3"/>
              </a:solidFill>
            </a:rPr>
            <a:t>Run the Hybrid Wizard</a:t>
          </a:r>
          <a:endParaRPr lang="en-US" dirty="0">
            <a:solidFill>
              <a:schemeClr val="accent3"/>
            </a:solidFill>
          </a:endParaRPr>
        </a:p>
      </dgm:t>
    </dgm:pt>
    <dgm:pt modelId="{7262F92F-0580-4DBC-96D6-C5B0D80DD484}" type="parTrans" cxnId="{D358275C-9B1D-4962-A834-D873F6B86278}">
      <dgm:prSet/>
      <dgm:spPr/>
      <dgm:t>
        <a:bodyPr/>
        <a:lstStyle/>
        <a:p>
          <a:endParaRPr lang="en-US"/>
        </a:p>
      </dgm:t>
    </dgm:pt>
    <dgm:pt modelId="{B2DAD56F-7250-48EA-B82A-7122058EA077}" type="sibTrans" cxnId="{D358275C-9B1D-4962-A834-D873F6B86278}">
      <dgm:prSet/>
      <dgm:spPr/>
      <dgm:t>
        <a:bodyPr/>
        <a:lstStyle/>
        <a:p>
          <a:endParaRPr lang="en-US"/>
        </a:p>
      </dgm:t>
    </dgm:pt>
    <dgm:pt modelId="{F193C7BF-5E0E-4E01-B481-96ED803CBFD0}" type="pres">
      <dgm:prSet presAssocID="{3CB9E81E-9ABD-498C-B0F8-EF249A9C0D01}" presName="Name0" presStyleCnt="0">
        <dgm:presLayoutVars>
          <dgm:dir/>
          <dgm:resizeHandles val="exact"/>
        </dgm:presLayoutVars>
      </dgm:prSet>
      <dgm:spPr/>
      <dgm:t>
        <a:bodyPr/>
        <a:lstStyle/>
        <a:p>
          <a:endParaRPr lang="en-US"/>
        </a:p>
      </dgm:t>
    </dgm:pt>
    <dgm:pt modelId="{3C9D9DBB-8F44-4BB8-9F50-94F4634380FF}" type="pres">
      <dgm:prSet presAssocID="{4CC72A1A-1E93-478B-9439-FE5476B49CF9}" presName="node" presStyleLbl="node1" presStyleIdx="0" presStyleCnt="6">
        <dgm:presLayoutVars>
          <dgm:bulletEnabled val="1"/>
        </dgm:presLayoutVars>
      </dgm:prSet>
      <dgm:spPr>
        <a:prstGeom prst="rect">
          <a:avLst/>
        </a:prstGeom>
      </dgm:spPr>
      <dgm:t>
        <a:bodyPr/>
        <a:lstStyle/>
        <a:p>
          <a:endParaRPr lang="en-US"/>
        </a:p>
      </dgm:t>
    </dgm:pt>
    <dgm:pt modelId="{B474DC75-0CEA-404B-A0D5-0399D9907456}" type="pres">
      <dgm:prSet presAssocID="{1C9D1B80-3536-4D65-B019-FB15B320168F}" presName="sibTrans" presStyleLbl="sibTrans2D1" presStyleIdx="0" presStyleCnt="5"/>
      <dgm:spPr/>
      <dgm:t>
        <a:bodyPr/>
        <a:lstStyle/>
        <a:p>
          <a:endParaRPr lang="en-US"/>
        </a:p>
      </dgm:t>
    </dgm:pt>
    <dgm:pt modelId="{1CDEF0D7-F4EF-414E-8144-8C3C49BB1A7B}" type="pres">
      <dgm:prSet presAssocID="{1C9D1B80-3536-4D65-B019-FB15B320168F}" presName="connectorText" presStyleLbl="sibTrans2D1" presStyleIdx="0" presStyleCnt="5"/>
      <dgm:spPr/>
      <dgm:t>
        <a:bodyPr/>
        <a:lstStyle/>
        <a:p>
          <a:endParaRPr lang="en-US"/>
        </a:p>
      </dgm:t>
    </dgm:pt>
    <dgm:pt modelId="{69FEDEC8-4551-4785-93E0-EF478F2EAFB3}" type="pres">
      <dgm:prSet presAssocID="{DE53A2DE-207F-4FB1-ADAA-3BF9F40D6672}" presName="node" presStyleLbl="node1" presStyleIdx="1" presStyleCnt="6">
        <dgm:presLayoutVars>
          <dgm:bulletEnabled val="1"/>
        </dgm:presLayoutVars>
      </dgm:prSet>
      <dgm:spPr>
        <a:prstGeom prst="rect">
          <a:avLst/>
        </a:prstGeom>
      </dgm:spPr>
      <dgm:t>
        <a:bodyPr/>
        <a:lstStyle/>
        <a:p>
          <a:endParaRPr lang="en-US"/>
        </a:p>
      </dgm:t>
    </dgm:pt>
    <dgm:pt modelId="{020A5F72-2C7A-4E5A-A14F-879D62A33E0D}" type="pres">
      <dgm:prSet presAssocID="{96F0A09C-E17F-44D1-9B1A-D3A4F511DD06}" presName="sibTrans" presStyleLbl="sibTrans2D1" presStyleIdx="1" presStyleCnt="5"/>
      <dgm:spPr/>
      <dgm:t>
        <a:bodyPr/>
        <a:lstStyle/>
        <a:p>
          <a:endParaRPr lang="en-US"/>
        </a:p>
      </dgm:t>
    </dgm:pt>
    <dgm:pt modelId="{2AA5193B-3B49-4331-82EC-3356B23F8818}" type="pres">
      <dgm:prSet presAssocID="{96F0A09C-E17F-44D1-9B1A-D3A4F511DD06}" presName="connectorText" presStyleLbl="sibTrans2D1" presStyleIdx="1" presStyleCnt="5"/>
      <dgm:spPr/>
      <dgm:t>
        <a:bodyPr/>
        <a:lstStyle/>
        <a:p>
          <a:endParaRPr lang="en-US"/>
        </a:p>
      </dgm:t>
    </dgm:pt>
    <dgm:pt modelId="{E15B0FF5-F35B-4D4E-8308-4F55F3C475B7}" type="pres">
      <dgm:prSet presAssocID="{48FCE96F-5FEE-405F-8E9D-DA8643B3F961}" presName="node" presStyleLbl="node1" presStyleIdx="2" presStyleCnt="6">
        <dgm:presLayoutVars>
          <dgm:bulletEnabled val="1"/>
        </dgm:presLayoutVars>
      </dgm:prSet>
      <dgm:spPr>
        <a:prstGeom prst="rect">
          <a:avLst/>
        </a:prstGeom>
      </dgm:spPr>
      <dgm:t>
        <a:bodyPr/>
        <a:lstStyle/>
        <a:p>
          <a:endParaRPr lang="en-US"/>
        </a:p>
      </dgm:t>
    </dgm:pt>
    <dgm:pt modelId="{13DE4335-A588-43A1-A889-2AE14E869913}" type="pres">
      <dgm:prSet presAssocID="{78BE3D06-15A1-4750-8519-107E79554C6D}" presName="sibTrans" presStyleLbl="sibTrans2D1" presStyleIdx="2" presStyleCnt="5"/>
      <dgm:spPr/>
      <dgm:t>
        <a:bodyPr/>
        <a:lstStyle/>
        <a:p>
          <a:endParaRPr lang="en-US"/>
        </a:p>
      </dgm:t>
    </dgm:pt>
    <dgm:pt modelId="{845B7FA5-C54A-4314-9503-AFE21161B361}" type="pres">
      <dgm:prSet presAssocID="{78BE3D06-15A1-4750-8519-107E79554C6D}" presName="connectorText" presStyleLbl="sibTrans2D1" presStyleIdx="2" presStyleCnt="5"/>
      <dgm:spPr/>
      <dgm:t>
        <a:bodyPr/>
        <a:lstStyle/>
        <a:p>
          <a:endParaRPr lang="en-US"/>
        </a:p>
      </dgm:t>
    </dgm:pt>
    <dgm:pt modelId="{EC4B5447-5C23-4A63-8942-0ADEF0D9592F}" type="pres">
      <dgm:prSet presAssocID="{6D1A3581-4B22-47BE-95C4-A77F5603A20D}" presName="node" presStyleLbl="node1" presStyleIdx="3" presStyleCnt="6">
        <dgm:presLayoutVars>
          <dgm:bulletEnabled val="1"/>
        </dgm:presLayoutVars>
      </dgm:prSet>
      <dgm:spPr>
        <a:prstGeom prst="rect">
          <a:avLst/>
        </a:prstGeom>
      </dgm:spPr>
      <dgm:t>
        <a:bodyPr/>
        <a:lstStyle/>
        <a:p>
          <a:endParaRPr lang="en-US"/>
        </a:p>
      </dgm:t>
    </dgm:pt>
    <dgm:pt modelId="{B8D0B4F0-F54B-4618-A6FB-1C106E2F9AFD}" type="pres">
      <dgm:prSet presAssocID="{F29A3EE5-9662-47EB-BF09-57B8EC9D4E6E}" presName="sibTrans" presStyleLbl="sibTrans2D1" presStyleIdx="3" presStyleCnt="5"/>
      <dgm:spPr/>
      <dgm:t>
        <a:bodyPr/>
        <a:lstStyle/>
        <a:p>
          <a:endParaRPr lang="en-US"/>
        </a:p>
      </dgm:t>
    </dgm:pt>
    <dgm:pt modelId="{5DCE9F1A-C129-4D2E-92AA-E48DBBEB4A0C}" type="pres">
      <dgm:prSet presAssocID="{F29A3EE5-9662-47EB-BF09-57B8EC9D4E6E}" presName="connectorText" presStyleLbl="sibTrans2D1" presStyleIdx="3" presStyleCnt="5"/>
      <dgm:spPr/>
      <dgm:t>
        <a:bodyPr/>
        <a:lstStyle/>
        <a:p>
          <a:endParaRPr lang="en-US"/>
        </a:p>
      </dgm:t>
    </dgm:pt>
    <dgm:pt modelId="{36A57623-7BD0-42FE-B6EC-4065BB0AC5FF}" type="pres">
      <dgm:prSet presAssocID="{53715129-7FFA-4C3E-8D7F-C609629F0EBF}" presName="node" presStyleLbl="node1" presStyleIdx="4" presStyleCnt="6">
        <dgm:presLayoutVars>
          <dgm:bulletEnabled val="1"/>
        </dgm:presLayoutVars>
      </dgm:prSet>
      <dgm:spPr>
        <a:prstGeom prst="rect">
          <a:avLst/>
        </a:prstGeom>
      </dgm:spPr>
      <dgm:t>
        <a:bodyPr/>
        <a:lstStyle/>
        <a:p>
          <a:endParaRPr lang="en-US"/>
        </a:p>
      </dgm:t>
    </dgm:pt>
    <dgm:pt modelId="{866F2F05-EE0F-4BC7-A692-74CBC529CF80}" type="pres">
      <dgm:prSet presAssocID="{953BA180-D520-4093-8EC7-1CA511ADAA1A}" presName="sibTrans" presStyleLbl="sibTrans2D1" presStyleIdx="4" presStyleCnt="5"/>
      <dgm:spPr/>
      <dgm:t>
        <a:bodyPr/>
        <a:lstStyle/>
        <a:p>
          <a:endParaRPr lang="en-US"/>
        </a:p>
      </dgm:t>
    </dgm:pt>
    <dgm:pt modelId="{D167CD6E-7F71-4949-9A16-0C844D4E97FA}" type="pres">
      <dgm:prSet presAssocID="{953BA180-D520-4093-8EC7-1CA511ADAA1A}" presName="connectorText" presStyleLbl="sibTrans2D1" presStyleIdx="4" presStyleCnt="5"/>
      <dgm:spPr/>
      <dgm:t>
        <a:bodyPr/>
        <a:lstStyle/>
        <a:p>
          <a:endParaRPr lang="en-US"/>
        </a:p>
      </dgm:t>
    </dgm:pt>
    <dgm:pt modelId="{94F78E0A-2264-4829-AABE-7612C346B84C}" type="pres">
      <dgm:prSet presAssocID="{EF2EE992-1CFE-4292-B1EE-0FC1F955019F}" presName="node" presStyleLbl="node1" presStyleIdx="5" presStyleCnt="6">
        <dgm:presLayoutVars>
          <dgm:bulletEnabled val="1"/>
        </dgm:presLayoutVars>
      </dgm:prSet>
      <dgm:spPr>
        <a:prstGeom prst="rect">
          <a:avLst/>
        </a:prstGeom>
      </dgm:spPr>
      <dgm:t>
        <a:bodyPr/>
        <a:lstStyle/>
        <a:p>
          <a:endParaRPr lang="en-US"/>
        </a:p>
      </dgm:t>
    </dgm:pt>
  </dgm:ptLst>
  <dgm:cxnLst>
    <dgm:cxn modelId="{A5023FEA-7366-41A6-A79D-F16A851EC409}" type="presOf" srcId="{1C9D1B80-3536-4D65-B019-FB15B320168F}" destId="{B474DC75-0CEA-404B-A0D5-0399D9907456}" srcOrd="0" destOrd="0" presId="urn:microsoft.com/office/officeart/2005/8/layout/process1"/>
    <dgm:cxn modelId="{D0F74F92-073F-4D90-AC04-5C12302DDAF9}" type="presOf" srcId="{6D1A3581-4B22-47BE-95C4-A77F5603A20D}" destId="{EC4B5447-5C23-4A63-8942-0ADEF0D9592F}" srcOrd="0" destOrd="0" presId="urn:microsoft.com/office/officeart/2005/8/layout/process1"/>
    <dgm:cxn modelId="{9A417DEC-5715-450D-BADF-91296CAEABCA}" type="presOf" srcId="{4CC72A1A-1E93-478B-9439-FE5476B49CF9}" destId="{3C9D9DBB-8F44-4BB8-9F50-94F4634380FF}" srcOrd="0" destOrd="0" presId="urn:microsoft.com/office/officeart/2005/8/layout/process1"/>
    <dgm:cxn modelId="{8D699770-1046-4A3F-85A9-6E5142AA9160}" type="presOf" srcId="{78BE3D06-15A1-4750-8519-107E79554C6D}" destId="{13DE4335-A588-43A1-A889-2AE14E869913}" srcOrd="0" destOrd="0" presId="urn:microsoft.com/office/officeart/2005/8/layout/process1"/>
    <dgm:cxn modelId="{65B8C37D-6BD0-4D8A-9392-444BBF6D8064}" type="presOf" srcId="{1C9D1B80-3536-4D65-B019-FB15B320168F}" destId="{1CDEF0D7-F4EF-414E-8144-8C3C49BB1A7B}" srcOrd="1" destOrd="0" presId="urn:microsoft.com/office/officeart/2005/8/layout/process1"/>
    <dgm:cxn modelId="{7789C2F2-FA8D-4436-A229-59B1DF2B5D40}" type="presOf" srcId="{96F0A09C-E17F-44D1-9B1A-D3A4F511DD06}" destId="{2AA5193B-3B49-4331-82EC-3356B23F8818}" srcOrd="1" destOrd="0" presId="urn:microsoft.com/office/officeart/2005/8/layout/process1"/>
    <dgm:cxn modelId="{F1855D83-960A-480E-9814-65400D84670B}" type="presOf" srcId="{F29A3EE5-9662-47EB-BF09-57B8EC9D4E6E}" destId="{5DCE9F1A-C129-4D2E-92AA-E48DBBEB4A0C}" srcOrd="1" destOrd="0" presId="urn:microsoft.com/office/officeart/2005/8/layout/process1"/>
    <dgm:cxn modelId="{D358275C-9B1D-4962-A834-D873F6B86278}" srcId="{3CB9E81E-9ABD-498C-B0F8-EF249A9C0D01}" destId="{EF2EE992-1CFE-4292-B1EE-0FC1F955019F}" srcOrd="5" destOrd="0" parTransId="{7262F92F-0580-4DBC-96D6-C5B0D80DD484}" sibTransId="{B2DAD56F-7250-48EA-B82A-7122058EA077}"/>
    <dgm:cxn modelId="{ED228237-8A29-4BD1-8903-164EA34260EF}" srcId="{3CB9E81E-9ABD-498C-B0F8-EF249A9C0D01}" destId="{4CC72A1A-1E93-478B-9439-FE5476B49CF9}" srcOrd="0" destOrd="0" parTransId="{66BA9425-9F78-4BF9-A639-068F7D0180BB}" sibTransId="{1C9D1B80-3536-4D65-B019-FB15B320168F}"/>
    <dgm:cxn modelId="{30CD6553-133B-48E5-8E56-ED3AC2EB09F0}" srcId="{3CB9E81E-9ABD-498C-B0F8-EF249A9C0D01}" destId="{48FCE96F-5FEE-405F-8E9D-DA8643B3F961}" srcOrd="2" destOrd="0" parTransId="{F56FD46E-317D-46EB-B774-5B77A85E3534}" sibTransId="{78BE3D06-15A1-4750-8519-107E79554C6D}"/>
    <dgm:cxn modelId="{7F8178C5-30F4-4FDA-8DB1-89C22CD4A7A1}" type="presOf" srcId="{953BA180-D520-4093-8EC7-1CA511ADAA1A}" destId="{866F2F05-EE0F-4BC7-A692-74CBC529CF80}" srcOrd="0" destOrd="0" presId="urn:microsoft.com/office/officeart/2005/8/layout/process1"/>
    <dgm:cxn modelId="{FB2B5AE7-2C39-4113-B5DC-B0207CDA499E}" srcId="{3CB9E81E-9ABD-498C-B0F8-EF249A9C0D01}" destId="{DE53A2DE-207F-4FB1-ADAA-3BF9F40D6672}" srcOrd="1" destOrd="0" parTransId="{FDA16374-AB4A-4D4B-A94F-72F5AFE9CA9D}" sibTransId="{96F0A09C-E17F-44D1-9B1A-D3A4F511DD06}"/>
    <dgm:cxn modelId="{4489F172-30F0-4F33-A250-4377A4479012}" type="presOf" srcId="{3CB9E81E-9ABD-498C-B0F8-EF249A9C0D01}" destId="{F193C7BF-5E0E-4E01-B481-96ED803CBFD0}" srcOrd="0" destOrd="0" presId="urn:microsoft.com/office/officeart/2005/8/layout/process1"/>
    <dgm:cxn modelId="{DFFD8750-4534-4F88-A4D5-7A4493EE13FC}" type="presOf" srcId="{53715129-7FFA-4C3E-8D7F-C609629F0EBF}" destId="{36A57623-7BD0-42FE-B6EC-4065BB0AC5FF}" srcOrd="0" destOrd="0" presId="urn:microsoft.com/office/officeart/2005/8/layout/process1"/>
    <dgm:cxn modelId="{84B6AEBB-8A49-48BA-9EF9-9AE904ED4F4E}" type="presOf" srcId="{DE53A2DE-207F-4FB1-ADAA-3BF9F40D6672}" destId="{69FEDEC8-4551-4785-93E0-EF478F2EAFB3}" srcOrd="0" destOrd="0" presId="urn:microsoft.com/office/officeart/2005/8/layout/process1"/>
    <dgm:cxn modelId="{3B8E4878-8C77-4059-BF7C-15E1AA70EFF2}" srcId="{3CB9E81E-9ABD-498C-B0F8-EF249A9C0D01}" destId="{6D1A3581-4B22-47BE-95C4-A77F5603A20D}" srcOrd="3" destOrd="0" parTransId="{DC19D7B8-396C-4359-88AC-4E00F2E103E8}" sibTransId="{F29A3EE5-9662-47EB-BF09-57B8EC9D4E6E}"/>
    <dgm:cxn modelId="{3095D39F-05D5-49AF-A3E9-DB443B1BCD46}" type="presOf" srcId="{EF2EE992-1CFE-4292-B1EE-0FC1F955019F}" destId="{94F78E0A-2264-4829-AABE-7612C346B84C}" srcOrd="0" destOrd="0" presId="urn:microsoft.com/office/officeart/2005/8/layout/process1"/>
    <dgm:cxn modelId="{683E6734-6F75-4A33-BD63-FBC04CE83137}" type="presOf" srcId="{48FCE96F-5FEE-405F-8E9D-DA8643B3F961}" destId="{E15B0FF5-F35B-4D4E-8308-4F55F3C475B7}" srcOrd="0" destOrd="0" presId="urn:microsoft.com/office/officeart/2005/8/layout/process1"/>
    <dgm:cxn modelId="{344669FD-A438-4846-83C5-180F64ADDCAF}" type="presOf" srcId="{78BE3D06-15A1-4750-8519-107E79554C6D}" destId="{845B7FA5-C54A-4314-9503-AFE21161B361}" srcOrd="1" destOrd="0" presId="urn:microsoft.com/office/officeart/2005/8/layout/process1"/>
    <dgm:cxn modelId="{0C60F167-6000-4750-B2C4-A85EB255821E}" type="presOf" srcId="{F29A3EE5-9662-47EB-BF09-57B8EC9D4E6E}" destId="{B8D0B4F0-F54B-4618-A6FB-1C106E2F9AFD}" srcOrd="0" destOrd="0" presId="urn:microsoft.com/office/officeart/2005/8/layout/process1"/>
    <dgm:cxn modelId="{9641C47D-3E72-4BC0-BF68-28C79148A0DB}" type="presOf" srcId="{96F0A09C-E17F-44D1-9B1A-D3A4F511DD06}" destId="{020A5F72-2C7A-4E5A-A14F-879D62A33E0D}" srcOrd="0" destOrd="0" presId="urn:microsoft.com/office/officeart/2005/8/layout/process1"/>
    <dgm:cxn modelId="{EE472591-E455-4830-AAEE-F4322BFA3FAA}" srcId="{3CB9E81E-9ABD-498C-B0F8-EF249A9C0D01}" destId="{53715129-7FFA-4C3E-8D7F-C609629F0EBF}" srcOrd="4" destOrd="0" parTransId="{BD2BF8C8-C50C-49DE-A568-27AA32A05A76}" sibTransId="{953BA180-D520-4093-8EC7-1CA511ADAA1A}"/>
    <dgm:cxn modelId="{AA43FFB6-BFED-4AD2-AA3E-02349237474D}" type="presOf" srcId="{953BA180-D520-4093-8EC7-1CA511ADAA1A}" destId="{D167CD6E-7F71-4949-9A16-0C844D4E97FA}" srcOrd="1" destOrd="0" presId="urn:microsoft.com/office/officeart/2005/8/layout/process1"/>
    <dgm:cxn modelId="{CD5D92B3-02D7-4370-A1B8-0E3FADC1E4A2}" type="presParOf" srcId="{F193C7BF-5E0E-4E01-B481-96ED803CBFD0}" destId="{3C9D9DBB-8F44-4BB8-9F50-94F4634380FF}" srcOrd="0" destOrd="0" presId="urn:microsoft.com/office/officeart/2005/8/layout/process1"/>
    <dgm:cxn modelId="{9A7370CA-1AB4-4497-9361-0621AFCB28CA}" type="presParOf" srcId="{F193C7BF-5E0E-4E01-B481-96ED803CBFD0}" destId="{B474DC75-0CEA-404B-A0D5-0399D9907456}" srcOrd="1" destOrd="0" presId="urn:microsoft.com/office/officeart/2005/8/layout/process1"/>
    <dgm:cxn modelId="{8472D181-1D7E-41F2-AB1C-DAA24202B17B}" type="presParOf" srcId="{B474DC75-0CEA-404B-A0D5-0399D9907456}" destId="{1CDEF0D7-F4EF-414E-8144-8C3C49BB1A7B}" srcOrd="0" destOrd="0" presId="urn:microsoft.com/office/officeart/2005/8/layout/process1"/>
    <dgm:cxn modelId="{4BFF4160-4974-4A2E-A895-FF55E32BF121}" type="presParOf" srcId="{F193C7BF-5E0E-4E01-B481-96ED803CBFD0}" destId="{69FEDEC8-4551-4785-93E0-EF478F2EAFB3}" srcOrd="2" destOrd="0" presId="urn:microsoft.com/office/officeart/2005/8/layout/process1"/>
    <dgm:cxn modelId="{43FA29CD-3225-4185-BDF5-EDD9428666C6}" type="presParOf" srcId="{F193C7BF-5E0E-4E01-B481-96ED803CBFD0}" destId="{020A5F72-2C7A-4E5A-A14F-879D62A33E0D}" srcOrd="3" destOrd="0" presId="urn:microsoft.com/office/officeart/2005/8/layout/process1"/>
    <dgm:cxn modelId="{3DE8AE52-9C26-4F7F-BEE9-3E71D5452F7B}" type="presParOf" srcId="{020A5F72-2C7A-4E5A-A14F-879D62A33E0D}" destId="{2AA5193B-3B49-4331-82EC-3356B23F8818}" srcOrd="0" destOrd="0" presId="urn:microsoft.com/office/officeart/2005/8/layout/process1"/>
    <dgm:cxn modelId="{327CB1A8-8FBA-4039-84B4-7D1A0DE5E458}" type="presParOf" srcId="{F193C7BF-5E0E-4E01-B481-96ED803CBFD0}" destId="{E15B0FF5-F35B-4D4E-8308-4F55F3C475B7}" srcOrd="4" destOrd="0" presId="urn:microsoft.com/office/officeart/2005/8/layout/process1"/>
    <dgm:cxn modelId="{396593E7-2CEE-46F7-A728-5C006D8393CC}" type="presParOf" srcId="{F193C7BF-5E0E-4E01-B481-96ED803CBFD0}" destId="{13DE4335-A588-43A1-A889-2AE14E869913}" srcOrd="5" destOrd="0" presId="urn:microsoft.com/office/officeart/2005/8/layout/process1"/>
    <dgm:cxn modelId="{721EF266-9DC2-4F76-8815-90DF0637931E}" type="presParOf" srcId="{13DE4335-A588-43A1-A889-2AE14E869913}" destId="{845B7FA5-C54A-4314-9503-AFE21161B361}" srcOrd="0" destOrd="0" presId="urn:microsoft.com/office/officeart/2005/8/layout/process1"/>
    <dgm:cxn modelId="{D29BB70B-C269-44A5-8038-CC41360962EE}" type="presParOf" srcId="{F193C7BF-5E0E-4E01-B481-96ED803CBFD0}" destId="{EC4B5447-5C23-4A63-8942-0ADEF0D9592F}" srcOrd="6" destOrd="0" presId="urn:microsoft.com/office/officeart/2005/8/layout/process1"/>
    <dgm:cxn modelId="{6D51FFE2-1B94-448C-869C-D84C296B48D7}" type="presParOf" srcId="{F193C7BF-5E0E-4E01-B481-96ED803CBFD0}" destId="{B8D0B4F0-F54B-4618-A6FB-1C106E2F9AFD}" srcOrd="7" destOrd="0" presId="urn:microsoft.com/office/officeart/2005/8/layout/process1"/>
    <dgm:cxn modelId="{A67DEDFD-08F7-406F-8156-7BB1F49C67C3}" type="presParOf" srcId="{B8D0B4F0-F54B-4618-A6FB-1C106E2F9AFD}" destId="{5DCE9F1A-C129-4D2E-92AA-E48DBBEB4A0C}" srcOrd="0" destOrd="0" presId="urn:microsoft.com/office/officeart/2005/8/layout/process1"/>
    <dgm:cxn modelId="{2D481085-86AC-4A84-9D12-E80A803A0132}" type="presParOf" srcId="{F193C7BF-5E0E-4E01-B481-96ED803CBFD0}" destId="{36A57623-7BD0-42FE-B6EC-4065BB0AC5FF}" srcOrd="8" destOrd="0" presId="urn:microsoft.com/office/officeart/2005/8/layout/process1"/>
    <dgm:cxn modelId="{0D2B479B-FCD5-413E-A122-5615A389BA43}" type="presParOf" srcId="{F193C7BF-5E0E-4E01-B481-96ED803CBFD0}" destId="{866F2F05-EE0F-4BC7-A692-74CBC529CF80}" srcOrd="9" destOrd="0" presId="urn:microsoft.com/office/officeart/2005/8/layout/process1"/>
    <dgm:cxn modelId="{CB6A1FE3-CCE3-4D1A-8679-3F51FF2A550D}" type="presParOf" srcId="{866F2F05-EE0F-4BC7-A692-74CBC529CF80}" destId="{D167CD6E-7F71-4949-9A16-0C844D4E97FA}" srcOrd="0" destOrd="0" presId="urn:microsoft.com/office/officeart/2005/8/layout/process1"/>
    <dgm:cxn modelId="{22A03436-6F66-434C-9E43-2E947CEA02FA}" type="presParOf" srcId="{F193C7BF-5E0E-4E01-B481-96ED803CBFD0}" destId="{94F78E0A-2264-4829-AABE-7612C346B84C}"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12:45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12:43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12:43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12:45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64299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12:45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12:43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6/5/2013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82351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23538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gradFill>
                  <a:gsLst>
                    <a:gs pos="1250">
                      <a:prstClr val="black"/>
                    </a:gs>
                    <a:gs pos="100000">
                      <a:prstClr val="black"/>
                    </a:gs>
                  </a:gsLst>
                  <a:lin ang="5400000" scaled="0"/>
                </a:gradFill>
              </a:rPr>
              <a:t>TechReady</a:t>
            </a:r>
            <a:r>
              <a:rPr lang="en-US" dirty="0" smtClean="0">
                <a:gradFill>
                  <a:gsLst>
                    <a:gs pos="1250">
                      <a:prstClr val="black"/>
                    </a:gs>
                    <a:gs pos="100000">
                      <a:prstClr val="black"/>
                    </a:gs>
                  </a:gsLst>
                  <a:lin ang="5400000" scaled="0"/>
                </a:gradFill>
              </a:rPr>
              <a:t> 14</a:t>
            </a:r>
            <a:endParaRPr lang="en-US" dirty="0">
              <a:gradFill>
                <a:gsLst>
                  <a:gs pos="1250">
                    <a:prstClr val="black"/>
                  </a:gs>
                  <a:gs pos="100000">
                    <a:prstClr val="black"/>
                  </a:gs>
                </a:gsLst>
                <a:lin ang="5400000" scaled="0"/>
              </a:gra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12:45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64666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6/5/2013 12:45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39978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6/5/2013 12:45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276958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69603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4263351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ch Ed 2013_Mai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437918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ech Ed 2013_Main Layout">
    <p:spTree>
      <p:nvGrpSpPr>
        <p:cNvPr id="1" name=""/>
        <p:cNvGrpSpPr/>
        <p:nvPr/>
      </p:nvGrpSpPr>
      <p:grpSpPr>
        <a:xfrm>
          <a:off x="0" y="0"/>
          <a:ext cx="0" cy="0"/>
          <a:chOff x="0" y="0"/>
          <a:chExt cx="0" cy="0"/>
        </a:xfrm>
      </p:grpSpPr>
      <p:sp>
        <p:nvSpPr>
          <p:cNvPr id="4" name="Rectangle 3"/>
          <p:cNvSpPr/>
          <p:nvPr userDrawn="1"/>
        </p:nvSpPr>
        <p:spPr bwMode="auto">
          <a:xfrm>
            <a:off x="5690686" y="0"/>
            <a:ext cx="621213"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auto">
          <a:xfrm>
            <a:off x="0" y="0"/>
            <a:ext cx="6124575"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296897"/>
            <a:ext cx="5666105" cy="9175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636088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04477033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8973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106216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6" name="Footer Placeholder 4"/>
          <p:cNvSpPr>
            <a:spLocks noGrp="1"/>
          </p:cNvSpPr>
          <p:nvPr>
            <p:ph type="ftr" sz="quarter" idx="11"/>
          </p:nvPr>
        </p:nvSpPr>
        <p:spPr>
          <a:xfrm>
            <a:off x="621824" y="6482889"/>
            <a:ext cx="7565522" cy="372394"/>
          </a:xfrm>
          <a:prstGeom prst="rect">
            <a:avLst/>
          </a:prstGeom>
        </p:spPr>
        <p:txBody>
          <a:bodyPr/>
          <a:lstStyle>
            <a:lvl1pPr algn="l">
              <a:defRPr/>
            </a:lvl1pPr>
          </a:lstStyle>
          <a:p>
            <a:r>
              <a:rPr lang="en-US" dirty="0" smtClean="0"/>
              <a:t>Session Title</a:t>
            </a:r>
            <a:endParaRPr lang="en-US" dirty="0"/>
          </a:p>
        </p:txBody>
      </p:sp>
    </p:spTree>
    <p:extLst>
      <p:ext uri="{BB962C8B-B14F-4D97-AF65-F5344CB8AC3E}">
        <p14:creationId xmlns:p14="http://schemas.microsoft.com/office/powerpoint/2010/main" val="1018826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869617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ch Ed 2013_Mai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392246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8136292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939876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574371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67576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05503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7485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11081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4405291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2308362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1993223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97298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76146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7255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2885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370150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244426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479488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ech Ed 2013_Main Layout">
    <p:spTree>
      <p:nvGrpSpPr>
        <p:cNvPr id="1" name=""/>
        <p:cNvGrpSpPr/>
        <p:nvPr/>
      </p:nvGrpSpPr>
      <p:grpSpPr>
        <a:xfrm>
          <a:off x="0" y="0"/>
          <a:ext cx="0" cy="0"/>
          <a:chOff x="0" y="0"/>
          <a:chExt cx="0" cy="0"/>
        </a:xfrm>
      </p:grpSpPr>
      <p:sp>
        <p:nvSpPr>
          <p:cNvPr id="4" name="Rectangle 3"/>
          <p:cNvSpPr/>
          <p:nvPr userDrawn="1"/>
        </p:nvSpPr>
        <p:spPr bwMode="auto">
          <a:xfrm>
            <a:off x="5690686" y="0"/>
            <a:ext cx="621213"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auto">
          <a:xfrm>
            <a:off x="0" y="0"/>
            <a:ext cx="6124575"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296897"/>
            <a:ext cx="5666105" cy="9175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5855947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08476770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734183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6" name="Footer Placeholder 4"/>
          <p:cNvSpPr>
            <a:spLocks noGrp="1"/>
          </p:cNvSpPr>
          <p:nvPr>
            <p:ph type="ftr" sz="quarter" idx="11"/>
          </p:nvPr>
        </p:nvSpPr>
        <p:spPr>
          <a:xfrm>
            <a:off x="621824" y="6482889"/>
            <a:ext cx="7565522" cy="372394"/>
          </a:xfrm>
          <a:prstGeom prst="rect">
            <a:avLst/>
          </a:prstGeom>
        </p:spPr>
        <p:txBody>
          <a:bodyPr/>
          <a:lstStyle>
            <a:lvl1pPr algn="l">
              <a:defRPr/>
            </a:lvl1pPr>
          </a:lstStyle>
          <a:p>
            <a:r>
              <a:rPr lang="en-US" dirty="0" smtClean="0">
                <a:solidFill>
                  <a:srgbClr val="FFFFFF"/>
                </a:solidFill>
              </a:rPr>
              <a:t>Session Title</a:t>
            </a:r>
            <a:endParaRPr lang="en-US" dirty="0">
              <a:solidFill>
                <a:srgbClr val="FFFFFF"/>
              </a:solidFill>
            </a:endParaRPr>
          </a:p>
        </p:txBody>
      </p:sp>
    </p:spTree>
    <p:extLst>
      <p:ext uri="{BB962C8B-B14F-4D97-AF65-F5344CB8AC3E}">
        <p14:creationId xmlns:p14="http://schemas.microsoft.com/office/powerpoint/2010/main" val="2595162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195177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092" r:id="rId1"/>
    <p:sldLayoutId id="2147484183" r:id="rId2"/>
    <p:sldLayoutId id="2147484188" r:id="rId3"/>
    <p:sldLayoutId id="2147484189" r:id="rId4"/>
    <p:sldLayoutId id="2147484105" r:id="rId5"/>
    <p:sldLayoutId id="2147484185" r:id="rId6"/>
    <p:sldLayoutId id="2147484182" r:id="rId7"/>
    <p:sldLayoutId id="2147484186" r:id="rId8"/>
    <p:sldLayoutId id="2147484130" r:id="rId9"/>
    <p:sldLayoutId id="2147484101" r:id="rId10"/>
    <p:sldLayoutId id="2147484102" r:id="rId11"/>
    <p:sldLayoutId id="2147484093" r:id="rId12"/>
    <p:sldLayoutId id="2147484127" r:id="rId13"/>
    <p:sldLayoutId id="2147484128" r:id="rId14"/>
    <p:sldLayoutId id="2147484129" r:id="rId15"/>
    <p:sldLayoutId id="2147484094" r:id="rId16"/>
    <p:sldLayoutId id="2147484096" r:id="rId17"/>
    <p:sldLayoutId id="2147484192" r:id="rId18"/>
    <p:sldLayoutId id="2147484194" r:id="rId19"/>
    <p:sldLayoutId id="2147484196" r:id="rId20"/>
    <p:sldLayoutId id="2147484198" r:id="rId21"/>
    <p:sldLayoutId id="2147484199" r:id="rId22"/>
    <p:sldLayoutId id="2147484200" r:id="rId23"/>
    <p:sldLayoutId id="2147484225"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3371237"/>
      </p:ext>
    </p:extLst>
  </p:cSld>
  <p:clrMap bg1="dk1" tx1="lt1" bg2="dk2" tx2="lt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 id="2147484223" r:id="rId22"/>
    <p:sldLayoutId id="214748422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fasttrack.office.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078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overview</a:t>
            </a:r>
            <a:endParaRPr lang="en-US" dirty="0"/>
          </a:p>
        </p:txBody>
      </p:sp>
      <p:sp>
        <p:nvSpPr>
          <p:cNvPr id="3" name="Rectangle 2"/>
          <p:cNvSpPr/>
          <p:nvPr/>
        </p:nvSpPr>
        <p:spPr bwMode="auto">
          <a:xfrm>
            <a:off x="548640" y="1668780"/>
            <a:ext cx="2240280" cy="22402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2800">
                <a:gradFill>
                  <a:gsLst>
                    <a:gs pos="0">
                      <a:srgbClr val="FFFFFF"/>
                    </a:gs>
                    <a:gs pos="100000">
                      <a:srgbClr val="FFFFFF"/>
                    </a:gs>
                  </a:gsLst>
                  <a:lin ang="5400000" scaled="0"/>
                </a:gradFill>
                <a:latin typeface="+mj-lt"/>
                <a:ea typeface="Segoe UI" pitchFamily="34" charset="0"/>
                <a:cs typeface="Segoe UI" pitchFamily="34" charset="0"/>
              </a:rPr>
              <a:t>Federation trust</a:t>
            </a:r>
            <a:endParaRPr lang="en-US" sz="28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 name="Rectangle 3"/>
          <p:cNvSpPr/>
          <p:nvPr/>
        </p:nvSpPr>
        <p:spPr bwMode="auto">
          <a:xfrm>
            <a:off x="548640" y="4095750"/>
            <a:ext cx="2240280" cy="22402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2800">
                <a:gradFill>
                  <a:gsLst>
                    <a:gs pos="0">
                      <a:srgbClr val="FFFFFF"/>
                    </a:gs>
                    <a:gs pos="100000">
                      <a:srgbClr val="FFFFFF"/>
                    </a:gs>
                  </a:gsLst>
                  <a:lin ang="5400000" scaled="0"/>
                </a:gradFill>
                <a:latin typeface="+mj-lt"/>
                <a:ea typeface="Segoe UI" pitchFamily="34" charset="0"/>
                <a:cs typeface="Segoe UI" pitchFamily="34" charset="0"/>
              </a:rPr>
              <a:t>Integrated </a:t>
            </a:r>
          </a:p>
          <a:p>
            <a:pPr defTabSz="932472" fontAlgn="base">
              <a:lnSpc>
                <a:spcPct val="90000"/>
              </a:lnSpc>
              <a:spcBef>
                <a:spcPct val="0"/>
              </a:spcBef>
              <a:spcAft>
                <a:spcPct val="0"/>
              </a:spcAft>
            </a:pPr>
            <a:r>
              <a:rPr lang="en-US" sz="2800">
                <a:gradFill>
                  <a:gsLst>
                    <a:gs pos="0">
                      <a:srgbClr val="FFFFFF"/>
                    </a:gs>
                    <a:gs pos="100000">
                      <a:srgbClr val="FFFFFF"/>
                    </a:gs>
                  </a:gsLst>
                  <a:lin ang="5400000" scaled="0"/>
                </a:gradFill>
                <a:latin typeface="+mj-lt"/>
                <a:ea typeface="Segoe UI" pitchFamily="34" charset="0"/>
                <a:cs typeface="Segoe UI" pitchFamily="34" charset="0"/>
              </a:rPr>
              <a:t>admin experience</a:t>
            </a:r>
            <a:endParaRPr lang="en-US" sz="28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 name="Rectangle 4"/>
          <p:cNvSpPr/>
          <p:nvPr/>
        </p:nvSpPr>
        <p:spPr bwMode="auto">
          <a:xfrm>
            <a:off x="6057900" y="1668780"/>
            <a:ext cx="2240280" cy="22402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mj-lt"/>
                <a:ea typeface="Segoe UI" pitchFamily="34" charset="0"/>
                <a:cs typeface="Segoe UI" pitchFamily="34" charset="0"/>
              </a:rPr>
              <a:t>Native mailbox move</a:t>
            </a:r>
          </a:p>
        </p:txBody>
      </p:sp>
      <p:sp>
        <p:nvSpPr>
          <p:cNvPr id="6" name="Rectangle 5"/>
          <p:cNvSpPr/>
          <p:nvPr/>
        </p:nvSpPr>
        <p:spPr bwMode="auto">
          <a:xfrm>
            <a:off x="6057900" y="4095750"/>
            <a:ext cx="2240280" cy="22402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Secure </a:t>
            </a:r>
            <a:b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b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mail flow</a:t>
            </a:r>
            <a:endParaRPr lang="en-US" sz="28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7" name="TextBox 6"/>
          <p:cNvSpPr txBox="1"/>
          <p:nvPr/>
        </p:nvSpPr>
        <p:spPr>
          <a:xfrm>
            <a:off x="2788920" y="1600200"/>
            <a:ext cx="2971800" cy="2388346"/>
          </a:xfrm>
          <a:prstGeom prst="rect">
            <a:avLst/>
          </a:prstGeom>
          <a:noFill/>
        </p:spPr>
        <p:txBody>
          <a:bodyPr wrap="square" lIns="182880" tIns="146304" rIns="182880" bIns="146304" rtlCol="0">
            <a:spAutoFit/>
          </a:bodyPr>
          <a:lstStyle/>
          <a:p>
            <a:pPr lvl="0">
              <a:spcAft>
                <a:spcPts val="1200"/>
              </a:spcAft>
            </a:pPr>
            <a:r>
              <a:rPr lang="en-GB" dirty="0">
                <a:solidFill>
                  <a:schemeClr val="tx2"/>
                </a:solidFill>
              </a:rPr>
              <a:t>Delegated authentication for on-premises/cloud web services</a:t>
            </a:r>
            <a:endParaRPr lang="en-US" dirty="0">
              <a:solidFill>
                <a:schemeClr val="tx2"/>
              </a:solidFill>
            </a:endParaRPr>
          </a:p>
          <a:p>
            <a:pPr lvl="0">
              <a:spcAft>
                <a:spcPts val="1200"/>
              </a:spcAft>
            </a:pPr>
            <a:r>
              <a:rPr lang="en-US" dirty="0">
                <a:solidFill>
                  <a:schemeClr val="tx2"/>
                </a:solidFill>
              </a:rPr>
              <a:t>Enables </a:t>
            </a:r>
            <a:r>
              <a:rPr lang="en-US" dirty="0" smtClean="0">
                <a:solidFill>
                  <a:schemeClr val="tx2"/>
                </a:solidFill>
              </a:rPr>
              <a:t>free/busy</a:t>
            </a:r>
            <a:r>
              <a:rPr lang="en-US" dirty="0">
                <a:solidFill>
                  <a:schemeClr val="tx2"/>
                </a:solidFill>
              </a:rPr>
              <a:t>, calendar sharing, message tracking &amp; online archive </a:t>
            </a:r>
          </a:p>
        </p:txBody>
      </p:sp>
      <p:sp>
        <p:nvSpPr>
          <p:cNvPr id="8" name="TextBox 7"/>
          <p:cNvSpPr txBox="1"/>
          <p:nvPr/>
        </p:nvSpPr>
        <p:spPr>
          <a:xfrm>
            <a:off x="8298180" y="1668780"/>
            <a:ext cx="2971800" cy="1988237"/>
          </a:xfrm>
          <a:prstGeom prst="rect">
            <a:avLst/>
          </a:prstGeom>
          <a:noFill/>
        </p:spPr>
        <p:txBody>
          <a:bodyPr wrap="square" lIns="182880" tIns="146304" rIns="182880" bIns="146304" rtlCol="0">
            <a:spAutoFit/>
          </a:bodyPr>
          <a:lstStyle/>
          <a:p>
            <a:pPr lvl="0">
              <a:spcAft>
                <a:spcPts val="1200"/>
              </a:spcAft>
            </a:pPr>
            <a:r>
              <a:rPr lang="en-US" dirty="0">
                <a:solidFill>
                  <a:schemeClr val="tx2"/>
                </a:solidFill>
              </a:rPr>
              <a:t>Online mailbox moves</a:t>
            </a:r>
          </a:p>
          <a:p>
            <a:pPr lvl="0">
              <a:spcAft>
                <a:spcPts val="1200"/>
              </a:spcAft>
            </a:pPr>
            <a:r>
              <a:rPr lang="en-US" dirty="0">
                <a:solidFill>
                  <a:schemeClr val="tx2"/>
                </a:solidFill>
              </a:rPr>
              <a:t>Preserve the Outlook profile and offline folders</a:t>
            </a:r>
          </a:p>
          <a:p>
            <a:pPr lvl="0">
              <a:spcAft>
                <a:spcPts val="1200"/>
              </a:spcAft>
            </a:pPr>
            <a:r>
              <a:rPr lang="en-US" dirty="0">
                <a:solidFill>
                  <a:schemeClr val="tx2"/>
                </a:solidFill>
              </a:rPr>
              <a:t>Leverages the Mailbox Replication Service (MRS)</a:t>
            </a:r>
          </a:p>
        </p:txBody>
      </p:sp>
      <p:sp>
        <p:nvSpPr>
          <p:cNvPr id="9" name="TextBox 8"/>
          <p:cNvSpPr txBox="1"/>
          <p:nvPr/>
        </p:nvSpPr>
        <p:spPr>
          <a:xfrm>
            <a:off x="2788920" y="4446270"/>
            <a:ext cx="2971800" cy="1957459"/>
          </a:xfrm>
          <a:prstGeom prst="rect">
            <a:avLst/>
          </a:prstGeom>
          <a:noFill/>
        </p:spPr>
        <p:txBody>
          <a:bodyPr wrap="square" lIns="182880" tIns="146304" rIns="182880" bIns="146304" rtlCol="0">
            <a:spAutoFit/>
          </a:bodyPr>
          <a:lstStyle/>
          <a:p>
            <a:pPr lvl="0"/>
            <a:r>
              <a:rPr lang="en-GB" dirty="0">
                <a:solidFill>
                  <a:schemeClr val="tx2"/>
                </a:solidFill>
              </a:rPr>
              <a:t>Manage all of your Exchange functions, whether cloud or on-premises from the same place; Exchange Administration </a:t>
            </a:r>
            <a:r>
              <a:rPr lang="en-GB" dirty="0" err="1">
                <a:solidFill>
                  <a:schemeClr val="tx2"/>
                </a:solidFill>
              </a:rPr>
              <a:t>Center</a:t>
            </a:r>
            <a:endParaRPr lang="en-US" dirty="0">
              <a:solidFill>
                <a:schemeClr val="tx2"/>
              </a:solidFill>
            </a:endParaRPr>
          </a:p>
        </p:txBody>
      </p:sp>
      <p:sp>
        <p:nvSpPr>
          <p:cNvPr id="10" name="TextBox 9"/>
          <p:cNvSpPr txBox="1"/>
          <p:nvPr/>
        </p:nvSpPr>
        <p:spPr>
          <a:xfrm>
            <a:off x="8298180" y="4000500"/>
            <a:ext cx="3989070" cy="2665345"/>
          </a:xfrm>
          <a:prstGeom prst="rect">
            <a:avLst/>
          </a:prstGeom>
          <a:noFill/>
        </p:spPr>
        <p:txBody>
          <a:bodyPr wrap="square" lIns="182880" tIns="146304" rIns="182880" bIns="146304" rtlCol="0">
            <a:spAutoFit/>
          </a:bodyPr>
          <a:lstStyle/>
          <a:p>
            <a:pPr lvl="0">
              <a:spcAft>
                <a:spcPts val="600"/>
              </a:spcAft>
            </a:pPr>
            <a:r>
              <a:rPr lang="en-US" dirty="0">
                <a:solidFill>
                  <a:schemeClr val="tx2"/>
                </a:solidFill>
              </a:rPr>
              <a:t>Authenticated and encrypted mail flow between on-premises and the cloud</a:t>
            </a:r>
          </a:p>
          <a:p>
            <a:pPr lvl="0">
              <a:spcAft>
                <a:spcPts val="600"/>
              </a:spcAft>
            </a:pPr>
            <a:r>
              <a:rPr lang="en-US" dirty="0">
                <a:solidFill>
                  <a:schemeClr val="tx2"/>
                </a:solidFill>
              </a:rPr>
              <a:t>Preserves the internal Exchange messages headers, allowing a seamless </a:t>
            </a:r>
            <a:r>
              <a:rPr lang="en-US" dirty="0" smtClean="0">
                <a:solidFill>
                  <a:schemeClr val="tx2"/>
                </a:solidFill>
              </a:rPr>
              <a:t>end </a:t>
            </a:r>
            <a:r>
              <a:rPr lang="en-US" dirty="0">
                <a:solidFill>
                  <a:schemeClr val="tx2"/>
                </a:solidFill>
              </a:rPr>
              <a:t>user experience</a:t>
            </a:r>
          </a:p>
          <a:p>
            <a:pPr lvl="0">
              <a:spcAft>
                <a:spcPts val="600"/>
              </a:spcAft>
            </a:pPr>
            <a:r>
              <a:rPr lang="en-US" dirty="0">
                <a:solidFill>
                  <a:schemeClr val="tx2"/>
                </a:solidFill>
              </a:rPr>
              <a:t>Support for compliance mail flow scenarios (centralized transport)</a:t>
            </a:r>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8263" y="4376345"/>
            <a:ext cx="847815" cy="581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2871" y="4037908"/>
            <a:ext cx="1108819" cy="11088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58678" y="4376345"/>
            <a:ext cx="688489" cy="6884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W:\Open Engagements\Productivity\MS-Unified Communications\#1601 BizProd MOD Team Core Content Work\New Iconography\Words\Draft\62812\062812_white-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708" y="1832114"/>
            <a:ext cx="865144" cy="86343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6273054" y="1972330"/>
            <a:ext cx="840312" cy="548470"/>
            <a:chOff x="6265530" y="2054411"/>
            <a:chExt cx="763920" cy="498609"/>
          </a:xfrm>
        </p:grpSpPr>
        <p:grpSp>
          <p:nvGrpSpPr>
            <p:cNvPr id="20" name="Group 19"/>
            <p:cNvGrpSpPr/>
            <p:nvPr/>
          </p:nvGrpSpPr>
          <p:grpSpPr>
            <a:xfrm>
              <a:off x="6265530" y="2080259"/>
              <a:ext cx="763920" cy="472761"/>
              <a:chOff x="6265530" y="2080259"/>
              <a:chExt cx="763920" cy="472761"/>
            </a:xfrm>
          </p:grpSpPr>
          <p:pic>
            <p:nvPicPr>
              <p:cNvPr id="17" name="Picture 1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35372"/>
              <a:stretch/>
            </p:blipFill>
            <p:spPr bwMode="auto">
              <a:xfrm rot="10800000">
                <a:off x="6265530" y="2080259"/>
                <a:ext cx="763920" cy="47276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6367880" y="2080259"/>
                <a:ext cx="557331" cy="3853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357011" y="2054411"/>
              <a:ext cx="579069" cy="3974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55406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55613" y="1898323"/>
            <a:ext cx="5675311" cy="4366281"/>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lstStyle/>
          <a:p>
            <a:pPr algn="ctr"/>
            <a:r>
              <a:rPr lang="en-US" dirty="0"/>
              <a:t>On-premises Exchange organization</a:t>
            </a:r>
          </a:p>
        </p:txBody>
      </p:sp>
      <p:sp>
        <p:nvSpPr>
          <p:cNvPr id="4" name="Title 3"/>
          <p:cNvSpPr>
            <a:spLocks noGrp="1"/>
          </p:cNvSpPr>
          <p:nvPr>
            <p:ph type="title"/>
          </p:nvPr>
        </p:nvSpPr>
        <p:spPr/>
        <p:txBody>
          <a:bodyPr>
            <a:noAutofit/>
          </a:bodyPr>
          <a:lstStyle/>
          <a:p>
            <a:r>
              <a:rPr lang="en-US" dirty="0"/>
              <a:t>Hybrid server roles</a:t>
            </a:r>
          </a:p>
        </p:txBody>
      </p:sp>
      <p:sp>
        <p:nvSpPr>
          <p:cNvPr id="6" name="TextBox 5"/>
          <p:cNvSpPr txBox="1"/>
          <p:nvPr/>
        </p:nvSpPr>
        <p:spPr>
          <a:xfrm>
            <a:off x="1910889" y="3244771"/>
            <a:ext cx="2072452" cy="954107"/>
          </a:xfrm>
          <a:prstGeom prst="rect">
            <a:avLst/>
          </a:prstGeom>
          <a:noFill/>
        </p:spPr>
        <p:txBody>
          <a:bodyPr wrap="square" rtlCol="0">
            <a:spAutoFit/>
          </a:bodyPr>
          <a:lstStyle/>
          <a:p>
            <a:r>
              <a:rPr lang="en-US" sz="1400" dirty="0">
                <a:latin typeface="+mj-lt"/>
              </a:rPr>
              <a:t>Existing Exchange environment </a:t>
            </a:r>
            <a:br>
              <a:rPr lang="en-US" sz="1400" dirty="0">
                <a:latin typeface="+mj-lt"/>
              </a:rPr>
            </a:br>
            <a:r>
              <a:rPr lang="en-US" sz="1400" dirty="0">
                <a:latin typeface="+mj-lt"/>
              </a:rPr>
              <a:t>(Exchange 2007 </a:t>
            </a:r>
            <a:br>
              <a:rPr lang="en-US" sz="1400" dirty="0">
                <a:latin typeface="+mj-lt"/>
              </a:rPr>
            </a:br>
            <a:r>
              <a:rPr lang="en-US" sz="1400" dirty="0">
                <a:latin typeface="+mj-lt"/>
              </a:rPr>
              <a:t>or later)</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03175" y="3291210"/>
            <a:ext cx="507966" cy="1299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57272" y="3226219"/>
            <a:ext cx="381643" cy="9765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09559" y="3976301"/>
            <a:ext cx="558762" cy="14298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817995" y="2583954"/>
            <a:ext cx="2023241" cy="738664"/>
          </a:xfrm>
          <a:prstGeom prst="rect">
            <a:avLst/>
          </a:prstGeom>
          <a:noFill/>
        </p:spPr>
        <p:txBody>
          <a:bodyPr wrap="square" rtlCol="0">
            <a:spAutoFit/>
          </a:bodyPr>
          <a:lstStyle/>
          <a:p>
            <a:pPr algn="r"/>
            <a:r>
              <a:rPr lang="en-US" sz="1400" dirty="0">
                <a:latin typeface="+mj-lt"/>
              </a:rPr>
              <a:t>Office 365 </a:t>
            </a:r>
            <a:r>
              <a:rPr lang="en-US" sz="1400" dirty="0" smtClean="0">
                <a:latin typeface="+mj-lt"/>
              </a:rPr>
              <a:t>Active </a:t>
            </a:r>
            <a:r>
              <a:rPr lang="en-US" sz="1400" dirty="0">
                <a:latin typeface="+mj-lt"/>
              </a:rPr>
              <a:t/>
            </a:r>
            <a:br>
              <a:rPr lang="en-US" sz="1400" dirty="0">
                <a:latin typeface="+mj-lt"/>
              </a:rPr>
            </a:br>
            <a:r>
              <a:rPr lang="en-US" sz="1400" dirty="0" smtClean="0">
                <a:latin typeface="+mj-lt"/>
              </a:rPr>
              <a:t>Directory synchronization</a:t>
            </a:r>
            <a:endParaRPr lang="en-US" sz="1400" dirty="0">
              <a:latin typeface="+mj-lt"/>
            </a:endParaRPr>
          </a:p>
        </p:txBody>
      </p:sp>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0679" y="3173743"/>
            <a:ext cx="286734" cy="7337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725215" y="4727366"/>
            <a:ext cx="1400013" cy="738664"/>
          </a:xfrm>
          <a:prstGeom prst="rect">
            <a:avLst/>
          </a:prstGeom>
          <a:noFill/>
        </p:spPr>
        <p:txBody>
          <a:bodyPr wrap="square" rtlCol="0">
            <a:spAutoFit/>
          </a:bodyPr>
          <a:lstStyle/>
          <a:p>
            <a:pPr algn="r"/>
            <a:r>
              <a:rPr lang="en-US" sz="1400" dirty="0">
                <a:latin typeface="+mj-lt"/>
              </a:rPr>
              <a:t>Exchange 2013 </a:t>
            </a:r>
            <a:endParaRPr lang="en-US" sz="1400" dirty="0" smtClean="0">
              <a:latin typeface="+mj-lt"/>
            </a:endParaRPr>
          </a:p>
          <a:p>
            <a:pPr algn="r"/>
            <a:r>
              <a:rPr lang="en-US" sz="1400" dirty="0" smtClean="0">
                <a:latin typeface="+mj-lt"/>
              </a:rPr>
              <a:t>client access </a:t>
            </a:r>
            <a:r>
              <a:rPr lang="en-US" sz="1400" dirty="0">
                <a:latin typeface="+mj-lt"/>
              </a:rPr>
              <a:t>&amp; </a:t>
            </a:r>
            <a:endParaRPr lang="en-US" sz="1400" dirty="0" smtClean="0">
              <a:latin typeface="+mj-lt"/>
            </a:endParaRPr>
          </a:p>
          <a:p>
            <a:pPr algn="r"/>
            <a:r>
              <a:rPr lang="en-US" sz="1400" dirty="0" smtClean="0">
                <a:latin typeface="+mj-lt"/>
              </a:rPr>
              <a:t>mailbox server</a:t>
            </a:r>
            <a:endParaRPr lang="en-US" sz="1400" dirty="0">
              <a:latin typeface="+mj-lt"/>
            </a:endParaRPr>
          </a:p>
        </p:txBody>
      </p:sp>
      <p:sp>
        <p:nvSpPr>
          <p:cNvPr id="30" name="Rectangle 29"/>
          <p:cNvSpPr/>
          <p:nvPr/>
        </p:nvSpPr>
        <p:spPr>
          <a:xfrm>
            <a:off x="9702771" y="2836553"/>
            <a:ext cx="2273329" cy="2489816"/>
          </a:xfrm>
          <a:prstGeom prst="rect">
            <a:avLst/>
          </a:prstGeom>
          <a:solidFill>
            <a:schemeClr val="accent2"/>
          </a:solidFill>
          <a:ln w="25400" cap="flat">
            <a:noFill/>
            <a:prstDash val="sysDot"/>
            <a:bevel/>
          </a:ln>
        </p:spPr>
        <p:style>
          <a:lnRef idx="2">
            <a:schemeClr val="accent1">
              <a:shade val="50000"/>
            </a:schemeClr>
          </a:lnRef>
          <a:fillRef idx="1">
            <a:schemeClr val="accent1"/>
          </a:fillRef>
          <a:effectRef idx="0">
            <a:schemeClr val="accent1"/>
          </a:effectRef>
          <a:fontRef idx="minor">
            <a:schemeClr val="lt1"/>
          </a:fontRef>
        </p:style>
        <p:txBody>
          <a:bodyPr bIns="457200" rtlCol="0" anchor="b"/>
          <a:lstStyle/>
          <a:p>
            <a:pPr algn="ctr"/>
            <a:r>
              <a:rPr lang="en-US" dirty="0"/>
              <a:t>Office 365</a:t>
            </a:r>
          </a:p>
        </p:txBody>
      </p:sp>
      <p:sp>
        <p:nvSpPr>
          <p:cNvPr id="22" name="Pentagon 21"/>
          <p:cNvSpPr/>
          <p:nvPr/>
        </p:nvSpPr>
        <p:spPr bwMode="auto">
          <a:xfrm>
            <a:off x="5287546" y="3244771"/>
            <a:ext cx="4584025" cy="307929"/>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3175" defTabSz="932472" fontAlgn="base">
              <a:lnSpc>
                <a:spcPct val="90000"/>
              </a:lnSpc>
              <a:spcBef>
                <a:spcPct val="0"/>
              </a:spcBef>
              <a:spcAft>
                <a:spcPct val="0"/>
              </a:spcAft>
            </a:pPr>
            <a:r>
              <a:rPr lang="en-US" sz="1600" dirty="0" smtClean="0">
                <a:solidFill>
                  <a:schemeClr val="accent3"/>
                </a:solidFill>
                <a:ea typeface="Segoe UI" pitchFamily="34" charset="0"/>
                <a:cs typeface="Segoe UI" pitchFamily="34" charset="0"/>
              </a:rPr>
              <a:t>User, contacts, &amp; groups via </a:t>
            </a:r>
            <a:r>
              <a:rPr lang="en-US" sz="1600" dirty="0" err="1" smtClean="0">
                <a:solidFill>
                  <a:schemeClr val="accent3"/>
                </a:solidFill>
                <a:ea typeface="Segoe UI" pitchFamily="34" charset="0"/>
                <a:cs typeface="Segoe UI" pitchFamily="34" charset="0"/>
              </a:rPr>
              <a:t>dirsync</a:t>
            </a:r>
            <a:endParaRPr lang="en-US" sz="1600" dirty="0">
              <a:solidFill>
                <a:schemeClr val="accent3"/>
              </a:solidFill>
              <a:ea typeface="Segoe UI" pitchFamily="34" charset="0"/>
              <a:cs typeface="Segoe UI" pitchFamily="34" charset="0"/>
            </a:endParaRPr>
          </a:p>
        </p:txBody>
      </p:sp>
      <p:sp>
        <p:nvSpPr>
          <p:cNvPr id="23" name="Pentagon 22"/>
          <p:cNvSpPr/>
          <p:nvPr/>
        </p:nvSpPr>
        <p:spPr bwMode="auto">
          <a:xfrm>
            <a:off x="4360328" y="4201574"/>
            <a:ext cx="5511243" cy="292471"/>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3175" defTabSz="932472" fontAlgn="base">
              <a:lnSpc>
                <a:spcPct val="90000"/>
              </a:lnSpc>
              <a:spcBef>
                <a:spcPct val="0"/>
              </a:spcBef>
              <a:spcAft>
                <a:spcPct val="0"/>
              </a:spcAft>
            </a:pPr>
            <a:r>
              <a:rPr lang="en-US" sz="1600" dirty="0" smtClean="0">
                <a:solidFill>
                  <a:schemeClr val="accent3"/>
                </a:solidFill>
                <a:ea typeface="Segoe UI" pitchFamily="34" charset="0"/>
                <a:cs typeface="Segoe UI" pitchFamily="34" charset="0"/>
              </a:rPr>
              <a:t>Secure mail flow</a:t>
            </a:r>
            <a:endParaRPr lang="en-US" sz="1600" dirty="0">
              <a:solidFill>
                <a:schemeClr val="accent3"/>
              </a:solidFill>
              <a:ea typeface="Segoe UI" pitchFamily="34" charset="0"/>
              <a:cs typeface="Segoe UI" pitchFamily="34" charset="0"/>
            </a:endParaRPr>
          </a:p>
        </p:txBody>
      </p:sp>
      <p:sp>
        <p:nvSpPr>
          <p:cNvPr id="24" name="Pentagon 23"/>
          <p:cNvSpPr/>
          <p:nvPr/>
        </p:nvSpPr>
        <p:spPr bwMode="auto">
          <a:xfrm>
            <a:off x="4371855" y="4983428"/>
            <a:ext cx="5480805" cy="276657"/>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3175" defTabSz="932472" fontAlgn="base">
              <a:lnSpc>
                <a:spcPct val="90000"/>
              </a:lnSpc>
              <a:spcBef>
                <a:spcPct val="0"/>
              </a:spcBef>
              <a:spcAft>
                <a:spcPct val="0"/>
              </a:spcAft>
            </a:pPr>
            <a:r>
              <a:rPr lang="en-US" sz="1600" dirty="0">
                <a:solidFill>
                  <a:schemeClr val="accent3"/>
                </a:solidFill>
                <a:ea typeface="Segoe UI" pitchFamily="34" charset="0"/>
                <a:cs typeface="Segoe UI" pitchFamily="34" charset="0"/>
              </a:rPr>
              <a:t>Mailbox data via </a:t>
            </a:r>
            <a:r>
              <a:rPr lang="en-US" sz="1600" dirty="0" smtClean="0">
                <a:solidFill>
                  <a:schemeClr val="accent3"/>
                </a:solidFill>
                <a:ea typeface="Segoe UI" pitchFamily="34" charset="0"/>
                <a:cs typeface="Segoe UI" pitchFamily="34" charset="0"/>
              </a:rPr>
              <a:t>Mailbox Replication Service (MRS)</a:t>
            </a:r>
            <a:endParaRPr lang="en-US" sz="1600" dirty="0">
              <a:solidFill>
                <a:schemeClr val="accent3"/>
              </a:solidFill>
              <a:ea typeface="Segoe UI" pitchFamily="34" charset="0"/>
              <a:cs typeface="Segoe UI" pitchFamily="34" charset="0"/>
            </a:endParaRPr>
          </a:p>
        </p:txBody>
      </p:sp>
      <p:sp>
        <p:nvSpPr>
          <p:cNvPr id="25" name="Pentagon 24"/>
          <p:cNvSpPr/>
          <p:nvPr/>
        </p:nvSpPr>
        <p:spPr bwMode="auto">
          <a:xfrm>
            <a:off x="4352500" y="4606203"/>
            <a:ext cx="5500160" cy="275378"/>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3175" defTabSz="932472" fontAlgn="base">
              <a:lnSpc>
                <a:spcPct val="90000"/>
              </a:lnSpc>
              <a:spcBef>
                <a:spcPct val="0"/>
              </a:spcBef>
              <a:spcAft>
                <a:spcPct val="0"/>
              </a:spcAft>
            </a:pPr>
            <a:r>
              <a:rPr lang="en-US" sz="1600" dirty="0" smtClean="0">
                <a:solidFill>
                  <a:schemeClr val="accent3"/>
                </a:solidFill>
                <a:ea typeface="Segoe UI" pitchFamily="34" charset="0"/>
                <a:cs typeface="Segoe UI" pitchFamily="34" charset="0"/>
              </a:rPr>
              <a:t>Sharing (free/busy, Mail Tips, archive, etc.)</a:t>
            </a:r>
            <a:endParaRPr lang="en-US" sz="1600" dirty="0">
              <a:solidFill>
                <a:schemeClr val="accent3"/>
              </a:solidFill>
              <a:ea typeface="Segoe UI" pitchFamily="34" charset="0"/>
              <a:cs typeface="Segoe UI" pitchFamily="34" charset="0"/>
            </a:endParaRPr>
          </a:p>
        </p:txBody>
      </p:sp>
      <p:pic>
        <p:nvPicPr>
          <p:cNvPr id="31"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101126" y="3592175"/>
            <a:ext cx="1444250" cy="807270"/>
          </a:xfrm>
          <a:prstGeom prst="rect">
            <a:avLst/>
          </a:prstGeom>
          <a:solidFill>
            <a:schemeClr val="accent2"/>
          </a:solidFill>
          <a:extLst/>
        </p:spPr>
      </p:pic>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812293" y="3977983"/>
            <a:ext cx="559562" cy="14281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828065" y="2411992"/>
            <a:ext cx="475741" cy="121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6378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1595" y="1460204"/>
            <a:ext cx="8782505" cy="172878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2" name="Title 1"/>
          <p:cNvSpPr>
            <a:spLocks noGrp="1"/>
          </p:cNvSpPr>
          <p:nvPr>
            <p:ph type="title"/>
          </p:nvPr>
        </p:nvSpPr>
        <p:spPr/>
        <p:txBody>
          <a:bodyPr>
            <a:noAutofit/>
          </a:bodyPr>
          <a:lstStyle/>
          <a:p>
            <a:r>
              <a:rPr lang="en-US" spc="-136" dirty="0"/>
              <a:t>How to pick a m</a:t>
            </a:r>
            <a:r>
              <a:rPr lang="en-US" spc="-136" dirty="0" smtClean="0"/>
              <a:t>igration </a:t>
            </a:r>
            <a:r>
              <a:rPr lang="en-US" spc="-136" dirty="0"/>
              <a:t>solution</a:t>
            </a:r>
          </a:p>
        </p:txBody>
      </p:sp>
      <p:sp>
        <p:nvSpPr>
          <p:cNvPr id="13" name="Rectangle 12"/>
          <p:cNvSpPr/>
          <p:nvPr/>
        </p:nvSpPr>
        <p:spPr bwMode="auto">
          <a:xfrm>
            <a:off x="2535461" y="2650637"/>
            <a:ext cx="1460299" cy="486401"/>
          </a:xfrm>
          <a:prstGeom prst="rect">
            <a:avLst/>
          </a:prstGeom>
          <a:solidFill>
            <a:schemeClr val="accent5"/>
          </a:solidFill>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2800" dirty="0">
                <a:solidFill>
                  <a:schemeClr val="tx1"/>
                </a:solidFill>
                <a:latin typeface="+mj-lt"/>
              </a:rPr>
              <a:t>Cutover</a:t>
            </a:r>
          </a:p>
        </p:txBody>
      </p:sp>
      <p:sp>
        <p:nvSpPr>
          <p:cNvPr id="14" name="Rectangle 13"/>
          <p:cNvSpPr/>
          <p:nvPr/>
        </p:nvSpPr>
        <p:spPr bwMode="auto">
          <a:xfrm>
            <a:off x="3844211" y="2086373"/>
            <a:ext cx="2902729" cy="486401"/>
          </a:xfrm>
          <a:prstGeom prst="rect">
            <a:avLst/>
          </a:prstGeom>
          <a:solidFill>
            <a:schemeClr val="accent5"/>
          </a:solidFill>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2800" dirty="0">
                <a:solidFill>
                  <a:schemeClr val="tx1"/>
                </a:solidFill>
                <a:latin typeface="+mj-lt"/>
              </a:rPr>
              <a:t>Staged</a:t>
            </a:r>
          </a:p>
        </p:txBody>
      </p:sp>
      <p:sp>
        <p:nvSpPr>
          <p:cNvPr id="15" name="Rectangle 14"/>
          <p:cNvSpPr/>
          <p:nvPr/>
        </p:nvSpPr>
        <p:spPr bwMode="auto">
          <a:xfrm>
            <a:off x="6473537" y="1522110"/>
            <a:ext cx="4721989" cy="486401"/>
          </a:xfrm>
          <a:prstGeom prst="rect">
            <a:avLst/>
          </a:prstGeom>
          <a:solidFill>
            <a:schemeClr val="accent5"/>
          </a:solidFill>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2800" dirty="0">
                <a:solidFill>
                  <a:schemeClr val="tx1"/>
                </a:solidFill>
                <a:latin typeface="+mj-lt"/>
              </a:rPr>
              <a:t>Hybrid</a:t>
            </a:r>
          </a:p>
        </p:txBody>
      </p:sp>
      <p:sp>
        <p:nvSpPr>
          <p:cNvPr id="17" name="TextBox 16"/>
          <p:cNvSpPr txBox="1"/>
          <p:nvPr/>
        </p:nvSpPr>
        <p:spPr>
          <a:xfrm>
            <a:off x="840216" y="2198791"/>
            <a:ext cx="1336567" cy="677108"/>
          </a:xfrm>
          <a:prstGeom prst="rect">
            <a:avLst/>
          </a:prstGeom>
          <a:noFill/>
        </p:spPr>
        <p:txBody>
          <a:bodyPr wrap="square" lIns="0" tIns="0" rIns="0" bIns="0" rtlCol="0">
            <a:spAutoFit/>
          </a:bodyPr>
          <a:lstStyle/>
          <a:p>
            <a:r>
              <a:rPr lang="en-US" sz="2200" dirty="0">
                <a:gradFill>
                  <a:gsLst>
                    <a:gs pos="0">
                      <a:schemeClr val="tx1"/>
                    </a:gs>
                    <a:gs pos="86000">
                      <a:schemeClr val="tx1"/>
                    </a:gs>
                  </a:gsLst>
                  <a:lin ang="5400000" scaled="0"/>
                </a:gradFill>
              </a:rPr>
              <a:t>Migration </a:t>
            </a:r>
            <a:r>
              <a:rPr lang="en-US" sz="2200" dirty="0" smtClean="0">
                <a:gradFill>
                  <a:gsLst>
                    <a:gs pos="0">
                      <a:schemeClr val="tx1"/>
                    </a:gs>
                    <a:gs pos="86000">
                      <a:schemeClr val="tx1"/>
                    </a:gs>
                  </a:gsLst>
                  <a:lin ang="5400000" scaled="0"/>
                </a:gradFill>
              </a:rPr>
              <a:t>solutions</a:t>
            </a:r>
            <a:endParaRPr lang="en-US" sz="2200" dirty="0">
              <a:gradFill>
                <a:gsLst>
                  <a:gs pos="0">
                    <a:schemeClr val="tx1"/>
                  </a:gs>
                  <a:gs pos="86000">
                    <a:schemeClr val="tx1"/>
                  </a:gs>
                </a:gsLst>
                <a:lin ang="5400000" scaled="0"/>
              </a:gradFill>
            </a:endParaRPr>
          </a:p>
        </p:txBody>
      </p:sp>
      <p:sp>
        <p:nvSpPr>
          <p:cNvPr id="10" name="Right Arrow 9"/>
          <p:cNvSpPr/>
          <p:nvPr/>
        </p:nvSpPr>
        <p:spPr bwMode="auto">
          <a:xfrm>
            <a:off x="2471593" y="3414119"/>
            <a:ext cx="8869265" cy="914400"/>
          </a:xfrm>
          <a:prstGeom prst="rightArrow">
            <a:avLst/>
          </a:prstGeom>
          <a:solidFill>
            <a:schemeClr val="accent3"/>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3256" tIns="46629" rIns="93256" bIns="46629" numCol="1" rtlCol="0" anchor="ctr" anchorCtr="0" compatLnSpc="1">
            <a:prstTxWarp prst="textNoShape">
              <a:avLst/>
            </a:prstTxWarp>
          </a:bodyPr>
          <a:lstStyle/>
          <a:p>
            <a:pPr defTabSz="932312" fontAlgn="base">
              <a:spcBef>
                <a:spcPct val="0"/>
              </a:spcBef>
              <a:spcAft>
                <a:spcPct val="0"/>
              </a:spcAft>
            </a:pPr>
            <a:r>
              <a:rPr lang="en-US" dirty="0" smtClean="0">
                <a:solidFill>
                  <a:schemeClr val="tx1"/>
                </a:solidFill>
              </a:rPr>
              <a:t>small                               		medium                                      large</a:t>
            </a:r>
            <a:endParaRPr lang="en-US" dirty="0">
              <a:solidFill>
                <a:schemeClr val="tx1"/>
              </a:solidFill>
            </a:endParaRPr>
          </a:p>
        </p:txBody>
      </p:sp>
      <p:grpSp>
        <p:nvGrpSpPr>
          <p:cNvPr id="6" name="Group 5"/>
          <p:cNvGrpSpPr/>
          <p:nvPr/>
        </p:nvGrpSpPr>
        <p:grpSpPr>
          <a:xfrm>
            <a:off x="753891" y="3336753"/>
            <a:ext cx="1402133" cy="1069132"/>
            <a:chOff x="140825" y="3497781"/>
            <a:chExt cx="1402133" cy="1069132"/>
          </a:xfrm>
        </p:grpSpPr>
        <p:sp>
          <p:nvSpPr>
            <p:cNvPr id="5" name="Rectangle 4"/>
            <p:cNvSpPr/>
            <p:nvPr/>
          </p:nvSpPr>
          <p:spPr bwMode="auto">
            <a:xfrm>
              <a:off x="197654" y="3520473"/>
              <a:ext cx="1345304" cy="10464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140825" y="3497781"/>
              <a:ext cx="1402133" cy="1046440"/>
              <a:chOff x="3694969" y="4176220"/>
              <a:chExt cx="1402133" cy="1046440"/>
            </a:xfrm>
          </p:grpSpPr>
          <p:sp>
            <p:nvSpPr>
              <p:cNvPr id="16" name="TextBox 15"/>
              <p:cNvSpPr txBox="1"/>
              <p:nvPr/>
            </p:nvSpPr>
            <p:spPr>
              <a:xfrm>
                <a:off x="3694969" y="4176220"/>
                <a:ext cx="1402133" cy="1046440"/>
              </a:xfrm>
              <a:prstGeom prst="rect">
                <a:avLst/>
              </a:prstGeom>
              <a:noFill/>
            </p:spPr>
            <p:txBody>
              <a:bodyPr wrap="square" lIns="91440" tIns="0" rIns="0" bIns="0" rtlCol="0">
                <a:spAutoFit/>
              </a:bodyPr>
              <a:lstStyle/>
              <a:p>
                <a:endParaRPr lang="en-US" sz="1600" dirty="0" smtClean="0">
                  <a:solidFill>
                    <a:schemeClr val="tx2"/>
                  </a:solidFill>
                </a:endParaRPr>
              </a:p>
              <a:p>
                <a:endParaRPr lang="en-US" sz="2400" dirty="0">
                  <a:solidFill>
                    <a:schemeClr val="tx2"/>
                  </a:solidFill>
                </a:endParaRPr>
              </a:p>
              <a:p>
                <a:r>
                  <a:rPr lang="en-US" sz="1400" dirty="0" smtClean="0">
                    <a:solidFill>
                      <a:schemeClr val="tx2"/>
                    </a:solidFill>
                  </a:rPr>
                  <a:t>Organizational</a:t>
                </a:r>
                <a:r>
                  <a:rPr lang="en-US" sz="1400" b="1" dirty="0" smtClean="0">
                    <a:solidFill>
                      <a:schemeClr val="tx2"/>
                    </a:solidFill>
                  </a:rPr>
                  <a:t> </a:t>
                </a:r>
                <a:r>
                  <a:rPr lang="en-US" sz="1400" dirty="0" smtClean="0">
                    <a:solidFill>
                      <a:schemeClr val="tx2"/>
                    </a:solidFill>
                  </a:rPr>
                  <a:t>size </a:t>
                </a:r>
                <a:r>
                  <a:rPr lang="en-US" sz="1400" dirty="0">
                    <a:solidFill>
                      <a:schemeClr val="tx2"/>
                    </a:solidFill>
                  </a:rPr>
                  <a:t>in </a:t>
                </a:r>
                <a:r>
                  <a:rPr lang="en-US" sz="1400" dirty="0" smtClean="0">
                    <a:solidFill>
                      <a:schemeClr val="tx2"/>
                    </a:solidFill>
                  </a:rPr>
                  <a:t>users</a:t>
                </a:r>
                <a:endParaRPr lang="en-US" sz="1400" dirty="0">
                  <a:solidFill>
                    <a:schemeClr val="tx2"/>
                  </a:solidFill>
                </a:endParaRPr>
              </a:p>
            </p:txBody>
          </p:sp>
          <p:pic>
            <p:nvPicPr>
              <p:cNvPr id="19" name="Picture 5" descr="W:\Open Engagements\Productivity\MS-Unified Communications\#1601 BizProd MOD Team Core Content Work\New Iconography\People\GroupOfPeople_0608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5359" y="4198911"/>
                <a:ext cx="603725" cy="6037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Right Arrow 19"/>
          <p:cNvSpPr/>
          <p:nvPr/>
        </p:nvSpPr>
        <p:spPr bwMode="auto">
          <a:xfrm>
            <a:off x="2471595" y="4525022"/>
            <a:ext cx="8869264" cy="914400"/>
          </a:xfrm>
          <a:prstGeom prst="rightArrow">
            <a:avLst/>
          </a:prstGeom>
          <a:solidFill>
            <a:schemeClr val="accent3"/>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3256" tIns="46629" rIns="93256" bIns="46629" numCol="1" rtlCol="0" anchor="ctr" anchorCtr="0" compatLnSpc="1">
            <a:prstTxWarp prst="textNoShape">
              <a:avLst/>
            </a:prstTxWarp>
          </a:bodyPr>
          <a:lstStyle/>
          <a:p>
            <a:pPr defTabSz="932312" fontAlgn="base">
              <a:spcBef>
                <a:spcPct val="0"/>
              </a:spcBef>
              <a:spcAft>
                <a:spcPct val="0"/>
              </a:spcAft>
            </a:pPr>
            <a:r>
              <a:rPr lang="en-US" dirty="0">
                <a:solidFill>
                  <a:schemeClr val="tx1"/>
                </a:solidFill>
              </a:rPr>
              <a:t>&lt;1 </a:t>
            </a:r>
            <a:r>
              <a:rPr lang="en-US" dirty="0" smtClean="0">
                <a:solidFill>
                  <a:schemeClr val="tx1"/>
                </a:solidFill>
              </a:rPr>
              <a:t>week          	    2 weeks                	3 weeks                     several months</a:t>
            </a:r>
            <a:endParaRPr lang="en-US" dirty="0">
              <a:solidFill>
                <a:schemeClr val="tx1"/>
              </a:solidFill>
            </a:endParaRPr>
          </a:p>
        </p:txBody>
      </p:sp>
      <p:grpSp>
        <p:nvGrpSpPr>
          <p:cNvPr id="8" name="Group 7"/>
          <p:cNvGrpSpPr/>
          <p:nvPr/>
        </p:nvGrpSpPr>
        <p:grpSpPr>
          <a:xfrm>
            <a:off x="753891" y="4430786"/>
            <a:ext cx="1472376" cy="1102873"/>
            <a:chOff x="140825" y="4672694"/>
            <a:chExt cx="1472376" cy="1102873"/>
          </a:xfrm>
        </p:grpSpPr>
        <p:sp>
          <p:nvSpPr>
            <p:cNvPr id="32" name="Rectangle 31"/>
            <p:cNvSpPr/>
            <p:nvPr/>
          </p:nvSpPr>
          <p:spPr bwMode="auto">
            <a:xfrm>
              <a:off x="197654" y="4729127"/>
              <a:ext cx="1345304" cy="10464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a:off x="140825" y="4718534"/>
              <a:ext cx="1402133" cy="1015663"/>
            </a:xfrm>
            <a:prstGeom prst="rect">
              <a:avLst/>
            </a:prstGeom>
            <a:noFill/>
          </p:spPr>
          <p:txBody>
            <a:bodyPr wrap="square" lIns="91440" tIns="0" rIns="0" bIns="0" rtlCol="0">
              <a:spAutoFit/>
            </a:bodyPr>
            <a:lstStyle/>
            <a:p>
              <a:endParaRPr lang="en-US" sz="2400" dirty="0" smtClean="0">
                <a:solidFill>
                  <a:schemeClr val="tx2"/>
                </a:solidFill>
              </a:endParaRPr>
            </a:p>
            <a:p>
              <a:r>
                <a:rPr lang="en-US" sz="1400" dirty="0" smtClean="0">
                  <a:solidFill>
                    <a:schemeClr val="tx2"/>
                  </a:solidFill>
                </a:rPr>
                <a:t>Time </a:t>
              </a:r>
              <a:r>
                <a:rPr lang="en-US" sz="1400" dirty="0">
                  <a:solidFill>
                    <a:schemeClr val="tx2"/>
                  </a:solidFill>
                </a:rPr>
                <a:t>for migration incl. planning</a:t>
              </a:r>
            </a:p>
          </p:txBody>
        </p:sp>
        <p:pic>
          <p:nvPicPr>
            <p:cNvPr id="21" name="Picture 5" descr="W:\Open Engagements\Productivity\MS-Unified Communications\#1601 BizProd MOD Team Core Content Work\New Iconography\Words\Draft\61512\workICONS061512_white-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841" y="4672694"/>
              <a:ext cx="725360" cy="723921"/>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ight Arrow 30"/>
          <p:cNvSpPr/>
          <p:nvPr/>
        </p:nvSpPr>
        <p:spPr bwMode="auto">
          <a:xfrm>
            <a:off x="2471594" y="5686926"/>
            <a:ext cx="8869265" cy="914400"/>
          </a:xfrm>
          <a:prstGeom prst="rightArrow">
            <a:avLst/>
          </a:prstGeom>
          <a:solidFill>
            <a:schemeClr val="accent3"/>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3256" tIns="46629" rIns="93256" bIns="46629" numCol="1" rtlCol="0" anchor="ctr" anchorCtr="0" compatLnSpc="1">
            <a:prstTxWarp prst="textNoShape">
              <a:avLst/>
            </a:prstTxWarp>
          </a:bodyPr>
          <a:lstStyle/>
          <a:p>
            <a:pPr defTabSz="932312" fontAlgn="base">
              <a:spcBef>
                <a:spcPct val="0"/>
              </a:spcBef>
              <a:spcAft>
                <a:spcPct val="0"/>
              </a:spcAft>
            </a:pPr>
            <a:r>
              <a:rPr lang="en-US" dirty="0" smtClean="0">
                <a:solidFill>
                  <a:schemeClr val="tx1"/>
                </a:solidFill>
              </a:rPr>
              <a:t>none             	</a:t>
            </a:r>
            <a:r>
              <a:rPr lang="en-US" dirty="0" err="1" smtClean="0">
                <a:solidFill>
                  <a:schemeClr val="tx1"/>
                </a:solidFill>
              </a:rPr>
              <a:t>mailflow</a:t>
            </a:r>
            <a:r>
              <a:rPr lang="en-US" dirty="0" smtClean="0">
                <a:solidFill>
                  <a:schemeClr val="tx1"/>
                </a:solidFill>
              </a:rPr>
              <a:t>/</a:t>
            </a:r>
            <a:r>
              <a:rPr lang="en-US" dirty="0" err="1" smtClean="0">
                <a:solidFill>
                  <a:schemeClr val="tx1"/>
                </a:solidFill>
              </a:rPr>
              <a:t>GALSync</a:t>
            </a:r>
            <a:r>
              <a:rPr lang="en-US" dirty="0" smtClean="0">
                <a:solidFill>
                  <a:schemeClr val="tx1"/>
                </a:solidFill>
              </a:rPr>
              <a:t> </a:t>
            </a:r>
            <a:r>
              <a:rPr lang="en-US" dirty="0">
                <a:solidFill>
                  <a:schemeClr val="tx1"/>
                </a:solidFill>
              </a:rPr>
              <a:t>	 </a:t>
            </a:r>
            <a:r>
              <a:rPr lang="en-US" dirty="0" smtClean="0">
                <a:solidFill>
                  <a:schemeClr val="tx1"/>
                </a:solidFill>
              </a:rPr>
              <a:t>	 free/busy</a:t>
            </a:r>
            <a:r>
              <a:rPr lang="en-US" dirty="0">
                <a:solidFill>
                  <a:schemeClr val="tx1"/>
                </a:solidFill>
              </a:rPr>
              <a:t>, </a:t>
            </a:r>
            <a:r>
              <a:rPr lang="en-US" dirty="0" smtClean="0">
                <a:solidFill>
                  <a:schemeClr val="tx1"/>
                </a:solidFill>
              </a:rPr>
              <a:t>archive </a:t>
            </a:r>
            <a:r>
              <a:rPr lang="en-US" dirty="0">
                <a:solidFill>
                  <a:schemeClr val="tx1"/>
                </a:solidFill>
              </a:rPr>
              <a:t>in </a:t>
            </a:r>
            <a:r>
              <a:rPr lang="en-US" dirty="0" smtClean="0">
                <a:solidFill>
                  <a:schemeClr val="tx1"/>
                </a:solidFill>
              </a:rPr>
              <a:t>cloud</a:t>
            </a:r>
            <a:endParaRPr lang="en-US" dirty="0">
              <a:solidFill>
                <a:schemeClr val="tx1"/>
              </a:solidFill>
            </a:endParaRPr>
          </a:p>
        </p:txBody>
      </p:sp>
      <p:grpSp>
        <p:nvGrpSpPr>
          <p:cNvPr id="9" name="Group 8"/>
          <p:cNvGrpSpPr/>
          <p:nvPr/>
        </p:nvGrpSpPr>
        <p:grpSpPr>
          <a:xfrm>
            <a:off x="753891" y="5620906"/>
            <a:ext cx="1402133" cy="1046440"/>
            <a:chOff x="140825" y="5833127"/>
            <a:chExt cx="1402133" cy="1046440"/>
          </a:xfrm>
        </p:grpSpPr>
        <p:sp>
          <p:nvSpPr>
            <p:cNvPr id="33" name="Rectangle 32"/>
            <p:cNvSpPr/>
            <p:nvPr/>
          </p:nvSpPr>
          <p:spPr bwMode="auto">
            <a:xfrm>
              <a:off x="197654" y="5833127"/>
              <a:ext cx="1345304" cy="10464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140825" y="6017310"/>
              <a:ext cx="1402133" cy="769441"/>
            </a:xfrm>
            <a:prstGeom prst="rect">
              <a:avLst/>
            </a:prstGeom>
            <a:noFill/>
          </p:spPr>
          <p:txBody>
            <a:bodyPr wrap="square" lIns="91440" tIns="0" rIns="0" bIns="0" rtlCol="0">
              <a:spAutoFit/>
            </a:bodyPr>
            <a:lstStyle/>
            <a:p>
              <a:endParaRPr lang="en-US" sz="1600" dirty="0" smtClean="0">
                <a:solidFill>
                  <a:schemeClr val="tx2"/>
                </a:solidFill>
              </a:endParaRPr>
            </a:p>
            <a:p>
              <a:endParaRPr lang="en-US" sz="2000" dirty="0">
                <a:solidFill>
                  <a:schemeClr val="tx2"/>
                </a:solidFill>
              </a:endParaRPr>
            </a:p>
            <a:p>
              <a:r>
                <a:rPr lang="en-US" sz="1400" dirty="0" smtClean="0">
                  <a:solidFill>
                    <a:schemeClr val="tx2"/>
                  </a:solidFill>
                </a:rPr>
                <a:t>Features</a:t>
              </a:r>
              <a:endParaRPr lang="en-US" sz="1600" dirty="0">
                <a:solidFill>
                  <a:schemeClr val="tx2"/>
                </a:solidFill>
              </a:endParaRPr>
            </a:p>
          </p:txBody>
        </p:sp>
        <p:pic>
          <p:nvPicPr>
            <p:cNvPr id="22" name="Picture 4" descr="W:\Open Engagements\Productivity\MS-Unified Communications\#1601 BizProd MOD Team Core Content Work\New Iconography\Words\Draft\061312_Word_Icons\Tools_061312_white-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101" y="5950074"/>
              <a:ext cx="548839" cy="547753"/>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945245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1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0" grpId="0" animBg="1"/>
      <p:bldP spid="2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8000" dirty="0" smtClean="0"/>
              <a:t>Deployment</a:t>
            </a:r>
            <a:r>
              <a:rPr lang="en-US" sz="6600" dirty="0" smtClean="0"/>
              <a:t/>
            </a:r>
            <a:br>
              <a:rPr lang="en-US" sz="6600" dirty="0" smtClean="0"/>
            </a:br>
            <a:r>
              <a:rPr lang="en-US" sz="4800" dirty="0" smtClean="0"/>
              <a:t>Cutover &amp; staged</a:t>
            </a:r>
            <a:endParaRPr lang="en-US" sz="4800" dirty="0"/>
          </a:p>
        </p:txBody>
      </p:sp>
    </p:spTree>
    <p:extLst>
      <p:ext uri="{BB962C8B-B14F-4D97-AF65-F5344CB8AC3E}">
        <p14:creationId xmlns:p14="http://schemas.microsoft.com/office/powerpoint/2010/main" val="22760634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Cutover deployment process</a:t>
            </a:r>
          </a:p>
        </p:txBody>
      </p:sp>
      <p:graphicFrame>
        <p:nvGraphicFramePr>
          <p:cNvPr id="5" name="Diagram 4"/>
          <p:cNvGraphicFramePr/>
          <p:nvPr>
            <p:extLst>
              <p:ext uri="{D42A27DB-BD31-4B8C-83A1-F6EECF244321}">
                <p14:modId xmlns:p14="http://schemas.microsoft.com/office/powerpoint/2010/main" val="2811774030"/>
              </p:ext>
            </p:extLst>
          </p:nvPr>
        </p:nvGraphicFramePr>
        <p:xfrm>
          <a:off x="531947" y="1476622"/>
          <a:ext cx="11370961" cy="376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bwMode="auto">
          <a:xfrm>
            <a:off x="6321859" y="1942923"/>
            <a:ext cx="2901433" cy="2797810"/>
          </a:xfrm>
          <a:prstGeom prst="rect">
            <a:avLst/>
          </a:prstGeom>
          <a:noFill/>
          <a:ln w="57150">
            <a:solidFill>
              <a:schemeClr val="accent6"/>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1" name="TextBox 10"/>
          <p:cNvSpPr txBox="1"/>
          <p:nvPr/>
        </p:nvSpPr>
        <p:spPr>
          <a:xfrm>
            <a:off x="6097921" y="4897973"/>
            <a:ext cx="3322805" cy="677108"/>
          </a:xfrm>
          <a:prstGeom prst="rect">
            <a:avLst/>
          </a:prstGeom>
          <a:noFill/>
        </p:spPr>
        <p:txBody>
          <a:bodyPr wrap="square" lIns="0" tIns="0" rIns="0" bIns="0" rtlCol="0">
            <a:spAutoFit/>
          </a:bodyPr>
          <a:lstStyle/>
          <a:p>
            <a:r>
              <a:rPr lang="en-US" sz="2200" dirty="0">
                <a:gradFill>
                  <a:gsLst>
                    <a:gs pos="0">
                      <a:schemeClr val="tx1"/>
                    </a:gs>
                    <a:gs pos="86000">
                      <a:schemeClr val="tx1"/>
                    </a:gs>
                  </a:gsLst>
                  <a:lin ang="5400000" scaled="0"/>
                </a:gradFill>
              </a:rPr>
              <a:t>Commonly already enabled for remote access</a:t>
            </a:r>
          </a:p>
        </p:txBody>
      </p:sp>
    </p:spTree>
    <p:custDataLst>
      <p:tags r:id="rId1"/>
    </p:custDataLst>
    <p:extLst>
      <p:ext uri="{BB962C8B-B14F-4D97-AF65-F5344CB8AC3E}">
        <p14:creationId xmlns:p14="http://schemas.microsoft.com/office/powerpoint/2010/main" val="557956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Staged deployment process</a:t>
            </a:r>
          </a:p>
        </p:txBody>
      </p:sp>
      <p:graphicFrame>
        <p:nvGraphicFramePr>
          <p:cNvPr id="5" name="Diagram 4"/>
          <p:cNvGraphicFramePr/>
          <p:nvPr>
            <p:extLst>
              <p:ext uri="{D42A27DB-BD31-4B8C-83A1-F6EECF244321}">
                <p14:modId xmlns:p14="http://schemas.microsoft.com/office/powerpoint/2010/main" val="3508380350"/>
              </p:ext>
            </p:extLst>
          </p:nvPr>
        </p:nvGraphicFramePr>
        <p:xfrm>
          <a:off x="531947" y="1476622"/>
          <a:ext cx="11370961" cy="3766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646940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8900" dirty="0" smtClean="0"/>
              <a:t>Deployment</a:t>
            </a:r>
            <a:r>
              <a:rPr lang="en-US" dirty="0" smtClean="0"/>
              <a:t/>
            </a:r>
            <a:br>
              <a:rPr lang="en-US" dirty="0" smtClean="0"/>
            </a:br>
            <a:r>
              <a:rPr lang="en-US" sz="5300" dirty="0" smtClean="0"/>
              <a:t>Hybrid</a:t>
            </a:r>
            <a:endParaRPr lang="en-US" sz="5300" dirty="0"/>
          </a:p>
        </p:txBody>
      </p:sp>
    </p:spTree>
    <p:extLst>
      <p:ext uri="{BB962C8B-B14F-4D97-AF65-F5344CB8AC3E}">
        <p14:creationId xmlns:p14="http://schemas.microsoft.com/office/powerpoint/2010/main" val="7247315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Hybrid deployment process</a:t>
            </a:r>
          </a:p>
        </p:txBody>
      </p:sp>
      <p:graphicFrame>
        <p:nvGraphicFramePr>
          <p:cNvPr id="5" name="Diagram 4"/>
          <p:cNvGraphicFramePr/>
          <p:nvPr>
            <p:extLst>
              <p:ext uri="{D42A27DB-BD31-4B8C-83A1-F6EECF244321}">
                <p14:modId xmlns:p14="http://schemas.microsoft.com/office/powerpoint/2010/main" val="3945229911"/>
              </p:ext>
            </p:extLst>
          </p:nvPr>
        </p:nvGraphicFramePr>
        <p:xfrm>
          <a:off x="531947" y="1476622"/>
          <a:ext cx="11370961" cy="376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bwMode="auto">
          <a:xfrm>
            <a:off x="6321860" y="2171436"/>
            <a:ext cx="3855761" cy="2380226"/>
          </a:xfrm>
          <a:prstGeom prst="rect">
            <a:avLst/>
          </a:prstGeom>
          <a:noFill/>
          <a:ln w="38100">
            <a:solidFill>
              <a:schemeClr val="accent6"/>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 name="TextBox 3"/>
          <p:cNvSpPr txBox="1"/>
          <p:nvPr/>
        </p:nvSpPr>
        <p:spPr>
          <a:xfrm>
            <a:off x="6253316" y="4800130"/>
            <a:ext cx="4111886" cy="584775"/>
          </a:xfrm>
          <a:prstGeom prst="rect">
            <a:avLst/>
          </a:prstGeom>
          <a:noFill/>
        </p:spPr>
        <p:txBody>
          <a:bodyPr wrap="square" lIns="0" tIns="0" rIns="0" bIns="0" rtlCol="0">
            <a:spAutoFit/>
          </a:bodyPr>
          <a:lstStyle/>
          <a:p>
            <a:r>
              <a:rPr lang="en-US" sz="2000" dirty="0">
                <a:gradFill>
                  <a:gsLst>
                    <a:gs pos="0">
                      <a:schemeClr val="tx1"/>
                    </a:gs>
                    <a:gs pos="86000">
                      <a:schemeClr val="tx1"/>
                    </a:gs>
                  </a:gsLst>
                  <a:lin ang="5400000" scaled="0"/>
                </a:gradFill>
              </a:rPr>
              <a:t>Exchange specific </a:t>
            </a:r>
            <a:r>
              <a:rPr lang="en-US" sz="2000" dirty="0" smtClean="0">
                <a:gradFill>
                  <a:gsLst>
                    <a:gs pos="0">
                      <a:schemeClr val="tx1"/>
                    </a:gs>
                    <a:gs pos="86000">
                      <a:schemeClr val="tx1"/>
                    </a:gs>
                  </a:gsLst>
                  <a:lin ang="5400000" scaled="0"/>
                </a:gradFill>
              </a:rPr>
              <a:t>deployment </a:t>
            </a:r>
            <a:r>
              <a:rPr lang="en-US" sz="2000" dirty="0">
                <a:gradFill>
                  <a:gsLst>
                    <a:gs pos="0">
                      <a:schemeClr val="tx1"/>
                    </a:gs>
                    <a:gs pos="86000">
                      <a:schemeClr val="tx1"/>
                    </a:gs>
                  </a:gsLst>
                  <a:lin ang="5400000" scaled="0"/>
                </a:gradFill>
              </a:rPr>
              <a:t>tasks</a:t>
            </a:r>
          </a:p>
          <a:p>
            <a:r>
              <a:rPr lang="en-US" dirty="0">
                <a:gradFill>
                  <a:gsLst>
                    <a:gs pos="0">
                      <a:schemeClr val="tx1"/>
                    </a:gs>
                    <a:gs pos="86000">
                      <a:schemeClr val="tx1"/>
                    </a:gs>
                  </a:gsLst>
                  <a:lin ang="5400000" scaled="0"/>
                </a:gradFill>
              </a:rPr>
              <a:t>(deep dive on next slide)</a:t>
            </a:r>
          </a:p>
        </p:txBody>
      </p:sp>
      <p:sp>
        <p:nvSpPr>
          <p:cNvPr id="6" name="Rectangle 5"/>
          <p:cNvSpPr/>
          <p:nvPr/>
        </p:nvSpPr>
        <p:spPr bwMode="auto">
          <a:xfrm>
            <a:off x="415372" y="2168557"/>
            <a:ext cx="5699243" cy="2380226"/>
          </a:xfrm>
          <a:prstGeom prst="rect">
            <a:avLst/>
          </a:prstGeom>
          <a:noFill/>
          <a:ln w="38100">
            <a:solidFill>
              <a:schemeClr val="accent6"/>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TextBox 6"/>
          <p:cNvSpPr txBox="1"/>
          <p:nvPr/>
        </p:nvSpPr>
        <p:spPr>
          <a:xfrm>
            <a:off x="158579" y="4784740"/>
            <a:ext cx="4624279" cy="307777"/>
          </a:xfrm>
          <a:prstGeom prst="rect">
            <a:avLst/>
          </a:prstGeom>
          <a:noFill/>
        </p:spPr>
        <p:txBody>
          <a:bodyPr wrap="square" lIns="0" tIns="0" rIns="0" bIns="0" rtlCol="0">
            <a:spAutoFit/>
          </a:bodyPr>
          <a:lstStyle/>
          <a:p>
            <a:pPr algn="ctr"/>
            <a:r>
              <a:rPr lang="en-US" sz="2000" dirty="0">
                <a:gradFill>
                  <a:gsLst>
                    <a:gs pos="0">
                      <a:schemeClr val="tx1"/>
                    </a:gs>
                    <a:gs pos="86000">
                      <a:schemeClr val="tx1"/>
                    </a:gs>
                  </a:gsLst>
                  <a:lin ang="5400000" scaled="0"/>
                </a:gradFill>
              </a:rPr>
              <a:t>General Office 365 deployment tasks</a:t>
            </a:r>
          </a:p>
        </p:txBody>
      </p:sp>
      <p:sp>
        <p:nvSpPr>
          <p:cNvPr id="8" name="Rectangle 7"/>
          <p:cNvSpPr/>
          <p:nvPr/>
        </p:nvSpPr>
        <p:spPr bwMode="auto">
          <a:xfrm>
            <a:off x="10384866" y="2150169"/>
            <a:ext cx="1634681" cy="2380226"/>
          </a:xfrm>
          <a:prstGeom prst="rect">
            <a:avLst/>
          </a:prstGeom>
          <a:noFill/>
          <a:ln w="38100">
            <a:solidFill>
              <a:schemeClr val="accent6"/>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 name="TextBox 8"/>
          <p:cNvSpPr txBox="1"/>
          <p:nvPr/>
        </p:nvSpPr>
        <p:spPr>
          <a:xfrm>
            <a:off x="10643923" y="4806381"/>
            <a:ext cx="1036226" cy="313932"/>
          </a:xfrm>
          <a:prstGeom prst="rect">
            <a:avLst/>
          </a:prstGeom>
          <a:noFill/>
        </p:spPr>
        <p:txBody>
          <a:bodyPr wrap="square" lIns="0" tIns="0" rIns="0" bIns="0" rtlCol="0">
            <a:spAutoFit/>
          </a:bodyPr>
          <a:lstStyle/>
          <a:p>
            <a:pPr algn="ctr"/>
            <a:r>
              <a:rPr lang="en-US" sz="2040" dirty="0">
                <a:gradFill>
                  <a:gsLst>
                    <a:gs pos="0">
                      <a:schemeClr val="tx1"/>
                    </a:gs>
                    <a:gs pos="86000">
                      <a:schemeClr val="tx1"/>
                    </a:gs>
                  </a:gsLst>
                  <a:lin ang="5400000" scaled="0"/>
                </a:gradFill>
              </a:rPr>
              <a:t>Demo</a:t>
            </a:r>
          </a:p>
        </p:txBody>
      </p:sp>
    </p:spTree>
    <p:custDataLst>
      <p:tags r:id="rId1"/>
    </p:custDataLst>
    <p:extLst>
      <p:ext uri="{BB962C8B-B14F-4D97-AF65-F5344CB8AC3E}">
        <p14:creationId xmlns:p14="http://schemas.microsoft.com/office/powerpoint/2010/main" val="3800201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917575"/>
          </a:xfrm>
        </p:spPr>
        <p:txBody>
          <a:bodyPr/>
          <a:lstStyle/>
          <a:p>
            <a:r>
              <a:rPr lang="en-US" dirty="0"/>
              <a:t>Exchange 2013 hybrid deployment</a:t>
            </a:r>
            <a:r>
              <a:rPr lang="en-US" sz="9600" dirty="0"/>
              <a:t/>
            </a:r>
            <a:br>
              <a:rPr lang="en-US" sz="9600" dirty="0"/>
            </a:br>
            <a:r>
              <a:rPr lang="en-US" sz="2800" dirty="0" smtClean="0"/>
              <a:t>From an existing Exchange 2007 or 2010 environment—no Edge Transport server</a:t>
            </a:r>
            <a:endParaRPr lang="en-US" sz="2800" dirty="0"/>
          </a:p>
        </p:txBody>
      </p:sp>
      <p:sp>
        <p:nvSpPr>
          <p:cNvPr id="8" name="Rectangle 7"/>
          <p:cNvSpPr/>
          <p:nvPr/>
        </p:nvSpPr>
        <p:spPr bwMode="auto">
          <a:xfrm>
            <a:off x="455611" y="1898020"/>
            <a:ext cx="4262003"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0" tIns="0" rIns="182880" bIns="0" numCol="1" spcCol="0" rtlCol="0" fromWordArt="0" anchor="ctr" anchorCtr="0" forceAA="0" compatLnSpc="1">
            <a:prstTxWarp prst="textNoShape">
              <a:avLst/>
            </a:prstTxWarp>
            <a:noAutofit/>
          </a:bodyPr>
          <a:lstStyle/>
          <a:p>
            <a:pPr defTabSz="932472"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Clients</a:t>
            </a:r>
          </a:p>
        </p:txBody>
      </p:sp>
      <p:sp>
        <p:nvSpPr>
          <p:cNvPr id="11" name="Rectangle 10"/>
          <p:cNvSpPr/>
          <p:nvPr/>
        </p:nvSpPr>
        <p:spPr bwMode="auto">
          <a:xfrm>
            <a:off x="4810703" y="1898020"/>
            <a:ext cx="2810305"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0" tIns="0" rIns="182880" bIns="0" numCol="1" spcCol="0" rtlCol="0" fromWordArt="0" anchor="ctr" anchorCtr="0" forceAA="0" compatLnSpc="1">
            <a:prstTxWarp prst="textNoShape">
              <a:avLst/>
            </a:prstTxWarp>
            <a:noAutofit/>
          </a:bodyPr>
          <a:lstStyle/>
          <a:p>
            <a:pPr defTabSz="932472"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Office 365</a:t>
            </a: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455613" y="2980268"/>
            <a:ext cx="4262001" cy="3742795"/>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a:off x="624142" y="2090346"/>
            <a:ext cx="1007734" cy="271890"/>
            <a:chOff x="625104" y="2071002"/>
            <a:chExt cx="1219358" cy="328987"/>
          </a:xfrm>
        </p:grpSpPr>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61314" y="2090924"/>
              <a:ext cx="183148" cy="309065"/>
            </a:xfrm>
            <a:prstGeom prst="rect">
              <a:avLst/>
            </a:prstGeom>
            <a:noFill/>
            <a:ln>
              <a:noFill/>
            </a:ln>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625104" y="2071002"/>
              <a:ext cx="425140" cy="325407"/>
            </a:xfrm>
            <a:prstGeom prst="rect">
              <a:avLst/>
            </a:prstGeom>
            <a:noFill/>
            <a:extLst/>
          </p:spPr>
        </p:pic>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1096638" y="2089037"/>
              <a:ext cx="476660" cy="306703"/>
            </a:xfrm>
            <a:prstGeom prst="rect">
              <a:avLst/>
            </a:prstGeom>
            <a:noFill/>
            <a:extLst/>
          </p:spPr>
        </p:pic>
      </p:grpSp>
      <p:pic>
        <p:nvPicPr>
          <p:cNvPr id="27" name="Picture 2" descr="C:\Users\hannahr\Desktop\Clou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0723" y="2022251"/>
            <a:ext cx="726168" cy="405998"/>
          </a:xfrm>
          <a:prstGeom prst="rect">
            <a:avLst/>
          </a:prstGeom>
          <a:noFill/>
          <a:ln>
            <a:noFill/>
          </a:ln>
        </p:spPr>
      </p:pic>
      <p:sp>
        <p:nvSpPr>
          <p:cNvPr id="30" name="Rectangle 29"/>
          <p:cNvSpPr/>
          <p:nvPr/>
        </p:nvSpPr>
        <p:spPr>
          <a:xfrm>
            <a:off x="2861383" y="1948508"/>
            <a:ext cx="1812168" cy="264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spcAft>
                <a:spcPts val="200"/>
              </a:spcAft>
            </a:pPr>
            <a:r>
              <a:rPr lang="en-US" sz="1100" dirty="0" smtClean="0">
                <a:solidFill>
                  <a:schemeClr val="tx1"/>
                </a:solidFill>
              </a:rPr>
              <a:t>autodiscover.contoso.com</a:t>
            </a:r>
          </a:p>
        </p:txBody>
      </p:sp>
      <p:sp>
        <p:nvSpPr>
          <p:cNvPr id="31" name="Rectangle 30"/>
          <p:cNvSpPr/>
          <p:nvPr/>
        </p:nvSpPr>
        <p:spPr>
          <a:xfrm>
            <a:off x="2861383" y="2270324"/>
            <a:ext cx="1812168" cy="264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spcAft>
                <a:spcPts val="200"/>
              </a:spcAft>
            </a:pPr>
            <a:r>
              <a:rPr lang="en-US" sz="1100" dirty="0">
                <a:solidFill>
                  <a:schemeClr val="tx1"/>
                </a:solidFill>
              </a:rPr>
              <a:t>mail.contoso.com</a:t>
            </a:r>
          </a:p>
        </p:txBody>
      </p:sp>
      <p:sp>
        <p:nvSpPr>
          <p:cNvPr id="32" name="Rectangle 31"/>
          <p:cNvSpPr/>
          <p:nvPr/>
        </p:nvSpPr>
        <p:spPr bwMode="auto">
          <a:xfrm>
            <a:off x="455612" y="2980268"/>
            <a:ext cx="2108970" cy="3308850"/>
          </a:xfrm>
          <a:prstGeom prst="rect">
            <a:avLst/>
          </a:prstGeom>
          <a:solidFill>
            <a:schemeClr val="bg2">
              <a:lumMod val="90000"/>
              <a:lumOff val="1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4810702" y="2980268"/>
            <a:ext cx="2810305" cy="374279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a:xfrm>
            <a:off x="504685" y="4129724"/>
            <a:ext cx="1034359" cy="375046"/>
          </a:xfrm>
          <a:prstGeom prst="rect">
            <a:avLst/>
          </a:prstGeom>
        </p:spPr>
        <p:txBody>
          <a:bodyPr wrap="square" lIns="0" tIns="0" rIns="0" bIns="0" anchor="t">
            <a:noAutofit/>
          </a:bodyPr>
          <a:lstStyle/>
          <a:p>
            <a:pPr algn="ctr" defTabSz="930457">
              <a:spcBef>
                <a:spcPct val="20000"/>
              </a:spcBef>
              <a:buSzPct val="90000"/>
            </a:pPr>
            <a:r>
              <a:rPr lang="en-US" sz="1400" dirty="0"/>
              <a:t>E2010 or 2007 Hub</a:t>
            </a:r>
          </a:p>
        </p:txBody>
      </p:sp>
      <p:sp>
        <p:nvSpPr>
          <p:cNvPr id="38" name="Rectangle 37"/>
          <p:cNvSpPr/>
          <p:nvPr/>
        </p:nvSpPr>
        <p:spPr>
          <a:xfrm>
            <a:off x="1530222" y="4129724"/>
            <a:ext cx="1034359" cy="375046"/>
          </a:xfrm>
          <a:prstGeom prst="rect">
            <a:avLst/>
          </a:prstGeom>
        </p:spPr>
        <p:txBody>
          <a:bodyPr wrap="square" lIns="0" tIns="0" rIns="0" bIns="0" anchor="t">
            <a:noAutofit/>
          </a:bodyPr>
          <a:lstStyle/>
          <a:p>
            <a:pPr algn="ctr"/>
            <a:r>
              <a:rPr lang="en-US" sz="1400" dirty="0">
                <a:solidFill>
                  <a:prstClr val="white"/>
                </a:solidFill>
              </a:rPr>
              <a:t>E2010 or 2007 CAS</a:t>
            </a:r>
          </a:p>
        </p:txBody>
      </p:sp>
      <p:sp>
        <p:nvSpPr>
          <p:cNvPr id="44" name="Rectangle 43"/>
          <p:cNvSpPr/>
          <p:nvPr/>
        </p:nvSpPr>
        <p:spPr>
          <a:xfrm>
            <a:off x="455612" y="5911967"/>
            <a:ext cx="2108970" cy="375046"/>
          </a:xfrm>
          <a:prstGeom prst="rect">
            <a:avLst/>
          </a:prstGeom>
        </p:spPr>
        <p:txBody>
          <a:bodyPr wrap="square" lIns="0" tIns="0" rIns="0" bIns="0" anchor="t">
            <a:noAutofit/>
          </a:bodyPr>
          <a:lstStyle/>
          <a:p>
            <a:pPr algn="ctr"/>
            <a:r>
              <a:rPr lang="en-US" sz="1400" dirty="0">
                <a:solidFill>
                  <a:prstClr val="white"/>
                </a:solidFill>
              </a:rPr>
              <a:t>E2010 or 2007 MBX</a:t>
            </a:r>
          </a:p>
        </p:txBody>
      </p:sp>
      <p:pic>
        <p:nvPicPr>
          <p:cNvPr id="45"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09566" y="3420454"/>
            <a:ext cx="224596" cy="57471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35103" y="3420454"/>
            <a:ext cx="224596" cy="57471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p:cNvGrpSpPr/>
          <p:nvPr/>
        </p:nvGrpSpPr>
        <p:grpSpPr>
          <a:xfrm>
            <a:off x="2564581" y="2980268"/>
            <a:ext cx="2108970" cy="3308850"/>
            <a:chOff x="2564581" y="2980268"/>
            <a:chExt cx="2108970" cy="3308850"/>
          </a:xfrm>
        </p:grpSpPr>
        <p:sp>
          <p:nvSpPr>
            <p:cNvPr id="33" name="Rectangle 32"/>
            <p:cNvSpPr/>
            <p:nvPr/>
          </p:nvSpPr>
          <p:spPr bwMode="auto">
            <a:xfrm>
              <a:off x="2564581" y="2980268"/>
              <a:ext cx="2108970" cy="3308850"/>
            </a:xfrm>
            <a:prstGeom prst="rect">
              <a:avLst/>
            </a:prstGeom>
            <a:solidFill>
              <a:schemeClr val="bg2">
                <a:lumMod val="90000"/>
                <a:lumOff val="1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2564581" y="4129724"/>
              <a:ext cx="2108970" cy="375046"/>
            </a:xfrm>
            <a:prstGeom prst="rect">
              <a:avLst/>
            </a:prstGeom>
          </p:spPr>
          <p:txBody>
            <a:bodyPr wrap="square" lIns="0" tIns="0" rIns="0" bIns="0" anchor="t">
              <a:noAutofit/>
            </a:bodyPr>
            <a:lstStyle/>
            <a:p>
              <a:pPr algn="ctr"/>
              <a:r>
                <a:rPr lang="en-US" sz="1400" dirty="0">
                  <a:solidFill>
                    <a:prstClr val="white"/>
                  </a:solidFill>
                </a:rPr>
                <a:t>E2013 CAS</a:t>
              </a:r>
            </a:p>
          </p:txBody>
        </p:sp>
        <p:sp>
          <p:nvSpPr>
            <p:cNvPr id="41" name="Rectangle 40"/>
            <p:cNvSpPr/>
            <p:nvPr/>
          </p:nvSpPr>
          <p:spPr>
            <a:xfrm>
              <a:off x="2564581" y="5911967"/>
              <a:ext cx="2108970" cy="375046"/>
            </a:xfrm>
            <a:prstGeom prst="rect">
              <a:avLst/>
            </a:prstGeom>
          </p:spPr>
          <p:txBody>
            <a:bodyPr wrap="square" lIns="0" tIns="0" rIns="0" bIns="0" anchor="t">
              <a:noAutofit/>
            </a:bodyPr>
            <a:lstStyle/>
            <a:p>
              <a:pPr algn="ctr"/>
              <a:r>
                <a:rPr lang="en-US" sz="1400" dirty="0">
                  <a:solidFill>
                    <a:prstClr val="white"/>
                  </a:solidFill>
                </a:rPr>
                <a:t>E2013 MBX</a:t>
              </a:r>
            </a:p>
          </p:txBody>
        </p:sp>
        <p:pic>
          <p:nvPicPr>
            <p:cNvPr id="46"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506503" y="5174267"/>
              <a:ext cx="225126" cy="57607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506768" y="3420454"/>
              <a:ext cx="224596" cy="57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397534" y="5174267"/>
            <a:ext cx="225126" cy="57607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803" t="20885" r="28059" b="23018"/>
          <a:stretch/>
        </p:blipFill>
        <p:spPr bwMode="auto">
          <a:xfrm>
            <a:off x="3769147" y="3707809"/>
            <a:ext cx="265501" cy="3030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803" t="20885" r="28059" b="23018"/>
          <a:stretch/>
        </p:blipFill>
        <p:spPr bwMode="auto">
          <a:xfrm>
            <a:off x="3769147" y="5462303"/>
            <a:ext cx="265501" cy="3030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3" name="Rectangle 52"/>
          <p:cNvSpPr/>
          <p:nvPr/>
        </p:nvSpPr>
        <p:spPr>
          <a:xfrm>
            <a:off x="4810702" y="4129724"/>
            <a:ext cx="2810305" cy="375046"/>
          </a:xfrm>
          <a:prstGeom prst="rect">
            <a:avLst/>
          </a:prstGeom>
        </p:spPr>
        <p:txBody>
          <a:bodyPr wrap="square" lIns="0" tIns="0" rIns="0" bIns="0" anchor="t">
            <a:noAutofit/>
          </a:bodyPr>
          <a:lstStyle/>
          <a:p>
            <a:pPr algn="ctr"/>
            <a:r>
              <a:rPr lang="en-US" sz="1400" dirty="0">
                <a:solidFill>
                  <a:prstClr val="white"/>
                </a:solidFill>
              </a:rPr>
              <a:t>Exchange 2010 or 2007 Servers</a:t>
            </a:r>
          </a:p>
        </p:txBody>
      </p:sp>
      <p:pic>
        <p:nvPicPr>
          <p:cNvPr id="54"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768159" y="3420454"/>
            <a:ext cx="224596" cy="57471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099193" y="3420454"/>
            <a:ext cx="224596" cy="57471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20280" y="3420454"/>
            <a:ext cx="224596" cy="574711"/>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4810702" y="6348017"/>
            <a:ext cx="2810305" cy="375046"/>
          </a:xfrm>
          <a:prstGeom prst="rect">
            <a:avLst/>
          </a:prstGeom>
        </p:spPr>
        <p:txBody>
          <a:bodyPr wrap="square" lIns="0" tIns="0" rIns="0" bIns="0" anchor="ctr">
            <a:noAutofit/>
          </a:bodyPr>
          <a:lstStyle/>
          <a:p>
            <a:pPr algn="ctr" defTabSz="930457">
              <a:spcBef>
                <a:spcPct val="20000"/>
              </a:spcBef>
              <a:buSzPct val="90000"/>
            </a:pPr>
            <a:r>
              <a:rPr lang="en-US" sz="1400" dirty="0" smtClean="0"/>
              <a:t>Intranet site</a:t>
            </a:r>
            <a:endParaRPr lang="en-US" sz="1400" dirty="0"/>
          </a:p>
        </p:txBody>
      </p:sp>
      <p:sp>
        <p:nvSpPr>
          <p:cNvPr id="64" name="Rectangle 63"/>
          <p:cNvSpPr/>
          <p:nvPr/>
        </p:nvSpPr>
        <p:spPr bwMode="auto">
          <a:xfrm>
            <a:off x="983046" y="4677242"/>
            <a:ext cx="1054103" cy="348845"/>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0457" fontAlgn="base">
              <a:spcBef>
                <a:spcPct val="20000"/>
              </a:spcBef>
              <a:spcAft>
                <a:spcPct val="0"/>
              </a:spcAft>
              <a:buSzPct val="90000"/>
            </a:pPr>
            <a:r>
              <a:rPr lang="en-US" sz="1400" dirty="0">
                <a:solidFill>
                  <a:schemeClr val="tx1"/>
                </a:solidFill>
              </a:rPr>
              <a:t>SP/RU</a:t>
            </a:r>
          </a:p>
        </p:txBody>
      </p:sp>
      <p:sp>
        <p:nvSpPr>
          <p:cNvPr id="65" name="Rectangle 64"/>
          <p:cNvSpPr/>
          <p:nvPr/>
        </p:nvSpPr>
        <p:spPr bwMode="auto">
          <a:xfrm>
            <a:off x="5688803" y="4677242"/>
            <a:ext cx="1054103" cy="348845"/>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0457" fontAlgn="base">
              <a:spcBef>
                <a:spcPct val="20000"/>
              </a:spcBef>
              <a:spcAft>
                <a:spcPct val="0"/>
              </a:spcAft>
              <a:buSzPct val="90000"/>
            </a:pPr>
            <a:r>
              <a:rPr lang="en-US" sz="1400" dirty="0">
                <a:solidFill>
                  <a:schemeClr val="tx1"/>
                </a:solidFill>
              </a:rPr>
              <a:t>SP/RU</a:t>
            </a:r>
          </a:p>
        </p:txBody>
      </p:sp>
      <p:sp>
        <p:nvSpPr>
          <p:cNvPr id="66" name="Rectangle 65"/>
          <p:cNvSpPr/>
          <p:nvPr/>
        </p:nvSpPr>
        <p:spPr>
          <a:xfrm>
            <a:off x="455611" y="6348017"/>
            <a:ext cx="4262003" cy="375046"/>
          </a:xfrm>
          <a:prstGeom prst="rect">
            <a:avLst/>
          </a:prstGeom>
        </p:spPr>
        <p:txBody>
          <a:bodyPr wrap="square" lIns="0" tIns="0" rIns="0" bIns="0" anchor="ctr">
            <a:noAutofit/>
          </a:bodyPr>
          <a:lstStyle/>
          <a:p>
            <a:pPr algn="ctr" defTabSz="930457">
              <a:spcBef>
                <a:spcPct val="20000"/>
              </a:spcBef>
              <a:buSzPct val="90000"/>
            </a:pPr>
            <a:r>
              <a:rPr lang="en-US" sz="1400" dirty="0" smtClean="0"/>
              <a:t>Internet-facing site</a:t>
            </a:r>
            <a:endParaRPr lang="en-US" sz="1400" dirty="0"/>
          </a:p>
        </p:txBody>
      </p:sp>
      <p:sp>
        <p:nvSpPr>
          <p:cNvPr id="67" name="Rectangle 66"/>
          <p:cNvSpPr/>
          <p:nvPr/>
        </p:nvSpPr>
        <p:spPr>
          <a:xfrm>
            <a:off x="7706088" y="1898601"/>
            <a:ext cx="4455750" cy="4824461"/>
          </a:xfrm>
          <a:prstGeom prst="rect">
            <a:avLst/>
          </a:prstGeom>
        </p:spPr>
        <p:txBody>
          <a:bodyPr wrap="square" rIns="0">
            <a:noAutofit/>
          </a:bodyPr>
          <a:lstStyle/>
          <a:p>
            <a:pPr marL="230188" lvl="2" indent="-230188">
              <a:spcAft>
                <a:spcPts val="600"/>
              </a:spcAft>
              <a:buFont typeface="+mj-lt"/>
              <a:buAutoNum type="arabicPeriod"/>
            </a:pPr>
            <a:r>
              <a:rPr lang="en-US" sz="1600" dirty="0" smtClean="0"/>
              <a:t>Prepare</a:t>
            </a:r>
          </a:p>
          <a:p>
            <a:pPr marL="230188" lvl="2">
              <a:spcAft>
                <a:spcPts val="600"/>
              </a:spcAft>
            </a:pPr>
            <a:r>
              <a:rPr lang="en-US" sz="1200" dirty="0" smtClean="0"/>
              <a:t>Install </a:t>
            </a:r>
            <a:r>
              <a:rPr lang="en-US" sz="1200" dirty="0"/>
              <a:t>Exchange SP and/or updates across the </a:t>
            </a:r>
            <a:r>
              <a:rPr lang="en-US" sz="1200" dirty="0" smtClean="0"/>
              <a:t>ORG </a:t>
            </a:r>
            <a:endParaRPr lang="en-US" sz="1200" dirty="0"/>
          </a:p>
          <a:p>
            <a:pPr marL="230188" lvl="2">
              <a:spcAft>
                <a:spcPts val="600"/>
              </a:spcAft>
            </a:pPr>
            <a:r>
              <a:rPr lang="en-US" sz="1200" dirty="0" smtClean="0"/>
              <a:t>Prepare </a:t>
            </a:r>
            <a:r>
              <a:rPr lang="en-US" sz="1200" dirty="0"/>
              <a:t>AD with E2013 </a:t>
            </a:r>
            <a:r>
              <a:rPr lang="en-US" sz="1200" dirty="0" smtClean="0"/>
              <a:t>schema</a:t>
            </a:r>
          </a:p>
          <a:p>
            <a:pPr marL="230188" lvl="2" indent="-230188">
              <a:spcAft>
                <a:spcPts val="600"/>
              </a:spcAft>
              <a:buFont typeface="+mj-lt"/>
              <a:buAutoNum type="arabicPeriod" startAt="2"/>
            </a:pPr>
            <a:r>
              <a:rPr lang="en-US" sz="1600" dirty="0"/>
              <a:t>Deploy Exchange 2013 servers</a:t>
            </a:r>
            <a:endParaRPr lang="en-US" sz="1600" dirty="0" smtClean="0"/>
          </a:p>
          <a:p>
            <a:pPr marL="230188" lvl="2">
              <a:spcAft>
                <a:spcPts val="600"/>
              </a:spcAft>
            </a:pPr>
            <a:r>
              <a:rPr lang="en-US" sz="1200" dirty="0"/>
              <a:t>Install both E2013 MBX and CAS servers</a:t>
            </a:r>
          </a:p>
          <a:p>
            <a:pPr marL="230188" lvl="2">
              <a:spcAft>
                <a:spcPts val="600"/>
              </a:spcAft>
            </a:pPr>
            <a:r>
              <a:rPr lang="en-US" sz="1200" dirty="0"/>
              <a:t>Set an </a:t>
            </a:r>
            <a:r>
              <a:rPr lang="en-US" sz="1200" dirty="0" err="1"/>
              <a:t>ExternalUrl</a:t>
            </a:r>
            <a:r>
              <a:rPr lang="en-US" sz="1200" dirty="0"/>
              <a:t> and enable the </a:t>
            </a:r>
            <a:r>
              <a:rPr lang="en-US" sz="1200" dirty="0" err="1"/>
              <a:t>MRSPRoxy</a:t>
            </a:r>
            <a:r>
              <a:rPr lang="en-US" sz="1200" dirty="0"/>
              <a:t> on the Exchange Web Services </a:t>
            </a:r>
            <a:r>
              <a:rPr lang="en-US" sz="1200" dirty="0" err="1"/>
              <a:t>vdir</a:t>
            </a:r>
            <a:endParaRPr lang="en-US" sz="1200" dirty="0"/>
          </a:p>
          <a:p>
            <a:pPr marL="230188" lvl="2" indent="-230188">
              <a:spcAft>
                <a:spcPts val="600"/>
              </a:spcAft>
              <a:buFont typeface="+mj-lt"/>
              <a:buAutoNum type="arabicPeriod" startAt="3"/>
            </a:pPr>
            <a:r>
              <a:rPr lang="en-US" sz="1600" dirty="0"/>
              <a:t>Obtain and Deploy Certificates</a:t>
            </a:r>
          </a:p>
          <a:p>
            <a:pPr marL="230188" lvl="2">
              <a:spcAft>
                <a:spcPts val="600"/>
              </a:spcAft>
            </a:pPr>
            <a:r>
              <a:rPr lang="en-US" sz="1200" dirty="0"/>
              <a:t>Obtain and deploy certificates on E2013 MBX </a:t>
            </a:r>
            <a:r>
              <a:rPr lang="en-US" sz="1200" dirty="0" smtClean="0"/>
              <a:t/>
            </a:r>
            <a:br>
              <a:rPr lang="en-US" sz="1200" dirty="0" smtClean="0"/>
            </a:br>
            <a:r>
              <a:rPr lang="en-US" sz="1200" dirty="0" smtClean="0"/>
              <a:t>and </a:t>
            </a:r>
            <a:r>
              <a:rPr lang="en-US" sz="1200" dirty="0"/>
              <a:t>CAS servers</a:t>
            </a:r>
          </a:p>
          <a:p>
            <a:pPr marL="230188" lvl="2" indent="-230188">
              <a:spcAft>
                <a:spcPts val="600"/>
              </a:spcAft>
              <a:buFont typeface="+mj-lt"/>
              <a:buAutoNum type="arabicPeriod" startAt="4"/>
            </a:pPr>
            <a:r>
              <a:rPr lang="en-US" sz="1600" dirty="0"/>
              <a:t>Publish protocols </a:t>
            </a:r>
            <a:r>
              <a:rPr lang="en-US" sz="1600" dirty="0" smtClean="0"/>
              <a:t>externally</a:t>
            </a:r>
          </a:p>
          <a:p>
            <a:pPr marL="230188" lvl="2">
              <a:spcAft>
                <a:spcPts val="600"/>
              </a:spcAft>
            </a:pPr>
            <a:r>
              <a:rPr lang="en-US" sz="1200" dirty="0"/>
              <a:t>Obtain and deploy certificates on E2013 MBX </a:t>
            </a:r>
            <a:r>
              <a:rPr lang="en-US" sz="1200" dirty="0" smtClean="0"/>
              <a:t/>
            </a:r>
            <a:br>
              <a:rPr lang="en-US" sz="1200" dirty="0" smtClean="0"/>
            </a:br>
            <a:r>
              <a:rPr lang="en-US" sz="1200" dirty="0" smtClean="0"/>
              <a:t>and </a:t>
            </a:r>
            <a:r>
              <a:rPr lang="en-US" sz="1200" dirty="0"/>
              <a:t>CAS servers</a:t>
            </a:r>
          </a:p>
          <a:p>
            <a:pPr marL="230188" lvl="2" indent="-230188">
              <a:spcAft>
                <a:spcPts val="600"/>
              </a:spcAft>
              <a:buFont typeface="+mj-lt"/>
              <a:buAutoNum type="arabicPeriod" startAt="5"/>
            </a:pPr>
            <a:r>
              <a:rPr lang="en-US" sz="1600" dirty="0" smtClean="0"/>
              <a:t>Switch </a:t>
            </a:r>
            <a:r>
              <a:rPr lang="en-US" sz="1600" dirty="0" err="1"/>
              <a:t>autodiscover</a:t>
            </a:r>
            <a:r>
              <a:rPr lang="en-US" sz="1600" dirty="0"/>
              <a:t> namespace to E2013 CAS</a:t>
            </a:r>
          </a:p>
          <a:p>
            <a:pPr marL="230188" lvl="2">
              <a:spcAft>
                <a:spcPts val="600"/>
              </a:spcAft>
            </a:pPr>
            <a:r>
              <a:rPr lang="en-US" sz="1200" dirty="0"/>
              <a:t>Change the public </a:t>
            </a:r>
            <a:r>
              <a:rPr lang="en-US" sz="1200" dirty="0" err="1"/>
              <a:t>autodiscover</a:t>
            </a:r>
            <a:r>
              <a:rPr lang="en-US" sz="1200" dirty="0"/>
              <a:t> DNS record to resolve </a:t>
            </a:r>
            <a:r>
              <a:rPr lang="en-US" sz="1200" dirty="0" smtClean="0"/>
              <a:t/>
            </a:r>
            <a:br>
              <a:rPr lang="en-US" sz="1200" dirty="0" smtClean="0"/>
            </a:br>
            <a:r>
              <a:rPr lang="en-US" sz="1200" dirty="0" smtClean="0"/>
              <a:t>to </a:t>
            </a:r>
            <a:r>
              <a:rPr lang="en-US" sz="1200" dirty="0"/>
              <a:t>E2013 CAS</a:t>
            </a:r>
          </a:p>
          <a:p>
            <a:pPr marL="230188" lvl="2" indent="-230188">
              <a:spcAft>
                <a:spcPts val="600"/>
              </a:spcAft>
              <a:buFont typeface="+mj-lt"/>
              <a:buAutoNum type="arabicPeriod" startAt="6"/>
            </a:pPr>
            <a:r>
              <a:rPr lang="en-US" sz="1600" dirty="0"/>
              <a:t>Run the Hybrid Configuration Wizard</a:t>
            </a:r>
          </a:p>
          <a:p>
            <a:pPr marL="230188" lvl="2" indent="-230188">
              <a:spcAft>
                <a:spcPts val="600"/>
              </a:spcAft>
              <a:buFont typeface="+mj-lt"/>
              <a:buAutoNum type="arabicPeriod" startAt="6"/>
            </a:pPr>
            <a:r>
              <a:rPr lang="en-US" sz="1600" dirty="0" smtClean="0"/>
              <a:t>Move mailboxes</a:t>
            </a:r>
            <a:endParaRPr lang="en-US" sz="1600" dirty="0"/>
          </a:p>
        </p:txBody>
      </p:sp>
      <p:sp>
        <p:nvSpPr>
          <p:cNvPr id="68" name="Oval 67"/>
          <p:cNvSpPr/>
          <p:nvPr/>
        </p:nvSpPr>
        <p:spPr bwMode="auto">
          <a:xfrm>
            <a:off x="356391" y="2855293"/>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1</a:t>
            </a:r>
          </a:p>
        </p:txBody>
      </p:sp>
      <p:cxnSp>
        <p:nvCxnSpPr>
          <p:cNvPr id="69" name="Straight Connector 68"/>
          <p:cNvCxnSpPr/>
          <p:nvPr/>
        </p:nvCxnSpPr>
        <p:spPr>
          <a:xfrm flipH="1">
            <a:off x="4093028" y="3544311"/>
            <a:ext cx="341362" cy="0"/>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047401" y="2583820"/>
            <a:ext cx="0" cy="83663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bwMode="auto">
          <a:xfrm>
            <a:off x="2611435" y="2855293"/>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2</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75" name="Oval 74"/>
          <p:cNvSpPr/>
          <p:nvPr/>
        </p:nvSpPr>
        <p:spPr bwMode="auto">
          <a:xfrm>
            <a:off x="2611435" y="4544176"/>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3</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grpSp>
        <p:nvGrpSpPr>
          <p:cNvPr id="84" name="Group 83"/>
          <p:cNvGrpSpPr/>
          <p:nvPr/>
        </p:nvGrpSpPr>
        <p:grpSpPr>
          <a:xfrm>
            <a:off x="3859590" y="2602843"/>
            <a:ext cx="1212177" cy="276999"/>
            <a:chOff x="3859590" y="2602843"/>
            <a:chExt cx="1212177" cy="276999"/>
          </a:xfrm>
        </p:grpSpPr>
        <p:sp>
          <p:nvSpPr>
            <p:cNvPr id="76" name="Rectangle 75"/>
            <p:cNvSpPr/>
            <p:nvPr/>
          </p:nvSpPr>
          <p:spPr>
            <a:xfrm>
              <a:off x="3859590" y="2602843"/>
              <a:ext cx="509948" cy="276999"/>
            </a:xfrm>
            <a:prstGeom prst="rect">
              <a:avLst/>
            </a:prstGeom>
          </p:spPr>
          <p:txBody>
            <a:bodyPr wrap="none">
              <a:spAutoFit/>
            </a:bodyPr>
            <a:lstStyle/>
            <a:p>
              <a:r>
                <a:rPr lang="en-US" sz="1200" b="1" dirty="0" smtClean="0"/>
                <a:t>EWS</a:t>
              </a:r>
              <a:endParaRPr lang="en-US" sz="1200" b="1" dirty="0"/>
            </a:p>
          </p:txBody>
        </p:sp>
        <p:sp>
          <p:nvSpPr>
            <p:cNvPr id="77" name="Rectangle 76"/>
            <p:cNvSpPr/>
            <p:nvPr/>
          </p:nvSpPr>
          <p:spPr>
            <a:xfrm>
              <a:off x="4468717" y="2602843"/>
              <a:ext cx="603050" cy="276999"/>
            </a:xfrm>
            <a:prstGeom prst="rect">
              <a:avLst/>
            </a:prstGeom>
          </p:spPr>
          <p:txBody>
            <a:bodyPr wrap="none">
              <a:spAutoFit/>
            </a:bodyPr>
            <a:lstStyle/>
            <a:p>
              <a:r>
                <a:rPr lang="en-US" sz="1200" b="1" dirty="0"/>
                <a:t>SMTP</a:t>
              </a:r>
            </a:p>
          </p:txBody>
        </p:sp>
      </p:grpSp>
      <p:cxnSp>
        <p:nvCxnSpPr>
          <p:cNvPr id="78" name="Straight Connector 77"/>
          <p:cNvCxnSpPr/>
          <p:nvPr/>
        </p:nvCxnSpPr>
        <p:spPr>
          <a:xfrm>
            <a:off x="4418206" y="2792112"/>
            <a:ext cx="0" cy="760292"/>
          </a:xfrm>
          <a:prstGeom prst="line">
            <a:avLst/>
          </a:prstGeom>
          <a:ln w="28575">
            <a:solidFill>
              <a:schemeClr val="tx1"/>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bwMode="auto">
          <a:xfrm>
            <a:off x="4528386" y="2855293"/>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4</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cxnSp>
        <p:nvCxnSpPr>
          <p:cNvPr id="85" name="Straight Connector 84"/>
          <p:cNvCxnSpPr/>
          <p:nvPr/>
        </p:nvCxnSpPr>
        <p:spPr>
          <a:xfrm>
            <a:off x="3091274" y="2583820"/>
            <a:ext cx="0" cy="968584"/>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084922" y="3544311"/>
            <a:ext cx="341362"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bwMode="auto">
          <a:xfrm>
            <a:off x="3198829" y="2647309"/>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5</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89" name="Oval 88"/>
          <p:cNvSpPr/>
          <p:nvPr/>
        </p:nvSpPr>
        <p:spPr bwMode="auto">
          <a:xfrm>
            <a:off x="2611435" y="5337329"/>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6</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pic>
        <p:nvPicPr>
          <p:cNvPr id="90"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32175" y="5317310"/>
            <a:ext cx="393765" cy="39376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7043" y="3558138"/>
            <a:ext cx="393765" cy="393765"/>
          </a:xfrm>
          <a:prstGeom prst="rect">
            <a:avLst/>
          </a:prstGeom>
          <a:noFill/>
          <a:extLst>
            <a:ext uri="{909E8E84-426E-40DD-AFC4-6F175D3DCCD1}">
              <a14:hiddenFill xmlns:a14="http://schemas.microsoft.com/office/drawing/2010/main">
                <a:solidFill>
                  <a:srgbClr val="FFFFFF"/>
                </a:solidFill>
              </a14:hiddenFill>
            </a:ext>
          </a:extLst>
        </p:spPr>
      </p:pic>
      <p:sp>
        <p:nvSpPr>
          <p:cNvPr id="92" name="Oval 91"/>
          <p:cNvSpPr/>
          <p:nvPr/>
        </p:nvSpPr>
        <p:spPr bwMode="auto">
          <a:xfrm>
            <a:off x="2200431" y="5609181"/>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7</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93" name="Oval 92"/>
          <p:cNvSpPr/>
          <p:nvPr/>
        </p:nvSpPr>
        <p:spPr bwMode="auto">
          <a:xfrm>
            <a:off x="356391" y="2855293"/>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1</a:t>
            </a:r>
          </a:p>
        </p:txBody>
      </p:sp>
      <p:sp>
        <p:nvSpPr>
          <p:cNvPr id="94" name="Oval 93"/>
          <p:cNvSpPr/>
          <p:nvPr/>
        </p:nvSpPr>
        <p:spPr bwMode="auto">
          <a:xfrm>
            <a:off x="2611435" y="2855293"/>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2</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95" name="Oval 94"/>
          <p:cNvSpPr/>
          <p:nvPr/>
        </p:nvSpPr>
        <p:spPr bwMode="auto">
          <a:xfrm>
            <a:off x="2611435" y="4544176"/>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3</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96" name="Oval 95"/>
          <p:cNvSpPr/>
          <p:nvPr/>
        </p:nvSpPr>
        <p:spPr bwMode="auto">
          <a:xfrm>
            <a:off x="4528386" y="2855293"/>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4</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97" name="Oval 96"/>
          <p:cNvSpPr/>
          <p:nvPr/>
        </p:nvSpPr>
        <p:spPr bwMode="auto">
          <a:xfrm>
            <a:off x="3198829" y="2647309"/>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5</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98" name="Oval 97"/>
          <p:cNvSpPr/>
          <p:nvPr/>
        </p:nvSpPr>
        <p:spPr bwMode="auto">
          <a:xfrm>
            <a:off x="2611435" y="5337329"/>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6</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51479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7">
                                            <p:txEl>
                                              <p:pRg st="0" end="0"/>
                                            </p:txEl>
                                          </p:spTgt>
                                        </p:tgtEl>
                                        <p:attrNameLst>
                                          <p:attrName>style.visibility</p:attrName>
                                        </p:attrNameLst>
                                      </p:cBhvr>
                                      <p:to>
                                        <p:strVal val="visible"/>
                                      </p:to>
                                    </p:set>
                                    <p:animEffect transition="in" filter="fade">
                                      <p:cBhvr>
                                        <p:cTn id="17" dur="500"/>
                                        <p:tgtEl>
                                          <p:spTgt spid="67">
                                            <p:txEl>
                                              <p:pRg st="0" end="0"/>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7">
                                            <p:txEl>
                                              <p:pRg st="1" end="1"/>
                                            </p:txEl>
                                          </p:spTgt>
                                        </p:tgtEl>
                                        <p:attrNameLst>
                                          <p:attrName>style.visibility</p:attrName>
                                        </p:attrNameLst>
                                      </p:cBhvr>
                                      <p:to>
                                        <p:strVal val="visible"/>
                                      </p:to>
                                    </p:set>
                                    <p:animEffect transition="in" filter="fade">
                                      <p:cBhvr>
                                        <p:cTn id="21" dur="500"/>
                                        <p:tgtEl>
                                          <p:spTgt spid="67">
                                            <p:txEl>
                                              <p:pRg st="1" end="1"/>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7">
                                            <p:txEl>
                                              <p:pRg st="2" end="2"/>
                                            </p:txEl>
                                          </p:spTgt>
                                        </p:tgtEl>
                                        <p:attrNameLst>
                                          <p:attrName>style.visibility</p:attrName>
                                        </p:attrNameLst>
                                      </p:cBhvr>
                                      <p:to>
                                        <p:strVal val="visible"/>
                                      </p:to>
                                    </p:set>
                                    <p:animEffect transition="in" filter="fade">
                                      <p:cBhvr>
                                        <p:cTn id="25" dur="500"/>
                                        <p:tgtEl>
                                          <p:spTgt spid="6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500"/>
                                        <p:tgtEl>
                                          <p:spTgt spid="93"/>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7">
                                            <p:txEl>
                                              <p:pRg st="3" end="3"/>
                                            </p:txEl>
                                          </p:spTgt>
                                        </p:tgtEl>
                                        <p:attrNameLst>
                                          <p:attrName>style.visibility</p:attrName>
                                        </p:attrNameLst>
                                      </p:cBhvr>
                                      <p:to>
                                        <p:strVal val="visible"/>
                                      </p:to>
                                    </p:set>
                                    <p:animEffect transition="in" filter="fade">
                                      <p:cBhvr>
                                        <p:cTn id="40" dur="500"/>
                                        <p:tgtEl>
                                          <p:spTgt spid="67">
                                            <p:txEl>
                                              <p:pRg st="3" end="3"/>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67">
                                            <p:txEl>
                                              <p:pRg st="4" end="4"/>
                                            </p:txEl>
                                          </p:spTgt>
                                        </p:tgtEl>
                                        <p:attrNameLst>
                                          <p:attrName>style.visibility</p:attrName>
                                        </p:attrNameLst>
                                      </p:cBhvr>
                                      <p:to>
                                        <p:strVal val="visible"/>
                                      </p:to>
                                    </p:set>
                                    <p:animEffect transition="in" filter="fade">
                                      <p:cBhvr>
                                        <p:cTn id="44" dur="500"/>
                                        <p:tgtEl>
                                          <p:spTgt spid="67">
                                            <p:txEl>
                                              <p:pRg st="4" end="4"/>
                                            </p:txEl>
                                          </p:spTgt>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67">
                                            <p:txEl>
                                              <p:pRg st="5" end="5"/>
                                            </p:txEl>
                                          </p:spTgt>
                                        </p:tgtEl>
                                        <p:attrNameLst>
                                          <p:attrName>style.visibility</p:attrName>
                                        </p:attrNameLst>
                                      </p:cBhvr>
                                      <p:to>
                                        <p:strVal val="visible"/>
                                      </p:to>
                                    </p:set>
                                    <p:animEffect transition="in" filter="fade">
                                      <p:cBhvr>
                                        <p:cTn id="48" dur="500"/>
                                        <p:tgtEl>
                                          <p:spTgt spid="6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fade">
                                      <p:cBhvr>
                                        <p:cTn id="56" dur="500"/>
                                        <p:tgtEl>
                                          <p:spTgt spid="94"/>
                                        </p:tgtEl>
                                      </p:cBhvr>
                                    </p:animEffect>
                                  </p:childTnLst>
                                </p:cTn>
                              </p:par>
                              <p:par>
                                <p:cTn id="57" presetID="10"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10" presetClass="entr" presetSubtype="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67">
                                            <p:txEl>
                                              <p:pRg st="6" end="6"/>
                                            </p:txEl>
                                          </p:spTgt>
                                        </p:tgtEl>
                                        <p:attrNameLst>
                                          <p:attrName>style.visibility</p:attrName>
                                        </p:attrNameLst>
                                      </p:cBhvr>
                                      <p:to>
                                        <p:strVal val="visible"/>
                                      </p:to>
                                    </p:set>
                                    <p:animEffect transition="in" filter="fade">
                                      <p:cBhvr>
                                        <p:cTn id="66" dur="500"/>
                                        <p:tgtEl>
                                          <p:spTgt spid="67">
                                            <p:txEl>
                                              <p:pRg st="6" end="6"/>
                                            </p:txEl>
                                          </p:spTgt>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67">
                                            <p:txEl>
                                              <p:pRg st="7" end="7"/>
                                            </p:txEl>
                                          </p:spTgt>
                                        </p:tgtEl>
                                        <p:attrNameLst>
                                          <p:attrName>style.visibility</p:attrName>
                                        </p:attrNameLst>
                                      </p:cBhvr>
                                      <p:to>
                                        <p:strVal val="visible"/>
                                      </p:to>
                                    </p:set>
                                    <p:animEffect transition="in" filter="fade">
                                      <p:cBhvr>
                                        <p:cTn id="70" dur="500"/>
                                        <p:tgtEl>
                                          <p:spTgt spid="67">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500"/>
                                        <p:tgtEl>
                                          <p:spTgt spid="95"/>
                                        </p:tgtEl>
                                      </p:cBhvr>
                                    </p:animEffect>
                                  </p:childTnLst>
                                </p:cTn>
                              </p:par>
                              <p:par>
                                <p:cTn id="79" presetID="10" presetClass="entr" presetSubtype="0" fill="hold" nodeType="with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fade">
                                      <p:cBhvr>
                                        <p:cTn id="81" dur="500"/>
                                        <p:tgtEl>
                                          <p:spTgt spid="84"/>
                                        </p:tgtEl>
                                      </p:cBhvr>
                                    </p:animEffect>
                                  </p:childTnLst>
                                </p:cTn>
                              </p:par>
                              <p:par>
                                <p:cTn id="82" presetID="22" presetClass="entr" presetSubtype="1" fill="hold" nodeType="with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up)">
                                      <p:cBhvr>
                                        <p:cTn id="84" dur="500"/>
                                        <p:tgtEl>
                                          <p:spTgt spid="78"/>
                                        </p:tgtEl>
                                      </p:cBhvr>
                                    </p:animEffect>
                                  </p:childTnLst>
                                </p:cTn>
                              </p:par>
                            </p:childTnLst>
                          </p:cTn>
                        </p:par>
                        <p:par>
                          <p:cTn id="85" fill="hold">
                            <p:stCondLst>
                              <p:cond delay="500"/>
                            </p:stCondLst>
                            <p:childTnLst>
                              <p:par>
                                <p:cTn id="86" presetID="22" presetClass="entr" presetSubtype="2" fill="hold"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right)">
                                      <p:cBhvr>
                                        <p:cTn id="88" dur="500"/>
                                        <p:tgtEl>
                                          <p:spTgt spid="69"/>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67">
                                            <p:txEl>
                                              <p:pRg st="8" end="8"/>
                                            </p:txEl>
                                          </p:spTgt>
                                        </p:tgtEl>
                                        <p:attrNameLst>
                                          <p:attrName>style.visibility</p:attrName>
                                        </p:attrNameLst>
                                      </p:cBhvr>
                                      <p:to>
                                        <p:strVal val="visible"/>
                                      </p:to>
                                    </p:set>
                                    <p:animEffect transition="in" filter="fade">
                                      <p:cBhvr>
                                        <p:cTn id="92" dur="500"/>
                                        <p:tgtEl>
                                          <p:spTgt spid="67">
                                            <p:txEl>
                                              <p:pRg st="8" end="8"/>
                                            </p:txEl>
                                          </p:spTgt>
                                        </p:tgtEl>
                                      </p:cBhvr>
                                    </p:animEffect>
                                  </p:childTnLst>
                                </p:cTn>
                              </p:par>
                            </p:childTnLst>
                          </p:cTn>
                        </p:par>
                        <p:par>
                          <p:cTn id="93" fill="hold">
                            <p:stCondLst>
                              <p:cond delay="1500"/>
                            </p:stCondLst>
                            <p:childTnLst>
                              <p:par>
                                <p:cTn id="94" presetID="10" presetClass="entr" presetSubtype="0" fill="hold" nodeType="afterEffect">
                                  <p:stCondLst>
                                    <p:cond delay="0"/>
                                  </p:stCondLst>
                                  <p:childTnLst>
                                    <p:set>
                                      <p:cBhvr>
                                        <p:cTn id="95" dur="1" fill="hold">
                                          <p:stCondLst>
                                            <p:cond delay="0"/>
                                          </p:stCondLst>
                                        </p:cTn>
                                        <p:tgtEl>
                                          <p:spTgt spid="67">
                                            <p:txEl>
                                              <p:pRg st="9" end="9"/>
                                            </p:txEl>
                                          </p:spTgt>
                                        </p:tgtEl>
                                        <p:attrNameLst>
                                          <p:attrName>style.visibility</p:attrName>
                                        </p:attrNameLst>
                                      </p:cBhvr>
                                      <p:to>
                                        <p:strVal val="visible"/>
                                      </p:to>
                                    </p:set>
                                    <p:animEffect transition="in" filter="fade">
                                      <p:cBhvr>
                                        <p:cTn id="96" dur="500"/>
                                        <p:tgtEl>
                                          <p:spTgt spid="67">
                                            <p:txEl>
                                              <p:pRg st="9" end="9"/>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fade">
                                      <p:cBhvr>
                                        <p:cTn id="101" dur="500"/>
                                        <p:tgtEl>
                                          <p:spTgt spid="8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96"/>
                                        </p:tgtEl>
                                        <p:attrNameLst>
                                          <p:attrName>style.visibility</p:attrName>
                                        </p:attrNameLst>
                                      </p:cBhvr>
                                      <p:to>
                                        <p:strVal val="visible"/>
                                      </p:to>
                                    </p:set>
                                    <p:animEffect transition="in" filter="fade">
                                      <p:cBhvr>
                                        <p:cTn id="104" dur="500"/>
                                        <p:tgtEl>
                                          <p:spTgt spid="96"/>
                                        </p:tgtEl>
                                      </p:cBhvr>
                                    </p:animEffect>
                                  </p:childTnLst>
                                </p:cTn>
                              </p:par>
                              <p:par>
                                <p:cTn id="105" presetID="22" presetClass="entr" presetSubtype="1" fill="hold"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ipe(up)">
                                      <p:cBhvr>
                                        <p:cTn id="107" dur="500"/>
                                        <p:tgtEl>
                                          <p:spTgt spid="85"/>
                                        </p:tgtEl>
                                      </p:cBhvr>
                                    </p:animEffect>
                                  </p:childTnLst>
                                </p:cTn>
                              </p:par>
                            </p:childTnLst>
                          </p:cTn>
                        </p:par>
                        <p:par>
                          <p:cTn id="108" fill="hold">
                            <p:stCondLst>
                              <p:cond delay="500"/>
                            </p:stCondLst>
                            <p:childTnLst>
                              <p:par>
                                <p:cTn id="109" presetID="22" presetClass="entr" presetSubtype="8"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left)">
                                      <p:cBhvr>
                                        <p:cTn id="111" dur="500"/>
                                        <p:tgtEl>
                                          <p:spTgt spid="87"/>
                                        </p:tgtEl>
                                      </p:cBhvr>
                                    </p:animEffect>
                                  </p:childTnLst>
                                </p:cTn>
                              </p:par>
                            </p:childTnLst>
                          </p:cTn>
                        </p:par>
                        <p:par>
                          <p:cTn id="112" fill="hold">
                            <p:stCondLst>
                              <p:cond delay="1000"/>
                            </p:stCondLst>
                            <p:childTnLst>
                              <p:par>
                                <p:cTn id="113" presetID="10" presetClass="entr" presetSubtype="0" fill="hold" nodeType="afterEffect">
                                  <p:stCondLst>
                                    <p:cond delay="0"/>
                                  </p:stCondLst>
                                  <p:childTnLst>
                                    <p:set>
                                      <p:cBhvr>
                                        <p:cTn id="114" dur="1" fill="hold">
                                          <p:stCondLst>
                                            <p:cond delay="0"/>
                                          </p:stCondLst>
                                        </p:cTn>
                                        <p:tgtEl>
                                          <p:spTgt spid="67">
                                            <p:txEl>
                                              <p:pRg st="10" end="10"/>
                                            </p:txEl>
                                          </p:spTgt>
                                        </p:tgtEl>
                                        <p:attrNameLst>
                                          <p:attrName>style.visibility</p:attrName>
                                        </p:attrNameLst>
                                      </p:cBhvr>
                                      <p:to>
                                        <p:strVal val="visible"/>
                                      </p:to>
                                    </p:set>
                                    <p:animEffect transition="in" filter="fade">
                                      <p:cBhvr>
                                        <p:cTn id="115" dur="500"/>
                                        <p:tgtEl>
                                          <p:spTgt spid="67">
                                            <p:txEl>
                                              <p:pRg st="10" end="10"/>
                                            </p:txEl>
                                          </p:spTgt>
                                        </p:tgtEl>
                                      </p:cBhvr>
                                    </p:animEffect>
                                  </p:childTnLst>
                                </p:cTn>
                              </p:par>
                            </p:childTnLst>
                          </p:cTn>
                        </p:par>
                        <p:par>
                          <p:cTn id="116" fill="hold">
                            <p:stCondLst>
                              <p:cond delay="1500"/>
                            </p:stCondLst>
                            <p:childTnLst>
                              <p:par>
                                <p:cTn id="117" presetID="10" presetClass="entr" presetSubtype="0" fill="hold" nodeType="afterEffect">
                                  <p:stCondLst>
                                    <p:cond delay="0"/>
                                  </p:stCondLst>
                                  <p:childTnLst>
                                    <p:set>
                                      <p:cBhvr>
                                        <p:cTn id="118" dur="1" fill="hold">
                                          <p:stCondLst>
                                            <p:cond delay="0"/>
                                          </p:stCondLst>
                                        </p:cTn>
                                        <p:tgtEl>
                                          <p:spTgt spid="67">
                                            <p:txEl>
                                              <p:pRg st="11" end="11"/>
                                            </p:txEl>
                                          </p:spTgt>
                                        </p:tgtEl>
                                        <p:attrNameLst>
                                          <p:attrName>style.visibility</p:attrName>
                                        </p:attrNameLst>
                                      </p:cBhvr>
                                      <p:to>
                                        <p:strVal val="visible"/>
                                      </p:to>
                                    </p:set>
                                    <p:animEffect transition="in" filter="fade">
                                      <p:cBhvr>
                                        <p:cTn id="119" dur="500"/>
                                        <p:tgtEl>
                                          <p:spTgt spid="67">
                                            <p:txEl>
                                              <p:pRg st="11" end="11"/>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fade">
                                      <p:cBhvr>
                                        <p:cTn id="124" dur="500"/>
                                        <p:tgtEl>
                                          <p:spTgt spid="8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7"/>
                                        </p:tgtEl>
                                        <p:attrNameLst>
                                          <p:attrName>style.visibility</p:attrName>
                                        </p:attrNameLst>
                                      </p:cBhvr>
                                      <p:to>
                                        <p:strVal val="visible"/>
                                      </p:to>
                                    </p:set>
                                    <p:animEffect transition="in" filter="fade">
                                      <p:cBhvr>
                                        <p:cTn id="127" dur="500"/>
                                        <p:tgtEl>
                                          <p:spTgt spid="97"/>
                                        </p:tgtEl>
                                      </p:cBhvr>
                                    </p:animEffect>
                                  </p:childTnLst>
                                </p:cTn>
                              </p:par>
                            </p:childTnLst>
                          </p:cTn>
                        </p:par>
                        <p:par>
                          <p:cTn id="128" fill="hold">
                            <p:stCondLst>
                              <p:cond delay="500"/>
                            </p:stCondLst>
                            <p:childTnLst>
                              <p:par>
                                <p:cTn id="129" presetID="10" presetClass="entr" presetSubtype="0" fill="hold" nodeType="afterEffect">
                                  <p:stCondLst>
                                    <p:cond delay="0"/>
                                  </p:stCondLst>
                                  <p:childTnLst>
                                    <p:set>
                                      <p:cBhvr>
                                        <p:cTn id="130" dur="1" fill="hold">
                                          <p:stCondLst>
                                            <p:cond delay="0"/>
                                          </p:stCondLst>
                                        </p:cTn>
                                        <p:tgtEl>
                                          <p:spTgt spid="67">
                                            <p:txEl>
                                              <p:pRg st="12" end="12"/>
                                            </p:txEl>
                                          </p:spTgt>
                                        </p:tgtEl>
                                        <p:attrNameLst>
                                          <p:attrName>style.visibility</p:attrName>
                                        </p:attrNameLst>
                                      </p:cBhvr>
                                      <p:to>
                                        <p:strVal val="visible"/>
                                      </p:to>
                                    </p:set>
                                    <p:animEffect transition="in" filter="fade">
                                      <p:cBhvr>
                                        <p:cTn id="131" dur="500"/>
                                        <p:tgtEl>
                                          <p:spTgt spid="67">
                                            <p:txEl>
                                              <p:pRg st="12" end="12"/>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92"/>
                                        </p:tgtEl>
                                        <p:attrNameLst>
                                          <p:attrName>style.visibility</p:attrName>
                                        </p:attrNameLst>
                                      </p:cBhvr>
                                      <p:to>
                                        <p:strVal val="visible"/>
                                      </p:to>
                                    </p:set>
                                    <p:animEffect transition="in" filter="fade">
                                      <p:cBhvr>
                                        <p:cTn id="136" dur="500"/>
                                        <p:tgtEl>
                                          <p:spTgt spid="9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fade">
                                      <p:cBhvr>
                                        <p:cTn id="139" dur="500"/>
                                        <p:tgtEl>
                                          <p:spTgt spid="98"/>
                                        </p:tgtEl>
                                      </p:cBhvr>
                                    </p:animEffect>
                                  </p:childTnLst>
                                </p:cTn>
                              </p:par>
                              <p:par>
                                <p:cTn id="140" presetID="10" presetClass="entr" presetSubtype="0" fill="hold" nodeType="withEffect">
                                  <p:stCondLst>
                                    <p:cond delay="250"/>
                                  </p:stCondLst>
                                  <p:childTnLst>
                                    <p:set>
                                      <p:cBhvr>
                                        <p:cTn id="141" dur="1" fill="hold">
                                          <p:stCondLst>
                                            <p:cond delay="0"/>
                                          </p:stCondLst>
                                        </p:cTn>
                                        <p:tgtEl>
                                          <p:spTgt spid="90"/>
                                        </p:tgtEl>
                                        <p:attrNameLst>
                                          <p:attrName>style.visibility</p:attrName>
                                        </p:attrNameLst>
                                      </p:cBhvr>
                                      <p:to>
                                        <p:strVal val="visible"/>
                                      </p:to>
                                    </p:set>
                                    <p:animEffect transition="in" filter="fade">
                                      <p:cBhvr>
                                        <p:cTn id="142" dur="500"/>
                                        <p:tgtEl>
                                          <p:spTgt spid="90"/>
                                        </p:tgtEl>
                                      </p:cBhvr>
                                    </p:animEffect>
                                  </p:childTnLst>
                                </p:cTn>
                              </p:par>
                              <p:par>
                                <p:cTn id="143" presetID="10" presetClass="entr" presetSubtype="0" fill="hold" nodeType="withEffect">
                                  <p:stCondLst>
                                    <p:cond delay="250"/>
                                  </p:stCondLst>
                                  <p:childTnLst>
                                    <p:set>
                                      <p:cBhvr>
                                        <p:cTn id="144" dur="1" fill="hold">
                                          <p:stCondLst>
                                            <p:cond delay="0"/>
                                          </p:stCondLst>
                                        </p:cTn>
                                        <p:tgtEl>
                                          <p:spTgt spid="91"/>
                                        </p:tgtEl>
                                        <p:attrNameLst>
                                          <p:attrName>style.visibility</p:attrName>
                                        </p:attrNameLst>
                                      </p:cBhvr>
                                      <p:to>
                                        <p:strVal val="visible"/>
                                      </p:to>
                                    </p:set>
                                    <p:animEffect transition="in" filter="fade">
                                      <p:cBhvr>
                                        <p:cTn id="145" dur="500"/>
                                        <p:tgtEl>
                                          <p:spTgt spid="91"/>
                                        </p:tgtEl>
                                      </p:cBhvr>
                                    </p:animEffect>
                                  </p:childTnLst>
                                </p:cTn>
                              </p:par>
                              <p:par>
                                <p:cTn id="146" presetID="0" presetClass="path" presetSubtype="0" accel="50000" decel="50000" fill="hold" nodeType="withEffect">
                                  <p:stCondLst>
                                    <p:cond delay="250"/>
                                  </p:stCondLst>
                                  <p:childTnLst>
                                    <p:animMotion origin="layout" path="M -0.00063 -0.00477 C 0.00613 0.04791 0.00383 0.10786 0.02183 0.15259 C 0.02923 0.17076 0.03612 0.18551 0.04838 0.19051 C 0.05348 0.1896 0.05884 0.1896 0.06395 0.18847 C 0.06612 0.18779 0.06803 0.18597 0.06995 0.18461 C 0.07212 0.18302 0.07582 0.17711 0.07582 0.17734 C 0.08131 0.16076 0.07403 0.17984 0.08067 0.16939 C 0.08169 0.1678 0.08182 0.16531 0.08258 0.16394 C 0.08348 0.16235 0.08462 0.16145 0.08565 0.15986 C 0.08628 0.15804 0.08667 0.156 0.08756 0.15441 C 0.08845 0.15282 0.08973 0.15259 0.09062 0.15032 C 0.09432 0.14146 0.08807 0.14691 0.09445 0.14305 C 0.09535 0.13692 0.10173 0.11921 0.10428 0.11444 C 0.10658 0.10127 0.10887 0.08788 0.11117 0.07471 C 0.11168 0.07107 0.11245 0.06721 0.11309 0.06335 C 0.11347 0.06154 0.11411 0.05768 0.11411 0.0579 C 0.11972 -0.02929 0.11845 -0.11716 0.12483 -0.2039 C 0.12611 -0.21912 0.12585 -0.23456 0.12789 -0.24932 C 0.12942 -0.27793 0.13198 -0.30359 0.1367 -0.33083 C 0.13912 -0.34491 0.14282 -0.36035 0.14933 -0.36875 C 0.15074 -0.37625 0.15189 -0.37943 0.15533 -0.38374 C 0.15712 -0.39396 0.16605 -0.40645 0.16988 -0.41417 C 0.17167 -0.41757 0.17601 -0.42189 0.17601 -0.42166 C 0.17639 -0.4237 0.17703 -0.42575 0.17792 -0.42756 C 0.17958 -0.43029 0.18367 -0.43506 0.18367 -0.43483 C 0.18928 -0.45141 0.18201 -0.43211 0.18864 -0.44255 C 0.18967 -0.44414 0.18979 -0.44664 0.19069 -0.44845 C 0.1926 -0.45209 0.19413 -0.45231 0.19656 -0.4539 C 0.20013 -0.46435 0.20741 -0.46889 0.21328 -0.47479 C 0.22221 -0.48456 0.23817 -0.50159 0.24863 -0.50318 C 0.26357 -0.50568 0.27863 -0.5084 0.29369 -0.5109 C 0.30147 -0.51203 0.31781 -0.51635 0.32815 -0.51635 " pathEditMode="relative" rAng="0" ptsTypes="fffffffffffffffffffffffffffffffA">
                                      <p:cBhvr>
                                        <p:cTn id="147" dur="2000" fill="hold"/>
                                        <p:tgtEl>
                                          <p:spTgt spid="90"/>
                                        </p:tgtEl>
                                        <p:attrNameLst>
                                          <p:attrName>ppt_x</p:attrName>
                                          <p:attrName>ppt_y</p:attrName>
                                        </p:attrNameLst>
                                      </p:cBhvr>
                                      <p:rCtr x="16439" y="-15827"/>
                                    </p:animMotion>
                                  </p:childTnLst>
                                </p:cTn>
                              </p:par>
                              <p:par>
                                <p:cTn id="148" presetID="0" presetClass="path" presetSubtype="0" accel="50000" decel="50000" fill="hold" nodeType="withEffect">
                                  <p:stCondLst>
                                    <p:cond delay="250"/>
                                  </p:stCondLst>
                                  <p:childTnLst>
                                    <p:animMotion origin="layout" path="M 6.66667E-6 2.59259E-6 C -0.03541 -0.00185 -0.04861 -0.00371 -0.08749 2.59259E-6 C -0.0934 0.00061 -0.1144 0.01142 -0.11874 0.01666 C -0.12309 0.02191 -0.12638 0.02685 -0.13124 0.02963 C -0.13715 0.04568 -0.12934 0.02685 -0.13645 0.03703 C -0.13836 0.03981 -0.13975 0.04352 -0.14166 0.04629 C -0.14704 0.05494 -0.15121 0.06512 -0.15729 0.07222 C -0.16006 0.07963 -0.16354 0.08765 -0.1677 0.09259 C -0.16996 0.10463 -0.16684 0.0929 -0.17187 0.1 C -0.17291 0.10154 -0.17309 0.10401 -0.17395 0.10555 C -0.17482 0.1071 -0.17604 0.10802 -0.17708 0.10926 C -0.18177 0.12191 -0.19236 0.14043 -0.19479 0.1537 C -0.19618 0.16142 -0.20208 0.17592 -0.2052 0.18148 C -0.20711 0.18487 -0.21128 0.19352 -0.21458 0.19629 C -0.21666 0.19784 -0.22083 0.2 -0.22083 0.2 C -0.23211 0.19722 -0.22673 0.19907 -0.23333 0.18889 C -0.23524 0.18611 -0.23958 0.18148 -0.23958 0.18148 C -0.24201 0.175 -0.24201 0.17099 -0.24583 0.16666 C -0.24774 0.15679 -0.24965 0.14722 -0.25104 0.13703 C -0.25086 0.13117 -0.25138 0.09259 -0.24895 0.07592 C -0.24409 0.04136 -0.23298 0.00926 -0.22083 -0.01852 C -0.21736 -0.02624 -0.21493 -0.0392 -0.21041 -0.04445 C -0.2085 -0.05463 -0.2019 -0.07006 -0.19687 -0.07593 C -0.19392 -0.09167 -0.18472 -0.10062 -0.17812 -0.11111 C -0.17326 -0.11883 -0.16874 -0.12963 -0.16249 -0.13334 C -0.15815 -0.14476 -0.14843 -0.15062 -0.14166 -0.15741 C -0.13628 -0.16266 -0.13159 -0.16976 -0.12604 -0.17408 C -0.11562 -0.18241 -0.10503 -0.18488 -0.09374 -0.18704 C -0.06736 -0.18581 -0.04444 -0.18148 -0.01874 -0.17778 C -0.00642 -0.17037 0.00591 -0.17037 0.01876 -0.17037 " pathEditMode="relative" ptsTypes="fffffffffffffffffffffffffffffA">
                                      <p:cBhvr>
                                        <p:cTn id="149" dur="2000" fill="hold"/>
                                        <p:tgtEl>
                                          <p:spTgt spid="91"/>
                                        </p:tgtEl>
                                        <p:attrNameLst>
                                          <p:attrName>ppt_x</p:attrName>
                                          <p:attrName>ppt_y</p:attrName>
                                        </p:attrNameLst>
                                      </p:cBhvr>
                                    </p:animMotion>
                                  </p:childTnLst>
                                </p:cTn>
                              </p:par>
                            </p:childTnLst>
                          </p:cTn>
                        </p:par>
                        <p:par>
                          <p:cTn id="150" fill="hold">
                            <p:stCondLst>
                              <p:cond delay="2250"/>
                            </p:stCondLst>
                            <p:childTnLst>
                              <p:par>
                                <p:cTn id="151" presetID="10" presetClass="entr" presetSubtype="0" fill="hold" nodeType="afterEffect">
                                  <p:stCondLst>
                                    <p:cond delay="0"/>
                                  </p:stCondLst>
                                  <p:childTnLst>
                                    <p:set>
                                      <p:cBhvr>
                                        <p:cTn id="152" dur="1" fill="hold">
                                          <p:stCondLst>
                                            <p:cond delay="0"/>
                                          </p:stCondLst>
                                        </p:cTn>
                                        <p:tgtEl>
                                          <p:spTgt spid="67">
                                            <p:txEl>
                                              <p:pRg st="13" end="13"/>
                                            </p:txEl>
                                          </p:spTgt>
                                        </p:tgtEl>
                                        <p:attrNameLst>
                                          <p:attrName>style.visibility</p:attrName>
                                        </p:attrNameLst>
                                      </p:cBhvr>
                                      <p:to>
                                        <p:strVal val="visible"/>
                                      </p:to>
                                    </p:set>
                                    <p:animEffect transition="in" filter="fade">
                                      <p:cBhvr>
                                        <p:cTn id="153" dur="500"/>
                                        <p:tgtEl>
                                          <p:spTgt spid="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8" grpId="0" animBg="1"/>
      <p:bldP spid="74" grpId="0" animBg="1"/>
      <p:bldP spid="75" grpId="0" animBg="1"/>
      <p:bldP spid="83" grpId="0" animBg="1"/>
      <p:bldP spid="88" grpId="0" animBg="1"/>
      <p:bldP spid="89" grpId="0" animBg="1"/>
      <p:bldP spid="92" grpId="0" animBg="1"/>
      <p:bldP spid="93" grpId="0" animBg="1"/>
      <p:bldP spid="94" grpId="0" animBg="1"/>
      <p:bldP spid="95"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917575"/>
          </a:xfrm>
        </p:spPr>
        <p:txBody>
          <a:bodyPr/>
          <a:lstStyle/>
          <a:p>
            <a:r>
              <a:rPr lang="en-US" dirty="0"/>
              <a:t>Exchange 2013 hybrid deployment</a:t>
            </a:r>
            <a:r>
              <a:rPr lang="en-US" sz="9600" dirty="0"/>
              <a:t/>
            </a:r>
            <a:br>
              <a:rPr lang="en-US" sz="9600" dirty="0"/>
            </a:br>
            <a:r>
              <a:rPr lang="en-US" sz="2800" dirty="0" smtClean="0"/>
              <a:t>From an existing Exchange 2007 or 2010 environment—with Edge Transport server</a:t>
            </a:r>
            <a:endParaRPr lang="en-US" sz="2800" dirty="0"/>
          </a:p>
        </p:txBody>
      </p:sp>
      <p:sp>
        <p:nvSpPr>
          <p:cNvPr id="8" name="Rectangle 7"/>
          <p:cNvSpPr/>
          <p:nvPr/>
        </p:nvSpPr>
        <p:spPr bwMode="auto">
          <a:xfrm>
            <a:off x="455611" y="1898020"/>
            <a:ext cx="4262003"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0" tIns="0" rIns="182880" bIns="0" numCol="1" spcCol="0" rtlCol="0" fromWordArt="0" anchor="ctr" anchorCtr="0" forceAA="0" compatLnSpc="1">
            <a:prstTxWarp prst="textNoShape">
              <a:avLst/>
            </a:prstTxWarp>
            <a:noAutofit/>
          </a:bodyPr>
          <a:lstStyle/>
          <a:p>
            <a:pPr defTabSz="932472"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Clients</a:t>
            </a:r>
          </a:p>
        </p:txBody>
      </p:sp>
      <p:sp>
        <p:nvSpPr>
          <p:cNvPr id="11" name="Rectangle 10"/>
          <p:cNvSpPr/>
          <p:nvPr/>
        </p:nvSpPr>
        <p:spPr bwMode="auto">
          <a:xfrm>
            <a:off x="4810703" y="1898020"/>
            <a:ext cx="2810305"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0" tIns="0" rIns="182880" bIns="0" numCol="1" spcCol="0" rtlCol="0" fromWordArt="0" anchor="ctr" anchorCtr="0" forceAA="0" compatLnSpc="1">
            <a:prstTxWarp prst="textNoShape">
              <a:avLst/>
            </a:prstTxWarp>
            <a:noAutofit/>
          </a:bodyPr>
          <a:lstStyle/>
          <a:p>
            <a:pPr defTabSz="932472"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Office 365</a:t>
            </a: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455613" y="2980268"/>
            <a:ext cx="4262001" cy="3742795"/>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a:off x="624142" y="2090346"/>
            <a:ext cx="1007734" cy="271890"/>
            <a:chOff x="625104" y="2071002"/>
            <a:chExt cx="1219358" cy="328987"/>
          </a:xfrm>
        </p:grpSpPr>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61314" y="2090924"/>
              <a:ext cx="183148" cy="309065"/>
            </a:xfrm>
            <a:prstGeom prst="rect">
              <a:avLst/>
            </a:prstGeom>
            <a:noFill/>
            <a:ln>
              <a:noFill/>
            </a:ln>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625104" y="2071002"/>
              <a:ext cx="425140" cy="325407"/>
            </a:xfrm>
            <a:prstGeom prst="rect">
              <a:avLst/>
            </a:prstGeom>
            <a:noFill/>
            <a:extLst/>
          </p:spPr>
        </p:pic>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1096638" y="2089037"/>
              <a:ext cx="476660" cy="306703"/>
            </a:xfrm>
            <a:prstGeom prst="rect">
              <a:avLst/>
            </a:prstGeom>
            <a:noFill/>
            <a:extLst/>
          </p:spPr>
        </p:pic>
      </p:grpSp>
      <p:pic>
        <p:nvPicPr>
          <p:cNvPr id="27" name="Picture 2" descr="C:\Users\hannahr\Desktop\Clou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0723" y="2022251"/>
            <a:ext cx="726168" cy="405998"/>
          </a:xfrm>
          <a:prstGeom prst="rect">
            <a:avLst/>
          </a:prstGeom>
          <a:noFill/>
          <a:ln>
            <a:noFill/>
          </a:ln>
        </p:spPr>
      </p:pic>
      <p:sp>
        <p:nvSpPr>
          <p:cNvPr id="30" name="Rectangle 29"/>
          <p:cNvSpPr/>
          <p:nvPr/>
        </p:nvSpPr>
        <p:spPr>
          <a:xfrm>
            <a:off x="2861383" y="1948508"/>
            <a:ext cx="1812168" cy="264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spcAft>
                <a:spcPts val="200"/>
              </a:spcAft>
            </a:pPr>
            <a:r>
              <a:rPr lang="en-US" sz="1100" dirty="0" smtClean="0">
                <a:solidFill>
                  <a:schemeClr val="tx1"/>
                </a:solidFill>
              </a:rPr>
              <a:t>autodiscover.contoso.com</a:t>
            </a:r>
          </a:p>
        </p:txBody>
      </p:sp>
      <p:sp>
        <p:nvSpPr>
          <p:cNvPr id="31" name="Rectangle 30"/>
          <p:cNvSpPr/>
          <p:nvPr/>
        </p:nvSpPr>
        <p:spPr>
          <a:xfrm>
            <a:off x="2861383" y="2270324"/>
            <a:ext cx="1812168" cy="264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spcAft>
                <a:spcPts val="200"/>
              </a:spcAft>
            </a:pPr>
            <a:r>
              <a:rPr lang="en-US" sz="1100" dirty="0">
                <a:solidFill>
                  <a:schemeClr val="tx1"/>
                </a:solidFill>
              </a:rPr>
              <a:t>mail.contoso.com</a:t>
            </a:r>
          </a:p>
        </p:txBody>
      </p:sp>
      <p:sp>
        <p:nvSpPr>
          <p:cNvPr id="32" name="Rectangle 31"/>
          <p:cNvSpPr/>
          <p:nvPr/>
        </p:nvSpPr>
        <p:spPr bwMode="auto">
          <a:xfrm>
            <a:off x="455612" y="2980268"/>
            <a:ext cx="2108970" cy="3308850"/>
          </a:xfrm>
          <a:prstGeom prst="rect">
            <a:avLst/>
          </a:prstGeom>
          <a:solidFill>
            <a:schemeClr val="bg2">
              <a:lumMod val="90000"/>
              <a:lumOff val="1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4810702" y="2980268"/>
            <a:ext cx="2810305" cy="374279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a:xfrm>
            <a:off x="504685" y="4129724"/>
            <a:ext cx="1034359" cy="375046"/>
          </a:xfrm>
          <a:prstGeom prst="rect">
            <a:avLst/>
          </a:prstGeom>
        </p:spPr>
        <p:txBody>
          <a:bodyPr wrap="square" lIns="0" tIns="0" rIns="0" bIns="0" anchor="t">
            <a:noAutofit/>
          </a:bodyPr>
          <a:lstStyle/>
          <a:p>
            <a:pPr algn="ctr" defTabSz="930457">
              <a:spcBef>
                <a:spcPct val="20000"/>
              </a:spcBef>
              <a:buSzPct val="90000"/>
            </a:pPr>
            <a:r>
              <a:rPr lang="en-US" sz="1400" dirty="0"/>
              <a:t>E2010 or 2007 Hub</a:t>
            </a:r>
          </a:p>
        </p:txBody>
      </p:sp>
      <p:sp>
        <p:nvSpPr>
          <p:cNvPr id="38" name="Rectangle 37"/>
          <p:cNvSpPr/>
          <p:nvPr/>
        </p:nvSpPr>
        <p:spPr>
          <a:xfrm>
            <a:off x="1530222" y="4129724"/>
            <a:ext cx="1034359" cy="375046"/>
          </a:xfrm>
          <a:prstGeom prst="rect">
            <a:avLst/>
          </a:prstGeom>
        </p:spPr>
        <p:txBody>
          <a:bodyPr wrap="square" lIns="0" tIns="0" rIns="0" bIns="0" anchor="t">
            <a:noAutofit/>
          </a:bodyPr>
          <a:lstStyle/>
          <a:p>
            <a:pPr algn="ctr"/>
            <a:r>
              <a:rPr lang="en-US" sz="1400" dirty="0">
                <a:solidFill>
                  <a:prstClr val="white"/>
                </a:solidFill>
              </a:rPr>
              <a:t>E2010 or 2007 CAS</a:t>
            </a:r>
          </a:p>
        </p:txBody>
      </p:sp>
      <p:sp>
        <p:nvSpPr>
          <p:cNvPr id="44" name="Rectangle 43"/>
          <p:cNvSpPr/>
          <p:nvPr/>
        </p:nvSpPr>
        <p:spPr>
          <a:xfrm>
            <a:off x="455612" y="5911967"/>
            <a:ext cx="2108970" cy="375046"/>
          </a:xfrm>
          <a:prstGeom prst="rect">
            <a:avLst/>
          </a:prstGeom>
        </p:spPr>
        <p:txBody>
          <a:bodyPr wrap="square" lIns="0" tIns="0" rIns="0" bIns="0" anchor="t">
            <a:noAutofit/>
          </a:bodyPr>
          <a:lstStyle/>
          <a:p>
            <a:pPr algn="ctr"/>
            <a:r>
              <a:rPr lang="en-US" sz="1400" dirty="0">
                <a:solidFill>
                  <a:prstClr val="white"/>
                </a:solidFill>
              </a:rPr>
              <a:t>E2010 or 2007 MBX</a:t>
            </a:r>
          </a:p>
        </p:txBody>
      </p:sp>
      <p:pic>
        <p:nvPicPr>
          <p:cNvPr id="45"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09566" y="3420454"/>
            <a:ext cx="224596" cy="57471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35103" y="3420454"/>
            <a:ext cx="224596" cy="57471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p:cNvGrpSpPr/>
          <p:nvPr/>
        </p:nvGrpSpPr>
        <p:grpSpPr>
          <a:xfrm>
            <a:off x="2564581" y="2980268"/>
            <a:ext cx="2108970" cy="3308850"/>
            <a:chOff x="2564581" y="2980268"/>
            <a:chExt cx="2108970" cy="3308850"/>
          </a:xfrm>
        </p:grpSpPr>
        <p:sp>
          <p:nvSpPr>
            <p:cNvPr id="33" name="Rectangle 32"/>
            <p:cNvSpPr/>
            <p:nvPr/>
          </p:nvSpPr>
          <p:spPr bwMode="auto">
            <a:xfrm>
              <a:off x="2564581" y="2980268"/>
              <a:ext cx="2108970" cy="3308850"/>
            </a:xfrm>
            <a:prstGeom prst="rect">
              <a:avLst/>
            </a:prstGeom>
            <a:solidFill>
              <a:schemeClr val="bg2">
                <a:lumMod val="90000"/>
                <a:lumOff val="1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2572672" y="4129724"/>
              <a:ext cx="1033272" cy="375046"/>
            </a:xfrm>
            <a:prstGeom prst="rect">
              <a:avLst/>
            </a:prstGeom>
          </p:spPr>
          <p:txBody>
            <a:bodyPr wrap="square" lIns="0" tIns="0" rIns="0" bIns="0" anchor="t">
              <a:noAutofit/>
            </a:bodyPr>
            <a:lstStyle/>
            <a:p>
              <a:pPr algn="ctr"/>
              <a:r>
                <a:rPr lang="en-US" sz="1400" dirty="0">
                  <a:solidFill>
                    <a:prstClr val="white"/>
                  </a:solidFill>
                </a:rPr>
                <a:t>E2013 CAS</a:t>
              </a:r>
            </a:p>
          </p:txBody>
        </p:sp>
        <p:sp>
          <p:nvSpPr>
            <p:cNvPr id="41" name="Rectangle 40"/>
            <p:cNvSpPr/>
            <p:nvPr/>
          </p:nvSpPr>
          <p:spPr>
            <a:xfrm>
              <a:off x="2564581" y="5911967"/>
              <a:ext cx="2108970" cy="375046"/>
            </a:xfrm>
            <a:prstGeom prst="rect">
              <a:avLst/>
            </a:prstGeom>
          </p:spPr>
          <p:txBody>
            <a:bodyPr wrap="square" lIns="0" tIns="0" rIns="0" bIns="0" anchor="t">
              <a:noAutofit/>
            </a:bodyPr>
            <a:lstStyle/>
            <a:p>
              <a:pPr algn="ctr"/>
              <a:r>
                <a:rPr lang="en-US" sz="1400" dirty="0">
                  <a:solidFill>
                    <a:prstClr val="white"/>
                  </a:solidFill>
                </a:rPr>
                <a:t>E2013 MBX</a:t>
              </a:r>
            </a:p>
          </p:txBody>
        </p:sp>
        <p:pic>
          <p:nvPicPr>
            <p:cNvPr id="46"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506503" y="5174267"/>
              <a:ext cx="225126" cy="57607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898996" y="3420454"/>
              <a:ext cx="224596" cy="574711"/>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3632187" y="4129724"/>
              <a:ext cx="1033272" cy="375046"/>
            </a:xfrm>
            <a:prstGeom prst="rect">
              <a:avLst/>
            </a:prstGeom>
          </p:spPr>
          <p:txBody>
            <a:bodyPr wrap="square" lIns="0" tIns="0" rIns="0" bIns="0" anchor="t">
              <a:noAutofit/>
            </a:bodyPr>
            <a:lstStyle/>
            <a:p>
              <a:pPr algn="ctr"/>
              <a:r>
                <a:rPr lang="en-US" sz="1400" dirty="0">
                  <a:solidFill>
                    <a:prstClr val="white"/>
                  </a:solidFill>
                </a:rPr>
                <a:t>E2013 </a:t>
              </a:r>
              <a:r>
                <a:rPr lang="en-US" sz="1400" dirty="0" smtClean="0">
                  <a:solidFill>
                    <a:prstClr val="white"/>
                  </a:solidFill>
                </a:rPr>
                <a:t>EDGE</a:t>
              </a:r>
              <a:endParaRPr lang="en-US" sz="1400" dirty="0">
                <a:solidFill>
                  <a:prstClr val="white"/>
                </a:solidFill>
              </a:endParaRPr>
            </a:p>
          </p:txBody>
        </p:sp>
        <p:pic>
          <p:nvPicPr>
            <p:cNvPr id="63"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827168" y="3420454"/>
              <a:ext cx="224596" cy="574711"/>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397534" y="5174267"/>
            <a:ext cx="225126" cy="57607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803" t="20885" r="28059" b="23018"/>
          <a:stretch/>
        </p:blipFill>
        <p:spPr bwMode="auto">
          <a:xfrm>
            <a:off x="4168728" y="3707809"/>
            <a:ext cx="265501" cy="3030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803" t="20885" r="28059" b="23018"/>
          <a:stretch/>
        </p:blipFill>
        <p:spPr bwMode="auto">
          <a:xfrm>
            <a:off x="3769147" y="5462303"/>
            <a:ext cx="265501" cy="3030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3" name="Rectangle 52"/>
          <p:cNvSpPr/>
          <p:nvPr/>
        </p:nvSpPr>
        <p:spPr>
          <a:xfrm>
            <a:off x="4810702" y="4129724"/>
            <a:ext cx="2810305" cy="375046"/>
          </a:xfrm>
          <a:prstGeom prst="rect">
            <a:avLst/>
          </a:prstGeom>
        </p:spPr>
        <p:txBody>
          <a:bodyPr wrap="square" lIns="0" tIns="0" rIns="0" bIns="0" anchor="t">
            <a:noAutofit/>
          </a:bodyPr>
          <a:lstStyle/>
          <a:p>
            <a:pPr algn="ctr"/>
            <a:r>
              <a:rPr lang="en-US" sz="1400" dirty="0">
                <a:solidFill>
                  <a:prstClr val="white"/>
                </a:solidFill>
              </a:rPr>
              <a:t>Exchange 2010 or 2007 Servers</a:t>
            </a:r>
          </a:p>
        </p:txBody>
      </p:sp>
      <p:pic>
        <p:nvPicPr>
          <p:cNvPr id="54"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768159" y="3420454"/>
            <a:ext cx="224596" cy="57471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099193" y="3420454"/>
            <a:ext cx="224596" cy="57471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20280" y="3420454"/>
            <a:ext cx="224596" cy="574711"/>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4810702" y="6348017"/>
            <a:ext cx="2810305" cy="375046"/>
          </a:xfrm>
          <a:prstGeom prst="rect">
            <a:avLst/>
          </a:prstGeom>
        </p:spPr>
        <p:txBody>
          <a:bodyPr wrap="square" lIns="0" tIns="0" rIns="0" bIns="0" anchor="ctr">
            <a:noAutofit/>
          </a:bodyPr>
          <a:lstStyle/>
          <a:p>
            <a:pPr algn="ctr" defTabSz="930457">
              <a:spcBef>
                <a:spcPct val="20000"/>
              </a:spcBef>
              <a:buSzPct val="90000"/>
            </a:pPr>
            <a:r>
              <a:rPr lang="en-US" sz="1400" dirty="0" smtClean="0"/>
              <a:t>Intranet site</a:t>
            </a:r>
            <a:endParaRPr lang="en-US" sz="1400" dirty="0"/>
          </a:p>
        </p:txBody>
      </p:sp>
      <p:sp>
        <p:nvSpPr>
          <p:cNvPr id="64" name="Rectangle 63"/>
          <p:cNvSpPr/>
          <p:nvPr/>
        </p:nvSpPr>
        <p:spPr bwMode="auto">
          <a:xfrm>
            <a:off x="983046" y="4677242"/>
            <a:ext cx="1054103" cy="348845"/>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0457" fontAlgn="base">
              <a:spcBef>
                <a:spcPct val="20000"/>
              </a:spcBef>
              <a:spcAft>
                <a:spcPct val="0"/>
              </a:spcAft>
              <a:buSzPct val="90000"/>
            </a:pPr>
            <a:r>
              <a:rPr lang="en-US" sz="1400" dirty="0">
                <a:solidFill>
                  <a:schemeClr val="tx1"/>
                </a:solidFill>
              </a:rPr>
              <a:t>SP/RU</a:t>
            </a:r>
          </a:p>
        </p:txBody>
      </p:sp>
      <p:sp>
        <p:nvSpPr>
          <p:cNvPr id="65" name="Rectangle 64"/>
          <p:cNvSpPr/>
          <p:nvPr/>
        </p:nvSpPr>
        <p:spPr bwMode="auto">
          <a:xfrm>
            <a:off x="5688803" y="4677242"/>
            <a:ext cx="1054103" cy="348845"/>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0457" fontAlgn="base">
              <a:spcBef>
                <a:spcPct val="20000"/>
              </a:spcBef>
              <a:spcAft>
                <a:spcPct val="0"/>
              </a:spcAft>
              <a:buSzPct val="90000"/>
            </a:pPr>
            <a:r>
              <a:rPr lang="en-US" sz="1400" dirty="0">
                <a:solidFill>
                  <a:schemeClr val="tx1"/>
                </a:solidFill>
              </a:rPr>
              <a:t>SP/RU</a:t>
            </a:r>
          </a:p>
        </p:txBody>
      </p:sp>
      <p:sp>
        <p:nvSpPr>
          <p:cNvPr id="66" name="Rectangle 65"/>
          <p:cNvSpPr/>
          <p:nvPr/>
        </p:nvSpPr>
        <p:spPr>
          <a:xfrm>
            <a:off x="455611" y="6348017"/>
            <a:ext cx="4262003" cy="375046"/>
          </a:xfrm>
          <a:prstGeom prst="rect">
            <a:avLst/>
          </a:prstGeom>
        </p:spPr>
        <p:txBody>
          <a:bodyPr wrap="square" lIns="0" tIns="0" rIns="0" bIns="0" anchor="ctr">
            <a:noAutofit/>
          </a:bodyPr>
          <a:lstStyle/>
          <a:p>
            <a:pPr algn="ctr" defTabSz="930457">
              <a:spcBef>
                <a:spcPct val="20000"/>
              </a:spcBef>
              <a:buSzPct val="90000"/>
            </a:pPr>
            <a:r>
              <a:rPr lang="en-US" sz="1400" dirty="0" smtClean="0"/>
              <a:t>Internet-facing site</a:t>
            </a:r>
            <a:endParaRPr lang="en-US" sz="1400" dirty="0"/>
          </a:p>
        </p:txBody>
      </p:sp>
      <p:sp>
        <p:nvSpPr>
          <p:cNvPr id="67" name="Rectangle 66"/>
          <p:cNvSpPr/>
          <p:nvPr/>
        </p:nvSpPr>
        <p:spPr>
          <a:xfrm>
            <a:off x="7706088" y="1898601"/>
            <a:ext cx="4455750" cy="4824461"/>
          </a:xfrm>
          <a:prstGeom prst="rect">
            <a:avLst/>
          </a:prstGeom>
        </p:spPr>
        <p:txBody>
          <a:bodyPr wrap="square" rIns="0">
            <a:noAutofit/>
          </a:bodyPr>
          <a:lstStyle/>
          <a:p>
            <a:pPr marL="230188" lvl="2" indent="-230188">
              <a:spcAft>
                <a:spcPts val="300"/>
              </a:spcAft>
              <a:buFont typeface="+mj-lt"/>
              <a:buAutoNum type="arabicPeriod"/>
            </a:pPr>
            <a:r>
              <a:rPr lang="en-US" sz="1600" dirty="0" smtClean="0"/>
              <a:t>Prepare</a:t>
            </a:r>
          </a:p>
          <a:p>
            <a:pPr marL="230188" lvl="2">
              <a:spcAft>
                <a:spcPts val="300"/>
              </a:spcAft>
            </a:pPr>
            <a:r>
              <a:rPr lang="en-US" sz="1200" dirty="0"/>
              <a:t>Install Exchange SP and/or updates across the ORG</a:t>
            </a:r>
            <a:br>
              <a:rPr lang="en-US" sz="1200" dirty="0"/>
            </a:br>
            <a:r>
              <a:rPr lang="en-US" sz="1200" dirty="0"/>
              <a:t>Prepare AD with E2013 schema</a:t>
            </a:r>
            <a:endParaRPr lang="en-US" sz="1200" dirty="0" smtClean="0"/>
          </a:p>
          <a:p>
            <a:pPr marL="230188" lvl="2" indent="-230188">
              <a:spcAft>
                <a:spcPts val="300"/>
              </a:spcAft>
              <a:buFont typeface="+mj-lt"/>
              <a:buAutoNum type="arabicPeriod" startAt="2"/>
            </a:pPr>
            <a:r>
              <a:rPr lang="en-US" sz="1600" dirty="0"/>
              <a:t>Deploy Exchange 2013 servers</a:t>
            </a:r>
            <a:endParaRPr lang="en-US" sz="1600" dirty="0" smtClean="0"/>
          </a:p>
          <a:p>
            <a:pPr marL="230188" lvl="2">
              <a:spcAft>
                <a:spcPts val="300"/>
              </a:spcAft>
            </a:pPr>
            <a:r>
              <a:rPr lang="en-US" sz="1200" dirty="0"/>
              <a:t>Install both E2013 MBX and CAS servers</a:t>
            </a:r>
          </a:p>
          <a:p>
            <a:pPr marL="230188" lvl="2">
              <a:spcAft>
                <a:spcPts val="300"/>
              </a:spcAft>
            </a:pPr>
            <a:r>
              <a:rPr lang="en-US" sz="1200" dirty="0">
                <a:solidFill>
                  <a:schemeClr val="accent2"/>
                </a:solidFill>
              </a:rPr>
              <a:t>Install E2010 EDGE servers</a:t>
            </a:r>
          </a:p>
          <a:p>
            <a:pPr marL="230188" lvl="2">
              <a:spcAft>
                <a:spcPts val="300"/>
              </a:spcAft>
            </a:pPr>
            <a:r>
              <a:rPr lang="en-US" sz="1200" dirty="0"/>
              <a:t>Set an </a:t>
            </a:r>
            <a:r>
              <a:rPr lang="en-US" sz="1200" dirty="0" err="1"/>
              <a:t>ExternalUrl</a:t>
            </a:r>
            <a:r>
              <a:rPr lang="en-US" sz="1200" dirty="0"/>
              <a:t> &amp; enable </a:t>
            </a:r>
            <a:r>
              <a:rPr lang="en-US" sz="1200" dirty="0" err="1"/>
              <a:t>MRSProxy</a:t>
            </a:r>
            <a:r>
              <a:rPr lang="en-US" sz="1200" dirty="0"/>
              <a:t> on the Exchange Web Services </a:t>
            </a:r>
            <a:r>
              <a:rPr lang="en-US" sz="1200" dirty="0" err="1"/>
              <a:t>vdir</a:t>
            </a:r>
            <a:endParaRPr lang="en-US" sz="1200" dirty="0"/>
          </a:p>
          <a:p>
            <a:pPr marL="230188" lvl="2" indent="-230188">
              <a:spcAft>
                <a:spcPts val="300"/>
              </a:spcAft>
              <a:buFont typeface="+mj-lt"/>
              <a:buAutoNum type="arabicPeriod" startAt="3"/>
            </a:pPr>
            <a:r>
              <a:rPr lang="en-US" sz="1600" dirty="0" smtClean="0"/>
              <a:t>Obtain </a:t>
            </a:r>
            <a:r>
              <a:rPr lang="en-US" sz="1600" dirty="0"/>
              <a:t>and Deploy Certificates</a:t>
            </a:r>
          </a:p>
          <a:p>
            <a:pPr marL="230188" lvl="2">
              <a:spcAft>
                <a:spcPts val="300"/>
              </a:spcAft>
            </a:pPr>
            <a:r>
              <a:rPr lang="en-US" sz="1200" dirty="0"/>
              <a:t>Obtain and deploy certificates on E2013 MBX and CAS servers </a:t>
            </a:r>
            <a:r>
              <a:rPr lang="en-US" sz="1200" dirty="0">
                <a:solidFill>
                  <a:schemeClr val="accent2"/>
                </a:solidFill>
              </a:rPr>
              <a:t>&amp; E2010 EDGE </a:t>
            </a:r>
            <a:r>
              <a:rPr lang="en-US" sz="1200" dirty="0" smtClean="0">
                <a:solidFill>
                  <a:schemeClr val="accent2"/>
                </a:solidFill>
              </a:rPr>
              <a:t>servers</a:t>
            </a:r>
          </a:p>
          <a:p>
            <a:pPr marL="230188" lvl="2" indent="-230188">
              <a:spcAft>
                <a:spcPts val="300"/>
              </a:spcAft>
              <a:buFont typeface="+mj-lt"/>
              <a:buAutoNum type="arabicPeriod" startAt="4"/>
            </a:pPr>
            <a:r>
              <a:rPr lang="en-US" sz="1600" dirty="0" smtClean="0"/>
              <a:t>Publish </a:t>
            </a:r>
            <a:r>
              <a:rPr lang="en-US" sz="1600" dirty="0"/>
              <a:t>protocols </a:t>
            </a:r>
            <a:r>
              <a:rPr lang="en-US" sz="1600" dirty="0" smtClean="0"/>
              <a:t>externally</a:t>
            </a:r>
          </a:p>
          <a:p>
            <a:pPr marL="230188" lvl="2">
              <a:spcAft>
                <a:spcPts val="300"/>
              </a:spcAft>
            </a:pPr>
            <a:r>
              <a:rPr lang="en-US" sz="1200" dirty="0"/>
              <a:t>Create public DNS A records for the EWS </a:t>
            </a:r>
            <a:r>
              <a:rPr lang="en-US" sz="1200" dirty="0" smtClean="0"/>
              <a:t>and </a:t>
            </a:r>
            <a:r>
              <a:rPr lang="en-US" sz="1200" dirty="0"/>
              <a:t>SMTP endpoints</a:t>
            </a:r>
          </a:p>
          <a:p>
            <a:pPr marL="230188" lvl="2">
              <a:spcAft>
                <a:spcPts val="300"/>
              </a:spcAft>
            </a:pPr>
            <a:r>
              <a:rPr lang="en-US" sz="1200" dirty="0"/>
              <a:t>Validate using Remote Connectivity </a:t>
            </a:r>
            <a:r>
              <a:rPr lang="en-US" sz="1200" dirty="0" smtClean="0"/>
              <a:t>Analyzer</a:t>
            </a:r>
          </a:p>
          <a:p>
            <a:pPr marL="230188" lvl="2" indent="-230188">
              <a:spcAft>
                <a:spcPts val="300"/>
              </a:spcAft>
              <a:buFont typeface="+mj-lt"/>
              <a:buAutoNum type="arabicPeriod" startAt="5"/>
            </a:pPr>
            <a:r>
              <a:rPr lang="en-US" sz="1600" dirty="0" smtClean="0"/>
              <a:t>Switch </a:t>
            </a:r>
            <a:r>
              <a:rPr lang="en-US" sz="1600" dirty="0" err="1"/>
              <a:t>autodiscover</a:t>
            </a:r>
            <a:r>
              <a:rPr lang="en-US" sz="1600" dirty="0"/>
              <a:t> namespace to E2013 CAS</a:t>
            </a:r>
          </a:p>
          <a:p>
            <a:pPr marL="230188" lvl="2">
              <a:spcAft>
                <a:spcPts val="300"/>
              </a:spcAft>
            </a:pPr>
            <a:r>
              <a:rPr lang="en-US" sz="1200" dirty="0"/>
              <a:t>Change the public </a:t>
            </a:r>
            <a:r>
              <a:rPr lang="en-US" sz="1200" dirty="0" err="1"/>
              <a:t>autodiscover</a:t>
            </a:r>
            <a:r>
              <a:rPr lang="en-US" sz="1200" dirty="0"/>
              <a:t> DNS record to resolve </a:t>
            </a:r>
            <a:br>
              <a:rPr lang="en-US" sz="1200" dirty="0"/>
            </a:br>
            <a:r>
              <a:rPr lang="en-US" sz="1200" dirty="0"/>
              <a:t>to E2013 CAS</a:t>
            </a:r>
          </a:p>
          <a:p>
            <a:pPr marL="230188" lvl="2" indent="-230188">
              <a:spcAft>
                <a:spcPts val="300"/>
              </a:spcAft>
              <a:buFont typeface="+mj-lt"/>
              <a:buAutoNum type="arabicPeriod" startAt="6"/>
            </a:pPr>
            <a:r>
              <a:rPr lang="en-US" sz="1600" dirty="0"/>
              <a:t>Run the Hybrid Configuration Wizard</a:t>
            </a:r>
          </a:p>
          <a:p>
            <a:pPr marL="230188" lvl="2" indent="-230188">
              <a:spcAft>
                <a:spcPts val="300"/>
              </a:spcAft>
              <a:buFont typeface="+mj-lt"/>
              <a:buAutoNum type="arabicPeriod" startAt="6"/>
            </a:pPr>
            <a:r>
              <a:rPr lang="en-US" sz="1600" dirty="0" smtClean="0"/>
              <a:t>Move mailboxes</a:t>
            </a:r>
            <a:endParaRPr lang="en-US" sz="1600" dirty="0"/>
          </a:p>
        </p:txBody>
      </p:sp>
      <p:sp>
        <p:nvSpPr>
          <p:cNvPr id="68" name="Oval 67"/>
          <p:cNvSpPr/>
          <p:nvPr/>
        </p:nvSpPr>
        <p:spPr bwMode="auto">
          <a:xfrm>
            <a:off x="356391" y="2855293"/>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1</a:t>
            </a:r>
          </a:p>
        </p:txBody>
      </p:sp>
      <p:cxnSp>
        <p:nvCxnSpPr>
          <p:cNvPr id="69" name="Straight Connector 68"/>
          <p:cNvCxnSpPr/>
          <p:nvPr/>
        </p:nvCxnSpPr>
        <p:spPr>
          <a:xfrm flipH="1">
            <a:off x="4117304" y="3544311"/>
            <a:ext cx="341362" cy="0"/>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047401" y="2583820"/>
            <a:ext cx="0" cy="83663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bwMode="auto">
          <a:xfrm>
            <a:off x="2439608" y="3278171"/>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2</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75" name="Oval 74"/>
          <p:cNvSpPr/>
          <p:nvPr/>
        </p:nvSpPr>
        <p:spPr bwMode="auto">
          <a:xfrm>
            <a:off x="2611435" y="4544176"/>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3</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grpSp>
        <p:nvGrpSpPr>
          <p:cNvPr id="84" name="Group 83"/>
          <p:cNvGrpSpPr/>
          <p:nvPr/>
        </p:nvGrpSpPr>
        <p:grpSpPr>
          <a:xfrm>
            <a:off x="3769147" y="2602843"/>
            <a:ext cx="1302620" cy="276999"/>
            <a:chOff x="3769147" y="2602843"/>
            <a:chExt cx="1302620" cy="276999"/>
          </a:xfrm>
        </p:grpSpPr>
        <p:sp>
          <p:nvSpPr>
            <p:cNvPr id="76" name="Rectangle 75"/>
            <p:cNvSpPr/>
            <p:nvPr/>
          </p:nvSpPr>
          <p:spPr>
            <a:xfrm>
              <a:off x="3769147" y="2602843"/>
              <a:ext cx="509948" cy="276999"/>
            </a:xfrm>
            <a:prstGeom prst="rect">
              <a:avLst/>
            </a:prstGeom>
          </p:spPr>
          <p:txBody>
            <a:bodyPr wrap="none">
              <a:spAutoFit/>
            </a:bodyPr>
            <a:lstStyle/>
            <a:p>
              <a:r>
                <a:rPr lang="en-US" sz="1200" b="1" dirty="0" smtClean="0"/>
                <a:t>EWS</a:t>
              </a:r>
              <a:endParaRPr lang="en-US" sz="1200" b="1" dirty="0"/>
            </a:p>
          </p:txBody>
        </p:sp>
        <p:sp>
          <p:nvSpPr>
            <p:cNvPr id="77" name="Rectangle 76"/>
            <p:cNvSpPr/>
            <p:nvPr/>
          </p:nvSpPr>
          <p:spPr>
            <a:xfrm>
              <a:off x="4468717" y="2602843"/>
              <a:ext cx="603050" cy="276999"/>
            </a:xfrm>
            <a:prstGeom prst="rect">
              <a:avLst/>
            </a:prstGeom>
          </p:spPr>
          <p:txBody>
            <a:bodyPr wrap="none">
              <a:spAutoFit/>
            </a:bodyPr>
            <a:lstStyle/>
            <a:p>
              <a:r>
                <a:rPr lang="en-US" sz="1200" b="1" dirty="0"/>
                <a:t>SMTP</a:t>
              </a:r>
            </a:p>
          </p:txBody>
        </p:sp>
      </p:grpSp>
      <p:cxnSp>
        <p:nvCxnSpPr>
          <p:cNvPr id="78" name="Straight Connector 77"/>
          <p:cNvCxnSpPr/>
          <p:nvPr/>
        </p:nvCxnSpPr>
        <p:spPr>
          <a:xfrm>
            <a:off x="4442482" y="2735468"/>
            <a:ext cx="0" cy="760292"/>
          </a:xfrm>
          <a:prstGeom prst="line">
            <a:avLst/>
          </a:prstGeom>
          <a:ln w="28575">
            <a:solidFill>
              <a:schemeClr val="tx1"/>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bwMode="auto">
          <a:xfrm>
            <a:off x="4528386" y="2855293"/>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4</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cxnSp>
        <p:nvCxnSpPr>
          <p:cNvPr id="85" name="Straight Connector 84"/>
          <p:cNvCxnSpPr/>
          <p:nvPr/>
        </p:nvCxnSpPr>
        <p:spPr>
          <a:xfrm>
            <a:off x="2951468" y="2583820"/>
            <a:ext cx="0" cy="81932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107415" y="3517550"/>
            <a:ext cx="624214" cy="0"/>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bwMode="auto">
          <a:xfrm>
            <a:off x="3198829" y="2647309"/>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5</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89" name="Oval 88"/>
          <p:cNvSpPr/>
          <p:nvPr/>
        </p:nvSpPr>
        <p:spPr bwMode="auto">
          <a:xfrm>
            <a:off x="2611435" y="5337329"/>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6</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pic>
        <p:nvPicPr>
          <p:cNvPr id="90"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32175" y="5317310"/>
            <a:ext cx="393765" cy="39376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7043" y="3558138"/>
            <a:ext cx="393765" cy="393765"/>
          </a:xfrm>
          <a:prstGeom prst="rect">
            <a:avLst/>
          </a:prstGeom>
          <a:noFill/>
          <a:extLst>
            <a:ext uri="{909E8E84-426E-40DD-AFC4-6F175D3DCCD1}">
              <a14:hiddenFill xmlns:a14="http://schemas.microsoft.com/office/drawing/2010/main">
                <a:solidFill>
                  <a:srgbClr val="FFFFFF"/>
                </a:solidFill>
              </a14:hiddenFill>
            </a:ext>
          </a:extLst>
        </p:spPr>
      </p:pic>
      <p:sp>
        <p:nvSpPr>
          <p:cNvPr id="92" name="Oval 91"/>
          <p:cNvSpPr/>
          <p:nvPr/>
        </p:nvSpPr>
        <p:spPr bwMode="auto">
          <a:xfrm>
            <a:off x="2200431" y="5609181"/>
            <a:ext cx="249948" cy="249948"/>
          </a:xfrm>
          <a:prstGeom prst="ellipse">
            <a:avLst/>
          </a:prstGeom>
          <a:solidFill>
            <a:schemeClr val="accent2"/>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7</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93" name="Oval 92"/>
          <p:cNvSpPr/>
          <p:nvPr/>
        </p:nvSpPr>
        <p:spPr bwMode="auto">
          <a:xfrm>
            <a:off x="356391" y="2855293"/>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1</a:t>
            </a:r>
          </a:p>
        </p:txBody>
      </p:sp>
      <p:sp>
        <p:nvSpPr>
          <p:cNvPr id="94" name="Oval 93"/>
          <p:cNvSpPr/>
          <p:nvPr/>
        </p:nvSpPr>
        <p:spPr bwMode="auto">
          <a:xfrm>
            <a:off x="2439608" y="3278171"/>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2</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95" name="Oval 94"/>
          <p:cNvSpPr/>
          <p:nvPr/>
        </p:nvSpPr>
        <p:spPr bwMode="auto">
          <a:xfrm>
            <a:off x="2611435" y="4544176"/>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3</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96" name="Oval 95"/>
          <p:cNvSpPr/>
          <p:nvPr/>
        </p:nvSpPr>
        <p:spPr bwMode="auto">
          <a:xfrm>
            <a:off x="4528386" y="2855293"/>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4</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97" name="Oval 96"/>
          <p:cNvSpPr/>
          <p:nvPr/>
        </p:nvSpPr>
        <p:spPr bwMode="auto">
          <a:xfrm>
            <a:off x="3198829" y="2647309"/>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5</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sp>
        <p:nvSpPr>
          <p:cNvPr id="98" name="Oval 97"/>
          <p:cNvSpPr/>
          <p:nvPr/>
        </p:nvSpPr>
        <p:spPr bwMode="auto">
          <a:xfrm>
            <a:off x="2611435" y="5337329"/>
            <a:ext cx="249948" cy="249948"/>
          </a:xfrm>
          <a:prstGeom prst="ellipse">
            <a:avLst/>
          </a:prstGeom>
          <a:solidFill>
            <a:schemeClr val="accent3"/>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smtClean="0">
                <a:gradFill>
                  <a:gsLst>
                    <a:gs pos="0">
                      <a:srgbClr val="FFFFFF"/>
                    </a:gs>
                    <a:gs pos="100000">
                      <a:srgbClr val="FFFFFF"/>
                    </a:gs>
                  </a:gsLst>
                  <a:lin ang="5400000" scaled="0"/>
                </a:gradFill>
                <a:ea typeface="Segoe UI" pitchFamily="34" charset="0"/>
                <a:cs typeface="Segoe UI" pitchFamily="34" charset="0"/>
              </a:rPr>
              <a:t>6</a:t>
            </a:r>
            <a:endParaRPr lang="en-US" sz="1200" b="1" dirty="0">
              <a:gradFill>
                <a:gsLst>
                  <a:gs pos="0">
                    <a:srgbClr val="FFFFFF"/>
                  </a:gs>
                  <a:gs pos="100000">
                    <a:srgbClr val="FFFFFF"/>
                  </a:gs>
                </a:gsLst>
                <a:lin ang="5400000" scaled="0"/>
              </a:gradFill>
              <a:ea typeface="Segoe UI" pitchFamily="34" charset="0"/>
              <a:cs typeface="Segoe UI" pitchFamily="34" charset="0"/>
            </a:endParaRPr>
          </a:p>
        </p:txBody>
      </p:sp>
      <p:pic>
        <p:nvPicPr>
          <p:cNvPr id="7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803" t="20885" r="28059" b="23018"/>
          <a:stretch/>
        </p:blipFill>
        <p:spPr bwMode="auto">
          <a:xfrm>
            <a:off x="3113020" y="3707809"/>
            <a:ext cx="265501" cy="3030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2" name="Left-Right Arrow 71"/>
          <p:cNvSpPr/>
          <p:nvPr/>
        </p:nvSpPr>
        <p:spPr>
          <a:xfrm>
            <a:off x="3895647" y="3566230"/>
            <a:ext cx="231294" cy="158646"/>
          </a:xfrm>
          <a:prstGeom prst="leftRightArrow">
            <a:avLst/>
          </a:prstGeom>
          <a:solidFill>
            <a:srgbClr val="004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cxnSp>
        <p:nvCxnSpPr>
          <p:cNvPr id="79" name="Straight Connector 78"/>
          <p:cNvCxnSpPr/>
          <p:nvPr/>
        </p:nvCxnSpPr>
        <p:spPr>
          <a:xfrm>
            <a:off x="3733517" y="2745660"/>
            <a:ext cx="0" cy="771890"/>
          </a:xfrm>
          <a:prstGeom prst="line">
            <a:avLst/>
          </a:prstGeom>
          <a:ln w="28575">
            <a:solidFill>
              <a:schemeClr val="tx1"/>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534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7">
                                            <p:txEl>
                                              <p:pRg st="0" end="0"/>
                                            </p:txEl>
                                          </p:spTgt>
                                        </p:tgtEl>
                                        <p:attrNameLst>
                                          <p:attrName>style.visibility</p:attrName>
                                        </p:attrNameLst>
                                      </p:cBhvr>
                                      <p:to>
                                        <p:strVal val="visible"/>
                                      </p:to>
                                    </p:set>
                                    <p:animEffect transition="in" filter="fade">
                                      <p:cBhvr>
                                        <p:cTn id="17" dur="500"/>
                                        <p:tgtEl>
                                          <p:spTgt spid="67">
                                            <p:txEl>
                                              <p:pRg st="0" end="0"/>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7">
                                            <p:txEl>
                                              <p:pRg st="1" end="1"/>
                                            </p:txEl>
                                          </p:spTgt>
                                        </p:tgtEl>
                                        <p:attrNameLst>
                                          <p:attrName>style.visibility</p:attrName>
                                        </p:attrNameLst>
                                      </p:cBhvr>
                                      <p:to>
                                        <p:strVal val="visible"/>
                                      </p:to>
                                    </p:set>
                                    <p:animEffect transition="in" filter="fade">
                                      <p:cBhvr>
                                        <p:cTn id="21" dur="500"/>
                                        <p:tgtEl>
                                          <p:spTgt spid="6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500"/>
                                        <p:tgtEl>
                                          <p:spTgt spid="93"/>
                                        </p:tgtEl>
                                      </p:cBhvr>
                                    </p:animEffect>
                                  </p:childTnLst>
                                </p:cTn>
                              </p:par>
                              <p:par>
                                <p:cTn id="30" presetID="10"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500"/>
                                        <p:tgtEl>
                                          <p:spTgt spid="7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67">
                                            <p:txEl>
                                              <p:pRg st="2" end="2"/>
                                            </p:txEl>
                                          </p:spTgt>
                                        </p:tgtEl>
                                        <p:attrNameLst>
                                          <p:attrName>style.visibility</p:attrName>
                                        </p:attrNameLst>
                                      </p:cBhvr>
                                      <p:to>
                                        <p:strVal val="visible"/>
                                      </p:to>
                                    </p:set>
                                    <p:animEffect transition="in" filter="fade">
                                      <p:cBhvr>
                                        <p:cTn id="39" dur="500"/>
                                        <p:tgtEl>
                                          <p:spTgt spid="67">
                                            <p:txEl>
                                              <p:pRg st="2" end="2"/>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67">
                                            <p:txEl>
                                              <p:pRg st="3" end="3"/>
                                            </p:txEl>
                                          </p:spTgt>
                                        </p:tgtEl>
                                        <p:attrNameLst>
                                          <p:attrName>style.visibility</p:attrName>
                                        </p:attrNameLst>
                                      </p:cBhvr>
                                      <p:to>
                                        <p:strVal val="visible"/>
                                      </p:to>
                                    </p:set>
                                    <p:animEffect transition="in" filter="fade">
                                      <p:cBhvr>
                                        <p:cTn id="43" dur="500"/>
                                        <p:tgtEl>
                                          <p:spTgt spid="67">
                                            <p:txEl>
                                              <p:pRg st="3" end="3"/>
                                            </p:txEl>
                                          </p:spTgt>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67">
                                            <p:txEl>
                                              <p:pRg st="4" end="4"/>
                                            </p:txEl>
                                          </p:spTgt>
                                        </p:tgtEl>
                                        <p:attrNameLst>
                                          <p:attrName>style.visibility</p:attrName>
                                        </p:attrNameLst>
                                      </p:cBhvr>
                                      <p:to>
                                        <p:strVal val="visible"/>
                                      </p:to>
                                    </p:set>
                                    <p:animEffect transition="in" filter="fade">
                                      <p:cBhvr>
                                        <p:cTn id="47" dur="500"/>
                                        <p:tgtEl>
                                          <p:spTgt spid="67">
                                            <p:txEl>
                                              <p:pRg st="4" end="4"/>
                                            </p:txEl>
                                          </p:spTgt>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67">
                                            <p:txEl>
                                              <p:pRg st="5" end="5"/>
                                            </p:txEl>
                                          </p:spTgt>
                                        </p:tgtEl>
                                        <p:attrNameLst>
                                          <p:attrName>style.visibility</p:attrName>
                                        </p:attrNameLst>
                                      </p:cBhvr>
                                      <p:to>
                                        <p:strVal val="visible"/>
                                      </p:to>
                                    </p:set>
                                    <p:animEffect transition="in" filter="fade">
                                      <p:cBhvr>
                                        <p:cTn id="51" dur="500"/>
                                        <p:tgtEl>
                                          <p:spTgt spid="6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500"/>
                                        <p:tgtEl>
                                          <p:spTgt spid="7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fade">
                                      <p:cBhvr>
                                        <p:cTn id="59" dur="500"/>
                                        <p:tgtEl>
                                          <p:spTgt spid="94"/>
                                        </p:tgtEl>
                                      </p:cBhvr>
                                    </p:animEffect>
                                  </p:childTnLst>
                                </p:cTn>
                              </p:par>
                              <p:par>
                                <p:cTn id="60" presetID="10"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par>
                                <p:cTn id="66" presetID="10" presetClass="entr" presetSubtype="0" fill="hold" nodeType="with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fade">
                                      <p:cBhvr>
                                        <p:cTn id="68" dur="500"/>
                                        <p:tgtEl>
                                          <p:spTgt spid="71"/>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67">
                                            <p:txEl>
                                              <p:pRg st="6" end="6"/>
                                            </p:txEl>
                                          </p:spTgt>
                                        </p:tgtEl>
                                        <p:attrNameLst>
                                          <p:attrName>style.visibility</p:attrName>
                                        </p:attrNameLst>
                                      </p:cBhvr>
                                      <p:to>
                                        <p:strVal val="visible"/>
                                      </p:to>
                                    </p:set>
                                    <p:animEffect transition="in" filter="fade">
                                      <p:cBhvr>
                                        <p:cTn id="72" dur="500"/>
                                        <p:tgtEl>
                                          <p:spTgt spid="67">
                                            <p:txEl>
                                              <p:pRg st="6" end="6"/>
                                            </p:txEl>
                                          </p:spTgt>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67">
                                            <p:txEl>
                                              <p:pRg st="7" end="7"/>
                                            </p:txEl>
                                          </p:spTgt>
                                        </p:tgtEl>
                                        <p:attrNameLst>
                                          <p:attrName>style.visibility</p:attrName>
                                        </p:attrNameLst>
                                      </p:cBhvr>
                                      <p:to>
                                        <p:strVal val="visible"/>
                                      </p:to>
                                    </p:set>
                                    <p:animEffect transition="in" filter="fade">
                                      <p:cBhvr>
                                        <p:cTn id="76" dur="500"/>
                                        <p:tgtEl>
                                          <p:spTgt spid="67">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fade">
                                      <p:cBhvr>
                                        <p:cTn id="81" dur="500"/>
                                        <p:tgtEl>
                                          <p:spTgt spid="8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fade">
                                      <p:cBhvr>
                                        <p:cTn id="84" dur="500"/>
                                        <p:tgtEl>
                                          <p:spTgt spid="95"/>
                                        </p:tgtEl>
                                      </p:cBhvr>
                                    </p:animEffect>
                                  </p:childTnLst>
                                </p:cTn>
                              </p:par>
                              <p:par>
                                <p:cTn id="85" presetID="10" presetClass="entr" presetSubtype="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fade">
                                      <p:cBhvr>
                                        <p:cTn id="87" dur="500"/>
                                        <p:tgtEl>
                                          <p:spTgt spid="84"/>
                                        </p:tgtEl>
                                      </p:cBhvr>
                                    </p:animEffect>
                                  </p:childTnLst>
                                </p:cTn>
                              </p:par>
                              <p:par>
                                <p:cTn id="88" presetID="22" presetClass="entr" presetSubtype="1"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500"/>
                                        <p:tgtEl>
                                          <p:spTgt spid="78"/>
                                        </p:tgtEl>
                                      </p:cBhvr>
                                    </p:animEffect>
                                  </p:childTnLst>
                                </p:cTn>
                              </p:par>
                              <p:par>
                                <p:cTn id="91" presetID="22" presetClass="entr" presetSubtype="1" fill="hold"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wipe(up)">
                                      <p:cBhvr>
                                        <p:cTn id="93" dur="500"/>
                                        <p:tgtEl>
                                          <p:spTgt spid="79"/>
                                        </p:tgtEl>
                                      </p:cBhvr>
                                    </p:animEffect>
                                  </p:childTnLst>
                                </p:cTn>
                              </p:par>
                            </p:childTnLst>
                          </p:cTn>
                        </p:par>
                        <p:par>
                          <p:cTn id="94" fill="hold">
                            <p:stCondLst>
                              <p:cond delay="500"/>
                            </p:stCondLst>
                            <p:childTnLst>
                              <p:par>
                                <p:cTn id="95" presetID="22" presetClass="entr" presetSubtype="2" fill="hold"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right)">
                                      <p:cBhvr>
                                        <p:cTn id="97" dur="500"/>
                                        <p:tgtEl>
                                          <p:spTgt spid="69"/>
                                        </p:tgtEl>
                                      </p:cBhvr>
                                    </p:animEffect>
                                  </p:childTnLst>
                                </p:cTn>
                              </p:par>
                              <p:par>
                                <p:cTn id="98" presetID="22" presetClass="entr" presetSubtype="2" fill="hold" nodeType="withEffect">
                                  <p:stCondLst>
                                    <p:cond delay="0"/>
                                  </p:stCondLst>
                                  <p:childTnLst>
                                    <p:set>
                                      <p:cBhvr>
                                        <p:cTn id="99" dur="1" fill="hold">
                                          <p:stCondLst>
                                            <p:cond delay="0"/>
                                          </p:stCondLst>
                                        </p:cTn>
                                        <p:tgtEl>
                                          <p:spTgt spid="87"/>
                                        </p:tgtEl>
                                        <p:attrNameLst>
                                          <p:attrName>style.visibility</p:attrName>
                                        </p:attrNameLst>
                                      </p:cBhvr>
                                      <p:to>
                                        <p:strVal val="visible"/>
                                      </p:to>
                                    </p:set>
                                    <p:animEffect transition="in" filter="wipe(right)">
                                      <p:cBhvr>
                                        <p:cTn id="100" dur="500"/>
                                        <p:tgtEl>
                                          <p:spTgt spid="87"/>
                                        </p:tgtEl>
                                      </p:cBhvr>
                                    </p:animEffect>
                                  </p:childTnLst>
                                </p:cTn>
                              </p:par>
                            </p:childTnLst>
                          </p:cTn>
                        </p:par>
                        <p:par>
                          <p:cTn id="101" fill="hold">
                            <p:stCondLst>
                              <p:cond delay="1000"/>
                            </p:stCondLst>
                            <p:childTnLst>
                              <p:par>
                                <p:cTn id="102" presetID="10" presetClass="entr" presetSubtype="0" fill="hold" nodeType="afterEffect">
                                  <p:stCondLst>
                                    <p:cond delay="0"/>
                                  </p:stCondLst>
                                  <p:childTnLst>
                                    <p:set>
                                      <p:cBhvr>
                                        <p:cTn id="103" dur="1" fill="hold">
                                          <p:stCondLst>
                                            <p:cond delay="0"/>
                                          </p:stCondLst>
                                        </p:cTn>
                                        <p:tgtEl>
                                          <p:spTgt spid="67">
                                            <p:txEl>
                                              <p:pRg st="8" end="8"/>
                                            </p:txEl>
                                          </p:spTgt>
                                        </p:tgtEl>
                                        <p:attrNameLst>
                                          <p:attrName>style.visibility</p:attrName>
                                        </p:attrNameLst>
                                      </p:cBhvr>
                                      <p:to>
                                        <p:strVal val="visible"/>
                                      </p:to>
                                    </p:set>
                                    <p:animEffect transition="in" filter="fade">
                                      <p:cBhvr>
                                        <p:cTn id="104" dur="500"/>
                                        <p:tgtEl>
                                          <p:spTgt spid="67">
                                            <p:txEl>
                                              <p:pRg st="8" end="8"/>
                                            </p:txEl>
                                          </p:spTgt>
                                        </p:tgtEl>
                                      </p:cBhvr>
                                    </p:animEffect>
                                  </p:childTnLst>
                                </p:cTn>
                              </p:par>
                            </p:childTnLst>
                          </p:cTn>
                        </p:par>
                        <p:par>
                          <p:cTn id="105" fill="hold">
                            <p:stCondLst>
                              <p:cond delay="1500"/>
                            </p:stCondLst>
                            <p:childTnLst>
                              <p:par>
                                <p:cTn id="106" presetID="10" presetClass="entr" presetSubtype="0" fill="hold" nodeType="afterEffect">
                                  <p:stCondLst>
                                    <p:cond delay="0"/>
                                  </p:stCondLst>
                                  <p:childTnLst>
                                    <p:set>
                                      <p:cBhvr>
                                        <p:cTn id="107" dur="1" fill="hold">
                                          <p:stCondLst>
                                            <p:cond delay="0"/>
                                          </p:stCondLst>
                                        </p:cTn>
                                        <p:tgtEl>
                                          <p:spTgt spid="67">
                                            <p:txEl>
                                              <p:pRg st="9" end="9"/>
                                            </p:txEl>
                                          </p:spTgt>
                                        </p:tgtEl>
                                        <p:attrNameLst>
                                          <p:attrName>style.visibility</p:attrName>
                                        </p:attrNameLst>
                                      </p:cBhvr>
                                      <p:to>
                                        <p:strVal val="visible"/>
                                      </p:to>
                                    </p:set>
                                    <p:animEffect transition="in" filter="fade">
                                      <p:cBhvr>
                                        <p:cTn id="108" dur="500"/>
                                        <p:tgtEl>
                                          <p:spTgt spid="67">
                                            <p:txEl>
                                              <p:pRg st="9" end="9"/>
                                            </p:txEl>
                                          </p:spTgt>
                                        </p:tgtEl>
                                      </p:cBhvr>
                                    </p:animEffect>
                                  </p:childTnLst>
                                </p:cTn>
                              </p:par>
                            </p:childTnLst>
                          </p:cTn>
                        </p:par>
                        <p:par>
                          <p:cTn id="109" fill="hold">
                            <p:stCondLst>
                              <p:cond delay="2000"/>
                            </p:stCondLst>
                            <p:childTnLst>
                              <p:par>
                                <p:cTn id="110" presetID="10" presetClass="entr" presetSubtype="0" fill="hold" nodeType="afterEffect">
                                  <p:stCondLst>
                                    <p:cond delay="0"/>
                                  </p:stCondLst>
                                  <p:childTnLst>
                                    <p:set>
                                      <p:cBhvr>
                                        <p:cTn id="111" dur="1" fill="hold">
                                          <p:stCondLst>
                                            <p:cond delay="0"/>
                                          </p:stCondLst>
                                        </p:cTn>
                                        <p:tgtEl>
                                          <p:spTgt spid="67">
                                            <p:txEl>
                                              <p:pRg st="10" end="10"/>
                                            </p:txEl>
                                          </p:spTgt>
                                        </p:tgtEl>
                                        <p:attrNameLst>
                                          <p:attrName>style.visibility</p:attrName>
                                        </p:attrNameLst>
                                      </p:cBhvr>
                                      <p:to>
                                        <p:strVal val="visible"/>
                                      </p:to>
                                    </p:set>
                                    <p:animEffect transition="in" filter="fade">
                                      <p:cBhvr>
                                        <p:cTn id="112" dur="500"/>
                                        <p:tgtEl>
                                          <p:spTgt spid="67">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500"/>
                                        <p:tgtEl>
                                          <p:spTgt spid="8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fade">
                                      <p:cBhvr>
                                        <p:cTn id="120" dur="500"/>
                                        <p:tgtEl>
                                          <p:spTgt spid="96"/>
                                        </p:tgtEl>
                                      </p:cBhvr>
                                    </p:animEffect>
                                  </p:childTnLst>
                                </p:cTn>
                              </p:par>
                              <p:par>
                                <p:cTn id="121" presetID="22" presetClass="entr" presetSubtype="1" fill="hold" nodeType="withEffect">
                                  <p:stCondLst>
                                    <p:cond delay="0"/>
                                  </p:stCondLst>
                                  <p:childTnLst>
                                    <p:set>
                                      <p:cBhvr>
                                        <p:cTn id="122" dur="1" fill="hold">
                                          <p:stCondLst>
                                            <p:cond delay="0"/>
                                          </p:stCondLst>
                                        </p:cTn>
                                        <p:tgtEl>
                                          <p:spTgt spid="85"/>
                                        </p:tgtEl>
                                        <p:attrNameLst>
                                          <p:attrName>style.visibility</p:attrName>
                                        </p:attrNameLst>
                                      </p:cBhvr>
                                      <p:to>
                                        <p:strVal val="visible"/>
                                      </p:to>
                                    </p:set>
                                    <p:animEffect transition="in" filter="wipe(up)">
                                      <p:cBhvr>
                                        <p:cTn id="123" dur="500"/>
                                        <p:tgtEl>
                                          <p:spTgt spid="85"/>
                                        </p:tgtEl>
                                      </p:cBhvr>
                                    </p:animEffect>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67">
                                            <p:txEl>
                                              <p:pRg st="11" end="11"/>
                                            </p:txEl>
                                          </p:spTgt>
                                        </p:tgtEl>
                                        <p:attrNameLst>
                                          <p:attrName>style.visibility</p:attrName>
                                        </p:attrNameLst>
                                      </p:cBhvr>
                                      <p:to>
                                        <p:strVal val="visible"/>
                                      </p:to>
                                    </p:set>
                                    <p:animEffect transition="in" filter="fade">
                                      <p:cBhvr>
                                        <p:cTn id="127" dur="500"/>
                                        <p:tgtEl>
                                          <p:spTgt spid="67">
                                            <p:txEl>
                                              <p:pRg st="11" end="11"/>
                                            </p:txEl>
                                          </p:spTgt>
                                        </p:tgtEl>
                                      </p:cBhvr>
                                    </p:animEffect>
                                  </p:childTnLst>
                                </p:cTn>
                              </p:par>
                            </p:childTnLst>
                          </p:cTn>
                        </p:par>
                        <p:par>
                          <p:cTn id="128" fill="hold">
                            <p:stCondLst>
                              <p:cond delay="1000"/>
                            </p:stCondLst>
                            <p:childTnLst>
                              <p:par>
                                <p:cTn id="129" presetID="10" presetClass="entr" presetSubtype="0" fill="hold" nodeType="afterEffect">
                                  <p:stCondLst>
                                    <p:cond delay="0"/>
                                  </p:stCondLst>
                                  <p:childTnLst>
                                    <p:set>
                                      <p:cBhvr>
                                        <p:cTn id="130" dur="1" fill="hold">
                                          <p:stCondLst>
                                            <p:cond delay="0"/>
                                          </p:stCondLst>
                                        </p:cTn>
                                        <p:tgtEl>
                                          <p:spTgt spid="67">
                                            <p:txEl>
                                              <p:pRg st="12" end="12"/>
                                            </p:txEl>
                                          </p:spTgt>
                                        </p:tgtEl>
                                        <p:attrNameLst>
                                          <p:attrName>style.visibility</p:attrName>
                                        </p:attrNameLst>
                                      </p:cBhvr>
                                      <p:to>
                                        <p:strVal val="visible"/>
                                      </p:to>
                                    </p:set>
                                    <p:animEffect transition="in" filter="fade">
                                      <p:cBhvr>
                                        <p:cTn id="131" dur="500"/>
                                        <p:tgtEl>
                                          <p:spTgt spid="67">
                                            <p:txEl>
                                              <p:pRg st="12" end="12"/>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89"/>
                                        </p:tgtEl>
                                        <p:attrNameLst>
                                          <p:attrName>style.visibility</p:attrName>
                                        </p:attrNameLst>
                                      </p:cBhvr>
                                      <p:to>
                                        <p:strVal val="visible"/>
                                      </p:to>
                                    </p:set>
                                    <p:animEffect transition="in" filter="fade">
                                      <p:cBhvr>
                                        <p:cTn id="136" dur="500"/>
                                        <p:tgtEl>
                                          <p:spTgt spid="8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fade">
                                      <p:cBhvr>
                                        <p:cTn id="139" dur="500"/>
                                        <p:tgtEl>
                                          <p:spTgt spid="97"/>
                                        </p:tgtEl>
                                      </p:cBhvr>
                                    </p:animEffect>
                                  </p:childTnLst>
                                </p:cTn>
                              </p:par>
                            </p:childTnLst>
                          </p:cTn>
                        </p:par>
                        <p:par>
                          <p:cTn id="140" fill="hold">
                            <p:stCondLst>
                              <p:cond delay="500"/>
                            </p:stCondLst>
                            <p:childTnLst>
                              <p:par>
                                <p:cTn id="141" presetID="10" presetClass="entr" presetSubtype="0" fill="hold" nodeType="afterEffect">
                                  <p:stCondLst>
                                    <p:cond delay="0"/>
                                  </p:stCondLst>
                                  <p:childTnLst>
                                    <p:set>
                                      <p:cBhvr>
                                        <p:cTn id="142" dur="1" fill="hold">
                                          <p:stCondLst>
                                            <p:cond delay="0"/>
                                          </p:stCondLst>
                                        </p:cTn>
                                        <p:tgtEl>
                                          <p:spTgt spid="67">
                                            <p:txEl>
                                              <p:pRg st="13" end="13"/>
                                            </p:txEl>
                                          </p:spTgt>
                                        </p:tgtEl>
                                        <p:attrNameLst>
                                          <p:attrName>style.visibility</p:attrName>
                                        </p:attrNameLst>
                                      </p:cBhvr>
                                      <p:to>
                                        <p:strVal val="visible"/>
                                      </p:to>
                                    </p:set>
                                    <p:animEffect transition="in" filter="fade">
                                      <p:cBhvr>
                                        <p:cTn id="143" dur="500"/>
                                        <p:tgtEl>
                                          <p:spTgt spid="67">
                                            <p:txEl>
                                              <p:pRg st="13" end="13"/>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92"/>
                                        </p:tgtEl>
                                        <p:attrNameLst>
                                          <p:attrName>style.visibility</p:attrName>
                                        </p:attrNameLst>
                                      </p:cBhvr>
                                      <p:to>
                                        <p:strVal val="visible"/>
                                      </p:to>
                                    </p:set>
                                    <p:animEffect transition="in" filter="fade">
                                      <p:cBhvr>
                                        <p:cTn id="148" dur="500"/>
                                        <p:tgtEl>
                                          <p:spTgt spid="9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Effect transition="in" filter="fade">
                                      <p:cBhvr>
                                        <p:cTn id="151" dur="500"/>
                                        <p:tgtEl>
                                          <p:spTgt spid="98"/>
                                        </p:tgtEl>
                                      </p:cBhvr>
                                    </p:animEffect>
                                  </p:childTnLst>
                                </p:cTn>
                              </p:par>
                              <p:par>
                                <p:cTn id="152" presetID="0" presetClass="path" presetSubtype="0" accel="50000" decel="50000" fill="hold" nodeType="withEffect">
                                  <p:stCondLst>
                                    <p:cond delay="250"/>
                                  </p:stCondLst>
                                  <p:childTnLst>
                                    <p:animMotion origin="layout" path="M -0.00063 -0.00477 C 0.00613 0.04791 0.00383 0.10786 0.02183 0.15259 C 0.02923 0.17076 0.03612 0.18551 0.04838 0.19051 C 0.05348 0.1896 0.05884 0.1896 0.06395 0.18847 C 0.06612 0.18779 0.06803 0.18597 0.06995 0.18461 C 0.07212 0.18302 0.07582 0.17711 0.07582 0.17734 C 0.08131 0.16076 0.07403 0.17984 0.08067 0.16939 C 0.08169 0.1678 0.08182 0.16531 0.08258 0.16394 C 0.08348 0.16235 0.08462 0.16145 0.08565 0.15986 C 0.08628 0.15804 0.08667 0.156 0.08756 0.15441 C 0.08845 0.15282 0.08973 0.15259 0.09062 0.15032 C 0.09432 0.14146 0.08807 0.14691 0.09445 0.14305 C 0.09535 0.13692 0.10173 0.11921 0.10428 0.11444 C 0.10658 0.10127 0.10887 0.08788 0.11117 0.07471 C 0.11168 0.07107 0.11245 0.06721 0.11309 0.06335 C 0.11347 0.06154 0.11411 0.05768 0.11411 0.0579 C 0.11972 -0.02929 0.11845 -0.11716 0.12483 -0.2039 C 0.12611 -0.21912 0.12585 -0.23456 0.12789 -0.24932 C 0.12942 -0.27793 0.13198 -0.30359 0.1367 -0.33083 C 0.13912 -0.34491 0.14282 -0.36035 0.14933 -0.36875 C 0.15074 -0.37625 0.15189 -0.37943 0.15533 -0.38374 C 0.15712 -0.39396 0.16605 -0.40645 0.16988 -0.41417 C 0.17167 -0.41757 0.17601 -0.42189 0.17601 -0.42166 C 0.17639 -0.4237 0.17703 -0.42575 0.17792 -0.42756 C 0.17958 -0.43029 0.18367 -0.43506 0.18367 -0.43483 C 0.18928 -0.45141 0.18201 -0.43211 0.18864 -0.44255 C 0.18967 -0.44414 0.18979 -0.44664 0.19069 -0.44845 C 0.1926 -0.45209 0.19413 -0.45231 0.19656 -0.4539 C 0.20013 -0.46435 0.20741 -0.46889 0.21328 -0.47479 C 0.22221 -0.48456 0.23817 -0.50159 0.24863 -0.50318 C 0.26357 -0.50568 0.27863 -0.5084 0.29369 -0.5109 C 0.30147 -0.51203 0.31781 -0.51635 0.32815 -0.51635 " pathEditMode="relative" rAng="0" ptsTypes="fffffffffffffffffffffffffffffffA">
                                      <p:cBhvr>
                                        <p:cTn id="153" dur="2000" fill="hold"/>
                                        <p:tgtEl>
                                          <p:spTgt spid="90"/>
                                        </p:tgtEl>
                                        <p:attrNameLst>
                                          <p:attrName>ppt_x</p:attrName>
                                          <p:attrName>ppt_y</p:attrName>
                                        </p:attrNameLst>
                                      </p:cBhvr>
                                      <p:rCtr x="16439" y="-15827"/>
                                    </p:animMotion>
                                  </p:childTnLst>
                                </p:cTn>
                              </p:par>
                              <p:par>
                                <p:cTn id="154" presetID="0" presetClass="path" presetSubtype="0" accel="50000" decel="50000" fill="hold" nodeType="withEffect">
                                  <p:stCondLst>
                                    <p:cond delay="250"/>
                                  </p:stCondLst>
                                  <p:childTnLst>
                                    <p:animMotion origin="layout" path="M 6.66667E-6 2.59259E-6 C -0.03541 -0.00185 -0.04861 -0.00371 -0.08749 2.59259E-6 C -0.0934 0.00061 -0.1144 0.01142 -0.11874 0.01666 C -0.12309 0.02191 -0.12638 0.02685 -0.13124 0.02963 C -0.13715 0.04568 -0.12934 0.02685 -0.13645 0.03703 C -0.13836 0.03981 -0.13975 0.04352 -0.14166 0.04629 C -0.14704 0.05494 -0.15121 0.06512 -0.15729 0.07222 C -0.16006 0.07963 -0.16354 0.08765 -0.1677 0.09259 C -0.16996 0.10463 -0.16684 0.0929 -0.17187 0.1 C -0.17291 0.10154 -0.17309 0.10401 -0.17395 0.10555 C -0.17482 0.1071 -0.17604 0.10802 -0.17708 0.10926 C -0.18177 0.12191 -0.19236 0.14043 -0.19479 0.1537 C -0.19618 0.16142 -0.20208 0.17592 -0.2052 0.18148 C -0.20711 0.18487 -0.21128 0.19352 -0.21458 0.19629 C -0.21666 0.19784 -0.22083 0.2 -0.22083 0.2 C -0.23211 0.19722 -0.22673 0.19907 -0.23333 0.18889 C -0.23524 0.18611 -0.23958 0.18148 -0.23958 0.18148 C -0.24201 0.175 -0.24201 0.17099 -0.24583 0.16666 C -0.24774 0.15679 -0.24965 0.14722 -0.25104 0.13703 C -0.25086 0.13117 -0.25138 0.09259 -0.24895 0.07592 C -0.24409 0.04136 -0.23298 0.00926 -0.22083 -0.01852 C -0.21736 -0.02624 -0.21493 -0.0392 -0.21041 -0.04445 C -0.2085 -0.05463 -0.2019 -0.07006 -0.19687 -0.07593 C -0.19392 -0.09167 -0.18472 -0.10062 -0.17812 -0.11111 C -0.17326 -0.11883 -0.16874 -0.12963 -0.16249 -0.13334 C -0.15815 -0.14476 -0.14843 -0.15062 -0.14166 -0.15741 C -0.13628 -0.16266 -0.13159 -0.16976 -0.12604 -0.17408 C -0.11562 -0.18241 -0.10503 -0.18488 -0.09374 -0.18704 C -0.06736 -0.18581 -0.04444 -0.18148 -0.01874 -0.17778 C -0.00642 -0.17037 0.00591 -0.17037 0.01876 -0.17037 " pathEditMode="relative" ptsTypes="fffffffffffffffffffffffffffffA">
                                      <p:cBhvr>
                                        <p:cTn id="155" dur="2000" fill="hold"/>
                                        <p:tgtEl>
                                          <p:spTgt spid="91"/>
                                        </p:tgtEl>
                                        <p:attrNameLst>
                                          <p:attrName>ppt_x</p:attrName>
                                          <p:attrName>ppt_y</p:attrName>
                                        </p:attrNameLst>
                                      </p:cBhvr>
                                    </p:animMotion>
                                  </p:childTnLst>
                                </p:cTn>
                              </p:par>
                            </p:childTnLst>
                          </p:cTn>
                        </p:par>
                        <p:par>
                          <p:cTn id="156" fill="hold">
                            <p:stCondLst>
                              <p:cond delay="2250"/>
                            </p:stCondLst>
                            <p:childTnLst>
                              <p:par>
                                <p:cTn id="157" presetID="10" presetClass="entr" presetSubtype="0" fill="hold" nodeType="afterEffect">
                                  <p:stCondLst>
                                    <p:cond delay="0"/>
                                  </p:stCondLst>
                                  <p:childTnLst>
                                    <p:set>
                                      <p:cBhvr>
                                        <p:cTn id="158" dur="1" fill="hold">
                                          <p:stCondLst>
                                            <p:cond delay="0"/>
                                          </p:stCondLst>
                                        </p:cTn>
                                        <p:tgtEl>
                                          <p:spTgt spid="67">
                                            <p:txEl>
                                              <p:pRg st="14" end="14"/>
                                            </p:txEl>
                                          </p:spTgt>
                                        </p:tgtEl>
                                        <p:attrNameLst>
                                          <p:attrName>style.visibility</p:attrName>
                                        </p:attrNameLst>
                                      </p:cBhvr>
                                      <p:to>
                                        <p:strVal val="visible"/>
                                      </p:to>
                                    </p:set>
                                    <p:animEffect transition="in" filter="fade">
                                      <p:cBhvr>
                                        <p:cTn id="159" dur="500"/>
                                        <p:tgtEl>
                                          <p:spTgt spid="6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8" grpId="0" animBg="1"/>
      <p:bldP spid="74" grpId="0" animBg="1"/>
      <p:bldP spid="75" grpId="0" animBg="1"/>
      <p:bldP spid="83" grpId="0" animBg="1"/>
      <p:bldP spid="88" grpId="0" animBg="1"/>
      <p:bldP spid="89" grpId="0" animBg="1"/>
      <p:bldP spid="92" grpId="0" animBg="1"/>
      <p:bldP spid="93" grpId="0" animBg="1"/>
      <p:bldP spid="94" grpId="0" animBg="1"/>
      <p:bldP spid="95" grpId="0" animBg="1"/>
      <p:bldP spid="96" grpId="0" animBg="1"/>
      <p:bldP spid="97" grpId="0" animBg="1"/>
      <p:bldP spid="98"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Exchange hybrid </a:t>
            </a:r>
            <a:r>
              <a:rPr lang="en-GB" sz="5400" dirty="0" smtClean="0"/>
              <a:t>deployment </a:t>
            </a:r>
            <a:r>
              <a:rPr lang="en-GB" sz="5400" dirty="0"/>
              <a:t>and </a:t>
            </a:r>
            <a:r>
              <a:rPr lang="en-GB" sz="5400" dirty="0" smtClean="0"/>
              <a:t>migration on your terms</a:t>
            </a:r>
            <a:endParaRPr lang="en-US" sz="5400" dirty="0"/>
          </a:p>
        </p:txBody>
      </p:sp>
      <p:sp>
        <p:nvSpPr>
          <p:cNvPr id="5" name="Text Placeholder 4"/>
          <p:cNvSpPr>
            <a:spLocks noGrp="1"/>
          </p:cNvSpPr>
          <p:nvPr>
            <p:ph type="body" sz="quarter" idx="12"/>
          </p:nvPr>
        </p:nvSpPr>
        <p:spPr/>
        <p:txBody>
          <a:bodyPr/>
          <a:lstStyle/>
          <a:p>
            <a:r>
              <a:rPr lang="en-US" sz="3200" dirty="0" smtClean="0"/>
              <a:t>Neil Axelrod</a:t>
            </a:r>
            <a:endParaRPr lang="en-US" sz="3200" dirty="0"/>
          </a:p>
          <a:p>
            <a:r>
              <a:rPr lang="en-US" sz="3200" dirty="0" smtClean="0"/>
              <a:t>Principal Technology Specialist</a:t>
            </a:r>
            <a:endParaRPr lang="en-US" sz="3200" dirty="0"/>
          </a:p>
          <a:p>
            <a:r>
              <a:rPr lang="en-US" sz="3200" dirty="0"/>
              <a:t>Microsoft</a:t>
            </a:r>
          </a:p>
          <a:p>
            <a:endParaRPr lang="en-US" dirty="0"/>
          </a:p>
        </p:txBody>
      </p:sp>
      <p:sp>
        <p:nvSpPr>
          <p:cNvPr id="9" name="Text Placeholder 8"/>
          <p:cNvSpPr>
            <a:spLocks noGrp="1"/>
          </p:cNvSpPr>
          <p:nvPr>
            <p:ph type="body" sz="quarter" idx="13"/>
          </p:nvPr>
        </p:nvSpPr>
        <p:spPr/>
        <p:txBody>
          <a:bodyPr/>
          <a:lstStyle/>
          <a:p>
            <a:r>
              <a:rPr lang="en-US" dirty="0" smtClean="0"/>
              <a:t>OUC-B311</a:t>
            </a:r>
            <a:endParaRPr lang="en-US" dirty="0"/>
          </a:p>
        </p:txBody>
      </p:sp>
    </p:spTree>
    <p:extLst>
      <p:ext uri="{BB962C8B-B14F-4D97-AF65-F5344CB8AC3E}">
        <p14:creationId xmlns:p14="http://schemas.microsoft.com/office/powerpoint/2010/main" val="718140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t>Deployment</a:t>
            </a:r>
            <a:r>
              <a:rPr lang="en-US" dirty="0" smtClean="0"/>
              <a:t/>
            </a:r>
            <a:br>
              <a:rPr lang="en-US" dirty="0" smtClean="0"/>
            </a:br>
            <a:r>
              <a:rPr lang="en-US" sz="4800" dirty="0" smtClean="0"/>
              <a:t>Hybrid</a:t>
            </a:r>
            <a:r>
              <a:rPr lang="en-US" dirty="0" smtClean="0"/>
              <a:t/>
            </a:r>
            <a:br>
              <a:rPr lang="en-US" dirty="0" smtClean="0"/>
            </a:br>
            <a:endParaRPr lang="en-US" dirty="0"/>
          </a:p>
        </p:txBody>
      </p:sp>
    </p:spTree>
    <p:extLst>
      <p:ext uri="{BB962C8B-B14F-4D97-AF65-F5344CB8AC3E}">
        <p14:creationId xmlns:p14="http://schemas.microsoft.com/office/powerpoint/2010/main" val="33056201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Exchange 2013 tenant compatibility </a:t>
            </a:r>
          </a:p>
        </p:txBody>
      </p:sp>
      <p:sp>
        <p:nvSpPr>
          <p:cNvPr id="3" name="Text Placeholder 2"/>
          <p:cNvSpPr>
            <a:spLocks noGrp="1"/>
          </p:cNvSpPr>
          <p:nvPr>
            <p:ph type="body" sz="quarter" idx="4294967295"/>
          </p:nvPr>
        </p:nvSpPr>
        <p:spPr>
          <a:xfrm>
            <a:off x="274638" y="1439863"/>
            <a:ext cx="11701462" cy="5283200"/>
          </a:xfrm>
          <a:prstGeom prst="rect">
            <a:avLst/>
          </a:prstGeom>
        </p:spPr>
        <p:txBody>
          <a:bodyPr>
            <a:noAutofit/>
          </a:bodyPr>
          <a:lstStyle/>
          <a:p>
            <a:pPr marL="0" lvl="1" indent="0">
              <a:lnSpc>
                <a:spcPct val="100000"/>
              </a:lnSpc>
              <a:spcBef>
                <a:spcPts val="0"/>
              </a:spcBef>
              <a:spcAft>
                <a:spcPts val="1200"/>
              </a:spcAft>
              <a:buNone/>
            </a:pPr>
            <a:r>
              <a:rPr lang="en-GB" sz="2800" dirty="0">
                <a:gradFill>
                  <a:gsLst>
                    <a:gs pos="1250">
                      <a:schemeClr val="tx2"/>
                    </a:gs>
                    <a:gs pos="99000">
                      <a:schemeClr val="tx2"/>
                    </a:gs>
                  </a:gsLst>
                  <a:lin ang="5400000" scaled="0"/>
                </a:gradFill>
                <a:latin typeface="+mj-lt"/>
              </a:rPr>
              <a:t>Exchange Server </a:t>
            </a:r>
            <a:r>
              <a:rPr lang="en-GB" sz="2800" dirty="0" smtClean="0">
                <a:gradFill>
                  <a:gsLst>
                    <a:gs pos="1250">
                      <a:schemeClr val="tx2"/>
                    </a:gs>
                    <a:gs pos="99000">
                      <a:schemeClr val="tx2"/>
                    </a:gs>
                  </a:gsLst>
                  <a:lin ang="5400000" scaled="0"/>
                </a:gradFill>
                <a:latin typeface="+mj-lt"/>
              </a:rPr>
              <a:t>2013 (with CU1) hybrid is </a:t>
            </a:r>
            <a:r>
              <a:rPr lang="en-GB" sz="2800" dirty="0">
                <a:gradFill>
                  <a:gsLst>
                    <a:gs pos="1250">
                      <a:schemeClr val="tx2"/>
                    </a:gs>
                    <a:gs pos="99000">
                      <a:schemeClr val="tx2"/>
                    </a:gs>
                  </a:gsLst>
                  <a:lin ang="5400000" scaled="0"/>
                </a:gradFill>
                <a:latin typeface="+mj-lt"/>
              </a:rPr>
              <a:t>supported against a </a:t>
            </a:r>
            <a:r>
              <a:rPr lang="en-GB" sz="2800" dirty="0" smtClean="0">
                <a:gradFill>
                  <a:gsLst>
                    <a:gs pos="1250">
                      <a:schemeClr val="tx2"/>
                    </a:gs>
                    <a:gs pos="99000">
                      <a:schemeClr val="tx2"/>
                    </a:gs>
                  </a:gsLst>
                  <a:lin ang="5400000" scaled="0"/>
                </a:gradFill>
                <a:latin typeface="+mj-lt"/>
              </a:rPr>
              <a:t>new Exchange Online tenant (Wave 15).</a:t>
            </a:r>
            <a:endParaRPr lang="en-GB" sz="2800" dirty="0">
              <a:gradFill>
                <a:gsLst>
                  <a:gs pos="1250">
                    <a:schemeClr val="tx2"/>
                  </a:gs>
                  <a:gs pos="99000">
                    <a:schemeClr val="tx2"/>
                  </a:gs>
                </a:gsLst>
                <a:lin ang="5400000" scaled="0"/>
              </a:gradFill>
              <a:latin typeface="+mj-lt"/>
            </a:endParaRPr>
          </a:p>
          <a:p>
            <a:pPr marL="0" lvl="1" indent="0">
              <a:lnSpc>
                <a:spcPct val="100000"/>
              </a:lnSpc>
              <a:spcBef>
                <a:spcPts val="0"/>
              </a:spcBef>
              <a:spcAft>
                <a:spcPts val="1200"/>
              </a:spcAft>
              <a:buNone/>
            </a:pPr>
            <a:r>
              <a:rPr lang="en-GB" sz="2800" dirty="0" smtClean="0">
                <a:gradFill>
                  <a:gsLst>
                    <a:gs pos="1250">
                      <a:schemeClr val="tx2"/>
                    </a:gs>
                    <a:gs pos="99000">
                      <a:schemeClr val="tx2"/>
                    </a:gs>
                  </a:gsLst>
                  <a:lin ang="5400000" scaled="0"/>
                </a:gradFill>
                <a:latin typeface="+mj-lt"/>
              </a:rPr>
              <a:t>Tenants </a:t>
            </a:r>
            <a:r>
              <a:rPr lang="en-GB" sz="2800" dirty="0">
                <a:gradFill>
                  <a:gsLst>
                    <a:gs pos="1250">
                      <a:schemeClr val="tx2"/>
                    </a:gs>
                    <a:gs pos="99000">
                      <a:schemeClr val="tx2"/>
                    </a:gs>
                  </a:gsLst>
                  <a:lin ang="5400000" scaled="0"/>
                </a:gradFill>
                <a:latin typeface="+mj-lt"/>
              </a:rPr>
              <a:t>still running on the </a:t>
            </a:r>
            <a:r>
              <a:rPr lang="en-GB" sz="2800" dirty="0" smtClean="0">
                <a:gradFill>
                  <a:gsLst>
                    <a:gs pos="1250">
                      <a:schemeClr val="tx2"/>
                    </a:gs>
                    <a:gs pos="99000">
                      <a:schemeClr val="tx2"/>
                    </a:gs>
                  </a:gsLst>
                  <a:lin ang="5400000" scaled="0"/>
                </a:gradFill>
                <a:latin typeface="+mj-lt"/>
              </a:rPr>
              <a:t>legacy release </a:t>
            </a:r>
            <a:r>
              <a:rPr lang="en-GB" sz="2800" dirty="0">
                <a:gradFill>
                  <a:gsLst>
                    <a:gs pos="1250">
                      <a:schemeClr val="tx2"/>
                    </a:gs>
                    <a:gs pos="99000">
                      <a:schemeClr val="tx2"/>
                    </a:gs>
                  </a:gsLst>
                  <a:lin ang="5400000" scaled="0"/>
                </a:gradFill>
                <a:latin typeface="+mj-lt"/>
              </a:rPr>
              <a:t>of Exchange Online </a:t>
            </a:r>
            <a:r>
              <a:rPr lang="en-GB" sz="2800" dirty="0" smtClean="0">
                <a:gradFill>
                  <a:gsLst>
                    <a:gs pos="1250">
                      <a:schemeClr val="tx2"/>
                    </a:gs>
                    <a:gs pos="99000">
                      <a:schemeClr val="tx2"/>
                    </a:gs>
                  </a:gsLst>
                  <a:lin ang="5400000" scaled="0"/>
                </a:gradFill>
                <a:latin typeface="+mj-lt"/>
              </a:rPr>
              <a:t>(Wave 14) are </a:t>
            </a:r>
            <a:r>
              <a:rPr lang="en-GB" sz="2800" dirty="0">
                <a:gradFill>
                  <a:gsLst>
                    <a:gs pos="1250">
                      <a:schemeClr val="tx2"/>
                    </a:gs>
                    <a:gs pos="99000">
                      <a:schemeClr val="tx2"/>
                    </a:gs>
                  </a:gsLst>
                  <a:lin ang="5400000" scaled="0"/>
                </a:gradFill>
                <a:latin typeface="+mj-lt"/>
              </a:rPr>
              <a:t>not compatible with </a:t>
            </a:r>
            <a:r>
              <a:rPr lang="en-GB" sz="2800" dirty="0" smtClean="0">
                <a:gradFill>
                  <a:gsLst>
                    <a:gs pos="1250">
                      <a:schemeClr val="tx2"/>
                    </a:gs>
                    <a:gs pos="99000">
                      <a:schemeClr val="tx2"/>
                    </a:gs>
                  </a:gsLst>
                  <a:lin ang="5400000" scaled="0"/>
                </a:gradFill>
                <a:latin typeface="+mj-lt"/>
              </a:rPr>
              <a:t>hybrid deployments configured with Exchange </a:t>
            </a:r>
            <a:r>
              <a:rPr lang="en-GB" sz="2800" dirty="0">
                <a:gradFill>
                  <a:gsLst>
                    <a:gs pos="1250">
                      <a:schemeClr val="tx2"/>
                    </a:gs>
                    <a:gs pos="99000">
                      <a:schemeClr val="tx2"/>
                    </a:gs>
                  </a:gsLst>
                  <a:lin ang="5400000" scaled="0"/>
                </a:gradFill>
                <a:latin typeface="+mj-lt"/>
              </a:rPr>
              <a:t>Server 2013 </a:t>
            </a:r>
            <a:r>
              <a:rPr lang="en-GB" sz="2800" dirty="0" smtClean="0">
                <a:gradFill>
                  <a:gsLst>
                    <a:gs pos="1250">
                      <a:schemeClr val="tx2"/>
                    </a:gs>
                    <a:gs pos="99000">
                      <a:schemeClr val="tx2"/>
                    </a:gs>
                  </a:gsLst>
                  <a:lin ang="5400000" scaled="0"/>
                </a:gradFill>
                <a:latin typeface="+mj-lt"/>
              </a:rPr>
              <a:t>on-premises.</a:t>
            </a:r>
            <a:endParaRPr lang="en-GB" sz="2800" dirty="0">
              <a:gradFill>
                <a:gsLst>
                  <a:gs pos="1250">
                    <a:schemeClr val="tx2"/>
                  </a:gs>
                  <a:gs pos="99000">
                    <a:schemeClr val="tx2"/>
                  </a:gs>
                </a:gsLst>
                <a:lin ang="5400000" scaled="0"/>
              </a:gradFill>
              <a:latin typeface="+mj-lt"/>
            </a:endParaRPr>
          </a:p>
          <a:p>
            <a:pPr marL="0" lvl="1" indent="0">
              <a:lnSpc>
                <a:spcPct val="100000"/>
              </a:lnSpc>
              <a:spcBef>
                <a:spcPts val="0"/>
              </a:spcBef>
              <a:spcAft>
                <a:spcPts val="1200"/>
              </a:spcAft>
              <a:buNone/>
            </a:pPr>
            <a:r>
              <a:rPr lang="en-GB" sz="2800" dirty="0" smtClean="0">
                <a:gradFill>
                  <a:gsLst>
                    <a:gs pos="1250">
                      <a:schemeClr val="tx2"/>
                    </a:gs>
                    <a:gs pos="99000">
                      <a:schemeClr val="tx2"/>
                    </a:gs>
                  </a:gsLst>
                  <a:lin ang="5400000" scaled="0"/>
                </a:gradFill>
                <a:latin typeface="+mj-lt"/>
              </a:rPr>
              <a:t>Tenants still running on </a:t>
            </a:r>
            <a:r>
              <a:rPr lang="en-GB" sz="2800" dirty="0">
                <a:gradFill>
                  <a:gsLst>
                    <a:gs pos="1250">
                      <a:schemeClr val="tx2"/>
                    </a:gs>
                    <a:gs pos="99000">
                      <a:schemeClr val="tx2"/>
                    </a:gs>
                  </a:gsLst>
                  <a:lin ang="5400000" scaled="0"/>
                </a:gradFill>
                <a:latin typeface="+mj-lt"/>
              </a:rPr>
              <a:t>the </a:t>
            </a:r>
            <a:r>
              <a:rPr lang="en-GB" sz="2800" dirty="0" smtClean="0">
                <a:gradFill>
                  <a:gsLst>
                    <a:gs pos="1250">
                      <a:schemeClr val="tx2"/>
                    </a:gs>
                    <a:gs pos="99000">
                      <a:schemeClr val="tx2"/>
                    </a:gs>
                  </a:gsLst>
                  <a:lin ang="5400000" scaled="0"/>
                </a:gradFill>
                <a:latin typeface="+mj-lt"/>
              </a:rPr>
              <a:t>legacy </a:t>
            </a:r>
            <a:r>
              <a:rPr lang="en-GB" sz="2800" dirty="0">
                <a:gradFill>
                  <a:gsLst>
                    <a:gs pos="1250">
                      <a:schemeClr val="tx2"/>
                    </a:gs>
                    <a:gs pos="99000">
                      <a:schemeClr val="tx2"/>
                    </a:gs>
                  </a:gsLst>
                  <a:lin ang="5400000" scaled="0"/>
                </a:gradFill>
                <a:latin typeface="+mj-lt"/>
              </a:rPr>
              <a:t>release of Exchange Online need to be fully upgraded to the new release of the service before they can be supported by Exchange Server 2013 </a:t>
            </a:r>
            <a:r>
              <a:rPr lang="en-GB" sz="2800" dirty="0" smtClean="0">
                <a:gradFill>
                  <a:gsLst>
                    <a:gs pos="1250">
                      <a:schemeClr val="tx2"/>
                    </a:gs>
                    <a:gs pos="99000">
                      <a:schemeClr val="tx2"/>
                    </a:gs>
                  </a:gsLst>
                  <a:lin ang="5400000" scaled="0"/>
                </a:gradFill>
                <a:latin typeface="+mj-lt"/>
              </a:rPr>
              <a:t>on-premises hybrid.</a:t>
            </a:r>
            <a:endParaRPr lang="en-GB" sz="2800" dirty="0">
              <a:gradFill>
                <a:gsLst>
                  <a:gs pos="1250">
                    <a:schemeClr val="tx2"/>
                  </a:gs>
                  <a:gs pos="99000">
                    <a:schemeClr val="tx2"/>
                  </a:gs>
                </a:gsLst>
                <a:lin ang="5400000" scaled="0"/>
              </a:gradFill>
              <a:latin typeface="+mj-lt"/>
            </a:endParaRPr>
          </a:p>
          <a:p>
            <a:pPr marL="0" lvl="1" indent="0">
              <a:lnSpc>
                <a:spcPct val="100000"/>
              </a:lnSpc>
              <a:spcBef>
                <a:spcPts val="0"/>
              </a:spcBef>
              <a:spcAft>
                <a:spcPts val="1200"/>
              </a:spcAft>
              <a:buNone/>
            </a:pPr>
            <a:r>
              <a:rPr lang="en-GB" sz="2800" dirty="0">
                <a:gradFill>
                  <a:gsLst>
                    <a:gs pos="1250">
                      <a:schemeClr val="tx2"/>
                    </a:gs>
                    <a:gs pos="99000">
                      <a:schemeClr val="tx2"/>
                    </a:gs>
                  </a:gsLst>
                  <a:lin ang="5400000" scaled="0"/>
                </a:gradFill>
                <a:latin typeface="+mj-lt"/>
              </a:rPr>
              <a:t>Exchange Server 2013 Setup and Hybrid Configuration Wizard include </a:t>
            </a:r>
            <a:r>
              <a:rPr lang="en-GB" sz="2800" dirty="0" smtClean="0">
                <a:gradFill>
                  <a:gsLst>
                    <a:gs pos="1250">
                      <a:schemeClr val="tx2"/>
                    </a:gs>
                    <a:gs pos="99000">
                      <a:schemeClr val="tx2"/>
                    </a:gs>
                  </a:gsLst>
                  <a:lin ang="5400000" scaled="0"/>
                </a:gradFill>
                <a:latin typeface="+mj-lt"/>
              </a:rPr>
              <a:t/>
            </a:r>
            <a:br>
              <a:rPr lang="en-GB" sz="2800" dirty="0" smtClean="0">
                <a:gradFill>
                  <a:gsLst>
                    <a:gs pos="1250">
                      <a:schemeClr val="tx2"/>
                    </a:gs>
                    <a:gs pos="99000">
                      <a:schemeClr val="tx2"/>
                    </a:gs>
                  </a:gsLst>
                  <a:lin ang="5400000" scaled="0"/>
                </a:gradFill>
                <a:latin typeface="+mj-lt"/>
              </a:rPr>
            </a:br>
            <a:r>
              <a:rPr lang="en-GB" sz="2800" dirty="0" smtClean="0">
                <a:gradFill>
                  <a:gsLst>
                    <a:gs pos="1250">
                      <a:schemeClr val="tx2"/>
                    </a:gs>
                    <a:gs pos="99000">
                      <a:schemeClr val="tx2"/>
                    </a:gs>
                  </a:gsLst>
                  <a:lin ang="5400000" scaled="0"/>
                </a:gradFill>
                <a:latin typeface="+mj-lt"/>
              </a:rPr>
              <a:t>a </a:t>
            </a:r>
            <a:r>
              <a:rPr lang="en-GB" sz="2800" dirty="0">
                <a:gradFill>
                  <a:gsLst>
                    <a:gs pos="1250">
                      <a:schemeClr val="tx2"/>
                    </a:gs>
                    <a:gs pos="99000">
                      <a:schemeClr val="tx2"/>
                    </a:gs>
                  </a:gsLst>
                  <a:lin ang="5400000" scaled="0"/>
                </a:gradFill>
                <a:latin typeface="+mj-lt"/>
              </a:rPr>
              <a:t>tenant version </a:t>
            </a:r>
            <a:r>
              <a:rPr lang="en-GB" sz="2800" dirty="0" smtClean="0">
                <a:gradFill>
                  <a:gsLst>
                    <a:gs pos="1250">
                      <a:schemeClr val="tx2"/>
                    </a:gs>
                    <a:gs pos="99000">
                      <a:schemeClr val="tx2"/>
                    </a:gs>
                  </a:gsLst>
                  <a:lin ang="5400000" scaled="0"/>
                </a:gradFill>
                <a:latin typeface="+mj-lt"/>
              </a:rPr>
              <a:t>check.</a:t>
            </a:r>
            <a:endParaRPr lang="en-GB" sz="2800" dirty="0">
              <a:gradFill>
                <a:gsLst>
                  <a:gs pos="1250">
                    <a:schemeClr val="tx2"/>
                  </a:gs>
                  <a:gs pos="99000">
                    <a:schemeClr val="tx2"/>
                  </a:gs>
                </a:gsLst>
                <a:lin ang="5400000" scaled="0"/>
              </a:gradFill>
              <a:latin typeface="+mj-lt"/>
            </a:endParaRPr>
          </a:p>
          <a:p>
            <a:pPr marL="0" lvl="1" indent="0">
              <a:lnSpc>
                <a:spcPct val="100000"/>
              </a:lnSpc>
              <a:spcBef>
                <a:spcPts val="0"/>
              </a:spcBef>
              <a:spcAft>
                <a:spcPts val="1200"/>
              </a:spcAft>
              <a:buNone/>
            </a:pPr>
            <a:r>
              <a:rPr lang="en-GB" sz="2800" dirty="0">
                <a:gradFill>
                  <a:gsLst>
                    <a:gs pos="1250">
                      <a:schemeClr val="tx2"/>
                    </a:gs>
                    <a:gs pos="99000">
                      <a:schemeClr val="tx2"/>
                    </a:gs>
                  </a:gsLst>
                  <a:lin ang="5400000" scaled="0"/>
                </a:gradFill>
                <a:latin typeface="+mj-lt"/>
              </a:rPr>
              <a:t>The setup check occurs once during the </a:t>
            </a:r>
            <a:r>
              <a:rPr lang="en-GB" sz="2800" dirty="0" err="1">
                <a:gradFill>
                  <a:gsLst>
                    <a:gs pos="1250">
                      <a:schemeClr val="tx2"/>
                    </a:gs>
                    <a:gs pos="99000">
                      <a:schemeClr val="tx2"/>
                    </a:gs>
                  </a:gsLst>
                  <a:lin ang="5400000" scaled="0"/>
                </a:gradFill>
                <a:latin typeface="+mj-lt"/>
              </a:rPr>
              <a:t>PrepareAD</a:t>
            </a:r>
            <a:r>
              <a:rPr lang="en-GB" sz="2800" dirty="0">
                <a:gradFill>
                  <a:gsLst>
                    <a:gs pos="1250">
                      <a:schemeClr val="tx2"/>
                    </a:gs>
                    <a:gs pos="99000">
                      <a:schemeClr val="tx2"/>
                    </a:gs>
                  </a:gsLst>
                  <a:lin ang="5400000" scaled="0"/>
                </a:gradFill>
                <a:latin typeface="+mj-lt"/>
              </a:rPr>
              <a:t> </a:t>
            </a:r>
            <a:r>
              <a:rPr lang="en-GB" sz="2800" dirty="0" smtClean="0">
                <a:gradFill>
                  <a:gsLst>
                    <a:gs pos="1250">
                      <a:schemeClr val="tx2"/>
                    </a:gs>
                    <a:gs pos="99000">
                      <a:schemeClr val="tx2"/>
                    </a:gs>
                  </a:gsLst>
                  <a:lin ang="5400000" scaled="0"/>
                </a:gradFill>
                <a:latin typeface="+mj-lt"/>
              </a:rPr>
              <a:t>phase.</a:t>
            </a:r>
            <a:endParaRPr lang="en-GB" sz="2800" dirty="0">
              <a:gradFill>
                <a:gsLst>
                  <a:gs pos="1250">
                    <a:schemeClr val="tx2"/>
                  </a:gs>
                  <a:gs pos="99000">
                    <a:schemeClr val="tx2"/>
                  </a:gs>
                </a:gsLst>
                <a:lin ang="5400000" scaled="0"/>
              </a:gradFill>
              <a:latin typeface="+mj-lt"/>
            </a:endParaRPr>
          </a:p>
        </p:txBody>
      </p:sp>
    </p:spTree>
    <p:extLst>
      <p:ext uri="{BB962C8B-B14F-4D97-AF65-F5344CB8AC3E}">
        <p14:creationId xmlns:p14="http://schemas.microsoft.com/office/powerpoint/2010/main" val="218645760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366" y="-1"/>
            <a:ext cx="7993743" cy="69945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366" y="-1"/>
            <a:ext cx="7993743" cy="6994525"/>
          </a:xfrm>
          <a:prstGeom prst="rect">
            <a:avLst/>
          </a:prstGeom>
        </p:spPr>
      </p:pic>
      <p:pic>
        <p:nvPicPr>
          <p:cNvPr id="12" name="Picture 11"/>
          <p:cNvPicPr>
            <a:picLocks noChangeAspect="1"/>
          </p:cNvPicPr>
          <p:nvPr/>
        </p:nvPicPr>
        <p:blipFill>
          <a:blip r:embed="rId5"/>
          <a:stretch>
            <a:fillRect/>
          </a:stretch>
        </p:blipFill>
        <p:spPr>
          <a:xfrm>
            <a:off x="1966472" y="3667433"/>
            <a:ext cx="8503530" cy="2524017"/>
          </a:xfrm>
          <a:prstGeom prst="rect">
            <a:avLst/>
          </a:prstGeom>
        </p:spPr>
      </p:pic>
      <p:sp>
        <p:nvSpPr>
          <p:cNvPr id="10" name="Rectangle 9"/>
          <p:cNvSpPr/>
          <p:nvPr/>
        </p:nvSpPr>
        <p:spPr bwMode="auto">
          <a:xfrm>
            <a:off x="3868076" y="4817999"/>
            <a:ext cx="397911" cy="158967"/>
          </a:xfrm>
          <a:prstGeom prst="rect">
            <a:avLst/>
          </a:prstGeom>
          <a:noFill/>
          <a:ln w="1905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1" name="Rectangle 10"/>
          <p:cNvSpPr/>
          <p:nvPr/>
        </p:nvSpPr>
        <p:spPr bwMode="auto">
          <a:xfrm>
            <a:off x="4265987" y="4698833"/>
            <a:ext cx="360607" cy="131127"/>
          </a:xfrm>
          <a:prstGeom prst="rect">
            <a:avLst/>
          </a:prstGeom>
          <a:noFill/>
          <a:ln w="1905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1366" y="-1"/>
            <a:ext cx="7993743" cy="6994525"/>
          </a:xfrm>
          <a:prstGeom prst="rect">
            <a:avLst/>
          </a:prstGeom>
        </p:spPr>
      </p:pic>
    </p:spTree>
    <p:custDataLst>
      <p:tags r:id="rId1"/>
    </p:custDataLst>
    <p:extLst>
      <p:ext uri="{BB962C8B-B14F-4D97-AF65-F5344CB8AC3E}">
        <p14:creationId xmlns:p14="http://schemas.microsoft.com/office/powerpoint/2010/main" val="3767056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Exchange 2010 hybrid support</a:t>
            </a:r>
          </a:p>
        </p:txBody>
      </p:sp>
      <p:sp>
        <p:nvSpPr>
          <p:cNvPr id="3" name="Text Placeholder 2"/>
          <p:cNvSpPr>
            <a:spLocks noGrp="1"/>
          </p:cNvSpPr>
          <p:nvPr>
            <p:ph type="body" sz="quarter" idx="4294967295"/>
          </p:nvPr>
        </p:nvSpPr>
        <p:spPr>
          <a:xfrm>
            <a:off x="274638" y="1439864"/>
            <a:ext cx="11701462" cy="5283200"/>
          </a:xfrm>
          <a:prstGeom prst="rect">
            <a:avLst/>
          </a:prstGeom>
        </p:spPr>
        <p:txBody>
          <a:bodyPr>
            <a:normAutofit/>
          </a:bodyPr>
          <a:lstStyle/>
          <a:p>
            <a:pPr marL="0" lvl="1" indent="0">
              <a:lnSpc>
                <a:spcPct val="100000"/>
              </a:lnSpc>
              <a:spcBef>
                <a:spcPts val="0"/>
              </a:spcBef>
              <a:spcAft>
                <a:spcPts val="1200"/>
              </a:spcAft>
              <a:buNone/>
            </a:pPr>
            <a:r>
              <a:rPr lang="en-US" sz="3200" dirty="0">
                <a:gradFill>
                  <a:gsLst>
                    <a:gs pos="1250">
                      <a:schemeClr val="tx2"/>
                    </a:gs>
                    <a:gs pos="99000">
                      <a:schemeClr val="tx2"/>
                    </a:gs>
                  </a:gsLst>
                  <a:lin ang="5400000" scaled="0"/>
                </a:gradFill>
                <a:latin typeface="+mj-lt"/>
              </a:rPr>
              <a:t>Exchange Server 2010 SP3 </a:t>
            </a:r>
            <a:r>
              <a:rPr lang="en-US" sz="3200" dirty="0" smtClean="0">
                <a:gradFill>
                  <a:gsLst>
                    <a:gs pos="1250">
                      <a:schemeClr val="tx2"/>
                    </a:gs>
                    <a:gs pos="99000">
                      <a:schemeClr val="tx2"/>
                    </a:gs>
                  </a:gsLst>
                  <a:lin ang="5400000" scaled="0"/>
                </a:gradFill>
                <a:latin typeface="+mj-lt"/>
              </a:rPr>
              <a:t>based hybrid will </a:t>
            </a:r>
            <a:r>
              <a:rPr lang="en-US" sz="3200" dirty="0">
                <a:gradFill>
                  <a:gsLst>
                    <a:gs pos="1250">
                      <a:schemeClr val="tx2"/>
                    </a:gs>
                    <a:gs pos="99000">
                      <a:schemeClr val="tx2"/>
                    </a:gs>
                  </a:gsLst>
                  <a:lin ang="5400000" scaled="0"/>
                </a:gradFill>
                <a:latin typeface="+mj-lt"/>
              </a:rPr>
              <a:t>be compatible with </a:t>
            </a:r>
            <a:r>
              <a:rPr lang="en-US" sz="3200" dirty="0" smtClean="0">
                <a:gradFill>
                  <a:gsLst>
                    <a:gs pos="1250">
                      <a:schemeClr val="tx2"/>
                    </a:gs>
                    <a:gs pos="99000">
                      <a:schemeClr val="tx2"/>
                    </a:gs>
                  </a:gsLst>
                  <a:lin ang="5400000" scaled="0"/>
                </a:gradFill>
                <a:latin typeface="+mj-lt"/>
              </a:rPr>
              <a:t>all Office 365 tenants (Wave 14 and 15).</a:t>
            </a:r>
            <a:endParaRPr lang="en-US" sz="3200" dirty="0">
              <a:gradFill>
                <a:gsLst>
                  <a:gs pos="1250">
                    <a:schemeClr val="tx2"/>
                  </a:gs>
                  <a:gs pos="99000">
                    <a:schemeClr val="tx2"/>
                  </a:gs>
                </a:gsLst>
                <a:lin ang="5400000" scaled="0"/>
              </a:gradFill>
              <a:latin typeface="+mj-lt"/>
            </a:endParaRPr>
          </a:p>
          <a:p>
            <a:pPr marL="0" lvl="1" indent="0">
              <a:lnSpc>
                <a:spcPct val="100000"/>
              </a:lnSpc>
              <a:spcBef>
                <a:spcPts val="0"/>
              </a:spcBef>
              <a:spcAft>
                <a:spcPts val="1200"/>
              </a:spcAft>
              <a:buNone/>
            </a:pPr>
            <a:r>
              <a:rPr lang="en-US" sz="3200" dirty="0">
                <a:gradFill>
                  <a:gsLst>
                    <a:gs pos="1250">
                      <a:schemeClr val="tx2"/>
                    </a:gs>
                    <a:gs pos="99000">
                      <a:schemeClr val="tx2"/>
                    </a:gs>
                  </a:gsLst>
                  <a:lin ang="5400000" scaled="0"/>
                </a:gradFill>
                <a:latin typeface="+mj-lt"/>
              </a:rPr>
              <a:t>Exchange Server 2010 </a:t>
            </a:r>
            <a:r>
              <a:rPr lang="en-US" sz="3200" dirty="0" smtClean="0">
                <a:gradFill>
                  <a:gsLst>
                    <a:gs pos="1250">
                      <a:schemeClr val="tx2"/>
                    </a:gs>
                    <a:gs pos="99000">
                      <a:schemeClr val="tx2"/>
                    </a:gs>
                  </a:gsLst>
                  <a:lin ang="5400000" scaled="0"/>
                </a:gradFill>
                <a:latin typeface="+mj-lt"/>
              </a:rPr>
              <a:t>SP3 based </a:t>
            </a:r>
            <a:r>
              <a:rPr lang="en-US" sz="3200" dirty="0">
                <a:gradFill>
                  <a:gsLst>
                    <a:gs pos="1250">
                      <a:schemeClr val="tx2"/>
                    </a:gs>
                    <a:gs pos="99000">
                      <a:schemeClr val="tx2"/>
                    </a:gs>
                  </a:gsLst>
                  <a:lin ang="5400000" scaled="0"/>
                </a:gradFill>
                <a:latin typeface="+mj-lt"/>
              </a:rPr>
              <a:t>hybrid deployments will continue to support Exchange 2003 coexistence with </a:t>
            </a:r>
            <a:r>
              <a:rPr lang="en-US" sz="3200" dirty="0" smtClean="0">
                <a:gradFill>
                  <a:gsLst>
                    <a:gs pos="1250">
                      <a:schemeClr val="tx2"/>
                    </a:gs>
                    <a:gs pos="99000">
                      <a:schemeClr val="tx2"/>
                    </a:gs>
                  </a:gsLst>
                  <a:lin ang="5400000" scaled="0"/>
                </a:gradFill>
                <a:latin typeface="+mj-lt"/>
              </a:rPr>
              <a:t>all Office 365 tenants.</a:t>
            </a:r>
            <a:endParaRPr lang="en-US" sz="3200" dirty="0">
              <a:gradFill>
                <a:gsLst>
                  <a:gs pos="1250">
                    <a:schemeClr val="tx2"/>
                  </a:gs>
                  <a:gs pos="99000">
                    <a:schemeClr val="tx2"/>
                  </a:gs>
                </a:gsLst>
                <a:lin ang="5400000" scaled="0"/>
              </a:gradFill>
              <a:latin typeface="+mj-lt"/>
            </a:endParaRPr>
          </a:p>
          <a:p>
            <a:pPr marL="0" lvl="1" indent="0">
              <a:lnSpc>
                <a:spcPct val="100000"/>
              </a:lnSpc>
              <a:spcBef>
                <a:spcPts val="0"/>
              </a:spcBef>
              <a:spcAft>
                <a:spcPts val="1200"/>
              </a:spcAft>
              <a:buNone/>
            </a:pPr>
            <a:r>
              <a:rPr lang="en-US" sz="3200" dirty="0">
                <a:gradFill>
                  <a:gsLst>
                    <a:gs pos="1250">
                      <a:schemeClr val="tx2"/>
                    </a:gs>
                    <a:gs pos="99000">
                      <a:schemeClr val="tx2"/>
                    </a:gs>
                  </a:gsLst>
                  <a:lin ang="5400000" scaled="0"/>
                </a:gradFill>
                <a:latin typeface="+mj-lt"/>
              </a:rPr>
              <a:t>U</a:t>
            </a:r>
            <a:r>
              <a:rPr lang="en-US" sz="3200" dirty="0" smtClean="0">
                <a:gradFill>
                  <a:gsLst>
                    <a:gs pos="1250">
                      <a:schemeClr val="tx2"/>
                    </a:gs>
                    <a:gs pos="99000">
                      <a:schemeClr val="tx2"/>
                    </a:gs>
                  </a:gsLst>
                  <a:lin ang="5400000" scaled="0"/>
                </a:gradFill>
                <a:latin typeface="+mj-lt"/>
              </a:rPr>
              <a:t>nless </a:t>
            </a:r>
            <a:r>
              <a:rPr lang="en-US" sz="3200" dirty="0">
                <a:gradFill>
                  <a:gsLst>
                    <a:gs pos="1250">
                      <a:schemeClr val="tx2"/>
                    </a:gs>
                    <a:gs pos="99000">
                      <a:schemeClr val="tx2"/>
                    </a:gs>
                  </a:gsLst>
                  <a:lin ang="5400000" scaled="0"/>
                </a:gradFill>
                <a:latin typeface="+mj-lt"/>
              </a:rPr>
              <a:t>you are migrating from Exchange 2003, Exchange Server 2013 </a:t>
            </a:r>
            <a:r>
              <a:rPr lang="en-US" sz="3200" dirty="0" smtClean="0">
                <a:gradFill>
                  <a:gsLst>
                    <a:gs pos="1250">
                      <a:schemeClr val="tx2"/>
                    </a:gs>
                    <a:gs pos="99000">
                      <a:schemeClr val="tx2"/>
                    </a:gs>
                  </a:gsLst>
                  <a:lin ang="5400000" scaled="0"/>
                </a:gradFill>
                <a:latin typeface="+mj-lt"/>
              </a:rPr>
              <a:t>(with CU1) based </a:t>
            </a:r>
            <a:r>
              <a:rPr lang="en-US" sz="3200" dirty="0">
                <a:gradFill>
                  <a:gsLst>
                    <a:gs pos="1250">
                      <a:schemeClr val="tx2"/>
                    </a:gs>
                    <a:gs pos="99000">
                      <a:schemeClr val="tx2"/>
                    </a:gs>
                  </a:gsLst>
                  <a:lin ang="5400000" scaled="0"/>
                </a:gradFill>
                <a:latin typeface="+mj-lt"/>
              </a:rPr>
              <a:t>hybrid is recommended for all new deployments.</a:t>
            </a:r>
          </a:p>
          <a:p>
            <a:pPr>
              <a:lnSpc>
                <a:spcPct val="100000"/>
              </a:lnSpc>
            </a:pPr>
            <a:endParaRPr lang="en-US" sz="3200" dirty="0">
              <a:latin typeface="+mn-lt"/>
            </a:endParaRPr>
          </a:p>
        </p:txBody>
      </p:sp>
    </p:spTree>
    <p:extLst>
      <p:ext uri="{BB962C8B-B14F-4D97-AF65-F5344CB8AC3E}">
        <p14:creationId xmlns:p14="http://schemas.microsoft.com/office/powerpoint/2010/main" val="4986025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 name="Group 1023"/>
          <p:cNvGrpSpPr/>
          <p:nvPr/>
        </p:nvGrpSpPr>
        <p:grpSpPr>
          <a:xfrm>
            <a:off x="2501" y="1158692"/>
            <a:ext cx="3270168" cy="666145"/>
            <a:chOff x="0" y="1246909"/>
            <a:chExt cx="3206338" cy="653143"/>
          </a:xfrm>
        </p:grpSpPr>
        <p:sp>
          <p:nvSpPr>
            <p:cNvPr id="87" name="Rectangle 86"/>
            <p:cNvSpPr/>
            <p:nvPr/>
          </p:nvSpPr>
          <p:spPr bwMode="auto">
            <a:xfrm>
              <a:off x="0" y="1246909"/>
              <a:ext cx="3206338" cy="653143"/>
            </a:xfrm>
            <a:prstGeom prst="rect">
              <a:avLst/>
            </a:prstGeom>
            <a:solidFill>
              <a:srgbClr val="182748">
                <a:alpha val="61000"/>
              </a:srgbClr>
            </a:solidFill>
            <a:ln>
              <a:solidFill>
                <a:srgbClr val="1874A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56" tIns="46628" rIns="93256" bIns="46628"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cxnSp>
          <p:nvCxnSpPr>
            <p:cNvPr id="91" name="Straight Connector 90"/>
            <p:cNvCxnSpPr/>
            <p:nvPr/>
          </p:nvCxnSpPr>
          <p:spPr>
            <a:xfrm>
              <a:off x="783884" y="1344717"/>
              <a:ext cx="0" cy="460245"/>
            </a:xfrm>
            <a:prstGeom prst="line">
              <a:avLst/>
            </a:prstGeom>
            <a:ln>
              <a:solidFill>
                <a:srgbClr val="3E7886"/>
              </a:solidFill>
            </a:ln>
          </p:spPr>
          <p:style>
            <a:lnRef idx="1">
              <a:schemeClr val="accent1"/>
            </a:lnRef>
            <a:fillRef idx="0">
              <a:schemeClr val="accent1"/>
            </a:fillRef>
            <a:effectRef idx="0">
              <a:schemeClr val="accent1"/>
            </a:effectRef>
            <a:fontRef idx="minor">
              <a:schemeClr val="tx1"/>
            </a:fontRef>
          </p:style>
        </p:cxnSp>
      </p:grpSp>
      <p:pic>
        <p:nvPicPr>
          <p:cNvPr id="1027" name="Picture 3" descr="C:\Users\Sarah\Desktop\BuzzBee_118x_JAN\#1491-003_RobWachter\PPT slide 1_TechReady\icons\cloud rectangle.png"/>
          <p:cNvPicPr>
            <a:picLocks noChangeAspect="1" noChangeArrowheads="1"/>
          </p:cNvPicPr>
          <p:nvPr/>
        </p:nvPicPr>
        <p:blipFill rotWithShape="1">
          <a:blip r:embed="rId3">
            <a:extLst>
              <a:ext uri="{28A0092B-C50C-407E-A947-70E740481C1C}">
                <a14:useLocalDpi xmlns:a14="http://schemas.microsoft.com/office/drawing/2010/main" val="0"/>
              </a:ext>
            </a:extLst>
          </a:blip>
          <a:srcRect t="23984" b="41215"/>
          <a:stretch/>
        </p:blipFill>
        <p:spPr bwMode="auto">
          <a:xfrm rot="16200000">
            <a:off x="7061935" y="3611979"/>
            <a:ext cx="5372021" cy="300177"/>
          </a:xfrm>
          <a:prstGeom prst="roundRect">
            <a:avLst/>
          </a:prstGeom>
          <a:noFill/>
          <a:ln>
            <a:solidFill>
              <a:srgbClr val="0080A8"/>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Rounded Rectangle 26"/>
          <p:cNvSpPr/>
          <p:nvPr/>
        </p:nvSpPr>
        <p:spPr bwMode="auto">
          <a:xfrm>
            <a:off x="9982570" y="1076059"/>
            <a:ext cx="2301227" cy="5383448"/>
          </a:xfrm>
          <a:prstGeom prst="roundRect">
            <a:avLst>
              <a:gd name="adj" fmla="val 2630"/>
            </a:avLst>
          </a:prstGeom>
          <a:solidFill>
            <a:srgbClr val="0B2455">
              <a:alpha val="34902"/>
            </a:srgbClr>
          </a:solidFill>
          <a:ln>
            <a:solidFill>
              <a:srgbClr val="1874AC"/>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6" name="Rounded Rectangle 25"/>
          <p:cNvSpPr/>
          <p:nvPr/>
        </p:nvSpPr>
        <p:spPr bwMode="auto">
          <a:xfrm>
            <a:off x="3266611" y="1076059"/>
            <a:ext cx="6235463" cy="5383448"/>
          </a:xfrm>
          <a:prstGeom prst="roundRect">
            <a:avLst>
              <a:gd name="adj" fmla="val 1349"/>
            </a:avLst>
          </a:prstGeom>
          <a:solidFill>
            <a:srgbClr val="0B2455">
              <a:alpha val="34902"/>
            </a:srgbClr>
          </a:solidFill>
          <a:ln>
            <a:solidFill>
              <a:srgbClr val="1874AC"/>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9" name="Rounded Rectangle 28"/>
          <p:cNvSpPr/>
          <p:nvPr/>
        </p:nvSpPr>
        <p:spPr bwMode="auto">
          <a:xfrm>
            <a:off x="5207917" y="4282073"/>
            <a:ext cx="4196715" cy="1969744"/>
          </a:xfrm>
          <a:prstGeom prst="roundRect">
            <a:avLst>
              <a:gd name="adj" fmla="val 4838"/>
            </a:avLst>
          </a:prstGeom>
          <a:solidFill>
            <a:srgbClr val="0B2455">
              <a:alpha val="34902"/>
            </a:srgbClr>
          </a:solidFill>
          <a:ln>
            <a:solidFill>
              <a:schemeClr val="accent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31948" y="233150"/>
            <a:ext cx="10582457" cy="621530"/>
          </a:xfrm>
        </p:spPr>
        <p:txBody>
          <a:bodyPr/>
          <a:lstStyle/>
          <a:p>
            <a:r>
              <a:rPr lang="en-US" dirty="0" smtClean="0"/>
              <a:t>Hybrid Configuration Engine</a:t>
            </a:r>
            <a:endParaRPr lang="en-US" dirty="0"/>
          </a:p>
        </p:txBody>
      </p:sp>
      <p:sp>
        <p:nvSpPr>
          <p:cNvPr id="15" name="Rectangle 14"/>
          <p:cNvSpPr/>
          <p:nvPr/>
        </p:nvSpPr>
        <p:spPr bwMode="auto">
          <a:xfrm>
            <a:off x="5341313" y="4448220"/>
            <a:ext cx="1088037" cy="1088037"/>
          </a:xfrm>
          <a:prstGeom prst="rect">
            <a:avLst/>
          </a:prstGeom>
          <a:solidFill>
            <a:schemeClr val="accent5"/>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28" rIns="0" bIns="46628" numCol="1" rtlCol="0" anchor="ctr" anchorCtr="0" compatLnSpc="1">
            <a:prstTxWarp prst="textNoShape">
              <a:avLst/>
            </a:prstTxWarp>
          </a:bodyPr>
          <a:lstStyle/>
          <a:p>
            <a:pPr algn="ctr" defTabSz="932290" fontAlgn="base">
              <a:spcBef>
                <a:spcPct val="0"/>
              </a:spcBef>
              <a:spcAft>
                <a:spcPct val="0"/>
              </a:spcAft>
            </a:pPr>
            <a:r>
              <a:rPr lang="en-US" sz="1428" b="1" dirty="0">
                <a:gradFill>
                  <a:gsLst>
                    <a:gs pos="0">
                      <a:srgbClr val="FFFFFF"/>
                    </a:gs>
                    <a:gs pos="100000">
                      <a:srgbClr val="FFFFFF"/>
                    </a:gs>
                  </a:gsLst>
                  <a:lin ang="5400000" scaled="0"/>
                </a:gradFill>
              </a:rPr>
              <a:t>Desired </a:t>
            </a:r>
            <a:br>
              <a:rPr lang="en-US" sz="1428" b="1" dirty="0">
                <a:gradFill>
                  <a:gsLst>
                    <a:gs pos="0">
                      <a:srgbClr val="FFFFFF"/>
                    </a:gs>
                    <a:gs pos="100000">
                      <a:srgbClr val="FFFFFF"/>
                    </a:gs>
                  </a:gsLst>
                  <a:lin ang="5400000" scaled="0"/>
                </a:gradFill>
              </a:rPr>
            </a:br>
            <a:r>
              <a:rPr lang="en-US" sz="1428" b="1" dirty="0">
                <a:gradFill>
                  <a:gsLst>
                    <a:gs pos="0">
                      <a:srgbClr val="FFFFFF"/>
                    </a:gs>
                    <a:gs pos="100000">
                      <a:srgbClr val="FFFFFF"/>
                    </a:gs>
                  </a:gsLst>
                  <a:lin ang="5400000" scaled="0"/>
                </a:gradFill>
              </a:rPr>
              <a:t>State</a:t>
            </a:r>
          </a:p>
        </p:txBody>
      </p:sp>
      <p:sp>
        <p:nvSpPr>
          <p:cNvPr id="16" name="Rectangle 15"/>
          <p:cNvSpPr/>
          <p:nvPr/>
        </p:nvSpPr>
        <p:spPr bwMode="auto">
          <a:xfrm>
            <a:off x="6546384" y="4448220"/>
            <a:ext cx="1325598" cy="1088037"/>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28" rIns="0" bIns="46628" numCol="1" rtlCol="0" anchor="ctr" anchorCtr="0" compatLnSpc="1">
            <a:prstTxWarp prst="textNoShape">
              <a:avLst/>
            </a:prstTxWarp>
          </a:bodyPr>
          <a:lstStyle/>
          <a:p>
            <a:pPr algn="ctr" defTabSz="932290" fontAlgn="base">
              <a:spcBef>
                <a:spcPct val="0"/>
              </a:spcBef>
              <a:spcAft>
                <a:spcPct val="0"/>
              </a:spcAft>
            </a:pPr>
            <a:r>
              <a:rPr lang="en-US" sz="1428" b="1" dirty="0">
                <a:gradFill>
                  <a:gsLst>
                    <a:gs pos="0">
                      <a:srgbClr val="FFFFFF"/>
                    </a:gs>
                    <a:gs pos="100000">
                      <a:srgbClr val="FFFFFF"/>
                    </a:gs>
                  </a:gsLst>
                  <a:lin ang="5400000" scaled="0"/>
                </a:gradFill>
              </a:rPr>
              <a:t>Topology </a:t>
            </a:r>
            <a:br>
              <a:rPr lang="en-US" sz="1428" b="1" dirty="0">
                <a:gradFill>
                  <a:gsLst>
                    <a:gs pos="0">
                      <a:srgbClr val="FFFFFF"/>
                    </a:gs>
                    <a:gs pos="100000">
                      <a:srgbClr val="FFFFFF"/>
                    </a:gs>
                  </a:gsLst>
                  <a:lin ang="5400000" scaled="0"/>
                </a:gradFill>
              </a:rPr>
            </a:br>
            <a:r>
              <a:rPr lang="en-US" sz="1428" b="1" dirty="0">
                <a:gradFill>
                  <a:gsLst>
                    <a:gs pos="0">
                      <a:srgbClr val="FFFFFF"/>
                    </a:gs>
                    <a:gs pos="100000">
                      <a:srgbClr val="FFFFFF"/>
                    </a:gs>
                  </a:gsLst>
                  <a:lin ang="5400000" scaled="0"/>
                </a:gradFill>
              </a:rPr>
              <a:t>&amp; Current Configuration State</a:t>
            </a:r>
          </a:p>
        </p:txBody>
      </p:sp>
      <p:sp>
        <p:nvSpPr>
          <p:cNvPr id="17" name="Rectangle 16"/>
          <p:cNvSpPr/>
          <p:nvPr/>
        </p:nvSpPr>
        <p:spPr bwMode="auto">
          <a:xfrm>
            <a:off x="7989018" y="4448220"/>
            <a:ext cx="1325598" cy="1088037"/>
          </a:xfrm>
          <a:prstGeom prst="rect">
            <a:avLst/>
          </a:prstGeom>
          <a:solidFill>
            <a:srgbClr val="F6AE1E"/>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28" rIns="0" bIns="46628" numCol="1" rtlCol="0" anchor="ctr" anchorCtr="0" compatLnSpc="1">
            <a:prstTxWarp prst="textNoShape">
              <a:avLst/>
            </a:prstTxWarp>
          </a:bodyPr>
          <a:lstStyle/>
          <a:p>
            <a:pPr algn="ctr" defTabSz="932290" fontAlgn="base">
              <a:spcBef>
                <a:spcPct val="0"/>
              </a:spcBef>
              <a:spcAft>
                <a:spcPct val="0"/>
              </a:spcAft>
            </a:pPr>
            <a:r>
              <a:rPr lang="en-US" sz="1428" b="1" dirty="0">
                <a:gradFill>
                  <a:gsLst>
                    <a:gs pos="0">
                      <a:srgbClr val="FFFFFF"/>
                    </a:gs>
                    <a:gs pos="100000">
                      <a:srgbClr val="FFFFFF"/>
                    </a:gs>
                  </a:gsLst>
                  <a:lin ang="5400000" scaled="0"/>
                </a:gradFill>
              </a:rPr>
              <a:t>Execute Configuration Tasks</a:t>
            </a:r>
          </a:p>
        </p:txBody>
      </p:sp>
      <p:sp>
        <p:nvSpPr>
          <p:cNvPr id="18" name="Rectangle 17"/>
          <p:cNvSpPr/>
          <p:nvPr/>
        </p:nvSpPr>
        <p:spPr>
          <a:xfrm>
            <a:off x="6315273" y="5867129"/>
            <a:ext cx="2356894" cy="286306"/>
          </a:xfrm>
          <a:prstGeom prst="rect">
            <a:avLst/>
          </a:prstGeom>
        </p:spPr>
        <p:txBody>
          <a:bodyPr wrap="none">
            <a:spAutoFit/>
          </a:bodyPr>
          <a:lstStyle/>
          <a:p>
            <a:pPr algn="ctr"/>
            <a:r>
              <a:rPr lang="en-US" sz="1224" b="1" dirty="0">
                <a:solidFill>
                  <a:srgbClr val="FFFFFF"/>
                </a:solidFill>
              </a:rPr>
              <a:t>Hybrid Configuration Engine</a:t>
            </a:r>
          </a:p>
        </p:txBody>
      </p:sp>
      <p:sp>
        <p:nvSpPr>
          <p:cNvPr id="21" name="Rectangle 20"/>
          <p:cNvSpPr/>
          <p:nvPr/>
        </p:nvSpPr>
        <p:spPr>
          <a:xfrm>
            <a:off x="4765004" y="1240046"/>
            <a:ext cx="3413506" cy="286306"/>
          </a:xfrm>
          <a:prstGeom prst="rect">
            <a:avLst/>
          </a:prstGeom>
        </p:spPr>
        <p:txBody>
          <a:bodyPr wrap="none">
            <a:spAutoFit/>
          </a:bodyPr>
          <a:lstStyle/>
          <a:p>
            <a:pPr algn="ctr"/>
            <a:r>
              <a:rPr lang="en-US" sz="1224" b="1" dirty="0">
                <a:solidFill>
                  <a:srgbClr val="FFFFFF"/>
                </a:solidFill>
              </a:rPr>
              <a:t>ON-PREMISES EXCHANGE ORGANIZATION</a:t>
            </a:r>
          </a:p>
        </p:txBody>
      </p:sp>
      <p:sp>
        <p:nvSpPr>
          <p:cNvPr id="22" name="Rectangle 21"/>
          <p:cNvSpPr/>
          <p:nvPr/>
        </p:nvSpPr>
        <p:spPr>
          <a:xfrm rot="16200000">
            <a:off x="9042246" y="3251048"/>
            <a:ext cx="1404458" cy="318286"/>
          </a:xfrm>
          <a:prstGeom prst="rect">
            <a:avLst/>
          </a:prstGeom>
        </p:spPr>
        <p:txBody>
          <a:bodyPr wrap="none">
            <a:spAutoFit/>
          </a:bodyPr>
          <a:lstStyle/>
          <a:p>
            <a:pPr algn="ctr"/>
            <a:r>
              <a:rPr lang="en-US" sz="1428" b="1" spc="306" dirty="0">
                <a:solidFill>
                  <a:srgbClr val="DC3C00">
                    <a:lumMod val="50000"/>
                  </a:srgbClr>
                </a:solidFill>
                <a:effectLst>
                  <a:outerShdw blurRad="114300" algn="ctr" rotWithShape="0">
                    <a:srgbClr val="FFFFFF"/>
                  </a:outerShdw>
                </a:effectLst>
              </a:rPr>
              <a:t>INTERNET</a:t>
            </a:r>
          </a:p>
        </p:txBody>
      </p:sp>
      <p:sp>
        <p:nvSpPr>
          <p:cNvPr id="23" name="Rectangle 22"/>
          <p:cNvSpPr/>
          <p:nvPr/>
        </p:nvSpPr>
        <p:spPr>
          <a:xfrm>
            <a:off x="10202635" y="1136059"/>
            <a:ext cx="1786474" cy="478442"/>
          </a:xfrm>
          <a:prstGeom prst="rect">
            <a:avLst/>
          </a:prstGeom>
        </p:spPr>
        <p:txBody>
          <a:bodyPr wrap="square">
            <a:spAutoFit/>
          </a:bodyPr>
          <a:lstStyle/>
          <a:p>
            <a:pPr algn="ctr"/>
            <a:r>
              <a:rPr lang="en-US" sz="1224" b="1" dirty="0">
                <a:solidFill>
                  <a:srgbClr val="FFFFFF"/>
                </a:solidFill>
              </a:rPr>
              <a:t>EXCHANGE ONLINE ORGANIZATION</a:t>
            </a:r>
          </a:p>
        </p:txBody>
      </p:sp>
      <p:sp>
        <p:nvSpPr>
          <p:cNvPr id="33" name="Rectangle 32"/>
          <p:cNvSpPr/>
          <p:nvPr/>
        </p:nvSpPr>
        <p:spPr>
          <a:xfrm>
            <a:off x="98339" y="1289622"/>
            <a:ext cx="688887" cy="350330"/>
          </a:xfrm>
          <a:prstGeom prst="rect">
            <a:avLst/>
          </a:prstGeom>
        </p:spPr>
        <p:txBody>
          <a:bodyPr wrap="none">
            <a:spAutoFit/>
          </a:bodyPr>
          <a:lstStyle/>
          <a:p>
            <a:r>
              <a:rPr lang="en-US" sz="1224" b="1" dirty="0">
                <a:solidFill>
                  <a:srgbClr val="FFFFFF"/>
                </a:solidFill>
              </a:rPr>
              <a:t>Step </a:t>
            </a:r>
            <a:r>
              <a:rPr lang="en-US" sz="1632" b="1" dirty="0">
                <a:solidFill>
                  <a:srgbClr val="FFFFFF"/>
                </a:solidFill>
              </a:rPr>
              <a:t>1</a:t>
            </a:r>
            <a:endParaRPr lang="en-US" sz="2448" dirty="0">
              <a:solidFill>
                <a:srgbClr val="FFFFFF"/>
              </a:solidFill>
            </a:endParaRPr>
          </a:p>
        </p:txBody>
      </p:sp>
      <p:sp>
        <p:nvSpPr>
          <p:cNvPr id="34" name="Rectangle 33"/>
          <p:cNvSpPr/>
          <p:nvPr/>
        </p:nvSpPr>
        <p:spPr>
          <a:xfrm>
            <a:off x="98339" y="2100117"/>
            <a:ext cx="688887" cy="350330"/>
          </a:xfrm>
          <a:prstGeom prst="rect">
            <a:avLst/>
          </a:prstGeom>
        </p:spPr>
        <p:txBody>
          <a:bodyPr wrap="none">
            <a:spAutoFit/>
          </a:bodyPr>
          <a:lstStyle/>
          <a:p>
            <a:r>
              <a:rPr lang="en-US" sz="1224" b="1" dirty="0">
                <a:solidFill>
                  <a:srgbClr val="FFFFFF"/>
                </a:solidFill>
              </a:rPr>
              <a:t>Step </a:t>
            </a:r>
            <a:r>
              <a:rPr lang="en-US" sz="1632" b="1" dirty="0">
                <a:solidFill>
                  <a:srgbClr val="FFFFFF"/>
                </a:solidFill>
              </a:rPr>
              <a:t>2</a:t>
            </a:r>
            <a:endParaRPr lang="en-US" sz="1836" dirty="0">
              <a:solidFill>
                <a:srgbClr val="FFFFFF"/>
              </a:solidFill>
            </a:endParaRPr>
          </a:p>
        </p:txBody>
      </p:sp>
      <p:sp>
        <p:nvSpPr>
          <p:cNvPr id="35" name="Rectangle 34"/>
          <p:cNvSpPr/>
          <p:nvPr/>
        </p:nvSpPr>
        <p:spPr>
          <a:xfrm>
            <a:off x="98339" y="2956162"/>
            <a:ext cx="688887" cy="350330"/>
          </a:xfrm>
          <a:prstGeom prst="rect">
            <a:avLst/>
          </a:prstGeom>
        </p:spPr>
        <p:txBody>
          <a:bodyPr wrap="none">
            <a:spAutoFit/>
          </a:bodyPr>
          <a:lstStyle/>
          <a:p>
            <a:r>
              <a:rPr lang="en-US" sz="1224" b="1" dirty="0">
                <a:solidFill>
                  <a:srgbClr val="FFFFFF"/>
                </a:solidFill>
              </a:rPr>
              <a:t>Step </a:t>
            </a:r>
            <a:r>
              <a:rPr lang="en-US" sz="1632" b="1" dirty="0">
                <a:solidFill>
                  <a:srgbClr val="FFFFFF"/>
                </a:solidFill>
              </a:rPr>
              <a:t>3</a:t>
            </a:r>
            <a:endParaRPr lang="en-US" sz="2448" dirty="0">
              <a:solidFill>
                <a:srgbClr val="FFFFFF"/>
              </a:solidFill>
            </a:endParaRPr>
          </a:p>
        </p:txBody>
      </p:sp>
      <p:sp>
        <p:nvSpPr>
          <p:cNvPr id="36" name="Rectangle 35"/>
          <p:cNvSpPr/>
          <p:nvPr/>
        </p:nvSpPr>
        <p:spPr>
          <a:xfrm>
            <a:off x="98339" y="3966483"/>
            <a:ext cx="688887" cy="350330"/>
          </a:xfrm>
          <a:prstGeom prst="rect">
            <a:avLst/>
          </a:prstGeom>
        </p:spPr>
        <p:txBody>
          <a:bodyPr wrap="none">
            <a:spAutoFit/>
          </a:bodyPr>
          <a:lstStyle/>
          <a:p>
            <a:r>
              <a:rPr lang="en-US" sz="1224" b="1" dirty="0">
                <a:solidFill>
                  <a:srgbClr val="FFFFFF"/>
                </a:solidFill>
              </a:rPr>
              <a:t>Step </a:t>
            </a:r>
            <a:r>
              <a:rPr lang="en-US" sz="1632" b="1" dirty="0">
                <a:solidFill>
                  <a:srgbClr val="FFFFFF"/>
                </a:solidFill>
              </a:rPr>
              <a:t>4</a:t>
            </a:r>
            <a:endParaRPr lang="en-US" sz="2448" dirty="0">
              <a:solidFill>
                <a:srgbClr val="FFFFFF"/>
              </a:solidFill>
            </a:endParaRPr>
          </a:p>
        </p:txBody>
      </p:sp>
      <p:sp>
        <p:nvSpPr>
          <p:cNvPr id="37" name="Rectangle 36"/>
          <p:cNvSpPr/>
          <p:nvPr/>
        </p:nvSpPr>
        <p:spPr>
          <a:xfrm>
            <a:off x="98339" y="5408303"/>
            <a:ext cx="688887" cy="350330"/>
          </a:xfrm>
          <a:prstGeom prst="rect">
            <a:avLst/>
          </a:prstGeom>
        </p:spPr>
        <p:txBody>
          <a:bodyPr wrap="none">
            <a:spAutoFit/>
          </a:bodyPr>
          <a:lstStyle/>
          <a:p>
            <a:r>
              <a:rPr lang="en-US" sz="1224" b="1" dirty="0">
                <a:solidFill>
                  <a:srgbClr val="FFFFFF"/>
                </a:solidFill>
              </a:rPr>
              <a:t>Step </a:t>
            </a:r>
            <a:r>
              <a:rPr lang="en-US" sz="1632" b="1" dirty="0">
                <a:solidFill>
                  <a:srgbClr val="FFFFFF"/>
                </a:solidFill>
              </a:rPr>
              <a:t>5</a:t>
            </a:r>
            <a:endParaRPr lang="en-US" sz="2448" dirty="0">
              <a:solidFill>
                <a:srgbClr val="FFFFFF"/>
              </a:solidFill>
            </a:endParaRPr>
          </a:p>
        </p:txBody>
      </p:sp>
      <p:grpSp>
        <p:nvGrpSpPr>
          <p:cNvPr id="1031" name="Group 1030"/>
          <p:cNvGrpSpPr/>
          <p:nvPr/>
        </p:nvGrpSpPr>
        <p:grpSpPr>
          <a:xfrm>
            <a:off x="3433664" y="5175761"/>
            <a:ext cx="1262977" cy="1169141"/>
            <a:chOff x="3522278" y="5074736"/>
            <a:chExt cx="1238325" cy="1146321"/>
          </a:xfrm>
        </p:grpSpPr>
        <p:sp>
          <p:nvSpPr>
            <p:cNvPr id="19" name="Rectangle 18"/>
            <p:cNvSpPr/>
            <p:nvPr/>
          </p:nvSpPr>
          <p:spPr>
            <a:xfrm>
              <a:off x="3522278" y="5563569"/>
              <a:ext cx="1238325" cy="657488"/>
            </a:xfrm>
            <a:prstGeom prst="rect">
              <a:avLst/>
            </a:prstGeom>
          </p:spPr>
          <p:txBody>
            <a:bodyPr wrap="square">
              <a:spAutoFit/>
            </a:bodyPr>
            <a:lstStyle/>
            <a:p>
              <a:pPr algn="ctr"/>
              <a:r>
                <a:rPr lang="en-US" sz="1224" b="1" dirty="0">
                  <a:solidFill>
                    <a:srgbClr val="FFFFFF"/>
                  </a:solidFill>
                </a:rPr>
                <a:t>Exchange Management Tools </a:t>
              </a:r>
            </a:p>
          </p:txBody>
        </p:sp>
        <p:pic>
          <p:nvPicPr>
            <p:cNvPr id="42" name="Picture 6" descr="C:\Users\Sarah\Documents\_SSD_Business\Client_collateral\MICROSOFT_DVD_ART\Artwork_Imagery\Icons - Illustrations\_ VISTA STYL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266" y="5074736"/>
              <a:ext cx="505037" cy="505037"/>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nvGrpSpPr>
          <p:cNvPr id="1042" name="Group 1041"/>
          <p:cNvGrpSpPr/>
          <p:nvPr/>
        </p:nvGrpSpPr>
        <p:grpSpPr>
          <a:xfrm>
            <a:off x="10084434" y="1660926"/>
            <a:ext cx="2110629" cy="4637174"/>
            <a:chOff x="9885145" y="1628507"/>
            <a:chExt cx="2069432" cy="4546662"/>
          </a:xfrm>
        </p:grpSpPr>
        <p:sp>
          <p:nvSpPr>
            <p:cNvPr id="31" name="Rounded Rectangle 30"/>
            <p:cNvSpPr/>
            <p:nvPr/>
          </p:nvSpPr>
          <p:spPr bwMode="auto">
            <a:xfrm>
              <a:off x="9885145" y="1628507"/>
              <a:ext cx="2069432" cy="4546662"/>
            </a:xfrm>
            <a:prstGeom prst="roundRect">
              <a:avLst>
                <a:gd name="adj" fmla="val 4838"/>
              </a:avLst>
            </a:prstGeom>
            <a:solidFill>
              <a:srgbClr val="0B2455">
                <a:alpha val="34902"/>
              </a:srgbClr>
            </a:solidFill>
            <a:ln>
              <a:solidFill>
                <a:schemeClr val="accent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1039" name="Group 1038"/>
            <p:cNvGrpSpPr/>
            <p:nvPr/>
          </p:nvGrpSpPr>
          <p:grpSpPr>
            <a:xfrm>
              <a:off x="9923646" y="1927238"/>
              <a:ext cx="1934678" cy="2122792"/>
              <a:chOff x="9923646" y="1927238"/>
              <a:chExt cx="1934678" cy="2122792"/>
            </a:xfrm>
          </p:grpSpPr>
          <p:sp>
            <p:nvSpPr>
              <p:cNvPr id="24" name="Rectangle 23"/>
              <p:cNvSpPr/>
              <p:nvPr/>
            </p:nvSpPr>
            <p:spPr>
              <a:xfrm>
                <a:off x="9923646" y="2396629"/>
                <a:ext cx="1934678" cy="1653401"/>
              </a:xfrm>
              <a:prstGeom prst="rect">
                <a:avLst/>
              </a:prstGeom>
            </p:spPr>
            <p:txBody>
              <a:bodyPr wrap="square">
                <a:spAutoFit/>
              </a:bodyPr>
              <a:lstStyle/>
              <a:p>
                <a:pPr algn="ctr">
                  <a:spcAft>
                    <a:spcPts val="306"/>
                  </a:spcAft>
                </a:pPr>
                <a:r>
                  <a:rPr lang="en-US" sz="1428" b="1" dirty="0">
                    <a:solidFill>
                      <a:srgbClr val="FFFFFF"/>
                    </a:solidFill>
                  </a:rPr>
                  <a:t>Organization Level Configuration Objects</a:t>
                </a:r>
              </a:p>
              <a:p>
                <a:pPr algn="ctr">
                  <a:spcAft>
                    <a:spcPts val="306"/>
                  </a:spcAft>
                </a:pPr>
                <a:r>
                  <a:rPr lang="en-US" sz="1122" dirty="0">
                    <a:solidFill>
                      <a:srgbClr val="DC3C00">
                        <a:lumMod val="20000"/>
                        <a:lumOff val="80000"/>
                      </a:srgbClr>
                    </a:solidFill>
                  </a:rPr>
                  <a:t>(Exchange Federation Trust, Organization Relationship, Forefront Inbound Connector, &amp; Forefront Outbound Connector)</a:t>
                </a:r>
              </a:p>
            </p:txBody>
          </p:sp>
          <p:grpSp>
            <p:nvGrpSpPr>
              <p:cNvPr id="85" name="Group 84"/>
              <p:cNvGrpSpPr/>
              <p:nvPr/>
            </p:nvGrpSpPr>
            <p:grpSpPr>
              <a:xfrm>
                <a:off x="10684420" y="1927238"/>
                <a:ext cx="431019" cy="457664"/>
                <a:chOff x="10684420" y="1927238"/>
                <a:chExt cx="431019" cy="457664"/>
              </a:xfrm>
            </p:grpSpPr>
            <p:pic>
              <p:nvPicPr>
                <p:cNvPr id="53"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675" y="1927238"/>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pic>
              <p:nvPicPr>
                <p:cNvPr id="54"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3047" y="2005354"/>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pic>
              <p:nvPicPr>
                <p:cNvPr id="55"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4420" y="2083470"/>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1040" name="Group 1039"/>
            <p:cNvGrpSpPr/>
            <p:nvPr/>
          </p:nvGrpSpPr>
          <p:grpSpPr>
            <a:xfrm>
              <a:off x="9981624" y="4349236"/>
              <a:ext cx="1873121" cy="1608474"/>
              <a:chOff x="9981624" y="4349236"/>
              <a:chExt cx="1873121" cy="1608474"/>
            </a:xfrm>
          </p:grpSpPr>
          <p:sp>
            <p:nvSpPr>
              <p:cNvPr id="25" name="Rectangle 24"/>
              <p:cNvSpPr/>
              <p:nvPr/>
            </p:nvSpPr>
            <p:spPr>
              <a:xfrm>
                <a:off x="9981624" y="4822335"/>
                <a:ext cx="1873121" cy="1135375"/>
              </a:xfrm>
              <a:prstGeom prst="rect">
                <a:avLst/>
              </a:prstGeom>
            </p:spPr>
            <p:txBody>
              <a:bodyPr wrap="square">
                <a:spAutoFit/>
              </a:bodyPr>
              <a:lstStyle/>
              <a:p>
                <a:pPr algn="ctr">
                  <a:spcAft>
                    <a:spcPts val="306"/>
                  </a:spcAft>
                </a:pPr>
                <a:r>
                  <a:rPr lang="en-US" sz="1428" b="1" dirty="0">
                    <a:solidFill>
                      <a:srgbClr val="FFFFFF"/>
                    </a:solidFill>
                  </a:rPr>
                  <a:t>Domain Level Configuration Objects</a:t>
                </a:r>
              </a:p>
              <a:p>
                <a:pPr algn="ctr">
                  <a:spcAft>
                    <a:spcPts val="306"/>
                  </a:spcAft>
                </a:pPr>
                <a:r>
                  <a:rPr lang="en-US" sz="1122" dirty="0">
                    <a:solidFill>
                      <a:srgbClr val="DC3C00">
                        <a:lumMod val="20000"/>
                        <a:lumOff val="80000"/>
                      </a:srgbClr>
                    </a:solidFill>
                  </a:rPr>
                  <a:t>(Accepted Domains &amp; Remote Domains)</a:t>
                </a:r>
              </a:p>
            </p:txBody>
          </p:sp>
          <p:grpSp>
            <p:nvGrpSpPr>
              <p:cNvPr id="86" name="Group 85"/>
              <p:cNvGrpSpPr/>
              <p:nvPr/>
            </p:nvGrpSpPr>
            <p:grpSpPr>
              <a:xfrm>
                <a:off x="10684420" y="4349236"/>
                <a:ext cx="431019" cy="457664"/>
                <a:chOff x="10684420" y="4349236"/>
                <a:chExt cx="431019" cy="457664"/>
              </a:xfrm>
            </p:grpSpPr>
            <p:pic>
              <p:nvPicPr>
                <p:cNvPr id="56"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675" y="4349236"/>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pic>
              <p:nvPicPr>
                <p:cNvPr id="57"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3047" y="4427352"/>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pic>
              <p:nvPicPr>
                <p:cNvPr id="58"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4420" y="4505468"/>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grpSp>
        <p:nvGrpSpPr>
          <p:cNvPr id="1032" name="Group 1031"/>
          <p:cNvGrpSpPr/>
          <p:nvPr/>
        </p:nvGrpSpPr>
        <p:grpSpPr>
          <a:xfrm>
            <a:off x="3259192" y="3955439"/>
            <a:ext cx="1611920" cy="1000681"/>
            <a:chOff x="3351212" y="3878233"/>
            <a:chExt cx="1580457" cy="981149"/>
          </a:xfrm>
        </p:grpSpPr>
        <p:sp>
          <p:nvSpPr>
            <p:cNvPr id="20" name="Rectangle 19"/>
            <p:cNvSpPr/>
            <p:nvPr/>
          </p:nvSpPr>
          <p:spPr>
            <a:xfrm>
              <a:off x="3351212" y="4201894"/>
              <a:ext cx="1580457" cy="657488"/>
            </a:xfrm>
            <a:prstGeom prst="rect">
              <a:avLst/>
            </a:prstGeom>
          </p:spPr>
          <p:txBody>
            <a:bodyPr wrap="square">
              <a:spAutoFit/>
            </a:bodyPr>
            <a:lstStyle/>
            <a:p>
              <a:pPr algn="ctr"/>
              <a:r>
                <a:rPr lang="en-US" sz="1224" b="1" dirty="0">
                  <a:solidFill>
                    <a:srgbClr val="FFFFFF"/>
                  </a:solidFill>
                </a:rPr>
                <a:t>Hybrid Configuration Object</a:t>
              </a:r>
            </a:p>
          </p:txBody>
        </p:sp>
        <p:pic>
          <p:nvPicPr>
            <p:cNvPr id="59" name="Picture 7" descr="C:\Users\Sarah\Documents\_SSD_Business\Client_collateral\MICROSOFT_DVD_ART\Artwork_Imagery\Icons - Illustrations\_ WINDOWS SERVER ICONS\Documents\Document Tex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4205" y="3878233"/>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nvGrpSpPr>
          <p:cNvPr id="1041" name="Group 1040"/>
          <p:cNvGrpSpPr/>
          <p:nvPr/>
        </p:nvGrpSpPr>
        <p:grpSpPr>
          <a:xfrm>
            <a:off x="3342710" y="1660926"/>
            <a:ext cx="6061921" cy="2079202"/>
            <a:chOff x="3275012" y="1628507"/>
            <a:chExt cx="5943599" cy="2038618"/>
          </a:xfrm>
        </p:grpSpPr>
        <p:sp>
          <p:nvSpPr>
            <p:cNvPr id="30" name="Rounded Rectangle 29"/>
            <p:cNvSpPr/>
            <p:nvPr/>
          </p:nvSpPr>
          <p:spPr bwMode="auto">
            <a:xfrm>
              <a:off x="3275012" y="1628507"/>
              <a:ext cx="5943599" cy="2038618"/>
            </a:xfrm>
            <a:prstGeom prst="roundRect">
              <a:avLst>
                <a:gd name="adj" fmla="val 4838"/>
              </a:avLst>
            </a:prstGeom>
            <a:solidFill>
              <a:srgbClr val="0B2455">
                <a:alpha val="34902"/>
              </a:srgbClr>
            </a:solidFill>
            <a:ln>
              <a:solidFill>
                <a:schemeClr val="accent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 name="Rectangle 9"/>
            <p:cNvSpPr/>
            <p:nvPr/>
          </p:nvSpPr>
          <p:spPr>
            <a:xfrm>
              <a:off x="3427412" y="2311678"/>
              <a:ext cx="1858039" cy="1305528"/>
            </a:xfrm>
            <a:prstGeom prst="rect">
              <a:avLst/>
            </a:prstGeom>
          </p:spPr>
          <p:txBody>
            <a:bodyPr wrap="square">
              <a:spAutoFit/>
            </a:bodyPr>
            <a:lstStyle/>
            <a:p>
              <a:pPr algn="ctr">
                <a:spcAft>
                  <a:spcPts val="306"/>
                </a:spcAft>
              </a:pPr>
              <a:r>
                <a:rPr lang="en-US" sz="1224" b="1" dirty="0">
                  <a:solidFill>
                    <a:srgbClr val="FFFFFF"/>
                  </a:solidFill>
                </a:rPr>
                <a:t>Exchange Server Level Configuration</a:t>
              </a:r>
            </a:p>
            <a:p>
              <a:pPr algn="ctr">
                <a:spcAft>
                  <a:spcPts val="306"/>
                </a:spcAft>
              </a:pPr>
              <a:r>
                <a:rPr lang="en-US" sz="1071" dirty="0">
                  <a:solidFill>
                    <a:srgbClr val="DC3C00">
                      <a:lumMod val="20000"/>
                      <a:lumOff val="80000"/>
                    </a:srgbClr>
                  </a:solidFill>
                </a:rPr>
                <a:t>(Mailbox Replication Service Proxy, Certificate Validation, Exchange Web Service Virtual Directory Validation, &amp; Receive Connector)</a:t>
              </a:r>
            </a:p>
          </p:txBody>
        </p:sp>
        <p:sp>
          <p:nvSpPr>
            <p:cNvPr id="13" name="Rectangle 12"/>
            <p:cNvSpPr/>
            <p:nvPr/>
          </p:nvSpPr>
          <p:spPr>
            <a:xfrm>
              <a:off x="5400275" y="2311678"/>
              <a:ext cx="1824410" cy="982384"/>
            </a:xfrm>
            <a:prstGeom prst="rect">
              <a:avLst/>
            </a:prstGeom>
          </p:spPr>
          <p:txBody>
            <a:bodyPr wrap="square">
              <a:spAutoFit/>
            </a:bodyPr>
            <a:lstStyle/>
            <a:p>
              <a:pPr algn="ctr">
                <a:spcAft>
                  <a:spcPts val="306"/>
                </a:spcAft>
              </a:pPr>
              <a:r>
                <a:rPr lang="en-US" sz="1224" b="1" dirty="0">
                  <a:solidFill>
                    <a:srgbClr val="FFFFFF"/>
                  </a:solidFill>
                </a:rPr>
                <a:t>Domain Level Configuration Objects</a:t>
              </a:r>
            </a:p>
            <a:p>
              <a:pPr algn="ctr">
                <a:spcAft>
                  <a:spcPts val="306"/>
                </a:spcAft>
              </a:pPr>
              <a:r>
                <a:rPr lang="en-US" sz="1071" dirty="0">
                  <a:solidFill>
                    <a:srgbClr val="DC3C00">
                      <a:lumMod val="20000"/>
                      <a:lumOff val="80000"/>
                    </a:srgbClr>
                  </a:solidFill>
                </a:rPr>
                <a:t>(Accepted Domains, Remote Domains, &amp; </a:t>
              </a:r>
              <a:br>
                <a:rPr lang="en-US" sz="1071" dirty="0">
                  <a:solidFill>
                    <a:srgbClr val="DC3C00">
                      <a:lumMod val="20000"/>
                      <a:lumOff val="80000"/>
                    </a:srgbClr>
                  </a:solidFill>
                </a:rPr>
              </a:br>
              <a:r>
                <a:rPr lang="en-US" sz="1071" dirty="0">
                  <a:solidFill>
                    <a:srgbClr val="DC3C00">
                      <a:lumMod val="20000"/>
                      <a:lumOff val="80000"/>
                    </a:srgbClr>
                  </a:solidFill>
                </a:rPr>
                <a:t>E-mail Address Policies)</a:t>
              </a:r>
            </a:p>
          </p:txBody>
        </p:sp>
        <p:sp>
          <p:nvSpPr>
            <p:cNvPr id="14" name="Rectangle 13"/>
            <p:cNvSpPr/>
            <p:nvPr/>
          </p:nvSpPr>
          <p:spPr>
            <a:xfrm>
              <a:off x="7249126" y="2311678"/>
              <a:ext cx="1860066" cy="1184940"/>
            </a:xfrm>
            <a:prstGeom prst="rect">
              <a:avLst/>
            </a:prstGeom>
          </p:spPr>
          <p:txBody>
            <a:bodyPr wrap="square">
              <a:spAutoFit/>
            </a:bodyPr>
            <a:lstStyle/>
            <a:p>
              <a:pPr algn="ctr">
                <a:spcAft>
                  <a:spcPts val="306"/>
                </a:spcAft>
              </a:pPr>
              <a:r>
                <a:rPr lang="en-US" sz="1224" b="1" dirty="0">
                  <a:solidFill>
                    <a:srgbClr val="FFFFFF"/>
                  </a:solidFill>
                </a:rPr>
                <a:t>Organization Level Configuration Objects</a:t>
              </a:r>
            </a:p>
            <a:p>
              <a:pPr algn="ctr">
                <a:spcAft>
                  <a:spcPts val="306"/>
                </a:spcAft>
              </a:pPr>
              <a:r>
                <a:rPr lang="en-US" sz="1071" dirty="0">
                  <a:solidFill>
                    <a:srgbClr val="DC3C00">
                      <a:lumMod val="20000"/>
                      <a:lumOff val="80000"/>
                    </a:srgbClr>
                  </a:solidFill>
                </a:rPr>
                <a:t>(Exchange Federation Trust, Organization Relationship, Availability Address Space, &amp; Send Connector)</a:t>
              </a:r>
            </a:p>
          </p:txBody>
        </p:sp>
        <p:grpSp>
          <p:nvGrpSpPr>
            <p:cNvPr id="78" name="Group 77"/>
            <p:cNvGrpSpPr/>
            <p:nvPr/>
          </p:nvGrpSpPr>
          <p:grpSpPr>
            <a:xfrm>
              <a:off x="6103768" y="1804962"/>
              <a:ext cx="431019" cy="457664"/>
              <a:chOff x="6210098" y="1804962"/>
              <a:chExt cx="431019" cy="457664"/>
            </a:xfrm>
          </p:grpSpPr>
          <p:pic>
            <p:nvPicPr>
              <p:cNvPr id="43"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353" y="1804962"/>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pic>
            <p:nvPicPr>
              <p:cNvPr id="48"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8725" y="1883078"/>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pic>
            <p:nvPicPr>
              <p:cNvPr id="49"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098" y="1961194"/>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7973143" y="1804962"/>
              <a:ext cx="431019" cy="457664"/>
              <a:chOff x="8079473" y="1804962"/>
              <a:chExt cx="431019" cy="457664"/>
            </a:xfrm>
          </p:grpSpPr>
          <p:pic>
            <p:nvPicPr>
              <p:cNvPr id="50"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6728" y="1804962"/>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pic>
            <p:nvPicPr>
              <p:cNvPr id="51"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8100" y="1883078"/>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pic>
            <p:nvPicPr>
              <p:cNvPr id="52" name="Picture 7" descr="C:\Users\Sarah\Documents\_SSD_Business\Client_collateral\MICROSOFT_DVD_ART\Artwork_Imagery\Icons - Illustrations\_ WINDOWS SERVER ICONS\Documents\Document 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9473" y="1961194"/>
                <a:ext cx="233764" cy="301432"/>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nvGrpSpPr>
            <p:cNvPr id="84" name="Group 83"/>
            <p:cNvGrpSpPr/>
            <p:nvPr/>
          </p:nvGrpSpPr>
          <p:grpSpPr>
            <a:xfrm>
              <a:off x="4034407" y="1730363"/>
              <a:ext cx="728980" cy="589413"/>
              <a:chOff x="4140737" y="1730363"/>
              <a:chExt cx="728980" cy="589413"/>
            </a:xfrm>
          </p:grpSpPr>
          <p:pic>
            <p:nvPicPr>
              <p:cNvPr id="61" name="Picture 6" descr="C:\Users\Sarah\Documents\_SSD_Business\Client_collateral\MICROSOFT_DVD_ART\Artwork_Imagery\Icons - Illustrations\_ VISTA STYL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737" y="1730363"/>
                <a:ext cx="505037" cy="505037"/>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pic>
            <p:nvPicPr>
              <p:cNvPr id="62" name="Picture 6" descr="C:\Users\Sarah\Documents\_SSD_Business\Client_collateral\MICROSOFT_DVD_ART\Artwork_Imagery\Icons - Illustrations\_ VISTA STYLE\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680" y="1814739"/>
                <a:ext cx="505037" cy="505037"/>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pic>
            <p:nvPicPr>
              <p:cNvPr id="1026" name="Picture 2" descr="C:\Users\Sarah\Documents\_SSD_Business\Client_collateral\MICROSOFT_DVD_ART\Artwork_Imagery\Icons - Illustrations\_ REAL VISTA STYLE\mail envelo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4595" y="2063824"/>
                <a:ext cx="255455" cy="255455"/>
              </a:xfrm>
              <a:prstGeom prst="rect">
                <a:avLst/>
              </a:prstGeom>
              <a:noFill/>
              <a:effectLst>
                <a:outerShdw blurRad="38100" dist="38100" dir="2700000" algn="tl" rotWithShape="0">
                  <a:prstClr val="black">
                    <a:alpha val="16000"/>
                  </a:prstClr>
                </a:outerShdw>
              </a:effectLst>
              <a:extLst>
                <a:ext uri="{909E8E84-426E-40DD-AFC4-6F175D3DCCD1}">
                  <a14:hiddenFill xmlns:a14="http://schemas.microsoft.com/office/drawing/2010/main">
                    <a:solidFill>
                      <a:srgbClr val="FFFFFF"/>
                    </a:solidFill>
                  </a14:hiddenFill>
                </a:ext>
              </a:extLst>
            </p:spPr>
          </p:pic>
        </p:grpSp>
      </p:grpSp>
      <p:grpSp>
        <p:nvGrpSpPr>
          <p:cNvPr id="1033" name="Group 1032"/>
          <p:cNvGrpSpPr/>
          <p:nvPr/>
        </p:nvGrpSpPr>
        <p:grpSpPr>
          <a:xfrm>
            <a:off x="4399541" y="5332250"/>
            <a:ext cx="808376" cy="195367"/>
            <a:chOff x="4311215" y="5228171"/>
            <a:chExt cx="792597" cy="191554"/>
          </a:xfrm>
        </p:grpSpPr>
        <p:cxnSp>
          <p:nvCxnSpPr>
            <p:cNvPr id="60" name="Straight Arrow Connector 59"/>
            <p:cNvCxnSpPr>
              <a:stCxn id="42" idx="3"/>
            </p:cNvCxnSpPr>
            <p:nvPr/>
          </p:nvCxnSpPr>
          <p:spPr>
            <a:xfrm>
              <a:off x="4311215" y="5327255"/>
              <a:ext cx="792597" cy="0"/>
            </a:xfrm>
            <a:prstGeom prst="straightConnector1">
              <a:avLst/>
            </a:prstGeom>
            <a:ln w="15875">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bwMode="auto">
            <a:xfrm>
              <a:off x="4610987" y="5228171"/>
              <a:ext cx="191554" cy="191554"/>
            </a:xfrm>
            <a:prstGeom prst="ellipse">
              <a:avLst/>
            </a:prstGeom>
            <a:solidFill>
              <a:srgbClr val="F6A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b="1" dirty="0">
                  <a:solidFill>
                    <a:srgbClr val="FFFFFF"/>
                  </a:solidFill>
                  <a:effectLst>
                    <a:outerShdw blurRad="88900" algn="ctr" rotWithShape="0">
                      <a:srgbClr val="0072C6">
                        <a:lumMod val="50000"/>
                      </a:srgbClr>
                    </a:outerShdw>
                  </a:effectLst>
                </a:rPr>
                <a:t>1</a:t>
              </a:r>
            </a:p>
          </p:txBody>
        </p:sp>
      </p:grpSp>
      <p:grpSp>
        <p:nvGrpSpPr>
          <p:cNvPr id="1034" name="Group 1033"/>
          <p:cNvGrpSpPr/>
          <p:nvPr/>
        </p:nvGrpSpPr>
        <p:grpSpPr>
          <a:xfrm>
            <a:off x="4391306" y="3999522"/>
            <a:ext cx="1516064" cy="424721"/>
            <a:chOff x="4497573" y="3946018"/>
            <a:chExt cx="1486472" cy="416431"/>
          </a:xfrm>
        </p:grpSpPr>
        <p:sp>
          <p:nvSpPr>
            <p:cNvPr id="63" name="Freeform 62"/>
            <p:cNvSpPr/>
            <p:nvPr/>
          </p:nvSpPr>
          <p:spPr bwMode="auto">
            <a:xfrm>
              <a:off x="4497573" y="4048124"/>
              <a:ext cx="1486472" cy="314325"/>
            </a:xfrm>
            <a:custGeom>
              <a:avLst/>
              <a:gdLst>
                <a:gd name="connsiteX0" fmla="*/ 0 w 1371600"/>
                <a:gd name="connsiteY0" fmla="*/ 0 h 400050"/>
                <a:gd name="connsiteX1" fmla="*/ 1371600 w 1371600"/>
                <a:gd name="connsiteY1" fmla="*/ 0 h 400050"/>
                <a:gd name="connsiteX2" fmla="*/ 1371600 w 1371600"/>
                <a:gd name="connsiteY2" fmla="*/ 400050 h 400050"/>
              </a:gdLst>
              <a:ahLst/>
              <a:cxnLst>
                <a:cxn ang="0">
                  <a:pos x="connsiteX0" y="connsiteY0"/>
                </a:cxn>
                <a:cxn ang="0">
                  <a:pos x="connsiteX1" y="connsiteY1"/>
                </a:cxn>
                <a:cxn ang="0">
                  <a:pos x="connsiteX2" y="connsiteY2"/>
                </a:cxn>
              </a:cxnLst>
              <a:rect l="l" t="t" r="r" b="b"/>
              <a:pathLst>
                <a:path w="1371600" h="400050">
                  <a:moveTo>
                    <a:pt x="0" y="0"/>
                  </a:moveTo>
                  <a:lnTo>
                    <a:pt x="1371600" y="0"/>
                  </a:lnTo>
                  <a:lnTo>
                    <a:pt x="1371600" y="400050"/>
                  </a:lnTo>
                </a:path>
              </a:pathLst>
            </a:custGeom>
            <a:ln w="15875">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srgbClr val="FFFFFF"/>
                </a:solidFill>
              </a:endParaRPr>
            </a:p>
          </p:txBody>
        </p:sp>
        <p:sp>
          <p:nvSpPr>
            <p:cNvPr id="68" name="Oval 67"/>
            <p:cNvSpPr/>
            <p:nvPr/>
          </p:nvSpPr>
          <p:spPr bwMode="auto">
            <a:xfrm>
              <a:off x="5143421" y="3946018"/>
              <a:ext cx="191554" cy="191554"/>
            </a:xfrm>
            <a:prstGeom prst="ellipse">
              <a:avLst/>
            </a:prstGeom>
            <a:solidFill>
              <a:srgbClr val="F6A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b="1" dirty="0">
                  <a:solidFill>
                    <a:srgbClr val="FFFFFF"/>
                  </a:solidFill>
                  <a:effectLst>
                    <a:outerShdw blurRad="88900" algn="ctr" rotWithShape="0">
                      <a:srgbClr val="0072C6">
                        <a:lumMod val="50000"/>
                      </a:srgbClr>
                    </a:outerShdw>
                  </a:effectLst>
                </a:rPr>
                <a:t>2</a:t>
              </a:r>
            </a:p>
          </p:txBody>
        </p:sp>
      </p:grpSp>
      <p:grpSp>
        <p:nvGrpSpPr>
          <p:cNvPr id="1035" name="Group 1034"/>
          <p:cNvGrpSpPr/>
          <p:nvPr/>
        </p:nvGrpSpPr>
        <p:grpSpPr>
          <a:xfrm>
            <a:off x="6745096" y="3730413"/>
            <a:ext cx="195367" cy="699453"/>
            <a:chOff x="6610987" y="3657600"/>
            <a:chExt cx="191554" cy="685800"/>
          </a:xfrm>
        </p:grpSpPr>
        <p:cxnSp>
          <p:nvCxnSpPr>
            <p:cNvPr id="70" name="Straight Arrow Connector 69"/>
            <p:cNvCxnSpPr/>
            <p:nvPr/>
          </p:nvCxnSpPr>
          <p:spPr>
            <a:xfrm>
              <a:off x="6704012" y="3657600"/>
              <a:ext cx="0" cy="685800"/>
            </a:xfrm>
            <a:prstGeom prst="straightConnector1">
              <a:avLst/>
            </a:prstGeom>
            <a:ln w="15875">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bwMode="auto">
            <a:xfrm>
              <a:off x="6610987" y="3878233"/>
              <a:ext cx="191554" cy="191554"/>
            </a:xfrm>
            <a:prstGeom prst="ellipse">
              <a:avLst/>
            </a:prstGeom>
            <a:solidFill>
              <a:srgbClr val="F6A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GB" sz="1224" b="1" dirty="0">
                  <a:solidFill>
                    <a:srgbClr val="FFFFFF"/>
                  </a:solidFill>
                  <a:effectLst>
                    <a:outerShdw blurRad="88900" algn="ctr" rotWithShape="0">
                      <a:srgbClr val="0072C6">
                        <a:lumMod val="50000"/>
                      </a:srgbClr>
                    </a:outerShdw>
                  </a:effectLst>
                </a:rPr>
                <a:t>4</a:t>
              </a:r>
              <a:endParaRPr lang="en-US" sz="1224" b="1" dirty="0">
                <a:solidFill>
                  <a:srgbClr val="FFFFFF"/>
                </a:solidFill>
                <a:effectLst>
                  <a:outerShdw blurRad="88900" algn="ctr" rotWithShape="0">
                    <a:srgbClr val="0072C6">
                      <a:lumMod val="50000"/>
                    </a:srgbClr>
                  </a:outerShdw>
                </a:effectLst>
              </a:endParaRPr>
            </a:p>
          </p:txBody>
        </p:sp>
      </p:grpSp>
      <p:grpSp>
        <p:nvGrpSpPr>
          <p:cNvPr id="1036" name="Group 1035"/>
          <p:cNvGrpSpPr/>
          <p:nvPr/>
        </p:nvGrpSpPr>
        <p:grpSpPr>
          <a:xfrm>
            <a:off x="8549926" y="3731025"/>
            <a:ext cx="195367" cy="659982"/>
            <a:chOff x="8380589" y="3658200"/>
            <a:chExt cx="191554" cy="647100"/>
          </a:xfrm>
        </p:grpSpPr>
        <p:cxnSp>
          <p:nvCxnSpPr>
            <p:cNvPr id="75" name="Straight Arrow Connector 74"/>
            <p:cNvCxnSpPr/>
            <p:nvPr/>
          </p:nvCxnSpPr>
          <p:spPr>
            <a:xfrm flipV="1">
              <a:off x="8473153" y="3658200"/>
              <a:ext cx="0" cy="647100"/>
            </a:xfrm>
            <a:prstGeom prst="straightConnector1">
              <a:avLst/>
            </a:prstGeom>
            <a:ln w="15875">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76" name="Oval 75"/>
            <p:cNvSpPr/>
            <p:nvPr/>
          </p:nvSpPr>
          <p:spPr bwMode="auto">
            <a:xfrm>
              <a:off x="8380589" y="3878233"/>
              <a:ext cx="191554" cy="191554"/>
            </a:xfrm>
            <a:prstGeom prst="ellipse">
              <a:avLst/>
            </a:prstGeom>
            <a:solidFill>
              <a:srgbClr val="F6A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b="1" dirty="0">
                  <a:solidFill>
                    <a:srgbClr val="FFFFFF"/>
                  </a:solidFill>
                  <a:effectLst>
                    <a:outerShdw blurRad="88900" algn="ctr" rotWithShape="0">
                      <a:srgbClr val="0072C6">
                        <a:lumMod val="50000"/>
                      </a:srgbClr>
                    </a:outerShdw>
                  </a:effectLst>
                </a:rPr>
                <a:t>5</a:t>
              </a:r>
            </a:p>
          </p:txBody>
        </p:sp>
      </p:grpSp>
      <p:grpSp>
        <p:nvGrpSpPr>
          <p:cNvPr id="1037" name="Group 1036"/>
          <p:cNvGrpSpPr/>
          <p:nvPr/>
        </p:nvGrpSpPr>
        <p:grpSpPr>
          <a:xfrm>
            <a:off x="8806798" y="4100753"/>
            <a:ext cx="1248366" cy="294213"/>
            <a:chOff x="8632447" y="4020712"/>
            <a:chExt cx="1223999" cy="288470"/>
          </a:xfrm>
        </p:grpSpPr>
        <p:sp>
          <p:nvSpPr>
            <p:cNvPr id="80" name="Freeform 79"/>
            <p:cNvSpPr/>
            <p:nvPr/>
          </p:nvSpPr>
          <p:spPr bwMode="auto">
            <a:xfrm rot="16200000">
              <a:off x="9145276" y="3598012"/>
              <a:ext cx="198341" cy="1223999"/>
            </a:xfrm>
            <a:custGeom>
              <a:avLst/>
              <a:gdLst>
                <a:gd name="connsiteX0" fmla="*/ 0 w 1371600"/>
                <a:gd name="connsiteY0" fmla="*/ 0 h 400050"/>
                <a:gd name="connsiteX1" fmla="*/ 1371600 w 1371600"/>
                <a:gd name="connsiteY1" fmla="*/ 0 h 400050"/>
                <a:gd name="connsiteX2" fmla="*/ 1371600 w 1371600"/>
                <a:gd name="connsiteY2" fmla="*/ 400050 h 400050"/>
              </a:gdLst>
              <a:ahLst/>
              <a:cxnLst>
                <a:cxn ang="0">
                  <a:pos x="connsiteX0" y="connsiteY0"/>
                </a:cxn>
                <a:cxn ang="0">
                  <a:pos x="connsiteX1" y="connsiteY1"/>
                </a:cxn>
                <a:cxn ang="0">
                  <a:pos x="connsiteX2" y="connsiteY2"/>
                </a:cxn>
              </a:cxnLst>
              <a:rect l="l" t="t" r="r" b="b"/>
              <a:pathLst>
                <a:path w="1371600" h="400050">
                  <a:moveTo>
                    <a:pt x="0" y="0"/>
                  </a:moveTo>
                  <a:lnTo>
                    <a:pt x="1371600" y="0"/>
                  </a:lnTo>
                  <a:lnTo>
                    <a:pt x="1371600" y="400050"/>
                  </a:lnTo>
                </a:path>
              </a:pathLst>
            </a:custGeom>
            <a:ln w="15875">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srgbClr val="FFFFFF"/>
                </a:solidFill>
              </a:endParaRPr>
            </a:p>
          </p:txBody>
        </p:sp>
        <p:sp>
          <p:nvSpPr>
            <p:cNvPr id="81" name="Oval 80"/>
            <p:cNvSpPr/>
            <p:nvPr/>
          </p:nvSpPr>
          <p:spPr bwMode="auto">
            <a:xfrm>
              <a:off x="9050093" y="4020712"/>
              <a:ext cx="191554" cy="191554"/>
            </a:xfrm>
            <a:prstGeom prst="ellipse">
              <a:avLst/>
            </a:prstGeom>
            <a:solidFill>
              <a:srgbClr val="F6A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b="1" dirty="0">
                  <a:solidFill>
                    <a:srgbClr val="FFFFFF"/>
                  </a:solidFill>
                  <a:effectLst>
                    <a:outerShdw blurRad="88900" algn="ctr" rotWithShape="0">
                      <a:srgbClr val="0072C6">
                        <a:lumMod val="50000"/>
                      </a:srgbClr>
                    </a:outerShdw>
                  </a:effectLst>
                </a:rPr>
                <a:t>5</a:t>
              </a:r>
            </a:p>
          </p:txBody>
        </p:sp>
      </p:grpSp>
      <p:grpSp>
        <p:nvGrpSpPr>
          <p:cNvPr id="1038" name="Group 1037"/>
          <p:cNvGrpSpPr/>
          <p:nvPr/>
        </p:nvGrpSpPr>
        <p:grpSpPr>
          <a:xfrm>
            <a:off x="7228557" y="5530553"/>
            <a:ext cx="2826604" cy="345944"/>
            <a:chOff x="7085012" y="5422603"/>
            <a:chExt cx="2771432" cy="339192"/>
          </a:xfrm>
        </p:grpSpPr>
        <p:sp>
          <p:nvSpPr>
            <p:cNvPr id="82" name="Freeform 81"/>
            <p:cNvSpPr/>
            <p:nvPr/>
          </p:nvSpPr>
          <p:spPr bwMode="auto">
            <a:xfrm rot="10800000">
              <a:off x="7085012" y="5422603"/>
              <a:ext cx="2771432" cy="236353"/>
            </a:xfrm>
            <a:custGeom>
              <a:avLst/>
              <a:gdLst>
                <a:gd name="connsiteX0" fmla="*/ 0 w 1371600"/>
                <a:gd name="connsiteY0" fmla="*/ 0 h 400050"/>
                <a:gd name="connsiteX1" fmla="*/ 1371600 w 1371600"/>
                <a:gd name="connsiteY1" fmla="*/ 0 h 400050"/>
                <a:gd name="connsiteX2" fmla="*/ 1371600 w 1371600"/>
                <a:gd name="connsiteY2" fmla="*/ 400050 h 400050"/>
              </a:gdLst>
              <a:ahLst/>
              <a:cxnLst>
                <a:cxn ang="0">
                  <a:pos x="connsiteX0" y="connsiteY0"/>
                </a:cxn>
                <a:cxn ang="0">
                  <a:pos x="connsiteX1" y="connsiteY1"/>
                </a:cxn>
                <a:cxn ang="0">
                  <a:pos x="connsiteX2" y="connsiteY2"/>
                </a:cxn>
              </a:cxnLst>
              <a:rect l="l" t="t" r="r" b="b"/>
              <a:pathLst>
                <a:path w="1371600" h="400050">
                  <a:moveTo>
                    <a:pt x="0" y="0"/>
                  </a:moveTo>
                  <a:lnTo>
                    <a:pt x="1371600" y="0"/>
                  </a:lnTo>
                  <a:lnTo>
                    <a:pt x="1371600" y="400050"/>
                  </a:lnTo>
                </a:path>
              </a:pathLst>
            </a:custGeom>
            <a:ln w="15875">
              <a:solidFill>
                <a:schemeClr val="accent3"/>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srgbClr val="FFFFFF"/>
                </a:solidFill>
              </a:endParaRPr>
            </a:p>
          </p:txBody>
        </p:sp>
        <p:sp>
          <p:nvSpPr>
            <p:cNvPr id="83" name="Oval 82"/>
            <p:cNvSpPr/>
            <p:nvPr/>
          </p:nvSpPr>
          <p:spPr bwMode="auto">
            <a:xfrm>
              <a:off x="8437930" y="5570241"/>
              <a:ext cx="191554" cy="191554"/>
            </a:xfrm>
            <a:prstGeom prst="ellipse">
              <a:avLst/>
            </a:prstGeom>
            <a:solidFill>
              <a:srgbClr val="F6AE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224" b="1" dirty="0">
                  <a:solidFill>
                    <a:srgbClr val="FFFFFF"/>
                  </a:solidFill>
                  <a:effectLst>
                    <a:outerShdw blurRad="88900" algn="ctr" rotWithShape="0">
                      <a:srgbClr val="0072C6">
                        <a:lumMod val="50000"/>
                      </a:srgbClr>
                    </a:outerShdw>
                  </a:effectLst>
                </a:rPr>
                <a:t>4</a:t>
              </a:r>
            </a:p>
          </p:txBody>
        </p:sp>
      </p:grpSp>
      <p:sp>
        <p:nvSpPr>
          <p:cNvPr id="99" name="Rectangle 1"/>
          <p:cNvSpPr>
            <a:spLocks noChangeArrowheads="1"/>
          </p:cNvSpPr>
          <p:nvPr/>
        </p:nvSpPr>
        <p:spPr bwMode="auto">
          <a:xfrm>
            <a:off x="813874" y="1200613"/>
            <a:ext cx="2426958" cy="622511"/>
          </a:xfrm>
          <a:prstGeom prst="rect">
            <a:avLst/>
          </a:prstGeom>
        </p:spPr>
        <p:txBody>
          <a:bodyPr wrap="square">
            <a:spAutoFit/>
          </a:bodyPr>
          <a:lstStyle/>
          <a:p>
            <a:pPr>
              <a:spcAft>
                <a:spcPts val="1428"/>
              </a:spcAft>
            </a:pPr>
            <a:r>
              <a:rPr lang="en-US" sz="1122" dirty="0">
                <a:solidFill>
                  <a:srgbClr val="FFFFFF"/>
                </a:solidFill>
              </a:rPr>
              <a:t>The </a:t>
            </a:r>
            <a:r>
              <a:rPr lang="en-US" sz="1122" i="1" dirty="0">
                <a:solidFill>
                  <a:srgbClr val="FFFFFF"/>
                </a:solidFill>
              </a:rPr>
              <a:t>Update-</a:t>
            </a:r>
            <a:r>
              <a:rPr lang="en-US" sz="1122" i="1" dirty="0" err="1">
                <a:solidFill>
                  <a:srgbClr val="FFFFFF"/>
                </a:solidFill>
              </a:rPr>
              <a:t>HybridConfiguration</a:t>
            </a:r>
            <a:r>
              <a:rPr lang="en-US" sz="1122" i="1" dirty="0">
                <a:solidFill>
                  <a:srgbClr val="FFFFFF"/>
                </a:solidFill>
              </a:rPr>
              <a:t> </a:t>
            </a:r>
            <a:r>
              <a:rPr lang="en-US" sz="1122" dirty="0" err="1">
                <a:solidFill>
                  <a:srgbClr val="FFFFFF"/>
                </a:solidFill>
              </a:rPr>
              <a:t>cmdlet</a:t>
            </a:r>
            <a:r>
              <a:rPr lang="en-US" sz="1122" dirty="0">
                <a:solidFill>
                  <a:srgbClr val="FFFFFF"/>
                </a:solidFill>
              </a:rPr>
              <a:t> triggers the Hybrid Configuration Engine to start.</a:t>
            </a:r>
          </a:p>
        </p:txBody>
      </p:sp>
      <p:sp>
        <p:nvSpPr>
          <p:cNvPr id="1025" name="Rectangle 1024"/>
          <p:cNvSpPr/>
          <p:nvPr/>
        </p:nvSpPr>
        <p:spPr>
          <a:xfrm>
            <a:off x="813874" y="4844906"/>
            <a:ext cx="2426958" cy="1679189"/>
          </a:xfrm>
          <a:prstGeom prst="rect">
            <a:avLst/>
          </a:prstGeom>
        </p:spPr>
        <p:txBody>
          <a:bodyPr wrap="square">
            <a:spAutoFit/>
          </a:bodyPr>
          <a:lstStyle/>
          <a:p>
            <a:pPr>
              <a:spcAft>
                <a:spcPts val="1428"/>
              </a:spcAft>
            </a:pPr>
            <a:r>
              <a:rPr lang="en-US" sz="1122" dirty="0">
                <a:solidFill>
                  <a:srgbClr val="FFFFFF"/>
                </a:solidFill>
              </a:rPr>
              <a:t>Based on the desired state, topology data, and current configuration, across both the on-premises Exchange and Exchange Online organizations, the Hybrid Configuration Engine establishes the “difference” and then executes configuration tasks to establish the “desired state.” </a:t>
            </a:r>
          </a:p>
        </p:txBody>
      </p:sp>
      <p:sp>
        <p:nvSpPr>
          <p:cNvPr id="1028" name="Rectangle 1027"/>
          <p:cNvSpPr/>
          <p:nvPr/>
        </p:nvSpPr>
        <p:spPr>
          <a:xfrm>
            <a:off x="813873" y="3631526"/>
            <a:ext cx="2385286" cy="1150849"/>
          </a:xfrm>
          <a:prstGeom prst="rect">
            <a:avLst/>
          </a:prstGeom>
        </p:spPr>
        <p:txBody>
          <a:bodyPr wrap="square">
            <a:spAutoFit/>
          </a:bodyPr>
          <a:lstStyle/>
          <a:p>
            <a:pPr>
              <a:spcAft>
                <a:spcPts val="1428"/>
              </a:spcAft>
            </a:pPr>
            <a:r>
              <a:rPr lang="en-US" sz="1122" dirty="0">
                <a:solidFill>
                  <a:srgbClr val="FFFFFF"/>
                </a:solidFill>
              </a:rPr>
              <a:t>The Hybrid Configuration Engine discovers topology data and current configuration from the on-premises Exchange organization and the Exchange Online organization.</a:t>
            </a:r>
          </a:p>
        </p:txBody>
      </p:sp>
      <p:sp>
        <p:nvSpPr>
          <p:cNvPr id="1029" name="Rectangle 1028"/>
          <p:cNvSpPr/>
          <p:nvPr/>
        </p:nvSpPr>
        <p:spPr>
          <a:xfrm>
            <a:off x="813874" y="2754410"/>
            <a:ext cx="2410348" cy="798623"/>
          </a:xfrm>
          <a:prstGeom prst="rect">
            <a:avLst/>
          </a:prstGeom>
        </p:spPr>
        <p:txBody>
          <a:bodyPr wrap="square">
            <a:spAutoFit/>
          </a:bodyPr>
          <a:lstStyle/>
          <a:p>
            <a:pPr>
              <a:spcAft>
                <a:spcPts val="1428"/>
              </a:spcAft>
            </a:pPr>
            <a:r>
              <a:rPr lang="en-US" sz="1122" dirty="0">
                <a:solidFill>
                  <a:srgbClr val="FFFFFF"/>
                </a:solidFill>
              </a:rPr>
              <a:t>The Hybrid Configuration Engine connects via Remote PowerShell to both the on-premises and Exchange Online organizations.</a:t>
            </a:r>
          </a:p>
        </p:txBody>
      </p:sp>
      <p:sp>
        <p:nvSpPr>
          <p:cNvPr id="1030" name="Rectangle 1029"/>
          <p:cNvSpPr/>
          <p:nvPr/>
        </p:nvSpPr>
        <p:spPr>
          <a:xfrm>
            <a:off x="813874" y="1895167"/>
            <a:ext cx="2422230" cy="798623"/>
          </a:xfrm>
          <a:prstGeom prst="rect">
            <a:avLst/>
          </a:prstGeom>
        </p:spPr>
        <p:txBody>
          <a:bodyPr wrap="square">
            <a:spAutoFit/>
          </a:bodyPr>
          <a:lstStyle/>
          <a:p>
            <a:pPr>
              <a:spcAft>
                <a:spcPts val="1428"/>
              </a:spcAft>
            </a:pPr>
            <a:r>
              <a:rPr lang="en-US" sz="1122" dirty="0">
                <a:solidFill>
                  <a:srgbClr val="FFFFFF"/>
                </a:solidFill>
              </a:rPr>
              <a:t>The Hybrid Configuration Engine reads the “desired state” stored on the </a:t>
            </a:r>
            <a:r>
              <a:rPr lang="en-US" sz="1122" dirty="0" err="1">
                <a:solidFill>
                  <a:srgbClr val="FFFFFF"/>
                </a:solidFill>
              </a:rPr>
              <a:t>HybridConfiguration</a:t>
            </a:r>
            <a:r>
              <a:rPr lang="en-US" sz="1122" dirty="0">
                <a:solidFill>
                  <a:srgbClr val="FFFFFF"/>
                </a:solidFill>
              </a:rPr>
              <a:t> Active Directory object.</a:t>
            </a:r>
          </a:p>
        </p:txBody>
      </p:sp>
      <p:sp>
        <p:nvSpPr>
          <p:cNvPr id="11" name="Rectangle 10"/>
          <p:cNvSpPr/>
          <p:nvPr/>
        </p:nvSpPr>
        <p:spPr bwMode="auto">
          <a:xfrm>
            <a:off x="8083444" y="3740661"/>
            <a:ext cx="158828" cy="544019"/>
          </a:xfrm>
          <a:prstGeom prst="rect">
            <a:avLst/>
          </a:prstGeom>
          <a:gradFill flip="none" rotWithShape="1">
            <a:gsLst>
              <a:gs pos="0">
                <a:schemeClr val="tx1"/>
              </a:gs>
              <a:gs pos="50000">
                <a:schemeClr val="tx1">
                  <a:alpha val="62000"/>
                </a:schemeClr>
              </a:gs>
              <a:gs pos="100000">
                <a:schemeClr val="tx1"/>
              </a:gs>
            </a:gsLst>
            <a:lin ang="0" scaled="1"/>
            <a:tileRect/>
          </a:gradFill>
          <a:ln>
            <a:noFill/>
            <a:headEnd type="none" w="med" len="med"/>
            <a:tailEnd type="none" w="med" len="med"/>
          </a:ln>
          <a:effectLst>
            <a:outerShdw blurRad="38100" dist="25400" dir="21540000" algn="tl" rotWithShape="0">
              <a:prstClr val="black">
                <a:alpha val="24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 name="Rectangle 96"/>
          <p:cNvSpPr/>
          <p:nvPr/>
        </p:nvSpPr>
        <p:spPr bwMode="auto">
          <a:xfrm rot="5400000">
            <a:off x="9666039" y="4834343"/>
            <a:ext cx="158828" cy="681643"/>
          </a:xfrm>
          <a:prstGeom prst="rect">
            <a:avLst/>
          </a:prstGeom>
          <a:gradFill flip="none" rotWithShape="1">
            <a:gsLst>
              <a:gs pos="0">
                <a:schemeClr val="tx1"/>
              </a:gs>
              <a:gs pos="50000">
                <a:schemeClr val="tx1">
                  <a:alpha val="62000"/>
                </a:schemeClr>
              </a:gs>
              <a:gs pos="100000">
                <a:schemeClr val="tx1"/>
              </a:gs>
            </a:gsLst>
            <a:lin ang="0" scaled="1"/>
            <a:tileRect/>
          </a:gradFill>
          <a:ln>
            <a:noFill/>
            <a:headEnd type="none" w="med" len="med"/>
            <a:tailEnd type="none" w="med" len="med"/>
          </a:ln>
          <a:effectLst>
            <a:outerShdw blurRad="38100" dist="25400" dir="5400000" algn="tl" rotWithShape="0">
              <a:prstClr val="black">
                <a:alpha val="24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2" name="TextBox 11"/>
          <p:cNvSpPr txBox="1"/>
          <p:nvPr/>
        </p:nvSpPr>
        <p:spPr>
          <a:xfrm>
            <a:off x="6995407" y="3856576"/>
            <a:ext cx="1010320" cy="352226"/>
          </a:xfrm>
          <a:prstGeom prst="rect">
            <a:avLst/>
          </a:prstGeom>
          <a:noFill/>
        </p:spPr>
        <p:txBody>
          <a:bodyPr wrap="square" lIns="0" tIns="0" rIns="0" bIns="0" rtlCol="0">
            <a:spAutoFit/>
          </a:bodyPr>
          <a:lstStyle/>
          <a:p>
            <a:pPr algn="r"/>
            <a:r>
              <a:rPr lang="en-US" sz="1122" b="1" i="1" dirty="0">
                <a:solidFill>
                  <a:srgbClr val="FFFFFF"/>
                </a:solidFill>
                <a:effectLst>
                  <a:outerShdw blurRad="63500" sx="102000" sy="102000" algn="ctr" rotWithShape="0">
                    <a:prstClr val="black">
                      <a:alpha val="40000"/>
                    </a:prstClr>
                  </a:outerShdw>
                </a:effectLst>
              </a:rPr>
              <a:t>REMOTE POWERSHELL</a:t>
            </a:r>
            <a:endParaRPr lang="en-US" sz="1122" b="1" i="1" dirty="0">
              <a:gradFill>
                <a:gsLst>
                  <a:gs pos="0">
                    <a:srgbClr val="FFFFFF"/>
                  </a:gs>
                  <a:gs pos="86000">
                    <a:srgbClr val="FFFFFF"/>
                  </a:gs>
                </a:gsLst>
                <a:lin ang="5400000" scaled="0"/>
              </a:gradFill>
              <a:effectLst>
                <a:outerShdw blurRad="63500" sx="102000" sy="102000" algn="ctr" rotWithShape="0">
                  <a:prstClr val="black">
                    <a:alpha val="40000"/>
                  </a:prstClr>
                </a:outerShdw>
              </a:effectLst>
            </a:endParaRPr>
          </a:p>
        </p:txBody>
      </p:sp>
      <p:sp>
        <p:nvSpPr>
          <p:cNvPr id="100" name="TextBox 99"/>
          <p:cNvSpPr txBox="1"/>
          <p:nvPr/>
        </p:nvSpPr>
        <p:spPr>
          <a:xfrm>
            <a:off x="9438628" y="4716453"/>
            <a:ext cx="1010320" cy="352226"/>
          </a:xfrm>
          <a:prstGeom prst="rect">
            <a:avLst/>
          </a:prstGeom>
          <a:noFill/>
        </p:spPr>
        <p:txBody>
          <a:bodyPr wrap="square" lIns="0" tIns="0" rIns="0" bIns="0" rtlCol="0">
            <a:spAutoFit/>
          </a:bodyPr>
          <a:lstStyle/>
          <a:p>
            <a:r>
              <a:rPr lang="en-US" sz="1122" b="1" i="1" dirty="0">
                <a:solidFill>
                  <a:srgbClr val="FFFFFF"/>
                </a:solidFill>
                <a:effectLst>
                  <a:outerShdw blurRad="63500" sx="102000" sy="102000" algn="ctr" rotWithShape="0">
                    <a:prstClr val="black">
                      <a:alpha val="40000"/>
                    </a:prstClr>
                  </a:outerShdw>
                </a:effectLst>
              </a:rPr>
              <a:t>REMOTE POWERSHELL</a:t>
            </a:r>
            <a:endParaRPr lang="en-US" sz="1122" b="1" i="1" dirty="0">
              <a:gradFill>
                <a:gsLst>
                  <a:gs pos="0">
                    <a:srgbClr val="FFFFFF"/>
                  </a:gs>
                  <a:gs pos="86000">
                    <a:srgbClr val="FFFFFF"/>
                  </a:gs>
                </a:gsLst>
                <a:lin ang="5400000" scaled="0"/>
              </a:gra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858105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Effect transition="in" filter="wipe(left)">
                                      <p:cBhvr>
                                        <p:cTn id="7" dur="500"/>
                                        <p:tgtEl>
                                          <p:spTgt spid="102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par>
                                <p:cTn id="18" presetID="22" presetClass="entr" presetSubtype="8" fill="hold" nodeType="withEffect">
                                  <p:stCondLst>
                                    <p:cond delay="250"/>
                                  </p:stCondLst>
                                  <p:childTnLst>
                                    <p:set>
                                      <p:cBhvr>
                                        <p:cTn id="19" dur="1" fill="hold">
                                          <p:stCondLst>
                                            <p:cond delay="0"/>
                                          </p:stCondLst>
                                        </p:cTn>
                                        <p:tgtEl>
                                          <p:spTgt spid="1033"/>
                                        </p:tgtEl>
                                        <p:attrNameLst>
                                          <p:attrName>style.visibility</p:attrName>
                                        </p:attrNameLst>
                                      </p:cBhvr>
                                      <p:to>
                                        <p:strVal val="visible"/>
                                      </p:to>
                                    </p:set>
                                    <p:animEffect transition="in" filter="wipe(left)">
                                      <p:cBhvr>
                                        <p:cTn id="20" dur="500"/>
                                        <p:tgtEl>
                                          <p:spTgt spid="103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fill="hold" nodeType="clickEffect">
                                  <p:stCondLst>
                                    <p:cond delay="0"/>
                                  </p:stCondLst>
                                  <p:childTnLst>
                                    <p:animMotion origin="layout" path="M 3.90879E-6 4.06105E-6 L 3.90879E-6 0.11494 " pathEditMode="relative" rAng="0" ptsTypes="AA">
                                      <p:cBhvr>
                                        <p:cTn id="24" dur="750" fill="hold"/>
                                        <p:tgtEl>
                                          <p:spTgt spid="1024"/>
                                        </p:tgtEl>
                                        <p:attrNameLst>
                                          <p:attrName>ppt_x</p:attrName>
                                          <p:attrName>ppt_y</p:attrName>
                                        </p:attrNameLst>
                                      </p:cBhvr>
                                      <p:rCtr x="0" y="5735"/>
                                    </p:animMotion>
                                  </p:childTnLst>
                                </p:cTn>
                              </p:par>
                              <p:par>
                                <p:cTn id="25" presetID="6" presetClass="emph" presetSubtype="0" fill="hold" nodeType="withEffect">
                                  <p:stCondLst>
                                    <p:cond delay="0"/>
                                  </p:stCondLst>
                                  <p:childTnLst>
                                    <p:animScale>
                                      <p:cBhvr>
                                        <p:cTn id="26" dur="750" fill="hold"/>
                                        <p:tgtEl>
                                          <p:spTgt spid="1024"/>
                                        </p:tgtEl>
                                      </p:cBhvr>
                                      <p:by x="100000" y="130000"/>
                                    </p:animScale>
                                  </p:childTnLst>
                                </p:cTn>
                              </p:par>
                              <p:par>
                                <p:cTn id="27" presetID="3" presetClass="emph" presetSubtype="2" fill="hold" grpId="1" nodeType="withEffect">
                                  <p:stCondLst>
                                    <p:cond delay="0"/>
                                  </p:stCondLst>
                                  <p:childTnLst>
                                    <p:animClr clrSpc="rgb" dir="cw">
                                      <p:cBhvr override="childStyle">
                                        <p:cTn id="28" dur="250" fill="hold"/>
                                        <p:tgtEl>
                                          <p:spTgt spid="33"/>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250" fill="hold"/>
                                        <p:tgtEl>
                                          <p:spTgt spid="99"/>
                                        </p:tgtEl>
                                        <p:attrNameLst>
                                          <p:attrName>style.color</p:attrName>
                                        </p:attrNameLst>
                                      </p:cBhvr>
                                      <p:to>
                                        <a:schemeClr val="accent2"/>
                                      </p:to>
                                    </p:animClr>
                                  </p:childTnLst>
                                </p:cTn>
                              </p:par>
                              <p:par>
                                <p:cTn id="31" presetID="10" presetClass="exit" presetSubtype="0" fill="hold" nodeType="withEffect">
                                  <p:stCondLst>
                                    <p:cond delay="0"/>
                                  </p:stCondLst>
                                  <p:childTnLst>
                                    <p:animEffect transition="out" filter="fade">
                                      <p:cBhvr>
                                        <p:cTn id="32" dur="250"/>
                                        <p:tgtEl>
                                          <p:spTgt spid="1033"/>
                                        </p:tgtEl>
                                      </p:cBhvr>
                                    </p:animEffect>
                                    <p:set>
                                      <p:cBhvr>
                                        <p:cTn id="33" dur="1" fill="hold">
                                          <p:stCondLst>
                                            <p:cond delay="249"/>
                                          </p:stCondLst>
                                        </p:cTn>
                                        <p:tgtEl>
                                          <p:spTgt spid="1033"/>
                                        </p:tgtEl>
                                        <p:attrNameLst>
                                          <p:attrName>style.visibility</p:attrName>
                                        </p:attrNameLst>
                                      </p:cBhvr>
                                      <p:to>
                                        <p:strVal val="hidden"/>
                                      </p:to>
                                    </p:set>
                                  </p:childTnLst>
                                </p:cTn>
                              </p:par>
                              <p:par>
                                <p:cTn id="34" presetID="10" presetClass="entr" presetSubtype="0" fill="hold" grpId="0" nodeType="withEffect">
                                  <p:stCondLst>
                                    <p:cond delay="5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030"/>
                                        </p:tgtEl>
                                        <p:attrNameLst>
                                          <p:attrName>style.visibility</p:attrName>
                                        </p:attrNameLst>
                                      </p:cBhvr>
                                      <p:to>
                                        <p:strVal val="visible"/>
                                      </p:to>
                                    </p:set>
                                    <p:animEffect transition="in" filter="fade">
                                      <p:cBhvr>
                                        <p:cTn id="39" dur="500"/>
                                        <p:tgtEl>
                                          <p:spTgt spid="1030"/>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032"/>
                                        </p:tgtEl>
                                        <p:attrNameLst>
                                          <p:attrName>style.visibility</p:attrName>
                                        </p:attrNameLst>
                                      </p:cBhvr>
                                      <p:to>
                                        <p:strVal val="visible"/>
                                      </p:to>
                                    </p:set>
                                    <p:animEffect transition="in" filter="fade">
                                      <p:cBhvr>
                                        <p:cTn id="43" dur="500"/>
                                        <p:tgtEl>
                                          <p:spTgt spid="1032"/>
                                        </p:tgtEl>
                                      </p:cBhvr>
                                    </p:animEffect>
                                  </p:childTnLst>
                                </p:cTn>
                              </p:par>
                              <p:par>
                                <p:cTn id="44" presetID="22" presetClass="entr" presetSubtype="8" fill="hold" nodeType="withEffect">
                                  <p:stCondLst>
                                    <p:cond delay="0"/>
                                  </p:stCondLst>
                                  <p:childTnLst>
                                    <p:set>
                                      <p:cBhvr>
                                        <p:cTn id="45" dur="1" fill="hold">
                                          <p:stCondLst>
                                            <p:cond delay="0"/>
                                          </p:stCondLst>
                                        </p:cTn>
                                        <p:tgtEl>
                                          <p:spTgt spid="1034"/>
                                        </p:tgtEl>
                                        <p:attrNameLst>
                                          <p:attrName>style.visibility</p:attrName>
                                        </p:attrNameLst>
                                      </p:cBhvr>
                                      <p:to>
                                        <p:strVal val="visible"/>
                                      </p:to>
                                    </p:set>
                                    <p:animEffect transition="in" filter="wipe(left)">
                                      <p:cBhvr>
                                        <p:cTn id="46" dur="500"/>
                                        <p:tgtEl>
                                          <p:spTgt spid="103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fill="hold" nodeType="clickEffect">
                                  <p:stCondLst>
                                    <p:cond delay="0"/>
                                  </p:stCondLst>
                                  <p:childTnLst>
                                    <p:animMotion origin="layout" path="M 3.90879E-6 0.11494 L 3.90879E-6 0.23959 " pathEditMode="relative" rAng="0" ptsTypes="AA">
                                      <p:cBhvr>
                                        <p:cTn id="50" dur="750" fill="hold"/>
                                        <p:tgtEl>
                                          <p:spTgt spid="1024"/>
                                        </p:tgtEl>
                                        <p:attrNameLst>
                                          <p:attrName>ppt_x</p:attrName>
                                          <p:attrName>ppt_y</p:attrName>
                                        </p:attrNameLst>
                                      </p:cBhvr>
                                      <p:rCtr x="0" y="6221"/>
                                    </p:animMotion>
                                  </p:childTnLst>
                                </p:cTn>
                              </p:par>
                              <p:par>
                                <p:cTn id="51" presetID="3" presetClass="emph" presetSubtype="2" fill="hold" grpId="1" nodeType="withEffect">
                                  <p:stCondLst>
                                    <p:cond delay="0"/>
                                  </p:stCondLst>
                                  <p:childTnLst>
                                    <p:animClr clrSpc="rgb" dir="cw">
                                      <p:cBhvr override="childStyle">
                                        <p:cTn id="52" dur="250" fill="hold"/>
                                        <p:tgtEl>
                                          <p:spTgt spid="34"/>
                                        </p:tgtEl>
                                        <p:attrNameLst>
                                          <p:attrName>style.color</p:attrName>
                                        </p:attrNameLst>
                                      </p:cBhvr>
                                      <p:to>
                                        <a:schemeClr val="accent2"/>
                                      </p:to>
                                    </p:animClr>
                                  </p:childTnLst>
                                </p:cTn>
                              </p:par>
                              <p:par>
                                <p:cTn id="53" presetID="3" presetClass="emph" presetSubtype="2" fill="hold" grpId="1" nodeType="withEffect">
                                  <p:stCondLst>
                                    <p:cond delay="0"/>
                                  </p:stCondLst>
                                  <p:childTnLst>
                                    <p:animClr clrSpc="rgb" dir="cw">
                                      <p:cBhvr override="childStyle">
                                        <p:cTn id="54" dur="250" fill="hold"/>
                                        <p:tgtEl>
                                          <p:spTgt spid="1030"/>
                                        </p:tgtEl>
                                        <p:attrNameLst>
                                          <p:attrName>style.color</p:attrName>
                                        </p:attrNameLst>
                                      </p:cBhvr>
                                      <p:to>
                                        <a:schemeClr val="accent2"/>
                                      </p:to>
                                    </p:animClr>
                                  </p:childTnLst>
                                </p:cTn>
                              </p:par>
                              <p:par>
                                <p:cTn id="55" presetID="10" presetClass="exit" presetSubtype="0" fill="hold" nodeType="withEffect">
                                  <p:stCondLst>
                                    <p:cond delay="0"/>
                                  </p:stCondLst>
                                  <p:childTnLst>
                                    <p:animEffect transition="out" filter="fade">
                                      <p:cBhvr>
                                        <p:cTn id="56" dur="250"/>
                                        <p:tgtEl>
                                          <p:spTgt spid="1034"/>
                                        </p:tgtEl>
                                      </p:cBhvr>
                                    </p:animEffect>
                                    <p:set>
                                      <p:cBhvr>
                                        <p:cTn id="57" dur="1" fill="hold">
                                          <p:stCondLst>
                                            <p:cond delay="249"/>
                                          </p:stCondLst>
                                        </p:cTn>
                                        <p:tgtEl>
                                          <p:spTgt spid="1034"/>
                                        </p:tgtEl>
                                        <p:attrNameLst>
                                          <p:attrName>style.visibility</p:attrName>
                                        </p:attrNameLst>
                                      </p:cBhvr>
                                      <p:to>
                                        <p:strVal val="hidden"/>
                                      </p:to>
                                    </p:set>
                                  </p:childTnLst>
                                </p:cTn>
                              </p:par>
                              <p:par>
                                <p:cTn id="58" presetID="10" presetClass="entr" presetSubtype="0" fill="hold" grpId="0" nodeType="withEffect">
                                  <p:stCondLst>
                                    <p:cond delay="5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1029"/>
                                        </p:tgtEl>
                                        <p:attrNameLst>
                                          <p:attrName>style.visibility</p:attrName>
                                        </p:attrNameLst>
                                      </p:cBhvr>
                                      <p:to>
                                        <p:strVal val="visible"/>
                                      </p:to>
                                    </p:set>
                                    <p:animEffect transition="in" filter="fade">
                                      <p:cBhvr>
                                        <p:cTn id="63" dur="500"/>
                                        <p:tgtEl>
                                          <p:spTgt spid="1029"/>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1041"/>
                                        </p:tgtEl>
                                        <p:attrNameLst>
                                          <p:attrName>style.visibility</p:attrName>
                                        </p:attrNameLst>
                                      </p:cBhvr>
                                      <p:to>
                                        <p:strVal val="visible"/>
                                      </p:to>
                                    </p:set>
                                    <p:animEffect transition="in" filter="fade">
                                      <p:cBhvr>
                                        <p:cTn id="67" dur="500"/>
                                        <p:tgtEl>
                                          <p:spTgt spid="1041"/>
                                        </p:tgtEl>
                                      </p:cBhvr>
                                    </p:animEffect>
                                  </p:childTnLst>
                                </p:cTn>
                              </p:par>
                              <p:par>
                                <p:cTn id="68" presetID="10" presetClass="entr" presetSubtype="0" fill="hold" nodeType="withEffect">
                                  <p:stCondLst>
                                    <p:cond delay="0"/>
                                  </p:stCondLst>
                                  <p:childTnLst>
                                    <p:set>
                                      <p:cBhvr>
                                        <p:cTn id="69" dur="1" fill="hold">
                                          <p:stCondLst>
                                            <p:cond delay="0"/>
                                          </p:stCondLst>
                                        </p:cTn>
                                        <p:tgtEl>
                                          <p:spTgt spid="1042"/>
                                        </p:tgtEl>
                                        <p:attrNameLst>
                                          <p:attrName>style.visibility</p:attrName>
                                        </p:attrNameLst>
                                      </p:cBhvr>
                                      <p:to>
                                        <p:strVal val="visible"/>
                                      </p:to>
                                    </p:set>
                                    <p:animEffect transition="in" filter="fade">
                                      <p:cBhvr>
                                        <p:cTn id="70" dur="500"/>
                                        <p:tgtEl>
                                          <p:spTgt spid="1042"/>
                                        </p:tgtEl>
                                      </p:cBhvr>
                                    </p:animEffect>
                                  </p:childTnLst>
                                </p:cTn>
                              </p:par>
                              <p:par>
                                <p:cTn id="71" presetID="16" presetClass="entr" presetSubtype="42"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barn(outHorizontal)">
                                      <p:cBhvr>
                                        <p:cTn id="73" dur="500"/>
                                        <p:tgtEl>
                                          <p:spTgt spid="11"/>
                                        </p:tgtEl>
                                      </p:cBhvr>
                                    </p:animEffect>
                                  </p:childTnLst>
                                </p:cTn>
                              </p:par>
                              <p:par>
                                <p:cTn id="74" presetID="16" presetClass="entr" presetSubtype="37"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barn(outVertical)">
                                      <p:cBhvr>
                                        <p:cTn id="76" dur="500"/>
                                        <p:tgtEl>
                                          <p:spTgt spid="9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path" presetSubtype="0" fill="hold" nodeType="clickEffect">
                                  <p:stCondLst>
                                    <p:cond delay="0"/>
                                  </p:stCondLst>
                                  <p:childTnLst>
                                    <p:animMotion origin="layout" path="M 1.05263E-6 0.23964 L 1.05263E-6 0.38653 " pathEditMode="relative" rAng="0" ptsTypes="AA">
                                      <p:cBhvr>
                                        <p:cTn id="86" dur="750" fill="hold"/>
                                        <p:tgtEl>
                                          <p:spTgt spid="1024"/>
                                        </p:tgtEl>
                                        <p:attrNameLst>
                                          <p:attrName>ppt_x</p:attrName>
                                          <p:attrName>ppt_y</p:attrName>
                                        </p:attrNameLst>
                                      </p:cBhvr>
                                      <p:rCtr x="0" y="7333"/>
                                    </p:animMotion>
                                  </p:childTnLst>
                                </p:cTn>
                              </p:par>
                              <p:par>
                                <p:cTn id="87" presetID="6" presetClass="emph" presetSubtype="0" fill="hold" nodeType="withEffect">
                                  <p:stCondLst>
                                    <p:cond delay="0"/>
                                  </p:stCondLst>
                                  <p:childTnLst>
                                    <p:animScale>
                                      <p:cBhvr>
                                        <p:cTn id="88" dur="750" fill="hold"/>
                                        <p:tgtEl>
                                          <p:spTgt spid="1024"/>
                                        </p:tgtEl>
                                      </p:cBhvr>
                                      <p:by x="100000" y="150000"/>
                                    </p:animScale>
                                  </p:childTnLst>
                                </p:cTn>
                              </p:par>
                              <p:par>
                                <p:cTn id="89" presetID="3" presetClass="emph" presetSubtype="2" fill="hold" grpId="1" nodeType="withEffect">
                                  <p:stCondLst>
                                    <p:cond delay="0"/>
                                  </p:stCondLst>
                                  <p:childTnLst>
                                    <p:animClr clrSpc="rgb" dir="cw">
                                      <p:cBhvr override="childStyle">
                                        <p:cTn id="90" dur="250" fill="hold"/>
                                        <p:tgtEl>
                                          <p:spTgt spid="35"/>
                                        </p:tgtEl>
                                        <p:attrNameLst>
                                          <p:attrName>style.color</p:attrName>
                                        </p:attrNameLst>
                                      </p:cBhvr>
                                      <p:to>
                                        <a:schemeClr val="accent2"/>
                                      </p:to>
                                    </p:animClr>
                                  </p:childTnLst>
                                </p:cTn>
                              </p:par>
                              <p:par>
                                <p:cTn id="91" presetID="3" presetClass="emph" presetSubtype="2" fill="hold" grpId="1" nodeType="withEffect">
                                  <p:stCondLst>
                                    <p:cond delay="0"/>
                                  </p:stCondLst>
                                  <p:childTnLst>
                                    <p:animClr clrSpc="rgb" dir="cw">
                                      <p:cBhvr override="childStyle">
                                        <p:cTn id="92" dur="250" fill="hold"/>
                                        <p:tgtEl>
                                          <p:spTgt spid="1029"/>
                                        </p:tgtEl>
                                        <p:attrNameLst>
                                          <p:attrName>style.color</p:attrName>
                                        </p:attrNameLst>
                                      </p:cBhvr>
                                      <p:to>
                                        <a:schemeClr val="accent2"/>
                                      </p:to>
                                    </p:animClr>
                                  </p:childTnLst>
                                </p:cTn>
                              </p:par>
                              <p:par>
                                <p:cTn id="93" presetID="10" presetClass="entr" presetSubtype="0" fill="hold" grpId="0" nodeType="withEffect">
                                  <p:stCondLst>
                                    <p:cond delay="50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par>
                                <p:cTn id="96" presetID="10" presetClass="entr" presetSubtype="0" fill="hold" grpId="0" nodeType="withEffect">
                                  <p:stCondLst>
                                    <p:cond delay="500"/>
                                  </p:stCondLst>
                                  <p:childTnLst>
                                    <p:set>
                                      <p:cBhvr>
                                        <p:cTn id="97" dur="1" fill="hold">
                                          <p:stCondLst>
                                            <p:cond delay="0"/>
                                          </p:stCondLst>
                                        </p:cTn>
                                        <p:tgtEl>
                                          <p:spTgt spid="1028"/>
                                        </p:tgtEl>
                                        <p:attrNameLst>
                                          <p:attrName>style.visibility</p:attrName>
                                        </p:attrNameLst>
                                      </p:cBhvr>
                                      <p:to>
                                        <p:strVal val="visible"/>
                                      </p:to>
                                    </p:set>
                                    <p:animEffect transition="in" filter="fade">
                                      <p:cBhvr>
                                        <p:cTn id="98" dur="500"/>
                                        <p:tgtEl>
                                          <p:spTgt spid="1028"/>
                                        </p:tgtEl>
                                      </p:cBhvr>
                                    </p:animEffect>
                                  </p:childTnLst>
                                </p:cTn>
                              </p:par>
                            </p:childTnLst>
                          </p:cTn>
                        </p:par>
                        <p:par>
                          <p:cTn id="99" fill="hold">
                            <p:stCondLst>
                              <p:cond delay="1000"/>
                            </p:stCondLst>
                            <p:childTnLst>
                              <p:par>
                                <p:cTn id="100" presetID="22" presetClass="entr" presetSubtype="2" fill="hold" nodeType="afterEffect">
                                  <p:stCondLst>
                                    <p:cond delay="0"/>
                                  </p:stCondLst>
                                  <p:childTnLst>
                                    <p:set>
                                      <p:cBhvr>
                                        <p:cTn id="101" dur="1" fill="hold">
                                          <p:stCondLst>
                                            <p:cond delay="0"/>
                                          </p:stCondLst>
                                        </p:cTn>
                                        <p:tgtEl>
                                          <p:spTgt spid="1038"/>
                                        </p:tgtEl>
                                        <p:attrNameLst>
                                          <p:attrName>style.visibility</p:attrName>
                                        </p:attrNameLst>
                                      </p:cBhvr>
                                      <p:to>
                                        <p:strVal val="visible"/>
                                      </p:to>
                                    </p:set>
                                    <p:animEffect transition="in" filter="wipe(right)">
                                      <p:cBhvr>
                                        <p:cTn id="102" dur="500"/>
                                        <p:tgtEl>
                                          <p:spTgt spid="1038"/>
                                        </p:tgtEl>
                                      </p:cBhvr>
                                    </p:animEffect>
                                  </p:childTnLst>
                                </p:cTn>
                              </p:par>
                              <p:par>
                                <p:cTn id="103" presetID="22" presetClass="entr" presetSubtype="1" fill="hold" nodeType="withEffect">
                                  <p:stCondLst>
                                    <p:cond delay="0"/>
                                  </p:stCondLst>
                                  <p:childTnLst>
                                    <p:set>
                                      <p:cBhvr>
                                        <p:cTn id="104" dur="1" fill="hold">
                                          <p:stCondLst>
                                            <p:cond delay="0"/>
                                          </p:stCondLst>
                                        </p:cTn>
                                        <p:tgtEl>
                                          <p:spTgt spid="1035"/>
                                        </p:tgtEl>
                                        <p:attrNameLst>
                                          <p:attrName>style.visibility</p:attrName>
                                        </p:attrNameLst>
                                      </p:cBhvr>
                                      <p:to>
                                        <p:strVal val="visible"/>
                                      </p:to>
                                    </p:set>
                                    <p:animEffect transition="in" filter="wipe(up)">
                                      <p:cBhvr>
                                        <p:cTn id="105" dur="500"/>
                                        <p:tgtEl>
                                          <p:spTgt spid="1035"/>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path" presetSubtype="0" fill="hold" nodeType="clickEffect">
                                  <p:stCondLst>
                                    <p:cond delay="0"/>
                                  </p:stCondLst>
                                  <p:childTnLst>
                                    <p:animMotion origin="layout" path="M 1.05263E-6 0.38653 L 1.05263E-6 0.5975 " pathEditMode="relative" rAng="0" ptsTypes="AA">
                                      <p:cBhvr>
                                        <p:cTn id="109" dur="750" fill="hold"/>
                                        <p:tgtEl>
                                          <p:spTgt spid="1024"/>
                                        </p:tgtEl>
                                        <p:attrNameLst>
                                          <p:attrName>ppt_x</p:attrName>
                                          <p:attrName>ppt_y</p:attrName>
                                        </p:attrNameLst>
                                      </p:cBhvr>
                                      <p:rCtr x="0" y="10548"/>
                                    </p:animMotion>
                                  </p:childTnLst>
                                </p:cTn>
                              </p:par>
                              <p:par>
                                <p:cTn id="110" presetID="6" presetClass="emph" presetSubtype="0" fill="hold" nodeType="withEffect">
                                  <p:stCondLst>
                                    <p:cond delay="0"/>
                                  </p:stCondLst>
                                  <p:childTnLst>
                                    <p:animScale>
                                      <p:cBhvr>
                                        <p:cTn id="111" dur="750" fill="hold"/>
                                        <p:tgtEl>
                                          <p:spTgt spid="1024"/>
                                        </p:tgtEl>
                                      </p:cBhvr>
                                      <p:by x="100000" y="135000"/>
                                    </p:animScale>
                                  </p:childTnLst>
                                </p:cTn>
                              </p:par>
                              <p:par>
                                <p:cTn id="112" presetID="3" presetClass="emph" presetSubtype="2" fill="hold" grpId="1" nodeType="withEffect">
                                  <p:stCondLst>
                                    <p:cond delay="0"/>
                                  </p:stCondLst>
                                  <p:childTnLst>
                                    <p:animClr clrSpc="rgb" dir="cw">
                                      <p:cBhvr override="childStyle">
                                        <p:cTn id="113" dur="750" fill="hold"/>
                                        <p:tgtEl>
                                          <p:spTgt spid="36"/>
                                        </p:tgtEl>
                                        <p:attrNameLst>
                                          <p:attrName>style.color</p:attrName>
                                        </p:attrNameLst>
                                      </p:cBhvr>
                                      <p:to>
                                        <a:schemeClr val="accent2"/>
                                      </p:to>
                                    </p:animClr>
                                  </p:childTnLst>
                                </p:cTn>
                              </p:par>
                              <p:par>
                                <p:cTn id="114" presetID="3" presetClass="emph" presetSubtype="2" fill="hold" grpId="1" nodeType="withEffect">
                                  <p:stCondLst>
                                    <p:cond delay="0"/>
                                  </p:stCondLst>
                                  <p:childTnLst>
                                    <p:animClr clrSpc="rgb" dir="cw">
                                      <p:cBhvr override="childStyle">
                                        <p:cTn id="115" dur="750" fill="hold"/>
                                        <p:tgtEl>
                                          <p:spTgt spid="1028"/>
                                        </p:tgtEl>
                                        <p:attrNameLst>
                                          <p:attrName>style.color</p:attrName>
                                        </p:attrNameLst>
                                      </p:cBhvr>
                                      <p:to>
                                        <a:schemeClr val="accent2"/>
                                      </p:to>
                                    </p:animClr>
                                  </p:childTnLst>
                                </p:cTn>
                              </p:par>
                              <p:par>
                                <p:cTn id="116" presetID="10" presetClass="exit" presetSubtype="0" fill="hold" nodeType="withEffect">
                                  <p:stCondLst>
                                    <p:cond delay="0"/>
                                  </p:stCondLst>
                                  <p:childTnLst>
                                    <p:animEffect transition="out" filter="fade">
                                      <p:cBhvr>
                                        <p:cTn id="117" dur="250"/>
                                        <p:tgtEl>
                                          <p:spTgt spid="1038"/>
                                        </p:tgtEl>
                                      </p:cBhvr>
                                    </p:animEffect>
                                    <p:set>
                                      <p:cBhvr>
                                        <p:cTn id="118" dur="1" fill="hold">
                                          <p:stCondLst>
                                            <p:cond delay="249"/>
                                          </p:stCondLst>
                                        </p:cTn>
                                        <p:tgtEl>
                                          <p:spTgt spid="1038"/>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250"/>
                                        <p:tgtEl>
                                          <p:spTgt spid="1035"/>
                                        </p:tgtEl>
                                      </p:cBhvr>
                                    </p:animEffect>
                                    <p:set>
                                      <p:cBhvr>
                                        <p:cTn id="121" dur="1" fill="hold">
                                          <p:stCondLst>
                                            <p:cond delay="249"/>
                                          </p:stCondLst>
                                        </p:cTn>
                                        <p:tgtEl>
                                          <p:spTgt spid="1035"/>
                                        </p:tgtEl>
                                        <p:attrNameLst>
                                          <p:attrName>style.visibility</p:attrName>
                                        </p:attrNameLst>
                                      </p:cBhvr>
                                      <p:to>
                                        <p:strVal val="hidden"/>
                                      </p:to>
                                    </p:set>
                                  </p:childTnLst>
                                </p:cTn>
                              </p:par>
                              <p:par>
                                <p:cTn id="122" presetID="10" presetClass="entr" presetSubtype="0" fill="hold" grpId="0" nodeType="withEffect">
                                  <p:stCondLst>
                                    <p:cond delay="50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par>
                                <p:cTn id="125" presetID="10" presetClass="entr" presetSubtype="0" fill="hold" grpId="0" nodeType="withEffect">
                                  <p:stCondLst>
                                    <p:cond delay="500"/>
                                  </p:stCondLst>
                                  <p:childTnLst>
                                    <p:set>
                                      <p:cBhvr>
                                        <p:cTn id="126" dur="1" fill="hold">
                                          <p:stCondLst>
                                            <p:cond delay="0"/>
                                          </p:stCondLst>
                                        </p:cTn>
                                        <p:tgtEl>
                                          <p:spTgt spid="1025"/>
                                        </p:tgtEl>
                                        <p:attrNameLst>
                                          <p:attrName>style.visibility</p:attrName>
                                        </p:attrNameLst>
                                      </p:cBhvr>
                                      <p:to>
                                        <p:strVal val="visible"/>
                                      </p:to>
                                    </p:set>
                                    <p:animEffect transition="in" filter="fade">
                                      <p:cBhvr>
                                        <p:cTn id="127" dur="500"/>
                                        <p:tgtEl>
                                          <p:spTgt spid="1025"/>
                                        </p:tgtEl>
                                      </p:cBhvr>
                                    </p:animEffect>
                                  </p:childTnLst>
                                </p:cTn>
                              </p:par>
                            </p:childTnLst>
                          </p:cTn>
                        </p:par>
                        <p:par>
                          <p:cTn id="128" fill="hold">
                            <p:stCondLst>
                              <p:cond delay="1000"/>
                            </p:stCondLst>
                            <p:childTnLst>
                              <p:par>
                                <p:cTn id="129" presetID="22" presetClass="entr" presetSubtype="4" fill="hold" nodeType="afterEffect">
                                  <p:stCondLst>
                                    <p:cond delay="0"/>
                                  </p:stCondLst>
                                  <p:childTnLst>
                                    <p:set>
                                      <p:cBhvr>
                                        <p:cTn id="130" dur="1" fill="hold">
                                          <p:stCondLst>
                                            <p:cond delay="0"/>
                                          </p:stCondLst>
                                        </p:cTn>
                                        <p:tgtEl>
                                          <p:spTgt spid="1036"/>
                                        </p:tgtEl>
                                        <p:attrNameLst>
                                          <p:attrName>style.visibility</p:attrName>
                                        </p:attrNameLst>
                                      </p:cBhvr>
                                      <p:to>
                                        <p:strVal val="visible"/>
                                      </p:to>
                                    </p:set>
                                    <p:animEffect transition="in" filter="wipe(down)">
                                      <p:cBhvr>
                                        <p:cTn id="131" dur="500"/>
                                        <p:tgtEl>
                                          <p:spTgt spid="1036"/>
                                        </p:tgtEl>
                                      </p:cBhvr>
                                    </p:animEffect>
                                  </p:childTnLst>
                                </p:cTn>
                              </p:par>
                              <p:par>
                                <p:cTn id="132" presetID="22" presetClass="entr" presetSubtype="8" fill="hold" nodeType="withEffect">
                                  <p:stCondLst>
                                    <p:cond delay="0"/>
                                  </p:stCondLst>
                                  <p:childTnLst>
                                    <p:set>
                                      <p:cBhvr>
                                        <p:cTn id="133" dur="1" fill="hold">
                                          <p:stCondLst>
                                            <p:cond delay="0"/>
                                          </p:stCondLst>
                                        </p:cTn>
                                        <p:tgtEl>
                                          <p:spTgt spid="1037"/>
                                        </p:tgtEl>
                                        <p:attrNameLst>
                                          <p:attrName>style.visibility</p:attrName>
                                        </p:attrNameLst>
                                      </p:cBhvr>
                                      <p:to>
                                        <p:strVal val="visible"/>
                                      </p:to>
                                    </p:set>
                                    <p:animEffect transition="in" filter="wipe(left)">
                                      <p:cBhvr>
                                        <p:cTn id="134" dur="5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p:bldP spid="34" grpId="1"/>
      <p:bldP spid="35" grpId="0"/>
      <p:bldP spid="35" grpId="1"/>
      <p:bldP spid="36" grpId="0"/>
      <p:bldP spid="36" grpId="1"/>
      <p:bldP spid="37" grpId="0"/>
      <p:bldP spid="99" grpId="0"/>
      <p:bldP spid="99" grpId="1"/>
      <p:bldP spid="1025" grpId="0"/>
      <p:bldP spid="1028" grpId="0"/>
      <p:bldP spid="1028" grpId="1"/>
      <p:bldP spid="1029" grpId="0"/>
      <p:bldP spid="1029" grpId="1"/>
      <p:bldP spid="1030" grpId="0"/>
      <p:bldP spid="1030" grpId="1"/>
      <p:bldP spid="11" grpId="0" animBg="1"/>
      <p:bldP spid="97" grpId="0" animBg="1"/>
      <p:bldP spid="12"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8000" dirty="0" smtClean="0"/>
              <a:t>Hybrid mail flow changes</a:t>
            </a:r>
            <a:endParaRPr lang="en-US" sz="8000" dirty="0"/>
          </a:p>
        </p:txBody>
      </p:sp>
    </p:spTree>
    <p:extLst>
      <p:ext uri="{BB962C8B-B14F-4D97-AF65-F5344CB8AC3E}">
        <p14:creationId xmlns:p14="http://schemas.microsoft.com/office/powerpoint/2010/main" val="39093017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Hybrid mail flow enhancements</a:t>
            </a:r>
            <a:endParaRPr lang="en-US" dirty="0"/>
          </a:p>
        </p:txBody>
      </p:sp>
      <p:sp>
        <p:nvSpPr>
          <p:cNvPr id="3" name="Text Placeholder 2"/>
          <p:cNvSpPr>
            <a:spLocks noGrp="1"/>
          </p:cNvSpPr>
          <p:nvPr>
            <p:ph type="body" sz="quarter" idx="4294967295"/>
          </p:nvPr>
        </p:nvSpPr>
        <p:spPr>
          <a:xfrm>
            <a:off x="274638" y="1439863"/>
            <a:ext cx="11701462" cy="4610493"/>
          </a:xfrm>
          <a:prstGeom prst="rect">
            <a:avLst/>
          </a:prstGeom>
        </p:spPr>
        <p:txBody>
          <a:bodyPr/>
          <a:lstStyle/>
          <a:p>
            <a:pPr marL="0" lvl="1" indent="0">
              <a:spcBef>
                <a:spcPts val="0"/>
              </a:spcBef>
              <a:spcAft>
                <a:spcPts val="1200"/>
              </a:spcAft>
              <a:buNone/>
            </a:pPr>
            <a:r>
              <a:rPr lang="en-US" sz="3200" dirty="0">
                <a:gradFill>
                  <a:gsLst>
                    <a:gs pos="1250">
                      <a:schemeClr val="tx2"/>
                    </a:gs>
                    <a:gs pos="99000">
                      <a:schemeClr val="tx2"/>
                    </a:gs>
                  </a:gsLst>
                  <a:lin ang="5400000" scaled="0"/>
                </a:gradFill>
                <a:latin typeface="+mj-lt"/>
              </a:rPr>
              <a:t>Enhanced </a:t>
            </a:r>
            <a:r>
              <a:rPr lang="en-US" sz="3200" dirty="0" smtClean="0">
                <a:gradFill>
                  <a:gsLst>
                    <a:gs pos="1250">
                      <a:schemeClr val="tx2"/>
                    </a:gs>
                    <a:gs pos="99000">
                      <a:schemeClr val="tx2"/>
                    </a:gs>
                  </a:gsLst>
                  <a:lin ang="5400000" scaled="0"/>
                </a:gradFill>
                <a:latin typeface="+mj-lt"/>
              </a:rPr>
              <a:t>Secure Mail </a:t>
            </a:r>
            <a:r>
              <a:rPr lang="en-US" sz="3200" dirty="0">
                <a:gradFill>
                  <a:gsLst>
                    <a:gs pos="1250">
                      <a:schemeClr val="tx2"/>
                    </a:gs>
                    <a:gs pos="99000">
                      <a:schemeClr val="tx2"/>
                    </a:gs>
                  </a:gsLst>
                  <a:lin ang="5400000" scaled="0"/>
                </a:gradFill>
                <a:latin typeface="+mj-lt"/>
              </a:rPr>
              <a:t>feature</a:t>
            </a:r>
          </a:p>
          <a:p>
            <a:pPr marL="342900" lvl="1" indent="0">
              <a:spcBef>
                <a:spcPts val="0"/>
              </a:spcBef>
              <a:spcAft>
                <a:spcPts val="1200"/>
              </a:spcAft>
              <a:buNone/>
            </a:pPr>
            <a:r>
              <a:rPr lang="en-US" sz="2800" dirty="0" smtClean="0">
                <a:latin typeface="+mj-lt"/>
              </a:rPr>
              <a:t>Certificate </a:t>
            </a:r>
            <a:r>
              <a:rPr lang="en-US" sz="2800" dirty="0">
                <a:latin typeface="+mj-lt"/>
              </a:rPr>
              <a:t>based attribution for mail flow connectors </a:t>
            </a:r>
            <a:r>
              <a:rPr lang="en-US" sz="2800" dirty="0" smtClean="0">
                <a:latin typeface="+mj-lt"/>
              </a:rPr>
              <a:t>- no </a:t>
            </a:r>
            <a:r>
              <a:rPr lang="en-US" sz="2800" dirty="0">
                <a:latin typeface="+mj-lt"/>
              </a:rPr>
              <a:t>more static IP address </a:t>
            </a:r>
            <a:r>
              <a:rPr lang="en-US" sz="2800" dirty="0" smtClean="0">
                <a:latin typeface="+mj-lt"/>
              </a:rPr>
              <a:t>lists</a:t>
            </a:r>
            <a:endParaRPr lang="en-US" sz="2800" dirty="0">
              <a:latin typeface="+mj-lt"/>
            </a:endParaRPr>
          </a:p>
          <a:p>
            <a:pPr marL="342900" lvl="1" indent="0">
              <a:spcBef>
                <a:spcPts val="0"/>
              </a:spcBef>
              <a:spcAft>
                <a:spcPts val="1200"/>
              </a:spcAft>
              <a:buNone/>
            </a:pPr>
            <a:r>
              <a:rPr lang="en-US" sz="2800" dirty="0">
                <a:latin typeface="+mj-lt"/>
              </a:rPr>
              <a:t>Explicit TLS certificate </a:t>
            </a:r>
            <a:r>
              <a:rPr lang="en-US" sz="2800" dirty="0" smtClean="0">
                <a:latin typeface="+mj-lt"/>
              </a:rPr>
              <a:t>selection</a:t>
            </a:r>
            <a:r>
              <a:rPr lang="en-US" sz="2800" dirty="0">
                <a:latin typeface="+mj-lt"/>
              </a:rPr>
              <a:t/>
            </a:r>
            <a:br>
              <a:rPr lang="en-US" sz="2800" dirty="0">
                <a:latin typeface="+mj-lt"/>
              </a:rPr>
            </a:br>
            <a:r>
              <a:rPr lang="en-US" sz="2800" dirty="0">
                <a:latin typeface="+mj-lt"/>
              </a:rPr>
              <a:t>- Avoids certificate conflicts</a:t>
            </a:r>
          </a:p>
          <a:p>
            <a:pPr marL="342900" lvl="1" indent="0">
              <a:spcBef>
                <a:spcPts val="0"/>
              </a:spcBef>
              <a:spcAft>
                <a:spcPts val="1200"/>
              </a:spcAft>
              <a:buNone/>
            </a:pPr>
            <a:r>
              <a:rPr lang="en-US" sz="2800" dirty="0">
                <a:latin typeface="+mj-lt"/>
              </a:rPr>
              <a:t>Remote domains no longer required for secure mail </a:t>
            </a:r>
            <a:br>
              <a:rPr lang="en-US" sz="2800" dirty="0">
                <a:latin typeface="+mj-lt"/>
              </a:rPr>
            </a:br>
            <a:r>
              <a:rPr lang="en-US" sz="2800" dirty="0" smtClean="0">
                <a:latin typeface="+mj-lt"/>
              </a:rPr>
              <a:t>- </a:t>
            </a:r>
            <a:r>
              <a:rPr lang="en-US" sz="2800" dirty="0">
                <a:latin typeface="+mj-lt"/>
              </a:rPr>
              <a:t>Simpler configuration and troubleshooting</a:t>
            </a:r>
          </a:p>
          <a:p>
            <a:pPr marL="0" lvl="1" indent="0">
              <a:spcBef>
                <a:spcPts val="0"/>
              </a:spcBef>
              <a:spcAft>
                <a:spcPts val="1200"/>
              </a:spcAft>
              <a:buNone/>
            </a:pPr>
            <a:r>
              <a:rPr lang="en-US" sz="3200" dirty="0">
                <a:gradFill>
                  <a:gsLst>
                    <a:gs pos="1250">
                      <a:schemeClr val="tx2"/>
                    </a:gs>
                    <a:gs pos="99000">
                      <a:schemeClr val="tx2"/>
                    </a:gs>
                  </a:gsLst>
                  <a:lin ang="5400000" scaled="0"/>
                </a:gradFill>
                <a:latin typeface="+mj-lt"/>
              </a:rPr>
              <a:t>Centralized Transport feature supports more mail flow paths</a:t>
            </a:r>
          </a:p>
          <a:p>
            <a:pPr marL="0" lvl="1" indent="0">
              <a:spcBef>
                <a:spcPts val="0"/>
              </a:spcBef>
              <a:spcAft>
                <a:spcPts val="1200"/>
              </a:spcAft>
              <a:buNone/>
            </a:pPr>
            <a:r>
              <a:rPr lang="en-US" sz="3200" dirty="0">
                <a:gradFill>
                  <a:gsLst>
                    <a:gs pos="1250">
                      <a:schemeClr val="tx2"/>
                    </a:gs>
                    <a:gs pos="99000">
                      <a:schemeClr val="tx2"/>
                    </a:gs>
                  </a:gsLst>
                  <a:lin ang="5400000" scaled="0"/>
                </a:gradFill>
                <a:latin typeface="+mj-lt"/>
              </a:rPr>
              <a:t>Edge Server support – Edge Transport Server 2010</a:t>
            </a:r>
          </a:p>
        </p:txBody>
      </p:sp>
    </p:spTree>
    <p:extLst>
      <p:ext uri="{BB962C8B-B14F-4D97-AF65-F5344CB8AC3E}">
        <p14:creationId xmlns:p14="http://schemas.microsoft.com/office/powerpoint/2010/main" val="119973593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Mail</a:t>
            </a:r>
            <a:endParaRPr lang="en-US" dirty="0"/>
          </a:p>
        </p:txBody>
      </p:sp>
      <p:grpSp>
        <p:nvGrpSpPr>
          <p:cNvPr id="5" name="Group 4"/>
          <p:cNvGrpSpPr/>
          <p:nvPr/>
        </p:nvGrpSpPr>
        <p:grpSpPr>
          <a:xfrm>
            <a:off x="1605561" y="1731298"/>
            <a:ext cx="1473655" cy="1410818"/>
            <a:chOff x="1594272" y="2293127"/>
            <a:chExt cx="1473655" cy="1410818"/>
          </a:xfrm>
        </p:grpSpPr>
        <p:grpSp>
          <p:nvGrpSpPr>
            <p:cNvPr id="6" name="Group 5"/>
            <p:cNvGrpSpPr/>
            <p:nvPr/>
          </p:nvGrpSpPr>
          <p:grpSpPr>
            <a:xfrm>
              <a:off x="1594272" y="2293127"/>
              <a:ext cx="1473655" cy="661104"/>
              <a:chOff x="1229530" y="2996517"/>
              <a:chExt cx="2373337" cy="879928"/>
            </a:xfrm>
          </p:grpSpPr>
          <p:sp>
            <p:nvSpPr>
              <p:cNvPr id="8" name="Freeform 80"/>
              <p:cNvSpPr>
                <a:spLocks noEditPoints="1"/>
              </p:cNvSpPr>
              <p:nvPr/>
            </p:nvSpPr>
            <p:spPr bwMode="black">
              <a:xfrm>
                <a:off x="2875485" y="2996517"/>
                <a:ext cx="727382" cy="879928"/>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09469" tIns="54735" rIns="109469" bIns="54735" numCol="1" anchor="t" anchorCtr="0" compatLnSpc="1">
                <a:prstTxWarp prst="textNoShape">
                  <a:avLst/>
                </a:prstTxWarp>
              </a:bodyPr>
              <a:lstStyle/>
              <a:p>
                <a:endParaRPr lang="en-US" sz="1600" dirty="0"/>
              </a:p>
            </p:txBody>
          </p:sp>
          <p:sp>
            <p:nvSpPr>
              <p:cNvPr id="9" name="Freeform 80"/>
              <p:cNvSpPr>
                <a:spLocks noEditPoints="1"/>
              </p:cNvSpPr>
              <p:nvPr/>
            </p:nvSpPr>
            <p:spPr bwMode="black">
              <a:xfrm>
                <a:off x="1229530" y="2996517"/>
                <a:ext cx="727382" cy="879928"/>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09469" tIns="54735" rIns="109469" bIns="54735" numCol="1" anchor="t" anchorCtr="0" compatLnSpc="1">
                <a:prstTxWarp prst="textNoShape">
                  <a:avLst/>
                </a:prstTxWarp>
              </a:bodyPr>
              <a:lstStyle/>
              <a:p>
                <a:endParaRPr lang="en-US" sz="1600" dirty="0"/>
              </a:p>
            </p:txBody>
          </p:sp>
        </p:grpSp>
        <p:pic>
          <p:nvPicPr>
            <p:cNvPr id="7" name="Picture 36" descr="C:\Users\sakuu\Documents\Ballmer WPC\AI\work.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2071946" y="3084191"/>
              <a:ext cx="495729" cy="619754"/>
            </a:xfrm>
            <a:prstGeom prst="rect">
              <a:avLst/>
            </a:prstGeom>
            <a:noFill/>
            <a:ln>
              <a:noFill/>
            </a:ln>
            <a:extLst/>
          </p:spPr>
        </p:pic>
      </p:grpSp>
      <p:sp>
        <p:nvSpPr>
          <p:cNvPr id="4" name="Rectangle 3"/>
          <p:cNvSpPr/>
          <p:nvPr/>
        </p:nvSpPr>
        <p:spPr bwMode="auto">
          <a:xfrm>
            <a:off x="455611" y="1444320"/>
            <a:ext cx="4206240" cy="52787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On-premises organization</a:t>
            </a: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5050820" y="1444320"/>
            <a:ext cx="2330070" cy="5278743"/>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Internet</a:t>
            </a:r>
          </a:p>
        </p:txBody>
      </p:sp>
      <p:sp>
        <p:nvSpPr>
          <p:cNvPr id="27" name="Rectangle 26"/>
          <p:cNvSpPr/>
          <p:nvPr/>
        </p:nvSpPr>
        <p:spPr bwMode="auto">
          <a:xfrm>
            <a:off x="7769860" y="3385329"/>
            <a:ext cx="4206240" cy="638268"/>
          </a:xfrm>
          <a:prstGeom prst="rect">
            <a:avLst/>
          </a:prstGeom>
          <a:solidFill>
            <a:schemeClr val="accent3"/>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0" tIns="0" rIns="0" bIns="0" numCol="1" spcCol="0" rtlCol="0" fromWordArt="0" anchor="ctr" anchorCtr="0" forceAA="0" compatLnSpc="1">
            <a:prstTxWarp prst="textNoShape">
              <a:avLst/>
            </a:prstTxWarp>
            <a:noAutofit/>
          </a:bodyPr>
          <a:lstStyle/>
          <a:p>
            <a:pPr defTabSz="932472"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Exchange Online Protection</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9058656" y="1433434"/>
            <a:ext cx="2917444" cy="161931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MX resolves to </a:t>
            </a:r>
            <a:r>
              <a:rPr lang="en-US" sz="2000" dirty="0" smtClean="0">
                <a:gradFill>
                  <a:gsLst>
                    <a:gs pos="0">
                      <a:srgbClr val="FFFFFF"/>
                    </a:gs>
                    <a:gs pos="100000">
                      <a:srgbClr val="FFFFFF"/>
                    </a:gs>
                  </a:gsLst>
                  <a:lin ang="5400000" scaled="0"/>
                </a:gradFill>
                <a:ea typeface="Segoe UI" pitchFamily="34" charset="0"/>
                <a:cs typeface="Segoe UI" pitchFamily="34" charset="0"/>
              </a:rPr>
              <a:t/>
            </a:r>
            <a:br>
              <a:rPr lang="en-US" sz="20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on-premises </a:t>
            </a:r>
            <a:r>
              <a:rPr lang="en-US" sz="2000" dirty="0">
                <a:gradFill>
                  <a:gsLst>
                    <a:gs pos="0">
                      <a:srgbClr val="FFFFFF"/>
                    </a:gs>
                    <a:gs pos="100000">
                      <a:srgbClr val="FFFFFF"/>
                    </a:gs>
                  </a:gsLst>
                  <a:lin ang="5400000" scaled="0"/>
                </a:gradFill>
                <a:ea typeface="Segoe UI" pitchFamily="34" charset="0"/>
                <a:cs typeface="Segoe UI" pitchFamily="34" charset="0"/>
              </a:rPr>
              <a:t>gateway</a:t>
            </a:r>
          </a:p>
        </p:txBody>
      </p:sp>
      <p:sp>
        <p:nvSpPr>
          <p:cNvPr id="32" name="Rectangle 31"/>
          <p:cNvSpPr/>
          <p:nvPr/>
        </p:nvSpPr>
        <p:spPr bwMode="auto">
          <a:xfrm>
            <a:off x="7769860" y="4394229"/>
            <a:ext cx="4206240" cy="2328834"/>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Exchange Online</a:t>
            </a:r>
          </a:p>
        </p:txBody>
      </p:sp>
      <p:cxnSp>
        <p:nvCxnSpPr>
          <p:cNvPr id="34" name="Straight Arrow Connector 33"/>
          <p:cNvCxnSpPr/>
          <p:nvPr/>
        </p:nvCxnSpPr>
        <p:spPr>
          <a:xfrm>
            <a:off x="5050820" y="1444320"/>
            <a:ext cx="0" cy="5278743"/>
          </a:xfrm>
          <a:prstGeom prst="straightConnector1">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380890" y="1444320"/>
            <a:ext cx="0" cy="5278743"/>
          </a:xfrm>
          <a:prstGeom prst="straightConnector1">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661851" y="3704463"/>
            <a:ext cx="3108009" cy="0"/>
          </a:xfrm>
          <a:prstGeom prst="line">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a:off x="9058656" y="1433434"/>
            <a:ext cx="2917444" cy="161931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MX is switched to Exchange Online Protection</a:t>
            </a:r>
          </a:p>
        </p:txBody>
      </p:sp>
      <p:sp>
        <p:nvSpPr>
          <p:cNvPr id="38" name="Rectangle 37"/>
          <p:cNvSpPr/>
          <p:nvPr/>
        </p:nvSpPr>
        <p:spPr bwMode="auto">
          <a:xfrm>
            <a:off x="9058656" y="1433434"/>
            <a:ext cx="2917444" cy="161931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Outbound Exchange Online traffic is delivered direct</a:t>
            </a:r>
          </a:p>
        </p:txBody>
      </p:sp>
      <p:sp>
        <p:nvSpPr>
          <p:cNvPr id="39" name="Rectangle 38"/>
          <p:cNvSpPr/>
          <p:nvPr/>
        </p:nvSpPr>
        <p:spPr bwMode="auto">
          <a:xfrm>
            <a:off x="9058656" y="1433434"/>
            <a:ext cx="2917444" cy="161931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You can choose to route outbound on-premises </a:t>
            </a:r>
            <a:br>
              <a:rPr lang="en-US" sz="2000" dirty="0">
                <a:gradFill>
                  <a:gsLst>
                    <a:gs pos="0">
                      <a:srgbClr val="FFFFFF"/>
                    </a:gs>
                    <a:gs pos="100000">
                      <a:srgbClr val="FFFFFF"/>
                    </a:gs>
                  </a:gsLst>
                  <a:lin ang="5400000" scaled="0"/>
                </a:gradFill>
                <a:ea typeface="Segoe UI" pitchFamily="34" charset="0"/>
                <a:cs typeface="Segoe UI" pitchFamily="34" charset="0"/>
              </a:rPr>
            </a:br>
            <a:r>
              <a:rPr lang="en-US" sz="2000" dirty="0">
                <a:gradFill>
                  <a:gsLst>
                    <a:gs pos="0">
                      <a:srgbClr val="FFFFFF"/>
                    </a:gs>
                    <a:gs pos="100000">
                      <a:srgbClr val="FFFFFF"/>
                    </a:gs>
                  </a:gsLst>
                  <a:lin ang="5400000" scaled="0"/>
                </a:gradFill>
                <a:ea typeface="Segoe UI" pitchFamily="34" charset="0"/>
                <a:cs typeface="Segoe UI" pitchFamily="34" charset="0"/>
              </a:rPr>
              <a:t>mail via EOP</a:t>
            </a:r>
          </a:p>
        </p:txBody>
      </p:sp>
      <p:pic>
        <p:nvPicPr>
          <p:cNvPr id="41" name="Picture 2" descr="W:\Open Engagements\Microsoft\Closed\#1601 BizProd MOD Team Core Content Work\New Iconography\Words\Approved\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7839" y="3417851"/>
            <a:ext cx="547753" cy="54884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72235" y="836332"/>
            <a:ext cx="1462856" cy="14599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193792" y="2097305"/>
            <a:ext cx="2048256" cy="353943"/>
          </a:xfrm>
          <a:prstGeom prst="rect">
            <a:avLst/>
          </a:prstGeom>
        </p:spPr>
        <p:txBody>
          <a:bodyPr wrap="square" lIns="0" tIns="137160" rIns="0" bIns="0" anchor="t">
            <a:spAutoFit/>
          </a:bodyPr>
          <a:lstStyle/>
          <a:p>
            <a:pPr algn="ctr" defTabSz="930457">
              <a:spcBef>
                <a:spcPct val="20000"/>
              </a:spcBef>
              <a:buSzPct val="90000"/>
            </a:pPr>
            <a:r>
              <a:rPr lang="en-US" sz="1400" dirty="0" smtClean="0"/>
              <a:t>External recipient</a:t>
            </a:r>
            <a:endParaRPr lang="en-US" sz="1400" dirty="0"/>
          </a:p>
        </p:txBody>
      </p:sp>
      <p:grpSp>
        <p:nvGrpSpPr>
          <p:cNvPr id="97" name="Group 96"/>
          <p:cNvGrpSpPr/>
          <p:nvPr/>
        </p:nvGrpSpPr>
        <p:grpSpPr>
          <a:xfrm>
            <a:off x="461634" y="3653744"/>
            <a:ext cx="2010823" cy="1253762"/>
            <a:chOff x="461634" y="3653744"/>
            <a:chExt cx="2010823" cy="1253762"/>
          </a:xfrm>
        </p:grpSpPr>
        <p:pic>
          <p:nvPicPr>
            <p:cNvPr id="4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8801" y="3653744"/>
              <a:ext cx="776488" cy="63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461634" y="4476619"/>
              <a:ext cx="2010823" cy="430887"/>
            </a:xfrm>
            <a:prstGeom prst="rect">
              <a:avLst/>
            </a:prstGeom>
          </p:spPr>
          <p:txBody>
            <a:bodyPr wrap="square" lIns="0" tIns="0" rIns="0" bIns="0" anchor="t">
              <a:spAutoFit/>
            </a:bodyPr>
            <a:lstStyle/>
            <a:p>
              <a:pPr algn="ctr" defTabSz="930457">
                <a:spcBef>
                  <a:spcPct val="20000"/>
                </a:spcBef>
                <a:buSzPct val="90000"/>
              </a:pPr>
              <a:r>
                <a:rPr lang="en-US" sz="1400" b="1" dirty="0" smtClean="0"/>
                <a:t>DAVID</a:t>
              </a:r>
              <a:r>
                <a:rPr lang="en-US" sz="1400" dirty="0" smtClean="0"/>
                <a:t/>
              </a:r>
              <a:br>
                <a:rPr lang="en-US" sz="1400" dirty="0" smtClean="0"/>
              </a:br>
              <a:r>
                <a:rPr lang="en-US" sz="1400" dirty="0" smtClean="0"/>
                <a:t>On-premises mailbox</a:t>
              </a:r>
              <a:endParaRPr lang="en-US" sz="1400" dirty="0"/>
            </a:p>
          </p:txBody>
        </p:sp>
      </p:grpSp>
      <p:sp>
        <p:nvSpPr>
          <p:cNvPr id="48" name="Rectangle 47"/>
          <p:cNvSpPr/>
          <p:nvPr/>
        </p:nvSpPr>
        <p:spPr>
          <a:xfrm>
            <a:off x="2651028" y="4476619"/>
            <a:ext cx="2010823" cy="215444"/>
          </a:xfrm>
          <a:prstGeom prst="rect">
            <a:avLst/>
          </a:prstGeom>
        </p:spPr>
        <p:txBody>
          <a:bodyPr wrap="square" lIns="0" tIns="0" rIns="0" bIns="0" anchor="t">
            <a:spAutoFit/>
          </a:bodyPr>
          <a:lstStyle/>
          <a:p>
            <a:pPr algn="ctr" defTabSz="930457">
              <a:spcBef>
                <a:spcPct val="20000"/>
              </a:spcBef>
              <a:buSzPct val="90000"/>
            </a:pPr>
            <a:r>
              <a:rPr lang="en-US" sz="1400" dirty="0" smtClean="0"/>
              <a:t>Exchange</a:t>
            </a:r>
            <a:endParaRPr lang="en-US" sz="1400" dirty="0"/>
          </a:p>
        </p:txBody>
      </p:sp>
      <p:grpSp>
        <p:nvGrpSpPr>
          <p:cNvPr id="93" name="Group 92"/>
          <p:cNvGrpSpPr/>
          <p:nvPr/>
        </p:nvGrpSpPr>
        <p:grpSpPr>
          <a:xfrm>
            <a:off x="8867569" y="4906457"/>
            <a:ext cx="2010823" cy="1213841"/>
            <a:chOff x="8867569" y="4906457"/>
            <a:chExt cx="2010823" cy="1213841"/>
          </a:xfrm>
        </p:grpSpPr>
        <p:pic>
          <p:nvPicPr>
            <p:cNvPr id="4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344727" y="4906457"/>
              <a:ext cx="1056507" cy="67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8867569" y="5689411"/>
              <a:ext cx="2010823" cy="430887"/>
            </a:xfrm>
            <a:prstGeom prst="rect">
              <a:avLst/>
            </a:prstGeom>
          </p:spPr>
          <p:txBody>
            <a:bodyPr wrap="square" lIns="0" tIns="0" rIns="0" bIns="0" anchor="t">
              <a:spAutoFit/>
            </a:bodyPr>
            <a:lstStyle/>
            <a:p>
              <a:pPr algn="ctr" defTabSz="930457">
                <a:spcBef>
                  <a:spcPct val="20000"/>
                </a:spcBef>
                <a:buSzPct val="90000"/>
              </a:pPr>
              <a:r>
                <a:rPr lang="en-US" sz="1400" b="1" dirty="0" smtClean="0"/>
                <a:t>CHRIS</a:t>
              </a:r>
              <a:br>
                <a:rPr lang="en-US" sz="1400" b="1" dirty="0" smtClean="0"/>
              </a:br>
              <a:r>
                <a:rPr lang="en-US" sz="1400" dirty="0" smtClean="0"/>
                <a:t>Cloud mailbox</a:t>
              </a:r>
              <a:endParaRPr lang="en-US" sz="1400" dirty="0"/>
            </a:p>
          </p:txBody>
        </p:sp>
      </p:grpSp>
      <p:pic>
        <p:nvPicPr>
          <p:cNvPr id="60" name="Picture 59"/>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09094" y="3608408"/>
            <a:ext cx="284552" cy="72813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14163" y="3608408"/>
            <a:ext cx="284552" cy="72813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928691" y="3608408"/>
            <a:ext cx="284552" cy="728137"/>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2369675" y="1628520"/>
            <a:ext cx="378113" cy="940375"/>
            <a:chOff x="2272102" y="2677808"/>
            <a:chExt cx="343739" cy="854886"/>
          </a:xfrm>
        </p:grpSpPr>
        <p:pic>
          <p:nvPicPr>
            <p:cNvPr id="66" name="Picture 6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281755" y="2677808"/>
              <a:ext cx="334086" cy="854886"/>
            </a:xfrm>
            <a:prstGeom prst="rect">
              <a:avLst/>
            </a:prstGeom>
            <a:noFill/>
            <a:ln w="9525">
              <a:noFill/>
              <a:miter lim="800000"/>
              <a:headEnd/>
              <a:tailEnd/>
            </a:ln>
          </p:spPr>
        </p:pic>
        <p:pic>
          <p:nvPicPr>
            <p:cNvPr id="67" name="Picture 2" descr="W:\Open Engagements\Microsoft\Closed\#1601 BizProd MOD Team Core Content Work\New Iconography\Words\Approved\Lock.png"/>
            <p:cNvPicPr>
              <a:picLocks noChangeAspect="1" noChangeArrowheads="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72102" y="2837552"/>
              <a:ext cx="340112" cy="340786"/>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Rectangle 68"/>
          <p:cNvSpPr/>
          <p:nvPr/>
        </p:nvSpPr>
        <p:spPr>
          <a:xfrm>
            <a:off x="1675820" y="2495869"/>
            <a:ext cx="1776440" cy="646331"/>
          </a:xfrm>
          <a:prstGeom prst="rect">
            <a:avLst/>
          </a:prstGeom>
        </p:spPr>
        <p:txBody>
          <a:bodyPr wrap="square" lIns="0" tIns="0" rIns="0" bIns="0" anchor="b">
            <a:spAutoFit/>
          </a:bodyPr>
          <a:lstStyle/>
          <a:p>
            <a:pPr algn="ctr" defTabSz="930457">
              <a:spcBef>
                <a:spcPct val="20000"/>
              </a:spcBef>
              <a:buSzPct val="90000"/>
            </a:pPr>
            <a:r>
              <a:rPr lang="en-US" sz="1400" dirty="0"/>
              <a:t>Third Party Email Security System</a:t>
            </a:r>
          </a:p>
        </p:txBody>
      </p:sp>
      <p:sp>
        <p:nvSpPr>
          <p:cNvPr id="70" name="Rectangle 69"/>
          <p:cNvSpPr/>
          <p:nvPr/>
        </p:nvSpPr>
        <p:spPr>
          <a:xfrm>
            <a:off x="5050820" y="3331224"/>
            <a:ext cx="2330070" cy="353943"/>
          </a:xfrm>
          <a:prstGeom prst="rect">
            <a:avLst/>
          </a:prstGeom>
        </p:spPr>
        <p:txBody>
          <a:bodyPr wrap="square" lIns="0" tIns="0" rIns="0" bIns="137160" anchor="b">
            <a:spAutoFit/>
          </a:bodyPr>
          <a:lstStyle/>
          <a:p>
            <a:pPr algn="ctr" defTabSz="930457">
              <a:spcBef>
                <a:spcPct val="20000"/>
              </a:spcBef>
              <a:buSzPct val="90000"/>
            </a:pPr>
            <a:r>
              <a:rPr lang="en-US" sz="1400" dirty="0" smtClean="0"/>
              <a:t>Secure Mail</a:t>
            </a:r>
            <a:endParaRPr lang="en-US" sz="1400" dirty="0"/>
          </a:p>
        </p:txBody>
      </p:sp>
      <p:sp>
        <p:nvSpPr>
          <p:cNvPr id="71" name="Rectangle 70"/>
          <p:cNvSpPr/>
          <p:nvPr/>
        </p:nvSpPr>
        <p:spPr>
          <a:xfrm>
            <a:off x="5050820" y="3739057"/>
            <a:ext cx="2330070" cy="569387"/>
          </a:xfrm>
          <a:prstGeom prst="rect">
            <a:avLst/>
          </a:prstGeom>
        </p:spPr>
        <p:txBody>
          <a:bodyPr wrap="square" lIns="0" tIns="137160" rIns="0" bIns="0" anchor="t">
            <a:spAutoFit/>
          </a:bodyPr>
          <a:lstStyle/>
          <a:p>
            <a:pPr algn="ctr" defTabSz="930457">
              <a:spcBef>
                <a:spcPct val="20000"/>
              </a:spcBef>
              <a:buSzPct val="90000"/>
            </a:pPr>
            <a:r>
              <a:rPr lang="en-US" sz="1400" dirty="0"/>
              <a:t>Encrypted &amp; </a:t>
            </a:r>
            <a:r>
              <a:rPr lang="en-US" sz="1400" dirty="0" smtClean="0"/>
              <a:t>authenticated mail flow</a:t>
            </a:r>
            <a:endParaRPr lang="en-US" sz="1400" dirty="0"/>
          </a:p>
        </p:txBody>
      </p:sp>
      <p:cxnSp>
        <p:nvCxnSpPr>
          <p:cNvPr id="76" name="Straight Connector 75"/>
          <p:cNvCxnSpPr/>
          <p:nvPr/>
        </p:nvCxnSpPr>
        <p:spPr>
          <a:xfrm flipH="1">
            <a:off x="2853392" y="1720508"/>
            <a:ext cx="2940948" cy="0"/>
          </a:xfrm>
          <a:prstGeom prst="line">
            <a:avLst/>
          </a:prstGeom>
          <a:ln w="28575">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633972" y="1720508"/>
            <a:ext cx="1521459" cy="0"/>
          </a:xfrm>
          <a:prstGeom prst="line">
            <a:avLst/>
          </a:prstGeom>
          <a:ln w="28575">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41715" y="1717489"/>
            <a:ext cx="0" cy="161373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997562" y="1513005"/>
            <a:ext cx="412202" cy="412202"/>
            <a:chOff x="5510784" y="-1197968"/>
            <a:chExt cx="548640" cy="548640"/>
          </a:xfrm>
        </p:grpSpPr>
        <p:sp>
          <p:nvSpPr>
            <p:cNvPr id="73" name="Oval 72"/>
            <p:cNvSpPr/>
            <p:nvPr/>
          </p:nvSpPr>
          <p:spPr bwMode="auto">
            <a:xfrm>
              <a:off x="5510784" y="-1197968"/>
              <a:ext cx="548640" cy="548640"/>
            </a:xfrm>
            <a:prstGeom prst="ellipse">
              <a:avLst/>
            </a:prstGeom>
            <a:solidFill>
              <a:srgbClr val="FFC0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2" name="Picture 71"/>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17842" y="-1038447"/>
              <a:ext cx="334525" cy="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8" name="Group 97"/>
          <p:cNvGrpSpPr/>
          <p:nvPr/>
        </p:nvGrpSpPr>
        <p:grpSpPr>
          <a:xfrm>
            <a:off x="5997562" y="1513005"/>
            <a:ext cx="412202" cy="412202"/>
            <a:chOff x="5510784" y="-1197968"/>
            <a:chExt cx="548640" cy="548640"/>
          </a:xfrm>
        </p:grpSpPr>
        <p:sp>
          <p:nvSpPr>
            <p:cNvPr id="99" name="Oval 98"/>
            <p:cNvSpPr/>
            <p:nvPr/>
          </p:nvSpPr>
          <p:spPr bwMode="auto">
            <a:xfrm>
              <a:off x="5510784" y="-1197968"/>
              <a:ext cx="548640" cy="548640"/>
            </a:xfrm>
            <a:prstGeom prst="ellipse">
              <a:avLst/>
            </a:prstGeom>
            <a:solidFill>
              <a:srgbClr val="FFC0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0" name="Picture 9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17842" y="-1038447"/>
              <a:ext cx="334525" cy="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 name="Group 101"/>
          <p:cNvGrpSpPr/>
          <p:nvPr/>
        </p:nvGrpSpPr>
        <p:grpSpPr>
          <a:xfrm>
            <a:off x="8741329" y="5102773"/>
            <a:ext cx="412202" cy="412202"/>
            <a:chOff x="5510784" y="-1197968"/>
            <a:chExt cx="548640" cy="548640"/>
          </a:xfrm>
        </p:grpSpPr>
        <p:sp>
          <p:nvSpPr>
            <p:cNvPr id="103" name="Oval 102"/>
            <p:cNvSpPr/>
            <p:nvPr/>
          </p:nvSpPr>
          <p:spPr bwMode="auto">
            <a:xfrm>
              <a:off x="5510784" y="-1197968"/>
              <a:ext cx="548640" cy="548640"/>
            </a:xfrm>
            <a:prstGeom prst="ellipse">
              <a:avLst/>
            </a:prstGeom>
            <a:solidFill>
              <a:srgbClr val="FFC0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4" name="Picture 10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17842" y="-1038447"/>
              <a:ext cx="334525" cy="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5" name="Group 104"/>
          <p:cNvGrpSpPr/>
          <p:nvPr/>
        </p:nvGrpSpPr>
        <p:grpSpPr>
          <a:xfrm>
            <a:off x="1214873" y="5102773"/>
            <a:ext cx="412202" cy="412202"/>
            <a:chOff x="5510784" y="-1197968"/>
            <a:chExt cx="548640" cy="548640"/>
          </a:xfrm>
        </p:grpSpPr>
        <p:sp>
          <p:nvSpPr>
            <p:cNvPr id="106" name="Oval 105"/>
            <p:cNvSpPr/>
            <p:nvPr/>
          </p:nvSpPr>
          <p:spPr bwMode="auto">
            <a:xfrm>
              <a:off x="5510784" y="-1197968"/>
              <a:ext cx="548640" cy="548640"/>
            </a:xfrm>
            <a:prstGeom prst="ellipse">
              <a:avLst/>
            </a:prstGeom>
            <a:solidFill>
              <a:srgbClr val="FFC0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7" name="Picture 10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17842" y="-1038447"/>
              <a:ext cx="334525" cy="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69217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right)">
                                      <p:cBhvr>
                                        <p:cTn id="7" dur="500"/>
                                        <p:tgtEl>
                                          <p:spTgt spid="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par>
                                <p:cTn id="19" presetID="10"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2.26791E-6 -3.9306E-6 L -0.29472 -3.9306E-6 " pathEditMode="relative" rAng="0" ptsTypes="AA">
                                      <p:cBhvr>
                                        <p:cTn id="28" dur="1000" fill="hold"/>
                                        <p:tgtEl>
                                          <p:spTgt spid="74"/>
                                        </p:tgtEl>
                                        <p:attrNameLst>
                                          <p:attrName>ppt_x</p:attrName>
                                          <p:attrName>ppt_y</p:attrName>
                                        </p:attrNameLst>
                                      </p:cBhvr>
                                      <p:rCtr x="-14736" y="0"/>
                                    </p:animMotion>
                                  </p:childTnLst>
                                </p:cTn>
                              </p:par>
                            </p:childTnLst>
                          </p:cTn>
                        </p:par>
                        <p:par>
                          <p:cTn id="29" fill="hold">
                            <p:stCondLst>
                              <p:cond delay="1000"/>
                            </p:stCondLst>
                            <p:childTnLst>
                              <p:par>
                                <p:cTn id="30" presetID="42" presetClass="path" presetSubtype="0" accel="50000" decel="50000" fill="hold" nodeType="afterEffect">
                                  <p:stCondLst>
                                    <p:cond delay="0"/>
                                  </p:stCondLst>
                                  <p:childTnLst>
                                    <p:animMotion origin="layout" path="M -0.29461 -1.18021E-6 L -0.29461 0.28416 " pathEditMode="relative" rAng="0" ptsTypes="AA">
                                      <p:cBhvr>
                                        <p:cTn id="31" dur="1000" fill="hold"/>
                                        <p:tgtEl>
                                          <p:spTgt spid="74"/>
                                        </p:tgtEl>
                                        <p:attrNameLst>
                                          <p:attrName>ppt_x</p:attrName>
                                          <p:attrName>ppt_y</p:attrName>
                                        </p:attrNameLst>
                                      </p:cBhvr>
                                      <p:rCtr x="0" y="14208"/>
                                    </p:animMotion>
                                  </p:childTnLst>
                                </p:cTn>
                              </p:par>
                            </p:childTnLst>
                          </p:cTn>
                        </p:par>
                        <p:par>
                          <p:cTn id="32" fill="hold">
                            <p:stCondLst>
                              <p:cond delay="2000"/>
                            </p:stCondLst>
                            <p:childTnLst>
                              <p:par>
                                <p:cTn id="33" presetID="63" presetClass="path" presetSubtype="0" accel="50000" decel="50000" fill="hold" nodeType="afterEffect">
                                  <p:stCondLst>
                                    <p:cond delay="0"/>
                                  </p:stCondLst>
                                  <p:childTnLst>
                                    <p:animMotion origin="layout" path="M -0.29461 0.28416 L 0.15688 0.28416 " pathEditMode="relative" rAng="0" ptsTypes="AA">
                                      <p:cBhvr>
                                        <p:cTn id="34" dur="1500" fill="hold"/>
                                        <p:tgtEl>
                                          <p:spTgt spid="74"/>
                                        </p:tgtEl>
                                        <p:attrNameLst>
                                          <p:attrName>ppt_x</p:attrName>
                                          <p:attrName>ppt_y</p:attrName>
                                        </p:attrNameLst>
                                      </p:cBhvr>
                                      <p:rCtr x="22568" y="0"/>
                                    </p:animMotion>
                                  </p:childTnLst>
                                </p:cTn>
                              </p:par>
                            </p:childTnLst>
                          </p:cTn>
                        </p:par>
                        <p:par>
                          <p:cTn id="35" fill="hold">
                            <p:stCondLst>
                              <p:cond delay="3500"/>
                            </p:stCondLst>
                            <p:childTnLst>
                              <p:par>
                                <p:cTn id="36" presetID="42" presetClass="path" presetSubtype="0" accel="50000" decel="50000" fill="hold" nodeType="afterEffect">
                                  <p:stCondLst>
                                    <p:cond delay="0"/>
                                  </p:stCondLst>
                                  <p:childTnLst>
                                    <p:animMotion origin="layout" path="M 0.15688 0.28416 L 0.15688 0.5168 " pathEditMode="relative" rAng="0" ptsTypes="AA">
                                      <p:cBhvr>
                                        <p:cTn id="37" dur="1000" fill="hold"/>
                                        <p:tgtEl>
                                          <p:spTgt spid="74"/>
                                        </p:tgtEl>
                                        <p:attrNameLst>
                                          <p:attrName>ppt_x</p:attrName>
                                          <p:attrName>ppt_y</p:attrName>
                                        </p:attrNameLst>
                                      </p:cBhvr>
                                      <p:rCtr x="0" y="11621"/>
                                    </p:animMotion>
                                  </p:childTnLst>
                                </p:cTn>
                              </p:par>
                            </p:childTnLst>
                          </p:cTn>
                        </p:par>
                        <p:par>
                          <p:cTn id="38" fill="hold">
                            <p:stCondLst>
                              <p:cond delay="4500"/>
                            </p:stCondLst>
                            <p:childTnLst>
                              <p:par>
                                <p:cTn id="39" presetID="63" presetClass="path" presetSubtype="0" accel="50000" decel="50000" fill="hold" nodeType="afterEffect">
                                  <p:stCondLst>
                                    <p:cond delay="0"/>
                                  </p:stCondLst>
                                  <p:childTnLst>
                                    <p:animMotion origin="layout" path="M 0.15688 0.5168 L 0.36035 0.5168 " pathEditMode="relative" rAng="0" ptsTypes="AA">
                                      <p:cBhvr>
                                        <p:cTn id="40" dur="1000" fill="hold"/>
                                        <p:tgtEl>
                                          <p:spTgt spid="74"/>
                                        </p:tgtEl>
                                        <p:attrNameLst>
                                          <p:attrName>ppt_x</p:attrName>
                                          <p:attrName>ppt_y</p:attrName>
                                        </p:attrNameLst>
                                      </p:cBhvr>
                                      <p:rCtr x="10174" y="0"/>
                                    </p:animMotion>
                                  </p:childTnLst>
                                </p:cTn>
                              </p:par>
                            </p:childTnLst>
                          </p:cTn>
                        </p:par>
                      </p:childTnLst>
                    </p:cTn>
                  </p:par>
                  <p:par>
                    <p:cTn id="41" fill="hold">
                      <p:stCondLst>
                        <p:cond delay="indefinite"/>
                      </p:stCondLst>
                      <p:childTnLst>
                        <p:par>
                          <p:cTn id="42" fill="hold">
                            <p:stCondLst>
                              <p:cond delay="0"/>
                            </p:stCondLst>
                            <p:childTnLst>
                              <p:par>
                                <p:cTn id="43" presetID="22" presetClass="exit" presetSubtype="8" fill="hold" nodeType="clickEffect">
                                  <p:stCondLst>
                                    <p:cond delay="0"/>
                                  </p:stCondLst>
                                  <p:childTnLst>
                                    <p:animEffect transition="out" filter="wipe(left)">
                                      <p:cBhvr>
                                        <p:cTn id="44" dur="500"/>
                                        <p:tgtEl>
                                          <p:spTgt spid="76"/>
                                        </p:tgtEl>
                                      </p:cBhvr>
                                    </p:animEffect>
                                    <p:set>
                                      <p:cBhvr>
                                        <p:cTn id="45" dur="1" fill="hold">
                                          <p:stCondLst>
                                            <p:cond delay="499"/>
                                          </p:stCondLst>
                                        </p:cTn>
                                        <p:tgtEl>
                                          <p:spTgt spid="7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74"/>
                                        </p:tgtEl>
                                      </p:cBhvr>
                                    </p:animEffect>
                                    <p:set>
                                      <p:cBhvr>
                                        <p:cTn id="51" dur="1" fill="hold">
                                          <p:stCondLst>
                                            <p:cond delay="499"/>
                                          </p:stCondLst>
                                        </p:cTn>
                                        <p:tgtEl>
                                          <p:spTgt spid="74"/>
                                        </p:tgtEl>
                                        <p:attrNameLst>
                                          <p:attrName>style.visibility</p:attrName>
                                        </p:attrNameLst>
                                      </p:cBhvr>
                                      <p:to>
                                        <p:strVal val="hidden"/>
                                      </p:to>
                                    </p:set>
                                  </p:childTnLst>
                                </p:cTn>
                              </p:par>
                              <p:par>
                                <p:cTn id="52" presetID="47"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anim calcmode="lin" valueType="num">
                                      <p:cBhvr>
                                        <p:cTn id="55" dur="500" fill="hold"/>
                                        <p:tgtEl>
                                          <p:spTgt spid="37"/>
                                        </p:tgtEl>
                                        <p:attrNameLst>
                                          <p:attrName>ppt_x</p:attrName>
                                        </p:attrNameLst>
                                      </p:cBhvr>
                                      <p:tavLst>
                                        <p:tav tm="0">
                                          <p:val>
                                            <p:strVal val="#ppt_x"/>
                                          </p:val>
                                        </p:tav>
                                        <p:tav tm="100000">
                                          <p:val>
                                            <p:strVal val="#ppt_x"/>
                                          </p:val>
                                        </p:tav>
                                      </p:tavLst>
                                    </p:anim>
                                    <p:anim calcmode="lin" valueType="num">
                                      <p:cBhvr>
                                        <p:cTn id="56" dur="500" fill="hold"/>
                                        <p:tgtEl>
                                          <p:spTgt spid="37"/>
                                        </p:tgtEl>
                                        <p:attrNameLst>
                                          <p:attrName>ppt_y</p:attrName>
                                        </p:attrNameLst>
                                      </p:cBhvr>
                                      <p:tavLst>
                                        <p:tav tm="0">
                                          <p:val>
                                            <p:strVal val="#ppt_y-.1"/>
                                          </p:val>
                                        </p:tav>
                                        <p:tav tm="100000">
                                          <p:val>
                                            <p:strVal val="#ppt_y"/>
                                          </p:val>
                                        </p:tav>
                                      </p:tavLst>
                                    </p:anim>
                                  </p:childTnLst>
                                </p:cTn>
                              </p:par>
                              <p:par>
                                <p:cTn id="57" presetID="22" presetClass="entr" presetSubtype="8" fill="hold"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left)">
                                      <p:cBhvr>
                                        <p:cTn id="59" dur="500"/>
                                        <p:tgtEl>
                                          <p:spTgt spid="79"/>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up)">
                                      <p:cBhvr>
                                        <p:cTn id="63" dur="500"/>
                                        <p:tgtEl>
                                          <p:spTgt spid="8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500"/>
                                        <p:tgtEl>
                                          <p:spTgt spid="9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500"/>
                                        <p:tgtEl>
                                          <p:spTgt spid="98"/>
                                        </p:tgtEl>
                                      </p:cBhvr>
                                    </p:animEffect>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2.26791E-6 -1.18021E-6 L 0.15592 0.00114 " pathEditMode="relative" rAng="0" ptsTypes="AA">
                                      <p:cBhvr>
                                        <p:cTn id="77" dur="750" fill="hold"/>
                                        <p:tgtEl>
                                          <p:spTgt spid="98"/>
                                        </p:tgtEl>
                                        <p:attrNameLst>
                                          <p:attrName>ppt_x</p:attrName>
                                          <p:attrName>ppt_y</p:attrName>
                                        </p:attrNameLst>
                                      </p:cBhvr>
                                      <p:rCtr x="7790" y="45"/>
                                    </p:animMotion>
                                  </p:childTnLst>
                                </p:cTn>
                              </p:par>
                            </p:childTnLst>
                          </p:cTn>
                        </p:par>
                        <p:par>
                          <p:cTn id="78" fill="hold">
                            <p:stCondLst>
                              <p:cond delay="750"/>
                            </p:stCondLst>
                            <p:childTnLst>
                              <p:par>
                                <p:cTn id="79" presetID="42" presetClass="path" presetSubtype="0" accel="50000" decel="50000" fill="hold" nodeType="afterEffect">
                                  <p:stCondLst>
                                    <p:cond delay="0"/>
                                  </p:stCondLst>
                                  <p:childTnLst>
                                    <p:animMotion origin="layout" path="M 0.15586 0.00159 L 0.15586 0.51963 " pathEditMode="relative" rAng="0" ptsTypes="AA">
                                      <p:cBhvr>
                                        <p:cTn id="80" dur="1250" fill="hold"/>
                                        <p:tgtEl>
                                          <p:spTgt spid="98"/>
                                        </p:tgtEl>
                                        <p:attrNameLst>
                                          <p:attrName>ppt_x</p:attrName>
                                          <p:attrName>ppt_y</p:attrName>
                                        </p:attrNameLst>
                                      </p:cBhvr>
                                      <p:rCtr x="0" y="25902"/>
                                    </p:animMotion>
                                  </p:childTnLst>
                                </p:cTn>
                              </p:par>
                            </p:childTnLst>
                          </p:cTn>
                        </p:par>
                        <p:par>
                          <p:cTn id="81" fill="hold">
                            <p:stCondLst>
                              <p:cond delay="2000"/>
                            </p:stCondLst>
                            <p:childTnLst>
                              <p:par>
                                <p:cTn id="82" presetID="63" presetClass="path" presetSubtype="0" accel="50000" decel="50000" fill="hold" nodeType="afterEffect">
                                  <p:stCondLst>
                                    <p:cond delay="0"/>
                                  </p:stCondLst>
                                  <p:childTnLst>
                                    <p:animMotion origin="layout" path="M 0.15694 0.51679 L 0.24097 0.51679 " pathEditMode="relative" rAng="0" ptsTypes="AA">
                                      <p:cBhvr>
                                        <p:cTn id="83" dur="750" fill="hold"/>
                                        <p:tgtEl>
                                          <p:spTgt spid="98"/>
                                        </p:tgtEl>
                                        <p:attrNameLst>
                                          <p:attrName>ppt_x</p:attrName>
                                          <p:attrName>ppt_y</p:attrName>
                                        </p:attrNameLst>
                                      </p:cBhvr>
                                      <p:rCtr x="4201" y="0"/>
                                    </p:animMotion>
                                  </p:childTnLst>
                                </p:cTn>
                              </p:par>
                            </p:childTnLst>
                          </p:cTn>
                        </p:par>
                        <p:par>
                          <p:cTn id="84" fill="hold">
                            <p:stCondLst>
                              <p:cond delay="2750"/>
                            </p:stCondLst>
                            <p:childTnLst>
                              <p:par>
                                <p:cTn id="85" presetID="64" presetClass="path" presetSubtype="0" accel="50000" decel="50000" fill="hold" nodeType="afterEffect">
                                  <p:stCondLst>
                                    <p:cond delay="0"/>
                                  </p:stCondLst>
                                  <p:childTnLst>
                                    <p:animMotion origin="layout" path="M 0.24097 0.5168 L 0.24097 0.28416 " pathEditMode="relative" rAng="0" ptsTypes="AA">
                                      <p:cBhvr>
                                        <p:cTn id="86" dur="750" fill="hold"/>
                                        <p:tgtEl>
                                          <p:spTgt spid="98"/>
                                        </p:tgtEl>
                                        <p:attrNameLst>
                                          <p:attrName>ppt_x</p:attrName>
                                          <p:attrName>ppt_y</p:attrName>
                                        </p:attrNameLst>
                                      </p:cBhvr>
                                      <p:rCtr x="0" y="-11643"/>
                                    </p:animMotion>
                                  </p:childTnLst>
                                </p:cTn>
                              </p:par>
                            </p:childTnLst>
                          </p:cTn>
                        </p:par>
                        <p:par>
                          <p:cTn id="87" fill="hold">
                            <p:stCondLst>
                              <p:cond delay="3500"/>
                            </p:stCondLst>
                            <p:childTnLst>
                              <p:par>
                                <p:cTn id="88" presetID="35" presetClass="path" presetSubtype="0" accel="50000" decel="50000" fill="hold" nodeType="afterEffect">
                                  <p:stCondLst>
                                    <p:cond delay="0"/>
                                  </p:stCondLst>
                                  <p:childTnLst>
                                    <p:animMotion origin="layout" path="M 0.22122 0.28393 L -0.43886 0.28416 " pathEditMode="relative" rAng="0" ptsTypes="AA">
                                      <p:cBhvr>
                                        <p:cTn id="89" dur="1250" fill="hold"/>
                                        <p:tgtEl>
                                          <p:spTgt spid="98"/>
                                        </p:tgtEl>
                                        <p:attrNameLst>
                                          <p:attrName>ppt_x</p:attrName>
                                          <p:attrName>ppt_y</p:attrName>
                                        </p:attrNameLst>
                                      </p:cBhvr>
                                      <p:rCtr x="-32997" y="113"/>
                                    </p:animMotion>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98"/>
                                        </p:tgtEl>
                                      </p:cBhvr>
                                    </p:animEffect>
                                    <p:set>
                                      <p:cBhvr>
                                        <p:cTn id="97" dur="1" fill="hold">
                                          <p:stCondLst>
                                            <p:cond delay="499"/>
                                          </p:stCondLst>
                                        </p:cTn>
                                        <p:tgtEl>
                                          <p:spTgt spid="98"/>
                                        </p:tgtEl>
                                        <p:attrNameLst>
                                          <p:attrName>style.visibility</p:attrName>
                                        </p:attrNameLst>
                                      </p:cBhvr>
                                      <p:to>
                                        <p:strVal val="hidden"/>
                                      </p:to>
                                    </p:set>
                                  </p:childTnLst>
                                </p:cTn>
                              </p:par>
                              <p:par>
                                <p:cTn id="98" presetID="4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anim calcmode="lin" valueType="num">
                                      <p:cBhvr>
                                        <p:cTn id="101" dur="500" fill="hold"/>
                                        <p:tgtEl>
                                          <p:spTgt spid="38"/>
                                        </p:tgtEl>
                                        <p:attrNameLst>
                                          <p:attrName>ppt_x</p:attrName>
                                        </p:attrNameLst>
                                      </p:cBhvr>
                                      <p:tavLst>
                                        <p:tav tm="0">
                                          <p:val>
                                            <p:strVal val="#ppt_x"/>
                                          </p:val>
                                        </p:tav>
                                        <p:tav tm="100000">
                                          <p:val>
                                            <p:strVal val="#ppt_x"/>
                                          </p:val>
                                        </p:tav>
                                      </p:tavLst>
                                    </p:anim>
                                    <p:anim calcmode="lin" valueType="num">
                                      <p:cBhvr>
                                        <p:cTn id="102" dur="500" fill="hold"/>
                                        <p:tgtEl>
                                          <p:spTgt spid="38"/>
                                        </p:tgtEl>
                                        <p:attrNameLst>
                                          <p:attrName>ppt_y</p:attrName>
                                        </p:attrNameLst>
                                      </p:cBhvr>
                                      <p:tavLst>
                                        <p:tav tm="0">
                                          <p:val>
                                            <p:strVal val="#ppt_y-.1"/>
                                          </p:val>
                                        </p:tav>
                                        <p:tav tm="100000">
                                          <p:val>
                                            <p:strVal val="#ppt_y"/>
                                          </p:val>
                                        </p:tav>
                                      </p:tavLst>
                                    </p:anim>
                                  </p:childTnLst>
                                </p:cTn>
                              </p:par>
                              <p:par>
                                <p:cTn id="103" presetID="22" presetClass="exit" presetSubtype="4" fill="hold" nodeType="withEffect">
                                  <p:stCondLst>
                                    <p:cond delay="0"/>
                                  </p:stCondLst>
                                  <p:childTnLst>
                                    <p:animEffect transition="out" filter="wipe(down)">
                                      <p:cBhvr>
                                        <p:cTn id="104" dur="500"/>
                                        <p:tgtEl>
                                          <p:spTgt spid="84"/>
                                        </p:tgtEl>
                                      </p:cBhvr>
                                    </p:animEffect>
                                    <p:set>
                                      <p:cBhvr>
                                        <p:cTn id="105" dur="1" fill="hold">
                                          <p:stCondLst>
                                            <p:cond delay="499"/>
                                          </p:stCondLst>
                                        </p:cTn>
                                        <p:tgtEl>
                                          <p:spTgt spid="84"/>
                                        </p:tgtEl>
                                        <p:attrNameLst>
                                          <p:attrName>style.visibility</p:attrName>
                                        </p:attrNameLst>
                                      </p:cBhvr>
                                      <p:to>
                                        <p:strVal val="hidden"/>
                                      </p:to>
                                    </p:set>
                                  </p:childTnLst>
                                </p:cTn>
                              </p:par>
                            </p:childTnLst>
                          </p:cTn>
                        </p:par>
                        <p:par>
                          <p:cTn id="106" fill="hold">
                            <p:stCondLst>
                              <p:cond delay="500"/>
                            </p:stCondLst>
                            <p:childTnLst>
                              <p:par>
                                <p:cTn id="107" presetID="22" presetClass="exit" presetSubtype="2" fill="hold" nodeType="afterEffect">
                                  <p:stCondLst>
                                    <p:cond delay="0"/>
                                  </p:stCondLst>
                                  <p:childTnLst>
                                    <p:animEffect transition="out" filter="wipe(right)">
                                      <p:cBhvr>
                                        <p:cTn id="108" dur="500"/>
                                        <p:tgtEl>
                                          <p:spTgt spid="79"/>
                                        </p:tgtEl>
                                      </p:cBhvr>
                                    </p:animEffect>
                                    <p:set>
                                      <p:cBhvr>
                                        <p:cTn id="109" dur="1" fill="hold">
                                          <p:stCondLst>
                                            <p:cond delay="499"/>
                                          </p:stCondLst>
                                        </p:cTn>
                                        <p:tgtEl>
                                          <p:spTgt spid="7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02"/>
                                        </p:tgtEl>
                                        <p:attrNameLst>
                                          <p:attrName>style.visibility</p:attrName>
                                        </p:attrNameLst>
                                      </p:cBhvr>
                                      <p:to>
                                        <p:strVal val="visible"/>
                                      </p:to>
                                    </p:set>
                                    <p:animEffect transition="in" filter="fade">
                                      <p:cBhvr>
                                        <p:cTn id="114" dur="500"/>
                                        <p:tgtEl>
                                          <p:spTgt spid="102"/>
                                        </p:tgtEl>
                                      </p:cBhvr>
                                    </p:animEffect>
                                  </p:childTnLst>
                                </p:cTn>
                              </p:par>
                            </p:childTnLst>
                          </p:cTn>
                        </p:par>
                      </p:childTnLst>
                    </p:cTn>
                  </p:par>
                  <p:par>
                    <p:cTn id="115" fill="hold">
                      <p:stCondLst>
                        <p:cond delay="indefinite"/>
                      </p:stCondLst>
                      <p:childTnLst>
                        <p:par>
                          <p:cTn id="116" fill="hold">
                            <p:stCondLst>
                              <p:cond delay="0"/>
                            </p:stCondLst>
                            <p:childTnLst>
                              <p:par>
                                <p:cTn id="117" presetID="64" presetClass="path" presetSubtype="0" accel="50000" decel="50000" fill="hold" nodeType="clickEffect">
                                  <p:stCondLst>
                                    <p:cond delay="0"/>
                                  </p:stCondLst>
                                  <p:childTnLst>
                                    <p:animMotion origin="layout" path="M 1.86622E-6 4.95234E-6 L 0.00064 -0.22924 " pathEditMode="relative" rAng="0" ptsTypes="AA">
                                      <p:cBhvr>
                                        <p:cTn id="118" dur="750" fill="hold"/>
                                        <p:tgtEl>
                                          <p:spTgt spid="102"/>
                                        </p:tgtEl>
                                        <p:attrNameLst>
                                          <p:attrName>ppt_x</p:attrName>
                                          <p:attrName>ppt_y</p:attrName>
                                        </p:attrNameLst>
                                      </p:cBhvr>
                                      <p:rCtr x="26" y="-11462"/>
                                    </p:animMotion>
                                  </p:childTnLst>
                                </p:cTn>
                              </p:par>
                            </p:childTnLst>
                          </p:cTn>
                        </p:par>
                        <p:par>
                          <p:cTn id="119" fill="hold">
                            <p:stCondLst>
                              <p:cond delay="750"/>
                            </p:stCondLst>
                            <p:childTnLst>
                              <p:par>
                                <p:cTn id="120" presetID="35" presetClass="path" presetSubtype="0" accel="50000" decel="50000" fill="hold" nodeType="afterEffect">
                                  <p:stCondLst>
                                    <p:cond delay="0"/>
                                  </p:stCondLst>
                                  <p:childTnLst>
                                    <p:animMotion origin="layout" path="M 0.00064 -0.22924 L -0.22071 -0.22742 " pathEditMode="relative" rAng="0" ptsTypes="AA">
                                      <p:cBhvr>
                                        <p:cTn id="121" dur="750" fill="hold"/>
                                        <p:tgtEl>
                                          <p:spTgt spid="102"/>
                                        </p:tgtEl>
                                        <p:attrNameLst>
                                          <p:attrName>ppt_x</p:attrName>
                                          <p:attrName>ppt_y</p:attrName>
                                        </p:attrNameLst>
                                      </p:cBhvr>
                                      <p:rCtr x="-11067" y="91"/>
                                    </p:animMotion>
                                  </p:childTnLst>
                                </p:cTn>
                              </p:par>
                            </p:childTnLst>
                          </p:cTn>
                        </p:par>
                        <p:par>
                          <p:cTn id="122" fill="hold">
                            <p:stCondLst>
                              <p:cond delay="1500"/>
                            </p:stCondLst>
                            <p:childTnLst>
                              <p:par>
                                <p:cTn id="123" presetID="64" presetClass="path" presetSubtype="0" accel="50000" decel="50000" fill="hold" nodeType="afterEffect">
                                  <p:stCondLst>
                                    <p:cond delay="0"/>
                                  </p:stCondLst>
                                  <p:childTnLst>
                                    <p:animMotion origin="layout" path="M -0.2207 -0.22742 L -0.21892 -0.37563 " pathEditMode="relative" rAng="0" ptsTypes="AA">
                                      <p:cBhvr>
                                        <p:cTn id="124" dur="750" fill="hold"/>
                                        <p:tgtEl>
                                          <p:spTgt spid="102"/>
                                        </p:tgtEl>
                                        <p:attrNameLst>
                                          <p:attrName>ppt_x</p:attrName>
                                          <p:attrName>ppt_y</p:attrName>
                                        </p:attrNameLst>
                                      </p:cBhvr>
                                      <p:rCtr x="89" y="-6854"/>
                                    </p:animMotion>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102"/>
                                        </p:tgtEl>
                                      </p:cBhvr>
                                    </p:animEffect>
                                    <p:set>
                                      <p:cBhvr>
                                        <p:cTn id="129" dur="1" fill="hold">
                                          <p:stCondLst>
                                            <p:cond delay="499"/>
                                          </p:stCondLst>
                                        </p:cTn>
                                        <p:tgtEl>
                                          <p:spTgt spid="10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38"/>
                                        </p:tgtEl>
                                      </p:cBhvr>
                                    </p:animEffect>
                                    <p:set>
                                      <p:cBhvr>
                                        <p:cTn id="132" dur="1" fill="hold">
                                          <p:stCondLst>
                                            <p:cond delay="499"/>
                                          </p:stCondLst>
                                        </p:cTn>
                                        <p:tgtEl>
                                          <p:spTgt spid="38"/>
                                        </p:tgtEl>
                                        <p:attrNameLst>
                                          <p:attrName>style.visibility</p:attrName>
                                        </p:attrNameLst>
                                      </p:cBhvr>
                                      <p:to>
                                        <p:strVal val="hidden"/>
                                      </p:to>
                                    </p:set>
                                  </p:childTnLst>
                                </p:cTn>
                              </p:par>
                            </p:childTnLst>
                          </p:cTn>
                        </p:par>
                        <p:par>
                          <p:cTn id="133" fill="hold">
                            <p:stCondLst>
                              <p:cond delay="500"/>
                            </p:stCondLst>
                            <p:childTnLst>
                              <p:par>
                                <p:cTn id="134" presetID="10" presetClass="entr" presetSubtype="0" fill="hold" nodeType="afterEffect">
                                  <p:stCondLst>
                                    <p:cond delay="0"/>
                                  </p:stCondLst>
                                  <p:childTnLst>
                                    <p:set>
                                      <p:cBhvr>
                                        <p:cTn id="135" dur="1" fill="hold">
                                          <p:stCondLst>
                                            <p:cond delay="0"/>
                                          </p:stCondLst>
                                        </p:cTn>
                                        <p:tgtEl>
                                          <p:spTgt spid="105"/>
                                        </p:tgtEl>
                                        <p:attrNameLst>
                                          <p:attrName>style.visibility</p:attrName>
                                        </p:attrNameLst>
                                      </p:cBhvr>
                                      <p:to>
                                        <p:strVal val="visible"/>
                                      </p:to>
                                    </p:set>
                                    <p:animEffect transition="in" filter="fade">
                                      <p:cBhvr>
                                        <p:cTn id="136" dur="500"/>
                                        <p:tgtEl>
                                          <p:spTgt spid="105"/>
                                        </p:tgtEl>
                                      </p:cBhvr>
                                    </p:animEffect>
                                  </p:childTnLst>
                                </p:cTn>
                              </p:par>
                            </p:childTnLst>
                          </p:cTn>
                        </p:par>
                        <p:par>
                          <p:cTn id="137" fill="hold">
                            <p:stCondLst>
                              <p:cond delay="1000"/>
                            </p:stCondLst>
                            <p:childTnLst>
                              <p:par>
                                <p:cTn id="138" presetID="47" presetClass="entr" presetSubtype="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5" presetClass="path" presetSubtype="0" accel="50000" decel="50000" fill="hold" nodeType="clickEffect">
                                  <p:stCondLst>
                                    <p:cond delay="0"/>
                                  </p:stCondLst>
                                  <p:childTnLst>
                                    <p:animMotion origin="layout" path="M 4.40388E-6 4.95234E-6 L 0.0014 -0.22719 " pathEditMode="relative" rAng="0" ptsTypes="AA">
                                      <p:cBhvr>
                                        <p:cTn id="146" dur="750" fill="hold"/>
                                        <p:tgtEl>
                                          <p:spTgt spid="105"/>
                                        </p:tgtEl>
                                        <p:attrNameLst>
                                          <p:attrName>ppt_x</p:attrName>
                                          <p:attrName>ppt_y</p:attrName>
                                        </p:attrNameLst>
                                      </p:cBhvr>
                                      <p:rCtr x="38" y="-11462"/>
                                    </p:animMotion>
                                  </p:childTnLst>
                                </p:cTn>
                              </p:par>
                            </p:childTnLst>
                          </p:cTn>
                        </p:par>
                        <p:par>
                          <p:cTn id="147" fill="hold">
                            <p:stCondLst>
                              <p:cond delay="750"/>
                            </p:stCondLst>
                            <p:childTnLst>
                              <p:par>
                                <p:cTn id="148" presetID="64" presetClass="path" presetSubtype="0" accel="50000" decel="50000" fill="hold" nodeType="afterEffect">
                                  <p:stCondLst>
                                    <p:cond delay="0"/>
                                  </p:stCondLst>
                                  <p:childTnLst>
                                    <p:animMotion origin="layout" path="M 0.0014 -0.2272 L 0.54148 -0.22901 " pathEditMode="relative" rAng="0" ptsTypes="AA">
                                      <p:cBhvr>
                                        <p:cTn id="149" dur="1500" fill="hold"/>
                                        <p:tgtEl>
                                          <p:spTgt spid="105"/>
                                        </p:tgtEl>
                                        <p:attrNameLst>
                                          <p:attrName>ppt_x</p:attrName>
                                          <p:attrName>ppt_y</p:attrName>
                                        </p:attrNameLst>
                                      </p:cBhvr>
                                      <p:rCtr x="26998" y="-91"/>
                                    </p:animMotion>
                                  </p:childTnLst>
                                </p:cTn>
                              </p:par>
                            </p:childTnLst>
                          </p:cTn>
                        </p:par>
                        <p:par>
                          <p:cTn id="150" fill="hold">
                            <p:stCondLst>
                              <p:cond delay="2250"/>
                            </p:stCondLst>
                            <p:childTnLst>
                              <p:par>
                                <p:cTn id="151" presetID="35" presetClass="path" presetSubtype="0" accel="50000" decel="50000" fill="hold" nodeType="afterEffect">
                                  <p:stCondLst>
                                    <p:cond delay="0"/>
                                  </p:stCondLst>
                                  <p:childTnLst>
                                    <p:animMotion origin="layout" path="M 0.54148 -0.22901 L 0.38473 -0.22742 " pathEditMode="relative" rAng="0" ptsTypes="AA">
                                      <p:cBhvr>
                                        <p:cTn id="152" dur="1000" fill="hold"/>
                                        <p:tgtEl>
                                          <p:spTgt spid="105"/>
                                        </p:tgtEl>
                                        <p:attrNameLst>
                                          <p:attrName>ppt_x</p:attrName>
                                          <p:attrName>ppt_y</p:attrName>
                                        </p:attrNameLst>
                                      </p:cBhvr>
                                      <p:rCtr x="-7838" y="68"/>
                                    </p:animMotion>
                                  </p:childTnLst>
                                </p:cTn>
                              </p:par>
                            </p:childTnLst>
                          </p:cTn>
                        </p:par>
                        <p:par>
                          <p:cTn id="153" fill="hold">
                            <p:stCondLst>
                              <p:cond delay="3250"/>
                            </p:stCondLst>
                            <p:childTnLst>
                              <p:par>
                                <p:cTn id="154" presetID="64" presetClass="path" presetSubtype="0" accel="50000" decel="50000" fill="hold" nodeType="afterEffect">
                                  <p:stCondLst>
                                    <p:cond delay="0"/>
                                  </p:stCondLst>
                                  <p:childTnLst>
                                    <p:animMotion origin="layout" path="M 0.38447 -0.22742 L 0.38511 -0.36542 " pathEditMode="relative" rAng="0" ptsTypes="AA">
                                      <p:cBhvr>
                                        <p:cTn id="155" dur="750" fill="hold"/>
                                        <p:tgtEl>
                                          <p:spTgt spid="105"/>
                                        </p:tgtEl>
                                        <p:attrNameLst>
                                          <p:attrName>ppt_x</p:attrName>
                                          <p:attrName>ppt_y</p:attrName>
                                        </p:attrNameLst>
                                      </p:cBhvr>
                                      <p:rCtr x="26" y="-6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2" grpId="0" animBg="1"/>
      <p:bldP spid="37" grpId="0" animBg="1"/>
      <p:bldP spid="37" grpId="1" animBg="1"/>
      <p:bldP spid="38" grpId="0" animBg="1"/>
      <p:bldP spid="38" grpId="1"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pc="-136" dirty="0"/>
              <a:t>Things to remember about </a:t>
            </a:r>
            <a:r>
              <a:rPr lang="en-US" spc="-136" dirty="0" smtClean="0"/>
              <a:t>Secure Mail</a:t>
            </a:r>
            <a:endParaRPr lang="en-US" spc="-136" dirty="0"/>
          </a:p>
        </p:txBody>
      </p:sp>
      <p:sp>
        <p:nvSpPr>
          <p:cNvPr id="3" name="Content Placeholder 2"/>
          <p:cNvSpPr>
            <a:spLocks noGrp="1"/>
          </p:cNvSpPr>
          <p:nvPr>
            <p:ph idx="4294967295"/>
          </p:nvPr>
        </p:nvSpPr>
        <p:spPr>
          <a:xfrm>
            <a:off x="274638" y="1439863"/>
            <a:ext cx="11701462" cy="5283200"/>
          </a:xfrm>
          <a:prstGeom prst="rect">
            <a:avLst/>
          </a:prstGeom>
        </p:spPr>
        <p:txBody>
          <a:bodyPr>
            <a:noAutofit/>
          </a:bodyPr>
          <a:lstStyle/>
          <a:p>
            <a:pPr marL="0" lvl="1" indent="0">
              <a:lnSpc>
                <a:spcPct val="100000"/>
              </a:lnSpc>
              <a:spcBef>
                <a:spcPts val="0"/>
              </a:spcBef>
              <a:spcAft>
                <a:spcPts val="600"/>
              </a:spcAft>
              <a:buNone/>
            </a:pPr>
            <a:r>
              <a:rPr lang="en-US" sz="2000" dirty="0">
                <a:gradFill>
                  <a:gsLst>
                    <a:gs pos="1250">
                      <a:schemeClr val="tx2"/>
                    </a:gs>
                    <a:gs pos="99000">
                      <a:schemeClr val="tx2"/>
                    </a:gs>
                  </a:gsLst>
                  <a:lin ang="5400000" scaled="0"/>
                </a:gradFill>
              </a:rPr>
              <a:t>All email between Exchange on-premises and Exchange Online is encrypted and </a:t>
            </a:r>
            <a:r>
              <a:rPr lang="en-US" sz="2000" dirty="0" smtClean="0">
                <a:gradFill>
                  <a:gsLst>
                    <a:gs pos="1250">
                      <a:schemeClr val="tx2"/>
                    </a:gs>
                    <a:gs pos="99000">
                      <a:schemeClr val="tx2"/>
                    </a:gs>
                  </a:gsLst>
                  <a:lin ang="5400000" scaled="0"/>
                </a:gradFill>
              </a:rPr>
              <a:t>authenticated.</a:t>
            </a:r>
            <a:endParaRPr lang="en-US" sz="2000" dirty="0">
              <a:gradFill>
                <a:gsLst>
                  <a:gs pos="1250">
                    <a:schemeClr val="tx2"/>
                  </a:gs>
                  <a:gs pos="99000">
                    <a:schemeClr val="tx2"/>
                  </a:gs>
                </a:gsLst>
                <a:lin ang="5400000" scaled="0"/>
              </a:gradFill>
            </a:endParaRPr>
          </a:p>
          <a:p>
            <a:pPr marL="0" lvl="1" indent="0">
              <a:lnSpc>
                <a:spcPct val="100000"/>
              </a:lnSpc>
              <a:spcBef>
                <a:spcPts val="0"/>
              </a:spcBef>
              <a:spcAft>
                <a:spcPts val="600"/>
              </a:spcAft>
              <a:buNone/>
            </a:pPr>
            <a:r>
              <a:rPr lang="en-US" sz="2000" dirty="0">
                <a:gradFill>
                  <a:gsLst>
                    <a:gs pos="1250">
                      <a:schemeClr val="tx2"/>
                    </a:gs>
                    <a:gs pos="99000">
                      <a:schemeClr val="tx2"/>
                    </a:gs>
                  </a:gsLst>
                  <a:lin ang="5400000" scaled="0"/>
                </a:gradFill>
              </a:rPr>
              <a:t>Internal mail flow going from Exchange to Exchange must go direct and not through 3rd party </a:t>
            </a:r>
            <a:r>
              <a:rPr lang="en-US" sz="2000" dirty="0" smtClean="0">
                <a:gradFill>
                  <a:gsLst>
                    <a:gs pos="1250">
                      <a:schemeClr val="tx2"/>
                    </a:gs>
                    <a:gs pos="99000">
                      <a:schemeClr val="tx2"/>
                    </a:gs>
                  </a:gsLst>
                  <a:lin ang="5400000" scaled="0"/>
                </a:gradFill>
              </a:rPr>
              <a:t>gateways.</a:t>
            </a:r>
            <a:endParaRPr lang="en-US" sz="2000" dirty="0">
              <a:gradFill>
                <a:gsLst>
                  <a:gs pos="1250">
                    <a:schemeClr val="tx2"/>
                  </a:gs>
                  <a:gs pos="99000">
                    <a:schemeClr val="tx2"/>
                  </a:gs>
                </a:gsLst>
                <a:lin ang="5400000" scaled="0"/>
              </a:gradFill>
            </a:endParaRPr>
          </a:p>
          <a:p>
            <a:pPr marL="0" lvl="1" indent="0">
              <a:lnSpc>
                <a:spcPct val="100000"/>
              </a:lnSpc>
              <a:spcBef>
                <a:spcPts val="0"/>
              </a:spcBef>
              <a:spcAft>
                <a:spcPts val="600"/>
              </a:spcAft>
              <a:buNone/>
            </a:pPr>
            <a:r>
              <a:rPr lang="en-US" sz="2000" dirty="0" smtClean="0">
                <a:gradFill>
                  <a:gsLst>
                    <a:gs pos="1250">
                      <a:schemeClr val="tx2"/>
                    </a:gs>
                    <a:gs pos="99000">
                      <a:schemeClr val="tx2"/>
                    </a:gs>
                  </a:gsLst>
                  <a:lin ang="5400000" scaled="0"/>
                </a:gradFill>
              </a:rPr>
              <a:t>External (Internet</a:t>
            </a:r>
            <a:r>
              <a:rPr lang="en-US" sz="2000" dirty="0">
                <a:gradFill>
                  <a:gsLst>
                    <a:gs pos="1250">
                      <a:schemeClr val="tx2"/>
                    </a:gs>
                    <a:gs pos="99000">
                      <a:schemeClr val="tx2"/>
                    </a:gs>
                  </a:gsLst>
                  <a:lin ang="5400000" scaled="0"/>
                </a:gradFill>
              </a:rPr>
              <a:t>) mail can be routed to wherever you choose – </a:t>
            </a:r>
            <a:r>
              <a:rPr lang="en-US" sz="2000" dirty="0" smtClean="0">
                <a:gradFill>
                  <a:gsLst>
                    <a:gs pos="1250">
                      <a:schemeClr val="tx2"/>
                    </a:gs>
                    <a:gs pos="99000">
                      <a:schemeClr val="tx2"/>
                    </a:gs>
                  </a:gsLst>
                  <a:lin ang="5400000" scaled="0"/>
                </a:gradFill>
              </a:rPr>
              <a:t>on premises, 3rd </a:t>
            </a:r>
            <a:r>
              <a:rPr lang="en-US" sz="2000" dirty="0">
                <a:gradFill>
                  <a:gsLst>
                    <a:gs pos="1250">
                      <a:schemeClr val="tx2"/>
                    </a:gs>
                    <a:gs pos="99000">
                      <a:schemeClr val="tx2"/>
                    </a:gs>
                  </a:gsLst>
                  <a:lin ang="5400000" scaled="0"/>
                </a:gradFill>
              </a:rPr>
              <a:t>party service, EOP </a:t>
            </a:r>
          </a:p>
          <a:p>
            <a:pPr marL="0" lvl="1" indent="0">
              <a:lnSpc>
                <a:spcPct val="100000"/>
              </a:lnSpc>
              <a:spcBef>
                <a:spcPts val="0"/>
              </a:spcBef>
              <a:spcAft>
                <a:spcPts val="600"/>
              </a:spcAft>
              <a:buNone/>
            </a:pPr>
            <a:r>
              <a:rPr lang="en-US" sz="2000" dirty="0">
                <a:gradFill>
                  <a:gsLst>
                    <a:gs pos="1250">
                      <a:schemeClr val="tx2"/>
                    </a:gs>
                    <a:gs pos="99000">
                      <a:schemeClr val="tx2"/>
                    </a:gs>
                  </a:gsLst>
                  <a:lin ang="5400000" scaled="0"/>
                </a:gradFill>
              </a:rPr>
              <a:t>The MX record for the domain controls where </a:t>
            </a:r>
            <a:r>
              <a:rPr lang="en-US" sz="2000" dirty="0" smtClean="0">
                <a:gradFill>
                  <a:gsLst>
                    <a:gs pos="1250">
                      <a:schemeClr val="tx2"/>
                    </a:gs>
                    <a:gs pos="99000">
                      <a:schemeClr val="tx2"/>
                    </a:gs>
                  </a:gsLst>
                  <a:lin ang="5400000" scaled="0"/>
                </a:gradFill>
              </a:rPr>
              <a:t>inbound external </a:t>
            </a:r>
            <a:r>
              <a:rPr lang="en-US" sz="2000" dirty="0">
                <a:gradFill>
                  <a:gsLst>
                    <a:gs pos="1250">
                      <a:schemeClr val="tx2"/>
                    </a:gs>
                    <a:gs pos="99000">
                      <a:schemeClr val="tx2"/>
                    </a:gs>
                  </a:gsLst>
                  <a:lin ang="5400000" scaled="0"/>
                </a:gradFill>
              </a:rPr>
              <a:t>email is </a:t>
            </a:r>
            <a:r>
              <a:rPr lang="en-US" sz="2000" dirty="0" smtClean="0">
                <a:gradFill>
                  <a:gsLst>
                    <a:gs pos="1250">
                      <a:schemeClr val="tx2"/>
                    </a:gs>
                    <a:gs pos="99000">
                      <a:schemeClr val="tx2"/>
                    </a:gs>
                  </a:gsLst>
                  <a:lin ang="5400000" scaled="0"/>
                </a:gradFill>
              </a:rPr>
              <a:t>received.</a:t>
            </a:r>
            <a:endParaRPr lang="en-US" sz="2000" dirty="0">
              <a:gradFill>
                <a:gsLst>
                  <a:gs pos="1250">
                    <a:schemeClr val="tx2"/>
                  </a:gs>
                  <a:gs pos="99000">
                    <a:schemeClr val="tx2"/>
                  </a:gs>
                </a:gsLst>
                <a:lin ang="5400000" scaled="0"/>
              </a:gradFill>
            </a:endParaRPr>
          </a:p>
          <a:p>
            <a:pPr marL="0" lvl="1" indent="0">
              <a:lnSpc>
                <a:spcPct val="100000"/>
              </a:lnSpc>
              <a:spcBef>
                <a:spcPts val="0"/>
              </a:spcBef>
              <a:spcAft>
                <a:spcPts val="600"/>
              </a:spcAft>
              <a:buNone/>
            </a:pPr>
            <a:r>
              <a:rPr lang="en-US" sz="2000" dirty="0">
                <a:gradFill>
                  <a:gsLst>
                    <a:gs pos="1250">
                      <a:schemeClr val="tx2"/>
                    </a:gs>
                    <a:gs pos="99000">
                      <a:schemeClr val="tx2"/>
                    </a:gs>
                  </a:gsLst>
                  <a:lin ang="5400000" scaled="0"/>
                </a:gradFill>
              </a:rPr>
              <a:t>The hybrid wizard’s “</a:t>
            </a:r>
            <a:r>
              <a:rPr lang="en-US" sz="2000" dirty="0" err="1">
                <a:gradFill>
                  <a:gsLst>
                    <a:gs pos="1250">
                      <a:schemeClr val="tx2"/>
                    </a:gs>
                    <a:gs pos="99000">
                      <a:schemeClr val="tx2"/>
                    </a:gs>
                  </a:gsLst>
                  <a:lin ang="5400000" scaled="0"/>
                </a:gradFill>
              </a:rPr>
              <a:t>OnPremisesSmartHost</a:t>
            </a:r>
            <a:r>
              <a:rPr lang="en-US" sz="2000" dirty="0">
                <a:gradFill>
                  <a:gsLst>
                    <a:gs pos="1250">
                      <a:schemeClr val="tx2"/>
                    </a:gs>
                    <a:gs pos="99000">
                      <a:schemeClr val="tx2"/>
                    </a:gs>
                  </a:gsLst>
                  <a:lin ang="5400000" scaled="0"/>
                </a:gradFill>
              </a:rPr>
              <a:t>” property controls the flow of internal mail from Exchange Online to Exchange </a:t>
            </a:r>
            <a:r>
              <a:rPr lang="en-US" sz="2000" dirty="0" smtClean="0">
                <a:gradFill>
                  <a:gsLst>
                    <a:gs pos="1250">
                      <a:schemeClr val="tx2"/>
                    </a:gs>
                    <a:gs pos="99000">
                      <a:schemeClr val="tx2"/>
                    </a:gs>
                  </a:gsLst>
                  <a:lin ang="5400000" scaled="0"/>
                </a:gradFill>
              </a:rPr>
              <a:t>on-premises.</a:t>
            </a:r>
            <a:endParaRPr lang="en-US" sz="2000" dirty="0">
              <a:gradFill>
                <a:gsLst>
                  <a:gs pos="1250">
                    <a:schemeClr val="tx2"/>
                  </a:gs>
                  <a:gs pos="99000">
                    <a:schemeClr val="tx2"/>
                  </a:gs>
                </a:gsLst>
                <a:lin ang="5400000" scaled="0"/>
              </a:gradFill>
            </a:endParaRPr>
          </a:p>
          <a:p>
            <a:pPr marL="0" lvl="1" indent="0">
              <a:lnSpc>
                <a:spcPct val="100000"/>
              </a:lnSpc>
              <a:spcBef>
                <a:spcPts val="0"/>
              </a:spcBef>
              <a:spcAft>
                <a:spcPts val="600"/>
              </a:spcAft>
              <a:buNone/>
            </a:pPr>
            <a:r>
              <a:rPr lang="en-US" sz="2000" dirty="0">
                <a:gradFill>
                  <a:gsLst>
                    <a:gs pos="1250">
                      <a:schemeClr val="tx2"/>
                    </a:gs>
                    <a:gs pos="99000">
                      <a:schemeClr val="tx2"/>
                    </a:gs>
                  </a:gsLst>
                  <a:lin ang="5400000" scaled="0"/>
                </a:gradFill>
              </a:rPr>
              <a:t>The FQDN defined within </a:t>
            </a:r>
            <a:r>
              <a:rPr lang="en-US" sz="2000" dirty="0" err="1">
                <a:gradFill>
                  <a:gsLst>
                    <a:gs pos="1250">
                      <a:schemeClr val="tx2"/>
                    </a:gs>
                    <a:gs pos="99000">
                      <a:schemeClr val="tx2"/>
                    </a:gs>
                  </a:gsLst>
                  <a:lin ang="5400000" scaled="0"/>
                </a:gradFill>
              </a:rPr>
              <a:t>OnPremisesSmartHost</a:t>
            </a:r>
            <a:r>
              <a:rPr lang="en-US" sz="2000" dirty="0">
                <a:gradFill>
                  <a:gsLst>
                    <a:gs pos="1250">
                      <a:schemeClr val="tx2"/>
                    </a:gs>
                    <a:gs pos="99000">
                      <a:schemeClr val="tx2"/>
                    </a:gs>
                  </a:gsLst>
                  <a:lin ang="5400000" scaled="0"/>
                </a:gradFill>
              </a:rPr>
              <a:t> can </a:t>
            </a:r>
            <a:r>
              <a:rPr lang="en-US" sz="2000" dirty="0" smtClean="0">
                <a:gradFill>
                  <a:gsLst>
                    <a:gs pos="1250">
                      <a:schemeClr val="tx2"/>
                    </a:gs>
                    <a:gs pos="99000">
                      <a:schemeClr val="tx2"/>
                    </a:gs>
                  </a:gsLst>
                  <a:lin ang="5400000" scaled="0"/>
                </a:gradFill>
              </a:rPr>
              <a:t>be:</a:t>
            </a:r>
            <a:endParaRPr lang="en-US" sz="2000" dirty="0">
              <a:gradFill>
                <a:gsLst>
                  <a:gs pos="1250">
                    <a:schemeClr val="tx2"/>
                  </a:gs>
                  <a:gs pos="99000">
                    <a:schemeClr val="tx2"/>
                  </a:gs>
                </a:gsLst>
                <a:lin ang="5400000" scaled="0"/>
              </a:gradFill>
            </a:endParaRPr>
          </a:p>
          <a:p>
            <a:pPr marL="177800" lvl="1" indent="0">
              <a:lnSpc>
                <a:spcPct val="100000"/>
              </a:lnSpc>
              <a:spcBef>
                <a:spcPts val="0"/>
              </a:spcBef>
              <a:spcAft>
                <a:spcPts val="600"/>
              </a:spcAft>
              <a:buNone/>
            </a:pPr>
            <a:r>
              <a:rPr lang="en-US" sz="1600" dirty="0">
                <a:gradFill>
                  <a:gsLst>
                    <a:gs pos="1250">
                      <a:schemeClr val="tx2"/>
                    </a:gs>
                    <a:gs pos="99000">
                      <a:schemeClr val="tx2"/>
                    </a:gs>
                  </a:gsLst>
                  <a:lin ang="5400000" scaled="0"/>
                </a:gradFill>
              </a:rPr>
              <a:t>A single Exchange 2013 CAS or 2010 Edge server</a:t>
            </a:r>
          </a:p>
          <a:p>
            <a:pPr marL="177800" lvl="1" indent="0">
              <a:lnSpc>
                <a:spcPct val="100000"/>
              </a:lnSpc>
              <a:spcBef>
                <a:spcPts val="0"/>
              </a:spcBef>
              <a:spcAft>
                <a:spcPts val="600"/>
              </a:spcAft>
              <a:buNone/>
            </a:pPr>
            <a:r>
              <a:rPr lang="en-US" sz="1600" dirty="0">
                <a:gradFill>
                  <a:gsLst>
                    <a:gs pos="1250">
                      <a:schemeClr val="tx2"/>
                    </a:gs>
                    <a:gs pos="99000">
                      <a:schemeClr val="tx2"/>
                    </a:gs>
                  </a:gsLst>
                  <a:lin ang="5400000" scaled="0"/>
                </a:gradFill>
              </a:rPr>
              <a:t>Multiple round robin Exchange 2013 CAS or 2010 Edge servers </a:t>
            </a:r>
          </a:p>
          <a:p>
            <a:pPr marL="177800" lvl="1" indent="0">
              <a:lnSpc>
                <a:spcPct val="100000"/>
              </a:lnSpc>
              <a:spcBef>
                <a:spcPts val="0"/>
              </a:spcBef>
              <a:spcAft>
                <a:spcPts val="600"/>
              </a:spcAft>
              <a:buNone/>
            </a:pPr>
            <a:r>
              <a:rPr lang="en-US" sz="1600" dirty="0">
                <a:gradFill>
                  <a:gsLst>
                    <a:gs pos="1250">
                      <a:schemeClr val="tx2"/>
                    </a:gs>
                    <a:gs pos="99000">
                      <a:schemeClr val="tx2"/>
                    </a:gs>
                  </a:gsLst>
                  <a:lin ang="5400000" scaled="0"/>
                </a:gradFill>
              </a:rPr>
              <a:t>Multiple load balanced Exchange 2013 CAS or 2010 Edge servers (recommended)</a:t>
            </a:r>
          </a:p>
          <a:p>
            <a:pPr marL="0" lvl="1" indent="0">
              <a:lnSpc>
                <a:spcPct val="100000"/>
              </a:lnSpc>
              <a:spcBef>
                <a:spcPts val="0"/>
              </a:spcBef>
              <a:spcAft>
                <a:spcPts val="600"/>
              </a:spcAft>
              <a:buNone/>
            </a:pPr>
            <a:r>
              <a:rPr lang="en-US" sz="2000" dirty="0">
                <a:gradFill>
                  <a:gsLst>
                    <a:gs pos="1250">
                      <a:schemeClr val="tx2"/>
                    </a:gs>
                    <a:gs pos="99000">
                      <a:schemeClr val="tx2"/>
                    </a:gs>
                  </a:gsLst>
                  <a:lin ang="5400000" scaled="0"/>
                </a:gradFill>
              </a:rPr>
              <a:t>If you want outbound email from on-premises to the Internet to go through EOP you need to create an extra “*.*” send connector that forwards all mail to </a:t>
            </a:r>
            <a:r>
              <a:rPr lang="en-US" sz="2000" dirty="0" smtClean="0">
                <a:gradFill>
                  <a:gsLst>
                    <a:gs pos="1250">
                      <a:schemeClr val="tx2"/>
                    </a:gs>
                    <a:gs pos="99000">
                      <a:schemeClr val="tx2"/>
                    </a:gs>
                  </a:gsLst>
                  <a:lin ang="5400000" scaled="0"/>
                </a:gradFill>
              </a:rPr>
              <a:t>EOP.</a:t>
            </a:r>
            <a:endParaRPr lang="en-US" sz="2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188773466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Centralized </a:t>
            </a:r>
            <a:r>
              <a:rPr lang="en-US" dirty="0" smtClean="0">
                <a:solidFill>
                  <a:schemeClr val="tx1"/>
                </a:solidFill>
              </a:rPr>
              <a:t>Transport</a:t>
            </a:r>
            <a:endParaRPr lang="en-US" dirty="0"/>
          </a:p>
        </p:txBody>
      </p:sp>
      <p:grpSp>
        <p:nvGrpSpPr>
          <p:cNvPr id="5" name="Group 4"/>
          <p:cNvGrpSpPr/>
          <p:nvPr/>
        </p:nvGrpSpPr>
        <p:grpSpPr>
          <a:xfrm>
            <a:off x="1605561" y="1731298"/>
            <a:ext cx="1473655" cy="1410818"/>
            <a:chOff x="1594272" y="2293127"/>
            <a:chExt cx="1473655" cy="1410818"/>
          </a:xfrm>
        </p:grpSpPr>
        <p:grpSp>
          <p:nvGrpSpPr>
            <p:cNvPr id="6" name="Group 5"/>
            <p:cNvGrpSpPr/>
            <p:nvPr/>
          </p:nvGrpSpPr>
          <p:grpSpPr>
            <a:xfrm>
              <a:off x="1594272" y="2293127"/>
              <a:ext cx="1473655" cy="661104"/>
              <a:chOff x="1229530" y="2996517"/>
              <a:chExt cx="2373337" cy="879928"/>
            </a:xfrm>
          </p:grpSpPr>
          <p:sp>
            <p:nvSpPr>
              <p:cNvPr id="8" name="Freeform 80"/>
              <p:cNvSpPr>
                <a:spLocks noEditPoints="1"/>
              </p:cNvSpPr>
              <p:nvPr/>
            </p:nvSpPr>
            <p:spPr bwMode="black">
              <a:xfrm>
                <a:off x="2875485" y="2996517"/>
                <a:ext cx="727382" cy="879928"/>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09469" tIns="54735" rIns="109469" bIns="54735" numCol="1" anchor="t" anchorCtr="0" compatLnSpc="1">
                <a:prstTxWarp prst="textNoShape">
                  <a:avLst/>
                </a:prstTxWarp>
              </a:bodyPr>
              <a:lstStyle/>
              <a:p>
                <a:endParaRPr lang="en-US" sz="1600" dirty="0"/>
              </a:p>
            </p:txBody>
          </p:sp>
          <p:sp>
            <p:nvSpPr>
              <p:cNvPr id="9" name="Freeform 80"/>
              <p:cNvSpPr>
                <a:spLocks noEditPoints="1"/>
              </p:cNvSpPr>
              <p:nvPr/>
            </p:nvSpPr>
            <p:spPr bwMode="black">
              <a:xfrm>
                <a:off x="1229530" y="2996517"/>
                <a:ext cx="727382" cy="879928"/>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09469" tIns="54735" rIns="109469" bIns="54735" numCol="1" anchor="t" anchorCtr="0" compatLnSpc="1">
                <a:prstTxWarp prst="textNoShape">
                  <a:avLst/>
                </a:prstTxWarp>
              </a:bodyPr>
              <a:lstStyle/>
              <a:p>
                <a:endParaRPr lang="en-US" sz="1600" dirty="0"/>
              </a:p>
            </p:txBody>
          </p:sp>
        </p:grpSp>
        <p:pic>
          <p:nvPicPr>
            <p:cNvPr id="7" name="Picture 36" descr="C:\Users\sakuu\Documents\Ballmer WPC\AI\work.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2071946" y="3084191"/>
              <a:ext cx="495729" cy="619754"/>
            </a:xfrm>
            <a:prstGeom prst="rect">
              <a:avLst/>
            </a:prstGeom>
            <a:noFill/>
            <a:ln>
              <a:noFill/>
            </a:ln>
            <a:extLst/>
          </p:spPr>
        </p:pic>
      </p:grpSp>
      <p:sp>
        <p:nvSpPr>
          <p:cNvPr id="4" name="Rectangle 3"/>
          <p:cNvSpPr/>
          <p:nvPr/>
        </p:nvSpPr>
        <p:spPr bwMode="auto">
          <a:xfrm>
            <a:off x="455611" y="1450759"/>
            <a:ext cx="4206240" cy="52787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On-premises organization</a:t>
            </a: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5052885" y="1444319"/>
            <a:ext cx="2330070" cy="5278743"/>
          </a:xfrm>
          <a:prstGeom prst="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Internet</a:t>
            </a:r>
          </a:p>
        </p:txBody>
      </p:sp>
      <p:sp>
        <p:nvSpPr>
          <p:cNvPr id="27" name="Rectangle 26"/>
          <p:cNvSpPr/>
          <p:nvPr/>
        </p:nvSpPr>
        <p:spPr bwMode="auto">
          <a:xfrm>
            <a:off x="7769860" y="3237218"/>
            <a:ext cx="4206240" cy="934490"/>
          </a:xfrm>
          <a:prstGeom prst="rect">
            <a:avLst/>
          </a:prstGeom>
          <a:solidFill>
            <a:schemeClr val="accent3"/>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0" tIns="0" rIns="0" bIns="0" numCol="1" spcCol="0" rtlCol="0" fromWordArt="0" anchor="ctr" anchorCtr="0" forceAA="0" compatLnSpc="1">
            <a:prstTxWarp prst="textNoShape">
              <a:avLst/>
            </a:prstTxWarp>
            <a:noAutofit/>
          </a:bodyPr>
          <a:lstStyle/>
          <a:p>
            <a:pPr defTabSz="932472"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Exchange Online Protection</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9058656" y="1433434"/>
            <a:ext cx="2917444" cy="161931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MX resolves to </a:t>
            </a:r>
            <a:r>
              <a:rPr lang="en-US" sz="2000" dirty="0" smtClean="0">
                <a:gradFill>
                  <a:gsLst>
                    <a:gs pos="0">
                      <a:srgbClr val="FFFFFF"/>
                    </a:gs>
                    <a:gs pos="100000">
                      <a:srgbClr val="FFFFFF"/>
                    </a:gs>
                  </a:gsLst>
                  <a:lin ang="5400000" scaled="0"/>
                </a:gradFill>
                <a:ea typeface="Segoe UI" pitchFamily="34" charset="0"/>
                <a:cs typeface="Segoe UI" pitchFamily="34" charset="0"/>
              </a:rPr>
              <a:t/>
            </a:r>
            <a:br>
              <a:rPr lang="en-US" sz="20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on-premises </a:t>
            </a:r>
            <a:r>
              <a:rPr lang="en-US" sz="2000" dirty="0">
                <a:gradFill>
                  <a:gsLst>
                    <a:gs pos="0">
                      <a:srgbClr val="FFFFFF"/>
                    </a:gs>
                    <a:gs pos="100000">
                      <a:srgbClr val="FFFFFF"/>
                    </a:gs>
                  </a:gsLst>
                  <a:lin ang="5400000" scaled="0"/>
                </a:gradFill>
                <a:ea typeface="Segoe UI" pitchFamily="34" charset="0"/>
                <a:cs typeface="Segoe UI" pitchFamily="34" charset="0"/>
              </a:rPr>
              <a:t>gateway</a:t>
            </a:r>
          </a:p>
        </p:txBody>
      </p:sp>
      <p:sp>
        <p:nvSpPr>
          <p:cNvPr id="32" name="Rectangle 31"/>
          <p:cNvSpPr/>
          <p:nvPr/>
        </p:nvSpPr>
        <p:spPr bwMode="auto">
          <a:xfrm>
            <a:off x="7769860" y="4394229"/>
            <a:ext cx="4206240" cy="2328834"/>
          </a:xfrm>
          <a:prstGeom prst="rect">
            <a:avLst/>
          </a:prstGeom>
          <a:solidFill>
            <a:schemeClr val="bg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Exchange Online</a:t>
            </a:r>
          </a:p>
        </p:txBody>
      </p:sp>
      <p:cxnSp>
        <p:nvCxnSpPr>
          <p:cNvPr id="34" name="Straight Arrow Connector 33"/>
          <p:cNvCxnSpPr/>
          <p:nvPr/>
        </p:nvCxnSpPr>
        <p:spPr>
          <a:xfrm>
            <a:off x="5050820" y="1444320"/>
            <a:ext cx="0" cy="5278743"/>
          </a:xfrm>
          <a:prstGeom prst="straightConnector1">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380890" y="1444320"/>
            <a:ext cx="0" cy="5278743"/>
          </a:xfrm>
          <a:prstGeom prst="straightConnector1">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661851" y="3704463"/>
            <a:ext cx="3108009" cy="0"/>
          </a:xfrm>
          <a:prstGeom prst="line">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a:off x="9058656" y="1433434"/>
            <a:ext cx="2917444" cy="161931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MX is switched to Exchange Online Protection</a:t>
            </a:r>
          </a:p>
        </p:txBody>
      </p:sp>
      <p:pic>
        <p:nvPicPr>
          <p:cNvPr id="41" name="Picture 2" descr="W:\Open Engagements\Microsoft\Closed\#1601 BizProd MOD Team Core Content Work\New Iconography\Words\Approved\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7839" y="3417851"/>
            <a:ext cx="547753" cy="54884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72235" y="836332"/>
            <a:ext cx="1462856" cy="14599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193792" y="2097305"/>
            <a:ext cx="2048256" cy="353943"/>
          </a:xfrm>
          <a:prstGeom prst="rect">
            <a:avLst/>
          </a:prstGeom>
        </p:spPr>
        <p:txBody>
          <a:bodyPr wrap="square" lIns="0" tIns="137160" rIns="0" bIns="0" anchor="t">
            <a:spAutoFit/>
          </a:bodyPr>
          <a:lstStyle/>
          <a:p>
            <a:pPr algn="ctr" defTabSz="930457">
              <a:spcBef>
                <a:spcPct val="20000"/>
              </a:spcBef>
              <a:buSzPct val="90000"/>
            </a:pPr>
            <a:r>
              <a:rPr lang="en-US" sz="1400" dirty="0" smtClean="0"/>
              <a:t>External recipient</a:t>
            </a:r>
            <a:endParaRPr lang="en-US" sz="1400" dirty="0"/>
          </a:p>
        </p:txBody>
      </p:sp>
      <p:grpSp>
        <p:nvGrpSpPr>
          <p:cNvPr id="97" name="Group 96"/>
          <p:cNvGrpSpPr/>
          <p:nvPr/>
        </p:nvGrpSpPr>
        <p:grpSpPr>
          <a:xfrm>
            <a:off x="461634" y="3653744"/>
            <a:ext cx="2010823" cy="1253762"/>
            <a:chOff x="461634" y="3653744"/>
            <a:chExt cx="2010823" cy="1253762"/>
          </a:xfrm>
        </p:grpSpPr>
        <p:pic>
          <p:nvPicPr>
            <p:cNvPr id="4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8801" y="3653744"/>
              <a:ext cx="776488" cy="63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461634" y="4476619"/>
              <a:ext cx="2010823" cy="430887"/>
            </a:xfrm>
            <a:prstGeom prst="rect">
              <a:avLst/>
            </a:prstGeom>
          </p:spPr>
          <p:txBody>
            <a:bodyPr wrap="square" lIns="0" tIns="0" rIns="0" bIns="0" anchor="t">
              <a:spAutoFit/>
            </a:bodyPr>
            <a:lstStyle/>
            <a:p>
              <a:pPr algn="ctr" defTabSz="930457">
                <a:spcBef>
                  <a:spcPct val="20000"/>
                </a:spcBef>
                <a:buSzPct val="90000"/>
              </a:pPr>
              <a:r>
                <a:rPr lang="en-US" sz="1400" b="1" dirty="0" smtClean="0"/>
                <a:t>DAVID</a:t>
              </a:r>
              <a:r>
                <a:rPr lang="en-US" sz="1400" dirty="0" smtClean="0"/>
                <a:t/>
              </a:r>
              <a:br>
                <a:rPr lang="en-US" sz="1400" dirty="0" smtClean="0"/>
              </a:br>
              <a:r>
                <a:rPr lang="en-US" sz="1400" dirty="0" smtClean="0"/>
                <a:t>On-premises mailbox</a:t>
              </a:r>
              <a:endParaRPr lang="en-US" sz="1400" dirty="0"/>
            </a:p>
          </p:txBody>
        </p:sp>
      </p:grpSp>
      <p:sp>
        <p:nvSpPr>
          <p:cNvPr id="48" name="Rectangle 47"/>
          <p:cNvSpPr/>
          <p:nvPr/>
        </p:nvSpPr>
        <p:spPr>
          <a:xfrm>
            <a:off x="2651028" y="4476619"/>
            <a:ext cx="2010823" cy="215444"/>
          </a:xfrm>
          <a:prstGeom prst="rect">
            <a:avLst/>
          </a:prstGeom>
        </p:spPr>
        <p:txBody>
          <a:bodyPr wrap="square" lIns="0" tIns="0" rIns="0" bIns="0" anchor="t">
            <a:spAutoFit/>
          </a:bodyPr>
          <a:lstStyle/>
          <a:p>
            <a:pPr algn="ctr" defTabSz="930457">
              <a:spcBef>
                <a:spcPct val="20000"/>
              </a:spcBef>
              <a:buSzPct val="90000"/>
            </a:pPr>
            <a:r>
              <a:rPr lang="en-US" sz="1400" dirty="0" smtClean="0"/>
              <a:t>Exchange</a:t>
            </a:r>
            <a:endParaRPr lang="en-US" sz="1400" dirty="0"/>
          </a:p>
        </p:txBody>
      </p:sp>
      <p:grpSp>
        <p:nvGrpSpPr>
          <p:cNvPr id="93" name="Group 92"/>
          <p:cNvGrpSpPr/>
          <p:nvPr/>
        </p:nvGrpSpPr>
        <p:grpSpPr>
          <a:xfrm>
            <a:off x="8867569" y="4906457"/>
            <a:ext cx="2010823" cy="1213841"/>
            <a:chOff x="8867569" y="4906457"/>
            <a:chExt cx="2010823" cy="1213841"/>
          </a:xfrm>
        </p:grpSpPr>
        <p:pic>
          <p:nvPicPr>
            <p:cNvPr id="4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344727" y="4906457"/>
              <a:ext cx="1056507" cy="67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8867569" y="5689411"/>
              <a:ext cx="2010823" cy="430887"/>
            </a:xfrm>
            <a:prstGeom prst="rect">
              <a:avLst/>
            </a:prstGeom>
          </p:spPr>
          <p:txBody>
            <a:bodyPr wrap="square" lIns="0" tIns="0" rIns="0" bIns="0" anchor="t">
              <a:spAutoFit/>
            </a:bodyPr>
            <a:lstStyle/>
            <a:p>
              <a:pPr algn="ctr" defTabSz="930457">
                <a:spcBef>
                  <a:spcPct val="20000"/>
                </a:spcBef>
                <a:buSzPct val="90000"/>
              </a:pPr>
              <a:r>
                <a:rPr lang="en-US" sz="1400" b="1" dirty="0" smtClean="0"/>
                <a:t>CHRIS</a:t>
              </a:r>
              <a:br>
                <a:rPr lang="en-US" sz="1400" b="1" dirty="0" smtClean="0"/>
              </a:br>
              <a:r>
                <a:rPr lang="en-US" sz="1400" dirty="0" smtClean="0"/>
                <a:t>Cloud mailbox</a:t>
              </a:r>
              <a:endParaRPr lang="en-US" sz="1400" dirty="0"/>
            </a:p>
          </p:txBody>
        </p:sp>
      </p:grpSp>
      <p:pic>
        <p:nvPicPr>
          <p:cNvPr id="60" name="Picture 59"/>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09094" y="3608408"/>
            <a:ext cx="284552" cy="72813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14163" y="3608408"/>
            <a:ext cx="284552" cy="72813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928691" y="3608408"/>
            <a:ext cx="284552" cy="728137"/>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2369675" y="1628520"/>
            <a:ext cx="378113" cy="940375"/>
            <a:chOff x="2272102" y="2677808"/>
            <a:chExt cx="343739" cy="854886"/>
          </a:xfrm>
        </p:grpSpPr>
        <p:pic>
          <p:nvPicPr>
            <p:cNvPr id="66" name="Picture 6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281755" y="2677808"/>
              <a:ext cx="334086" cy="854886"/>
            </a:xfrm>
            <a:prstGeom prst="rect">
              <a:avLst/>
            </a:prstGeom>
            <a:noFill/>
            <a:ln w="9525">
              <a:noFill/>
              <a:miter lim="800000"/>
              <a:headEnd/>
              <a:tailEnd/>
            </a:ln>
          </p:spPr>
        </p:pic>
        <p:pic>
          <p:nvPicPr>
            <p:cNvPr id="67" name="Picture 2" descr="W:\Open Engagements\Microsoft\Closed\#1601 BizProd MOD Team Core Content Work\New Iconography\Words\Approved\Lock.png"/>
            <p:cNvPicPr>
              <a:picLocks noChangeAspect="1" noChangeArrowheads="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72102" y="2837552"/>
              <a:ext cx="340112" cy="340786"/>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Rectangle 68"/>
          <p:cNvSpPr/>
          <p:nvPr/>
        </p:nvSpPr>
        <p:spPr>
          <a:xfrm>
            <a:off x="1675820" y="2711313"/>
            <a:ext cx="1776440" cy="430887"/>
          </a:xfrm>
          <a:prstGeom prst="rect">
            <a:avLst/>
          </a:prstGeom>
        </p:spPr>
        <p:txBody>
          <a:bodyPr wrap="square" lIns="0" tIns="0" rIns="0" bIns="0" anchor="b">
            <a:spAutoFit/>
          </a:bodyPr>
          <a:lstStyle/>
          <a:p>
            <a:pPr algn="ctr" defTabSz="930457">
              <a:spcBef>
                <a:spcPct val="20000"/>
              </a:spcBef>
              <a:buSzPct val="90000"/>
            </a:pPr>
            <a:r>
              <a:rPr lang="en-US" sz="1400" dirty="0" smtClean="0"/>
              <a:t>Third-party email security system</a:t>
            </a:r>
            <a:endParaRPr lang="en-US" sz="1400" dirty="0"/>
          </a:p>
        </p:txBody>
      </p:sp>
      <p:sp>
        <p:nvSpPr>
          <p:cNvPr id="70" name="Rectangle 69"/>
          <p:cNvSpPr/>
          <p:nvPr/>
        </p:nvSpPr>
        <p:spPr>
          <a:xfrm>
            <a:off x="5050820" y="3377390"/>
            <a:ext cx="2330070" cy="307777"/>
          </a:xfrm>
          <a:prstGeom prst="rect">
            <a:avLst/>
          </a:prstGeom>
        </p:spPr>
        <p:txBody>
          <a:bodyPr wrap="square" lIns="0" tIns="0" rIns="0" bIns="91440" anchor="b">
            <a:spAutoFit/>
          </a:bodyPr>
          <a:lstStyle/>
          <a:p>
            <a:pPr algn="ctr" defTabSz="930457">
              <a:spcBef>
                <a:spcPct val="20000"/>
              </a:spcBef>
              <a:buSzPct val="90000"/>
            </a:pPr>
            <a:r>
              <a:rPr lang="en-US" sz="1400" dirty="0" smtClean="0"/>
              <a:t>Secure Mail</a:t>
            </a:r>
            <a:endParaRPr lang="en-US" sz="1400" dirty="0"/>
          </a:p>
        </p:txBody>
      </p:sp>
      <p:sp>
        <p:nvSpPr>
          <p:cNvPr id="71" name="Rectangle 70"/>
          <p:cNvSpPr/>
          <p:nvPr/>
        </p:nvSpPr>
        <p:spPr>
          <a:xfrm>
            <a:off x="5050820" y="3739057"/>
            <a:ext cx="2330070" cy="523220"/>
          </a:xfrm>
          <a:prstGeom prst="rect">
            <a:avLst/>
          </a:prstGeom>
        </p:spPr>
        <p:txBody>
          <a:bodyPr wrap="square" lIns="0" tIns="91440" rIns="0" bIns="0" anchor="t">
            <a:spAutoFit/>
          </a:bodyPr>
          <a:lstStyle/>
          <a:p>
            <a:pPr algn="ctr" defTabSz="930457">
              <a:spcBef>
                <a:spcPct val="20000"/>
              </a:spcBef>
              <a:buSzPct val="90000"/>
            </a:pPr>
            <a:r>
              <a:rPr lang="en-US" sz="1400" dirty="0"/>
              <a:t>Encrypted &amp; </a:t>
            </a:r>
            <a:r>
              <a:rPr lang="en-US" sz="1400" dirty="0" smtClean="0"/>
              <a:t>authenticated mail flow</a:t>
            </a:r>
            <a:endParaRPr lang="en-US" sz="1400" dirty="0"/>
          </a:p>
        </p:txBody>
      </p:sp>
      <p:cxnSp>
        <p:nvCxnSpPr>
          <p:cNvPr id="76" name="Straight Connector 75"/>
          <p:cNvCxnSpPr/>
          <p:nvPr/>
        </p:nvCxnSpPr>
        <p:spPr>
          <a:xfrm flipH="1">
            <a:off x="2853392" y="1720508"/>
            <a:ext cx="2940948" cy="0"/>
          </a:xfrm>
          <a:prstGeom prst="line">
            <a:avLst/>
          </a:prstGeom>
          <a:ln w="28575">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633972" y="1720508"/>
            <a:ext cx="1521459" cy="0"/>
          </a:xfrm>
          <a:prstGeom prst="line">
            <a:avLst/>
          </a:prstGeom>
          <a:ln w="28575">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41715" y="1717489"/>
            <a:ext cx="0" cy="146304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9058656" y="1433434"/>
            <a:ext cx="2917444" cy="161931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All email in and out of the Exchange Online tenant must go via </a:t>
            </a:r>
            <a:r>
              <a:rPr lang="en-US" sz="2000" dirty="0" smtClean="0">
                <a:gradFill>
                  <a:gsLst>
                    <a:gs pos="0">
                      <a:srgbClr val="FFFFFF"/>
                    </a:gs>
                    <a:gs pos="100000">
                      <a:srgbClr val="FFFFFF"/>
                    </a:gs>
                  </a:gsLst>
                  <a:lin ang="5400000" scaled="0"/>
                </a:gradFill>
                <a:ea typeface="Segoe UI" pitchFamily="34" charset="0"/>
                <a:cs typeface="Segoe UI" pitchFamily="34" charset="0"/>
              </a:rPr>
              <a:t/>
            </a:r>
            <a:br>
              <a:rPr lang="en-US" sz="20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on-premises</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nvGrpSpPr>
          <p:cNvPr id="53" name="1"/>
          <p:cNvGrpSpPr/>
          <p:nvPr/>
        </p:nvGrpSpPr>
        <p:grpSpPr>
          <a:xfrm>
            <a:off x="5997562" y="1513005"/>
            <a:ext cx="412202" cy="412202"/>
            <a:chOff x="5510784" y="-1197968"/>
            <a:chExt cx="548640" cy="548640"/>
          </a:xfrm>
        </p:grpSpPr>
        <p:sp>
          <p:nvSpPr>
            <p:cNvPr id="54" name="Oval 53"/>
            <p:cNvSpPr/>
            <p:nvPr/>
          </p:nvSpPr>
          <p:spPr bwMode="auto">
            <a:xfrm>
              <a:off x="5510784" y="-1197968"/>
              <a:ext cx="548640" cy="548640"/>
            </a:xfrm>
            <a:prstGeom prst="ellipse">
              <a:avLst/>
            </a:prstGeom>
            <a:solidFill>
              <a:srgbClr val="FFC0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55" name="Picture 54"/>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17842" y="-1038447"/>
              <a:ext cx="334525" cy="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2"/>
          <p:cNvGrpSpPr/>
          <p:nvPr/>
        </p:nvGrpSpPr>
        <p:grpSpPr>
          <a:xfrm>
            <a:off x="6009754" y="1531957"/>
            <a:ext cx="412202" cy="412202"/>
            <a:chOff x="5510784" y="-1197968"/>
            <a:chExt cx="548640" cy="548640"/>
          </a:xfrm>
        </p:grpSpPr>
        <p:sp>
          <p:nvSpPr>
            <p:cNvPr id="57" name="Oval 56"/>
            <p:cNvSpPr/>
            <p:nvPr/>
          </p:nvSpPr>
          <p:spPr bwMode="auto">
            <a:xfrm>
              <a:off x="5510784" y="-1197968"/>
              <a:ext cx="548640" cy="548640"/>
            </a:xfrm>
            <a:prstGeom prst="ellipse">
              <a:avLst/>
            </a:prstGeom>
            <a:solidFill>
              <a:srgbClr val="FFC0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58" name="Picture 5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17842" y="-1038447"/>
              <a:ext cx="334525" cy="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3"/>
          <p:cNvGrpSpPr/>
          <p:nvPr/>
        </p:nvGrpSpPr>
        <p:grpSpPr>
          <a:xfrm>
            <a:off x="5987703" y="1514407"/>
            <a:ext cx="412202" cy="412202"/>
            <a:chOff x="5510784" y="-1197968"/>
            <a:chExt cx="548640" cy="548640"/>
          </a:xfrm>
        </p:grpSpPr>
        <p:sp>
          <p:nvSpPr>
            <p:cNvPr id="61" name="Oval 60"/>
            <p:cNvSpPr/>
            <p:nvPr/>
          </p:nvSpPr>
          <p:spPr bwMode="auto">
            <a:xfrm>
              <a:off x="5510784" y="-1197968"/>
              <a:ext cx="548640" cy="548640"/>
            </a:xfrm>
            <a:prstGeom prst="ellipse">
              <a:avLst/>
            </a:prstGeom>
            <a:solidFill>
              <a:srgbClr val="FFC0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2" name="Picture 61"/>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17842" y="-1038447"/>
              <a:ext cx="334525" cy="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63" name="Straight Connector 62"/>
          <p:cNvCxnSpPr/>
          <p:nvPr/>
        </p:nvCxnSpPr>
        <p:spPr>
          <a:xfrm>
            <a:off x="6633971" y="1859061"/>
            <a:ext cx="1325880" cy="0"/>
          </a:xfrm>
          <a:prstGeom prst="line">
            <a:avLst/>
          </a:prstGeom>
          <a:ln w="28575">
            <a:solidFill>
              <a:srgbClr val="FFC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959851" y="1846296"/>
            <a:ext cx="0" cy="1469679"/>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669319" y="3315975"/>
            <a:ext cx="4303412" cy="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682199" y="3315975"/>
            <a:ext cx="0" cy="490656"/>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669319" y="3806631"/>
            <a:ext cx="4472396" cy="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129543" y="3806631"/>
            <a:ext cx="0" cy="1521779"/>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117015" y="5328410"/>
            <a:ext cx="1008018" cy="0"/>
          </a:xfrm>
          <a:prstGeom prst="line">
            <a:avLst/>
          </a:prstGeom>
          <a:ln w="28575">
            <a:solidFill>
              <a:srgbClr val="FFC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5" name="Group 94" hidden="1"/>
          <p:cNvGrpSpPr/>
          <p:nvPr/>
        </p:nvGrpSpPr>
        <p:grpSpPr>
          <a:xfrm>
            <a:off x="10527106" y="5112581"/>
            <a:ext cx="412202" cy="412202"/>
            <a:chOff x="5510784" y="-1197968"/>
            <a:chExt cx="548640" cy="548640"/>
          </a:xfrm>
        </p:grpSpPr>
        <p:sp>
          <p:nvSpPr>
            <p:cNvPr id="96" name="Oval 95"/>
            <p:cNvSpPr/>
            <p:nvPr/>
          </p:nvSpPr>
          <p:spPr bwMode="auto">
            <a:xfrm>
              <a:off x="5510784" y="-1197968"/>
              <a:ext cx="548640" cy="548640"/>
            </a:xfrm>
            <a:prstGeom prst="ellipse">
              <a:avLst/>
            </a:prstGeom>
            <a:solidFill>
              <a:srgbClr val="FFC0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1" name="Picture 100"/>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17842" y="-1038447"/>
              <a:ext cx="334525" cy="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59442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right)">
                                      <p:cBhvr>
                                        <p:cTn id="7" dur="500"/>
                                        <p:tgtEl>
                                          <p:spTgt spid="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accel="50000" decel="50000" fill="hold" nodeType="clickEffect">
                                  <p:stCondLst>
                                    <p:cond delay="0"/>
                                  </p:stCondLst>
                                  <p:childTnLst>
                                    <p:animMotion origin="layout" path="M -2.26791E-6 -3.9306E-6 L -0.29472 -3.9306E-6 " pathEditMode="relative" rAng="0" ptsTypes="AA">
                                      <p:cBhvr>
                                        <p:cTn id="25" dur="1000" fill="hold"/>
                                        <p:tgtEl>
                                          <p:spTgt spid="53"/>
                                        </p:tgtEl>
                                        <p:attrNameLst>
                                          <p:attrName>ppt_x</p:attrName>
                                          <p:attrName>ppt_y</p:attrName>
                                        </p:attrNameLst>
                                      </p:cBhvr>
                                      <p:rCtr x="-14736" y="0"/>
                                    </p:animMotion>
                                  </p:childTnLst>
                                </p:cTn>
                              </p:par>
                            </p:childTnLst>
                          </p:cTn>
                        </p:par>
                        <p:par>
                          <p:cTn id="26" fill="hold">
                            <p:stCondLst>
                              <p:cond delay="1000"/>
                            </p:stCondLst>
                            <p:childTnLst>
                              <p:par>
                                <p:cTn id="27" presetID="42" presetClass="path" presetSubtype="0" accel="50000" decel="50000" fill="hold" nodeType="afterEffect">
                                  <p:stCondLst>
                                    <p:cond delay="0"/>
                                  </p:stCondLst>
                                  <p:childTnLst>
                                    <p:animMotion origin="layout" path="M -0.29461 -1.18021E-6 L -0.29461 0.28416 " pathEditMode="relative" rAng="0" ptsTypes="AA">
                                      <p:cBhvr>
                                        <p:cTn id="28" dur="1000" fill="hold"/>
                                        <p:tgtEl>
                                          <p:spTgt spid="53"/>
                                        </p:tgtEl>
                                        <p:attrNameLst>
                                          <p:attrName>ppt_x</p:attrName>
                                          <p:attrName>ppt_y</p:attrName>
                                        </p:attrNameLst>
                                      </p:cBhvr>
                                      <p:rCtr x="0" y="14208"/>
                                    </p:animMotion>
                                  </p:childTnLst>
                                </p:cTn>
                              </p:par>
                            </p:childTnLst>
                          </p:cTn>
                        </p:par>
                        <p:par>
                          <p:cTn id="29" fill="hold">
                            <p:stCondLst>
                              <p:cond delay="2000"/>
                            </p:stCondLst>
                            <p:childTnLst>
                              <p:par>
                                <p:cTn id="30" presetID="63" presetClass="path" presetSubtype="0" accel="50000" decel="50000" fill="hold" nodeType="afterEffect">
                                  <p:stCondLst>
                                    <p:cond delay="0"/>
                                  </p:stCondLst>
                                  <p:childTnLst>
                                    <p:animMotion origin="layout" path="M -0.29461 0.28416 L 0.15688 0.28416 " pathEditMode="relative" rAng="0" ptsTypes="AA">
                                      <p:cBhvr>
                                        <p:cTn id="31" dur="1500" fill="hold"/>
                                        <p:tgtEl>
                                          <p:spTgt spid="53"/>
                                        </p:tgtEl>
                                        <p:attrNameLst>
                                          <p:attrName>ppt_x</p:attrName>
                                          <p:attrName>ppt_y</p:attrName>
                                        </p:attrNameLst>
                                      </p:cBhvr>
                                      <p:rCtr x="22568" y="0"/>
                                    </p:animMotion>
                                  </p:childTnLst>
                                </p:cTn>
                              </p:par>
                            </p:childTnLst>
                          </p:cTn>
                        </p:par>
                        <p:par>
                          <p:cTn id="32" fill="hold">
                            <p:stCondLst>
                              <p:cond delay="3500"/>
                            </p:stCondLst>
                            <p:childTnLst>
                              <p:par>
                                <p:cTn id="33" presetID="42" presetClass="path" presetSubtype="0" accel="50000" decel="50000" fill="hold" nodeType="afterEffect">
                                  <p:stCondLst>
                                    <p:cond delay="0"/>
                                  </p:stCondLst>
                                  <p:childTnLst>
                                    <p:animMotion origin="layout" path="M 0.15688 0.28416 L 0.15688 0.5168 " pathEditMode="relative" rAng="0" ptsTypes="AA">
                                      <p:cBhvr>
                                        <p:cTn id="34" dur="1000" fill="hold"/>
                                        <p:tgtEl>
                                          <p:spTgt spid="53"/>
                                        </p:tgtEl>
                                        <p:attrNameLst>
                                          <p:attrName>ppt_x</p:attrName>
                                          <p:attrName>ppt_y</p:attrName>
                                        </p:attrNameLst>
                                      </p:cBhvr>
                                      <p:rCtr x="0" y="11621"/>
                                    </p:animMotion>
                                  </p:childTnLst>
                                </p:cTn>
                              </p:par>
                            </p:childTnLst>
                          </p:cTn>
                        </p:par>
                        <p:par>
                          <p:cTn id="35" fill="hold">
                            <p:stCondLst>
                              <p:cond delay="4500"/>
                            </p:stCondLst>
                            <p:childTnLst>
                              <p:par>
                                <p:cTn id="36" presetID="63" presetClass="path" presetSubtype="0" accel="50000" decel="50000" fill="hold" nodeType="afterEffect">
                                  <p:stCondLst>
                                    <p:cond delay="0"/>
                                  </p:stCondLst>
                                  <p:childTnLst>
                                    <p:animMotion origin="layout" path="M 0.15688 0.5168 L 0.36035 0.5168 " pathEditMode="relative" rAng="0" ptsTypes="AA">
                                      <p:cBhvr>
                                        <p:cTn id="37" dur="1000" fill="hold"/>
                                        <p:tgtEl>
                                          <p:spTgt spid="53"/>
                                        </p:tgtEl>
                                        <p:attrNameLst>
                                          <p:attrName>ppt_x</p:attrName>
                                          <p:attrName>ppt_y</p:attrName>
                                        </p:attrNameLst>
                                      </p:cBhvr>
                                      <p:rCtr x="10174" y="0"/>
                                    </p:animMotion>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500"/>
                                        <p:tgtEl>
                                          <p:spTgt spid="76"/>
                                        </p:tgtEl>
                                      </p:cBhvr>
                                    </p:animEffect>
                                    <p:set>
                                      <p:cBhvr>
                                        <p:cTn id="42" dur="1" fill="hold">
                                          <p:stCondLst>
                                            <p:cond delay="499"/>
                                          </p:stCondLst>
                                        </p:cTn>
                                        <p:tgtEl>
                                          <p:spTgt spid="7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53"/>
                                        </p:tgtEl>
                                      </p:cBhvr>
                                    </p:animEffect>
                                    <p:set>
                                      <p:cBhvr>
                                        <p:cTn id="48" dur="1" fill="hold">
                                          <p:stCondLst>
                                            <p:cond delay="499"/>
                                          </p:stCondLst>
                                        </p:cTn>
                                        <p:tgtEl>
                                          <p:spTgt spid="53"/>
                                        </p:tgtEl>
                                        <p:attrNameLst>
                                          <p:attrName>style.visibility</p:attrName>
                                        </p:attrNameLst>
                                      </p:cBhvr>
                                      <p:to>
                                        <p:strVal val="hidden"/>
                                      </p:to>
                                    </p:set>
                                  </p:childTnLst>
                                </p:cTn>
                              </p:par>
                              <p:par>
                                <p:cTn id="49" presetID="47"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anim calcmode="lin" valueType="num">
                                      <p:cBhvr>
                                        <p:cTn id="52" dur="500" fill="hold"/>
                                        <p:tgtEl>
                                          <p:spTgt spid="37"/>
                                        </p:tgtEl>
                                        <p:attrNameLst>
                                          <p:attrName>ppt_x</p:attrName>
                                        </p:attrNameLst>
                                      </p:cBhvr>
                                      <p:tavLst>
                                        <p:tav tm="0">
                                          <p:val>
                                            <p:strVal val="#ppt_x"/>
                                          </p:val>
                                        </p:tav>
                                        <p:tav tm="100000">
                                          <p:val>
                                            <p:strVal val="#ppt_x"/>
                                          </p:val>
                                        </p:tav>
                                      </p:tavLst>
                                    </p:anim>
                                    <p:anim calcmode="lin" valueType="num">
                                      <p:cBhvr>
                                        <p:cTn id="53" dur="500" fill="hold"/>
                                        <p:tgtEl>
                                          <p:spTgt spid="37"/>
                                        </p:tgtEl>
                                        <p:attrNameLst>
                                          <p:attrName>ppt_y</p:attrName>
                                        </p:attrNameLst>
                                      </p:cBhvr>
                                      <p:tavLst>
                                        <p:tav tm="0">
                                          <p:val>
                                            <p:strVal val="#ppt_y-.1"/>
                                          </p:val>
                                        </p:tav>
                                        <p:tav tm="100000">
                                          <p:val>
                                            <p:strVal val="#ppt_y"/>
                                          </p:val>
                                        </p:tav>
                                      </p:tavLst>
                                    </p:anim>
                                  </p:childTnLst>
                                </p:cTn>
                              </p:par>
                              <p:par>
                                <p:cTn id="54" presetID="22" presetClass="entr" presetSubtype="8"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wipe(up)">
                                      <p:cBhvr>
                                        <p:cTn id="60" dur="500"/>
                                        <p:tgtEl>
                                          <p:spTgt spid="8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fade">
                                      <p:cBhvr>
                                        <p:cTn id="65" dur="500"/>
                                        <p:tgtEl>
                                          <p:spTgt spid="9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path" presetSubtype="0" accel="50000" decel="50000" fill="hold" nodeType="clickEffect">
                                  <p:stCondLst>
                                    <p:cond delay="0"/>
                                  </p:stCondLst>
                                  <p:childTnLst>
                                    <p:animMotion origin="layout" path="M -2.26791E-6 -1.18021E-6 L 0.15592 0.00114 " pathEditMode="relative" rAng="0" ptsTypes="AA">
                                      <p:cBhvr>
                                        <p:cTn id="74" dur="750" fill="hold"/>
                                        <p:tgtEl>
                                          <p:spTgt spid="56"/>
                                        </p:tgtEl>
                                        <p:attrNameLst>
                                          <p:attrName>ppt_x</p:attrName>
                                          <p:attrName>ppt_y</p:attrName>
                                        </p:attrNameLst>
                                      </p:cBhvr>
                                      <p:rCtr x="7790" y="45"/>
                                    </p:animMotion>
                                  </p:childTnLst>
                                </p:cTn>
                              </p:par>
                            </p:childTnLst>
                          </p:cTn>
                        </p:par>
                        <p:par>
                          <p:cTn id="75" fill="hold">
                            <p:stCondLst>
                              <p:cond delay="750"/>
                            </p:stCondLst>
                            <p:childTnLst>
                              <p:par>
                                <p:cTn id="76" presetID="42" presetClass="path" presetSubtype="0" accel="50000" decel="50000" fill="hold" nodeType="afterEffect">
                                  <p:stCondLst>
                                    <p:cond delay="0"/>
                                  </p:stCondLst>
                                  <p:childTnLst>
                                    <p:animMotion origin="layout" path="M 0.15586 0.00114 L 0.15343 0.50999 " pathEditMode="relative" rAng="0" ptsTypes="AA">
                                      <p:cBhvr>
                                        <p:cTn id="77" dur="1250" fill="hold"/>
                                        <p:tgtEl>
                                          <p:spTgt spid="56"/>
                                        </p:tgtEl>
                                        <p:attrNameLst>
                                          <p:attrName>ppt_x</p:attrName>
                                          <p:attrName>ppt_y</p:attrName>
                                        </p:attrNameLst>
                                      </p:cBhvr>
                                      <p:rCtr x="0" y="25601"/>
                                    </p:animMotion>
                                  </p:childTnLst>
                                </p:cTn>
                              </p:par>
                            </p:childTnLst>
                          </p:cTn>
                        </p:par>
                        <p:par>
                          <p:cTn id="78" fill="hold">
                            <p:stCondLst>
                              <p:cond delay="2000"/>
                            </p:stCondLst>
                            <p:childTnLst>
                              <p:par>
                                <p:cTn id="79" presetID="63" presetClass="path" presetSubtype="0" accel="50000" decel="50000" fill="hold" nodeType="afterEffect">
                                  <p:stCondLst>
                                    <p:cond delay="0"/>
                                  </p:stCondLst>
                                  <p:childTnLst>
                                    <p:animMotion origin="layout" path="M 0.15344 0.50999 L 0.23398 0.51317 " pathEditMode="relative" rAng="0" ptsTypes="AA">
                                      <p:cBhvr>
                                        <p:cTn id="80" dur="750" fill="hold"/>
                                        <p:tgtEl>
                                          <p:spTgt spid="56"/>
                                        </p:tgtEl>
                                        <p:attrNameLst>
                                          <p:attrName>ppt_x</p:attrName>
                                          <p:attrName>ppt_y</p:attrName>
                                        </p:attrNameLst>
                                      </p:cBhvr>
                                      <p:rCtr x="4021" y="159"/>
                                    </p:animMotion>
                                  </p:childTnLst>
                                </p:cTn>
                              </p:par>
                            </p:childTnLst>
                          </p:cTn>
                        </p:par>
                        <p:par>
                          <p:cTn id="81" fill="hold">
                            <p:stCondLst>
                              <p:cond delay="2750"/>
                            </p:stCondLst>
                            <p:childTnLst>
                              <p:par>
                                <p:cTn id="82" presetID="64" presetClass="path" presetSubtype="0" accel="50000" decel="50000" fill="hold" nodeType="afterEffect">
                                  <p:stCondLst>
                                    <p:cond delay="0"/>
                                  </p:stCondLst>
                                  <p:childTnLst>
                                    <p:animMotion origin="layout" path="M 0.23398 0.51317 L 0.22862 0.28121 " pathEditMode="relative" rAng="0" ptsTypes="AA">
                                      <p:cBhvr>
                                        <p:cTn id="83" dur="750" fill="hold"/>
                                        <p:tgtEl>
                                          <p:spTgt spid="56"/>
                                        </p:tgtEl>
                                        <p:attrNameLst>
                                          <p:attrName>ppt_x</p:attrName>
                                          <p:attrName>ppt_y</p:attrName>
                                        </p:attrNameLst>
                                      </p:cBhvr>
                                      <p:rCtr x="-268" y="-11598"/>
                                    </p:animMotion>
                                  </p:childTnLst>
                                </p:cTn>
                              </p:par>
                            </p:childTnLst>
                          </p:cTn>
                        </p:par>
                        <p:par>
                          <p:cTn id="84" fill="hold">
                            <p:stCondLst>
                              <p:cond delay="3500"/>
                            </p:stCondLst>
                            <p:childTnLst>
                              <p:par>
                                <p:cTn id="85" presetID="35" presetClass="path" presetSubtype="0" accel="50000" decel="50000" fill="hold" nodeType="afterEffect">
                                  <p:stCondLst>
                                    <p:cond delay="0"/>
                                  </p:stCondLst>
                                  <p:childTnLst>
                                    <p:animMotion origin="layout" path="M 0.22862 0.28121 L -0.43362 0.28325 " pathEditMode="relative" rAng="0" ptsTypes="AA">
                                      <p:cBhvr>
                                        <p:cTn id="86" dur="1250" fill="hold"/>
                                        <p:tgtEl>
                                          <p:spTgt spid="56"/>
                                        </p:tgtEl>
                                        <p:attrNameLst>
                                          <p:attrName>ppt_x</p:attrName>
                                          <p:attrName>ppt_y</p:attrName>
                                        </p:attrNameLst>
                                      </p:cBhvr>
                                      <p:rCtr x="-33112" y="-295"/>
                                    </p:animMotion>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par>
                                <p:cTn id="92" presetID="10" presetClass="exit" presetSubtype="0" fill="hold" nodeType="withEffect">
                                  <p:stCondLst>
                                    <p:cond delay="0"/>
                                  </p:stCondLst>
                                  <p:childTnLst>
                                    <p:animEffect transition="out" filter="fade">
                                      <p:cBhvr>
                                        <p:cTn id="93" dur="500"/>
                                        <p:tgtEl>
                                          <p:spTgt spid="56"/>
                                        </p:tgtEl>
                                      </p:cBhvr>
                                    </p:animEffect>
                                    <p:set>
                                      <p:cBhvr>
                                        <p:cTn id="94" dur="1" fill="hold">
                                          <p:stCondLst>
                                            <p:cond delay="499"/>
                                          </p:stCondLst>
                                        </p:cTn>
                                        <p:tgtEl>
                                          <p:spTgt spid="5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5" presetClass="path" presetSubtype="0" accel="50000" decel="50000" fill="hold" nodeType="clickEffect">
                                  <p:stCondLst>
                                    <p:cond delay="0"/>
                                  </p:stCondLst>
                                  <p:childTnLst>
                                    <p:animMotion origin="layout" path="M -2.26791E-6 -1.18021E-6 L 0.15592 0.00114 " pathEditMode="relative" rAng="0" ptsTypes="AA">
                                      <p:cBhvr>
                                        <p:cTn id="98" dur="750" fill="hold"/>
                                        <p:tgtEl>
                                          <p:spTgt spid="59"/>
                                        </p:tgtEl>
                                        <p:attrNameLst>
                                          <p:attrName>ppt_x</p:attrName>
                                          <p:attrName>ppt_y</p:attrName>
                                        </p:attrNameLst>
                                      </p:cBhvr>
                                      <p:rCtr x="7790" y="45"/>
                                    </p:animMotion>
                                  </p:childTnLst>
                                </p:cTn>
                              </p:par>
                            </p:childTnLst>
                          </p:cTn>
                        </p:par>
                        <p:par>
                          <p:cTn id="99" fill="hold">
                            <p:stCondLst>
                              <p:cond delay="750"/>
                            </p:stCondLst>
                            <p:childTnLst>
                              <p:par>
                                <p:cTn id="100" presetID="42" presetClass="path" presetSubtype="0" accel="50000" decel="50000" fill="hold" nodeType="afterEffect">
                                  <p:stCondLst>
                                    <p:cond delay="0"/>
                                  </p:stCondLst>
                                  <p:childTnLst>
                                    <p:animMotion origin="layout" path="M 0.1559 0.00114 L 0.1559 0.28332 " pathEditMode="relative" rAng="0" ptsTypes="AA">
                                      <p:cBhvr>
                                        <p:cTn id="101" dur="1250" fill="hold"/>
                                        <p:tgtEl>
                                          <p:spTgt spid="59"/>
                                        </p:tgtEl>
                                        <p:attrNameLst>
                                          <p:attrName>ppt_x</p:attrName>
                                          <p:attrName>ppt_y</p:attrName>
                                        </p:attrNameLst>
                                      </p:cBhvr>
                                      <p:rCtr x="0" y="14098"/>
                                    </p:animMotion>
                                  </p:childTnLst>
                                </p:cTn>
                              </p:par>
                            </p:childTnLst>
                          </p:cTn>
                        </p:par>
                        <p:par>
                          <p:cTn id="102" fill="hold">
                            <p:stCondLst>
                              <p:cond delay="2000"/>
                            </p:stCondLst>
                            <p:childTnLst>
                              <p:par>
                                <p:cTn id="103" presetID="35" presetClass="path" presetSubtype="0" accel="50000" decel="50000" fill="hold" nodeType="afterEffect">
                                  <p:stCondLst>
                                    <p:cond delay="0"/>
                                  </p:stCondLst>
                                  <p:childTnLst>
                                    <p:animMotion origin="layout" path="M 0.15781 0.28399 L -0.30427 0.28399 " pathEditMode="relative" rAng="0" ptsTypes="AA">
                                      <p:cBhvr>
                                        <p:cTn id="104" dur="1250" fill="hold"/>
                                        <p:tgtEl>
                                          <p:spTgt spid="59"/>
                                        </p:tgtEl>
                                        <p:attrNameLst>
                                          <p:attrName>ppt_x</p:attrName>
                                          <p:attrName>ppt_y</p:attrName>
                                        </p:attrNameLst>
                                      </p:cBhvr>
                                      <p:rCtr x="-23110" y="0"/>
                                    </p:animMotion>
                                  </p:childTnLst>
                                </p:cTn>
                              </p:par>
                            </p:childTnLst>
                          </p:cTn>
                        </p:par>
                        <p:par>
                          <p:cTn id="105" fill="hold">
                            <p:stCondLst>
                              <p:cond delay="3250"/>
                            </p:stCondLst>
                            <p:childTnLst>
                              <p:par>
                                <p:cTn id="106" presetID="63" presetClass="path" presetSubtype="0" accel="50000" decel="50000" fill="hold" nodeType="afterEffect">
                                  <p:stCondLst>
                                    <p:cond delay="0"/>
                                  </p:stCondLst>
                                  <p:childTnLst>
                                    <p:animMotion origin="layout" path="M -0.30432 0.284 L 0.15547 0.284 " pathEditMode="relative" rAng="0" ptsTypes="AA">
                                      <p:cBhvr>
                                        <p:cTn id="107" dur="1250" fill="hold"/>
                                        <p:tgtEl>
                                          <p:spTgt spid="59"/>
                                        </p:tgtEl>
                                        <p:attrNameLst>
                                          <p:attrName>ppt_x</p:attrName>
                                          <p:attrName>ppt_y</p:attrName>
                                        </p:attrNameLst>
                                      </p:cBhvr>
                                      <p:rCtr x="22990" y="0"/>
                                    </p:animMotion>
                                  </p:childTnLst>
                                </p:cTn>
                              </p:par>
                            </p:childTnLst>
                          </p:cTn>
                        </p:par>
                        <p:par>
                          <p:cTn id="108" fill="hold">
                            <p:stCondLst>
                              <p:cond delay="4500"/>
                            </p:stCondLst>
                            <p:childTnLst>
                              <p:par>
                                <p:cTn id="109" presetID="42" presetClass="path" presetSubtype="0" accel="50000" decel="50000" fill="hold" nodeType="afterEffect">
                                  <p:stCondLst>
                                    <p:cond delay="0"/>
                                  </p:stCondLst>
                                  <p:childTnLst>
                                    <p:animMotion origin="layout" path="M 0.15777 0.28399 L 0.15777 0.51668 " pathEditMode="relative" rAng="0" ptsTypes="AA">
                                      <p:cBhvr>
                                        <p:cTn id="110" dur="750" fill="hold"/>
                                        <p:tgtEl>
                                          <p:spTgt spid="59"/>
                                        </p:tgtEl>
                                        <p:attrNameLst>
                                          <p:attrName>ppt_x</p:attrName>
                                          <p:attrName>ppt_y</p:attrName>
                                        </p:attrNameLst>
                                      </p:cBhvr>
                                      <p:rCtr x="0" y="11623"/>
                                    </p:animMotion>
                                  </p:childTnLst>
                                </p:cTn>
                              </p:par>
                            </p:childTnLst>
                          </p:cTn>
                        </p:par>
                        <p:par>
                          <p:cTn id="111" fill="hold">
                            <p:stCondLst>
                              <p:cond delay="5250"/>
                            </p:stCondLst>
                            <p:childTnLst>
                              <p:par>
                                <p:cTn id="112" presetID="63" presetClass="path" presetSubtype="0" accel="50000" decel="50000" fill="hold" nodeType="afterEffect">
                                  <p:stCondLst>
                                    <p:cond delay="0"/>
                                  </p:stCondLst>
                                  <p:childTnLst>
                                    <p:animMotion origin="layout" path="M 0.15777 0.51668 L 0.36278 0.51668 " pathEditMode="relative" rAng="0" ptsTypes="AA">
                                      <p:cBhvr>
                                        <p:cTn id="113" dur="750" fill="hold"/>
                                        <p:tgtEl>
                                          <p:spTgt spid="59"/>
                                        </p:tgtEl>
                                        <p:attrNameLst>
                                          <p:attrName>ppt_x</p:attrName>
                                          <p:attrName>ppt_y</p:attrName>
                                        </p:attrNameLst>
                                      </p:cBhvr>
                                      <p:rCtr x="10250" y="0"/>
                                    </p:animMotion>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37"/>
                                        </p:tgtEl>
                                      </p:cBhvr>
                                    </p:animEffect>
                                    <p:set>
                                      <p:cBhvr>
                                        <p:cTn id="118" dur="1" fill="hold">
                                          <p:stCondLst>
                                            <p:cond delay="499"/>
                                          </p:stCondLst>
                                        </p:cTn>
                                        <p:tgtEl>
                                          <p:spTgt spid="37"/>
                                        </p:tgtEl>
                                        <p:attrNameLst>
                                          <p:attrName>style.visibility</p:attrName>
                                        </p:attrNameLst>
                                      </p:cBhvr>
                                      <p:to>
                                        <p:strVal val="hidden"/>
                                      </p:to>
                                    </p:set>
                                  </p:childTnLst>
                                </p:cTn>
                              </p:par>
                              <p:par>
                                <p:cTn id="119" presetID="22" presetClass="exit" presetSubtype="4" fill="hold" nodeType="withEffect">
                                  <p:stCondLst>
                                    <p:cond delay="0"/>
                                  </p:stCondLst>
                                  <p:childTnLst>
                                    <p:animEffect transition="out" filter="wipe(down)">
                                      <p:cBhvr>
                                        <p:cTn id="120" dur="500"/>
                                        <p:tgtEl>
                                          <p:spTgt spid="84"/>
                                        </p:tgtEl>
                                      </p:cBhvr>
                                    </p:animEffect>
                                    <p:set>
                                      <p:cBhvr>
                                        <p:cTn id="121" dur="1" fill="hold">
                                          <p:stCondLst>
                                            <p:cond delay="499"/>
                                          </p:stCondLst>
                                        </p:cTn>
                                        <p:tgtEl>
                                          <p:spTgt spid="84"/>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59"/>
                                        </p:tgtEl>
                                      </p:cBhvr>
                                    </p:animEffect>
                                    <p:set>
                                      <p:cBhvr>
                                        <p:cTn id="124" dur="1" fill="hold">
                                          <p:stCondLst>
                                            <p:cond delay="499"/>
                                          </p:stCondLst>
                                        </p:cTn>
                                        <p:tgtEl>
                                          <p:spTgt spid="59"/>
                                        </p:tgtEl>
                                        <p:attrNameLst>
                                          <p:attrName>style.visibility</p:attrName>
                                        </p:attrNameLst>
                                      </p:cBhvr>
                                      <p:to>
                                        <p:strVal val="hidden"/>
                                      </p:to>
                                    </p:set>
                                  </p:childTnLst>
                                </p:cTn>
                              </p:par>
                            </p:childTnLst>
                          </p:cTn>
                        </p:par>
                        <p:par>
                          <p:cTn id="125" fill="hold">
                            <p:stCondLst>
                              <p:cond delay="500"/>
                            </p:stCondLst>
                            <p:childTnLst>
                              <p:par>
                                <p:cTn id="126" presetID="22" presetClass="exit" presetSubtype="2" fill="hold" nodeType="afterEffect">
                                  <p:stCondLst>
                                    <p:cond delay="0"/>
                                  </p:stCondLst>
                                  <p:childTnLst>
                                    <p:animEffect transition="out" filter="wipe(right)">
                                      <p:cBhvr>
                                        <p:cTn id="127" dur="500"/>
                                        <p:tgtEl>
                                          <p:spTgt spid="79"/>
                                        </p:tgtEl>
                                      </p:cBhvr>
                                    </p:animEffect>
                                    <p:set>
                                      <p:cBhvr>
                                        <p:cTn id="128" dur="1" fill="hold">
                                          <p:stCondLst>
                                            <p:cond delay="499"/>
                                          </p:stCondLst>
                                        </p:cTn>
                                        <p:tgtEl>
                                          <p:spTgt spid="79"/>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wipe(left)">
                                      <p:cBhvr>
                                        <p:cTn id="133" dur="500"/>
                                        <p:tgtEl>
                                          <p:spTgt spid="63"/>
                                        </p:tgtEl>
                                      </p:cBhvr>
                                    </p:animEffect>
                                  </p:childTnLst>
                                </p:cTn>
                              </p:par>
                            </p:childTnLst>
                          </p:cTn>
                        </p:par>
                        <p:par>
                          <p:cTn id="134" fill="hold">
                            <p:stCondLst>
                              <p:cond delay="500"/>
                            </p:stCondLst>
                            <p:childTnLst>
                              <p:par>
                                <p:cTn id="135" presetID="22" presetClass="entr" presetSubtype="1" fill="hold"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up)">
                                      <p:cBhvr>
                                        <p:cTn id="137" dur="500"/>
                                        <p:tgtEl>
                                          <p:spTgt spid="75"/>
                                        </p:tgtEl>
                                      </p:cBhvr>
                                    </p:animEffect>
                                  </p:childTnLst>
                                </p:cTn>
                              </p:par>
                            </p:childTnLst>
                          </p:cTn>
                        </p:par>
                        <p:par>
                          <p:cTn id="138" fill="hold">
                            <p:stCondLst>
                              <p:cond delay="1000"/>
                            </p:stCondLst>
                            <p:childTnLst>
                              <p:par>
                                <p:cTn id="139" presetID="22" presetClass="entr" presetSubtype="2" fill="hold" nodeType="afterEffect">
                                  <p:stCondLst>
                                    <p:cond delay="0"/>
                                  </p:stCondLst>
                                  <p:childTnLst>
                                    <p:set>
                                      <p:cBhvr>
                                        <p:cTn id="140" dur="1" fill="hold">
                                          <p:stCondLst>
                                            <p:cond delay="0"/>
                                          </p:stCondLst>
                                        </p:cTn>
                                        <p:tgtEl>
                                          <p:spTgt spid="77"/>
                                        </p:tgtEl>
                                        <p:attrNameLst>
                                          <p:attrName>style.visibility</p:attrName>
                                        </p:attrNameLst>
                                      </p:cBhvr>
                                      <p:to>
                                        <p:strVal val="visible"/>
                                      </p:to>
                                    </p:set>
                                    <p:animEffect transition="in" filter="wipe(right)">
                                      <p:cBhvr>
                                        <p:cTn id="141" dur="1000"/>
                                        <p:tgtEl>
                                          <p:spTgt spid="77"/>
                                        </p:tgtEl>
                                      </p:cBhvr>
                                    </p:animEffect>
                                  </p:childTnLst>
                                </p:cTn>
                              </p:par>
                            </p:childTnLst>
                          </p:cTn>
                        </p:par>
                        <p:par>
                          <p:cTn id="142" fill="hold">
                            <p:stCondLst>
                              <p:cond delay="2000"/>
                            </p:stCondLst>
                            <p:childTnLst>
                              <p:par>
                                <p:cTn id="143" presetID="22" presetClass="entr" presetSubtype="1" fill="hold" nodeType="after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wipe(up)">
                                      <p:cBhvr>
                                        <p:cTn id="145" dur="250"/>
                                        <p:tgtEl>
                                          <p:spTgt spid="78"/>
                                        </p:tgtEl>
                                      </p:cBhvr>
                                    </p:animEffect>
                                  </p:childTnLst>
                                </p:cTn>
                              </p:par>
                              <p:par>
                                <p:cTn id="146" presetID="22" presetClass="entr" presetSubtype="8" fill="hold" nodeType="withEffect">
                                  <p:stCondLst>
                                    <p:cond delay="0"/>
                                  </p:stCondLst>
                                  <p:childTnLst>
                                    <p:set>
                                      <p:cBhvr>
                                        <p:cTn id="147" dur="1" fill="hold">
                                          <p:stCondLst>
                                            <p:cond delay="0"/>
                                          </p:stCondLst>
                                        </p:cTn>
                                        <p:tgtEl>
                                          <p:spTgt spid="80"/>
                                        </p:tgtEl>
                                        <p:attrNameLst>
                                          <p:attrName>style.visibility</p:attrName>
                                        </p:attrNameLst>
                                      </p:cBhvr>
                                      <p:to>
                                        <p:strVal val="visible"/>
                                      </p:to>
                                    </p:set>
                                    <p:animEffect transition="in" filter="wipe(left)">
                                      <p:cBhvr>
                                        <p:cTn id="148" dur="1000"/>
                                        <p:tgtEl>
                                          <p:spTgt spid="80"/>
                                        </p:tgtEl>
                                      </p:cBhvr>
                                    </p:animEffect>
                                  </p:childTnLst>
                                </p:cTn>
                              </p:par>
                            </p:childTnLst>
                          </p:cTn>
                        </p:par>
                        <p:par>
                          <p:cTn id="149" fill="hold">
                            <p:stCondLst>
                              <p:cond delay="3000"/>
                            </p:stCondLst>
                            <p:childTnLst>
                              <p:par>
                                <p:cTn id="150" presetID="22" presetClass="entr" presetSubtype="1" fill="hold" nodeType="afterEffect">
                                  <p:stCondLst>
                                    <p:cond delay="0"/>
                                  </p:stCondLst>
                                  <p:childTnLst>
                                    <p:set>
                                      <p:cBhvr>
                                        <p:cTn id="151" dur="1" fill="hold">
                                          <p:stCondLst>
                                            <p:cond delay="0"/>
                                          </p:stCondLst>
                                        </p:cTn>
                                        <p:tgtEl>
                                          <p:spTgt spid="87"/>
                                        </p:tgtEl>
                                        <p:attrNameLst>
                                          <p:attrName>style.visibility</p:attrName>
                                        </p:attrNameLst>
                                      </p:cBhvr>
                                      <p:to>
                                        <p:strVal val="visible"/>
                                      </p:to>
                                    </p:set>
                                    <p:animEffect transition="in" filter="wipe(up)">
                                      <p:cBhvr>
                                        <p:cTn id="152" dur="500"/>
                                        <p:tgtEl>
                                          <p:spTgt spid="87"/>
                                        </p:tgtEl>
                                      </p:cBhvr>
                                    </p:animEffect>
                                  </p:childTnLst>
                                </p:cTn>
                              </p:par>
                            </p:childTnLst>
                          </p:cTn>
                        </p:par>
                        <p:par>
                          <p:cTn id="153" fill="hold">
                            <p:stCondLst>
                              <p:cond delay="3500"/>
                            </p:stCondLst>
                            <p:childTnLst>
                              <p:par>
                                <p:cTn id="154" presetID="22" presetClass="entr" presetSubtype="8" fill="hold" nodeType="afterEffect">
                                  <p:stCondLst>
                                    <p:cond delay="0"/>
                                  </p:stCondLst>
                                  <p:childTnLst>
                                    <p:set>
                                      <p:cBhvr>
                                        <p:cTn id="155" dur="1" fill="hold">
                                          <p:stCondLst>
                                            <p:cond delay="0"/>
                                          </p:stCondLst>
                                        </p:cTn>
                                        <p:tgtEl>
                                          <p:spTgt spid="88"/>
                                        </p:tgtEl>
                                        <p:attrNameLst>
                                          <p:attrName>style.visibility</p:attrName>
                                        </p:attrNameLst>
                                      </p:cBhvr>
                                      <p:to>
                                        <p:strVal val="visible"/>
                                      </p:to>
                                    </p:set>
                                    <p:animEffect transition="in" filter="wipe(left)">
                                      <p:cBhvr>
                                        <p:cTn id="156" dur="500"/>
                                        <p:tgtEl>
                                          <p:spTgt spid="88"/>
                                        </p:tgtEl>
                                      </p:cBhvr>
                                    </p:animEffect>
                                  </p:childTnLst>
                                </p:cTn>
                              </p:par>
                              <p:par>
                                <p:cTn id="157" presetID="47" presetClass="entr" presetSubtype="0" fill="hold" grpId="0" nodeType="with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fade">
                                      <p:cBhvr>
                                        <p:cTn id="159" dur="500"/>
                                        <p:tgtEl>
                                          <p:spTgt spid="38"/>
                                        </p:tgtEl>
                                      </p:cBhvr>
                                    </p:animEffect>
                                    <p:anim calcmode="lin" valueType="num">
                                      <p:cBhvr>
                                        <p:cTn id="160" dur="500" fill="hold"/>
                                        <p:tgtEl>
                                          <p:spTgt spid="38"/>
                                        </p:tgtEl>
                                        <p:attrNameLst>
                                          <p:attrName>ppt_x</p:attrName>
                                        </p:attrNameLst>
                                      </p:cBhvr>
                                      <p:tavLst>
                                        <p:tav tm="0">
                                          <p:val>
                                            <p:strVal val="#ppt_x"/>
                                          </p:val>
                                        </p:tav>
                                        <p:tav tm="100000">
                                          <p:val>
                                            <p:strVal val="#ppt_x"/>
                                          </p:val>
                                        </p:tav>
                                      </p:tavLst>
                                    </p:anim>
                                    <p:anim calcmode="lin" valueType="num">
                                      <p:cBhvr>
                                        <p:cTn id="161"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500"/>
                                        <p:tgtEl>
                                          <p:spTgt spid="95"/>
                                        </p:tgtEl>
                                      </p:cBhvr>
                                    </p:animEffect>
                                  </p:childTnLst>
                                </p:cTn>
                              </p:par>
                            </p:childTnLst>
                          </p:cTn>
                        </p:par>
                        <p:par>
                          <p:cTn id="167" fill="hold">
                            <p:stCondLst>
                              <p:cond delay="500"/>
                            </p:stCondLst>
                            <p:childTnLst>
                              <p:par>
                                <p:cTn id="168" presetID="35" presetClass="path" presetSubtype="0" accel="50000" decel="50000" fill="hold" nodeType="afterEffect">
                                  <p:stCondLst>
                                    <p:cond delay="0"/>
                                  </p:stCondLst>
                                  <p:childTnLst>
                                    <p:animMotion origin="layout" path="M -3.11247E-6 3.17295E-6 L -0.20962 3.17295E-6 " pathEditMode="relative" rAng="0" ptsTypes="AA">
                                      <p:cBhvr>
                                        <p:cTn id="169" dur="750" fill="hold"/>
                                        <p:tgtEl>
                                          <p:spTgt spid="95"/>
                                        </p:tgtEl>
                                        <p:attrNameLst>
                                          <p:attrName>ppt_x</p:attrName>
                                          <p:attrName>ppt_y</p:attrName>
                                        </p:attrNameLst>
                                      </p:cBhvr>
                                      <p:rCtr x="-10481" y="0"/>
                                    </p:animMotion>
                                  </p:childTnLst>
                                </p:cTn>
                              </p:par>
                            </p:childTnLst>
                          </p:cTn>
                        </p:par>
                        <p:par>
                          <p:cTn id="170" fill="hold">
                            <p:stCondLst>
                              <p:cond delay="1250"/>
                            </p:stCondLst>
                            <p:childTnLst>
                              <p:par>
                                <p:cTn id="171" presetID="64" presetClass="path" presetSubtype="0" accel="50000" decel="50000" fill="hold" nodeType="afterEffect">
                                  <p:stCondLst>
                                    <p:cond delay="0"/>
                                  </p:stCondLst>
                                  <p:childTnLst>
                                    <p:animMotion origin="layout" path="M -0.20988 -0.00182 L -0.20988 -0.21721 " pathEditMode="relative" rAng="0" ptsTypes="AA">
                                      <p:cBhvr>
                                        <p:cTn id="172" dur="500" fill="hold"/>
                                        <p:tgtEl>
                                          <p:spTgt spid="95"/>
                                        </p:tgtEl>
                                        <p:attrNameLst>
                                          <p:attrName>ppt_x</p:attrName>
                                          <p:attrName>ppt_y</p:attrName>
                                        </p:attrNameLst>
                                      </p:cBhvr>
                                      <p:rCtr x="0" y="-10781"/>
                                    </p:animMotion>
                                  </p:childTnLst>
                                </p:cTn>
                              </p:par>
                            </p:childTnLst>
                          </p:cTn>
                        </p:par>
                        <p:par>
                          <p:cTn id="173" fill="hold">
                            <p:stCondLst>
                              <p:cond delay="1750"/>
                            </p:stCondLst>
                            <p:childTnLst>
                              <p:par>
                                <p:cTn id="174" presetID="35" presetClass="path" presetSubtype="0" accel="50000" decel="50000" fill="hold" nodeType="afterEffect">
                                  <p:stCondLst>
                                    <p:cond delay="0"/>
                                  </p:stCondLst>
                                  <p:childTnLst>
                                    <p:animMotion origin="layout" path="M -0.21013 -0.2163 L -0.56683 -0.2163 " pathEditMode="relative" rAng="0" ptsTypes="AA">
                                      <p:cBhvr>
                                        <p:cTn id="175" dur="1000" fill="hold"/>
                                        <p:tgtEl>
                                          <p:spTgt spid="95"/>
                                        </p:tgtEl>
                                        <p:attrNameLst>
                                          <p:attrName>ppt_x</p:attrName>
                                          <p:attrName>ppt_y</p:attrName>
                                        </p:attrNameLst>
                                      </p:cBhvr>
                                      <p:rCtr x="-17835" y="0"/>
                                    </p:animMotion>
                                  </p:childTnLst>
                                </p:cTn>
                              </p:par>
                            </p:childTnLst>
                          </p:cTn>
                        </p:par>
                        <p:par>
                          <p:cTn id="176" fill="hold">
                            <p:stCondLst>
                              <p:cond delay="2750"/>
                            </p:stCondLst>
                            <p:childTnLst>
                              <p:par>
                                <p:cTn id="177" presetID="64" presetClass="path" presetSubtype="0" accel="50000" decel="50000" fill="hold" nodeType="afterEffect">
                                  <p:stCondLst>
                                    <p:cond delay="0"/>
                                  </p:stCondLst>
                                  <p:childTnLst>
                                    <p:animMotion origin="layout" path="M -0.56683 -0.21629 L -0.56683 -0.28688 " pathEditMode="relative" rAng="0" ptsTypes="AA">
                                      <p:cBhvr>
                                        <p:cTn id="178" dur="250" fill="hold"/>
                                        <p:tgtEl>
                                          <p:spTgt spid="95"/>
                                        </p:tgtEl>
                                        <p:attrNameLst>
                                          <p:attrName>ppt_x</p:attrName>
                                          <p:attrName>ppt_y</p:attrName>
                                        </p:attrNameLst>
                                      </p:cBhvr>
                                      <p:rCtr x="0" y="-3541"/>
                                    </p:animMotion>
                                  </p:childTnLst>
                                </p:cTn>
                              </p:par>
                            </p:childTnLst>
                          </p:cTn>
                        </p:par>
                        <p:par>
                          <p:cTn id="179" fill="hold">
                            <p:stCondLst>
                              <p:cond delay="3000"/>
                            </p:stCondLst>
                            <p:childTnLst>
                              <p:par>
                                <p:cTn id="180" presetID="42" presetClass="path" presetSubtype="0" accel="50000" decel="50000" fill="hold" nodeType="afterEffect">
                                  <p:stCondLst>
                                    <p:cond delay="0"/>
                                  </p:stCondLst>
                                  <p:childTnLst>
                                    <p:animMotion origin="layout" path="M -0.56683 -0.28688 L -0.22316 -0.28643 " pathEditMode="relative" rAng="0" ptsTypes="AA">
                                      <p:cBhvr>
                                        <p:cTn id="181" dur="1000" fill="hold"/>
                                        <p:tgtEl>
                                          <p:spTgt spid="95"/>
                                        </p:tgtEl>
                                        <p:attrNameLst>
                                          <p:attrName>ppt_x</p:attrName>
                                          <p:attrName>ppt_y</p:attrName>
                                        </p:attrNameLst>
                                      </p:cBhvr>
                                      <p:rCtr x="17184" y="23"/>
                                    </p:animMotion>
                                  </p:childTnLst>
                                </p:cTn>
                              </p:par>
                            </p:childTnLst>
                          </p:cTn>
                        </p:par>
                        <p:par>
                          <p:cTn id="182" fill="hold">
                            <p:stCondLst>
                              <p:cond delay="4000"/>
                            </p:stCondLst>
                            <p:childTnLst>
                              <p:par>
                                <p:cTn id="183" presetID="64" presetClass="path" presetSubtype="0" accel="50000" decel="50000" fill="hold" nodeType="afterEffect">
                                  <p:stCondLst>
                                    <p:cond delay="0"/>
                                  </p:stCondLst>
                                  <p:childTnLst>
                                    <p:animMotion origin="layout" path="M -0.22316 -0.28643 L -0.22316 -0.49455 " pathEditMode="relative" rAng="0" ptsTypes="AA">
                                      <p:cBhvr>
                                        <p:cTn id="184" dur="500" fill="hold"/>
                                        <p:tgtEl>
                                          <p:spTgt spid="95"/>
                                        </p:tgtEl>
                                        <p:attrNameLst>
                                          <p:attrName>ppt_x</p:attrName>
                                          <p:attrName>ppt_y</p:attrName>
                                        </p:attrNameLst>
                                      </p:cBhvr>
                                      <p:rCtr x="0" y="-10418"/>
                                    </p:animMotion>
                                  </p:childTnLst>
                                </p:cTn>
                              </p:par>
                            </p:childTnLst>
                          </p:cTn>
                        </p:par>
                        <p:par>
                          <p:cTn id="185" fill="hold">
                            <p:stCondLst>
                              <p:cond delay="4500"/>
                            </p:stCondLst>
                            <p:childTnLst>
                              <p:par>
                                <p:cTn id="186" presetID="35" presetClass="path" presetSubtype="0" accel="50000" decel="50000" fill="hold" nodeType="afterEffect">
                                  <p:stCondLst>
                                    <p:cond delay="0"/>
                                  </p:stCondLst>
                                  <p:childTnLst>
                                    <p:animMotion origin="layout" path="M -0.22313 -0.49467 L -0.31963 -0.49467 " pathEditMode="relative" rAng="0" ptsTypes="AA">
                                      <p:cBhvr>
                                        <p:cTn id="187" dur="500" fill="hold"/>
                                        <p:tgtEl>
                                          <p:spTgt spid="95"/>
                                        </p:tgtEl>
                                        <p:attrNameLst>
                                          <p:attrName>ppt_x</p:attrName>
                                          <p:attrName>ppt_y</p:attrName>
                                        </p:attrNameLst>
                                      </p:cBhvr>
                                      <p:rCtr x="-48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2" grpId="0" animBg="1"/>
      <p:bldP spid="37" grpId="0" animBg="1"/>
      <p:bldP spid="37" grpId="1"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4294967295"/>
          </p:nvPr>
        </p:nvSpPr>
        <p:spPr>
          <a:xfrm>
            <a:off x="274638" y="1437955"/>
            <a:ext cx="11096625" cy="3378200"/>
          </a:xfrm>
        </p:spPr>
        <p:txBody>
          <a:bodyPr>
            <a:noAutofit/>
          </a:bodyPr>
          <a:lstStyle/>
          <a:p>
            <a:pPr marL="0" lvl="1" indent="0">
              <a:lnSpc>
                <a:spcPct val="100000"/>
              </a:lnSpc>
              <a:spcBef>
                <a:spcPts val="0"/>
              </a:spcBef>
              <a:spcAft>
                <a:spcPts val="1200"/>
              </a:spcAft>
              <a:buNone/>
            </a:pPr>
            <a:r>
              <a:rPr lang="en-GB" sz="3200" dirty="0">
                <a:gradFill>
                  <a:gsLst>
                    <a:gs pos="1250">
                      <a:schemeClr val="tx2"/>
                    </a:gs>
                    <a:gs pos="99000">
                      <a:schemeClr val="tx2"/>
                    </a:gs>
                  </a:gsLst>
                  <a:lin ang="5400000" scaled="0"/>
                </a:gradFill>
                <a:latin typeface="+mj-lt"/>
              </a:rPr>
              <a:t>Office 365 migration and hybrid deployment choices</a:t>
            </a:r>
          </a:p>
          <a:p>
            <a:pPr marL="0" lvl="1" indent="0">
              <a:lnSpc>
                <a:spcPct val="100000"/>
              </a:lnSpc>
              <a:spcBef>
                <a:spcPts val="0"/>
              </a:spcBef>
              <a:spcAft>
                <a:spcPts val="1200"/>
              </a:spcAft>
              <a:buNone/>
            </a:pPr>
            <a:r>
              <a:rPr lang="en-GB" sz="3200" dirty="0">
                <a:gradFill>
                  <a:gsLst>
                    <a:gs pos="1250">
                      <a:schemeClr val="tx2"/>
                    </a:gs>
                    <a:gs pos="99000">
                      <a:schemeClr val="tx2"/>
                    </a:gs>
                  </a:gsLst>
                  <a:lin ang="5400000" scaled="0"/>
                </a:gradFill>
                <a:latin typeface="+mj-lt"/>
              </a:rPr>
              <a:t>Deployment process and tools</a:t>
            </a:r>
          </a:p>
          <a:p>
            <a:pPr marL="0" lvl="1" indent="0">
              <a:lnSpc>
                <a:spcPct val="100000"/>
              </a:lnSpc>
              <a:spcBef>
                <a:spcPts val="0"/>
              </a:spcBef>
              <a:spcAft>
                <a:spcPts val="1200"/>
              </a:spcAft>
              <a:buNone/>
            </a:pPr>
            <a:r>
              <a:rPr lang="en-GB" sz="3200" dirty="0">
                <a:gradFill>
                  <a:gsLst>
                    <a:gs pos="1250">
                      <a:schemeClr val="tx2"/>
                    </a:gs>
                    <a:gs pos="99000">
                      <a:schemeClr val="tx2"/>
                    </a:gs>
                  </a:gsLst>
                  <a:lin ang="5400000" scaled="0"/>
                </a:gradFill>
                <a:latin typeface="+mj-lt"/>
              </a:rPr>
              <a:t>How hybrid mail flow works</a:t>
            </a:r>
          </a:p>
          <a:p>
            <a:pPr marL="0" lvl="1" indent="0">
              <a:lnSpc>
                <a:spcPct val="100000"/>
              </a:lnSpc>
              <a:spcBef>
                <a:spcPts val="0"/>
              </a:spcBef>
              <a:spcAft>
                <a:spcPts val="1200"/>
              </a:spcAft>
              <a:buNone/>
            </a:pPr>
            <a:r>
              <a:rPr lang="en-GB" sz="3200" dirty="0">
                <a:gradFill>
                  <a:gsLst>
                    <a:gs pos="1250">
                      <a:schemeClr val="tx2"/>
                    </a:gs>
                    <a:gs pos="99000">
                      <a:schemeClr val="tx2"/>
                    </a:gs>
                  </a:gsLst>
                  <a:lin ang="5400000" scaled="0"/>
                </a:gradFill>
                <a:latin typeface="+mj-lt"/>
              </a:rPr>
              <a:t>Managing an Exchange hybrid deployment through the new Exchange Administration Center</a:t>
            </a:r>
          </a:p>
          <a:p>
            <a:pPr marL="0" lvl="1" indent="0">
              <a:lnSpc>
                <a:spcPct val="100000"/>
              </a:lnSpc>
              <a:spcBef>
                <a:spcPts val="0"/>
              </a:spcBef>
              <a:spcAft>
                <a:spcPts val="1200"/>
              </a:spcAft>
              <a:buNone/>
            </a:pPr>
            <a:r>
              <a:rPr lang="en-GB" sz="3200" dirty="0">
                <a:gradFill>
                  <a:gsLst>
                    <a:gs pos="1250">
                      <a:schemeClr val="tx2"/>
                    </a:gs>
                    <a:gs pos="99000">
                      <a:schemeClr val="tx2"/>
                    </a:gs>
                  </a:gsLst>
                  <a:lin ang="5400000" scaled="0"/>
                </a:gradFill>
                <a:latin typeface="+mj-lt"/>
              </a:rPr>
              <a:t>Migrating mailboxes to Office 365</a:t>
            </a:r>
          </a:p>
        </p:txBody>
      </p:sp>
    </p:spTree>
    <p:extLst>
      <p:ext uri="{BB962C8B-B14F-4D97-AF65-F5344CB8AC3E}">
        <p14:creationId xmlns:p14="http://schemas.microsoft.com/office/powerpoint/2010/main" val="294608682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Things to remember about Centralized Transport</a:t>
            </a:r>
          </a:p>
        </p:txBody>
      </p:sp>
      <p:sp>
        <p:nvSpPr>
          <p:cNvPr id="3" name="Content Placeholder 2"/>
          <p:cNvSpPr>
            <a:spLocks noGrp="1"/>
          </p:cNvSpPr>
          <p:nvPr>
            <p:ph idx="4294967295"/>
          </p:nvPr>
        </p:nvSpPr>
        <p:spPr>
          <a:xfrm>
            <a:off x="274638" y="1439863"/>
            <a:ext cx="11701462" cy="5283200"/>
          </a:xfrm>
          <a:prstGeom prst="rect">
            <a:avLst/>
          </a:prstGeom>
        </p:spPr>
        <p:txBody>
          <a:bodyPr>
            <a:normAutofit/>
          </a:bodyPr>
          <a:lstStyle/>
          <a:p>
            <a:pPr marL="101600" indent="0">
              <a:lnSpc>
                <a:spcPct val="100000"/>
              </a:lnSpc>
              <a:spcBef>
                <a:spcPts val="0"/>
              </a:spcBef>
              <a:spcAft>
                <a:spcPts val="1200"/>
              </a:spcAft>
              <a:buNone/>
            </a:pPr>
            <a:r>
              <a:rPr lang="en-US" sz="2800" dirty="0">
                <a:latin typeface="+mj-lt"/>
              </a:rPr>
              <a:t>It is built on top of </a:t>
            </a:r>
            <a:r>
              <a:rPr lang="en-US" sz="2800" dirty="0" smtClean="0">
                <a:latin typeface="+mj-lt"/>
              </a:rPr>
              <a:t>Secure Mail</a:t>
            </a:r>
            <a:r>
              <a:rPr lang="en-US" sz="2800" dirty="0">
                <a:latin typeface="+mj-lt"/>
              </a:rPr>
              <a:t>. </a:t>
            </a:r>
            <a:r>
              <a:rPr lang="en-US" sz="2800" dirty="0" smtClean="0">
                <a:latin typeface="+mj-lt"/>
              </a:rPr>
              <a:t>You </a:t>
            </a:r>
            <a:r>
              <a:rPr lang="en-US" sz="2800" dirty="0">
                <a:latin typeface="+mj-lt"/>
              </a:rPr>
              <a:t>cannot enable Centralized Transport without </a:t>
            </a:r>
            <a:r>
              <a:rPr lang="en-US" sz="2800" dirty="0" smtClean="0">
                <a:latin typeface="+mj-lt"/>
              </a:rPr>
              <a:t>it.</a:t>
            </a:r>
            <a:endParaRPr lang="en-US" sz="2800" dirty="0">
              <a:latin typeface="+mj-lt"/>
            </a:endParaRPr>
          </a:p>
          <a:p>
            <a:pPr marL="101600" indent="0">
              <a:lnSpc>
                <a:spcPct val="100000"/>
              </a:lnSpc>
              <a:spcBef>
                <a:spcPts val="0"/>
              </a:spcBef>
              <a:spcAft>
                <a:spcPts val="1200"/>
              </a:spcAft>
              <a:buNone/>
            </a:pPr>
            <a:r>
              <a:rPr lang="en-US" sz="2800" dirty="0">
                <a:latin typeface="+mj-lt"/>
              </a:rPr>
              <a:t>All email in and out of Exchange Online is routed via </a:t>
            </a:r>
            <a:r>
              <a:rPr lang="en-US" sz="2800" dirty="0" smtClean="0">
                <a:latin typeface="+mj-lt"/>
              </a:rPr>
              <a:t>on-premises.</a:t>
            </a:r>
            <a:endParaRPr lang="en-US" sz="2800" dirty="0">
              <a:latin typeface="+mj-lt"/>
            </a:endParaRPr>
          </a:p>
          <a:p>
            <a:pPr marL="101600" indent="0">
              <a:lnSpc>
                <a:spcPct val="100000"/>
              </a:lnSpc>
              <a:spcBef>
                <a:spcPts val="0"/>
              </a:spcBef>
              <a:spcAft>
                <a:spcPts val="1200"/>
              </a:spcAft>
              <a:buNone/>
            </a:pPr>
            <a:r>
              <a:rPr lang="en-US" sz="2800" dirty="0">
                <a:latin typeface="+mj-lt"/>
              </a:rPr>
              <a:t>Unless you have a business requirement to route mail via on-premises you do not need to enable </a:t>
            </a:r>
            <a:r>
              <a:rPr lang="en-US" sz="2800" dirty="0" smtClean="0">
                <a:latin typeface="+mj-lt"/>
              </a:rPr>
              <a:t>it.</a:t>
            </a:r>
            <a:endParaRPr lang="en-US" sz="2800" dirty="0">
              <a:latin typeface="+mj-lt"/>
            </a:endParaRPr>
          </a:p>
          <a:p>
            <a:pPr marL="101600" indent="0">
              <a:lnSpc>
                <a:spcPct val="100000"/>
              </a:lnSpc>
              <a:spcBef>
                <a:spcPts val="0"/>
              </a:spcBef>
              <a:spcAft>
                <a:spcPts val="1200"/>
              </a:spcAft>
              <a:buNone/>
            </a:pPr>
            <a:r>
              <a:rPr lang="en-US" sz="2800" dirty="0">
                <a:latin typeface="+mj-lt"/>
              </a:rPr>
              <a:t>You can now route inbound Internet email to Exchange Online Protection even when Centralized Transport is turned </a:t>
            </a:r>
            <a:r>
              <a:rPr lang="en-US" sz="2800" dirty="0" smtClean="0">
                <a:latin typeface="+mj-lt"/>
              </a:rPr>
              <a:t>on.</a:t>
            </a:r>
            <a:endParaRPr lang="en-US" sz="2800" dirty="0">
              <a:latin typeface="+mj-lt"/>
            </a:endParaRPr>
          </a:p>
          <a:p>
            <a:pPr marL="101600" indent="0">
              <a:lnSpc>
                <a:spcPct val="100000"/>
              </a:lnSpc>
              <a:spcBef>
                <a:spcPts val="0"/>
              </a:spcBef>
              <a:spcAft>
                <a:spcPts val="1200"/>
              </a:spcAft>
              <a:buNone/>
            </a:pPr>
            <a:r>
              <a:rPr lang="en-US" sz="2800" dirty="0">
                <a:latin typeface="+mj-lt"/>
              </a:rPr>
              <a:t>No more need for FOPE “duplicate domains”, multiple FOPE companies. </a:t>
            </a:r>
            <a:r>
              <a:rPr lang="en-US" sz="2800" dirty="0" smtClean="0">
                <a:latin typeface="+mj-lt"/>
              </a:rPr>
              <a:t>It </a:t>
            </a:r>
            <a:r>
              <a:rPr lang="en-US" sz="2800" dirty="0">
                <a:latin typeface="+mj-lt"/>
              </a:rPr>
              <a:t>simply works out of the </a:t>
            </a:r>
            <a:r>
              <a:rPr lang="en-US" sz="2800" dirty="0" smtClean="0">
                <a:latin typeface="+mj-lt"/>
              </a:rPr>
              <a:t>box.</a:t>
            </a:r>
            <a:endParaRPr lang="en-US" sz="2800" dirty="0">
              <a:latin typeface="+mj-lt"/>
            </a:endParaRPr>
          </a:p>
        </p:txBody>
      </p:sp>
    </p:spTree>
    <p:extLst>
      <p:ext uri="{BB962C8B-B14F-4D97-AF65-F5344CB8AC3E}">
        <p14:creationId xmlns:p14="http://schemas.microsoft.com/office/powerpoint/2010/main" val="26449660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8000" dirty="0" smtClean="0"/>
              <a:t>Demo</a:t>
            </a:r>
            <a:r>
              <a:rPr lang="en-US" dirty="0" smtClean="0"/>
              <a:t/>
            </a:r>
            <a:br>
              <a:rPr lang="en-US" dirty="0" smtClean="0"/>
            </a:br>
            <a:r>
              <a:rPr lang="en-US" sz="4800" dirty="0" smtClean="0"/>
              <a:t>Hybrid configuration wizard</a:t>
            </a:r>
            <a:endParaRPr lang="en-GB" sz="4800" dirty="0"/>
          </a:p>
        </p:txBody>
      </p:sp>
    </p:spTree>
    <p:extLst>
      <p:ext uri="{BB962C8B-B14F-4D97-AF65-F5344CB8AC3E}">
        <p14:creationId xmlns:p14="http://schemas.microsoft.com/office/powerpoint/2010/main" val="37670487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Feedback…Answered</a:t>
            </a:r>
            <a:endParaRPr lang="en-GB" dirty="0"/>
          </a:p>
        </p:txBody>
      </p:sp>
      <p:sp>
        <p:nvSpPr>
          <p:cNvPr id="2" name="Text Placeholder 1"/>
          <p:cNvSpPr>
            <a:spLocks noGrp="1"/>
          </p:cNvSpPr>
          <p:nvPr>
            <p:ph type="body" sz="quarter" idx="4294967295"/>
          </p:nvPr>
        </p:nvSpPr>
        <p:spPr>
          <a:xfrm>
            <a:off x="274638" y="1439862"/>
            <a:ext cx="11612562" cy="5047536"/>
          </a:xfrm>
        </p:spPr>
        <p:txBody>
          <a:bodyPr/>
          <a:lstStyle/>
          <a:p>
            <a:pPr marL="0" indent="0">
              <a:lnSpc>
                <a:spcPct val="100000"/>
              </a:lnSpc>
              <a:spcBef>
                <a:spcPts val="0"/>
              </a:spcBef>
              <a:spcAft>
                <a:spcPts val="1200"/>
              </a:spcAft>
              <a:buNone/>
            </a:pPr>
            <a:r>
              <a:rPr lang="en-GB" sz="3200" dirty="0" err="1" smtClean="0"/>
              <a:t>Autodiscover</a:t>
            </a:r>
            <a:r>
              <a:rPr lang="en-GB" sz="3200" dirty="0" smtClean="0"/>
              <a:t> domain</a:t>
            </a:r>
          </a:p>
          <a:p>
            <a:pPr marL="0" indent="0">
              <a:lnSpc>
                <a:spcPct val="100000"/>
              </a:lnSpc>
              <a:spcBef>
                <a:spcPts val="0"/>
              </a:spcBef>
              <a:spcAft>
                <a:spcPts val="1200"/>
              </a:spcAft>
              <a:buNone/>
            </a:pPr>
            <a:r>
              <a:rPr lang="en-GB" sz="2000" dirty="0" smtClean="0">
                <a:latin typeface="+mn-lt"/>
              </a:rPr>
              <a:t>You can now specify which domain is used for the federated </a:t>
            </a:r>
            <a:r>
              <a:rPr lang="en-GB" sz="2000" dirty="0" err="1" smtClean="0">
                <a:latin typeface="+mn-lt"/>
              </a:rPr>
              <a:t>autodiscover</a:t>
            </a:r>
            <a:r>
              <a:rPr lang="en-GB" sz="2000" dirty="0" smtClean="0">
                <a:latin typeface="+mn-lt"/>
              </a:rPr>
              <a:t> query.</a:t>
            </a:r>
          </a:p>
          <a:p>
            <a:pPr marL="0" indent="0">
              <a:lnSpc>
                <a:spcPct val="100000"/>
              </a:lnSpc>
              <a:spcBef>
                <a:spcPts val="0"/>
              </a:spcBef>
              <a:spcAft>
                <a:spcPts val="1200"/>
              </a:spcAft>
              <a:buNone/>
            </a:pPr>
            <a:r>
              <a:rPr lang="en-GB" sz="3200" dirty="0"/>
              <a:t>Get-</a:t>
            </a:r>
            <a:r>
              <a:rPr lang="en-GB" sz="3200" dirty="0" err="1"/>
              <a:t>FederationInformation</a:t>
            </a:r>
            <a:r>
              <a:rPr lang="en-GB" sz="3200" dirty="0"/>
              <a:t> </a:t>
            </a:r>
            <a:r>
              <a:rPr lang="en-GB" sz="3200" dirty="0" err="1"/>
              <a:t>fallback</a:t>
            </a:r>
            <a:r>
              <a:rPr lang="en-GB" sz="3200" dirty="0"/>
              <a:t> </a:t>
            </a:r>
            <a:r>
              <a:rPr lang="en-GB" sz="3200" dirty="0" smtClean="0"/>
              <a:t>logic</a:t>
            </a:r>
          </a:p>
          <a:p>
            <a:pPr marL="0" indent="0">
              <a:lnSpc>
                <a:spcPct val="100000"/>
              </a:lnSpc>
              <a:spcBef>
                <a:spcPts val="0"/>
              </a:spcBef>
              <a:spcAft>
                <a:spcPts val="1200"/>
              </a:spcAft>
              <a:buNone/>
            </a:pPr>
            <a:r>
              <a:rPr lang="en-GB" sz="2000" dirty="0" smtClean="0">
                <a:latin typeface="+mn-lt"/>
              </a:rPr>
              <a:t>If </a:t>
            </a:r>
            <a:r>
              <a:rPr lang="en-GB" sz="2000" dirty="0">
                <a:latin typeface="+mn-lt"/>
              </a:rPr>
              <a:t>the on-premises </a:t>
            </a:r>
            <a:r>
              <a:rPr lang="en-GB" sz="2000" dirty="0" err="1">
                <a:latin typeface="+mn-lt"/>
              </a:rPr>
              <a:t>autodiscover</a:t>
            </a:r>
            <a:r>
              <a:rPr lang="en-GB" sz="2000" dirty="0">
                <a:latin typeface="+mn-lt"/>
              </a:rPr>
              <a:t> endpoint is not published properly when the wizard executes, it will warn not </a:t>
            </a:r>
            <a:r>
              <a:rPr lang="en-GB" sz="2000" dirty="0" smtClean="0">
                <a:latin typeface="+mn-lt"/>
              </a:rPr>
              <a:t>fail.</a:t>
            </a:r>
            <a:endParaRPr lang="en-GB" sz="2000" dirty="0">
              <a:latin typeface="+mn-lt"/>
            </a:endParaRPr>
          </a:p>
          <a:p>
            <a:pPr marL="0" indent="0">
              <a:lnSpc>
                <a:spcPct val="100000"/>
              </a:lnSpc>
              <a:spcBef>
                <a:spcPts val="0"/>
              </a:spcBef>
              <a:spcAft>
                <a:spcPts val="1200"/>
              </a:spcAft>
              <a:buNone/>
            </a:pPr>
            <a:r>
              <a:rPr lang="en-GB" sz="3200" dirty="0"/>
              <a:t>Email </a:t>
            </a:r>
            <a:r>
              <a:rPr lang="en-GB" sz="3200" dirty="0" smtClean="0"/>
              <a:t>address policy </a:t>
            </a:r>
            <a:r>
              <a:rPr lang="en-GB" sz="3200" dirty="0"/>
              <a:t>protection </a:t>
            </a:r>
            <a:r>
              <a:rPr lang="en-GB" sz="3200" dirty="0" smtClean="0"/>
              <a:t>measures</a:t>
            </a:r>
          </a:p>
          <a:p>
            <a:pPr marL="0" indent="0">
              <a:lnSpc>
                <a:spcPct val="100000"/>
              </a:lnSpc>
              <a:spcBef>
                <a:spcPts val="0"/>
              </a:spcBef>
              <a:spcAft>
                <a:spcPts val="1200"/>
              </a:spcAft>
              <a:buNone/>
            </a:pPr>
            <a:r>
              <a:rPr lang="en-GB" sz="2000" dirty="0" smtClean="0">
                <a:latin typeface="+mn-lt"/>
              </a:rPr>
              <a:t>New </a:t>
            </a:r>
            <a:r>
              <a:rPr lang="en-GB" sz="2000" dirty="0">
                <a:latin typeface="+mn-lt"/>
              </a:rPr>
              <a:t>“</a:t>
            </a:r>
            <a:r>
              <a:rPr lang="en-GB" sz="2000" dirty="0" err="1">
                <a:latin typeface="+mn-lt"/>
              </a:rPr>
              <a:t>UpdateSecondaryAddressesOnly</a:t>
            </a:r>
            <a:r>
              <a:rPr lang="en-GB" sz="2000" dirty="0">
                <a:latin typeface="+mn-lt"/>
              </a:rPr>
              <a:t>” parameter added to </a:t>
            </a:r>
            <a:r>
              <a:rPr lang="en-GB" sz="2000" dirty="0" smtClean="0">
                <a:latin typeface="+mn-lt"/>
              </a:rPr>
              <a:t>Update-</a:t>
            </a:r>
            <a:r>
              <a:rPr lang="en-GB" sz="2000" dirty="0" err="1" smtClean="0">
                <a:latin typeface="+mn-lt"/>
              </a:rPr>
              <a:t>EmailAddressPolicy</a:t>
            </a:r>
            <a:r>
              <a:rPr lang="en-GB" sz="2000" dirty="0" smtClean="0">
                <a:latin typeface="+mn-lt"/>
              </a:rPr>
              <a:t>.</a:t>
            </a:r>
          </a:p>
          <a:p>
            <a:pPr marL="0" indent="0">
              <a:lnSpc>
                <a:spcPct val="100000"/>
              </a:lnSpc>
              <a:spcBef>
                <a:spcPts val="0"/>
              </a:spcBef>
              <a:spcAft>
                <a:spcPts val="1200"/>
              </a:spcAft>
              <a:buNone/>
            </a:pPr>
            <a:r>
              <a:rPr lang="en-GB" sz="2000" dirty="0" smtClean="0">
                <a:latin typeface="+mn-lt"/>
              </a:rPr>
              <a:t>Protects </a:t>
            </a:r>
            <a:r>
              <a:rPr lang="en-GB" sz="2000" dirty="0">
                <a:latin typeface="+mn-lt"/>
              </a:rPr>
              <a:t>customers that have manually edited their </a:t>
            </a:r>
            <a:r>
              <a:rPr lang="en-GB" sz="2000" dirty="0" smtClean="0">
                <a:latin typeface="+mn-lt"/>
              </a:rPr>
              <a:t>directory.</a:t>
            </a:r>
          </a:p>
          <a:p>
            <a:pPr marL="0" indent="0">
              <a:lnSpc>
                <a:spcPct val="100000"/>
              </a:lnSpc>
              <a:spcBef>
                <a:spcPts val="0"/>
              </a:spcBef>
              <a:spcAft>
                <a:spcPts val="1200"/>
              </a:spcAft>
              <a:buNone/>
            </a:pPr>
            <a:r>
              <a:rPr lang="en-GB" sz="2000" dirty="0" smtClean="0">
                <a:latin typeface="+mn-lt"/>
              </a:rPr>
              <a:t>Only </a:t>
            </a:r>
            <a:r>
              <a:rPr lang="en-GB" sz="2000" dirty="0">
                <a:latin typeface="+mn-lt"/>
              </a:rPr>
              <a:t>missing proxies will be added</a:t>
            </a:r>
            <a:r>
              <a:rPr lang="en-GB" sz="2000" dirty="0" smtClean="0">
                <a:latin typeface="+mn-lt"/>
              </a:rPr>
              <a:t>. </a:t>
            </a:r>
            <a:r>
              <a:rPr lang="en-GB" sz="2000" dirty="0">
                <a:latin typeface="+mn-lt"/>
              </a:rPr>
              <a:t>No addresses will be </a:t>
            </a:r>
            <a:r>
              <a:rPr lang="en-GB" sz="2000" dirty="0" smtClean="0">
                <a:latin typeface="+mn-lt"/>
              </a:rPr>
              <a:t>changed/removed.</a:t>
            </a:r>
          </a:p>
          <a:p>
            <a:pPr marL="0" indent="0">
              <a:lnSpc>
                <a:spcPct val="100000"/>
              </a:lnSpc>
              <a:spcBef>
                <a:spcPts val="0"/>
              </a:spcBef>
              <a:spcAft>
                <a:spcPts val="1200"/>
              </a:spcAft>
              <a:buNone/>
            </a:pPr>
            <a:r>
              <a:rPr lang="en-GB" sz="2000" dirty="0" smtClean="0">
                <a:latin typeface="+mn-lt"/>
              </a:rPr>
              <a:t>Note</a:t>
            </a:r>
            <a:r>
              <a:rPr lang="en-GB" sz="2000" dirty="0">
                <a:latin typeface="+mn-lt"/>
              </a:rPr>
              <a:t>: This is still a very bad state to be in</a:t>
            </a:r>
            <a:r>
              <a:rPr lang="en-GB" sz="2000" dirty="0"/>
              <a:t>.</a:t>
            </a:r>
          </a:p>
        </p:txBody>
      </p:sp>
    </p:spTree>
    <p:extLst>
      <p:ext uri="{BB962C8B-B14F-4D97-AF65-F5344CB8AC3E}">
        <p14:creationId xmlns:p14="http://schemas.microsoft.com/office/powerpoint/2010/main" val="298524111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Management</a:t>
            </a:r>
            <a:endParaRPr lang="en-US" sz="8000" dirty="0"/>
          </a:p>
        </p:txBody>
      </p:sp>
    </p:spTree>
    <p:extLst>
      <p:ext uri="{BB962C8B-B14F-4D97-AF65-F5344CB8AC3E}">
        <p14:creationId xmlns:p14="http://schemas.microsoft.com/office/powerpoint/2010/main" val="36080534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Managing Exchange in hybrid mode</a:t>
            </a:r>
            <a:endParaRPr lang="en-US" dirty="0"/>
          </a:p>
        </p:txBody>
      </p:sp>
      <p:sp>
        <p:nvSpPr>
          <p:cNvPr id="2" name="Content Placeholder 1"/>
          <p:cNvSpPr>
            <a:spLocks noGrp="1"/>
          </p:cNvSpPr>
          <p:nvPr>
            <p:ph idx="4294967295"/>
          </p:nvPr>
        </p:nvSpPr>
        <p:spPr>
          <a:xfrm>
            <a:off x="455612" y="1439863"/>
            <a:ext cx="11520487" cy="5283200"/>
          </a:xfrm>
          <a:prstGeom prst="rect">
            <a:avLst/>
          </a:prstGeom>
        </p:spPr>
        <p:txBody>
          <a:bodyPr>
            <a:noAutofit/>
          </a:bodyPr>
          <a:lstStyle/>
          <a:p>
            <a:pPr marL="0" indent="0">
              <a:lnSpc>
                <a:spcPct val="100000"/>
              </a:lnSpc>
              <a:spcBef>
                <a:spcPts val="0"/>
              </a:spcBef>
              <a:spcAft>
                <a:spcPts val="1200"/>
              </a:spcAft>
              <a:buClr>
                <a:schemeClr val="tx1"/>
              </a:buClr>
              <a:buNone/>
            </a:pPr>
            <a:r>
              <a:rPr lang="en-US" sz="2800" dirty="0">
                <a:solidFill>
                  <a:schemeClr val="accent5"/>
                </a:solidFill>
              </a:rPr>
              <a:t>Exchange Administration Center (EAC) is your one stop shop </a:t>
            </a:r>
            <a:r>
              <a:rPr lang="en-US" sz="2800" dirty="0" smtClean="0"/>
              <a:t>for </a:t>
            </a:r>
            <a:r>
              <a:rPr lang="en-US" sz="2800" dirty="0"/>
              <a:t>managing Exchange Server 2013 on-premises, your Exchange Online tenant, hybrid </a:t>
            </a:r>
            <a:r>
              <a:rPr lang="en-US" sz="2800" dirty="0" smtClean="0"/>
              <a:t>settings, </a:t>
            </a:r>
            <a:r>
              <a:rPr lang="en-US" sz="2800" dirty="0"/>
              <a:t>and mailbox </a:t>
            </a:r>
            <a:r>
              <a:rPr lang="en-US" sz="2800" dirty="0" smtClean="0"/>
              <a:t>migrations.</a:t>
            </a:r>
            <a:endParaRPr lang="en-US" sz="2800" dirty="0"/>
          </a:p>
          <a:p>
            <a:pPr marL="0" indent="0">
              <a:lnSpc>
                <a:spcPct val="100000"/>
              </a:lnSpc>
              <a:spcBef>
                <a:spcPts val="0"/>
              </a:spcBef>
              <a:spcAft>
                <a:spcPts val="1200"/>
              </a:spcAft>
              <a:buClr>
                <a:schemeClr val="tx1"/>
              </a:buClr>
              <a:buNone/>
            </a:pPr>
            <a:r>
              <a:rPr lang="en-US" sz="2800" dirty="0">
                <a:solidFill>
                  <a:schemeClr val="accent5"/>
                </a:solidFill>
              </a:rPr>
              <a:t>EAC is 100% browser based</a:t>
            </a:r>
            <a:r>
              <a:rPr lang="en-US" sz="2800" dirty="0"/>
              <a:t>, so you can manage on-premises and cloud from anywhere (subject to your access controls</a:t>
            </a:r>
            <a:r>
              <a:rPr lang="en-US" sz="2800" dirty="0" smtClean="0"/>
              <a:t>).</a:t>
            </a:r>
            <a:endParaRPr lang="en-US" sz="2800" dirty="0"/>
          </a:p>
          <a:p>
            <a:pPr marL="0" indent="0">
              <a:lnSpc>
                <a:spcPct val="100000"/>
              </a:lnSpc>
              <a:spcBef>
                <a:spcPts val="0"/>
              </a:spcBef>
              <a:spcAft>
                <a:spcPts val="1200"/>
              </a:spcAft>
              <a:buClr>
                <a:schemeClr val="tx1"/>
              </a:buClr>
              <a:buNone/>
            </a:pPr>
            <a:r>
              <a:rPr lang="en-US" sz="2800" dirty="0"/>
              <a:t>Exchange Admin Center provides a </a:t>
            </a:r>
            <a:r>
              <a:rPr lang="en-US" sz="2800" dirty="0">
                <a:solidFill>
                  <a:schemeClr val="accent5"/>
                </a:solidFill>
              </a:rPr>
              <a:t>single consolidated set of Exchange Notifications across all </a:t>
            </a:r>
            <a:r>
              <a:rPr lang="en-US" sz="2800" dirty="0" smtClean="0">
                <a:solidFill>
                  <a:schemeClr val="accent5"/>
                </a:solidFill>
              </a:rPr>
              <a:t>premises.</a:t>
            </a:r>
            <a:endParaRPr lang="en-US" sz="2800" dirty="0">
              <a:solidFill>
                <a:schemeClr val="accent5"/>
              </a:solidFill>
            </a:endParaRPr>
          </a:p>
          <a:p>
            <a:pPr marL="0" indent="0">
              <a:lnSpc>
                <a:spcPct val="100000"/>
              </a:lnSpc>
              <a:spcBef>
                <a:spcPts val="0"/>
              </a:spcBef>
              <a:spcAft>
                <a:spcPts val="1200"/>
              </a:spcAft>
              <a:buClr>
                <a:schemeClr val="tx1"/>
              </a:buClr>
              <a:buNone/>
            </a:pPr>
            <a:r>
              <a:rPr lang="en-US" sz="2800" dirty="0"/>
              <a:t>Support for a merged recipient views for helpdesk </a:t>
            </a:r>
            <a:r>
              <a:rPr lang="en-US" sz="2800" dirty="0" smtClean="0"/>
              <a:t>staff.</a:t>
            </a:r>
            <a:endParaRPr lang="en-US" sz="2800" dirty="0"/>
          </a:p>
          <a:p>
            <a:pPr marL="0" indent="0">
              <a:lnSpc>
                <a:spcPct val="100000"/>
              </a:lnSpc>
              <a:spcBef>
                <a:spcPts val="0"/>
              </a:spcBef>
              <a:spcAft>
                <a:spcPts val="1200"/>
              </a:spcAft>
              <a:buClr>
                <a:schemeClr val="tx1"/>
              </a:buClr>
              <a:buNone/>
            </a:pPr>
            <a:r>
              <a:rPr lang="en-US" sz="2800" dirty="0"/>
              <a:t>Hybrid depends on Office 365 Directory Synchronization. </a:t>
            </a:r>
            <a:r>
              <a:rPr lang="en-US" sz="2800" dirty="0" smtClean="0"/>
              <a:t>That </a:t>
            </a:r>
            <a:r>
              <a:rPr lang="en-US" sz="2800" dirty="0"/>
              <a:t>means </a:t>
            </a:r>
            <a:r>
              <a:rPr lang="en-US" sz="2800" dirty="0" smtClean="0">
                <a:solidFill>
                  <a:schemeClr val="accent5"/>
                </a:solidFill>
              </a:rPr>
              <a:t>you create new Office 365 mailboxes via the Enterprise “pivot” </a:t>
            </a:r>
            <a:r>
              <a:rPr lang="en-US" sz="2800" dirty="0" smtClean="0"/>
              <a:t>within EAC.</a:t>
            </a:r>
            <a:endParaRPr lang="en-US" sz="2800" dirty="0"/>
          </a:p>
          <a:p>
            <a:pPr>
              <a:lnSpc>
                <a:spcPct val="100000"/>
              </a:lnSpc>
              <a:spcBef>
                <a:spcPts val="0"/>
              </a:spcBef>
              <a:spcAft>
                <a:spcPts val="1200"/>
              </a:spcAft>
            </a:pPr>
            <a:endParaRPr lang="en-US" sz="2800" dirty="0"/>
          </a:p>
        </p:txBody>
      </p:sp>
    </p:spTree>
    <p:extLst>
      <p:ext uri="{BB962C8B-B14F-4D97-AF65-F5344CB8AC3E}">
        <p14:creationId xmlns:p14="http://schemas.microsoft.com/office/powerpoint/2010/main" val="251420473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Migration</a:t>
            </a:r>
            <a:endParaRPr lang="en-US" dirty="0"/>
          </a:p>
        </p:txBody>
      </p:sp>
    </p:spTree>
    <p:extLst>
      <p:ext uri="{BB962C8B-B14F-4D97-AF65-F5344CB8AC3E}">
        <p14:creationId xmlns:p14="http://schemas.microsoft.com/office/powerpoint/2010/main" val="19734656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Mailbox migration </a:t>
            </a:r>
            <a:endParaRPr lang="en-US" dirty="0"/>
          </a:p>
        </p:txBody>
      </p:sp>
      <p:sp>
        <p:nvSpPr>
          <p:cNvPr id="5" name="Content Placeholder 4"/>
          <p:cNvSpPr>
            <a:spLocks noGrp="1"/>
          </p:cNvSpPr>
          <p:nvPr>
            <p:ph idx="4294967295"/>
          </p:nvPr>
        </p:nvSpPr>
        <p:spPr>
          <a:xfrm>
            <a:off x="274638" y="1439863"/>
            <a:ext cx="10917237" cy="4678204"/>
          </a:xfrm>
          <a:prstGeom prst="rect">
            <a:avLst/>
          </a:prstGeom>
        </p:spPr>
        <p:txBody>
          <a:bodyPr/>
          <a:lstStyle/>
          <a:p>
            <a:pPr marL="0" indent="0">
              <a:lnSpc>
                <a:spcPct val="100000"/>
              </a:lnSpc>
              <a:spcBef>
                <a:spcPts val="0"/>
              </a:spcBef>
              <a:spcAft>
                <a:spcPts val="1200"/>
              </a:spcAft>
              <a:buNone/>
            </a:pPr>
            <a:r>
              <a:rPr lang="en-US" sz="2800" dirty="0">
                <a:solidFill>
                  <a:schemeClr val="tx2"/>
                </a:solidFill>
              </a:rPr>
              <a:t>All mailbox migration paths are now supported from the Exchange Administration Center through a unified mailbox move </a:t>
            </a:r>
            <a:r>
              <a:rPr lang="en-US" sz="2800" dirty="0" smtClean="0">
                <a:solidFill>
                  <a:schemeClr val="tx2"/>
                </a:solidFill>
              </a:rPr>
              <a:t>wizard.</a:t>
            </a:r>
            <a:endParaRPr lang="en-US" sz="2800" dirty="0">
              <a:solidFill>
                <a:schemeClr val="tx2"/>
              </a:solidFill>
            </a:endParaRPr>
          </a:p>
          <a:p>
            <a:pPr marL="0" indent="0">
              <a:lnSpc>
                <a:spcPct val="100000"/>
              </a:lnSpc>
              <a:spcBef>
                <a:spcPts val="0"/>
              </a:spcBef>
              <a:spcAft>
                <a:spcPts val="1200"/>
              </a:spcAft>
              <a:buNone/>
            </a:pPr>
            <a:r>
              <a:rPr lang="en-US" sz="2800" dirty="0">
                <a:solidFill>
                  <a:schemeClr val="tx2"/>
                </a:solidFill>
              </a:rPr>
              <a:t>Moves are “pulled” from on-premises to the cloud. </a:t>
            </a:r>
            <a:r>
              <a:rPr lang="en-US" sz="2800" dirty="0" smtClean="0">
                <a:solidFill>
                  <a:schemeClr val="tx2"/>
                </a:solidFill>
              </a:rPr>
              <a:t>This </a:t>
            </a:r>
            <a:r>
              <a:rPr lang="en-US" sz="2800" dirty="0">
                <a:solidFill>
                  <a:schemeClr val="tx2"/>
                </a:solidFill>
              </a:rPr>
              <a:t>means that you schedule a migration from the </a:t>
            </a:r>
            <a:r>
              <a:rPr lang="en-US" sz="2800" dirty="0" smtClean="0">
                <a:solidFill>
                  <a:schemeClr val="tx2"/>
                </a:solidFill>
              </a:rPr>
              <a:t>cloud.</a:t>
            </a:r>
            <a:endParaRPr lang="en-US" sz="2800" dirty="0">
              <a:solidFill>
                <a:schemeClr val="tx2"/>
              </a:solidFill>
            </a:endParaRPr>
          </a:p>
          <a:p>
            <a:pPr marL="0" indent="0">
              <a:lnSpc>
                <a:spcPct val="100000"/>
              </a:lnSpc>
              <a:spcBef>
                <a:spcPts val="0"/>
              </a:spcBef>
              <a:spcAft>
                <a:spcPts val="1200"/>
              </a:spcAft>
              <a:buNone/>
            </a:pPr>
            <a:r>
              <a:rPr lang="en-US" sz="2800" dirty="0">
                <a:solidFill>
                  <a:schemeClr val="tx2"/>
                </a:solidFill>
              </a:rPr>
              <a:t>All move types now support the new “batch” architecture</a:t>
            </a:r>
            <a:r>
              <a:rPr lang="en-US" sz="2800" dirty="0" smtClean="0">
                <a:solidFill>
                  <a:schemeClr val="tx2"/>
                </a:solidFill>
              </a:rPr>
              <a:t>. This </a:t>
            </a:r>
            <a:r>
              <a:rPr lang="en-US" sz="2800" dirty="0">
                <a:solidFill>
                  <a:schemeClr val="tx2"/>
                </a:solidFill>
              </a:rPr>
              <a:t>allows for easier creation and management of multiple </a:t>
            </a:r>
            <a:r>
              <a:rPr lang="en-US" sz="2800" dirty="0" smtClean="0">
                <a:solidFill>
                  <a:schemeClr val="tx2"/>
                </a:solidFill>
              </a:rPr>
              <a:t>mailbox moves.</a:t>
            </a:r>
            <a:endParaRPr lang="en-US" sz="2800" dirty="0">
              <a:solidFill>
                <a:schemeClr val="tx2"/>
              </a:solidFill>
            </a:endParaRPr>
          </a:p>
          <a:p>
            <a:pPr marL="0" indent="0">
              <a:lnSpc>
                <a:spcPct val="100000"/>
              </a:lnSpc>
              <a:spcBef>
                <a:spcPts val="0"/>
              </a:spcBef>
              <a:spcAft>
                <a:spcPts val="1200"/>
              </a:spcAft>
              <a:buNone/>
            </a:pPr>
            <a:r>
              <a:rPr lang="en-US" sz="2800" dirty="0">
                <a:solidFill>
                  <a:schemeClr val="tx2"/>
                </a:solidFill>
              </a:rPr>
              <a:t>As with Exchange 2010, hybrid (MRS based) mailbox moves support off-boarding from the cloud to on-premises.</a:t>
            </a:r>
          </a:p>
          <a:p>
            <a:pPr>
              <a:lnSpc>
                <a:spcPct val="100000"/>
              </a:lnSpc>
              <a:spcBef>
                <a:spcPts val="0"/>
              </a:spcBef>
              <a:spcAft>
                <a:spcPts val="1200"/>
              </a:spcAft>
            </a:pPr>
            <a:endParaRPr lang="en-US" sz="2800" dirty="0">
              <a:solidFill>
                <a:schemeClr val="accent2"/>
              </a:solidFill>
            </a:endParaRPr>
          </a:p>
        </p:txBody>
      </p:sp>
    </p:spTree>
    <p:extLst>
      <p:ext uri="{BB962C8B-B14F-4D97-AF65-F5344CB8AC3E}">
        <p14:creationId xmlns:p14="http://schemas.microsoft.com/office/powerpoint/2010/main" val="90520219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8000" dirty="0" smtClean="0"/>
              <a:t>Demo</a:t>
            </a:r>
            <a:r>
              <a:rPr lang="en-US" dirty="0" smtClean="0"/>
              <a:t/>
            </a:r>
            <a:br>
              <a:rPr lang="en-US" dirty="0" smtClean="0"/>
            </a:br>
            <a:r>
              <a:rPr lang="en-US" sz="4800" dirty="0" smtClean="0"/>
              <a:t>The new mailbox move wizard</a:t>
            </a:r>
            <a:endParaRPr lang="en-GB" sz="4800" dirty="0"/>
          </a:p>
        </p:txBody>
      </p:sp>
    </p:spTree>
    <p:extLst>
      <p:ext uri="{BB962C8B-B14F-4D97-AF65-F5344CB8AC3E}">
        <p14:creationId xmlns:p14="http://schemas.microsoft.com/office/powerpoint/2010/main" val="19230043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Things to remember about the new mailbox move wizard</a:t>
            </a:r>
            <a:endParaRPr lang="en-US" dirty="0"/>
          </a:p>
        </p:txBody>
      </p:sp>
      <p:sp>
        <p:nvSpPr>
          <p:cNvPr id="3" name="Content Placeholder 2"/>
          <p:cNvSpPr>
            <a:spLocks noGrp="1"/>
          </p:cNvSpPr>
          <p:nvPr>
            <p:ph idx="4294967295"/>
          </p:nvPr>
        </p:nvSpPr>
        <p:spPr>
          <a:xfrm>
            <a:off x="274638" y="2239963"/>
            <a:ext cx="11701462" cy="3600986"/>
          </a:xfrm>
          <a:prstGeom prst="rect">
            <a:avLst/>
          </a:prstGeom>
        </p:spPr>
        <p:txBody>
          <a:bodyPr/>
          <a:lstStyle/>
          <a:p>
            <a:pPr marL="0" indent="0">
              <a:lnSpc>
                <a:spcPct val="100000"/>
              </a:lnSpc>
              <a:spcBef>
                <a:spcPts val="0"/>
              </a:spcBef>
              <a:spcAft>
                <a:spcPts val="1200"/>
              </a:spcAft>
              <a:buNone/>
            </a:pPr>
            <a:r>
              <a:rPr lang="en-US" sz="3200" dirty="0"/>
              <a:t>There is a new easy single wizard for all of your mailboxes, regardless of protocol or </a:t>
            </a:r>
            <a:r>
              <a:rPr lang="en-US" sz="3200" dirty="0" smtClean="0"/>
              <a:t>process.</a:t>
            </a:r>
            <a:endParaRPr lang="en-US" sz="3200" dirty="0"/>
          </a:p>
          <a:p>
            <a:pPr marL="0" indent="0">
              <a:lnSpc>
                <a:spcPct val="100000"/>
              </a:lnSpc>
              <a:spcBef>
                <a:spcPts val="0"/>
              </a:spcBef>
              <a:spcAft>
                <a:spcPts val="1200"/>
              </a:spcAft>
              <a:buNone/>
            </a:pPr>
            <a:r>
              <a:rPr lang="en-US" sz="3200" dirty="0"/>
              <a:t>We support </a:t>
            </a:r>
            <a:r>
              <a:rPr lang="en-US" sz="3200" dirty="0" err="1"/>
              <a:t>autodiscover</a:t>
            </a:r>
            <a:r>
              <a:rPr lang="en-US" sz="3200" dirty="0"/>
              <a:t> for cutover, staged and hybrid (MRS) mailbox </a:t>
            </a:r>
            <a:r>
              <a:rPr lang="en-US" sz="3200" dirty="0" smtClean="0"/>
              <a:t>moves.</a:t>
            </a:r>
            <a:endParaRPr lang="en-US" sz="3200" dirty="0"/>
          </a:p>
          <a:p>
            <a:pPr marL="0" indent="0">
              <a:lnSpc>
                <a:spcPct val="100000"/>
              </a:lnSpc>
              <a:spcBef>
                <a:spcPts val="0"/>
              </a:spcBef>
              <a:spcAft>
                <a:spcPts val="1200"/>
              </a:spcAft>
              <a:buNone/>
            </a:pPr>
            <a:r>
              <a:rPr lang="en-US" sz="3200" dirty="0"/>
              <a:t>It’s the same wizard used for on-premises mailbox </a:t>
            </a:r>
            <a:r>
              <a:rPr lang="en-US" sz="3200" dirty="0" smtClean="0"/>
              <a:t>moves.</a:t>
            </a:r>
            <a:endParaRPr lang="en-US" sz="3200" dirty="0"/>
          </a:p>
          <a:p>
            <a:pPr marL="0" indent="0">
              <a:lnSpc>
                <a:spcPct val="100000"/>
              </a:lnSpc>
              <a:spcBef>
                <a:spcPts val="0"/>
              </a:spcBef>
              <a:spcAft>
                <a:spcPts val="1200"/>
              </a:spcAft>
              <a:buNone/>
            </a:pPr>
            <a:r>
              <a:rPr lang="en-US" sz="3200" dirty="0"/>
              <a:t>Alerting for all moves, on-premises or cloud, are </a:t>
            </a:r>
            <a:r>
              <a:rPr lang="en-US" sz="3200" dirty="0" smtClean="0"/>
              <a:t>integrated.</a:t>
            </a:r>
            <a:endParaRPr lang="en-US" sz="3200" dirty="0"/>
          </a:p>
        </p:txBody>
      </p:sp>
    </p:spTree>
    <p:extLst>
      <p:ext uri="{BB962C8B-B14F-4D97-AF65-F5344CB8AC3E}">
        <p14:creationId xmlns:p14="http://schemas.microsoft.com/office/powerpoint/2010/main" val="115557537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4294967295"/>
          </p:nvPr>
        </p:nvSpPr>
        <p:spPr>
          <a:xfrm>
            <a:off x="274639" y="1439863"/>
            <a:ext cx="11088686" cy="3108543"/>
          </a:xfrm>
          <a:prstGeom prst="rect">
            <a:avLst/>
          </a:prstGeom>
        </p:spPr>
        <p:txBody>
          <a:bodyPr/>
          <a:lstStyle/>
          <a:p>
            <a:pPr marL="0" indent="0">
              <a:lnSpc>
                <a:spcPct val="100000"/>
              </a:lnSpc>
              <a:spcBef>
                <a:spcPts val="0"/>
              </a:spcBef>
              <a:spcAft>
                <a:spcPts val="1800"/>
              </a:spcAft>
              <a:buNone/>
            </a:pPr>
            <a:r>
              <a:rPr lang="en-US" sz="3200" dirty="0"/>
              <a:t>Exchange 2013 and the new Office 365 support a range </a:t>
            </a:r>
            <a:r>
              <a:rPr lang="en-US" sz="3200" dirty="0" smtClean="0"/>
              <a:t>of </a:t>
            </a:r>
            <a:r>
              <a:rPr lang="en-US" sz="3200" dirty="0"/>
              <a:t>ways for moving to the cloud; cutover, staged and </a:t>
            </a:r>
            <a:r>
              <a:rPr lang="en-US" sz="3200" dirty="0" smtClean="0"/>
              <a:t>hybrid.</a:t>
            </a:r>
            <a:endParaRPr lang="en-US" sz="3200" dirty="0"/>
          </a:p>
          <a:p>
            <a:pPr marL="0" indent="0">
              <a:lnSpc>
                <a:spcPct val="100000"/>
              </a:lnSpc>
              <a:spcBef>
                <a:spcPts val="0"/>
              </a:spcBef>
              <a:spcAft>
                <a:spcPts val="1800"/>
              </a:spcAft>
              <a:buNone/>
            </a:pPr>
            <a:r>
              <a:rPr lang="en-US" sz="3200" dirty="0"/>
              <a:t>Hybrid is now more flexible and easier to </a:t>
            </a:r>
            <a:r>
              <a:rPr lang="en-US" sz="3200" dirty="0" smtClean="0"/>
              <a:t>deploy.</a:t>
            </a:r>
            <a:endParaRPr lang="en-US" sz="3200" dirty="0"/>
          </a:p>
          <a:p>
            <a:pPr marL="0" indent="0">
              <a:lnSpc>
                <a:spcPct val="100000"/>
              </a:lnSpc>
              <a:spcBef>
                <a:spcPts val="0"/>
              </a:spcBef>
              <a:spcAft>
                <a:spcPts val="1800"/>
              </a:spcAft>
              <a:buNone/>
            </a:pPr>
            <a:r>
              <a:rPr lang="en-US" sz="3200" dirty="0"/>
              <a:t>The new Exchange Administration Center is your </a:t>
            </a:r>
            <a:r>
              <a:rPr lang="en-US" sz="3200" dirty="0" smtClean="0"/>
              <a:t>one-stop </a:t>
            </a:r>
            <a:r>
              <a:rPr lang="en-US" sz="3200" dirty="0"/>
              <a:t>shop for all Exchange </a:t>
            </a:r>
            <a:r>
              <a:rPr lang="en-US" sz="3200" dirty="0" smtClean="0"/>
              <a:t>2013 </a:t>
            </a:r>
            <a:r>
              <a:rPr lang="en-US" sz="3200" dirty="0"/>
              <a:t>and Office 365 </a:t>
            </a:r>
            <a:r>
              <a:rPr lang="en-US" sz="3200" dirty="0" smtClean="0"/>
              <a:t>administration tasks.</a:t>
            </a:r>
            <a:endParaRPr lang="en-US" sz="3200" dirty="0"/>
          </a:p>
        </p:txBody>
      </p:sp>
    </p:spTree>
    <p:extLst>
      <p:ext uri="{BB962C8B-B14F-4D97-AF65-F5344CB8AC3E}">
        <p14:creationId xmlns:p14="http://schemas.microsoft.com/office/powerpoint/2010/main" val="13611913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dirty="0"/>
              <a:t>Office 365 m</a:t>
            </a:r>
            <a:r>
              <a:rPr lang="en-US" sz="8000" dirty="0" smtClean="0"/>
              <a:t>igration </a:t>
            </a:r>
            <a:br>
              <a:rPr lang="en-US" sz="8000" dirty="0" smtClean="0"/>
            </a:br>
            <a:r>
              <a:rPr lang="en-US" sz="8000" dirty="0" smtClean="0"/>
              <a:t>&amp; hybrid fundamentals</a:t>
            </a:r>
            <a:endParaRPr lang="en-US" sz="8000" dirty="0"/>
          </a:p>
        </p:txBody>
      </p:sp>
    </p:spTree>
    <p:extLst>
      <p:ext uri="{BB962C8B-B14F-4D97-AF65-F5344CB8AC3E}">
        <p14:creationId xmlns:p14="http://schemas.microsoft.com/office/powerpoint/2010/main" val="319613398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455613" y="1439863"/>
            <a:ext cx="11520487" cy="52832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4" tIns="146274" rIns="182844" bIns="146274" numCol="1" spcCol="0" rtlCol="0" fromWordArt="0" anchor="t" anchorCtr="0" forceAA="0" compatLnSpc="1">
            <a:prstTxWarp prst="textNoShape">
              <a:avLst/>
            </a:prstTxWarp>
            <a:noAutofit/>
          </a:bodyPr>
          <a:lstStyle/>
          <a:p>
            <a:pPr marL="463550" indent="-463550" defTabSz="932560">
              <a:lnSpc>
                <a:spcPct val="90000"/>
              </a:lnSpc>
              <a:spcAft>
                <a:spcPts val="1200"/>
              </a:spcAft>
              <a:buSzPct val="105000"/>
              <a:buBlip>
                <a:blip r:embed="rId3"/>
              </a:buBlip>
            </a:pPr>
            <a:r>
              <a:rPr lang="en-US" sz="3600" dirty="0" smtClean="0">
                <a:gradFill>
                  <a:gsLst>
                    <a:gs pos="1250">
                      <a:srgbClr val="FFFFFF"/>
                    </a:gs>
                    <a:gs pos="100000">
                      <a:srgbClr val="FFFFFF"/>
                    </a:gs>
                  </a:gsLst>
                  <a:lin ang="5400000" scaled="0"/>
                </a:gradFill>
                <a:latin typeface="Segoe UI Light"/>
              </a:rPr>
              <a:t>Breakout sessions </a:t>
            </a:r>
            <a:endParaRPr lang="en-US" sz="3600" dirty="0">
              <a:gradFill>
                <a:gsLst>
                  <a:gs pos="1250">
                    <a:srgbClr val="FFFFFF"/>
                  </a:gs>
                  <a:gs pos="100000">
                    <a:srgbClr val="FFFFFF"/>
                  </a:gs>
                </a:gsLst>
                <a:lin ang="5400000" scaled="0"/>
              </a:gradFill>
              <a:latin typeface="Segoe UI Light"/>
            </a:endParaRPr>
          </a:p>
          <a:p>
            <a:pPr defTabSz="932560">
              <a:lnSpc>
                <a:spcPct val="90000"/>
              </a:lnSpc>
              <a:spcAft>
                <a:spcPts val="1200"/>
              </a:spcAft>
              <a:buSzPct val="105000"/>
            </a:pPr>
            <a:r>
              <a:rPr lang="en-US" sz="2000" dirty="0" smtClean="0">
                <a:gradFill>
                  <a:gsLst>
                    <a:gs pos="1250">
                      <a:srgbClr val="FFFFFF"/>
                    </a:gs>
                    <a:gs pos="100000">
                      <a:srgbClr val="FFFFFF"/>
                    </a:gs>
                  </a:gsLst>
                  <a:lin ang="5400000" scaled="0"/>
                </a:gradFill>
              </a:rPr>
              <a:t>	EXO321 </a:t>
            </a:r>
            <a:r>
              <a:rPr lang="en-US" sz="2000" dirty="0">
                <a:gradFill>
                  <a:gsLst>
                    <a:gs pos="1250">
                      <a:srgbClr val="FFFFFF"/>
                    </a:gs>
                    <a:gs pos="100000">
                      <a:srgbClr val="FFFFFF"/>
                    </a:gs>
                  </a:gsLst>
                  <a:lin ang="5400000" scaled="0"/>
                </a:gradFill>
              </a:rPr>
              <a:t>- Deploying Exchange Online Archiving – Wednesday 16:30-17:45</a:t>
            </a:r>
          </a:p>
          <a:p>
            <a:pPr marL="463550" indent="-463550" defTabSz="932560">
              <a:lnSpc>
                <a:spcPct val="90000"/>
              </a:lnSpc>
              <a:spcAft>
                <a:spcPts val="1200"/>
              </a:spcAft>
              <a:buSzPct val="105000"/>
              <a:buBlip>
                <a:blip r:embed="rId3"/>
              </a:buBlip>
            </a:pPr>
            <a:r>
              <a:rPr lang="en-US" sz="3600" dirty="0">
                <a:gradFill>
                  <a:gsLst>
                    <a:gs pos="1250">
                      <a:srgbClr val="FFFFFF"/>
                    </a:gs>
                    <a:gs pos="100000">
                      <a:srgbClr val="FFFFFF"/>
                    </a:gs>
                  </a:gsLst>
                  <a:lin ang="5400000" scaled="0"/>
                </a:gradFill>
                <a:latin typeface="Segoe UI Light"/>
              </a:rPr>
              <a:t>Product </a:t>
            </a:r>
            <a:r>
              <a:rPr lang="en-US" sz="3600" dirty="0" smtClean="0">
                <a:gradFill>
                  <a:gsLst>
                    <a:gs pos="1250">
                      <a:srgbClr val="FFFFFF"/>
                    </a:gs>
                    <a:gs pos="100000">
                      <a:srgbClr val="FFFFFF"/>
                    </a:gs>
                  </a:gsLst>
                  <a:lin ang="5400000" scaled="0"/>
                </a:gradFill>
                <a:latin typeface="Segoe UI Light"/>
              </a:rPr>
              <a:t>demo stations </a:t>
            </a:r>
            <a:r>
              <a:rPr lang="en-US" sz="3600" dirty="0">
                <a:gradFill>
                  <a:gsLst>
                    <a:gs pos="1250">
                      <a:srgbClr val="FFFFFF"/>
                    </a:gs>
                    <a:gs pos="100000">
                      <a:srgbClr val="FFFFFF"/>
                    </a:gs>
                  </a:gsLst>
                  <a:lin ang="5400000" scaled="0"/>
                </a:gradFill>
                <a:latin typeface="Segoe UI Light"/>
              </a:rPr>
              <a:t>(demo station title and location</a:t>
            </a:r>
            <a:r>
              <a:rPr lang="en-US" sz="3600" dirty="0" smtClean="0">
                <a:gradFill>
                  <a:gsLst>
                    <a:gs pos="1250">
                      <a:srgbClr val="FFFFFF"/>
                    </a:gs>
                    <a:gs pos="100000">
                      <a:srgbClr val="FFFFFF"/>
                    </a:gs>
                  </a:gsLst>
                  <a:lin ang="5400000" scaled="0"/>
                </a:gradFill>
                <a:latin typeface="Segoe UI Light"/>
              </a:rPr>
              <a:t>)</a:t>
            </a:r>
          </a:p>
          <a:p>
            <a:pPr marL="463550" indent="-463550" defTabSz="932560">
              <a:lnSpc>
                <a:spcPct val="90000"/>
              </a:lnSpc>
              <a:spcAft>
                <a:spcPts val="1200"/>
              </a:spcAft>
              <a:buSzPct val="105000"/>
              <a:buBlip>
                <a:blip r:embed="rId3"/>
              </a:buBlip>
            </a:pPr>
            <a:r>
              <a:rPr lang="en-US" sz="3600" dirty="0">
                <a:gradFill>
                  <a:gsLst>
                    <a:gs pos="1250">
                      <a:srgbClr val="FFFFFF"/>
                    </a:gs>
                    <a:gs pos="100000">
                      <a:srgbClr val="FFFFFF"/>
                    </a:gs>
                  </a:gsLst>
                  <a:lin ang="5400000" scaled="0"/>
                </a:gradFill>
                <a:latin typeface="Segoe UI Light"/>
              </a:rPr>
              <a:t>Related </a:t>
            </a:r>
            <a:r>
              <a:rPr lang="en-US" sz="3600" dirty="0" smtClean="0">
                <a:gradFill>
                  <a:gsLst>
                    <a:gs pos="1250">
                      <a:srgbClr val="FFFFFF"/>
                    </a:gs>
                    <a:gs pos="100000">
                      <a:srgbClr val="FFFFFF"/>
                    </a:gs>
                  </a:gsLst>
                  <a:lin ang="5400000" scaled="0"/>
                </a:gradFill>
                <a:latin typeface="Segoe UI Light"/>
              </a:rPr>
              <a:t>certification exam</a:t>
            </a:r>
          </a:p>
          <a:p>
            <a:pPr marL="463550" indent="-463550" defTabSz="932560">
              <a:lnSpc>
                <a:spcPct val="90000"/>
              </a:lnSpc>
              <a:spcAft>
                <a:spcPts val="1200"/>
              </a:spcAft>
              <a:buSzPct val="105000"/>
              <a:buBlip>
                <a:blip r:embed="rId3"/>
              </a:buBlip>
            </a:pPr>
            <a:r>
              <a:rPr lang="en-US" sz="3600" dirty="0">
                <a:gradFill>
                  <a:gsLst>
                    <a:gs pos="1250">
                      <a:srgbClr val="FFFFFF"/>
                    </a:gs>
                    <a:gs pos="100000">
                      <a:srgbClr val="FFFFFF"/>
                    </a:gs>
                  </a:gsLst>
                  <a:lin ang="5400000" scaled="0"/>
                </a:gradFill>
                <a:latin typeface="Segoe UI Light"/>
              </a:rPr>
              <a:t>Find </a:t>
            </a:r>
            <a:r>
              <a:rPr lang="en-US" sz="3600" dirty="0" smtClean="0">
                <a:gradFill>
                  <a:gsLst>
                    <a:gs pos="1250">
                      <a:srgbClr val="FFFFFF"/>
                    </a:gs>
                    <a:gs pos="100000">
                      <a:srgbClr val="FFFFFF"/>
                    </a:gs>
                  </a:gsLst>
                  <a:lin ang="5400000" scaled="0"/>
                </a:gradFill>
                <a:latin typeface="Segoe UI Light"/>
              </a:rPr>
              <a:t>me later at...</a:t>
            </a:r>
          </a:p>
          <a:p>
            <a:pPr marL="463550" indent="-463550" defTabSz="932560">
              <a:lnSpc>
                <a:spcPct val="90000"/>
              </a:lnSpc>
              <a:spcAft>
                <a:spcPts val="1200"/>
              </a:spcAft>
              <a:buSzPct val="105000"/>
              <a:buBlip>
                <a:blip r:embed="rId3"/>
              </a:buBlip>
            </a:pPr>
            <a:endParaRPr lang="en-US" sz="3600" dirty="0">
              <a:gradFill>
                <a:gsLst>
                  <a:gs pos="125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4006629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455613" y="1439863"/>
            <a:ext cx="11520487" cy="52832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4" tIns="146274" rIns="182844" bIns="146274" numCol="1" spcCol="0" rtlCol="0" fromWordArt="0" anchor="t" anchorCtr="0" forceAA="0" compatLnSpc="1">
            <a:prstTxWarp prst="textNoShape">
              <a:avLst/>
            </a:prstTxWarp>
            <a:noAutofit/>
          </a:bodyPr>
          <a:lstStyle/>
          <a:p>
            <a:pPr marL="463550" indent="-463550" defTabSz="932560">
              <a:lnSpc>
                <a:spcPct val="90000"/>
              </a:lnSpc>
              <a:spcAft>
                <a:spcPts val="1200"/>
              </a:spcAft>
              <a:buSzPct val="105000"/>
              <a:buBlip>
                <a:blip r:embed="rId3"/>
              </a:buBlip>
            </a:pPr>
            <a:r>
              <a:rPr lang="en-US" sz="3600" dirty="0">
                <a:gradFill>
                  <a:gsLst>
                    <a:gs pos="1250">
                      <a:srgbClr val="FFFFFF"/>
                    </a:gs>
                    <a:gs pos="100000">
                      <a:srgbClr val="FFFFFF"/>
                    </a:gs>
                  </a:gsLst>
                  <a:lin ang="5400000" scaled="0"/>
                </a:gradFill>
                <a:latin typeface="Segoe UI Light"/>
              </a:rPr>
              <a:t>Exchange </a:t>
            </a:r>
            <a:r>
              <a:rPr lang="en-US" sz="3600" dirty="0" smtClean="0">
                <a:gradFill>
                  <a:gsLst>
                    <a:gs pos="1250">
                      <a:srgbClr val="FFFFFF"/>
                    </a:gs>
                    <a:gs pos="100000">
                      <a:srgbClr val="FFFFFF"/>
                    </a:gs>
                  </a:gsLst>
                  <a:lin ang="5400000" scaled="0"/>
                </a:gradFill>
                <a:latin typeface="Segoe UI Light"/>
              </a:rPr>
              <a:t>team blog</a:t>
            </a:r>
            <a:r>
              <a:rPr lang="en-US" sz="3600" dirty="0">
                <a:gradFill>
                  <a:gsLst>
                    <a:gs pos="1250">
                      <a:srgbClr val="FFFFFF"/>
                    </a:gs>
                    <a:gs pos="100000">
                      <a:srgbClr val="FFFFFF"/>
                    </a:gs>
                  </a:gsLst>
                  <a:lin ang="5400000" scaled="0"/>
                </a:gradFill>
                <a:latin typeface="Segoe UI Light"/>
              </a:rPr>
              <a:t>: </a:t>
            </a: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http://blogs.technet.com/b/exchange</a:t>
            </a:r>
            <a:r>
              <a:rPr lang="en-US" sz="2400" dirty="0" smtClean="0">
                <a:gradFill>
                  <a:gsLst>
                    <a:gs pos="1250">
                      <a:srgbClr val="FFFFFF"/>
                    </a:gs>
                    <a:gs pos="100000">
                      <a:srgbClr val="FFFFFF"/>
                    </a:gs>
                  </a:gsLst>
                  <a:lin ang="5400000" scaled="0"/>
                </a:gradFill>
                <a:latin typeface="Segoe UI Light"/>
              </a:rPr>
              <a:t>/</a:t>
            </a:r>
            <a:endParaRPr lang="en-US" sz="2400" dirty="0">
              <a:gradFill>
                <a:gsLst>
                  <a:gs pos="1250">
                    <a:srgbClr val="FFFFFF"/>
                  </a:gs>
                  <a:gs pos="100000">
                    <a:srgbClr val="FFFFFF"/>
                  </a:gs>
                </a:gsLst>
                <a:lin ang="5400000" scaled="0"/>
              </a:gradFill>
              <a:latin typeface="Segoe UI Light"/>
            </a:endParaRPr>
          </a:p>
          <a:p>
            <a:pPr marL="463550" indent="-463550" defTabSz="932560">
              <a:lnSpc>
                <a:spcPct val="90000"/>
              </a:lnSpc>
              <a:spcAft>
                <a:spcPts val="1200"/>
              </a:spcAft>
              <a:buSzPct val="105000"/>
              <a:buBlip>
                <a:blip r:embed="rId3"/>
              </a:buBlip>
            </a:pPr>
            <a:r>
              <a:rPr lang="en-US" sz="3600" dirty="0">
                <a:gradFill>
                  <a:gsLst>
                    <a:gs pos="1250">
                      <a:srgbClr val="FFFFFF"/>
                    </a:gs>
                    <a:gs pos="100000">
                      <a:srgbClr val="FFFFFF"/>
                    </a:gs>
                  </a:gsLst>
                  <a:lin ang="5400000" scaled="0"/>
                </a:gradFill>
                <a:latin typeface="Segoe UI Light"/>
              </a:rPr>
              <a:t>Twitter:</a:t>
            </a: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Follow @</a:t>
            </a:r>
            <a:r>
              <a:rPr lang="en-US" sz="2400" dirty="0" err="1">
                <a:gradFill>
                  <a:gsLst>
                    <a:gs pos="1250">
                      <a:srgbClr val="FFFFFF"/>
                    </a:gs>
                    <a:gs pos="100000">
                      <a:srgbClr val="FFFFFF"/>
                    </a:gs>
                  </a:gsLst>
                  <a:lin ang="5400000" scaled="0"/>
                </a:gradFill>
                <a:latin typeface="Segoe UI Light"/>
              </a:rPr>
              <a:t>MSFTExchange</a:t>
            </a:r>
            <a:r>
              <a:rPr lang="en-US" sz="2400" dirty="0">
                <a:gradFill>
                  <a:gsLst>
                    <a:gs pos="1250">
                      <a:srgbClr val="FFFFFF"/>
                    </a:gs>
                    <a:gs pos="100000">
                      <a:srgbClr val="FFFFFF"/>
                    </a:gs>
                  </a:gsLst>
                  <a:lin ang="5400000" scaled="0"/>
                </a:gradFill>
                <a:latin typeface="Segoe UI Light"/>
              </a:rPr>
              <a:t> </a:t>
            </a: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Join the conversation, use #</a:t>
            </a:r>
            <a:r>
              <a:rPr lang="en-US" sz="2400" dirty="0" err="1">
                <a:gradFill>
                  <a:gsLst>
                    <a:gs pos="1250">
                      <a:srgbClr val="FFFFFF"/>
                    </a:gs>
                    <a:gs pos="100000">
                      <a:srgbClr val="FFFFFF"/>
                    </a:gs>
                  </a:gsLst>
                  <a:lin ang="5400000" scaled="0"/>
                </a:gradFill>
                <a:latin typeface="Segoe UI Light"/>
              </a:rPr>
              <a:t>IamMEC</a:t>
            </a:r>
            <a:endParaRPr lang="en-US" sz="2400" dirty="0">
              <a:gradFill>
                <a:gsLst>
                  <a:gs pos="1250">
                    <a:srgbClr val="FFFFFF"/>
                  </a:gs>
                  <a:gs pos="100000">
                    <a:srgbClr val="FFFFFF"/>
                  </a:gs>
                </a:gsLst>
                <a:lin ang="5400000" scaled="0"/>
              </a:gradFill>
              <a:latin typeface="Segoe UI Light"/>
            </a:endParaRPr>
          </a:p>
          <a:p>
            <a:pPr marL="463550" indent="-463550" defTabSz="932560">
              <a:lnSpc>
                <a:spcPct val="90000"/>
              </a:lnSpc>
              <a:spcAft>
                <a:spcPts val="1200"/>
              </a:spcAft>
              <a:buSzPct val="105000"/>
              <a:buBlip>
                <a:blip r:embed="rId3"/>
              </a:buBlip>
            </a:pPr>
            <a:r>
              <a:rPr lang="en-US" sz="3600" dirty="0">
                <a:gradFill>
                  <a:gsLst>
                    <a:gs pos="1250">
                      <a:srgbClr val="FFFFFF"/>
                    </a:gs>
                    <a:gs pos="100000">
                      <a:srgbClr val="FFFFFF"/>
                    </a:gs>
                  </a:gsLst>
                  <a:lin ang="5400000" scaled="0"/>
                </a:gradFill>
                <a:latin typeface="Segoe UI Light"/>
              </a:rPr>
              <a:t>Check out: </a:t>
            </a: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Microsoft Exchange Conference 2014:  www.iammec.com </a:t>
            </a: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Office 365 </a:t>
            </a:r>
            <a:r>
              <a:rPr lang="en-US" sz="2400" dirty="0" err="1">
                <a:gradFill>
                  <a:gsLst>
                    <a:gs pos="1250">
                      <a:srgbClr val="FFFFFF"/>
                    </a:gs>
                    <a:gs pos="100000">
                      <a:srgbClr val="FFFFFF"/>
                    </a:gs>
                  </a:gsLst>
                  <a:lin ang="5400000" scaled="0"/>
                </a:gradFill>
                <a:latin typeface="Segoe UI Light"/>
              </a:rPr>
              <a:t>FastTrack</a:t>
            </a:r>
            <a:r>
              <a:rPr lang="en-US" sz="2400" dirty="0">
                <a:gradFill>
                  <a:gsLst>
                    <a:gs pos="1250">
                      <a:srgbClr val="FFFFFF"/>
                    </a:gs>
                    <a:gs pos="100000">
                      <a:srgbClr val="FFFFFF"/>
                    </a:gs>
                  </a:gsLst>
                  <a:lin ang="5400000" scaled="0"/>
                </a:gradFill>
                <a:latin typeface="Segoe UI Light"/>
              </a:rPr>
              <a:t>: http://fasttrack.office.com/</a:t>
            </a:r>
            <a:r>
              <a:rPr lang="en-US" sz="2400" dirty="0">
                <a:gradFill>
                  <a:gsLst>
                    <a:gs pos="1250">
                      <a:srgbClr val="FFFFFF"/>
                    </a:gs>
                    <a:gs pos="100000">
                      <a:srgbClr val="FFFFFF"/>
                    </a:gs>
                  </a:gsLst>
                  <a:lin ang="5400000" scaled="0"/>
                </a:gradFill>
                <a:latin typeface="Segoe UI Light"/>
                <a:hlinkClick r:id="rId4"/>
              </a:rPr>
              <a:t>/</a:t>
            </a:r>
            <a:endParaRPr lang="en-US" sz="2400" dirty="0">
              <a:gradFill>
                <a:gsLst>
                  <a:gs pos="1250">
                    <a:srgbClr val="FFFFFF"/>
                  </a:gs>
                  <a:gs pos="100000">
                    <a:srgbClr val="FFFFFF"/>
                  </a:gs>
                </a:gsLst>
                <a:lin ang="5400000" scaled="0"/>
              </a:gradFill>
              <a:latin typeface="Segoe UI Light"/>
            </a:endParaRPr>
          </a:p>
          <a:p>
            <a:pPr defTabSz="932560">
              <a:lnSpc>
                <a:spcPct val="90000"/>
              </a:lnSpc>
              <a:spcAft>
                <a:spcPts val="600"/>
              </a:spcAft>
              <a:buSzPct val="105000"/>
            </a:pPr>
            <a:r>
              <a:rPr lang="en-US" sz="2400" dirty="0">
                <a:gradFill>
                  <a:gsLst>
                    <a:gs pos="1250">
                      <a:srgbClr val="FFFFFF"/>
                    </a:gs>
                    <a:gs pos="100000">
                      <a:srgbClr val="FFFFFF"/>
                    </a:gs>
                  </a:gsLst>
                  <a:lin ang="5400000" scaled="0"/>
                </a:gradFill>
                <a:latin typeface="Segoe UI Light"/>
              </a:rPr>
              <a:t>	Technical Training with Ignite: http://ignite.office.com/</a:t>
            </a:r>
          </a:p>
        </p:txBody>
      </p:sp>
    </p:spTree>
    <p:extLst>
      <p:ext uri="{BB962C8B-B14F-4D97-AF65-F5344CB8AC3E}">
        <p14:creationId xmlns:p14="http://schemas.microsoft.com/office/powerpoint/2010/main" val="850026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38252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61679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95470571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437526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options</a:t>
            </a:r>
          </a:p>
        </p:txBody>
      </p:sp>
      <p:sp>
        <p:nvSpPr>
          <p:cNvPr id="4" name="Rectangle 3"/>
          <p:cNvSpPr/>
          <p:nvPr/>
        </p:nvSpPr>
        <p:spPr>
          <a:xfrm>
            <a:off x="274638" y="1439863"/>
            <a:ext cx="6216650" cy="5432256"/>
          </a:xfrm>
          <a:prstGeom prst="rect">
            <a:avLst/>
          </a:prstGeom>
        </p:spPr>
        <p:txBody>
          <a:bodyPr lIns="182880">
            <a:spAutoFit/>
          </a:bodyPr>
          <a:lstStyle/>
          <a:p>
            <a:pPr>
              <a:spcAft>
                <a:spcPts val="600"/>
              </a:spcAft>
            </a:pPr>
            <a:r>
              <a:rPr lang="en-US" sz="2800" dirty="0" smtClean="0">
                <a:latin typeface="+mj-lt"/>
              </a:rPr>
              <a:t>Migration</a:t>
            </a:r>
            <a:endParaRPr lang="en-US" sz="2800" dirty="0">
              <a:latin typeface="+mj-lt"/>
            </a:endParaRPr>
          </a:p>
          <a:p>
            <a:pPr marL="285750">
              <a:spcAft>
                <a:spcPts val="600"/>
              </a:spcAft>
            </a:pPr>
            <a:r>
              <a:rPr lang="en-US" sz="2000" dirty="0"/>
              <a:t>IMAP migration</a:t>
            </a:r>
          </a:p>
          <a:p>
            <a:pPr marL="455612">
              <a:spcAft>
                <a:spcPts val="600"/>
              </a:spcAft>
            </a:pPr>
            <a:r>
              <a:rPr lang="en-US" sz="1600" dirty="0"/>
              <a:t>Supports wide range of email platforms</a:t>
            </a:r>
          </a:p>
          <a:p>
            <a:pPr marL="455612">
              <a:spcAft>
                <a:spcPts val="600"/>
              </a:spcAft>
            </a:pPr>
            <a:r>
              <a:rPr lang="en-US" sz="1600" dirty="0"/>
              <a:t>Email only (no calendar, contacts, or tasks)</a:t>
            </a:r>
          </a:p>
          <a:p>
            <a:pPr marL="285750">
              <a:spcAft>
                <a:spcPts val="600"/>
              </a:spcAft>
            </a:pPr>
            <a:r>
              <a:rPr lang="en-US" sz="2000" dirty="0"/>
              <a:t>Cutover Exchange migration </a:t>
            </a:r>
          </a:p>
          <a:p>
            <a:pPr marL="455612">
              <a:spcAft>
                <a:spcPts val="600"/>
              </a:spcAft>
            </a:pPr>
            <a:r>
              <a:rPr lang="en-US" sz="1600" dirty="0"/>
              <a:t>Good for fast, cutover migrations</a:t>
            </a:r>
          </a:p>
          <a:p>
            <a:pPr marL="455612">
              <a:spcAft>
                <a:spcPts val="600"/>
              </a:spcAft>
            </a:pPr>
            <a:r>
              <a:rPr lang="en-US" sz="1600" dirty="0"/>
              <a:t>No Exchange upgrade required on-premises</a:t>
            </a:r>
          </a:p>
          <a:p>
            <a:pPr marL="285750">
              <a:spcAft>
                <a:spcPts val="600"/>
              </a:spcAft>
            </a:pPr>
            <a:r>
              <a:rPr lang="en-US" sz="2000" dirty="0"/>
              <a:t>Staged Exchange migration</a:t>
            </a:r>
          </a:p>
          <a:p>
            <a:pPr marL="455612">
              <a:spcAft>
                <a:spcPts val="600"/>
              </a:spcAft>
            </a:pPr>
            <a:r>
              <a:rPr lang="en-US" sz="1600" dirty="0"/>
              <a:t>No Exchange upgrade required on-premises</a:t>
            </a:r>
          </a:p>
          <a:p>
            <a:pPr marL="455612">
              <a:spcAft>
                <a:spcPts val="600"/>
              </a:spcAft>
            </a:pPr>
            <a:r>
              <a:rPr lang="en-US" sz="1600" dirty="0"/>
              <a:t>Identity federation with on-premises </a:t>
            </a:r>
            <a:r>
              <a:rPr lang="en-US" sz="1600" dirty="0" smtClean="0"/>
              <a:t>directory</a:t>
            </a:r>
          </a:p>
          <a:p>
            <a:pPr>
              <a:spcAft>
                <a:spcPts val="600"/>
              </a:spcAft>
            </a:pPr>
            <a:r>
              <a:rPr lang="en-US" sz="2800" dirty="0">
                <a:latin typeface="+mj-lt"/>
              </a:rPr>
              <a:t>Migration</a:t>
            </a:r>
          </a:p>
          <a:p>
            <a:pPr marL="285750">
              <a:spcAft>
                <a:spcPts val="600"/>
              </a:spcAft>
            </a:pPr>
            <a:r>
              <a:rPr lang="en-US" sz="2000" dirty="0">
                <a:solidFill>
                  <a:schemeClr val="tx2"/>
                </a:solidFill>
              </a:rPr>
              <a:t>Hybrid deployment</a:t>
            </a:r>
            <a:endParaRPr lang="en-US" sz="2000" dirty="0"/>
          </a:p>
          <a:p>
            <a:pPr marL="455612">
              <a:spcAft>
                <a:spcPts val="600"/>
              </a:spcAft>
            </a:pPr>
            <a:r>
              <a:rPr lang="en-US" sz="1600" dirty="0"/>
              <a:t>Manage users on-premises and online</a:t>
            </a:r>
          </a:p>
          <a:p>
            <a:pPr marL="455612">
              <a:spcAft>
                <a:spcPts val="600"/>
              </a:spcAft>
            </a:pPr>
            <a:r>
              <a:rPr lang="en-US" sz="1600" dirty="0"/>
              <a:t>Enables cross-premises calendaring, smooth migration, </a:t>
            </a:r>
            <a:r>
              <a:rPr lang="en-US" sz="1600" dirty="0" smtClean="0"/>
              <a:t/>
            </a:r>
            <a:br>
              <a:rPr lang="en-US" sz="1600" dirty="0" smtClean="0"/>
            </a:br>
            <a:r>
              <a:rPr lang="en-US" sz="1600" dirty="0" smtClean="0"/>
              <a:t>and </a:t>
            </a:r>
            <a:r>
              <a:rPr lang="en-US" sz="1600" dirty="0"/>
              <a:t>easy off-boarding</a:t>
            </a:r>
          </a:p>
        </p:txBody>
      </p:sp>
      <p:graphicFrame>
        <p:nvGraphicFramePr>
          <p:cNvPr id="5" name="Table 4"/>
          <p:cNvGraphicFramePr>
            <a:graphicFrameLocks noGrp="1"/>
          </p:cNvGraphicFramePr>
          <p:nvPr>
            <p:extLst>
              <p:ext uri="{D42A27DB-BD31-4B8C-83A1-F6EECF244321}">
                <p14:modId xmlns:p14="http://schemas.microsoft.com/office/powerpoint/2010/main" val="41610949"/>
              </p:ext>
            </p:extLst>
          </p:nvPr>
        </p:nvGraphicFramePr>
        <p:xfrm>
          <a:off x="6311900" y="1898650"/>
          <a:ext cx="5664202" cy="4011462"/>
        </p:xfrm>
        <a:graphic>
          <a:graphicData uri="http://schemas.openxmlformats.org/drawingml/2006/table">
            <a:tbl>
              <a:tblPr firstRow="1" bandRow="1">
                <a:noFill/>
                <a:tableStyleId>{2D5ABB26-0587-4C30-8999-92F81FD0307C}</a:tableStyleId>
              </a:tblPr>
              <a:tblGrid>
                <a:gridCol w="1456454"/>
                <a:gridCol w="1051937"/>
                <a:gridCol w="1051937"/>
                <a:gridCol w="1051937"/>
                <a:gridCol w="1051937"/>
              </a:tblGrid>
              <a:tr h="921827">
                <a:tc>
                  <a:txBody>
                    <a:bodyPr/>
                    <a:lstStyle/>
                    <a:p>
                      <a:endParaRPr lang="en-US" sz="1800" b="0" i="0" dirty="0">
                        <a:solidFill>
                          <a:schemeClr val="tx2"/>
                        </a:solidFill>
                      </a:endParaRPr>
                    </a:p>
                  </a:txBody>
                  <a:tcPr marL="12405" marR="12405"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 IMAP migration</a:t>
                      </a:r>
                      <a:endParaRPr lang="en-US" sz="1400" b="0" i="0" dirty="0" smtClean="0">
                        <a:solidFill>
                          <a:schemeClr val="tx2"/>
                        </a:solidFill>
                      </a:endParaRPr>
                    </a:p>
                  </a:txBody>
                  <a:tcPr marL="45720" marR="9144" marB="91440" anchor="b"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Cutover migration</a:t>
                      </a:r>
                      <a:endParaRPr lang="en-US" sz="1400" b="0" i="0" dirty="0">
                        <a:solidFill>
                          <a:schemeClr val="tx2"/>
                        </a:solidFill>
                      </a:endParaRPr>
                    </a:p>
                  </a:txBody>
                  <a:tcPr marL="45720" marR="9144" marB="91440" anchor="b"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Staged migration</a:t>
                      </a:r>
                      <a:endParaRPr lang="en-US" sz="1400" b="0" i="0" dirty="0" smtClean="0">
                        <a:solidFill>
                          <a:schemeClr val="tx2"/>
                        </a:solidFill>
                      </a:endParaRPr>
                    </a:p>
                  </a:txBody>
                  <a:tcPr marR="9144" marB="91440" anchor="b"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Hybrid</a:t>
                      </a:r>
                      <a:endParaRPr lang="en-US" sz="1400" b="0" i="0" dirty="0" smtClean="0">
                        <a:solidFill>
                          <a:schemeClr val="tx2"/>
                        </a:solidFill>
                      </a:endParaRPr>
                    </a:p>
                  </a:txBody>
                  <a:tcPr marR="9144"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651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Exchange 5.5</a:t>
                      </a:r>
                      <a:endParaRPr lang="en-US" sz="1400" b="1" dirty="0" smtClean="0">
                        <a:solidFill>
                          <a:schemeClr val="tx2"/>
                        </a:solidFill>
                      </a:endParaRPr>
                    </a:p>
                  </a:txBody>
                  <a:tcPr marL="62020" marR="37213" marT="27978" marB="279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r>
              <a:tr h="34651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Exchange 2000</a:t>
                      </a:r>
                      <a:endParaRPr lang="en-US" sz="1400" b="1" dirty="0" smtClean="0">
                        <a:solidFill>
                          <a:schemeClr val="tx2"/>
                        </a:solidFill>
                      </a:endParaRPr>
                    </a:p>
                  </a:txBody>
                  <a:tcPr marL="62020" marR="37213" marT="27978" marB="279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X</a:t>
                      </a:r>
                      <a:endParaRPr lang="en-US" sz="1400" dirty="0" smtClean="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651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Exchange 2003</a:t>
                      </a:r>
                      <a:endParaRPr lang="en-US" sz="1400" b="1" dirty="0" smtClean="0">
                        <a:solidFill>
                          <a:schemeClr val="tx2"/>
                        </a:solidFill>
                      </a:endParaRPr>
                    </a:p>
                  </a:txBody>
                  <a:tcPr marL="62020" marR="37213" marT="27978" marB="279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r>
              <a:tr h="34651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Exchange</a:t>
                      </a:r>
                      <a:r>
                        <a:rPr lang="en-US" sz="1400" baseline="0" dirty="0" smtClean="0"/>
                        <a:t> </a:t>
                      </a:r>
                      <a:r>
                        <a:rPr lang="en-US" sz="1400" dirty="0" smtClean="0"/>
                        <a:t>2007</a:t>
                      </a:r>
                      <a:endParaRPr lang="en-US" sz="1400" b="1" dirty="0">
                        <a:solidFill>
                          <a:schemeClr val="tx2"/>
                        </a:solidFill>
                      </a:endParaRPr>
                    </a:p>
                  </a:txBody>
                  <a:tcPr marL="62020" marR="37213" marT="27978" marB="279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X</a:t>
                      </a:r>
                      <a:endParaRPr lang="en-US" sz="1400" dirty="0" smtClean="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651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Exchange</a:t>
                      </a:r>
                      <a:r>
                        <a:rPr lang="en-US" sz="1400" baseline="0" dirty="0" smtClean="0"/>
                        <a:t> </a:t>
                      </a:r>
                      <a:r>
                        <a:rPr lang="en-US" sz="1400" dirty="0" smtClean="0"/>
                        <a:t>2010</a:t>
                      </a:r>
                      <a:endParaRPr lang="en-US" sz="1400" b="1" dirty="0" smtClean="0">
                        <a:solidFill>
                          <a:schemeClr val="tx2"/>
                        </a:solidFill>
                      </a:endParaRPr>
                    </a:p>
                  </a:txBody>
                  <a:tcPr marL="62020" marR="37213" marT="27978" marB="279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X</a:t>
                      </a:r>
                      <a:endParaRPr lang="en-US" sz="1400" dirty="0" smtClean="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r>
                        <a:rPr lang="en-US" sz="1400" dirty="0" smtClean="0"/>
                        <a:t>X</a:t>
                      </a:r>
                      <a:endParaRPr lang="en-US" sz="1400" dirty="0" smtClean="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r>
              <a:tr h="34651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Exchange</a:t>
                      </a:r>
                      <a:r>
                        <a:rPr lang="en-US" sz="1400" baseline="0" dirty="0" smtClean="0"/>
                        <a:t> 2013</a:t>
                      </a:r>
                      <a:endParaRPr lang="en-US" sz="1400" b="0" dirty="0" smtClean="0">
                        <a:solidFill>
                          <a:schemeClr val="tx2"/>
                        </a:solidFill>
                      </a:endParaRPr>
                    </a:p>
                  </a:txBody>
                  <a:tcPr marL="62020" marR="37213" marT="27978" marB="279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X</a:t>
                      </a:r>
                      <a:endParaRPr lang="en-US" sz="1400" dirty="0" smtClean="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smtClean="0"/>
                        <a:t>X</a:t>
                      </a:r>
                      <a:endParaRPr lang="en-US" sz="1400" dirty="0" smtClean="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651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Notes/Domino</a:t>
                      </a:r>
                      <a:endParaRPr lang="en-US" sz="1400" b="1" dirty="0" smtClean="0">
                        <a:solidFill>
                          <a:schemeClr val="tx2"/>
                        </a:solidFill>
                      </a:endParaRPr>
                    </a:p>
                  </a:txBody>
                  <a:tcPr marL="62020" marR="37213" marT="27978" marB="279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r>
              <a:tr h="31753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GroupWise</a:t>
                      </a:r>
                      <a:endParaRPr lang="en-US" sz="1400" b="1" dirty="0" smtClean="0">
                        <a:solidFill>
                          <a:schemeClr val="tx2"/>
                        </a:solidFill>
                      </a:endParaRPr>
                    </a:p>
                  </a:txBody>
                  <a:tcPr marL="62020" marR="37213" marT="27978" marB="279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6513">
                <a:tc>
                  <a:txBody>
                    <a:bodyPr/>
                    <a:lstStyle/>
                    <a:p>
                      <a:pPr algn="l"/>
                      <a:r>
                        <a:rPr lang="en-US" sz="1400" dirty="0" smtClean="0"/>
                        <a:t>Other</a:t>
                      </a:r>
                      <a:endParaRPr lang="en-US" sz="1400" b="1" dirty="0">
                        <a:solidFill>
                          <a:schemeClr val="tx2"/>
                        </a:solidFill>
                      </a:endParaRPr>
                    </a:p>
                  </a:txBody>
                  <a:tcPr marL="62020" marR="37213" marT="27978" marB="279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X</a:t>
                      </a:r>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c>
                  <a:txBody>
                    <a:bodyPr/>
                    <a:lstStyle/>
                    <a:p>
                      <a:pPr algn="l"/>
                      <a:endParaRPr lang="en-US" sz="1400" dirty="0">
                        <a:solidFill>
                          <a:schemeClr val="tx2"/>
                        </a:solidFill>
                      </a:endParaRPr>
                    </a:p>
                  </a:txBody>
                  <a:tcPr marL="182880" marR="36576"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lumOff val="10000"/>
                      </a:schemeClr>
                    </a:solidFill>
                  </a:tcPr>
                </a:tc>
              </a:tr>
            </a:tbl>
          </a:graphicData>
        </a:graphic>
      </p:graphicFrame>
      <p:sp>
        <p:nvSpPr>
          <p:cNvPr id="6" name="TextBox 5"/>
          <p:cNvSpPr txBox="1"/>
          <p:nvPr/>
        </p:nvSpPr>
        <p:spPr>
          <a:xfrm>
            <a:off x="6311900" y="5992543"/>
            <a:ext cx="5664200" cy="188385"/>
          </a:xfrm>
          <a:prstGeom prst="rect">
            <a:avLst/>
          </a:prstGeom>
          <a:noFill/>
        </p:spPr>
        <p:txBody>
          <a:bodyPr wrap="square" lIns="0" tIns="0" rIns="0" bIns="0" rtlCol="0">
            <a:spAutoFit/>
          </a:bodyPr>
          <a:lstStyle/>
          <a:p>
            <a:r>
              <a:rPr lang="en-US" sz="1224" dirty="0" smtClean="0">
                <a:gradFill>
                  <a:gsLst>
                    <a:gs pos="0">
                      <a:schemeClr val="tx1"/>
                    </a:gs>
                    <a:gs pos="86000">
                      <a:schemeClr val="tx1"/>
                    </a:gs>
                  </a:gsLst>
                  <a:lin ang="5400000" scaled="0"/>
                </a:gradFill>
              </a:rPr>
              <a:t>* Additional </a:t>
            </a:r>
            <a:r>
              <a:rPr lang="en-US" sz="1224" dirty="0">
                <a:gradFill>
                  <a:gsLst>
                    <a:gs pos="0">
                      <a:schemeClr val="tx1"/>
                    </a:gs>
                    <a:gs pos="86000">
                      <a:schemeClr val="tx1"/>
                    </a:gs>
                  </a:gsLst>
                  <a:lin ang="5400000" scaled="0"/>
                </a:gradFill>
              </a:rPr>
              <a:t>options available with </a:t>
            </a:r>
            <a:r>
              <a:rPr lang="en-US" sz="1224" dirty="0" smtClean="0">
                <a:gradFill>
                  <a:gsLst>
                    <a:gs pos="0">
                      <a:schemeClr val="tx1"/>
                    </a:gs>
                    <a:gs pos="86000">
                      <a:schemeClr val="tx1"/>
                    </a:gs>
                  </a:gsLst>
                  <a:lin ang="5400000" scaled="0"/>
                </a:gradFill>
              </a:rPr>
              <a:t>tools from </a:t>
            </a:r>
            <a:r>
              <a:rPr lang="en-US" sz="1224" dirty="0">
                <a:gradFill>
                  <a:gsLst>
                    <a:gs pos="0">
                      <a:schemeClr val="tx1"/>
                    </a:gs>
                    <a:gs pos="86000">
                      <a:schemeClr val="tx1"/>
                    </a:gs>
                  </a:gsLst>
                  <a:lin ang="5400000" scaled="0"/>
                </a:gradFill>
              </a:rPr>
              <a:t>migration partners</a:t>
            </a:r>
          </a:p>
        </p:txBody>
      </p:sp>
    </p:spTree>
    <p:extLst>
      <p:ext uri="{BB962C8B-B14F-4D97-AF65-F5344CB8AC3E}">
        <p14:creationId xmlns:p14="http://schemas.microsoft.com/office/powerpoint/2010/main" val="28467461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Cutover </a:t>
            </a:r>
            <a:r>
              <a:rPr lang="en-US" dirty="0" smtClean="0"/>
              <a:t>vs. staged</a:t>
            </a:r>
            <a:endParaRPr lang="en-US" dirty="0"/>
          </a:p>
        </p:txBody>
      </p:sp>
      <p:sp>
        <p:nvSpPr>
          <p:cNvPr id="5" name="Content Placeholder 4"/>
          <p:cNvSpPr>
            <a:spLocks noGrp="1"/>
          </p:cNvSpPr>
          <p:nvPr>
            <p:ph type="body" sz="quarter" idx="4294967295"/>
          </p:nvPr>
        </p:nvSpPr>
        <p:spPr>
          <a:xfrm>
            <a:off x="274637" y="1439863"/>
            <a:ext cx="5856288" cy="5283200"/>
          </a:xfrm>
        </p:spPr>
        <p:txBody>
          <a:bodyPr>
            <a:normAutofit/>
          </a:bodyPr>
          <a:lstStyle/>
          <a:p>
            <a:pPr marL="0" indent="0">
              <a:spcAft>
                <a:spcPts val="600"/>
              </a:spcAft>
              <a:buNone/>
            </a:pPr>
            <a:r>
              <a:rPr lang="en-US" sz="2800" dirty="0">
                <a:solidFill>
                  <a:schemeClr val="tx1"/>
                </a:solidFill>
              </a:rPr>
              <a:t>Cutover</a:t>
            </a:r>
          </a:p>
          <a:p>
            <a:pPr marL="161925" indent="0">
              <a:spcAft>
                <a:spcPts val="600"/>
              </a:spcAft>
              <a:buNone/>
            </a:pPr>
            <a:r>
              <a:rPr lang="en-US" sz="2000" dirty="0">
                <a:solidFill>
                  <a:schemeClr val="tx1"/>
                </a:solidFill>
                <a:latin typeface="+mn-lt"/>
              </a:rPr>
              <a:t>Cutover is designed for </a:t>
            </a:r>
            <a:r>
              <a:rPr lang="en-US" sz="2000" dirty="0">
                <a:solidFill>
                  <a:schemeClr val="accent5"/>
                </a:solidFill>
                <a:latin typeface="+mn-lt"/>
              </a:rPr>
              <a:t>small/fast migrations </a:t>
            </a:r>
            <a:r>
              <a:rPr lang="en-US" sz="2000" dirty="0">
                <a:solidFill>
                  <a:schemeClr val="tx1"/>
                </a:solidFill>
                <a:latin typeface="+mn-lt"/>
              </a:rPr>
              <a:t>to Office 365. </a:t>
            </a:r>
          </a:p>
          <a:p>
            <a:pPr marL="161925" indent="0">
              <a:spcAft>
                <a:spcPts val="600"/>
              </a:spcAft>
              <a:buNone/>
            </a:pPr>
            <a:r>
              <a:rPr lang="en-US" sz="2000" dirty="0">
                <a:solidFill>
                  <a:schemeClr val="tx1"/>
                </a:solidFill>
                <a:latin typeface="+mn-lt"/>
              </a:rPr>
              <a:t>Mailbox data and address book data is synced from on-premises to Exchange Online via Outlook Anywhere (RPC over https</a:t>
            </a:r>
            <a:r>
              <a:rPr lang="en-US" sz="2000" dirty="0" smtClean="0">
                <a:solidFill>
                  <a:schemeClr val="tx1"/>
                </a:solidFill>
                <a:latin typeface="+mn-lt"/>
              </a:rPr>
              <a:t>).</a:t>
            </a:r>
            <a:endParaRPr lang="en-US" sz="2000" dirty="0">
              <a:solidFill>
                <a:schemeClr val="tx1"/>
              </a:solidFill>
              <a:latin typeface="+mn-lt"/>
            </a:endParaRPr>
          </a:p>
          <a:p>
            <a:pPr marL="161925" indent="0">
              <a:spcAft>
                <a:spcPts val="600"/>
              </a:spcAft>
              <a:buNone/>
            </a:pPr>
            <a:r>
              <a:rPr lang="en-US" sz="2000" dirty="0">
                <a:solidFill>
                  <a:schemeClr val="tx1"/>
                </a:solidFill>
                <a:latin typeface="+mn-lt"/>
              </a:rPr>
              <a:t>As the name sounds it’s an </a:t>
            </a:r>
            <a:r>
              <a:rPr lang="en-US" sz="2000" dirty="0">
                <a:solidFill>
                  <a:schemeClr val="accent5"/>
                </a:solidFill>
                <a:latin typeface="+mn-lt"/>
              </a:rPr>
              <a:t>“all at once” </a:t>
            </a:r>
            <a:r>
              <a:rPr lang="en-US" sz="2000" dirty="0" smtClean="0">
                <a:solidFill>
                  <a:schemeClr val="tx1"/>
                </a:solidFill>
                <a:latin typeface="+mn-lt"/>
              </a:rPr>
              <a:t>move.</a:t>
            </a:r>
            <a:endParaRPr lang="en-US" sz="2000" dirty="0">
              <a:solidFill>
                <a:schemeClr val="tx1"/>
              </a:solidFill>
              <a:latin typeface="+mn-lt"/>
            </a:endParaRPr>
          </a:p>
          <a:p>
            <a:pPr marL="161925" indent="0">
              <a:spcAft>
                <a:spcPts val="600"/>
              </a:spcAft>
              <a:buNone/>
            </a:pPr>
            <a:r>
              <a:rPr lang="en-US" sz="2000" dirty="0">
                <a:solidFill>
                  <a:schemeClr val="tx1"/>
                </a:solidFill>
                <a:latin typeface="+mn-lt"/>
              </a:rPr>
              <a:t>Limited to a maximum of 1000 mailboxes </a:t>
            </a:r>
            <a:r>
              <a:rPr lang="en-US" sz="2000" dirty="0" smtClean="0">
                <a:solidFill>
                  <a:schemeClr val="tx1"/>
                </a:solidFill>
                <a:latin typeface="+mn-lt"/>
              </a:rPr>
              <a:t>total.</a:t>
            </a:r>
            <a:endParaRPr lang="en-US" sz="2000" dirty="0">
              <a:solidFill>
                <a:schemeClr val="tx1"/>
              </a:solidFill>
              <a:latin typeface="+mn-lt"/>
            </a:endParaRPr>
          </a:p>
        </p:txBody>
      </p:sp>
      <p:sp>
        <p:nvSpPr>
          <p:cNvPr id="6" name="Content Placeholder 5"/>
          <p:cNvSpPr>
            <a:spLocks noGrp="1"/>
          </p:cNvSpPr>
          <p:nvPr>
            <p:ph type="body" sz="quarter" idx="4294967295"/>
          </p:nvPr>
        </p:nvSpPr>
        <p:spPr>
          <a:xfrm>
            <a:off x="6311901" y="1439863"/>
            <a:ext cx="5664200" cy="5283200"/>
          </a:xfrm>
        </p:spPr>
        <p:txBody>
          <a:bodyPr>
            <a:noAutofit/>
          </a:bodyPr>
          <a:lstStyle/>
          <a:p>
            <a:pPr marL="0" indent="0">
              <a:spcAft>
                <a:spcPts val="600"/>
              </a:spcAft>
              <a:buNone/>
            </a:pPr>
            <a:r>
              <a:rPr lang="en-US" sz="2800" dirty="0">
                <a:solidFill>
                  <a:schemeClr val="tx1"/>
                </a:solidFill>
              </a:rPr>
              <a:t>Staged</a:t>
            </a:r>
          </a:p>
          <a:p>
            <a:pPr marL="161925" indent="0">
              <a:spcAft>
                <a:spcPts val="600"/>
              </a:spcAft>
              <a:buNone/>
            </a:pPr>
            <a:r>
              <a:rPr lang="en-US" sz="2000" dirty="0">
                <a:solidFill>
                  <a:schemeClr val="tx1"/>
                </a:solidFill>
                <a:latin typeface="+mn-lt"/>
              </a:rPr>
              <a:t>Staged uses the </a:t>
            </a:r>
            <a:r>
              <a:rPr lang="en-US" sz="2000" dirty="0">
                <a:solidFill>
                  <a:schemeClr val="accent5"/>
                </a:solidFill>
                <a:latin typeface="+mn-lt"/>
              </a:rPr>
              <a:t>same migration engine as cutover </a:t>
            </a:r>
            <a:r>
              <a:rPr lang="en-US" sz="2000" dirty="0">
                <a:solidFill>
                  <a:schemeClr val="tx1"/>
                </a:solidFill>
                <a:latin typeface="+mn-lt"/>
              </a:rPr>
              <a:t>but in conjunction with</a:t>
            </a:r>
            <a:r>
              <a:rPr lang="en-US" sz="2000" dirty="0">
                <a:solidFill>
                  <a:schemeClr val="accent5"/>
                </a:solidFill>
                <a:latin typeface="+mn-lt"/>
              </a:rPr>
              <a:t> Office 365 </a:t>
            </a:r>
            <a:r>
              <a:rPr lang="en-US" sz="2000" dirty="0" smtClean="0">
                <a:solidFill>
                  <a:schemeClr val="accent5"/>
                </a:solidFill>
                <a:latin typeface="+mn-lt"/>
              </a:rPr>
              <a:t>directory synchronization</a:t>
            </a:r>
            <a:r>
              <a:rPr lang="en-US" sz="2000" dirty="0" smtClean="0">
                <a:solidFill>
                  <a:schemeClr val="accent2"/>
                </a:solidFill>
                <a:latin typeface="+mn-lt"/>
              </a:rPr>
              <a:t> </a:t>
            </a:r>
            <a:r>
              <a:rPr lang="en-US" sz="2000" dirty="0">
                <a:solidFill>
                  <a:schemeClr val="tx1"/>
                </a:solidFill>
                <a:latin typeface="+mn-lt"/>
              </a:rPr>
              <a:t>to allow you to </a:t>
            </a:r>
            <a:r>
              <a:rPr lang="en-US" sz="2000" dirty="0">
                <a:solidFill>
                  <a:schemeClr val="accent5"/>
                </a:solidFill>
                <a:latin typeface="+mn-lt"/>
              </a:rPr>
              <a:t>move a few users at a </a:t>
            </a:r>
            <a:r>
              <a:rPr lang="en-US" sz="2000" dirty="0" smtClean="0">
                <a:solidFill>
                  <a:schemeClr val="accent5"/>
                </a:solidFill>
                <a:latin typeface="+mn-lt"/>
              </a:rPr>
              <a:t>time</a:t>
            </a:r>
            <a:r>
              <a:rPr lang="en-US" sz="2000" dirty="0" smtClean="0">
                <a:solidFill>
                  <a:schemeClr val="tx1"/>
                </a:solidFill>
                <a:latin typeface="+mn-lt"/>
              </a:rPr>
              <a:t>.</a:t>
            </a:r>
            <a:endParaRPr lang="en-US" sz="2000" dirty="0">
              <a:solidFill>
                <a:schemeClr val="tx1"/>
              </a:solidFill>
              <a:latin typeface="+mn-lt"/>
            </a:endParaRPr>
          </a:p>
          <a:p>
            <a:pPr marL="161925" indent="0">
              <a:spcAft>
                <a:spcPts val="600"/>
              </a:spcAft>
              <a:buNone/>
            </a:pPr>
            <a:r>
              <a:rPr lang="en-US" sz="2000" dirty="0">
                <a:solidFill>
                  <a:schemeClr val="tx1"/>
                </a:solidFill>
                <a:latin typeface="+mn-lt"/>
              </a:rPr>
              <a:t>Mailbox data is copied via Outlook </a:t>
            </a:r>
            <a:r>
              <a:rPr lang="en-US" sz="2000" dirty="0" smtClean="0">
                <a:solidFill>
                  <a:schemeClr val="tx1"/>
                </a:solidFill>
                <a:latin typeface="+mn-lt"/>
              </a:rPr>
              <a:t>Anywhere.</a:t>
            </a:r>
            <a:endParaRPr lang="en-US" sz="2000" dirty="0">
              <a:solidFill>
                <a:schemeClr val="tx1"/>
              </a:solidFill>
              <a:latin typeface="+mn-lt"/>
            </a:endParaRPr>
          </a:p>
          <a:p>
            <a:pPr marL="161925" indent="0">
              <a:spcAft>
                <a:spcPts val="600"/>
              </a:spcAft>
              <a:buNone/>
            </a:pPr>
            <a:r>
              <a:rPr lang="en-US" sz="2000" dirty="0">
                <a:solidFill>
                  <a:schemeClr val="tx1"/>
                </a:solidFill>
                <a:latin typeface="+mn-lt"/>
              </a:rPr>
              <a:t>Users/contacts &amp; groups are synchronized via Directory </a:t>
            </a:r>
            <a:r>
              <a:rPr lang="en-US" sz="2000" dirty="0" smtClean="0">
                <a:solidFill>
                  <a:schemeClr val="tx1"/>
                </a:solidFill>
                <a:latin typeface="+mn-lt"/>
              </a:rPr>
              <a:t>Sync.</a:t>
            </a:r>
            <a:endParaRPr lang="en-US" sz="2000" dirty="0">
              <a:solidFill>
                <a:schemeClr val="tx1"/>
              </a:solidFill>
              <a:latin typeface="+mn-lt"/>
            </a:endParaRPr>
          </a:p>
          <a:p>
            <a:pPr marL="161925" indent="0">
              <a:spcAft>
                <a:spcPts val="600"/>
              </a:spcAft>
              <a:buNone/>
            </a:pPr>
            <a:r>
              <a:rPr lang="en-US" sz="2000" dirty="0">
                <a:solidFill>
                  <a:schemeClr val="tx1"/>
                </a:solidFill>
                <a:latin typeface="+mn-lt"/>
              </a:rPr>
              <a:t>Exchange 2010 or later is not supported (but hybrid based moves are</a:t>
            </a:r>
            <a:r>
              <a:rPr lang="en-US" sz="2000" dirty="0" smtClean="0">
                <a:solidFill>
                  <a:schemeClr val="tx1"/>
                </a:solidFill>
                <a:latin typeface="+mn-lt"/>
              </a:rPr>
              <a:t>).</a:t>
            </a:r>
            <a:endParaRPr lang="en-US" sz="2000" dirty="0">
              <a:solidFill>
                <a:schemeClr val="tx1"/>
              </a:solidFill>
              <a:latin typeface="+mn-lt"/>
            </a:endParaRPr>
          </a:p>
        </p:txBody>
      </p:sp>
    </p:spTree>
    <p:extLst>
      <p:ext uri="{BB962C8B-B14F-4D97-AF65-F5344CB8AC3E}">
        <p14:creationId xmlns:p14="http://schemas.microsoft.com/office/powerpoint/2010/main" val="20546350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Cutover migration server roles</a:t>
            </a:r>
            <a:endParaRPr lang="en-US" dirty="0"/>
          </a:p>
        </p:txBody>
      </p:sp>
      <p:sp>
        <p:nvSpPr>
          <p:cNvPr id="3" name="Rectangle 2"/>
          <p:cNvSpPr/>
          <p:nvPr/>
        </p:nvSpPr>
        <p:spPr>
          <a:xfrm>
            <a:off x="455613" y="1898323"/>
            <a:ext cx="5675311" cy="4366281"/>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lstStyle/>
          <a:p>
            <a:pPr algn="ctr"/>
            <a:r>
              <a:rPr lang="en-US" dirty="0"/>
              <a:t>On-premises Exchange organization</a:t>
            </a:r>
          </a:p>
        </p:txBody>
      </p:sp>
      <p:sp>
        <p:nvSpPr>
          <p:cNvPr id="6" name="TextBox 5"/>
          <p:cNvSpPr txBox="1"/>
          <p:nvPr/>
        </p:nvSpPr>
        <p:spPr>
          <a:xfrm>
            <a:off x="3165836" y="4603974"/>
            <a:ext cx="1438311" cy="1169551"/>
          </a:xfrm>
          <a:prstGeom prst="rect">
            <a:avLst/>
          </a:prstGeom>
          <a:noFill/>
        </p:spPr>
        <p:txBody>
          <a:bodyPr wrap="square" rtlCol="0">
            <a:spAutoFit/>
          </a:bodyPr>
          <a:lstStyle/>
          <a:p>
            <a:r>
              <a:rPr lang="en-US" sz="1400" dirty="0"/>
              <a:t>Existing Exchange environment </a:t>
            </a:r>
            <a:br>
              <a:rPr lang="en-US" sz="1400" dirty="0"/>
            </a:br>
            <a:r>
              <a:rPr lang="en-US" sz="1400" dirty="0"/>
              <a:t>(Exchange 2003 or later)</a:t>
            </a:r>
          </a:p>
        </p:txBody>
      </p:sp>
      <p:grpSp>
        <p:nvGrpSpPr>
          <p:cNvPr id="14" name="Cloud"/>
          <p:cNvGrpSpPr/>
          <p:nvPr/>
        </p:nvGrpSpPr>
        <p:grpSpPr>
          <a:xfrm>
            <a:off x="9702771" y="2836553"/>
            <a:ext cx="2273329" cy="2489816"/>
            <a:chOff x="5581850" y="-137537"/>
            <a:chExt cx="1671717" cy="1830913"/>
          </a:xfrm>
          <a:solidFill>
            <a:schemeClr val="accent2"/>
          </a:solidFill>
        </p:grpSpPr>
        <p:sp>
          <p:nvSpPr>
            <p:cNvPr id="15" name="Rectangle 14"/>
            <p:cNvSpPr/>
            <p:nvPr/>
          </p:nvSpPr>
          <p:spPr>
            <a:xfrm>
              <a:off x="5581850" y="-137537"/>
              <a:ext cx="1671717" cy="1830913"/>
            </a:xfrm>
            <a:prstGeom prst="rect">
              <a:avLst/>
            </a:prstGeom>
            <a:grpFill/>
            <a:ln w="25400" cap="flat">
              <a:noFill/>
              <a:prstDash val="sysDot"/>
              <a:bevel/>
            </a:ln>
          </p:spPr>
          <p:style>
            <a:lnRef idx="2">
              <a:schemeClr val="accent1">
                <a:shade val="50000"/>
              </a:schemeClr>
            </a:lnRef>
            <a:fillRef idx="1">
              <a:schemeClr val="accent1"/>
            </a:fillRef>
            <a:effectRef idx="0">
              <a:schemeClr val="accent1"/>
            </a:effectRef>
            <a:fontRef idx="minor">
              <a:schemeClr val="lt1"/>
            </a:fontRef>
          </p:style>
          <p:txBody>
            <a:bodyPr bIns="457200" rtlCol="0" anchor="b"/>
            <a:lstStyle/>
            <a:p>
              <a:pPr algn="ctr"/>
              <a:r>
                <a:rPr lang="en-US" dirty="0"/>
                <a:t>Office 365</a:t>
              </a:r>
            </a:p>
          </p:txBody>
        </p:sp>
        <p:pic>
          <p:nvPicPr>
            <p:cNvPr id="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74785" y="418118"/>
              <a:ext cx="1062045" cy="593635"/>
            </a:xfrm>
            <a:prstGeom prst="rect">
              <a:avLst/>
            </a:prstGeom>
            <a:grpFill/>
            <a:extLst/>
          </p:spPr>
        </p:pic>
      </p:grpSp>
      <p:sp>
        <p:nvSpPr>
          <p:cNvPr id="19" name="Pentagon 18"/>
          <p:cNvSpPr/>
          <p:nvPr/>
        </p:nvSpPr>
        <p:spPr bwMode="auto">
          <a:xfrm>
            <a:off x="3088535" y="4247941"/>
            <a:ext cx="6750653" cy="282036"/>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3175" defTabSz="932472" fontAlgn="base">
              <a:lnSpc>
                <a:spcPct val="90000"/>
              </a:lnSpc>
              <a:spcBef>
                <a:spcPct val="0"/>
              </a:spcBef>
              <a:spcAft>
                <a:spcPct val="0"/>
              </a:spcAft>
            </a:pPr>
            <a:r>
              <a:rPr lang="en-US" sz="1600" dirty="0">
                <a:solidFill>
                  <a:schemeClr val="accent3"/>
                </a:solidFill>
                <a:ea typeface="Segoe UI" pitchFamily="34" charset="0"/>
                <a:cs typeface="Segoe UI" pitchFamily="34" charset="0"/>
              </a:rPr>
              <a:t>Users, contacts &amp; groups via Outlook Anywhere (NSPI)</a:t>
            </a:r>
          </a:p>
        </p:txBody>
      </p:sp>
      <p:sp>
        <p:nvSpPr>
          <p:cNvPr id="21" name="Pentagon 20"/>
          <p:cNvSpPr/>
          <p:nvPr/>
        </p:nvSpPr>
        <p:spPr bwMode="auto">
          <a:xfrm>
            <a:off x="3088534" y="3855264"/>
            <a:ext cx="6750653" cy="270020"/>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3175" defTabSz="932472" fontAlgn="base">
              <a:lnSpc>
                <a:spcPct val="90000"/>
              </a:lnSpc>
              <a:spcBef>
                <a:spcPct val="0"/>
              </a:spcBef>
              <a:spcAft>
                <a:spcPct val="0"/>
              </a:spcAft>
            </a:pPr>
            <a:r>
              <a:rPr lang="en-US" sz="1600" dirty="0">
                <a:solidFill>
                  <a:schemeClr val="accent3"/>
                </a:solidFill>
                <a:ea typeface="Segoe UI" pitchFamily="34" charset="0"/>
                <a:cs typeface="Segoe UI" pitchFamily="34" charset="0"/>
              </a:rPr>
              <a:t>Mailbox data via Outlook Anywhere (MAPI)</a:t>
            </a:r>
          </a:p>
        </p:txBody>
      </p:sp>
      <p:grpSp>
        <p:nvGrpSpPr>
          <p:cNvPr id="9" name="Group 8"/>
          <p:cNvGrpSpPr/>
          <p:nvPr/>
        </p:nvGrpSpPr>
        <p:grpSpPr>
          <a:xfrm>
            <a:off x="1239752" y="3418723"/>
            <a:ext cx="1848783" cy="1730081"/>
            <a:chOff x="2193380" y="3600885"/>
            <a:chExt cx="1848783" cy="1730081"/>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16559" y="3600885"/>
              <a:ext cx="507966" cy="1299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3380" y="3600885"/>
              <a:ext cx="381643" cy="976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66061" y="3600885"/>
              <a:ext cx="676102" cy="17300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98041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Staged migration server roles</a:t>
            </a:r>
          </a:p>
        </p:txBody>
      </p:sp>
      <p:sp>
        <p:nvSpPr>
          <p:cNvPr id="3" name="Rectangle 2"/>
          <p:cNvSpPr/>
          <p:nvPr/>
        </p:nvSpPr>
        <p:spPr>
          <a:xfrm>
            <a:off x="455613" y="1898323"/>
            <a:ext cx="5675311" cy="4366281"/>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lstStyle/>
          <a:p>
            <a:pPr algn="ctr"/>
            <a:r>
              <a:rPr lang="en-US" dirty="0"/>
              <a:t>On-premises Exchange organization</a:t>
            </a:r>
          </a:p>
        </p:txBody>
      </p:sp>
      <p:sp>
        <p:nvSpPr>
          <p:cNvPr id="6" name="TextBox 5"/>
          <p:cNvSpPr txBox="1"/>
          <p:nvPr/>
        </p:nvSpPr>
        <p:spPr>
          <a:xfrm>
            <a:off x="3165835" y="4242909"/>
            <a:ext cx="1438311" cy="1169551"/>
          </a:xfrm>
          <a:prstGeom prst="rect">
            <a:avLst/>
          </a:prstGeom>
          <a:noFill/>
        </p:spPr>
        <p:txBody>
          <a:bodyPr wrap="square" rtlCol="0">
            <a:spAutoFit/>
          </a:bodyPr>
          <a:lstStyle/>
          <a:p>
            <a:r>
              <a:rPr lang="en-US" sz="1400" dirty="0"/>
              <a:t>Existing Exchange environment </a:t>
            </a:r>
            <a:br>
              <a:rPr lang="en-US" sz="1400" dirty="0"/>
            </a:br>
            <a:r>
              <a:rPr lang="en-US" sz="1400" dirty="0"/>
              <a:t>(Exchange 2003 or 2007)</a:t>
            </a:r>
          </a:p>
        </p:txBody>
      </p:sp>
      <p:grpSp>
        <p:nvGrpSpPr>
          <p:cNvPr id="14" name="Cloud"/>
          <p:cNvGrpSpPr/>
          <p:nvPr/>
        </p:nvGrpSpPr>
        <p:grpSpPr>
          <a:xfrm>
            <a:off x="9702771" y="2836553"/>
            <a:ext cx="2273329" cy="2489816"/>
            <a:chOff x="5581850" y="-137537"/>
            <a:chExt cx="1671717" cy="1830913"/>
          </a:xfrm>
          <a:solidFill>
            <a:schemeClr val="accent2"/>
          </a:solidFill>
        </p:grpSpPr>
        <p:sp>
          <p:nvSpPr>
            <p:cNvPr id="15" name="Rectangle 14"/>
            <p:cNvSpPr/>
            <p:nvPr/>
          </p:nvSpPr>
          <p:spPr>
            <a:xfrm>
              <a:off x="5581850" y="-137537"/>
              <a:ext cx="1671717" cy="1830913"/>
            </a:xfrm>
            <a:prstGeom prst="rect">
              <a:avLst/>
            </a:prstGeom>
            <a:grpFill/>
            <a:ln w="25400" cap="flat">
              <a:noFill/>
              <a:prstDash val="sysDot"/>
              <a:bevel/>
            </a:ln>
          </p:spPr>
          <p:style>
            <a:lnRef idx="2">
              <a:schemeClr val="accent1">
                <a:shade val="50000"/>
              </a:schemeClr>
            </a:lnRef>
            <a:fillRef idx="1">
              <a:schemeClr val="accent1"/>
            </a:fillRef>
            <a:effectRef idx="0">
              <a:schemeClr val="accent1"/>
            </a:effectRef>
            <a:fontRef idx="minor">
              <a:schemeClr val="lt1"/>
            </a:fontRef>
          </p:style>
          <p:txBody>
            <a:bodyPr bIns="457200" rtlCol="0" anchor="b"/>
            <a:lstStyle/>
            <a:p>
              <a:pPr algn="ctr"/>
              <a:r>
                <a:rPr lang="en-US" dirty="0"/>
                <a:t>Office 365</a:t>
              </a:r>
            </a:p>
          </p:txBody>
        </p:sp>
        <p:pic>
          <p:nvPicPr>
            <p:cNvPr id="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74785" y="418118"/>
              <a:ext cx="1062045" cy="593635"/>
            </a:xfrm>
            <a:prstGeom prst="rect">
              <a:avLst/>
            </a:prstGeom>
            <a:grpFill/>
            <a:extLst/>
          </p:spPr>
        </p:pic>
      </p:grpSp>
      <p:sp>
        <p:nvSpPr>
          <p:cNvPr id="19" name="Pentagon 18"/>
          <p:cNvSpPr/>
          <p:nvPr/>
        </p:nvSpPr>
        <p:spPr bwMode="auto">
          <a:xfrm>
            <a:off x="4456654" y="3096227"/>
            <a:ext cx="5382534" cy="282036"/>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3175" defTabSz="932472" fontAlgn="base">
              <a:lnSpc>
                <a:spcPct val="90000"/>
              </a:lnSpc>
              <a:spcBef>
                <a:spcPct val="0"/>
              </a:spcBef>
              <a:spcAft>
                <a:spcPct val="0"/>
              </a:spcAft>
            </a:pPr>
            <a:r>
              <a:rPr lang="en-US" sz="1600" dirty="0">
                <a:solidFill>
                  <a:schemeClr val="accent3"/>
                </a:solidFill>
                <a:ea typeface="Segoe UI" pitchFamily="34" charset="0"/>
                <a:cs typeface="Segoe UI" pitchFamily="34" charset="0"/>
              </a:rPr>
              <a:t>Users, contacts &amp; groups via Outlook Anywhere (NSPI)</a:t>
            </a:r>
          </a:p>
        </p:txBody>
      </p:sp>
      <p:sp>
        <p:nvSpPr>
          <p:cNvPr id="21" name="Pentagon 20"/>
          <p:cNvSpPr/>
          <p:nvPr/>
        </p:nvSpPr>
        <p:spPr bwMode="auto">
          <a:xfrm>
            <a:off x="3088534" y="3855264"/>
            <a:ext cx="6750653" cy="270020"/>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3175" defTabSz="932472" fontAlgn="base">
              <a:lnSpc>
                <a:spcPct val="90000"/>
              </a:lnSpc>
              <a:spcBef>
                <a:spcPct val="0"/>
              </a:spcBef>
              <a:spcAft>
                <a:spcPct val="0"/>
              </a:spcAft>
            </a:pPr>
            <a:r>
              <a:rPr lang="en-US" sz="1600" dirty="0">
                <a:solidFill>
                  <a:schemeClr val="accent3"/>
                </a:solidFill>
                <a:ea typeface="Segoe UI" pitchFamily="34" charset="0"/>
                <a:cs typeface="Segoe UI" pitchFamily="34" charset="0"/>
              </a:rPr>
              <a:t>Mailbox data via Outlook Anywhere (MAPI)</a:t>
            </a:r>
          </a:p>
        </p:txBody>
      </p:sp>
      <p:grpSp>
        <p:nvGrpSpPr>
          <p:cNvPr id="9" name="Group 8"/>
          <p:cNvGrpSpPr/>
          <p:nvPr/>
        </p:nvGrpSpPr>
        <p:grpSpPr>
          <a:xfrm>
            <a:off x="1239752" y="3418723"/>
            <a:ext cx="1848783" cy="1730081"/>
            <a:chOff x="2193380" y="3600885"/>
            <a:chExt cx="1848783" cy="1730081"/>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16559" y="3600885"/>
              <a:ext cx="507966" cy="1299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3380" y="3600885"/>
              <a:ext cx="381643" cy="976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66061" y="3600885"/>
              <a:ext cx="676102" cy="1730081"/>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84991" y="2099926"/>
            <a:ext cx="571663" cy="14628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05205" y="2079991"/>
            <a:ext cx="1438311" cy="954107"/>
          </a:xfrm>
          <a:prstGeom prst="rect">
            <a:avLst/>
          </a:prstGeom>
          <a:noFill/>
        </p:spPr>
        <p:txBody>
          <a:bodyPr wrap="square" rtlCol="0">
            <a:spAutoFit/>
          </a:bodyPr>
          <a:lstStyle/>
          <a:p>
            <a:r>
              <a:rPr lang="en-US" sz="1400" dirty="0"/>
              <a:t>Office 365 Active </a:t>
            </a:r>
            <a:br>
              <a:rPr lang="en-US" sz="1400" dirty="0"/>
            </a:br>
            <a:r>
              <a:rPr lang="en-US" sz="1400" dirty="0" smtClean="0"/>
              <a:t>Directory </a:t>
            </a:r>
            <a:r>
              <a:rPr lang="en-US" sz="1400" dirty="0"/>
              <a:t>synchronization</a:t>
            </a:r>
          </a:p>
        </p:txBody>
      </p:sp>
    </p:spTree>
    <p:extLst>
      <p:ext uri="{BB962C8B-B14F-4D97-AF65-F5344CB8AC3E}">
        <p14:creationId xmlns:p14="http://schemas.microsoft.com/office/powerpoint/2010/main" val="244876323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Staged vs. cutover summary</a:t>
            </a:r>
            <a:endParaRPr lang="en-US" dirty="0"/>
          </a:p>
        </p:txBody>
      </p:sp>
      <p:sp>
        <p:nvSpPr>
          <p:cNvPr id="7" name="Content Placeholder 2"/>
          <p:cNvSpPr txBox="1">
            <a:spLocks noGrp="1"/>
          </p:cNvSpPr>
          <p:nvPr>
            <p:ph idx="4294967295"/>
          </p:nvPr>
        </p:nvSpPr>
        <p:spPr>
          <a:xfrm>
            <a:off x="274638" y="1439863"/>
            <a:ext cx="11701462" cy="5283200"/>
          </a:xfrm>
          <a:prstGeom prst="rect">
            <a:avLst/>
          </a:prstGeom>
        </p:spPr>
        <p:txBody>
          <a:bodyPr vert="horz" lIns="124347" tIns="62174" rIns="124347" bIns="62174"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defTabSz="932742">
              <a:lnSpc>
                <a:spcPct val="100000"/>
              </a:lnSpc>
              <a:spcBef>
                <a:spcPts val="0"/>
              </a:spcBef>
              <a:spcAft>
                <a:spcPts val="1200"/>
              </a:spcAft>
              <a:buNone/>
            </a:pPr>
            <a:r>
              <a:rPr lang="en-US" sz="3200" dirty="0">
                <a:gradFill>
                  <a:gsLst>
                    <a:gs pos="1250">
                      <a:schemeClr val="tx2"/>
                    </a:gs>
                    <a:gs pos="99000">
                      <a:schemeClr val="tx2"/>
                    </a:gs>
                  </a:gsLst>
                  <a:lin ang="5400000" scaled="0"/>
                </a:gradFill>
                <a:latin typeface="+mj-lt"/>
                <a:ea typeface="+mn-ea"/>
                <a:cs typeface="+mn-cs"/>
              </a:rPr>
              <a:t>Cutover is all at </a:t>
            </a:r>
            <a:r>
              <a:rPr lang="en-US" sz="3200" dirty="0" smtClean="0">
                <a:gradFill>
                  <a:gsLst>
                    <a:gs pos="1250">
                      <a:schemeClr val="tx2"/>
                    </a:gs>
                    <a:gs pos="99000">
                      <a:schemeClr val="tx2"/>
                    </a:gs>
                  </a:gsLst>
                  <a:lin ang="5400000" scaled="0"/>
                </a:gradFill>
                <a:latin typeface="+mj-lt"/>
                <a:ea typeface="+mn-ea"/>
                <a:cs typeface="+mn-cs"/>
              </a:rPr>
              <a:t>once.</a:t>
            </a:r>
            <a:endParaRPr lang="en-US" sz="3200" dirty="0">
              <a:gradFill>
                <a:gsLst>
                  <a:gs pos="1250">
                    <a:schemeClr val="tx2"/>
                  </a:gs>
                  <a:gs pos="99000">
                    <a:schemeClr val="tx2"/>
                  </a:gs>
                </a:gsLst>
                <a:lin ang="5400000" scaled="0"/>
              </a:gradFill>
              <a:latin typeface="+mj-lt"/>
              <a:ea typeface="+mn-ea"/>
              <a:cs typeface="+mn-cs"/>
            </a:endParaRPr>
          </a:p>
          <a:p>
            <a:pPr marL="0" lvl="1" indent="0" defTabSz="932742">
              <a:lnSpc>
                <a:spcPct val="100000"/>
              </a:lnSpc>
              <a:spcBef>
                <a:spcPts val="0"/>
              </a:spcBef>
              <a:spcAft>
                <a:spcPts val="1200"/>
              </a:spcAft>
              <a:buNone/>
            </a:pPr>
            <a:r>
              <a:rPr lang="en-US" sz="3200" dirty="0">
                <a:gradFill>
                  <a:gsLst>
                    <a:gs pos="1250">
                      <a:schemeClr val="tx2"/>
                    </a:gs>
                    <a:gs pos="99000">
                      <a:schemeClr val="tx2"/>
                    </a:gs>
                  </a:gsLst>
                  <a:lin ang="5400000" scaled="0"/>
                </a:gradFill>
                <a:latin typeface="+mj-lt"/>
                <a:ea typeface="+mn-ea"/>
                <a:cs typeface="+mn-cs"/>
              </a:rPr>
              <a:t>Staged is a few users at a </a:t>
            </a:r>
            <a:r>
              <a:rPr lang="en-US" sz="3200" dirty="0" smtClean="0">
                <a:gradFill>
                  <a:gsLst>
                    <a:gs pos="1250">
                      <a:schemeClr val="tx2"/>
                    </a:gs>
                    <a:gs pos="99000">
                      <a:schemeClr val="tx2"/>
                    </a:gs>
                  </a:gsLst>
                  <a:lin ang="5400000" scaled="0"/>
                </a:gradFill>
                <a:latin typeface="+mj-lt"/>
                <a:ea typeface="+mn-ea"/>
                <a:cs typeface="+mn-cs"/>
              </a:rPr>
              <a:t>time.</a:t>
            </a:r>
            <a:endParaRPr lang="en-US" sz="3200" dirty="0">
              <a:gradFill>
                <a:gsLst>
                  <a:gs pos="1250">
                    <a:schemeClr val="tx2"/>
                  </a:gs>
                  <a:gs pos="99000">
                    <a:schemeClr val="tx2"/>
                  </a:gs>
                </a:gsLst>
                <a:lin ang="5400000" scaled="0"/>
              </a:gradFill>
              <a:latin typeface="+mj-lt"/>
              <a:ea typeface="+mn-ea"/>
              <a:cs typeface="+mn-cs"/>
            </a:endParaRPr>
          </a:p>
          <a:p>
            <a:pPr marL="0" lvl="1" indent="0" defTabSz="932742">
              <a:lnSpc>
                <a:spcPct val="100000"/>
              </a:lnSpc>
              <a:spcBef>
                <a:spcPts val="0"/>
              </a:spcBef>
              <a:spcAft>
                <a:spcPts val="1200"/>
              </a:spcAft>
              <a:buNone/>
            </a:pPr>
            <a:r>
              <a:rPr lang="en-US" sz="3200" dirty="0">
                <a:gradFill>
                  <a:gsLst>
                    <a:gs pos="1250">
                      <a:schemeClr val="tx2"/>
                    </a:gs>
                    <a:gs pos="99000">
                      <a:schemeClr val="tx2"/>
                    </a:gs>
                  </a:gsLst>
                  <a:lin ang="5400000" scaled="0"/>
                </a:gradFill>
                <a:latin typeface="+mj-lt"/>
                <a:ea typeface="+mn-ea"/>
                <a:cs typeface="+mn-cs"/>
              </a:rPr>
              <a:t>Both use the Outlook Anywhere protocol (</a:t>
            </a:r>
            <a:r>
              <a:rPr lang="en-US" sz="3200" dirty="0" err="1">
                <a:gradFill>
                  <a:gsLst>
                    <a:gs pos="1250">
                      <a:schemeClr val="tx2"/>
                    </a:gs>
                    <a:gs pos="99000">
                      <a:schemeClr val="tx2"/>
                    </a:gs>
                  </a:gsLst>
                  <a:lin ang="5400000" scaled="0"/>
                </a:gradFill>
                <a:latin typeface="+mj-lt"/>
                <a:ea typeface="+mn-ea"/>
                <a:cs typeface="+mn-cs"/>
              </a:rPr>
              <a:t>rpc</a:t>
            </a:r>
            <a:r>
              <a:rPr lang="en-US" sz="3200" dirty="0">
                <a:gradFill>
                  <a:gsLst>
                    <a:gs pos="1250">
                      <a:schemeClr val="tx2"/>
                    </a:gs>
                    <a:gs pos="99000">
                      <a:schemeClr val="tx2"/>
                    </a:gs>
                  </a:gsLst>
                  <a:lin ang="5400000" scaled="0"/>
                </a:gradFill>
                <a:latin typeface="+mj-lt"/>
                <a:ea typeface="+mn-ea"/>
                <a:cs typeface="+mn-cs"/>
              </a:rPr>
              <a:t> over https) to copy mailbox data from on-premises to the </a:t>
            </a:r>
            <a:r>
              <a:rPr lang="en-US" sz="3200" dirty="0" smtClean="0">
                <a:gradFill>
                  <a:gsLst>
                    <a:gs pos="1250">
                      <a:schemeClr val="tx2"/>
                    </a:gs>
                    <a:gs pos="99000">
                      <a:schemeClr val="tx2"/>
                    </a:gs>
                  </a:gsLst>
                  <a:lin ang="5400000" scaled="0"/>
                </a:gradFill>
                <a:latin typeface="+mj-lt"/>
                <a:ea typeface="+mn-ea"/>
                <a:cs typeface="+mn-cs"/>
              </a:rPr>
              <a:t>cloud.</a:t>
            </a:r>
            <a:endParaRPr lang="en-US" sz="3200" dirty="0">
              <a:gradFill>
                <a:gsLst>
                  <a:gs pos="1250">
                    <a:schemeClr val="tx2"/>
                  </a:gs>
                  <a:gs pos="99000">
                    <a:schemeClr val="tx2"/>
                  </a:gs>
                </a:gsLst>
                <a:lin ang="5400000" scaled="0"/>
              </a:gradFill>
              <a:latin typeface="+mj-lt"/>
              <a:ea typeface="+mn-ea"/>
              <a:cs typeface="+mn-cs"/>
            </a:endParaRPr>
          </a:p>
          <a:p>
            <a:pPr marL="0" lvl="1" indent="0" defTabSz="932742">
              <a:lnSpc>
                <a:spcPct val="100000"/>
              </a:lnSpc>
              <a:spcBef>
                <a:spcPts val="0"/>
              </a:spcBef>
              <a:spcAft>
                <a:spcPts val="1200"/>
              </a:spcAft>
              <a:buNone/>
            </a:pPr>
            <a:r>
              <a:rPr lang="en-US" sz="3200" dirty="0">
                <a:gradFill>
                  <a:gsLst>
                    <a:gs pos="1250">
                      <a:schemeClr val="tx2"/>
                    </a:gs>
                    <a:gs pos="99000">
                      <a:schemeClr val="tx2"/>
                    </a:gs>
                  </a:gsLst>
                  <a:lin ang="5400000" scaled="0"/>
                </a:gradFill>
                <a:latin typeface="+mj-lt"/>
                <a:ea typeface="+mn-ea"/>
                <a:cs typeface="+mn-cs"/>
              </a:rPr>
              <a:t>Both work for Exchange 2003 and 2007 deployments without </a:t>
            </a:r>
            <a:r>
              <a:rPr lang="en-US" sz="3200" dirty="0" smtClean="0">
                <a:gradFill>
                  <a:gsLst>
                    <a:gs pos="1250">
                      <a:schemeClr val="tx2"/>
                    </a:gs>
                    <a:gs pos="99000">
                      <a:schemeClr val="tx2"/>
                    </a:gs>
                  </a:gsLst>
                  <a:lin ang="5400000" scaled="0"/>
                </a:gradFill>
                <a:latin typeface="+mj-lt"/>
                <a:ea typeface="+mn-ea"/>
                <a:cs typeface="+mn-cs"/>
              </a:rPr>
              <a:t>upgrades.</a:t>
            </a:r>
            <a:endParaRPr lang="en-US" sz="3200" dirty="0">
              <a:gradFill>
                <a:gsLst>
                  <a:gs pos="1250">
                    <a:schemeClr val="tx2"/>
                  </a:gs>
                  <a:gs pos="99000">
                    <a:schemeClr val="tx2"/>
                  </a:gs>
                </a:gsLst>
                <a:lin ang="5400000" scaled="0"/>
              </a:gradFill>
              <a:latin typeface="+mj-lt"/>
              <a:ea typeface="+mn-ea"/>
              <a:cs typeface="+mn-cs"/>
            </a:endParaRPr>
          </a:p>
          <a:p>
            <a:pPr marL="0" lvl="1" indent="0" defTabSz="932742">
              <a:lnSpc>
                <a:spcPct val="100000"/>
              </a:lnSpc>
              <a:spcBef>
                <a:spcPts val="0"/>
              </a:spcBef>
              <a:spcAft>
                <a:spcPts val="1200"/>
              </a:spcAft>
              <a:buNone/>
            </a:pPr>
            <a:r>
              <a:rPr lang="en-US" sz="3200" dirty="0">
                <a:gradFill>
                  <a:gsLst>
                    <a:gs pos="1250">
                      <a:schemeClr val="tx2"/>
                    </a:gs>
                    <a:gs pos="99000">
                      <a:schemeClr val="tx2"/>
                    </a:gs>
                  </a:gsLst>
                  <a:lin ang="5400000" scaled="0"/>
                </a:gradFill>
                <a:latin typeface="+mj-lt"/>
                <a:ea typeface="+mn-ea"/>
                <a:cs typeface="+mn-cs"/>
              </a:rPr>
              <a:t>Both </a:t>
            </a:r>
            <a:r>
              <a:rPr lang="en-US" sz="3200" dirty="0" smtClean="0">
                <a:gradFill>
                  <a:gsLst>
                    <a:gs pos="1250">
                      <a:schemeClr val="tx2"/>
                    </a:gs>
                    <a:gs pos="99000">
                      <a:schemeClr val="tx2"/>
                    </a:gs>
                  </a:gsLst>
                  <a:lin ang="5400000" scaled="0"/>
                </a:gradFill>
                <a:latin typeface="+mj-lt"/>
                <a:ea typeface="+mn-ea"/>
                <a:cs typeface="+mn-cs"/>
              </a:rPr>
              <a:t>staged </a:t>
            </a:r>
            <a:r>
              <a:rPr lang="en-US" sz="3200" dirty="0">
                <a:gradFill>
                  <a:gsLst>
                    <a:gs pos="1250">
                      <a:schemeClr val="tx2"/>
                    </a:gs>
                    <a:gs pos="99000">
                      <a:schemeClr val="tx2"/>
                    </a:gs>
                  </a:gsLst>
                  <a:lin ang="5400000" scaled="0"/>
                </a:gradFill>
                <a:latin typeface="+mj-lt"/>
                <a:ea typeface="+mn-ea"/>
                <a:cs typeface="+mn-cs"/>
              </a:rPr>
              <a:t>and </a:t>
            </a:r>
            <a:r>
              <a:rPr lang="en-US" sz="3200" dirty="0" smtClean="0">
                <a:gradFill>
                  <a:gsLst>
                    <a:gs pos="1250">
                      <a:schemeClr val="tx2"/>
                    </a:gs>
                    <a:gs pos="99000">
                      <a:schemeClr val="tx2"/>
                    </a:gs>
                  </a:gsLst>
                  <a:lin ang="5400000" scaled="0"/>
                </a:gradFill>
                <a:latin typeface="+mj-lt"/>
                <a:ea typeface="+mn-ea"/>
                <a:cs typeface="+mn-cs"/>
              </a:rPr>
              <a:t>cutover are </a:t>
            </a:r>
            <a:r>
              <a:rPr lang="en-US" sz="3200" dirty="0">
                <a:gradFill>
                  <a:gsLst>
                    <a:gs pos="1250">
                      <a:schemeClr val="tx2"/>
                    </a:gs>
                    <a:gs pos="99000">
                      <a:schemeClr val="tx2"/>
                    </a:gs>
                  </a:gsLst>
                  <a:lin ang="5400000" scaled="0"/>
                </a:gradFill>
                <a:latin typeface="+mj-lt"/>
                <a:ea typeface="+mn-ea"/>
                <a:cs typeface="+mn-cs"/>
              </a:rPr>
              <a:t>copies of the mailbox and require a new Outlook profile and download offline </a:t>
            </a:r>
            <a:r>
              <a:rPr lang="en-US" sz="3200" dirty="0" smtClean="0">
                <a:gradFill>
                  <a:gsLst>
                    <a:gs pos="1250">
                      <a:schemeClr val="tx2"/>
                    </a:gs>
                    <a:gs pos="99000">
                      <a:schemeClr val="tx2"/>
                    </a:gs>
                  </a:gsLst>
                  <a:lin ang="5400000" scaled="0"/>
                </a:gradFill>
                <a:latin typeface="+mj-lt"/>
                <a:ea typeface="+mn-ea"/>
                <a:cs typeface="+mn-cs"/>
              </a:rPr>
              <a:t>folders.</a:t>
            </a:r>
            <a:endParaRPr lang="en-US" sz="3200" dirty="0">
              <a:gradFill>
                <a:gsLst>
                  <a:gs pos="1250">
                    <a:schemeClr val="tx2"/>
                  </a:gs>
                  <a:gs pos="99000">
                    <a:schemeClr val="tx2"/>
                  </a:gs>
                </a:gsLst>
                <a:lin ang="5400000" scaled="0"/>
              </a:gradFill>
              <a:latin typeface="+mj-lt"/>
              <a:ea typeface="+mn-ea"/>
              <a:cs typeface="+mn-cs"/>
            </a:endParaRPr>
          </a:p>
          <a:p>
            <a:pPr marL="342900" lvl="1" indent="-342900" defTabSz="932742">
              <a:spcBef>
                <a:spcPts val="0"/>
              </a:spcBef>
              <a:spcAft>
                <a:spcPts val="1200"/>
              </a:spcAft>
              <a:buFont typeface="Arial" pitchFamily="34" charset="0"/>
              <a:buChar char="•"/>
            </a:pPr>
            <a:endParaRPr lang="en-US" sz="3200" dirty="0">
              <a:gradFill>
                <a:gsLst>
                  <a:gs pos="1250">
                    <a:schemeClr val="tx2"/>
                  </a:gs>
                  <a:gs pos="99000">
                    <a:schemeClr val="tx2"/>
                  </a:gs>
                </a:gsLst>
                <a:lin ang="5400000" scaled="0"/>
              </a:gradFill>
              <a:latin typeface="+mj-lt"/>
              <a:ea typeface="+mn-ea"/>
              <a:cs typeface="+mn-cs"/>
            </a:endParaRPr>
          </a:p>
        </p:txBody>
      </p:sp>
    </p:spTree>
    <p:extLst>
      <p:ext uri="{BB962C8B-B14F-4D97-AF65-F5344CB8AC3E}">
        <p14:creationId xmlns:p14="http://schemas.microsoft.com/office/powerpoint/2010/main" val="253127725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2.3|2.8|4.2|1.1|1"/>
</p:tagLst>
</file>

<file path=ppt/tags/tag2.xml><?xml version="1.0" encoding="utf-8"?>
<p:tagLst xmlns:a="http://schemas.openxmlformats.org/drawingml/2006/main" xmlns:r="http://schemas.openxmlformats.org/officeDocument/2006/relationships" xmlns:p="http://schemas.openxmlformats.org/presentationml/2006/main">
  <p:tag name="TIMING" val="|29.2"/>
</p:tagLst>
</file>

<file path=ppt/tags/tag3.xml><?xml version="1.0" encoding="utf-8"?>
<p:tagLst xmlns:a="http://schemas.openxmlformats.org/drawingml/2006/main" xmlns:r="http://schemas.openxmlformats.org/officeDocument/2006/relationships" xmlns:p="http://schemas.openxmlformats.org/presentationml/2006/main">
  <p:tag name="TIMING" val="|7.1|4.3|25.1"/>
</p:tagLst>
</file>

<file path=ppt/tags/tag4.xml><?xml version="1.0" encoding="utf-8"?>
<p:tagLst xmlns:a="http://schemas.openxmlformats.org/drawingml/2006/main" xmlns:r="http://schemas.openxmlformats.org/officeDocument/2006/relationships" xmlns:p="http://schemas.openxmlformats.org/presentationml/2006/main">
  <p:tag name="TIMING" val="|31.4|1.3|24.3"/>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652B21C0584045B5B0CB852621D3C8" ma:contentTypeVersion="0" ma:contentTypeDescription="Create a new document." ma:contentTypeScope="" ma:versionID="733d9afc74759a74a95cd8b060bb46e9">
  <xsd:schema xmlns:xsd="http://www.w3.org/2001/XMLSchema" xmlns:xs="http://www.w3.org/2001/XMLSchema" xmlns:p="http://schemas.microsoft.com/office/2006/metadata/properties" targetNamespace="http://schemas.microsoft.com/office/2006/metadata/properties" ma:root="true" ma:fieldsID="59c65a4e10c65c3bae79b797d903306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9DA9C44E-6CC8-4142-98C5-1321E9AA35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4866</TotalTime>
  <Words>3455</Words>
  <Application>Microsoft Office PowerPoint</Application>
  <PresentationFormat>Custom</PresentationFormat>
  <Paragraphs>462</Paragraphs>
  <Slides>45</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Consolas</vt:lpstr>
      <vt:lpstr>Segoe</vt:lpstr>
      <vt:lpstr>Segoe Semibold</vt:lpstr>
      <vt:lpstr>Segoe UI</vt:lpstr>
      <vt:lpstr>Segoe UI Light</vt:lpstr>
      <vt:lpstr>TechEd_2013_Template_16x9</vt:lpstr>
      <vt:lpstr>1_TechEd_2013_Template_16x9</vt:lpstr>
      <vt:lpstr>PowerPoint Presentation</vt:lpstr>
      <vt:lpstr>Exchange hybrid deployment and migration on your terms</vt:lpstr>
      <vt:lpstr>Agenda</vt:lpstr>
      <vt:lpstr>Office 365 migration  &amp; hybrid fundamentals</vt:lpstr>
      <vt:lpstr>Migration options</vt:lpstr>
      <vt:lpstr>Cutover vs. staged</vt:lpstr>
      <vt:lpstr>Cutover migration server roles</vt:lpstr>
      <vt:lpstr>Staged migration server roles</vt:lpstr>
      <vt:lpstr>Staged vs. cutover summary</vt:lpstr>
      <vt:lpstr>Hybrid overview</vt:lpstr>
      <vt:lpstr>Hybrid server roles</vt:lpstr>
      <vt:lpstr>How to pick a migration solution</vt:lpstr>
      <vt:lpstr>Deployment Cutover &amp; staged</vt:lpstr>
      <vt:lpstr>Cutover deployment process</vt:lpstr>
      <vt:lpstr>Staged deployment process</vt:lpstr>
      <vt:lpstr>Deployment Hybrid</vt:lpstr>
      <vt:lpstr>Hybrid deployment process</vt:lpstr>
      <vt:lpstr>Exchange 2013 hybrid deployment From an existing Exchange 2007 or 2010 environment—no Edge Transport server</vt:lpstr>
      <vt:lpstr>Exchange 2013 hybrid deployment From an existing Exchange 2007 or 2010 environment—with Edge Transport server</vt:lpstr>
      <vt:lpstr>Deployment Hybrid </vt:lpstr>
      <vt:lpstr>Exchange 2013 tenant compatibility </vt:lpstr>
      <vt:lpstr>PowerPoint Presentation</vt:lpstr>
      <vt:lpstr>Exchange 2010 hybrid support</vt:lpstr>
      <vt:lpstr>Hybrid Configuration Engine</vt:lpstr>
      <vt:lpstr>Hybrid mail flow changes</vt:lpstr>
      <vt:lpstr>Hybrid mail flow enhancements</vt:lpstr>
      <vt:lpstr>Secure Mail</vt:lpstr>
      <vt:lpstr>Things to remember about Secure Mail</vt:lpstr>
      <vt:lpstr>Centralized Transport</vt:lpstr>
      <vt:lpstr>Things to remember about Centralized Transport</vt:lpstr>
      <vt:lpstr>Demo Hybrid configuration wizard</vt:lpstr>
      <vt:lpstr>Feedback…Answered</vt:lpstr>
      <vt:lpstr>Management</vt:lpstr>
      <vt:lpstr>Managing Exchange in hybrid mode</vt:lpstr>
      <vt:lpstr>Migration</vt:lpstr>
      <vt:lpstr>Mailbox migration </vt:lpstr>
      <vt:lpstr>Demo The new mailbox move wizard</vt:lpstr>
      <vt:lpstr>Things to remember about the new mailbox move wizard</vt:lpstr>
      <vt:lpstr>Summary</vt:lpstr>
      <vt:lpstr>Related content</vt:lpstr>
      <vt:lpstr>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OUC-B311: Microsoft Exchange Hybrid Deployment and Migration On Your Terms</dc:title>
  <dc:subject>TechEd 2013</dc:subject>
  <dc:creator>Neil Axelrod</dc:creator>
  <cp:keywords>TechEd 2013</cp:keywords>
  <dc:description>Template by: Jordan Cayabyab, Artitudes Design, Inc.
Formatting by: Kate Kuzel, Silver Fox Productions, Inc.
Audience Type: Internal/External</dc:description>
  <cp:lastModifiedBy>Shows</cp:lastModifiedBy>
  <cp:revision>193</cp:revision>
  <dcterms:created xsi:type="dcterms:W3CDTF">2013-05-21T21:28:31Z</dcterms:created>
  <dcterms:modified xsi:type="dcterms:W3CDTF">2013-06-05T17:45:56Z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0x010100E8652B21C0584045B5B0CB852621D3C8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